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D7796F-D806-47DF-B835-F7A159CAE57E}" v="6" dt="2026-03-01T12:45:55.7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6599F-E979-27FE-8A1F-0D306F04FC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2A6184-D3FF-F103-DC20-F76F685AF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44F1D-182E-A17B-866F-BA4D118AF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0F8DB-C1C5-59AD-5ACE-AA3B6B182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C7A05-A301-AC78-E002-5F2733FA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65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53E4B-27AF-DC49-882D-AD092399D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168D5-0BCB-329B-0BE2-AAD87F539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7663D-F482-C3D3-4DBD-3F54CBF8D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FE992-9AAA-C2C9-8CAA-21F6B6CF2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3605D-AEE3-F8D4-2F9C-132E3A8DC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86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D9594-C8F9-13FF-15C7-8E0437F35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869E0-CD90-292A-0A6C-87299D5D9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68734-9B59-81EA-C035-80C5EACDE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BEB40-B85D-90FE-D249-F38D6E7DA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81773-81ED-7375-C92E-751991FEC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998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B2AB5-3A1C-8577-DEBA-00D71E281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8647C-9AC1-8BE1-4FE0-BBADC4615C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313374-0B2C-39B6-8191-D2BFC1F7FD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B5880F-0CEF-ABA8-DA1F-13D50DDA5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CB5A29-4C57-D16A-29A6-1BAE4D0DB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FE8378-4691-AA24-A58C-A5EC58E53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038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6B25-7330-6C48-D224-92E1F7355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2A758B-4614-5958-99AC-48CE85A64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5FC737-BBC8-8471-6F53-E5F93B8E6D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4690BD-4128-8338-0D17-374F20F344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4093F7-D64E-6CE3-DF63-3F3D52930C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FF8E90-7135-1795-BE45-5EC0FB726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DF48C5-BAFA-02AB-D211-F627547DB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E5D316-6008-8F5C-AEC0-85A40710E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651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40F4-E237-09F7-3A69-D1D29D41E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342361-7BCA-898A-46FD-622C78F24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0EA07C-20CF-6334-732A-9E77D58C5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888384-2547-00D8-0285-47DE9DDF4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1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AE4F91-870E-360D-EBF6-C21B610FC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6DFBB1-9C4E-2AF6-6D30-4D181844C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7FC3FD-7C53-56E3-F60F-043A5F94F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67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C764A-450B-84E3-445C-ED492A347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195AC-D22C-6A0D-09D1-6BDEE0AAA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48600-2767-2496-281A-3FDE9368D9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3E96D5-C957-3DAC-46E1-A51B36378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7B2003-CD2D-9B3A-1216-4D50718C7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7D23E0-BE7E-1E69-261D-A70FCFA2D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58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A200D-45BD-CC20-21A8-DBCFEB3F5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297C34-F626-C669-6F15-6E596AFB2A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4E435F-747E-356C-1ED9-3AD8BE141F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01D2D-BA1B-2ABE-C8AD-4A21E286B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63E0E-2524-8551-65AB-0CADACC78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D4576C-D4B9-E15B-4EF6-0D590F303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246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0387B-86B0-10B3-849B-6FEB700E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75B62C-7A38-2747-198D-BDCD3D7EED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E70E5B-25CD-BD95-2777-7D3C6C108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117DE-8861-AB53-9427-F01F0A845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90D6EC-0284-7348-BA70-43AD7A60D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770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7E616B-EB69-E659-DDEA-BC32A21204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515087-B860-7FBA-977C-3708184DE6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0A4A4-7D33-8FCD-FC57-D4D726D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6924D-9D40-5B4B-937E-5817D5A62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AD385-48DB-DE66-F6EA-56AED4D6D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353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6445E4-868B-54C7-9BF0-B68BD0D3B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B8D39D-F0E1-4B98-7347-579908773B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AC3F2-FC56-435A-8C42-1912D00F06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64040A-65FD-46A3-AED2-FD8CA91E0AB7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A0DC3-F86E-BE6E-17FD-022DFCC8C5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68885-F995-7D69-0F5F-EA27BA6B82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FC21FA-1048-4A2C-85C9-E356B16E2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59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5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5" Type="http://schemas.microsoft.com/office/2007/relationships/media" Target="../media/media6.m4a"/><Relationship Id="rId4" Type="http://schemas.openxmlformats.org/officeDocument/2006/relationships/audio" Target="../media/media5.m4a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0.m4a"/><Relationship Id="rId3" Type="http://schemas.microsoft.com/office/2007/relationships/media" Target="../media/media8.m4a"/><Relationship Id="rId7" Type="http://schemas.microsoft.com/office/2007/relationships/media" Target="../media/media10.m4a"/><Relationship Id="rId12" Type="http://schemas.openxmlformats.org/officeDocument/2006/relationships/image" Target="../media/image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audio" Target="../media/media9.m4a"/><Relationship Id="rId11" Type="http://schemas.openxmlformats.org/officeDocument/2006/relationships/slideLayout" Target="../slideLayouts/slideLayout2.xml"/><Relationship Id="rId5" Type="http://schemas.microsoft.com/office/2007/relationships/media" Target="../media/media9.m4a"/><Relationship Id="rId10" Type="http://schemas.openxmlformats.org/officeDocument/2006/relationships/audio" Target="../media/media11.m4a"/><Relationship Id="rId4" Type="http://schemas.openxmlformats.org/officeDocument/2006/relationships/audio" Target="../media/media8.m4a"/><Relationship Id="rId9" Type="http://schemas.microsoft.com/office/2007/relationships/media" Target="../media/media11.m4a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15.m4a"/><Relationship Id="rId3" Type="http://schemas.microsoft.com/office/2007/relationships/media" Target="../media/media13.m4a"/><Relationship Id="rId7" Type="http://schemas.microsoft.com/office/2007/relationships/media" Target="../media/media15.m4a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audio" Target="../media/media14.m4a"/><Relationship Id="rId5" Type="http://schemas.microsoft.com/office/2007/relationships/media" Target="../media/media14.m4a"/><Relationship Id="rId10" Type="http://schemas.openxmlformats.org/officeDocument/2006/relationships/image" Target="../media/image1.png"/><Relationship Id="rId4" Type="http://schemas.openxmlformats.org/officeDocument/2006/relationships/audio" Target="../media/media13.m4a"/><Relationship Id="rId9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3" Type="http://schemas.microsoft.com/office/2007/relationships/media" Target="../media/media17.m4a"/><Relationship Id="rId7" Type="http://schemas.microsoft.com/office/2007/relationships/media" Target="../media/media19.m4a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5" Type="http://schemas.microsoft.com/office/2007/relationships/media" Target="../media/media18.m4a"/><Relationship Id="rId10" Type="http://schemas.openxmlformats.org/officeDocument/2006/relationships/image" Target="../media/image1.png"/><Relationship Id="rId4" Type="http://schemas.openxmlformats.org/officeDocument/2006/relationships/audio" Target="../media/media17.m4a"/><Relationship Id="rId9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23.m4a"/><Relationship Id="rId3" Type="http://schemas.microsoft.com/office/2007/relationships/media" Target="../media/media21.m4a"/><Relationship Id="rId7" Type="http://schemas.microsoft.com/office/2007/relationships/media" Target="../media/media23.m4a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audio" Target="../media/media22.m4a"/><Relationship Id="rId5" Type="http://schemas.microsoft.com/office/2007/relationships/media" Target="../media/media22.m4a"/><Relationship Id="rId10" Type="http://schemas.openxmlformats.org/officeDocument/2006/relationships/image" Target="../media/image1.png"/><Relationship Id="rId4" Type="http://schemas.openxmlformats.org/officeDocument/2006/relationships/audio" Target="../media/media21.m4a"/><Relationship Id="rId9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27.m4a"/><Relationship Id="rId13" Type="http://schemas.openxmlformats.org/officeDocument/2006/relationships/hyperlink" Target="https://cdneldercare.ca/practical-options-for-reliable-elder-care-services-in-vancouver-copy/" TargetMode="External"/><Relationship Id="rId3" Type="http://schemas.microsoft.com/office/2007/relationships/media" Target="../media/media25.m4a"/><Relationship Id="rId7" Type="http://schemas.microsoft.com/office/2007/relationships/media" Target="../media/media27.m4a"/><Relationship Id="rId12" Type="http://schemas.openxmlformats.org/officeDocument/2006/relationships/image" Target="../media/image3.jp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audio" Target="../media/media26.m4a"/><Relationship Id="rId11" Type="http://schemas.openxmlformats.org/officeDocument/2006/relationships/hyperlink" Target="http://geriatricsforcaregivers.net/aging-health-caregiving-links-nov-2014" TargetMode="External"/><Relationship Id="rId5" Type="http://schemas.microsoft.com/office/2007/relationships/media" Target="../media/media26.m4a"/><Relationship Id="rId10" Type="http://schemas.openxmlformats.org/officeDocument/2006/relationships/image" Target="../media/image2.jpg"/><Relationship Id="rId4" Type="http://schemas.openxmlformats.org/officeDocument/2006/relationships/audio" Target="../media/media25.m4a"/><Relationship Id="rId9" Type="http://schemas.openxmlformats.org/officeDocument/2006/relationships/slideLayout" Target="../slideLayouts/slideLayout8.xml"/><Relationship Id="rId1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31.m4a"/><Relationship Id="rId3" Type="http://schemas.microsoft.com/office/2007/relationships/media" Target="../media/media29.m4a"/><Relationship Id="rId7" Type="http://schemas.microsoft.com/office/2007/relationships/media" Target="../media/media31.m4a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audio" Target="../media/media30.m4a"/><Relationship Id="rId5" Type="http://schemas.microsoft.com/office/2007/relationships/media" Target="../media/media30.m4a"/><Relationship Id="rId10" Type="http://schemas.openxmlformats.org/officeDocument/2006/relationships/image" Target="../media/image1.png"/><Relationship Id="rId4" Type="http://schemas.openxmlformats.org/officeDocument/2006/relationships/audio" Target="../media/media29.m4a"/><Relationship Id="rId9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33.m4a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3.m4a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36.m4a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6.m4a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B1C26-2221-7F1D-0DB9-8AE3ED05F0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Evaluating the Care and Support Needs of Older People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BC4ABD-3842-287E-8173-1851D2DE37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1200" dirty="0"/>
          </a:p>
          <a:p>
            <a:r>
              <a:rPr lang="en-GB" sz="1200" dirty="0"/>
              <a:t>Your Name + Sabina Kauser</a:t>
            </a:r>
          </a:p>
          <a:p>
            <a:r>
              <a:rPr lang="en-GB" sz="1200" dirty="0"/>
              <a:t>Module: BMHP6027 – Empowering the Older Person</a:t>
            </a:r>
          </a:p>
          <a:p>
            <a:r>
              <a:rPr lang="en-GB" sz="1200" dirty="0"/>
              <a:t>Lecturer: Chloe Harries</a:t>
            </a:r>
          </a:p>
          <a:p>
            <a:endParaRPr lang="en-GB" sz="1200" dirty="0"/>
          </a:p>
          <a:p>
            <a:pPr algn="just"/>
            <a:endParaRPr lang="en-GB" sz="1200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8D7CD9-57FF-0B83-C143-8D551DEB3E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F84E10-8F89-21C2-9F75-1C550EEB902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8C36CC-E557-1010-9540-67CFC42C490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077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55"/>
    </mc:Choice>
    <mc:Fallback xmlns="">
      <p:transition spd="slow" advTm="19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654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053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707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915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CB5D8-FFF2-EC18-DEBD-1A803D1B5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251C0-9399-2A72-15AF-B8A8DB874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b="1" dirty="0"/>
              <a:t>Content</a:t>
            </a:r>
            <a:endParaRPr lang="en-GB" sz="1400" dirty="0"/>
          </a:p>
          <a:p>
            <a:r>
              <a:rPr lang="en-GB" sz="1400" dirty="0"/>
              <a:t>Definition of ageing</a:t>
            </a:r>
          </a:p>
          <a:p>
            <a:r>
              <a:rPr lang="en-GB" sz="1400" dirty="0"/>
              <a:t>Biological ageing theories</a:t>
            </a:r>
          </a:p>
          <a:p>
            <a:r>
              <a:rPr lang="en-GB" sz="1400" dirty="0"/>
              <a:t>Key themes</a:t>
            </a:r>
          </a:p>
          <a:p>
            <a:r>
              <a:rPr lang="en-GB" sz="1400" dirty="0"/>
              <a:t>Ageing theories</a:t>
            </a:r>
          </a:p>
          <a:p>
            <a:r>
              <a:rPr lang="en-GB" sz="1400" dirty="0"/>
              <a:t>UK care services</a:t>
            </a:r>
          </a:p>
          <a:p>
            <a:r>
              <a:rPr lang="en-GB" sz="1400" dirty="0"/>
              <a:t>Policy and legislation</a:t>
            </a:r>
          </a:p>
          <a:p>
            <a:r>
              <a:rPr lang="en-GB" sz="1400" dirty="0"/>
              <a:t>Technology in care</a:t>
            </a:r>
          </a:p>
          <a:p>
            <a:r>
              <a:rPr lang="en-GB" sz="1400" dirty="0"/>
              <a:t>Case studies</a:t>
            </a:r>
          </a:p>
          <a:p>
            <a:r>
              <a:rPr lang="en-GB" sz="1400" dirty="0"/>
              <a:t>Recommendations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380C6D-5197-975B-9C7D-803DD0C238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3A97FD-0CE4-5710-B6B9-334DC130BF9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C94AFE-6DE4-2C67-0529-039E860ABBB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51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43"/>
    </mc:Choice>
    <mc:Fallback xmlns="">
      <p:transition spd="slow" advTm="22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59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60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166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64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FDFDA-CACF-977F-25F3-A908447DD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Ageing Population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919E4-486F-DC4F-F474-4FBAA131E2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Increasing elderly population</a:t>
            </a:r>
          </a:p>
          <a:p>
            <a:r>
              <a:rPr lang="en-GB" dirty="0"/>
              <a:t>ONS statistics</a:t>
            </a:r>
          </a:p>
          <a:p>
            <a:r>
              <a:rPr lang="en-GB" dirty="0"/>
              <a:t>Impact on health services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EDF1BA-7DA9-F83B-A6B0-E40C7090CD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32E374-8B4E-93FF-0841-230E761C7F8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C3BC7F-77F6-F968-AC67-06F7510469F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ABA861-4F0B-E886-7DD5-59D76E53813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2815F9-141A-4EC1-8DA9-952C0EAD6BC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04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34"/>
    </mc:Choice>
    <mc:Fallback xmlns="">
      <p:transition spd="slow" advTm="151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90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32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912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13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4263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701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1277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431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611F-AA6A-D9B0-87C6-EFB57F646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Theories of Ageing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25AB4-B44E-56C6-7DDF-192630F6B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endParaRPr lang="en-GB" dirty="0"/>
          </a:p>
          <a:p>
            <a:r>
              <a:rPr lang="en-GB" dirty="0"/>
              <a:t>Disengagement theory</a:t>
            </a:r>
          </a:p>
          <a:p>
            <a:r>
              <a:rPr lang="en-GB" dirty="0"/>
              <a:t>Activity theory</a:t>
            </a:r>
          </a:p>
          <a:p>
            <a:r>
              <a:rPr lang="en-GB" dirty="0"/>
              <a:t>Continuity theory</a:t>
            </a:r>
          </a:p>
          <a:p>
            <a:r>
              <a:rPr lang="en-GB" dirty="0"/>
              <a:t>Life-course theory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5C8B39-9D47-63E6-C5F3-44194D5C5F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46671A-3595-E514-7613-595072E219A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C7BB6E-C4D8-0CB6-51FB-F36CD3DD4BA9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27C4E5-1431-795A-87F7-3800298D843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8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25"/>
    </mc:Choice>
    <mc:Fallback xmlns="">
      <p:transition spd="slow" advTm="25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116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5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6687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3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7037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03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CDE8D-57DC-EF5D-C819-55BDC3D00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CBF75-1845-6513-493A-B9E34D799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endParaRPr lang="en-GB" dirty="0"/>
          </a:p>
          <a:p>
            <a:r>
              <a:rPr lang="en-GB" dirty="0"/>
              <a:t>Care Act 2014</a:t>
            </a:r>
          </a:p>
          <a:p>
            <a:r>
              <a:rPr lang="en-GB" dirty="0"/>
              <a:t>Equality Act 2010</a:t>
            </a:r>
          </a:p>
          <a:p>
            <a:r>
              <a:rPr lang="en-GB" dirty="0"/>
              <a:t>Human Rights Act 1998</a:t>
            </a:r>
          </a:p>
          <a:p>
            <a:r>
              <a:rPr lang="en-GB" dirty="0"/>
              <a:t>NHS Long Term Plan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0352A5-A69C-CE8F-01CF-09EC05756E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6BA002-E9C4-9702-CF3B-D839C70B995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81B642-159F-21F9-0C85-FAD6BD43F68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6C5086-EE16-00A0-EFFE-205638B287E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99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72"/>
    </mc:Choice>
    <mc:Fallback xmlns="">
      <p:transition spd="slow" advTm="17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72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19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66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70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7737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290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6C0F9-20CB-259C-D382-6982D54E9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Overview of UK Care Services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BC439-D6EF-54BC-C1DD-C55CA38C5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content</a:t>
            </a:r>
            <a:endParaRPr lang="en-GB" dirty="0"/>
          </a:p>
          <a:p>
            <a:r>
              <a:rPr lang="en-GB" dirty="0"/>
              <a:t>Domiciliary care</a:t>
            </a:r>
          </a:p>
          <a:p>
            <a:r>
              <a:rPr lang="en-GB" dirty="0"/>
              <a:t>Residential care</a:t>
            </a:r>
          </a:p>
          <a:p>
            <a:r>
              <a:rPr lang="en-GB" dirty="0"/>
              <a:t>Day centres</a:t>
            </a:r>
          </a:p>
          <a:p>
            <a:r>
              <a:rPr lang="en-GB" dirty="0"/>
              <a:t>Hospice care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FE0628-6463-01ED-8C7F-98891B9C96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34995D-C054-D9ED-087B-974FC3B9808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AF0409-ABA7-3C96-A736-4A092A9D941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865856-A45B-5288-92CA-D7A2259F992C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40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49"/>
    </mc:Choice>
    <mc:Fallback xmlns="">
      <p:transition spd="slow" advTm="115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308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94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250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54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4055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535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5C0FF-2CEB-5DA9-12B9-7A3A3F037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1: Domiciliary Care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8AB90B-FF2C-343B-A4EF-AD9DF05ED5B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br>
              <a:rPr lang="en-GB" dirty="0"/>
            </a:br>
            <a:r>
              <a:rPr lang="en-GB" dirty="0"/>
              <a:t>Strengths:</a:t>
            </a:r>
          </a:p>
          <a:p>
            <a:r>
              <a:rPr lang="en-GB" dirty="0"/>
              <a:t>Independence</a:t>
            </a:r>
          </a:p>
          <a:p>
            <a:r>
              <a:rPr lang="en-GB" dirty="0"/>
              <a:t>Familiar environment</a:t>
            </a:r>
          </a:p>
          <a:p>
            <a:r>
              <a:rPr lang="en-GB" dirty="0"/>
              <a:t>Limitations:</a:t>
            </a:r>
          </a:p>
          <a:p>
            <a:r>
              <a:rPr lang="en-GB" dirty="0"/>
              <a:t>Staff shortages</a:t>
            </a:r>
          </a:p>
          <a:p>
            <a:r>
              <a:rPr lang="en-GB" dirty="0"/>
              <a:t>Funding issues</a:t>
            </a:r>
          </a:p>
          <a:p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C5C2BAB-73C9-F540-AFCD-BF6DADF22D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21099160">
            <a:off x="9417607" y="174286"/>
            <a:ext cx="2640865" cy="3286153"/>
          </a:xfr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728720C-EA12-3D86-0370-40F2C30676A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972833" y="3429001"/>
            <a:ext cx="4287586" cy="30647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339049-50D4-2DA0-DBDC-084423D13E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EF40BE-BDAE-A297-E6B7-E7AF611DDBB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B9E0DB-E1A9-44F9-7680-454828E53B7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D99D89-E860-E202-7216-BB38F4301ECC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567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48"/>
    </mc:Choice>
    <mc:Fallback xmlns="">
      <p:transition spd="slow" advTm="16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6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96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239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8361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604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4409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451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AB4E3-DBC4-2DF2-E056-901FF238C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2: Residential Care Homes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F2FE8-269B-AACF-BD06-D45E050B3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br>
              <a:rPr lang="en-GB" dirty="0"/>
            </a:br>
            <a:r>
              <a:rPr lang="en-GB" dirty="0"/>
              <a:t>Strengths:</a:t>
            </a:r>
          </a:p>
          <a:p>
            <a:r>
              <a:rPr lang="en-GB" dirty="0"/>
              <a:t>24-hour support</a:t>
            </a:r>
          </a:p>
          <a:p>
            <a:r>
              <a:rPr lang="en-GB" dirty="0"/>
              <a:t>Social interaction</a:t>
            </a:r>
          </a:p>
          <a:p>
            <a:r>
              <a:rPr lang="en-GB" dirty="0"/>
              <a:t>Limitations:</a:t>
            </a:r>
          </a:p>
          <a:p>
            <a:r>
              <a:rPr lang="en-GB" dirty="0"/>
              <a:t>Loss of independence</a:t>
            </a:r>
          </a:p>
          <a:p>
            <a:r>
              <a:rPr lang="en-GB" dirty="0"/>
              <a:t>Safeguarding concerns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3C3EE6-C80E-A99F-7E2A-0B588E18BC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CB45BE-07DA-C176-700E-A65A5AC3169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3A7F77-F91D-3015-85F2-D6B1CEAEF0B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9BCD44-FA78-692B-CEB4-F0399635EA1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39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55"/>
    </mc:Choice>
    <mc:Fallback xmlns="">
      <p:transition spd="slow" advTm="11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83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2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97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6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1752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439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0430A-8E68-D19A-8078-E3C447314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in Elderly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9D6CB-062A-13F1-8CDA-93273BC6ED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endParaRPr lang="en-GB" dirty="0"/>
          </a:p>
          <a:p>
            <a:r>
              <a:rPr lang="en-GB" dirty="0"/>
              <a:t>Telecare alarms</a:t>
            </a:r>
          </a:p>
          <a:p>
            <a:r>
              <a:rPr lang="en-GB" dirty="0"/>
              <a:t>Smart home sensors</a:t>
            </a:r>
          </a:p>
          <a:p>
            <a:r>
              <a:rPr lang="en-GB" dirty="0"/>
              <a:t>Medication apps</a:t>
            </a:r>
          </a:p>
          <a:p>
            <a:r>
              <a:rPr lang="en-GB" dirty="0"/>
              <a:t>Dementia tracking devices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16E971-846B-6517-6AF5-A25C268BD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EC985D-6218-EB57-E2DB-0BCF91ECD32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27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458"/>
    </mc:Choice>
    <mc:Fallback xmlns="">
      <p:transition spd="slow" advTm="214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17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4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E963-3FB8-0312-A5B2-418FFB3EC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of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555B7-EB7D-5888-3564-96096A411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endParaRPr lang="en-GB" dirty="0"/>
          </a:p>
          <a:p>
            <a:r>
              <a:rPr lang="en-GB" dirty="0"/>
              <a:t>Digital exclusion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Privacy concerns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4A9580-AA7C-DC08-8F5D-1F86102072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92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76"/>
    </mc:Choice>
    <mc:Fallback xmlns="">
      <p:transition spd="slow" advTm="23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87415-A3AD-C5FD-789A-10696465E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BBBF5-8C72-EDB6-1CB3-31DEC2C16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br>
              <a:rPr lang="en-GB" dirty="0"/>
            </a:br>
            <a:r>
              <a:rPr lang="en-GB" dirty="0"/>
              <a:t>Age UK befriending services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71E3CA-A741-6799-AC7A-B17C223217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D48660-8FF1-A3EB-2FFB-CE9FB72DD07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242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32"/>
    </mc:Choice>
    <mc:Fallback xmlns="">
      <p:transition spd="slow" advTm="18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66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80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3A05B-E9DB-1EAF-2128-ECC494066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CA191-10BB-5A21-1BA8-6CBBB46A1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Content</a:t>
            </a:r>
            <a:br>
              <a:rPr lang="en-GB" dirty="0"/>
            </a:br>
            <a:r>
              <a:rPr lang="en-GB" dirty="0" err="1"/>
              <a:t>Hogeweyk</a:t>
            </a:r>
            <a:r>
              <a:rPr lang="en-GB" dirty="0"/>
              <a:t> Dementia Village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06FE2A-8B58-13FE-E457-E76D2DFF4A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730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27"/>
    </mc:Choice>
    <mc:Fallback xmlns="">
      <p:transition spd="slow" advTm="17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0569E-AAA9-ADD2-56FB-3FDB993ED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2EC3B-40CB-E23D-99B9-5D9CD22A0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endParaRPr lang="en-GB" dirty="0"/>
          </a:p>
          <a:p>
            <a:r>
              <a:rPr lang="en-GB" dirty="0"/>
              <a:t>Better staff training</a:t>
            </a:r>
          </a:p>
          <a:p>
            <a:r>
              <a:rPr lang="en-GB" dirty="0"/>
              <a:t>More funding for home care</a:t>
            </a:r>
          </a:p>
          <a:p>
            <a:r>
              <a:rPr lang="en-GB" dirty="0"/>
              <a:t>Digital training for older adults</a:t>
            </a:r>
          </a:p>
          <a:p>
            <a:r>
              <a:rPr lang="en-GB" dirty="0"/>
              <a:t>Expand community services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B13269-3B52-0754-1B9A-6048ED7441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64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01"/>
    </mc:Choice>
    <mc:Fallback xmlns="">
      <p:transition spd="slow" advTm="31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43096-EE96-577F-D59B-033AF194F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CC22B-8B10-E0CA-E155-34F37859C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Content</a:t>
            </a:r>
            <a:endParaRPr lang="en-GB" dirty="0"/>
          </a:p>
          <a:p>
            <a:r>
              <a:rPr lang="en-GB" dirty="0"/>
              <a:t>Ageing population growing</a:t>
            </a:r>
          </a:p>
          <a:p>
            <a:r>
              <a:rPr lang="en-GB" dirty="0"/>
              <a:t>Person-centred care essential</a:t>
            </a:r>
          </a:p>
          <a:p>
            <a:r>
              <a:rPr lang="en-GB" dirty="0"/>
              <a:t>Policy + theory improve outcomes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2A03BB-F42B-E261-6C5B-FDCCA55533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8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40"/>
    </mc:Choice>
    <mc:Fallback xmlns="">
      <p:transition spd="slow" advTm="21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7AE3E-66A6-2710-02DD-D73B11786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65DDE-F599-6E6B-5800-D6CFACFD8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9070"/>
            <a:ext cx="10602432" cy="5071729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NICE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Older people with social care needs and multiple long-term conditions.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 guide.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 UK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Independent Age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Older people’s experiences of social care.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state of ageing.</a:t>
            </a:r>
          </a:p>
          <a:p>
            <a:r>
              <a:rPr lang="en-GB" sz="1200" dirty="0"/>
              <a:t>Brownie, S. and Nancarrow, S. (2013) ‘Effects of person-centred care on residents and staff in aged-care facilities’, </a:t>
            </a:r>
            <a:r>
              <a:rPr lang="en-GB" sz="1200" i="1" dirty="0"/>
              <a:t>Clinical Interventions in Aging</a:t>
            </a:r>
            <a:r>
              <a:rPr lang="en-GB" sz="1200" dirty="0"/>
              <a:t>, 8, pp. 1–10.</a:t>
            </a:r>
          </a:p>
          <a:p>
            <a:r>
              <a:rPr lang="en-GB" sz="1200" dirty="0"/>
              <a:t>Cattan, M., White, M., Bond, J. and Learmouth, A. (2005) ‘Preventing social isolation among older people’, </a:t>
            </a:r>
            <a:r>
              <a:rPr lang="en-GB" sz="1200" i="1" dirty="0"/>
              <a:t>Ageing &amp; Society</a:t>
            </a:r>
            <a:r>
              <a:rPr lang="en-GB" sz="1200" dirty="0"/>
              <a:t>, 25(1), pp. 41–67.</a:t>
            </a:r>
          </a:p>
          <a:p>
            <a:r>
              <a:rPr lang="en-GB" sz="1200" dirty="0"/>
              <a:t>Greenhalgh, T., Shaw, S., </a:t>
            </a:r>
            <a:r>
              <a:rPr lang="en-GB" sz="1200" dirty="0" err="1"/>
              <a:t>Wherton</a:t>
            </a:r>
            <a:r>
              <a:rPr lang="en-GB" sz="1200" dirty="0"/>
              <a:t>, J. and Hughes, G. (2017) ‘Real-world implementation of telehealth’, </a:t>
            </a:r>
            <a:r>
              <a:rPr lang="en-GB" sz="1200" i="1" dirty="0"/>
              <a:t>BMC Health Services Research</a:t>
            </a:r>
            <a:r>
              <a:rPr lang="en-GB" sz="1200" dirty="0"/>
              <a:t>, 17, p. 156.</a:t>
            </a:r>
          </a:p>
          <a:p>
            <a:r>
              <a:rPr lang="en-GB" sz="1200" dirty="0"/>
              <a:t>Care Act 2014. London: HMSO.</a:t>
            </a:r>
          </a:p>
          <a:p>
            <a:r>
              <a:rPr lang="en-GB" sz="1200" dirty="0"/>
              <a:t>Equality Act 2010. London: HMSO.</a:t>
            </a:r>
          </a:p>
          <a:p>
            <a:r>
              <a:rPr lang="en-GB" sz="1200" dirty="0"/>
              <a:t>Human Rights Act 1998. London: HMSO.</a:t>
            </a:r>
          </a:p>
          <a:p>
            <a:r>
              <a:rPr lang="en-GB" sz="1200" dirty="0"/>
              <a:t>Health and Social Care Act 2012. London: HMSO.</a:t>
            </a:r>
          </a:p>
          <a:p>
            <a:r>
              <a:rPr lang="en-GB" sz="1200" dirty="0"/>
              <a:t>Brooker, D. (2007) </a:t>
            </a:r>
            <a:r>
              <a:rPr lang="en-GB" sz="1200" i="1" dirty="0"/>
              <a:t>Person-centred dementia care: Making services better.</a:t>
            </a:r>
            <a:r>
              <a:rPr lang="en-GB" sz="1200" dirty="0"/>
              <a:t> London: Jessica Kingsley Publishers.</a:t>
            </a:r>
          </a:p>
          <a:p>
            <a:r>
              <a:rPr lang="en-GB" sz="1200" dirty="0" err="1"/>
              <a:t>Kitwood</a:t>
            </a:r>
            <a:r>
              <a:rPr lang="en-GB" sz="1200" dirty="0"/>
              <a:t>, T. (1997) </a:t>
            </a:r>
            <a:r>
              <a:rPr lang="en-GB" sz="1200" i="1" dirty="0"/>
              <a:t>Dementia reconsidered: The person comes first.</a:t>
            </a:r>
            <a:r>
              <a:rPr lang="en-GB" sz="1200" dirty="0"/>
              <a:t> Buckingham: Open University Press.</a:t>
            </a:r>
          </a:p>
          <a:p>
            <a:r>
              <a:rPr lang="en-GB" sz="1200" dirty="0"/>
              <a:t>Victor, C. (2010) </a:t>
            </a:r>
            <a:r>
              <a:rPr lang="en-GB" sz="1200" i="1" dirty="0"/>
              <a:t>The Social Context of Ageing.</a:t>
            </a:r>
            <a:r>
              <a:rPr lang="en-GB" sz="1200" dirty="0"/>
              <a:t> London: Routledge.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1357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10990</TotalTime>
  <Words>516</Words>
  <Application>Microsoft Office PowerPoint</Application>
  <PresentationFormat>Widescreen</PresentationFormat>
  <Paragraphs>96</Paragraphs>
  <Slides>15</Slides>
  <Notes>0</Notes>
  <HiddenSlides>0</HiddenSlides>
  <MMClips>39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Evaluating the Care and Support Needs of Older People  </vt:lpstr>
      <vt:lpstr>Introduction</vt:lpstr>
      <vt:lpstr>Ageing Population in the UK</vt:lpstr>
      <vt:lpstr>  Theories of Ageing  </vt:lpstr>
      <vt:lpstr>Policy and Legislation</vt:lpstr>
      <vt:lpstr>  Overview of UK Care Services  </vt:lpstr>
      <vt:lpstr>Focus 1: Domiciliary Care</vt:lpstr>
      <vt:lpstr>Focus 2: Residential Care Homes</vt:lpstr>
      <vt:lpstr>Technology in Elderly Care</vt:lpstr>
      <vt:lpstr>Challenges of Technology</vt:lpstr>
      <vt:lpstr>Case Study 1</vt:lpstr>
      <vt:lpstr>Case Study 2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sabina kauser</dc:creator>
  <cp:lastModifiedBy>sabina kauser</cp:lastModifiedBy>
  <cp:revision>15</cp:revision>
  <dcterms:created xsi:type="dcterms:W3CDTF">2026-02-13T21:21:55Z</dcterms:created>
  <dcterms:modified xsi:type="dcterms:W3CDTF">2026-03-01T13:33:23Z</dcterms:modified>
</cp:coreProperties>
</file>