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4" r:id="rId6"/>
    <p:sldId id="265" r:id="rId7"/>
    <p:sldId id="266" r:id="rId8"/>
  </p:sldIdLst>
  <p:sldSz cx="10693400" cy="7556500"/>
  <p:notesSz cx="6858000" cy="9144000"/>
  <p:embeddedFontLst>
    <p:embeddedFont>
      <p:font typeface="Algerian" panose="04020705040A02060702" pitchFamily="82" charset="0"/>
      <p:regular r:id="rId9"/>
    </p:embeddedFont>
    <p:embeddedFont>
      <p:font typeface="Calibri" panose="020F0502020204030204" pitchFamily="34" charset="0"/>
      <p:regular r:id="rId10"/>
      <p:bold r:id="rId11"/>
      <p:italic r:id="rId12"/>
      <p:boldItalic r:id="rId13"/>
    </p:embeddedFont>
    <p:embeddedFont>
      <p:font typeface="Agency FB" panose="020B0503020202020204" pitchFamily="34" charset="0"/>
      <p:regular r:id="rId14"/>
      <p:bold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6FF"/>
    <a:srgbClr val="D2C3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3" d="100"/>
          <a:sy n="63" d="100"/>
        </p:scale>
        <p:origin x="1290" y="-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5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font" Target="fonts/font7.fntdata"/><Relationship Id="rId10" Type="http://schemas.openxmlformats.org/officeDocument/2006/relationships/font" Target="fonts/font2.fntdata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font" Target="fonts/font6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svg"/><Relationship Id="rId7" Type="http://schemas.openxmlformats.org/officeDocument/2006/relationships/image" Target="../media/image4.png"/><Relationship Id="rId12" Type="http://schemas.openxmlformats.org/officeDocument/2006/relationships/image" Target="../media/image10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7.png"/><Relationship Id="rId5" Type="http://schemas.microsoft.com/office/2007/relationships/hdphoto" Target="../media/hdphoto1.wdp"/><Relationship Id="rId10" Type="http://schemas.openxmlformats.org/officeDocument/2006/relationships/image" Target="../media/image8.svg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3" Type="http://schemas.microsoft.com/office/2007/relationships/hdphoto" Target="../media/hdphoto1.wdp"/><Relationship Id="rId3" Type="http://schemas.openxmlformats.org/officeDocument/2006/relationships/image" Target="../media/image2.svg"/><Relationship Id="rId12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5.png"/><Relationship Id="rId10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8.svg"/><Relationship Id="rId1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3" Type="http://schemas.microsoft.com/office/2007/relationships/hdphoto" Target="../media/hdphoto1.wdp"/><Relationship Id="rId3" Type="http://schemas.openxmlformats.org/officeDocument/2006/relationships/image" Target="../media/image2.svg"/><Relationship Id="rId12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10.svg"/><Relationship Id="rId5" Type="http://schemas.openxmlformats.org/officeDocument/2006/relationships/image" Target="../media/image6.png"/><Relationship Id="rId15" Type="http://schemas.openxmlformats.org/officeDocument/2006/relationships/image" Target="../media/image4.png"/><Relationship Id="rId10" Type="http://schemas.openxmlformats.org/officeDocument/2006/relationships/image" Target="../media/image7.png"/><Relationship Id="rId4" Type="http://schemas.openxmlformats.org/officeDocument/2006/relationships/image" Target="../media/image5.png"/><Relationship Id="rId9" Type="http://schemas.openxmlformats.org/officeDocument/2006/relationships/image" Target="../media/image8.svg"/><Relationship Id="rId1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svg"/><Relationship Id="rId7" Type="http://schemas.openxmlformats.org/officeDocument/2006/relationships/image" Target="../media/image4.png"/><Relationship Id="rId12" Type="http://schemas.openxmlformats.org/officeDocument/2006/relationships/image" Target="../media/image10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7.png"/><Relationship Id="rId5" Type="http://schemas.microsoft.com/office/2007/relationships/hdphoto" Target="../media/hdphoto1.wdp"/><Relationship Id="rId10" Type="http://schemas.openxmlformats.org/officeDocument/2006/relationships/image" Target="../media/image8.svg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svg"/><Relationship Id="rId7" Type="http://schemas.openxmlformats.org/officeDocument/2006/relationships/image" Target="../media/image4.png"/><Relationship Id="rId12" Type="http://schemas.openxmlformats.org/officeDocument/2006/relationships/image" Target="../media/image10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7.png"/><Relationship Id="rId5" Type="http://schemas.microsoft.com/office/2007/relationships/hdphoto" Target="../media/hdphoto1.wdp"/><Relationship Id="rId10" Type="http://schemas.openxmlformats.org/officeDocument/2006/relationships/image" Target="../media/image8.svg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svg"/><Relationship Id="rId7" Type="http://schemas.openxmlformats.org/officeDocument/2006/relationships/image" Target="../media/image4.png"/><Relationship Id="rId12" Type="http://schemas.openxmlformats.org/officeDocument/2006/relationships/image" Target="../media/image10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7.png"/><Relationship Id="rId5" Type="http://schemas.microsoft.com/office/2007/relationships/hdphoto" Target="../media/hdphoto1.wdp"/><Relationship Id="rId10" Type="http://schemas.openxmlformats.org/officeDocument/2006/relationships/image" Target="../media/image8.svg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42"/>
          <a:stretch/>
        </p:blipFill>
        <p:spPr>
          <a:xfrm>
            <a:off x="34544" y="934875"/>
            <a:ext cx="10693399" cy="5819366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34544" y="0"/>
            <a:ext cx="10658856" cy="934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0201" tIns="40100" rIns="80201" bIns="401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79"/>
          </a:p>
        </p:txBody>
      </p:sp>
      <p:sp>
        <p:nvSpPr>
          <p:cNvPr id="13" name="Rectangle 12"/>
          <p:cNvSpPr/>
          <p:nvPr/>
        </p:nvSpPr>
        <p:spPr>
          <a:xfrm>
            <a:off x="-192746" y="183963"/>
            <a:ext cx="11467427" cy="566950"/>
          </a:xfrm>
          <a:prstGeom prst="rect">
            <a:avLst/>
          </a:prstGeom>
          <a:noFill/>
        </p:spPr>
        <p:txBody>
          <a:bodyPr wrap="square" lIns="80201" tIns="40100" rIns="80201" bIns="40100">
            <a:spAutoFit/>
          </a:bodyPr>
          <a:lstStyle/>
          <a:p>
            <a:pPr algn="ctr"/>
            <a:r>
              <a:rPr lang="en-US" sz="3158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Diversity Hotel &amp; </a:t>
            </a:r>
            <a:r>
              <a:rPr lang="en-US" sz="3158" dirty="0" smtClean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Spa</a:t>
            </a:r>
            <a:endParaRPr lang="en-US" sz="3158" dirty="0">
              <a:ln w="0"/>
              <a:solidFill>
                <a:schemeClr val="accent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4544" y="6766141"/>
            <a:ext cx="10693399" cy="80983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0201" tIns="40100" rIns="80201" bIns="401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579"/>
          </a:p>
        </p:txBody>
      </p:sp>
      <p:sp>
        <p:nvSpPr>
          <p:cNvPr id="14" name="Rectangle 13"/>
          <p:cNvSpPr/>
          <p:nvPr/>
        </p:nvSpPr>
        <p:spPr>
          <a:xfrm>
            <a:off x="34544" y="6829065"/>
            <a:ext cx="11012849" cy="696536"/>
          </a:xfrm>
          <a:prstGeom prst="rect">
            <a:avLst/>
          </a:prstGeom>
          <a:solidFill>
            <a:schemeClr val="bg1"/>
          </a:solidFill>
        </p:spPr>
        <p:txBody>
          <a:bodyPr wrap="square" lIns="80201" tIns="40100" rIns="80201" bIns="40100">
            <a:spAutoFit/>
          </a:bodyPr>
          <a:lstStyle/>
          <a:p>
            <a:pPr algn="ctr"/>
            <a:r>
              <a:rPr lang="en-US" sz="4000" dirty="0" smtClean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London</a:t>
            </a:r>
            <a:endParaRPr lang="en-US" sz="4000" dirty="0">
              <a:ln w="0"/>
              <a:solidFill>
                <a:schemeClr val="accent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248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117953" flipH="1">
            <a:off x="-2373482" y="5315179"/>
            <a:ext cx="5172150" cy="2821173"/>
          </a:xfrm>
          <a:custGeom>
            <a:avLst/>
            <a:gdLst/>
            <a:ahLst/>
            <a:cxnLst/>
            <a:rect l="l" t="t" r="r" b="b"/>
            <a:pathLst>
              <a:path w="5172150" h="2821173">
                <a:moveTo>
                  <a:pt x="5172149" y="0"/>
                </a:moveTo>
                <a:lnTo>
                  <a:pt x="0" y="0"/>
                </a:lnTo>
                <a:lnTo>
                  <a:pt x="0" y="2821173"/>
                </a:lnTo>
                <a:lnTo>
                  <a:pt x="5172149" y="2821173"/>
                </a:lnTo>
                <a:lnTo>
                  <a:pt x="517214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7462698">
            <a:off x="8581655" y="-532438"/>
            <a:ext cx="3504525" cy="3588887"/>
          </a:xfrm>
          <a:custGeom>
            <a:avLst/>
            <a:gdLst/>
            <a:ahLst/>
            <a:cxnLst/>
            <a:rect l="l" t="t" r="r" b="b"/>
            <a:pathLst>
              <a:path w="5144107" h="5869832">
                <a:moveTo>
                  <a:pt x="0" y="0"/>
                </a:moveTo>
                <a:lnTo>
                  <a:pt x="5144108" y="0"/>
                </a:lnTo>
                <a:lnTo>
                  <a:pt x="5144108" y="5869832"/>
                </a:lnTo>
                <a:lnTo>
                  <a:pt x="0" y="58698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4700"/>
                      </a14:imgEffect>
                    </a14:imgLayer>
                  </a14:imgProps>
                </a:ex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425912" flipH="1">
            <a:off x="9582005" y="453259"/>
            <a:ext cx="1766763" cy="1617489"/>
          </a:xfrm>
          <a:custGeom>
            <a:avLst/>
            <a:gdLst/>
            <a:ahLst/>
            <a:cxnLst/>
            <a:rect l="l" t="t" r="r" b="b"/>
            <a:pathLst>
              <a:path w="2603446" h="2486291">
                <a:moveTo>
                  <a:pt x="2603446" y="0"/>
                </a:moveTo>
                <a:lnTo>
                  <a:pt x="0" y="0"/>
                </a:lnTo>
                <a:lnTo>
                  <a:pt x="0" y="2486291"/>
                </a:lnTo>
                <a:lnTo>
                  <a:pt x="2603446" y="2486291"/>
                </a:lnTo>
                <a:lnTo>
                  <a:pt x="2603446" y="0"/>
                </a:lnTo>
                <a:close/>
              </a:path>
            </a:pathLst>
          </a:custGeom>
          <a:blipFill>
            <a:blip r:embed="rId7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145178" y="5489966"/>
            <a:ext cx="1802355" cy="2359876"/>
          </a:xfrm>
          <a:custGeom>
            <a:avLst/>
            <a:gdLst/>
            <a:ahLst/>
            <a:cxnLst/>
            <a:rect l="l" t="t" r="r" b="b"/>
            <a:pathLst>
              <a:path w="1802355" h="2359876">
                <a:moveTo>
                  <a:pt x="0" y="0"/>
                </a:moveTo>
                <a:lnTo>
                  <a:pt x="1802356" y="0"/>
                </a:lnTo>
                <a:lnTo>
                  <a:pt x="1802356" y="2359877"/>
                </a:lnTo>
                <a:lnTo>
                  <a:pt x="0" y="235987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6079707">
            <a:off x="-118616" y="-1597453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xmlns="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6431131">
            <a:off x="8699656" y="5512908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261664" y="1283573"/>
            <a:ext cx="5699042" cy="2628067"/>
            <a:chOff x="0" y="0"/>
            <a:chExt cx="2332050" cy="1189611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9" name="Freeform 9"/>
            <p:cNvSpPr/>
            <p:nvPr/>
          </p:nvSpPr>
          <p:spPr>
            <a:xfrm>
              <a:off x="0" y="0"/>
              <a:ext cx="2332051" cy="1189611"/>
            </a:xfrm>
            <a:custGeom>
              <a:avLst/>
              <a:gdLst/>
              <a:ahLst/>
              <a:cxnLst/>
              <a:rect l="l" t="t" r="r" b="b"/>
              <a:pathLst>
                <a:path w="2332051" h="1189611">
                  <a:moveTo>
                    <a:pt x="2207590" y="1189611"/>
                  </a:moveTo>
                  <a:lnTo>
                    <a:pt x="124460" y="1189611"/>
                  </a:lnTo>
                  <a:cubicBezTo>
                    <a:pt x="55880" y="1189611"/>
                    <a:pt x="0" y="1133731"/>
                    <a:pt x="0" y="10651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207591" y="0"/>
                  </a:lnTo>
                  <a:cubicBezTo>
                    <a:pt x="2276171" y="0"/>
                    <a:pt x="2332051" y="55880"/>
                    <a:pt x="2332051" y="124460"/>
                  </a:cubicBezTo>
                  <a:lnTo>
                    <a:pt x="2332051" y="1065151"/>
                  </a:lnTo>
                  <a:cubicBezTo>
                    <a:pt x="2332051" y="1133731"/>
                    <a:pt x="2276171" y="1189611"/>
                    <a:pt x="2207591" y="1189611"/>
                  </a:cubicBezTo>
                  <a:close/>
                </a:path>
              </a:pathLst>
            </a:custGeom>
            <a:grpFill/>
          </p:spPr>
        </p:sp>
      </p:grpSp>
      <p:grpSp>
        <p:nvGrpSpPr>
          <p:cNvPr id="10" name="Group 10"/>
          <p:cNvGrpSpPr/>
          <p:nvPr/>
        </p:nvGrpSpPr>
        <p:grpSpPr>
          <a:xfrm>
            <a:off x="366288" y="4109419"/>
            <a:ext cx="5446279" cy="2628067"/>
            <a:chOff x="0" y="0"/>
            <a:chExt cx="2332050" cy="118961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332051" cy="1189611"/>
            </a:xfrm>
            <a:custGeom>
              <a:avLst/>
              <a:gdLst/>
              <a:ahLst/>
              <a:cxnLst/>
              <a:rect l="l" t="t" r="r" b="b"/>
              <a:pathLst>
                <a:path w="2332051" h="1189611">
                  <a:moveTo>
                    <a:pt x="2207590" y="1189611"/>
                  </a:moveTo>
                  <a:lnTo>
                    <a:pt x="124460" y="1189611"/>
                  </a:lnTo>
                  <a:cubicBezTo>
                    <a:pt x="55880" y="1189611"/>
                    <a:pt x="0" y="1133731"/>
                    <a:pt x="0" y="10651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207591" y="0"/>
                  </a:lnTo>
                  <a:cubicBezTo>
                    <a:pt x="2276171" y="0"/>
                    <a:pt x="2332051" y="55880"/>
                    <a:pt x="2332051" y="124460"/>
                  </a:cubicBezTo>
                  <a:lnTo>
                    <a:pt x="2332051" y="1065151"/>
                  </a:lnTo>
                  <a:cubicBezTo>
                    <a:pt x="2332051" y="1133731"/>
                    <a:pt x="2276171" y="1189611"/>
                    <a:pt x="2207591" y="1189611"/>
                  </a:cubicBezTo>
                  <a:close/>
                </a:path>
              </a:pathLst>
            </a:custGeom>
            <a:solidFill>
              <a:srgbClr val="D3C9E8">
                <a:alpha val="80000"/>
              </a:srgbClr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6233098" y="1262006"/>
            <a:ext cx="3811761" cy="5525069"/>
            <a:chOff x="0" y="0"/>
            <a:chExt cx="1725418" cy="2500957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725418" cy="2500957"/>
            </a:xfrm>
            <a:custGeom>
              <a:avLst/>
              <a:gdLst/>
              <a:ahLst/>
              <a:cxnLst/>
              <a:rect l="l" t="t" r="r" b="b"/>
              <a:pathLst>
                <a:path w="1725418" h="2500957">
                  <a:moveTo>
                    <a:pt x="1600958" y="2500957"/>
                  </a:moveTo>
                  <a:lnTo>
                    <a:pt x="124460" y="2500957"/>
                  </a:lnTo>
                  <a:cubicBezTo>
                    <a:pt x="55880" y="2500957"/>
                    <a:pt x="0" y="2445077"/>
                    <a:pt x="0" y="2376497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600958" y="0"/>
                  </a:lnTo>
                  <a:cubicBezTo>
                    <a:pt x="1669538" y="0"/>
                    <a:pt x="1725418" y="55880"/>
                    <a:pt x="1725418" y="124460"/>
                  </a:cubicBezTo>
                  <a:lnTo>
                    <a:pt x="1725418" y="2376497"/>
                  </a:lnTo>
                  <a:cubicBezTo>
                    <a:pt x="1725418" y="2445077"/>
                    <a:pt x="1669538" y="2500957"/>
                    <a:pt x="1600958" y="2500957"/>
                  </a:cubicBezTo>
                  <a:close/>
                </a:path>
              </a:pathLst>
            </a:custGeom>
            <a:solidFill>
              <a:srgbClr val="FFFFFF">
                <a:alpha val="80000"/>
              </a:srgbClr>
            </a:solidFill>
          </p:spPr>
        </p:sp>
      </p:grpSp>
      <p:sp>
        <p:nvSpPr>
          <p:cNvPr id="14" name="TextBox 14"/>
          <p:cNvSpPr txBox="1"/>
          <p:nvPr/>
        </p:nvSpPr>
        <p:spPr>
          <a:xfrm>
            <a:off x="-547879" y="259551"/>
            <a:ext cx="1178775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Benefits of Multilingualism &amp; </a:t>
            </a:r>
            <a:r>
              <a:rPr lang="en-US" sz="2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Language 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Awareness</a:t>
            </a:r>
          </a:p>
          <a:p>
            <a:pPr algn="ctr"/>
            <a:r>
              <a:rPr lang="en-US" sz="2000" dirty="0">
                <a:latin typeface="Algerian" panose="04020705040A02060702" pitchFamily="82" charset="0"/>
              </a:rPr>
              <a:t>A Guide for Diversity Hotel &amp; Spa London</a:t>
            </a: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366288" y="1443444"/>
            <a:ext cx="5508896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u="sng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Multilingualism </a:t>
            </a:r>
          </a:p>
          <a:p>
            <a:pPr algn="ctr"/>
            <a:endParaRPr lang="en-US" sz="2400" b="0" cap="none" spc="0" dirty="0" smtClean="0">
              <a:ln w="0"/>
              <a:solidFill>
                <a:schemeClr val="tx1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smtClean="0">
                <a:ln w="0"/>
                <a:latin typeface="Agency FB" panose="020B0503020202020204" pitchFamily="34" charset="0"/>
                <a:cs typeface="Arial" panose="020B0604020202020204" pitchFamily="34" charset="0"/>
              </a:rPr>
              <a:t>It </a:t>
            </a:r>
            <a:r>
              <a:rPr lang="en-US" sz="2400" b="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denotes the skill of hotel personnel to communicate effectively with a diverse global clientele, </a:t>
            </a:r>
            <a:r>
              <a:rPr lang="en-US" b="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enabling</a:t>
            </a:r>
            <a:r>
              <a:rPr lang="en-US" sz="2400" b="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 them to bridge language barriers and offer a more personalized and inclusive guest experience</a:t>
            </a:r>
            <a:r>
              <a:rPr lang="en-US" sz="2400" b="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</a:rPr>
              <a:t>.</a:t>
            </a:r>
            <a:endParaRPr lang="en-US" sz="2400" b="0" cap="none" spc="0" dirty="0">
              <a:ln w="0"/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423306" y="4026949"/>
            <a:ext cx="5332244" cy="26776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400" b="1" u="sng" dirty="0" smtClean="0">
                <a:latin typeface="Agency FB" panose="020B0503020202020204" pitchFamily="34" charset="0"/>
              </a:rPr>
              <a:t>Language awareness</a:t>
            </a:r>
          </a:p>
          <a:p>
            <a:endParaRPr lang="en-US" sz="2400" dirty="0" smtClean="0">
              <a:latin typeface="Agency FB" panose="020B0503020202020204" pitchFamily="34" charset="0"/>
            </a:endParaRPr>
          </a:p>
          <a:p>
            <a:r>
              <a:rPr lang="en-US" sz="2400" dirty="0" smtClean="0">
                <a:latin typeface="Agency FB" panose="020B0503020202020204" pitchFamily="34" charset="0"/>
              </a:rPr>
              <a:t>It is </a:t>
            </a:r>
            <a:r>
              <a:rPr lang="en-US" sz="2400" dirty="0">
                <a:latin typeface="Agency FB" panose="020B0503020202020204" pitchFamily="34" charset="0"/>
              </a:rPr>
              <a:t>the conscious recognition and understanding of the role language plays in communication, encompassing not only linguistic proficiency but also an awareness of cultural nuances and etiquette associated with language use</a:t>
            </a:r>
            <a:endParaRPr lang="en-US" sz="2400" dirty="0">
              <a:latin typeface="Agency FB" panose="020B0503020202020204" pitchFamily="34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6271518" y="1834148"/>
            <a:ext cx="3773340" cy="41549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u="sng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Benefits of Multilingualism</a:t>
            </a:r>
          </a:p>
          <a:p>
            <a:pPr algn="ctr"/>
            <a:endParaRPr lang="en-US" sz="2400" b="1" u="sng" cap="none" spc="0" dirty="0" smtClean="0">
              <a:ln w="0"/>
              <a:solidFill>
                <a:schemeClr val="tx1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u="sng" dirty="0">
              <a:ln w="0"/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US" sz="240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Effective Communication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US" sz="2400" dirty="0" smtClean="0">
                <a:ln w="0"/>
                <a:latin typeface="Agency FB" panose="020B0503020202020204" pitchFamily="34" charset="0"/>
                <a:cs typeface="Arial" panose="020B0604020202020204" pitchFamily="34" charset="0"/>
              </a:rPr>
              <a:t>Guest Satisfaction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US" sz="240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Cultural Sensitivity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US" sz="2400" dirty="0" smtClean="0">
                <a:ln w="0"/>
                <a:latin typeface="Agency FB" panose="020B0503020202020204" pitchFamily="34" charset="0"/>
                <a:cs typeface="Arial" panose="020B0604020202020204" pitchFamily="34" charset="0"/>
              </a:rPr>
              <a:t>Problem Resolution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US" sz="240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Competitive Advantage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US" sz="2400" dirty="0" smtClean="0">
                <a:ln w="0"/>
                <a:latin typeface="Agency FB" panose="020B0503020202020204" pitchFamily="34" charset="0"/>
                <a:cs typeface="Arial" panose="020B0604020202020204" pitchFamily="34" charset="0"/>
              </a:rPr>
              <a:t>Guest Relationship</a:t>
            </a:r>
            <a:r>
              <a:rPr lang="en-US" sz="240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endParaRPr lang="en-US" sz="2400" b="0" cap="none" spc="0" dirty="0" smtClean="0">
              <a:ln w="0"/>
              <a:solidFill>
                <a:schemeClr val="tx1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0" cap="none" spc="0" dirty="0" smtClean="0">
                <a:ln w="0"/>
                <a:solidFill>
                  <a:schemeClr val="tx1"/>
                </a:solidFill>
                <a:latin typeface="Agency FB" panose="020B0503020202020204" pitchFamily="34" charset="0"/>
                <a:cs typeface="Arial" panose="020B0604020202020204" pitchFamily="34" charset="0"/>
              </a:rPr>
              <a:t> </a:t>
            </a:r>
            <a:endParaRPr lang="en-US" sz="2400" b="0" cap="none" spc="0" dirty="0">
              <a:ln w="0"/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421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117953" flipH="1">
            <a:off x="-2373482" y="5315179"/>
            <a:ext cx="5172150" cy="2821173"/>
          </a:xfrm>
          <a:custGeom>
            <a:avLst/>
            <a:gdLst/>
            <a:ahLst/>
            <a:cxnLst/>
            <a:rect l="l" t="t" r="r" b="b"/>
            <a:pathLst>
              <a:path w="5172150" h="2821173">
                <a:moveTo>
                  <a:pt x="5172149" y="0"/>
                </a:moveTo>
                <a:lnTo>
                  <a:pt x="0" y="0"/>
                </a:lnTo>
                <a:lnTo>
                  <a:pt x="0" y="2821173"/>
                </a:lnTo>
                <a:lnTo>
                  <a:pt x="5172149" y="2821173"/>
                </a:lnTo>
                <a:lnTo>
                  <a:pt x="517214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6079707">
            <a:off x="884514" y="5074654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6431131">
            <a:off x="8699656" y="5512908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-825500" y="646874"/>
            <a:ext cx="11787757" cy="5847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The Essentiality of Language Awareness Skills</a:t>
            </a: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  <a:p>
            <a:pPr algn="ctr"/>
            <a:r>
              <a:rPr lang="en-US" dirty="0">
                <a:latin typeface="Algerian" panose="04020705040A02060702" pitchFamily="82" charset="0"/>
              </a:rPr>
              <a:t>A Guide for Diversity Hotel &amp; Spa London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505853" y="1837979"/>
            <a:ext cx="7170309" cy="470898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en-US" sz="2000" b="1" dirty="0" smtClean="0">
                <a:latin typeface="Agency FB" panose="020B0503020202020204" pitchFamily="34" charset="0"/>
              </a:rPr>
              <a:t>Positive Interaction</a:t>
            </a:r>
            <a:r>
              <a:rPr lang="en-US" sz="2000" dirty="0" smtClean="0">
                <a:latin typeface="Agency FB" panose="020B0503020202020204" pitchFamily="34" charset="0"/>
              </a:rPr>
              <a:t>: </a:t>
            </a:r>
            <a:r>
              <a:rPr lang="en-US" sz="2000" dirty="0">
                <a:latin typeface="Agency FB" panose="020B0503020202020204" pitchFamily="34" charset="0"/>
              </a:rPr>
              <a:t>Language awareness skills encompass understanding not only the language but also cultural nuances, enabling staff to communicate with guests from different backgrounds effectively.</a:t>
            </a:r>
          </a:p>
          <a:p>
            <a:r>
              <a:rPr lang="en-US" sz="2000" b="1" dirty="0" smtClean="0">
                <a:latin typeface="Agency FB" panose="020B0503020202020204" pitchFamily="34" charset="0"/>
              </a:rPr>
              <a:t>Loyal Guests</a:t>
            </a:r>
            <a:r>
              <a:rPr lang="en-US" sz="2000" dirty="0" smtClean="0">
                <a:latin typeface="Agency FB" panose="020B0503020202020204" pitchFamily="34" charset="0"/>
              </a:rPr>
              <a:t>: </a:t>
            </a:r>
            <a:r>
              <a:rPr lang="en-US" sz="2000" dirty="0">
                <a:latin typeface="Agency FB" panose="020B0503020202020204" pitchFamily="34" charset="0"/>
              </a:rPr>
              <a:t>Being aware of language-specific customs and etiquette helps staff create a more welcoming and personalized experience for guests, contributing to their overall satisfaction.</a:t>
            </a:r>
          </a:p>
          <a:p>
            <a:r>
              <a:rPr lang="en-US" sz="2000" b="1" dirty="0">
                <a:latin typeface="Agency FB" panose="020B0503020202020204" pitchFamily="34" charset="0"/>
              </a:rPr>
              <a:t>Cultural Sensitivity</a:t>
            </a:r>
            <a:r>
              <a:rPr lang="en-US" sz="2000" dirty="0">
                <a:latin typeface="Agency FB" panose="020B0503020202020204" pitchFamily="34" charset="0"/>
              </a:rPr>
              <a:t>: Language awareness promotes respect and consideration for the diverse cultural backgrounds of guests, fostering a more inclusive and respectful atmosphere within the hotel.</a:t>
            </a:r>
          </a:p>
          <a:p>
            <a:r>
              <a:rPr lang="en-US" sz="2000" b="1" dirty="0">
                <a:latin typeface="Agency FB" panose="020B0503020202020204" pitchFamily="34" charset="0"/>
              </a:rPr>
              <a:t>Conflict Resolution</a:t>
            </a:r>
            <a:r>
              <a:rPr lang="en-US" sz="2000" dirty="0">
                <a:latin typeface="Agency FB" panose="020B0503020202020204" pitchFamily="34" charset="0"/>
              </a:rPr>
              <a:t>: Proficiency in language awareness enables staff to navigate misunderstandings or conflicts arising from cultural differences, ultimately leading to smoother problem resolution.</a:t>
            </a:r>
          </a:p>
          <a:p>
            <a:r>
              <a:rPr lang="en-US" sz="2000" b="1" dirty="0" smtClean="0">
                <a:latin typeface="Agency FB" panose="020B0503020202020204" pitchFamily="34" charset="0"/>
              </a:rPr>
              <a:t>Brand goodwill</a:t>
            </a:r>
            <a:r>
              <a:rPr lang="en-US" sz="2000" dirty="0" smtClean="0">
                <a:latin typeface="Agency FB" panose="020B0503020202020204" pitchFamily="34" charset="0"/>
              </a:rPr>
              <a:t>: </a:t>
            </a:r>
            <a:r>
              <a:rPr lang="en-US" sz="2000" dirty="0">
                <a:latin typeface="Agency FB" panose="020B0503020202020204" pitchFamily="34" charset="0"/>
              </a:rPr>
              <a:t>Hotels that prioritize language awareness skills stand out in the hospitality industry by attracting and retaining a global clientele, resulting in a competitive edge and positive </a:t>
            </a:r>
            <a:r>
              <a:rPr lang="en-US" sz="2000" dirty="0" smtClean="0">
                <a:latin typeface="Agency FB" panose="020B0503020202020204" pitchFamily="34" charset="0"/>
              </a:rPr>
              <a:t>brand image.</a:t>
            </a:r>
            <a:endParaRPr lang="en-US" sz="2000" dirty="0">
              <a:latin typeface="Agency FB" panose="020B0503020202020204" pitchFamily="34" charset="0"/>
            </a:endParaRPr>
          </a:p>
        </p:txBody>
      </p:sp>
      <p:sp>
        <p:nvSpPr>
          <p:cNvPr id="18" name="Freeform 7"/>
          <p:cNvSpPr/>
          <p:nvPr/>
        </p:nvSpPr>
        <p:spPr>
          <a:xfrm rot="-6431131">
            <a:off x="425471" y="5438079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3"/>
          <p:cNvSpPr/>
          <p:nvPr/>
        </p:nvSpPr>
        <p:spPr>
          <a:xfrm rot="-7462698">
            <a:off x="8683703" y="-615406"/>
            <a:ext cx="3504525" cy="3588887"/>
          </a:xfrm>
          <a:custGeom>
            <a:avLst/>
            <a:gdLst/>
            <a:ahLst/>
            <a:cxnLst/>
            <a:rect l="l" t="t" r="r" b="b"/>
            <a:pathLst>
              <a:path w="5144107" h="5869832">
                <a:moveTo>
                  <a:pt x="0" y="0"/>
                </a:moveTo>
                <a:lnTo>
                  <a:pt x="5144108" y="0"/>
                </a:lnTo>
                <a:lnTo>
                  <a:pt x="5144108" y="5869832"/>
                </a:lnTo>
                <a:lnTo>
                  <a:pt x="0" y="586983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colorTemperature colorTemp="4700"/>
                      </a14:imgEffect>
                    </a14:imgLayer>
                  </a14:imgProps>
                </a:ex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4"/>
          <p:cNvSpPr/>
          <p:nvPr/>
        </p:nvSpPr>
        <p:spPr>
          <a:xfrm rot="3610488" flipH="1">
            <a:off x="9621660" y="797045"/>
            <a:ext cx="1372255" cy="1382992"/>
          </a:xfrm>
          <a:custGeom>
            <a:avLst/>
            <a:gdLst/>
            <a:ahLst/>
            <a:cxnLst/>
            <a:rect l="l" t="t" r="r" b="b"/>
            <a:pathLst>
              <a:path w="2603446" h="2486291">
                <a:moveTo>
                  <a:pt x="2603446" y="0"/>
                </a:moveTo>
                <a:lnTo>
                  <a:pt x="0" y="0"/>
                </a:lnTo>
                <a:lnTo>
                  <a:pt x="0" y="2486291"/>
                </a:lnTo>
                <a:lnTo>
                  <a:pt x="2603446" y="2486291"/>
                </a:lnTo>
                <a:lnTo>
                  <a:pt x="2603446" y="0"/>
                </a:lnTo>
                <a:close/>
              </a:path>
            </a:pathLst>
          </a:custGeom>
          <a:blipFill>
            <a:blip r:embed="rId14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stretch>
              <a:fillRect/>
            </a:stretch>
          </a:blipFill>
        </p:spPr>
      </p:sp>
      <p:sp>
        <p:nvSpPr>
          <p:cNvPr id="22" name="Freeform 5"/>
          <p:cNvSpPr/>
          <p:nvPr/>
        </p:nvSpPr>
        <p:spPr>
          <a:xfrm>
            <a:off x="9249531" y="719421"/>
            <a:ext cx="1201182" cy="919231"/>
          </a:xfrm>
          <a:custGeom>
            <a:avLst/>
            <a:gdLst/>
            <a:ahLst/>
            <a:cxnLst/>
            <a:rect l="l" t="t" r="r" b="b"/>
            <a:pathLst>
              <a:path w="1802355" h="2359876">
                <a:moveTo>
                  <a:pt x="0" y="0"/>
                </a:moveTo>
                <a:lnTo>
                  <a:pt x="1802356" y="0"/>
                </a:lnTo>
                <a:lnTo>
                  <a:pt x="1802356" y="2359877"/>
                </a:lnTo>
                <a:lnTo>
                  <a:pt x="0" y="2359877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82833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117953" flipH="1">
            <a:off x="-2373482" y="5315179"/>
            <a:ext cx="5172150" cy="2821173"/>
          </a:xfrm>
          <a:custGeom>
            <a:avLst/>
            <a:gdLst/>
            <a:ahLst/>
            <a:cxnLst/>
            <a:rect l="l" t="t" r="r" b="b"/>
            <a:pathLst>
              <a:path w="5172150" h="2821173">
                <a:moveTo>
                  <a:pt x="5172149" y="0"/>
                </a:moveTo>
                <a:lnTo>
                  <a:pt x="0" y="0"/>
                </a:lnTo>
                <a:lnTo>
                  <a:pt x="0" y="2821173"/>
                </a:lnTo>
                <a:lnTo>
                  <a:pt x="5172149" y="2821173"/>
                </a:lnTo>
                <a:lnTo>
                  <a:pt x="517214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145178" y="5489966"/>
            <a:ext cx="1802355" cy="2359876"/>
          </a:xfrm>
          <a:custGeom>
            <a:avLst/>
            <a:gdLst/>
            <a:ahLst/>
            <a:cxnLst/>
            <a:rect l="l" t="t" r="r" b="b"/>
            <a:pathLst>
              <a:path w="1802355" h="2359876">
                <a:moveTo>
                  <a:pt x="0" y="0"/>
                </a:moveTo>
                <a:lnTo>
                  <a:pt x="1802356" y="0"/>
                </a:lnTo>
                <a:lnTo>
                  <a:pt x="1802356" y="2359877"/>
                </a:lnTo>
                <a:lnTo>
                  <a:pt x="0" y="235987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6079707">
            <a:off x="-118616" y="-1597453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6431131">
            <a:off x="8699656" y="5512908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-974062" y="689848"/>
            <a:ext cx="11787757" cy="369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The Prominent European Language of London- Spanish</a:t>
            </a: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1245624" y="1763010"/>
            <a:ext cx="7465158" cy="50167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sz="2000" b="1" dirty="0" smtClean="0"/>
              <a:t>Spanish, </a:t>
            </a:r>
            <a:r>
              <a:rPr lang="en-US" sz="2000" dirty="0" smtClean="0"/>
              <a:t>one of the Romance languages that evolved from Latin and is primarily spoken in Spain, which is located in Europe. However also spoken in numerous countries </a:t>
            </a:r>
            <a:r>
              <a:rPr lang="en-US" sz="2000" dirty="0"/>
              <a:t>in Latin America, the United </a:t>
            </a:r>
            <a:r>
              <a:rPr lang="en-US" sz="2000" dirty="0" smtClean="0"/>
              <a:t>States etc.</a:t>
            </a:r>
          </a:p>
          <a:p>
            <a:pPr marL="342900" indent="-342900" algn="just">
              <a:buFont typeface="Wingdings" panose="05000000000000000000" pitchFamily="2" charset="2"/>
              <a:buChar char="q"/>
            </a:pPr>
            <a:endParaRPr lang="en-US" sz="2000" dirty="0" smtClean="0"/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sz="2000" b="1" dirty="0"/>
              <a:t>Learning Difficulty: </a:t>
            </a:r>
            <a:r>
              <a:rPr lang="en-US" sz="2000" dirty="0"/>
              <a:t>Moderately Challenging </a:t>
            </a:r>
            <a:r>
              <a:rPr lang="en-US" sz="2000" dirty="0" smtClean="0"/>
              <a:t>as learning Spanish is </a:t>
            </a:r>
            <a:r>
              <a:rPr lang="en-US" sz="2000" dirty="0"/>
              <a:t>not extremely difficult, but it is also not considered one of the easiest languages to </a:t>
            </a:r>
            <a:r>
              <a:rPr lang="en-US" sz="2000" dirty="0" smtClean="0"/>
              <a:t>learn</a:t>
            </a:r>
            <a:r>
              <a:rPr lang="en-US" sz="2000" dirty="0"/>
              <a:t> </a:t>
            </a:r>
            <a:r>
              <a:rPr lang="en-US" sz="2000" dirty="0" smtClean="0"/>
              <a:t>due to complex language structure, vocabulary, pronunciation &amp; individual variability.</a:t>
            </a:r>
          </a:p>
          <a:p>
            <a:pPr marL="342900" indent="-342900" algn="just">
              <a:buFont typeface="Wingdings" panose="05000000000000000000" pitchFamily="2" charset="2"/>
              <a:buChar char="q"/>
            </a:pPr>
            <a:endParaRPr lang="en-US" sz="2000" dirty="0" smtClean="0"/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sz="2000" b="1" dirty="0" smtClean="0"/>
              <a:t>Politeness</a:t>
            </a:r>
            <a:r>
              <a:rPr lang="en-US" sz="2000" b="1" dirty="0"/>
              <a:t>: </a:t>
            </a:r>
            <a:r>
              <a:rPr lang="en-US" sz="2000" dirty="0"/>
              <a:t>Addressing guests as "</a:t>
            </a:r>
            <a:r>
              <a:rPr lang="en-US" sz="2000" dirty="0" err="1" smtClean="0"/>
              <a:t>Señor</a:t>
            </a:r>
            <a:r>
              <a:rPr lang="en-US" sz="2000" dirty="0" smtClean="0"/>
              <a:t>“ (gentleman) </a:t>
            </a:r>
            <a:r>
              <a:rPr lang="en-US" sz="2000" dirty="0"/>
              <a:t>or "</a:t>
            </a:r>
            <a:r>
              <a:rPr lang="en-US" sz="2000" dirty="0" err="1"/>
              <a:t>Señora</a:t>
            </a:r>
            <a:r>
              <a:rPr lang="en-US" sz="2000" dirty="0"/>
              <a:t>," </a:t>
            </a:r>
            <a:r>
              <a:rPr lang="en-US" sz="2000" dirty="0" smtClean="0"/>
              <a:t>(ladies) using </a:t>
            </a:r>
            <a:r>
              <a:rPr lang="en-US" sz="2000" dirty="0"/>
              <a:t>formal titles reflects the customary etiquette and politeness associated with the Spanish </a:t>
            </a:r>
            <a:r>
              <a:rPr lang="en-US" sz="2000" dirty="0" smtClean="0"/>
              <a:t>language as addressing </a:t>
            </a:r>
            <a:r>
              <a:rPr lang="en-US" sz="2000" dirty="0"/>
              <a:t>guests is particularly </a:t>
            </a:r>
            <a:r>
              <a:rPr lang="en-US" sz="2000" dirty="0" smtClean="0"/>
              <a:t>important </a:t>
            </a:r>
            <a:r>
              <a:rPr lang="en-US" sz="2000" dirty="0"/>
              <a:t>in the hospitality industry as it creates a welcoming and respectful atmosphere.</a:t>
            </a:r>
          </a:p>
          <a:p>
            <a:pPr algn="just"/>
            <a:endParaRPr lang="en-US" sz="2000" b="1" dirty="0">
              <a:latin typeface="Agency FB" panose="020B0503020202020204" pitchFamily="34" charset="0"/>
            </a:endParaRPr>
          </a:p>
        </p:txBody>
      </p:sp>
      <p:sp>
        <p:nvSpPr>
          <p:cNvPr id="21" name="Freeform 3"/>
          <p:cNvSpPr/>
          <p:nvPr/>
        </p:nvSpPr>
        <p:spPr>
          <a:xfrm rot="-7462698">
            <a:off x="9210445" y="-577782"/>
            <a:ext cx="3504525" cy="3588887"/>
          </a:xfrm>
          <a:custGeom>
            <a:avLst/>
            <a:gdLst/>
            <a:ahLst/>
            <a:cxnLst/>
            <a:rect l="l" t="t" r="r" b="b"/>
            <a:pathLst>
              <a:path w="5144107" h="5869832">
                <a:moveTo>
                  <a:pt x="0" y="0"/>
                </a:moveTo>
                <a:lnTo>
                  <a:pt x="5144108" y="0"/>
                </a:lnTo>
                <a:lnTo>
                  <a:pt x="5144108" y="5869832"/>
                </a:lnTo>
                <a:lnTo>
                  <a:pt x="0" y="586983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colorTemperature colorTemp="4700"/>
                      </a14:imgEffect>
                    </a14:imgLayer>
                  </a14:imgProps>
                </a:ext>
                <a:ext uri="{96DAC541-7B7A-43D3-8B79-37D633B846F1}">
                  <asvg:svgBlip xmlns:asvg="http://schemas.microsoft.com/office/drawing/2016/SVG/main" xmlns="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4"/>
          <p:cNvSpPr/>
          <p:nvPr/>
        </p:nvSpPr>
        <p:spPr>
          <a:xfrm rot="425912" flipH="1">
            <a:off x="10030954" y="624724"/>
            <a:ext cx="1565483" cy="1624829"/>
          </a:xfrm>
          <a:custGeom>
            <a:avLst/>
            <a:gdLst/>
            <a:ahLst/>
            <a:cxnLst/>
            <a:rect l="l" t="t" r="r" b="b"/>
            <a:pathLst>
              <a:path w="2603446" h="2486291">
                <a:moveTo>
                  <a:pt x="2603446" y="0"/>
                </a:moveTo>
                <a:lnTo>
                  <a:pt x="0" y="0"/>
                </a:lnTo>
                <a:lnTo>
                  <a:pt x="0" y="2486291"/>
                </a:lnTo>
                <a:lnTo>
                  <a:pt x="2603446" y="2486291"/>
                </a:lnTo>
                <a:lnTo>
                  <a:pt x="2603446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27505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117953" flipH="1">
            <a:off x="-2373482" y="5315179"/>
            <a:ext cx="5172150" cy="2821173"/>
          </a:xfrm>
          <a:custGeom>
            <a:avLst/>
            <a:gdLst/>
            <a:ahLst/>
            <a:cxnLst/>
            <a:rect l="l" t="t" r="r" b="b"/>
            <a:pathLst>
              <a:path w="5172150" h="2821173">
                <a:moveTo>
                  <a:pt x="5172149" y="0"/>
                </a:moveTo>
                <a:lnTo>
                  <a:pt x="0" y="0"/>
                </a:lnTo>
                <a:lnTo>
                  <a:pt x="0" y="2821173"/>
                </a:lnTo>
                <a:lnTo>
                  <a:pt x="5172149" y="2821173"/>
                </a:lnTo>
                <a:lnTo>
                  <a:pt x="517214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7462698">
            <a:off x="8581655" y="-532438"/>
            <a:ext cx="3504525" cy="3588887"/>
          </a:xfrm>
          <a:custGeom>
            <a:avLst/>
            <a:gdLst/>
            <a:ahLst/>
            <a:cxnLst/>
            <a:rect l="l" t="t" r="r" b="b"/>
            <a:pathLst>
              <a:path w="5144107" h="5869832">
                <a:moveTo>
                  <a:pt x="0" y="0"/>
                </a:moveTo>
                <a:lnTo>
                  <a:pt x="5144108" y="0"/>
                </a:lnTo>
                <a:lnTo>
                  <a:pt x="5144108" y="5869832"/>
                </a:lnTo>
                <a:lnTo>
                  <a:pt x="0" y="58698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4700"/>
                      </a14:imgEffect>
                    </a14:imgLayer>
                  </a14:imgProps>
                </a:ex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425912" flipH="1">
            <a:off x="9582005" y="453259"/>
            <a:ext cx="1766763" cy="1617489"/>
          </a:xfrm>
          <a:custGeom>
            <a:avLst/>
            <a:gdLst/>
            <a:ahLst/>
            <a:cxnLst/>
            <a:rect l="l" t="t" r="r" b="b"/>
            <a:pathLst>
              <a:path w="2603446" h="2486291">
                <a:moveTo>
                  <a:pt x="2603446" y="0"/>
                </a:moveTo>
                <a:lnTo>
                  <a:pt x="0" y="0"/>
                </a:lnTo>
                <a:lnTo>
                  <a:pt x="0" y="2486291"/>
                </a:lnTo>
                <a:lnTo>
                  <a:pt x="2603446" y="2486291"/>
                </a:lnTo>
                <a:lnTo>
                  <a:pt x="2603446" y="0"/>
                </a:lnTo>
                <a:close/>
              </a:path>
            </a:pathLst>
          </a:custGeom>
          <a:blipFill>
            <a:blip r:embed="rId7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145178" y="5489966"/>
            <a:ext cx="1802355" cy="2359876"/>
          </a:xfrm>
          <a:custGeom>
            <a:avLst/>
            <a:gdLst/>
            <a:ahLst/>
            <a:cxnLst/>
            <a:rect l="l" t="t" r="r" b="b"/>
            <a:pathLst>
              <a:path w="1802355" h="2359876">
                <a:moveTo>
                  <a:pt x="0" y="0"/>
                </a:moveTo>
                <a:lnTo>
                  <a:pt x="1802356" y="0"/>
                </a:lnTo>
                <a:lnTo>
                  <a:pt x="1802356" y="2359877"/>
                </a:lnTo>
                <a:lnTo>
                  <a:pt x="0" y="235987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6079707">
            <a:off x="-118616" y="-1597453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xmlns="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6431131">
            <a:off x="8699656" y="5512908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962664" y="1797050"/>
            <a:ext cx="4079236" cy="4495800"/>
            <a:chOff x="0" y="0"/>
            <a:chExt cx="1447760" cy="2500957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47760" cy="2500957"/>
            </a:xfrm>
            <a:custGeom>
              <a:avLst/>
              <a:gdLst/>
              <a:ahLst/>
              <a:cxnLst/>
              <a:rect l="l" t="t" r="r" b="b"/>
              <a:pathLst>
                <a:path w="1725418" h="2500957">
                  <a:moveTo>
                    <a:pt x="1600958" y="2500957"/>
                  </a:moveTo>
                  <a:lnTo>
                    <a:pt x="124460" y="2500957"/>
                  </a:lnTo>
                  <a:cubicBezTo>
                    <a:pt x="55880" y="2500957"/>
                    <a:pt x="0" y="2445077"/>
                    <a:pt x="0" y="2376497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600958" y="0"/>
                  </a:lnTo>
                  <a:cubicBezTo>
                    <a:pt x="1669538" y="0"/>
                    <a:pt x="1725418" y="55880"/>
                    <a:pt x="1725418" y="124460"/>
                  </a:cubicBezTo>
                  <a:lnTo>
                    <a:pt x="1725418" y="2376497"/>
                  </a:lnTo>
                  <a:cubicBezTo>
                    <a:pt x="1725418" y="2445077"/>
                    <a:pt x="1669538" y="2500957"/>
                    <a:pt x="1600958" y="2500957"/>
                  </a:cubicBezTo>
                  <a:close/>
                </a:path>
              </a:pathLst>
            </a:custGeom>
            <a:grpFill/>
          </p:spPr>
        </p:sp>
      </p:grpSp>
      <p:sp>
        <p:nvSpPr>
          <p:cNvPr id="14" name="TextBox 14"/>
          <p:cNvSpPr txBox="1"/>
          <p:nvPr/>
        </p:nvSpPr>
        <p:spPr>
          <a:xfrm>
            <a:off x="-547879" y="259551"/>
            <a:ext cx="1178775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Benefits of Multilingualism &amp; </a:t>
            </a:r>
            <a:r>
              <a:rPr lang="en-US" sz="2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Language 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Awareness</a:t>
            </a:r>
          </a:p>
          <a:p>
            <a:pPr algn="ctr"/>
            <a:r>
              <a:rPr lang="en-US" sz="2000" dirty="0">
                <a:latin typeface="Algerian" panose="04020705040A02060702" pitchFamily="82" charset="0"/>
              </a:rPr>
              <a:t>A Guide for Diversity Hotel &amp; Spa London</a:t>
            </a: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962664" y="2382609"/>
            <a:ext cx="4198948" cy="35394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dirty="0">
                <a:latin typeface="Agency FB" panose="020B0503020202020204" pitchFamily="34" charset="0"/>
              </a:rPr>
              <a:t>Polite Behavior in the Hotel Industry</a:t>
            </a:r>
            <a:endParaRPr lang="en-US" sz="3200" b="1" u="sng" cap="none" spc="0" dirty="0" smtClean="0">
              <a:ln w="0"/>
              <a:solidFill>
                <a:schemeClr val="tx1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algn="ctr"/>
            <a:endParaRPr lang="en-US" sz="3200" u="sng" dirty="0">
              <a:ln w="0"/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latin typeface="Agency FB" panose="020B0503020202020204" pitchFamily="34" charset="0"/>
              </a:rPr>
              <a:t>Greeting and </a:t>
            </a:r>
            <a:r>
              <a:rPr lang="en-US" sz="2400" dirty="0" smtClean="0">
                <a:latin typeface="Agency FB" panose="020B0503020202020204" pitchFamily="34" charset="0"/>
              </a:rPr>
              <a:t>Smiling</a:t>
            </a: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Using </a:t>
            </a:r>
            <a:r>
              <a:rPr lang="en-US" sz="2400" dirty="0">
                <a:latin typeface="Agency FB" panose="020B0503020202020204" pitchFamily="34" charset="0"/>
              </a:rPr>
              <a:t>Titles and Formal Language: </a:t>
            </a:r>
            <a:r>
              <a:rPr lang="en-US" sz="2400" dirty="0" smtClean="0">
                <a:latin typeface="Agency FB" panose="020B0503020202020204" pitchFamily="34" charset="0"/>
              </a:rPr>
              <a:t>Active Listening</a:t>
            </a: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Privacy </a:t>
            </a:r>
            <a:r>
              <a:rPr lang="en-US" sz="2400" dirty="0">
                <a:latin typeface="Agency FB" panose="020B0503020202020204" pitchFamily="34" charset="0"/>
              </a:rPr>
              <a:t>and </a:t>
            </a:r>
            <a:r>
              <a:rPr lang="en-US" sz="2400" dirty="0" smtClean="0">
                <a:latin typeface="Agency FB" panose="020B0503020202020204" pitchFamily="34" charset="0"/>
              </a:rPr>
              <a:t>Discretion</a:t>
            </a: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Offering Assistance</a:t>
            </a: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Follow-Up</a:t>
            </a:r>
            <a:endParaRPr lang="en-US" sz="2400" dirty="0">
              <a:latin typeface="Agency FB" panose="020B0503020202020204" pitchFamily="34" charset="0"/>
            </a:endParaRP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Empathetic Response</a:t>
            </a:r>
            <a:endParaRPr lang="en-US" sz="2400" dirty="0">
              <a:latin typeface="Agency FB" panose="020B0503020202020204" pitchFamily="34" charset="0"/>
            </a:endParaRPr>
          </a:p>
        </p:txBody>
      </p:sp>
      <p:grpSp>
        <p:nvGrpSpPr>
          <p:cNvPr id="20" name="Group 12"/>
          <p:cNvGrpSpPr/>
          <p:nvPr/>
        </p:nvGrpSpPr>
        <p:grpSpPr>
          <a:xfrm>
            <a:off x="5511494" y="1810729"/>
            <a:ext cx="4079236" cy="4495800"/>
            <a:chOff x="0" y="0"/>
            <a:chExt cx="1447760" cy="2500957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21" name="Freeform 13"/>
            <p:cNvSpPr/>
            <p:nvPr/>
          </p:nvSpPr>
          <p:spPr>
            <a:xfrm>
              <a:off x="0" y="0"/>
              <a:ext cx="1447760" cy="2500957"/>
            </a:xfrm>
            <a:custGeom>
              <a:avLst/>
              <a:gdLst/>
              <a:ahLst/>
              <a:cxnLst/>
              <a:rect l="l" t="t" r="r" b="b"/>
              <a:pathLst>
                <a:path w="1725418" h="2500957">
                  <a:moveTo>
                    <a:pt x="1600958" y="2500957"/>
                  </a:moveTo>
                  <a:lnTo>
                    <a:pt x="124460" y="2500957"/>
                  </a:lnTo>
                  <a:cubicBezTo>
                    <a:pt x="55880" y="2500957"/>
                    <a:pt x="0" y="2445077"/>
                    <a:pt x="0" y="2376497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600958" y="0"/>
                  </a:lnTo>
                  <a:cubicBezTo>
                    <a:pt x="1669538" y="0"/>
                    <a:pt x="1725418" y="55880"/>
                    <a:pt x="1725418" y="124460"/>
                  </a:cubicBezTo>
                  <a:lnTo>
                    <a:pt x="1725418" y="2376497"/>
                  </a:lnTo>
                  <a:cubicBezTo>
                    <a:pt x="1725418" y="2445077"/>
                    <a:pt x="1669538" y="2500957"/>
                    <a:pt x="1600958" y="2500957"/>
                  </a:cubicBezTo>
                  <a:close/>
                </a:path>
              </a:pathLst>
            </a:custGeom>
            <a:grpFill/>
          </p:spPr>
        </p:sp>
      </p:grpSp>
      <p:sp>
        <p:nvSpPr>
          <p:cNvPr id="22" name="Rectangle 21"/>
          <p:cNvSpPr/>
          <p:nvPr/>
        </p:nvSpPr>
        <p:spPr>
          <a:xfrm>
            <a:off x="5451638" y="2320407"/>
            <a:ext cx="4198948" cy="35394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dirty="0" smtClean="0">
                <a:latin typeface="Agency FB" panose="020B0503020202020204" pitchFamily="34" charset="0"/>
              </a:rPr>
              <a:t>Impolite </a:t>
            </a:r>
            <a:r>
              <a:rPr lang="en-US" sz="2400" b="1" dirty="0">
                <a:latin typeface="Agency FB" panose="020B0503020202020204" pitchFamily="34" charset="0"/>
              </a:rPr>
              <a:t>Behavior in the Hotel Industry</a:t>
            </a:r>
            <a:endParaRPr lang="en-US" sz="3200" b="1" u="sng" cap="none" spc="0" dirty="0" smtClean="0">
              <a:ln w="0"/>
              <a:solidFill>
                <a:schemeClr val="tx1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algn="ctr"/>
            <a:endParaRPr lang="en-US" sz="3200" u="sng" dirty="0">
              <a:ln w="0"/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latin typeface="Agency FB" panose="020B0503020202020204" pitchFamily="34" charset="0"/>
              </a:rPr>
              <a:t>Ignoring </a:t>
            </a:r>
            <a:r>
              <a:rPr lang="en-US" sz="2400" dirty="0" smtClean="0">
                <a:latin typeface="Agency FB" panose="020B0503020202020204" pitchFamily="34" charset="0"/>
              </a:rPr>
              <a:t>Guests</a:t>
            </a: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Rudeness </a:t>
            </a:r>
            <a:r>
              <a:rPr lang="en-US" sz="2400" dirty="0">
                <a:latin typeface="Agency FB" panose="020B0503020202020204" pitchFamily="34" charset="0"/>
              </a:rPr>
              <a:t>or </a:t>
            </a:r>
            <a:r>
              <a:rPr lang="en-US" sz="2400" dirty="0" smtClean="0">
                <a:latin typeface="Agency FB" panose="020B0503020202020204" pitchFamily="34" charset="0"/>
              </a:rPr>
              <a:t>Impatience</a:t>
            </a: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Intrusiveness</a:t>
            </a: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Failure </a:t>
            </a:r>
            <a:r>
              <a:rPr lang="en-US" sz="2400" dirty="0">
                <a:latin typeface="Agency FB" panose="020B0503020202020204" pitchFamily="34" charset="0"/>
              </a:rPr>
              <a:t>to Address </a:t>
            </a:r>
            <a:endParaRPr lang="en-US" sz="2400" dirty="0" smtClean="0">
              <a:latin typeface="Agency FB" panose="020B0503020202020204" pitchFamily="34" charset="0"/>
            </a:endParaRP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Inconsistent Information</a:t>
            </a: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Lack </a:t>
            </a:r>
            <a:r>
              <a:rPr lang="en-US" sz="2400" dirty="0">
                <a:latin typeface="Agency FB" panose="020B0503020202020204" pitchFamily="34" charset="0"/>
              </a:rPr>
              <a:t>of </a:t>
            </a:r>
            <a:r>
              <a:rPr lang="en-US" sz="2400" dirty="0" smtClean="0">
                <a:latin typeface="Agency FB" panose="020B0503020202020204" pitchFamily="34" charset="0"/>
              </a:rPr>
              <a:t>Empathy</a:t>
            </a:r>
          </a:p>
          <a:p>
            <a:pPr algn="ctr"/>
            <a:r>
              <a:rPr lang="en-US" sz="2400" dirty="0" smtClean="0">
                <a:latin typeface="Agency FB" panose="020B0503020202020204" pitchFamily="34" charset="0"/>
              </a:rPr>
              <a:t>Poor Responsiveness</a:t>
            </a:r>
            <a:endParaRPr lang="en-US" sz="2400" dirty="0"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4158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117953" flipH="1">
            <a:off x="-2373482" y="5315179"/>
            <a:ext cx="5172150" cy="2821173"/>
          </a:xfrm>
          <a:custGeom>
            <a:avLst/>
            <a:gdLst/>
            <a:ahLst/>
            <a:cxnLst/>
            <a:rect l="l" t="t" r="r" b="b"/>
            <a:pathLst>
              <a:path w="5172150" h="2821173">
                <a:moveTo>
                  <a:pt x="5172149" y="0"/>
                </a:moveTo>
                <a:lnTo>
                  <a:pt x="0" y="0"/>
                </a:lnTo>
                <a:lnTo>
                  <a:pt x="0" y="2821173"/>
                </a:lnTo>
                <a:lnTo>
                  <a:pt x="5172149" y="2821173"/>
                </a:lnTo>
                <a:lnTo>
                  <a:pt x="517214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7462698">
            <a:off x="8581655" y="-532438"/>
            <a:ext cx="3504525" cy="3588887"/>
          </a:xfrm>
          <a:custGeom>
            <a:avLst/>
            <a:gdLst/>
            <a:ahLst/>
            <a:cxnLst/>
            <a:rect l="l" t="t" r="r" b="b"/>
            <a:pathLst>
              <a:path w="5144107" h="5869832">
                <a:moveTo>
                  <a:pt x="0" y="0"/>
                </a:moveTo>
                <a:lnTo>
                  <a:pt x="5144108" y="0"/>
                </a:lnTo>
                <a:lnTo>
                  <a:pt x="5144108" y="5869832"/>
                </a:lnTo>
                <a:lnTo>
                  <a:pt x="0" y="58698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4700"/>
                      </a14:imgEffect>
                    </a14:imgLayer>
                  </a14:imgProps>
                </a:ex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425912" flipH="1">
            <a:off x="9582005" y="453259"/>
            <a:ext cx="1766763" cy="1617489"/>
          </a:xfrm>
          <a:custGeom>
            <a:avLst/>
            <a:gdLst/>
            <a:ahLst/>
            <a:cxnLst/>
            <a:rect l="l" t="t" r="r" b="b"/>
            <a:pathLst>
              <a:path w="2603446" h="2486291">
                <a:moveTo>
                  <a:pt x="2603446" y="0"/>
                </a:moveTo>
                <a:lnTo>
                  <a:pt x="0" y="0"/>
                </a:lnTo>
                <a:lnTo>
                  <a:pt x="0" y="2486291"/>
                </a:lnTo>
                <a:lnTo>
                  <a:pt x="2603446" y="2486291"/>
                </a:lnTo>
                <a:lnTo>
                  <a:pt x="2603446" y="0"/>
                </a:lnTo>
                <a:close/>
              </a:path>
            </a:pathLst>
          </a:custGeom>
          <a:blipFill>
            <a:blip r:embed="rId7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145178" y="5489966"/>
            <a:ext cx="1802355" cy="2359876"/>
          </a:xfrm>
          <a:custGeom>
            <a:avLst/>
            <a:gdLst/>
            <a:ahLst/>
            <a:cxnLst/>
            <a:rect l="l" t="t" r="r" b="b"/>
            <a:pathLst>
              <a:path w="1802355" h="2359876">
                <a:moveTo>
                  <a:pt x="0" y="0"/>
                </a:moveTo>
                <a:lnTo>
                  <a:pt x="1802356" y="0"/>
                </a:lnTo>
                <a:lnTo>
                  <a:pt x="1802356" y="2359877"/>
                </a:lnTo>
                <a:lnTo>
                  <a:pt x="0" y="235987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6079707">
            <a:off x="-118616" y="-1597453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xmlns="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6431131">
            <a:off x="8699656" y="5512908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1022520" y="1581259"/>
            <a:ext cx="4079236" cy="4940190"/>
            <a:chOff x="0" y="0"/>
            <a:chExt cx="1447760" cy="2500957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47760" cy="2500957"/>
            </a:xfrm>
            <a:custGeom>
              <a:avLst/>
              <a:gdLst/>
              <a:ahLst/>
              <a:cxnLst/>
              <a:rect l="l" t="t" r="r" b="b"/>
              <a:pathLst>
                <a:path w="1725418" h="2500957">
                  <a:moveTo>
                    <a:pt x="1600958" y="2500957"/>
                  </a:moveTo>
                  <a:lnTo>
                    <a:pt x="124460" y="2500957"/>
                  </a:lnTo>
                  <a:cubicBezTo>
                    <a:pt x="55880" y="2500957"/>
                    <a:pt x="0" y="2445077"/>
                    <a:pt x="0" y="2376497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600958" y="0"/>
                  </a:lnTo>
                  <a:cubicBezTo>
                    <a:pt x="1669538" y="0"/>
                    <a:pt x="1725418" y="55880"/>
                    <a:pt x="1725418" y="124460"/>
                  </a:cubicBezTo>
                  <a:lnTo>
                    <a:pt x="1725418" y="2376497"/>
                  </a:lnTo>
                  <a:cubicBezTo>
                    <a:pt x="1725418" y="2445077"/>
                    <a:pt x="1669538" y="2500957"/>
                    <a:pt x="1600958" y="2500957"/>
                  </a:cubicBezTo>
                  <a:close/>
                </a:path>
              </a:pathLst>
            </a:custGeom>
            <a:grpFill/>
          </p:spPr>
        </p:sp>
      </p:grpSp>
      <p:sp>
        <p:nvSpPr>
          <p:cNvPr id="14" name="TextBox 14"/>
          <p:cNvSpPr txBox="1"/>
          <p:nvPr/>
        </p:nvSpPr>
        <p:spPr>
          <a:xfrm>
            <a:off x="-589242" y="554119"/>
            <a:ext cx="1178775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Benefits of Multilingualism &amp; </a:t>
            </a:r>
            <a:r>
              <a:rPr lang="en-US" sz="2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Language 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Awareness</a:t>
            </a:r>
          </a:p>
          <a:p>
            <a:pPr algn="ctr"/>
            <a:r>
              <a:rPr lang="en-US" sz="2000" dirty="0">
                <a:latin typeface="Algerian" panose="04020705040A02060702" pitchFamily="82" charset="0"/>
              </a:rPr>
              <a:t>A Guide for Diversity Hotel &amp; Spa London</a:t>
            </a: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1000882" y="1750801"/>
            <a:ext cx="4198948" cy="44012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u="sng" dirty="0">
                <a:latin typeface="Agency FB" panose="020B0503020202020204" pitchFamily="34" charset="0"/>
              </a:rPr>
              <a:t>Polite Behavior </a:t>
            </a:r>
            <a:r>
              <a:rPr lang="en-US" sz="2400" b="1" u="sng" dirty="0" smtClean="0">
                <a:latin typeface="Agency FB" panose="020B0503020202020204" pitchFamily="34" charset="0"/>
              </a:rPr>
              <a:t>Approach</a:t>
            </a:r>
            <a:endParaRPr lang="en-US" sz="3200" b="1" u="sng" cap="none" spc="0" dirty="0" smtClean="0">
              <a:ln w="0"/>
              <a:solidFill>
                <a:schemeClr val="tx1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marL="457200" indent="-457200" algn="ctr">
              <a:buFont typeface="Wingdings" panose="05000000000000000000" pitchFamily="2" charset="2"/>
              <a:buChar char="ü"/>
            </a:pPr>
            <a:endParaRPr lang="en-US" sz="4000" u="sng" dirty="0">
              <a:ln w="0"/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Agency FB" panose="020B0503020202020204" pitchFamily="34" charset="0"/>
              </a:rPr>
              <a:t>The </a:t>
            </a:r>
            <a:r>
              <a:rPr lang="en-US" sz="2400" dirty="0">
                <a:latin typeface="Agency FB" panose="020B0503020202020204" pitchFamily="34" charset="0"/>
              </a:rPr>
              <a:t>restaurant staff attentively listens to the guest's allergy concerns</a:t>
            </a:r>
            <a:r>
              <a:rPr lang="en-US" sz="2400" dirty="0" smtClean="0">
                <a:latin typeface="Agency FB" panose="020B0503020202020204" pitchFamily="34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sz="2400" dirty="0">
              <a:latin typeface="Agency FB" panose="020B05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400" dirty="0">
                <a:latin typeface="Agency FB" panose="020B0503020202020204" pitchFamily="34" charset="0"/>
              </a:rPr>
              <a:t>They immediately inform the kitchen about the guest's allergies</a:t>
            </a:r>
            <a:r>
              <a:rPr lang="en-US" sz="2400" dirty="0" smtClean="0">
                <a:latin typeface="Agency FB" panose="020B0503020202020204" pitchFamily="34" charset="0"/>
              </a:rPr>
              <a:t>.</a:t>
            </a:r>
          </a:p>
          <a:p>
            <a:endParaRPr lang="en-US" sz="2400" dirty="0">
              <a:latin typeface="Agency FB" panose="020B05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400" dirty="0">
                <a:latin typeface="Agency FB" panose="020B0503020202020204" pitchFamily="34" charset="0"/>
              </a:rPr>
              <a:t>The chef comes to the guest's table, discusses their dietary needs, and suggests safe menu options.</a:t>
            </a:r>
          </a:p>
        </p:txBody>
      </p:sp>
      <p:grpSp>
        <p:nvGrpSpPr>
          <p:cNvPr id="20" name="Group 12"/>
          <p:cNvGrpSpPr/>
          <p:nvPr/>
        </p:nvGrpSpPr>
        <p:grpSpPr>
          <a:xfrm>
            <a:off x="5391782" y="1581258"/>
            <a:ext cx="4356537" cy="4940191"/>
            <a:chOff x="0" y="0"/>
            <a:chExt cx="1447760" cy="2500957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21" name="Freeform 13"/>
            <p:cNvSpPr/>
            <p:nvPr/>
          </p:nvSpPr>
          <p:spPr>
            <a:xfrm>
              <a:off x="0" y="0"/>
              <a:ext cx="1447760" cy="2500957"/>
            </a:xfrm>
            <a:custGeom>
              <a:avLst/>
              <a:gdLst/>
              <a:ahLst/>
              <a:cxnLst/>
              <a:rect l="l" t="t" r="r" b="b"/>
              <a:pathLst>
                <a:path w="1725418" h="2500957">
                  <a:moveTo>
                    <a:pt x="1600958" y="2500957"/>
                  </a:moveTo>
                  <a:lnTo>
                    <a:pt x="124460" y="2500957"/>
                  </a:lnTo>
                  <a:cubicBezTo>
                    <a:pt x="55880" y="2500957"/>
                    <a:pt x="0" y="2445077"/>
                    <a:pt x="0" y="2376497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600958" y="0"/>
                  </a:lnTo>
                  <a:cubicBezTo>
                    <a:pt x="1669538" y="0"/>
                    <a:pt x="1725418" y="55880"/>
                    <a:pt x="1725418" y="124460"/>
                  </a:cubicBezTo>
                  <a:lnTo>
                    <a:pt x="1725418" y="2376497"/>
                  </a:lnTo>
                  <a:cubicBezTo>
                    <a:pt x="1725418" y="2445077"/>
                    <a:pt x="1669538" y="2500957"/>
                    <a:pt x="1600958" y="2500957"/>
                  </a:cubicBezTo>
                  <a:close/>
                </a:path>
              </a:pathLst>
            </a:custGeom>
            <a:grpFill/>
          </p:spPr>
        </p:sp>
      </p:grpSp>
      <p:sp>
        <p:nvSpPr>
          <p:cNvPr id="22" name="Rectangle 21"/>
          <p:cNvSpPr/>
          <p:nvPr/>
        </p:nvSpPr>
        <p:spPr>
          <a:xfrm>
            <a:off x="5549371" y="1750801"/>
            <a:ext cx="4198948" cy="46474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u="sng" dirty="0" smtClean="0">
                <a:latin typeface="Agency FB" panose="020B0503020202020204" pitchFamily="34" charset="0"/>
              </a:rPr>
              <a:t>Impolite </a:t>
            </a:r>
            <a:r>
              <a:rPr lang="en-US" sz="2400" b="1" u="sng" dirty="0">
                <a:latin typeface="Agency FB" panose="020B0503020202020204" pitchFamily="34" charset="0"/>
              </a:rPr>
              <a:t>Behavior </a:t>
            </a:r>
            <a:r>
              <a:rPr lang="en-US" sz="2400" b="1" u="sng" dirty="0" smtClean="0">
                <a:latin typeface="Agency FB" panose="020B0503020202020204" pitchFamily="34" charset="0"/>
              </a:rPr>
              <a:t>Approach</a:t>
            </a:r>
            <a:endParaRPr lang="en-US" sz="3200" b="1" u="sng" cap="none" spc="0" dirty="0" smtClean="0">
              <a:ln w="0"/>
              <a:solidFill>
                <a:schemeClr val="tx1"/>
              </a:solidFill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algn="ctr"/>
            <a:endParaRPr lang="en-US" sz="3200" u="sng" dirty="0">
              <a:ln w="0"/>
              <a:latin typeface="Agency FB" panose="020B0503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 smtClean="0">
                <a:latin typeface="Agency FB" panose="020B0503020202020204" pitchFamily="34" charset="0"/>
              </a:rPr>
              <a:t>The </a:t>
            </a:r>
            <a:r>
              <a:rPr lang="en-US" sz="2400" dirty="0">
                <a:latin typeface="Agency FB" panose="020B0503020202020204" pitchFamily="34" charset="0"/>
              </a:rPr>
              <a:t>restaurant staff dismisses the guest's allergy concerns or does not pay sufficient attention</a:t>
            </a:r>
            <a:r>
              <a:rPr lang="en-US" sz="2400" dirty="0" smtClean="0">
                <a:latin typeface="Agency FB" panose="020B0503020202020204" pitchFamily="34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2400" dirty="0">
              <a:latin typeface="Agency FB" panose="020B05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>
                <a:latin typeface="Agency FB" panose="020B0503020202020204" pitchFamily="34" charset="0"/>
              </a:rPr>
              <a:t>The kitchen does not take precautions to avoid </a:t>
            </a:r>
            <a:r>
              <a:rPr lang="en-US" sz="2400" dirty="0" smtClean="0">
                <a:latin typeface="Agency FB" panose="020B0503020202020204" pitchFamily="34" charset="0"/>
              </a:rPr>
              <a:t>allergens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sz="2400" dirty="0">
              <a:latin typeface="Agency FB" panose="020B05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>
                <a:latin typeface="Agency FB" panose="020B0503020202020204" pitchFamily="34" charset="0"/>
              </a:rPr>
              <a:t>The guest's order is prepared without any consideration for their dietary </a:t>
            </a:r>
            <a:r>
              <a:rPr lang="en-US" sz="2400" dirty="0" smtClean="0">
                <a:latin typeface="Agency FB" panose="020B0503020202020204" pitchFamily="34" charset="0"/>
              </a:rPr>
              <a:t>restrictions</a:t>
            </a:r>
            <a:endParaRPr lang="en-US" sz="2400" dirty="0"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114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117953" flipH="1">
            <a:off x="-2373482" y="5315179"/>
            <a:ext cx="5172150" cy="2821173"/>
          </a:xfrm>
          <a:custGeom>
            <a:avLst/>
            <a:gdLst/>
            <a:ahLst/>
            <a:cxnLst/>
            <a:rect l="l" t="t" r="r" b="b"/>
            <a:pathLst>
              <a:path w="5172150" h="2821173">
                <a:moveTo>
                  <a:pt x="5172149" y="0"/>
                </a:moveTo>
                <a:lnTo>
                  <a:pt x="0" y="0"/>
                </a:lnTo>
                <a:lnTo>
                  <a:pt x="0" y="2821173"/>
                </a:lnTo>
                <a:lnTo>
                  <a:pt x="5172149" y="2821173"/>
                </a:lnTo>
                <a:lnTo>
                  <a:pt x="517214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7462698">
            <a:off x="8581655" y="-532438"/>
            <a:ext cx="3504525" cy="3588887"/>
          </a:xfrm>
          <a:custGeom>
            <a:avLst/>
            <a:gdLst/>
            <a:ahLst/>
            <a:cxnLst/>
            <a:rect l="l" t="t" r="r" b="b"/>
            <a:pathLst>
              <a:path w="5144107" h="5869832">
                <a:moveTo>
                  <a:pt x="0" y="0"/>
                </a:moveTo>
                <a:lnTo>
                  <a:pt x="5144108" y="0"/>
                </a:lnTo>
                <a:lnTo>
                  <a:pt x="5144108" y="5869832"/>
                </a:lnTo>
                <a:lnTo>
                  <a:pt x="0" y="58698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4700"/>
                      </a14:imgEffect>
                    </a14:imgLayer>
                  </a14:imgProps>
                </a:ex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425912" flipH="1">
            <a:off x="9582005" y="453259"/>
            <a:ext cx="1766763" cy="1617489"/>
          </a:xfrm>
          <a:custGeom>
            <a:avLst/>
            <a:gdLst/>
            <a:ahLst/>
            <a:cxnLst/>
            <a:rect l="l" t="t" r="r" b="b"/>
            <a:pathLst>
              <a:path w="2603446" h="2486291">
                <a:moveTo>
                  <a:pt x="2603446" y="0"/>
                </a:moveTo>
                <a:lnTo>
                  <a:pt x="0" y="0"/>
                </a:lnTo>
                <a:lnTo>
                  <a:pt x="0" y="2486291"/>
                </a:lnTo>
                <a:lnTo>
                  <a:pt x="2603446" y="2486291"/>
                </a:lnTo>
                <a:lnTo>
                  <a:pt x="2603446" y="0"/>
                </a:lnTo>
                <a:close/>
              </a:path>
            </a:pathLst>
          </a:custGeom>
          <a:blipFill>
            <a:blip r:embed="rId7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145178" y="5489966"/>
            <a:ext cx="1802355" cy="2359876"/>
          </a:xfrm>
          <a:custGeom>
            <a:avLst/>
            <a:gdLst/>
            <a:ahLst/>
            <a:cxnLst/>
            <a:rect l="l" t="t" r="r" b="b"/>
            <a:pathLst>
              <a:path w="1802355" h="2359876">
                <a:moveTo>
                  <a:pt x="0" y="0"/>
                </a:moveTo>
                <a:lnTo>
                  <a:pt x="1802356" y="0"/>
                </a:lnTo>
                <a:lnTo>
                  <a:pt x="1802356" y="2359877"/>
                </a:lnTo>
                <a:lnTo>
                  <a:pt x="0" y="235987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6079707">
            <a:off x="-118616" y="-1597453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xmlns="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6431131">
            <a:off x="8699656" y="5512908"/>
            <a:ext cx="1637032" cy="3731128"/>
          </a:xfrm>
          <a:custGeom>
            <a:avLst/>
            <a:gdLst/>
            <a:ahLst/>
            <a:cxnLst/>
            <a:rect l="l" t="t" r="r" b="b"/>
            <a:pathLst>
              <a:path w="1637032" h="3731128">
                <a:moveTo>
                  <a:pt x="0" y="0"/>
                </a:moveTo>
                <a:lnTo>
                  <a:pt x="1637033" y="0"/>
                </a:lnTo>
                <a:lnTo>
                  <a:pt x="1637033" y="3731128"/>
                </a:lnTo>
                <a:lnTo>
                  <a:pt x="0" y="373112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1384300" y="1581258"/>
            <a:ext cx="8104534" cy="5397391"/>
            <a:chOff x="0" y="0"/>
            <a:chExt cx="1447760" cy="2500957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47760" cy="2500957"/>
            </a:xfrm>
            <a:custGeom>
              <a:avLst/>
              <a:gdLst/>
              <a:ahLst/>
              <a:cxnLst/>
              <a:rect l="l" t="t" r="r" b="b"/>
              <a:pathLst>
                <a:path w="1725418" h="2500957">
                  <a:moveTo>
                    <a:pt x="1600958" y="2500957"/>
                  </a:moveTo>
                  <a:lnTo>
                    <a:pt x="124460" y="2500957"/>
                  </a:lnTo>
                  <a:cubicBezTo>
                    <a:pt x="55880" y="2500957"/>
                    <a:pt x="0" y="2445077"/>
                    <a:pt x="0" y="2376497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600958" y="0"/>
                  </a:lnTo>
                  <a:cubicBezTo>
                    <a:pt x="1669538" y="0"/>
                    <a:pt x="1725418" y="55880"/>
                    <a:pt x="1725418" y="124460"/>
                  </a:cubicBezTo>
                  <a:lnTo>
                    <a:pt x="1725418" y="2376497"/>
                  </a:lnTo>
                  <a:cubicBezTo>
                    <a:pt x="1725418" y="2445077"/>
                    <a:pt x="1669538" y="2500957"/>
                    <a:pt x="1600958" y="2500957"/>
                  </a:cubicBezTo>
                  <a:close/>
                </a:path>
              </a:pathLst>
            </a:custGeom>
            <a:grpFill/>
          </p:spPr>
        </p:sp>
      </p:grpSp>
      <p:sp>
        <p:nvSpPr>
          <p:cNvPr id="14" name="TextBox 14"/>
          <p:cNvSpPr txBox="1"/>
          <p:nvPr/>
        </p:nvSpPr>
        <p:spPr>
          <a:xfrm>
            <a:off x="-547879" y="259551"/>
            <a:ext cx="1178775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Benefits of Multilingualism &amp; </a:t>
            </a:r>
            <a:r>
              <a:rPr lang="en-US" sz="2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Language 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Awareness</a:t>
            </a:r>
          </a:p>
          <a:p>
            <a:pPr algn="ctr"/>
            <a:r>
              <a:rPr lang="en-US" sz="2000" dirty="0">
                <a:latin typeface="Algerian" panose="04020705040A02060702" pitchFamily="82" charset="0"/>
              </a:rPr>
              <a:t>A Guide for Diversity Hotel &amp; Spa London</a:t>
            </a: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2268023" y="1850751"/>
            <a:ext cx="6408140" cy="47089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dirty="0" smtClean="0">
                <a:latin typeface="Agency FB" panose="020B0503020202020204" pitchFamily="34" charset="0"/>
              </a:rPr>
              <a:t>References</a:t>
            </a:r>
          </a:p>
          <a:p>
            <a:endParaRPr lang="en-US" sz="2000" dirty="0">
              <a:latin typeface="Agency FB" panose="020B0503020202020204" pitchFamily="34" charset="0"/>
            </a:endParaRPr>
          </a:p>
          <a:p>
            <a:r>
              <a:rPr lang="en-US" sz="2000" dirty="0">
                <a:latin typeface="Agency FB" panose="020B0503020202020204" pitchFamily="34" charset="0"/>
              </a:rPr>
              <a:t>Crystal, D. (2012). English as a Global Language. Cambridge University Press</a:t>
            </a:r>
            <a:r>
              <a:rPr lang="en-US" sz="2000" dirty="0" smtClean="0">
                <a:latin typeface="Agency FB" panose="020B0503020202020204" pitchFamily="34" charset="0"/>
              </a:rPr>
              <a:t>.</a:t>
            </a:r>
          </a:p>
          <a:p>
            <a:endParaRPr lang="en-US" sz="2000" dirty="0">
              <a:latin typeface="Agency FB" panose="020B0503020202020204" pitchFamily="34" charset="0"/>
            </a:endParaRPr>
          </a:p>
          <a:p>
            <a:r>
              <a:rPr lang="en-US" sz="2000" dirty="0">
                <a:latin typeface="Agency FB" panose="020B0503020202020204" pitchFamily="34" charset="0"/>
              </a:rPr>
              <a:t>Cohen, A. D. (2019). Language Learner Strategies: 30 Years of Research and Practice. Oxford University Press</a:t>
            </a:r>
            <a:r>
              <a:rPr lang="en-US" sz="2000" dirty="0" smtClean="0">
                <a:latin typeface="Agency FB" panose="020B0503020202020204" pitchFamily="34" charset="0"/>
              </a:rPr>
              <a:t>.</a:t>
            </a:r>
          </a:p>
          <a:p>
            <a:endParaRPr lang="en-US" sz="2000" dirty="0">
              <a:latin typeface="Agency FB" panose="020B0503020202020204" pitchFamily="34" charset="0"/>
            </a:endParaRPr>
          </a:p>
          <a:p>
            <a:r>
              <a:rPr lang="en-US" sz="2000" dirty="0">
                <a:latin typeface="Agency FB" panose="020B0503020202020204" pitchFamily="34" charset="0"/>
              </a:rPr>
              <a:t>Hu, W., &amp; Wang, Y. (2012). The importance of multilingualism in the hospitality industry. International Journal of Marketing Studies, 4(3), 105-108</a:t>
            </a:r>
            <a:r>
              <a:rPr lang="en-US" sz="2000" dirty="0" smtClean="0">
                <a:latin typeface="Agency FB" panose="020B0503020202020204" pitchFamily="34" charset="0"/>
              </a:rPr>
              <a:t>.</a:t>
            </a:r>
          </a:p>
          <a:p>
            <a:endParaRPr lang="en-US" sz="2000" dirty="0">
              <a:latin typeface="Agency FB" panose="020B0503020202020204" pitchFamily="34" charset="0"/>
            </a:endParaRPr>
          </a:p>
          <a:p>
            <a:r>
              <a:rPr lang="en-US" sz="2000" dirty="0" err="1">
                <a:latin typeface="Agency FB" panose="020B0503020202020204" pitchFamily="34" charset="0"/>
              </a:rPr>
              <a:t>Cenoz</a:t>
            </a:r>
            <a:r>
              <a:rPr lang="en-US" sz="2000" dirty="0">
                <a:latin typeface="Agency FB" panose="020B0503020202020204" pitchFamily="34" charset="0"/>
              </a:rPr>
              <a:t>, J., &amp; </a:t>
            </a:r>
            <a:r>
              <a:rPr lang="en-US" sz="2000" dirty="0" err="1">
                <a:latin typeface="Agency FB" panose="020B0503020202020204" pitchFamily="34" charset="0"/>
              </a:rPr>
              <a:t>Gorter</a:t>
            </a:r>
            <a:r>
              <a:rPr lang="en-US" sz="2000" dirty="0">
                <a:latin typeface="Agency FB" panose="020B0503020202020204" pitchFamily="34" charset="0"/>
              </a:rPr>
              <a:t>, D. (2015). Minority Languages and Multilingual Education: Bridging the Local and the Global. Springer</a:t>
            </a:r>
            <a:r>
              <a:rPr lang="en-US" sz="2000" dirty="0" smtClean="0">
                <a:latin typeface="Agency FB" panose="020B0503020202020204" pitchFamily="34" charset="0"/>
              </a:rPr>
              <a:t>.</a:t>
            </a:r>
          </a:p>
          <a:p>
            <a:endParaRPr lang="en-US" sz="2000" dirty="0">
              <a:latin typeface="Agency FB" panose="020B0503020202020204" pitchFamily="34" charset="0"/>
            </a:endParaRPr>
          </a:p>
          <a:p>
            <a:r>
              <a:rPr lang="en-US" sz="2000" dirty="0">
                <a:latin typeface="Agency FB" panose="020B0503020202020204" pitchFamily="34" charset="0"/>
              </a:rPr>
              <a:t>Richards, J. C., &amp; Schmidt, R. (2013). Longman Dictionary of Language Teaching and Applied Linguistics. Pearson.</a:t>
            </a:r>
          </a:p>
        </p:txBody>
      </p:sp>
    </p:spTree>
    <p:extLst>
      <p:ext uri="{BB962C8B-B14F-4D97-AF65-F5344CB8AC3E}">
        <p14:creationId xmlns:p14="http://schemas.microsoft.com/office/powerpoint/2010/main" val="23762146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693</Words>
  <Application>Microsoft Office PowerPoint</Application>
  <PresentationFormat>Custom</PresentationFormat>
  <Paragraphs>82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Algerian</vt:lpstr>
      <vt:lpstr>Calibri</vt:lpstr>
      <vt:lpstr>Agency FB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Cycle of My Favorite Animal Graphic Organizer in Cream Green Neat Collage Style</dc:title>
  <cp:lastModifiedBy>Training hrd</cp:lastModifiedBy>
  <cp:revision>13</cp:revision>
  <dcterms:created xsi:type="dcterms:W3CDTF">2006-08-16T00:00:00Z</dcterms:created>
  <dcterms:modified xsi:type="dcterms:W3CDTF">2023-10-15T14:09:32Z</dcterms:modified>
  <dc:identifier>DAFxVNh6Flc</dc:identifier>
</cp:coreProperties>
</file>