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57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753"/>
    <p:restoredTop sz="94670"/>
  </p:normalViewPr>
  <p:slideViewPr>
    <p:cSldViewPr snapToGrid="0" snapToObjects="1">
      <p:cViewPr varScale="1">
        <p:scale>
          <a:sx n="77" d="100"/>
          <a:sy n="77" d="100"/>
        </p:scale>
        <p:origin x="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6ED9FA-C17E-1049-8F40-C9E2FB7FB8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295963-5D23-B042-A5AB-F9C0563FF0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1AAEA8-6256-1946-970F-737BECDF0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291111-4098-984F-B439-8C248E5F6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F55B2-DE9F-A945-AD70-7AE07739F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043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29CFD8-703A-9446-8108-443394500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E199E-D6F2-0F46-A907-9BE671C552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857875-2F1E-7641-8E25-4F454F4AE4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A9A355-664A-CB48-8368-2BE1AC6A9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C42BB-CB8F-BA43-BA2E-DC2C8CDFC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32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18622C-5B30-F947-B24C-4B1BBACCD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B7E242-97EC-9840-A235-8E7236FD9B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3AED9-F71E-E94B-B74B-FA2AF4AD5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632B02-5FAB-AF41-90EE-53A6FE8D7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43EA70-B063-1247-B1D7-65FB1E7F5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182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53745-2BC4-A940-BBF9-B92772DD0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4F392-85DE-4544-9807-1697E40807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773132-7979-2D46-9BCB-2B504E04B4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3A5433-0D14-FB44-A791-80527534D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EB985A-F13E-AA49-9800-E18D85A66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70434A-1214-7F43-9092-F95C5A93A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77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44AF2F-9394-F14A-BCB9-B29780BB7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AFD59F-7AE2-4E49-825B-817F55117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E5EF2A-711E-014E-8D16-8CB71E5822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C69A1CF-0D26-3B40-86F9-00DB514CC8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59EC68-74AE-034D-9686-937A444495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A226DDE-C697-CE44-A124-151CB6D27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0C46E8-B5B1-5E47-927C-B63F5DCD5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895CF0-12C9-C745-AFD0-72505CEC6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86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D72467-6609-4B42-A62E-D2C114A16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553336-0462-6D42-9C5A-7508AAC17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EC817E-6096-BE4E-8E16-3B4B2E913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F54E5D-408F-F447-B40D-5227FA7DFF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853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3186A7-FB9F-0C42-91C4-568387439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4032CE-3258-1C49-8C87-E3FEEAE20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1BA11D-3896-CD44-8145-A03EDD036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595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18D15-71D0-3A42-B7F1-FA33ABFA4D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CFC35C-0137-B040-8F42-BF4F64A10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80B79D-AD1B-0544-ACD5-F44EA1BF14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5A44B8-3479-334C-AD04-EC5AABECC5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98C3AC-CC47-7948-B8A9-ED4549D96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C33095-1802-F844-B540-DB83C6805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969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BA53D2-4598-6D4B-BCD8-B1023A83F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A45B75-28C6-8C4C-9740-DE5F9D7225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02FEF39-E0D7-3C47-A570-AD24912302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B5DC94-8118-334F-AB74-E8C1EA7F7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54117D-3B8B-034D-9826-49A6A02AA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DE8C90-FB8D-F24F-B9E2-C76EA12FF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4E96BF-1880-6B43-B52C-1EB4CBAAA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AC8635-13BD-3B4D-9B25-AB7EDAF0BD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7F553-9122-A444-8182-DFE18CFAC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9791A3-631D-9D47-8439-D972655EC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54C02-D617-3843-B847-1A3F3C0A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490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1C793C9-1570-5541-AEBD-E55A27E03E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1ED161-2AB5-F443-83E9-7AD1D88551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A3F52-7491-2E41-88C1-71DD2EABE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87861-9E00-C347-8A16-E193A1CEE5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450C40-9212-2742-AB1A-F2FC531F7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071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17E184-A17D-4B44-A5CE-1389ABE29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5BDCF9-2352-C24C-97EE-99E98910F3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36A9F-0A71-454D-8710-FF4960A09B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29196B-6C68-1D46-90E9-101D35FE54B6}" type="datetimeFigureOut">
              <a:rPr lang="en-US" smtClean="0"/>
              <a:t>10/23/2018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E72A6-514E-0C44-A970-04E3C8723A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28C5A-B089-9244-B333-DC584D123D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CC03D-3E43-6D45-BAD6-FA488FD70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531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88C11-AFBB-C741-ACBA-FABB30E202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0329" y="436563"/>
            <a:ext cx="9144000" cy="2387600"/>
          </a:xfrm>
        </p:spPr>
        <p:txBody>
          <a:bodyPr/>
          <a:lstStyle/>
          <a:p>
            <a:r>
              <a:rPr lang="en-US" b="1" dirty="0"/>
              <a:t>Student </a:t>
            </a:r>
            <a:r>
              <a:rPr lang="en-US" b="1" dirty="0" err="1"/>
              <a:t>centred</a:t>
            </a:r>
            <a:r>
              <a:rPr lang="en-US" b="1" dirty="0"/>
              <a:t> classroom discussion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BDB1E7-C79F-0944-9863-1BFEB9ECC186}"/>
              </a:ext>
            </a:extLst>
          </p:cNvPr>
          <p:cNvSpPr txBox="1"/>
          <p:nvPr/>
        </p:nvSpPr>
        <p:spPr>
          <a:xfrm>
            <a:off x="4911131" y="6260068"/>
            <a:ext cx="4240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Joanne, Peter &amp; Julia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BB5C5B-B2F5-2945-9501-AC221FC84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6704" y="2824163"/>
            <a:ext cx="4451249" cy="2967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497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AB92A-1F54-854B-AA84-05C59F1ADC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Set the stage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E26C5-AE0F-6544-9210-D916B4CF4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Tell students aims and expectations of discussion</a:t>
            </a:r>
          </a:p>
          <a:p>
            <a:r>
              <a:rPr lang="en-US" dirty="0"/>
              <a:t>Inform them that they are leading the learning</a:t>
            </a:r>
          </a:p>
          <a:p>
            <a:r>
              <a:rPr lang="en-US" dirty="0"/>
              <a:t>Tell them that this format will give them skills in communication, listening,  teamwork and influencing others. It will increase their confidence.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307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41952A-549A-9446-9074-CD34400CF4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Create a circle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BABDAB-483B-0943-91DE-D4C0F0AA1D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Sets classroom dynamic</a:t>
            </a:r>
          </a:p>
          <a:p>
            <a:r>
              <a:rPr lang="en-US" dirty="0"/>
              <a:t>All students face each other </a:t>
            </a:r>
            <a:r>
              <a:rPr lang="en-US" dirty="0" err="1"/>
              <a:t>emphasising</a:t>
            </a:r>
            <a:r>
              <a:rPr lang="en-US" dirty="0"/>
              <a:t> sense of equality</a:t>
            </a:r>
          </a:p>
          <a:p>
            <a:pPr lvl="1"/>
            <a:r>
              <a:rPr lang="en-US" dirty="0"/>
              <a:t>No-one is above another and no backs are turned to each other</a:t>
            </a:r>
          </a:p>
          <a:p>
            <a:r>
              <a:rPr lang="en-US" dirty="0"/>
              <a:t>Lecturer must stand outside of circle</a:t>
            </a:r>
          </a:p>
          <a:p>
            <a:pPr lvl="1"/>
            <a:r>
              <a:rPr lang="en-US" dirty="0"/>
              <a:t>Stay silent when it starts</a:t>
            </a:r>
          </a:p>
          <a:p>
            <a:pPr lvl="1"/>
            <a:r>
              <a:rPr lang="en-US" dirty="0"/>
              <a:t>Step in only to break up discussions, clarify specific questions or encourages students to move on if they get stuck on an idea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590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636C1-029E-4141-84B1-ACE9BB07F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Establish Ground Rules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78CB9A-4157-4245-AE3B-B51253F846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Safe place</a:t>
            </a:r>
          </a:p>
          <a:p>
            <a:r>
              <a:rPr lang="en-US" dirty="0"/>
              <a:t>Ideas of fellow learners to be respected</a:t>
            </a:r>
          </a:p>
          <a:p>
            <a:r>
              <a:rPr lang="en-US" dirty="0"/>
              <a:t>Emphasize importance of active listening, open mindedness and inclusion</a:t>
            </a:r>
          </a:p>
          <a:p>
            <a:r>
              <a:rPr lang="en-US" dirty="0"/>
              <a:t>“Not a debate”.</a:t>
            </a:r>
          </a:p>
          <a:p>
            <a:r>
              <a:rPr lang="en-US" dirty="0"/>
              <a:t>“Not problem solving”.</a:t>
            </a:r>
          </a:p>
          <a:p>
            <a:r>
              <a:rPr lang="en-US" dirty="0"/>
              <a:t>“It’s about sharing and exploring ideas”.</a:t>
            </a:r>
          </a:p>
        </p:txBody>
      </p:sp>
    </p:spTree>
    <p:extLst>
      <p:ext uri="{BB962C8B-B14F-4D97-AF65-F5344CB8AC3E}">
        <p14:creationId xmlns:p14="http://schemas.microsoft.com/office/powerpoint/2010/main" val="229535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51A6B-666D-014D-853D-545FBF954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Prepare with students in mind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7B8A65-4C01-B543-B1C4-7758C98F8A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Take into consideration students’ interests, involvement and ability</a:t>
            </a:r>
          </a:p>
          <a:p>
            <a:r>
              <a:rPr lang="en-US" dirty="0"/>
              <a:t>Options for preparing students: </a:t>
            </a:r>
          </a:p>
          <a:p>
            <a:pPr lvl="1"/>
            <a:r>
              <a:rPr lang="en-US" dirty="0"/>
              <a:t>assign each student one question in advance so that they can prepare an answer</a:t>
            </a:r>
          </a:p>
          <a:p>
            <a:pPr lvl="1"/>
            <a:r>
              <a:rPr lang="en-US" dirty="0"/>
              <a:t>Tailor questions to individual students</a:t>
            </a:r>
          </a:p>
          <a:p>
            <a:pPr marL="914400" lvl="2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832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CA32A6-2A23-C849-9C91-81B6F8C573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Additional support for students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DD8D58-E850-BD44-992E-C56E50F4BF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49517"/>
            <a:ext cx="10515600" cy="4127446"/>
          </a:xfrm>
        </p:spPr>
        <p:txBody>
          <a:bodyPr/>
          <a:lstStyle/>
          <a:p>
            <a:r>
              <a:rPr lang="en-US" dirty="0"/>
              <a:t>Word bank</a:t>
            </a:r>
          </a:p>
          <a:p>
            <a:r>
              <a:rPr lang="en-US" dirty="0"/>
              <a:t>Sentence starters</a:t>
            </a:r>
          </a:p>
          <a:p>
            <a:r>
              <a:rPr lang="en-US" dirty="0"/>
              <a:t>Pair work for starter questions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Useful for those who are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	socially awkward,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	new to group discussion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	non-native English speakers</a:t>
            </a:r>
          </a:p>
        </p:txBody>
      </p:sp>
    </p:spTree>
    <p:extLst>
      <p:ext uri="{BB962C8B-B14F-4D97-AF65-F5344CB8AC3E}">
        <p14:creationId xmlns:p14="http://schemas.microsoft.com/office/powerpoint/2010/main" val="1328452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49733-2E08-BE40-A748-1C29CE6B72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Reflection time</a:t>
            </a:r>
            <a:br>
              <a:rPr lang="en-GB" b="1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2F82B-35CF-4A43-8301-FB442AEAA6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Time to process and evaluate what they’ve learnt</a:t>
            </a:r>
          </a:p>
          <a:p>
            <a:r>
              <a:rPr lang="en-US" dirty="0"/>
              <a:t>Chance to clear up any confusion before they leave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Getting feedback from learners</a:t>
            </a:r>
          </a:p>
          <a:p>
            <a:pPr marL="0" indent="0">
              <a:buNone/>
            </a:pPr>
            <a:r>
              <a:rPr lang="en-US" dirty="0"/>
              <a:t>Write down:</a:t>
            </a:r>
          </a:p>
          <a:p>
            <a:r>
              <a:rPr lang="en-US" dirty="0"/>
              <a:t>How they feel it went?</a:t>
            </a:r>
          </a:p>
          <a:p>
            <a:r>
              <a:rPr lang="en-US" dirty="0"/>
              <a:t>What new ideas arose?</a:t>
            </a:r>
          </a:p>
          <a:p>
            <a:r>
              <a:rPr lang="en-US" dirty="0"/>
              <a:t>Who helped them see differently?</a:t>
            </a:r>
          </a:p>
          <a:p>
            <a:r>
              <a:rPr lang="en-US" dirty="0"/>
              <a:t>What did you struggle with?</a:t>
            </a:r>
          </a:p>
          <a:p>
            <a:r>
              <a:rPr lang="en-US" dirty="0"/>
              <a:t>How do you feel that the class did as a team?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371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A7DA8-5878-1F48-BBA7-18311D6448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Assessment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552DB9-C946-CE4D-865B-133D31EBD3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>
              <a:buNone/>
            </a:pPr>
            <a:r>
              <a:rPr lang="en-US" sz="3200" dirty="0"/>
              <a:t>Teacher can observe and take notes on</a:t>
            </a:r>
          </a:p>
          <a:p>
            <a:pPr lvl="2"/>
            <a:r>
              <a:rPr lang="en-US" sz="2800" dirty="0"/>
              <a:t> Who is actively listening and engaging</a:t>
            </a:r>
          </a:p>
          <a:p>
            <a:pPr lvl="2"/>
            <a:r>
              <a:rPr lang="en-GB" sz="2800" dirty="0"/>
              <a:t> What concepts, ideas and questions are brought up</a:t>
            </a:r>
            <a:endParaRPr lang="en-US" sz="2800" dirty="0"/>
          </a:p>
          <a:p>
            <a:pPr lvl="2"/>
            <a:r>
              <a:rPr lang="en-US" sz="2800" dirty="0"/>
              <a:t> How well learners are connecting with each other</a:t>
            </a:r>
          </a:p>
          <a:p>
            <a:pPr marL="914400" lvl="2" indent="0">
              <a:buNone/>
            </a:pPr>
            <a:endParaRPr lang="en-US" sz="2800" dirty="0"/>
          </a:p>
          <a:p>
            <a:pPr lvl="2"/>
            <a:endParaRPr lang="en-US" sz="2800" dirty="0"/>
          </a:p>
          <a:p>
            <a:pPr lvl="2"/>
            <a:endParaRPr lang="en-US" sz="2800" dirty="0"/>
          </a:p>
          <a:p>
            <a:pPr lvl="2"/>
            <a:endParaRPr lang="en-US" sz="2800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39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E3945-8E15-C943-8F9C-93ED16494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Disadvantages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2FDE8A-AE31-1140-BC42-A461533C87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dirty="0"/>
              <a:t>But young people have a natural tendency toward </a:t>
            </a:r>
            <a:r>
              <a:rPr lang="en-GB" b="1" dirty="0"/>
              <a:t>chaos</a:t>
            </a:r>
            <a:r>
              <a:rPr lang="en-GB" dirty="0"/>
              <a:t>, so you need a clear </a:t>
            </a:r>
            <a:r>
              <a:rPr lang="en-GB" b="1" dirty="0"/>
              <a:t>structure</a:t>
            </a:r>
            <a:r>
              <a:rPr lang="en-GB" dirty="0"/>
              <a:t> to make student-centred discussions succeed. </a:t>
            </a:r>
          </a:p>
          <a:p>
            <a:pPr fontAlgn="base"/>
            <a:r>
              <a:rPr lang="en-GB" dirty="0"/>
              <a:t>Without firm </a:t>
            </a:r>
            <a:r>
              <a:rPr lang="en-GB" b="1" dirty="0"/>
              <a:t>guidelines</a:t>
            </a:r>
            <a:r>
              <a:rPr lang="en-GB" dirty="0"/>
              <a:t> discussions can quickly dissolve into interruptions, arguments and hurt feelings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344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7FE0C-98DD-D64D-8F67-326A72A3FA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Advantages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501B8F-19B8-8942-A268-7D01DB791B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GB" dirty="0"/>
              <a:t>A student-centred discussion gives your class an </a:t>
            </a:r>
            <a:r>
              <a:rPr lang="en-GB" b="1" dirty="0"/>
              <a:t>opportunity to take ownership</a:t>
            </a:r>
            <a:r>
              <a:rPr lang="en-GB" dirty="0"/>
              <a:t> of their learning and </a:t>
            </a:r>
            <a:r>
              <a:rPr lang="en-GB" b="1" dirty="0"/>
              <a:t>truly engage with each other</a:t>
            </a:r>
            <a:r>
              <a:rPr lang="en-GB" dirty="0"/>
              <a:t>.</a:t>
            </a:r>
          </a:p>
          <a:p>
            <a:pPr fontAlgn="base"/>
            <a:r>
              <a:rPr lang="en-GB" dirty="0"/>
              <a:t>Learners tend to </a:t>
            </a:r>
            <a:r>
              <a:rPr lang="en-GB" b="1" dirty="0"/>
              <a:t>enjoy</a:t>
            </a:r>
            <a:r>
              <a:rPr lang="en-GB" dirty="0"/>
              <a:t> opportunities like this because so often they feel belittled, ignored or underestimated by adults but now </a:t>
            </a:r>
            <a:r>
              <a:rPr lang="en-GB" b="1" dirty="0"/>
              <a:t>they get to be in charge</a:t>
            </a:r>
            <a:r>
              <a:rPr lang="en-GB" dirty="0"/>
              <a:t>.</a:t>
            </a:r>
          </a:p>
          <a:p>
            <a:pPr fontAlgn="base"/>
            <a:r>
              <a:rPr lang="en-GB" dirty="0"/>
              <a:t>The goal is not to force students to be in the spotlight. It’s to create an </a:t>
            </a:r>
            <a:r>
              <a:rPr lang="en-GB" b="1" dirty="0"/>
              <a:t>engaging dialogue </a:t>
            </a:r>
            <a:r>
              <a:rPr lang="en-GB" dirty="0"/>
              <a:t>where they get to </a:t>
            </a:r>
            <a:r>
              <a:rPr lang="en-GB" b="1" dirty="0"/>
              <a:t>exchange ideas </a:t>
            </a:r>
            <a:r>
              <a:rPr lang="en-GB" dirty="0"/>
              <a:t>and </a:t>
            </a:r>
            <a:r>
              <a:rPr lang="en-GB" b="1" dirty="0"/>
              <a:t>feel heard and valued</a:t>
            </a:r>
            <a:r>
              <a:rPr lang="en-GB" dirty="0"/>
              <a:t>.</a:t>
            </a:r>
          </a:p>
          <a:p>
            <a:pPr marL="0" indent="0" fontAlgn="base">
              <a:buNone/>
            </a:pPr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7498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7AA091-64F0-0648-BD13-614E1D9266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Reference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5842F-185F-E746-9D84-B34AC3CF14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Wyman, K. (2017). 6 Keys to Structuring Successful Student-</a:t>
            </a:r>
            <a:r>
              <a:rPr lang="en-GB" dirty="0" err="1"/>
              <a:t>Centered</a:t>
            </a:r>
            <a:r>
              <a:rPr lang="en-GB" dirty="0"/>
              <a:t> Class Discussions. </a:t>
            </a:r>
            <a:r>
              <a:rPr lang="en-GB" i="1" dirty="0"/>
              <a:t>Concordia University Portland, Room 241</a:t>
            </a:r>
            <a:r>
              <a:rPr lang="en-GB" dirty="0"/>
              <a:t>. Available at: </a:t>
            </a:r>
            <a:r>
              <a:rPr lang="en-US" dirty="0"/>
              <a:t>https://</a:t>
            </a:r>
            <a:r>
              <a:rPr lang="en-US" dirty="0" err="1"/>
              <a:t>education.cu-portland.edu</a:t>
            </a:r>
            <a:r>
              <a:rPr lang="en-US" dirty="0"/>
              <a:t>/blog/classroom-resources/student-centered-discussions/</a:t>
            </a:r>
          </a:p>
        </p:txBody>
      </p:sp>
    </p:spTree>
    <p:extLst>
      <p:ext uri="{BB962C8B-B14F-4D97-AF65-F5344CB8AC3E}">
        <p14:creationId xmlns:p14="http://schemas.microsoft.com/office/powerpoint/2010/main" val="281038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422</Words>
  <Application>Microsoft Office PowerPoint</Application>
  <PresentationFormat>Widescreen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Student centred classroom discussion</vt:lpstr>
      <vt:lpstr>Set the stage </vt:lpstr>
      <vt:lpstr>Create a circle</vt:lpstr>
      <vt:lpstr>Establish Ground Rules</vt:lpstr>
      <vt:lpstr>Prepare with students in mind</vt:lpstr>
      <vt:lpstr>Additional support for students </vt:lpstr>
      <vt:lpstr>Reflection time </vt:lpstr>
      <vt:lpstr>Assessment</vt:lpstr>
      <vt:lpstr>Disadvantages</vt:lpstr>
      <vt:lpstr>Advantages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centered classroom discussion</dc:title>
  <dc:creator>Julia Hopkins</dc:creator>
  <cp:lastModifiedBy>Caroline Usei</cp:lastModifiedBy>
  <cp:revision>10</cp:revision>
  <dcterms:created xsi:type="dcterms:W3CDTF">2018-10-23T10:01:29Z</dcterms:created>
  <dcterms:modified xsi:type="dcterms:W3CDTF">2018-10-23T12:15:38Z</dcterms:modified>
</cp:coreProperties>
</file>