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25"/>
  </p:notesMasterIdLst>
  <p:sldIdLst>
    <p:sldId id="256" r:id="rId3"/>
    <p:sldId id="257" r:id="rId4"/>
    <p:sldId id="359" r:id="rId5"/>
    <p:sldId id="567" r:id="rId6"/>
    <p:sldId id="568" r:id="rId7"/>
    <p:sldId id="739" r:id="rId8"/>
    <p:sldId id="738" r:id="rId9"/>
    <p:sldId id="360" r:id="rId10"/>
    <p:sldId id="742" r:id="rId11"/>
    <p:sldId id="743" r:id="rId12"/>
    <p:sldId id="741" r:id="rId13"/>
    <p:sldId id="744" r:id="rId14"/>
    <p:sldId id="745" r:id="rId15"/>
    <p:sldId id="750" r:id="rId16"/>
    <p:sldId id="748" r:id="rId17"/>
    <p:sldId id="751" r:id="rId18"/>
    <p:sldId id="746" r:id="rId19"/>
    <p:sldId id="520" r:id="rId20"/>
    <p:sldId id="752" r:id="rId21"/>
    <p:sldId id="740" r:id="rId22"/>
    <p:sldId id="753" r:id="rId23"/>
    <p:sldId id="272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A688FA-873B-4223-967C-249B28975461}" v="19" dt="2026-03-08T22:46:37.9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97" d="100"/>
          <a:sy n="97" d="100"/>
        </p:scale>
        <p:origin x="13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A6958EB-774F-44C2-B5F8-6BA35429109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140420F-2C48-4281-866A-B16F8FCB191A}">
      <dgm:prSet/>
      <dgm:spPr/>
      <dgm:t>
        <a:bodyPr/>
        <a:lstStyle/>
        <a:p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Working in small groups discuss how a confectionary company could segment the UK market.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25D6BC2B-4AF6-40D0-9E3C-2D0BC667D1A0}" type="parTrans" cxnId="{A55B41A3-3F50-45F6-8793-1CD8F3C4F675}">
      <dgm:prSet/>
      <dgm:spPr/>
      <dgm:t>
        <a:bodyPr/>
        <a:lstStyle/>
        <a:p>
          <a:endParaRPr lang="en-US"/>
        </a:p>
      </dgm:t>
    </dgm:pt>
    <dgm:pt modelId="{1DD40545-5D28-4279-84CA-1DA04851C298}" type="sibTrans" cxnId="{A55B41A3-3F50-45F6-8793-1CD8F3C4F675}">
      <dgm:prSet/>
      <dgm:spPr/>
      <dgm:t>
        <a:bodyPr/>
        <a:lstStyle/>
        <a:p>
          <a:endParaRPr lang="en-US"/>
        </a:p>
      </dgm:t>
    </dgm:pt>
    <dgm:pt modelId="{53FD0C07-00D9-4616-8988-2BF3FA2D4794}">
      <dgm:prSet/>
      <dgm:spPr/>
      <dgm:t>
        <a:bodyPr/>
        <a:lstStyle/>
        <a:p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How would you describe the whole market?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8B6BEFCE-E3E3-43D0-B45F-BAA339D02629}" type="parTrans" cxnId="{ABBF0178-9505-4FE9-B99E-A1F2304F1ACE}">
      <dgm:prSet/>
      <dgm:spPr/>
      <dgm:t>
        <a:bodyPr/>
        <a:lstStyle/>
        <a:p>
          <a:endParaRPr lang="en-US"/>
        </a:p>
      </dgm:t>
    </dgm:pt>
    <dgm:pt modelId="{C932F052-F7BC-4CB0-996B-B8211924C235}" type="sibTrans" cxnId="{ABBF0178-9505-4FE9-B99E-A1F2304F1ACE}">
      <dgm:prSet/>
      <dgm:spPr/>
      <dgm:t>
        <a:bodyPr/>
        <a:lstStyle/>
        <a:p>
          <a:endParaRPr lang="en-US"/>
        </a:p>
      </dgm:t>
    </dgm:pt>
    <dgm:pt modelId="{73350BF6-215B-4291-8787-1C84CBB5F71B}">
      <dgm:prSet/>
      <dgm:spPr/>
      <dgm:t>
        <a:bodyPr/>
        <a:lstStyle/>
        <a:p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List as many ways as you can think of to segment the market.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723F2A02-CF26-4779-B0D3-E0846EEB7662}" type="parTrans" cxnId="{53DDCECF-AA82-40C7-9E0C-CD996686361A}">
      <dgm:prSet/>
      <dgm:spPr/>
      <dgm:t>
        <a:bodyPr/>
        <a:lstStyle/>
        <a:p>
          <a:endParaRPr lang="en-US"/>
        </a:p>
      </dgm:t>
    </dgm:pt>
    <dgm:pt modelId="{C130D3D7-C067-4EF8-8D46-AC9BD639F325}" type="sibTrans" cxnId="{53DDCECF-AA82-40C7-9E0C-CD996686361A}">
      <dgm:prSet/>
      <dgm:spPr/>
      <dgm:t>
        <a:bodyPr/>
        <a:lstStyle/>
        <a:p>
          <a:endParaRPr lang="en-US"/>
        </a:p>
      </dgm:t>
    </dgm:pt>
    <dgm:pt modelId="{BDF2E6B4-4376-4A2F-B710-5DBBC4E5AE75}" type="pres">
      <dgm:prSet presAssocID="{EA6958EB-774F-44C2-B5F8-6BA35429109B}" presName="linear" presStyleCnt="0">
        <dgm:presLayoutVars>
          <dgm:animLvl val="lvl"/>
          <dgm:resizeHandles val="exact"/>
        </dgm:presLayoutVars>
      </dgm:prSet>
      <dgm:spPr/>
    </dgm:pt>
    <dgm:pt modelId="{999948FF-EB43-4AC5-923C-420A7B9097C5}" type="pres">
      <dgm:prSet presAssocID="{C140420F-2C48-4281-866A-B16F8FCB191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5EE7BD5-5690-404D-977E-16190EA31DDC}" type="pres">
      <dgm:prSet presAssocID="{1DD40545-5D28-4279-84CA-1DA04851C298}" presName="spacer" presStyleCnt="0"/>
      <dgm:spPr/>
    </dgm:pt>
    <dgm:pt modelId="{CB1C2DBB-D22F-4EBC-AF45-72DC3C9258E9}" type="pres">
      <dgm:prSet presAssocID="{53FD0C07-00D9-4616-8988-2BF3FA2D479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77CC736-13B3-4EBD-914F-6142C343473C}" type="pres">
      <dgm:prSet presAssocID="{C932F052-F7BC-4CB0-996B-B8211924C235}" presName="spacer" presStyleCnt="0"/>
      <dgm:spPr/>
    </dgm:pt>
    <dgm:pt modelId="{8328892B-74E1-4109-ABC2-169ADEE69E67}" type="pres">
      <dgm:prSet presAssocID="{73350BF6-215B-4291-8787-1C84CBB5F71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233251C-E359-4DA0-9EA2-1D6334CFB356}" type="presOf" srcId="{EA6958EB-774F-44C2-B5F8-6BA35429109B}" destId="{BDF2E6B4-4376-4A2F-B710-5DBBC4E5AE75}" srcOrd="0" destOrd="0" presId="urn:microsoft.com/office/officeart/2005/8/layout/vList2"/>
    <dgm:cxn modelId="{601C0D60-9383-4481-8BB3-94A96061769F}" type="presOf" srcId="{53FD0C07-00D9-4616-8988-2BF3FA2D4794}" destId="{CB1C2DBB-D22F-4EBC-AF45-72DC3C9258E9}" srcOrd="0" destOrd="0" presId="urn:microsoft.com/office/officeart/2005/8/layout/vList2"/>
    <dgm:cxn modelId="{ABBF0178-9505-4FE9-B99E-A1F2304F1ACE}" srcId="{EA6958EB-774F-44C2-B5F8-6BA35429109B}" destId="{53FD0C07-00D9-4616-8988-2BF3FA2D4794}" srcOrd="1" destOrd="0" parTransId="{8B6BEFCE-E3E3-43D0-B45F-BAA339D02629}" sibTransId="{C932F052-F7BC-4CB0-996B-B8211924C235}"/>
    <dgm:cxn modelId="{B16A5B78-B660-4F11-AE9C-2FF8E02EB83B}" type="presOf" srcId="{C140420F-2C48-4281-866A-B16F8FCB191A}" destId="{999948FF-EB43-4AC5-923C-420A7B9097C5}" srcOrd="0" destOrd="0" presId="urn:microsoft.com/office/officeart/2005/8/layout/vList2"/>
    <dgm:cxn modelId="{A55B41A3-3F50-45F6-8793-1CD8F3C4F675}" srcId="{EA6958EB-774F-44C2-B5F8-6BA35429109B}" destId="{C140420F-2C48-4281-866A-B16F8FCB191A}" srcOrd="0" destOrd="0" parTransId="{25D6BC2B-4AF6-40D0-9E3C-2D0BC667D1A0}" sibTransId="{1DD40545-5D28-4279-84CA-1DA04851C298}"/>
    <dgm:cxn modelId="{53DDCECF-AA82-40C7-9E0C-CD996686361A}" srcId="{EA6958EB-774F-44C2-B5F8-6BA35429109B}" destId="{73350BF6-215B-4291-8787-1C84CBB5F71B}" srcOrd="2" destOrd="0" parTransId="{723F2A02-CF26-4779-B0D3-E0846EEB7662}" sibTransId="{C130D3D7-C067-4EF8-8D46-AC9BD639F325}"/>
    <dgm:cxn modelId="{D00FFAD3-B74A-44EB-9C2A-54AE5BB6C90B}" type="presOf" srcId="{73350BF6-215B-4291-8787-1C84CBB5F71B}" destId="{8328892B-74E1-4109-ABC2-169ADEE69E67}" srcOrd="0" destOrd="0" presId="urn:microsoft.com/office/officeart/2005/8/layout/vList2"/>
    <dgm:cxn modelId="{FDA24AA3-03EB-45CD-AD13-AF12C3E28CBB}" type="presParOf" srcId="{BDF2E6B4-4376-4A2F-B710-5DBBC4E5AE75}" destId="{999948FF-EB43-4AC5-923C-420A7B9097C5}" srcOrd="0" destOrd="0" presId="urn:microsoft.com/office/officeart/2005/8/layout/vList2"/>
    <dgm:cxn modelId="{57E41E8E-ABAD-42BC-A0C7-B7B6528B9AB0}" type="presParOf" srcId="{BDF2E6B4-4376-4A2F-B710-5DBBC4E5AE75}" destId="{E5EE7BD5-5690-404D-977E-16190EA31DDC}" srcOrd="1" destOrd="0" presId="urn:microsoft.com/office/officeart/2005/8/layout/vList2"/>
    <dgm:cxn modelId="{358B9210-C60B-4DFF-8BAA-AF29C60D6A8F}" type="presParOf" srcId="{BDF2E6B4-4376-4A2F-B710-5DBBC4E5AE75}" destId="{CB1C2DBB-D22F-4EBC-AF45-72DC3C9258E9}" srcOrd="2" destOrd="0" presId="urn:microsoft.com/office/officeart/2005/8/layout/vList2"/>
    <dgm:cxn modelId="{1776E1CA-5748-4354-952B-5898DF64054E}" type="presParOf" srcId="{BDF2E6B4-4376-4A2F-B710-5DBBC4E5AE75}" destId="{B77CC736-13B3-4EBD-914F-6142C343473C}" srcOrd="3" destOrd="0" presId="urn:microsoft.com/office/officeart/2005/8/layout/vList2"/>
    <dgm:cxn modelId="{622F10FA-2FBE-41B4-8A83-6CA63211543C}" type="presParOf" srcId="{BDF2E6B4-4376-4A2F-B710-5DBBC4E5AE75}" destId="{8328892B-74E1-4109-ABC2-169ADEE69E6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ED556A6-35C9-48E4-8E42-A2FA630D8943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7E7776F-610A-4715-B40F-9844498F2E23}">
      <dgm:prSet custT="1"/>
      <dgm:spPr/>
      <dgm:t>
        <a:bodyPr/>
        <a:lstStyle/>
        <a:p>
          <a:r>
            <a:rPr lang="en-GB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Creating an image for a product in the minds of target customers</a:t>
          </a:r>
          <a:endParaRPr lang="en-US" sz="28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057BD666-4271-4AE9-BF12-9D6191BE0180}" type="parTrans" cxnId="{5102926B-A0B5-4589-AB11-4A3269BD8AF4}">
      <dgm:prSet/>
      <dgm:spPr/>
      <dgm:t>
        <a:bodyPr/>
        <a:lstStyle/>
        <a:p>
          <a:endParaRPr lang="en-US"/>
        </a:p>
      </dgm:t>
    </dgm:pt>
    <dgm:pt modelId="{B6C51E01-39BF-48EA-A25E-C941D5DC60DC}" type="sibTrans" cxnId="{5102926B-A0B5-4589-AB11-4A3269BD8AF4}">
      <dgm:prSet/>
      <dgm:spPr/>
      <dgm:t>
        <a:bodyPr/>
        <a:lstStyle/>
        <a:p>
          <a:endParaRPr lang="en-US"/>
        </a:p>
      </dgm:t>
    </dgm:pt>
    <dgm:pt modelId="{9DAE8565-87F4-46B1-ADE1-52DBFB4AF62B}">
      <dgm:prSet custT="1"/>
      <dgm:spPr/>
      <dgm:t>
        <a:bodyPr/>
        <a:lstStyle/>
        <a:p>
          <a:r>
            <a:rPr lang="en-GB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Based on customer perceptions</a:t>
          </a:r>
          <a:endParaRPr lang="en-US" sz="28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79CF6E7F-AF75-462D-A4D4-7B624FE49109}" type="parTrans" cxnId="{51EB4A9F-47A0-4A5E-B33F-87333AF0CC9D}">
      <dgm:prSet/>
      <dgm:spPr/>
      <dgm:t>
        <a:bodyPr/>
        <a:lstStyle/>
        <a:p>
          <a:endParaRPr lang="en-US"/>
        </a:p>
      </dgm:t>
    </dgm:pt>
    <dgm:pt modelId="{6CFAC465-E453-4F4E-BCC5-817EA74F0C30}" type="sibTrans" cxnId="{51EB4A9F-47A0-4A5E-B33F-87333AF0CC9D}">
      <dgm:prSet/>
      <dgm:spPr/>
      <dgm:t>
        <a:bodyPr/>
        <a:lstStyle/>
        <a:p>
          <a:endParaRPr lang="en-US"/>
        </a:p>
      </dgm:t>
    </dgm:pt>
    <dgm:pt modelId="{99C793FB-5C97-43FA-AFE5-CAD2E5B28423}">
      <dgm:prSet custT="1"/>
      <dgm:spPr/>
      <dgm:t>
        <a:bodyPr/>
        <a:lstStyle/>
        <a:p>
          <a:r>
            <a:rPr lang="en-GB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Price</a:t>
          </a:r>
          <a:endParaRPr lang="en-US" sz="28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A55008E6-0EBD-4085-8746-7E143D9606C1}" type="parTrans" cxnId="{13D2CD5F-7FA1-44B5-8B04-34F90B15C618}">
      <dgm:prSet/>
      <dgm:spPr/>
      <dgm:t>
        <a:bodyPr/>
        <a:lstStyle/>
        <a:p>
          <a:endParaRPr lang="en-US"/>
        </a:p>
      </dgm:t>
    </dgm:pt>
    <dgm:pt modelId="{6F79AA02-B9B3-4EF4-9CF7-DE436E0E0BC1}" type="sibTrans" cxnId="{13D2CD5F-7FA1-44B5-8B04-34F90B15C618}">
      <dgm:prSet/>
      <dgm:spPr/>
      <dgm:t>
        <a:bodyPr/>
        <a:lstStyle/>
        <a:p>
          <a:endParaRPr lang="en-US"/>
        </a:p>
      </dgm:t>
    </dgm:pt>
    <dgm:pt modelId="{AF952D15-EF78-4FA5-9F47-BC98064A67EA}">
      <dgm:prSet custT="1"/>
      <dgm:spPr/>
      <dgm:t>
        <a:bodyPr/>
        <a:lstStyle/>
        <a:p>
          <a:r>
            <a:rPr lang="en-GB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Service</a:t>
          </a:r>
          <a:endParaRPr lang="en-US" sz="28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B1B63374-F8E9-4601-906A-32CB5908EEBB}" type="parTrans" cxnId="{3E7D8B91-5803-4A23-A27E-97BE66FAA85B}">
      <dgm:prSet/>
      <dgm:spPr/>
      <dgm:t>
        <a:bodyPr/>
        <a:lstStyle/>
        <a:p>
          <a:endParaRPr lang="en-US"/>
        </a:p>
      </dgm:t>
    </dgm:pt>
    <dgm:pt modelId="{CE40841B-F90E-4501-A6D5-C6D90E8B3B66}" type="sibTrans" cxnId="{3E7D8B91-5803-4A23-A27E-97BE66FAA85B}">
      <dgm:prSet/>
      <dgm:spPr/>
      <dgm:t>
        <a:bodyPr/>
        <a:lstStyle/>
        <a:p>
          <a:endParaRPr lang="en-US"/>
        </a:p>
      </dgm:t>
    </dgm:pt>
    <dgm:pt modelId="{F4698694-8F12-4939-BB4C-1CD34DEF7F14}">
      <dgm:prSet custT="1"/>
      <dgm:spPr/>
      <dgm:t>
        <a:bodyPr/>
        <a:lstStyle/>
        <a:p>
          <a:r>
            <a:rPr lang="en-GB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Quality</a:t>
          </a:r>
          <a:endParaRPr lang="en-US" sz="28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09B46BCE-1583-4DCC-BDD8-13235CA66B43}" type="parTrans" cxnId="{5C7EA9D7-FC2B-4D2F-996F-05A72BCBB916}">
      <dgm:prSet/>
      <dgm:spPr/>
      <dgm:t>
        <a:bodyPr/>
        <a:lstStyle/>
        <a:p>
          <a:endParaRPr lang="en-US"/>
        </a:p>
      </dgm:t>
    </dgm:pt>
    <dgm:pt modelId="{71A02738-3292-4313-A5FF-AB516EFC560A}" type="sibTrans" cxnId="{5C7EA9D7-FC2B-4D2F-996F-05A72BCBB916}">
      <dgm:prSet/>
      <dgm:spPr/>
      <dgm:t>
        <a:bodyPr/>
        <a:lstStyle/>
        <a:p>
          <a:endParaRPr lang="en-US"/>
        </a:p>
      </dgm:t>
    </dgm:pt>
    <dgm:pt modelId="{7062EC16-6E7A-4513-8C83-9766DF1E017A}">
      <dgm:prSet custT="1"/>
      <dgm:spPr/>
      <dgm:t>
        <a:bodyPr/>
        <a:lstStyle/>
        <a:p>
          <a:r>
            <a:rPr lang="en-GB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Value</a:t>
          </a:r>
          <a:endParaRPr lang="en-US" sz="28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10EEA519-FB6D-4892-B671-73118D468B7F}" type="parTrans" cxnId="{453C82CD-1758-4317-B8C2-9B267F87FE80}">
      <dgm:prSet/>
      <dgm:spPr/>
      <dgm:t>
        <a:bodyPr/>
        <a:lstStyle/>
        <a:p>
          <a:endParaRPr lang="en-US"/>
        </a:p>
      </dgm:t>
    </dgm:pt>
    <dgm:pt modelId="{5B2891A4-6427-4FBE-9C16-273179FCE68D}" type="sibTrans" cxnId="{453C82CD-1758-4317-B8C2-9B267F87FE80}">
      <dgm:prSet/>
      <dgm:spPr/>
      <dgm:t>
        <a:bodyPr/>
        <a:lstStyle/>
        <a:p>
          <a:endParaRPr lang="en-US"/>
        </a:p>
      </dgm:t>
    </dgm:pt>
    <dgm:pt modelId="{6D6567DE-DF89-4EE8-9123-10C45355AED5}">
      <dgm:prSet custT="1"/>
      <dgm:spPr/>
      <dgm:t>
        <a:bodyPr/>
        <a:lstStyle/>
        <a:p>
          <a:r>
            <a:rPr lang="en-US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Marketers research through perceptual maps</a:t>
          </a:r>
        </a:p>
      </dgm:t>
    </dgm:pt>
    <dgm:pt modelId="{8535DF49-3F31-43A3-9388-3533D2BE8BE6}" type="parTrans" cxnId="{B83E290F-E801-4183-A48F-3DA51097193B}">
      <dgm:prSet/>
      <dgm:spPr/>
      <dgm:t>
        <a:bodyPr/>
        <a:lstStyle/>
        <a:p>
          <a:endParaRPr lang="en-US"/>
        </a:p>
      </dgm:t>
    </dgm:pt>
    <dgm:pt modelId="{0830CC9A-5498-4875-84CF-2CB812920754}" type="sibTrans" cxnId="{B83E290F-E801-4183-A48F-3DA51097193B}">
      <dgm:prSet/>
      <dgm:spPr/>
      <dgm:t>
        <a:bodyPr/>
        <a:lstStyle/>
        <a:p>
          <a:endParaRPr lang="en-US"/>
        </a:p>
      </dgm:t>
    </dgm:pt>
    <dgm:pt modelId="{322434C8-7DEC-4866-BF4B-9C11D1D76A49}" type="pres">
      <dgm:prSet presAssocID="{8ED556A6-35C9-48E4-8E42-A2FA630D8943}" presName="diagram" presStyleCnt="0">
        <dgm:presLayoutVars>
          <dgm:dir/>
          <dgm:resizeHandles val="exact"/>
        </dgm:presLayoutVars>
      </dgm:prSet>
      <dgm:spPr/>
    </dgm:pt>
    <dgm:pt modelId="{90F6AE17-C86C-4796-B2F3-4DC87D2EE20E}" type="pres">
      <dgm:prSet presAssocID="{A7E7776F-610A-4715-B40F-9844498F2E23}" presName="node" presStyleLbl="node1" presStyleIdx="0" presStyleCnt="3" custScaleY="165457">
        <dgm:presLayoutVars>
          <dgm:bulletEnabled val="1"/>
        </dgm:presLayoutVars>
      </dgm:prSet>
      <dgm:spPr/>
    </dgm:pt>
    <dgm:pt modelId="{99C398DB-E467-4D7F-A202-472236F825DA}" type="pres">
      <dgm:prSet presAssocID="{B6C51E01-39BF-48EA-A25E-C941D5DC60DC}" presName="sibTrans" presStyleCnt="0"/>
      <dgm:spPr/>
    </dgm:pt>
    <dgm:pt modelId="{3A954187-06E9-47BB-BEB1-79BF5BF8F952}" type="pres">
      <dgm:prSet presAssocID="{9DAE8565-87F4-46B1-ADE1-52DBFB4AF62B}" presName="node" presStyleLbl="node1" presStyleIdx="1" presStyleCnt="3" custScaleX="119887" custScaleY="165843">
        <dgm:presLayoutVars>
          <dgm:bulletEnabled val="1"/>
        </dgm:presLayoutVars>
      </dgm:prSet>
      <dgm:spPr/>
    </dgm:pt>
    <dgm:pt modelId="{F12267EF-C200-4981-A5E9-1DFEB1308C79}" type="pres">
      <dgm:prSet presAssocID="{6CFAC465-E453-4F4E-BCC5-817EA74F0C30}" presName="sibTrans" presStyleCnt="0"/>
      <dgm:spPr/>
    </dgm:pt>
    <dgm:pt modelId="{309FFA69-4B01-4C43-B047-F72CA45D69DA}" type="pres">
      <dgm:prSet presAssocID="{6D6567DE-DF89-4EE8-9123-10C45355AED5}" presName="node" presStyleLbl="node1" presStyleIdx="2" presStyleCnt="3" custScaleY="163386">
        <dgm:presLayoutVars>
          <dgm:bulletEnabled val="1"/>
        </dgm:presLayoutVars>
      </dgm:prSet>
      <dgm:spPr/>
    </dgm:pt>
  </dgm:ptLst>
  <dgm:cxnLst>
    <dgm:cxn modelId="{5352FA02-B95A-4B80-90EC-52CE19C630F9}" type="presOf" srcId="{9DAE8565-87F4-46B1-ADE1-52DBFB4AF62B}" destId="{3A954187-06E9-47BB-BEB1-79BF5BF8F952}" srcOrd="0" destOrd="0" presId="urn:microsoft.com/office/officeart/2005/8/layout/default"/>
    <dgm:cxn modelId="{B83E290F-E801-4183-A48F-3DA51097193B}" srcId="{8ED556A6-35C9-48E4-8E42-A2FA630D8943}" destId="{6D6567DE-DF89-4EE8-9123-10C45355AED5}" srcOrd="2" destOrd="0" parTransId="{8535DF49-3F31-43A3-9388-3533D2BE8BE6}" sibTransId="{0830CC9A-5498-4875-84CF-2CB812920754}"/>
    <dgm:cxn modelId="{2559F035-F18E-47FF-8189-22FEC8E60823}" type="presOf" srcId="{AF952D15-EF78-4FA5-9F47-BC98064A67EA}" destId="{3A954187-06E9-47BB-BEB1-79BF5BF8F952}" srcOrd="0" destOrd="2" presId="urn:microsoft.com/office/officeart/2005/8/layout/default"/>
    <dgm:cxn modelId="{13D2CD5F-7FA1-44B5-8B04-34F90B15C618}" srcId="{9DAE8565-87F4-46B1-ADE1-52DBFB4AF62B}" destId="{99C793FB-5C97-43FA-AFE5-CAD2E5B28423}" srcOrd="0" destOrd="0" parTransId="{A55008E6-0EBD-4085-8746-7E143D9606C1}" sibTransId="{6F79AA02-B9B3-4EF4-9CF7-DE436E0E0BC1}"/>
    <dgm:cxn modelId="{AAB90842-6EE4-4540-B20C-985DCFB7C018}" type="presOf" srcId="{A7E7776F-610A-4715-B40F-9844498F2E23}" destId="{90F6AE17-C86C-4796-B2F3-4DC87D2EE20E}" srcOrd="0" destOrd="0" presId="urn:microsoft.com/office/officeart/2005/8/layout/default"/>
    <dgm:cxn modelId="{3C774968-3A9F-44CF-836B-610B8CD0A69A}" type="presOf" srcId="{6D6567DE-DF89-4EE8-9123-10C45355AED5}" destId="{309FFA69-4B01-4C43-B047-F72CA45D69DA}" srcOrd="0" destOrd="0" presId="urn:microsoft.com/office/officeart/2005/8/layout/default"/>
    <dgm:cxn modelId="{5102926B-A0B5-4589-AB11-4A3269BD8AF4}" srcId="{8ED556A6-35C9-48E4-8E42-A2FA630D8943}" destId="{A7E7776F-610A-4715-B40F-9844498F2E23}" srcOrd="0" destOrd="0" parTransId="{057BD666-4271-4AE9-BF12-9D6191BE0180}" sibTransId="{B6C51E01-39BF-48EA-A25E-C941D5DC60DC}"/>
    <dgm:cxn modelId="{4D335372-C932-4BC9-8292-7368EDE3D7CC}" type="presOf" srcId="{F4698694-8F12-4939-BB4C-1CD34DEF7F14}" destId="{3A954187-06E9-47BB-BEB1-79BF5BF8F952}" srcOrd="0" destOrd="3" presId="urn:microsoft.com/office/officeart/2005/8/layout/default"/>
    <dgm:cxn modelId="{BCD70784-3990-4DF0-8A37-3290B1801F8D}" type="presOf" srcId="{8ED556A6-35C9-48E4-8E42-A2FA630D8943}" destId="{322434C8-7DEC-4866-BF4B-9C11D1D76A49}" srcOrd="0" destOrd="0" presId="urn:microsoft.com/office/officeart/2005/8/layout/default"/>
    <dgm:cxn modelId="{3D7CE58E-A0ED-4F79-96AE-06F47310CE81}" type="presOf" srcId="{7062EC16-6E7A-4513-8C83-9766DF1E017A}" destId="{3A954187-06E9-47BB-BEB1-79BF5BF8F952}" srcOrd="0" destOrd="4" presId="urn:microsoft.com/office/officeart/2005/8/layout/default"/>
    <dgm:cxn modelId="{3E7D8B91-5803-4A23-A27E-97BE66FAA85B}" srcId="{9DAE8565-87F4-46B1-ADE1-52DBFB4AF62B}" destId="{AF952D15-EF78-4FA5-9F47-BC98064A67EA}" srcOrd="1" destOrd="0" parTransId="{B1B63374-F8E9-4601-906A-32CB5908EEBB}" sibTransId="{CE40841B-F90E-4501-A6D5-C6D90E8B3B66}"/>
    <dgm:cxn modelId="{51EB4A9F-47A0-4A5E-B33F-87333AF0CC9D}" srcId="{8ED556A6-35C9-48E4-8E42-A2FA630D8943}" destId="{9DAE8565-87F4-46B1-ADE1-52DBFB4AF62B}" srcOrd="1" destOrd="0" parTransId="{79CF6E7F-AF75-462D-A4D4-7B624FE49109}" sibTransId="{6CFAC465-E453-4F4E-BCC5-817EA74F0C30}"/>
    <dgm:cxn modelId="{453C82CD-1758-4317-B8C2-9B267F87FE80}" srcId="{9DAE8565-87F4-46B1-ADE1-52DBFB4AF62B}" destId="{7062EC16-6E7A-4513-8C83-9766DF1E017A}" srcOrd="3" destOrd="0" parTransId="{10EEA519-FB6D-4892-B671-73118D468B7F}" sibTransId="{5B2891A4-6427-4FBE-9C16-273179FCE68D}"/>
    <dgm:cxn modelId="{5C7EA9D7-FC2B-4D2F-996F-05A72BCBB916}" srcId="{9DAE8565-87F4-46B1-ADE1-52DBFB4AF62B}" destId="{F4698694-8F12-4939-BB4C-1CD34DEF7F14}" srcOrd="2" destOrd="0" parTransId="{09B46BCE-1583-4DCC-BDD8-13235CA66B43}" sibTransId="{71A02738-3292-4313-A5FF-AB516EFC560A}"/>
    <dgm:cxn modelId="{0BF102E8-2DAE-4104-954F-499A8496C2E4}" type="presOf" srcId="{99C793FB-5C97-43FA-AFE5-CAD2E5B28423}" destId="{3A954187-06E9-47BB-BEB1-79BF5BF8F952}" srcOrd="0" destOrd="1" presId="urn:microsoft.com/office/officeart/2005/8/layout/default"/>
    <dgm:cxn modelId="{8F7936A4-5914-4401-B7F7-E8894361245B}" type="presParOf" srcId="{322434C8-7DEC-4866-BF4B-9C11D1D76A49}" destId="{90F6AE17-C86C-4796-B2F3-4DC87D2EE20E}" srcOrd="0" destOrd="0" presId="urn:microsoft.com/office/officeart/2005/8/layout/default"/>
    <dgm:cxn modelId="{61DE9EE4-C712-4134-AD77-5AB914E87C6B}" type="presParOf" srcId="{322434C8-7DEC-4866-BF4B-9C11D1D76A49}" destId="{99C398DB-E467-4D7F-A202-472236F825DA}" srcOrd="1" destOrd="0" presId="urn:microsoft.com/office/officeart/2005/8/layout/default"/>
    <dgm:cxn modelId="{BBF94D2A-50B3-4F3C-B163-7FACB0AD118C}" type="presParOf" srcId="{322434C8-7DEC-4866-BF4B-9C11D1D76A49}" destId="{3A954187-06E9-47BB-BEB1-79BF5BF8F952}" srcOrd="2" destOrd="0" presId="urn:microsoft.com/office/officeart/2005/8/layout/default"/>
    <dgm:cxn modelId="{C13C19E5-AD20-4936-9B71-65EE689F3A00}" type="presParOf" srcId="{322434C8-7DEC-4866-BF4B-9C11D1D76A49}" destId="{F12267EF-C200-4981-A5E9-1DFEB1308C79}" srcOrd="3" destOrd="0" presId="urn:microsoft.com/office/officeart/2005/8/layout/default"/>
    <dgm:cxn modelId="{DBAA0A62-D91B-4410-85F5-8B872086455B}" type="presParOf" srcId="{322434C8-7DEC-4866-BF4B-9C11D1D76A49}" destId="{309FFA69-4B01-4C43-B047-F72CA45D69DA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9948FF-EB43-4AC5-923C-420A7B9097C5}">
      <dsp:nvSpPr>
        <dsp:cNvPr id="0" name=""/>
        <dsp:cNvSpPr/>
      </dsp:nvSpPr>
      <dsp:spPr>
        <a:xfrm>
          <a:off x="0" y="62393"/>
          <a:ext cx="6391275" cy="16497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Working in small groups discuss how a confectionary company could segment the UK market.</a:t>
          </a:r>
          <a:endParaRPr lang="en-US" sz="3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80532" y="142925"/>
        <a:ext cx="6230211" cy="1488636"/>
      </dsp:txXfrm>
    </dsp:sp>
    <dsp:sp modelId="{CB1C2DBB-D22F-4EBC-AF45-72DC3C9258E9}">
      <dsp:nvSpPr>
        <dsp:cNvPr id="0" name=""/>
        <dsp:cNvSpPr/>
      </dsp:nvSpPr>
      <dsp:spPr>
        <a:xfrm>
          <a:off x="0" y="1798493"/>
          <a:ext cx="6391275" cy="1649700"/>
        </a:xfrm>
        <a:prstGeom prst="roundRect">
          <a:avLst/>
        </a:prstGeom>
        <a:solidFill>
          <a:schemeClr val="accent2">
            <a:hueOff val="3536049"/>
            <a:satOff val="-13319"/>
            <a:lumOff val="1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How would you describe the whole market?</a:t>
          </a:r>
          <a:endParaRPr lang="en-US" sz="3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80532" y="1879025"/>
        <a:ext cx="6230211" cy="1488636"/>
      </dsp:txXfrm>
    </dsp:sp>
    <dsp:sp modelId="{8328892B-74E1-4109-ABC2-169ADEE69E67}">
      <dsp:nvSpPr>
        <dsp:cNvPr id="0" name=""/>
        <dsp:cNvSpPr/>
      </dsp:nvSpPr>
      <dsp:spPr>
        <a:xfrm>
          <a:off x="0" y="3534593"/>
          <a:ext cx="6391275" cy="1649700"/>
        </a:xfrm>
        <a:prstGeom prst="roundRect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List as many ways as you can think of to segment the market.</a:t>
          </a:r>
          <a:endParaRPr lang="en-US" sz="3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80532" y="3615125"/>
        <a:ext cx="6230211" cy="14886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F6AE17-C86C-4796-B2F3-4DC87D2EE20E}">
      <dsp:nvSpPr>
        <dsp:cNvPr id="0" name=""/>
        <dsp:cNvSpPr/>
      </dsp:nvSpPr>
      <dsp:spPr>
        <a:xfrm>
          <a:off x="4891" y="479116"/>
          <a:ext cx="3132224" cy="310949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Creating an image for a product in the minds of target customers</a:t>
          </a:r>
          <a:endParaRPr lang="en-US" sz="28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4891" y="479116"/>
        <a:ext cx="3132224" cy="3109491"/>
      </dsp:txXfrm>
    </dsp:sp>
    <dsp:sp modelId="{3A954187-06E9-47BB-BEB1-79BF5BF8F952}">
      <dsp:nvSpPr>
        <dsp:cNvPr id="0" name=""/>
        <dsp:cNvSpPr/>
      </dsp:nvSpPr>
      <dsp:spPr>
        <a:xfrm>
          <a:off x="3450338" y="475489"/>
          <a:ext cx="3755130" cy="311674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Based on customer perceptions</a:t>
          </a:r>
          <a:endParaRPr lang="en-US" sz="28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Price</a:t>
          </a:r>
          <a:endParaRPr lang="en-US" sz="28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Service</a:t>
          </a:r>
          <a:endParaRPr lang="en-US" sz="28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Quality</a:t>
          </a:r>
          <a:endParaRPr lang="en-US" sz="28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Value</a:t>
          </a:r>
          <a:endParaRPr lang="en-US" sz="28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3450338" y="475489"/>
        <a:ext cx="3755130" cy="3116745"/>
      </dsp:txXfrm>
    </dsp:sp>
    <dsp:sp modelId="{309FFA69-4B01-4C43-B047-F72CA45D69DA}">
      <dsp:nvSpPr>
        <dsp:cNvPr id="0" name=""/>
        <dsp:cNvSpPr/>
      </dsp:nvSpPr>
      <dsp:spPr>
        <a:xfrm>
          <a:off x="7518691" y="498576"/>
          <a:ext cx="3132224" cy="3070570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Marketers research through perceptual maps</a:t>
          </a:r>
        </a:p>
      </dsp:txBody>
      <dsp:txXfrm>
        <a:off x="7518691" y="498576"/>
        <a:ext cx="3132224" cy="30705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0850B4-BE0D-4D3B-86C3-B15BE0C87A27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90C5AB-8086-41B7-B88A-42021A0AAD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869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BE4DD1D-020A-410B-B7A9-5A9F3B690D5F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dirty="0"/>
          </a:p>
          <a:p>
            <a:pPr>
              <a:buFont typeface="Wingdings" pitchFamily="2" charset="2"/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5321825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013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038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20788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202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3/9/2026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42338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3/9/2026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9253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3/9/2026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6335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81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4387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2187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75671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7971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0853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0284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5684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0437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4944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7310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23618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7559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0228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6691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85146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581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2958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46250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63652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9092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5985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84FD999-B2F7-4518-965F-9806CB6EFBEF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41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6B9231A-B34B-4A29-A6AC-532E1EE81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DD495D-0B9D-EC1F-65A8-B6E70A52D97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749"/>
          <a:stretch>
            <a:fillRect/>
          </a:stretch>
        </p:blipFill>
        <p:spPr>
          <a:xfrm>
            <a:off x="20" y="152"/>
            <a:ext cx="12191980" cy="68578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0D2EFFD-3507-7C0B-CB1C-7B97B625D1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85233"/>
            <a:ext cx="5758628" cy="3355853"/>
          </a:xfrm>
        </p:spPr>
        <p:txBody>
          <a:bodyPr anchor="t">
            <a:normAutofit/>
          </a:bodyPr>
          <a:lstStyle/>
          <a:p>
            <a:r>
              <a:rPr lang="en-GB" sz="6000" dirty="0" err="1">
                <a:solidFill>
                  <a:srgbClr val="FFFFFF"/>
                </a:solidFill>
              </a:rPr>
              <a:t>STP</a:t>
            </a:r>
            <a:r>
              <a:rPr lang="en-GB" sz="6000" dirty="0">
                <a:solidFill>
                  <a:srgbClr val="FFFFFF"/>
                </a:solidFill>
              </a:rPr>
              <a:t>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D0C69D-72E5-AF7D-4522-B41864EFC6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5251621"/>
            <a:ext cx="4439920" cy="1104721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Jac Thomas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95436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05414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47698-3379-F45D-2B55-83CDDD18F4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D1515D-F1A3-8759-5E81-6888358975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By the end of the session students should be able to:</a:t>
            </a:r>
          </a:p>
          <a:p>
            <a:r>
              <a:rPr lang="en-GB" dirty="0"/>
              <a:t>Explain the processes of STP and demonstrate how it would be used</a:t>
            </a:r>
          </a:p>
        </p:txBody>
      </p:sp>
    </p:spTree>
    <p:extLst>
      <p:ext uri="{BB962C8B-B14F-4D97-AF65-F5344CB8AC3E}">
        <p14:creationId xmlns:p14="http://schemas.microsoft.com/office/powerpoint/2010/main" val="42502340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77832-7285-37A4-A019-FAD457D68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626" y="973668"/>
            <a:ext cx="9147741" cy="706964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latin typeface="Calibri" panose="020F0502020204030204" pitchFamily="34" charset="0"/>
                <a:cs typeface="Calibri" panose="020F0502020204030204" pitchFamily="34" charset="0"/>
              </a:rPr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F90F9-3CFD-A3CE-A782-37DB4290E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104" y="2603499"/>
            <a:ext cx="10933044" cy="387681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altLang="en-US" sz="24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 assignment 2 you will be preparing a strategic marketing plan to take your company forwards in a new direction.</a:t>
            </a:r>
          </a:p>
          <a:p>
            <a:pPr marL="0" indent="0">
              <a:buNone/>
            </a:pPr>
            <a:endParaRPr lang="en-GB" altLang="en-US" sz="1200" dirty="0">
              <a:solidFill>
                <a:schemeClr val="tx2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altLang="en-US" sz="24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Your marketing plan should include:</a:t>
            </a:r>
          </a:p>
          <a:p>
            <a:r>
              <a:rPr lang="en-GB" altLang="en-US" sz="24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Clear identification of the new planned direction </a:t>
            </a:r>
          </a:p>
          <a:p>
            <a:r>
              <a:rPr lang="en-GB" altLang="en-US" sz="24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 clearly defined target market</a:t>
            </a:r>
          </a:p>
          <a:p>
            <a:r>
              <a:rPr lang="en-GB" altLang="en-US" sz="24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Clear marketing objectives</a:t>
            </a:r>
          </a:p>
          <a:p>
            <a:r>
              <a:rPr lang="en-GB" altLang="en-US" sz="24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Marketing mix decisions</a:t>
            </a:r>
          </a:p>
          <a:p>
            <a:r>
              <a:rPr lang="en-GB" altLang="en-US" sz="24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Clear metrics that will be used to evaluate the outcomes of the plan</a:t>
            </a:r>
          </a:p>
          <a:p>
            <a:endParaRPr lang="en-GB" altLang="en-US" sz="2400" dirty="0">
              <a:solidFill>
                <a:schemeClr val="tx2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91757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AA070-DC80-26DA-E331-96EBFB34D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541495"/>
          </a:xfrm>
        </p:spPr>
        <p:txBody>
          <a:bodyPr/>
          <a:lstStyle/>
          <a:p>
            <a:r>
              <a:rPr lang="en-GB" b="1" u="sng" dirty="0"/>
              <a:t>What is a Marketing Plan?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C4D1B-7BA1-F920-0F08-145AB2BCD0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66" y="2603500"/>
            <a:ext cx="11108987" cy="34163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 marketing plan is about analysing your current market position (marketing audit), deciding where you want to be then establishing a route to get there. This is the basis of all the organisation’s marketing activity.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 marketing plan should:</a:t>
            </a:r>
          </a:p>
          <a:p>
            <a:pPr lvl="1"/>
            <a:r>
              <a:rPr lang="en-GB" dirty="0"/>
              <a:t>Outline marketing goals and objectives </a:t>
            </a:r>
          </a:p>
          <a:p>
            <a:pPr lvl="1"/>
            <a:r>
              <a:rPr lang="en-GB" dirty="0"/>
              <a:t>Identify the target market</a:t>
            </a:r>
          </a:p>
          <a:p>
            <a:pPr lvl="1"/>
            <a:r>
              <a:rPr lang="en-GB" dirty="0"/>
              <a:t>Detail specific marketing activities (strategy, tactics, action)</a:t>
            </a:r>
          </a:p>
          <a:p>
            <a:pPr lvl="1"/>
            <a:r>
              <a:rPr lang="en-GB" dirty="0"/>
              <a:t>Identify how you will measure performance (control)</a:t>
            </a:r>
          </a:p>
        </p:txBody>
      </p:sp>
    </p:spTree>
    <p:extLst>
      <p:ext uri="{BB962C8B-B14F-4D97-AF65-F5344CB8AC3E}">
        <p14:creationId xmlns:p14="http://schemas.microsoft.com/office/powerpoint/2010/main" val="38706678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083D63B-5531-BD59-A533-FD2ECBFDCB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latin typeface="Calibri" panose="020F0502020204030204" pitchFamily="34" charset="0"/>
                <a:cs typeface="Calibri" panose="020F0502020204030204" pitchFamily="34" charset="0"/>
              </a:rPr>
              <a:t>The SOSTAC Planning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D85AC-BCDD-1851-85D2-4B1AD4D723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8384" y="2603500"/>
            <a:ext cx="4825160" cy="3416301"/>
          </a:xfrm>
        </p:spPr>
        <p:txBody>
          <a:bodyPr>
            <a:normAutofit lnSpcReduction="10000"/>
          </a:bodyPr>
          <a:lstStyle/>
          <a:p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SOSTAC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- Is a Framework developed to structure a marketing plan, or a marketing strategy.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3FF74D0-79F5-B798-C8F2-6816781EDD0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Situation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Objectives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Strategy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Tactics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Action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Control</a:t>
            </a:r>
          </a:p>
        </p:txBody>
      </p:sp>
    </p:spTree>
    <p:extLst>
      <p:ext uri="{BB962C8B-B14F-4D97-AF65-F5344CB8AC3E}">
        <p14:creationId xmlns:p14="http://schemas.microsoft.com/office/powerpoint/2010/main" val="15400205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8D44A-C3E4-2E08-53DC-3898ADC44C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we think Segmenting, Targeting and </a:t>
            </a:r>
            <a:r>
              <a:rPr lang="en-GB" dirty="0" err="1"/>
              <a:t>Posistioning</a:t>
            </a:r>
            <a:r>
              <a:rPr lang="en-GB" dirty="0"/>
              <a:t> means?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3A02E7-D328-08A1-027D-FE6DEFB003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</a:t>
            </a:r>
          </a:p>
        </p:txBody>
      </p:sp>
    </p:spTree>
    <p:extLst>
      <p:ext uri="{BB962C8B-B14F-4D97-AF65-F5344CB8AC3E}">
        <p14:creationId xmlns:p14="http://schemas.microsoft.com/office/powerpoint/2010/main" val="20395921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29672-CBE5-1FBE-4E5D-AD035041E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73668"/>
            <a:ext cx="3471600" cy="2135292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</a:pPr>
            <a:r>
              <a:rPr lang="en-US" sz="2800" b="1" kern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Segmentation, targeting and positioning (</a:t>
            </a:r>
            <a:r>
              <a:rPr lang="en-US" sz="2800" b="1" kern="12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STP</a:t>
            </a:r>
            <a:r>
              <a:rPr lang="en-US" sz="2800" b="1" kern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 Strategy is a three-step process.</a:t>
            </a:r>
          </a:p>
        </p:txBody>
      </p:sp>
      <p:pic>
        <p:nvPicPr>
          <p:cNvPr id="2050" name="Picture 2" descr="STP marketing funnel">
            <a:extLst>
              <a:ext uri="{FF2B5EF4-FFF2-40B4-BE49-F238E27FC236}">
                <a16:creationId xmlns:a16="http://schemas.microsoft.com/office/drawing/2014/main" id="{516C6574-5095-F063-26C0-8FF87D348D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28233" y="407488"/>
            <a:ext cx="5498528" cy="6178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AEF5E751-80A1-B1BD-B045-749C7C5536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149" y="5702425"/>
            <a:ext cx="3427409" cy="231115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800" b="1" kern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Each step must be followed sequentially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1135CA-C1A7-189C-F6E3-9A530C5C6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7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05768C-1C78-2C48-F00A-4131B90C428C}"/>
              </a:ext>
            </a:extLst>
          </p:cNvPr>
          <p:cNvSpPr txBox="1"/>
          <p:nvPr/>
        </p:nvSpPr>
        <p:spPr>
          <a:xfrm>
            <a:off x="0" y="3220719"/>
            <a:ext cx="4764255" cy="20672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F6FC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is the part of the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‘strategy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’ section of the marketing plan.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F6FC6"/>
              </a:buClr>
              <a:buSzPct val="80000"/>
              <a:buFont typeface="Wingdings 3" charset="2"/>
              <a:buChar char=""/>
              <a:tabLst/>
              <a:defRPr/>
            </a:pPr>
            <a:r>
              <a:rPr lang="en-GB" sz="2400" dirty="0">
                <a:solidFill>
                  <a:prstClr val="black">
                    <a:lumMod val="75000"/>
                    <a:lumOff val="25000"/>
                  </a:prst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Will aid businesses in deciding who to target and what they will do differently to competitors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45151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C4C20C-26E8-5ACD-3979-F396279846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826" y="1041095"/>
            <a:ext cx="10890929" cy="1097280"/>
          </a:xfrm>
        </p:spPr>
        <p:txBody>
          <a:bodyPr/>
          <a:lstStyle/>
          <a:p>
            <a:r>
              <a:rPr lang="en-GB" dirty="0"/>
              <a:t>Segmentation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047CD-E21B-3810-F4CB-A9B49BAA20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200" b="1" dirty="0"/>
              <a:t>What does it mean to find a market segment?</a:t>
            </a:r>
          </a:p>
          <a:p>
            <a:r>
              <a:rPr lang="en-GB" sz="2200" dirty="0"/>
              <a:t>Market segmentation is the process of dividing a broad consumer or business market, normally consisting of existing and potential customers, into sub-groups of consumers based on some type of shared characteristics These customers will respond similarly to certain marketing strategies and will have similar traits e.g. needs and interests – Granted, not all buyers are alike</a:t>
            </a:r>
          </a:p>
          <a:p>
            <a:r>
              <a:rPr lang="en-GB" sz="2200" dirty="0"/>
              <a:t>If customers within our marketplace have a choice, then we will be more successful if we focus on those customers most likely to buy our product</a:t>
            </a:r>
          </a:p>
          <a:p>
            <a:r>
              <a:rPr lang="en-GB" sz="2200" dirty="0"/>
              <a:t>Segments will be smaller than the whole market – Generally it is believed that it is easier to satisfy a group of people with a shared interest than the larger more general market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4926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881A0-7BC9-005E-3A41-95E09357D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ways could a business choose to segment their customers?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350C12-8F4C-2DEF-F7FE-872D305664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</a:t>
            </a:r>
          </a:p>
        </p:txBody>
      </p:sp>
    </p:spTree>
    <p:extLst>
      <p:ext uri="{BB962C8B-B14F-4D97-AF65-F5344CB8AC3E}">
        <p14:creationId xmlns:p14="http://schemas.microsoft.com/office/powerpoint/2010/main" val="30982920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F0380-A348-88DB-C985-08AA81EC4D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Segmentation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99E7F-1378-7043-606B-A094ECA317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Geographic – e.g. Country Region</a:t>
            </a:r>
          </a:p>
          <a:p>
            <a:r>
              <a:rPr lang="en-GB" dirty="0"/>
              <a:t>Psychographic – Lifestyle, Personality, Values Attitudes, etc.</a:t>
            </a:r>
          </a:p>
          <a:p>
            <a:r>
              <a:rPr lang="en-GB" dirty="0"/>
              <a:t>Demographic – Age, Gender, Income, Ethnicity, Profession, etc.</a:t>
            </a:r>
          </a:p>
          <a:p>
            <a:r>
              <a:rPr lang="en-GB" dirty="0"/>
              <a:t>Behavioural – Usage of Product (is it for professional purposes?), Occasion (is the item a gift) , What benefit does the customer wish to gain from your product?</a:t>
            </a:r>
          </a:p>
        </p:txBody>
      </p:sp>
    </p:spTree>
    <p:extLst>
      <p:ext uri="{BB962C8B-B14F-4D97-AF65-F5344CB8AC3E}">
        <p14:creationId xmlns:p14="http://schemas.microsoft.com/office/powerpoint/2010/main" val="38442298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B8759-0F45-2036-413B-2E8C9FBEB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219" y="973667"/>
            <a:ext cx="3953946" cy="4833745"/>
          </a:xfrm>
        </p:spPr>
        <p:txBody>
          <a:bodyPr>
            <a:normAutofit/>
          </a:bodyPr>
          <a:lstStyle/>
          <a:p>
            <a:r>
              <a:rPr lang="en-GB" sz="4400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GB" sz="44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lass Task</a:t>
            </a:r>
            <a:br>
              <a:rPr lang="en-GB" sz="44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44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4400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44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Discuss for 10 minutes and then feedback</a:t>
            </a:r>
            <a:endParaRPr lang="en-GB" sz="44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CCF72C-BB61-0AD3-BCE8-56D034B2E63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373344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BE72F-F393-D7CF-40DD-AA68FE77B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Targeting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7A0E0B-C67E-BA4C-E2E4-02FE49D33E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Is meant by Targeting?</a:t>
            </a:r>
          </a:p>
        </p:txBody>
      </p:sp>
    </p:spTree>
    <p:extLst>
      <p:ext uri="{BB962C8B-B14F-4D97-AF65-F5344CB8AC3E}">
        <p14:creationId xmlns:p14="http://schemas.microsoft.com/office/powerpoint/2010/main" val="21715221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E9A1B-A395-D926-5660-A2EE2C92F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82DDD4-7159-8C06-85D7-951F99CE94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process of choosing one/two segments to focus on  and then developing products and services for them</a:t>
            </a:r>
          </a:p>
          <a:p>
            <a:r>
              <a:rPr lang="en-GB" b="1" dirty="0"/>
              <a:t>What should businesses consider before targeting a segment?</a:t>
            </a:r>
          </a:p>
          <a:p>
            <a:pPr>
              <a:spcBef>
                <a:spcPct val="95000"/>
              </a:spcBef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size and profitability of the segment</a:t>
            </a:r>
          </a:p>
          <a:p>
            <a:pPr>
              <a:spcBef>
                <a:spcPct val="95000"/>
              </a:spcBef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Forecast growth of the segment</a:t>
            </a:r>
          </a:p>
          <a:p>
            <a:pPr>
              <a:spcBef>
                <a:spcPct val="95000"/>
              </a:spcBef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Which other companies are targeting this market  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388929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74" name="Group 2073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075" name="Rectangle 2074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2076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</p:grpSp>
      <p:sp>
        <p:nvSpPr>
          <p:cNvPr id="2078" name="Rectangle 2077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A3348F-DAC2-8163-2820-A8966E83BA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55" y="1241266"/>
            <a:ext cx="3161016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b="1" i="0" kern="1200" dirty="0">
                <a:solidFill>
                  <a:srgbClr val="EBEBEB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 Targeting Strategies</a:t>
            </a:r>
          </a:p>
        </p:txBody>
      </p:sp>
      <p:grpSp>
        <p:nvGrpSpPr>
          <p:cNvPr id="2080" name="Group 2079">
            <a:extLst>
              <a:ext uri="{FF2B5EF4-FFF2-40B4-BE49-F238E27FC236}">
                <a16:creationId xmlns:a16="http://schemas.microsoft.com/office/drawing/2014/main" id="{25A657F0-42F3-40D3-BC75-7DA1F5C6A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3332" y="396837"/>
            <a:ext cx="7906665" cy="6058999"/>
            <a:chOff x="423332" y="396837"/>
            <a:chExt cx="7906665" cy="6058999"/>
          </a:xfrm>
        </p:grpSpPr>
        <p:sp>
          <p:nvSpPr>
            <p:cNvPr id="2081" name="Rectangle 2080">
              <a:extLst>
                <a:ext uri="{FF2B5EF4-FFF2-40B4-BE49-F238E27FC236}">
                  <a16:creationId xmlns:a16="http://schemas.microsoft.com/office/drawing/2014/main" id="{2E94FF68-7A60-47B7-AB98-1674FC7F2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flipH="1">
              <a:off x="423332" y="402165"/>
              <a:ext cx="678513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2082" name="Freeform 5">
              <a:extLst>
                <a:ext uri="{FF2B5EF4-FFF2-40B4-BE49-F238E27FC236}">
                  <a16:creationId xmlns:a16="http://schemas.microsoft.com/office/drawing/2014/main" id="{42B4F8D7-4E9C-45EF-9072-1AF32CEF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400000" flipH="1">
              <a:off x="4616676" y="2801722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2083" name="Freeform 5">
              <a:extLst>
                <a:ext uri="{FF2B5EF4-FFF2-40B4-BE49-F238E27FC236}">
                  <a16:creationId xmlns:a16="http://schemas.microsoft.com/office/drawing/2014/main" id="{3ECBDDDB-593C-40F0-8E80-AA75798EE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677511" flipH="1">
              <a:off x="6459831" y="1826079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5C1C7-6147-72CB-9341-21A2176D18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102" y="496110"/>
            <a:ext cx="7772399" cy="5977457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b="1" i="0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Undifferentiated Marketing</a:t>
            </a:r>
            <a:r>
              <a:rPr lang="en-GB" sz="2000" b="0" i="0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targets the whole market with one offer.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Mass marketing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Focuses on common needs rather than what’s different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8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000" b="1" i="0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Differentiated Marketing</a:t>
            </a:r>
            <a:r>
              <a:rPr lang="en-GB" sz="2000" b="0" i="0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targets several different market segments and designs separate offers for each.</a:t>
            </a:r>
            <a:b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Goal is to achieve higher sales and stronger position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More expensive than undifferentiated marketing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 b="1" i="0" dirty="0">
              <a:solidFill>
                <a:srgbClr val="00206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000" b="1" i="0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Concentrated Marketing</a:t>
            </a:r>
            <a:r>
              <a:rPr lang="en-GB" sz="2000" b="0" i="0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targets a large share of a small market</a:t>
            </a:r>
            <a:b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Limited company resources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Knowledge of the market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More effective and efficient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 b="1" i="0" dirty="0">
              <a:solidFill>
                <a:srgbClr val="00206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000" b="1" i="0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Micromarketing</a:t>
            </a:r>
            <a:r>
              <a:rPr lang="en-GB" sz="2000" b="0" i="0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- 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practice of tailoring products and marketing programs to suit the tastes of specific individuals and locations.</a:t>
            </a:r>
            <a:b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Local marketing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Individual marketing</a:t>
            </a:r>
          </a:p>
          <a:p>
            <a:r>
              <a:rPr lang="en-GB" b="1" dirty="0"/>
              <a:t>Which one of these would you choose and why?</a:t>
            </a:r>
          </a:p>
        </p:txBody>
      </p:sp>
    </p:spTree>
    <p:extLst>
      <p:ext uri="{BB962C8B-B14F-4D97-AF65-F5344CB8AC3E}">
        <p14:creationId xmlns:p14="http://schemas.microsoft.com/office/powerpoint/2010/main" val="36009357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74" name="Group 2073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075" name="Rectangle 2074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2076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</p:grpSp>
      <p:sp>
        <p:nvSpPr>
          <p:cNvPr id="2078" name="Rectangle 2077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A3348F-DAC2-8163-2820-A8966E83BA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55" y="1241266"/>
            <a:ext cx="3161016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b="1" i="0" kern="1200" dirty="0">
                <a:solidFill>
                  <a:srgbClr val="EBEBEB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 Targeting Strategies</a:t>
            </a:r>
          </a:p>
        </p:txBody>
      </p:sp>
      <p:grpSp>
        <p:nvGrpSpPr>
          <p:cNvPr id="2080" name="Group 2079">
            <a:extLst>
              <a:ext uri="{FF2B5EF4-FFF2-40B4-BE49-F238E27FC236}">
                <a16:creationId xmlns:a16="http://schemas.microsoft.com/office/drawing/2014/main" id="{25A657F0-42F3-40D3-BC75-7DA1F5C6A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3332" y="396837"/>
            <a:ext cx="7906665" cy="6058999"/>
            <a:chOff x="423332" y="396837"/>
            <a:chExt cx="7906665" cy="6058999"/>
          </a:xfrm>
        </p:grpSpPr>
        <p:sp>
          <p:nvSpPr>
            <p:cNvPr id="2081" name="Rectangle 2080">
              <a:extLst>
                <a:ext uri="{FF2B5EF4-FFF2-40B4-BE49-F238E27FC236}">
                  <a16:creationId xmlns:a16="http://schemas.microsoft.com/office/drawing/2014/main" id="{2E94FF68-7A60-47B7-AB98-1674FC7F2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flipH="1">
              <a:off x="423332" y="402165"/>
              <a:ext cx="678513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2082" name="Freeform 5">
              <a:extLst>
                <a:ext uri="{FF2B5EF4-FFF2-40B4-BE49-F238E27FC236}">
                  <a16:creationId xmlns:a16="http://schemas.microsoft.com/office/drawing/2014/main" id="{42B4F8D7-4E9C-45EF-9072-1AF32CEF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400000" flipH="1">
              <a:off x="4616676" y="2801722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2083" name="Freeform 5">
              <a:extLst>
                <a:ext uri="{FF2B5EF4-FFF2-40B4-BE49-F238E27FC236}">
                  <a16:creationId xmlns:a16="http://schemas.microsoft.com/office/drawing/2014/main" id="{3ECBDDDB-593C-40F0-8E80-AA75798EE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677511" flipH="1">
              <a:off x="6459831" y="1826079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</p:grpSp>
      <p:pic>
        <p:nvPicPr>
          <p:cNvPr id="2050" name="Picture 2">
            <a:extLst>
              <a:ext uri="{FF2B5EF4-FFF2-40B4-BE49-F238E27FC236}">
                <a16:creationId xmlns:a16="http://schemas.microsoft.com/office/drawing/2014/main" id="{0E7DB13E-EDAF-98DF-80F0-1C9F6A37F7E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2880" y="681218"/>
            <a:ext cx="7766116" cy="5708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77358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77EEE-6031-68AA-0382-C3164D3922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Positioning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25E3B6-D62F-B478-5566-F4C22242B1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does this mean??</a:t>
            </a:r>
          </a:p>
        </p:txBody>
      </p:sp>
    </p:spTree>
    <p:extLst>
      <p:ext uri="{BB962C8B-B14F-4D97-AF65-F5344CB8AC3E}">
        <p14:creationId xmlns:p14="http://schemas.microsoft.com/office/powerpoint/2010/main" val="24297323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8" name="Rectangle 2"/>
          <p:cNvSpPr>
            <a:spLocks noGrp="1" noChangeArrowheads="1"/>
          </p:cNvSpPr>
          <p:nvPr>
            <p:ph type="title"/>
          </p:nvPr>
        </p:nvSpPr>
        <p:spPr>
          <a:xfrm>
            <a:off x="780288" y="973668"/>
            <a:ext cx="9136079" cy="706964"/>
          </a:xfrm>
        </p:spPr>
        <p:txBody>
          <a:bodyPr>
            <a:normAutofit/>
          </a:bodyPr>
          <a:lstStyle/>
          <a:p>
            <a:pPr eaLnBrk="1" hangingPunct="1"/>
            <a:r>
              <a:rPr lang="en-US" b="1" u="sng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Positioning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914098-EA5F-4E0F-8262-B37EEDEAEE84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17</a:t>
            </a:fld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65543" name="Rectangle 3">
            <a:extLst>
              <a:ext uri="{FF2B5EF4-FFF2-40B4-BE49-F238E27FC236}">
                <a16:creationId xmlns:a16="http://schemas.microsoft.com/office/drawing/2014/main" id="{DBF8AAA2-A1A5-B8E4-A236-9363382BAFCE}"/>
              </a:ext>
            </a:extLst>
          </p:cNvPr>
          <p:cNvGraphicFramePr/>
          <p:nvPr/>
        </p:nvGraphicFramePr>
        <p:xfrm>
          <a:off x="780288" y="1816608"/>
          <a:ext cx="10655808" cy="40677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5366109"/>
      </p:ext>
    </p:extLst>
  </p:cSld>
  <p:clrMapOvr>
    <a:masterClrMapping/>
  </p:clrMapOvr>
  <p:transition spd="slow">
    <p:randomBar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1835151" y="2060849"/>
            <a:ext cx="36576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rgbClr val="66FF33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COWBOY BRAND</a:t>
            </a:r>
          </a:p>
        </p:txBody>
      </p:sp>
      <p:sp>
        <p:nvSpPr>
          <p:cNvPr id="23555" name="Text Box 3"/>
          <p:cNvSpPr txBox="1">
            <a:spLocks noChangeArrowheads="1"/>
          </p:cNvSpPr>
          <p:nvPr/>
        </p:nvSpPr>
        <p:spPr bwMode="auto">
          <a:xfrm>
            <a:off x="6331614" y="1867613"/>
            <a:ext cx="36576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rgbClr val="FF9966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PREMIUM BRAND</a:t>
            </a:r>
          </a:p>
        </p:txBody>
      </p:sp>
      <p:sp>
        <p:nvSpPr>
          <p:cNvPr id="23556" name="Text Box 4"/>
          <p:cNvSpPr txBox="1">
            <a:spLocks noChangeArrowheads="1"/>
          </p:cNvSpPr>
          <p:nvPr/>
        </p:nvSpPr>
        <p:spPr bwMode="auto">
          <a:xfrm>
            <a:off x="6254750" y="4395789"/>
            <a:ext cx="36576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srgbClr val="F49100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BARGAIN BRAND</a:t>
            </a:r>
          </a:p>
        </p:txBody>
      </p:sp>
      <p:sp>
        <p:nvSpPr>
          <p:cNvPr id="23557" name="Text Box 5"/>
          <p:cNvSpPr txBox="1">
            <a:spLocks noChangeArrowheads="1"/>
          </p:cNvSpPr>
          <p:nvPr/>
        </p:nvSpPr>
        <p:spPr bwMode="auto">
          <a:xfrm>
            <a:off x="2368550" y="4319589"/>
            <a:ext cx="36576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srgbClr val="FF99CC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ECONOMY BRAND</a:t>
            </a:r>
          </a:p>
        </p:txBody>
      </p:sp>
      <p:sp>
        <p:nvSpPr>
          <p:cNvPr id="23558" name="Line 6"/>
          <p:cNvSpPr>
            <a:spLocks noChangeShapeType="1"/>
          </p:cNvSpPr>
          <p:nvPr/>
        </p:nvSpPr>
        <p:spPr bwMode="auto">
          <a:xfrm>
            <a:off x="5492750" y="1881189"/>
            <a:ext cx="0" cy="411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53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3559" name="Line 7"/>
          <p:cNvSpPr>
            <a:spLocks noChangeShapeType="1"/>
          </p:cNvSpPr>
          <p:nvPr/>
        </p:nvSpPr>
        <p:spPr bwMode="auto">
          <a:xfrm>
            <a:off x="2139951" y="3709988"/>
            <a:ext cx="769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53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26312" name="Text Box 8"/>
          <p:cNvSpPr txBox="1">
            <a:spLocks noChangeArrowheads="1"/>
          </p:cNvSpPr>
          <p:nvPr/>
        </p:nvSpPr>
        <p:spPr bwMode="auto">
          <a:xfrm>
            <a:off x="2640013" y="544513"/>
            <a:ext cx="662940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sng" strike="noStrike" kern="1200" cap="none" spc="0" normalizeH="0" baseline="0" noProof="0">
                <a:ln>
                  <a:noFill/>
                </a:ln>
                <a:solidFill>
                  <a:srgbClr val="17406D"/>
                </a:solidFill>
                <a:effectLst>
                  <a:outerShdw blurRad="38100" dist="38100" dir="2700000" algn="tl">
                    <a:srgbClr val="FFFFFF"/>
                  </a:outerShdw>
                </a:effectLst>
                <a:uLnTx/>
                <a:uFillTx/>
                <a:latin typeface="Century Gothic" panose="020B0502020202020204"/>
                <a:ea typeface="+mn-ea"/>
                <a:cs typeface="+mn-cs"/>
              </a:rPr>
              <a:t>PERCEPTUAL MAP</a:t>
            </a:r>
          </a:p>
        </p:txBody>
      </p:sp>
      <p:sp>
        <p:nvSpPr>
          <p:cNvPr id="23561" name="Text Box 9"/>
          <p:cNvSpPr txBox="1">
            <a:spLocks noChangeArrowheads="1"/>
          </p:cNvSpPr>
          <p:nvPr/>
        </p:nvSpPr>
        <p:spPr bwMode="auto">
          <a:xfrm>
            <a:off x="8418513" y="3327400"/>
            <a:ext cx="2286000" cy="4082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53" b="1" i="0" u="none" strike="noStrike" kern="1200" cap="none" spc="0" normalizeH="0" baseline="0" noProof="0">
                <a:ln>
                  <a:noFill/>
                </a:ln>
                <a:solidFill>
                  <a:srgbClr val="FF3300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HIGH QUALITY</a:t>
            </a:r>
          </a:p>
        </p:txBody>
      </p:sp>
      <p:sp>
        <p:nvSpPr>
          <p:cNvPr id="23562" name="Text Box 10"/>
          <p:cNvSpPr txBox="1">
            <a:spLocks noChangeArrowheads="1"/>
          </p:cNvSpPr>
          <p:nvPr/>
        </p:nvSpPr>
        <p:spPr bwMode="auto">
          <a:xfrm>
            <a:off x="4578350" y="1271589"/>
            <a:ext cx="2590800" cy="4082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53" b="1" i="0" u="none" strike="noStrike" kern="1200" cap="none" spc="0" normalizeH="0" baseline="0" noProof="0">
                <a:ln>
                  <a:noFill/>
                </a:ln>
                <a:solidFill>
                  <a:srgbClr val="FF3300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HIGH PRICE (£)</a:t>
            </a:r>
          </a:p>
        </p:txBody>
      </p:sp>
      <p:sp>
        <p:nvSpPr>
          <p:cNvPr id="23563" name="Text Box 11"/>
          <p:cNvSpPr txBox="1">
            <a:spLocks noChangeArrowheads="1"/>
          </p:cNvSpPr>
          <p:nvPr/>
        </p:nvSpPr>
        <p:spPr bwMode="auto">
          <a:xfrm>
            <a:off x="4425950" y="5767389"/>
            <a:ext cx="2743200" cy="4082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53" b="1" i="0" u="none" strike="noStrike" kern="1200" cap="none" spc="0" normalizeH="0" baseline="0" noProof="0">
                <a:ln>
                  <a:noFill/>
                </a:ln>
                <a:solidFill>
                  <a:srgbClr val="FF3300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LOW PRICE (£)</a:t>
            </a:r>
          </a:p>
        </p:txBody>
      </p:sp>
      <p:sp>
        <p:nvSpPr>
          <p:cNvPr id="23564" name="Text Box 12"/>
          <p:cNvSpPr txBox="1">
            <a:spLocks noChangeArrowheads="1"/>
          </p:cNvSpPr>
          <p:nvPr/>
        </p:nvSpPr>
        <p:spPr bwMode="auto">
          <a:xfrm>
            <a:off x="2063750" y="3328988"/>
            <a:ext cx="2286000" cy="4082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53" b="1" i="0" u="none" strike="noStrike" kern="1200" cap="none" spc="0" normalizeH="0" baseline="0" noProof="0">
                <a:ln>
                  <a:noFill/>
                </a:ln>
                <a:solidFill>
                  <a:srgbClr val="FF3300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LOW QUALITY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E8B5B23-501E-492D-B9F8-670A28B9E001}" type="slidenum">
              <a:rPr kumimoji="0" lang="en-GB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altLang="en-US" sz="2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923397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E511B-C28A-A7DA-FCEB-3646784CF0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E70E0C-3646-0095-E09E-6B7E4DEEBF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603500"/>
            <a:ext cx="11235447" cy="3670840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Identify brands of either cars or clothing 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Produce a perceptual map based on price and quality criteria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Plot the brands on the perceptual map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Can you identify any gaps in the </a:t>
            </a:r>
            <a:r>
              <a:rPr lang="en-GB" sz="24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market?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41321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E7CF09-49A1-A13A-575C-DFEF656D91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Guidance:</a:t>
            </a:r>
          </a:p>
        </p:txBody>
      </p:sp>
      <p:pic>
        <p:nvPicPr>
          <p:cNvPr id="3074" name="Picture 2" descr="Perception Map Empty">
            <a:extLst>
              <a:ext uri="{FF2B5EF4-FFF2-40B4-BE49-F238E27FC236}">
                <a16:creationId xmlns:a16="http://schemas.microsoft.com/office/drawing/2014/main" id="{D68494D2-A86A-A2F3-9033-D8809E46328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2097" y="2353109"/>
            <a:ext cx="7010400" cy="4344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60298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E6E24-8609-465F-3880-308EC57EDC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4C23F2-93F8-575E-4A8A-8F5FAD2B28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Take 20 mins </a:t>
            </a:r>
          </a:p>
        </p:txBody>
      </p:sp>
    </p:spTree>
    <p:extLst>
      <p:ext uri="{BB962C8B-B14F-4D97-AF65-F5344CB8AC3E}">
        <p14:creationId xmlns:p14="http://schemas.microsoft.com/office/powerpoint/2010/main" val="199612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BBC89-6AA8-2FF9-E581-C614F0F2CF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76D64D-6980-8F15-AC6B-EA25B5F450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294" y="2603499"/>
            <a:ext cx="10476689" cy="38362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Consider segmentation, targeting and positioning for your chosen assignment organisation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 do they segment the market?</a:t>
            </a:r>
          </a:p>
          <a:p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Which segments do they target?</a:t>
            </a:r>
          </a:p>
          <a:p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 are they positioned </a:t>
            </a:r>
          </a:p>
        </p:txBody>
      </p:sp>
    </p:spTree>
    <p:extLst>
      <p:ext uri="{BB962C8B-B14F-4D97-AF65-F5344CB8AC3E}">
        <p14:creationId xmlns:p14="http://schemas.microsoft.com/office/powerpoint/2010/main" val="861332964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ppt/theme/theme2.xml><?xml version="1.0" encoding="utf-8"?>
<a:theme xmlns:a="http://schemas.openxmlformats.org/drawingml/2006/main" name="Ion Boardroom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816</Words>
  <Application>Microsoft Office PowerPoint</Application>
  <PresentationFormat>Widescreen</PresentationFormat>
  <Paragraphs>115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Aptos</vt:lpstr>
      <vt:lpstr>Arial</vt:lpstr>
      <vt:lpstr>Calibri</vt:lpstr>
      <vt:lpstr>Century Gothic</vt:lpstr>
      <vt:lpstr>Grandview Display</vt:lpstr>
      <vt:lpstr>Wingdings</vt:lpstr>
      <vt:lpstr>Wingdings 3</vt:lpstr>
      <vt:lpstr>DashVTI</vt:lpstr>
      <vt:lpstr>Ion Boardroom</vt:lpstr>
      <vt:lpstr>STP  </vt:lpstr>
      <vt:lpstr>Lesson Objectives</vt:lpstr>
      <vt:lpstr>Assignment 2</vt:lpstr>
      <vt:lpstr>What is a Marketing Plan?</vt:lpstr>
      <vt:lpstr>The SOSTAC Planning Framework</vt:lpstr>
      <vt:lpstr>What do we think Segmenting, Targeting and Posistioning means?</vt:lpstr>
      <vt:lpstr>Segmentation, targeting and positioning (STP) Strategy is a three-step process.</vt:lpstr>
      <vt:lpstr>Segmentation </vt:lpstr>
      <vt:lpstr>What ways could a business choose to segment their customers?</vt:lpstr>
      <vt:lpstr>Segmentation Criteria</vt:lpstr>
      <vt:lpstr>Class Task   Discuss for 10 minutes and then feedback</vt:lpstr>
      <vt:lpstr>Targeting </vt:lpstr>
      <vt:lpstr>Targeting</vt:lpstr>
      <vt:lpstr>Market Targeting Strategies</vt:lpstr>
      <vt:lpstr>Market Targeting Strategies</vt:lpstr>
      <vt:lpstr>Positioning</vt:lpstr>
      <vt:lpstr>Positioning</vt:lpstr>
      <vt:lpstr>PowerPoint Presentation</vt:lpstr>
      <vt:lpstr>Task</vt:lpstr>
      <vt:lpstr>For Guidance:</vt:lpstr>
      <vt:lpstr>BREAK</vt:lpstr>
      <vt:lpstr>Task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 Thomas (2204038)</dc:creator>
  <cp:lastModifiedBy>Gwyneth Jones</cp:lastModifiedBy>
  <cp:revision>4</cp:revision>
  <dcterms:created xsi:type="dcterms:W3CDTF">2026-03-07T17:50:26Z</dcterms:created>
  <dcterms:modified xsi:type="dcterms:W3CDTF">2026-03-09T12:24:40Z</dcterms:modified>
</cp:coreProperties>
</file>