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392" r:id="rId3"/>
    <p:sldId id="691" r:id="rId4"/>
    <p:sldId id="704" r:id="rId5"/>
    <p:sldId id="388" r:id="rId6"/>
    <p:sldId id="335" r:id="rId7"/>
    <p:sldId id="292" r:id="rId8"/>
    <p:sldId id="342" r:id="rId9"/>
    <p:sldId id="293" r:id="rId10"/>
    <p:sldId id="310" r:id="rId11"/>
    <p:sldId id="309" r:id="rId12"/>
    <p:sldId id="695" r:id="rId13"/>
    <p:sldId id="271" r:id="rId14"/>
    <p:sldId id="693" r:id="rId15"/>
    <p:sldId id="694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7763603-93CB-4F95-992E-9584AD25FE28}" type="doc">
      <dgm:prSet loTypeId="urn:microsoft.com/office/officeart/2005/8/layout/venn2" loCatId="relationship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en-GB"/>
        </a:p>
      </dgm:t>
    </dgm:pt>
    <dgm:pt modelId="{4F5C949F-C6D4-4122-ACF2-F322D7F27868}">
      <dgm:prSet phldrT="[Text]" custT="1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en-GB" sz="2000" b="1" dirty="0"/>
            <a:t>Situational factors</a:t>
          </a:r>
        </a:p>
      </dgm:t>
    </dgm:pt>
    <dgm:pt modelId="{A56255AD-8D82-4AA3-B1B8-4503F40225CA}" type="parTrans" cxnId="{0E2AEF25-44CD-4057-8424-E1ADA0E9B2F1}">
      <dgm:prSet/>
      <dgm:spPr/>
      <dgm:t>
        <a:bodyPr/>
        <a:lstStyle/>
        <a:p>
          <a:endParaRPr lang="en-GB"/>
        </a:p>
      </dgm:t>
    </dgm:pt>
    <dgm:pt modelId="{8024A473-AC16-4358-9B8A-A0E2F46021CB}" type="sibTrans" cxnId="{0E2AEF25-44CD-4057-8424-E1ADA0E9B2F1}">
      <dgm:prSet/>
      <dgm:spPr/>
      <dgm:t>
        <a:bodyPr/>
        <a:lstStyle/>
        <a:p>
          <a:endParaRPr lang="en-GB"/>
        </a:p>
      </dgm:t>
    </dgm:pt>
    <dgm:pt modelId="{E98A57ED-3267-402A-92CE-6CE4AAADD192}">
      <dgm:prSet phldrT="[Text]" custT="1">
        <dgm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dgm:style>
      </dgm:prSet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endParaRPr lang="en-GB" sz="2000" b="1" dirty="0"/>
        </a:p>
        <a:p>
          <a:r>
            <a:rPr lang="en-GB" sz="2000" b="1" dirty="0"/>
            <a:t>Cultures and sub-cultures</a:t>
          </a:r>
        </a:p>
      </dgm:t>
    </dgm:pt>
    <dgm:pt modelId="{E51F1411-105E-4B05-8B17-E7F7A7A746A4}" type="parTrans" cxnId="{56434424-AB61-4369-B9E7-EBE76979ECB3}">
      <dgm:prSet/>
      <dgm:spPr/>
      <dgm:t>
        <a:bodyPr/>
        <a:lstStyle/>
        <a:p>
          <a:endParaRPr lang="en-GB"/>
        </a:p>
      </dgm:t>
    </dgm:pt>
    <dgm:pt modelId="{5AFD10E4-30ED-4A82-88E9-A2AF4233A6E5}" type="sibTrans" cxnId="{56434424-AB61-4369-B9E7-EBE76979ECB3}">
      <dgm:prSet/>
      <dgm:spPr/>
      <dgm:t>
        <a:bodyPr/>
        <a:lstStyle/>
        <a:p>
          <a:endParaRPr lang="en-GB"/>
        </a:p>
      </dgm:t>
    </dgm:pt>
    <dgm:pt modelId="{F1A52574-4623-4A83-BAC6-2FD036B16E2C}">
      <dgm:prSet phldrT="[Text]" custT="1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en-GB" sz="2000" b="1" dirty="0"/>
            <a:t>Personal character traits</a:t>
          </a:r>
        </a:p>
      </dgm:t>
    </dgm:pt>
    <dgm:pt modelId="{3A545B4C-9689-4B23-ABC7-E02333A6F054}" type="parTrans" cxnId="{50D5868A-AA08-4E52-92DE-901C342C9C4F}">
      <dgm:prSet/>
      <dgm:spPr/>
      <dgm:t>
        <a:bodyPr/>
        <a:lstStyle/>
        <a:p>
          <a:endParaRPr lang="en-GB"/>
        </a:p>
      </dgm:t>
    </dgm:pt>
    <dgm:pt modelId="{B995A79E-F364-4283-9DA8-2516439B37AB}" type="sibTrans" cxnId="{50D5868A-AA08-4E52-92DE-901C342C9C4F}">
      <dgm:prSet/>
      <dgm:spPr/>
      <dgm:t>
        <a:bodyPr/>
        <a:lstStyle/>
        <a:p>
          <a:endParaRPr lang="en-GB"/>
        </a:p>
      </dgm:t>
    </dgm:pt>
    <dgm:pt modelId="{6F7933F8-A85C-4070-862D-46BCB9E1A50A}" type="pres">
      <dgm:prSet presAssocID="{47763603-93CB-4F95-992E-9584AD25FE28}" presName="Name0" presStyleCnt="0">
        <dgm:presLayoutVars>
          <dgm:chMax val="7"/>
          <dgm:resizeHandles val="exact"/>
        </dgm:presLayoutVars>
      </dgm:prSet>
      <dgm:spPr/>
    </dgm:pt>
    <dgm:pt modelId="{6075A9E9-39D5-4F62-87D4-3D41554EF17A}" type="pres">
      <dgm:prSet presAssocID="{47763603-93CB-4F95-992E-9584AD25FE28}" presName="comp1" presStyleCnt="0"/>
      <dgm:spPr/>
    </dgm:pt>
    <dgm:pt modelId="{1BB22FEC-95F9-4125-94BE-C453835BE76B}" type="pres">
      <dgm:prSet presAssocID="{47763603-93CB-4F95-992E-9584AD25FE28}" presName="circle1" presStyleLbl="node1" presStyleIdx="0" presStyleCnt="3" custScaleX="112921"/>
      <dgm:spPr/>
    </dgm:pt>
    <dgm:pt modelId="{378C9A5A-4339-4C0D-A6BE-E3FD1274BFC0}" type="pres">
      <dgm:prSet presAssocID="{47763603-93CB-4F95-992E-9584AD25FE28}" presName="c1text" presStyleLbl="node1" presStyleIdx="0" presStyleCnt="3">
        <dgm:presLayoutVars>
          <dgm:bulletEnabled val="1"/>
        </dgm:presLayoutVars>
      </dgm:prSet>
      <dgm:spPr/>
    </dgm:pt>
    <dgm:pt modelId="{C6D11421-28D8-4989-966F-6148EA3C6B4B}" type="pres">
      <dgm:prSet presAssocID="{47763603-93CB-4F95-992E-9584AD25FE28}" presName="comp2" presStyleCnt="0"/>
      <dgm:spPr/>
    </dgm:pt>
    <dgm:pt modelId="{B64F6AC8-D7E5-4ED2-9865-99B7BA70486C}" type="pres">
      <dgm:prSet presAssocID="{47763603-93CB-4F95-992E-9584AD25FE28}" presName="circle2" presStyleLbl="node1" presStyleIdx="1" presStyleCnt="3" custLinFactNeighborX="-575" custLinFactNeighborY="-5999"/>
      <dgm:spPr/>
    </dgm:pt>
    <dgm:pt modelId="{55FA567D-FCF7-45DD-BF70-CD8323302F3D}" type="pres">
      <dgm:prSet presAssocID="{47763603-93CB-4F95-992E-9584AD25FE28}" presName="c2text" presStyleLbl="node1" presStyleIdx="1" presStyleCnt="3">
        <dgm:presLayoutVars>
          <dgm:bulletEnabled val="1"/>
        </dgm:presLayoutVars>
      </dgm:prSet>
      <dgm:spPr/>
    </dgm:pt>
    <dgm:pt modelId="{B245DA13-51E2-4CEE-AA26-11324D5ECEF6}" type="pres">
      <dgm:prSet presAssocID="{47763603-93CB-4F95-992E-9584AD25FE28}" presName="comp3" presStyleCnt="0"/>
      <dgm:spPr/>
    </dgm:pt>
    <dgm:pt modelId="{77F602F8-6DB0-48E8-AF95-EB67739F62CB}" type="pres">
      <dgm:prSet presAssocID="{47763603-93CB-4F95-992E-9584AD25FE28}" presName="circle3" presStyleLbl="node1" presStyleIdx="2" presStyleCnt="3"/>
      <dgm:spPr/>
    </dgm:pt>
    <dgm:pt modelId="{65202D20-639A-4C60-9A5C-627D7EC177CA}" type="pres">
      <dgm:prSet presAssocID="{47763603-93CB-4F95-992E-9584AD25FE28}" presName="c3text" presStyleLbl="node1" presStyleIdx="2" presStyleCnt="3">
        <dgm:presLayoutVars>
          <dgm:bulletEnabled val="1"/>
        </dgm:presLayoutVars>
      </dgm:prSet>
      <dgm:spPr/>
    </dgm:pt>
  </dgm:ptLst>
  <dgm:cxnLst>
    <dgm:cxn modelId="{56434424-AB61-4369-B9E7-EBE76979ECB3}" srcId="{47763603-93CB-4F95-992E-9584AD25FE28}" destId="{E98A57ED-3267-402A-92CE-6CE4AAADD192}" srcOrd="1" destOrd="0" parTransId="{E51F1411-105E-4B05-8B17-E7F7A7A746A4}" sibTransId="{5AFD10E4-30ED-4A82-88E9-A2AF4233A6E5}"/>
    <dgm:cxn modelId="{0E2AEF25-44CD-4057-8424-E1ADA0E9B2F1}" srcId="{47763603-93CB-4F95-992E-9584AD25FE28}" destId="{4F5C949F-C6D4-4122-ACF2-F322D7F27868}" srcOrd="0" destOrd="0" parTransId="{A56255AD-8D82-4AA3-B1B8-4503F40225CA}" sibTransId="{8024A473-AC16-4358-9B8A-A0E2F46021CB}"/>
    <dgm:cxn modelId="{B87FCD39-2FFA-4680-AEBE-241057CFE407}" type="presOf" srcId="{F1A52574-4623-4A83-BAC6-2FD036B16E2C}" destId="{77F602F8-6DB0-48E8-AF95-EB67739F62CB}" srcOrd="0" destOrd="0" presId="urn:microsoft.com/office/officeart/2005/8/layout/venn2"/>
    <dgm:cxn modelId="{84D3184F-7910-4C81-A611-809CD38575E9}" type="presOf" srcId="{4F5C949F-C6D4-4122-ACF2-F322D7F27868}" destId="{1BB22FEC-95F9-4125-94BE-C453835BE76B}" srcOrd="0" destOrd="0" presId="urn:microsoft.com/office/officeart/2005/8/layout/venn2"/>
    <dgm:cxn modelId="{BE5DA25A-668D-48A9-9B5E-0762F5DB9E54}" type="presOf" srcId="{E98A57ED-3267-402A-92CE-6CE4AAADD192}" destId="{55FA567D-FCF7-45DD-BF70-CD8323302F3D}" srcOrd="1" destOrd="0" presId="urn:microsoft.com/office/officeart/2005/8/layout/venn2"/>
    <dgm:cxn modelId="{50D5868A-AA08-4E52-92DE-901C342C9C4F}" srcId="{47763603-93CB-4F95-992E-9584AD25FE28}" destId="{F1A52574-4623-4A83-BAC6-2FD036B16E2C}" srcOrd="2" destOrd="0" parTransId="{3A545B4C-9689-4B23-ABC7-E02333A6F054}" sibTransId="{B995A79E-F364-4283-9DA8-2516439B37AB}"/>
    <dgm:cxn modelId="{1D869C91-4758-4DA4-927C-5D50C27AE7FC}" type="presOf" srcId="{4F5C949F-C6D4-4122-ACF2-F322D7F27868}" destId="{378C9A5A-4339-4C0D-A6BE-E3FD1274BFC0}" srcOrd="1" destOrd="0" presId="urn:microsoft.com/office/officeart/2005/8/layout/venn2"/>
    <dgm:cxn modelId="{AA9BF09B-660D-48AA-9938-D2382E73FC97}" type="presOf" srcId="{E98A57ED-3267-402A-92CE-6CE4AAADD192}" destId="{B64F6AC8-D7E5-4ED2-9865-99B7BA70486C}" srcOrd="0" destOrd="0" presId="urn:microsoft.com/office/officeart/2005/8/layout/venn2"/>
    <dgm:cxn modelId="{DA1006BD-D079-44E1-9DEA-ACDE8E46A363}" type="presOf" srcId="{F1A52574-4623-4A83-BAC6-2FD036B16E2C}" destId="{65202D20-639A-4C60-9A5C-627D7EC177CA}" srcOrd="1" destOrd="0" presId="urn:microsoft.com/office/officeart/2005/8/layout/venn2"/>
    <dgm:cxn modelId="{AC5CCBC1-94B7-4411-AA91-543FE3714BA8}" type="presOf" srcId="{47763603-93CB-4F95-992E-9584AD25FE28}" destId="{6F7933F8-A85C-4070-862D-46BCB9E1A50A}" srcOrd="0" destOrd="0" presId="urn:microsoft.com/office/officeart/2005/8/layout/venn2"/>
    <dgm:cxn modelId="{A3AF904A-00C5-4A4E-BCBC-FF48ED97C6EC}" type="presParOf" srcId="{6F7933F8-A85C-4070-862D-46BCB9E1A50A}" destId="{6075A9E9-39D5-4F62-87D4-3D41554EF17A}" srcOrd="0" destOrd="0" presId="urn:microsoft.com/office/officeart/2005/8/layout/venn2"/>
    <dgm:cxn modelId="{E814BD46-1497-4736-B718-70DDCF300E59}" type="presParOf" srcId="{6075A9E9-39D5-4F62-87D4-3D41554EF17A}" destId="{1BB22FEC-95F9-4125-94BE-C453835BE76B}" srcOrd="0" destOrd="0" presId="urn:microsoft.com/office/officeart/2005/8/layout/venn2"/>
    <dgm:cxn modelId="{645B0510-E3F8-4230-AF67-99D1FC115A85}" type="presParOf" srcId="{6075A9E9-39D5-4F62-87D4-3D41554EF17A}" destId="{378C9A5A-4339-4C0D-A6BE-E3FD1274BFC0}" srcOrd="1" destOrd="0" presId="urn:microsoft.com/office/officeart/2005/8/layout/venn2"/>
    <dgm:cxn modelId="{6E3BC4E1-2D61-405A-9D18-05CF0805C990}" type="presParOf" srcId="{6F7933F8-A85C-4070-862D-46BCB9E1A50A}" destId="{C6D11421-28D8-4989-966F-6148EA3C6B4B}" srcOrd="1" destOrd="0" presId="urn:microsoft.com/office/officeart/2005/8/layout/venn2"/>
    <dgm:cxn modelId="{FE38E339-E43A-46A9-8E63-7232D52C5B66}" type="presParOf" srcId="{C6D11421-28D8-4989-966F-6148EA3C6B4B}" destId="{B64F6AC8-D7E5-4ED2-9865-99B7BA70486C}" srcOrd="0" destOrd="0" presId="urn:microsoft.com/office/officeart/2005/8/layout/venn2"/>
    <dgm:cxn modelId="{7366EA56-674D-4F7A-A164-0740495FB443}" type="presParOf" srcId="{C6D11421-28D8-4989-966F-6148EA3C6B4B}" destId="{55FA567D-FCF7-45DD-BF70-CD8323302F3D}" srcOrd="1" destOrd="0" presId="urn:microsoft.com/office/officeart/2005/8/layout/venn2"/>
    <dgm:cxn modelId="{FE9D5C2F-9F42-4D3D-8DB2-2406B36FFF70}" type="presParOf" srcId="{6F7933F8-A85C-4070-862D-46BCB9E1A50A}" destId="{B245DA13-51E2-4CEE-AA26-11324D5ECEF6}" srcOrd="2" destOrd="0" presId="urn:microsoft.com/office/officeart/2005/8/layout/venn2"/>
    <dgm:cxn modelId="{53771A6C-FEA2-464C-8CF3-29EDAD52C49E}" type="presParOf" srcId="{B245DA13-51E2-4CEE-AA26-11324D5ECEF6}" destId="{77F602F8-6DB0-48E8-AF95-EB67739F62CB}" srcOrd="0" destOrd="0" presId="urn:microsoft.com/office/officeart/2005/8/layout/venn2"/>
    <dgm:cxn modelId="{0ECCF467-FF94-4231-BFD9-524F10B244A7}" type="presParOf" srcId="{B245DA13-51E2-4CEE-AA26-11324D5ECEF6}" destId="{65202D20-639A-4C60-9A5C-627D7EC177CA}" srcOrd="1" destOrd="0" presId="urn:microsoft.com/office/officeart/2005/8/layout/venn2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B22FEC-95F9-4125-94BE-C453835BE76B}">
      <dsp:nvSpPr>
        <dsp:cNvPr id="0" name=""/>
        <dsp:cNvSpPr/>
      </dsp:nvSpPr>
      <dsp:spPr>
        <a:xfrm>
          <a:off x="-269820" y="439936"/>
          <a:ext cx="4716104" cy="4176464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Situational factors</a:t>
          </a:r>
        </a:p>
      </dsp:txBody>
      <dsp:txXfrm>
        <a:off x="1264092" y="648759"/>
        <a:ext cx="1648278" cy="626469"/>
      </dsp:txXfrm>
    </dsp:sp>
    <dsp:sp modelId="{B64F6AC8-D7E5-4ED2-9865-99B7BA70486C}">
      <dsp:nvSpPr>
        <dsp:cNvPr id="0" name=""/>
        <dsp:cNvSpPr/>
      </dsp:nvSpPr>
      <dsp:spPr>
        <a:xfrm>
          <a:off x="504046" y="1296142"/>
          <a:ext cx="3132348" cy="3132348"/>
        </a:xfrm>
        <a:prstGeom prst="ellipse">
          <a:avLst/>
        </a:prstGeom>
        <a:gradFill rotWithShape="1">
          <a:gsLst>
            <a:gs pos="0">
              <a:schemeClr val="accent1">
                <a:shade val="51000"/>
                <a:satMod val="130000"/>
              </a:schemeClr>
            </a:gs>
            <a:gs pos="80000">
              <a:schemeClr val="accent1">
                <a:shade val="93000"/>
                <a:satMod val="130000"/>
              </a:schemeClr>
            </a:gs>
            <a:gs pos="100000">
              <a:schemeClr val="accent1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000" b="1" kern="120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Cultures and sub-cultures</a:t>
          </a:r>
        </a:p>
      </dsp:txBody>
      <dsp:txXfrm>
        <a:off x="1340383" y="1491914"/>
        <a:ext cx="1459674" cy="587315"/>
      </dsp:txXfrm>
    </dsp:sp>
    <dsp:sp modelId="{77F602F8-6DB0-48E8-AF95-EB67739F62CB}">
      <dsp:nvSpPr>
        <dsp:cNvPr id="0" name=""/>
        <dsp:cNvSpPr/>
      </dsp:nvSpPr>
      <dsp:spPr>
        <a:xfrm>
          <a:off x="1044116" y="2528168"/>
          <a:ext cx="2088232" cy="2088232"/>
        </a:xfrm>
        <a:prstGeom prst="ellipse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Personal character traits</a:t>
          </a:r>
        </a:p>
      </dsp:txBody>
      <dsp:txXfrm>
        <a:off x="1349930" y="3050226"/>
        <a:ext cx="1476603" cy="10441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26/05/2020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6076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60000"/>
              <a:lumOff val="40000"/>
            </a:schemeClr>
          </a:solidFill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26/05/2020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874192" y="5699796"/>
            <a:ext cx="2317808" cy="1157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171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26/05/2020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749595" y="5661249"/>
            <a:ext cx="2442404" cy="1185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4521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26/05/2020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744405" y="5661248"/>
            <a:ext cx="2446143" cy="1196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2054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26/05/2020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744405" y="5661248"/>
            <a:ext cx="2447595" cy="1197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2669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26/05/2020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745261" y="5663080"/>
            <a:ext cx="2446740" cy="1194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14937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26/05/2020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744535" y="5663080"/>
            <a:ext cx="2446740" cy="1194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6085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26/05/2020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745261" y="5662899"/>
            <a:ext cx="2446740" cy="1194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0199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26/05/2020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745261" y="5663080"/>
            <a:ext cx="2446740" cy="1194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586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26/05/2020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5745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26/05/2020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22201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585" y="617538"/>
            <a:ext cx="10390716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576917" y="2017713"/>
            <a:ext cx="508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6860117" y="2017713"/>
            <a:ext cx="5080000" cy="4114800"/>
          </a:xfrm>
        </p:spPr>
        <p:txBody>
          <a:bodyPr>
            <a:normAutofit/>
          </a:bodyPr>
          <a:lstStyle/>
          <a:p>
            <a:pPr lvl="0"/>
            <a:endParaRPr lang="en-GB" noProof="0"/>
          </a:p>
        </p:txBody>
      </p:sp>
      <p:sp>
        <p:nvSpPr>
          <p:cNvPr id="5" name="Date Placeholder 9">
            <a:extLst>
              <a:ext uri="{FF2B5EF4-FFF2-40B4-BE49-F238E27FC236}">
                <a16:creationId xmlns:a16="http://schemas.microsoft.com/office/drawing/2014/main" id="{EDDF2FB3-397C-284E-B81B-022BBD0273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Footer Placeholder 21">
            <a:extLst>
              <a:ext uri="{FF2B5EF4-FFF2-40B4-BE49-F238E27FC236}">
                <a16:creationId xmlns:a16="http://schemas.microsoft.com/office/drawing/2014/main" id="{975568F7-BAC0-1D49-90F6-5D9BB5917D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Slide Number Placeholder 17">
            <a:extLst>
              <a:ext uri="{FF2B5EF4-FFF2-40B4-BE49-F238E27FC236}">
                <a16:creationId xmlns:a16="http://schemas.microsoft.com/office/drawing/2014/main" id="{81A49EAC-5DA3-854A-9001-E82C27F33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9B0C73-1B53-6440-89E4-2046240F6C9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87137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26/05/2020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683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www.get2test.net/index.html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Layout" Target="../diagrams/layout1.xml"/><Relationship Id="rId7" Type="http://schemas.openxmlformats.org/officeDocument/2006/relationships/hyperlink" Target="https://www.youtube.com/watch?v=YY6aVyQ-Sw0&amp;index=5&amp;list=PLBD1CD7D618B50521" TargetMode="Externa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br>
              <a:rPr lang="en-US" sz="4800" b="1" dirty="0">
                <a:solidFill>
                  <a:srgbClr val="FFFF00"/>
                </a:solidFill>
              </a:rPr>
            </a:br>
            <a:br>
              <a:rPr lang="en-US" sz="4800" b="1" dirty="0">
                <a:solidFill>
                  <a:srgbClr val="FFFF00"/>
                </a:solidFill>
              </a:rPr>
            </a:br>
            <a:r>
              <a:rPr lang="en-US" sz="4800" b="1" dirty="0">
                <a:solidFill>
                  <a:srgbClr val="FFFF00"/>
                </a:solidFill>
              </a:rPr>
              <a:t>Entrepreneurship for International Hotel Management Students</a:t>
            </a:r>
            <a:br>
              <a:rPr lang="en-US" sz="6000" b="1" dirty="0">
                <a:solidFill>
                  <a:srgbClr val="FFFF00"/>
                </a:solidFill>
              </a:rPr>
            </a:br>
            <a:br>
              <a:rPr lang="en-US" sz="6000" b="1" dirty="0">
                <a:solidFill>
                  <a:srgbClr val="FFFF00"/>
                </a:solidFill>
              </a:rPr>
            </a:br>
            <a:endParaRPr lang="en-US" sz="6000" dirty="0">
              <a:solidFill>
                <a:srgbClr val="FFFF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69105" y="3845283"/>
            <a:ext cx="8534400" cy="1752600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Lecture 2: What makes an entrepreneur? Theory and Examples </a:t>
            </a:r>
          </a:p>
        </p:txBody>
      </p:sp>
    </p:spTree>
    <p:extLst>
      <p:ext uri="{BB962C8B-B14F-4D97-AF65-F5344CB8AC3E}">
        <p14:creationId xmlns:p14="http://schemas.microsoft.com/office/powerpoint/2010/main" val="32319819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50AB3C-61DB-4523-AB80-387C19ECB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8048" y="274638"/>
            <a:ext cx="10972800" cy="1143000"/>
          </a:xfrm>
          <a:solidFill>
            <a:schemeClr val="tx2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Understanding  entrepreneurial activities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GB" dirty="0"/>
              <a:t>   </a:t>
            </a:r>
            <a:endParaRPr lang="en-GB" sz="3600" b="1" dirty="0"/>
          </a:p>
          <a:p>
            <a:pPr>
              <a:buFont typeface="Wingdings" pitchFamily="2" charset="2"/>
              <a:buChar char="v"/>
            </a:pPr>
            <a:r>
              <a:rPr lang="en-GB" sz="2000" dirty="0"/>
              <a:t>The entrepreneurs’ activities occur within a business context, which includes industry structures, competition, and national economic structures.</a:t>
            </a:r>
          </a:p>
          <a:p>
            <a:pPr>
              <a:buFont typeface="Wingdings" pitchFamily="2" charset="2"/>
              <a:buChar char="v"/>
            </a:pPr>
            <a:endParaRPr lang="en-GB" sz="2000" dirty="0"/>
          </a:p>
          <a:p>
            <a:pPr fontAlgn="auto">
              <a:buFont typeface="Wingdings" pitchFamily="2" charset="2"/>
              <a:buChar char="v"/>
            </a:pPr>
            <a:r>
              <a:rPr lang="en-GB" sz="2000" dirty="0"/>
              <a:t>This business context is impacted in turn by wider environmental considerations, which include the economic, political, legal, social, cultural, social, and natural settings. </a:t>
            </a:r>
          </a:p>
          <a:p>
            <a:pPr fontAlgn="auto">
              <a:buNone/>
            </a:pPr>
            <a:r>
              <a:rPr lang="en-GB" sz="2000" dirty="0"/>
              <a:t> </a:t>
            </a:r>
          </a:p>
          <a:p>
            <a:pPr>
              <a:buFont typeface="Wingdings" pitchFamily="2" charset="2"/>
              <a:buChar char="v"/>
            </a:pPr>
            <a:r>
              <a:rPr lang="en-GB" sz="2000" dirty="0"/>
              <a:t>In undertaking such entrepreneurial activities, the entrepreneur is endeavouring to create value.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6">
            <a:extLst>
              <a:ext uri="{FF2B5EF4-FFF2-40B4-BE49-F238E27FC236}">
                <a16:creationId xmlns:a16="http://schemas.microsoft.com/office/drawing/2014/main" id="{BE1461D7-5F7E-8644-B0FE-51FA867693A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solidFill>
            <a:schemeClr val="tx2">
              <a:lumMod val="75000"/>
            </a:schemeClr>
          </a:solidFill>
        </p:spPr>
        <p:txBody>
          <a:bodyPr>
            <a:noAutofit/>
          </a:bodyPr>
          <a:lstStyle/>
          <a:p>
            <a:pPr>
              <a:defRPr/>
            </a:pPr>
            <a:r>
              <a:rPr lang="en-US" altLang="en-US" sz="3600" dirty="0">
                <a:solidFill>
                  <a:schemeClr val="bg1"/>
                </a:solidFill>
              </a:rPr>
              <a:t>Who or what  are Entrepreneurs? - 3</a:t>
            </a:r>
            <a:br>
              <a:rPr lang="en-US" altLang="en-US" sz="3600" dirty="0">
                <a:solidFill>
                  <a:schemeClr val="bg1"/>
                </a:solidFill>
              </a:rPr>
            </a:br>
            <a:endParaRPr lang="en-US" altLang="en-US" sz="3600" dirty="0">
              <a:solidFill>
                <a:schemeClr val="bg1"/>
              </a:solidFill>
            </a:endParaRPr>
          </a:p>
        </p:txBody>
      </p:sp>
      <p:sp>
        <p:nvSpPr>
          <p:cNvPr id="14339" name="Rectangle 7">
            <a:extLst>
              <a:ext uri="{FF2B5EF4-FFF2-40B4-BE49-F238E27FC236}">
                <a16:creationId xmlns:a16="http://schemas.microsoft.com/office/drawing/2014/main" id="{1F903676-2F70-2948-97B5-448AE0A8CB23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en-US" altLang="en-US" sz="2600" dirty="0"/>
              <a:t>Common observed characteristics</a:t>
            </a:r>
            <a:r>
              <a:rPr lang="en-US" altLang="en-US" dirty="0"/>
              <a:t>…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en-US" altLang="en-US" dirty="0"/>
          </a:p>
          <a:p>
            <a:pPr lvl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dirty="0"/>
              <a:t>Original thinkers</a:t>
            </a:r>
          </a:p>
          <a:p>
            <a:pPr marL="457200" lvl="1" indent="0">
              <a:lnSpc>
                <a:spcPct val="90000"/>
              </a:lnSpc>
              <a:buNone/>
            </a:pPr>
            <a:endParaRPr lang="en-US" altLang="en-US" dirty="0"/>
          </a:p>
          <a:p>
            <a:pPr lvl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dirty="0"/>
              <a:t>Risk takers</a:t>
            </a:r>
          </a:p>
          <a:p>
            <a:pPr marL="457200" lvl="1" indent="0">
              <a:lnSpc>
                <a:spcPct val="90000"/>
              </a:lnSpc>
              <a:buNone/>
            </a:pPr>
            <a:endParaRPr lang="en-US" altLang="en-US" dirty="0"/>
          </a:p>
          <a:p>
            <a:pPr lvl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dirty="0"/>
              <a:t>Take responsibility for own actions</a:t>
            </a:r>
          </a:p>
          <a:p>
            <a:pPr marL="457200" lvl="1" indent="0">
              <a:lnSpc>
                <a:spcPct val="90000"/>
              </a:lnSpc>
              <a:buNone/>
            </a:pPr>
            <a:endParaRPr lang="en-US" altLang="en-US" dirty="0"/>
          </a:p>
          <a:p>
            <a:pPr lvl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dirty="0"/>
              <a:t>Feel competent and capable</a:t>
            </a:r>
          </a:p>
          <a:p>
            <a:pPr marL="457200" lvl="1" indent="0">
              <a:lnSpc>
                <a:spcPct val="90000"/>
              </a:lnSpc>
              <a:buNone/>
            </a:pPr>
            <a:endParaRPr lang="en-US" altLang="en-US" dirty="0"/>
          </a:p>
          <a:p>
            <a:pPr lvl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dirty="0"/>
              <a:t>Set high goals and enjoy working toward them</a:t>
            </a:r>
          </a:p>
          <a:p>
            <a:pPr lvl="1" eaLnBrk="1" hangingPunct="1">
              <a:lnSpc>
                <a:spcPct val="90000"/>
              </a:lnSpc>
            </a:pPr>
            <a:endParaRPr lang="en-US" altLang="en-US" dirty="0"/>
          </a:p>
          <a:p>
            <a:pPr lvl="1" eaLnBrk="1" hangingPunct="1">
              <a:lnSpc>
                <a:spcPct val="90000"/>
              </a:lnSpc>
            </a:pPr>
            <a:endParaRPr lang="en-US" altLang="en-US" dirty="0"/>
          </a:p>
        </p:txBody>
      </p:sp>
      <p:sp>
        <p:nvSpPr>
          <p:cNvPr id="14340" name="Rectangle 8">
            <a:extLst>
              <a:ext uri="{FF2B5EF4-FFF2-40B4-BE49-F238E27FC236}">
                <a16:creationId xmlns:a16="http://schemas.microsoft.com/office/drawing/2014/main" id="{C85BAB92-279D-1C4B-A21C-1A9A0670E771}"/>
              </a:ext>
            </a:extLst>
          </p:cNvPr>
          <p:cNvSpPr>
            <a:spLocks noGrp="1" noChangeArrowheads="1"/>
          </p:cNvSpPr>
          <p:nvPr>
            <p:ph sz="half" idx="2"/>
          </p:nvPr>
        </p:nvSpPr>
        <p:spPr>
          <a:xfrm>
            <a:off x="6096000" y="1600201"/>
            <a:ext cx="5486402" cy="3989040"/>
          </a:xfrm>
        </p:spPr>
        <p:txBody>
          <a:bodyPr>
            <a:normAutofit fontScale="92500" lnSpcReduction="20000"/>
          </a:bodyPr>
          <a:lstStyle/>
          <a:p>
            <a:pPr marL="0" indent="0" eaLnBrk="1" hangingPunct="1">
              <a:buNone/>
            </a:pPr>
            <a:r>
              <a:rPr lang="en-US" altLang="en-US" sz="2600" dirty="0"/>
              <a:t>Common identified traits from research</a:t>
            </a:r>
          </a:p>
          <a:p>
            <a:pPr marL="0" indent="0" eaLnBrk="1" hangingPunct="1">
              <a:buNone/>
            </a:pPr>
            <a:endParaRPr lang="en-US" altLang="en-US" sz="24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2000" dirty="0"/>
              <a:t>Self employed parents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altLang="en-US" sz="20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2000" dirty="0"/>
              <a:t>Firstborns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altLang="en-US" sz="20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2000" dirty="0"/>
              <a:t>Between 30-50 years old</a:t>
            </a:r>
          </a:p>
          <a:p>
            <a:pPr lvl="1">
              <a:buFont typeface="Arial" panose="020B0604020202020204" pitchFamily="34" charset="0"/>
              <a:buChar char="•"/>
            </a:pPr>
            <a:endParaRPr lang="en-US" altLang="en-US" sz="2000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altLang="en-US" sz="2000" dirty="0"/>
              <a:t>Well educated </a:t>
            </a:r>
            <a:r>
              <a:rPr lang="en-US" altLang="en-US" sz="2000" dirty="0">
                <a:latin typeface="Times New Roman" panose="02020603050405020304" pitchFamily="18" charset="0"/>
              </a:rPr>
              <a:t>–</a:t>
            </a:r>
            <a:r>
              <a:rPr lang="en-US" altLang="en-US" sz="2000" dirty="0"/>
              <a:t> 80% have college degree and 1/3 have a graduate level degree</a:t>
            </a:r>
          </a:p>
          <a:p>
            <a:pPr marL="0" indent="0">
              <a:buNone/>
            </a:pPr>
            <a:r>
              <a:rPr lang="en-US" altLang="en-US" sz="2400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338943204"/>
      </p:ext>
    </p:extLst>
  </p:cSld>
  <p:clrMapOvr>
    <a:masterClrMapping/>
  </p:clrMapOvr>
  <p:transition spd="med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43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433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1433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143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2000"/>
                                        <p:tgtEl>
                                          <p:spTgt spid="1434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1434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1434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CB620F-86B3-4621-9836-0CB565F90477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75000"/>
            </a:schemeClr>
          </a:solidFill>
        </p:spPr>
        <p:txBody>
          <a:bodyPr>
            <a:noAutofit/>
          </a:bodyPr>
          <a:lstStyle/>
          <a:p>
            <a:r>
              <a:rPr lang="en-US" altLang="en-US" sz="3600" dirty="0">
                <a:solidFill>
                  <a:schemeClr val="bg1"/>
                </a:solidFill>
              </a:rPr>
              <a:t>Who or what are Entrepreneurs? -1</a:t>
            </a:r>
            <a:br>
              <a:rPr lang="en-US" altLang="en-US" sz="3600" dirty="0">
                <a:solidFill>
                  <a:schemeClr val="bg1"/>
                </a:solidFill>
              </a:rPr>
            </a:b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996316-E548-4DD4-AEDA-792B583A53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2800" dirty="0"/>
              <a:t>Entrepreneurs can first be looked at by identifying their traits, characteristics, qualities, and attributes. However, these terms </a:t>
            </a:r>
            <a:r>
              <a:rPr lang="en-GB" sz="2600" dirty="0"/>
              <a:t>are often confused…</a:t>
            </a:r>
          </a:p>
          <a:p>
            <a:pPr marL="0" indent="0">
              <a:buNone/>
            </a:pPr>
            <a:endParaRPr lang="en-GB" sz="2600" dirty="0"/>
          </a:p>
          <a:p>
            <a:r>
              <a:rPr lang="en-GB" sz="2800" dirty="0"/>
              <a:t>A trait is something that is inherited</a:t>
            </a:r>
          </a:p>
          <a:p>
            <a:endParaRPr lang="en-GB" sz="2800" dirty="0"/>
          </a:p>
          <a:p>
            <a:r>
              <a:rPr lang="en-GB" sz="2800" dirty="0"/>
              <a:t>A characteristic is developed as the entrepreneur grows up</a:t>
            </a:r>
          </a:p>
          <a:p>
            <a:endParaRPr lang="en-GB" sz="2800" dirty="0"/>
          </a:p>
          <a:p>
            <a:r>
              <a:rPr lang="en-GB" sz="2800" dirty="0"/>
              <a:t>A quality is a characteristic that is used by the entrepreneur </a:t>
            </a:r>
          </a:p>
          <a:p>
            <a:endParaRPr lang="en-GB" sz="2800" dirty="0"/>
          </a:p>
          <a:p>
            <a:r>
              <a:rPr lang="en-GB" sz="2800" dirty="0"/>
              <a:t>An attribute is an ascribed quality (given by someone else)</a:t>
            </a:r>
          </a:p>
          <a:p>
            <a:pPr marL="0" indent="0">
              <a:buNone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37147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8B5E3D-62F7-44FC-A1ED-B91119D64EDA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75000"/>
            </a:schemeClr>
          </a:solidFill>
        </p:spPr>
        <p:txBody>
          <a:bodyPr>
            <a:noAutofit/>
          </a:bodyPr>
          <a:lstStyle/>
          <a:p>
            <a:r>
              <a:rPr lang="en-US" altLang="en-US" sz="3600" dirty="0">
                <a:solidFill>
                  <a:schemeClr val="bg1"/>
                </a:solidFill>
              </a:rPr>
              <a:t>Who or what are Entrepreneurs? - 2</a:t>
            </a:r>
            <a:br>
              <a:rPr lang="en-US" altLang="en-US" sz="3600" dirty="0">
                <a:solidFill>
                  <a:schemeClr val="bg1"/>
                </a:solidFill>
              </a:rPr>
            </a:br>
            <a:endParaRPr lang="en-GB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spcAft>
                <a:spcPts val="1200"/>
              </a:spcAft>
              <a:buNone/>
            </a:pPr>
            <a:endParaRPr lang="en-US" altLang="en-US" dirty="0">
              <a:latin typeface="+mn-lt"/>
            </a:endParaRPr>
          </a:p>
          <a:p>
            <a:pPr>
              <a:spcAft>
                <a:spcPts val="1200"/>
              </a:spcAft>
              <a:buFontTx/>
              <a:buChar char="•"/>
            </a:pPr>
            <a:r>
              <a:rPr lang="en-US" altLang="en-US" dirty="0">
                <a:latin typeface="+mn-lt"/>
              </a:rPr>
              <a:t>An </a:t>
            </a:r>
            <a:r>
              <a:rPr lang="en-US" altLang="en-US" b="1" i="1" dirty="0">
                <a:solidFill>
                  <a:srgbClr val="FF0000"/>
                </a:solidFill>
                <a:latin typeface="+mn-lt"/>
              </a:rPr>
              <a:t>entrepreneur</a:t>
            </a:r>
            <a:r>
              <a:rPr lang="en-US" altLang="en-US" dirty="0">
                <a:latin typeface="+mn-lt"/>
              </a:rPr>
              <a:t> is a person who seeks a profitable opportunity and takes the necessary risks to set up and operate a business</a:t>
            </a:r>
          </a:p>
          <a:p>
            <a:pPr marL="0" indent="0">
              <a:spcAft>
                <a:spcPts val="1200"/>
              </a:spcAft>
              <a:buNone/>
            </a:pPr>
            <a:endParaRPr lang="en-US" altLang="en-US" dirty="0">
              <a:latin typeface="+mn-lt"/>
            </a:endParaRPr>
          </a:p>
          <a:p>
            <a:pPr>
              <a:spcAft>
                <a:spcPts val="1200"/>
              </a:spcAft>
              <a:buFontTx/>
              <a:buChar char="•"/>
            </a:pPr>
            <a:r>
              <a:rPr lang="en-US" altLang="en-US" dirty="0">
                <a:latin typeface="+mn-lt"/>
              </a:rPr>
              <a:t>Differ from many small-business owners in their strong desire to </a:t>
            </a:r>
            <a:r>
              <a:rPr lang="en-US" altLang="en-US" b="1" i="1" dirty="0">
                <a:solidFill>
                  <a:srgbClr val="FF0000"/>
                </a:solidFill>
                <a:latin typeface="+mn-lt"/>
              </a:rPr>
              <a:t>make their business grow</a:t>
            </a:r>
            <a:endParaRPr lang="en-US" altLang="en-US" dirty="0">
              <a:solidFill>
                <a:srgbClr val="FF0000"/>
              </a:solidFill>
              <a:latin typeface="+mn-lt"/>
            </a:endParaRPr>
          </a:p>
          <a:p>
            <a:pPr>
              <a:spcAft>
                <a:spcPts val="1200"/>
              </a:spcAft>
              <a:buFontTx/>
              <a:buChar char="•"/>
            </a:pPr>
            <a:endParaRPr lang="en-US" altLang="en-US" dirty="0">
              <a:solidFill>
                <a:srgbClr val="FF0000"/>
              </a:solidFill>
              <a:latin typeface="+mn-lt"/>
            </a:endParaRPr>
          </a:p>
          <a:p>
            <a:pPr>
              <a:spcAft>
                <a:spcPts val="1200"/>
              </a:spcAft>
              <a:buFontTx/>
              <a:buChar char="•"/>
            </a:pPr>
            <a:r>
              <a:rPr lang="en-US" altLang="en-US" dirty="0">
                <a:latin typeface="+mn-lt"/>
              </a:rPr>
              <a:t>Differ from managers through their </a:t>
            </a:r>
            <a:r>
              <a:rPr lang="en-US" altLang="en-US" b="1" i="1" dirty="0">
                <a:solidFill>
                  <a:srgbClr val="FF0000"/>
                </a:solidFill>
                <a:latin typeface="+mn-lt"/>
              </a:rPr>
              <a:t>overriding responsibility</a:t>
            </a:r>
            <a:r>
              <a:rPr lang="en-US" altLang="en-US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altLang="en-US" dirty="0">
                <a:latin typeface="+mn-lt"/>
              </a:rPr>
              <a:t>to use the resources of the organization to accomplish their goals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2"/>
          <p:cNvSpPr txBox="1">
            <a:spLocks/>
          </p:cNvSpPr>
          <p:nvPr/>
        </p:nvSpPr>
        <p:spPr>
          <a:xfrm>
            <a:off x="2035237" y="75469"/>
            <a:ext cx="8229600" cy="8001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4000" b="1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GB" sz="3600" b="0" dirty="0">
                <a:solidFill>
                  <a:schemeClr val="bg1"/>
                </a:solidFill>
                <a:effectLst/>
              </a:rPr>
              <a:t>Entrepreneurial character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087889" y="4460920"/>
            <a:ext cx="226558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High internal locus of control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01788" y="1301190"/>
            <a:ext cx="272891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Need for achievement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576714" y="1488068"/>
            <a:ext cx="28910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High need for independence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508493" y="3260591"/>
            <a:ext cx="32258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High creativity, innovation and opportunism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732789" y="3272809"/>
            <a:ext cx="30187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Acceptance of measured risk and uncertainty</a:t>
            </a:r>
          </a:p>
        </p:txBody>
      </p:sp>
      <p:sp>
        <p:nvSpPr>
          <p:cNvPr id="13" name="Right Arrow 12"/>
          <p:cNvSpPr/>
          <p:nvPr/>
        </p:nvSpPr>
        <p:spPr>
          <a:xfrm rot="730918">
            <a:off x="4586344" y="2025822"/>
            <a:ext cx="381000" cy="285750"/>
          </a:xfrm>
          <a:prstGeom prst="rightArrow">
            <a:avLst/>
          </a:prstGeom>
          <a:solidFill>
            <a:srgbClr val="007DC3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4" name="Right Arrow 13"/>
          <p:cNvSpPr/>
          <p:nvPr/>
        </p:nvSpPr>
        <p:spPr>
          <a:xfrm rot="19261645">
            <a:off x="4621408" y="3549843"/>
            <a:ext cx="381000" cy="285750"/>
          </a:xfrm>
          <a:prstGeom prst="rightArrow">
            <a:avLst/>
          </a:prstGeom>
          <a:solidFill>
            <a:srgbClr val="007DC3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5" name="Right Arrow 14"/>
          <p:cNvSpPr/>
          <p:nvPr/>
        </p:nvSpPr>
        <p:spPr>
          <a:xfrm rot="13290596">
            <a:off x="7400313" y="3484635"/>
            <a:ext cx="381000" cy="285750"/>
          </a:xfrm>
          <a:prstGeom prst="rightArrow">
            <a:avLst/>
          </a:prstGeom>
          <a:solidFill>
            <a:srgbClr val="007DC3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6" name="Right Arrow 15"/>
          <p:cNvSpPr/>
          <p:nvPr/>
        </p:nvSpPr>
        <p:spPr>
          <a:xfrm rot="9127859">
            <a:off x="7339403" y="1989311"/>
            <a:ext cx="381000" cy="285750"/>
          </a:xfrm>
          <a:prstGeom prst="rightArrow">
            <a:avLst/>
          </a:prstGeom>
          <a:solidFill>
            <a:srgbClr val="007DC3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19" name="Right Arrow 18"/>
          <p:cNvSpPr/>
          <p:nvPr/>
        </p:nvSpPr>
        <p:spPr>
          <a:xfrm rot="16200000">
            <a:off x="5934327" y="4204040"/>
            <a:ext cx="393141" cy="283225"/>
          </a:xfrm>
          <a:prstGeom prst="rightArrow">
            <a:avLst/>
          </a:prstGeom>
          <a:solidFill>
            <a:srgbClr val="007DC3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6</a:t>
            </a:fld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1524000" y="6597353"/>
            <a:ext cx="971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solidFill>
                  <a:schemeClr val="bg1">
                    <a:lumMod val="50000"/>
                  </a:schemeClr>
                </a:solidFill>
              </a:rPr>
              <a:t>Get2 test</a:t>
            </a:r>
            <a:endParaRPr lang="en-US" sz="1200" b="1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8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8460" y="6040402"/>
            <a:ext cx="504825" cy="533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 descr="K:\Editorial\BCSE\610 Business &amp; Management\Burns - New Venture Creation\2e\Website\FINAL Website materials\powerpoints and workbook january\formatted\85797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18"/>
          <a:stretch/>
        </p:blipFill>
        <p:spPr bwMode="auto">
          <a:xfrm>
            <a:off x="5106539" y="1778253"/>
            <a:ext cx="2095632" cy="2228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6473684" y="4005065"/>
            <a:ext cx="67345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i="1" dirty="0">
                <a:solidFill>
                  <a:srgbClr val="8A8AA3"/>
                </a:solidFill>
              </a:rPr>
              <a:t>Corbis</a:t>
            </a:r>
          </a:p>
        </p:txBody>
      </p:sp>
    </p:spTree>
    <p:extLst>
      <p:ext uri="{BB962C8B-B14F-4D97-AF65-F5344CB8AC3E}">
        <p14:creationId xmlns:p14="http://schemas.microsoft.com/office/powerpoint/2010/main" val="3622961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" grpId="0"/>
      <p:bldP spid="7" grpId="0"/>
      <p:bldP spid="8" grpId="0"/>
      <p:bldP spid="9" grpId="0"/>
      <p:bldP spid="10" grpId="0"/>
      <p:bldP spid="13" grpId="0" animBg="1"/>
      <p:bldP spid="14" grpId="0" animBg="1"/>
      <p:bldP spid="15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51834FF6-C3F9-264F-9978-BDFACD706AE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34585" y="281898"/>
            <a:ext cx="10390716" cy="1143000"/>
          </a:xfrm>
          <a:solidFill>
            <a:schemeClr val="tx2">
              <a:lumMod val="75000"/>
            </a:schemeClr>
          </a:solidFill>
        </p:spPr>
        <p:txBody>
          <a:bodyPr>
            <a:normAutofit/>
          </a:bodyPr>
          <a:lstStyle/>
          <a:p>
            <a:pPr>
              <a:defRPr/>
            </a:pPr>
            <a:r>
              <a:rPr lang="en-US" altLang="en-US" sz="3600" dirty="0">
                <a:solidFill>
                  <a:schemeClr val="bg1"/>
                </a:solidFill>
              </a:rPr>
              <a:t>Characteristics of Entrepreneurs</a:t>
            </a:r>
          </a:p>
        </p:txBody>
      </p:sp>
      <p:sp>
        <p:nvSpPr>
          <p:cNvPr id="16387" name="AutoShape 3">
            <a:extLst>
              <a:ext uri="{FF2B5EF4-FFF2-40B4-BE49-F238E27FC236}">
                <a16:creationId xmlns:a16="http://schemas.microsoft.com/office/drawing/2014/main" id="{B5A46CCA-E900-7840-A378-04BB2CE3AE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79578" y="2026640"/>
            <a:ext cx="3124200" cy="3352800"/>
          </a:xfrm>
          <a:prstGeom prst="star16">
            <a:avLst>
              <a:gd name="adj" fmla="val 375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Times New Roman" panose="02020603050405020304" pitchFamily="18" charset="0"/>
              </a:defRPr>
            </a:lvl9pPr>
          </a:lstStyle>
          <a:p>
            <a:pPr algn="ctr" eaLnBrk="1" hangingPunct="1"/>
            <a:r>
              <a:rPr lang="en-US" altLang="en-US" sz="3200">
                <a:solidFill>
                  <a:prstClr val="black"/>
                </a:solidFill>
                <a:latin typeface="Times New Roman" panose="02020603050405020304" pitchFamily="18" charset="0"/>
              </a:rPr>
              <a:t>Successful </a:t>
            </a:r>
          </a:p>
          <a:p>
            <a:pPr algn="ctr" eaLnBrk="1" hangingPunct="1"/>
            <a:r>
              <a:rPr lang="en-US" altLang="en-US" sz="3200">
                <a:solidFill>
                  <a:prstClr val="black"/>
                </a:solidFill>
                <a:latin typeface="Times New Roman" panose="02020603050405020304" pitchFamily="18" charset="0"/>
              </a:rPr>
              <a:t>Entrepreneurs</a:t>
            </a:r>
          </a:p>
        </p:txBody>
      </p:sp>
      <p:graphicFrame>
        <p:nvGraphicFramePr>
          <p:cNvPr id="52247" name="Group 23">
            <a:extLst>
              <a:ext uri="{FF2B5EF4-FFF2-40B4-BE49-F238E27FC236}">
                <a16:creationId xmlns:a16="http://schemas.microsoft.com/office/drawing/2014/main" id="{B90ACC86-FA25-E143-B806-13D15FA85B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5258803"/>
              </p:ext>
            </p:extLst>
          </p:nvPr>
        </p:nvGraphicFramePr>
        <p:xfrm>
          <a:off x="1534585" y="2026640"/>
          <a:ext cx="3733800" cy="944796"/>
        </p:xfrm>
        <a:graphic>
          <a:graphicData uri="http://schemas.openxmlformats.org/drawingml/2006/table">
            <a:tbl>
              <a:tblPr/>
              <a:tblGrid>
                <a:gridCol w="3733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9445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  <a:cs typeface="Times New Roman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  <a:cs typeface="Times New Roman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  <a:cs typeface="Times New Roman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charset="0"/>
                          <a:cs typeface="Times New Roman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charset="0"/>
                          <a:cs typeface="Times New Roman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charset="0"/>
                          <a:cs typeface="Times New Roman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charset="0"/>
                          <a:cs typeface="Times New Roman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charset="0"/>
                          <a:cs typeface="Times New Roman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charset="0"/>
                          <a:cs typeface="Times New Roman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cs typeface="Times New Roman" charset="0"/>
                        </a:rPr>
                        <a:t>Key Personal Attributes</a:t>
                      </a:r>
                    </a:p>
                  </a:txBody>
                  <a:tcPr marT="45678" marB="45678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2234" name="Group 10">
            <a:extLst>
              <a:ext uri="{FF2B5EF4-FFF2-40B4-BE49-F238E27FC236}">
                <a16:creationId xmlns:a16="http://schemas.microsoft.com/office/drawing/2014/main" id="{52018CB5-3ABB-A74A-99D1-243E4250BB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0207247"/>
              </p:ext>
            </p:extLst>
          </p:nvPr>
        </p:nvGraphicFramePr>
        <p:xfrm>
          <a:off x="1534585" y="4630723"/>
          <a:ext cx="3733800" cy="914400"/>
        </p:xfrm>
        <a:graphic>
          <a:graphicData uri="http://schemas.openxmlformats.org/drawingml/2006/table">
            <a:tbl>
              <a:tblPr/>
              <a:tblGrid>
                <a:gridCol w="3733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914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  <a:cs typeface="Times New Roman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  <a:cs typeface="Times New Roman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  <a:cs typeface="Times New Roman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charset="0"/>
                          <a:cs typeface="Times New Roman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charset="0"/>
                          <a:cs typeface="Times New Roman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charset="0"/>
                          <a:cs typeface="Times New Roman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charset="0"/>
                          <a:cs typeface="Times New Roman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charset="0"/>
                          <a:cs typeface="Times New Roman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charset="0"/>
                          <a:cs typeface="Times New Roman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cs typeface="Times New Roman" charset="0"/>
                        </a:rPr>
                        <a:t>Good Technical Skills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52240" name="Group 16">
            <a:extLst>
              <a:ext uri="{FF2B5EF4-FFF2-40B4-BE49-F238E27FC236}">
                <a16:creationId xmlns:a16="http://schemas.microsoft.com/office/drawing/2014/main" id="{76B77D43-3C69-8348-96D0-6E4D8815E3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1465730"/>
              </p:ext>
            </p:extLst>
          </p:nvPr>
        </p:nvGraphicFramePr>
        <p:xfrm>
          <a:off x="1537982" y="3389502"/>
          <a:ext cx="3733800" cy="944796"/>
        </p:xfrm>
        <a:graphic>
          <a:graphicData uri="http://schemas.openxmlformats.org/drawingml/2006/table">
            <a:tbl>
              <a:tblPr/>
              <a:tblGrid>
                <a:gridCol w="3733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9445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sz="2800">
                          <a:solidFill>
                            <a:schemeClr val="tx1"/>
                          </a:solidFill>
                          <a:latin typeface="Tahoma" charset="0"/>
                          <a:cs typeface="Times New Roman" charset="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sz="2400">
                          <a:solidFill>
                            <a:schemeClr val="tx1"/>
                          </a:solidFill>
                          <a:latin typeface="Tahoma" charset="0"/>
                          <a:cs typeface="Times New Roman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sz="2000">
                          <a:solidFill>
                            <a:schemeClr val="tx1"/>
                          </a:solidFill>
                          <a:latin typeface="Tahoma" charset="0"/>
                          <a:cs typeface="Times New Roman" charset="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charset="0"/>
                          <a:cs typeface="Times New Roman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charset="0"/>
                          <a:cs typeface="Times New Roman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charset="0"/>
                          <a:cs typeface="Times New Roman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charset="0"/>
                          <a:cs typeface="Times New Roman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charset="0"/>
                          <a:cs typeface="Times New Roman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>
                          <a:solidFill>
                            <a:schemeClr val="tx1"/>
                          </a:solidFill>
                          <a:latin typeface="Tahoma" charset="0"/>
                          <a:cs typeface="Times New Roman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2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ahoma" charset="0"/>
                          <a:cs typeface="Times New Roman" charset="0"/>
                        </a:rPr>
                        <a:t>Strong Managerial Competencies</a:t>
                      </a:r>
                    </a:p>
                  </a:txBody>
                  <a:tcPr marT="45678" marB="4567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80336110"/>
      </p:ext>
    </p:extLst>
  </p:cSld>
  <p:clrMapOvr>
    <a:masterClrMapping/>
  </p:clrMapOvr>
  <p:transition spd="med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52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2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52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nimBg="1"/>
      <p:bldP spid="1638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2"/>
          <p:cNvSpPr txBox="1">
            <a:spLocks/>
          </p:cNvSpPr>
          <p:nvPr/>
        </p:nvSpPr>
        <p:spPr>
          <a:xfrm>
            <a:off x="2063552" y="50387"/>
            <a:ext cx="8229600" cy="828328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4000" b="1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GB" sz="3200" dirty="0">
                <a:solidFill>
                  <a:schemeClr val="bg1"/>
                </a:solidFill>
                <a:effectLst/>
              </a:rPr>
              <a:t>Influences on personal traits</a:t>
            </a:r>
          </a:p>
        </p:txBody>
      </p:sp>
      <p:graphicFrame>
        <p:nvGraphicFramePr>
          <p:cNvPr id="2" name="Diagram 1"/>
          <p:cNvGraphicFramePr/>
          <p:nvPr/>
        </p:nvGraphicFramePr>
        <p:xfrm>
          <a:off x="5663952" y="980728"/>
          <a:ext cx="4176464" cy="5056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3" descr="C:\Users\pburns\AppData\Local\Microsoft\Windows\Temporary Internet Files\Content.IE5\9MWAM7LW\MC900433865[1].png">
            <a:hlinkClick r:id="rId7"/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552" y="6165352"/>
            <a:ext cx="432000" cy="432000"/>
          </a:xfrm>
          <a:prstGeom prst="rect">
            <a:avLst/>
          </a:prstGeom>
          <a:noFill/>
          <a:effectLst>
            <a:softEdge rad="12700"/>
          </a:effectLst>
        </p:spPr>
      </p:pic>
      <p:sp>
        <p:nvSpPr>
          <p:cNvPr id="5" name="TextBox 4"/>
          <p:cNvSpPr txBox="1"/>
          <p:nvPr/>
        </p:nvSpPr>
        <p:spPr>
          <a:xfrm>
            <a:off x="1487488" y="6597353"/>
            <a:ext cx="86409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>
                <a:solidFill>
                  <a:schemeClr val="bg1">
                    <a:lumMod val="50000"/>
                  </a:schemeClr>
                </a:solidFill>
              </a:rPr>
              <a:t>Burns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063552" y="1385237"/>
            <a:ext cx="2736304" cy="4247317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Clr>
                <a:srgbClr val="007DC3"/>
              </a:buClr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rgbClr val="00B0F0"/>
                </a:solidFill>
              </a:rPr>
              <a:t>Nationality</a:t>
            </a:r>
          </a:p>
          <a:p>
            <a:pPr marL="342900" indent="-342900">
              <a:lnSpc>
                <a:spcPct val="150000"/>
              </a:lnSpc>
              <a:buClr>
                <a:srgbClr val="007DC3"/>
              </a:buClr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rgbClr val="00B0F0"/>
                </a:solidFill>
              </a:rPr>
              <a:t>Education</a:t>
            </a:r>
          </a:p>
          <a:p>
            <a:pPr marL="342900" indent="-342900">
              <a:lnSpc>
                <a:spcPct val="150000"/>
              </a:lnSpc>
              <a:buClr>
                <a:srgbClr val="007DC3"/>
              </a:buClr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rgbClr val="00B0F0"/>
                </a:solidFill>
              </a:rPr>
              <a:t>Age</a:t>
            </a:r>
          </a:p>
          <a:p>
            <a:pPr marL="342900" indent="-342900">
              <a:lnSpc>
                <a:spcPct val="150000"/>
              </a:lnSpc>
              <a:buClr>
                <a:srgbClr val="007DC3"/>
              </a:buClr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rgbClr val="00B0F0"/>
                </a:solidFill>
              </a:rPr>
              <a:t>Family</a:t>
            </a:r>
          </a:p>
          <a:p>
            <a:pPr marL="342900" indent="-342900">
              <a:lnSpc>
                <a:spcPct val="150000"/>
              </a:lnSpc>
              <a:buClr>
                <a:srgbClr val="007DC3"/>
              </a:buClr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rgbClr val="00B0F0"/>
                </a:solidFill>
              </a:rPr>
              <a:t>Partnering</a:t>
            </a:r>
          </a:p>
          <a:p>
            <a:pPr marL="342900" indent="-342900">
              <a:lnSpc>
                <a:spcPct val="150000"/>
              </a:lnSpc>
              <a:buClr>
                <a:srgbClr val="007DC3"/>
              </a:buClr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rgbClr val="00B0F0"/>
                </a:solidFill>
              </a:rPr>
              <a:t>Gender</a:t>
            </a:r>
          </a:p>
          <a:p>
            <a:pPr marL="342900" indent="-342900">
              <a:lnSpc>
                <a:spcPct val="150000"/>
              </a:lnSpc>
              <a:buClr>
                <a:srgbClr val="007DC3"/>
              </a:buClr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rgbClr val="00B0F0"/>
                </a:solidFill>
              </a:rPr>
              <a:t>Immigration and ethnicity</a:t>
            </a:r>
          </a:p>
          <a:p>
            <a:pPr marL="342900" indent="-342900">
              <a:lnSpc>
                <a:spcPct val="150000"/>
              </a:lnSpc>
              <a:buClr>
                <a:schemeClr val="tx2"/>
              </a:buClr>
              <a:buFont typeface="Wingdings" panose="05000000000000000000" pitchFamily="2" charset="2"/>
              <a:buChar char="Ø"/>
            </a:pPr>
            <a:endParaRPr lang="en-GB" sz="2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355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Graphic spid="2" grpId="0">
        <p:bldAsOne/>
      </p:bldGraphic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F4E8B039-2D70-744B-A7EB-4683A50B02E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solidFill>
            <a:schemeClr val="tx2">
              <a:lumMod val="75000"/>
            </a:schemeClr>
          </a:solidFill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Key personal attributes</a:t>
            </a: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745FDCD5-935A-CF48-B917-A45D194D2853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en-US" altLang="en-US" sz="2800" dirty="0"/>
              <a:t>One observation is ’Entrepreneurs are made, not born!’. How accurate is this?</a:t>
            </a:r>
          </a:p>
          <a:p>
            <a:pPr lvl="1"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2600" dirty="0"/>
              <a:t>Many of these key attributes or qualities are developed early in life, with the family environment playing an important role</a:t>
            </a:r>
          </a:p>
          <a:p>
            <a:pPr marL="457200" lvl="1" indent="0" eaLnBrk="1" hangingPunct="1">
              <a:lnSpc>
                <a:spcPct val="90000"/>
              </a:lnSpc>
              <a:buNone/>
            </a:pPr>
            <a:endParaRPr lang="en-US" altLang="en-US" sz="2600" dirty="0"/>
          </a:p>
          <a:p>
            <a:pPr lvl="1"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2600" dirty="0"/>
              <a:t>Entrepreneurs tend to have had self-employed parents who tend to support and encourage independence, achievement, and responsibility</a:t>
            </a:r>
          </a:p>
          <a:p>
            <a:pPr marL="457200" lvl="1" indent="0" eaLnBrk="1" hangingPunct="1">
              <a:lnSpc>
                <a:spcPct val="90000"/>
              </a:lnSpc>
              <a:buNone/>
            </a:pPr>
            <a:endParaRPr lang="en-US" altLang="en-US" sz="2600" dirty="0"/>
          </a:p>
          <a:p>
            <a:pPr lvl="1"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altLang="en-US" sz="2600" dirty="0"/>
              <a:t>Firstborns tend to have more entrepreneurial attributes because they receive more attention, have to forge their own way, thus creating higher self-confidence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23255284"/>
      </p:ext>
    </p:extLst>
  </p:cSld>
  <p:clrMapOvr>
    <a:masterClrMapping/>
  </p:clrMapOvr>
  <p:transition spd="med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75000"/>
            </a:schemeClr>
          </a:solidFill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Are entrepreneurs really gamblers?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A study done at Princeton University, looked at two groups of people: those who have just started their own businesses and  the general population. These two groups were given three options for investments…</a:t>
            </a:r>
          </a:p>
          <a:p>
            <a:pPr marL="0" indent="0">
              <a:buNone/>
            </a:pPr>
            <a:endParaRPr lang="en-US" dirty="0"/>
          </a:p>
          <a:p>
            <a:pPr marL="228600" lvl="1" indent="0">
              <a:buNone/>
            </a:pPr>
            <a:r>
              <a:rPr lang="en-US" dirty="0"/>
              <a:t>1. A profit of $5 million with a 20% chance of success</a:t>
            </a:r>
          </a:p>
          <a:p>
            <a:pPr marL="228600" lvl="1" indent="0">
              <a:buNone/>
            </a:pPr>
            <a:r>
              <a:rPr lang="en-US" dirty="0"/>
              <a:t>2. A profit of $2 million with a 50% chance of success</a:t>
            </a:r>
          </a:p>
          <a:p>
            <a:pPr marL="228600" lvl="1" indent="0">
              <a:buNone/>
            </a:pPr>
            <a:r>
              <a:rPr lang="en-US" dirty="0"/>
              <a:t>3. A profit of $1.25 million with an 80% chance of success</a:t>
            </a:r>
          </a:p>
          <a:p>
            <a:pPr marL="228600" lvl="1" indent="0">
              <a:buNone/>
            </a:pPr>
            <a:endParaRPr lang="en-US" dirty="0"/>
          </a:p>
          <a:p>
            <a:r>
              <a:rPr lang="en-US" dirty="0"/>
              <a:t>Entrepreneurs usually opted for safer option 3 – a higher chance of profit, but less of it</a:t>
            </a:r>
          </a:p>
          <a:p>
            <a:endParaRPr lang="en-US" dirty="0"/>
          </a:p>
          <a:p>
            <a:r>
              <a:rPr lang="en-US" dirty="0"/>
              <a:t>While a higher proportion of the general population went for the for riskier option 1 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1849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75000"/>
            </a:schemeClr>
          </a:solidFill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Why entrepreneurship?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latin typeface="+mj-lt"/>
              </a:rPr>
              <a:t>Money is rarely the reason entrepreneurs start new firms…</a:t>
            </a:r>
          </a:p>
          <a:p>
            <a:pPr marL="0" indent="0">
              <a:buNone/>
            </a:pPr>
            <a:endParaRPr lang="en-US" dirty="0">
              <a:latin typeface="+mj-lt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4000" dirty="0">
                <a:latin typeface="+mj-lt"/>
              </a:rPr>
              <a:t>Be own boss</a:t>
            </a:r>
          </a:p>
          <a:p>
            <a:pPr marL="457200" lvl="1" indent="0">
              <a:buNone/>
            </a:pPr>
            <a:endParaRPr lang="en-US" sz="4000" dirty="0">
              <a:latin typeface="+mj-lt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4000" dirty="0">
                <a:latin typeface="+mj-lt"/>
              </a:rPr>
              <a:t>Pursue own ideas</a:t>
            </a:r>
          </a:p>
        </p:txBody>
      </p:sp>
    </p:spTree>
    <p:extLst>
      <p:ext uri="{BB962C8B-B14F-4D97-AF65-F5344CB8AC3E}">
        <p14:creationId xmlns:p14="http://schemas.microsoft.com/office/powerpoint/2010/main" val="2994470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BCACF-42CD-4240-8140-D1531EE5C3F0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75000"/>
            </a:schemeClr>
          </a:solidFill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Types of start-up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641435-A706-8946-B217-A8826B0BC1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Lifestyle Venture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altLang="en-US" dirty="0"/>
              <a:t>Smaller Profit Venture</a:t>
            </a:r>
          </a:p>
          <a:p>
            <a:pPr marL="0" indent="0">
              <a:buNone/>
            </a:pPr>
            <a:endParaRPr lang="en-US" altLang="en-US" dirty="0"/>
          </a:p>
          <a:p>
            <a:r>
              <a:rPr lang="en-US" altLang="en-US" dirty="0"/>
              <a:t>High Growth Ventures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840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C2D376FB-67E8-2845-8FC8-5ACDCF0E87F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solidFill>
            <a:schemeClr val="tx2">
              <a:lumMod val="75000"/>
            </a:schemeClr>
          </a:solidFill>
        </p:spPr>
        <p:txBody>
          <a:bodyPr/>
          <a:lstStyle/>
          <a:p>
            <a:pPr marL="838200" indent="-838200">
              <a:buFontTx/>
              <a:buAutoNum type="arabicPeriod"/>
            </a:pPr>
            <a:r>
              <a:rPr lang="en-US" altLang="en-US" dirty="0">
                <a:solidFill>
                  <a:schemeClr val="bg1"/>
                </a:solidFill>
              </a:rPr>
              <a:t>Lifestyle Venture</a:t>
            </a:r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D7B4629F-FF44-C548-9872-16AED951D898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dirty="0"/>
              <a:t>Small company that provides its owner independence, autonomy, and control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en-US" altLang="en-US" dirty="0"/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Is often run out of household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en-US" altLang="en-US" dirty="0"/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Provides flexibility (hours, meeting places, attire)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en-US" altLang="en-US" dirty="0"/>
          </a:p>
          <a:p>
            <a:pPr eaLnBrk="1" hangingPunct="1">
              <a:lnSpc>
                <a:spcPct val="90000"/>
              </a:lnSpc>
            </a:pPr>
            <a:r>
              <a:rPr lang="en-US" altLang="en-US" dirty="0"/>
              <a:t>Aligns your personal interests and hobbies with your desire to make a profit.</a:t>
            </a:r>
          </a:p>
        </p:txBody>
      </p:sp>
    </p:spTree>
    <p:extLst>
      <p:ext uri="{BB962C8B-B14F-4D97-AF65-F5344CB8AC3E}">
        <p14:creationId xmlns:p14="http://schemas.microsoft.com/office/powerpoint/2010/main" val="1139724694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6A54D140-821B-E548-AB78-6D3EB37BA04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solidFill>
            <a:schemeClr val="tx2">
              <a:lumMod val="75000"/>
            </a:schemeClr>
          </a:solidFill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2. Smaller profit venture</a:t>
            </a:r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F6D00EC1-38F4-0145-B972-E00DB704CC0E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Small company not concentrated on pushing the envelope and growing inordinately large</a:t>
            </a:r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/>
              <a:t>Making millions of pounds is not important</a:t>
            </a:r>
          </a:p>
          <a:p>
            <a:pPr marL="0" indent="0" eaLnBrk="1" hangingPunct="1">
              <a:buNone/>
            </a:pPr>
            <a:endParaRPr lang="en-US" altLang="en-US" dirty="0"/>
          </a:p>
          <a:p>
            <a:pPr eaLnBrk="1" hangingPunct="1"/>
            <a:r>
              <a:rPr lang="en-US" altLang="en-US" dirty="0"/>
              <a:t>Content with making a decent living</a:t>
            </a:r>
          </a:p>
        </p:txBody>
      </p:sp>
    </p:spTree>
    <p:extLst>
      <p:ext uri="{BB962C8B-B14F-4D97-AF65-F5344CB8AC3E}">
        <p14:creationId xmlns:p14="http://schemas.microsoft.com/office/powerpoint/2010/main" val="2419962435"/>
      </p:ext>
    </p:extLst>
  </p:cSld>
  <p:clrMapOvr>
    <a:masterClrMapping/>
  </p:clrMapOvr>
  <p:transition spd="med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286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44182664-1319-C84E-9E0E-871E1D4F5F4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solidFill>
            <a:schemeClr val="tx2">
              <a:lumMod val="75000"/>
            </a:schemeClr>
          </a:solidFill>
        </p:spPr>
        <p:txBody>
          <a:bodyPr/>
          <a:lstStyle/>
          <a:p>
            <a:pPr eaLnBrk="1" hangingPunct="1"/>
            <a:r>
              <a:rPr lang="en-US" altLang="en-US" dirty="0">
                <a:solidFill>
                  <a:schemeClr val="bg1"/>
                </a:solidFill>
              </a:rPr>
              <a:t>3. High-growth ventures</a:t>
            </a:r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B1C0C722-74A0-2A4C-BDE3-4A9F05AA2664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Goal is maximum profit and growth</a:t>
            </a:r>
          </a:p>
          <a:p>
            <a:pPr marL="0" indent="0" eaLnBrk="1" hangingPunct="1">
              <a:buNone/>
            </a:pPr>
            <a:endParaRPr lang="en-US" altLang="en-US" dirty="0"/>
          </a:p>
          <a:p>
            <a:pPr eaLnBrk="1" hangingPunct="1"/>
            <a:r>
              <a:rPr lang="en-US" altLang="en-US" dirty="0"/>
              <a:t>Concentrated on pushing envelope and growing as large as possible</a:t>
            </a:r>
          </a:p>
          <a:p>
            <a:pPr marL="0" indent="0" eaLnBrk="1" hangingPunct="1">
              <a:buNone/>
            </a:pPr>
            <a:endParaRPr lang="en-US" altLang="en-US" dirty="0"/>
          </a:p>
          <a:p>
            <a:pPr eaLnBrk="1" hangingPunct="1"/>
            <a:r>
              <a:rPr lang="en-US" altLang="en-US" dirty="0"/>
              <a:t>Focus on innovation</a:t>
            </a:r>
          </a:p>
        </p:txBody>
      </p:sp>
    </p:spTree>
    <p:extLst>
      <p:ext uri="{BB962C8B-B14F-4D97-AF65-F5344CB8AC3E}">
        <p14:creationId xmlns:p14="http://schemas.microsoft.com/office/powerpoint/2010/main" val="1856937486"/>
      </p:ext>
    </p:extLst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9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9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689</Words>
  <Application>Microsoft Office PowerPoint</Application>
  <PresentationFormat>Widescreen</PresentationFormat>
  <Paragraphs>126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Myriad Pro</vt:lpstr>
      <vt:lpstr>Tahoma</vt:lpstr>
      <vt:lpstr>Times New Roman</vt:lpstr>
      <vt:lpstr>Wingdings</vt:lpstr>
      <vt:lpstr>20140311PresentationUWTSDTemplate</vt:lpstr>
      <vt:lpstr>  Entrepreneurship for International Hotel Management Students  </vt:lpstr>
      <vt:lpstr>Understanding  entrepreneurial activities</vt:lpstr>
      <vt:lpstr>Who or what  are Entrepreneurs? - 3 </vt:lpstr>
      <vt:lpstr>Who or what are Entrepreneurs? -1 </vt:lpstr>
      <vt:lpstr>Who or what are Entrepreneurs? - 2 </vt:lpstr>
      <vt:lpstr>PowerPoint Presentation</vt:lpstr>
      <vt:lpstr>Characteristics of Entrepreneurs</vt:lpstr>
      <vt:lpstr>PowerPoint Presentation</vt:lpstr>
      <vt:lpstr>Key personal attributes</vt:lpstr>
      <vt:lpstr>Are entrepreneurs really gamblers?</vt:lpstr>
      <vt:lpstr>Why entrepreneurship?</vt:lpstr>
      <vt:lpstr>Types of start-up</vt:lpstr>
      <vt:lpstr>Lifestyle Venture</vt:lpstr>
      <vt:lpstr>2. Smaller profit venture</vt:lpstr>
      <vt:lpstr>3. High-growth ventures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Entrepreneurship for International Hotel Management Students  </dc:title>
  <dc:creator>David Jenkins</dc:creator>
  <cp:lastModifiedBy>David Jenkins</cp:lastModifiedBy>
  <cp:revision>12</cp:revision>
  <dcterms:created xsi:type="dcterms:W3CDTF">2020-05-10T12:28:31Z</dcterms:created>
  <dcterms:modified xsi:type="dcterms:W3CDTF">2020-05-26T07:10:41Z</dcterms:modified>
</cp:coreProperties>
</file>