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9" r:id="rId2"/>
    <p:sldId id="278" r:id="rId3"/>
    <p:sldId id="289" r:id="rId4"/>
    <p:sldId id="292" r:id="rId5"/>
    <p:sldId id="290" r:id="rId6"/>
    <p:sldId id="285" r:id="rId7"/>
    <p:sldId id="288" r:id="rId8"/>
    <p:sldId id="29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6E9FFF-ACC1-4384-B101-97BD352A539E}" v="84" dt="2022-10-03T10:29:55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59484" autoAdjust="0"/>
  </p:normalViewPr>
  <p:slideViewPr>
    <p:cSldViewPr snapToGrid="0">
      <p:cViewPr varScale="1">
        <p:scale>
          <a:sx n="43" d="100"/>
          <a:sy n="43" d="100"/>
        </p:scale>
        <p:origin x="177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906E9FFF-ACC1-4384-B101-97BD352A539E}"/>
    <pc:docChg chg="custSel modSld">
      <pc:chgData name="Maria Heffernan" userId="4d9eba02-b8e8-4648-a199-ce89b84b8b1e" providerId="ADAL" clId="{906E9FFF-ACC1-4384-B101-97BD352A539E}" dt="2022-10-03T10:39:43.892" v="294" actId="6549"/>
      <pc:docMkLst>
        <pc:docMk/>
      </pc:docMkLst>
      <pc:sldChg chg="modSp">
        <pc:chgData name="Maria Heffernan" userId="4d9eba02-b8e8-4648-a199-ce89b84b8b1e" providerId="ADAL" clId="{906E9FFF-ACC1-4384-B101-97BD352A539E}" dt="2022-10-03T10:27:51.349" v="137" actId="20577"/>
        <pc:sldMkLst>
          <pc:docMk/>
          <pc:sldMk cId="3073184353" sldId="285"/>
        </pc:sldMkLst>
        <pc:spChg chg="mod">
          <ac:chgData name="Maria Heffernan" userId="4d9eba02-b8e8-4648-a199-ce89b84b8b1e" providerId="ADAL" clId="{906E9FFF-ACC1-4384-B101-97BD352A539E}" dt="2022-10-03T10:27:51.349" v="137" actId="20577"/>
          <ac:spMkLst>
            <pc:docMk/>
            <pc:sldMk cId="3073184353" sldId="285"/>
            <ac:spMk id="3" creationId="{E86775BC-7A6D-451C-94B5-6BA6369C0BCD}"/>
          </ac:spMkLst>
        </pc:spChg>
      </pc:sldChg>
      <pc:sldChg chg="modSp mod modAnim">
        <pc:chgData name="Maria Heffernan" userId="4d9eba02-b8e8-4648-a199-ce89b84b8b1e" providerId="ADAL" clId="{906E9FFF-ACC1-4384-B101-97BD352A539E}" dt="2022-10-03T10:29:55.343" v="149" actId="6549"/>
        <pc:sldMkLst>
          <pc:docMk/>
          <pc:sldMk cId="818731704" sldId="288"/>
        </pc:sldMkLst>
        <pc:spChg chg="mod">
          <ac:chgData name="Maria Heffernan" userId="4d9eba02-b8e8-4648-a199-ce89b84b8b1e" providerId="ADAL" clId="{906E9FFF-ACC1-4384-B101-97BD352A539E}" dt="2022-10-03T10:29:55.343" v="149" actId="6549"/>
          <ac:spMkLst>
            <pc:docMk/>
            <pc:sldMk cId="818731704" sldId="288"/>
            <ac:spMk id="3" creationId="{E86775BC-7A6D-451C-94B5-6BA6369C0BCD}"/>
          </ac:spMkLst>
        </pc:spChg>
      </pc:sldChg>
      <pc:sldChg chg="modSp mod">
        <pc:chgData name="Maria Heffernan" userId="4d9eba02-b8e8-4648-a199-ce89b84b8b1e" providerId="ADAL" clId="{906E9FFF-ACC1-4384-B101-97BD352A539E}" dt="2022-10-03T10:39:43.892" v="294" actId="6549"/>
        <pc:sldMkLst>
          <pc:docMk/>
          <pc:sldMk cId="3951237789" sldId="291"/>
        </pc:sldMkLst>
        <pc:spChg chg="mod">
          <ac:chgData name="Maria Heffernan" userId="4d9eba02-b8e8-4648-a199-ce89b84b8b1e" providerId="ADAL" clId="{906E9FFF-ACC1-4384-B101-97BD352A539E}" dt="2022-10-03T10:39:43.892" v="294" actId="6549"/>
          <ac:spMkLst>
            <pc:docMk/>
            <pc:sldMk cId="3951237789" sldId="291"/>
            <ac:spMk id="3" creationId="{37A9495E-535F-4FFA-8763-85B59950627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25422-E2F4-4493-B43E-C9066F429F96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6745-E5C4-48CF-8EEA-08DC1E7EC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4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6DECBF80-1582-4D49-8C9C-38406D3D63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BD0406D5-1B5E-434D-BF42-1D59096867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62E8AA6-BE2E-4EFB-B698-07BFCF5419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B87B9AB-0ACC-4A8F-98C0-A24A248F7C8D}" type="slidenum">
              <a:rPr lang="en-GB" altLang="en-US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10BF50E-9744-4201-B858-60FDF40AB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02188E-8FFF-40C7-97E9-05CD409DB1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6F6E030-4256-437B-95BF-1409AC929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F90A09-5560-4D1C-87D4-CDAE805685D3}" type="slidenum">
              <a:rPr lang="en-GB" altLang="en-US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737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E86D-DB6B-485D-8007-46F4FA1B5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E3FAF-F105-490E-B3D4-1A543E605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8AB16-C90F-42B0-B848-98C3A4358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69B1-9DDB-4A74-8E94-B6B7F9D86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6C23A-E5EF-44A2-AE2F-478622BBC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83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E687-BE70-4D2D-A79C-5314F15C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A06F7-AE62-48D1-B97E-4DB6FA1DA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3849D-00C4-45BB-BBDD-6FCF467B9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F9A3-DB6F-411B-88B4-611F23CA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AEB7F-FCFA-4742-94AD-3890A4FB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66C31-3483-44F0-B866-22C68CD5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63162-AE7D-458A-A8D3-38FC875A6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5B62B-7BEC-46BB-8C40-B969BC05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89E7F-A5F6-42CF-9544-D7D4BDE1F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25C26-D8E9-481E-8744-ABEE47AC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61DEF-E54E-404B-BDA5-827AD68A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F018-564C-4B49-8C7A-2F6C92B7D3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069F2-F74D-47C4-9063-F9457EAF94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AFB0C-D265-40A5-B7F8-C5184C0C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2112B-E8DA-4F94-A1EE-B937F8E53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BED40-43F5-431B-81DA-B66CF8AB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7CCF-D495-49E5-A806-D2FB9DC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D4C25-01FC-43AE-903E-02CBC9147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BFBAB-BD57-4C21-B3A1-CB23D95380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DCB052-7F62-487C-BF79-ED4243EF4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541495-0308-401B-977D-040D9C1F4D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5B4AE4-5CFD-4144-A1A9-E63A8A3DB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F26CF3-3F40-484B-BE18-303CB5A2C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72E22-F7FD-423A-A69B-38CBF7A58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5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5279-DFD2-4C89-B71B-3BD63C6B9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63D19E-40CE-42A3-9037-AAF3577AF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47FBD-5F7F-4FE3-B5DB-8E5CBF154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299A64-2C4A-4823-A188-BBF0450F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0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A0DB3-DC0F-4172-85B7-4DE4817E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BF3B9D-DE82-4DB8-A2CA-324EE8212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471CB-0DA5-4FBA-AE20-8D801A0D6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61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6346-F0BF-4805-A341-7691BA250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DC68C-EED1-493C-AA4E-AD52402BD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CAA89-7AD7-4713-8654-E9E7D987C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F0426-EEA4-4EC9-893E-77659BA8A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4A2ED-F618-410B-9EC7-14D5070AE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89997-38CC-466A-8061-21AD201AA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96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6347-F199-4AFC-9AA4-EF426982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8E7909-43F1-4097-A776-66D7BF120E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24014-A5CD-4129-A054-CE04ACDBD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83507-330A-4476-9BA9-3D1C75F54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16D132-9A96-4703-8A98-BC79A955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2E4A9-FAFD-4FB4-95DC-0DEDA53A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6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6D92-58CB-4E36-8256-3248EB2FD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8D645-7942-4632-9E7F-72B044FE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5708E-9A67-4649-9DCC-CC76B5AC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21FBA-032B-4D07-BFF7-7F26E0045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043D7-E450-475F-872E-14A16605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9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6A5B99-C399-4EFD-8CC4-3BC0084C7D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05090-6094-4E60-B22A-4C1700355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9654-6A41-4AE8-9298-FF6735153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D3931-570F-472F-9F4E-1DF1BD4C1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67F0D-2B17-402C-B98B-0F78F535D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E52F3A-4FD8-4F43-B900-83626865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E41C9-9293-4FC1-B913-FDF131887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A49A7-BEC9-4F73-A80D-E8971C4CB9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83554-7D25-44A2-9915-A8200A2D75BA}" type="datetimeFigureOut">
              <a:rPr lang="en-GB" smtClean="0"/>
              <a:t>03/10/2022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8C62D-6122-4C47-A5D1-74F56A586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9B8CD-74CD-4D78-A3D6-67930890F3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34395198-ED14-4C95-9BBC-FA3085ADF53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13014" y="1341439"/>
            <a:ext cx="7165975" cy="3019425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200" b="1" dirty="0"/>
              <a:t>BA Developing  Leadership and Management</a:t>
            </a:r>
            <a:br>
              <a:rPr lang="en-GB" altLang="en-US" sz="3200" b="1" dirty="0"/>
            </a:br>
            <a:br>
              <a:rPr lang="en-GB" altLang="en-US" sz="2800" b="1" dirty="0"/>
            </a:br>
            <a:r>
              <a:rPr lang="en-GB" altLang="en-US" sz="2800" b="1" dirty="0"/>
              <a:t>Building A Sustainable Marketing Relationship</a:t>
            </a:r>
            <a:br>
              <a:rPr lang="en-GB" altLang="en-US" sz="2800" b="1" dirty="0"/>
            </a:br>
            <a:r>
              <a:rPr lang="en-GB" altLang="en-US" sz="2800" dirty="0"/>
              <a:t>Module code: BMSW5007</a:t>
            </a:r>
            <a:br>
              <a:rPr lang="en-GB" altLang="en-US" sz="2800" dirty="0"/>
            </a:br>
            <a:br>
              <a:rPr lang="en-GB" altLang="en-US" sz="2800" dirty="0"/>
            </a:br>
            <a:r>
              <a:rPr lang="en-GB" altLang="en-US" sz="2800" dirty="0"/>
              <a:t>Cohort7</a:t>
            </a: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40984E15-738C-4DEB-B557-C7FE7542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78401"/>
            <a:ext cx="2895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D6349AE5-E225-4615-951E-51555209A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31" y="0"/>
            <a:ext cx="8474011" cy="2823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5A7D-17CC-4D28-9545-DA0F3DE2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409" y="3096247"/>
            <a:ext cx="8178800" cy="38925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4000" dirty="0"/>
              <a:t>Module Lead- Maria Heffernan</a:t>
            </a:r>
          </a:p>
          <a:p>
            <a:pPr marL="0" indent="0">
              <a:buNone/>
              <a:defRPr/>
            </a:pPr>
            <a:r>
              <a:rPr lang="en-GB" sz="4000" dirty="0"/>
              <a:t>maria.heffernan@uwtsd.ac.uk</a:t>
            </a:r>
          </a:p>
          <a:p>
            <a:pPr marL="0" indent="0">
              <a:buNone/>
              <a:defRPr/>
            </a:pPr>
            <a:r>
              <a:rPr lang="en-GB" sz="4000" dirty="0"/>
              <a:t>Moodle access: BMSW5007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5604-2036-4759-A39A-70846D3A5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Focus- Customer Relationship Management.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824B3-B1B2-466E-8FB3-693FEDEAB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b="1" dirty="0"/>
              <a:t>AIM(S)</a:t>
            </a:r>
            <a:endParaRPr lang="en-GB" dirty="0"/>
          </a:p>
          <a:p>
            <a:pPr hangingPunct="0"/>
            <a:r>
              <a:rPr lang="en-GB" b="1" dirty="0"/>
              <a:t> </a:t>
            </a:r>
            <a:r>
              <a:rPr lang="en-GB" sz="26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AIM(S) • To critically demonstrate the importance of the relationship between organisations and the customer</a:t>
            </a:r>
            <a:endParaRPr lang="en-GB" sz="2600" dirty="0"/>
          </a:p>
          <a:p>
            <a:pPr hangingPunct="0"/>
            <a:r>
              <a:rPr lang="en-GB" b="1" dirty="0"/>
              <a:t>LEARNING OUTCOMES</a:t>
            </a:r>
            <a:r>
              <a:rPr lang="en-GB" dirty="0"/>
              <a:t> </a:t>
            </a:r>
          </a:p>
          <a:p>
            <a:pPr hangingPunct="0"/>
            <a:r>
              <a:rPr lang="en-GB" dirty="0"/>
              <a:t>Upon the successful completion of this module, the student should be able to: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83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B777C-3647-DC3D-56B8-862157BC7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94295-7E63-0438-87E5-34DF0C3173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Critically discuss the importance of customer centrality within the marketing relationship.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• Critically describe the influence of customer relationship management on organisations and customers. 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 Explain the importance of managing customer expectations to ensure sustainability within marketing relationship. </a:t>
            </a:r>
          </a:p>
          <a:p>
            <a:pPr>
              <a:lnSpc>
                <a:spcPct val="105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• Identify the impact digital and social media marketing has on organisations and the customer marketing relationship.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989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43A12-0917-4A86-BD76-1419BC358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D373D-4A88-4D41-B2F7-883E6AFB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dirty="0"/>
              <a:t>Customer centrality. </a:t>
            </a:r>
          </a:p>
          <a:p>
            <a:pPr hangingPunct="0"/>
            <a:r>
              <a:rPr lang="en-GB" dirty="0"/>
              <a:t>Customer value- Data Driven.</a:t>
            </a:r>
          </a:p>
          <a:p>
            <a:pPr lvl="0" hangingPunct="0"/>
            <a:r>
              <a:rPr lang="en-GB" dirty="0"/>
              <a:t>Value and purpose of sustainable relationship management</a:t>
            </a:r>
          </a:p>
          <a:p>
            <a:pPr lvl="0" hangingPunct="0"/>
            <a:r>
              <a:rPr lang="en-GB" dirty="0"/>
              <a:t>Managing customer expectations.</a:t>
            </a:r>
          </a:p>
          <a:p>
            <a:pPr lvl="0" hangingPunct="0"/>
            <a:r>
              <a:rPr lang="en-GB" dirty="0"/>
              <a:t>Relationship Strategies- segmentation, pricing strategies, importance of market share/growth, differentiation.</a:t>
            </a:r>
          </a:p>
          <a:p>
            <a:pPr lvl="0" hangingPunct="0"/>
            <a:r>
              <a:rPr lang="en-GB" dirty="0"/>
              <a:t>Buying decision making process: ethical considerations such as fair-trade, sustainable resources.</a:t>
            </a:r>
          </a:p>
          <a:p>
            <a:pPr lvl="0" hangingPunct="0"/>
            <a:r>
              <a:rPr lang="en-GB" dirty="0"/>
              <a:t>Influence of digital and social media</a:t>
            </a:r>
          </a:p>
          <a:p>
            <a:pPr lvl="0"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121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941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669" y="1563756"/>
            <a:ext cx="11648661" cy="5446644"/>
          </a:xfrm>
        </p:spPr>
        <p:txBody>
          <a:bodyPr numCol="3">
            <a:normAutofit/>
          </a:bodyPr>
          <a:lstStyle/>
          <a:p>
            <a:pPr marL="0" indent="0" algn="ctr">
              <a:buNone/>
            </a:pPr>
            <a:r>
              <a:rPr lang="en-GB" sz="3500" u="sng" dirty="0">
                <a:solidFill>
                  <a:schemeClr val="accent5">
                    <a:lumMod val="50000"/>
                  </a:schemeClr>
                </a:solidFill>
              </a:rPr>
              <a:t>Induction- 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Introduction to module: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Aim/Objectives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Indicative content</a:t>
            </a:r>
          </a:p>
          <a:p>
            <a:pPr marL="0" indent="0" algn="ctr">
              <a:buNone/>
            </a:pPr>
            <a:r>
              <a:rPr lang="en-GB" sz="3000" u="sng" dirty="0">
                <a:solidFill>
                  <a:schemeClr val="accent6">
                    <a:lumMod val="75000"/>
                  </a:schemeClr>
                </a:solidFill>
              </a:rPr>
              <a:t>Week 1 </a:t>
            </a:r>
          </a:p>
          <a:p>
            <a:pPr marL="0" indent="0" algn="ctr">
              <a:buNone/>
            </a:pPr>
            <a:r>
              <a:rPr lang="en-GB" dirty="0"/>
              <a:t>Influencing the Customer-Data/Touch Points/Customer Satisfaction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 algn="ctr">
              <a:buNone/>
            </a:pPr>
            <a:r>
              <a:rPr lang="en-GB" sz="3000" u="sng" dirty="0">
                <a:solidFill>
                  <a:srgbClr val="C00000"/>
                </a:solidFill>
              </a:rPr>
              <a:t>Week 2 -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Assessment Guidance – Report</a:t>
            </a:r>
          </a:p>
          <a:p>
            <a:pPr marL="0" indent="0" algn="ctr">
              <a:buNone/>
            </a:pPr>
            <a:r>
              <a:rPr lang="en-GB" sz="3200" dirty="0" err="1">
                <a:solidFill>
                  <a:schemeClr val="accent5">
                    <a:lumMod val="50000"/>
                  </a:schemeClr>
                </a:solidFill>
              </a:rPr>
              <a:t>Pricing,Segmentation</a:t>
            </a: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000" u="sng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en-GB" u="sng" dirty="0"/>
              <a:t>	</a:t>
            </a: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07318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227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126780"/>
            <a:ext cx="11555896" cy="5207759"/>
          </a:xfrm>
        </p:spPr>
        <p:txBody>
          <a:bodyPr numCol="2">
            <a:normAutofit/>
          </a:bodyPr>
          <a:lstStyle/>
          <a:p>
            <a:pPr marL="0" indent="0" algn="ctr">
              <a:buNone/>
            </a:pPr>
            <a:endParaRPr lang="en-GB" sz="8000" u="sng" dirty="0"/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Week 3–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Differentiation 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6">
                    <a:lumMod val="75000"/>
                  </a:schemeClr>
                </a:solidFill>
              </a:rPr>
              <a:t>Week 4 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C00000"/>
                </a:solidFill>
              </a:rPr>
              <a:t>Ethics and Sustainability</a:t>
            </a: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2"/>
                </a:solidFill>
              </a:rPr>
              <a:t>Week  5 Reading Week</a:t>
            </a:r>
          </a:p>
          <a:p>
            <a:pPr marL="0" indent="0" algn="just">
              <a:buNone/>
            </a:pPr>
            <a:endParaRPr lang="en-GB" u="sng" dirty="0"/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81873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A00F5-7484-4119-82A6-0961034F7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9495E-535F-4FFA-8763-85B599506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u="sng" dirty="0">
                <a:solidFill>
                  <a:schemeClr val="accent2"/>
                </a:solidFill>
              </a:rPr>
              <a:t>Week</a:t>
            </a: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Week6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Individual Assignment Meetings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 7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Feedback on Draft Reports</a:t>
            </a:r>
          </a:p>
          <a:p>
            <a:pPr marL="0" indent="0" algn="ctr">
              <a:buNone/>
            </a:pP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Weeks 8  and 9 Digital and Social Media Influence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Guidance on Presentation Assignment</a:t>
            </a:r>
          </a:p>
          <a:p>
            <a:pPr marL="0" indent="0" algn="ctr">
              <a:buNone/>
            </a:pPr>
            <a:r>
              <a:rPr lang="en-GB" sz="2400" u="sng">
                <a:solidFill>
                  <a:srgbClr val="A50021"/>
                </a:solidFill>
              </a:rPr>
              <a:t>Week10</a:t>
            </a:r>
            <a:endParaRPr lang="en-GB" sz="2400" u="sng" dirty="0">
              <a:solidFill>
                <a:srgbClr val="A50021"/>
              </a:solidFill>
            </a:endParaRP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Presentation Individual Tutorials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 11</a:t>
            </a:r>
          </a:p>
          <a:p>
            <a:pPr marL="0" indent="0" algn="ctr">
              <a:buNone/>
            </a:pPr>
            <a:r>
              <a:rPr lang="en-GB" sz="2400" u="sng" dirty="0"/>
              <a:t>Presentations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2377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285</Words>
  <Application>Microsoft Office PowerPoint</Application>
  <PresentationFormat>Widescreen</PresentationFormat>
  <Paragraphs>64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BA Developing  Leadership and Management  Building A Sustainable Marketing Relationship Module code: BMSW5007  Cohort7</vt:lpstr>
      <vt:lpstr>PowerPoint Presentation</vt:lpstr>
      <vt:lpstr>Module Focus- Customer Relationship Management.</vt:lpstr>
      <vt:lpstr>PowerPoint Presentation</vt:lpstr>
      <vt:lpstr>Indicative Content</vt:lpstr>
      <vt:lpstr>Scheme of Work</vt:lpstr>
      <vt:lpstr>Scheme of Work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SfWP  Knowledge and Information Management SfWP  Module code: BMSW5106_CARD  Lecture 1</dc:title>
  <dc:creator>Rachel Cook</dc:creator>
  <cp:lastModifiedBy>Maria Heffernan</cp:lastModifiedBy>
  <cp:revision>45</cp:revision>
  <dcterms:created xsi:type="dcterms:W3CDTF">2020-04-22T20:36:53Z</dcterms:created>
  <dcterms:modified xsi:type="dcterms:W3CDTF">2022-10-03T10:39:49Z</dcterms:modified>
</cp:coreProperties>
</file>