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28"/>
  </p:notesMasterIdLst>
  <p:handoutMasterIdLst>
    <p:handoutMasterId r:id="rId29"/>
  </p:handoutMasterIdLst>
  <p:sldIdLst>
    <p:sldId id="373" r:id="rId2"/>
    <p:sldId id="332" r:id="rId3"/>
    <p:sldId id="334" r:id="rId4"/>
    <p:sldId id="381" r:id="rId5"/>
    <p:sldId id="392" r:id="rId6"/>
    <p:sldId id="393" r:id="rId7"/>
    <p:sldId id="394" r:id="rId8"/>
    <p:sldId id="384" r:id="rId9"/>
    <p:sldId id="385" r:id="rId10"/>
    <p:sldId id="391" r:id="rId11"/>
    <p:sldId id="389" r:id="rId12"/>
    <p:sldId id="330" r:id="rId13"/>
    <p:sldId id="374" r:id="rId14"/>
    <p:sldId id="376" r:id="rId15"/>
    <p:sldId id="377" r:id="rId16"/>
    <p:sldId id="375" r:id="rId17"/>
    <p:sldId id="396" r:id="rId18"/>
    <p:sldId id="380" r:id="rId19"/>
    <p:sldId id="397" r:id="rId20"/>
    <p:sldId id="398" r:id="rId21"/>
    <p:sldId id="399" r:id="rId22"/>
    <p:sldId id="400" r:id="rId23"/>
    <p:sldId id="401" r:id="rId24"/>
    <p:sldId id="383" r:id="rId25"/>
    <p:sldId id="379" r:id="rId26"/>
    <p:sldId id="382" r:id="rId27"/>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62167" autoAdjust="0"/>
  </p:normalViewPr>
  <p:slideViewPr>
    <p:cSldViewPr>
      <p:cViewPr varScale="1">
        <p:scale>
          <a:sx n="72" d="100"/>
          <a:sy n="72" d="100"/>
        </p:scale>
        <p:origin x="1350"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extLst>
      <p:ext uri="{BB962C8B-B14F-4D97-AF65-F5344CB8AC3E}">
        <p14:creationId xmlns:p14="http://schemas.microsoft.com/office/powerpoint/2010/main" val="20241944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extLst>
      <p:ext uri="{BB962C8B-B14F-4D97-AF65-F5344CB8AC3E}">
        <p14:creationId xmlns:p14="http://schemas.microsoft.com/office/powerpoint/2010/main" val="340604935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C556B26E-38E8-4040-A82C-58458A77FA87}"/>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id="{B7A08AD9-A4D3-4BCD-9288-F8B9A1EDA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F461B27B-FEF1-4CF4-A393-3178A992AB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C829A61-CD45-4ECC-AA20-733DC22E1B60}" type="slidenum">
              <a:rPr lang="cy-GB" altLang="en-US" sz="1200" smtClean="0">
                <a:latin typeface="Arial" panose="020B0604020202020204" pitchFamily="34" charset="0"/>
              </a:rPr>
              <a:pPr/>
              <a:t>2</a:t>
            </a:fld>
            <a:endParaRPr lang="cy-GB" altLang="en-US" sz="1200">
              <a:latin typeface="Arial" panose="020B0604020202020204" pitchFamily="34" charset="0"/>
            </a:endParaRPr>
          </a:p>
        </p:txBody>
      </p:sp>
    </p:spTree>
    <p:extLst>
      <p:ext uri="{BB962C8B-B14F-4D97-AF65-F5344CB8AC3E}">
        <p14:creationId xmlns:p14="http://schemas.microsoft.com/office/powerpoint/2010/main" val="1525347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FBBAE3CB-93F5-4EE2-8323-EF246CAEBB90}"/>
              </a:ext>
            </a:extLst>
          </p:cNvPr>
          <p:cNvSpPr>
            <a:spLocks noGrp="1" noRot="1" noChangeAspect="1" noChangeArrowheads="1" noTextEdit="1"/>
          </p:cNvSpPr>
          <p:nvPr>
            <p:ph type="sldImg"/>
          </p:nvPr>
        </p:nvSpPr>
        <p:spPr>
          <a:xfrm>
            <a:off x="917575" y="744538"/>
            <a:ext cx="4962525" cy="3722687"/>
          </a:xfrm>
          <a:ln/>
        </p:spPr>
      </p:sp>
      <p:sp>
        <p:nvSpPr>
          <p:cNvPr id="30723" name="Notes Placeholder 2">
            <a:extLst>
              <a:ext uri="{FF2B5EF4-FFF2-40B4-BE49-F238E27FC236}">
                <a16:creationId xmlns:a16="http://schemas.microsoft.com/office/drawing/2014/main" id="{C93E9C26-0E25-4A7F-8614-CB1CFAE8AC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FE82A27F-8E5D-4A13-8411-2B8DD5A860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CF5846F-61B6-4489-AB4F-0A0EEA7FE4D6}"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extLst>
      <p:ext uri="{BB962C8B-B14F-4D97-AF65-F5344CB8AC3E}">
        <p14:creationId xmlns:p14="http://schemas.microsoft.com/office/powerpoint/2010/main" val="8862731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DDF212-A034-4FCE-8104-2647C270597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B1CD3A0-050D-407A-AAC0-CD7E70A5B4C4}" type="datetimeFigureOut">
              <a:rPr lang="en-GB"/>
              <a:pPr>
                <a:defRPr/>
              </a:pPr>
              <a:t>06/11/2018</a:t>
            </a:fld>
            <a:endParaRPr lang="en-GB"/>
          </a:p>
        </p:txBody>
      </p:sp>
      <p:sp>
        <p:nvSpPr>
          <p:cNvPr id="5" name="Footer Placeholder 4">
            <a:extLst>
              <a:ext uri="{FF2B5EF4-FFF2-40B4-BE49-F238E27FC236}">
                <a16:creationId xmlns:a16="http://schemas.microsoft.com/office/drawing/2014/main" id="{585091C9-E838-4234-99E9-330143C4C6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7E00D824-F0FD-41EE-8583-D3962CBDB892}"/>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13F41B2E-78C8-4B8A-B67B-37D9150BC61E}" type="slidenum">
              <a:rPr lang="en-GB" altLang="en-US"/>
              <a:pPr>
                <a:defRPr/>
              </a:pPr>
              <a:t>‹#›</a:t>
            </a:fld>
            <a:endParaRPr lang="en-GB" altLang="en-US"/>
          </a:p>
        </p:txBody>
      </p:sp>
    </p:spTree>
    <p:extLst>
      <p:ext uri="{BB962C8B-B14F-4D97-AF65-F5344CB8AC3E}">
        <p14:creationId xmlns:p14="http://schemas.microsoft.com/office/powerpoint/2010/main" val="145001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2510E8-A2D3-4AE5-B23B-340F0AB80EF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6471B11-6530-4E78-BF06-EDF2C3B701EB}" type="datetimeFigureOut">
              <a:rPr lang="en-GB"/>
              <a:pPr>
                <a:defRPr/>
              </a:pPr>
              <a:t>06/11/2018</a:t>
            </a:fld>
            <a:endParaRPr lang="en-GB"/>
          </a:p>
        </p:txBody>
      </p:sp>
      <p:sp>
        <p:nvSpPr>
          <p:cNvPr id="5" name="Footer Placeholder 4">
            <a:extLst>
              <a:ext uri="{FF2B5EF4-FFF2-40B4-BE49-F238E27FC236}">
                <a16:creationId xmlns:a16="http://schemas.microsoft.com/office/drawing/2014/main" id="{E90DAE70-26F1-410F-93E3-6481D1CE58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1A4C6CE4-CB46-4728-A190-E80795F00CD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52D99E5-FDB3-4144-9A67-0DF7A1092C6B}" type="slidenum">
              <a:rPr lang="en-GB" altLang="en-US"/>
              <a:pPr>
                <a:defRPr/>
              </a:pPr>
              <a:t>‹#›</a:t>
            </a:fld>
            <a:endParaRPr lang="en-GB" altLang="en-US"/>
          </a:p>
        </p:txBody>
      </p:sp>
    </p:spTree>
    <p:extLst>
      <p:ext uri="{BB962C8B-B14F-4D97-AF65-F5344CB8AC3E}">
        <p14:creationId xmlns:p14="http://schemas.microsoft.com/office/powerpoint/2010/main" val="62874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3499C2D-99CD-4C37-9123-7F84EB35FE1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52F87C-49E7-4369-9718-BA29103876AA}" type="datetimeFigureOut">
              <a:rPr lang="en-GB"/>
              <a:pPr>
                <a:defRPr/>
              </a:pPr>
              <a:t>06/11/2018</a:t>
            </a:fld>
            <a:endParaRPr lang="en-GB"/>
          </a:p>
        </p:txBody>
      </p:sp>
      <p:sp>
        <p:nvSpPr>
          <p:cNvPr id="5" name="Slide Number Placeholder 5">
            <a:extLst>
              <a:ext uri="{FF2B5EF4-FFF2-40B4-BE49-F238E27FC236}">
                <a16:creationId xmlns:a16="http://schemas.microsoft.com/office/drawing/2014/main" id="{63A5592D-22C0-4A46-8A76-427C745D1AB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F322D5-937C-42E5-9CE2-7932E36E37DD}" type="slidenum">
              <a:rPr lang="en-GB" altLang="en-US"/>
              <a:pPr>
                <a:defRPr/>
              </a:pPr>
              <a:t>‹#›</a:t>
            </a:fld>
            <a:endParaRPr lang="en-GB" altLang="en-US"/>
          </a:p>
        </p:txBody>
      </p:sp>
    </p:spTree>
    <p:extLst>
      <p:ext uri="{BB962C8B-B14F-4D97-AF65-F5344CB8AC3E}">
        <p14:creationId xmlns:p14="http://schemas.microsoft.com/office/powerpoint/2010/main" val="36538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86D2ED-414C-4525-8CBD-A4A0AA9D886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D24051-A723-4CAB-AEA0-DF11D89AE46A}" type="datetimeFigureOut">
              <a:rPr lang="en-GB"/>
              <a:pPr>
                <a:defRPr/>
              </a:pPr>
              <a:t>06/11/2018</a:t>
            </a:fld>
            <a:endParaRPr lang="en-GB"/>
          </a:p>
        </p:txBody>
      </p:sp>
      <p:sp>
        <p:nvSpPr>
          <p:cNvPr id="6" name="Slide Number Placeholder 6">
            <a:extLst>
              <a:ext uri="{FF2B5EF4-FFF2-40B4-BE49-F238E27FC236}">
                <a16:creationId xmlns:a16="http://schemas.microsoft.com/office/drawing/2014/main" id="{7C3B2F61-2A76-4470-8B2C-95A72FF8BC5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27C47F5-54B8-43BC-84D2-347FC0508BA4}" type="slidenum">
              <a:rPr lang="en-GB" altLang="en-US"/>
              <a:pPr>
                <a:defRPr/>
              </a:pPr>
              <a:t>‹#›</a:t>
            </a:fld>
            <a:endParaRPr lang="en-GB" altLang="en-US"/>
          </a:p>
        </p:txBody>
      </p:sp>
    </p:spTree>
    <p:extLst>
      <p:ext uri="{BB962C8B-B14F-4D97-AF65-F5344CB8AC3E}">
        <p14:creationId xmlns:p14="http://schemas.microsoft.com/office/powerpoint/2010/main" val="325137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E0451E-B038-40B6-9294-393C732BA5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F54716-E02E-45CC-8753-C8D9E8639E34}" type="datetimeFigureOut">
              <a:rPr lang="en-GB"/>
              <a:pPr>
                <a:defRPr/>
              </a:pPr>
              <a:t>06/11/2018</a:t>
            </a:fld>
            <a:endParaRPr lang="en-GB"/>
          </a:p>
        </p:txBody>
      </p:sp>
      <p:sp>
        <p:nvSpPr>
          <p:cNvPr id="8" name="Slide Number Placeholder 8">
            <a:extLst>
              <a:ext uri="{FF2B5EF4-FFF2-40B4-BE49-F238E27FC236}">
                <a16:creationId xmlns:a16="http://schemas.microsoft.com/office/drawing/2014/main" id="{5639E14C-9EBE-4B25-9DD1-DBE7AC97441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8D7AF9C-2D71-430D-977D-3B3B96653E91}" type="slidenum">
              <a:rPr lang="en-GB" altLang="en-US"/>
              <a:pPr>
                <a:defRPr/>
              </a:pPr>
              <a:t>‹#›</a:t>
            </a:fld>
            <a:endParaRPr lang="en-GB" altLang="en-US"/>
          </a:p>
        </p:txBody>
      </p:sp>
    </p:spTree>
    <p:extLst>
      <p:ext uri="{BB962C8B-B14F-4D97-AF65-F5344CB8AC3E}">
        <p14:creationId xmlns:p14="http://schemas.microsoft.com/office/powerpoint/2010/main" val="2521067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37858D-A28D-4EB6-9236-0E5AB7BDC48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56206E-1367-49D3-A94F-A86D930F3B89}" type="datetimeFigureOut">
              <a:rPr lang="en-GB"/>
              <a:pPr>
                <a:defRPr/>
              </a:pPr>
              <a:t>06/11/2018</a:t>
            </a:fld>
            <a:endParaRPr lang="en-GB"/>
          </a:p>
        </p:txBody>
      </p:sp>
      <p:sp>
        <p:nvSpPr>
          <p:cNvPr id="4" name="Slide Number Placeholder 4">
            <a:extLst>
              <a:ext uri="{FF2B5EF4-FFF2-40B4-BE49-F238E27FC236}">
                <a16:creationId xmlns:a16="http://schemas.microsoft.com/office/drawing/2014/main" id="{FAAA7030-3A0B-4776-B5FC-FB0B6211E5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0A6D740-4B7D-4B70-8CAA-893A0E623AB3}" type="slidenum">
              <a:rPr lang="en-GB" altLang="en-US"/>
              <a:pPr>
                <a:defRPr/>
              </a:pPr>
              <a:t>‹#›</a:t>
            </a:fld>
            <a:endParaRPr lang="en-GB" altLang="en-US"/>
          </a:p>
        </p:txBody>
      </p:sp>
    </p:spTree>
    <p:extLst>
      <p:ext uri="{BB962C8B-B14F-4D97-AF65-F5344CB8AC3E}">
        <p14:creationId xmlns:p14="http://schemas.microsoft.com/office/powerpoint/2010/main" val="23131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07CE70-F282-4432-9CEE-46F03894BBE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7D3963C-D3F2-484B-A4AA-EDAAD6FE3749}" type="datetimeFigureOut">
              <a:rPr lang="en-GB"/>
              <a:pPr>
                <a:defRPr/>
              </a:pPr>
              <a:t>06/11/2018</a:t>
            </a:fld>
            <a:endParaRPr lang="en-GB"/>
          </a:p>
        </p:txBody>
      </p:sp>
      <p:sp>
        <p:nvSpPr>
          <p:cNvPr id="3" name="Slide Number Placeholder 3">
            <a:extLst>
              <a:ext uri="{FF2B5EF4-FFF2-40B4-BE49-F238E27FC236}">
                <a16:creationId xmlns:a16="http://schemas.microsoft.com/office/drawing/2014/main" id="{306AD081-C136-4EFE-BF81-42FC5C22FED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ACB9D4-1302-4357-B124-ADD26341CE76}" type="slidenum">
              <a:rPr lang="en-GB" altLang="en-US"/>
              <a:pPr>
                <a:defRPr/>
              </a:pPr>
              <a:t>‹#›</a:t>
            </a:fld>
            <a:endParaRPr lang="en-GB" altLang="en-US"/>
          </a:p>
        </p:txBody>
      </p:sp>
    </p:spTree>
    <p:extLst>
      <p:ext uri="{BB962C8B-B14F-4D97-AF65-F5344CB8AC3E}">
        <p14:creationId xmlns:p14="http://schemas.microsoft.com/office/powerpoint/2010/main" val="367600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7241DA61-55E7-4F0B-AE23-ED57CA78A7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1A6ACE4-5E0B-4C81-A354-A16A032FDC27}" type="datetimeFigureOut">
              <a:rPr lang="en-GB"/>
              <a:pPr>
                <a:defRPr/>
              </a:pPr>
              <a:t>06/11/2018</a:t>
            </a:fld>
            <a:endParaRPr lang="en-GB"/>
          </a:p>
        </p:txBody>
      </p:sp>
      <p:sp>
        <p:nvSpPr>
          <p:cNvPr id="6" name="Slide Number Placeholder 6">
            <a:extLst>
              <a:ext uri="{FF2B5EF4-FFF2-40B4-BE49-F238E27FC236}">
                <a16:creationId xmlns:a16="http://schemas.microsoft.com/office/drawing/2014/main" id="{32C32175-DAEB-4E63-9FFC-2FC60FE824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6CDB78-3C80-4992-87EB-C458FBE0294B}" type="slidenum">
              <a:rPr lang="en-GB" altLang="en-US"/>
              <a:pPr>
                <a:defRPr/>
              </a:pPr>
              <a:t>‹#›</a:t>
            </a:fld>
            <a:endParaRPr lang="en-GB" altLang="en-US"/>
          </a:p>
        </p:txBody>
      </p:sp>
    </p:spTree>
    <p:extLst>
      <p:ext uri="{BB962C8B-B14F-4D97-AF65-F5344CB8AC3E}">
        <p14:creationId xmlns:p14="http://schemas.microsoft.com/office/powerpoint/2010/main" val="89258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D54333B0-52AD-404D-9279-D2AAE8F4C3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5A4779F-1DBE-42EB-82C7-CECF31C97C6D}" type="datetimeFigureOut">
              <a:rPr lang="en-GB"/>
              <a:pPr>
                <a:defRPr/>
              </a:pPr>
              <a:t>06/11/2018</a:t>
            </a:fld>
            <a:endParaRPr lang="en-GB"/>
          </a:p>
        </p:txBody>
      </p:sp>
      <p:sp>
        <p:nvSpPr>
          <p:cNvPr id="6" name="Slide Number Placeholder 6">
            <a:extLst>
              <a:ext uri="{FF2B5EF4-FFF2-40B4-BE49-F238E27FC236}">
                <a16:creationId xmlns:a16="http://schemas.microsoft.com/office/drawing/2014/main" id="{CCDDDD73-B40B-4E75-A7E3-4C6CB71AAC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DF4CE13-269E-4361-ACE6-3EDE570D43CC}" type="slidenum">
              <a:rPr lang="en-GB" altLang="en-US"/>
              <a:pPr>
                <a:defRPr/>
              </a:pPr>
              <a:t>‹#›</a:t>
            </a:fld>
            <a:endParaRPr lang="en-GB" altLang="en-US"/>
          </a:p>
        </p:txBody>
      </p:sp>
    </p:spTree>
    <p:extLst>
      <p:ext uri="{BB962C8B-B14F-4D97-AF65-F5344CB8AC3E}">
        <p14:creationId xmlns:p14="http://schemas.microsoft.com/office/powerpoint/2010/main" val="213048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DEEBA8-F54C-4F10-8BCD-35CEACE58CD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8862AC9-37A5-49EB-8D7B-9EB835A516B2}" type="datetimeFigureOut">
              <a:rPr lang="en-GB"/>
              <a:pPr>
                <a:defRPr/>
              </a:pPr>
              <a:t>06/11/2018</a:t>
            </a:fld>
            <a:endParaRPr lang="en-GB"/>
          </a:p>
        </p:txBody>
      </p:sp>
      <p:sp>
        <p:nvSpPr>
          <p:cNvPr id="5" name="Slide Number Placeholder 5">
            <a:extLst>
              <a:ext uri="{FF2B5EF4-FFF2-40B4-BE49-F238E27FC236}">
                <a16:creationId xmlns:a16="http://schemas.microsoft.com/office/drawing/2014/main" id="{EFDEA441-74B1-4B96-B42B-AF810931E3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86F790B-CD64-4DC1-BFE8-286FAE9AB1CC}" type="slidenum">
              <a:rPr lang="en-GB" altLang="en-US"/>
              <a:pPr>
                <a:defRPr/>
              </a:pPr>
              <a:t>‹#›</a:t>
            </a:fld>
            <a:endParaRPr lang="en-GB" altLang="en-US"/>
          </a:p>
        </p:txBody>
      </p:sp>
    </p:spTree>
    <p:extLst>
      <p:ext uri="{BB962C8B-B14F-4D97-AF65-F5344CB8AC3E}">
        <p14:creationId xmlns:p14="http://schemas.microsoft.com/office/powerpoint/2010/main" val="2481459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C4939-8BBC-4EA0-AC25-AE5B6B2877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2D51F-DAD0-4FEC-A0A7-42929DC8715A}" type="datetimeFigureOut">
              <a:rPr lang="en-GB"/>
              <a:pPr>
                <a:defRPr/>
              </a:pPr>
              <a:t>06/11/2018</a:t>
            </a:fld>
            <a:endParaRPr lang="en-GB"/>
          </a:p>
        </p:txBody>
      </p:sp>
      <p:sp>
        <p:nvSpPr>
          <p:cNvPr id="5" name="Slide Number Placeholder 5">
            <a:extLst>
              <a:ext uri="{FF2B5EF4-FFF2-40B4-BE49-F238E27FC236}">
                <a16:creationId xmlns:a16="http://schemas.microsoft.com/office/drawing/2014/main" id="{FE5AAA3F-E6DD-4926-B877-8602E54AC3C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60E00FE-BC3D-422D-815F-CFE0EE1BFBBE}" type="slidenum">
              <a:rPr lang="en-GB" altLang="en-US"/>
              <a:pPr>
                <a:defRPr/>
              </a:pPr>
              <a:t>‹#›</a:t>
            </a:fld>
            <a:endParaRPr lang="en-GB" altLang="en-US"/>
          </a:p>
        </p:txBody>
      </p:sp>
    </p:spTree>
    <p:extLst>
      <p:ext uri="{BB962C8B-B14F-4D97-AF65-F5344CB8AC3E}">
        <p14:creationId xmlns:p14="http://schemas.microsoft.com/office/powerpoint/2010/main" val="40610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B8ABF5D-3A45-4B19-9AE8-6411E6F9AA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8BAA386-5C71-4470-8566-48C68CE0CC3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781E546-42FA-495E-9A2C-B006CB5C36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5FD97A5F-F906-4591-B50A-05DD79084E12}" type="datetimeFigureOut">
              <a:rPr lang="en-GB"/>
              <a:pPr>
                <a:defRPr/>
              </a:pPr>
              <a:t>06/11/2018</a:t>
            </a:fld>
            <a:endParaRPr lang="en-GB" dirty="0"/>
          </a:p>
        </p:txBody>
      </p:sp>
      <p:sp>
        <p:nvSpPr>
          <p:cNvPr id="6" name="Slide Number Placeholder 5">
            <a:extLst>
              <a:ext uri="{FF2B5EF4-FFF2-40B4-BE49-F238E27FC236}">
                <a16:creationId xmlns:a16="http://schemas.microsoft.com/office/drawing/2014/main" id="{8B6F498A-F29A-4294-A065-5E761C5903D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721AEB27-0483-4D7F-BAA5-F2666D1A0B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gov.wales/newsroom/health-and-social-services/2018/loneliness/?lang=en"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walesonline.co.uk/special-features/what-life-like-asylum-seeker-13593777" TargetMode="External"/><Relationship Id="rId2" Type="http://schemas.openxmlformats.org/officeDocument/2006/relationships/hyperlink" Target="https://www.ageuk.org.uk/cymru/our-impact/policy-publications/no-one-should-have-no-one---tackling-loneliness/" TargetMode="External"/><Relationship Id="rId1" Type="http://schemas.openxmlformats.org/officeDocument/2006/relationships/slideLayout" Target="../slideLayouts/slideLayout2.xml"/><Relationship Id="rId4" Type="http://schemas.openxmlformats.org/officeDocument/2006/relationships/hyperlink" Target="https://www.youtube.com/watch?v=jfdN_megX4E"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ons.gov.uk/peoplepopulationandcommunity/wellbeing/articles/lonelinesswhatcharacteristicsandcircumstancesareassociatedwithfeelinglonely/2018-04-10"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campaigntoendloneliness.org/referenc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50909/6.4882_DCMS_Loneliness_Strategy_web_Update.pdf"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IYc85A8f2CM&amp;feature=youtu.be" TargetMode="External"/><Relationship Id="rId2" Type="http://schemas.openxmlformats.org/officeDocument/2006/relationships/hyperlink" Target="https://www.bbc.co.uk/news/av/uk-13828705/experiment-mimics-a-life-of-isolation-for-the-elderly"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50909/6.4882_DCMS_Loneliness_Strategy_web_Update.pdf" TargetMode="External"/><Relationship Id="rId2" Type="http://schemas.openxmlformats.org/officeDocument/2006/relationships/hyperlink" Target="http://www.ncbi.nlm.nih.gov/pubmed/20230134"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plosmedicine.org/article/info%3Adoi%2F10.1371%2Fjournal.pmed.1000316"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contact-theelderly.org.uk/SM4/Mutable/Uploads/medialibrary/Heart-2016-Valtorta-heartjnl-2015-308790.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id="{B3E1BD40-6C07-4E70-BE95-4CA4197CD6A3}"/>
              </a:ext>
            </a:extLst>
          </p:cNvPr>
          <p:cNvSpPr>
            <a:spLocks noGrp="1"/>
          </p:cNvSpPr>
          <p:nvPr>
            <p:ph type="ctrTitle"/>
          </p:nvPr>
        </p:nvSpPr>
        <p:spPr/>
        <p:txBody>
          <a:bodyPr/>
          <a:lstStyle/>
          <a:p>
            <a:br>
              <a:rPr lang="en-GB" altLang="en-US" dirty="0"/>
            </a:br>
            <a:endParaRPr lang="en-GB" altLang="en-US" dirty="0"/>
          </a:p>
        </p:txBody>
      </p:sp>
      <p:sp>
        <p:nvSpPr>
          <p:cNvPr id="3" name="Rectangle 2">
            <a:extLst>
              <a:ext uri="{FF2B5EF4-FFF2-40B4-BE49-F238E27FC236}">
                <a16:creationId xmlns:a16="http://schemas.microsoft.com/office/drawing/2014/main" id="{46C3635F-C73D-42E7-99FF-FA0620F3B493}"/>
              </a:ext>
            </a:extLst>
          </p:cNvPr>
          <p:cNvSpPr/>
          <p:nvPr/>
        </p:nvSpPr>
        <p:spPr>
          <a:xfrm>
            <a:off x="1475656" y="1153921"/>
            <a:ext cx="6912768" cy="2062103"/>
          </a:xfrm>
          <a:prstGeom prst="rect">
            <a:avLst/>
          </a:prstGeom>
        </p:spPr>
        <p:txBody>
          <a:bodyPr wrap="square">
            <a:spAutoFit/>
          </a:bodyPr>
          <a:lstStyle/>
          <a:p>
            <a:pPr algn="ctr"/>
            <a:r>
              <a:rPr lang="en-GB" sz="3200" dirty="0">
                <a:latin typeface="Arial" panose="020B0604020202020204" pitchFamily="34" charset="0"/>
                <a:ea typeface="Times New Roman" panose="02020603050405020304" pitchFamily="18" charset="0"/>
                <a:cs typeface="Arial" panose="020B0604020202020204" pitchFamily="34" charset="0"/>
              </a:rPr>
              <a:t>Assignment 2: Explain, using social and/or psychological theories, the impact of isolation on individuals within a social care setting.</a:t>
            </a:r>
            <a:endParaRPr lang="en-GB" sz="32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30F71F-F51A-4080-A591-2EF2A91A3ECA}"/>
              </a:ext>
            </a:extLst>
          </p:cNvPr>
          <p:cNvSpPr>
            <a:spLocks noGrp="1"/>
          </p:cNvSpPr>
          <p:nvPr>
            <p:ph idx="4294967295"/>
          </p:nvPr>
        </p:nvSpPr>
        <p:spPr>
          <a:xfrm>
            <a:off x="920621" y="1052736"/>
            <a:ext cx="8229600" cy="3916363"/>
          </a:xfrm>
        </p:spPr>
        <p:txBody>
          <a:bodyPr/>
          <a:lstStyle/>
          <a:p>
            <a:r>
              <a:rPr lang="en-GB" b="1" dirty="0"/>
              <a:t>“Loneliness and social isolation is a growing threat to public health: We must tackle it together”– Huw </a:t>
            </a:r>
            <a:r>
              <a:rPr lang="en-GB" b="1" dirty="0" err="1"/>
              <a:t>Irranca</a:t>
            </a:r>
            <a:r>
              <a:rPr lang="en-GB" b="1" dirty="0"/>
              <a:t>-Davies  22</a:t>
            </a:r>
            <a:r>
              <a:rPr lang="en-GB" b="1" baseline="30000" dirty="0"/>
              <a:t>nd</a:t>
            </a:r>
            <a:r>
              <a:rPr lang="en-GB" b="1" dirty="0"/>
              <a:t> October 2018 </a:t>
            </a:r>
          </a:p>
          <a:p>
            <a:endParaRPr lang="en-GB" b="1" dirty="0"/>
          </a:p>
          <a:p>
            <a:pPr marL="0" indent="0">
              <a:buNone/>
            </a:pPr>
            <a:r>
              <a:rPr lang="en-GB" sz="1600" b="1" dirty="0">
                <a:hlinkClick r:id="rId3"/>
              </a:rPr>
              <a:t>Link to Welsh Government website</a:t>
            </a:r>
            <a:r>
              <a:rPr lang="en-GB" sz="1600" b="1"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2">
            <a:extLst>
              <a:ext uri="{FF2B5EF4-FFF2-40B4-BE49-F238E27FC236}">
                <a16:creationId xmlns:a16="http://schemas.microsoft.com/office/drawing/2014/main" id="{EEE0855F-7791-4707-9C46-52B15530F61C}"/>
              </a:ext>
            </a:extLst>
          </p:cNvPr>
          <p:cNvSpPr>
            <a:spLocks noGrp="1"/>
          </p:cNvSpPr>
          <p:nvPr>
            <p:ph type="title"/>
          </p:nvPr>
        </p:nvSpPr>
        <p:spPr/>
        <p:txBody>
          <a:bodyPr/>
          <a:lstStyle/>
          <a:p>
            <a:r>
              <a:rPr lang="en-GB" altLang="en-US" dirty="0"/>
              <a:t>Examples</a:t>
            </a:r>
          </a:p>
        </p:txBody>
      </p:sp>
      <p:sp>
        <p:nvSpPr>
          <p:cNvPr id="3" name="Content Placeholder 2">
            <a:extLst>
              <a:ext uri="{FF2B5EF4-FFF2-40B4-BE49-F238E27FC236}">
                <a16:creationId xmlns:a16="http://schemas.microsoft.com/office/drawing/2014/main" id="{F79E3361-4756-4CAC-95B5-14C205F813A5}"/>
              </a:ext>
            </a:extLst>
          </p:cNvPr>
          <p:cNvSpPr>
            <a:spLocks noGrp="1"/>
          </p:cNvSpPr>
          <p:nvPr>
            <p:ph idx="1"/>
          </p:nvPr>
        </p:nvSpPr>
        <p:spPr/>
        <p:txBody>
          <a:bodyPr/>
          <a:lstStyle/>
          <a:p>
            <a:r>
              <a:rPr lang="en-GB" dirty="0">
                <a:hlinkClick r:id="rId2"/>
              </a:rPr>
              <a:t>Age Cymru</a:t>
            </a:r>
            <a:endParaRPr lang="en-GB" dirty="0"/>
          </a:p>
          <a:p>
            <a:endParaRPr lang="en-GB" dirty="0"/>
          </a:p>
          <a:p>
            <a:r>
              <a:rPr lang="en-GB" dirty="0">
                <a:hlinkClick r:id="rId3"/>
              </a:rPr>
              <a:t>Asylum seekers</a:t>
            </a:r>
            <a:endParaRPr lang="en-GB" dirty="0"/>
          </a:p>
        </p:txBody>
      </p:sp>
      <p:sp>
        <p:nvSpPr>
          <p:cNvPr id="2" name="Rectangle 1">
            <a:extLst>
              <a:ext uri="{FF2B5EF4-FFF2-40B4-BE49-F238E27FC236}">
                <a16:creationId xmlns:a16="http://schemas.microsoft.com/office/drawing/2014/main" id="{53574CC5-DC64-49B7-A2C4-9198A2C789CF}"/>
              </a:ext>
            </a:extLst>
          </p:cNvPr>
          <p:cNvSpPr/>
          <p:nvPr/>
        </p:nvSpPr>
        <p:spPr>
          <a:xfrm>
            <a:off x="6400800" y="1700808"/>
            <a:ext cx="4572000" cy="830997"/>
          </a:xfrm>
          <a:prstGeom prst="rect">
            <a:avLst/>
          </a:prstGeom>
        </p:spPr>
        <p:txBody>
          <a:bodyPr>
            <a:spAutoFit/>
          </a:bodyPr>
          <a:lstStyle/>
          <a:p>
            <a:endParaRPr lang="en-GB" dirty="0"/>
          </a:p>
          <a:p>
            <a:r>
              <a:rPr lang="en-GB" dirty="0">
                <a:hlinkClick r:id="rId4"/>
              </a:rPr>
              <a:t>BBC Horizon</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a:t>
            </a:r>
          </a:p>
        </p:txBody>
      </p:sp>
      <p:sp>
        <p:nvSpPr>
          <p:cNvPr id="3" name="Content Placeholder 2"/>
          <p:cNvSpPr>
            <a:spLocks noGrp="1"/>
          </p:cNvSpPr>
          <p:nvPr>
            <p:ph idx="1"/>
          </p:nvPr>
        </p:nvSpPr>
        <p:spPr/>
        <p:txBody>
          <a:bodyPr/>
          <a:lstStyle/>
          <a:p>
            <a:r>
              <a:rPr lang="en-GB" dirty="0"/>
              <a:t>Loneliness and social isolation are harmful to our health: research shows that lacking social connections is as damaging to our health as smoking 15 cigarettes a day (Holt-</a:t>
            </a:r>
            <a:r>
              <a:rPr lang="en-GB" dirty="0" err="1"/>
              <a:t>Lunstad</a:t>
            </a:r>
            <a:r>
              <a:rPr lang="en-GB" dirty="0"/>
              <a:t> et al, 2015). </a:t>
            </a:r>
          </a:p>
        </p:txBody>
      </p:sp>
    </p:spTree>
    <p:extLst>
      <p:ext uri="{BB962C8B-B14F-4D97-AF65-F5344CB8AC3E}">
        <p14:creationId xmlns:p14="http://schemas.microsoft.com/office/powerpoint/2010/main" val="2966478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Profiles of loneliness (ONS, 2017)</a:t>
            </a:r>
          </a:p>
        </p:txBody>
      </p:sp>
      <p:sp>
        <p:nvSpPr>
          <p:cNvPr id="3" name="Content Placeholder 2"/>
          <p:cNvSpPr>
            <a:spLocks noGrp="1"/>
          </p:cNvSpPr>
          <p:nvPr>
            <p:ph idx="1"/>
          </p:nvPr>
        </p:nvSpPr>
        <p:spPr/>
        <p:txBody>
          <a:bodyPr/>
          <a:lstStyle/>
          <a:p>
            <a:r>
              <a:rPr lang="en-GB" dirty="0"/>
              <a:t>Widowed older homeowners living alone with long-term health conditions.</a:t>
            </a:r>
          </a:p>
          <a:p>
            <a:r>
              <a:rPr lang="en-GB" dirty="0"/>
              <a:t>Unmarried, middle-agers with long-term health conditions.</a:t>
            </a:r>
          </a:p>
          <a:p>
            <a:r>
              <a:rPr lang="en-GB" dirty="0"/>
              <a:t>Younger renters with little trust and sense of belonging to their area</a:t>
            </a:r>
          </a:p>
          <a:p>
            <a:endParaRPr lang="en-GB" dirty="0"/>
          </a:p>
        </p:txBody>
      </p:sp>
    </p:spTree>
    <p:extLst>
      <p:ext uri="{BB962C8B-B14F-4D97-AF65-F5344CB8AC3E}">
        <p14:creationId xmlns:p14="http://schemas.microsoft.com/office/powerpoint/2010/main" val="438627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692696"/>
            <a:ext cx="8229600" cy="3917032"/>
          </a:xfrm>
        </p:spPr>
        <p:txBody>
          <a:bodyPr/>
          <a:lstStyle/>
          <a:p>
            <a:r>
              <a:rPr lang="en-GB" sz="2400" dirty="0"/>
              <a:t>Younger adults aged 16 to 24 years reported feeling lonely more often than those in older age groups.</a:t>
            </a:r>
          </a:p>
          <a:p>
            <a:endParaRPr lang="en-GB" sz="2400" dirty="0"/>
          </a:p>
          <a:p>
            <a:r>
              <a:rPr lang="en-GB" sz="2400" dirty="0"/>
              <a:t>Women reported feeling lonely more often than men.</a:t>
            </a:r>
          </a:p>
          <a:p>
            <a:endParaRPr lang="en-GB" sz="2400" dirty="0"/>
          </a:p>
          <a:p>
            <a:r>
              <a:rPr lang="en-GB" sz="2400" dirty="0"/>
              <a:t>Those single or widowed were at particular risk of experiencing loneliness more often.</a:t>
            </a:r>
          </a:p>
          <a:p>
            <a:pPr marL="0" indent="0">
              <a:buNone/>
            </a:pPr>
            <a:endParaRPr lang="en-GB" sz="2400" dirty="0"/>
          </a:p>
          <a:p>
            <a:r>
              <a:rPr lang="en-GB" sz="2400" dirty="0"/>
              <a:t>People in poor health or who have conditions they describe as “limiting” were also at particular risk of feeling lonely more often.</a:t>
            </a:r>
          </a:p>
        </p:txBody>
      </p:sp>
    </p:spTree>
    <p:extLst>
      <p:ext uri="{BB962C8B-B14F-4D97-AF65-F5344CB8AC3E}">
        <p14:creationId xmlns:p14="http://schemas.microsoft.com/office/powerpoint/2010/main" val="486296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3917032"/>
          </a:xfrm>
        </p:spPr>
        <p:txBody>
          <a:bodyPr/>
          <a:lstStyle/>
          <a:p>
            <a:r>
              <a:rPr lang="en-GB" sz="2400" dirty="0"/>
              <a:t>Renters reported feeling lonely more often than homeowners.</a:t>
            </a:r>
          </a:p>
          <a:p>
            <a:pPr marL="0" indent="0">
              <a:buNone/>
            </a:pPr>
            <a:endParaRPr lang="en-GB" sz="2400" dirty="0"/>
          </a:p>
          <a:p>
            <a:r>
              <a:rPr lang="en-GB" sz="2400" dirty="0"/>
              <a:t>People who feel that they belong less strongly to their neighbourhood reported feeling lonely more often.</a:t>
            </a:r>
          </a:p>
          <a:p>
            <a:pPr marL="0" indent="0">
              <a:buNone/>
            </a:pPr>
            <a:endParaRPr lang="en-GB" sz="2400" dirty="0"/>
          </a:p>
          <a:p>
            <a:r>
              <a:rPr lang="en-GB" sz="2400" dirty="0"/>
              <a:t>People who have little trust of others in their local area reported feeling lonely more often</a:t>
            </a:r>
          </a:p>
          <a:p>
            <a:endParaRPr lang="en-GB" dirty="0"/>
          </a:p>
          <a:p>
            <a:r>
              <a:rPr lang="en-GB" dirty="0">
                <a:hlinkClick r:id="rId2"/>
              </a:rPr>
              <a:t>Office for National Statistics (2017)</a:t>
            </a:r>
            <a:endParaRPr lang="en-GB" dirty="0"/>
          </a:p>
        </p:txBody>
      </p:sp>
    </p:spTree>
    <p:extLst>
      <p:ext uri="{BB962C8B-B14F-4D97-AF65-F5344CB8AC3E}">
        <p14:creationId xmlns:p14="http://schemas.microsoft.com/office/powerpoint/2010/main" val="2224134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1"/>
            <a:ext cx="8229600" cy="1143000"/>
          </a:xfrm>
        </p:spPr>
        <p:txBody>
          <a:bodyPr/>
          <a:lstStyle/>
          <a:p>
            <a:r>
              <a:rPr lang="en-GB" b="1" dirty="0"/>
              <a:t>Loneliness and physical health</a:t>
            </a:r>
            <a:br>
              <a:rPr lang="en-GB" dirty="0"/>
            </a:br>
            <a:endParaRPr lang="en-GB" dirty="0"/>
          </a:p>
        </p:txBody>
      </p:sp>
      <p:sp>
        <p:nvSpPr>
          <p:cNvPr id="3" name="Content Placeholder 2"/>
          <p:cNvSpPr>
            <a:spLocks noGrp="1"/>
          </p:cNvSpPr>
          <p:nvPr>
            <p:ph idx="1"/>
          </p:nvPr>
        </p:nvSpPr>
        <p:spPr/>
        <p:txBody>
          <a:bodyPr/>
          <a:lstStyle/>
          <a:p>
            <a:r>
              <a:rPr lang="en-GB" sz="2000" dirty="0"/>
              <a:t>Loneliness increases the likelihood of mortality by 26% (Holt-</a:t>
            </a:r>
            <a:r>
              <a:rPr lang="en-GB" sz="2000" dirty="0" err="1"/>
              <a:t>Lunstad</a:t>
            </a:r>
            <a:r>
              <a:rPr lang="en-GB" sz="2000" dirty="0"/>
              <a:t>, 2015)</a:t>
            </a:r>
          </a:p>
          <a:p>
            <a:r>
              <a:rPr lang="en-GB" sz="2000" dirty="0"/>
              <a:t>The effect of loneliness and isolation on mortality is comparable to the impact of well-known risk factors such as obesity, and has a similar influence as cigarette smoking (Holt-</a:t>
            </a:r>
            <a:r>
              <a:rPr lang="en-GB" sz="2000" dirty="0" err="1"/>
              <a:t>Lunstad</a:t>
            </a:r>
            <a:r>
              <a:rPr lang="en-GB" sz="2000" dirty="0"/>
              <a:t>, 2010)</a:t>
            </a:r>
          </a:p>
          <a:p>
            <a:r>
              <a:rPr lang="en-GB" sz="2000" dirty="0"/>
              <a:t>Loneliness is associated with an increased risk of developing coronary heart disease and stroke (</a:t>
            </a:r>
            <a:r>
              <a:rPr lang="en-GB" sz="2000" dirty="0" err="1"/>
              <a:t>Valtorta</a:t>
            </a:r>
            <a:r>
              <a:rPr lang="en-GB" sz="2000" dirty="0"/>
              <a:t> et al, 2016)</a:t>
            </a:r>
          </a:p>
          <a:p>
            <a:r>
              <a:rPr lang="en-GB" sz="2000" dirty="0"/>
              <a:t>Loneliness increases the risk of high blood pressure (</a:t>
            </a:r>
            <a:r>
              <a:rPr lang="en-GB" sz="2000" dirty="0" err="1"/>
              <a:t>Hawkley</a:t>
            </a:r>
            <a:r>
              <a:rPr lang="en-GB" sz="2000" dirty="0"/>
              <a:t> et al, 2010)</a:t>
            </a:r>
          </a:p>
          <a:p>
            <a:r>
              <a:rPr lang="en-GB" sz="2000" dirty="0"/>
              <a:t>Lonely individuals are also at higher risk of the onset of disability (Lund et al, 2010)</a:t>
            </a:r>
          </a:p>
          <a:p>
            <a:endParaRPr lang="en-GB" sz="2000" dirty="0"/>
          </a:p>
        </p:txBody>
      </p:sp>
    </p:spTree>
    <p:extLst>
      <p:ext uri="{BB962C8B-B14F-4D97-AF65-F5344CB8AC3E}">
        <p14:creationId xmlns:p14="http://schemas.microsoft.com/office/powerpoint/2010/main" val="2345504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Loneliness and mental health</a:t>
            </a:r>
            <a:br>
              <a:rPr lang="en-GB" dirty="0"/>
            </a:br>
            <a:endParaRPr lang="en-GB" dirty="0"/>
          </a:p>
        </p:txBody>
      </p:sp>
      <p:sp>
        <p:nvSpPr>
          <p:cNvPr id="3" name="Content Placeholder 2"/>
          <p:cNvSpPr>
            <a:spLocks noGrp="1"/>
          </p:cNvSpPr>
          <p:nvPr>
            <p:ph idx="1"/>
          </p:nvPr>
        </p:nvSpPr>
        <p:spPr/>
        <p:txBody>
          <a:bodyPr/>
          <a:lstStyle/>
          <a:p>
            <a:r>
              <a:rPr lang="en-GB" sz="2400" dirty="0"/>
              <a:t>Loneliness puts individuals at greater risk of cognitive decline (James et al, 2011)</a:t>
            </a:r>
          </a:p>
          <a:p>
            <a:r>
              <a:rPr lang="en-GB" sz="2400" dirty="0"/>
              <a:t>One study concludes lonely people have a 64% increased chance of developing clinical dementia (</a:t>
            </a:r>
            <a:r>
              <a:rPr lang="en-GB" sz="2400" dirty="0" err="1"/>
              <a:t>Holwerda</a:t>
            </a:r>
            <a:r>
              <a:rPr lang="en-GB" sz="2400" dirty="0"/>
              <a:t> et al, 2012)</a:t>
            </a:r>
          </a:p>
          <a:p>
            <a:r>
              <a:rPr lang="en-GB" sz="2400" dirty="0"/>
              <a:t>Lonely individuals are more prone to depression (</a:t>
            </a:r>
            <a:r>
              <a:rPr lang="en-GB" sz="2400" dirty="0" err="1"/>
              <a:t>Cacioppo</a:t>
            </a:r>
            <a:r>
              <a:rPr lang="en-GB" sz="2400" dirty="0"/>
              <a:t> et al, 2006) (Green et al, 1992)</a:t>
            </a:r>
          </a:p>
          <a:p>
            <a:r>
              <a:rPr lang="en-GB" sz="2400" dirty="0"/>
              <a:t>Loneliness and low social interaction are predictive of suicide in older age (O’Connell et al, 2004)</a:t>
            </a:r>
          </a:p>
          <a:p>
            <a:endParaRPr lang="en-GB" dirty="0"/>
          </a:p>
        </p:txBody>
      </p:sp>
    </p:spTree>
    <p:extLst>
      <p:ext uri="{BB962C8B-B14F-4D97-AF65-F5344CB8AC3E}">
        <p14:creationId xmlns:p14="http://schemas.microsoft.com/office/powerpoint/2010/main" val="3338130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independence</a:t>
            </a:r>
          </a:p>
        </p:txBody>
      </p:sp>
      <p:sp>
        <p:nvSpPr>
          <p:cNvPr id="3" name="Content Placeholder 2"/>
          <p:cNvSpPr>
            <a:spLocks noGrp="1"/>
          </p:cNvSpPr>
          <p:nvPr>
            <p:ph idx="1"/>
          </p:nvPr>
        </p:nvSpPr>
        <p:spPr>
          <a:xfrm>
            <a:off x="457200" y="1196752"/>
            <a:ext cx="8229600" cy="3917032"/>
          </a:xfrm>
        </p:spPr>
        <p:txBody>
          <a:bodyPr/>
          <a:lstStyle/>
          <a:p>
            <a:r>
              <a:rPr lang="en-GB" sz="2000" dirty="0"/>
              <a:t>Academic research is clear that preventing and alleviating loneliness is vital to enabling older people to remain as independent as possible. Lonely individuals are more likely to:</a:t>
            </a:r>
          </a:p>
          <a:p>
            <a:pPr marL="0" indent="0">
              <a:buNone/>
            </a:pPr>
            <a:endParaRPr lang="en-GB" sz="2000" dirty="0"/>
          </a:p>
          <a:p>
            <a:r>
              <a:rPr lang="en-GB" sz="2000" dirty="0"/>
              <a:t>Visit their GP, have higher use of medication, higher incidence of falls and increased risk factors for long term care (Cohen, 2006)</a:t>
            </a:r>
          </a:p>
          <a:p>
            <a:pPr marL="0" indent="0">
              <a:buNone/>
            </a:pPr>
            <a:endParaRPr lang="en-GB" sz="2000" dirty="0"/>
          </a:p>
          <a:p>
            <a:r>
              <a:rPr lang="en-GB" sz="2000" dirty="0"/>
              <a:t>Undergo early entry into residential or nursing care (Russell et al, 1997)</a:t>
            </a:r>
          </a:p>
          <a:p>
            <a:pPr marL="0" indent="0">
              <a:buNone/>
            </a:pPr>
            <a:endParaRPr lang="en-GB" sz="2000" dirty="0"/>
          </a:p>
          <a:p>
            <a:r>
              <a:rPr lang="en-GB" sz="2000" dirty="0"/>
              <a:t>Use accident and emergency services independent of chronic illness. (Geller, Janson, McGovern and </a:t>
            </a:r>
            <a:r>
              <a:rPr lang="en-GB" sz="2000" dirty="0" err="1"/>
              <a:t>Valdini</a:t>
            </a:r>
            <a:r>
              <a:rPr lang="en-GB" sz="2000" dirty="0"/>
              <a:t>, 1999)</a:t>
            </a:r>
          </a:p>
          <a:p>
            <a:endParaRPr lang="en-GB" dirty="0"/>
          </a:p>
        </p:txBody>
      </p:sp>
    </p:spTree>
    <p:extLst>
      <p:ext uri="{BB962C8B-B14F-4D97-AF65-F5344CB8AC3E}">
        <p14:creationId xmlns:p14="http://schemas.microsoft.com/office/powerpoint/2010/main" val="2259434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Previous reference link: </a:t>
            </a:r>
          </a:p>
        </p:txBody>
      </p:sp>
      <p:sp>
        <p:nvSpPr>
          <p:cNvPr id="3" name="Content Placeholder 2"/>
          <p:cNvSpPr>
            <a:spLocks noGrp="1"/>
          </p:cNvSpPr>
          <p:nvPr>
            <p:ph idx="1"/>
          </p:nvPr>
        </p:nvSpPr>
        <p:spPr/>
        <p:txBody>
          <a:bodyPr/>
          <a:lstStyle/>
          <a:p>
            <a:r>
              <a:rPr lang="en-GB" dirty="0">
                <a:hlinkClick r:id="rId2"/>
              </a:rPr>
              <a:t>References | Campaign to End Loneliness</a:t>
            </a:r>
            <a:endParaRPr lang="en-GB" dirty="0"/>
          </a:p>
          <a:p>
            <a:endParaRPr lang="en-GB" dirty="0"/>
          </a:p>
          <a:p>
            <a:r>
              <a:rPr lang="en-GB" dirty="0"/>
              <a:t>(links to references from research into impacts)</a:t>
            </a:r>
          </a:p>
        </p:txBody>
      </p:sp>
    </p:spTree>
    <p:extLst>
      <p:ext uri="{BB962C8B-B14F-4D97-AF65-F5344CB8AC3E}">
        <p14:creationId xmlns:p14="http://schemas.microsoft.com/office/powerpoint/2010/main" val="2105843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076D3-3561-40F2-B346-100A2783C2EA}"/>
              </a:ext>
            </a:extLst>
          </p:cNvPr>
          <p:cNvSpPr>
            <a:spLocks noGrp="1"/>
          </p:cNvSpPr>
          <p:nvPr>
            <p:ph type="title"/>
          </p:nvPr>
        </p:nvSpPr>
        <p:spPr/>
        <p:txBody>
          <a:bodyPr/>
          <a:lstStyle/>
          <a:p>
            <a:r>
              <a:rPr lang="en-GB" dirty="0"/>
              <a:t>Welsh Government (2017)</a:t>
            </a:r>
          </a:p>
        </p:txBody>
      </p:sp>
      <p:sp>
        <p:nvSpPr>
          <p:cNvPr id="3" name="Content Placeholder 2">
            <a:extLst>
              <a:ext uri="{FF2B5EF4-FFF2-40B4-BE49-F238E27FC236}">
                <a16:creationId xmlns:a16="http://schemas.microsoft.com/office/drawing/2014/main" id="{CAB595D9-2C69-4F97-A0C5-FA72A74FAB83}"/>
              </a:ext>
            </a:extLst>
          </p:cNvPr>
          <p:cNvSpPr>
            <a:spLocks noGrp="1"/>
          </p:cNvSpPr>
          <p:nvPr>
            <p:ph idx="1"/>
          </p:nvPr>
        </p:nvSpPr>
        <p:spPr/>
        <p:txBody>
          <a:bodyPr/>
          <a:lstStyle/>
          <a:p>
            <a:pPr marL="0" indent="0" algn="ctr">
              <a:buNone/>
            </a:pPr>
            <a:r>
              <a:rPr lang="en-GB" dirty="0"/>
              <a:t>Inquiry into loneliness and isolation</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DC0EB-2B3A-4E7D-890B-5138226743F0}"/>
              </a:ext>
            </a:extLst>
          </p:cNvPr>
          <p:cNvSpPr>
            <a:spLocks noGrp="1"/>
          </p:cNvSpPr>
          <p:nvPr>
            <p:ph type="title"/>
          </p:nvPr>
        </p:nvSpPr>
        <p:spPr/>
        <p:txBody>
          <a:bodyPr/>
          <a:lstStyle/>
          <a:p>
            <a:r>
              <a:rPr lang="en-GB" dirty="0"/>
              <a:t>Loneliness…</a:t>
            </a:r>
          </a:p>
        </p:txBody>
      </p:sp>
      <p:sp>
        <p:nvSpPr>
          <p:cNvPr id="6" name="Content Placeholder 5">
            <a:extLst>
              <a:ext uri="{FF2B5EF4-FFF2-40B4-BE49-F238E27FC236}">
                <a16:creationId xmlns:a16="http://schemas.microsoft.com/office/drawing/2014/main" id="{DD980BC1-BD0A-4F0C-975F-CA51D07A4BFE}"/>
              </a:ext>
            </a:extLst>
          </p:cNvPr>
          <p:cNvSpPr>
            <a:spLocks noGrp="1"/>
          </p:cNvSpPr>
          <p:nvPr>
            <p:ph idx="1"/>
          </p:nvPr>
        </p:nvSpPr>
        <p:spPr/>
        <p:txBody>
          <a:bodyPr/>
          <a:lstStyle/>
          <a:p>
            <a:pPr marL="0" indent="0">
              <a:buNone/>
            </a:pPr>
            <a:r>
              <a:rPr lang="en-GB" sz="2400" dirty="0"/>
              <a:t>…a negative unpleasant experience that results from a dissatisfaction with either the quantity or the quality of social relationships. So, effectively, that means if somebody has a large social network with lots of friends they can still feel lonely if they feel the quality of those relationships isn’t as they would like—they don’t feel as close to those friends. Conversely, someone can have a very small network with one or two friends but feel very close to them and then never feel lonely. </a:t>
            </a:r>
          </a:p>
          <a:p>
            <a:pPr marL="0" indent="0" algn="r">
              <a:buNone/>
            </a:pPr>
            <a:r>
              <a:rPr lang="en-GB" sz="2400" dirty="0"/>
              <a:t>(Welsh Government, 2017)</a:t>
            </a:r>
          </a:p>
          <a:p>
            <a:endParaRPr lang="en-GB" dirty="0"/>
          </a:p>
        </p:txBody>
      </p:sp>
    </p:spTree>
    <p:extLst>
      <p:ext uri="{BB962C8B-B14F-4D97-AF65-F5344CB8AC3E}">
        <p14:creationId xmlns:p14="http://schemas.microsoft.com/office/powerpoint/2010/main" val="3452990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ADC54-08F3-4BE6-BA62-E3687E9B3539}"/>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6A5D36A3-4DF6-4623-95B4-242C9E3F93FE}"/>
              </a:ext>
            </a:extLst>
          </p:cNvPr>
          <p:cNvPicPr>
            <a:picLocks noGrp="1" noChangeAspect="1"/>
          </p:cNvPicPr>
          <p:nvPr>
            <p:ph idx="1"/>
          </p:nvPr>
        </p:nvPicPr>
        <p:blipFill>
          <a:blip r:embed="rId2"/>
          <a:stretch>
            <a:fillRect/>
          </a:stretch>
        </p:blipFill>
        <p:spPr>
          <a:xfrm>
            <a:off x="0" y="0"/>
            <a:ext cx="9144000" cy="5830646"/>
          </a:xfrm>
          <a:prstGeom prst="rect">
            <a:avLst/>
          </a:prstGeom>
        </p:spPr>
      </p:pic>
      <p:sp>
        <p:nvSpPr>
          <p:cNvPr id="5" name="TextBox 4">
            <a:extLst>
              <a:ext uri="{FF2B5EF4-FFF2-40B4-BE49-F238E27FC236}">
                <a16:creationId xmlns:a16="http://schemas.microsoft.com/office/drawing/2014/main" id="{87592EB5-5753-4156-9E19-CD198BE7E263}"/>
              </a:ext>
            </a:extLst>
          </p:cNvPr>
          <p:cNvSpPr txBox="1"/>
          <p:nvPr/>
        </p:nvSpPr>
        <p:spPr>
          <a:xfrm>
            <a:off x="5894108" y="5229200"/>
            <a:ext cx="3270447" cy="461665"/>
          </a:xfrm>
          <a:prstGeom prst="rect">
            <a:avLst/>
          </a:prstGeom>
          <a:noFill/>
        </p:spPr>
        <p:txBody>
          <a:bodyPr wrap="none" rtlCol="0">
            <a:spAutoFit/>
          </a:bodyPr>
          <a:lstStyle/>
          <a:p>
            <a:r>
              <a:rPr lang="en-GB" dirty="0">
                <a:hlinkClick r:id="rId3"/>
              </a:rPr>
              <a:t>HM Government (2018)</a:t>
            </a:r>
            <a:endParaRPr lang="en-GB" dirty="0"/>
          </a:p>
        </p:txBody>
      </p:sp>
    </p:spTree>
    <p:extLst>
      <p:ext uri="{BB962C8B-B14F-4D97-AF65-F5344CB8AC3E}">
        <p14:creationId xmlns:p14="http://schemas.microsoft.com/office/powerpoint/2010/main" val="1250102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3036F-DD56-4030-9552-EEDE3A5BC8BC}"/>
              </a:ext>
            </a:extLst>
          </p:cNvPr>
          <p:cNvSpPr>
            <a:spLocks noGrp="1"/>
          </p:cNvSpPr>
          <p:nvPr>
            <p:ph type="title"/>
          </p:nvPr>
        </p:nvSpPr>
        <p:spPr/>
        <p:txBody>
          <a:bodyPr/>
          <a:lstStyle/>
          <a:p>
            <a:r>
              <a:rPr lang="en-GB" dirty="0"/>
              <a:t>Social isolation</a:t>
            </a:r>
          </a:p>
        </p:txBody>
      </p:sp>
      <p:sp>
        <p:nvSpPr>
          <p:cNvPr id="3" name="Content Placeholder 2">
            <a:extLst>
              <a:ext uri="{FF2B5EF4-FFF2-40B4-BE49-F238E27FC236}">
                <a16:creationId xmlns:a16="http://schemas.microsoft.com/office/drawing/2014/main" id="{FF763580-962C-4375-A88C-9583E6CE1858}"/>
              </a:ext>
            </a:extLst>
          </p:cNvPr>
          <p:cNvSpPr>
            <a:spLocks noGrp="1"/>
          </p:cNvSpPr>
          <p:nvPr>
            <p:ph idx="1"/>
          </p:nvPr>
        </p:nvSpPr>
        <p:spPr/>
        <p:txBody>
          <a:bodyPr/>
          <a:lstStyle/>
          <a:p>
            <a:r>
              <a:rPr lang="en-GB" dirty="0">
                <a:hlinkClick r:id="rId2"/>
              </a:rPr>
              <a:t>https://www.bbc.co.uk/news/av/uk-13828705/experiment-mimics-a-life-of-isolation-for-the-elderly</a:t>
            </a:r>
            <a:endParaRPr lang="en-GB" dirty="0"/>
          </a:p>
          <a:p>
            <a:endParaRPr lang="en-GB" dirty="0"/>
          </a:p>
          <a:p>
            <a:r>
              <a:rPr lang="en-GB" dirty="0">
                <a:hlinkClick r:id="rId3"/>
              </a:rPr>
              <a:t>https://www.youtube.com/watch?v=IYc85A8f2CM&amp;feature=youtu.be</a:t>
            </a:r>
            <a:endParaRPr lang="en-GB" dirty="0"/>
          </a:p>
          <a:p>
            <a:pPr marL="0" indent="0">
              <a:buNone/>
            </a:pPr>
            <a:endParaRPr lang="en-GB" dirty="0"/>
          </a:p>
        </p:txBody>
      </p:sp>
    </p:spTree>
    <p:extLst>
      <p:ext uri="{BB962C8B-B14F-4D97-AF65-F5344CB8AC3E}">
        <p14:creationId xmlns:p14="http://schemas.microsoft.com/office/powerpoint/2010/main" val="610929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E4503-B123-49BA-B3E5-16640C7F7D98}"/>
              </a:ext>
            </a:extLst>
          </p:cNvPr>
          <p:cNvSpPr>
            <a:spLocks noGrp="1"/>
          </p:cNvSpPr>
          <p:nvPr>
            <p:ph type="title"/>
          </p:nvPr>
        </p:nvSpPr>
        <p:spPr/>
        <p:txBody>
          <a:bodyPr/>
          <a:lstStyle/>
          <a:p>
            <a:r>
              <a:rPr lang="en-GB" dirty="0"/>
              <a:t>Isolation</a:t>
            </a:r>
          </a:p>
        </p:txBody>
      </p:sp>
      <p:pic>
        <p:nvPicPr>
          <p:cNvPr id="5" name="Content Placeholder 4">
            <a:extLst>
              <a:ext uri="{FF2B5EF4-FFF2-40B4-BE49-F238E27FC236}">
                <a16:creationId xmlns:a16="http://schemas.microsoft.com/office/drawing/2014/main" id="{ABFDF388-918D-4683-899E-DA9F75A1F89F}"/>
              </a:ext>
            </a:extLst>
          </p:cNvPr>
          <p:cNvPicPr>
            <a:picLocks noGrp="1" noChangeAspect="1"/>
          </p:cNvPicPr>
          <p:nvPr>
            <p:ph sz="half" idx="2"/>
          </p:nvPr>
        </p:nvPicPr>
        <p:blipFill>
          <a:blip r:embed="rId2"/>
          <a:stretch>
            <a:fillRect/>
          </a:stretch>
        </p:blipFill>
        <p:spPr>
          <a:xfrm>
            <a:off x="1758516" y="1160420"/>
            <a:ext cx="5626968" cy="2268580"/>
          </a:xfrm>
          <a:prstGeom prst="rect">
            <a:avLst/>
          </a:prstGeom>
        </p:spPr>
      </p:pic>
      <p:pic>
        <p:nvPicPr>
          <p:cNvPr id="6" name="Picture 5">
            <a:extLst>
              <a:ext uri="{FF2B5EF4-FFF2-40B4-BE49-F238E27FC236}">
                <a16:creationId xmlns:a16="http://schemas.microsoft.com/office/drawing/2014/main" id="{85A06534-B955-40C4-87C3-8EF92BB7A3E6}"/>
              </a:ext>
            </a:extLst>
          </p:cNvPr>
          <p:cNvPicPr>
            <a:picLocks noChangeAspect="1"/>
          </p:cNvPicPr>
          <p:nvPr/>
        </p:nvPicPr>
        <p:blipFill>
          <a:blip r:embed="rId3"/>
          <a:stretch>
            <a:fillRect/>
          </a:stretch>
        </p:blipFill>
        <p:spPr>
          <a:xfrm>
            <a:off x="1907704" y="3220941"/>
            <a:ext cx="5626967" cy="1942643"/>
          </a:xfrm>
          <a:prstGeom prst="rect">
            <a:avLst/>
          </a:prstGeom>
        </p:spPr>
      </p:pic>
      <p:sp>
        <p:nvSpPr>
          <p:cNvPr id="7" name="TextBox 6">
            <a:extLst>
              <a:ext uri="{FF2B5EF4-FFF2-40B4-BE49-F238E27FC236}">
                <a16:creationId xmlns:a16="http://schemas.microsoft.com/office/drawing/2014/main" id="{BB0BF44A-BAF1-4BE5-B0D6-A5B71D2AE32E}"/>
              </a:ext>
            </a:extLst>
          </p:cNvPr>
          <p:cNvSpPr txBox="1"/>
          <p:nvPr/>
        </p:nvSpPr>
        <p:spPr>
          <a:xfrm>
            <a:off x="3789649" y="5163584"/>
            <a:ext cx="5354351" cy="461665"/>
          </a:xfrm>
          <a:prstGeom prst="rect">
            <a:avLst/>
          </a:prstGeom>
          <a:noFill/>
        </p:spPr>
        <p:txBody>
          <a:bodyPr wrap="none" rtlCol="0">
            <a:spAutoFit/>
          </a:bodyPr>
          <a:lstStyle/>
          <a:p>
            <a:r>
              <a:rPr lang="en-GB" dirty="0"/>
              <a:t>Luskin </a:t>
            </a:r>
            <a:r>
              <a:rPr lang="en-GB" dirty="0" err="1"/>
              <a:t>Biordi</a:t>
            </a:r>
            <a:r>
              <a:rPr lang="en-GB" dirty="0"/>
              <a:t> and Nicholson (2013, p.97)</a:t>
            </a:r>
          </a:p>
        </p:txBody>
      </p:sp>
    </p:spTree>
    <p:extLst>
      <p:ext uri="{BB962C8B-B14F-4D97-AF65-F5344CB8AC3E}">
        <p14:creationId xmlns:p14="http://schemas.microsoft.com/office/powerpoint/2010/main" val="992845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EB9C5-42F6-4409-9295-A996A9267C50}"/>
              </a:ext>
            </a:extLst>
          </p:cNvPr>
          <p:cNvSpPr>
            <a:spLocks noGrp="1"/>
          </p:cNvSpPr>
          <p:nvPr>
            <p:ph type="title"/>
          </p:nvPr>
        </p:nvSpPr>
        <p:spPr/>
        <p:txBody>
          <a:bodyPr/>
          <a:lstStyle/>
          <a:p>
            <a:r>
              <a:rPr lang="en-GB" dirty="0"/>
              <a:t>Loneliness v isolation</a:t>
            </a:r>
          </a:p>
        </p:txBody>
      </p:sp>
      <p:pic>
        <p:nvPicPr>
          <p:cNvPr id="4" name="Content Placeholder 3">
            <a:extLst>
              <a:ext uri="{FF2B5EF4-FFF2-40B4-BE49-F238E27FC236}">
                <a16:creationId xmlns:a16="http://schemas.microsoft.com/office/drawing/2014/main" id="{EF50487F-E1C3-4896-A08E-5E92F29DDFBC}"/>
              </a:ext>
            </a:extLst>
          </p:cNvPr>
          <p:cNvPicPr>
            <a:picLocks noGrp="1" noChangeAspect="1"/>
          </p:cNvPicPr>
          <p:nvPr>
            <p:ph idx="1"/>
          </p:nvPr>
        </p:nvPicPr>
        <p:blipFill>
          <a:blip r:embed="rId2"/>
          <a:stretch>
            <a:fillRect/>
          </a:stretch>
        </p:blipFill>
        <p:spPr>
          <a:xfrm>
            <a:off x="827584" y="1417638"/>
            <a:ext cx="7560840" cy="3431381"/>
          </a:xfrm>
          <a:prstGeom prst="rect">
            <a:avLst/>
          </a:prstGeom>
        </p:spPr>
      </p:pic>
      <p:sp>
        <p:nvSpPr>
          <p:cNvPr id="5" name="Rectangle 4">
            <a:extLst>
              <a:ext uri="{FF2B5EF4-FFF2-40B4-BE49-F238E27FC236}">
                <a16:creationId xmlns:a16="http://schemas.microsoft.com/office/drawing/2014/main" id="{EC06798E-C3E6-4881-8499-99CC4B9FA0AB}"/>
              </a:ext>
            </a:extLst>
          </p:cNvPr>
          <p:cNvSpPr/>
          <p:nvPr/>
        </p:nvSpPr>
        <p:spPr>
          <a:xfrm>
            <a:off x="3563888" y="4824475"/>
            <a:ext cx="4572000" cy="830997"/>
          </a:xfrm>
          <a:prstGeom prst="rect">
            <a:avLst/>
          </a:prstGeom>
        </p:spPr>
        <p:txBody>
          <a:bodyPr>
            <a:spAutoFit/>
          </a:bodyPr>
          <a:lstStyle/>
          <a:p>
            <a:r>
              <a:rPr lang="en-GB" dirty="0"/>
              <a:t>Luskin </a:t>
            </a:r>
            <a:r>
              <a:rPr lang="en-GB" dirty="0" err="1"/>
              <a:t>Biordi</a:t>
            </a:r>
            <a:r>
              <a:rPr lang="en-GB" dirty="0"/>
              <a:t> and Nicholson (2013, p.97)</a:t>
            </a:r>
          </a:p>
        </p:txBody>
      </p:sp>
    </p:spTree>
    <p:extLst>
      <p:ext uri="{BB962C8B-B14F-4D97-AF65-F5344CB8AC3E}">
        <p14:creationId xmlns:p14="http://schemas.microsoft.com/office/powerpoint/2010/main" val="20703368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C5C18-A7DC-48C1-BB44-52F696BD1F93}"/>
              </a:ext>
            </a:extLst>
          </p:cNvPr>
          <p:cNvSpPr>
            <a:spLocks noGrp="1"/>
          </p:cNvSpPr>
          <p:nvPr>
            <p:ph type="ctrTitle"/>
          </p:nvPr>
        </p:nvSpPr>
        <p:spPr/>
        <p:txBody>
          <a:bodyPr/>
          <a:lstStyle/>
          <a:p>
            <a:r>
              <a:rPr lang="en-GB" dirty="0"/>
              <a:t>Social theories of isolation</a:t>
            </a:r>
          </a:p>
        </p:txBody>
      </p:sp>
    </p:spTree>
    <p:extLst>
      <p:ext uri="{BB962C8B-B14F-4D97-AF65-F5344CB8AC3E}">
        <p14:creationId xmlns:p14="http://schemas.microsoft.com/office/powerpoint/2010/main" val="31005182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D2F1A-F839-4DBD-AA9A-C661E99A2160}"/>
              </a:ext>
            </a:extLst>
          </p:cNvPr>
          <p:cNvSpPr>
            <a:spLocks noGrp="1"/>
          </p:cNvSpPr>
          <p:nvPr>
            <p:ph type="title"/>
          </p:nvPr>
        </p:nvSpPr>
        <p:spPr/>
        <p:txBody>
          <a:bodyPr/>
          <a:lstStyle/>
          <a:p>
            <a:r>
              <a:rPr lang="en-GB" dirty="0" err="1"/>
              <a:t>Zavaleta</a:t>
            </a:r>
            <a:r>
              <a:rPr lang="en-GB" dirty="0"/>
              <a:t> et al (2014)</a:t>
            </a:r>
          </a:p>
        </p:txBody>
      </p:sp>
      <p:sp>
        <p:nvSpPr>
          <p:cNvPr id="3" name="Content Placeholder 2">
            <a:extLst>
              <a:ext uri="{FF2B5EF4-FFF2-40B4-BE49-F238E27FC236}">
                <a16:creationId xmlns:a16="http://schemas.microsoft.com/office/drawing/2014/main" id="{0BE1AC21-6479-45E4-AC91-3187E0C9F315}"/>
              </a:ext>
            </a:extLst>
          </p:cNvPr>
          <p:cNvSpPr>
            <a:spLocks noGrp="1"/>
          </p:cNvSpPr>
          <p:nvPr>
            <p:ph idx="1"/>
          </p:nvPr>
        </p:nvSpPr>
        <p:spPr/>
        <p:txBody>
          <a:bodyPr/>
          <a:lstStyle/>
          <a:p>
            <a:r>
              <a:rPr lang="en-GB" dirty="0"/>
              <a:t>social isolation is the inadequate quality and quantity of social relations with other people at the different levels where human interaction takes place (individual, group, community and the larger social environment (</a:t>
            </a:r>
            <a:r>
              <a:rPr lang="en-GB" dirty="0" err="1"/>
              <a:t>Zavaleta</a:t>
            </a:r>
            <a:r>
              <a:rPr lang="en-GB" dirty="0"/>
              <a:t> et al. 2014 p.5)</a:t>
            </a:r>
          </a:p>
        </p:txBody>
      </p:sp>
    </p:spTree>
    <p:extLst>
      <p:ext uri="{BB962C8B-B14F-4D97-AF65-F5344CB8AC3E}">
        <p14:creationId xmlns:p14="http://schemas.microsoft.com/office/powerpoint/2010/main" val="2546991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87058-2463-4592-880F-523B8A0A9CF9}"/>
              </a:ext>
            </a:extLst>
          </p:cNvPr>
          <p:cNvSpPr>
            <a:spLocks noGrp="1"/>
          </p:cNvSpPr>
          <p:nvPr>
            <p:ph type="title"/>
          </p:nvPr>
        </p:nvSpPr>
        <p:spPr/>
        <p:txBody>
          <a:bodyPr/>
          <a:lstStyle/>
          <a:p>
            <a:r>
              <a:rPr lang="en-GB" dirty="0"/>
              <a:t>3 forms of social theory related to isolation</a:t>
            </a:r>
          </a:p>
        </p:txBody>
      </p:sp>
      <p:sp>
        <p:nvSpPr>
          <p:cNvPr id="3" name="Content Placeholder 2">
            <a:extLst>
              <a:ext uri="{FF2B5EF4-FFF2-40B4-BE49-F238E27FC236}">
                <a16:creationId xmlns:a16="http://schemas.microsoft.com/office/drawing/2014/main" id="{379F1A13-15B2-4C5E-AD87-CB6DEF312719}"/>
              </a:ext>
            </a:extLst>
          </p:cNvPr>
          <p:cNvSpPr>
            <a:spLocks noGrp="1"/>
          </p:cNvSpPr>
          <p:nvPr>
            <p:ph idx="1"/>
          </p:nvPr>
        </p:nvSpPr>
        <p:spPr/>
        <p:txBody>
          <a:bodyPr/>
          <a:lstStyle/>
          <a:p>
            <a:r>
              <a:rPr lang="en-GB" dirty="0"/>
              <a:t>Social capital</a:t>
            </a:r>
          </a:p>
          <a:p>
            <a:pPr marL="0" indent="0">
              <a:buNone/>
            </a:pPr>
            <a:endParaRPr lang="en-GB" dirty="0"/>
          </a:p>
          <a:p>
            <a:r>
              <a:rPr lang="en-GB" dirty="0"/>
              <a:t>Social cohesion</a:t>
            </a:r>
          </a:p>
          <a:p>
            <a:pPr marL="0" indent="0">
              <a:buNone/>
            </a:pPr>
            <a:endParaRPr lang="en-GB" dirty="0"/>
          </a:p>
          <a:p>
            <a:r>
              <a:rPr lang="en-GB" dirty="0"/>
              <a:t>Social exclusion</a:t>
            </a:r>
          </a:p>
        </p:txBody>
      </p:sp>
    </p:spTree>
    <p:extLst>
      <p:ext uri="{BB962C8B-B14F-4D97-AF65-F5344CB8AC3E}">
        <p14:creationId xmlns:p14="http://schemas.microsoft.com/office/powerpoint/2010/main" val="37135880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C9015-0526-4609-B2F3-1FFE664C504C}"/>
              </a:ext>
            </a:extLst>
          </p:cNvPr>
          <p:cNvSpPr>
            <a:spLocks noGrp="1"/>
          </p:cNvSpPr>
          <p:nvPr>
            <p:ph type="title"/>
          </p:nvPr>
        </p:nvSpPr>
        <p:spPr>
          <a:xfrm>
            <a:off x="454022" y="0"/>
            <a:ext cx="8229600" cy="1143000"/>
          </a:xfrm>
        </p:spPr>
        <p:txBody>
          <a:bodyPr/>
          <a:lstStyle/>
          <a:p>
            <a:r>
              <a:rPr lang="en-GB" sz="3600" b="1" dirty="0"/>
              <a:t>Group 1- Social capital : page 10-11</a:t>
            </a:r>
          </a:p>
        </p:txBody>
      </p:sp>
      <p:sp>
        <p:nvSpPr>
          <p:cNvPr id="3" name="Content Placeholder 2">
            <a:extLst>
              <a:ext uri="{FF2B5EF4-FFF2-40B4-BE49-F238E27FC236}">
                <a16:creationId xmlns:a16="http://schemas.microsoft.com/office/drawing/2014/main" id="{C83D2727-ED8A-47BE-A492-5A1E0D9B1274}"/>
              </a:ext>
            </a:extLst>
          </p:cNvPr>
          <p:cNvSpPr>
            <a:spLocks noGrp="1"/>
          </p:cNvSpPr>
          <p:nvPr>
            <p:ph idx="1"/>
          </p:nvPr>
        </p:nvSpPr>
        <p:spPr>
          <a:xfrm>
            <a:off x="454022" y="1052736"/>
            <a:ext cx="8229600" cy="3917032"/>
          </a:xfrm>
        </p:spPr>
        <p:txBody>
          <a:bodyPr/>
          <a:lstStyle/>
          <a:p>
            <a:r>
              <a:rPr lang="en-GB" sz="2400" dirty="0"/>
              <a:t>Define social capital (also reference)</a:t>
            </a:r>
          </a:p>
          <a:p>
            <a:r>
              <a:rPr lang="en-GB" sz="2400" dirty="0"/>
              <a:t>Social capital could also be a problem because… (look for the </a:t>
            </a:r>
            <a:r>
              <a:rPr lang="en-GB" sz="2400" i="1" dirty="0"/>
              <a:t>however</a:t>
            </a:r>
            <a:r>
              <a:rPr lang="en-GB" sz="2400" dirty="0"/>
              <a:t>)</a:t>
            </a:r>
          </a:p>
          <a:p>
            <a:r>
              <a:rPr lang="en-GB" sz="2400" dirty="0"/>
              <a:t>What are ‘bonding’ and ‘bridging’ capitals?</a:t>
            </a:r>
          </a:p>
          <a:p>
            <a:pPr marL="0" indent="0">
              <a:buNone/>
            </a:pPr>
            <a:r>
              <a:rPr lang="en-GB" sz="2400" dirty="0"/>
              <a:t>(also what theorist came up with the terms)</a:t>
            </a:r>
          </a:p>
          <a:p>
            <a:r>
              <a:rPr lang="en-GB" sz="2400" dirty="0"/>
              <a:t>Who are the main theorists of social capital?</a:t>
            </a:r>
          </a:p>
          <a:p>
            <a:r>
              <a:rPr lang="en-GB" sz="2400" dirty="0"/>
              <a:t>Find something interesting about social capital from another source</a:t>
            </a:r>
          </a:p>
          <a:p>
            <a:r>
              <a:rPr lang="en-GB" sz="2400" dirty="0"/>
              <a:t>How does this link with social isolation?</a:t>
            </a:r>
          </a:p>
        </p:txBody>
      </p:sp>
    </p:spTree>
    <p:extLst>
      <p:ext uri="{BB962C8B-B14F-4D97-AF65-F5344CB8AC3E}">
        <p14:creationId xmlns:p14="http://schemas.microsoft.com/office/powerpoint/2010/main" val="12853895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23319-6103-4969-96F0-D18E493B824D}"/>
              </a:ext>
            </a:extLst>
          </p:cNvPr>
          <p:cNvSpPr>
            <a:spLocks noGrp="1"/>
          </p:cNvSpPr>
          <p:nvPr>
            <p:ph type="title"/>
          </p:nvPr>
        </p:nvSpPr>
        <p:spPr>
          <a:xfrm>
            <a:off x="539552" y="197767"/>
            <a:ext cx="8229600" cy="1143000"/>
          </a:xfrm>
        </p:spPr>
        <p:txBody>
          <a:bodyPr/>
          <a:lstStyle/>
          <a:p>
            <a:r>
              <a:rPr lang="en-GB" sz="3600" b="1" dirty="0"/>
              <a:t>Group 2- social cohesion: page 14-15</a:t>
            </a:r>
          </a:p>
        </p:txBody>
      </p:sp>
      <p:sp>
        <p:nvSpPr>
          <p:cNvPr id="3" name="Content Placeholder 2">
            <a:extLst>
              <a:ext uri="{FF2B5EF4-FFF2-40B4-BE49-F238E27FC236}">
                <a16:creationId xmlns:a16="http://schemas.microsoft.com/office/drawing/2014/main" id="{3C8945C5-0903-4349-ABC2-E43E5511411D}"/>
              </a:ext>
            </a:extLst>
          </p:cNvPr>
          <p:cNvSpPr>
            <a:spLocks noGrp="1"/>
          </p:cNvSpPr>
          <p:nvPr>
            <p:ph idx="1"/>
          </p:nvPr>
        </p:nvSpPr>
        <p:spPr/>
        <p:txBody>
          <a:bodyPr/>
          <a:lstStyle/>
          <a:p>
            <a:r>
              <a:rPr lang="en-GB" sz="2400" dirty="0"/>
              <a:t>What is social cohesion (with reference)?</a:t>
            </a:r>
          </a:p>
          <a:p>
            <a:r>
              <a:rPr lang="en-GB" sz="2400" dirty="0"/>
              <a:t>How does it differ from social capital?</a:t>
            </a:r>
          </a:p>
          <a:p>
            <a:r>
              <a:rPr lang="en-GB" sz="2400" dirty="0"/>
              <a:t>How can it be measured (if at all)</a:t>
            </a:r>
          </a:p>
          <a:p>
            <a:r>
              <a:rPr lang="en-GB" sz="2400" dirty="0"/>
              <a:t>Who are the main theorists of social cohesion?</a:t>
            </a:r>
          </a:p>
          <a:p>
            <a:r>
              <a:rPr lang="en-GB" sz="2400" dirty="0"/>
              <a:t>What are the problems associated with social cohesion in society?</a:t>
            </a:r>
          </a:p>
          <a:p>
            <a:r>
              <a:rPr lang="en-GB" sz="2400" dirty="0"/>
              <a:t>Find online some groups/charities etc that work with the concept of social cohesion</a:t>
            </a:r>
          </a:p>
          <a:p>
            <a:r>
              <a:rPr lang="en-GB" sz="2400" dirty="0"/>
              <a:t>How does it relate to social isolation?</a:t>
            </a:r>
          </a:p>
        </p:txBody>
      </p:sp>
    </p:spTree>
    <p:extLst>
      <p:ext uri="{BB962C8B-B14F-4D97-AF65-F5344CB8AC3E}">
        <p14:creationId xmlns:p14="http://schemas.microsoft.com/office/powerpoint/2010/main" val="31830737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8CB5D-2647-44D6-8F15-F5D5FA804417}"/>
              </a:ext>
            </a:extLst>
          </p:cNvPr>
          <p:cNvSpPr>
            <a:spLocks noGrp="1"/>
          </p:cNvSpPr>
          <p:nvPr>
            <p:ph type="title"/>
          </p:nvPr>
        </p:nvSpPr>
        <p:spPr/>
        <p:txBody>
          <a:bodyPr/>
          <a:lstStyle/>
          <a:p>
            <a:r>
              <a:rPr lang="en-GB" sz="3600" b="1" dirty="0"/>
              <a:t>Group 3: Social exclusion p. 15-17</a:t>
            </a:r>
          </a:p>
        </p:txBody>
      </p:sp>
      <p:sp>
        <p:nvSpPr>
          <p:cNvPr id="3" name="Content Placeholder 2">
            <a:extLst>
              <a:ext uri="{FF2B5EF4-FFF2-40B4-BE49-F238E27FC236}">
                <a16:creationId xmlns:a16="http://schemas.microsoft.com/office/drawing/2014/main" id="{776DE59F-B3BE-4348-9612-A27860D368A9}"/>
              </a:ext>
            </a:extLst>
          </p:cNvPr>
          <p:cNvSpPr>
            <a:spLocks noGrp="1"/>
          </p:cNvSpPr>
          <p:nvPr>
            <p:ph idx="1"/>
          </p:nvPr>
        </p:nvSpPr>
        <p:spPr/>
        <p:txBody>
          <a:bodyPr/>
          <a:lstStyle/>
          <a:p>
            <a:r>
              <a:rPr lang="en-GB" sz="2400" dirty="0"/>
              <a:t>Define social exclusion (with reference)</a:t>
            </a:r>
          </a:p>
          <a:p>
            <a:r>
              <a:rPr lang="en-GB" sz="2400" dirty="0"/>
              <a:t>Why is it a useful sociological theory? What does it do in terms of connecting different issues?</a:t>
            </a:r>
          </a:p>
          <a:p>
            <a:r>
              <a:rPr lang="en-GB" sz="2400" dirty="0"/>
              <a:t>Find online some groups of people who are socially excluded</a:t>
            </a:r>
          </a:p>
          <a:p>
            <a:r>
              <a:rPr lang="en-GB" sz="2400" dirty="0"/>
              <a:t>What does Sen say about social exclusion? (in your own words)</a:t>
            </a:r>
          </a:p>
          <a:p>
            <a:r>
              <a:rPr lang="en-GB" sz="2400" dirty="0"/>
              <a:t>What could some of the problems be with theories of social exclusion? Write these in your own words </a:t>
            </a:r>
          </a:p>
          <a:p>
            <a:pPr marL="0" indent="0">
              <a:buNone/>
            </a:pPr>
            <a:endParaRPr lang="en-GB" sz="2400" dirty="0"/>
          </a:p>
          <a:p>
            <a:endParaRPr lang="en-GB" dirty="0"/>
          </a:p>
        </p:txBody>
      </p:sp>
    </p:spTree>
    <p:extLst>
      <p:ext uri="{BB962C8B-B14F-4D97-AF65-F5344CB8AC3E}">
        <p14:creationId xmlns:p14="http://schemas.microsoft.com/office/powerpoint/2010/main" val="42417793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000" dirty="0"/>
              <a:t>Luskin </a:t>
            </a:r>
            <a:r>
              <a:rPr lang="en-GB" sz="2000" dirty="0" err="1"/>
              <a:t>Biordi</a:t>
            </a:r>
            <a:r>
              <a:rPr lang="en-GB" sz="2000" dirty="0"/>
              <a:t> and Nicholson (See Moodle)</a:t>
            </a:r>
          </a:p>
          <a:p>
            <a:endParaRPr lang="en-GB" sz="2000" dirty="0"/>
          </a:p>
          <a:p>
            <a:r>
              <a:rPr lang="en-GB" sz="2000" dirty="0" err="1"/>
              <a:t>Hawkley</a:t>
            </a:r>
            <a:r>
              <a:rPr lang="en-GB" sz="2000" dirty="0"/>
              <a:t> L.C., </a:t>
            </a:r>
            <a:r>
              <a:rPr lang="en-GB" sz="2000" dirty="0" err="1"/>
              <a:t>Thisted</a:t>
            </a:r>
            <a:r>
              <a:rPr lang="en-GB" sz="2000" dirty="0"/>
              <a:t> R.A., </a:t>
            </a:r>
            <a:r>
              <a:rPr lang="en-GB" sz="2000" dirty="0" err="1"/>
              <a:t>Masi</a:t>
            </a:r>
            <a:r>
              <a:rPr lang="en-GB" sz="2000" dirty="0"/>
              <a:t> C.M., </a:t>
            </a:r>
            <a:r>
              <a:rPr lang="en-GB" sz="2000" dirty="0" err="1"/>
              <a:t>Cacioppo</a:t>
            </a:r>
            <a:r>
              <a:rPr lang="en-GB" sz="2000" dirty="0"/>
              <a:t> J.T. (2010) Loneliness predicts increased blood pressure: 5-year cross-lagged analyses in middle-aged and older adults. </a:t>
            </a:r>
            <a:r>
              <a:rPr lang="en-GB" sz="2000" i="1" dirty="0"/>
              <a:t>Psychology and Aging</a:t>
            </a:r>
            <a:r>
              <a:rPr lang="en-GB" sz="2000" dirty="0"/>
              <a:t> 25 (1) pp.132-41 </a:t>
            </a:r>
            <a:r>
              <a:rPr lang="en-GB" sz="2000" dirty="0">
                <a:hlinkClick r:id="rId2"/>
              </a:rPr>
              <a:t>http://www.ncbi.nlm.nih.gov/pubmed/20230134</a:t>
            </a:r>
            <a:endParaRPr lang="en-GB" sz="2000" dirty="0"/>
          </a:p>
          <a:p>
            <a:pPr marL="0" indent="0">
              <a:buNone/>
            </a:pPr>
            <a:endParaRPr lang="en-GB" sz="2000" dirty="0"/>
          </a:p>
          <a:p>
            <a:r>
              <a:rPr lang="en-GB" sz="2000" dirty="0"/>
              <a:t>HM Government (2018) A connected society A strategy for tackling loneliness. London. HMSO </a:t>
            </a:r>
            <a:r>
              <a:rPr lang="en-GB" sz="2000" dirty="0">
                <a:hlinkClick r:id="rId3"/>
              </a:rPr>
              <a:t>https://assets.publishing.service.gov.uk/government/uploads/system/uploads/attachment_data/file/750909/6.4882_DCMS_Loneliness_Strategy_web_Update.pdf</a:t>
            </a:r>
            <a:endParaRPr lang="en-GB" sz="2000" dirty="0"/>
          </a:p>
          <a:p>
            <a:pPr marL="0" indent="0">
              <a:buNone/>
            </a:pPr>
            <a:endParaRPr lang="en-GB" sz="2000" dirty="0"/>
          </a:p>
        </p:txBody>
      </p:sp>
      <p:sp>
        <p:nvSpPr>
          <p:cNvPr id="4" name="Title 1">
            <a:extLst>
              <a:ext uri="{FF2B5EF4-FFF2-40B4-BE49-F238E27FC236}">
                <a16:creationId xmlns:a16="http://schemas.microsoft.com/office/drawing/2014/main" id="{EF4681A3-4AF5-4896-98E5-51CBCD68BF20}"/>
              </a:ext>
            </a:extLst>
          </p:cNvPr>
          <p:cNvSpPr>
            <a:spLocks noGrp="1"/>
          </p:cNvSpPr>
          <p:nvPr>
            <p:ph type="title"/>
          </p:nvPr>
        </p:nvSpPr>
        <p:spPr>
          <a:xfrm>
            <a:off x="457200" y="274638"/>
            <a:ext cx="8229600" cy="1143000"/>
          </a:xfrm>
        </p:spPr>
        <p:txBody>
          <a:bodyPr/>
          <a:lstStyle/>
          <a:p>
            <a:r>
              <a:rPr lang="en-GB" dirty="0"/>
              <a:t>References</a:t>
            </a:r>
          </a:p>
        </p:txBody>
      </p:sp>
    </p:spTree>
    <p:extLst>
      <p:ext uri="{BB962C8B-B14F-4D97-AF65-F5344CB8AC3E}">
        <p14:creationId xmlns:p14="http://schemas.microsoft.com/office/powerpoint/2010/main" val="21340408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3C83DA-D5D3-4290-B958-FECA414F05B8}"/>
              </a:ext>
            </a:extLst>
          </p:cNvPr>
          <p:cNvSpPr>
            <a:spLocks noGrp="1"/>
          </p:cNvSpPr>
          <p:nvPr>
            <p:ph idx="1"/>
          </p:nvPr>
        </p:nvSpPr>
        <p:spPr/>
        <p:txBody>
          <a:bodyPr/>
          <a:lstStyle/>
          <a:p>
            <a:r>
              <a:rPr lang="en-GB" sz="2000" dirty="0"/>
              <a:t>Holt-</a:t>
            </a:r>
            <a:r>
              <a:rPr lang="en-GB" sz="2000" dirty="0" err="1"/>
              <a:t>Lunstad</a:t>
            </a:r>
            <a:r>
              <a:rPr lang="en-GB" sz="2000" dirty="0"/>
              <a:t> J, </a:t>
            </a:r>
            <a:r>
              <a:rPr lang="en-GB" sz="2000" dirty="0" err="1"/>
              <a:t>T.B,Smith</a:t>
            </a:r>
            <a:r>
              <a:rPr lang="en-GB" sz="2000" dirty="0"/>
              <a:t>, T.B and Layton J.B (2010) Social Relationships and Mortality Risk: A Meta-analytic Review</a:t>
            </a:r>
            <a:r>
              <a:rPr lang="en-GB" sz="2000" i="1" dirty="0"/>
              <a:t>. </a:t>
            </a:r>
            <a:r>
              <a:rPr lang="en-GB" sz="2000" i="1" dirty="0" err="1"/>
              <a:t>PLoS</a:t>
            </a:r>
            <a:r>
              <a:rPr lang="en-GB" sz="2000" i="1" dirty="0"/>
              <a:t> Med </a:t>
            </a:r>
            <a:r>
              <a:rPr lang="en-GB" sz="2000" dirty="0"/>
              <a:t>7(7): </a:t>
            </a:r>
            <a:r>
              <a:rPr lang="en-GB" sz="2000" dirty="0">
                <a:hlinkClick r:id="rId2"/>
              </a:rPr>
              <a:t>http://www.plosmedicine.org/article/info%3Adoi%2F10.1371%2Fjournal.pmed.1000316</a:t>
            </a:r>
            <a:endParaRPr lang="en-GB" sz="2000" dirty="0"/>
          </a:p>
          <a:p>
            <a:endParaRPr lang="en-GB" sz="2000" dirty="0"/>
          </a:p>
          <a:p>
            <a:r>
              <a:rPr lang="en-GB" sz="2000" dirty="0" err="1"/>
              <a:t>Zavaleta,D</a:t>
            </a:r>
            <a:r>
              <a:rPr lang="en-GB" sz="2000" dirty="0"/>
              <a:t>, Samuel, K and Mills, C (2014) </a:t>
            </a:r>
            <a:r>
              <a:rPr lang="en-GB" sz="2000" i="1" dirty="0"/>
              <a:t>Social Isolation: A conceptual and Measurement Proposal</a:t>
            </a:r>
            <a:r>
              <a:rPr lang="en-GB" sz="2000" dirty="0"/>
              <a:t>. OPHI working paper No.67. Oxford Poverty &amp; Human Development Initiative (OPHI). Oxford. University of Oxford. </a:t>
            </a:r>
          </a:p>
        </p:txBody>
      </p:sp>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28349741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Perlman, D and </a:t>
            </a:r>
            <a:r>
              <a:rPr lang="en-GB" dirty="0" err="1"/>
              <a:t>Peplau</a:t>
            </a:r>
            <a:r>
              <a:rPr lang="en-GB" dirty="0"/>
              <a:t>, L.A. (1981)</a:t>
            </a:r>
          </a:p>
          <a:p>
            <a:endParaRPr lang="en-GB" dirty="0"/>
          </a:p>
          <a:p>
            <a:r>
              <a:rPr lang="en-GB" dirty="0"/>
              <a:t>Perlman, D and </a:t>
            </a:r>
            <a:r>
              <a:rPr lang="en-GB" dirty="0" err="1"/>
              <a:t>Peplau</a:t>
            </a:r>
            <a:r>
              <a:rPr lang="en-GB" dirty="0"/>
              <a:t>, L.A. (1982)</a:t>
            </a:r>
          </a:p>
          <a:p>
            <a:r>
              <a:rPr lang="en-GB" sz="1800" dirty="0" err="1"/>
              <a:t>Valtorata</a:t>
            </a:r>
            <a:r>
              <a:rPr lang="en-GB" sz="1800" dirty="0"/>
              <a:t>, N.K, </a:t>
            </a:r>
            <a:r>
              <a:rPr lang="en-GB" sz="1800" dirty="0" err="1"/>
              <a:t>Kanaan,M</a:t>
            </a:r>
            <a:r>
              <a:rPr lang="en-GB" sz="1800" dirty="0"/>
              <a:t>, </a:t>
            </a:r>
            <a:r>
              <a:rPr lang="en-GB" sz="1800" dirty="0" err="1"/>
              <a:t>Gilbody,S,Ronzi,R</a:t>
            </a:r>
            <a:r>
              <a:rPr lang="en-GB" sz="1800" dirty="0"/>
              <a:t>, </a:t>
            </a:r>
            <a:r>
              <a:rPr lang="en-GB" sz="1800" dirty="0" err="1"/>
              <a:t>Hanratty</a:t>
            </a:r>
            <a:r>
              <a:rPr lang="en-GB" sz="1800" dirty="0"/>
              <a:t>, B (2016)  Loneliness and social isolation as risk factors for coronary heart disease and stroke: systematic review. and meta-analysis of longitudinal observational studies. Heart: British Medical Journal. (0) 1-8</a:t>
            </a:r>
          </a:p>
          <a:p>
            <a:pPr marL="0" indent="0">
              <a:buNone/>
            </a:pPr>
            <a:r>
              <a:rPr lang="en-GB" sz="1800" dirty="0">
                <a:hlinkClick r:id="rId2"/>
              </a:rPr>
              <a:t>https://www.contact-theelderly.org.uk/SM4/Mutable/Uploads/medialibrary/Heart-2016-Valtorta-heartjnl-2015-308790.pdf</a:t>
            </a:r>
            <a:endParaRPr lang="en-GB" sz="1800" dirty="0"/>
          </a:p>
          <a:p>
            <a:pPr marL="0" indent="0">
              <a:buNone/>
            </a:pPr>
            <a:endParaRPr lang="en-GB" sz="1800" dirty="0"/>
          </a:p>
          <a:p>
            <a:endParaRPr lang="en-GB" sz="1800" dirty="0"/>
          </a:p>
          <a:p>
            <a:endParaRPr lang="en-GB" dirty="0"/>
          </a:p>
          <a:p>
            <a:endParaRPr lang="en-GB" dirty="0"/>
          </a:p>
        </p:txBody>
      </p:sp>
    </p:spTree>
    <p:extLst>
      <p:ext uri="{BB962C8B-B14F-4D97-AF65-F5344CB8AC3E}">
        <p14:creationId xmlns:p14="http://schemas.microsoft.com/office/powerpoint/2010/main" val="9173650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Future generations Well being 2015  -  Compatibility Mode" id="{A1EA09F6-33EA-407D-AFD6-B5282C78A133}" vid="{431667DE-7C0A-4F91-BF1D-B51BF50D1099}"/>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3017</TotalTime>
  <Words>1355</Words>
  <Application>Microsoft Office PowerPoint</Application>
  <PresentationFormat>On-screen Show (4:3)</PresentationFormat>
  <Paragraphs>117</Paragraphs>
  <Slides>26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MS PGothic</vt:lpstr>
      <vt:lpstr>MS PGothic</vt:lpstr>
      <vt:lpstr>Arial</vt:lpstr>
      <vt:lpstr>Myriad Pro</vt:lpstr>
      <vt:lpstr>Times</vt:lpstr>
      <vt:lpstr>Times New Roman</vt:lpstr>
      <vt:lpstr>20140311PresentationUWTSDTemplate</vt:lpstr>
      <vt:lpstr> </vt:lpstr>
      <vt:lpstr>PowerPoint Presentation</vt:lpstr>
      <vt:lpstr>Examples</vt:lpstr>
      <vt:lpstr>Research</vt:lpstr>
      <vt:lpstr>Profiles of loneliness (ONS, 2017)</vt:lpstr>
      <vt:lpstr>PowerPoint Presentation</vt:lpstr>
      <vt:lpstr>PowerPoint Presentation</vt:lpstr>
      <vt:lpstr>Loneliness and physical health </vt:lpstr>
      <vt:lpstr>Loneliness and mental health </vt:lpstr>
      <vt:lpstr>Maintaining independence</vt:lpstr>
      <vt:lpstr>Previous reference link: </vt:lpstr>
      <vt:lpstr>Welsh Government (2017)</vt:lpstr>
      <vt:lpstr>Loneliness…</vt:lpstr>
      <vt:lpstr>PowerPoint Presentation</vt:lpstr>
      <vt:lpstr>Social isolation</vt:lpstr>
      <vt:lpstr>Isolation</vt:lpstr>
      <vt:lpstr>Loneliness v isolation</vt:lpstr>
      <vt:lpstr>Social theories of isolation</vt:lpstr>
      <vt:lpstr>Zavaleta et al (2014)</vt:lpstr>
      <vt:lpstr>3 forms of social theory related to isolation</vt:lpstr>
      <vt:lpstr>Group 1- Social capital : page 10-11</vt:lpstr>
      <vt:lpstr>Group 2- social cohesion: page 14-15</vt:lpstr>
      <vt:lpstr>Group 3: Social exclusion p. 15-17</vt:lpstr>
      <vt:lpstr>References</vt:lpstr>
      <vt:lpstr>PowerPoint Presentation</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Jessica Pitman (1503004)</dc:creator>
  <cp:keywords>templed, dempled, thempled, powerpoint, bwrdd, fwrdd, iaith, cymraeg, gymraeg, chymraeg, cyflwyniadau, gyflwyniadau, chyflwyniadau, delwedd, ddelwedd,</cp:keywords>
  <cp:lastModifiedBy>Jessica Pitman (1503004)</cp:lastModifiedBy>
  <cp:revision>15</cp:revision>
  <dcterms:created xsi:type="dcterms:W3CDTF">2018-11-02T18:23:21Z</dcterms:created>
  <dcterms:modified xsi:type="dcterms:W3CDTF">2018-11-06T08:27:33Z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