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4" r:id="rId1"/>
  </p:sldMasterIdLst>
  <p:handoutMasterIdLst>
    <p:handoutMasterId r:id="rId20"/>
  </p:handoutMasterIdLst>
  <p:sldIdLst>
    <p:sldId id="270" r:id="rId2"/>
    <p:sldId id="259" r:id="rId3"/>
    <p:sldId id="256" r:id="rId4"/>
    <p:sldId id="257" r:id="rId5"/>
    <p:sldId id="260" r:id="rId6"/>
    <p:sldId id="265" r:id="rId7"/>
    <p:sldId id="262" r:id="rId8"/>
    <p:sldId id="269" r:id="rId9"/>
    <p:sldId id="263" r:id="rId10"/>
    <p:sldId id="268" r:id="rId11"/>
    <p:sldId id="267" r:id="rId12"/>
    <p:sldId id="277" r:id="rId13"/>
    <p:sldId id="278" r:id="rId14"/>
    <p:sldId id="274" r:id="rId15"/>
    <p:sldId id="279" r:id="rId16"/>
    <p:sldId id="280" r:id="rId17"/>
    <p:sldId id="276" r:id="rId18"/>
    <p:sldId id="275" r:id="rId19"/>
  </p:sldIdLst>
  <p:sldSz cx="9144000" cy="6858000" type="screen4x3"/>
  <p:notesSz cx="9144000" cy="6858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160">
          <p15:clr>
            <a:srgbClr val="A4A3A4"/>
          </p15:clr>
        </p15:guide>
        <p15:guide id="2" pos="288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0000"/>
    <a:srgbClr val="460000"/>
    <a:srgbClr val="004C4A"/>
    <a:srgbClr val="003635"/>
    <a:srgbClr val="005250"/>
    <a:srgbClr val="003366"/>
    <a:srgbClr val="FFFFCC"/>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autoAdjust="0"/>
    <p:restoredTop sz="94660" autoAdjust="0"/>
  </p:normalViewPr>
  <p:slideViewPr>
    <p:cSldViewPr>
      <p:cViewPr varScale="1">
        <p:scale>
          <a:sx n="61" d="100"/>
          <a:sy n="61" d="100"/>
        </p:scale>
        <p:origin x="66" y="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118" d="100"/>
          <a:sy n="118" d="100"/>
        </p:scale>
        <p:origin x="-2370" y="-96"/>
      </p:cViewPr>
      <p:guideLst>
        <p:guide orient="horz" pos="2160"/>
        <p:guide pos="288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pPr>
              <a:defRPr/>
            </a:pPr>
            <a:fld id="{3FE1DD7D-3CB2-4773-B078-0E26ED5FD202}" type="datetimeFigureOut">
              <a:rPr lang="en-GB"/>
              <a:pPr>
                <a:defRPr/>
              </a:pPr>
              <a:t>22/10/2019</a:t>
            </a:fld>
            <a:endParaRPr lang="en-GB"/>
          </a:p>
        </p:txBody>
      </p:sp>
      <p:sp>
        <p:nvSpPr>
          <p:cNvPr id="4" name="Footer Placeholder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pPr>
              <a:defRPr/>
            </a:pPr>
            <a:fld id="{A62553D5-E74F-40DE-85D9-D19D772752A3}" type="slidenum">
              <a:rPr lang="en-GB"/>
              <a:pPr>
                <a:defRPr/>
              </a:pPr>
              <a:t>‹#›</a:t>
            </a:fld>
            <a:endParaRPr lang="en-GB"/>
          </a:p>
        </p:txBody>
      </p:sp>
    </p:spTree>
    <p:extLst>
      <p:ext uri="{BB962C8B-B14F-4D97-AF65-F5344CB8AC3E}">
        <p14:creationId xmlns:p14="http://schemas.microsoft.com/office/powerpoint/2010/main" val="268672696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EE65F975-27B9-48B1-9844-514D409CE117}"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Title 12"/>
          <p:cNvSpPr>
            <a:spLocks noGrp="1"/>
          </p:cNvSpPr>
          <p:nvPr>
            <p:ph type="title"/>
          </p:nvPr>
        </p:nvSpPr>
        <p:spPr/>
        <p:txBody>
          <a:bodyPr/>
          <a:lstStyle/>
          <a:p>
            <a:r>
              <a:rPr lang="en-US" smtClean="0"/>
              <a:t>Click to edit Master title style</a:t>
            </a:r>
            <a:endParaRPr lang="en-US"/>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FF580C68-0A35-4D78-8828-09C63B6758CC}"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CCDCBEF1-A87D-49E9-8212-169D3BE36EAC}"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D1523B46-4D3B-4CA0-849E-C0B9A38CD70F}"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smtClean="0"/>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2" name="Title 11"/>
          <p:cNvSpPr>
            <a:spLocks noGrp="1"/>
          </p:cNvSpPr>
          <p:nvPr>
            <p:ph type="title"/>
          </p:nvPr>
        </p:nvSpPr>
        <p:spPr/>
        <p:txBody>
          <a:bodyPr/>
          <a:lstStyle/>
          <a:p>
            <a:r>
              <a:rPr lang="en-US" smtClean="0"/>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44C5D2BC-721C-47AF-B2F5-0488A04B5429}"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F1255471-AD98-4365-A33D-AB48B48E162E}"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36EF7A6D-EB3C-412A-BF51-B577963DF119}"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smtClean="0">
                <a:effectLst>
                  <a:outerShdw blurRad="38100" dist="38100" dir="2700000" algn="tl">
                    <a:srgbClr val="000000">
                      <a:alpha val="43137"/>
                    </a:srgbClr>
                  </a:outerShdw>
                </a:effectLst>
                <a:latin typeface="+mn-lt"/>
              </a:rPr>
              <a:t>{</a:t>
            </a:r>
            <a:endParaRPr lang="en-US" sz="80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4078574A-C772-4479-AA96-CEFC9F850B5B}"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D8881B3D-8F51-499D-945B-270075FDF4B3}"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D3DC56-A220-4A85-924C-82F19D9B7EA1}"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F346CD5-C39D-421C-9D1F-FB9D9C439DF2}"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635"/>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5D4B7A1D-35A0-4D8B-B32E-508C73DEE8D0}"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320000"/>
        </a:solidFill>
        <a:effectLst/>
      </p:bgPr>
    </p:bg>
    <p:spTree>
      <p:nvGrpSpPr>
        <p:cNvPr id="1" name=""/>
        <p:cNvGrpSpPr/>
        <p:nvPr/>
      </p:nvGrpSpPr>
      <p:grpSpPr>
        <a:xfrm>
          <a:off x="0" y="0"/>
          <a:ext cx="0" cy="0"/>
          <a:chOff x="0" y="0"/>
          <a:chExt cx="0" cy="0"/>
        </a:xfrm>
      </p:grpSpPr>
      <p:pic>
        <p:nvPicPr>
          <p:cNvPr id="15366" name="Picture 6" descr="http://upload.wikimedia.org/wikipedia/commons/4/49/The_Baleful_Head_-_Edward_Burne-Jones.jpg"/>
          <p:cNvPicPr>
            <a:picLocks noChangeAspect="1" noChangeArrowheads="1"/>
          </p:cNvPicPr>
          <p:nvPr/>
        </p:nvPicPr>
        <p:blipFill>
          <a:blip r:embed="rId2" cstate="print"/>
          <a:srcRect/>
          <a:stretch>
            <a:fillRect/>
          </a:stretch>
        </p:blipFill>
        <p:spPr bwMode="auto">
          <a:xfrm>
            <a:off x="198022" y="304356"/>
            <a:ext cx="4931387" cy="6295388"/>
          </a:xfrm>
          <a:prstGeom prst="rect">
            <a:avLst/>
          </a:prstGeom>
          <a:noFill/>
        </p:spPr>
      </p:pic>
      <p:sp>
        <p:nvSpPr>
          <p:cNvPr id="7" name="Rectangle 6"/>
          <p:cNvSpPr/>
          <p:nvPr/>
        </p:nvSpPr>
        <p:spPr>
          <a:xfrm>
            <a:off x="5388913" y="5698819"/>
            <a:ext cx="3563888" cy="707886"/>
          </a:xfrm>
          <a:prstGeom prst="rect">
            <a:avLst/>
          </a:prstGeom>
        </p:spPr>
        <p:txBody>
          <a:bodyPr wrap="square">
            <a:spAutoFit/>
          </a:bodyPr>
          <a:lstStyle/>
          <a:p>
            <a:r>
              <a:rPr lang="en-GB" sz="2000" dirty="0">
                <a:latin typeface="+mn-lt"/>
              </a:rPr>
              <a:t>Edward Coley Burne-Jones, </a:t>
            </a:r>
            <a:r>
              <a:rPr lang="en-GB" sz="2000" i="1" dirty="0">
                <a:latin typeface="+mn-lt"/>
              </a:rPr>
              <a:t>The Baleful Head,</a:t>
            </a:r>
            <a:r>
              <a:rPr lang="en-GB" sz="2000" dirty="0">
                <a:latin typeface="+mn-lt"/>
              </a:rPr>
              <a:t>1882</a:t>
            </a:r>
          </a:p>
        </p:txBody>
      </p:sp>
      <p:sp>
        <p:nvSpPr>
          <p:cNvPr id="8" name="Rectangle 7"/>
          <p:cNvSpPr/>
          <p:nvPr/>
        </p:nvSpPr>
        <p:spPr>
          <a:xfrm>
            <a:off x="5370254" y="4291421"/>
            <a:ext cx="3312368" cy="1384995"/>
          </a:xfrm>
          <a:prstGeom prst="rect">
            <a:avLst/>
          </a:prstGeom>
        </p:spPr>
        <p:txBody>
          <a:bodyPr wrap="square">
            <a:spAutoFit/>
          </a:bodyPr>
          <a:lstStyle/>
          <a:p>
            <a:r>
              <a:rPr lang="en-GB" sz="2800" dirty="0" smtClean="0">
                <a:solidFill>
                  <a:schemeClr val="accent1">
                    <a:lumMod val="20000"/>
                    <a:lumOff val="80000"/>
                  </a:schemeClr>
                </a:solidFill>
                <a:latin typeface="+mn-lt"/>
              </a:rPr>
              <a:t>Mirrors </a:t>
            </a:r>
            <a:r>
              <a:rPr lang="en-GB" sz="2800" dirty="0" smtClean="0">
                <a:solidFill>
                  <a:schemeClr val="accent1">
                    <a:lumMod val="20000"/>
                    <a:lumOff val="80000"/>
                  </a:schemeClr>
                </a:solidFill>
                <a:latin typeface="+mn-lt"/>
              </a:rPr>
              <a:t>&amp; </a:t>
            </a:r>
            <a:r>
              <a:rPr lang="en-GB" sz="2800" dirty="0" smtClean="0">
                <a:solidFill>
                  <a:schemeClr val="accent1">
                    <a:lumMod val="20000"/>
                    <a:lumOff val="80000"/>
                  </a:schemeClr>
                </a:solidFill>
                <a:latin typeface="+mn-lt"/>
              </a:rPr>
              <a:t>desire: </a:t>
            </a:r>
            <a:r>
              <a:rPr lang="en-GB" sz="2800" dirty="0" smtClean="0">
                <a:solidFill>
                  <a:schemeClr val="accent1">
                    <a:lumMod val="20000"/>
                    <a:lumOff val="80000"/>
                  </a:schemeClr>
                </a:solidFill>
                <a:latin typeface="+mn-lt"/>
              </a:rPr>
              <a:t>reflecting &amp; refracting society</a:t>
            </a:r>
            <a:endParaRPr lang="en-GB" sz="2800" dirty="0">
              <a:solidFill>
                <a:schemeClr val="accent1">
                  <a:lumMod val="20000"/>
                  <a:lumOff val="80000"/>
                </a:schemeClr>
              </a:solidFill>
              <a:latin typeface="+mn-lt"/>
            </a:endParaRPr>
          </a:p>
        </p:txBody>
      </p:sp>
      <p:sp>
        <p:nvSpPr>
          <p:cNvPr id="5" name="Rectangle 3"/>
          <p:cNvSpPr>
            <a:spLocks noGrp="1" noChangeArrowheads="1"/>
          </p:cNvSpPr>
          <p:nvPr>
            <p:ph type="subTitle" idx="1"/>
          </p:nvPr>
        </p:nvSpPr>
        <p:spPr>
          <a:xfrm>
            <a:off x="5388913" y="268588"/>
            <a:ext cx="3473334" cy="1440161"/>
          </a:xfrm>
        </p:spPr>
        <p:txBody>
          <a:bodyPr/>
          <a:lstStyle/>
          <a:p>
            <a:pPr eaLnBrk="1" hangingPunct="1"/>
            <a:r>
              <a:rPr lang="en-GB" altLang="en-US" sz="2800" dirty="0" smtClean="0">
                <a:solidFill>
                  <a:srgbClr val="FFC000"/>
                </a:solidFill>
                <a:effectLst/>
                <a:latin typeface="Felix Titling" pitchFamily="82" charset="0"/>
              </a:rPr>
              <a:t>HPEN 7oo3  Victorian poetry</a:t>
            </a:r>
          </a:p>
        </p:txBody>
      </p:sp>
    </p:spTree>
    <p:extLst>
      <p:ext uri="{BB962C8B-B14F-4D97-AF65-F5344CB8AC3E}">
        <p14:creationId xmlns:p14="http://schemas.microsoft.com/office/powerpoint/2010/main" val="31560343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32000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268760"/>
            <a:ext cx="8424936" cy="5256584"/>
          </a:xfrm>
        </p:spPr>
        <p:txBody>
          <a:bodyPr/>
          <a:lstStyle/>
          <a:p>
            <a:pPr>
              <a:buNone/>
            </a:pPr>
            <a:r>
              <a:rPr lang="en-GB" sz="2400" dirty="0" smtClean="0">
                <a:effectLst/>
                <a:latin typeface="Felix Titling" pitchFamily="82" charset="0"/>
              </a:rPr>
              <a:t>Thinkers </a:t>
            </a:r>
            <a:endParaRPr lang="en-GB" dirty="0" smtClean="0">
              <a:effectLst/>
              <a:latin typeface="Felix Titling" pitchFamily="82" charset="0"/>
            </a:endParaRPr>
          </a:p>
          <a:p>
            <a:pPr>
              <a:buFont typeface="Arial" panose="020B0604020202020204" pitchFamily="34" charset="0"/>
              <a:buChar char="•"/>
            </a:pPr>
            <a:r>
              <a:rPr lang="en-GB" sz="2800" dirty="0" smtClean="0">
                <a:effectLst/>
              </a:rPr>
              <a:t>Charles Lyle, </a:t>
            </a:r>
            <a:r>
              <a:rPr lang="en-GB" sz="2800" i="1" dirty="0" smtClean="0">
                <a:effectLst/>
              </a:rPr>
              <a:t>Principles of Geology </a:t>
            </a:r>
            <a:r>
              <a:rPr lang="en-GB" sz="2800" dirty="0" smtClean="0">
                <a:effectLst/>
              </a:rPr>
              <a:t>(1830)</a:t>
            </a:r>
          </a:p>
          <a:p>
            <a:pPr>
              <a:buFont typeface="Arial" panose="020B0604020202020204" pitchFamily="34" charset="0"/>
              <a:buChar char="•"/>
            </a:pPr>
            <a:r>
              <a:rPr lang="en-GB" sz="2800" dirty="0" smtClean="0">
                <a:effectLst/>
              </a:rPr>
              <a:t>Herbert Spencer  </a:t>
            </a:r>
            <a:r>
              <a:rPr lang="en-GB" sz="2800" i="1" dirty="0" smtClean="0">
                <a:effectLst/>
              </a:rPr>
              <a:t>Social Statics</a:t>
            </a:r>
            <a:r>
              <a:rPr lang="en-GB" sz="2800" dirty="0" smtClean="0">
                <a:effectLst/>
              </a:rPr>
              <a:t> (1851) </a:t>
            </a:r>
          </a:p>
          <a:p>
            <a:pPr>
              <a:buFont typeface="Arial" panose="020B0604020202020204" pitchFamily="34" charset="0"/>
              <a:buChar char="•"/>
            </a:pPr>
            <a:r>
              <a:rPr lang="en-GB" sz="2800" dirty="0" smtClean="0">
                <a:effectLst/>
              </a:rPr>
              <a:t>Charles Darwin </a:t>
            </a:r>
            <a:r>
              <a:rPr lang="en-GB" sz="2800" dirty="0" smtClean="0"/>
              <a:t> </a:t>
            </a:r>
            <a:r>
              <a:rPr lang="en-GB" sz="2800" i="1" dirty="0" smtClean="0">
                <a:effectLst/>
              </a:rPr>
              <a:t>On the Origin of Species </a:t>
            </a:r>
            <a:r>
              <a:rPr lang="en-GB" sz="2800" dirty="0" smtClean="0">
                <a:effectLst/>
              </a:rPr>
              <a:t>(1859)</a:t>
            </a:r>
          </a:p>
          <a:p>
            <a:pPr>
              <a:buNone/>
            </a:pPr>
            <a:endParaRPr lang="en-GB" dirty="0" smtClean="0">
              <a:effectLst/>
            </a:endParaRPr>
          </a:p>
          <a:p>
            <a:pPr>
              <a:buNone/>
            </a:pPr>
            <a:r>
              <a:rPr lang="en-GB" sz="2400" dirty="0" smtClean="0">
                <a:effectLst/>
                <a:latin typeface="Felix Titling" pitchFamily="82" charset="0"/>
              </a:rPr>
              <a:t>medievalism</a:t>
            </a:r>
            <a:r>
              <a:rPr lang="en-GB" dirty="0" smtClean="0">
                <a:effectLst/>
              </a:rPr>
              <a:t> </a:t>
            </a:r>
          </a:p>
          <a:p>
            <a:pPr>
              <a:buFont typeface="Arial" panose="020B0604020202020204" pitchFamily="34" charset="0"/>
              <a:buChar char="•"/>
            </a:pPr>
            <a:r>
              <a:rPr lang="en-GB" sz="2800" dirty="0" smtClean="0">
                <a:effectLst/>
              </a:rPr>
              <a:t>Pre Raphaelites</a:t>
            </a:r>
          </a:p>
          <a:p>
            <a:pPr>
              <a:buFont typeface="Arial" panose="020B0604020202020204" pitchFamily="34" charset="0"/>
              <a:buChar char="•"/>
            </a:pPr>
            <a:r>
              <a:rPr lang="en-GB" sz="2800" dirty="0" smtClean="0">
                <a:effectLst/>
              </a:rPr>
              <a:t>William Morris</a:t>
            </a:r>
          </a:p>
          <a:p>
            <a:pPr>
              <a:buFont typeface="Arial" panose="020B0604020202020204" pitchFamily="34" charset="0"/>
              <a:buChar char="•"/>
            </a:pPr>
            <a:r>
              <a:rPr lang="en-GB" sz="2800" dirty="0" smtClean="0">
                <a:effectLst/>
              </a:rPr>
              <a:t>‘Home grown classics’: Early English Text Society</a:t>
            </a:r>
          </a:p>
        </p:txBody>
      </p:sp>
      <p:sp>
        <p:nvSpPr>
          <p:cNvPr id="2" name="Title 1"/>
          <p:cNvSpPr>
            <a:spLocks noGrp="1"/>
          </p:cNvSpPr>
          <p:nvPr>
            <p:ph type="title"/>
          </p:nvPr>
        </p:nvSpPr>
        <p:spPr>
          <a:xfrm>
            <a:off x="1259632" y="332656"/>
            <a:ext cx="5472608" cy="914400"/>
          </a:xfrm>
        </p:spPr>
        <p:txBody>
          <a:bodyPr/>
          <a:lstStyle/>
          <a:p>
            <a:r>
              <a:rPr lang="en-GB" b="0" dirty="0" smtClean="0">
                <a:solidFill>
                  <a:srgbClr val="FFC000"/>
                </a:solidFill>
                <a:effectLst/>
                <a:latin typeface="Felix Titling" pitchFamily="82" charset="0"/>
              </a:rPr>
              <a:t>Influences</a:t>
            </a:r>
            <a:r>
              <a:rPr lang="en-GB" b="0" dirty="0" smtClean="0">
                <a:solidFill>
                  <a:srgbClr val="FFFF00"/>
                </a:solidFill>
                <a:effectLst/>
                <a:latin typeface="Felix Titling" pitchFamily="82" charset="0"/>
              </a:rPr>
              <a:t> </a:t>
            </a:r>
            <a:endParaRPr lang="en-GB" b="0" dirty="0">
              <a:solidFill>
                <a:srgbClr val="FFFF00"/>
              </a:solidFill>
              <a:effectLst/>
              <a:latin typeface="Felix Titling" pitchFamily="82"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251520" y="169476"/>
            <a:ext cx="8712968" cy="1046440"/>
          </a:xfrm>
          <a:prstGeom prst="rect">
            <a:avLst/>
          </a:prstGeom>
        </p:spPr>
        <p:txBody>
          <a:bodyPr wrap="square">
            <a:spAutoFit/>
          </a:bodyPr>
          <a:lstStyle/>
          <a:p>
            <a:r>
              <a:rPr lang="en-GB" altLang="en-US" sz="4800" kern="0" dirty="0" smtClean="0">
                <a:solidFill>
                  <a:srgbClr val="E5E5FF"/>
                </a:solidFill>
                <a:latin typeface="Edwardian Script ITC" panose="030303020407070D0804" pitchFamily="66" charset="0"/>
                <a:ea typeface="+mj-ea"/>
                <a:cs typeface="+mj-cs"/>
              </a:rPr>
              <a:t> </a:t>
            </a:r>
            <a:r>
              <a:rPr lang="en-GB" altLang="en-US" sz="3600" kern="0" dirty="0" smtClean="0">
                <a:solidFill>
                  <a:srgbClr val="FFC000"/>
                </a:solidFill>
                <a:latin typeface="Felix Titling" panose="04060505060202020A04" pitchFamily="82" charset="0"/>
                <a:ea typeface="+mj-ea"/>
                <a:cs typeface="+mj-cs"/>
              </a:rPr>
              <a:t>poetry in the Victorian world</a:t>
            </a:r>
            <a:r>
              <a:rPr lang="en-GB" altLang="en-US" sz="3200" kern="0" dirty="0" smtClean="0">
                <a:solidFill>
                  <a:srgbClr val="FFC000"/>
                </a:solidFill>
                <a:latin typeface="Felix Titling" panose="04060505060202020A04" pitchFamily="82" charset="0"/>
                <a:ea typeface="+mj-ea"/>
                <a:cs typeface="+mj-cs"/>
              </a:rPr>
              <a:t/>
            </a:r>
            <a:br>
              <a:rPr lang="en-GB" altLang="en-US" sz="3200" kern="0" dirty="0" smtClean="0">
                <a:solidFill>
                  <a:srgbClr val="FFC000"/>
                </a:solidFill>
                <a:latin typeface="Felix Titling" panose="04060505060202020A04" pitchFamily="82" charset="0"/>
                <a:ea typeface="+mj-ea"/>
                <a:cs typeface="+mj-cs"/>
              </a:rPr>
            </a:br>
            <a:endParaRPr lang="en-GB" sz="1400" dirty="0">
              <a:solidFill>
                <a:srgbClr val="FFC000"/>
              </a:solidFill>
              <a:latin typeface="Felix Titling" panose="04060505060202020A04" pitchFamily="82" charset="0"/>
            </a:endParaRPr>
          </a:p>
        </p:txBody>
      </p:sp>
      <p:sp>
        <p:nvSpPr>
          <p:cNvPr id="5" name="Content Placeholder 2"/>
          <p:cNvSpPr txBox="1">
            <a:spLocks/>
          </p:cNvSpPr>
          <p:nvPr/>
        </p:nvSpPr>
        <p:spPr>
          <a:xfrm>
            <a:off x="359532" y="1215916"/>
            <a:ext cx="8496944" cy="5237420"/>
          </a:xfrm>
          <a:prstGeom prst="rect">
            <a:avLst/>
          </a:prstGeom>
        </p:spPr>
        <p:txBody>
          <a:bodyPr vert="horz" lIns="91440" tIns="45720" rIns="91440" bIns="45720" rtlCol="0" anchor="ctr">
            <a:normAutofit/>
          </a:bodyPr>
          <a:lstStyle>
            <a:lvl1pPr marL="0" indent="0" algn="l" defTabSz="914400" rtl="0" eaLnBrk="1" latinLnBrk="0" hangingPunct="1">
              <a:spcBef>
                <a:spcPct val="20000"/>
              </a:spcBef>
              <a:spcAft>
                <a:spcPts val="0"/>
              </a:spcAft>
              <a:buSzPct val="60000"/>
              <a:buFont typeface="Wingdings" pitchFamily="2" charset="2"/>
              <a:buNone/>
              <a:defRPr sz="2100" kern="1200">
                <a:solidFill>
                  <a:schemeClr val="tx1"/>
                </a:solidFill>
                <a:effectLst>
                  <a:outerShdw blurRad="38100" dist="38100" dir="2700000" algn="tl">
                    <a:srgbClr val="000000">
                      <a:alpha val="43137"/>
                    </a:srgbClr>
                  </a:outerShdw>
                </a:effectLst>
                <a:latin typeface="+mn-lt"/>
                <a:ea typeface="+mn-ea"/>
                <a:cs typeface="+mn-cs"/>
              </a:defRPr>
            </a:lvl1pPr>
            <a:lvl2pPr marL="457200" indent="0" algn="ctr" defTabSz="914400" rtl="0" eaLnBrk="1" latinLnBrk="0" hangingPunct="1">
              <a:spcBef>
                <a:spcPct val="20000"/>
              </a:spcBef>
              <a:buSzPct val="60000"/>
              <a:buFont typeface="Wingdings" pitchFamily="2" charset="2"/>
              <a:buNone/>
              <a:defRPr sz="1900" kern="1200">
                <a:solidFill>
                  <a:schemeClr val="tx1">
                    <a:tint val="75000"/>
                  </a:schemeClr>
                </a:solidFill>
                <a:effectLst>
                  <a:outerShdw blurRad="38100" dist="38100" dir="2700000" algn="tl">
                    <a:srgbClr val="000000">
                      <a:alpha val="43137"/>
                    </a:srgbClr>
                  </a:outerShdw>
                </a:effectLst>
                <a:latin typeface="+mn-lt"/>
                <a:ea typeface="+mn-ea"/>
                <a:cs typeface="+mn-cs"/>
              </a:defRPr>
            </a:lvl2pPr>
            <a:lvl3pPr marL="914400" indent="0" algn="ctr" defTabSz="914400" rtl="0" eaLnBrk="1" latinLnBrk="0" hangingPunct="1">
              <a:spcBef>
                <a:spcPct val="20000"/>
              </a:spcBef>
              <a:buSzPct val="60000"/>
              <a:buFont typeface="Wingdings" pitchFamily="2" charset="2"/>
              <a:buNone/>
              <a:defRPr sz="1700" kern="1200">
                <a:solidFill>
                  <a:schemeClr val="tx1">
                    <a:tint val="75000"/>
                  </a:schemeClr>
                </a:solidFill>
                <a:effectLst>
                  <a:outerShdw blurRad="38100" dist="38100" dir="2700000" algn="tl">
                    <a:srgbClr val="000000">
                      <a:alpha val="43137"/>
                    </a:srgbClr>
                  </a:outerShdw>
                </a:effectLst>
                <a:latin typeface="+mn-lt"/>
                <a:ea typeface="+mn-ea"/>
                <a:cs typeface="+mn-cs"/>
              </a:defRPr>
            </a:lvl3pPr>
            <a:lvl4pPr marL="1371600" indent="0" algn="ctr" defTabSz="914400" rtl="0" eaLnBrk="1" latinLnBrk="0" hangingPunct="1">
              <a:spcBef>
                <a:spcPct val="20000"/>
              </a:spcBef>
              <a:buSzPct val="60000"/>
              <a:buFont typeface="Wingdings" pitchFamily="2" charset="2"/>
              <a:buNone/>
              <a:defRPr sz="1600" kern="1200">
                <a:solidFill>
                  <a:schemeClr val="tx1">
                    <a:tint val="75000"/>
                  </a:schemeClr>
                </a:solidFill>
                <a:effectLst>
                  <a:outerShdw blurRad="38100" dist="38100" dir="2700000" algn="tl">
                    <a:srgbClr val="000000">
                      <a:alpha val="43137"/>
                    </a:srgbClr>
                  </a:outerShdw>
                </a:effectLst>
                <a:latin typeface="+mn-lt"/>
                <a:ea typeface="+mn-ea"/>
                <a:cs typeface="+mn-cs"/>
              </a:defRPr>
            </a:lvl4pPr>
            <a:lvl5pPr marL="1828800" indent="0" algn="ctr" defTabSz="914400" rtl="0" eaLnBrk="1" latinLnBrk="0" hangingPunct="1">
              <a:spcBef>
                <a:spcPct val="20000"/>
              </a:spcBef>
              <a:buSzPct val="60000"/>
              <a:buFont typeface="Wingdings" pitchFamily="2" charset="2"/>
              <a:buNone/>
              <a:defRPr sz="1500" kern="1200">
                <a:solidFill>
                  <a:schemeClr val="tx1">
                    <a:tint val="75000"/>
                  </a:schemeClr>
                </a:solidFill>
                <a:effectLst>
                  <a:outerShdw blurRad="38100" dist="38100" dir="2700000" algn="tl">
                    <a:srgbClr val="000000">
                      <a:alpha val="43137"/>
                    </a:srgbClr>
                  </a:outerShdw>
                </a:effectLst>
                <a:latin typeface="+mn-lt"/>
                <a:ea typeface="+mn-ea"/>
                <a:cs typeface="+mn-cs"/>
              </a:defRPr>
            </a:lvl5pPr>
            <a:lvl6pPr marL="2286000" indent="0" algn="ctr" defTabSz="914400" rtl="0" eaLnBrk="1" latinLnBrk="0" hangingPunct="1">
              <a:spcBef>
                <a:spcPct val="20000"/>
              </a:spcBef>
              <a:buSzPct val="60000"/>
              <a:buFont typeface="Wingdings" pitchFamily="2" charset="2"/>
              <a:buNone/>
              <a:defRPr sz="1400" kern="1200">
                <a:solidFill>
                  <a:schemeClr val="tx1">
                    <a:tint val="75000"/>
                  </a:schemeClr>
                </a:solidFill>
                <a:effectLst>
                  <a:outerShdw blurRad="38100" dist="38100" dir="2700000" algn="ctr" rotWithShape="0">
                    <a:srgbClr val="000000">
                      <a:alpha val="43000"/>
                    </a:srgbClr>
                  </a:outerShdw>
                </a:effectLst>
                <a:latin typeface="+mn-lt"/>
                <a:ea typeface="+mn-ea"/>
                <a:cs typeface="+mn-cs"/>
              </a:defRPr>
            </a:lvl6pPr>
            <a:lvl7pPr marL="2743200" indent="0" algn="ctr" defTabSz="914400" rtl="0" eaLnBrk="1" latinLnBrk="0" hangingPunct="1">
              <a:spcBef>
                <a:spcPct val="20000"/>
              </a:spcBef>
              <a:buSzPct val="60000"/>
              <a:buFont typeface="Wingdings" pitchFamily="2" charset="2"/>
              <a:buNone/>
              <a:defRPr sz="1400" kern="1200">
                <a:solidFill>
                  <a:schemeClr val="tx1">
                    <a:tint val="75000"/>
                  </a:schemeClr>
                </a:solidFill>
                <a:effectLst>
                  <a:outerShdw blurRad="38100" dist="38100" dir="2700000" algn="ctr" rotWithShape="0">
                    <a:srgbClr val="000000">
                      <a:alpha val="43000"/>
                    </a:srgbClr>
                  </a:outerShdw>
                </a:effectLst>
                <a:latin typeface="+mn-lt"/>
                <a:ea typeface="+mn-ea"/>
                <a:cs typeface="+mn-cs"/>
              </a:defRPr>
            </a:lvl7pPr>
            <a:lvl8pPr marL="3200400" indent="0" algn="ctr" defTabSz="914400" rtl="0" eaLnBrk="1" latinLnBrk="0" hangingPunct="1">
              <a:spcBef>
                <a:spcPct val="20000"/>
              </a:spcBef>
              <a:buSzPct val="60000"/>
              <a:buFont typeface="Wingdings" pitchFamily="2" charset="2"/>
              <a:buNone/>
              <a:defRPr sz="1400" kern="1200">
                <a:solidFill>
                  <a:schemeClr val="tx1">
                    <a:tint val="75000"/>
                  </a:schemeClr>
                </a:solidFill>
                <a:effectLst>
                  <a:outerShdw blurRad="38100" dist="38100" dir="2700000" algn="ctr" rotWithShape="0">
                    <a:srgbClr val="000000">
                      <a:alpha val="43000"/>
                    </a:srgbClr>
                  </a:outerShdw>
                </a:effectLst>
                <a:latin typeface="+mn-lt"/>
                <a:ea typeface="+mn-ea"/>
                <a:cs typeface="+mn-cs"/>
              </a:defRPr>
            </a:lvl8pPr>
            <a:lvl9pPr marL="3657600" indent="0" algn="ctr" defTabSz="914400" rtl="0" eaLnBrk="1" latinLnBrk="0" hangingPunct="1">
              <a:spcBef>
                <a:spcPct val="20000"/>
              </a:spcBef>
              <a:buSzPct val="60000"/>
              <a:buFont typeface="Wingdings" pitchFamily="2" charset="2"/>
              <a:buNone/>
              <a:defRPr sz="1400" kern="1200">
                <a:solidFill>
                  <a:schemeClr val="tx1">
                    <a:tint val="75000"/>
                  </a:schemeClr>
                </a:solidFill>
                <a:effectLst>
                  <a:outerShdw blurRad="38100" dist="38100" dir="2700000" algn="ctr" rotWithShape="0">
                    <a:srgbClr val="000000">
                      <a:alpha val="43000"/>
                    </a:srgbClr>
                  </a:outerShdw>
                </a:effectLst>
                <a:latin typeface="+mn-lt"/>
                <a:ea typeface="+mn-ea"/>
                <a:cs typeface="+mn-cs"/>
              </a:defRPr>
            </a:lvl9pPr>
          </a:lstStyle>
          <a:p>
            <a:pPr marL="457200" indent="-457200" fontAlgn="auto">
              <a:buFont typeface="Arial" panose="020B0604020202020204" pitchFamily="34" charset="0"/>
              <a:buChar char="•"/>
            </a:pPr>
            <a:r>
              <a:rPr lang="en-GB" sz="2200" dirty="0" smtClean="0">
                <a:solidFill>
                  <a:schemeClr val="accent1">
                    <a:lumMod val="20000"/>
                    <a:lumOff val="80000"/>
                  </a:schemeClr>
                </a:solidFill>
                <a:effectLst/>
              </a:rPr>
              <a:t>rethinking</a:t>
            </a:r>
            <a:r>
              <a:rPr lang="en-GB" sz="2200" dirty="0" smtClean="0">
                <a:effectLst/>
              </a:rPr>
              <a:t> </a:t>
            </a:r>
            <a:r>
              <a:rPr lang="en-GB" sz="2200" dirty="0" smtClean="0">
                <a:solidFill>
                  <a:srgbClr val="FFC000"/>
                </a:solidFill>
                <a:effectLst/>
              </a:rPr>
              <a:t>psychology and the nature of time</a:t>
            </a:r>
            <a:r>
              <a:rPr lang="en-GB" sz="2200" dirty="0" smtClean="0">
                <a:effectLst/>
              </a:rPr>
              <a:t> </a:t>
            </a:r>
          </a:p>
          <a:p>
            <a:pPr fontAlgn="auto"/>
            <a:r>
              <a:rPr lang="en-GB" altLang="en-US" sz="2200" dirty="0" smtClean="0">
                <a:effectLst/>
              </a:rPr>
              <a:t>	</a:t>
            </a:r>
            <a:r>
              <a:rPr lang="en-GB" altLang="en-US" sz="2200" dirty="0" smtClean="0">
                <a:solidFill>
                  <a:schemeClr val="accent1">
                    <a:lumMod val="20000"/>
                    <a:lumOff val="80000"/>
                  </a:schemeClr>
                </a:solidFill>
                <a:effectLst/>
              </a:rPr>
              <a:t> </a:t>
            </a:r>
            <a:r>
              <a:rPr lang="en-GB" altLang="en-US" sz="2200" u="sng" dirty="0" smtClean="0">
                <a:solidFill>
                  <a:schemeClr val="accent1">
                    <a:lumMod val="20000"/>
                    <a:lumOff val="80000"/>
                  </a:schemeClr>
                </a:solidFill>
                <a:effectLst/>
              </a:rPr>
              <a:t>(</a:t>
            </a:r>
            <a:r>
              <a:rPr lang="en-GB" altLang="en-US" sz="2200" i="1" u="sng" dirty="0" err="1" smtClean="0">
                <a:solidFill>
                  <a:schemeClr val="accent1">
                    <a:lumMod val="20000"/>
                    <a:lumOff val="80000"/>
                  </a:schemeClr>
                </a:solidFill>
                <a:effectLst/>
              </a:rPr>
              <a:t>eg</a:t>
            </a:r>
            <a:r>
              <a:rPr lang="en-GB" altLang="en-US" sz="2200" u="sng" dirty="0" smtClean="0">
                <a:solidFill>
                  <a:schemeClr val="accent1">
                    <a:lumMod val="20000"/>
                    <a:lumOff val="80000"/>
                  </a:schemeClr>
                </a:solidFill>
                <a:effectLst/>
              </a:rPr>
              <a:t> </a:t>
            </a:r>
            <a:r>
              <a:rPr lang="en-GB" altLang="en-US" sz="2200" u="sng" dirty="0">
                <a:solidFill>
                  <a:schemeClr val="accent1">
                    <a:lumMod val="20000"/>
                    <a:lumOff val="80000"/>
                  </a:schemeClr>
                </a:solidFill>
                <a:effectLst/>
              </a:rPr>
              <a:t>Memorabilia’; ‘</a:t>
            </a:r>
            <a:r>
              <a:rPr lang="en-GB" altLang="en-US" sz="2200" u="sng" dirty="0" smtClean="0">
                <a:solidFill>
                  <a:schemeClr val="accent1">
                    <a:lumMod val="20000"/>
                    <a:lumOff val="80000"/>
                  </a:schemeClr>
                </a:solidFill>
                <a:effectLst/>
              </a:rPr>
              <a:t>St Simon </a:t>
            </a:r>
            <a:r>
              <a:rPr lang="en-GB" altLang="en-US" sz="2200" u="sng" dirty="0" err="1" smtClean="0">
                <a:solidFill>
                  <a:schemeClr val="accent1">
                    <a:lumMod val="20000"/>
                    <a:lumOff val="80000"/>
                  </a:schemeClr>
                </a:solidFill>
                <a:effectLst/>
              </a:rPr>
              <a:t>Stylites</a:t>
            </a:r>
            <a:r>
              <a:rPr lang="en-GB" altLang="en-US" sz="2200" u="sng" dirty="0" smtClean="0">
                <a:solidFill>
                  <a:schemeClr val="accent1">
                    <a:lumMod val="20000"/>
                    <a:lumOff val="80000"/>
                  </a:schemeClr>
                </a:solidFill>
                <a:effectLst/>
              </a:rPr>
              <a:t>’; ‘Porphyria’s Lover’</a:t>
            </a:r>
          </a:p>
          <a:p>
            <a:pPr fontAlgn="auto"/>
            <a:r>
              <a:rPr lang="en-GB" sz="2200" dirty="0" smtClean="0">
                <a:solidFill>
                  <a:schemeClr val="accent1">
                    <a:lumMod val="20000"/>
                    <a:lumOff val="80000"/>
                  </a:schemeClr>
                </a:solidFill>
                <a:effectLst/>
              </a:rPr>
              <a:t>	</a:t>
            </a:r>
            <a:r>
              <a:rPr lang="en-GB" sz="2200" u="sng" dirty="0" smtClean="0">
                <a:solidFill>
                  <a:schemeClr val="accent1">
                    <a:lumMod val="20000"/>
                    <a:lumOff val="80000"/>
                  </a:schemeClr>
                </a:solidFill>
                <a:effectLst/>
              </a:rPr>
              <a:t>‘Childe Roland to the Dark Tower Came</a:t>
            </a:r>
            <a:r>
              <a:rPr lang="en-GB" sz="2200" dirty="0" smtClean="0">
                <a:solidFill>
                  <a:schemeClr val="accent1">
                    <a:lumMod val="20000"/>
                    <a:lumOff val="80000"/>
                  </a:schemeClr>
                </a:solidFill>
                <a:effectLst/>
              </a:rPr>
              <a:t>’,</a:t>
            </a:r>
            <a:r>
              <a:rPr lang="en-GB" altLang="en-US" sz="2200" u="sng" dirty="0" smtClean="0">
                <a:solidFill>
                  <a:schemeClr val="accent1">
                    <a:lumMod val="20000"/>
                    <a:lumOff val="80000"/>
                  </a:schemeClr>
                </a:solidFill>
                <a:effectLst/>
              </a:rPr>
              <a:t>)</a:t>
            </a:r>
          </a:p>
          <a:p>
            <a:pPr fontAlgn="auto"/>
            <a:endParaRPr lang="en-GB" sz="2200" dirty="0" smtClean="0">
              <a:solidFill>
                <a:schemeClr val="accent1">
                  <a:lumMod val="20000"/>
                  <a:lumOff val="80000"/>
                </a:schemeClr>
              </a:solidFill>
              <a:effectLst/>
            </a:endParaRPr>
          </a:p>
          <a:p>
            <a:pPr marL="457200" indent="-457200" fontAlgn="auto">
              <a:buFont typeface="Arial" panose="020B0604020202020204" pitchFamily="34" charset="0"/>
              <a:buChar char="•"/>
            </a:pPr>
            <a:r>
              <a:rPr lang="en-GB" sz="2200" dirty="0">
                <a:solidFill>
                  <a:schemeClr val="accent1">
                    <a:lumMod val="20000"/>
                    <a:lumOff val="80000"/>
                  </a:schemeClr>
                </a:solidFill>
                <a:effectLst/>
              </a:rPr>
              <a:t>Rethinking </a:t>
            </a:r>
            <a:r>
              <a:rPr lang="en-GB" sz="2200" dirty="0">
                <a:solidFill>
                  <a:srgbClr val="FFC000"/>
                </a:solidFill>
                <a:effectLst/>
              </a:rPr>
              <a:t>history and myth </a:t>
            </a:r>
            <a:r>
              <a:rPr lang="en-GB" sz="2200" dirty="0">
                <a:solidFill>
                  <a:schemeClr val="accent1">
                    <a:lumMod val="20000"/>
                    <a:lumOff val="80000"/>
                  </a:schemeClr>
                </a:solidFill>
                <a:effectLst/>
              </a:rPr>
              <a:t>(which history? - alternative histories, the value of  myth, and alternative narratives; a mode of connecting fragments in a repeating pattern rather than the linear narrative of traditional history)</a:t>
            </a:r>
          </a:p>
          <a:p>
            <a:pPr marL="809625" fontAlgn="auto"/>
            <a:r>
              <a:rPr lang="en-GB" sz="2200" dirty="0">
                <a:solidFill>
                  <a:schemeClr val="accent1">
                    <a:lumMod val="20000"/>
                    <a:lumOff val="80000"/>
                  </a:schemeClr>
                </a:solidFill>
                <a:effectLst/>
              </a:rPr>
              <a:t/>
            </a:r>
            <a:br>
              <a:rPr lang="en-GB" sz="2200" dirty="0">
                <a:solidFill>
                  <a:schemeClr val="accent1">
                    <a:lumMod val="20000"/>
                    <a:lumOff val="80000"/>
                  </a:schemeClr>
                </a:solidFill>
                <a:effectLst/>
              </a:rPr>
            </a:br>
            <a:r>
              <a:rPr lang="en-GB" altLang="en-US" sz="2200" u="sng" dirty="0">
                <a:solidFill>
                  <a:schemeClr val="accent1">
                    <a:lumMod val="20000"/>
                    <a:lumOff val="80000"/>
                  </a:schemeClr>
                </a:solidFill>
                <a:effectLst/>
              </a:rPr>
              <a:t>(</a:t>
            </a:r>
            <a:r>
              <a:rPr lang="en-GB" altLang="en-US" sz="2200" i="1" u="sng" dirty="0" err="1">
                <a:solidFill>
                  <a:schemeClr val="accent1">
                    <a:lumMod val="20000"/>
                    <a:lumOff val="80000"/>
                  </a:schemeClr>
                </a:solidFill>
                <a:effectLst/>
              </a:rPr>
              <a:t>eg</a:t>
            </a:r>
            <a:r>
              <a:rPr lang="en-GB" altLang="en-US" sz="2200" u="sng" dirty="0">
                <a:solidFill>
                  <a:schemeClr val="accent1">
                    <a:lumMod val="20000"/>
                    <a:lumOff val="80000"/>
                  </a:schemeClr>
                </a:solidFill>
                <a:effectLst/>
              </a:rPr>
              <a:t> </a:t>
            </a:r>
            <a:r>
              <a:rPr lang="en-GB" altLang="en-US" sz="2200" u="sng" dirty="0" smtClean="0">
                <a:solidFill>
                  <a:schemeClr val="accent1">
                    <a:lumMod val="20000"/>
                    <a:lumOff val="80000"/>
                  </a:schemeClr>
                </a:solidFill>
                <a:effectLst/>
              </a:rPr>
              <a:t>‘ ‘</a:t>
            </a:r>
            <a:r>
              <a:rPr lang="en-GB" altLang="en-US" sz="2200" u="sng" dirty="0">
                <a:solidFill>
                  <a:schemeClr val="accent1">
                    <a:lumMod val="20000"/>
                    <a:lumOff val="80000"/>
                  </a:schemeClr>
                </a:solidFill>
                <a:effectLst/>
              </a:rPr>
              <a:t>St Simon </a:t>
            </a:r>
            <a:r>
              <a:rPr lang="en-GB" altLang="en-US" sz="2200" u="sng" dirty="0" err="1">
                <a:solidFill>
                  <a:schemeClr val="accent1">
                    <a:lumMod val="20000"/>
                    <a:lumOff val="80000"/>
                  </a:schemeClr>
                </a:solidFill>
                <a:effectLst/>
              </a:rPr>
              <a:t>Stylites’</a:t>
            </a:r>
            <a:r>
              <a:rPr lang="en-GB" altLang="en-US" sz="2200" u="sng" dirty="0">
                <a:solidFill>
                  <a:schemeClr val="accent1">
                    <a:lumMod val="20000"/>
                    <a:lumOff val="80000"/>
                  </a:schemeClr>
                </a:solidFill>
                <a:effectLst/>
              </a:rPr>
              <a:t>)</a:t>
            </a:r>
            <a:br>
              <a:rPr lang="en-GB" altLang="en-US" sz="2200" u="sng" dirty="0">
                <a:solidFill>
                  <a:schemeClr val="accent1">
                    <a:lumMod val="20000"/>
                    <a:lumOff val="80000"/>
                  </a:schemeClr>
                </a:solidFill>
                <a:effectLst/>
              </a:rPr>
            </a:br>
            <a:r>
              <a:rPr lang="en-GB" altLang="en-US" sz="2200" dirty="0">
                <a:solidFill>
                  <a:schemeClr val="accent1">
                    <a:lumMod val="20000"/>
                    <a:lumOff val="80000"/>
                  </a:schemeClr>
                </a:solidFill>
                <a:effectLst/>
              </a:rPr>
              <a:t>‘</a:t>
            </a:r>
            <a:r>
              <a:rPr lang="en-GB" altLang="en-US" sz="2200" u="sng" dirty="0">
                <a:solidFill>
                  <a:schemeClr val="accent1">
                    <a:lumMod val="20000"/>
                    <a:lumOff val="80000"/>
                  </a:schemeClr>
                </a:solidFill>
                <a:effectLst/>
              </a:rPr>
              <a:t>The Lotus Eaters’, </a:t>
            </a:r>
            <a:r>
              <a:rPr lang="en-GB" sz="2200" u="sng" dirty="0">
                <a:solidFill>
                  <a:schemeClr val="accent1">
                    <a:lumMod val="20000"/>
                    <a:lumOff val="80000"/>
                  </a:schemeClr>
                </a:solidFill>
                <a:effectLst/>
              </a:rPr>
              <a:t>‘Childe Roland to the Dark Tower Came</a:t>
            </a:r>
            <a:r>
              <a:rPr lang="en-GB" sz="2200" dirty="0" smtClean="0">
                <a:solidFill>
                  <a:schemeClr val="accent1">
                    <a:lumMod val="20000"/>
                    <a:lumOff val="80000"/>
                  </a:schemeClr>
                </a:solidFill>
                <a:effectLst/>
              </a:rPr>
              <a:t>’,</a:t>
            </a:r>
            <a:r>
              <a:rPr lang="en-GB" altLang="en-US" sz="2200" u="sng" dirty="0" smtClean="0">
                <a:solidFill>
                  <a:schemeClr val="accent1">
                    <a:lumMod val="20000"/>
                    <a:lumOff val="80000"/>
                  </a:schemeClr>
                </a:solidFill>
                <a:effectLst/>
                <a:latin typeface="Century Gothic" pitchFamily="34" charset="0"/>
              </a:rPr>
              <a:t> </a:t>
            </a:r>
            <a:r>
              <a:rPr lang="en-GB" altLang="en-US" sz="2200" u="sng" dirty="0" smtClean="0">
                <a:solidFill>
                  <a:schemeClr val="accent1">
                    <a:lumMod val="20000"/>
                    <a:lumOff val="80000"/>
                  </a:schemeClr>
                </a:solidFill>
                <a:effectLst/>
              </a:rPr>
              <a:t>‘</a:t>
            </a:r>
            <a:r>
              <a:rPr lang="en-GB" altLang="en-US" sz="2200" u="sng" dirty="0">
                <a:solidFill>
                  <a:schemeClr val="accent1">
                    <a:lumMod val="20000"/>
                    <a:lumOff val="80000"/>
                  </a:schemeClr>
                </a:solidFill>
                <a:effectLst/>
              </a:rPr>
              <a:t>Fra Lippo Lippi’)</a:t>
            </a:r>
            <a:endParaRPr lang="en-GB" sz="2200" dirty="0">
              <a:solidFill>
                <a:schemeClr val="accent1">
                  <a:lumMod val="20000"/>
                  <a:lumOff val="80000"/>
                </a:schemeClr>
              </a:solidFill>
              <a:effectLst/>
            </a:endParaRPr>
          </a:p>
          <a:p>
            <a:pPr fontAlgn="auto"/>
            <a:endParaRPr lang="en-GB" dirty="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908720"/>
            <a:ext cx="5580112" cy="5949280"/>
          </a:xfrm>
        </p:spPr>
        <p:txBody>
          <a:bodyPr>
            <a:normAutofit/>
          </a:bodyPr>
          <a:lstStyle/>
          <a:p>
            <a:pPr>
              <a:buNone/>
            </a:pPr>
            <a:r>
              <a:rPr lang="en-GB" sz="2400" dirty="0" smtClean="0">
                <a:effectLst/>
              </a:rPr>
              <a:t>I    </a:t>
            </a:r>
            <a:endParaRPr lang="en-GB" sz="2400" dirty="0" smtClean="0">
              <a:effectLst/>
            </a:endParaRPr>
          </a:p>
          <a:p>
            <a:pPr>
              <a:spcBef>
                <a:spcPts val="0"/>
              </a:spcBef>
              <a:buNone/>
            </a:pPr>
            <a:r>
              <a:rPr lang="en-GB" sz="2400" dirty="0" smtClean="0">
                <a:effectLst/>
              </a:rPr>
              <a:t>Ah</a:t>
            </a:r>
            <a:r>
              <a:rPr lang="en-GB" sz="2400" dirty="0" smtClean="0">
                <a:effectLst/>
              </a:rPr>
              <a:t>, did you once see Shelley plain, </a:t>
            </a:r>
            <a:endParaRPr lang="en-GB" sz="2400" dirty="0" smtClean="0">
              <a:effectLst/>
            </a:endParaRPr>
          </a:p>
          <a:p>
            <a:pPr>
              <a:spcBef>
                <a:spcPts val="0"/>
              </a:spcBef>
              <a:buNone/>
            </a:pPr>
            <a:r>
              <a:rPr lang="en-GB" sz="2400" dirty="0" smtClean="0">
                <a:effectLst/>
              </a:rPr>
              <a:t>And </a:t>
            </a:r>
            <a:r>
              <a:rPr lang="en-GB" sz="2400" dirty="0" smtClean="0">
                <a:effectLst/>
              </a:rPr>
              <a:t>did he stop and speak to you </a:t>
            </a:r>
            <a:endParaRPr lang="en-GB" sz="2400" dirty="0" smtClean="0">
              <a:effectLst/>
            </a:endParaRPr>
          </a:p>
          <a:p>
            <a:pPr>
              <a:spcBef>
                <a:spcPts val="0"/>
              </a:spcBef>
              <a:buNone/>
            </a:pPr>
            <a:r>
              <a:rPr lang="en-GB" sz="2400" dirty="0" smtClean="0">
                <a:effectLst/>
              </a:rPr>
              <a:t>And </a:t>
            </a:r>
            <a:r>
              <a:rPr lang="en-GB" sz="2400" dirty="0" smtClean="0">
                <a:effectLst/>
              </a:rPr>
              <a:t>did you speak to him again? </a:t>
            </a:r>
            <a:endParaRPr lang="en-GB" sz="2400" dirty="0" smtClean="0">
              <a:effectLst/>
            </a:endParaRPr>
          </a:p>
          <a:p>
            <a:pPr>
              <a:spcBef>
                <a:spcPts val="0"/>
              </a:spcBef>
              <a:buNone/>
            </a:pPr>
            <a:r>
              <a:rPr lang="en-GB" sz="2400" dirty="0" smtClean="0">
                <a:effectLst/>
              </a:rPr>
              <a:t>How </a:t>
            </a:r>
            <a:r>
              <a:rPr lang="en-GB" sz="2400" dirty="0" smtClean="0">
                <a:effectLst/>
              </a:rPr>
              <a:t>strange it seems and new!</a:t>
            </a:r>
          </a:p>
          <a:p>
            <a:pPr>
              <a:spcBef>
                <a:spcPts val="0"/>
              </a:spcBef>
              <a:buNone/>
            </a:pPr>
            <a:r>
              <a:rPr lang="en-GB" sz="2400" dirty="0" smtClean="0">
                <a:effectLst/>
              </a:rPr>
              <a:t>II</a:t>
            </a:r>
          </a:p>
          <a:p>
            <a:pPr>
              <a:spcBef>
                <a:spcPts val="0"/>
              </a:spcBef>
              <a:buNone/>
            </a:pPr>
            <a:r>
              <a:rPr lang="en-GB" sz="2400" dirty="0" smtClean="0">
                <a:effectLst/>
              </a:rPr>
              <a:t>But </a:t>
            </a:r>
            <a:r>
              <a:rPr lang="en-GB" sz="2400" dirty="0" smtClean="0">
                <a:effectLst/>
              </a:rPr>
              <a:t>you were living before that, </a:t>
            </a:r>
            <a:endParaRPr lang="en-GB" sz="2400" dirty="0" smtClean="0">
              <a:effectLst/>
            </a:endParaRPr>
          </a:p>
          <a:p>
            <a:pPr>
              <a:spcBef>
                <a:spcPts val="0"/>
              </a:spcBef>
              <a:buNone/>
            </a:pPr>
            <a:r>
              <a:rPr lang="en-GB" sz="2400" dirty="0" smtClean="0">
                <a:effectLst/>
              </a:rPr>
              <a:t>And </a:t>
            </a:r>
            <a:r>
              <a:rPr lang="en-GB" sz="2400" dirty="0" smtClean="0">
                <a:effectLst/>
              </a:rPr>
              <a:t>you are living after; </a:t>
            </a:r>
            <a:endParaRPr lang="en-GB" sz="2400" dirty="0" smtClean="0">
              <a:effectLst/>
            </a:endParaRPr>
          </a:p>
          <a:p>
            <a:pPr>
              <a:spcBef>
                <a:spcPts val="0"/>
              </a:spcBef>
              <a:buNone/>
            </a:pPr>
            <a:r>
              <a:rPr lang="en-GB" sz="2400" dirty="0" smtClean="0">
                <a:effectLst/>
              </a:rPr>
              <a:t>And </a:t>
            </a:r>
            <a:r>
              <a:rPr lang="en-GB" sz="2400" dirty="0" smtClean="0">
                <a:effectLst/>
              </a:rPr>
              <a:t>the memory I started at — </a:t>
            </a:r>
            <a:endParaRPr lang="en-GB" sz="2400" dirty="0" smtClean="0">
              <a:effectLst/>
            </a:endParaRPr>
          </a:p>
          <a:p>
            <a:pPr>
              <a:spcBef>
                <a:spcPts val="0"/>
              </a:spcBef>
              <a:buNone/>
            </a:pPr>
            <a:r>
              <a:rPr lang="en-GB" sz="2400" dirty="0" smtClean="0">
                <a:effectLst/>
              </a:rPr>
              <a:t>My </a:t>
            </a:r>
            <a:r>
              <a:rPr lang="en-GB" sz="2400" dirty="0" smtClean="0">
                <a:effectLst/>
              </a:rPr>
              <a:t>starting moves your laughter.</a:t>
            </a:r>
          </a:p>
          <a:p>
            <a:pPr>
              <a:buNone/>
            </a:pPr>
            <a:r>
              <a:rPr lang="en-GB" sz="2400" dirty="0" smtClean="0">
                <a:effectLst/>
              </a:rPr>
              <a:t>III</a:t>
            </a:r>
          </a:p>
          <a:p>
            <a:pPr>
              <a:spcBef>
                <a:spcPts val="0"/>
              </a:spcBef>
              <a:buNone/>
            </a:pPr>
            <a:r>
              <a:rPr lang="en-GB" sz="2200" dirty="0" smtClean="0">
                <a:effectLst/>
              </a:rPr>
              <a:t>I </a:t>
            </a:r>
            <a:r>
              <a:rPr lang="en-GB" sz="2200" dirty="0" smtClean="0">
                <a:effectLst/>
              </a:rPr>
              <a:t>crossed a moor, with a name of its own </a:t>
            </a:r>
            <a:endParaRPr lang="en-GB" sz="2200" dirty="0" smtClean="0">
              <a:effectLst/>
            </a:endParaRPr>
          </a:p>
          <a:p>
            <a:pPr>
              <a:spcBef>
                <a:spcPts val="0"/>
              </a:spcBef>
              <a:buNone/>
            </a:pPr>
            <a:r>
              <a:rPr lang="en-GB" sz="2200" dirty="0" smtClean="0">
                <a:effectLst/>
              </a:rPr>
              <a:t>And </a:t>
            </a:r>
            <a:r>
              <a:rPr lang="en-GB" sz="2200" dirty="0" smtClean="0">
                <a:effectLst/>
              </a:rPr>
              <a:t>a certain use in the world no doubt, </a:t>
            </a:r>
            <a:endParaRPr lang="en-GB" sz="2200" dirty="0" smtClean="0">
              <a:effectLst/>
            </a:endParaRPr>
          </a:p>
          <a:p>
            <a:pPr>
              <a:spcBef>
                <a:spcPts val="0"/>
              </a:spcBef>
              <a:buNone/>
            </a:pPr>
            <a:r>
              <a:rPr lang="en-GB" sz="2200" dirty="0" smtClean="0">
                <a:effectLst/>
              </a:rPr>
              <a:t>Yet </a:t>
            </a:r>
            <a:r>
              <a:rPr lang="en-GB" sz="2200" dirty="0" smtClean="0">
                <a:effectLst/>
              </a:rPr>
              <a:t>a hand’s-breadth of it shines alone </a:t>
            </a:r>
            <a:endParaRPr lang="en-GB" sz="2200" dirty="0" smtClean="0">
              <a:effectLst/>
            </a:endParaRPr>
          </a:p>
          <a:p>
            <a:pPr>
              <a:spcBef>
                <a:spcPts val="0"/>
              </a:spcBef>
              <a:buNone/>
            </a:pPr>
            <a:r>
              <a:rPr lang="en-GB" sz="2200" dirty="0" smtClean="0">
                <a:effectLst/>
              </a:rPr>
              <a:t>’Mid </a:t>
            </a:r>
            <a:r>
              <a:rPr lang="en-GB" sz="2200" dirty="0" smtClean="0">
                <a:effectLst/>
              </a:rPr>
              <a:t>the blank miles round about:</a:t>
            </a:r>
          </a:p>
          <a:p>
            <a:pPr>
              <a:buNone/>
            </a:pPr>
            <a:endParaRPr lang="en-GB" sz="2400" dirty="0" smtClean="0">
              <a:effectLst/>
            </a:endParaRPr>
          </a:p>
          <a:p>
            <a:endParaRPr lang="en-GB" dirty="0"/>
          </a:p>
        </p:txBody>
      </p:sp>
      <p:sp>
        <p:nvSpPr>
          <p:cNvPr id="2" name="Title 1"/>
          <p:cNvSpPr>
            <a:spLocks noGrp="1"/>
          </p:cNvSpPr>
          <p:nvPr>
            <p:ph type="title"/>
          </p:nvPr>
        </p:nvSpPr>
        <p:spPr>
          <a:xfrm>
            <a:off x="457200" y="274638"/>
            <a:ext cx="8229600" cy="634082"/>
          </a:xfrm>
        </p:spPr>
        <p:txBody>
          <a:bodyPr/>
          <a:lstStyle/>
          <a:p>
            <a:r>
              <a:rPr lang="en-GB" sz="4000" b="0" dirty="0" smtClean="0">
                <a:solidFill>
                  <a:srgbClr val="FFC000"/>
                </a:solidFill>
                <a:effectLst/>
                <a:latin typeface="Felix Titling" pitchFamily="82" charset="0"/>
              </a:rPr>
              <a:t>MEMORABILIA</a:t>
            </a:r>
            <a:endParaRPr lang="en-GB" b="0" dirty="0">
              <a:solidFill>
                <a:srgbClr val="FFC000"/>
              </a:solidFill>
              <a:effectLst/>
              <a:latin typeface="Felix Titling" pitchFamily="82" charset="0"/>
            </a:endParaRPr>
          </a:p>
        </p:txBody>
      </p:sp>
      <p:sp>
        <p:nvSpPr>
          <p:cNvPr id="4" name="Rectangle 3"/>
          <p:cNvSpPr/>
          <p:nvPr/>
        </p:nvSpPr>
        <p:spPr>
          <a:xfrm>
            <a:off x="5355841" y="834153"/>
            <a:ext cx="3672408" cy="3046988"/>
          </a:xfrm>
          <a:prstGeom prst="rect">
            <a:avLst/>
          </a:prstGeom>
        </p:spPr>
        <p:txBody>
          <a:bodyPr wrap="square">
            <a:spAutoFit/>
          </a:bodyPr>
          <a:lstStyle/>
          <a:p>
            <a:r>
              <a:rPr lang="en-GB" sz="2400" dirty="0">
                <a:latin typeface="+mn-lt"/>
              </a:rPr>
              <a:t>IV </a:t>
            </a:r>
            <a:br>
              <a:rPr lang="en-GB" sz="2400" dirty="0">
                <a:latin typeface="+mn-lt"/>
              </a:rPr>
            </a:br>
            <a:r>
              <a:rPr lang="en-GB" sz="2400" dirty="0">
                <a:latin typeface="+mn-lt"/>
              </a:rPr>
              <a:t>For there I picked up on the heather </a:t>
            </a:r>
            <a:br>
              <a:rPr lang="en-GB" sz="2400" dirty="0">
                <a:latin typeface="+mn-lt"/>
              </a:rPr>
            </a:br>
            <a:r>
              <a:rPr lang="en-GB" sz="2400" dirty="0">
                <a:latin typeface="+mn-lt"/>
              </a:rPr>
              <a:t>And there I put inside my breast </a:t>
            </a:r>
            <a:br>
              <a:rPr lang="en-GB" sz="2400" dirty="0">
                <a:latin typeface="+mn-lt"/>
              </a:rPr>
            </a:br>
            <a:r>
              <a:rPr lang="en-GB" sz="2400" dirty="0">
                <a:latin typeface="+mn-lt"/>
              </a:rPr>
              <a:t>A moulted feather, an eagle-feather! </a:t>
            </a:r>
            <a:br>
              <a:rPr lang="en-GB" sz="2400" dirty="0">
                <a:latin typeface="+mn-lt"/>
              </a:rPr>
            </a:br>
            <a:r>
              <a:rPr lang="en-GB" sz="2400" dirty="0">
                <a:latin typeface="+mn-lt"/>
              </a:rPr>
              <a:t>Well, I forget the rest</a:t>
            </a:r>
            <a:r>
              <a:rPr lang="en-GB" sz="2400" dirty="0" smtClean="0"/>
              <a:t>.</a:t>
            </a:r>
            <a:endParaRPr lang="en-GB" sz="2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32000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06833" y="980728"/>
            <a:ext cx="8640960" cy="5388843"/>
          </a:xfrm>
        </p:spPr>
        <p:txBody>
          <a:bodyPr>
            <a:normAutofit/>
          </a:bodyPr>
          <a:lstStyle/>
          <a:p>
            <a:pPr marL="0" indent="0">
              <a:buNone/>
            </a:pPr>
            <a:r>
              <a:rPr lang="en-GB" sz="2200" dirty="0">
                <a:solidFill>
                  <a:schemeClr val="accent1">
                    <a:lumMod val="20000"/>
                    <a:lumOff val="80000"/>
                  </a:schemeClr>
                </a:solidFill>
                <a:effectLst/>
              </a:rPr>
              <a:t>History, as it lies at the root of all science, is ... the first distinct product of man's spiritual nature; his earliest expression of what can be called Thought. It </a:t>
            </a:r>
            <a:r>
              <a:rPr lang="en-GB" sz="2200" dirty="0" smtClean="0">
                <a:solidFill>
                  <a:schemeClr val="accent1">
                    <a:lumMod val="20000"/>
                    <a:lumOff val="80000"/>
                  </a:schemeClr>
                </a:solidFill>
                <a:effectLst/>
              </a:rPr>
              <a:t>is a looking both before and after; as, indeed, the coming Time already waits, unseen, yet definitely shaped, predetermined, and inevitable, in the Time come; and only by the combination of both is the meaning of either completed. … </a:t>
            </a:r>
          </a:p>
          <a:p>
            <a:pPr marL="0" indent="0">
              <a:buNone/>
            </a:pPr>
            <a:r>
              <a:rPr lang="en-GB" sz="2200" dirty="0">
                <a:solidFill>
                  <a:schemeClr val="accent1">
                    <a:lumMod val="20000"/>
                    <a:lumOff val="80000"/>
                  </a:schemeClr>
                </a:solidFill>
                <a:effectLst/>
              </a:rPr>
              <a:t>Our very speech is curiously historical.</a:t>
            </a:r>
            <a:r>
              <a:rPr lang="en-GB" sz="2200" dirty="0">
                <a:solidFill>
                  <a:schemeClr val="accent1">
                    <a:lumMod val="40000"/>
                    <a:lumOff val="60000"/>
                  </a:schemeClr>
                </a:solidFill>
                <a:effectLst/>
              </a:rPr>
              <a:t> </a:t>
            </a:r>
            <a:r>
              <a:rPr lang="en-GB" sz="2200" dirty="0">
                <a:solidFill>
                  <a:srgbClr val="FFC000"/>
                </a:solidFill>
                <a:effectLst/>
              </a:rPr>
              <a:t>Most men, you may observe, speak only to narrate; not in imparting </a:t>
            </a:r>
            <a:r>
              <a:rPr lang="en-GB" sz="2200" dirty="0">
                <a:solidFill>
                  <a:schemeClr val="accent1">
                    <a:lumMod val="20000"/>
                    <a:lumOff val="80000"/>
                  </a:schemeClr>
                </a:solidFill>
                <a:effectLst/>
              </a:rPr>
              <a:t>what they have thought, which indeed were often a very small matter, but in exhibiting what they have undergone or seen, which is a quite unlimited one, do talkers dilate. Cut us off from Narrative, how would the stream of conversation, even among the wisest, languish into detached handfuls, and among the foolish utterly evaporate! </a:t>
            </a:r>
            <a:r>
              <a:rPr lang="en-GB" sz="2200" dirty="0">
                <a:solidFill>
                  <a:srgbClr val="FFC000"/>
                </a:solidFill>
                <a:effectLst/>
              </a:rPr>
              <a:t>Thus, as we do nothing but enact History, we say little but recite it: nay, rather, in that widest sense, our whole spiritual life is built </a:t>
            </a:r>
            <a:r>
              <a:rPr lang="en-GB" sz="2200" dirty="0" smtClean="0">
                <a:solidFill>
                  <a:srgbClr val="FFC000"/>
                </a:solidFill>
                <a:effectLst/>
              </a:rPr>
              <a:t>thereon.</a:t>
            </a:r>
            <a:endParaRPr lang="en-GB" sz="2200" dirty="0">
              <a:solidFill>
                <a:srgbClr val="FFC000"/>
              </a:solidFill>
            </a:endParaRPr>
          </a:p>
        </p:txBody>
      </p:sp>
      <p:sp>
        <p:nvSpPr>
          <p:cNvPr id="2" name="Title 1"/>
          <p:cNvSpPr>
            <a:spLocks noGrp="1"/>
          </p:cNvSpPr>
          <p:nvPr>
            <p:ph type="title"/>
          </p:nvPr>
        </p:nvSpPr>
        <p:spPr>
          <a:xfrm>
            <a:off x="512513" y="260648"/>
            <a:ext cx="8229600" cy="648072"/>
          </a:xfrm>
        </p:spPr>
        <p:txBody>
          <a:bodyPr/>
          <a:lstStyle/>
          <a:p>
            <a:r>
              <a:rPr lang="en-GB" sz="3200" b="0" dirty="0" smtClean="0">
                <a:solidFill>
                  <a:srgbClr val="FFC000"/>
                </a:solidFill>
                <a:effectLst/>
                <a:latin typeface="Perpetua Titling MT" panose="02020502060505020804" pitchFamily="18" charset="0"/>
              </a:rPr>
              <a:t>Thomas </a:t>
            </a:r>
            <a:r>
              <a:rPr lang="en-GB" sz="3200" b="0" dirty="0" err="1" smtClean="0">
                <a:solidFill>
                  <a:srgbClr val="FFC000"/>
                </a:solidFill>
                <a:effectLst/>
                <a:latin typeface="Perpetua Titling MT" panose="02020502060505020804" pitchFamily="18" charset="0"/>
              </a:rPr>
              <a:t>carlyle</a:t>
            </a:r>
            <a:r>
              <a:rPr lang="en-GB" sz="3200" b="0" dirty="0" smtClean="0">
                <a:solidFill>
                  <a:srgbClr val="FFC000"/>
                </a:solidFill>
                <a:effectLst/>
                <a:latin typeface="Perpetua Titling MT" panose="02020502060505020804" pitchFamily="18" charset="0"/>
              </a:rPr>
              <a:t>, ‘on history,’ 1830</a:t>
            </a:r>
            <a:endParaRPr lang="en-GB" sz="3200" b="0" dirty="0">
              <a:solidFill>
                <a:srgbClr val="FFC000"/>
              </a:solidFill>
              <a:effectLst/>
              <a:latin typeface="Perpetua Titling MT" panose="02020502060505020804" pitchFamily="18" charset="0"/>
            </a:endParaRPr>
          </a:p>
        </p:txBody>
      </p:sp>
    </p:spTree>
    <p:extLst>
      <p:ext uri="{BB962C8B-B14F-4D97-AF65-F5344CB8AC3E}">
        <p14:creationId xmlns:p14="http://schemas.microsoft.com/office/powerpoint/2010/main" val="805529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88640"/>
            <a:ext cx="7416824" cy="6669360"/>
          </a:xfrm>
        </p:spPr>
        <p:txBody>
          <a:bodyPr/>
          <a:lstStyle/>
          <a:p>
            <a:pPr marL="0" indent="0">
              <a:spcBef>
                <a:spcPts val="0"/>
              </a:spcBef>
              <a:buNone/>
            </a:pPr>
            <a:r>
              <a:rPr lang="en-GB" sz="2200" dirty="0">
                <a:effectLst/>
              </a:rPr>
              <a:t>Although I be </a:t>
            </a:r>
            <a:r>
              <a:rPr lang="en-GB" sz="2200" dirty="0">
                <a:solidFill>
                  <a:srgbClr val="FFC000"/>
                </a:solidFill>
                <a:effectLst/>
              </a:rPr>
              <a:t>the basest of mankind, </a:t>
            </a:r>
          </a:p>
          <a:p>
            <a:pPr marL="0" indent="0">
              <a:spcBef>
                <a:spcPts val="0"/>
              </a:spcBef>
              <a:buNone/>
            </a:pPr>
            <a:r>
              <a:rPr lang="en-GB" sz="2200" dirty="0">
                <a:solidFill>
                  <a:srgbClr val="FFC000"/>
                </a:solidFill>
                <a:effectLst/>
              </a:rPr>
              <a:t>From scalp to sole one slough and crust of sin, </a:t>
            </a:r>
          </a:p>
          <a:p>
            <a:pPr marL="0" indent="0">
              <a:spcBef>
                <a:spcPts val="0"/>
              </a:spcBef>
              <a:buNone/>
            </a:pPr>
            <a:r>
              <a:rPr lang="en-GB" sz="2200" dirty="0">
                <a:solidFill>
                  <a:srgbClr val="FFC000"/>
                </a:solidFill>
                <a:effectLst/>
              </a:rPr>
              <a:t>Unfit for earth, unfit for heaven, scarce meet </a:t>
            </a:r>
          </a:p>
          <a:p>
            <a:pPr marL="0" indent="0">
              <a:spcBef>
                <a:spcPts val="0"/>
              </a:spcBef>
              <a:buNone/>
            </a:pPr>
            <a:r>
              <a:rPr lang="en-GB" sz="2200" dirty="0">
                <a:solidFill>
                  <a:srgbClr val="FFC000"/>
                </a:solidFill>
                <a:effectLst/>
              </a:rPr>
              <a:t>For troops of devils</a:t>
            </a:r>
            <a:r>
              <a:rPr lang="en-GB" sz="2200" dirty="0">
                <a:solidFill>
                  <a:srgbClr val="FFFF00"/>
                </a:solidFill>
                <a:effectLst/>
              </a:rPr>
              <a:t>, </a:t>
            </a:r>
            <a:r>
              <a:rPr lang="en-GB" sz="2200" dirty="0">
                <a:effectLst/>
              </a:rPr>
              <a:t>mad with blasphemy, </a:t>
            </a:r>
          </a:p>
          <a:p>
            <a:pPr marL="0" indent="0">
              <a:spcBef>
                <a:spcPts val="0"/>
              </a:spcBef>
              <a:buNone/>
            </a:pPr>
            <a:r>
              <a:rPr lang="en-GB" sz="2200" dirty="0">
                <a:effectLst/>
              </a:rPr>
              <a:t>I will not cease to grasp the hope I hold </a:t>
            </a:r>
          </a:p>
          <a:p>
            <a:pPr marL="0" indent="0">
              <a:spcBef>
                <a:spcPts val="0"/>
              </a:spcBef>
              <a:buNone/>
            </a:pPr>
            <a:r>
              <a:rPr lang="en-GB" sz="2200" dirty="0">
                <a:effectLst/>
              </a:rPr>
              <a:t>Of </a:t>
            </a:r>
            <a:r>
              <a:rPr lang="en-GB" sz="2200" dirty="0" err="1">
                <a:effectLst/>
              </a:rPr>
              <a:t>saintdom</a:t>
            </a:r>
            <a:r>
              <a:rPr lang="en-GB" sz="2200" dirty="0">
                <a:effectLst/>
              </a:rPr>
              <a:t>, and to clamour, mourn and sob, </a:t>
            </a:r>
          </a:p>
          <a:p>
            <a:pPr marL="0" indent="0">
              <a:spcBef>
                <a:spcPts val="0"/>
              </a:spcBef>
              <a:buNone/>
            </a:pPr>
            <a:r>
              <a:rPr lang="en-GB" sz="2200" dirty="0" smtClean="0">
                <a:effectLst/>
              </a:rPr>
              <a:t>Battering the gates of heaven with storms of prayer, </a:t>
            </a:r>
          </a:p>
          <a:p>
            <a:pPr marL="0" indent="0">
              <a:spcBef>
                <a:spcPts val="0"/>
              </a:spcBef>
              <a:buNone/>
            </a:pPr>
            <a:r>
              <a:rPr lang="en-GB" sz="1050" dirty="0" smtClean="0">
                <a:effectLst/>
              </a:rPr>
              <a:t>…</a:t>
            </a:r>
          </a:p>
          <a:p>
            <a:pPr marL="0" indent="0">
              <a:spcBef>
                <a:spcPts val="0"/>
              </a:spcBef>
              <a:buNone/>
            </a:pPr>
            <a:r>
              <a:rPr lang="en-GB" sz="2200" dirty="0" smtClean="0">
                <a:effectLst/>
              </a:rPr>
              <a:t>O </a:t>
            </a:r>
            <a:r>
              <a:rPr lang="en-GB" sz="2200" dirty="0">
                <a:effectLst/>
              </a:rPr>
              <a:t>Lord, thou </a:t>
            </a:r>
            <a:r>
              <a:rPr lang="en-GB" sz="2200" dirty="0" err="1">
                <a:effectLst/>
              </a:rPr>
              <a:t>knowest</a:t>
            </a:r>
            <a:r>
              <a:rPr lang="en-GB" sz="2200" dirty="0">
                <a:effectLst/>
              </a:rPr>
              <a:t> what a man I am; </a:t>
            </a:r>
          </a:p>
          <a:p>
            <a:pPr marL="0" indent="0">
              <a:spcBef>
                <a:spcPts val="0"/>
              </a:spcBef>
              <a:buNone/>
            </a:pPr>
            <a:r>
              <a:rPr lang="en-GB" sz="2200" dirty="0">
                <a:effectLst/>
              </a:rPr>
              <a:t>A sinful man, conceived and born in sin: </a:t>
            </a:r>
          </a:p>
          <a:p>
            <a:pPr marL="0" indent="0">
              <a:spcBef>
                <a:spcPts val="0"/>
              </a:spcBef>
              <a:buNone/>
            </a:pPr>
            <a:r>
              <a:rPr lang="en-GB" sz="2200" dirty="0" err="1">
                <a:solidFill>
                  <a:srgbClr val="FFC000"/>
                </a:solidFill>
                <a:effectLst/>
              </a:rPr>
              <a:t>'Tis</a:t>
            </a:r>
            <a:r>
              <a:rPr lang="en-GB" sz="2200" dirty="0">
                <a:solidFill>
                  <a:srgbClr val="FFC000"/>
                </a:solidFill>
                <a:effectLst/>
              </a:rPr>
              <a:t> their own doing; this is none of mine; </a:t>
            </a:r>
          </a:p>
          <a:p>
            <a:pPr marL="0" indent="0">
              <a:spcBef>
                <a:spcPts val="0"/>
              </a:spcBef>
              <a:buNone/>
            </a:pPr>
            <a:r>
              <a:rPr lang="en-GB" sz="2200" dirty="0">
                <a:solidFill>
                  <a:srgbClr val="FFC000"/>
                </a:solidFill>
                <a:effectLst/>
              </a:rPr>
              <a:t>Lay it not to me. Am I to blame for this, </a:t>
            </a:r>
          </a:p>
          <a:p>
            <a:pPr marL="0" indent="0">
              <a:spcBef>
                <a:spcPts val="0"/>
              </a:spcBef>
              <a:buNone/>
            </a:pPr>
            <a:r>
              <a:rPr lang="en-GB" sz="2200" dirty="0">
                <a:effectLst/>
              </a:rPr>
              <a:t>That here come those that worship me? Ha! ha! </a:t>
            </a:r>
          </a:p>
          <a:p>
            <a:pPr marL="0" indent="0">
              <a:spcBef>
                <a:spcPts val="0"/>
              </a:spcBef>
              <a:buNone/>
            </a:pPr>
            <a:r>
              <a:rPr lang="en-GB" sz="2200" dirty="0">
                <a:effectLst/>
              </a:rPr>
              <a:t>They think that I am somewhat. What am I? </a:t>
            </a:r>
          </a:p>
          <a:p>
            <a:pPr marL="0" indent="0">
              <a:spcBef>
                <a:spcPts val="0"/>
              </a:spcBef>
              <a:buNone/>
            </a:pPr>
            <a:r>
              <a:rPr lang="en-GB" sz="2200" dirty="0">
                <a:effectLst/>
              </a:rPr>
              <a:t>The silly people take me for a saint, </a:t>
            </a:r>
          </a:p>
          <a:p>
            <a:pPr marL="0" indent="0">
              <a:spcBef>
                <a:spcPts val="0"/>
              </a:spcBef>
              <a:buNone/>
            </a:pPr>
            <a:r>
              <a:rPr lang="en-GB" sz="2200" dirty="0">
                <a:effectLst/>
              </a:rPr>
              <a:t>And bring me offerings of fruit and flowers: </a:t>
            </a:r>
          </a:p>
          <a:p>
            <a:pPr marL="0" indent="0">
              <a:spcBef>
                <a:spcPts val="0"/>
              </a:spcBef>
              <a:buNone/>
            </a:pPr>
            <a:r>
              <a:rPr lang="en-GB" sz="2200" dirty="0">
                <a:effectLst/>
              </a:rPr>
              <a:t>And I, in truth (thou wilt bear witness here) </a:t>
            </a:r>
          </a:p>
          <a:p>
            <a:pPr marL="0" indent="0">
              <a:spcBef>
                <a:spcPts val="0"/>
              </a:spcBef>
              <a:buNone/>
            </a:pPr>
            <a:r>
              <a:rPr lang="en-GB" sz="2200" dirty="0">
                <a:effectLst/>
              </a:rPr>
              <a:t>Have all in all endured as much, and more, </a:t>
            </a:r>
          </a:p>
          <a:p>
            <a:pPr marL="0" indent="0">
              <a:spcBef>
                <a:spcPts val="0"/>
              </a:spcBef>
              <a:buNone/>
            </a:pPr>
            <a:r>
              <a:rPr lang="en-GB" sz="2200" dirty="0">
                <a:effectLst/>
              </a:rPr>
              <a:t>Than many just and holy men, whose names </a:t>
            </a:r>
          </a:p>
          <a:p>
            <a:pPr marL="0" indent="0">
              <a:spcBef>
                <a:spcPts val="0"/>
              </a:spcBef>
              <a:buNone/>
            </a:pPr>
            <a:r>
              <a:rPr lang="en-GB" sz="2200" dirty="0">
                <a:effectLst/>
              </a:rPr>
              <a:t>Are registered and calendared for saints. </a:t>
            </a:r>
          </a:p>
        </p:txBody>
      </p:sp>
      <p:sp>
        <p:nvSpPr>
          <p:cNvPr id="2" name="Title 1"/>
          <p:cNvSpPr>
            <a:spLocks noGrp="1"/>
          </p:cNvSpPr>
          <p:nvPr>
            <p:ph type="title"/>
          </p:nvPr>
        </p:nvSpPr>
        <p:spPr>
          <a:xfrm>
            <a:off x="6300192" y="5301208"/>
            <a:ext cx="2736304" cy="1296144"/>
          </a:xfrm>
        </p:spPr>
        <p:txBody>
          <a:bodyPr/>
          <a:lstStyle/>
          <a:p>
            <a:pPr algn="r"/>
            <a:r>
              <a:rPr lang="en-GB" sz="3600" b="0" dirty="0">
                <a:solidFill>
                  <a:srgbClr val="FFC000"/>
                </a:solidFill>
                <a:effectLst/>
                <a:latin typeface="Perpetua Titling MT" panose="02020502060505020804" pitchFamily="18" charset="0"/>
              </a:rPr>
              <a:t>St </a:t>
            </a:r>
            <a:r>
              <a:rPr lang="en-GB" sz="3600" b="0" dirty="0" err="1">
                <a:solidFill>
                  <a:srgbClr val="FFC000"/>
                </a:solidFill>
                <a:effectLst/>
                <a:latin typeface="Perpetua Titling MT" panose="02020502060505020804" pitchFamily="18" charset="0"/>
              </a:rPr>
              <a:t>simeon</a:t>
            </a:r>
            <a:r>
              <a:rPr lang="en-GB" sz="3600" b="0" dirty="0">
                <a:solidFill>
                  <a:srgbClr val="FFC000"/>
                </a:solidFill>
                <a:effectLst/>
                <a:latin typeface="Perpetua Titling MT" panose="02020502060505020804" pitchFamily="18" charset="0"/>
              </a:rPr>
              <a:t> </a:t>
            </a:r>
            <a:r>
              <a:rPr lang="en-GB" sz="3600" b="0" dirty="0" err="1">
                <a:solidFill>
                  <a:srgbClr val="FFC000"/>
                </a:solidFill>
                <a:effectLst/>
                <a:latin typeface="Perpetua Titling MT" panose="02020502060505020804" pitchFamily="18" charset="0"/>
              </a:rPr>
              <a:t>stylites</a:t>
            </a:r>
            <a:endParaRPr lang="en-GB" sz="3600" b="0" dirty="0">
              <a:solidFill>
                <a:srgbClr val="FFC000"/>
              </a:solidFill>
              <a:effectLst/>
              <a:latin typeface="Perpetua Titling MT" panose="02020502060505020804" pitchFamily="18" charset="0"/>
            </a:endParaRPr>
          </a:p>
        </p:txBody>
      </p:sp>
    </p:spTree>
    <p:extLst>
      <p:ext uri="{BB962C8B-B14F-4D97-AF65-F5344CB8AC3E}">
        <p14:creationId xmlns:p14="http://schemas.microsoft.com/office/powerpoint/2010/main" val="2609859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1" end="1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2" end="1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3" end="1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14" end="1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5" end="1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6" end="1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7" end="1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8" end="1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9" end="1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32000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692696"/>
            <a:ext cx="8517632" cy="5976664"/>
          </a:xfrm>
        </p:spPr>
        <p:txBody>
          <a:bodyPr>
            <a:normAutofit fontScale="92500" lnSpcReduction="10000"/>
          </a:bodyPr>
          <a:lstStyle/>
          <a:p>
            <a:pPr marL="0" indent="0">
              <a:lnSpc>
                <a:spcPct val="110000"/>
              </a:lnSpc>
              <a:buNone/>
            </a:pPr>
            <a:r>
              <a:rPr lang="en-GB" sz="2400" dirty="0" smtClean="0">
                <a:solidFill>
                  <a:srgbClr val="FFC000"/>
                </a:solidFill>
                <a:effectLst/>
              </a:rPr>
              <a:t>Let </a:t>
            </a:r>
            <a:r>
              <a:rPr lang="en-GB" sz="2400" dirty="0">
                <a:solidFill>
                  <a:srgbClr val="FFC000"/>
                </a:solidFill>
                <a:effectLst/>
              </a:rPr>
              <a:t>us search more and more into the Past; let all men explore it, as the true fountain of knowledge; by whose light alone, consciously or unconsciously employed, can the Present and The Future be interpreted or guessed at</a:t>
            </a:r>
            <a:r>
              <a:rPr lang="en-GB" sz="2400" dirty="0">
                <a:solidFill>
                  <a:schemeClr val="accent1">
                    <a:lumMod val="40000"/>
                    <a:lumOff val="60000"/>
                  </a:schemeClr>
                </a:solidFill>
                <a:effectLst/>
              </a:rPr>
              <a:t>. </a:t>
            </a:r>
            <a:r>
              <a:rPr lang="en-GB" sz="2400" dirty="0">
                <a:solidFill>
                  <a:schemeClr val="accent1">
                    <a:lumMod val="20000"/>
                    <a:lumOff val="80000"/>
                  </a:schemeClr>
                </a:solidFill>
                <a:effectLst/>
              </a:rPr>
              <a:t>For though the whole meaning lies far beyond our ken; yet in that complex Manuscript, covered over with formless inextricably entangled unknown </a:t>
            </a:r>
            <a:r>
              <a:rPr lang="en-GB" sz="2400" dirty="0" smtClean="0">
                <a:solidFill>
                  <a:schemeClr val="accent1">
                    <a:lumMod val="20000"/>
                    <a:lumOff val="80000"/>
                  </a:schemeClr>
                </a:solidFill>
                <a:effectLst/>
              </a:rPr>
              <a:t>characters… </a:t>
            </a:r>
            <a:r>
              <a:rPr lang="en-GB" sz="2400" dirty="0">
                <a:solidFill>
                  <a:schemeClr val="accent1">
                    <a:lumMod val="20000"/>
                    <a:lumOff val="80000"/>
                  </a:schemeClr>
                </a:solidFill>
                <a:effectLst/>
              </a:rPr>
              <a:t>some letters, some words, may be deciphered; and if no complete Philosophy, here and there an intelligible precept, available in practice, be </a:t>
            </a:r>
            <a:r>
              <a:rPr lang="en-GB" sz="2400" dirty="0" smtClean="0">
                <a:solidFill>
                  <a:schemeClr val="accent1">
                    <a:lumMod val="20000"/>
                    <a:lumOff val="80000"/>
                  </a:schemeClr>
                </a:solidFill>
                <a:effectLst/>
              </a:rPr>
              <a:t>gathered </a:t>
            </a:r>
          </a:p>
          <a:p>
            <a:pPr marL="0" indent="0">
              <a:lnSpc>
                <a:spcPct val="110000"/>
              </a:lnSpc>
              <a:buNone/>
            </a:pPr>
            <a:r>
              <a:rPr lang="en-GB" sz="2400" dirty="0">
                <a:solidFill>
                  <a:srgbClr val="FFC000"/>
                </a:solidFill>
                <a:effectLst/>
              </a:rPr>
              <a:t>…</a:t>
            </a:r>
            <a:r>
              <a:rPr lang="en-GB" sz="2400" dirty="0" smtClean="0">
                <a:solidFill>
                  <a:srgbClr val="FFC000"/>
                </a:solidFill>
                <a:effectLst/>
              </a:rPr>
              <a:t> the </a:t>
            </a:r>
            <a:r>
              <a:rPr lang="en-GB" sz="2400" dirty="0">
                <a:solidFill>
                  <a:srgbClr val="FFC000"/>
                </a:solidFill>
                <a:effectLst/>
              </a:rPr>
              <a:t>Artist in History may be distinguished from the Artisan in History; </a:t>
            </a:r>
            <a:r>
              <a:rPr lang="en-GB" sz="2400" dirty="0">
                <a:solidFill>
                  <a:schemeClr val="accent1">
                    <a:lumMod val="20000"/>
                    <a:lumOff val="80000"/>
                  </a:schemeClr>
                </a:solidFill>
                <a:effectLst/>
              </a:rPr>
              <a:t>for here, as in all other provinces, there are Artists and Artisans; men who </a:t>
            </a:r>
            <a:r>
              <a:rPr lang="en-GB" sz="2400" dirty="0" err="1">
                <a:solidFill>
                  <a:schemeClr val="accent1">
                    <a:lumMod val="20000"/>
                    <a:lumOff val="80000"/>
                  </a:schemeClr>
                </a:solidFill>
                <a:effectLst/>
              </a:rPr>
              <a:t>labor</a:t>
            </a:r>
            <a:r>
              <a:rPr lang="en-GB" sz="2400" dirty="0">
                <a:solidFill>
                  <a:schemeClr val="accent1">
                    <a:lumMod val="20000"/>
                    <a:lumOff val="80000"/>
                  </a:schemeClr>
                </a:solidFill>
                <a:effectLst/>
              </a:rPr>
              <a:t> mechanically in a department, without eye for the Whole, not feeling that there is a Whole; and men who inform and ennoble the humblest department with an Idea of the Whole, and habitually know that only in the Whole is the Partial to be truly discerned. </a:t>
            </a:r>
          </a:p>
        </p:txBody>
      </p:sp>
      <p:sp>
        <p:nvSpPr>
          <p:cNvPr id="2" name="Title 1"/>
          <p:cNvSpPr>
            <a:spLocks noGrp="1"/>
          </p:cNvSpPr>
          <p:nvPr>
            <p:ph type="title"/>
          </p:nvPr>
        </p:nvSpPr>
        <p:spPr>
          <a:xfrm>
            <a:off x="323528" y="0"/>
            <a:ext cx="8229600" cy="648072"/>
          </a:xfrm>
        </p:spPr>
        <p:txBody>
          <a:bodyPr/>
          <a:lstStyle/>
          <a:p>
            <a:r>
              <a:rPr lang="en-GB" sz="3200" b="0" dirty="0" smtClean="0">
                <a:solidFill>
                  <a:srgbClr val="FFC000"/>
                </a:solidFill>
                <a:effectLst/>
                <a:latin typeface="Perpetua Titling MT" panose="02020502060505020804" pitchFamily="18" charset="0"/>
              </a:rPr>
              <a:t>Thomas </a:t>
            </a:r>
            <a:r>
              <a:rPr lang="en-GB" sz="3200" b="0" dirty="0" err="1" smtClean="0">
                <a:solidFill>
                  <a:srgbClr val="FFC000"/>
                </a:solidFill>
                <a:effectLst/>
                <a:latin typeface="Perpetua Titling MT" panose="02020502060505020804" pitchFamily="18" charset="0"/>
              </a:rPr>
              <a:t>carlyle</a:t>
            </a:r>
            <a:r>
              <a:rPr lang="en-GB" sz="3200" b="0" dirty="0" smtClean="0">
                <a:solidFill>
                  <a:srgbClr val="FFC000"/>
                </a:solidFill>
                <a:effectLst/>
                <a:latin typeface="Perpetua Titling MT" panose="02020502060505020804" pitchFamily="18" charset="0"/>
              </a:rPr>
              <a:t>, ‘on history,’ 1830</a:t>
            </a:r>
            <a:endParaRPr lang="en-GB" sz="3200" b="0" dirty="0">
              <a:solidFill>
                <a:srgbClr val="FFC000"/>
              </a:solidFill>
              <a:effectLst/>
              <a:latin typeface="Perpetua Titling MT" panose="02020502060505020804" pitchFamily="18" charset="0"/>
            </a:endParaRPr>
          </a:p>
        </p:txBody>
      </p:sp>
    </p:spTree>
    <p:extLst>
      <p:ext uri="{BB962C8B-B14F-4D97-AF65-F5344CB8AC3E}">
        <p14:creationId xmlns:p14="http://schemas.microsoft.com/office/powerpoint/2010/main" val="1633304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16632"/>
            <a:ext cx="8208912" cy="6840760"/>
          </a:xfrm>
        </p:spPr>
        <p:txBody>
          <a:bodyPr/>
          <a:lstStyle/>
          <a:p>
            <a:pPr marL="0" indent="0">
              <a:spcBef>
                <a:spcPts val="0"/>
              </a:spcBef>
              <a:buNone/>
            </a:pPr>
            <a:r>
              <a:rPr lang="en-GB" sz="2300" dirty="0">
                <a:effectLst/>
              </a:rPr>
              <a:t>Good people, </a:t>
            </a:r>
            <a:r>
              <a:rPr lang="en-GB" sz="2300" dirty="0">
                <a:solidFill>
                  <a:srgbClr val="FFC000"/>
                </a:solidFill>
                <a:effectLst/>
              </a:rPr>
              <a:t>you do ill to kneel to me. </a:t>
            </a:r>
          </a:p>
          <a:p>
            <a:pPr marL="0" indent="0">
              <a:spcBef>
                <a:spcPts val="0"/>
              </a:spcBef>
              <a:buNone/>
            </a:pPr>
            <a:r>
              <a:rPr lang="en-GB" sz="2300" dirty="0">
                <a:solidFill>
                  <a:srgbClr val="FFC000"/>
                </a:solidFill>
                <a:effectLst/>
              </a:rPr>
              <a:t>What is it I can have done to merit this? </a:t>
            </a:r>
          </a:p>
          <a:p>
            <a:pPr marL="0" indent="0">
              <a:spcBef>
                <a:spcPts val="0"/>
              </a:spcBef>
              <a:buNone/>
            </a:pPr>
            <a:r>
              <a:rPr lang="en-GB" sz="2300" dirty="0">
                <a:effectLst/>
              </a:rPr>
              <a:t>I am a sinner viler than you all. </a:t>
            </a:r>
          </a:p>
          <a:p>
            <a:pPr marL="0" indent="0">
              <a:spcBef>
                <a:spcPts val="0"/>
              </a:spcBef>
              <a:buNone/>
            </a:pPr>
            <a:r>
              <a:rPr lang="en-GB" sz="2300" dirty="0">
                <a:solidFill>
                  <a:srgbClr val="FFC000"/>
                </a:solidFill>
                <a:effectLst/>
              </a:rPr>
              <a:t>It may be I have wrought some miracles, </a:t>
            </a:r>
          </a:p>
          <a:p>
            <a:pPr marL="0" indent="0">
              <a:spcBef>
                <a:spcPts val="0"/>
              </a:spcBef>
              <a:buNone/>
            </a:pPr>
            <a:r>
              <a:rPr lang="en-GB" sz="2300" dirty="0">
                <a:solidFill>
                  <a:srgbClr val="FFC000"/>
                </a:solidFill>
                <a:effectLst/>
              </a:rPr>
              <a:t>And cured some halt and maimed; but what of that? </a:t>
            </a:r>
          </a:p>
          <a:p>
            <a:pPr marL="0" indent="0">
              <a:spcBef>
                <a:spcPts val="0"/>
              </a:spcBef>
              <a:buNone/>
            </a:pPr>
            <a:r>
              <a:rPr lang="en-GB" sz="2300" dirty="0">
                <a:solidFill>
                  <a:srgbClr val="FFC000"/>
                </a:solidFill>
                <a:effectLst/>
              </a:rPr>
              <a:t>It may be, no one, even among the saints, </a:t>
            </a:r>
          </a:p>
          <a:p>
            <a:pPr marL="0" indent="0">
              <a:spcBef>
                <a:spcPts val="0"/>
              </a:spcBef>
              <a:buNone/>
            </a:pPr>
            <a:r>
              <a:rPr lang="en-GB" sz="2300" dirty="0">
                <a:solidFill>
                  <a:srgbClr val="FFC000"/>
                </a:solidFill>
                <a:effectLst/>
              </a:rPr>
              <a:t>May match his pains with mine; but what of that? </a:t>
            </a:r>
          </a:p>
          <a:p>
            <a:pPr marL="0" indent="0">
              <a:spcBef>
                <a:spcPts val="0"/>
              </a:spcBef>
              <a:buNone/>
            </a:pPr>
            <a:r>
              <a:rPr lang="en-GB" sz="2300" dirty="0">
                <a:effectLst/>
              </a:rPr>
              <a:t>Yet do not rise; for you may look on me, </a:t>
            </a:r>
          </a:p>
          <a:p>
            <a:pPr marL="0" indent="0">
              <a:spcBef>
                <a:spcPts val="0"/>
              </a:spcBef>
              <a:buNone/>
            </a:pPr>
            <a:r>
              <a:rPr lang="en-GB" sz="2300" dirty="0">
                <a:effectLst/>
              </a:rPr>
              <a:t>And in your looking you may kneel to God. </a:t>
            </a:r>
          </a:p>
          <a:p>
            <a:pPr marL="0" indent="0">
              <a:spcBef>
                <a:spcPts val="0"/>
              </a:spcBef>
              <a:buNone/>
            </a:pPr>
            <a:r>
              <a:rPr lang="en-GB" sz="2300" dirty="0">
                <a:solidFill>
                  <a:srgbClr val="FFC000"/>
                </a:solidFill>
                <a:effectLst/>
              </a:rPr>
              <a:t>Speak! is there any of you halt or maimed? </a:t>
            </a:r>
          </a:p>
          <a:p>
            <a:pPr marL="0" indent="0">
              <a:spcBef>
                <a:spcPts val="0"/>
              </a:spcBef>
              <a:buNone/>
            </a:pPr>
            <a:r>
              <a:rPr lang="en-GB" sz="2300" dirty="0">
                <a:solidFill>
                  <a:srgbClr val="FFC000"/>
                </a:solidFill>
                <a:effectLst/>
              </a:rPr>
              <a:t>I think you know I have some power with Heaven </a:t>
            </a:r>
          </a:p>
          <a:p>
            <a:pPr marL="0" indent="0">
              <a:spcBef>
                <a:spcPts val="0"/>
              </a:spcBef>
              <a:buNone/>
            </a:pPr>
            <a:r>
              <a:rPr lang="en-GB" sz="2300" dirty="0">
                <a:solidFill>
                  <a:srgbClr val="FFC000"/>
                </a:solidFill>
                <a:effectLst/>
              </a:rPr>
              <a:t>From my long penance: let him speak his wish.</a:t>
            </a:r>
            <a:r>
              <a:rPr lang="en-GB" sz="2400" dirty="0">
                <a:solidFill>
                  <a:srgbClr val="FFC000"/>
                </a:solidFill>
                <a:effectLst/>
              </a:rPr>
              <a:t> </a:t>
            </a:r>
          </a:p>
          <a:p>
            <a:pPr marL="0" indent="0">
              <a:spcBef>
                <a:spcPts val="0"/>
              </a:spcBef>
              <a:buNone/>
            </a:pPr>
            <a:endParaRPr lang="en-GB" sz="1050" dirty="0">
              <a:effectLst/>
            </a:endParaRPr>
          </a:p>
          <a:p>
            <a:pPr marL="0" indent="0">
              <a:spcBef>
                <a:spcPts val="0"/>
              </a:spcBef>
              <a:buNone/>
            </a:pPr>
            <a:r>
              <a:rPr lang="en-GB" sz="2300" dirty="0">
                <a:effectLst/>
              </a:rPr>
              <a:t>Yes, I can heal him. Power goes forth from me. </a:t>
            </a:r>
          </a:p>
          <a:p>
            <a:pPr marL="0" indent="0">
              <a:spcBef>
                <a:spcPts val="0"/>
              </a:spcBef>
              <a:buNone/>
            </a:pPr>
            <a:r>
              <a:rPr lang="en-GB" sz="2300" dirty="0">
                <a:effectLst/>
              </a:rPr>
              <a:t>They say that they are healed. Ah, hark! they shout </a:t>
            </a:r>
          </a:p>
          <a:p>
            <a:pPr marL="0" indent="0">
              <a:spcBef>
                <a:spcPts val="0"/>
              </a:spcBef>
              <a:buNone/>
            </a:pPr>
            <a:r>
              <a:rPr lang="en-GB" sz="2300" dirty="0">
                <a:effectLst/>
              </a:rPr>
              <a:t>"St Simeon </a:t>
            </a:r>
            <a:r>
              <a:rPr lang="en-GB" sz="2300" dirty="0" err="1">
                <a:effectLst/>
              </a:rPr>
              <a:t>Stylites</a:t>
            </a:r>
            <a:r>
              <a:rPr lang="en-GB" sz="2300" dirty="0">
                <a:effectLst/>
              </a:rPr>
              <a:t>." Why, if so, </a:t>
            </a:r>
          </a:p>
          <a:p>
            <a:pPr marL="0" indent="0">
              <a:spcBef>
                <a:spcPts val="0"/>
              </a:spcBef>
              <a:buNone/>
            </a:pPr>
            <a:r>
              <a:rPr lang="en-GB" sz="2300" dirty="0">
                <a:effectLst/>
              </a:rPr>
              <a:t>God reaps a harvest in me! O my soul, </a:t>
            </a:r>
          </a:p>
          <a:p>
            <a:pPr marL="0" indent="0">
              <a:spcBef>
                <a:spcPts val="0"/>
              </a:spcBef>
              <a:buNone/>
            </a:pPr>
            <a:r>
              <a:rPr lang="en-GB" sz="2300" dirty="0">
                <a:effectLst/>
              </a:rPr>
              <a:t>God reaps a harvest in thee. If this be, </a:t>
            </a:r>
          </a:p>
          <a:p>
            <a:pPr marL="0" indent="0">
              <a:spcBef>
                <a:spcPts val="0"/>
              </a:spcBef>
              <a:buNone/>
            </a:pPr>
            <a:r>
              <a:rPr lang="en-GB" sz="2300" dirty="0">
                <a:effectLst/>
              </a:rPr>
              <a:t>Can I work miracles and not be saved? </a:t>
            </a:r>
          </a:p>
        </p:txBody>
      </p:sp>
    </p:spTree>
    <p:extLst>
      <p:ext uri="{BB962C8B-B14F-4D97-AF65-F5344CB8AC3E}">
        <p14:creationId xmlns:p14="http://schemas.microsoft.com/office/powerpoint/2010/main" val="1354665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4" end="1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5" end="1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6" end="1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17" end="1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32000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764704"/>
            <a:ext cx="8640960" cy="5865515"/>
          </a:xfrm>
        </p:spPr>
        <p:txBody>
          <a:bodyPr>
            <a:normAutofit fontScale="92500"/>
          </a:bodyPr>
          <a:lstStyle/>
          <a:p>
            <a:pPr marL="0" indent="0">
              <a:spcBef>
                <a:spcPts val="0"/>
              </a:spcBef>
              <a:buNone/>
            </a:pPr>
            <a:r>
              <a:rPr lang="en-GB" sz="2400" dirty="0" smtClean="0">
                <a:solidFill>
                  <a:schemeClr val="accent1">
                    <a:lumMod val="20000"/>
                    <a:lumOff val="80000"/>
                  </a:schemeClr>
                </a:solidFill>
                <a:effectLst/>
              </a:rPr>
              <a:t>Geology </a:t>
            </a:r>
            <a:r>
              <a:rPr lang="en-GB" sz="2400" dirty="0">
                <a:solidFill>
                  <a:schemeClr val="accent1">
                    <a:lumMod val="20000"/>
                    <a:lumOff val="80000"/>
                  </a:schemeClr>
                </a:solidFill>
                <a:effectLst/>
              </a:rPr>
              <a:t>is the science which investigates the successive changes that have taken place in the organic and inorganic kingdoms of nature; it enquires into </a:t>
            </a:r>
            <a:r>
              <a:rPr lang="en-GB" sz="2400" dirty="0">
                <a:solidFill>
                  <a:srgbClr val="FFC000"/>
                </a:solidFill>
                <a:effectLst/>
              </a:rPr>
              <a:t>the causes of these changes, and the influence which they have exerted in modifying the surface and external structure of </a:t>
            </a:r>
            <a:r>
              <a:rPr lang="en-GB" sz="2400" dirty="0" smtClean="0">
                <a:solidFill>
                  <a:srgbClr val="FFC000"/>
                </a:solidFill>
                <a:effectLst/>
              </a:rPr>
              <a:t>our planet.</a:t>
            </a:r>
            <a:endParaRPr lang="en-GB" sz="1000" dirty="0">
              <a:solidFill>
                <a:srgbClr val="FFC000"/>
              </a:solidFill>
              <a:effectLst/>
            </a:endParaRPr>
          </a:p>
          <a:p>
            <a:pPr marL="0" indent="0">
              <a:spcBef>
                <a:spcPts val="0"/>
              </a:spcBef>
              <a:buNone/>
            </a:pPr>
            <a:r>
              <a:rPr lang="en-GB" sz="2400" dirty="0">
                <a:effectLst/>
              </a:rPr>
              <a:t> </a:t>
            </a:r>
            <a:endParaRPr lang="en-GB" sz="2400" dirty="0" smtClean="0">
              <a:effectLst/>
            </a:endParaRPr>
          </a:p>
          <a:p>
            <a:pPr marL="0" indent="0">
              <a:spcBef>
                <a:spcPts val="0"/>
              </a:spcBef>
              <a:buNone/>
            </a:pPr>
            <a:r>
              <a:rPr lang="en-GB" sz="2400" dirty="0" smtClean="0">
                <a:effectLst/>
              </a:rPr>
              <a:t>   </a:t>
            </a:r>
            <a:r>
              <a:rPr lang="en-GB" sz="2400" dirty="0" smtClean="0">
                <a:solidFill>
                  <a:schemeClr val="accent1">
                    <a:lumMod val="20000"/>
                    <a:lumOff val="80000"/>
                  </a:schemeClr>
                </a:solidFill>
                <a:effectLst/>
              </a:rPr>
              <a:t>By </a:t>
            </a:r>
            <a:r>
              <a:rPr lang="en-GB" sz="2400" dirty="0">
                <a:solidFill>
                  <a:schemeClr val="accent1">
                    <a:lumMod val="20000"/>
                    <a:lumOff val="80000"/>
                  </a:schemeClr>
                </a:solidFill>
                <a:effectLst/>
              </a:rPr>
              <a:t>these researches into the state of the earth and its inhabitants at former periods, we acquire a more perfect knowledge of its </a:t>
            </a:r>
            <a:r>
              <a:rPr lang="en-GB" sz="2400" dirty="0" smtClean="0">
                <a:solidFill>
                  <a:schemeClr val="accent1">
                    <a:lumMod val="20000"/>
                    <a:lumOff val="80000"/>
                  </a:schemeClr>
                </a:solidFill>
                <a:effectLst/>
              </a:rPr>
              <a:t>present condition</a:t>
            </a:r>
            <a:r>
              <a:rPr lang="en-GB" sz="2400" dirty="0">
                <a:solidFill>
                  <a:schemeClr val="accent1">
                    <a:lumMod val="20000"/>
                    <a:lumOff val="80000"/>
                  </a:schemeClr>
                </a:solidFill>
                <a:effectLst/>
              </a:rPr>
              <a:t>, and more comprehensive views concerning the laws now governing its animate and inanimate productions. </a:t>
            </a:r>
            <a:r>
              <a:rPr lang="en-GB" sz="2400" dirty="0">
                <a:solidFill>
                  <a:srgbClr val="FFC000"/>
                </a:solidFill>
                <a:effectLst/>
              </a:rPr>
              <a:t>When we study history, we obtain a more profound insight into human nature, by instituting a comparison between the present and former states of society. </a:t>
            </a:r>
            <a:r>
              <a:rPr lang="en-GB" sz="2400" dirty="0">
                <a:solidFill>
                  <a:schemeClr val="accent1">
                    <a:lumMod val="20000"/>
                    <a:lumOff val="80000"/>
                  </a:schemeClr>
                </a:solidFill>
                <a:effectLst/>
              </a:rPr>
              <a:t>We trace the long series of events which have gradually led to the actual posture of affairs; and </a:t>
            </a:r>
            <a:r>
              <a:rPr lang="en-GB" sz="2400" dirty="0">
                <a:solidFill>
                  <a:srgbClr val="FFC000"/>
                </a:solidFill>
                <a:effectLst/>
              </a:rPr>
              <a:t>by connecting effects with their causes, we are enabled to classify and retain in the memory a multitude of complicated </a:t>
            </a:r>
            <a:r>
              <a:rPr lang="en-GB" sz="2400" dirty="0" smtClean="0">
                <a:solidFill>
                  <a:srgbClr val="FFC000"/>
                </a:solidFill>
                <a:effectLst/>
              </a:rPr>
              <a:t>relations                              </a:t>
            </a:r>
            <a:r>
              <a:rPr lang="en-GB" sz="2400" dirty="0" smtClean="0">
                <a:effectLst/>
              </a:rPr>
              <a:t>(Introduction)</a:t>
            </a:r>
            <a:endParaRPr lang="en-GB" sz="2400" dirty="0">
              <a:effectLst/>
            </a:endParaRPr>
          </a:p>
        </p:txBody>
      </p:sp>
      <p:sp>
        <p:nvSpPr>
          <p:cNvPr id="2" name="Title 1"/>
          <p:cNvSpPr>
            <a:spLocks noGrp="1"/>
          </p:cNvSpPr>
          <p:nvPr>
            <p:ph type="title"/>
          </p:nvPr>
        </p:nvSpPr>
        <p:spPr>
          <a:xfrm>
            <a:off x="251520" y="0"/>
            <a:ext cx="8568952" cy="764704"/>
          </a:xfrm>
          <a:solidFill>
            <a:srgbClr val="320000"/>
          </a:solidFill>
        </p:spPr>
        <p:txBody>
          <a:bodyPr/>
          <a:lstStyle/>
          <a:p>
            <a:r>
              <a:rPr lang="en-GB" sz="2800" b="0" dirty="0" smtClean="0">
                <a:solidFill>
                  <a:srgbClr val="FFC000"/>
                </a:solidFill>
                <a:effectLst/>
                <a:latin typeface="Perpetua Titling MT" panose="02020502060505020804" pitchFamily="18" charset="0"/>
              </a:rPr>
              <a:t>Charles </a:t>
            </a:r>
            <a:r>
              <a:rPr lang="en-GB" sz="2800" b="0" dirty="0" err="1" smtClean="0">
                <a:solidFill>
                  <a:srgbClr val="FFC000"/>
                </a:solidFill>
                <a:effectLst/>
                <a:latin typeface="Perpetua Titling MT" panose="02020502060505020804" pitchFamily="18" charset="0"/>
              </a:rPr>
              <a:t>lyell</a:t>
            </a:r>
            <a:r>
              <a:rPr lang="en-GB" sz="2800" b="0" dirty="0" smtClean="0">
                <a:solidFill>
                  <a:srgbClr val="FFC000"/>
                </a:solidFill>
                <a:effectLst/>
                <a:latin typeface="Perpetua Titling MT" panose="02020502060505020804" pitchFamily="18" charset="0"/>
              </a:rPr>
              <a:t>, principles of geology 1830</a:t>
            </a:r>
            <a:endParaRPr lang="en-GB" sz="2800" b="0" dirty="0">
              <a:solidFill>
                <a:srgbClr val="FFC000"/>
              </a:solidFill>
              <a:effectLst/>
              <a:latin typeface="Perpetua Titling MT" panose="02020502060505020804" pitchFamily="18" charset="0"/>
            </a:endParaRPr>
          </a:p>
        </p:txBody>
      </p:sp>
    </p:spTree>
    <p:extLst>
      <p:ext uri="{BB962C8B-B14F-4D97-AF65-F5344CB8AC3E}">
        <p14:creationId xmlns:p14="http://schemas.microsoft.com/office/powerpoint/2010/main" val="2053044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72570"/>
            <a:ext cx="6768752" cy="7019370"/>
          </a:xfrm>
        </p:spPr>
        <p:txBody>
          <a:bodyPr>
            <a:normAutofit fontScale="92500"/>
          </a:bodyPr>
          <a:lstStyle/>
          <a:p>
            <a:pPr marL="0" indent="0">
              <a:lnSpc>
                <a:spcPct val="110000"/>
              </a:lnSpc>
              <a:spcBef>
                <a:spcPts val="0"/>
              </a:spcBef>
              <a:buNone/>
            </a:pPr>
            <a:r>
              <a:rPr lang="en-GB" sz="2300" dirty="0">
                <a:effectLst/>
              </a:rPr>
              <a:t>I was a baby when my mother died</a:t>
            </a:r>
          </a:p>
          <a:p>
            <a:pPr marL="0" indent="0">
              <a:lnSpc>
                <a:spcPct val="110000"/>
              </a:lnSpc>
              <a:spcBef>
                <a:spcPts val="0"/>
              </a:spcBef>
              <a:buNone/>
            </a:pPr>
            <a:r>
              <a:rPr lang="en-GB" sz="2300" dirty="0">
                <a:effectLst/>
              </a:rPr>
              <a:t>And father died and left me in the street.</a:t>
            </a:r>
          </a:p>
          <a:p>
            <a:pPr marL="0" indent="0">
              <a:lnSpc>
                <a:spcPct val="110000"/>
              </a:lnSpc>
              <a:spcBef>
                <a:spcPts val="0"/>
              </a:spcBef>
              <a:buNone/>
            </a:pPr>
            <a:r>
              <a:rPr lang="en-GB" sz="2300" dirty="0">
                <a:effectLst/>
              </a:rPr>
              <a:t>I starved there. God knows how, a year or two</a:t>
            </a:r>
          </a:p>
          <a:p>
            <a:pPr marL="0" indent="0">
              <a:lnSpc>
                <a:spcPct val="110000"/>
              </a:lnSpc>
              <a:spcBef>
                <a:spcPts val="0"/>
              </a:spcBef>
              <a:buNone/>
            </a:pPr>
            <a:r>
              <a:rPr lang="en-GB" sz="2300" dirty="0">
                <a:effectLst/>
              </a:rPr>
              <a:t>On fig-skins, melon-parings, rinds and shucks,</a:t>
            </a:r>
          </a:p>
          <a:p>
            <a:pPr marL="0" indent="0">
              <a:lnSpc>
                <a:spcPct val="110000"/>
              </a:lnSpc>
              <a:spcBef>
                <a:spcPts val="0"/>
              </a:spcBef>
              <a:buNone/>
            </a:pPr>
            <a:r>
              <a:rPr lang="en-GB" sz="2300" dirty="0">
                <a:effectLst/>
              </a:rPr>
              <a:t>Refuse and rubbish</a:t>
            </a:r>
            <a:r>
              <a:rPr lang="en-GB" sz="2300" dirty="0" smtClean="0">
                <a:effectLst/>
              </a:rPr>
              <a:t>.</a:t>
            </a:r>
            <a:endParaRPr lang="en-GB" sz="2300" dirty="0">
              <a:effectLst/>
            </a:endParaRPr>
          </a:p>
          <a:p>
            <a:pPr marL="0" indent="0">
              <a:lnSpc>
                <a:spcPct val="110000"/>
              </a:lnSpc>
              <a:spcBef>
                <a:spcPts val="0"/>
              </a:spcBef>
              <a:buNone/>
            </a:pPr>
            <a:r>
              <a:rPr lang="en-GB" sz="2300" dirty="0" smtClean="0">
                <a:effectLst/>
              </a:rPr>
              <a:t>[…]         </a:t>
            </a:r>
            <a:r>
              <a:rPr lang="en-GB" sz="2300" dirty="0">
                <a:solidFill>
                  <a:srgbClr val="FFC000"/>
                </a:solidFill>
                <a:effectLst/>
              </a:rPr>
              <a:t>when a boy starves in the streets</a:t>
            </a:r>
          </a:p>
          <a:p>
            <a:pPr marL="0" indent="0">
              <a:lnSpc>
                <a:spcPct val="110000"/>
              </a:lnSpc>
              <a:spcBef>
                <a:spcPts val="0"/>
              </a:spcBef>
              <a:buNone/>
            </a:pPr>
            <a:r>
              <a:rPr lang="en-GB" sz="2300" dirty="0">
                <a:solidFill>
                  <a:srgbClr val="FFC000"/>
                </a:solidFill>
                <a:effectLst/>
              </a:rPr>
              <a:t>Eight years together, as my fortune was,</a:t>
            </a:r>
          </a:p>
          <a:p>
            <a:pPr marL="0" indent="0">
              <a:lnSpc>
                <a:spcPct val="110000"/>
              </a:lnSpc>
              <a:spcBef>
                <a:spcPts val="0"/>
              </a:spcBef>
              <a:buNone/>
            </a:pPr>
            <a:r>
              <a:rPr lang="en-GB" sz="2300" dirty="0">
                <a:solidFill>
                  <a:srgbClr val="FFC000"/>
                </a:solidFill>
                <a:effectLst/>
              </a:rPr>
              <a:t>Watching folk's faces to know who will fling</a:t>
            </a:r>
          </a:p>
          <a:p>
            <a:pPr marL="0" indent="0">
              <a:lnSpc>
                <a:spcPct val="110000"/>
              </a:lnSpc>
              <a:spcBef>
                <a:spcPts val="0"/>
              </a:spcBef>
              <a:buNone/>
            </a:pPr>
            <a:r>
              <a:rPr lang="en-GB" sz="2300" dirty="0">
                <a:solidFill>
                  <a:srgbClr val="FFC000"/>
                </a:solidFill>
                <a:effectLst/>
              </a:rPr>
              <a:t>The bit of half-stripped grape-bunch he desires,</a:t>
            </a:r>
          </a:p>
          <a:p>
            <a:pPr marL="0" indent="0">
              <a:lnSpc>
                <a:spcPct val="110000"/>
              </a:lnSpc>
              <a:spcBef>
                <a:spcPts val="0"/>
              </a:spcBef>
              <a:buNone/>
            </a:pPr>
            <a:r>
              <a:rPr lang="en-GB" sz="2300" dirty="0">
                <a:solidFill>
                  <a:srgbClr val="FFC000"/>
                </a:solidFill>
                <a:effectLst/>
              </a:rPr>
              <a:t>And who will curse or kick him for his pains,</a:t>
            </a:r>
          </a:p>
          <a:p>
            <a:pPr marL="0" indent="0">
              <a:lnSpc>
                <a:spcPct val="110000"/>
              </a:lnSpc>
              <a:spcBef>
                <a:spcPts val="0"/>
              </a:spcBef>
              <a:buNone/>
            </a:pPr>
            <a:r>
              <a:rPr lang="en-GB" sz="2300" dirty="0">
                <a:effectLst/>
              </a:rPr>
              <a:t>Which gentleman processional and fine,</a:t>
            </a:r>
          </a:p>
          <a:p>
            <a:pPr marL="0" indent="0">
              <a:lnSpc>
                <a:spcPct val="110000"/>
              </a:lnSpc>
              <a:spcBef>
                <a:spcPts val="0"/>
              </a:spcBef>
              <a:buNone/>
            </a:pPr>
            <a:r>
              <a:rPr lang="en-GB" sz="2300" dirty="0">
                <a:effectLst/>
              </a:rPr>
              <a:t>Holding a candle to the Sacrament,</a:t>
            </a:r>
          </a:p>
          <a:p>
            <a:pPr marL="0" indent="0">
              <a:lnSpc>
                <a:spcPct val="110000"/>
              </a:lnSpc>
              <a:spcBef>
                <a:spcPts val="0"/>
              </a:spcBef>
              <a:buNone/>
            </a:pPr>
            <a:r>
              <a:rPr lang="en-GB" sz="2300" dirty="0">
                <a:effectLst/>
              </a:rPr>
              <a:t>Will wink and let him lift a plate and catch</a:t>
            </a:r>
          </a:p>
          <a:p>
            <a:pPr marL="0" indent="0">
              <a:lnSpc>
                <a:spcPct val="110000"/>
              </a:lnSpc>
              <a:spcBef>
                <a:spcPts val="0"/>
              </a:spcBef>
              <a:buNone/>
            </a:pPr>
            <a:r>
              <a:rPr lang="en-GB" sz="2300" dirty="0">
                <a:effectLst/>
              </a:rPr>
              <a:t>The droppings of the wax to sell again, </a:t>
            </a:r>
            <a:endParaRPr lang="en-GB" sz="2300" dirty="0" smtClean="0">
              <a:effectLst/>
            </a:endParaRPr>
          </a:p>
          <a:p>
            <a:pPr marL="0" indent="0">
              <a:lnSpc>
                <a:spcPct val="110000"/>
              </a:lnSpc>
              <a:spcBef>
                <a:spcPts val="0"/>
              </a:spcBef>
              <a:buNone/>
            </a:pPr>
            <a:r>
              <a:rPr lang="en-GB" sz="2300" dirty="0" smtClean="0">
                <a:effectLst/>
              </a:rPr>
              <a:t>Or </a:t>
            </a:r>
            <a:r>
              <a:rPr lang="en-GB" sz="2300" dirty="0" err="1">
                <a:effectLst/>
              </a:rPr>
              <a:t>holla</a:t>
            </a:r>
            <a:r>
              <a:rPr lang="en-GB" sz="2300" dirty="0">
                <a:effectLst/>
              </a:rPr>
              <a:t> for the Eight and have him whipped,</a:t>
            </a:r>
          </a:p>
          <a:p>
            <a:pPr marL="0" indent="0">
              <a:lnSpc>
                <a:spcPct val="110000"/>
              </a:lnSpc>
              <a:spcBef>
                <a:spcPts val="0"/>
              </a:spcBef>
              <a:buNone/>
            </a:pPr>
            <a:r>
              <a:rPr lang="en-GB" sz="2300" dirty="0">
                <a:effectLst/>
              </a:rPr>
              <a:t>How say I? — nay, which dog bites?, which lets drop</a:t>
            </a:r>
          </a:p>
          <a:p>
            <a:pPr marL="0" indent="0">
              <a:lnSpc>
                <a:spcPct val="110000"/>
              </a:lnSpc>
              <a:spcBef>
                <a:spcPts val="0"/>
              </a:spcBef>
              <a:buNone/>
            </a:pPr>
            <a:r>
              <a:rPr lang="en-GB" sz="2300" dirty="0">
                <a:effectLst/>
              </a:rPr>
              <a:t>His bone from the heap of offal in the street — </a:t>
            </a:r>
          </a:p>
          <a:p>
            <a:pPr marL="0" indent="0">
              <a:lnSpc>
                <a:spcPct val="110000"/>
              </a:lnSpc>
              <a:spcBef>
                <a:spcPts val="0"/>
              </a:spcBef>
              <a:buNone/>
            </a:pPr>
            <a:r>
              <a:rPr lang="en-GB" sz="2300" dirty="0">
                <a:effectLst/>
              </a:rPr>
              <a:t>Why, </a:t>
            </a:r>
            <a:r>
              <a:rPr lang="en-GB" sz="2300" dirty="0">
                <a:solidFill>
                  <a:srgbClr val="FFC000"/>
                </a:solidFill>
                <a:effectLst/>
              </a:rPr>
              <a:t>soul and sense of him grow sharp alike,</a:t>
            </a:r>
          </a:p>
          <a:p>
            <a:pPr marL="0" indent="0">
              <a:lnSpc>
                <a:spcPct val="110000"/>
              </a:lnSpc>
              <a:spcBef>
                <a:spcPts val="0"/>
              </a:spcBef>
              <a:buNone/>
            </a:pPr>
            <a:r>
              <a:rPr lang="en-GB" sz="2300" dirty="0">
                <a:solidFill>
                  <a:srgbClr val="FFC000"/>
                </a:solidFill>
                <a:effectLst/>
              </a:rPr>
              <a:t>He learns the look of </a:t>
            </a:r>
            <a:r>
              <a:rPr lang="en-GB" sz="2300" dirty="0" smtClean="0">
                <a:solidFill>
                  <a:srgbClr val="FFC000"/>
                </a:solidFill>
                <a:effectLst/>
              </a:rPr>
              <a:t>things</a:t>
            </a:r>
          </a:p>
          <a:p>
            <a:pPr marL="0" indent="0">
              <a:spcBef>
                <a:spcPts val="0"/>
              </a:spcBef>
              <a:buNone/>
            </a:pPr>
            <a:endParaRPr lang="en-GB" sz="2000" dirty="0">
              <a:effectLst/>
            </a:endParaRPr>
          </a:p>
        </p:txBody>
      </p:sp>
      <p:sp>
        <p:nvSpPr>
          <p:cNvPr id="2" name="Title 1"/>
          <p:cNvSpPr>
            <a:spLocks noGrp="1"/>
          </p:cNvSpPr>
          <p:nvPr>
            <p:ph type="title"/>
          </p:nvPr>
        </p:nvSpPr>
        <p:spPr>
          <a:xfrm>
            <a:off x="6516216" y="548680"/>
            <a:ext cx="2304256" cy="2160240"/>
          </a:xfrm>
        </p:spPr>
        <p:txBody>
          <a:bodyPr/>
          <a:lstStyle/>
          <a:p>
            <a:pPr algn="r"/>
            <a:r>
              <a:rPr lang="en-GB" sz="3200" b="0" dirty="0" smtClean="0">
                <a:solidFill>
                  <a:srgbClr val="FFC000"/>
                </a:solidFill>
                <a:effectLst/>
                <a:latin typeface="Perpetua Titling MT" panose="02020502060505020804" pitchFamily="18" charset="0"/>
              </a:rPr>
              <a:t>Fra </a:t>
            </a:r>
            <a:r>
              <a:rPr lang="en-GB" sz="3200" b="0" dirty="0" err="1" smtClean="0">
                <a:solidFill>
                  <a:srgbClr val="FFC000"/>
                </a:solidFill>
                <a:effectLst/>
                <a:latin typeface="Perpetua Titling MT" panose="02020502060505020804" pitchFamily="18" charset="0"/>
              </a:rPr>
              <a:t>lippo</a:t>
            </a:r>
            <a:r>
              <a:rPr lang="en-GB" sz="3200" b="0" dirty="0" smtClean="0">
                <a:solidFill>
                  <a:srgbClr val="FFC000"/>
                </a:solidFill>
                <a:effectLst/>
                <a:latin typeface="Perpetua Titling MT" panose="02020502060505020804" pitchFamily="18" charset="0"/>
              </a:rPr>
              <a:t> </a:t>
            </a:r>
            <a:r>
              <a:rPr lang="en-GB" sz="3200" b="0" dirty="0" err="1" smtClean="0">
                <a:solidFill>
                  <a:srgbClr val="FFC000"/>
                </a:solidFill>
                <a:effectLst/>
                <a:latin typeface="Perpetua Titling MT" panose="02020502060505020804" pitchFamily="18" charset="0"/>
              </a:rPr>
              <a:t>lippi</a:t>
            </a:r>
            <a:r>
              <a:rPr lang="en-GB" sz="3200" b="0" dirty="0" smtClean="0">
                <a:solidFill>
                  <a:srgbClr val="FFC000"/>
                </a:solidFill>
                <a:effectLst/>
                <a:latin typeface="Perpetua Titling MT" panose="02020502060505020804" pitchFamily="18" charset="0"/>
              </a:rPr>
              <a:t> </a:t>
            </a:r>
            <a:br>
              <a:rPr lang="en-GB" sz="3200" b="0" dirty="0" smtClean="0">
                <a:solidFill>
                  <a:srgbClr val="FFC000"/>
                </a:solidFill>
                <a:effectLst/>
                <a:latin typeface="Perpetua Titling MT" panose="02020502060505020804" pitchFamily="18" charset="0"/>
              </a:rPr>
            </a:br>
            <a:r>
              <a:rPr lang="en-GB" sz="3200" b="0" dirty="0" smtClean="0">
                <a:solidFill>
                  <a:srgbClr val="FFC000"/>
                </a:solidFill>
                <a:effectLst/>
              </a:rPr>
              <a:t>on life history &amp; art</a:t>
            </a:r>
            <a:endParaRPr lang="en-GB" sz="3200" b="0" dirty="0">
              <a:solidFill>
                <a:srgbClr val="FFC000"/>
              </a:solidFill>
              <a:effectLst/>
            </a:endParaRPr>
          </a:p>
        </p:txBody>
      </p:sp>
    </p:spTree>
    <p:extLst>
      <p:ext uri="{BB962C8B-B14F-4D97-AF65-F5344CB8AC3E}">
        <p14:creationId xmlns:p14="http://schemas.microsoft.com/office/powerpoint/2010/main" val="325215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1" end="1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2" end="1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3" end="1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4" end="1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5" end="1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6" end="1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88640"/>
            <a:ext cx="8280920" cy="6669360"/>
          </a:xfrm>
        </p:spPr>
        <p:txBody>
          <a:bodyPr/>
          <a:lstStyle/>
          <a:p>
            <a:pPr marL="0" indent="0">
              <a:spcBef>
                <a:spcPts val="0"/>
              </a:spcBef>
              <a:buNone/>
            </a:pPr>
            <a:r>
              <a:rPr lang="en-GB" sz="2300" dirty="0">
                <a:solidFill>
                  <a:srgbClr val="FFC000"/>
                </a:solidFill>
                <a:effectLst/>
              </a:rPr>
              <a:t>The monks closed in a circle and praised loud</a:t>
            </a:r>
          </a:p>
          <a:p>
            <a:pPr marL="0" indent="0">
              <a:spcBef>
                <a:spcPts val="0"/>
              </a:spcBef>
              <a:buNone/>
            </a:pPr>
            <a:r>
              <a:rPr lang="en-GB" sz="2300" dirty="0">
                <a:solidFill>
                  <a:srgbClr val="FFC000"/>
                </a:solidFill>
                <a:effectLst/>
              </a:rPr>
              <a:t>Till checked, taught what to see and not to see</a:t>
            </a:r>
            <a:r>
              <a:rPr lang="en-GB" sz="2300" dirty="0" smtClean="0">
                <a:solidFill>
                  <a:srgbClr val="FFC000"/>
                </a:solidFill>
                <a:effectLst/>
              </a:rPr>
              <a:t>,</a:t>
            </a:r>
          </a:p>
          <a:p>
            <a:pPr marL="0" indent="0">
              <a:spcBef>
                <a:spcPts val="0"/>
              </a:spcBef>
              <a:buNone/>
            </a:pPr>
            <a:r>
              <a:rPr lang="en-GB" sz="1200" dirty="0" smtClean="0">
                <a:effectLst/>
              </a:rPr>
              <a:t>[ …]</a:t>
            </a:r>
            <a:endParaRPr lang="en-GB" sz="1200" dirty="0">
              <a:effectLst/>
            </a:endParaRPr>
          </a:p>
          <a:p>
            <a:pPr marL="0" indent="0">
              <a:spcBef>
                <a:spcPts val="0"/>
              </a:spcBef>
              <a:buNone/>
            </a:pPr>
            <a:r>
              <a:rPr lang="en-GB" sz="2300" dirty="0">
                <a:effectLst/>
              </a:rPr>
              <a:t>Their betters took their turn to see and say:</a:t>
            </a:r>
          </a:p>
          <a:p>
            <a:pPr marL="0" indent="0">
              <a:spcBef>
                <a:spcPts val="0"/>
              </a:spcBef>
              <a:buNone/>
            </a:pPr>
            <a:r>
              <a:rPr lang="en-GB" sz="2300" dirty="0">
                <a:effectLst/>
              </a:rPr>
              <a:t>The Prior and the learned pulled a face</a:t>
            </a:r>
          </a:p>
          <a:p>
            <a:pPr marL="0" indent="0">
              <a:spcBef>
                <a:spcPts val="0"/>
              </a:spcBef>
              <a:buNone/>
            </a:pPr>
            <a:r>
              <a:rPr lang="en-GB" sz="2300" dirty="0">
                <a:effectLst/>
              </a:rPr>
              <a:t>And stopped all that in no time. "How? what's here?</a:t>
            </a:r>
          </a:p>
          <a:p>
            <a:pPr marL="0" indent="0">
              <a:spcBef>
                <a:spcPts val="0"/>
              </a:spcBef>
              <a:buNone/>
            </a:pPr>
            <a:r>
              <a:rPr lang="en-GB" sz="2300" dirty="0">
                <a:effectLst/>
              </a:rPr>
              <a:t>Quite from the mark of painting, bless us all!</a:t>
            </a:r>
          </a:p>
          <a:p>
            <a:pPr marL="0" indent="0">
              <a:spcBef>
                <a:spcPts val="0"/>
              </a:spcBef>
              <a:buNone/>
            </a:pPr>
            <a:r>
              <a:rPr lang="en-GB" sz="2300" dirty="0">
                <a:effectLst/>
              </a:rPr>
              <a:t>Faces, arms, legs and bodies like the true</a:t>
            </a:r>
          </a:p>
          <a:p>
            <a:pPr marL="0" indent="0">
              <a:spcBef>
                <a:spcPts val="0"/>
              </a:spcBef>
              <a:buNone/>
            </a:pPr>
            <a:r>
              <a:rPr lang="en-GB" sz="2300" dirty="0">
                <a:effectLst/>
              </a:rPr>
              <a:t>As much as pea and pea! it's devil's-game!</a:t>
            </a:r>
          </a:p>
          <a:p>
            <a:pPr marL="0" indent="0">
              <a:spcBef>
                <a:spcPts val="0"/>
              </a:spcBef>
              <a:buNone/>
            </a:pPr>
            <a:r>
              <a:rPr lang="en-GB" sz="2300" dirty="0">
                <a:effectLst/>
              </a:rPr>
              <a:t>Your business is not to catch men with show,</a:t>
            </a:r>
          </a:p>
          <a:p>
            <a:pPr marL="0" indent="0">
              <a:spcBef>
                <a:spcPts val="0"/>
              </a:spcBef>
              <a:buNone/>
            </a:pPr>
            <a:r>
              <a:rPr lang="en-GB" sz="2300" dirty="0">
                <a:effectLst/>
              </a:rPr>
              <a:t>With homage to the perishable clay,              </a:t>
            </a:r>
          </a:p>
          <a:p>
            <a:pPr marL="0" indent="0">
              <a:spcBef>
                <a:spcPts val="0"/>
              </a:spcBef>
              <a:buNone/>
            </a:pPr>
            <a:r>
              <a:rPr lang="en-GB" sz="2300" dirty="0">
                <a:effectLst/>
              </a:rPr>
              <a:t>But lift them over it, ignore it all,</a:t>
            </a:r>
          </a:p>
          <a:p>
            <a:pPr marL="0" indent="0">
              <a:spcBef>
                <a:spcPts val="0"/>
              </a:spcBef>
              <a:buNone/>
            </a:pPr>
            <a:r>
              <a:rPr lang="en-GB" sz="2300" dirty="0">
                <a:effectLst/>
              </a:rPr>
              <a:t>Make them forget there's such a thing as flesh.</a:t>
            </a:r>
          </a:p>
          <a:p>
            <a:pPr marL="0" indent="0">
              <a:spcBef>
                <a:spcPts val="0"/>
              </a:spcBef>
              <a:buNone/>
            </a:pPr>
            <a:r>
              <a:rPr lang="en-GB" sz="2300" dirty="0">
                <a:solidFill>
                  <a:srgbClr val="FFC000"/>
                </a:solidFill>
                <a:effectLst/>
              </a:rPr>
              <a:t>Your business is to paint the souls of men — </a:t>
            </a:r>
          </a:p>
          <a:p>
            <a:pPr marL="0" indent="0">
              <a:spcBef>
                <a:spcPts val="0"/>
              </a:spcBef>
              <a:buNone/>
            </a:pPr>
            <a:r>
              <a:rPr lang="en-GB" sz="2300" dirty="0">
                <a:solidFill>
                  <a:srgbClr val="FFC000"/>
                </a:solidFill>
                <a:effectLst/>
              </a:rPr>
              <a:t>Man's soul, and it's a fire, smoke . . . no, it's not . . .</a:t>
            </a:r>
          </a:p>
          <a:p>
            <a:pPr marL="0" indent="0">
              <a:spcBef>
                <a:spcPts val="0"/>
              </a:spcBef>
              <a:buNone/>
            </a:pPr>
            <a:r>
              <a:rPr lang="en-GB" sz="2300" dirty="0">
                <a:solidFill>
                  <a:srgbClr val="FFC000"/>
                </a:solidFill>
                <a:effectLst/>
              </a:rPr>
              <a:t>It's </a:t>
            </a:r>
            <a:r>
              <a:rPr lang="en-GB" sz="2300" dirty="0" err="1">
                <a:solidFill>
                  <a:srgbClr val="FFC000"/>
                </a:solidFill>
                <a:effectLst/>
              </a:rPr>
              <a:t>vapor</a:t>
            </a:r>
            <a:r>
              <a:rPr lang="en-GB" sz="2300" dirty="0">
                <a:solidFill>
                  <a:srgbClr val="FFC000"/>
                </a:solidFill>
                <a:effectLst/>
              </a:rPr>
              <a:t> done up like a new-born babe — </a:t>
            </a:r>
          </a:p>
          <a:p>
            <a:pPr marL="0" indent="0">
              <a:spcBef>
                <a:spcPts val="0"/>
              </a:spcBef>
              <a:buNone/>
            </a:pPr>
            <a:r>
              <a:rPr lang="en-GB" sz="2300" dirty="0">
                <a:solidFill>
                  <a:srgbClr val="FFC000"/>
                </a:solidFill>
                <a:effectLst/>
              </a:rPr>
              <a:t>(In that shape when you die it leaves your mouth)</a:t>
            </a:r>
          </a:p>
          <a:p>
            <a:pPr marL="0" indent="0">
              <a:spcBef>
                <a:spcPts val="0"/>
              </a:spcBef>
              <a:buNone/>
            </a:pPr>
            <a:r>
              <a:rPr lang="en-GB" sz="2300" dirty="0">
                <a:solidFill>
                  <a:srgbClr val="FFC000"/>
                </a:solidFill>
                <a:effectLst/>
              </a:rPr>
              <a:t>It's . . . well, what matters talking, it's the soul!</a:t>
            </a:r>
          </a:p>
          <a:p>
            <a:pPr marL="0" indent="0">
              <a:spcBef>
                <a:spcPts val="0"/>
              </a:spcBef>
              <a:buNone/>
            </a:pPr>
            <a:r>
              <a:rPr lang="en-GB" sz="2300" dirty="0">
                <a:solidFill>
                  <a:srgbClr val="FFC000"/>
                </a:solidFill>
                <a:effectLst/>
              </a:rPr>
              <a:t>Give us no more of body than shows soul!</a:t>
            </a:r>
          </a:p>
        </p:txBody>
      </p:sp>
      <p:sp>
        <p:nvSpPr>
          <p:cNvPr id="4" name="Title 1"/>
          <p:cNvSpPr>
            <a:spLocks noGrp="1"/>
          </p:cNvSpPr>
          <p:nvPr>
            <p:ph type="title"/>
          </p:nvPr>
        </p:nvSpPr>
        <p:spPr>
          <a:xfrm>
            <a:off x="6660232" y="332656"/>
            <a:ext cx="2232248" cy="2016224"/>
          </a:xfrm>
        </p:spPr>
        <p:txBody>
          <a:bodyPr/>
          <a:lstStyle/>
          <a:p>
            <a:pPr algn="r"/>
            <a:r>
              <a:rPr lang="en-GB" sz="3200" b="0" dirty="0" smtClean="0">
                <a:solidFill>
                  <a:srgbClr val="FFC000"/>
                </a:solidFill>
                <a:effectLst/>
                <a:latin typeface="Perpetua Titling MT" panose="02020502060505020804" pitchFamily="18" charset="0"/>
              </a:rPr>
              <a:t>Fra </a:t>
            </a:r>
            <a:r>
              <a:rPr lang="en-GB" sz="3200" b="0" dirty="0" err="1" smtClean="0">
                <a:solidFill>
                  <a:srgbClr val="FFC000"/>
                </a:solidFill>
                <a:effectLst/>
                <a:latin typeface="Perpetua Titling MT" panose="02020502060505020804" pitchFamily="18" charset="0"/>
              </a:rPr>
              <a:t>lippo</a:t>
            </a:r>
            <a:r>
              <a:rPr lang="en-GB" sz="3200" b="0" dirty="0" smtClean="0">
                <a:solidFill>
                  <a:srgbClr val="FFC000"/>
                </a:solidFill>
                <a:effectLst/>
                <a:latin typeface="Perpetua Titling MT" panose="02020502060505020804" pitchFamily="18" charset="0"/>
              </a:rPr>
              <a:t> </a:t>
            </a:r>
            <a:r>
              <a:rPr lang="en-GB" sz="3200" b="0" dirty="0" err="1" smtClean="0">
                <a:solidFill>
                  <a:srgbClr val="FFC000"/>
                </a:solidFill>
                <a:effectLst/>
                <a:latin typeface="Perpetua Titling MT" panose="02020502060505020804" pitchFamily="18" charset="0"/>
              </a:rPr>
              <a:t>lippi</a:t>
            </a:r>
            <a:r>
              <a:rPr lang="en-GB" sz="3200" b="0" dirty="0" smtClean="0">
                <a:solidFill>
                  <a:srgbClr val="FFC000"/>
                </a:solidFill>
                <a:effectLst/>
                <a:latin typeface="Perpetua Titling MT" panose="02020502060505020804" pitchFamily="18" charset="0"/>
              </a:rPr>
              <a:t> </a:t>
            </a:r>
            <a:br>
              <a:rPr lang="en-GB" sz="3200" b="0" dirty="0" smtClean="0">
                <a:solidFill>
                  <a:srgbClr val="FFC000"/>
                </a:solidFill>
                <a:effectLst/>
                <a:latin typeface="Perpetua Titling MT" panose="02020502060505020804" pitchFamily="18" charset="0"/>
              </a:rPr>
            </a:br>
            <a:r>
              <a:rPr lang="en-GB" sz="3200" b="0" dirty="0" smtClean="0">
                <a:solidFill>
                  <a:srgbClr val="FFC000"/>
                </a:solidFill>
                <a:effectLst/>
              </a:rPr>
              <a:t>on art, </a:t>
            </a:r>
            <a:r>
              <a:rPr lang="en-GB" sz="3200" b="0" dirty="0">
                <a:solidFill>
                  <a:srgbClr val="FFC000"/>
                </a:solidFill>
                <a:effectLst/>
              </a:rPr>
              <a:t>life </a:t>
            </a:r>
            <a:r>
              <a:rPr lang="en-GB" sz="3200" b="0" dirty="0" smtClean="0">
                <a:solidFill>
                  <a:srgbClr val="FFC000"/>
                </a:solidFill>
                <a:effectLst/>
              </a:rPr>
              <a:t/>
            </a:r>
            <a:br>
              <a:rPr lang="en-GB" sz="3200" b="0" dirty="0" smtClean="0">
                <a:solidFill>
                  <a:srgbClr val="FFC000"/>
                </a:solidFill>
                <a:effectLst/>
              </a:rPr>
            </a:br>
            <a:r>
              <a:rPr lang="en-GB" sz="3200" b="0" dirty="0" smtClean="0">
                <a:solidFill>
                  <a:srgbClr val="FFC000"/>
                </a:solidFill>
                <a:effectLst/>
              </a:rPr>
              <a:t>&amp; spirit</a:t>
            </a:r>
            <a:endParaRPr lang="en-GB" sz="3200" b="0" dirty="0">
              <a:solidFill>
                <a:srgbClr val="FFC000"/>
              </a:solidFill>
              <a:effectLst/>
            </a:endParaRPr>
          </a:p>
        </p:txBody>
      </p:sp>
    </p:spTree>
    <p:extLst>
      <p:ext uri="{BB962C8B-B14F-4D97-AF65-F5344CB8AC3E}">
        <p14:creationId xmlns:p14="http://schemas.microsoft.com/office/powerpoint/2010/main" val="260921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4" end="1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5" end="1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6" end="1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17" end="1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320000"/>
        </a:solidFill>
        <a:effectLst/>
      </p:bgPr>
    </p:bg>
    <p:spTree>
      <p:nvGrpSpPr>
        <p:cNvPr id="1" name=""/>
        <p:cNvGrpSpPr/>
        <p:nvPr/>
      </p:nvGrpSpPr>
      <p:grpSpPr>
        <a:xfrm>
          <a:off x="0" y="0"/>
          <a:ext cx="0" cy="0"/>
          <a:chOff x="0" y="0"/>
          <a:chExt cx="0" cy="0"/>
        </a:xfrm>
      </p:grpSpPr>
      <p:sp>
        <p:nvSpPr>
          <p:cNvPr id="4" name="Rectangle 3"/>
          <p:cNvSpPr/>
          <p:nvPr/>
        </p:nvSpPr>
        <p:spPr>
          <a:xfrm>
            <a:off x="6804248" y="116632"/>
            <a:ext cx="2180208" cy="2062103"/>
          </a:xfrm>
          <a:prstGeom prst="rect">
            <a:avLst/>
          </a:prstGeom>
        </p:spPr>
        <p:txBody>
          <a:bodyPr wrap="square">
            <a:spAutoFit/>
          </a:bodyPr>
          <a:lstStyle/>
          <a:p>
            <a:pPr algn="r"/>
            <a:r>
              <a:rPr lang="en-GB" sz="3200" dirty="0">
                <a:solidFill>
                  <a:srgbClr val="CC9900"/>
                </a:solidFill>
                <a:effectLst/>
                <a:latin typeface="Perpetua Titling MT" panose="02020502060505020804" pitchFamily="18" charset="0"/>
              </a:rPr>
              <a:t>The </a:t>
            </a:r>
          </a:p>
          <a:p>
            <a:pPr algn="r"/>
            <a:r>
              <a:rPr lang="en-GB" sz="3200" dirty="0">
                <a:solidFill>
                  <a:srgbClr val="CC9900"/>
                </a:solidFill>
                <a:effectLst/>
                <a:latin typeface="Perpetua Titling MT" panose="02020502060505020804" pitchFamily="18" charset="0"/>
              </a:rPr>
              <a:t>angel of the house</a:t>
            </a:r>
            <a:endParaRPr lang="en-GB" sz="1600" dirty="0">
              <a:solidFill>
                <a:srgbClr val="CC9900"/>
              </a:solidFill>
            </a:endParaRPr>
          </a:p>
        </p:txBody>
      </p:sp>
      <p:sp>
        <p:nvSpPr>
          <p:cNvPr id="5" name="Rectangle 4"/>
          <p:cNvSpPr/>
          <p:nvPr/>
        </p:nvSpPr>
        <p:spPr>
          <a:xfrm>
            <a:off x="323528" y="48392"/>
            <a:ext cx="4512261" cy="6863417"/>
          </a:xfrm>
          <a:prstGeom prst="rect">
            <a:avLst/>
          </a:prstGeom>
        </p:spPr>
        <p:txBody>
          <a:bodyPr wrap="none">
            <a:spAutoFit/>
          </a:bodyPr>
          <a:lstStyle/>
          <a:p>
            <a:r>
              <a:rPr lang="en-GB" sz="2200" dirty="0">
                <a:solidFill>
                  <a:srgbClr val="CC9900"/>
                </a:solidFill>
                <a:effectLst/>
              </a:rPr>
              <a:t>Man must be pleased; but him to please</a:t>
            </a:r>
          </a:p>
          <a:p>
            <a:r>
              <a:rPr lang="en-GB" sz="2200" dirty="0">
                <a:solidFill>
                  <a:srgbClr val="CC9900"/>
                </a:solidFill>
                <a:effectLst/>
              </a:rPr>
              <a:t>Is woman's pleasure; </a:t>
            </a:r>
            <a:r>
              <a:rPr lang="en-GB" sz="2200" dirty="0">
                <a:solidFill>
                  <a:schemeClr val="accent1">
                    <a:lumMod val="20000"/>
                    <a:lumOff val="80000"/>
                  </a:schemeClr>
                </a:solidFill>
                <a:effectLst/>
              </a:rPr>
              <a:t>down the gulf</a:t>
            </a:r>
          </a:p>
          <a:p>
            <a:r>
              <a:rPr lang="en-GB" sz="2200" dirty="0">
                <a:solidFill>
                  <a:schemeClr val="accent1">
                    <a:lumMod val="20000"/>
                    <a:lumOff val="80000"/>
                  </a:schemeClr>
                </a:solidFill>
                <a:effectLst/>
              </a:rPr>
              <a:t>Of his condoled necessities</a:t>
            </a:r>
          </a:p>
          <a:p>
            <a:r>
              <a:rPr lang="en-GB" sz="2200" dirty="0">
                <a:solidFill>
                  <a:schemeClr val="accent1">
                    <a:lumMod val="20000"/>
                    <a:lumOff val="80000"/>
                  </a:schemeClr>
                </a:solidFill>
                <a:effectLst/>
              </a:rPr>
              <a:t>She casts her best, she flings herself.</a:t>
            </a:r>
          </a:p>
          <a:p>
            <a:r>
              <a:rPr lang="en-GB" sz="2200" dirty="0">
                <a:solidFill>
                  <a:schemeClr val="accent1">
                    <a:lumMod val="20000"/>
                    <a:lumOff val="80000"/>
                  </a:schemeClr>
                </a:solidFill>
                <a:effectLst/>
              </a:rPr>
              <a:t>How often flings for nought, and yokes</a:t>
            </a:r>
          </a:p>
          <a:p>
            <a:r>
              <a:rPr lang="en-GB" sz="2200" dirty="0">
                <a:solidFill>
                  <a:schemeClr val="accent1">
                    <a:lumMod val="20000"/>
                    <a:lumOff val="80000"/>
                  </a:schemeClr>
                </a:solidFill>
                <a:effectLst/>
              </a:rPr>
              <a:t>Her heart to an icicle or whim,</a:t>
            </a:r>
          </a:p>
          <a:p>
            <a:r>
              <a:rPr lang="en-GB" sz="2200" dirty="0">
                <a:solidFill>
                  <a:schemeClr val="accent1">
                    <a:lumMod val="20000"/>
                    <a:lumOff val="80000"/>
                  </a:schemeClr>
                </a:solidFill>
                <a:effectLst/>
              </a:rPr>
              <a:t>Whose each impatient word provokes</a:t>
            </a:r>
          </a:p>
          <a:p>
            <a:r>
              <a:rPr lang="en-GB" sz="2200" dirty="0">
                <a:solidFill>
                  <a:schemeClr val="accent1">
                    <a:lumMod val="20000"/>
                    <a:lumOff val="80000"/>
                  </a:schemeClr>
                </a:solidFill>
                <a:effectLst/>
              </a:rPr>
              <a:t>Another, not from her, but him;</a:t>
            </a:r>
          </a:p>
          <a:p>
            <a:r>
              <a:rPr lang="en-GB" sz="2200" dirty="0">
                <a:solidFill>
                  <a:schemeClr val="accent1">
                    <a:lumMod val="20000"/>
                    <a:lumOff val="80000"/>
                  </a:schemeClr>
                </a:solidFill>
                <a:effectLst/>
              </a:rPr>
              <a:t>While </a:t>
            </a:r>
            <a:r>
              <a:rPr lang="en-GB" sz="2200" dirty="0">
                <a:solidFill>
                  <a:srgbClr val="CC9900"/>
                </a:solidFill>
                <a:effectLst/>
              </a:rPr>
              <a:t>she, too gentle even to force</a:t>
            </a:r>
          </a:p>
          <a:p>
            <a:r>
              <a:rPr lang="en-GB" sz="2200" dirty="0">
                <a:solidFill>
                  <a:srgbClr val="CC9900"/>
                </a:solidFill>
                <a:effectLst/>
              </a:rPr>
              <a:t>His penitence by kind replies,</a:t>
            </a:r>
          </a:p>
          <a:p>
            <a:r>
              <a:rPr lang="en-GB" sz="2200" dirty="0">
                <a:solidFill>
                  <a:srgbClr val="CC9900"/>
                </a:solidFill>
                <a:effectLst/>
              </a:rPr>
              <a:t>Waits by, expecting his remorse,</a:t>
            </a:r>
          </a:p>
          <a:p>
            <a:r>
              <a:rPr lang="en-GB" sz="2200" dirty="0">
                <a:solidFill>
                  <a:srgbClr val="CC9900"/>
                </a:solidFill>
                <a:effectLst/>
              </a:rPr>
              <a:t>With pardon in her pitying eyes;</a:t>
            </a:r>
          </a:p>
          <a:p>
            <a:r>
              <a:rPr lang="en-GB" sz="2200" dirty="0">
                <a:solidFill>
                  <a:srgbClr val="CC9900"/>
                </a:solidFill>
                <a:effectLst/>
              </a:rPr>
              <a:t>And if he once, by shame </a:t>
            </a:r>
            <a:r>
              <a:rPr lang="en-GB" sz="2200" dirty="0" err="1">
                <a:solidFill>
                  <a:srgbClr val="CC9900"/>
                </a:solidFill>
                <a:effectLst/>
              </a:rPr>
              <a:t>oppress'd</a:t>
            </a:r>
            <a:r>
              <a:rPr lang="en-GB" sz="2200" dirty="0">
                <a:solidFill>
                  <a:srgbClr val="CC9900"/>
                </a:solidFill>
                <a:effectLst/>
              </a:rPr>
              <a:t>,</a:t>
            </a:r>
          </a:p>
          <a:p>
            <a:r>
              <a:rPr lang="en-GB" sz="2200" dirty="0">
                <a:solidFill>
                  <a:srgbClr val="CC9900"/>
                </a:solidFill>
                <a:effectLst/>
              </a:rPr>
              <a:t>A comfortable word confers,</a:t>
            </a:r>
          </a:p>
          <a:p>
            <a:r>
              <a:rPr lang="en-GB" sz="2200" dirty="0">
                <a:solidFill>
                  <a:srgbClr val="CC9900"/>
                </a:solidFill>
                <a:effectLst/>
              </a:rPr>
              <a:t>She leans and weeps against his breast,</a:t>
            </a:r>
          </a:p>
          <a:p>
            <a:r>
              <a:rPr lang="en-GB" sz="2200" dirty="0">
                <a:solidFill>
                  <a:srgbClr val="CC9900"/>
                </a:solidFill>
                <a:effectLst/>
              </a:rPr>
              <a:t>And seems to think the sin was hers;</a:t>
            </a:r>
          </a:p>
          <a:p>
            <a:pPr lvl="0"/>
            <a:r>
              <a:rPr lang="en-GB" sz="2200" dirty="0">
                <a:solidFill>
                  <a:schemeClr val="accent1">
                    <a:lumMod val="20000"/>
                    <a:lumOff val="80000"/>
                  </a:schemeClr>
                </a:solidFill>
              </a:rPr>
              <a:t>Or any eye to see her charms,</a:t>
            </a:r>
          </a:p>
          <a:p>
            <a:pPr lvl="0"/>
            <a:r>
              <a:rPr lang="en-GB" sz="2200" dirty="0">
                <a:solidFill>
                  <a:schemeClr val="accent1">
                    <a:lumMod val="20000"/>
                    <a:lumOff val="80000"/>
                  </a:schemeClr>
                </a:solidFill>
              </a:rPr>
              <a:t>At any time, she's still his wife,</a:t>
            </a:r>
          </a:p>
          <a:p>
            <a:pPr lvl="0"/>
            <a:r>
              <a:rPr lang="en-GB" sz="2200" dirty="0">
                <a:solidFill>
                  <a:schemeClr val="accent1">
                    <a:lumMod val="20000"/>
                    <a:lumOff val="80000"/>
                  </a:schemeClr>
                </a:solidFill>
              </a:rPr>
              <a:t>Dearly devoted to his arms;</a:t>
            </a:r>
          </a:p>
          <a:p>
            <a:pPr lvl="0"/>
            <a:r>
              <a:rPr lang="en-GB" sz="2200" dirty="0">
                <a:solidFill>
                  <a:schemeClr val="accent1">
                    <a:lumMod val="20000"/>
                    <a:lumOff val="80000"/>
                  </a:schemeClr>
                </a:solidFill>
              </a:rPr>
              <a:t>She loves with love that cannot tire;</a:t>
            </a:r>
          </a:p>
        </p:txBody>
      </p:sp>
      <p:sp>
        <p:nvSpPr>
          <p:cNvPr id="7" name="Rectangle 6"/>
          <p:cNvSpPr/>
          <p:nvPr/>
        </p:nvSpPr>
        <p:spPr>
          <a:xfrm>
            <a:off x="6114264" y="2881680"/>
            <a:ext cx="3011649" cy="3970318"/>
          </a:xfrm>
          <a:prstGeom prst="rect">
            <a:avLst/>
          </a:prstGeom>
          <a:ln>
            <a:solidFill>
              <a:srgbClr val="CC9900"/>
            </a:solidFill>
          </a:ln>
        </p:spPr>
        <p:txBody>
          <a:bodyPr wrap="square">
            <a:spAutoFit/>
          </a:bodyPr>
          <a:lstStyle/>
          <a:p>
            <a:pPr algn="r"/>
            <a:r>
              <a:rPr lang="en-GB" sz="2100" dirty="0">
                <a:solidFill>
                  <a:schemeClr val="accent1">
                    <a:lumMod val="20000"/>
                    <a:lumOff val="80000"/>
                  </a:schemeClr>
                </a:solidFill>
              </a:rPr>
              <a:t>Coventry Patmore,  ‘The Angel in the House’  (1854, revised through 1862)... For Virginia Woolf, the repressive ideal of women represented by the Angel in the House was still so potent that she wrote, in 1931, </a:t>
            </a:r>
            <a:r>
              <a:rPr lang="en-GB" sz="2100" dirty="0">
                <a:solidFill>
                  <a:srgbClr val="CC9900"/>
                </a:solidFill>
              </a:rPr>
              <a:t>"Killing the Angel in the House was part of the occupation of a woman writer."</a:t>
            </a:r>
          </a:p>
        </p:txBody>
      </p:sp>
    </p:spTree>
    <p:extLst>
      <p:ext uri="{BB962C8B-B14F-4D97-AF65-F5344CB8AC3E}">
        <p14:creationId xmlns:p14="http://schemas.microsoft.com/office/powerpoint/2010/main" val="35772333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320000"/>
        </a:solidFill>
        <a:effectLst/>
      </p:bgPr>
    </p:bg>
    <p:spTree>
      <p:nvGrpSpPr>
        <p:cNvPr id="1" name=""/>
        <p:cNvGrpSpPr/>
        <p:nvPr/>
      </p:nvGrpSpPr>
      <p:grpSpPr>
        <a:xfrm>
          <a:off x="0" y="0"/>
          <a:ext cx="0" cy="0"/>
          <a:chOff x="0" y="0"/>
          <a:chExt cx="0" cy="0"/>
        </a:xfrm>
      </p:grpSpPr>
      <p:sp>
        <p:nvSpPr>
          <p:cNvPr id="6146" name="Subtitle 2"/>
          <p:cNvSpPr>
            <a:spLocks noGrp="1"/>
          </p:cNvSpPr>
          <p:nvPr>
            <p:ph type="subTitle" idx="1"/>
          </p:nvPr>
        </p:nvSpPr>
        <p:spPr>
          <a:xfrm>
            <a:off x="503237" y="1844824"/>
            <a:ext cx="8137525" cy="4491037"/>
          </a:xfrm>
        </p:spPr>
        <p:txBody>
          <a:bodyPr/>
          <a:lstStyle/>
          <a:p>
            <a:pPr algn="l"/>
            <a:r>
              <a:rPr lang="en-GB" altLang="en-US" sz="2400" dirty="0">
                <a:solidFill>
                  <a:schemeClr val="accent1">
                    <a:lumMod val="20000"/>
                    <a:lumOff val="80000"/>
                  </a:schemeClr>
                </a:solidFill>
                <a:effectLst/>
                <a:latin typeface="Century Gothic" pitchFamily="34" charset="0"/>
              </a:rPr>
              <a:t>The desire to write imaginative poetry and prose was and is a demand for access to and parity within the law and myth-making groups in society</a:t>
            </a:r>
          </a:p>
          <a:p>
            <a:pPr algn="l"/>
            <a:endParaRPr lang="en-GB" altLang="en-US" sz="1100" dirty="0">
              <a:solidFill>
                <a:schemeClr val="accent1">
                  <a:lumMod val="20000"/>
                  <a:lumOff val="80000"/>
                </a:schemeClr>
              </a:solidFill>
              <a:effectLst/>
              <a:latin typeface="Century Gothic" pitchFamily="34" charset="0"/>
            </a:endParaRPr>
          </a:p>
          <a:p>
            <a:pPr algn="l"/>
            <a:r>
              <a:rPr lang="en-GB" altLang="en-US" sz="2400" dirty="0">
                <a:solidFill>
                  <a:schemeClr val="accent1">
                    <a:lumMod val="20000"/>
                    <a:lumOff val="80000"/>
                  </a:schemeClr>
                </a:solidFill>
                <a:effectLst/>
                <a:latin typeface="Century Gothic" pitchFamily="34" charset="0"/>
              </a:rPr>
              <a:t>Our individual speech does not therefore, free us in any simple way from the ideological constraints of our culture since it is through the forms that articulate these constraints that we speak in the first place.</a:t>
            </a:r>
          </a:p>
          <a:p>
            <a:pPr algn="l"/>
            <a:r>
              <a:rPr lang="en-GB" altLang="en-US" sz="1400" dirty="0">
                <a:solidFill>
                  <a:schemeClr val="accent1">
                    <a:lumMod val="20000"/>
                    <a:lumOff val="80000"/>
                  </a:schemeClr>
                </a:solidFill>
                <a:effectLst/>
                <a:latin typeface="Century Gothic" pitchFamily="34" charset="0"/>
              </a:rPr>
              <a:t> </a:t>
            </a:r>
          </a:p>
          <a:p>
            <a:pPr lvl="1">
              <a:buNone/>
            </a:pPr>
            <a:r>
              <a:rPr lang="en-GB" altLang="en-US" sz="2200" dirty="0">
                <a:solidFill>
                  <a:schemeClr val="accent1">
                    <a:lumMod val="20000"/>
                    <a:lumOff val="80000"/>
                  </a:schemeClr>
                </a:solidFill>
                <a:effectLst/>
              </a:rPr>
              <a:t>	</a:t>
            </a:r>
            <a:r>
              <a:rPr lang="en-GB" altLang="en-US" sz="2200" dirty="0">
                <a:solidFill>
                  <a:schemeClr val="accent1">
                    <a:lumMod val="20000"/>
                    <a:lumOff val="80000"/>
                  </a:schemeClr>
                </a:solidFill>
                <a:effectLst/>
                <a:latin typeface="Century Gothic" pitchFamily="34" charset="0"/>
              </a:rPr>
              <a:t>Cora Kaplan, </a:t>
            </a:r>
            <a:r>
              <a:rPr lang="en-GB" altLang="en-US" sz="2200" i="1" dirty="0">
                <a:solidFill>
                  <a:schemeClr val="accent1">
                    <a:lumMod val="20000"/>
                    <a:lumOff val="80000"/>
                  </a:schemeClr>
                </a:solidFill>
                <a:effectLst/>
                <a:latin typeface="Century Gothic" pitchFamily="34" charset="0"/>
              </a:rPr>
              <a:t>Sea Changes: Culture and Feminism.</a:t>
            </a:r>
            <a:r>
              <a:rPr lang="en-GB" altLang="en-US" sz="2200" dirty="0">
                <a:solidFill>
                  <a:schemeClr val="accent1">
                    <a:lumMod val="20000"/>
                    <a:lumOff val="80000"/>
                  </a:schemeClr>
                </a:solidFill>
                <a:effectLst/>
                <a:latin typeface="Century Gothic" pitchFamily="34" charset="0"/>
              </a:rPr>
              <a:t> New York &amp; London: Verso, 1986. (pp.71, 72)</a:t>
            </a:r>
          </a:p>
          <a:p>
            <a:pPr algn="l"/>
            <a:r>
              <a:rPr lang="en-GB" altLang="en-US" sz="2200" dirty="0">
                <a:solidFill>
                  <a:schemeClr val="accent1">
                    <a:lumMod val="20000"/>
                    <a:lumOff val="80000"/>
                  </a:schemeClr>
                </a:solidFill>
                <a:effectLst/>
                <a:latin typeface="Century Gothic" pitchFamily="34" charset="0"/>
              </a:rPr>
              <a:t>  </a:t>
            </a:r>
          </a:p>
          <a:p>
            <a:pPr algn="l"/>
            <a:endParaRPr lang="en-GB" altLang="en-US" sz="2400" dirty="0">
              <a:solidFill>
                <a:schemeClr val="accent1">
                  <a:lumMod val="20000"/>
                  <a:lumOff val="80000"/>
                </a:schemeClr>
              </a:solidFill>
              <a:effectLst/>
              <a:latin typeface="Century Gothic" pitchFamily="34" charset="0"/>
            </a:endParaRPr>
          </a:p>
        </p:txBody>
      </p:sp>
      <p:sp>
        <p:nvSpPr>
          <p:cNvPr id="5" name="Rectangle 3"/>
          <p:cNvSpPr txBox="1">
            <a:spLocks noChangeArrowheads="1"/>
          </p:cNvSpPr>
          <p:nvPr/>
        </p:nvSpPr>
        <p:spPr bwMode="auto">
          <a:xfrm>
            <a:off x="0" y="188912"/>
            <a:ext cx="9144000" cy="1511895"/>
          </a:xfrm>
          <a:prstGeom prst="rect">
            <a:avLst/>
          </a:prstGeom>
          <a:noFill/>
          <a:ln w="9525">
            <a:noFill/>
            <a:miter lim="800000"/>
            <a:headEnd/>
            <a:tailEnd/>
          </a:ln>
          <a:effectLst/>
        </p:spPr>
        <p:txBody>
          <a:bodyPr/>
          <a:lstStyle/>
          <a:p>
            <a:pPr marL="342900" indent="-342900" algn="ctr" eaLnBrk="0" hangingPunct="0">
              <a:spcBef>
                <a:spcPct val="20000"/>
              </a:spcBef>
              <a:buClr>
                <a:schemeClr val="hlink"/>
              </a:buClr>
              <a:buSzPct val="70000"/>
              <a:buFont typeface="Wingdings" pitchFamily="2" charset="2"/>
              <a:buNone/>
              <a:defRPr/>
            </a:pPr>
            <a:r>
              <a:rPr lang="en-GB" sz="2400" kern="0" dirty="0">
                <a:effectLst>
                  <a:outerShdw blurRad="38100" dist="38100" dir="2700000" algn="tl">
                    <a:srgbClr val="000000"/>
                  </a:outerShdw>
                </a:effectLst>
                <a:latin typeface="Century Gothic" pitchFamily="34" charset="0"/>
              </a:rPr>
              <a:t>	</a:t>
            </a:r>
            <a:r>
              <a:rPr lang="en-GB" sz="3200" kern="0" dirty="0">
                <a:latin typeface="Century Gothic" pitchFamily="34" charset="0"/>
              </a:rPr>
              <a:t> </a:t>
            </a:r>
            <a:r>
              <a:rPr lang="en-GB" sz="4000" kern="0" dirty="0">
                <a:solidFill>
                  <a:srgbClr val="CC9900"/>
                </a:solidFill>
                <a:latin typeface="Perpetua Titling MT" panose="02020502060505020804" pitchFamily="18" charset="0"/>
              </a:rPr>
              <a:t>Cora Kaplan: </a:t>
            </a:r>
            <a:r>
              <a:rPr lang="en-GB" sz="3600" kern="0" dirty="0">
                <a:solidFill>
                  <a:srgbClr val="CC9900"/>
                </a:solidFill>
                <a:latin typeface="Century Gothic" pitchFamily="34" charset="0"/>
              </a:rPr>
              <a:t>writing as entry into legislative/ authoritative sphere</a:t>
            </a:r>
            <a:endParaRPr lang="en-GB" sz="3600" kern="0" dirty="0">
              <a:solidFill>
                <a:srgbClr val="CC9900"/>
              </a:solidFill>
              <a:effectLst>
                <a:outerShdw blurRad="38100" dist="38100" dir="2700000" algn="tl">
                  <a:srgbClr val="000000"/>
                </a:outerShdw>
              </a:effectLst>
              <a:latin typeface="Century Gothic" pitchFamily="34" charset="0"/>
            </a:endParaRPr>
          </a:p>
        </p:txBody>
      </p:sp>
    </p:spTree>
    <p:extLst>
      <p:ext uri="{BB962C8B-B14F-4D97-AF65-F5344CB8AC3E}">
        <p14:creationId xmlns:p14="http://schemas.microsoft.com/office/powerpoint/2010/main" val="39530730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156176" y="4437112"/>
            <a:ext cx="2808312" cy="1800200"/>
          </a:xfrm>
        </p:spPr>
        <p:txBody>
          <a:bodyPr/>
          <a:lstStyle/>
          <a:p>
            <a:r>
              <a:rPr lang="en-GB" sz="3200" b="0" dirty="0" smtClean="0">
                <a:solidFill>
                  <a:srgbClr val="FFC000"/>
                </a:solidFill>
                <a:effectLst/>
                <a:latin typeface="Felix Titling" pitchFamily="82" charset="0"/>
              </a:rPr>
              <a:t>WHEN I AM DEAD, MY DEAREST</a:t>
            </a:r>
            <a:endParaRPr lang="en-GB" sz="4800" b="0" dirty="0">
              <a:solidFill>
                <a:srgbClr val="FFC000"/>
              </a:solidFill>
              <a:latin typeface="Felix Titling" pitchFamily="82" charset="0"/>
            </a:endParaRPr>
          </a:p>
        </p:txBody>
      </p:sp>
      <p:sp>
        <p:nvSpPr>
          <p:cNvPr id="3" name="Subtitle 2"/>
          <p:cNvSpPr>
            <a:spLocks noGrp="1"/>
          </p:cNvSpPr>
          <p:nvPr>
            <p:ph type="subTitle" sz="quarter" idx="1"/>
          </p:nvPr>
        </p:nvSpPr>
        <p:spPr>
          <a:xfrm>
            <a:off x="323528" y="131712"/>
            <a:ext cx="4788024" cy="3276364"/>
          </a:xfrm>
        </p:spPr>
        <p:txBody>
          <a:bodyPr>
            <a:normAutofit fontScale="92500"/>
          </a:bodyPr>
          <a:lstStyle/>
          <a:p>
            <a:pPr algn="l">
              <a:spcBef>
                <a:spcPts val="200"/>
              </a:spcBef>
            </a:pPr>
            <a:r>
              <a:rPr lang="en-GB" sz="2400" dirty="0" smtClean="0">
                <a:effectLst/>
                <a:latin typeface="Century Gothic" pitchFamily="34" charset="0"/>
              </a:rPr>
              <a:t> </a:t>
            </a:r>
            <a:r>
              <a:rPr lang="en-GB" sz="2400" dirty="0">
                <a:latin typeface="Century Gothic" pitchFamily="34" charset="0"/>
              </a:rPr>
              <a:t>When I am dead, my dearest, </a:t>
            </a:r>
          </a:p>
          <a:p>
            <a:pPr algn="l">
              <a:spcBef>
                <a:spcPts val="200"/>
              </a:spcBef>
            </a:pPr>
            <a:r>
              <a:rPr lang="en-GB" sz="2400" dirty="0">
                <a:latin typeface="Century Gothic" pitchFamily="34" charset="0"/>
              </a:rPr>
              <a:t>Sing no sad songs for me; </a:t>
            </a:r>
          </a:p>
          <a:p>
            <a:pPr algn="l">
              <a:spcBef>
                <a:spcPts val="200"/>
              </a:spcBef>
            </a:pPr>
            <a:r>
              <a:rPr lang="en-GB" sz="2400" dirty="0">
                <a:latin typeface="Century Gothic" pitchFamily="34" charset="0"/>
              </a:rPr>
              <a:t>Plant thou no roses at my head, </a:t>
            </a:r>
          </a:p>
          <a:p>
            <a:pPr algn="l">
              <a:spcBef>
                <a:spcPts val="200"/>
              </a:spcBef>
            </a:pPr>
            <a:r>
              <a:rPr lang="en-GB" sz="2400" dirty="0">
                <a:latin typeface="Century Gothic" pitchFamily="34" charset="0"/>
              </a:rPr>
              <a:t>Nor shady cypress tree: </a:t>
            </a:r>
          </a:p>
          <a:p>
            <a:pPr algn="l">
              <a:spcBef>
                <a:spcPts val="200"/>
              </a:spcBef>
            </a:pPr>
            <a:r>
              <a:rPr lang="en-GB" sz="2400" dirty="0">
                <a:latin typeface="Century Gothic" pitchFamily="34" charset="0"/>
              </a:rPr>
              <a:t>Be the green grass above me </a:t>
            </a:r>
          </a:p>
          <a:p>
            <a:pPr algn="l">
              <a:spcBef>
                <a:spcPts val="200"/>
              </a:spcBef>
            </a:pPr>
            <a:r>
              <a:rPr lang="en-GB" sz="2400" dirty="0">
                <a:latin typeface="Century Gothic" pitchFamily="34" charset="0"/>
              </a:rPr>
              <a:t>With showers and dewdrops wet; </a:t>
            </a:r>
          </a:p>
          <a:p>
            <a:pPr algn="l">
              <a:spcBef>
                <a:spcPts val="200"/>
              </a:spcBef>
            </a:pPr>
            <a:r>
              <a:rPr lang="en-GB" sz="2400" dirty="0">
                <a:latin typeface="Century Gothic" pitchFamily="34" charset="0"/>
              </a:rPr>
              <a:t>And if thou wilt, remember, </a:t>
            </a:r>
          </a:p>
          <a:p>
            <a:pPr algn="l">
              <a:spcBef>
                <a:spcPts val="200"/>
              </a:spcBef>
            </a:pPr>
            <a:r>
              <a:rPr lang="en-GB" sz="2400" dirty="0">
                <a:latin typeface="Century Gothic" pitchFamily="34" charset="0"/>
              </a:rPr>
              <a:t>And if thou wilt, forget. </a:t>
            </a:r>
            <a:endParaRPr lang="en-GB" sz="2400" dirty="0">
              <a:effectLst/>
              <a:latin typeface="Century Gothic" pitchFamily="34" charset="0"/>
            </a:endParaRPr>
          </a:p>
        </p:txBody>
      </p:sp>
      <p:sp>
        <p:nvSpPr>
          <p:cNvPr id="4" name="Rectangle 3"/>
          <p:cNvSpPr/>
          <p:nvPr/>
        </p:nvSpPr>
        <p:spPr>
          <a:xfrm>
            <a:off x="323528" y="3534507"/>
            <a:ext cx="5328592" cy="3011081"/>
          </a:xfrm>
          <a:prstGeom prst="rect">
            <a:avLst/>
          </a:prstGeom>
        </p:spPr>
        <p:txBody>
          <a:bodyPr wrap="square">
            <a:spAutoFit/>
          </a:bodyPr>
          <a:lstStyle/>
          <a:p>
            <a:pPr>
              <a:spcBef>
                <a:spcPts val="200"/>
              </a:spcBef>
              <a:spcAft>
                <a:spcPts val="0"/>
              </a:spcAft>
              <a:buClr>
                <a:schemeClr val="hlink"/>
              </a:buClr>
              <a:buSzPct val="60000"/>
            </a:pPr>
            <a:r>
              <a:rPr lang="en-GB" sz="2200" dirty="0" smtClean="0">
                <a:latin typeface="Century Gothic" pitchFamily="34" charset="0"/>
              </a:rPr>
              <a:t>I </a:t>
            </a:r>
            <a:r>
              <a:rPr lang="en-GB" sz="2200" dirty="0">
                <a:effectLst>
                  <a:outerShdw blurRad="38100" dist="38100" dir="2700000" algn="tl">
                    <a:srgbClr val="000000">
                      <a:alpha val="43137"/>
                    </a:srgbClr>
                  </a:outerShdw>
                </a:effectLst>
                <a:latin typeface="Century Gothic" pitchFamily="34" charset="0"/>
              </a:rPr>
              <a:t>shall not see the shadows, </a:t>
            </a:r>
          </a:p>
          <a:p>
            <a:pPr>
              <a:spcBef>
                <a:spcPts val="200"/>
              </a:spcBef>
              <a:spcAft>
                <a:spcPts val="0"/>
              </a:spcAft>
              <a:buClr>
                <a:schemeClr val="hlink"/>
              </a:buClr>
              <a:buSzPct val="60000"/>
            </a:pPr>
            <a:r>
              <a:rPr lang="en-GB" sz="2200" dirty="0">
                <a:effectLst>
                  <a:outerShdw blurRad="38100" dist="38100" dir="2700000" algn="tl">
                    <a:srgbClr val="000000">
                      <a:alpha val="43137"/>
                    </a:srgbClr>
                  </a:outerShdw>
                </a:effectLst>
                <a:latin typeface="Century Gothic" pitchFamily="34" charset="0"/>
              </a:rPr>
              <a:t>I shall not feel the rain; </a:t>
            </a:r>
          </a:p>
          <a:p>
            <a:pPr>
              <a:spcBef>
                <a:spcPts val="200"/>
              </a:spcBef>
              <a:spcAft>
                <a:spcPts val="0"/>
              </a:spcAft>
              <a:buClr>
                <a:schemeClr val="hlink"/>
              </a:buClr>
              <a:buSzPct val="60000"/>
            </a:pPr>
            <a:r>
              <a:rPr lang="en-GB" sz="2200" dirty="0">
                <a:effectLst>
                  <a:outerShdw blurRad="38100" dist="38100" dir="2700000" algn="tl">
                    <a:srgbClr val="000000">
                      <a:alpha val="43137"/>
                    </a:srgbClr>
                  </a:outerShdw>
                </a:effectLst>
                <a:latin typeface="Century Gothic" pitchFamily="34" charset="0"/>
              </a:rPr>
              <a:t>I shall not hear the nightingale </a:t>
            </a:r>
          </a:p>
          <a:p>
            <a:pPr>
              <a:spcBef>
                <a:spcPts val="200"/>
              </a:spcBef>
              <a:spcAft>
                <a:spcPts val="0"/>
              </a:spcAft>
              <a:buClr>
                <a:schemeClr val="hlink"/>
              </a:buClr>
              <a:buSzPct val="60000"/>
            </a:pPr>
            <a:r>
              <a:rPr lang="en-GB" sz="2200" dirty="0">
                <a:effectLst>
                  <a:outerShdw blurRad="38100" dist="38100" dir="2700000" algn="tl">
                    <a:srgbClr val="000000">
                      <a:alpha val="43137"/>
                    </a:srgbClr>
                  </a:outerShdw>
                </a:effectLst>
                <a:latin typeface="Century Gothic" pitchFamily="34" charset="0"/>
              </a:rPr>
              <a:t>Sing on, as if in pain: </a:t>
            </a:r>
          </a:p>
          <a:p>
            <a:pPr>
              <a:spcBef>
                <a:spcPts val="200"/>
              </a:spcBef>
              <a:spcAft>
                <a:spcPts val="0"/>
              </a:spcAft>
              <a:buClr>
                <a:schemeClr val="hlink"/>
              </a:buClr>
              <a:buSzPct val="60000"/>
            </a:pPr>
            <a:r>
              <a:rPr lang="en-GB" sz="2200" dirty="0">
                <a:effectLst>
                  <a:outerShdw blurRad="38100" dist="38100" dir="2700000" algn="tl">
                    <a:srgbClr val="000000">
                      <a:alpha val="43137"/>
                    </a:srgbClr>
                  </a:outerShdw>
                </a:effectLst>
                <a:latin typeface="Century Gothic" pitchFamily="34" charset="0"/>
              </a:rPr>
              <a:t>And dreaming through the twilight </a:t>
            </a:r>
          </a:p>
          <a:p>
            <a:pPr>
              <a:spcBef>
                <a:spcPts val="200"/>
              </a:spcBef>
              <a:spcAft>
                <a:spcPts val="0"/>
              </a:spcAft>
              <a:buClr>
                <a:schemeClr val="hlink"/>
              </a:buClr>
              <a:buSzPct val="60000"/>
            </a:pPr>
            <a:r>
              <a:rPr lang="en-GB" sz="2200" dirty="0">
                <a:effectLst>
                  <a:outerShdw blurRad="38100" dist="38100" dir="2700000" algn="tl">
                    <a:srgbClr val="000000">
                      <a:alpha val="43137"/>
                    </a:srgbClr>
                  </a:outerShdw>
                </a:effectLst>
                <a:latin typeface="Century Gothic" pitchFamily="34" charset="0"/>
              </a:rPr>
              <a:t>That doth not rise nor set, </a:t>
            </a:r>
          </a:p>
          <a:p>
            <a:pPr>
              <a:spcBef>
                <a:spcPts val="200"/>
              </a:spcBef>
              <a:spcAft>
                <a:spcPts val="0"/>
              </a:spcAft>
              <a:buClr>
                <a:schemeClr val="hlink"/>
              </a:buClr>
              <a:buSzPct val="60000"/>
            </a:pPr>
            <a:r>
              <a:rPr lang="en-GB" sz="2200" dirty="0">
                <a:effectLst>
                  <a:outerShdw blurRad="38100" dist="38100" dir="2700000" algn="tl">
                    <a:srgbClr val="000000">
                      <a:alpha val="43137"/>
                    </a:srgbClr>
                  </a:outerShdw>
                </a:effectLst>
                <a:latin typeface="Century Gothic" pitchFamily="34" charset="0"/>
              </a:rPr>
              <a:t>Haply I may remember, </a:t>
            </a:r>
          </a:p>
          <a:p>
            <a:pPr>
              <a:spcBef>
                <a:spcPts val="200"/>
              </a:spcBef>
              <a:spcAft>
                <a:spcPts val="0"/>
              </a:spcAft>
              <a:buClr>
                <a:schemeClr val="hlink"/>
              </a:buClr>
              <a:buSzPct val="60000"/>
            </a:pPr>
            <a:r>
              <a:rPr lang="en-GB" sz="2200" dirty="0">
                <a:effectLst>
                  <a:outerShdw blurRad="38100" dist="38100" dir="2700000" algn="tl">
                    <a:srgbClr val="000000">
                      <a:alpha val="43137"/>
                    </a:srgbClr>
                  </a:outerShdw>
                </a:effectLst>
                <a:latin typeface="Century Gothic" pitchFamily="34" charset="0"/>
              </a:rPr>
              <a:t>And haply may forget.</a:t>
            </a:r>
          </a:p>
        </p:txBody>
      </p:sp>
    </p:spTree>
    <p:extLst>
      <p:ext uri="{BB962C8B-B14F-4D97-AF65-F5344CB8AC3E}">
        <p14:creationId xmlns:p14="http://schemas.microsoft.com/office/powerpoint/2010/main" val="34879343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rgbClr val="320000"/>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79512" y="188640"/>
            <a:ext cx="8712968" cy="6408712"/>
          </a:xfrm>
        </p:spPr>
        <p:txBody>
          <a:bodyPr/>
          <a:lstStyle/>
          <a:p>
            <a:pPr marL="95250" algn="l">
              <a:spcAft>
                <a:spcPts val="0"/>
              </a:spcAft>
            </a:pPr>
            <a:r>
              <a:rPr lang="en-GB" sz="2300" dirty="0">
                <a:solidFill>
                  <a:schemeClr val="accent1">
                    <a:lumMod val="20000"/>
                    <a:lumOff val="80000"/>
                  </a:schemeClr>
                </a:solidFill>
                <a:effectLst/>
                <a:latin typeface="Century Gothic" panose="020B0502020202020204" pitchFamily="34" charset="0"/>
                <a:ea typeface="Times New Roman"/>
              </a:rPr>
              <a:t>Imperialism is not something that happened elsewhere -- a disagreeable fact of history external to Western identity. Rather, imperialism and the invention of race were </a:t>
            </a:r>
            <a:r>
              <a:rPr lang="en-GB" sz="2300" dirty="0" smtClean="0">
                <a:solidFill>
                  <a:schemeClr val="accent1">
                    <a:lumMod val="20000"/>
                    <a:lumOff val="80000"/>
                  </a:schemeClr>
                </a:solidFill>
                <a:effectLst/>
                <a:latin typeface="Century Gothic" panose="020B0502020202020204" pitchFamily="34" charset="0"/>
                <a:ea typeface="Times New Roman"/>
              </a:rPr>
              <a:t>fundamental </a:t>
            </a:r>
            <a:r>
              <a:rPr lang="en-GB" sz="2300" dirty="0">
                <a:solidFill>
                  <a:schemeClr val="accent1">
                    <a:lumMod val="20000"/>
                    <a:lumOff val="80000"/>
                  </a:schemeClr>
                </a:solidFill>
                <a:effectLst/>
                <a:latin typeface="Century Gothic" panose="020B0502020202020204" pitchFamily="34" charset="0"/>
                <a:ea typeface="Times New Roman"/>
              </a:rPr>
              <a:t>aspects of Western, industrial modernity. </a:t>
            </a:r>
            <a:r>
              <a:rPr lang="en-GB" sz="2300" dirty="0">
                <a:solidFill>
                  <a:srgbClr val="CC9900"/>
                </a:solidFill>
                <a:effectLst/>
                <a:latin typeface="Century Gothic" panose="020B0502020202020204" pitchFamily="34" charset="0"/>
                <a:ea typeface="Times New Roman"/>
              </a:rPr>
              <a:t>The invention of race in the urban </a:t>
            </a:r>
            <a:r>
              <a:rPr lang="en-GB" sz="2300" dirty="0" err="1">
                <a:solidFill>
                  <a:srgbClr val="CC9900"/>
                </a:solidFill>
                <a:effectLst/>
                <a:latin typeface="Century Gothic" panose="020B0502020202020204" pitchFamily="34" charset="0"/>
                <a:ea typeface="Times New Roman"/>
              </a:rPr>
              <a:t>metropoles</a:t>
            </a:r>
            <a:r>
              <a:rPr lang="en-GB" sz="2300" dirty="0">
                <a:solidFill>
                  <a:srgbClr val="CC9900"/>
                </a:solidFill>
                <a:effectLst/>
                <a:latin typeface="Century Gothic" panose="020B0502020202020204" pitchFamily="34" charset="0"/>
                <a:ea typeface="Times New Roman"/>
              </a:rPr>
              <a:t>. . . became central not only to the self-definition of the middle class but also to the policing of the "dangerous classes": </a:t>
            </a:r>
            <a:r>
              <a:rPr lang="en-GB" sz="2300" dirty="0">
                <a:solidFill>
                  <a:schemeClr val="accent1">
                    <a:lumMod val="20000"/>
                    <a:lumOff val="80000"/>
                  </a:schemeClr>
                </a:solidFill>
                <a:effectLst/>
                <a:latin typeface="Century Gothic" panose="020B0502020202020204" pitchFamily="34" charset="0"/>
                <a:ea typeface="Times New Roman"/>
              </a:rPr>
              <a:t>the working class, the Irish, Jews, prostitutes, feminists, gays and lesbians, criminals, the militant crowd and so on. </a:t>
            </a:r>
            <a:r>
              <a:rPr lang="en-GB" sz="2300" dirty="0" smtClean="0">
                <a:solidFill>
                  <a:schemeClr val="accent1">
                    <a:lumMod val="20000"/>
                    <a:lumOff val="80000"/>
                  </a:schemeClr>
                </a:solidFill>
                <a:effectLst/>
                <a:latin typeface="Century Gothic" panose="020B0502020202020204" pitchFamily="34" charset="0"/>
                <a:ea typeface="Times New Roman"/>
              </a:rPr>
              <a:t>…</a:t>
            </a:r>
            <a:r>
              <a:rPr lang="en-GB" sz="2300" u="sng" dirty="0" smtClean="0">
                <a:solidFill>
                  <a:srgbClr val="CC9900"/>
                </a:solidFill>
                <a:effectLst/>
                <a:latin typeface="Century Gothic" panose="020B0502020202020204" pitchFamily="34" charset="0"/>
                <a:ea typeface="Times New Roman"/>
              </a:rPr>
              <a:t>the </a:t>
            </a:r>
            <a:r>
              <a:rPr lang="en-GB" sz="2300" u="sng" dirty="0">
                <a:solidFill>
                  <a:srgbClr val="CC9900"/>
                </a:solidFill>
                <a:effectLst/>
                <a:latin typeface="Century Gothic" panose="020B0502020202020204" pitchFamily="34" charset="0"/>
                <a:ea typeface="Times New Roman"/>
              </a:rPr>
              <a:t>cult of domesticity was not simply a trivial and fleeting irrelevance, belonging properly in the private, "natural" realm of the family</a:t>
            </a:r>
            <a:r>
              <a:rPr lang="en-GB" sz="2300" dirty="0">
                <a:solidFill>
                  <a:srgbClr val="CC9900"/>
                </a:solidFill>
                <a:effectLst/>
                <a:latin typeface="Century Gothic" panose="020B0502020202020204" pitchFamily="34" charset="0"/>
                <a:ea typeface="Times New Roman"/>
              </a:rPr>
              <a:t>.</a:t>
            </a:r>
            <a:r>
              <a:rPr lang="en-GB" sz="2300" dirty="0">
                <a:effectLst/>
                <a:latin typeface="Century Gothic" panose="020B0502020202020204" pitchFamily="34" charset="0"/>
                <a:ea typeface="Times New Roman"/>
              </a:rPr>
              <a:t> </a:t>
            </a:r>
            <a:r>
              <a:rPr lang="en-GB" sz="2300" dirty="0">
                <a:solidFill>
                  <a:schemeClr val="accent1">
                    <a:lumMod val="20000"/>
                    <a:lumOff val="80000"/>
                  </a:schemeClr>
                </a:solidFill>
                <a:effectLst/>
                <a:latin typeface="Century Gothic" panose="020B0502020202020204" pitchFamily="34" charset="0"/>
                <a:ea typeface="Times New Roman"/>
              </a:rPr>
              <a:t>Rather, I argue that the cult of domesticity was a crucial, if concealed, dimension of male as well as female identities -- shifting and unstable as these were.  </a:t>
            </a:r>
          </a:p>
          <a:p>
            <a:pPr marL="914400" algn="l">
              <a:spcAft>
                <a:spcPts val="0"/>
              </a:spcAft>
            </a:pPr>
            <a:r>
              <a:rPr lang="en-GB" sz="2000" dirty="0">
                <a:solidFill>
                  <a:schemeClr val="accent1">
                    <a:lumMod val="20000"/>
                    <a:lumOff val="80000"/>
                  </a:schemeClr>
                </a:solidFill>
                <a:effectLst/>
                <a:latin typeface="Century Gothic" panose="020B0502020202020204" pitchFamily="34" charset="0"/>
                <a:ea typeface="Times New Roman"/>
              </a:rPr>
              <a:t>Anne McClintock, </a:t>
            </a:r>
            <a:r>
              <a:rPr lang="en-GB" sz="2000" i="1" dirty="0">
                <a:solidFill>
                  <a:schemeClr val="accent1">
                    <a:lumMod val="20000"/>
                    <a:lumOff val="80000"/>
                  </a:schemeClr>
                </a:solidFill>
                <a:effectLst/>
                <a:latin typeface="Century Gothic" panose="020B0502020202020204" pitchFamily="34" charset="0"/>
                <a:ea typeface="Times New Roman"/>
              </a:rPr>
              <a:t>Imperial Leather: Race, Gender, and Sexuality in the Colonial Context</a:t>
            </a:r>
            <a:r>
              <a:rPr lang="en-GB" sz="2000" dirty="0">
                <a:solidFill>
                  <a:schemeClr val="accent1">
                    <a:lumMod val="20000"/>
                    <a:lumOff val="80000"/>
                  </a:schemeClr>
                </a:solidFill>
                <a:effectLst/>
                <a:latin typeface="Century Gothic" panose="020B0502020202020204" pitchFamily="34" charset="0"/>
                <a:ea typeface="Times New Roman"/>
              </a:rPr>
              <a:t>, (NY: Routledge, 1995), p.5. </a:t>
            </a:r>
          </a:p>
          <a:p>
            <a:pPr algn="l"/>
            <a:endParaRPr lang="en-GB" sz="2000" dirty="0">
              <a:latin typeface="Century Gothic" panose="020B0502020202020204" pitchFamily="34" charset="0"/>
            </a:endParaRPr>
          </a:p>
        </p:txBody>
      </p:sp>
    </p:spTree>
    <p:extLst>
      <p:ext uri="{BB962C8B-B14F-4D97-AF65-F5344CB8AC3E}">
        <p14:creationId xmlns:p14="http://schemas.microsoft.com/office/powerpoint/2010/main" val="20497739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508104" y="116632"/>
            <a:ext cx="3528392" cy="6667180"/>
          </a:xfrm>
        </p:spPr>
        <p:txBody>
          <a:bodyPr/>
          <a:lstStyle/>
          <a:p>
            <a:pPr algn="l">
              <a:spcBef>
                <a:spcPts val="0"/>
              </a:spcBef>
            </a:pPr>
            <a:r>
              <a:rPr lang="en-GB" sz="2200" dirty="0" err="1">
                <a:effectLst/>
                <a:latin typeface="Garamond" panose="02020404030301010803" pitchFamily="18" charset="0"/>
              </a:rPr>
              <a:t>Laugh’d</a:t>
            </a:r>
            <a:r>
              <a:rPr lang="en-GB" sz="2200" dirty="0">
                <a:effectLst/>
                <a:latin typeface="Garamond" panose="02020404030301010803" pitchFamily="18" charset="0"/>
              </a:rPr>
              <a:t> every goblin</a:t>
            </a:r>
          </a:p>
          <a:p>
            <a:pPr algn="l">
              <a:spcBef>
                <a:spcPts val="0"/>
              </a:spcBef>
            </a:pPr>
            <a:r>
              <a:rPr lang="en-GB" sz="2200" dirty="0">
                <a:effectLst/>
                <a:latin typeface="Garamond" panose="02020404030301010803" pitchFamily="18" charset="0"/>
              </a:rPr>
              <a:t>When they spied her peeping:</a:t>
            </a:r>
          </a:p>
          <a:p>
            <a:pPr algn="l">
              <a:spcBef>
                <a:spcPts val="0"/>
              </a:spcBef>
            </a:pPr>
            <a:r>
              <a:rPr lang="en-GB" sz="2200" dirty="0">
                <a:effectLst/>
                <a:latin typeface="Garamond" panose="02020404030301010803" pitchFamily="18" charset="0"/>
              </a:rPr>
              <a:t>Came towards her hobbling,</a:t>
            </a:r>
          </a:p>
          <a:p>
            <a:pPr algn="l">
              <a:spcBef>
                <a:spcPts val="0"/>
              </a:spcBef>
            </a:pPr>
            <a:r>
              <a:rPr lang="en-GB" sz="2200" dirty="0">
                <a:effectLst/>
                <a:latin typeface="Garamond" panose="02020404030301010803" pitchFamily="18" charset="0"/>
              </a:rPr>
              <a:t>Flying, running, leaping,</a:t>
            </a:r>
          </a:p>
          <a:p>
            <a:pPr algn="l">
              <a:spcBef>
                <a:spcPts val="0"/>
              </a:spcBef>
            </a:pPr>
            <a:r>
              <a:rPr lang="en-GB" sz="2200" dirty="0">
                <a:effectLst/>
                <a:latin typeface="Garamond" panose="02020404030301010803" pitchFamily="18" charset="0"/>
              </a:rPr>
              <a:t>Puffing and blowing,</a:t>
            </a:r>
          </a:p>
          <a:p>
            <a:pPr algn="l">
              <a:spcBef>
                <a:spcPts val="0"/>
              </a:spcBef>
            </a:pPr>
            <a:r>
              <a:rPr lang="en-GB" sz="2200" dirty="0">
                <a:effectLst/>
                <a:latin typeface="Garamond" panose="02020404030301010803" pitchFamily="18" charset="0"/>
              </a:rPr>
              <a:t>Chuckling, clapping, crowing,</a:t>
            </a:r>
          </a:p>
          <a:p>
            <a:pPr algn="l">
              <a:spcBef>
                <a:spcPts val="0"/>
              </a:spcBef>
            </a:pPr>
            <a:r>
              <a:rPr lang="en-GB" sz="2200" dirty="0">
                <a:effectLst/>
                <a:latin typeface="Garamond" panose="02020404030301010803" pitchFamily="18" charset="0"/>
              </a:rPr>
              <a:t>Clucking and gobbling,</a:t>
            </a:r>
          </a:p>
          <a:p>
            <a:pPr algn="l">
              <a:spcBef>
                <a:spcPts val="0"/>
              </a:spcBef>
            </a:pPr>
            <a:r>
              <a:rPr lang="en-GB" sz="2200" dirty="0">
                <a:effectLst/>
                <a:latin typeface="Garamond" panose="02020404030301010803" pitchFamily="18" charset="0"/>
              </a:rPr>
              <a:t>Mopping and mowing,</a:t>
            </a:r>
          </a:p>
          <a:p>
            <a:pPr algn="l">
              <a:spcBef>
                <a:spcPts val="0"/>
              </a:spcBef>
            </a:pPr>
            <a:r>
              <a:rPr lang="en-GB" sz="2200" dirty="0">
                <a:effectLst/>
                <a:latin typeface="Garamond" panose="02020404030301010803" pitchFamily="18" charset="0"/>
              </a:rPr>
              <a:t>Full of airs and graces,</a:t>
            </a:r>
          </a:p>
          <a:p>
            <a:pPr algn="l">
              <a:spcBef>
                <a:spcPts val="0"/>
              </a:spcBef>
            </a:pPr>
            <a:r>
              <a:rPr lang="en-GB" sz="2200" dirty="0">
                <a:effectLst/>
                <a:latin typeface="Garamond" panose="02020404030301010803" pitchFamily="18" charset="0"/>
              </a:rPr>
              <a:t>Pulling wry faces,</a:t>
            </a:r>
          </a:p>
          <a:p>
            <a:pPr algn="l">
              <a:spcBef>
                <a:spcPts val="0"/>
              </a:spcBef>
            </a:pPr>
            <a:r>
              <a:rPr lang="en-GB" sz="2200" dirty="0">
                <a:effectLst/>
                <a:latin typeface="Garamond" panose="02020404030301010803" pitchFamily="18" charset="0"/>
              </a:rPr>
              <a:t>Demure grimaces,</a:t>
            </a:r>
          </a:p>
          <a:p>
            <a:pPr algn="l">
              <a:spcBef>
                <a:spcPts val="0"/>
              </a:spcBef>
            </a:pPr>
            <a:r>
              <a:rPr lang="en-GB" sz="2200" dirty="0">
                <a:effectLst/>
                <a:latin typeface="Garamond" panose="02020404030301010803" pitchFamily="18" charset="0"/>
              </a:rPr>
              <a:t>Cat-like and rat-like,</a:t>
            </a:r>
          </a:p>
          <a:p>
            <a:pPr algn="l">
              <a:spcBef>
                <a:spcPts val="0"/>
              </a:spcBef>
            </a:pPr>
            <a:r>
              <a:rPr lang="en-GB" sz="2200" dirty="0" err="1">
                <a:effectLst/>
                <a:latin typeface="Garamond" panose="02020404030301010803" pitchFamily="18" charset="0"/>
              </a:rPr>
              <a:t>Ratel</a:t>
            </a:r>
            <a:r>
              <a:rPr lang="en-GB" sz="2200" dirty="0">
                <a:effectLst/>
                <a:latin typeface="Garamond" panose="02020404030301010803" pitchFamily="18" charset="0"/>
              </a:rPr>
              <a:t>- and wombat-like,</a:t>
            </a:r>
          </a:p>
          <a:p>
            <a:pPr algn="l">
              <a:spcBef>
                <a:spcPts val="0"/>
              </a:spcBef>
            </a:pPr>
            <a:r>
              <a:rPr lang="en-GB" sz="2200" dirty="0">
                <a:effectLst/>
                <a:latin typeface="Garamond" panose="02020404030301010803" pitchFamily="18" charset="0"/>
              </a:rPr>
              <a:t>Snail-paced in a hurry,</a:t>
            </a:r>
          </a:p>
          <a:p>
            <a:pPr algn="l">
              <a:spcBef>
                <a:spcPts val="0"/>
              </a:spcBef>
            </a:pPr>
            <a:r>
              <a:rPr lang="en-GB" sz="2200" dirty="0">
                <a:effectLst/>
                <a:latin typeface="Garamond" panose="02020404030301010803" pitchFamily="18" charset="0"/>
              </a:rPr>
              <a:t>Parrot-voiced and whistler,</a:t>
            </a:r>
          </a:p>
          <a:p>
            <a:pPr algn="l">
              <a:spcBef>
                <a:spcPts val="0"/>
              </a:spcBef>
            </a:pPr>
            <a:r>
              <a:rPr lang="en-GB" sz="2200" dirty="0">
                <a:effectLst/>
                <a:latin typeface="Garamond" panose="02020404030301010803" pitchFamily="18" charset="0"/>
              </a:rPr>
              <a:t>Helter </a:t>
            </a:r>
            <a:r>
              <a:rPr lang="en-GB" sz="2200" dirty="0" err="1">
                <a:effectLst/>
                <a:latin typeface="Garamond" panose="02020404030301010803" pitchFamily="18" charset="0"/>
              </a:rPr>
              <a:t>skelter</a:t>
            </a:r>
            <a:r>
              <a:rPr lang="en-GB" sz="2200" dirty="0">
                <a:effectLst/>
                <a:latin typeface="Garamond" panose="02020404030301010803" pitchFamily="18" charset="0"/>
              </a:rPr>
              <a:t>, hurry </a:t>
            </a:r>
            <a:r>
              <a:rPr lang="en-GB" sz="2200" dirty="0" err="1">
                <a:effectLst/>
                <a:latin typeface="Garamond" panose="02020404030301010803" pitchFamily="18" charset="0"/>
              </a:rPr>
              <a:t>skurry</a:t>
            </a:r>
            <a:r>
              <a:rPr lang="en-GB" sz="2200" dirty="0">
                <a:effectLst/>
                <a:latin typeface="Garamond" panose="02020404030301010803" pitchFamily="18" charset="0"/>
              </a:rPr>
              <a:t>,</a:t>
            </a:r>
          </a:p>
          <a:p>
            <a:pPr algn="l">
              <a:spcBef>
                <a:spcPts val="0"/>
              </a:spcBef>
            </a:pPr>
            <a:r>
              <a:rPr lang="en-GB" sz="2200" dirty="0">
                <a:effectLst/>
                <a:latin typeface="Garamond" panose="02020404030301010803" pitchFamily="18" charset="0"/>
              </a:rPr>
              <a:t>Chattering like magpies,</a:t>
            </a:r>
          </a:p>
          <a:p>
            <a:pPr algn="l">
              <a:spcBef>
                <a:spcPts val="0"/>
              </a:spcBef>
            </a:pPr>
            <a:r>
              <a:rPr lang="en-GB" sz="2200" dirty="0">
                <a:effectLst/>
                <a:latin typeface="Garamond" panose="02020404030301010803" pitchFamily="18" charset="0"/>
              </a:rPr>
              <a:t>Fluttering like pigeons,</a:t>
            </a:r>
          </a:p>
          <a:p>
            <a:pPr algn="l">
              <a:spcBef>
                <a:spcPts val="0"/>
              </a:spcBef>
            </a:pPr>
            <a:r>
              <a:rPr lang="en-GB" sz="2200" dirty="0">
                <a:effectLst/>
                <a:latin typeface="Garamond" panose="02020404030301010803" pitchFamily="18" charset="0"/>
              </a:rPr>
              <a:t>Gliding like fishes,—</a:t>
            </a:r>
          </a:p>
        </p:txBody>
      </p:sp>
      <p:sp>
        <p:nvSpPr>
          <p:cNvPr id="4" name="Rectangle 3"/>
          <p:cNvSpPr/>
          <p:nvPr/>
        </p:nvSpPr>
        <p:spPr>
          <a:xfrm>
            <a:off x="119598" y="18364"/>
            <a:ext cx="5388506" cy="7032694"/>
          </a:xfrm>
          <a:prstGeom prst="rect">
            <a:avLst/>
          </a:prstGeom>
        </p:spPr>
        <p:txBody>
          <a:bodyPr wrap="square">
            <a:spAutoFit/>
          </a:bodyPr>
          <a:lstStyle/>
          <a:p>
            <a:r>
              <a:rPr lang="en-GB" sz="2200" dirty="0"/>
              <a:t>One had a cat’s face,</a:t>
            </a:r>
          </a:p>
          <a:p>
            <a:r>
              <a:rPr lang="en-GB" sz="2200" dirty="0"/>
              <a:t>One </a:t>
            </a:r>
            <a:r>
              <a:rPr lang="en-GB" sz="2200" dirty="0" err="1"/>
              <a:t>whisk’d</a:t>
            </a:r>
            <a:r>
              <a:rPr lang="en-GB" sz="2200" dirty="0"/>
              <a:t> a tail,</a:t>
            </a:r>
          </a:p>
          <a:p>
            <a:r>
              <a:rPr lang="en-GB" sz="2200" dirty="0"/>
              <a:t>One </a:t>
            </a:r>
            <a:r>
              <a:rPr lang="en-GB" sz="2200" dirty="0" err="1"/>
              <a:t>tramp’d</a:t>
            </a:r>
            <a:r>
              <a:rPr lang="en-GB" sz="2200" dirty="0"/>
              <a:t> at a rat’s pace,</a:t>
            </a:r>
          </a:p>
          <a:p>
            <a:r>
              <a:rPr lang="en-GB" sz="2200" dirty="0"/>
              <a:t>One </a:t>
            </a:r>
            <a:r>
              <a:rPr lang="en-GB" sz="2200" dirty="0" err="1"/>
              <a:t>crawl’d</a:t>
            </a:r>
            <a:r>
              <a:rPr lang="en-GB" sz="2200" dirty="0"/>
              <a:t> like a snail,</a:t>
            </a:r>
          </a:p>
          <a:p>
            <a:r>
              <a:rPr lang="en-GB" sz="2200" dirty="0"/>
              <a:t>One like a wombat </a:t>
            </a:r>
            <a:r>
              <a:rPr lang="en-GB" sz="2200" dirty="0" err="1"/>
              <a:t>prowl’d</a:t>
            </a:r>
            <a:r>
              <a:rPr lang="en-GB" sz="2200" dirty="0"/>
              <a:t> obtuse and furry,</a:t>
            </a:r>
          </a:p>
          <a:p>
            <a:r>
              <a:rPr lang="en-GB" sz="2200" dirty="0"/>
              <a:t>One like a </a:t>
            </a:r>
            <a:r>
              <a:rPr lang="en-GB" sz="2200" dirty="0" err="1"/>
              <a:t>ratel</a:t>
            </a:r>
            <a:r>
              <a:rPr lang="en-GB" sz="2200" dirty="0"/>
              <a:t> tumbled hurry </a:t>
            </a:r>
            <a:r>
              <a:rPr lang="en-GB" sz="2200" dirty="0" err="1"/>
              <a:t>skurry</a:t>
            </a:r>
            <a:r>
              <a:rPr lang="en-GB" sz="2200" dirty="0"/>
              <a:t>.</a:t>
            </a:r>
          </a:p>
          <a:p>
            <a:r>
              <a:rPr lang="en-GB" sz="2200" dirty="0"/>
              <a:t>She heard a voice like voice of doves</a:t>
            </a:r>
          </a:p>
          <a:p>
            <a:r>
              <a:rPr lang="en-GB" sz="2200" dirty="0"/>
              <a:t>Cooing all together:</a:t>
            </a:r>
          </a:p>
          <a:p>
            <a:r>
              <a:rPr lang="en-GB" sz="2200" dirty="0"/>
              <a:t>They sounded kind and full of loves</a:t>
            </a:r>
          </a:p>
          <a:p>
            <a:r>
              <a:rPr lang="en-GB" sz="2200" dirty="0"/>
              <a:t>In the pleasant weather.</a:t>
            </a:r>
          </a:p>
          <a:p>
            <a:r>
              <a:rPr lang="en-GB" sz="1200" dirty="0"/>
              <a:t>…</a:t>
            </a:r>
          </a:p>
          <a:p>
            <a:r>
              <a:rPr lang="en-GB" sz="2200" dirty="0"/>
              <a:t>The whisk-</a:t>
            </a:r>
            <a:r>
              <a:rPr lang="en-GB" sz="2200" dirty="0" err="1"/>
              <a:t>tail’d</a:t>
            </a:r>
            <a:r>
              <a:rPr lang="en-GB" sz="2200" dirty="0"/>
              <a:t> merchant bade her taste</a:t>
            </a:r>
          </a:p>
          <a:p>
            <a:r>
              <a:rPr lang="en-GB" sz="2200" dirty="0"/>
              <a:t>In tones as smooth as honey,</a:t>
            </a:r>
          </a:p>
          <a:p>
            <a:r>
              <a:rPr lang="en-GB" sz="2200" dirty="0"/>
              <a:t>The cat-faced </a:t>
            </a:r>
            <a:r>
              <a:rPr lang="en-GB" sz="2200" dirty="0" err="1"/>
              <a:t>purr’d</a:t>
            </a:r>
            <a:r>
              <a:rPr lang="en-GB" sz="2200" dirty="0"/>
              <a:t>,</a:t>
            </a:r>
          </a:p>
          <a:p>
            <a:r>
              <a:rPr lang="en-GB" sz="2200" dirty="0"/>
              <a:t>The rat-faced spoke a word</a:t>
            </a:r>
          </a:p>
          <a:p>
            <a:r>
              <a:rPr lang="en-GB" sz="2200" dirty="0"/>
              <a:t>Of welcome, and the snail-paced even was heard;</a:t>
            </a:r>
          </a:p>
          <a:p>
            <a:r>
              <a:rPr lang="en-GB" sz="2200" dirty="0"/>
              <a:t>One parrot-voiced and jolly</a:t>
            </a:r>
          </a:p>
          <a:p>
            <a:r>
              <a:rPr lang="en-GB" sz="2200" dirty="0"/>
              <a:t>Cried “Pretty Goblin” still for “Pretty Polly;”-</a:t>
            </a:r>
          </a:p>
          <a:p>
            <a:r>
              <a:rPr lang="en-GB" sz="2200" dirty="0"/>
              <a:t>One whistled like a bird.</a:t>
            </a:r>
          </a:p>
          <a:p>
            <a:pPr algn="ctr"/>
            <a:r>
              <a:rPr lang="en-GB" sz="1200" dirty="0"/>
              <a:t>-------------------------------------------------</a:t>
            </a:r>
          </a:p>
        </p:txBody>
      </p:sp>
    </p:spTree>
    <p:extLst>
      <p:ext uri="{BB962C8B-B14F-4D97-AF65-F5344CB8AC3E}">
        <p14:creationId xmlns:p14="http://schemas.microsoft.com/office/powerpoint/2010/main" val="603719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83568" y="188641"/>
            <a:ext cx="7772400" cy="864096"/>
          </a:xfrm>
        </p:spPr>
        <p:txBody>
          <a:bodyPr/>
          <a:lstStyle/>
          <a:p>
            <a:r>
              <a:rPr lang="en-GB" sz="4000" b="0" dirty="0" smtClean="0">
                <a:solidFill>
                  <a:srgbClr val="FFFF00"/>
                </a:solidFill>
                <a:effectLst/>
                <a:latin typeface="Felix Titling" pitchFamily="82" charset="0"/>
              </a:rPr>
              <a:t> </a:t>
            </a:r>
            <a:endParaRPr lang="en-GB" sz="4000" b="0" dirty="0">
              <a:solidFill>
                <a:srgbClr val="FFFF00"/>
              </a:solidFill>
              <a:effectLst/>
              <a:latin typeface="Felix Titling" pitchFamily="82" charset="0"/>
            </a:endParaRPr>
          </a:p>
        </p:txBody>
      </p:sp>
      <p:sp>
        <p:nvSpPr>
          <p:cNvPr id="3" name="Subtitle 2"/>
          <p:cNvSpPr>
            <a:spLocks noGrp="1"/>
          </p:cNvSpPr>
          <p:nvPr>
            <p:ph type="subTitle" sz="quarter" idx="1"/>
          </p:nvPr>
        </p:nvSpPr>
        <p:spPr>
          <a:xfrm>
            <a:off x="179512" y="121030"/>
            <a:ext cx="7452320" cy="2880320"/>
          </a:xfrm>
        </p:spPr>
        <p:txBody>
          <a:bodyPr>
            <a:normAutofit lnSpcReduction="10000"/>
          </a:bodyPr>
          <a:lstStyle/>
          <a:p>
            <a:pPr algn="l"/>
            <a:r>
              <a:rPr lang="en-GB" sz="2000" dirty="0" smtClean="0">
                <a:effectLst/>
                <a:latin typeface="Century Gothic" pitchFamily="34" charset="0"/>
              </a:rPr>
              <a:t>IV.</a:t>
            </a:r>
          </a:p>
          <a:p>
            <a:pPr algn="l"/>
            <a:r>
              <a:rPr lang="en-GB" sz="2100" dirty="0" smtClean="0">
                <a:effectLst/>
                <a:latin typeface="Century Gothic" pitchFamily="34" charset="0"/>
              </a:rPr>
              <a:t>I am black, I am black;</a:t>
            </a:r>
          </a:p>
          <a:p>
            <a:pPr algn="l"/>
            <a:r>
              <a:rPr lang="en-GB" sz="2100" dirty="0" smtClean="0">
                <a:effectLst/>
                <a:latin typeface="Century Gothic" pitchFamily="34" charset="0"/>
              </a:rPr>
              <a:t>And yet God made me, they say.</a:t>
            </a:r>
          </a:p>
          <a:p>
            <a:pPr algn="l"/>
            <a:r>
              <a:rPr lang="en-GB" sz="2100" dirty="0" smtClean="0">
                <a:effectLst/>
                <a:latin typeface="Century Gothic" pitchFamily="34" charset="0"/>
              </a:rPr>
              <a:t>But if He did so, smiling back</a:t>
            </a:r>
          </a:p>
          <a:p>
            <a:pPr algn="l"/>
            <a:r>
              <a:rPr lang="en-GB" sz="2100" dirty="0" smtClean="0">
                <a:effectLst/>
                <a:latin typeface="Century Gothic" pitchFamily="34" charset="0"/>
              </a:rPr>
              <a:t>He must have cast His work away</a:t>
            </a:r>
          </a:p>
          <a:p>
            <a:pPr algn="l"/>
            <a:r>
              <a:rPr lang="en-GB" sz="2100" dirty="0" smtClean="0">
                <a:effectLst/>
                <a:latin typeface="Century Gothic" pitchFamily="34" charset="0"/>
              </a:rPr>
              <a:t>Under the feet of His white creatures,</a:t>
            </a:r>
          </a:p>
          <a:p>
            <a:pPr algn="l"/>
            <a:r>
              <a:rPr lang="en-GB" sz="2100" dirty="0" smtClean="0">
                <a:effectLst/>
                <a:latin typeface="Century Gothic" pitchFamily="34" charset="0"/>
              </a:rPr>
              <a:t>With a look of scorn,--that the dusky features</a:t>
            </a:r>
          </a:p>
          <a:p>
            <a:pPr algn="l"/>
            <a:r>
              <a:rPr lang="en-GB" sz="2100" dirty="0" smtClean="0">
                <a:effectLst/>
                <a:latin typeface="Century Gothic" pitchFamily="34" charset="0"/>
              </a:rPr>
              <a:t>Might be trodden again to clay.</a:t>
            </a:r>
          </a:p>
        </p:txBody>
      </p:sp>
      <p:sp>
        <p:nvSpPr>
          <p:cNvPr id="4" name="Rectangle 3"/>
          <p:cNvSpPr/>
          <p:nvPr/>
        </p:nvSpPr>
        <p:spPr>
          <a:xfrm>
            <a:off x="179512" y="3240847"/>
            <a:ext cx="8590094" cy="3176254"/>
          </a:xfrm>
          <a:prstGeom prst="rect">
            <a:avLst/>
          </a:prstGeom>
        </p:spPr>
        <p:txBody>
          <a:bodyPr wrap="square">
            <a:spAutoFit/>
          </a:bodyPr>
          <a:lstStyle/>
          <a:p>
            <a:pPr eaLnBrk="0" hangingPunct="0">
              <a:spcBef>
                <a:spcPct val="20000"/>
              </a:spcBef>
              <a:buClr>
                <a:schemeClr val="hlink"/>
              </a:buClr>
              <a:buSzPct val="70000"/>
            </a:pPr>
            <a:r>
              <a:rPr lang="en-GB" dirty="0" smtClean="0">
                <a:latin typeface="Century Gothic" pitchFamily="34" charset="0"/>
              </a:rPr>
              <a:t>V.</a:t>
            </a:r>
            <a:endParaRPr lang="en-GB" sz="2400" dirty="0" smtClean="0">
              <a:latin typeface="Century Gothic" pitchFamily="34" charset="0"/>
            </a:endParaRPr>
          </a:p>
          <a:p>
            <a:pPr eaLnBrk="0" hangingPunct="0">
              <a:spcBef>
                <a:spcPct val="20000"/>
              </a:spcBef>
              <a:buClr>
                <a:schemeClr val="hlink"/>
              </a:buClr>
              <a:buSzPct val="70000"/>
            </a:pPr>
            <a:r>
              <a:rPr lang="en-GB" sz="2100" dirty="0">
                <a:latin typeface="Century Gothic" pitchFamily="34" charset="0"/>
              </a:rPr>
              <a:t>And yet He has made </a:t>
            </a:r>
            <a:r>
              <a:rPr lang="en-GB" sz="2100" dirty="0" smtClean="0">
                <a:latin typeface="Century Gothic" pitchFamily="34" charset="0"/>
              </a:rPr>
              <a:t>dark things</a:t>
            </a:r>
            <a:endParaRPr lang="en-GB" sz="2100" dirty="0">
              <a:latin typeface="Century Gothic" pitchFamily="34" charset="0"/>
            </a:endParaRPr>
          </a:p>
          <a:p>
            <a:pPr eaLnBrk="0" hangingPunct="0">
              <a:spcBef>
                <a:spcPct val="20000"/>
              </a:spcBef>
              <a:buClr>
                <a:schemeClr val="hlink"/>
              </a:buClr>
              <a:buSzPct val="70000"/>
            </a:pPr>
            <a:r>
              <a:rPr lang="en-GB" sz="2100" dirty="0">
                <a:latin typeface="Century Gothic" pitchFamily="34" charset="0"/>
              </a:rPr>
              <a:t>To be glad and merry as light.</a:t>
            </a:r>
          </a:p>
          <a:p>
            <a:pPr eaLnBrk="0" hangingPunct="0">
              <a:spcBef>
                <a:spcPct val="20000"/>
              </a:spcBef>
              <a:buClr>
                <a:schemeClr val="hlink"/>
              </a:buClr>
              <a:buSzPct val="70000"/>
            </a:pPr>
            <a:r>
              <a:rPr lang="en-GB" sz="2100" dirty="0">
                <a:latin typeface="Century Gothic" pitchFamily="34" charset="0"/>
              </a:rPr>
              <a:t>There's a little dark bird sits and </a:t>
            </a:r>
            <a:r>
              <a:rPr lang="en-GB" sz="2100" dirty="0" smtClean="0">
                <a:latin typeface="Century Gothic" pitchFamily="34" charset="0"/>
              </a:rPr>
              <a:t>sings</a:t>
            </a:r>
            <a:r>
              <a:rPr lang="en-GB" sz="2100" dirty="0">
                <a:latin typeface="Century Gothic" pitchFamily="34" charset="0"/>
              </a:rPr>
              <a:t>;</a:t>
            </a:r>
          </a:p>
          <a:p>
            <a:pPr eaLnBrk="0" hangingPunct="0">
              <a:spcBef>
                <a:spcPct val="20000"/>
              </a:spcBef>
              <a:buClr>
                <a:schemeClr val="hlink"/>
              </a:buClr>
              <a:buSzPct val="70000"/>
            </a:pPr>
            <a:r>
              <a:rPr lang="en-GB" sz="2100" dirty="0">
                <a:latin typeface="Century Gothic" pitchFamily="34" charset="0"/>
              </a:rPr>
              <a:t>There's a dark stream </a:t>
            </a:r>
            <a:r>
              <a:rPr lang="en-GB" sz="2100" dirty="0" smtClean="0">
                <a:latin typeface="Century Gothic" pitchFamily="34" charset="0"/>
              </a:rPr>
              <a:t>ripples out </a:t>
            </a:r>
            <a:r>
              <a:rPr lang="en-GB" sz="2100" dirty="0">
                <a:latin typeface="Century Gothic" pitchFamily="34" charset="0"/>
              </a:rPr>
              <a:t>of sight;</a:t>
            </a:r>
          </a:p>
          <a:p>
            <a:pPr eaLnBrk="0" hangingPunct="0">
              <a:spcBef>
                <a:spcPct val="20000"/>
              </a:spcBef>
              <a:buClr>
                <a:schemeClr val="hlink"/>
              </a:buClr>
              <a:buSzPct val="70000"/>
            </a:pPr>
            <a:r>
              <a:rPr lang="en-GB" sz="2100" dirty="0">
                <a:latin typeface="Century Gothic" pitchFamily="34" charset="0"/>
              </a:rPr>
              <a:t>And the dark frogs chant in </a:t>
            </a:r>
            <a:r>
              <a:rPr lang="en-GB" sz="2100" dirty="0" smtClean="0">
                <a:latin typeface="Century Gothic" pitchFamily="34" charset="0"/>
              </a:rPr>
              <a:t>the </a:t>
            </a:r>
            <a:r>
              <a:rPr lang="en-GB" sz="2100" dirty="0">
                <a:latin typeface="Century Gothic" pitchFamily="34" charset="0"/>
              </a:rPr>
              <a:t>safe morass,</a:t>
            </a:r>
          </a:p>
          <a:p>
            <a:pPr eaLnBrk="0" hangingPunct="0">
              <a:spcBef>
                <a:spcPct val="20000"/>
              </a:spcBef>
              <a:buClr>
                <a:schemeClr val="hlink"/>
              </a:buClr>
              <a:buSzPct val="70000"/>
            </a:pPr>
            <a:r>
              <a:rPr lang="en-GB" sz="2100" dirty="0">
                <a:latin typeface="Century Gothic" pitchFamily="34" charset="0"/>
              </a:rPr>
              <a:t>And the sweetest stars are </a:t>
            </a:r>
            <a:r>
              <a:rPr lang="en-GB" sz="2100" dirty="0" smtClean="0">
                <a:latin typeface="Century Gothic" pitchFamily="34" charset="0"/>
              </a:rPr>
              <a:t>made </a:t>
            </a:r>
            <a:r>
              <a:rPr lang="en-GB" sz="2100" dirty="0">
                <a:latin typeface="Century Gothic" pitchFamily="34" charset="0"/>
              </a:rPr>
              <a:t>to pass</a:t>
            </a:r>
          </a:p>
          <a:p>
            <a:pPr eaLnBrk="0" hangingPunct="0">
              <a:spcBef>
                <a:spcPct val="20000"/>
              </a:spcBef>
              <a:buClr>
                <a:schemeClr val="hlink"/>
              </a:buClr>
              <a:buSzPct val="70000"/>
            </a:pPr>
            <a:r>
              <a:rPr lang="en-GB" sz="2100" dirty="0">
                <a:latin typeface="Century Gothic" pitchFamily="34" charset="0"/>
              </a:rPr>
              <a:t>O'er the face of the darkest </a:t>
            </a:r>
            <a:r>
              <a:rPr lang="en-GB" sz="2100" dirty="0" smtClean="0">
                <a:latin typeface="Century Gothic" pitchFamily="34" charset="0"/>
              </a:rPr>
              <a:t>night</a:t>
            </a:r>
            <a:r>
              <a:rPr lang="en-GB" sz="2100" dirty="0">
                <a:latin typeface="Century Gothic" pitchFamily="34" charset="0"/>
              </a:rPr>
              <a:t>.</a:t>
            </a:r>
          </a:p>
        </p:txBody>
      </p:sp>
      <p:sp>
        <p:nvSpPr>
          <p:cNvPr id="5" name="Rectangle 4"/>
          <p:cNvSpPr/>
          <p:nvPr/>
        </p:nvSpPr>
        <p:spPr>
          <a:xfrm>
            <a:off x="6475602" y="3701354"/>
            <a:ext cx="2659832" cy="2554545"/>
          </a:xfrm>
          <a:prstGeom prst="rect">
            <a:avLst/>
          </a:prstGeom>
        </p:spPr>
        <p:txBody>
          <a:bodyPr wrap="square">
            <a:spAutoFit/>
          </a:bodyPr>
          <a:lstStyle/>
          <a:p>
            <a:r>
              <a:rPr lang="en-GB" sz="3200" dirty="0" smtClean="0">
                <a:solidFill>
                  <a:srgbClr val="FFC000"/>
                </a:solidFill>
                <a:latin typeface="Felix Titling" pitchFamily="82" charset="0"/>
              </a:rPr>
              <a:t>The Runaway Slave at Pilgrim’s Point</a:t>
            </a:r>
            <a:r>
              <a:rPr lang="en-GB" dirty="0" smtClean="0">
                <a:solidFill>
                  <a:srgbClr val="FFC000"/>
                </a:solidFill>
                <a:latin typeface="Century Gothic" pitchFamily="34" charset="0"/>
              </a:rPr>
              <a:t> </a:t>
            </a:r>
            <a:endParaRPr lang="en-GB" sz="2000" dirty="0">
              <a:solidFill>
                <a:srgbClr val="FFC000"/>
              </a:solidFill>
            </a:endParaRPr>
          </a:p>
        </p:txBody>
      </p:sp>
    </p:spTree>
    <p:extLst>
      <p:ext uri="{BB962C8B-B14F-4D97-AF65-F5344CB8AC3E}">
        <p14:creationId xmlns:p14="http://schemas.microsoft.com/office/powerpoint/2010/main" val="15095955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sz="quarter" idx="1"/>
          </p:nvPr>
        </p:nvSpPr>
        <p:spPr>
          <a:xfrm>
            <a:off x="251520" y="188640"/>
            <a:ext cx="7920880" cy="6408712"/>
          </a:xfrm>
        </p:spPr>
        <p:txBody>
          <a:bodyPr>
            <a:normAutofit lnSpcReduction="10000"/>
          </a:bodyPr>
          <a:lstStyle/>
          <a:p>
            <a:pPr algn="l"/>
            <a:r>
              <a:rPr lang="en-GB" sz="2200" dirty="0" smtClean="0">
                <a:effectLst/>
                <a:latin typeface="Century Gothic" pitchFamily="34" charset="0"/>
              </a:rPr>
              <a:t>Break, break, break,</a:t>
            </a:r>
            <a:br>
              <a:rPr lang="en-GB" sz="2200" dirty="0" smtClean="0">
                <a:effectLst/>
                <a:latin typeface="Century Gothic" pitchFamily="34" charset="0"/>
              </a:rPr>
            </a:br>
            <a:r>
              <a:rPr lang="en-GB" sz="2200" dirty="0" smtClean="0">
                <a:effectLst/>
                <a:latin typeface="Century Gothic" pitchFamily="34" charset="0"/>
              </a:rPr>
              <a:t>         On thy cold gray stones, O Sea!</a:t>
            </a:r>
            <a:br>
              <a:rPr lang="en-GB" sz="2200" dirty="0" smtClean="0">
                <a:effectLst/>
                <a:latin typeface="Century Gothic" pitchFamily="34" charset="0"/>
              </a:rPr>
            </a:br>
            <a:r>
              <a:rPr lang="en-GB" sz="2200" dirty="0" smtClean="0">
                <a:effectLst/>
                <a:latin typeface="Century Gothic" pitchFamily="34" charset="0"/>
              </a:rPr>
              <a:t>And I would that my tongue could utter</a:t>
            </a:r>
            <a:br>
              <a:rPr lang="en-GB" sz="2200" dirty="0" smtClean="0">
                <a:effectLst/>
                <a:latin typeface="Century Gothic" pitchFamily="34" charset="0"/>
              </a:rPr>
            </a:br>
            <a:r>
              <a:rPr lang="en-GB" sz="2200" dirty="0" smtClean="0">
                <a:effectLst/>
                <a:latin typeface="Century Gothic" pitchFamily="34" charset="0"/>
              </a:rPr>
              <a:t>         The thoughts that arise in me.</a:t>
            </a:r>
            <a:br>
              <a:rPr lang="en-GB" sz="2200" dirty="0" smtClean="0">
                <a:effectLst/>
                <a:latin typeface="Century Gothic" pitchFamily="34" charset="0"/>
              </a:rPr>
            </a:br>
            <a:r>
              <a:rPr lang="en-GB" sz="2200" dirty="0" smtClean="0">
                <a:effectLst/>
                <a:latin typeface="Century Gothic" pitchFamily="34" charset="0"/>
              </a:rPr>
              <a:t> </a:t>
            </a:r>
            <a:br>
              <a:rPr lang="en-GB" sz="2200" dirty="0" smtClean="0">
                <a:effectLst/>
                <a:latin typeface="Century Gothic" pitchFamily="34" charset="0"/>
              </a:rPr>
            </a:br>
            <a:r>
              <a:rPr lang="en-GB" sz="2200" dirty="0" smtClean="0">
                <a:effectLst/>
                <a:latin typeface="Century Gothic" pitchFamily="34" charset="0"/>
              </a:rPr>
              <a:t>O, well for the fisherman's boy,</a:t>
            </a:r>
            <a:br>
              <a:rPr lang="en-GB" sz="2200" dirty="0" smtClean="0">
                <a:effectLst/>
                <a:latin typeface="Century Gothic" pitchFamily="34" charset="0"/>
              </a:rPr>
            </a:br>
            <a:r>
              <a:rPr lang="en-GB" sz="2200" dirty="0" smtClean="0">
                <a:effectLst/>
                <a:latin typeface="Century Gothic" pitchFamily="34" charset="0"/>
              </a:rPr>
              <a:t>         That he shouts with his sister at play!</a:t>
            </a:r>
            <a:br>
              <a:rPr lang="en-GB" sz="2200" dirty="0" smtClean="0">
                <a:effectLst/>
                <a:latin typeface="Century Gothic" pitchFamily="34" charset="0"/>
              </a:rPr>
            </a:br>
            <a:r>
              <a:rPr lang="en-GB" sz="2200" dirty="0" smtClean="0">
                <a:effectLst/>
                <a:latin typeface="Century Gothic" pitchFamily="34" charset="0"/>
              </a:rPr>
              <a:t>O, well for the sailor lad,</a:t>
            </a:r>
            <a:br>
              <a:rPr lang="en-GB" sz="2200" dirty="0" smtClean="0">
                <a:effectLst/>
                <a:latin typeface="Century Gothic" pitchFamily="34" charset="0"/>
              </a:rPr>
            </a:br>
            <a:r>
              <a:rPr lang="en-GB" sz="2200" dirty="0" smtClean="0">
                <a:effectLst/>
                <a:latin typeface="Century Gothic" pitchFamily="34" charset="0"/>
              </a:rPr>
              <a:t>         That he sings in his boat on the bay!</a:t>
            </a:r>
            <a:br>
              <a:rPr lang="en-GB" sz="2200" dirty="0" smtClean="0">
                <a:effectLst/>
                <a:latin typeface="Century Gothic" pitchFamily="34" charset="0"/>
              </a:rPr>
            </a:br>
            <a:r>
              <a:rPr lang="en-GB" sz="2200" dirty="0" smtClean="0">
                <a:effectLst/>
                <a:latin typeface="Century Gothic" pitchFamily="34" charset="0"/>
              </a:rPr>
              <a:t> </a:t>
            </a:r>
            <a:br>
              <a:rPr lang="en-GB" sz="2200" dirty="0" smtClean="0">
                <a:effectLst/>
                <a:latin typeface="Century Gothic" pitchFamily="34" charset="0"/>
              </a:rPr>
            </a:br>
            <a:r>
              <a:rPr lang="en-GB" sz="2200" dirty="0" smtClean="0">
                <a:effectLst/>
                <a:latin typeface="Century Gothic" pitchFamily="34" charset="0"/>
              </a:rPr>
              <a:t>And the stately ships go on</a:t>
            </a:r>
            <a:br>
              <a:rPr lang="en-GB" sz="2200" dirty="0" smtClean="0">
                <a:effectLst/>
                <a:latin typeface="Century Gothic" pitchFamily="34" charset="0"/>
              </a:rPr>
            </a:br>
            <a:r>
              <a:rPr lang="en-GB" sz="2200" dirty="0" smtClean="0">
                <a:effectLst/>
                <a:latin typeface="Century Gothic" pitchFamily="34" charset="0"/>
              </a:rPr>
              <a:t>         To their haven under the hill;</a:t>
            </a:r>
            <a:br>
              <a:rPr lang="en-GB" sz="2200" dirty="0" smtClean="0">
                <a:effectLst/>
                <a:latin typeface="Century Gothic" pitchFamily="34" charset="0"/>
              </a:rPr>
            </a:br>
            <a:r>
              <a:rPr lang="en-GB" sz="2200" dirty="0" smtClean="0">
                <a:effectLst/>
                <a:latin typeface="Century Gothic" pitchFamily="34" charset="0"/>
              </a:rPr>
              <a:t>But O for the touch of a </a:t>
            </a:r>
            <a:r>
              <a:rPr lang="en-GB" sz="2200" dirty="0" err="1" smtClean="0">
                <a:effectLst/>
                <a:latin typeface="Century Gothic" pitchFamily="34" charset="0"/>
              </a:rPr>
              <a:t>vanish'd</a:t>
            </a:r>
            <a:r>
              <a:rPr lang="en-GB" sz="2200" dirty="0" smtClean="0">
                <a:effectLst/>
                <a:latin typeface="Century Gothic" pitchFamily="34" charset="0"/>
              </a:rPr>
              <a:t> hand,</a:t>
            </a:r>
            <a:br>
              <a:rPr lang="en-GB" sz="2200" dirty="0" smtClean="0">
                <a:effectLst/>
                <a:latin typeface="Century Gothic" pitchFamily="34" charset="0"/>
              </a:rPr>
            </a:br>
            <a:r>
              <a:rPr lang="en-GB" sz="2200" dirty="0" smtClean="0">
                <a:effectLst/>
                <a:latin typeface="Century Gothic" pitchFamily="34" charset="0"/>
              </a:rPr>
              <a:t>         And the sound of a voice that is still!</a:t>
            </a:r>
            <a:br>
              <a:rPr lang="en-GB" sz="2200" dirty="0" smtClean="0">
                <a:effectLst/>
                <a:latin typeface="Century Gothic" pitchFamily="34" charset="0"/>
              </a:rPr>
            </a:br>
            <a:r>
              <a:rPr lang="en-GB" sz="2200" dirty="0" smtClean="0">
                <a:effectLst/>
                <a:latin typeface="Century Gothic" pitchFamily="34" charset="0"/>
              </a:rPr>
              <a:t> </a:t>
            </a:r>
            <a:br>
              <a:rPr lang="en-GB" sz="2200" dirty="0" smtClean="0">
                <a:effectLst/>
                <a:latin typeface="Century Gothic" pitchFamily="34" charset="0"/>
              </a:rPr>
            </a:br>
            <a:r>
              <a:rPr lang="en-GB" sz="2200" dirty="0" smtClean="0">
                <a:effectLst/>
                <a:latin typeface="Century Gothic" pitchFamily="34" charset="0"/>
              </a:rPr>
              <a:t>Break, break, break</a:t>
            </a:r>
            <a:br>
              <a:rPr lang="en-GB" sz="2200" dirty="0" smtClean="0">
                <a:effectLst/>
                <a:latin typeface="Century Gothic" pitchFamily="34" charset="0"/>
              </a:rPr>
            </a:br>
            <a:r>
              <a:rPr lang="en-GB" sz="2200" dirty="0" smtClean="0">
                <a:effectLst/>
                <a:latin typeface="Century Gothic" pitchFamily="34" charset="0"/>
              </a:rPr>
              <a:t>         At the foot of thy crags, O Sea!</a:t>
            </a:r>
            <a:br>
              <a:rPr lang="en-GB" sz="2200" dirty="0" smtClean="0">
                <a:effectLst/>
                <a:latin typeface="Century Gothic" pitchFamily="34" charset="0"/>
              </a:rPr>
            </a:br>
            <a:r>
              <a:rPr lang="en-GB" sz="2200" dirty="0" smtClean="0">
                <a:effectLst/>
                <a:latin typeface="Century Gothic" pitchFamily="34" charset="0"/>
              </a:rPr>
              <a:t>But the tender grace of a day that is dead</a:t>
            </a:r>
            <a:br>
              <a:rPr lang="en-GB" sz="2200" dirty="0" smtClean="0">
                <a:effectLst/>
                <a:latin typeface="Century Gothic" pitchFamily="34" charset="0"/>
              </a:rPr>
            </a:br>
            <a:r>
              <a:rPr lang="en-GB" sz="2200" dirty="0" smtClean="0">
                <a:effectLst/>
                <a:latin typeface="Century Gothic" pitchFamily="34" charset="0"/>
              </a:rPr>
              <a:t>         Will never come back to me.</a:t>
            </a:r>
            <a:endParaRPr lang="en-GB" sz="2200" dirty="0">
              <a:effectLst/>
              <a:latin typeface="Century Gothic" pitchFamily="34" charset="0"/>
            </a:endParaRPr>
          </a:p>
        </p:txBody>
      </p:sp>
      <p:sp>
        <p:nvSpPr>
          <p:cNvPr id="4" name="Rectangle 3"/>
          <p:cNvSpPr/>
          <p:nvPr/>
        </p:nvSpPr>
        <p:spPr>
          <a:xfrm>
            <a:off x="6948264" y="4797152"/>
            <a:ext cx="2016224" cy="1569660"/>
          </a:xfrm>
          <a:prstGeom prst="rect">
            <a:avLst/>
          </a:prstGeom>
        </p:spPr>
        <p:txBody>
          <a:bodyPr wrap="square">
            <a:spAutoFit/>
          </a:bodyPr>
          <a:lstStyle/>
          <a:p>
            <a:r>
              <a:rPr lang="en-GB" sz="3200" dirty="0" smtClean="0">
                <a:solidFill>
                  <a:srgbClr val="FFC000"/>
                </a:solidFill>
                <a:latin typeface="Felix Titling" pitchFamily="82" charset="0"/>
              </a:rPr>
              <a:t>BREAK, BREAK, BREAK</a:t>
            </a:r>
            <a:endParaRPr lang="en-GB" sz="3200" dirty="0">
              <a:solidFill>
                <a:srgbClr val="FFC000"/>
              </a:solidFill>
            </a:endParaRPr>
          </a:p>
        </p:txBody>
      </p:sp>
    </p:spTree>
    <p:extLst>
      <p:ext uri="{BB962C8B-B14F-4D97-AF65-F5344CB8AC3E}">
        <p14:creationId xmlns:p14="http://schemas.microsoft.com/office/powerpoint/2010/main" val="248823052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emplate>
  <TotalTime>1150</TotalTime>
  <Words>2218</Words>
  <Application>Microsoft Office PowerPoint</Application>
  <PresentationFormat>On-screen Show (4:3)</PresentationFormat>
  <Paragraphs>235</Paragraphs>
  <Slides>18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Arial</vt:lpstr>
      <vt:lpstr>Century Gothic</vt:lpstr>
      <vt:lpstr>Edwardian Script ITC</vt:lpstr>
      <vt:lpstr>Felix Titling</vt:lpstr>
      <vt:lpstr>Garamond</vt:lpstr>
      <vt:lpstr>Palatino Linotype</vt:lpstr>
      <vt:lpstr>Perpetua Titling MT</vt:lpstr>
      <vt:lpstr>Times New Roman</vt:lpstr>
      <vt:lpstr>Wingdings</vt:lpstr>
      <vt:lpstr>Elemental</vt:lpstr>
      <vt:lpstr>PowerPoint Presentation</vt:lpstr>
      <vt:lpstr>Influences </vt:lpstr>
      <vt:lpstr>PowerPoint Presentation</vt:lpstr>
      <vt:lpstr>MEMORABILIA</vt:lpstr>
      <vt:lpstr>Thomas carlyle, ‘on history,’ 1830</vt:lpstr>
      <vt:lpstr>St simeon stylites</vt:lpstr>
      <vt:lpstr>Thomas carlyle, ‘on history,’ 1830</vt:lpstr>
      <vt:lpstr>PowerPoint Presentation</vt:lpstr>
      <vt:lpstr>Charles lyell, principles of geology 1830</vt:lpstr>
      <vt:lpstr>Fra lippo lippi  on life history &amp; art</vt:lpstr>
      <vt:lpstr>Fra lippo lippi  on art, life  &amp; spirit</vt:lpstr>
      <vt:lpstr>PowerPoint Presentation</vt:lpstr>
      <vt:lpstr>PowerPoint Presentation</vt:lpstr>
      <vt:lpstr>WHEN I AM DEAD, MY DEAREST</vt:lpstr>
      <vt:lpstr>PowerPoint Presentation</vt:lpstr>
      <vt:lpstr>PowerPoint Presentation</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64</cp:revision>
  <cp:lastPrinted>2012-10-23T10:23:31Z</cp:lastPrinted>
  <dcterms:created xsi:type="dcterms:W3CDTF">1601-01-01T00:00:00Z</dcterms:created>
  <dcterms:modified xsi:type="dcterms:W3CDTF">2019-10-22T21:22:13Z</dcterms:modified>
</cp:coreProperties>
</file>