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8" r:id="rId3"/>
    <p:sldId id="257"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E03DE1C-2CEE-9F9C-C9B5-2D1B195EA9A7}" v="94" dt="2026-08-09T16:20:09.694"/>
    <p1510:client id="{42ADF210-1158-FB1F-DB92-EAE2B89E3B75}" v="61" dt="2026-08-08T12:01:28.55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40F2B40-440D-4594-B745-EF160C03EAD8}" type="doc">
      <dgm:prSet loTypeId="urn:microsoft.com/office/officeart/2005/8/layout/default" loCatId="list" qsTypeId="urn:microsoft.com/office/officeart/2005/8/quickstyle/simple5" qsCatId="simple" csTypeId="urn:microsoft.com/office/officeart/2005/8/colors/colorful2" csCatId="colorful"/>
      <dgm:spPr/>
      <dgm:t>
        <a:bodyPr/>
        <a:lstStyle/>
        <a:p>
          <a:endParaRPr lang="en-US"/>
        </a:p>
      </dgm:t>
    </dgm:pt>
    <dgm:pt modelId="{9EEFDFB5-383D-4C18-897C-1593FFB1192C}">
      <dgm:prSet/>
      <dgm:spPr/>
      <dgm:t>
        <a:bodyPr/>
        <a:lstStyle/>
        <a:p>
          <a:r>
            <a:rPr lang="en-US"/>
            <a:t>Cervical cancer continues to affect thousands of women in the UK each year.</a:t>
          </a:r>
        </a:p>
      </dgm:t>
    </dgm:pt>
    <dgm:pt modelId="{3C9DA0EC-FC62-4987-927F-2D8DE6D1251B}" type="parTrans" cxnId="{C805776D-EE84-4D0D-AC3C-723C44480ADA}">
      <dgm:prSet/>
      <dgm:spPr/>
      <dgm:t>
        <a:bodyPr/>
        <a:lstStyle/>
        <a:p>
          <a:endParaRPr lang="en-US"/>
        </a:p>
      </dgm:t>
    </dgm:pt>
    <dgm:pt modelId="{A80CEA7D-CCE0-4AB4-A9A7-AC036717CB37}" type="sibTrans" cxnId="{C805776D-EE84-4D0D-AC3C-723C44480ADA}">
      <dgm:prSet/>
      <dgm:spPr/>
      <dgm:t>
        <a:bodyPr/>
        <a:lstStyle/>
        <a:p>
          <a:endParaRPr lang="en-US"/>
        </a:p>
      </dgm:t>
    </dgm:pt>
    <dgm:pt modelId="{288AC012-372D-4B2E-B814-DB7C2C4EFA5E}">
      <dgm:prSet/>
      <dgm:spPr/>
      <dgm:t>
        <a:bodyPr/>
        <a:lstStyle/>
        <a:p>
          <a:r>
            <a:rPr lang="en-US"/>
            <a:t>Around </a:t>
          </a:r>
          <a:r>
            <a:rPr lang="en-US" b="1"/>
            <a:t>3,300 women are diagnosed</a:t>
          </a:r>
          <a:r>
            <a:rPr lang="en-US"/>
            <a:t> with cervical cancer annually in the UK. </a:t>
          </a:r>
        </a:p>
      </dgm:t>
    </dgm:pt>
    <dgm:pt modelId="{7112DE6B-4C1A-440B-B356-1005232FEF25}" type="parTrans" cxnId="{279CC6ED-EDD5-40D6-AEF7-60F4AC75E75F}">
      <dgm:prSet/>
      <dgm:spPr/>
      <dgm:t>
        <a:bodyPr/>
        <a:lstStyle/>
        <a:p>
          <a:endParaRPr lang="en-US"/>
        </a:p>
      </dgm:t>
    </dgm:pt>
    <dgm:pt modelId="{01302E35-8CF0-4F41-A60D-C619CAADC442}" type="sibTrans" cxnId="{279CC6ED-EDD5-40D6-AEF7-60F4AC75E75F}">
      <dgm:prSet/>
      <dgm:spPr/>
      <dgm:t>
        <a:bodyPr/>
        <a:lstStyle/>
        <a:p>
          <a:endParaRPr lang="en-US"/>
        </a:p>
      </dgm:t>
    </dgm:pt>
    <dgm:pt modelId="{1B021A04-53F3-46A0-8DFE-624A6162472C}">
      <dgm:prSet/>
      <dgm:spPr/>
      <dgm:t>
        <a:bodyPr/>
        <a:lstStyle/>
        <a:p>
          <a:r>
            <a:rPr lang="en-US"/>
            <a:t>Approximately </a:t>
          </a:r>
          <a:r>
            <a:rPr lang="en-US" b="1"/>
            <a:t>850 women die</a:t>
          </a:r>
          <a:r>
            <a:rPr lang="en-US"/>
            <a:t> from the disease each year. </a:t>
          </a:r>
        </a:p>
      </dgm:t>
    </dgm:pt>
    <dgm:pt modelId="{1A3197D0-7BAB-4DF5-A3DC-E0CF103A4D7D}" type="parTrans" cxnId="{7FBAC4AA-AE05-4AB2-8804-634A6452C181}">
      <dgm:prSet/>
      <dgm:spPr/>
      <dgm:t>
        <a:bodyPr/>
        <a:lstStyle/>
        <a:p>
          <a:endParaRPr lang="en-US"/>
        </a:p>
      </dgm:t>
    </dgm:pt>
    <dgm:pt modelId="{D1E4DF2A-47B3-453F-8848-D78A808B4A75}" type="sibTrans" cxnId="{7FBAC4AA-AE05-4AB2-8804-634A6452C181}">
      <dgm:prSet/>
      <dgm:spPr/>
      <dgm:t>
        <a:bodyPr/>
        <a:lstStyle/>
        <a:p>
          <a:endParaRPr lang="en-US"/>
        </a:p>
      </dgm:t>
    </dgm:pt>
    <dgm:pt modelId="{298465A1-C26C-40E7-B9A9-3E174AF0B88E}">
      <dgm:prSet/>
      <dgm:spPr/>
      <dgm:t>
        <a:bodyPr/>
        <a:lstStyle/>
        <a:p>
          <a:r>
            <a:rPr lang="en-US"/>
            <a:t>Nearly </a:t>
          </a:r>
          <a:r>
            <a:rPr lang="en-US" b="1"/>
            <a:t>99.8% of cervical cancers are linked to persistent infection with high-risk Human Papillomavirus (HPV).</a:t>
          </a:r>
          <a:r>
            <a:rPr lang="en-US"/>
            <a:t> </a:t>
          </a:r>
        </a:p>
      </dgm:t>
    </dgm:pt>
    <dgm:pt modelId="{66965693-4AD8-4722-A04F-D79A14C4FA57}" type="parTrans" cxnId="{9ECE7EA5-7D7B-4540-BC8B-02A67643968C}">
      <dgm:prSet/>
      <dgm:spPr/>
      <dgm:t>
        <a:bodyPr/>
        <a:lstStyle/>
        <a:p>
          <a:endParaRPr lang="en-US"/>
        </a:p>
      </dgm:t>
    </dgm:pt>
    <dgm:pt modelId="{718A9D24-AC80-4C9C-A6ED-1F3A1C17E1EB}" type="sibTrans" cxnId="{9ECE7EA5-7D7B-4540-BC8B-02A67643968C}">
      <dgm:prSet/>
      <dgm:spPr/>
      <dgm:t>
        <a:bodyPr/>
        <a:lstStyle/>
        <a:p>
          <a:endParaRPr lang="en-US"/>
        </a:p>
      </dgm:t>
    </dgm:pt>
    <dgm:pt modelId="{BB7D5456-3FAF-470B-8DD0-E6B80EAFB8FB}">
      <dgm:prSet/>
      <dgm:spPr/>
      <dgm:t>
        <a:bodyPr/>
        <a:lstStyle/>
        <a:p>
          <a:r>
            <a:rPr lang="en-US"/>
            <a:t>Most cervical cancers can be prevented through HPV vaccination and regular cervical screening.</a:t>
          </a:r>
          <a:br>
            <a:rPr lang="en-US" b="1"/>
          </a:br>
          <a:r>
            <a:rPr lang="en-US" b="1"/>
            <a:t> (Cancer Research UK, 2024; WHO, 2023)</a:t>
          </a:r>
          <a:endParaRPr lang="en-US"/>
        </a:p>
      </dgm:t>
    </dgm:pt>
    <dgm:pt modelId="{C4E25C9D-F4E4-463A-8B37-6A5836BFAED0}" type="parTrans" cxnId="{7E3A4F59-5D28-49E9-938C-64187F5C3066}">
      <dgm:prSet/>
      <dgm:spPr/>
      <dgm:t>
        <a:bodyPr/>
        <a:lstStyle/>
        <a:p>
          <a:endParaRPr lang="en-US"/>
        </a:p>
      </dgm:t>
    </dgm:pt>
    <dgm:pt modelId="{1F9B0A1F-4AD8-4F1C-986D-D757BDFF46D6}" type="sibTrans" cxnId="{7E3A4F59-5D28-49E9-938C-64187F5C3066}">
      <dgm:prSet/>
      <dgm:spPr/>
      <dgm:t>
        <a:bodyPr/>
        <a:lstStyle/>
        <a:p>
          <a:endParaRPr lang="en-US"/>
        </a:p>
      </dgm:t>
    </dgm:pt>
    <dgm:pt modelId="{2B6E6CE6-0172-4B93-AECD-BFE774113FAE}" type="pres">
      <dgm:prSet presAssocID="{A40F2B40-440D-4594-B745-EF160C03EAD8}" presName="diagram" presStyleCnt="0">
        <dgm:presLayoutVars>
          <dgm:dir/>
          <dgm:resizeHandles val="exact"/>
        </dgm:presLayoutVars>
      </dgm:prSet>
      <dgm:spPr/>
    </dgm:pt>
    <dgm:pt modelId="{C4FE6F6E-8C76-48DD-90AB-3049EA59A3CA}" type="pres">
      <dgm:prSet presAssocID="{9EEFDFB5-383D-4C18-897C-1593FFB1192C}" presName="node" presStyleLbl="node1" presStyleIdx="0" presStyleCnt="5">
        <dgm:presLayoutVars>
          <dgm:bulletEnabled val="1"/>
        </dgm:presLayoutVars>
      </dgm:prSet>
      <dgm:spPr/>
    </dgm:pt>
    <dgm:pt modelId="{0ACCA20C-5672-4FF6-BC2B-E3C5C25A44C2}" type="pres">
      <dgm:prSet presAssocID="{A80CEA7D-CCE0-4AB4-A9A7-AC036717CB37}" presName="sibTrans" presStyleCnt="0"/>
      <dgm:spPr/>
    </dgm:pt>
    <dgm:pt modelId="{9BC57951-713E-428C-A541-55C13054FC5F}" type="pres">
      <dgm:prSet presAssocID="{288AC012-372D-4B2E-B814-DB7C2C4EFA5E}" presName="node" presStyleLbl="node1" presStyleIdx="1" presStyleCnt="5">
        <dgm:presLayoutVars>
          <dgm:bulletEnabled val="1"/>
        </dgm:presLayoutVars>
      </dgm:prSet>
      <dgm:spPr/>
    </dgm:pt>
    <dgm:pt modelId="{609F53A4-1292-4016-A13F-2084B693B08D}" type="pres">
      <dgm:prSet presAssocID="{01302E35-8CF0-4F41-A60D-C619CAADC442}" presName="sibTrans" presStyleCnt="0"/>
      <dgm:spPr/>
    </dgm:pt>
    <dgm:pt modelId="{A1CFEDE3-F2B5-4F4E-9987-9E3623B02671}" type="pres">
      <dgm:prSet presAssocID="{1B021A04-53F3-46A0-8DFE-624A6162472C}" presName="node" presStyleLbl="node1" presStyleIdx="2" presStyleCnt="5">
        <dgm:presLayoutVars>
          <dgm:bulletEnabled val="1"/>
        </dgm:presLayoutVars>
      </dgm:prSet>
      <dgm:spPr/>
    </dgm:pt>
    <dgm:pt modelId="{9918A8C1-AB58-40C5-BF98-3B26C3AFD872}" type="pres">
      <dgm:prSet presAssocID="{D1E4DF2A-47B3-453F-8848-D78A808B4A75}" presName="sibTrans" presStyleCnt="0"/>
      <dgm:spPr/>
    </dgm:pt>
    <dgm:pt modelId="{DAA75570-B3F1-4181-A150-541DAD51EE07}" type="pres">
      <dgm:prSet presAssocID="{298465A1-C26C-40E7-B9A9-3E174AF0B88E}" presName="node" presStyleLbl="node1" presStyleIdx="3" presStyleCnt="5">
        <dgm:presLayoutVars>
          <dgm:bulletEnabled val="1"/>
        </dgm:presLayoutVars>
      </dgm:prSet>
      <dgm:spPr/>
    </dgm:pt>
    <dgm:pt modelId="{C1097767-F536-459F-A501-7259B04D438C}" type="pres">
      <dgm:prSet presAssocID="{718A9D24-AC80-4C9C-A6ED-1F3A1C17E1EB}" presName="sibTrans" presStyleCnt="0"/>
      <dgm:spPr/>
    </dgm:pt>
    <dgm:pt modelId="{6B9A6E1B-03E8-49A6-96EE-B2665C24A66E}" type="pres">
      <dgm:prSet presAssocID="{BB7D5456-3FAF-470B-8DD0-E6B80EAFB8FB}" presName="node" presStyleLbl="node1" presStyleIdx="4" presStyleCnt="5">
        <dgm:presLayoutVars>
          <dgm:bulletEnabled val="1"/>
        </dgm:presLayoutVars>
      </dgm:prSet>
      <dgm:spPr/>
    </dgm:pt>
  </dgm:ptLst>
  <dgm:cxnLst>
    <dgm:cxn modelId="{52798E68-1860-4833-9888-F7A900748441}" type="presOf" srcId="{9EEFDFB5-383D-4C18-897C-1593FFB1192C}" destId="{C4FE6F6E-8C76-48DD-90AB-3049EA59A3CA}" srcOrd="0" destOrd="0" presId="urn:microsoft.com/office/officeart/2005/8/layout/default"/>
    <dgm:cxn modelId="{C805776D-EE84-4D0D-AC3C-723C44480ADA}" srcId="{A40F2B40-440D-4594-B745-EF160C03EAD8}" destId="{9EEFDFB5-383D-4C18-897C-1593FFB1192C}" srcOrd="0" destOrd="0" parTransId="{3C9DA0EC-FC62-4987-927F-2D8DE6D1251B}" sibTransId="{A80CEA7D-CCE0-4AB4-A9A7-AC036717CB37}"/>
    <dgm:cxn modelId="{7E3A4F59-5D28-49E9-938C-64187F5C3066}" srcId="{A40F2B40-440D-4594-B745-EF160C03EAD8}" destId="{BB7D5456-3FAF-470B-8DD0-E6B80EAFB8FB}" srcOrd="4" destOrd="0" parTransId="{C4E25C9D-F4E4-463A-8B37-6A5836BFAED0}" sibTransId="{1F9B0A1F-4AD8-4F1C-986D-D757BDFF46D6}"/>
    <dgm:cxn modelId="{0AACED8F-9D9C-45C2-94EE-BB7A0B6DD227}" type="presOf" srcId="{BB7D5456-3FAF-470B-8DD0-E6B80EAFB8FB}" destId="{6B9A6E1B-03E8-49A6-96EE-B2665C24A66E}" srcOrd="0" destOrd="0" presId="urn:microsoft.com/office/officeart/2005/8/layout/default"/>
    <dgm:cxn modelId="{9305A098-4F95-4482-A236-B3DA2FB24508}" type="presOf" srcId="{A40F2B40-440D-4594-B745-EF160C03EAD8}" destId="{2B6E6CE6-0172-4B93-AECD-BFE774113FAE}" srcOrd="0" destOrd="0" presId="urn:microsoft.com/office/officeart/2005/8/layout/default"/>
    <dgm:cxn modelId="{9ECE7EA5-7D7B-4540-BC8B-02A67643968C}" srcId="{A40F2B40-440D-4594-B745-EF160C03EAD8}" destId="{298465A1-C26C-40E7-B9A9-3E174AF0B88E}" srcOrd="3" destOrd="0" parTransId="{66965693-4AD8-4722-A04F-D79A14C4FA57}" sibTransId="{718A9D24-AC80-4C9C-A6ED-1F3A1C17E1EB}"/>
    <dgm:cxn modelId="{7FBAC4AA-AE05-4AB2-8804-634A6452C181}" srcId="{A40F2B40-440D-4594-B745-EF160C03EAD8}" destId="{1B021A04-53F3-46A0-8DFE-624A6162472C}" srcOrd="2" destOrd="0" parTransId="{1A3197D0-7BAB-4DF5-A3DC-E0CF103A4D7D}" sibTransId="{D1E4DF2A-47B3-453F-8848-D78A808B4A75}"/>
    <dgm:cxn modelId="{8496ADBB-F1A4-42E3-BBA4-76E357CC9868}" type="presOf" srcId="{298465A1-C26C-40E7-B9A9-3E174AF0B88E}" destId="{DAA75570-B3F1-4181-A150-541DAD51EE07}" srcOrd="0" destOrd="0" presId="urn:microsoft.com/office/officeart/2005/8/layout/default"/>
    <dgm:cxn modelId="{279CC6ED-EDD5-40D6-AEF7-60F4AC75E75F}" srcId="{A40F2B40-440D-4594-B745-EF160C03EAD8}" destId="{288AC012-372D-4B2E-B814-DB7C2C4EFA5E}" srcOrd="1" destOrd="0" parTransId="{7112DE6B-4C1A-440B-B356-1005232FEF25}" sibTransId="{01302E35-8CF0-4F41-A60D-C619CAADC442}"/>
    <dgm:cxn modelId="{EDFB54FB-0B70-40A1-BB48-A45C2F79259D}" type="presOf" srcId="{1B021A04-53F3-46A0-8DFE-624A6162472C}" destId="{A1CFEDE3-F2B5-4F4E-9987-9E3623B02671}" srcOrd="0" destOrd="0" presId="urn:microsoft.com/office/officeart/2005/8/layout/default"/>
    <dgm:cxn modelId="{2B0480FC-B69E-4871-A103-5C6EB4423DDD}" type="presOf" srcId="{288AC012-372D-4B2E-B814-DB7C2C4EFA5E}" destId="{9BC57951-713E-428C-A541-55C13054FC5F}" srcOrd="0" destOrd="0" presId="urn:microsoft.com/office/officeart/2005/8/layout/default"/>
    <dgm:cxn modelId="{2F2AFF46-0A28-460E-B4DC-2F945845B915}" type="presParOf" srcId="{2B6E6CE6-0172-4B93-AECD-BFE774113FAE}" destId="{C4FE6F6E-8C76-48DD-90AB-3049EA59A3CA}" srcOrd="0" destOrd="0" presId="urn:microsoft.com/office/officeart/2005/8/layout/default"/>
    <dgm:cxn modelId="{BF4E0288-69B1-4081-8CC7-9322BA62F342}" type="presParOf" srcId="{2B6E6CE6-0172-4B93-AECD-BFE774113FAE}" destId="{0ACCA20C-5672-4FF6-BC2B-E3C5C25A44C2}" srcOrd="1" destOrd="0" presId="urn:microsoft.com/office/officeart/2005/8/layout/default"/>
    <dgm:cxn modelId="{C4B7B0A9-D2DC-4BC9-B6A4-443E95D9C9B5}" type="presParOf" srcId="{2B6E6CE6-0172-4B93-AECD-BFE774113FAE}" destId="{9BC57951-713E-428C-A541-55C13054FC5F}" srcOrd="2" destOrd="0" presId="urn:microsoft.com/office/officeart/2005/8/layout/default"/>
    <dgm:cxn modelId="{6274046D-5200-4F0A-85C9-FDA3A0D77178}" type="presParOf" srcId="{2B6E6CE6-0172-4B93-AECD-BFE774113FAE}" destId="{609F53A4-1292-4016-A13F-2084B693B08D}" srcOrd="3" destOrd="0" presId="urn:microsoft.com/office/officeart/2005/8/layout/default"/>
    <dgm:cxn modelId="{5A939569-81CC-4D46-8526-17E41EE143EC}" type="presParOf" srcId="{2B6E6CE6-0172-4B93-AECD-BFE774113FAE}" destId="{A1CFEDE3-F2B5-4F4E-9987-9E3623B02671}" srcOrd="4" destOrd="0" presId="urn:microsoft.com/office/officeart/2005/8/layout/default"/>
    <dgm:cxn modelId="{37595CEE-C016-4A88-8A74-79180AFC239D}" type="presParOf" srcId="{2B6E6CE6-0172-4B93-AECD-BFE774113FAE}" destId="{9918A8C1-AB58-40C5-BF98-3B26C3AFD872}" srcOrd="5" destOrd="0" presId="urn:microsoft.com/office/officeart/2005/8/layout/default"/>
    <dgm:cxn modelId="{A62B334B-5002-4283-A987-4297F9FD20A2}" type="presParOf" srcId="{2B6E6CE6-0172-4B93-AECD-BFE774113FAE}" destId="{DAA75570-B3F1-4181-A150-541DAD51EE07}" srcOrd="6" destOrd="0" presId="urn:microsoft.com/office/officeart/2005/8/layout/default"/>
    <dgm:cxn modelId="{A700C601-6F36-4B0A-81DF-AD5781812BE3}" type="presParOf" srcId="{2B6E6CE6-0172-4B93-AECD-BFE774113FAE}" destId="{C1097767-F536-459F-A501-7259B04D438C}" srcOrd="7" destOrd="0" presId="urn:microsoft.com/office/officeart/2005/8/layout/default"/>
    <dgm:cxn modelId="{60A0E925-BCC0-412F-A751-D6C4A4C9FC4C}" type="presParOf" srcId="{2B6E6CE6-0172-4B93-AECD-BFE774113FAE}" destId="{6B9A6E1B-03E8-49A6-96EE-B2665C24A66E}"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D33F586-A832-4B23-96F2-C3BE21083C83}" type="doc">
      <dgm:prSet loTypeId="urn:microsoft.com/office/officeart/2005/8/layout/default" loCatId="list" qsTypeId="urn:microsoft.com/office/officeart/2005/8/quickstyle/simple5" qsCatId="simple" csTypeId="urn:microsoft.com/office/officeart/2005/8/colors/accent1_2" csCatId="accent1"/>
      <dgm:spPr/>
      <dgm:t>
        <a:bodyPr/>
        <a:lstStyle/>
        <a:p>
          <a:endParaRPr lang="en-US"/>
        </a:p>
      </dgm:t>
    </dgm:pt>
    <dgm:pt modelId="{903BD3DA-70D5-47F2-8B2D-7C6F3B17C391}">
      <dgm:prSet/>
      <dgm:spPr/>
      <dgm:t>
        <a:bodyPr/>
        <a:lstStyle/>
        <a:p>
          <a:r>
            <a:rPr lang="en-US"/>
            <a:t>Successful implementation of the intervention is expected to:</a:t>
          </a:r>
        </a:p>
      </dgm:t>
    </dgm:pt>
    <dgm:pt modelId="{C16888E4-CE58-4209-8FE5-5D8335C66942}" type="parTrans" cxnId="{1786F15B-84A0-44AC-A8E0-39A73721A3B4}">
      <dgm:prSet/>
      <dgm:spPr/>
      <dgm:t>
        <a:bodyPr/>
        <a:lstStyle/>
        <a:p>
          <a:endParaRPr lang="en-US"/>
        </a:p>
      </dgm:t>
    </dgm:pt>
    <dgm:pt modelId="{EA9EBC4F-71B3-4A78-8F1F-601A0F72018B}" type="sibTrans" cxnId="{1786F15B-84A0-44AC-A8E0-39A73721A3B4}">
      <dgm:prSet/>
      <dgm:spPr/>
      <dgm:t>
        <a:bodyPr/>
        <a:lstStyle/>
        <a:p>
          <a:endParaRPr lang="en-US"/>
        </a:p>
      </dgm:t>
    </dgm:pt>
    <dgm:pt modelId="{0DC51F0A-848B-46AD-8B9E-410DAC8A1F12}">
      <dgm:prSet/>
      <dgm:spPr/>
      <dgm:t>
        <a:bodyPr/>
        <a:lstStyle/>
        <a:p>
          <a:r>
            <a:rPr lang="en-US"/>
            <a:t>Increase awareness of cervical screening. </a:t>
          </a:r>
        </a:p>
      </dgm:t>
    </dgm:pt>
    <dgm:pt modelId="{8FF15759-8352-4E67-98E5-C12572847C80}" type="parTrans" cxnId="{8A220877-433E-49AF-B575-ABC1F0463589}">
      <dgm:prSet/>
      <dgm:spPr/>
      <dgm:t>
        <a:bodyPr/>
        <a:lstStyle/>
        <a:p>
          <a:endParaRPr lang="en-US"/>
        </a:p>
      </dgm:t>
    </dgm:pt>
    <dgm:pt modelId="{0834EE87-C8A3-4020-A615-4ECEF91876F4}" type="sibTrans" cxnId="{8A220877-433E-49AF-B575-ABC1F0463589}">
      <dgm:prSet/>
      <dgm:spPr/>
      <dgm:t>
        <a:bodyPr/>
        <a:lstStyle/>
        <a:p>
          <a:endParaRPr lang="en-US"/>
        </a:p>
      </dgm:t>
    </dgm:pt>
    <dgm:pt modelId="{701AB46D-F955-4410-B96B-CC9BBC74B14D}">
      <dgm:prSet/>
      <dgm:spPr/>
      <dgm:t>
        <a:bodyPr/>
        <a:lstStyle/>
        <a:p>
          <a:r>
            <a:rPr lang="en-US"/>
            <a:t>Improve knowledge about HPV and cervical cancer prevention. </a:t>
          </a:r>
        </a:p>
      </dgm:t>
    </dgm:pt>
    <dgm:pt modelId="{57253EE1-C4D2-4B1F-BEC4-1660AABBC03F}" type="parTrans" cxnId="{683DE3C1-5338-438A-8308-7841EFBB511C}">
      <dgm:prSet/>
      <dgm:spPr/>
      <dgm:t>
        <a:bodyPr/>
        <a:lstStyle/>
        <a:p>
          <a:endParaRPr lang="en-US"/>
        </a:p>
      </dgm:t>
    </dgm:pt>
    <dgm:pt modelId="{65B343A7-1A56-498B-9CF0-DA9138D9DCEC}" type="sibTrans" cxnId="{683DE3C1-5338-438A-8308-7841EFBB511C}">
      <dgm:prSet/>
      <dgm:spPr/>
      <dgm:t>
        <a:bodyPr/>
        <a:lstStyle/>
        <a:p>
          <a:endParaRPr lang="en-US"/>
        </a:p>
      </dgm:t>
    </dgm:pt>
    <dgm:pt modelId="{21E6DB1C-6E25-4E19-A969-C01DBA4B4FFA}">
      <dgm:prSet/>
      <dgm:spPr/>
      <dgm:t>
        <a:bodyPr/>
        <a:lstStyle/>
        <a:p>
          <a:r>
            <a:rPr lang="en-US"/>
            <a:t>Increase screening attendance among women aged 25–35 years. </a:t>
          </a:r>
        </a:p>
      </dgm:t>
    </dgm:pt>
    <dgm:pt modelId="{EC4A1CC5-6688-43C9-8D13-209B10E142D0}" type="parTrans" cxnId="{5549D338-3FA9-4CA1-9C58-E18C18830D4F}">
      <dgm:prSet/>
      <dgm:spPr/>
      <dgm:t>
        <a:bodyPr/>
        <a:lstStyle/>
        <a:p>
          <a:endParaRPr lang="en-US"/>
        </a:p>
      </dgm:t>
    </dgm:pt>
    <dgm:pt modelId="{49251F34-CFD0-4792-9CD5-04CAE0663E20}" type="sibTrans" cxnId="{5549D338-3FA9-4CA1-9C58-E18C18830D4F}">
      <dgm:prSet/>
      <dgm:spPr/>
      <dgm:t>
        <a:bodyPr/>
        <a:lstStyle/>
        <a:p>
          <a:endParaRPr lang="en-US"/>
        </a:p>
      </dgm:t>
    </dgm:pt>
    <dgm:pt modelId="{D708388D-779E-4F81-89DD-064135C9061D}">
      <dgm:prSet/>
      <dgm:spPr/>
      <dgm:t>
        <a:bodyPr/>
        <a:lstStyle/>
        <a:p>
          <a:r>
            <a:rPr lang="en-US"/>
            <a:t>Detect cervical abnormalities earlier. </a:t>
          </a:r>
        </a:p>
      </dgm:t>
    </dgm:pt>
    <dgm:pt modelId="{07048269-9686-44B6-8B3A-B7CEC29E2587}" type="parTrans" cxnId="{E1392201-462F-40B6-8EBD-BC66D379D35B}">
      <dgm:prSet/>
      <dgm:spPr/>
      <dgm:t>
        <a:bodyPr/>
        <a:lstStyle/>
        <a:p>
          <a:endParaRPr lang="en-US"/>
        </a:p>
      </dgm:t>
    </dgm:pt>
    <dgm:pt modelId="{8E0BD782-050E-4D8B-B278-60F7B31A9D8A}" type="sibTrans" cxnId="{E1392201-462F-40B6-8EBD-BC66D379D35B}">
      <dgm:prSet/>
      <dgm:spPr/>
      <dgm:t>
        <a:bodyPr/>
        <a:lstStyle/>
        <a:p>
          <a:endParaRPr lang="en-US"/>
        </a:p>
      </dgm:t>
    </dgm:pt>
    <dgm:pt modelId="{EA5F5F45-4034-422D-82FA-E34E55137831}">
      <dgm:prSet/>
      <dgm:spPr/>
      <dgm:t>
        <a:bodyPr/>
        <a:lstStyle/>
        <a:p>
          <a:r>
            <a:rPr lang="en-US"/>
            <a:t>Reduce cervical cancer incidence and mortality. </a:t>
          </a:r>
        </a:p>
      </dgm:t>
    </dgm:pt>
    <dgm:pt modelId="{DA827720-1183-40B4-B464-66A76A58CC18}" type="parTrans" cxnId="{07B521B3-9292-423E-B5AF-69B63EB6709F}">
      <dgm:prSet/>
      <dgm:spPr/>
      <dgm:t>
        <a:bodyPr/>
        <a:lstStyle/>
        <a:p>
          <a:endParaRPr lang="en-US"/>
        </a:p>
      </dgm:t>
    </dgm:pt>
    <dgm:pt modelId="{18F74443-1A19-4D0A-BFC7-C644D91E18C4}" type="sibTrans" cxnId="{07B521B3-9292-423E-B5AF-69B63EB6709F}">
      <dgm:prSet/>
      <dgm:spPr/>
      <dgm:t>
        <a:bodyPr/>
        <a:lstStyle/>
        <a:p>
          <a:endParaRPr lang="en-US"/>
        </a:p>
      </dgm:t>
    </dgm:pt>
    <dgm:pt modelId="{ABE943AA-E5FB-4337-AAFF-A6F7DC3A3964}">
      <dgm:prSet/>
      <dgm:spPr/>
      <dgm:t>
        <a:bodyPr/>
        <a:lstStyle/>
        <a:p>
          <a:r>
            <a:rPr lang="en-US"/>
            <a:t>Improve women's health and reduce pressure on NHS services. </a:t>
          </a:r>
        </a:p>
      </dgm:t>
    </dgm:pt>
    <dgm:pt modelId="{901F4681-E752-4AE2-AC84-8C08D14E7D76}" type="parTrans" cxnId="{DC57BA1D-DFC9-4415-A340-519A9FE2FF29}">
      <dgm:prSet/>
      <dgm:spPr/>
      <dgm:t>
        <a:bodyPr/>
        <a:lstStyle/>
        <a:p>
          <a:endParaRPr lang="en-US"/>
        </a:p>
      </dgm:t>
    </dgm:pt>
    <dgm:pt modelId="{E6A17E85-8FA8-4185-B102-D22656DFB87A}" type="sibTrans" cxnId="{DC57BA1D-DFC9-4415-A340-519A9FE2FF29}">
      <dgm:prSet/>
      <dgm:spPr/>
      <dgm:t>
        <a:bodyPr/>
        <a:lstStyle/>
        <a:p>
          <a:endParaRPr lang="en-US"/>
        </a:p>
      </dgm:t>
    </dgm:pt>
    <dgm:pt modelId="{48C416D1-E0B9-41C2-AAEB-F5A456781F14}">
      <dgm:prSet/>
      <dgm:spPr/>
      <dgm:t>
        <a:bodyPr/>
        <a:lstStyle/>
        <a:p>
          <a:r>
            <a:rPr lang="en-US" b="1"/>
            <a:t>(Cancer Research UK, 2024; NHS England, 2024)</a:t>
          </a:r>
          <a:endParaRPr lang="en-US"/>
        </a:p>
      </dgm:t>
    </dgm:pt>
    <dgm:pt modelId="{A17D0E8A-6A9E-471E-8E47-50AE9FB549CB}" type="parTrans" cxnId="{3E86FDD2-1449-4E23-B3DA-0E9877BD0BBB}">
      <dgm:prSet/>
      <dgm:spPr/>
      <dgm:t>
        <a:bodyPr/>
        <a:lstStyle/>
        <a:p>
          <a:endParaRPr lang="en-US"/>
        </a:p>
      </dgm:t>
    </dgm:pt>
    <dgm:pt modelId="{CF864042-4E31-44A2-8BDC-4BA1E9F4B95C}" type="sibTrans" cxnId="{3E86FDD2-1449-4E23-B3DA-0E9877BD0BBB}">
      <dgm:prSet/>
      <dgm:spPr/>
      <dgm:t>
        <a:bodyPr/>
        <a:lstStyle/>
        <a:p>
          <a:endParaRPr lang="en-US"/>
        </a:p>
      </dgm:t>
    </dgm:pt>
    <dgm:pt modelId="{F3ABC45B-4770-4F9A-BE8C-B7892AC4678B}" type="pres">
      <dgm:prSet presAssocID="{1D33F586-A832-4B23-96F2-C3BE21083C83}" presName="diagram" presStyleCnt="0">
        <dgm:presLayoutVars>
          <dgm:dir/>
          <dgm:resizeHandles val="exact"/>
        </dgm:presLayoutVars>
      </dgm:prSet>
      <dgm:spPr/>
    </dgm:pt>
    <dgm:pt modelId="{1819126A-801A-4CAF-8756-8A6D2994AFBB}" type="pres">
      <dgm:prSet presAssocID="{903BD3DA-70D5-47F2-8B2D-7C6F3B17C391}" presName="node" presStyleLbl="node1" presStyleIdx="0" presStyleCnt="8">
        <dgm:presLayoutVars>
          <dgm:bulletEnabled val="1"/>
        </dgm:presLayoutVars>
      </dgm:prSet>
      <dgm:spPr>
        <a:solidFill>
          <a:srgbClr val="ED7D31"/>
        </a:solidFill>
      </dgm:spPr>
    </dgm:pt>
    <dgm:pt modelId="{DA593126-85B9-43C4-950F-31F6D1D98608}" type="pres">
      <dgm:prSet presAssocID="{EA9EBC4F-71B3-4A78-8F1F-601A0F72018B}" presName="sibTrans" presStyleCnt="0"/>
      <dgm:spPr/>
    </dgm:pt>
    <dgm:pt modelId="{098FF47C-7547-4DF3-B302-B4BBBF7D72A7}" type="pres">
      <dgm:prSet presAssocID="{0DC51F0A-848B-46AD-8B9E-410DAC8A1F12}" presName="node" presStyleLbl="node1" presStyleIdx="1" presStyleCnt="8">
        <dgm:presLayoutVars>
          <dgm:bulletEnabled val="1"/>
        </dgm:presLayoutVars>
      </dgm:prSet>
      <dgm:spPr/>
    </dgm:pt>
    <dgm:pt modelId="{F6980E55-E812-4059-A69B-CECF70467798}" type="pres">
      <dgm:prSet presAssocID="{0834EE87-C8A3-4020-A615-4ECEF91876F4}" presName="sibTrans" presStyleCnt="0"/>
      <dgm:spPr/>
    </dgm:pt>
    <dgm:pt modelId="{FDD58DDF-975F-4DC9-ABD7-427E1ED621D1}" type="pres">
      <dgm:prSet presAssocID="{701AB46D-F955-4410-B96B-CC9BBC74B14D}" presName="node" presStyleLbl="node1" presStyleIdx="2" presStyleCnt="8">
        <dgm:presLayoutVars>
          <dgm:bulletEnabled val="1"/>
        </dgm:presLayoutVars>
      </dgm:prSet>
      <dgm:spPr>
        <a:solidFill>
          <a:srgbClr val="ED7D31"/>
        </a:solidFill>
      </dgm:spPr>
    </dgm:pt>
    <dgm:pt modelId="{A0F3499F-BE80-4994-8E28-BF7C4DECE057}" type="pres">
      <dgm:prSet presAssocID="{65B343A7-1A56-498B-9CF0-DA9138D9DCEC}" presName="sibTrans" presStyleCnt="0"/>
      <dgm:spPr/>
    </dgm:pt>
    <dgm:pt modelId="{D1CAE824-EBAB-4BE8-BFEE-D127E3581F4D}" type="pres">
      <dgm:prSet presAssocID="{21E6DB1C-6E25-4E19-A969-C01DBA4B4FFA}" presName="node" presStyleLbl="node1" presStyleIdx="3" presStyleCnt="8">
        <dgm:presLayoutVars>
          <dgm:bulletEnabled val="1"/>
        </dgm:presLayoutVars>
      </dgm:prSet>
      <dgm:spPr/>
    </dgm:pt>
    <dgm:pt modelId="{0F035D29-FD69-4B7D-B4E1-A6024179F242}" type="pres">
      <dgm:prSet presAssocID="{49251F34-CFD0-4792-9CD5-04CAE0663E20}" presName="sibTrans" presStyleCnt="0"/>
      <dgm:spPr/>
    </dgm:pt>
    <dgm:pt modelId="{9B2CB3B9-28D4-4DBD-8372-06FF7B89DF1C}" type="pres">
      <dgm:prSet presAssocID="{D708388D-779E-4F81-89DD-064135C9061D}" presName="node" presStyleLbl="node1" presStyleIdx="4" presStyleCnt="8">
        <dgm:presLayoutVars>
          <dgm:bulletEnabled val="1"/>
        </dgm:presLayoutVars>
      </dgm:prSet>
      <dgm:spPr/>
    </dgm:pt>
    <dgm:pt modelId="{36596AC5-9EF7-4532-9EB3-DFF3BEF381B7}" type="pres">
      <dgm:prSet presAssocID="{8E0BD782-050E-4D8B-B278-60F7B31A9D8A}" presName="sibTrans" presStyleCnt="0"/>
      <dgm:spPr/>
    </dgm:pt>
    <dgm:pt modelId="{EF57003B-6BA0-4CC0-85B1-B3654D201E8F}" type="pres">
      <dgm:prSet presAssocID="{EA5F5F45-4034-422D-82FA-E34E55137831}" presName="node" presStyleLbl="node1" presStyleIdx="5" presStyleCnt="8">
        <dgm:presLayoutVars>
          <dgm:bulletEnabled val="1"/>
        </dgm:presLayoutVars>
      </dgm:prSet>
      <dgm:spPr>
        <a:solidFill>
          <a:srgbClr val="ED7D31"/>
        </a:solidFill>
      </dgm:spPr>
    </dgm:pt>
    <dgm:pt modelId="{5BFE45B4-D4B8-49B3-9C4E-9B5627E9787B}" type="pres">
      <dgm:prSet presAssocID="{18F74443-1A19-4D0A-BFC7-C644D91E18C4}" presName="sibTrans" presStyleCnt="0"/>
      <dgm:spPr/>
    </dgm:pt>
    <dgm:pt modelId="{9844DD6E-9898-4DBD-8B04-128883105D1C}" type="pres">
      <dgm:prSet presAssocID="{ABE943AA-E5FB-4337-AAFF-A6F7DC3A3964}" presName="node" presStyleLbl="node1" presStyleIdx="6" presStyleCnt="8">
        <dgm:presLayoutVars>
          <dgm:bulletEnabled val="1"/>
        </dgm:presLayoutVars>
      </dgm:prSet>
      <dgm:spPr/>
    </dgm:pt>
    <dgm:pt modelId="{38B52C66-E4A7-4C54-B883-611CD9D6E9C8}" type="pres">
      <dgm:prSet presAssocID="{E6A17E85-8FA8-4185-B102-D22656DFB87A}" presName="sibTrans" presStyleCnt="0"/>
      <dgm:spPr/>
    </dgm:pt>
    <dgm:pt modelId="{90DC0C80-7B0D-44CA-923D-0D58F60DD882}" type="pres">
      <dgm:prSet presAssocID="{48C416D1-E0B9-41C2-AAEB-F5A456781F14}" presName="node" presStyleLbl="node1" presStyleIdx="7" presStyleCnt="8">
        <dgm:presLayoutVars>
          <dgm:bulletEnabled val="1"/>
        </dgm:presLayoutVars>
      </dgm:prSet>
      <dgm:spPr>
        <a:solidFill>
          <a:srgbClr val="ED7D31"/>
        </a:solidFill>
      </dgm:spPr>
    </dgm:pt>
  </dgm:ptLst>
  <dgm:cxnLst>
    <dgm:cxn modelId="{E1392201-462F-40B6-8EBD-BC66D379D35B}" srcId="{1D33F586-A832-4B23-96F2-C3BE21083C83}" destId="{D708388D-779E-4F81-89DD-064135C9061D}" srcOrd="4" destOrd="0" parTransId="{07048269-9686-44B6-8B3A-B7CEC29E2587}" sibTransId="{8E0BD782-050E-4D8B-B278-60F7B31A9D8A}"/>
    <dgm:cxn modelId="{9150B71D-4110-4276-8B45-F2BAC54BB802}" type="presOf" srcId="{ABE943AA-E5FB-4337-AAFF-A6F7DC3A3964}" destId="{9844DD6E-9898-4DBD-8B04-128883105D1C}" srcOrd="0" destOrd="0" presId="urn:microsoft.com/office/officeart/2005/8/layout/default"/>
    <dgm:cxn modelId="{DC57BA1D-DFC9-4415-A340-519A9FE2FF29}" srcId="{1D33F586-A832-4B23-96F2-C3BE21083C83}" destId="{ABE943AA-E5FB-4337-AAFF-A6F7DC3A3964}" srcOrd="6" destOrd="0" parTransId="{901F4681-E752-4AE2-AC84-8C08D14E7D76}" sibTransId="{E6A17E85-8FA8-4185-B102-D22656DFB87A}"/>
    <dgm:cxn modelId="{D9B15C29-28E4-4201-8DDD-DF09986F035B}" type="presOf" srcId="{1D33F586-A832-4B23-96F2-C3BE21083C83}" destId="{F3ABC45B-4770-4F9A-BE8C-B7892AC4678B}" srcOrd="0" destOrd="0" presId="urn:microsoft.com/office/officeart/2005/8/layout/default"/>
    <dgm:cxn modelId="{CFE5F332-89BC-43A5-96EA-22897D21A1BC}" type="presOf" srcId="{21E6DB1C-6E25-4E19-A969-C01DBA4B4FFA}" destId="{D1CAE824-EBAB-4BE8-BFEE-D127E3581F4D}" srcOrd="0" destOrd="0" presId="urn:microsoft.com/office/officeart/2005/8/layout/default"/>
    <dgm:cxn modelId="{5549D338-3FA9-4CA1-9C58-E18C18830D4F}" srcId="{1D33F586-A832-4B23-96F2-C3BE21083C83}" destId="{21E6DB1C-6E25-4E19-A969-C01DBA4B4FFA}" srcOrd="3" destOrd="0" parTransId="{EC4A1CC5-6688-43C9-8D13-209B10E142D0}" sibTransId="{49251F34-CFD0-4792-9CD5-04CAE0663E20}"/>
    <dgm:cxn modelId="{1786F15B-84A0-44AC-A8E0-39A73721A3B4}" srcId="{1D33F586-A832-4B23-96F2-C3BE21083C83}" destId="{903BD3DA-70D5-47F2-8B2D-7C6F3B17C391}" srcOrd="0" destOrd="0" parTransId="{C16888E4-CE58-4209-8FE5-5D8335C66942}" sibTransId="{EA9EBC4F-71B3-4A78-8F1F-601A0F72018B}"/>
    <dgm:cxn modelId="{986B7168-67B5-4773-8696-6B7FA42D6BF9}" type="presOf" srcId="{903BD3DA-70D5-47F2-8B2D-7C6F3B17C391}" destId="{1819126A-801A-4CAF-8756-8A6D2994AFBB}" srcOrd="0" destOrd="0" presId="urn:microsoft.com/office/officeart/2005/8/layout/default"/>
    <dgm:cxn modelId="{8A220877-433E-49AF-B575-ABC1F0463589}" srcId="{1D33F586-A832-4B23-96F2-C3BE21083C83}" destId="{0DC51F0A-848B-46AD-8B9E-410DAC8A1F12}" srcOrd="1" destOrd="0" parTransId="{8FF15759-8352-4E67-98E5-C12572847C80}" sibTransId="{0834EE87-C8A3-4020-A615-4ECEF91876F4}"/>
    <dgm:cxn modelId="{66BD438F-F3E2-4659-A8DC-C7D5C9454981}" type="presOf" srcId="{48C416D1-E0B9-41C2-AAEB-F5A456781F14}" destId="{90DC0C80-7B0D-44CA-923D-0D58F60DD882}" srcOrd="0" destOrd="0" presId="urn:microsoft.com/office/officeart/2005/8/layout/default"/>
    <dgm:cxn modelId="{D4CE949F-7C81-4DB3-915A-D49632429E93}" type="presOf" srcId="{EA5F5F45-4034-422D-82FA-E34E55137831}" destId="{EF57003B-6BA0-4CC0-85B1-B3654D201E8F}" srcOrd="0" destOrd="0" presId="urn:microsoft.com/office/officeart/2005/8/layout/default"/>
    <dgm:cxn modelId="{07B521B3-9292-423E-B5AF-69B63EB6709F}" srcId="{1D33F586-A832-4B23-96F2-C3BE21083C83}" destId="{EA5F5F45-4034-422D-82FA-E34E55137831}" srcOrd="5" destOrd="0" parTransId="{DA827720-1183-40B4-B464-66A76A58CC18}" sibTransId="{18F74443-1A19-4D0A-BFC7-C644D91E18C4}"/>
    <dgm:cxn modelId="{683DE3C1-5338-438A-8308-7841EFBB511C}" srcId="{1D33F586-A832-4B23-96F2-C3BE21083C83}" destId="{701AB46D-F955-4410-B96B-CC9BBC74B14D}" srcOrd="2" destOrd="0" parTransId="{57253EE1-C4D2-4B1F-BEC4-1660AABBC03F}" sibTransId="{65B343A7-1A56-498B-9CF0-DA9138D9DCEC}"/>
    <dgm:cxn modelId="{3E86FDD2-1449-4E23-B3DA-0E9877BD0BBB}" srcId="{1D33F586-A832-4B23-96F2-C3BE21083C83}" destId="{48C416D1-E0B9-41C2-AAEB-F5A456781F14}" srcOrd="7" destOrd="0" parTransId="{A17D0E8A-6A9E-471E-8E47-50AE9FB549CB}" sibTransId="{CF864042-4E31-44A2-8BDC-4BA1E9F4B95C}"/>
    <dgm:cxn modelId="{670EF7E4-F809-40BA-BE71-280DD33D6F08}" type="presOf" srcId="{D708388D-779E-4F81-89DD-064135C9061D}" destId="{9B2CB3B9-28D4-4DBD-8372-06FF7B89DF1C}" srcOrd="0" destOrd="0" presId="urn:microsoft.com/office/officeart/2005/8/layout/default"/>
    <dgm:cxn modelId="{AE9C2BF4-20F7-4EF0-BBDF-7963694316ED}" type="presOf" srcId="{0DC51F0A-848B-46AD-8B9E-410DAC8A1F12}" destId="{098FF47C-7547-4DF3-B302-B4BBBF7D72A7}" srcOrd="0" destOrd="0" presId="urn:microsoft.com/office/officeart/2005/8/layout/default"/>
    <dgm:cxn modelId="{41B785F9-F6C6-4AF7-AF94-8D1AD57C26C0}" type="presOf" srcId="{701AB46D-F955-4410-B96B-CC9BBC74B14D}" destId="{FDD58DDF-975F-4DC9-ABD7-427E1ED621D1}" srcOrd="0" destOrd="0" presId="urn:microsoft.com/office/officeart/2005/8/layout/default"/>
    <dgm:cxn modelId="{71270CB6-3318-46ED-9905-4CCEF967A040}" type="presParOf" srcId="{F3ABC45B-4770-4F9A-BE8C-B7892AC4678B}" destId="{1819126A-801A-4CAF-8756-8A6D2994AFBB}" srcOrd="0" destOrd="0" presId="urn:microsoft.com/office/officeart/2005/8/layout/default"/>
    <dgm:cxn modelId="{0B8EE5E9-2D2E-4CEC-BEDC-887178B0A28F}" type="presParOf" srcId="{F3ABC45B-4770-4F9A-BE8C-B7892AC4678B}" destId="{DA593126-85B9-43C4-950F-31F6D1D98608}" srcOrd="1" destOrd="0" presId="urn:microsoft.com/office/officeart/2005/8/layout/default"/>
    <dgm:cxn modelId="{A6802EE3-DAA3-40B6-8C36-6863B13BA445}" type="presParOf" srcId="{F3ABC45B-4770-4F9A-BE8C-B7892AC4678B}" destId="{098FF47C-7547-4DF3-B302-B4BBBF7D72A7}" srcOrd="2" destOrd="0" presId="urn:microsoft.com/office/officeart/2005/8/layout/default"/>
    <dgm:cxn modelId="{829641E0-F493-4090-85E2-E4C0718445C4}" type="presParOf" srcId="{F3ABC45B-4770-4F9A-BE8C-B7892AC4678B}" destId="{F6980E55-E812-4059-A69B-CECF70467798}" srcOrd="3" destOrd="0" presId="urn:microsoft.com/office/officeart/2005/8/layout/default"/>
    <dgm:cxn modelId="{3B1CB111-5078-4580-ABF8-4A20439D4A3E}" type="presParOf" srcId="{F3ABC45B-4770-4F9A-BE8C-B7892AC4678B}" destId="{FDD58DDF-975F-4DC9-ABD7-427E1ED621D1}" srcOrd="4" destOrd="0" presId="urn:microsoft.com/office/officeart/2005/8/layout/default"/>
    <dgm:cxn modelId="{F32B58EF-A7A8-4A23-9531-8B91518EA27F}" type="presParOf" srcId="{F3ABC45B-4770-4F9A-BE8C-B7892AC4678B}" destId="{A0F3499F-BE80-4994-8E28-BF7C4DECE057}" srcOrd="5" destOrd="0" presId="urn:microsoft.com/office/officeart/2005/8/layout/default"/>
    <dgm:cxn modelId="{E3E43151-2D7E-48B1-9149-46D336E9983E}" type="presParOf" srcId="{F3ABC45B-4770-4F9A-BE8C-B7892AC4678B}" destId="{D1CAE824-EBAB-4BE8-BFEE-D127E3581F4D}" srcOrd="6" destOrd="0" presId="urn:microsoft.com/office/officeart/2005/8/layout/default"/>
    <dgm:cxn modelId="{218D2323-1B99-4216-B1CB-280E664D1270}" type="presParOf" srcId="{F3ABC45B-4770-4F9A-BE8C-B7892AC4678B}" destId="{0F035D29-FD69-4B7D-B4E1-A6024179F242}" srcOrd="7" destOrd="0" presId="urn:microsoft.com/office/officeart/2005/8/layout/default"/>
    <dgm:cxn modelId="{BB6A1DC4-40AD-40A5-AAF1-9B359EB996CF}" type="presParOf" srcId="{F3ABC45B-4770-4F9A-BE8C-B7892AC4678B}" destId="{9B2CB3B9-28D4-4DBD-8372-06FF7B89DF1C}" srcOrd="8" destOrd="0" presId="urn:microsoft.com/office/officeart/2005/8/layout/default"/>
    <dgm:cxn modelId="{B4CDA355-16A8-4AF7-93C2-E04D5473AD2C}" type="presParOf" srcId="{F3ABC45B-4770-4F9A-BE8C-B7892AC4678B}" destId="{36596AC5-9EF7-4532-9EB3-DFF3BEF381B7}" srcOrd="9" destOrd="0" presId="urn:microsoft.com/office/officeart/2005/8/layout/default"/>
    <dgm:cxn modelId="{8767097F-D1F0-415A-AB25-4DCBF6D20400}" type="presParOf" srcId="{F3ABC45B-4770-4F9A-BE8C-B7892AC4678B}" destId="{EF57003B-6BA0-4CC0-85B1-B3654D201E8F}" srcOrd="10" destOrd="0" presId="urn:microsoft.com/office/officeart/2005/8/layout/default"/>
    <dgm:cxn modelId="{995CF43D-E4BB-490F-BFFF-26F3A74DA2D3}" type="presParOf" srcId="{F3ABC45B-4770-4F9A-BE8C-B7892AC4678B}" destId="{5BFE45B4-D4B8-49B3-9C4E-9B5627E9787B}" srcOrd="11" destOrd="0" presId="urn:microsoft.com/office/officeart/2005/8/layout/default"/>
    <dgm:cxn modelId="{4BAA047B-D432-491C-AD6C-842A7656C666}" type="presParOf" srcId="{F3ABC45B-4770-4F9A-BE8C-B7892AC4678B}" destId="{9844DD6E-9898-4DBD-8B04-128883105D1C}" srcOrd="12" destOrd="0" presId="urn:microsoft.com/office/officeart/2005/8/layout/default"/>
    <dgm:cxn modelId="{66EBF429-0A3A-4F91-83CC-CA17BEBDBA33}" type="presParOf" srcId="{F3ABC45B-4770-4F9A-BE8C-B7892AC4678B}" destId="{38B52C66-E4A7-4C54-B883-611CD9D6E9C8}" srcOrd="13" destOrd="0" presId="urn:microsoft.com/office/officeart/2005/8/layout/default"/>
    <dgm:cxn modelId="{40FB6477-3E6F-4A63-8C7F-B43B97821E4F}" type="presParOf" srcId="{F3ABC45B-4770-4F9A-BE8C-B7892AC4678B}" destId="{90DC0C80-7B0D-44CA-923D-0D58F60DD882}" srcOrd="1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4FE6F6E-8C76-48DD-90AB-3049EA59A3CA}">
      <dsp:nvSpPr>
        <dsp:cNvPr id="0" name=""/>
        <dsp:cNvSpPr/>
      </dsp:nvSpPr>
      <dsp:spPr>
        <a:xfrm>
          <a:off x="0" y="39687"/>
          <a:ext cx="3286125" cy="1971675"/>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a:t>Cervical cancer continues to affect thousands of women in the UK each year.</a:t>
          </a:r>
        </a:p>
      </dsp:txBody>
      <dsp:txXfrm>
        <a:off x="0" y="39687"/>
        <a:ext cx="3286125" cy="1971675"/>
      </dsp:txXfrm>
    </dsp:sp>
    <dsp:sp modelId="{9BC57951-713E-428C-A541-55C13054FC5F}">
      <dsp:nvSpPr>
        <dsp:cNvPr id="0" name=""/>
        <dsp:cNvSpPr/>
      </dsp:nvSpPr>
      <dsp:spPr>
        <a:xfrm>
          <a:off x="3614737" y="39687"/>
          <a:ext cx="3286125" cy="1971675"/>
        </a:xfrm>
        <a:prstGeom prst="rect">
          <a:avLst/>
        </a:prstGeom>
        <a:gradFill rotWithShape="0">
          <a:gsLst>
            <a:gs pos="0">
              <a:schemeClr val="accent2">
                <a:hueOff val="1610903"/>
                <a:satOff val="-4623"/>
                <a:lumOff val="-7402"/>
                <a:alphaOff val="0"/>
                <a:satMod val="103000"/>
                <a:lumMod val="102000"/>
                <a:tint val="94000"/>
              </a:schemeClr>
            </a:gs>
            <a:gs pos="50000">
              <a:schemeClr val="accent2">
                <a:hueOff val="1610903"/>
                <a:satOff val="-4623"/>
                <a:lumOff val="-7402"/>
                <a:alphaOff val="0"/>
                <a:satMod val="110000"/>
                <a:lumMod val="100000"/>
                <a:shade val="100000"/>
              </a:schemeClr>
            </a:gs>
            <a:gs pos="100000">
              <a:schemeClr val="accent2">
                <a:hueOff val="1610903"/>
                <a:satOff val="-4623"/>
                <a:lumOff val="-7402"/>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a:t>Around </a:t>
          </a:r>
          <a:r>
            <a:rPr lang="en-US" sz="2100" b="1" kern="1200"/>
            <a:t>3,300 women are diagnosed</a:t>
          </a:r>
          <a:r>
            <a:rPr lang="en-US" sz="2100" kern="1200"/>
            <a:t> with cervical cancer annually in the UK. </a:t>
          </a:r>
        </a:p>
      </dsp:txBody>
      <dsp:txXfrm>
        <a:off x="3614737" y="39687"/>
        <a:ext cx="3286125" cy="1971675"/>
      </dsp:txXfrm>
    </dsp:sp>
    <dsp:sp modelId="{A1CFEDE3-F2B5-4F4E-9987-9E3623B02671}">
      <dsp:nvSpPr>
        <dsp:cNvPr id="0" name=""/>
        <dsp:cNvSpPr/>
      </dsp:nvSpPr>
      <dsp:spPr>
        <a:xfrm>
          <a:off x="7229475" y="39687"/>
          <a:ext cx="3286125" cy="1971675"/>
        </a:xfrm>
        <a:prstGeom prst="rect">
          <a:avLst/>
        </a:prstGeom>
        <a:gradFill rotWithShape="0">
          <a:gsLst>
            <a:gs pos="0">
              <a:schemeClr val="accent2">
                <a:hueOff val="3221807"/>
                <a:satOff val="-9246"/>
                <a:lumOff val="-14805"/>
                <a:alphaOff val="0"/>
                <a:satMod val="103000"/>
                <a:lumMod val="102000"/>
                <a:tint val="94000"/>
              </a:schemeClr>
            </a:gs>
            <a:gs pos="50000">
              <a:schemeClr val="accent2">
                <a:hueOff val="3221807"/>
                <a:satOff val="-9246"/>
                <a:lumOff val="-14805"/>
                <a:alphaOff val="0"/>
                <a:satMod val="110000"/>
                <a:lumMod val="100000"/>
                <a:shade val="100000"/>
              </a:schemeClr>
            </a:gs>
            <a:gs pos="100000">
              <a:schemeClr val="accent2">
                <a:hueOff val="3221807"/>
                <a:satOff val="-9246"/>
                <a:lumOff val="-14805"/>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a:t>Approximately </a:t>
          </a:r>
          <a:r>
            <a:rPr lang="en-US" sz="2100" b="1" kern="1200"/>
            <a:t>850 women die</a:t>
          </a:r>
          <a:r>
            <a:rPr lang="en-US" sz="2100" kern="1200"/>
            <a:t> from the disease each year. </a:t>
          </a:r>
        </a:p>
      </dsp:txBody>
      <dsp:txXfrm>
        <a:off x="7229475" y="39687"/>
        <a:ext cx="3286125" cy="1971675"/>
      </dsp:txXfrm>
    </dsp:sp>
    <dsp:sp modelId="{DAA75570-B3F1-4181-A150-541DAD51EE07}">
      <dsp:nvSpPr>
        <dsp:cNvPr id="0" name=""/>
        <dsp:cNvSpPr/>
      </dsp:nvSpPr>
      <dsp:spPr>
        <a:xfrm>
          <a:off x="1807368" y="2339975"/>
          <a:ext cx="3286125" cy="1971675"/>
        </a:xfrm>
        <a:prstGeom prst="rect">
          <a:avLst/>
        </a:prstGeom>
        <a:gradFill rotWithShape="0">
          <a:gsLst>
            <a:gs pos="0">
              <a:schemeClr val="accent2">
                <a:hueOff val="4832710"/>
                <a:satOff val="-13870"/>
                <a:lumOff val="-22207"/>
                <a:alphaOff val="0"/>
                <a:satMod val="103000"/>
                <a:lumMod val="102000"/>
                <a:tint val="94000"/>
              </a:schemeClr>
            </a:gs>
            <a:gs pos="50000">
              <a:schemeClr val="accent2">
                <a:hueOff val="4832710"/>
                <a:satOff val="-13870"/>
                <a:lumOff val="-22207"/>
                <a:alphaOff val="0"/>
                <a:satMod val="110000"/>
                <a:lumMod val="100000"/>
                <a:shade val="100000"/>
              </a:schemeClr>
            </a:gs>
            <a:gs pos="100000">
              <a:schemeClr val="accent2">
                <a:hueOff val="4832710"/>
                <a:satOff val="-13870"/>
                <a:lumOff val="-22207"/>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a:t>Nearly </a:t>
          </a:r>
          <a:r>
            <a:rPr lang="en-US" sz="2100" b="1" kern="1200"/>
            <a:t>99.8% of cervical cancers are linked to persistent infection with high-risk Human Papillomavirus (HPV).</a:t>
          </a:r>
          <a:r>
            <a:rPr lang="en-US" sz="2100" kern="1200"/>
            <a:t> </a:t>
          </a:r>
        </a:p>
      </dsp:txBody>
      <dsp:txXfrm>
        <a:off x="1807368" y="2339975"/>
        <a:ext cx="3286125" cy="1971675"/>
      </dsp:txXfrm>
    </dsp:sp>
    <dsp:sp modelId="{6B9A6E1B-03E8-49A6-96EE-B2665C24A66E}">
      <dsp:nvSpPr>
        <dsp:cNvPr id="0" name=""/>
        <dsp:cNvSpPr/>
      </dsp:nvSpPr>
      <dsp:spPr>
        <a:xfrm>
          <a:off x="5422106" y="2339975"/>
          <a:ext cx="3286125" cy="1971675"/>
        </a:xfrm>
        <a:prstGeom prst="rect">
          <a:avLst/>
        </a:prstGeom>
        <a:gradFill rotWithShape="0">
          <a:gsLst>
            <a:gs pos="0">
              <a:schemeClr val="accent2">
                <a:hueOff val="6443614"/>
                <a:satOff val="-18493"/>
                <a:lumOff val="-29609"/>
                <a:alphaOff val="0"/>
                <a:satMod val="103000"/>
                <a:lumMod val="102000"/>
                <a:tint val="94000"/>
              </a:schemeClr>
            </a:gs>
            <a:gs pos="50000">
              <a:schemeClr val="accent2">
                <a:hueOff val="6443614"/>
                <a:satOff val="-18493"/>
                <a:lumOff val="-29609"/>
                <a:alphaOff val="0"/>
                <a:satMod val="110000"/>
                <a:lumMod val="100000"/>
                <a:shade val="100000"/>
              </a:schemeClr>
            </a:gs>
            <a:gs pos="100000">
              <a:schemeClr val="accent2">
                <a:hueOff val="6443614"/>
                <a:satOff val="-18493"/>
                <a:lumOff val="-29609"/>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a:t>Most cervical cancers can be prevented through HPV vaccination and regular cervical screening.</a:t>
          </a:r>
          <a:br>
            <a:rPr lang="en-US" sz="2100" b="1" kern="1200"/>
          </a:br>
          <a:r>
            <a:rPr lang="en-US" sz="2100" b="1" kern="1200"/>
            <a:t> (Cancer Research UK, 2024; WHO, 2023)</a:t>
          </a:r>
          <a:endParaRPr lang="en-US" sz="2100" kern="1200"/>
        </a:p>
      </dsp:txBody>
      <dsp:txXfrm>
        <a:off x="5422106" y="2339975"/>
        <a:ext cx="3286125" cy="197167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819126A-801A-4CAF-8756-8A6D2994AFBB}">
      <dsp:nvSpPr>
        <dsp:cNvPr id="0" name=""/>
        <dsp:cNvSpPr/>
      </dsp:nvSpPr>
      <dsp:spPr>
        <a:xfrm>
          <a:off x="3080" y="587032"/>
          <a:ext cx="2444055" cy="1466433"/>
        </a:xfrm>
        <a:prstGeom prst="rect">
          <a:avLst/>
        </a:prstGeom>
        <a:solidFill>
          <a:srgbClr val="ED7D31"/>
        </a:soli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a:t>Successful implementation of the intervention is expected to:</a:t>
          </a:r>
        </a:p>
      </dsp:txBody>
      <dsp:txXfrm>
        <a:off x="3080" y="587032"/>
        <a:ext cx="2444055" cy="1466433"/>
      </dsp:txXfrm>
    </dsp:sp>
    <dsp:sp modelId="{098FF47C-7547-4DF3-B302-B4BBBF7D72A7}">
      <dsp:nvSpPr>
        <dsp:cNvPr id="0" name=""/>
        <dsp:cNvSpPr/>
      </dsp:nvSpPr>
      <dsp:spPr>
        <a:xfrm>
          <a:off x="2691541" y="587032"/>
          <a:ext cx="2444055" cy="1466433"/>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a:t>Increase awareness of cervical screening. </a:t>
          </a:r>
        </a:p>
      </dsp:txBody>
      <dsp:txXfrm>
        <a:off x="2691541" y="587032"/>
        <a:ext cx="2444055" cy="1466433"/>
      </dsp:txXfrm>
    </dsp:sp>
    <dsp:sp modelId="{FDD58DDF-975F-4DC9-ABD7-427E1ED621D1}">
      <dsp:nvSpPr>
        <dsp:cNvPr id="0" name=""/>
        <dsp:cNvSpPr/>
      </dsp:nvSpPr>
      <dsp:spPr>
        <a:xfrm>
          <a:off x="5380002" y="587032"/>
          <a:ext cx="2444055" cy="1466433"/>
        </a:xfrm>
        <a:prstGeom prst="rect">
          <a:avLst/>
        </a:prstGeom>
        <a:solidFill>
          <a:srgbClr val="ED7D31"/>
        </a:soli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a:t>Improve knowledge about HPV and cervical cancer prevention. </a:t>
          </a:r>
        </a:p>
      </dsp:txBody>
      <dsp:txXfrm>
        <a:off x="5380002" y="587032"/>
        <a:ext cx="2444055" cy="1466433"/>
      </dsp:txXfrm>
    </dsp:sp>
    <dsp:sp modelId="{D1CAE824-EBAB-4BE8-BFEE-D127E3581F4D}">
      <dsp:nvSpPr>
        <dsp:cNvPr id="0" name=""/>
        <dsp:cNvSpPr/>
      </dsp:nvSpPr>
      <dsp:spPr>
        <a:xfrm>
          <a:off x="8068463" y="587032"/>
          <a:ext cx="2444055" cy="1466433"/>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a:t>Increase screening attendance among women aged 25–35 years. </a:t>
          </a:r>
        </a:p>
      </dsp:txBody>
      <dsp:txXfrm>
        <a:off x="8068463" y="587032"/>
        <a:ext cx="2444055" cy="1466433"/>
      </dsp:txXfrm>
    </dsp:sp>
    <dsp:sp modelId="{9B2CB3B9-28D4-4DBD-8372-06FF7B89DF1C}">
      <dsp:nvSpPr>
        <dsp:cNvPr id="0" name=""/>
        <dsp:cNvSpPr/>
      </dsp:nvSpPr>
      <dsp:spPr>
        <a:xfrm>
          <a:off x="3080" y="2297871"/>
          <a:ext cx="2444055" cy="1466433"/>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a:t>Detect cervical abnormalities earlier. </a:t>
          </a:r>
        </a:p>
      </dsp:txBody>
      <dsp:txXfrm>
        <a:off x="3080" y="2297871"/>
        <a:ext cx="2444055" cy="1466433"/>
      </dsp:txXfrm>
    </dsp:sp>
    <dsp:sp modelId="{EF57003B-6BA0-4CC0-85B1-B3654D201E8F}">
      <dsp:nvSpPr>
        <dsp:cNvPr id="0" name=""/>
        <dsp:cNvSpPr/>
      </dsp:nvSpPr>
      <dsp:spPr>
        <a:xfrm>
          <a:off x="2691541" y="2297871"/>
          <a:ext cx="2444055" cy="1466433"/>
        </a:xfrm>
        <a:prstGeom prst="rect">
          <a:avLst/>
        </a:prstGeom>
        <a:solidFill>
          <a:srgbClr val="ED7D31"/>
        </a:soli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a:t>Reduce cervical cancer incidence and mortality. </a:t>
          </a:r>
        </a:p>
      </dsp:txBody>
      <dsp:txXfrm>
        <a:off x="2691541" y="2297871"/>
        <a:ext cx="2444055" cy="1466433"/>
      </dsp:txXfrm>
    </dsp:sp>
    <dsp:sp modelId="{9844DD6E-9898-4DBD-8B04-128883105D1C}">
      <dsp:nvSpPr>
        <dsp:cNvPr id="0" name=""/>
        <dsp:cNvSpPr/>
      </dsp:nvSpPr>
      <dsp:spPr>
        <a:xfrm>
          <a:off x="5380002" y="2297871"/>
          <a:ext cx="2444055" cy="1466433"/>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a:t>Improve women's health and reduce pressure on NHS services. </a:t>
          </a:r>
        </a:p>
      </dsp:txBody>
      <dsp:txXfrm>
        <a:off x="5380002" y="2297871"/>
        <a:ext cx="2444055" cy="1466433"/>
      </dsp:txXfrm>
    </dsp:sp>
    <dsp:sp modelId="{90DC0C80-7B0D-44CA-923D-0D58F60DD882}">
      <dsp:nvSpPr>
        <dsp:cNvPr id="0" name=""/>
        <dsp:cNvSpPr/>
      </dsp:nvSpPr>
      <dsp:spPr>
        <a:xfrm>
          <a:off x="8068463" y="2297871"/>
          <a:ext cx="2444055" cy="1466433"/>
        </a:xfrm>
        <a:prstGeom prst="rect">
          <a:avLst/>
        </a:prstGeom>
        <a:solidFill>
          <a:srgbClr val="ED7D31"/>
        </a:soli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b="1" kern="1200"/>
            <a:t>(Cancer Research UK, 2024; NHS England, 2024)</a:t>
          </a:r>
          <a:endParaRPr lang="en-US" sz="2200" kern="1200"/>
        </a:p>
      </dsp:txBody>
      <dsp:txXfrm>
        <a:off x="8068463" y="2297871"/>
        <a:ext cx="2444055" cy="1466433"/>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8/9/2026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8/9/2026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8/9/2026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8/9/2026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8/9/2026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8/9/2026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8/9/2026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8/9/2026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8/9/2026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8/9/2026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8/9/2026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8/9/2026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3.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5.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hyperlink" Target="https://www.who.int/initiatives/cervical-cancer-elimination-initiative" TargetMode="External"/><Relationship Id="rId3" Type="http://schemas.openxmlformats.org/officeDocument/2006/relationships/hyperlink" Target="https://www.nice.org.uk/guidance/ng183" TargetMode="External"/><Relationship Id="rId7" Type="http://schemas.openxmlformats.org/officeDocument/2006/relationships/hyperlink" Target="https://www.gov.uk/government/collections/cervical-screening-programme" TargetMode="External"/><Relationship Id="rId2" Type="http://schemas.openxmlformats.org/officeDocument/2006/relationships/hyperlink" Target="https://www.cancerresearchuk.org/health-professional/cancer-statistics/statistics-by-cancer-type/cervical-cancer" TargetMode="External"/><Relationship Id="rId1" Type="http://schemas.openxmlformats.org/officeDocument/2006/relationships/slideLayout" Target="../slideLayouts/slideLayout2.xml"/><Relationship Id="rId6" Type="http://schemas.openxmlformats.org/officeDocument/2006/relationships/hyperlink" Target="https://www.ons.gov.uk/peoplepopulationandcommunity/householdcharacteristics/homeinternetandsocialmediausage" TargetMode="External"/><Relationship Id="rId11" Type="http://schemas.openxmlformats.org/officeDocument/2006/relationships/hyperlink" Target="https://www.gov.uk/government/publications/health-profile-for-england" TargetMode="External"/><Relationship Id="rId5" Type="http://schemas.openxmlformats.org/officeDocument/2006/relationships/hyperlink" Target="https://www.nhs.uk/nhs-app/" TargetMode="External"/><Relationship Id="rId10" Type="http://schemas.openxmlformats.org/officeDocument/2006/relationships/hyperlink" Target="https://www.england.nhs.uk/about/equality/equality-hub/core20plus5/" TargetMode="External"/><Relationship Id="rId4" Type="http://schemas.openxmlformats.org/officeDocument/2006/relationships/hyperlink" Target="https://www.england.nhs.uk/publication/nhs-screening-programmes/" TargetMode="External"/><Relationship Id="rId9" Type="http://schemas.openxmlformats.org/officeDocument/2006/relationships/hyperlink" Target="https://www.gov.uk/government/publications/womens-health-strategy-for-england"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US" sz="2800">
                <a:latin typeface="Arial Nova"/>
                <a:ea typeface="+mj-lt"/>
                <a:cs typeface="+mj-lt"/>
              </a:rPr>
              <a:t>Increasing Cervical Screening Uptake Among Young Women Through a Digital Health Promotion Intervention</a:t>
            </a:r>
            <a:endParaRPr lang="en-US" sz="2800">
              <a:latin typeface="Arial Nova"/>
            </a:endParaRPr>
          </a:p>
        </p:txBody>
      </p:sp>
      <p:sp>
        <p:nvSpPr>
          <p:cNvPr id="3" name="Subtitle 2"/>
          <p:cNvSpPr>
            <a:spLocks noGrp="1"/>
          </p:cNvSpPr>
          <p:nvPr>
            <p:ph type="subTitle" idx="1"/>
          </p:nvPr>
        </p:nvSpPr>
        <p:spPr/>
        <p:txBody>
          <a:bodyPr vert="horz" lIns="91440" tIns="45720" rIns="91440" bIns="45720" rtlCol="0" anchor="t">
            <a:normAutofit fontScale="92500" lnSpcReduction="20000"/>
          </a:bodyPr>
          <a:lstStyle/>
          <a:p>
            <a:r>
              <a:rPr lang="en-US" dirty="0">
                <a:latin typeface="Arial Nova"/>
              </a:rPr>
              <a:t>Name: </a:t>
            </a:r>
            <a:r>
              <a:rPr lang="en-US" dirty="0" err="1">
                <a:latin typeface="Arial Nova"/>
              </a:rPr>
              <a:t>Aayushkumar</a:t>
            </a:r>
            <a:r>
              <a:rPr lang="en-US" dirty="0">
                <a:latin typeface="Arial Nova"/>
              </a:rPr>
              <a:t> H  Parmar </a:t>
            </a:r>
            <a:endParaRPr lang="en-US">
              <a:latin typeface="Arial Nova"/>
            </a:endParaRPr>
          </a:p>
          <a:p>
            <a:r>
              <a:rPr lang="en-US">
                <a:latin typeface="Arial Nova"/>
              </a:rPr>
              <a:t>Student id: 2517971</a:t>
            </a:r>
          </a:p>
          <a:p>
            <a:r>
              <a:rPr lang="en-US">
                <a:latin typeface="Arial Nova"/>
              </a:rPr>
              <a:t>Module &amp; Code: </a:t>
            </a:r>
            <a:r>
              <a:rPr lang="en-US">
                <a:latin typeface="Arial Nova"/>
                <a:ea typeface="+mn-lt"/>
                <a:cs typeface="+mn-lt"/>
              </a:rPr>
              <a:t>Population Health and Digital Health Promotion LCHS7009</a:t>
            </a:r>
            <a:endParaRPr lang="en-US" dirty="0">
              <a:latin typeface="Arial Nova"/>
              <a:ea typeface="+mn-lt"/>
              <a:cs typeface="+mn-lt"/>
            </a:endParaRPr>
          </a:p>
          <a:p>
            <a:r>
              <a:rPr lang="en-US" dirty="0" err="1">
                <a:latin typeface="Arial Nova"/>
                <a:ea typeface="+mn-lt"/>
                <a:cs typeface="+mn-lt"/>
              </a:rPr>
              <a:t>Lecturer:Dr</a:t>
            </a:r>
            <a:r>
              <a:rPr lang="en-US" dirty="0">
                <a:latin typeface="Arial Nova"/>
                <a:ea typeface="+mn-lt"/>
                <a:cs typeface="+mn-lt"/>
              </a:rPr>
              <a:t> Ping Wu</a:t>
            </a:r>
            <a:r>
              <a:rPr lang="en-US" dirty="0">
                <a:ea typeface="+mn-lt"/>
                <a:cs typeface="+mn-lt"/>
              </a:rPr>
              <a:t> </a:t>
            </a:r>
            <a:endParaRPr lang="en-US" dirty="0"/>
          </a:p>
          <a:p>
            <a:endParaRPr lang="en-US" dirty="0"/>
          </a:p>
        </p:txBody>
      </p:sp>
      <p:pic>
        <p:nvPicPr>
          <p:cNvPr id="4" name="Picture 3">
            <a:extLst>
              <a:ext uri="{FF2B5EF4-FFF2-40B4-BE49-F238E27FC236}">
                <a16:creationId xmlns:a16="http://schemas.microsoft.com/office/drawing/2014/main" id="{0AFF241B-38BE-D444-DC98-6BCC38C703D1}"/>
              </a:ext>
            </a:extLst>
          </p:cNvPr>
          <p:cNvPicPr>
            <a:picLocks noChangeAspect="1"/>
          </p:cNvPicPr>
          <p:nvPr/>
        </p:nvPicPr>
        <p:blipFill>
          <a:blip r:embed="rId2"/>
          <a:stretch>
            <a:fillRect/>
          </a:stretch>
        </p:blipFill>
        <p:spPr>
          <a:xfrm>
            <a:off x="5143500" y="1089355"/>
            <a:ext cx="1905000" cy="1228725"/>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67106C9-9E3C-4A48-DCA9-699A0B3B22D1}"/>
              </a:ext>
            </a:extLst>
          </p:cNvPr>
          <p:cNvSpPr>
            <a:spLocks noGrp="1"/>
          </p:cNvSpPr>
          <p:nvPr>
            <p:ph type="title"/>
          </p:nvPr>
        </p:nvSpPr>
        <p:spPr>
          <a:xfrm>
            <a:off x="686834" y="591344"/>
            <a:ext cx="3200400" cy="5585619"/>
          </a:xfrm>
        </p:spPr>
        <p:txBody>
          <a:bodyPr>
            <a:normAutofit/>
          </a:bodyPr>
          <a:lstStyle/>
          <a:p>
            <a:br>
              <a:rPr lang="en-US" sz="3400">
                <a:solidFill>
                  <a:srgbClr val="FFFFFF"/>
                </a:solidFill>
                <a:latin typeface="Arial Nova"/>
                <a:ea typeface="+mj-lt"/>
                <a:cs typeface="+mj-lt"/>
              </a:rPr>
            </a:br>
            <a:r>
              <a:rPr lang="en-US" sz="3400">
                <a:solidFill>
                  <a:srgbClr val="FFFFFF"/>
                </a:solidFill>
                <a:latin typeface="Arial Nova"/>
                <a:ea typeface="+mj-lt"/>
                <a:cs typeface="+mj-lt"/>
              </a:rPr>
              <a:t>A Digital Health Promotion Intervention Using SMS Reminders, Educational Videos and Digital Booking</a:t>
            </a:r>
            <a:br>
              <a:rPr lang="en-US" sz="3400">
                <a:solidFill>
                  <a:srgbClr val="FFFFFF"/>
                </a:solidFill>
                <a:latin typeface="Arial Nova"/>
                <a:ea typeface="+mj-lt"/>
                <a:cs typeface="+mj-lt"/>
              </a:rPr>
            </a:br>
            <a:endParaRPr lang="en-US" sz="3400">
              <a:solidFill>
                <a:srgbClr val="FFFFFF"/>
              </a:solidFill>
              <a:latin typeface="Arial Nova"/>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50069F10-80C6-76E3-3DB1-8811AE07371E}"/>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US" sz="2000" b="1">
                <a:latin typeface="Arial Nova"/>
                <a:ea typeface="+mn-lt"/>
                <a:cs typeface="+mn-lt"/>
              </a:rPr>
              <a:t>Target Population</a:t>
            </a:r>
            <a:endParaRPr lang="en-US" sz="2000">
              <a:latin typeface="Arial Nova"/>
            </a:endParaRPr>
          </a:p>
          <a:p>
            <a:r>
              <a:rPr lang="en-US" sz="2000">
                <a:latin typeface="Arial Nova"/>
                <a:ea typeface="+mn-lt"/>
                <a:cs typeface="+mn-lt"/>
              </a:rPr>
              <a:t>Women aged </a:t>
            </a:r>
            <a:r>
              <a:rPr lang="en-US" sz="2000" b="1">
                <a:latin typeface="Arial Nova"/>
                <a:ea typeface="+mn-lt"/>
                <a:cs typeface="+mn-lt"/>
              </a:rPr>
              <a:t>25–35 years</a:t>
            </a:r>
            <a:r>
              <a:rPr lang="en-US" sz="2000">
                <a:latin typeface="Arial Nova"/>
                <a:ea typeface="+mn-lt"/>
                <a:cs typeface="+mn-lt"/>
              </a:rPr>
              <a:t> in England </a:t>
            </a:r>
            <a:endParaRPr lang="en-US" sz="2000">
              <a:latin typeface="Arial Nova"/>
            </a:endParaRPr>
          </a:p>
          <a:p>
            <a:r>
              <a:rPr lang="en-US" sz="2000" b="1">
                <a:latin typeface="Arial Nova"/>
                <a:ea typeface="+mn-lt"/>
                <a:cs typeface="+mn-lt"/>
              </a:rPr>
              <a:t>Public Health Issue</a:t>
            </a:r>
            <a:endParaRPr lang="en-US" sz="2000">
              <a:latin typeface="Arial Nova"/>
            </a:endParaRPr>
          </a:p>
          <a:p>
            <a:r>
              <a:rPr lang="en-US" sz="2000" dirty="0">
                <a:latin typeface="Arial Nova"/>
                <a:ea typeface="+mn-lt"/>
                <a:cs typeface="+mn-lt"/>
              </a:rPr>
              <a:t>Low participation in cervical screening despite the availability of a free NHS Cervical Screening </a:t>
            </a:r>
            <a:r>
              <a:rPr lang="en-US" sz="2000" dirty="0" err="1">
                <a:latin typeface="Arial Nova"/>
                <a:ea typeface="+mn-lt"/>
                <a:cs typeface="+mn-lt"/>
              </a:rPr>
              <a:t>Programme</a:t>
            </a:r>
            <a:r>
              <a:rPr lang="en-US" sz="2000" dirty="0">
                <a:latin typeface="Arial Nova"/>
                <a:ea typeface="+mn-lt"/>
                <a:cs typeface="+mn-lt"/>
              </a:rPr>
              <a:t>. </a:t>
            </a:r>
            <a:endParaRPr lang="en-US" sz="2000" dirty="0">
              <a:latin typeface="Arial Nova"/>
            </a:endParaRPr>
          </a:p>
          <a:p>
            <a:r>
              <a:rPr lang="en-US" sz="2000" b="1">
                <a:latin typeface="Arial Nova"/>
                <a:ea typeface="+mn-lt"/>
                <a:cs typeface="+mn-lt"/>
              </a:rPr>
              <a:t>Overview</a:t>
            </a:r>
            <a:endParaRPr lang="en-US" sz="2000">
              <a:latin typeface="Arial Nova"/>
            </a:endParaRPr>
          </a:p>
          <a:p>
            <a:r>
              <a:rPr lang="en-US" sz="2000">
                <a:latin typeface="Arial Nova"/>
                <a:ea typeface="+mn-lt"/>
                <a:cs typeface="+mn-lt"/>
              </a:rPr>
              <a:t>Public health problem </a:t>
            </a:r>
            <a:endParaRPr lang="en-US" sz="2000">
              <a:latin typeface="Arial Nova"/>
            </a:endParaRPr>
          </a:p>
          <a:p>
            <a:r>
              <a:rPr lang="en-US" sz="2000">
                <a:latin typeface="Arial Nova"/>
                <a:ea typeface="+mn-lt"/>
                <a:cs typeface="+mn-lt"/>
              </a:rPr>
              <a:t>Importance of screening </a:t>
            </a:r>
            <a:endParaRPr lang="en-US" sz="2000">
              <a:latin typeface="Arial Nova"/>
            </a:endParaRPr>
          </a:p>
          <a:p>
            <a:r>
              <a:rPr lang="en-US" sz="2000">
                <a:latin typeface="Arial Nova"/>
                <a:ea typeface="+mn-lt"/>
                <a:cs typeface="+mn-lt"/>
              </a:rPr>
              <a:t>Target population </a:t>
            </a:r>
            <a:endParaRPr lang="en-US" sz="2000">
              <a:latin typeface="Arial Nova"/>
            </a:endParaRPr>
          </a:p>
          <a:p>
            <a:r>
              <a:rPr lang="en-US" sz="2000">
                <a:latin typeface="Arial Nova"/>
                <a:ea typeface="+mn-lt"/>
                <a:cs typeface="+mn-lt"/>
              </a:rPr>
              <a:t>Digital intervention </a:t>
            </a:r>
            <a:endParaRPr lang="en-US" sz="2000">
              <a:latin typeface="Arial Nova"/>
            </a:endParaRPr>
          </a:p>
          <a:p>
            <a:r>
              <a:rPr lang="en-US" sz="2000">
                <a:latin typeface="Arial Nova"/>
                <a:ea typeface="+mn-lt"/>
                <a:cs typeface="+mn-lt"/>
              </a:rPr>
              <a:t>Expected impact </a:t>
            </a:r>
            <a:endParaRPr lang="en-US" sz="2000">
              <a:latin typeface="Arial Nova"/>
            </a:endParaRPr>
          </a:p>
          <a:p>
            <a:pPr marL="0" indent="0">
              <a:buNone/>
            </a:pPr>
            <a:br>
              <a:rPr lang="en-US" sz="2000" b="1" dirty="0">
                <a:latin typeface="Arial Nova"/>
                <a:ea typeface="+mn-lt"/>
                <a:cs typeface="+mn-lt"/>
              </a:rPr>
            </a:br>
            <a:r>
              <a:rPr lang="en-US" sz="2000" b="1">
                <a:latin typeface="Arial Nova"/>
                <a:ea typeface="+mn-lt"/>
                <a:cs typeface="+mn-lt"/>
              </a:rPr>
              <a:t> (NHS England, 2024)</a:t>
            </a:r>
            <a:endParaRPr lang="en-US" sz="2000">
              <a:latin typeface="Arial Nova"/>
            </a:endParaRPr>
          </a:p>
          <a:p>
            <a:endParaRPr lang="en-US" sz="2000">
              <a:latin typeface="Arial Nova"/>
            </a:endParaRPr>
          </a:p>
        </p:txBody>
      </p:sp>
      <p:pic>
        <p:nvPicPr>
          <p:cNvPr id="4" name="Picture 3">
            <a:extLst>
              <a:ext uri="{FF2B5EF4-FFF2-40B4-BE49-F238E27FC236}">
                <a16:creationId xmlns:a16="http://schemas.microsoft.com/office/drawing/2014/main" id="{BBCC7CB4-2707-CB70-D9AE-92B75E143673}"/>
              </a:ext>
            </a:extLst>
          </p:cNvPr>
          <p:cNvPicPr>
            <a:picLocks noChangeAspect="1"/>
          </p:cNvPicPr>
          <p:nvPr/>
        </p:nvPicPr>
        <p:blipFill>
          <a:blip r:embed="rId2"/>
          <a:stretch>
            <a:fillRect/>
          </a:stretch>
        </p:blipFill>
        <p:spPr>
          <a:xfrm>
            <a:off x="7260565" y="4115191"/>
            <a:ext cx="4931435" cy="2739541"/>
          </a:xfrm>
          <a:prstGeom prst="rect">
            <a:avLst/>
          </a:prstGeom>
        </p:spPr>
      </p:pic>
    </p:spTree>
    <p:extLst>
      <p:ext uri="{BB962C8B-B14F-4D97-AF65-F5344CB8AC3E}">
        <p14:creationId xmlns:p14="http://schemas.microsoft.com/office/powerpoint/2010/main" val="56700927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3D82EB03-7B0D-8592-C5DC-36E53488F7C4}"/>
              </a:ext>
            </a:extLst>
          </p:cNvPr>
          <p:cNvPicPr>
            <a:picLocks noChangeAspect="1"/>
          </p:cNvPicPr>
          <p:nvPr/>
        </p:nvPicPr>
        <p:blipFill>
          <a:blip r:embed="rId2">
            <a:duotone>
              <a:schemeClr val="bg2">
                <a:shade val="45000"/>
                <a:satMod val="135000"/>
              </a:schemeClr>
              <a:prstClr val="white"/>
            </a:duotone>
          </a:blip>
          <a:srcRect t="23614" r="9085" b="-7"/>
          <a:stretch>
            <a:fillRect/>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064B3B0-4DFB-055E-C73E-778BE935F63D}"/>
              </a:ext>
            </a:extLst>
          </p:cNvPr>
          <p:cNvSpPr>
            <a:spLocks noGrp="1"/>
          </p:cNvSpPr>
          <p:nvPr>
            <p:ph type="title"/>
          </p:nvPr>
        </p:nvSpPr>
        <p:spPr>
          <a:xfrm>
            <a:off x="838200" y="365125"/>
            <a:ext cx="10515600" cy="1325563"/>
          </a:xfrm>
        </p:spPr>
        <p:txBody>
          <a:bodyPr>
            <a:normAutofit/>
          </a:bodyPr>
          <a:lstStyle/>
          <a:p>
            <a:r>
              <a:rPr lang="en-US">
                <a:ea typeface="+mj-lt"/>
                <a:cs typeface="+mj-lt"/>
              </a:rPr>
              <a:t>Burden of Cervical Cancer</a:t>
            </a:r>
            <a:endParaRPr lang="en-US"/>
          </a:p>
        </p:txBody>
      </p:sp>
      <p:graphicFrame>
        <p:nvGraphicFramePr>
          <p:cNvPr id="5" name="Content Placeholder 2">
            <a:extLst>
              <a:ext uri="{FF2B5EF4-FFF2-40B4-BE49-F238E27FC236}">
                <a16:creationId xmlns:a16="http://schemas.microsoft.com/office/drawing/2014/main" id="{AF08968A-F670-A2F6-61E8-E48976B8967C}"/>
              </a:ext>
            </a:extLst>
          </p:cNvPr>
          <p:cNvGraphicFramePr>
            <a:graphicFrameLocks noGrp="1"/>
          </p:cNvGraphicFramePr>
          <p:nvPr>
            <p:ph idx="1"/>
            <p:extLst>
              <p:ext uri="{D42A27DB-BD31-4B8C-83A1-F6EECF244321}">
                <p14:modId xmlns:p14="http://schemas.microsoft.com/office/powerpoint/2010/main" val="60179599"/>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3" name="Picture 12">
            <a:extLst>
              <a:ext uri="{FF2B5EF4-FFF2-40B4-BE49-F238E27FC236}">
                <a16:creationId xmlns:a16="http://schemas.microsoft.com/office/drawing/2014/main" id="{E47F7E0E-913A-3626-68CE-DBF0585452FA}"/>
              </a:ext>
            </a:extLst>
          </p:cNvPr>
          <p:cNvPicPr>
            <a:picLocks noChangeAspect="1"/>
          </p:cNvPicPr>
          <p:nvPr/>
        </p:nvPicPr>
        <p:blipFill>
          <a:blip r:embed="rId8"/>
          <a:stretch>
            <a:fillRect/>
          </a:stretch>
        </p:blipFill>
        <p:spPr>
          <a:xfrm>
            <a:off x="7533735" y="-154884"/>
            <a:ext cx="4658265" cy="1977541"/>
          </a:xfrm>
          <a:prstGeom prst="rect">
            <a:avLst/>
          </a:prstGeom>
        </p:spPr>
      </p:pic>
    </p:spTree>
    <p:extLst>
      <p:ext uri="{BB962C8B-B14F-4D97-AF65-F5344CB8AC3E}">
        <p14:creationId xmlns:p14="http://schemas.microsoft.com/office/powerpoint/2010/main" val="11669951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837543A-6020-4505-A233-C9DB4BF74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E5BDDDD-4857-6C60-6ECA-16F077A6E841}"/>
              </a:ext>
            </a:extLst>
          </p:cNvPr>
          <p:cNvSpPr>
            <a:spLocks noGrp="1"/>
          </p:cNvSpPr>
          <p:nvPr>
            <p:ph type="title"/>
          </p:nvPr>
        </p:nvSpPr>
        <p:spPr>
          <a:xfrm>
            <a:off x="838200" y="365125"/>
            <a:ext cx="5558489" cy="1325563"/>
          </a:xfrm>
        </p:spPr>
        <p:txBody>
          <a:bodyPr>
            <a:normAutofit/>
          </a:bodyPr>
          <a:lstStyle/>
          <a:p>
            <a:r>
              <a:rPr lang="en-US">
                <a:ea typeface="+mj-lt"/>
                <a:cs typeface="+mj-lt"/>
              </a:rPr>
              <a:t>Why Focus on Young Women?</a:t>
            </a:r>
            <a:endParaRPr lang="en-US"/>
          </a:p>
        </p:txBody>
      </p:sp>
      <p:sp>
        <p:nvSpPr>
          <p:cNvPr id="10" name="Freeform: Shape 9">
            <a:extLst>
              <a:ext uri="{FF2B5EF4-FFF2-40B4-BE49-F238E27FC236}">
                <a16:creationId xmlns:a16="http://schemas.microsoft.com/office/drawing/2014/main" id="{35B16301-FB18-48BA-A6DD-C37CAF6F9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388E33DD-ED8A-359A-1272-A746B61947BF}"/>
              </a:ext>
            </a:extLst>
          </p:cNvPr>
          <p:cNvSpPr>
            <a:spLocks noGrp="1"/>
          </p:cNvSpPr>
          <p:nvPr>
            <p:ph idx="1"/>
          </p:nvPr>
        </p:nvSpPr>
        <p:spPr>
          <a:xfrm>
            <a:off x="838200" y="1825625"/>
            <a:ext cx="5558489" cy="4351338"/>
          </a:xfrm>
        </p:spPr>
        <p:txBody>
          <a:bodyPr vert="horz" lIns="91440" tIns="45720" rIns="91440" bIns="45720" rtlCol="0">
            <a:normAutofit/>
          </a:bodyPr>
          <a:lstStyle/>
          <a:p>
            <a:r>
              <a:rPr lang="en-US" sz="1800">
                <a:ea typeface="+mn-lt"/>
                <a:cs typeface="+mn-lt"/>
              </a:rPr>
              <a:t>Women aged </a:t>
            </a:r>
            <a:r>
              <a:rPr lang="en-US" sz="1800" b="1">
                <a:ea typeface="+mn-lt"/>
                <a:cs typeface="+mn-lt"/>
              </a:rPr>
              <a:t>25–35 years</a:t>
            </a:r>
            <a:r>
              <a:rPr lang="en-US" sz="1800">
                <a:ea typeface="+mn-lt"/>
                <a:cs typeface="+mn-lt"/>
              </a:rPr>
              <a:t> have consistently lower cervical screening attendance than older age groups. Many delay or miss screening because of:</a:t>
            </a:r>
            <a:endParaRPr lang="en-US" sz="1800"/>
          </a:p>
          <a:p>
            <a:r>
              <a:rPr lang="en-US" sz="1800">
                <a:ea typeface="+mn-lt"/>
                <a:cs typeface="+mn-lt"/>
              </a:rPr>
              <a:t>Lack of awareness </a:t>
            </a:r>
            <a:endParaRPr lang="en-US" sz="1800"/>
          </a:p>
          <a:p>
            <a:r>
              <a:rPr lang="en-US" sz="1800">
                <a:ea typeface="+mn-lt"/>
                <a:cs typeface="+mn-lt"/>
              </a:rPr>
              <a:t>Fear or embarrassment </a:t>
            </a:r>
            <a:endParaRPr lang="en-US" sz="1800"/>
          </a:p>
          <a:p>
            <a:r>
              <a:rPr lang="en-US" sz="1800">
                <a:ea typeface="+mn-lt"/>
                <a:cs typeface="+mn-lt"/>
              </a:rPr>
              <a:t>Busy work or family commitments </a:t>
            </a:r>
            <a:endParaRPr lang="en-US" sz="1800"/>
          </a:p>
          <a:p>
            <a:r>
              <a:rPr lang="en-US" sz="1800">
                <a:ea typeface="+mn-lt"/>
                <a:cs typeface="+mn-lt"/>
              </a:rPr>
              <a:t>Difficulty accessing appointments </a:t>
            </a:r>
            <a:endParaRPr lang="en-US" sz="1800"/>
          </a:p>
          <a:p>
            <a:r>
              <a:rPr lang="en-US" sz="1800">
                <a:ea typeface="+mn-lt"/>
                <a:cs typeface="+mn-lt"/>
              </a:rPr>
              <a:t>Misconceptions that HPV vaccination removes the need for screening </a:t>
            </a:r>
            <a:endParaRPr lang="en-US" sz="1800"/>
          </a:p>
          <a:p>
            <a:r>
              <a:rPr lang="en-US" sz="1800">
                <a:ea typeface="+mn-lt"/>
                <a:cs typeface="+mn-lt"/>
              </a:rPr>
              <a:t>As this age group has high smartphone and internet use, digital interventions provide an effective opportunity to improve engagement.</a:t>
            </a:r>
            <a:br>
              <a:rPr lang="en-US" sz="1800" b="1">
                <a:ea typeface="+mn-lt"/>
                <a:cs typeface="+mn-lt"/>
              </a:rPr>
            </a:br>
            <a:r>
              <a:rPr lang="en-US" sz="1800" b="1">
                <a:ea typeface="+mn-lt"/>
                <a:cs typeface="+mn-lt"/>
              </a:rPr>
              <a:t> (NHS England, 2024; ONS, 2024)</a:t>
            </a:r>
            <a:endParaRPr lang="en-US" sz="1800"/>
          </a:p>
          <a:p>
            <a:endParaRPr lang="en-US" sz="1800"/>
          </a:p>
        </p:txBody>
      </p:sp>
      <p:sp>
        <p:nvSpPr>
          <p:cNvPr id="12" name="Oval 11">
            <a:extLst>
              <a:ext uri="{FF2B5EF4-FFF2-40B4-BE49-F238E27FC236}">
                <a16:creationId xmlns:a16="http://schemas.microsoft.com/office/drawing/2014/main" id="{C3C0D90E-074A-4F52-9B11-B52BEF4BC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Block Arc 13">
            <a:extLst>
              <a:ext uri="{FF2B5EF4-FFF2-40B4-BE49-F238E27FC236}">
                <a16:creationId xmlns:a16="http://schemas.microsoft.com/office/drawing/2014/main" id="{CABBD4C1-E6F8-46F6-8152-A8A97490B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18531"/>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6" name="Freeform: Shape 15">
            <a:extLst>
              <a:ext uri="{FF2B5EF4-FFF2-40B4-BE49-F238E27FC236}">
                <a16:creationId xmlns:a16="http://schemas.microsoft.com/office/drawing/2014/main" id="{83BA5EF5-1FE9-4BF9-83BB-269BCDDF6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dirty="0"/>
          </a:p>
        </p:txBody>
      </p:sp>
      <p:cxnSp>
        <p:nvCxnSpPr>
          <p:cNvPr id="18" name="Straight Connector 17">
            <a:extLst>
              <a:ext uri="{FF2B5EF4-FFF2-40B4-BE49-F238E27FC236}">
                <a16:creationId xmlns:a16="http://schemas.microsoft.com/office/drawing/2014/main" id="{4B3BCACB-5880-460B-9606-8C433A9AF9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0" name="Freeform: Shape 19">
            <a:extLst>
              <a:ext uri="{FF2B5EF4-FFF2-40B4-BE49-F238E27FC236}">
                <a16:creationId xmlns:a16="http://schemas.microsoft.com/office/drawing/2014/main" id="{88853921-7BC9-4BDE-ACAB-133C683C8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2" name="Arc 21">
            <a:extLst>
              <a:ext uri="{FF2B5EF4-FFF2-40B4-BE49-F238E27FC236}">
                <a16:creationId xmlns:a16="http://schemas.microsoft.com/office/drawing/2014/main" id="{09192968-3AE7-4470-A61C-97294BB92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4" name="Freeform: Shape 23">
            <a:extLst>
              <a:ext uri="{FF2B5EF4-FFF2-40B4-BE49-F238E27FC236}">
                <a16:creationId xmlns:a16="http://schemas.microsoft.com/office/drawing/2014/main" id="{3AB72E55-43E4-4356-BFE8-E2102CB0B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9084874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827FF362-FC97-4BF5-949B-D4ADFA26E4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888549">
            <a:off x="-1059473" y="-1108988"/>
            <a:ext cx="7179830" cy="5226565"/>
          </a:xfrm>
          <a:custGeom>
            <a:avLst/>
            <a:gdLst>
              <a:gd name="connsiteX0" fmla="*/ 5217841 w 7179830"/>
              <a:gd name="connsiteY0" fmla="*/ 464824 h 5226565"/>
              <a:gd name="connsiteX1" fmla="*/ 5222490 w 7179830"/>
              <a:gd name="connsiteY1" fmla="*/ 464289 h 5226565"/>
              <a:gd name="connsiteX2" fmla="*/ 5216768 w 7179830"/>
              <a:gd name="connsiteY2" fmla="*/ 463394 h 5226565"/>
              <a:gd name="connsiteX3" fmla="*/ 5217841 w 7179830"/>
              <a:gd name="connsiteY3" fmla="*/ 464824 h 5226565"/>
              <a:gd name="connsiteX4" fmla="*/ 4945201 w 7179830"/>
              <a:gd name="connsiteY4" fmla="*/ 5226565 h 5226565"/>
              <a:gd name="connsiteX5" fmla="*/ 140449 w 7179830"/>
              <a:gd name="connsiteY5" fmla="*/ 2240811 h 5226565"/>
              <a:gd name="connsiteX6" fmla="*/ 232913 w 7179830"/>
              <a:gd name="connsiteY6" fmla="*/ 2052782 h 5226565"/>
              <a:gd name="connsiteX7" fmla="*/ 375714 w 7179830"/>
              <a:gd name="connsiteY7" fmla="*/ 1803205 h 5226565"/>
              <a:gd name="connsiteX8" fmla="*/ 1512756 w 7179830"/>
              <a:gd name="connsiteY8" fmla="*/ 638448 h 5226565"/>
              <a:gd name="connsiteX9" fmla="*/ 2902095 w 7179830"/>
              <a:gd name="connsiteY9" fmla="*/ 120440 h 5226565"/>
              <a:gd name="connsiteX10" fmla="*/ 2848453 w 7179830"/>
              <a:gd name="connsiteY10" fmla="*/ 125626 h 5226565"/>
              <a:gd name="connsiteX11" fmla="*/ 1837830 w 7179830"/>
              <a:gd name="connsiteY11" fmla="*/ 426203 h 5226565"/>
              <a:gd name="connsiteX12" fmla="*/ 214608 w 7179830"/>
              <a:gd name="connsiteY12" fmla="*/ 1882239 h 5226565"/>
              <a:gd name="connsiteX13" fmla="*/ 91317 w 7179830"/>
              <a:gd name="connsiteY13" fmla="*/ 2123701 h 5226565"/>
              <a:gd name="connsiteX14" fmla="*/ 64092 w 7179830"/>
              <a:gd name="connsiteY14" fmla="*/ 2193361 h 5226565"/>
              <a:gd name="connsiteX15" fmla="*/ 0 w 7179830"/>
              <a:gd name="connsiteY15" fmla="*/ 2153533 h 5226565"/>
              <a:gd name="connsiteX16" fmla="*/ 42834 w 7179830"/>
              <a:gd name="connsiteY16" fmla="*/ 2047277 h 5226565"/>
              <a:gd name="connsiteX17" fmla="*/ 923582 w 7179830"/>
              <a:gd name="connsiteY17" fmla="*/ 915600 h 5226565"/>
              <a:gd name="connsiteX18" fmla="*/ 2686989 w 7179830"/>
              <a:gd name="connsiteY18" fmla="*/ 73950 h 5226565"/>
              <a:gd name="connsiteX19" fmla="*/ 3059983 w 7179830"/>
              <a:gd name="connsiteY19" fmla="*/ 20308 h 5226565"/>
              <a:gd name="connsiteX20" fmla="*/ 3454435 w 7179830"/>
              <a:gd name="connsiteY20" fmla="*/ 1176 h 5226565"/>
              <a:gd name="connsiteX21" fmla="*/ 3923806 w 7179830"/>
              <a:gd name="connsiteY21" fmla="*/ 49990 h 5226565"/>
              <a:gd name="connsiteX22" fmla="*/ 5350874 w 7179830"/>
              <a:gd name="connsiteY22" fmla="*/ 426917 h 5226565"/>
              <a:gd name="connsiteX23" fmla="*/ 6607360 w 7179830"/>
              <a:gd name="connsiteY23" fmla="*/ 1075097 h 5226565"/>
              <a:gd name="connsiteX24" fmla="*/ 7110534 w 7179830"/>
              <a:gd name="connsiteY24" fmla="*/ 1541421 h 5226565"/>
              <a:gd name="connsiteX25" fmla="*/ 7179830 w 7179830"/>
              <a:gd name="connsiteY25" fmla="*/ 1630542 h 5226565"/>
              <a:gd name="connsiteX26" fmla="*/ 7136295 w 7179830"/>
              <a:gd name="connsiteY26" fmla="*/ 1700600 h 5226565"/>
              <a:gd name="connsiteX27" fmla="*/ 7131140 w 7179830"/>
              <a:gd name="connsiteY27" fmla="*/ 1693045 h 5226565"/>
              <a:gd name="connsiteX28" fmla="*/ 6577499 w 7179830"/>
              <a:gd name="connsiteY28" fmla="*/ 1148230 h 5226565"/>
              <a:gd name="connsiteX29" fmla="*/ 5494816 w 7179830"/>
              <a:gd name="connsiteY29" fmla="*/ 563527 h 5226565"/>
              <a:gd name="connsiteX30" fmla="*/ 5366967 w 7179830"/>
              <a:gd name="connsiteY30" fmla="*/ 514176 h 5226565"/>
              <a:gd name="connsiteX31" fmla="*/ 5244661 w 7179830"/>
              <a:gd name="connsiteY31" fmla="*/ 470725 h 5226565"/>
              <a:gd name="connsiteX32" fmla="*/ 5904822 w 7179830"/>
              <a:gd name="connsiteY32" fmla="*/ 815468 h 5226565"/>
              <a:gd name="connsiteX33" fmla="*/ 7015222 w 7179830"/>
              <a:gd name="connsiteY33" fmla="*/ 1815185 h 5226565"/>
              <a:gd name="connsiteX34" fmla="*/ 7040454 w 7179830"/>
              <a:gd name="connsiteY34" fmla="*/ 1854830 h 5226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7179830" h="5226565">
                <a:moveTo>
                  <a:pt x="5217841" y="464824"/>
                </a:moveTo>
                <a:lnTo>
                  <a:pt x="5222490" y="464289"/>
                </a:lnTo>
                <a:lnTo>
                  <a:pt x="5216768" y="463394"/>
                </a:lnTo>
                <a:cubicBezTo>
                  <a:pt x="5216768" y="463394"/>
                  <a:pt x="5216768" y="464646"/>
                  <a:pt x="5217841" y="464824"/>
                </a:cubicBezTo>
                <a:close/>
                <a:moveTo>
                  <a:pt x="4945201" y="5226565"/>
                </a:moveTo>
                <a:lnTo>
                  <a:pt x="140449" y="2240811"/>
                </a:lnTo>
                <a:lnTo>
                  <a:pt x="232913" y="2052782"/>
                </a:lnTo>
                <a:cubicBezTo>
                  <a:pt x="277693" y="1968290"/>
                  <a:pt x="325201" y="1885054"/>
                  <a:pt x="375714" y="1803205"/>
                </a:cubicBezTo>
                <a:cubicBezTo>
                  <a:pt x="667528" y="1329721"/>
                  <a:pt x="1039629" y="935091"/>
                  <a:pt x="1512756" y="638448"/>
                </a:cubicBezTo>
                <a:cubicBezTo>
                  <a:pt x="1939392" y="370950"/>
                  <a:pt x="2405724" y="210560"/>
                  <a:pt x="2902095" y="120440"/>
                </a:cubicBezTo>
                <a:cubicBezTo>
                  <a:pt x="2884054" y="118134"/>
                  <a:pt x="2865727" y="119904"/>
                  <a:pt x="2848453" y="125626"/>
                </a:cubicBezTo>
                <a:cubicBezTo>
                  <a:pt x="2498704" y="175943"/>
                  <a:pt x="2158217" y="277201"/>
                  <a:pt x="1837830" y="426203"/>
                </a:cubicBezTo>
                <a:cubicBezTo>
                  <a:pt x="1147094" y="744660"/>
                  <a:pt x="593502" y="1217071"/>
                  <a:pt x="214608" y="1882239"/>
                </a:cubicBezTo>
                <a:cubicBezTo>
                  <a:pt x="169441" y="1960776"/>
                  <a:pt x="128308" y="2041369"/>
                  <a:pt x="91317" y="2123701"/>
                </a:cubicBezTo>
                <a:lnTo>
                  <a:pt x="64092" y="2193361"/>
                </a:lnTo>
                <a:lnTo>
                  <a:pt x="0" y="2153533"/>
                </a:lnTo>
                <a:lnTo>
                  <a:pt x="42834" y="2047277"/>
                </a:lnTo>
                <a:cubicBezTo>
                  <a:pt x="241792" y="1615775"/>
                  <a:pt x="541268" y="1241591"/>
                  <a:pt x="923582" y="915600"/>
                </a:cubicBezTo>
                <a:cubicBezTo>
                  <a:pt x="1435331" y="478415"/>
                  <a:pt x="2028081" y="205375"/>
                  <a:pt x="2686989" y="73950"/>
                </a:cubicBezTo>
                <a:cubicBezTo>
                  <a:pt x="2810367" y="49274"/>
                  <a:pt x="2934818" y="32466"/>
                  <a:pt x="3059983" y="20308"/>
                </a:cubicBezTo>
                <a:cubicBezTo>
                  <a:pt x="3185149" y="8148"/>
                  <a:pt x="3308706" y="2963"/>
                  <a:pt x="3454435" y="1176"/>
                </a:cubicBezTo>
                <a:cubicBezTo>
                  <a:pt x="3599805" y="-5977"/>
                  <a:pt x="3761985" y="20665"/>
                  <a:pt x="3923806" y="49990"/>
                </a:cubicBezTo>
                <a:cubicBezTo>
                  <a:pt x="4409449" y="137964"/>
                  <a:pt x="4886867" y="257228"/>
                  <a:pt x="5350874" y="426917"/>
                </a:cubicBezTo>
                <a:cubicBezTo>
                  <a:pt x="5797001" y="589991"/>
                  <a:pt x="6223101" y="792223"/>
                  <a:pt x="6607360" y="1075097"/>
                </a:cubicBezTo>
                <a:cubicBezTo>
                  <a:pt x="6794438" y="1212779"/>
                  <a:pt x="6965102" y="1365689"/>
                  <a:pt x="7110534" y="1541421"/>
                </a:cubicBezTo>
                <a:lnTo>
                  <a:pt x="7179830" y="1630542"/>
                </a:lnTo>
                <a:lnTo>
                  <a:pt x="7136295" y="1700600"/>
                </a:lnTo>
                <a:lnTo>
                  <a:pt x="7131140" y="1693045"/>
                </a:lnTo>
                <a:cubicBezTo>
                  <a:pt x="6977874" y="1483026"/>
                  <a:pt x="6788448" y="1305671"/>
                  <a:pt x="6577499" y="1148230"/>
                </a:cubicBezTo>
                <a:cubicBezTo>
                  <a:pt x="6245452" y="900401"/>
                  <a:pt x="5878538" y="716408"/>
                  <a:pt x="5494816" y="563527"/>
                </a:cubicBezTo>
                <a:cubicBezTo>
                  <a:pt x="5452491" y="546487"/>
                  <a:pt x="5409881" y="530036"/>
                  <a:pt x="5366967" y="514176"/>
                </a:cubicBezTo>
                <a:cubicBezTo>
                  <a:pt x="5326377" y="499156"/>
                  <a:pt x="5285430" y="485210"/>
                  <a:pt x="5244661" y="470725"/>
                </a:cubicBezTo>
                <a:cubicBezTo>
                  <a:pt x="5471517" y="572127"/>
                  <a:pt x="5691970" y="687263"/>
                  <a:pt x="5904822" y="815468"/>
                </a:cubicBezTo>
                <a:cubicBezTo>
                  <a:pt x="6336645" y="1080104"/>
                  <a:pt x="6718758" y="1400351"/>
                  <a:pt x="7015222" y="1815185"/>
                </a:cubicBezTo>
                <a:lnTo>
                  <a:pt x="7040454" y="1854830"/>
                </a:lnTo>
                <a:close/>
              </a:path>
            </a:pathLst>
          </a:custGeom>
          <a:solidFill>
            <a:schemeClr val="accent2"/>
          </a:solidFill>
          <a:ln w="12700"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B2D7C562-BF02-75C2-62C9-866E1B27953C}"/>
              </a:ext>
            </a:extLst>
          </p:cNvPr>
          <p:cNvSpPr>
            <a:spLocks noGrp="1"/>
          </p:cNvSpPr>
          <p:nvPr>
            <p:ph type="title"/>
          </p:nvPr>
        </p:nvSpPr>
        <p:spPr>
          <a:xfrm>
            <a:off x="841246" y="673770"/>
            <a:ext cx="3644489" cy="2414488"/>
          </a:xfrm>
        </p:spPr>
        <p:txBody>
          <a:bodyPr anchor="t">
            <a:normAutofit/>
          </a:bodyPr>
          <a:lstStyle/>
          <a:p>
            <a:r>
              <a:rPr lang="en-US" sz="5400">
                <a:solidFill>
                  <a:srgbClr val="FFFFFF"/>
                </a:solidFill>
                <a:ea typeface="+mj-lt"/>
                <a:cs typeface="+mj-lt"/>
              </a:rPr>
              <a:t>Current Screening Uptake</a:t>
            </a:r>
            <a:endParaRPr lang="en-US" sz="5400">
              <a:solidFill>
                <a:srgbClr val="FFFFFF"/>
              </a:solidFill>
            </a:endParaRPr>
          </a:p>
        </p:txBody>
      </p:sp>
      <p:sp>
        <p:nvSpPr>
          <p:cNvPr id="3" name="Content Placeholder 2">
            <a:extLst>
              <a:ext uri="{FF2B5EF4-FFF2-40B4-BE49-F238E27FC236}">
                <a16:creationId xmlns:a16="http://schemas.microsoft.com/office/drawing/2014/main" id="{D6B9D0BD-3724-98E9-F24B-7F6C413A6A01}"/>
              </a:ext>
            </a:extLst>
          </p:cNvPr>
          <p:cNvSpPr>
            <a:spLocks noGrp="1"/>
          </p:cNvSpPr>
          <p:nvPr>
            <p:ph idx="1"/>
          </p:nvPr>
        </p:nvSpPr>
        <p:spPr>
          <a:xfrm>
            <a:off x="6095999" y="882315"/>
            <a:ext cx="5254754" cy="5294647"/>
          </a:xfrm>
        </p:spPr>
        <p:txBody>
          <a:bodyPr vert="horz" lIns="91440" tIns="45720" rIns="91440" bIns="45720" rtlCol="0">
            <a:normAutofit/>
          </a:bodyPr>
          <a:lstStyle/>
          <a:p>
            <a:r>
              <a:rPr lang="en-US" sz="2200">
                <a:ea typeface="+mn-lt"/>
                <a:cs typeface="+mn-lt"/>
              </a:rPr>
              <a:t>Although cervical screening is freely available through the NHS, attendance remains below the desired level.</a:t>
            </a:r>
            <a:endParaRPr lang="en-US" sz="2200"/>
          </a:p>
          <a:p>
            <a:r>
              <a:rPr lang="en-US" sz="2200">
                <a:ea typeface="+mn-lt"/>
                <a:cs typeface="+mn-lt"/>
              </a:rPr>
              <a:t>Overall cervical screening coverage in England is approximately </a:t>
            </a:r>
            <a:r>
              <a:rPr lang="en-US" sz="2200" b="1">
                <a:ea typeface="+mn-lt"/>
                <a:cs typeface="+mn-lt"/>
              </a:rPr>
              <a:t>68–69%</a:t>
            </a:r>
            <a:r>
              <a:rPr lang="en-US" sz="2200">
                <a:ea typeface="+mn-lt"/>
                <a:cs typeface="+mn-lt"/>
              </a:rPr>
              <a:t>. </a:t>
            </a:r>
            <a:endParaRPr lang="en-US" sz="2200"/>
          </a:p>
          <a:p>
            <a:r>
              <a:rPr lang="en-US" sz="2200">
                <a:ea typeface="+mn-lt"/>
                <a:cs typeface="+mn-lt"/>
              </a:rPr>
              <a:t>Women aged </a:t>
            </a:r>
            <a:r>
              <a:rPr lang="en-US" sz="2200" b="1">
                <a:ea typeface="+mn-lt"/>
                <a:cs typeface="+mn-lt"/>
              </a:rPr>
              <a:t>25–29 years</a:t>
            </a:r>
            <a:r>
              <a:rPr lang="en-US" sz="2200">
                <a:ea typeface="+mn-lt"/>
                <a:cs typeface="+mn-lt"/>
              </a:rPr>
              <a:t> have the lowest uptake, with coverage around </a:t>
            </a:r>
            <a:r>
              <a:rPr lang="en-US" sz="2200" b="1">
                <a:ea typeface="+mn-lt"/>
                <a:cs typeface="+mn-lt"/>
              </a:rPr>
              <a:t>60–65%</a:t>
            </a:r>
            <a:r>
              <a:rPr lang="en-US" sz="2200">
                <a:ea typeface="+mn-lt"/>
                <a:cs typeface="+mn-lt"/>
              </a:rPr>
              <a:t>. </a:t>
            </a:r>
            <a:endParaRPr lang="en-US" sz="2200"/>
          </a:p>
          <a:p>
            <a:r>
              <a:rPr lang="en-US" sz="2200">
                <a:ea typeface="+mn-lt"/>
                <a:cs typeface="+mn-lt"/>
              </a:rPr>
              <a:t>Lower screening attendance contributes to delayed diagnosis and increased healthcare costs. </a:t>
            </a:r>
            <a:endParaRPr lang="en-US" sz="2200"/>
          </a:p>
          <a:p>
            <a:r>
              <a:rPr lang="en-US" sz="2200">
                <a:ea typeface="+mn-lt"/>
                <a:cs typeface="+mn-lt"/>
              </a:rPr>
              <a:t>Improving uptake remains a national public health priority.</a:t>
            </a:r>
            <a:endParaRPr lang="en-US" sz="2200"/>
          </a:p>
          <a:p>
            <a:pPr marL="0" indent="0">
              <a:buNone/>
            </a:pPr>
            <a:br>
              <a:rPr lang="en-US" sz="2200" b="1">
                <a:ea typeface="+mn-lt"/>
                <a:cs typeface="+mn-lt"/>
              </a:rPr>
            </a:br>
            <a:r>
              <a:rPr lang="en-US" sz="2200" b="1">
                <a:ea typeface="+mn-lt"/>
                <a:cs typeface="+mn-lt"/>
              </a:rPr>
              <a:t> (UK Health Security Agency, 2024)</a:t>
            </a:r>
            <a:endParaRPr lang="en-US" sz="2200"/>
          </a:p>
          <a:p>
            <a:endParaRPr lang="en-US" sz="2200"/>
          </a:p>
        </p:txBody>
      </p:sp>
    </p:spTree>
    <p:extLst>
      <p:ext uri="{BB962C8B-B14F-4D97-AF65-F5344CB8AC3E}">
        <p14:creationId xmlns:p14="http://schemas.microsoft.com/office/powerpoint/2010/main" val="11158695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92FEB64-6EEA-4759-B4A4-BD2C1E660B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7393" y="847600"/>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B0493CE-3D2F-D23E-25C0-C4D979B784E8}"/>
              </a:ext>
            </a:extLst>
          </p:cNvPr>
          <p:cNvSpPr>
            <a:spLocks noGrp="1"/>
          </p:cNvSpPr>
          <p:nvPr>
            <p:ph type="title"/>
          </p:nvPr>
        </p:nvSpPr>
        <p:spPr>
          <a:xfrm>
            <a:off x="1389278" y="1233241"/>
            <a:ext cx="3240506" cy="4064628"/>
          </a:xfrm>
        </p:spPr>
        <p:txBody>
          <a:bodyPr>
            <a:normAutofit/>
          </a:bodyPr>
          <a:lstStyle/>
          <a:p>
            <a:r>
              <a:rPr lang="en-US" sz="3700">
                <a:solidFill>
                  <a:srgbClr val="FFFFFF"/>
                </a:solidFill>
                <a:ea typeface="+mj-lt"/>
                <a:cs typeface="+mj-lt"/>
              </a:rPr>
              <a:t>Consequences of Low Screening Uptake</a:t>
            </a:r>
            <a:endParaRPr lang="en-US" sz="3700">
              <a:solidFill>
                <a:srgbClr val="FFFFFF"/>
              </a:solidFill>
            </a:endParaRPr>
          </a:p>
        </p:txBody>
      </p:sp>
      <p:sp>
        <p:nvSpPr>
          <p:cNvPr id="12" name="Freeform: Shape 11">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16" name="Freeform: Shape 15">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6142841E-B286-7B96-51F9-939F845DCD9F}"/>
              </a:ext>
            </a:extLst>
          </p:cNvPr>
          <p:cNvSpPr>
            <a:spLocks noGrp="1"/>
          </p:cNvSpPr>
          <p:nvPr>
            <p:ph idx="1"/>
          </p:nvPr>
        </p:nvSpPr>
        <p:spPr>
          <a:xfrm>
            <a:off x="6096000" y="820880"/>
            <a:ext cx="5257799" cy="4889350"/>
          </a:xfrm>
        </p:spPr>
        <p:txBody>
          <a:bodyPr vert="horz" lIns="91440" tIns="45720" rIns="91440" bIns="45720" rtlCol="0" anchor="t">
            <a:normAutofit/>
          </a:bodyPr>
          <a:lstStyle/>
          <a:p>
            <a:r>
              <a:rPr lang="en-US" sz="1800">
                <a:ea typeface="+mn-lt"/>
                <a:cs typeface="+mn-lt"/>
              </a:rPr>
              <a:t>Failure to attend cervical screening may lead to:</a:t>
            </a:r>
            <a:endParaRPr lang="en-US" sz="1800"/>
          </a:p>
          <a:p>
            <a:r>
              <a:rPr lang="en-US" sz="1800">
                <a:ea typeface="+mn-lt"/>
                <a:cs typeface="+mn-lt"/>
              </a:rPr>
              <a:t>Delayed detection of abnormal cervical cells </a:t>
            </a:r>
            <a:endParaRPr lang="en-US" sz="1800"/>
          </a:p>
          <a:p>
            <a:r>
              <a:rPr lang="en-US" sz="1800">
                <a:ea typeface="+mn-lt"/>
                <a:cs typeface="+mn-lt"/>
              </a:rPr>
              <a:t>Development of invasive cervical cancer </a:t>
            </a:r>
            <a:endParaRPr lang="en-US" sz="1800"/>
          </a:p>
          <a:p>
            <a:r>
              <a:rPr lang="en-US" sz="1800">
                <a:ea typeface="+mn-lt"/>
                <a:cs typeface="+mn-lt"/>
              </a:rPr>
              <a:t>More complex treatment </a:t>
            </a:r>
            <a:endParaRPr lang="en-US" sz="1800"/>
          </a:p>
          <a:p>
            <a:r>
              <a:rPr lang="en-US" sz="1800">
                <a:ea typeface="+mn-lt"/>
                <a:cs typeface="+mn-lt"/>
              </a:rPr>
              <a:t>Lower survival rates </a:t>
            </a:r>
            <a:endParaRPr lang="en-US" sz="1800"/>
          </a:p>
          <a:p>
            <a:r>
              <a:rPr lang="en-US" sz="1800">
                <a:ea typeface="+mn-lt"/>
                <a:cs typeface="+mn-lt"/>
              </a:rPr>
              <a:t>Increased NHS costs </a:t>
            </a:r>
            <a:endParaRPr lang="en-US" sz="1800"/>
          </a:p>
          <a:p>
            <a:r>
              <a:rPr lang="en-US" sz="1800">
                <a:ea typeface="+mn-lt"/>
                <a:cs typeface="+mn-lt"/>
              </a:rPr>
              <a:t>Preventable illness and deaths </a:t>
            </a:r>
            <a:endParaRPr lang="en-US" sz="1800"/>
          </a:p>
          <a:p>
            <a:r>
              <a:rPr lang="en-US" sz="1800">
                <a:ea typeface="+mn-lt"/>
                <a:cs typeface="+mn-lt"/>
              </a:rPr>
              <a:t>Regular screening allows abnormalities to be identified before cancer develops.</a:t>
            </a:r>
            <a:endParaRPr lang="en-US" sz="1800"/>
          </a:p>
          <a:p>
            <a:pPr marL="0" indent="0">
              <a:buNone/>
            </a:pPr>
            <a:br>
              <a:rPr lang="en-US" sz="1800" b="1">
                <a:ea typeface="+mn-lt"/>
                <a:cs typeface="+mn-lt"/>
              </a:rPr>
            </a:br>
            <a:r>
              <a:rPr lang="en-US" sz="1800" b="1">
                <a:ea typeface="+mn-lt"/>
                <a:cs typeface="+mn-lt"/>
              </a:rPr>
              <a:t> (Cancer Research UK, 2024; NHS England, 2024)</a:t>
            </a:r>
            <a:endParaRPr lang="en-US" sz="1800"/>
          </a:p>
          <a:p>
            <a:endParaRPr lang="en-US" sz="1800"/>
          </a:p>
        </p:txBody>
      </p:sp>
      <p:sp>
        <p:nvSpPr>
          <p:cNvPr id="18" name="Freeform: Shape 17">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05056"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28341944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C17DE74-01C9-4859-B65A-85CF999E8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068C0432-0E90-4CC1-8CD3-D44A90DF0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47414"/>
          </a:xfrm>
          <a:custGeom>
            <a:avLst/>
            <a:gdLst>
              <a:gd name="connsiteX0" fmla="*/ 0 w 12192000"/>
              <a:gd name="connsiteY0" fmla="*/ 0 h 2347414"/>
              <a:gd name="connsiteX1" fmla="*/ 12192000 w 12192000"/>
              <a:gd name="connsiteY1" fmla="*/ 0 h 2347414"/>
              <a:gd name="connsiteX2" fmla="*/ 12192000 w 12192000"/>
              <a:gd name="connsiteY2" fmla="*/ 1736458 h 2347414"/>
              <a:gd name="connsiteX3" fmla="*/ 11967601 w 12192000"/>
              <a:gd name="connsiteY3" fmla="*/ 1784034 h 2347414"/>
              <a:gd name="connsiteX4" fmla="*/ 10829000 w 12192000"/>
              <a:gd name="connsiteY4" fmla="*/ 1983294 h 2347414"/>
              <a:gd name="connsiteX5" fmla="*/ 10743779 w 12192000"/>
              <a:gd name="connsiteY5" fmla="*/ 1996027 h 2347414"/>
              <a:gd name="connsiteX6" fmla="*/ 10829254 w 12192000"/>
              <a:gd name="connsiteY6" fmla="*/ 1987751 h 2347414"/>
              <a:gd name="connsiteX7" fmla="*/ 10847162 w 12192000"/>
              <a:gd name="connsiteY7" fmla="*/ 1988388 h 2347414"/>
              <a:gd name="connsiteX8" fmla="*/ 11575155 w 12192000"/>
              <a:gd name="connsiteY8" fmla="*/ 1921415 h 2347414"/>
              <a:gd name="connsiteX9" fmla="*/ 12192000 w 12192000"/>
              <a:gd name="connsiteY9" fmla="*/ 1851213 h 2347414"/>
              <a:gd name="connsiteX10" fmla="*/ 12192000 w 12192000"/>
              <a:gd name="connsiteY10" fmla="*/ 1907356 h 2347414"/>
              <a:gd name="connsiteX11" fmla="*/ 12035532 w 12192000"/>
              <a:gd name="connsiteY11" fmla="*/ 1927033 h 2347414"/>
              <a:gd name="connsiteX12" fmla="*/ 11576932 w 12192000"/>
              <a:gd name="connsiteY12" fmla="*/ 1976291 h 2347414"/>
              <a:gd name="connsiteX13" fmla="*/ 10627316 w 12192000"/>
              <a:gd name="connsiteY13" fmla="*/ 2061470 h 2347414"/>
              <a:gd name="connsiteX14" fmla="*/ 9804196 w 12192000"/>
              <a:gd name="connsiteY14" fmla="*/ 2123478 h 2347414"/>
              <a:gd name="connsiteX15" fmla="*/ 9243851 w 12192000"/>
              <a:gd name="connsiteY15" fmla="*/ 2180008 h 2347414"/>
              <a:gd name="connsiteX16" fmla="*/ 8731259 w 12192000"/>
              <a:gd name="connsiteY16" fmla="*/ 2225081 h 2347414"/>
              <a:gd name="connsiteX17" fmla="*/ 8065752 w 12192000"/>
              <a:gd name="connsiteY17" fmla="*/ 2271681 h 2347414"/>
              <a:gd name="connsiteX18" fmla="*/ 7658065 w 12192000"/>
              <a:gd name="connsiteY18" fmla="*/ 2292562 h 2347414"/>
              <a:gd name="connsiteX19" fmla="*/ 6531024 w 12192000"/>
              <a:gd name="connsiteY19" fmla="*/ 2324138 h 2347414"/>
              <a:gd name="connsiteX20" fmla="*/ 6178331 w 12192000"/>
              <a:gd name="connsiteY20" fmla="*/ 2345655 h 2347414"/>
              <a:gd name="connsiteX21" fmla="*/ 5977282 w 12192000"/>
              <a:gd name="connsiteY21" fmla="*/ 2344127 h 2347414"/>
              <a:gd name="connsiteX22" fmla="*/ 5367658 w 12192000"/>
              <a:gd name="connsiteY22" fmla="*/ 2329230 h 2347414"/>
              <a:gd name="connsiteX23" fmla="*/ 4387306 w 12192000"/>
              <a:gd name="connsiteY23" fmla="*/ 2288614 h 2347414"/>
              <a:gd name="connsiteX24" fmla="*/ 4180287 w 12192000"/>
              <a:gd name="connsiteY24" fmla="*/ 2280211 h 2347414"/>
              <a:gd name="connsiteX25" fmla="*/ 3842199 w 12192000"/>
              <a:gd name="connsiteY25" fmla="*/ 2257039 h 2347414"/>
              <a:gd name="connsiteX26" fmla="*/ 3730309 w 12192000"/>
              <a:gd name="connsiteY26" fmla="*/ 2251182 h 2347414"/>
              <a:gd name="connsiteX27" fmla="*/ 3425496 w 12192000"/>
              <a:gd name="connsiteY27" fmla="*/ 2231320 h 2347414"/>
              <a:gd name="connsiteX28" fmla="*/ 3076106 w 12192000"/>
              <a:gd name="connsiteY28" fmla="*/ 2201781 h 2347414"/>
              <a:gd name="connsiteX29" fmla="*/ 2819682 w 12192000"/>
              <a:gd name="connsiteY29" fmla="*/ 2182427 h 2347414"/>
              <a:gd name="connsiteX30" fmla="*/ 2525539 w 12192000"/>
              <a:gd name="connsiteY30" fmla="*/ 2152888 h 2347414"/>
              <a:gd name="connsiteX31" fmla="*/ 2311915 w 12192000"/>
              <a:gd name="connsiteY31" fmla="*/ 2133536 h 2347414"/>
              <a:gd name="connsiteX32" fmla="*/ 2054223 w 12192000"/>
              <a:gd name="connsiteY32" fmla="*/ 2104760 h 2347414"/>
              <a:gd name="connsiteX33" fmla="*/ 1865367 w 12192000"/>
              <a:gd name="connsiteY33" fmla="*/ 2084770 h 2347414"/>
              <a:gd name="connsiteX34" fmla="*/ 1629263 w 12192000"/>
              <a:gd name="connsiteY34" fmla="*/ 2055996 h 2347414"/>
              <a:gd name="connsiteX35" fmla="*/ 1458823 w 12192000"/>
              <a:gd name="connsiteY35" fmla="*/ 2035751 h 2347414"/>
              <a:gd name="connsiteX36" fmla="*/ 1241390 w 12192000"/>
              <a:gd name="connsiteY36" fmla="*/ 2007103 h 2347414"/>
              <a:gd name="connsiteX37" fmla="*/ 1047453 w 12192000"/>
              <a:gd name="connsiteY37" fmla="*/ 1980748 h 2347414"/>
              <a:gd name="connsiteX38" fmla="*/ 814907 w 12192000"/>
              <a:gd name="connsiteY38" fmla="*/ 1949045 h 2347414"/>
              <a:gd name="connsiteX39" fmla="*/ 592649 w 12192000"/>
              <a:gd name="connsiteY39" fmla="*/ 1913776 h 2347414"/>
              <a:gd name="connsiteX40" fmla="*/ 343591 w 12192000"/>
              <a:gd name="connsiteY40" fmla="*/ 1872650 h 2347414"/>
              <a:gd name="connsiteX41" fmla="*/ 35731 w 12192000"/>
              <a:gd name="connsiteY41" fmla="*/ 1821722 h 2347414"/>
              <a:gd name="connsiteX42" fmla="*/ 0 w 12192000"/>
              <a:gd name="connsiteY42" fmla="*/ 1814848 h 2347414"/>
              <a:gd name="connsiteX43" fmla="*/ 0 w 12192000"/>
              <a:gd name="connsiteY43" fmla="*/ 1758489 h 2347414"/>
              <a:gd name="connsiteX44" fmla="*/ 274248 w 12192000"/>
              <a:gd name="connsiteY44" fmla="*/ 1808735 h 2347414"/>
              <a:gd name="connsiteX45" fmla="*/ 498157 w 12192000"/>
              <a:gd name="connsiteY45" fmla="*/ 1846167 h 2347414"/>
              <a:gd name="connsiteX46" fmla="*/ 722828 w 12192000"/>
              <a:gd name="connsiteY46" fmla="*/ 1878635 h 2347414"/>
              <a:gd name="connsiteX47" fmla="*/ 949913 w 12192000"/>
              <a:gd name="connsiteY47" fmla="*/ 1912375 h 2347414"/>
              <a:gd name="connsiteX48" fmla="*/ 1195414 w 12192000"/>
              <a:gd name="connsiteY48" fmla="*/ 1947516 h 2347414"/>
              <a:gd name="connsiteX49" fmla="*/ 1342867 w 12192000"/>
              <a:gd name="connsiteY49" fmla="*/ 1968397 h 2347414"/>
              <a:gd name="connsiteX50" fmla="*/ 1518007 w 12192000"/>
              <a:gd name="connsiteY50" fmla="*/ 1988006 h 2347414"/>
              <a:gd name="connsiteX51" fmla="*/ 1701403 w 12192000"/>
              <a:gd name="connsiteY51" fmla="*/ 2010669 h 2347414"/>
              <a:gd name="connsiteX52" fmla="*/ 1879210 w 12192000"/>
              <a:gd name="connsiteY52" fmla="*/ 2031167 h 2347414"/>
              <a:gd name="connsiteX53" fmla="*/ 2068702 w 12192000"/>
              <a:gd name="connsiteY53" fmla="*/ 2052940 h 2347414"/>
              <a:gd name="connsiteX54" fmla="*/ 2212090 w 12192000"/>
              <a:gd name="connsiteY54" fmla="*/ 2067583 h 2347414"/>
              <a:gd name="connsiteX55" fmla="*/ 2416949 w 12192000"/>
              <a:gd name="connsiteY55" fmla="*/ 2089609 h 2347414"/>
              <a:gd name="connsiteX56" fmla="*/ 2582055 w 12192000"/>
              <a:gd name="connsiteY56" fmla="*/ 2105397 h 2347414"/>
              <a:gd name="connsiteX57" fmla="*/ 2802282 w 12192000"/>
              <a:gd name="connsiteY57" fmla="*/ 2126405 h 2347414"/>
              <a:gd name="connsiteX58" fmla="*/ 2984916 w 12192000"/>
              <a:gd name="connsiteY58" fmla="*/ 2141684 h 2347414"/>
              <a:gd name="connsiteX59" fmla="*/ 3241847 w 12192000"/>
              <a:gd name="connsiteY59" fmla="*/ 2164094 h 2347414"/>
              <a:gd name="connsiteX60" fmla="*/ 3439848 w 12192000"/>
              <a:gd name="connsiteY60" fmla="*/ 2176826 h 2347414"/>
              <a:gd name="connsiteX61" fmla="*/ 3658678 w 12192000"/>
              <a:gd name="connsiteY61" fmla="*/ 2194523 h 2347414"/>
              <a:gd name="connsiteX62" fmla="*/ 3881317 w 12192000"/>
              <a:gd name="connsiteY62" fmla="*/ 2206491 h 2347414"/>
              <a:gd name="connsiteX63" fmla="*/ 4148916 w 12192000"/>
              <a:gd name="connsiteY63" fmla="*/ 2225081 h 2347414"/>
              <a:gd name="connsiteX64" fmla="*/ 4468337 w 12192000"/>
              <a:gd name="connsiteY64" fmla="*/ 2237813 h 2347414"/>
              <a:gd name="connsiteX65" fmla="*/ 4605375 w 12192000"/>
              <a:gd name="connsiteY65" fmla="*/ 2240232 h 2347414"/>
              <a:gd name="connsiteX66" fmla="*/ 4527647 w 12192000"/>
              <a:gd name="connsiteY66" fmla="*/ 2236412 h 2347414"/>
              <a:gd name="connsiteX67" fmla="*/ 4175589 w 12192000"/>
              <a:gd name="connsiteY67" fmla="*/ 2212985 h 2347414"/>
              <a:gd name="connsiteX68" fmla="*/ 3988255 w 12192000"/>
              <a:gd name="connsiteY68" fmla="*/ 2200253 h 2347414"/>
              <a:gd name="connsiteX69" fmla="*/ 3686492 w 12192000"/>
              <a:gd name="connsiteY69" fmla="*/ 2176062 h 2347414"/>
              <a:gd name="connsiteX70" fmla="*/ 3517320 w 12192000"/>
              <a:gd name="connsiteY70" fmla="*/ 2163330 h 2347414"/>
              <a:gd name="connsiteX71" fmla="*/ 3258357 w 12192000"/>
              <a:gd name="connsiteY71" fmla="*/ 2139519 h 2347414"/>
              <a:gd name="connsiteX72" fmla="*/ 3101506 w 12192000"/>
              <a:gd name="connsiteY72" fmla="*/ 2126787 h 2347414"/>
              <a:gd name="connsiteX73" fmla="*/ 2809395 w 12192000"/>
              <a:gd name="connsiteY73" fmla="*/ 2097502 h 2347414"/>
              <a:gd name="connsiteX74" fmla="*/ 2598566 w 12192000"/>
              <a:gd name="connsiteY74" fmla="*/ 2078532 h 2347414"/>
              <a:gd name="connsiteX75" fmla="*/ 2337444 w 12192000"/>
              <a:gd name="connsiteY75" fmla="*/ 2048611 h 2347414"/>
              <a:gd name="connsiteX76" fmla="*/ 2091054 w 12192000"/>
              <a:gd name="connsiteY76" fmla="*/ 2023146 h 2347414"/>
              <a:gd name="connsiteX77" fmla="*/ 1755761 w 12192000"/>
              <a:gd name="connsiteY77" fmla="*/ 1981384 h 2347414"/>
              <a:gd name="connsiteX78" fmla="*/ 1441169 w 12192000"/>
              <a:gd name="connsiteY78" fmla="*/ 1943824 h 2347414"/>
              <a:gd name="connsiteX79" fmla="*/ 1017607 w 12192000"/>
              <a:gd name="connsiteY79" fmla="*/ 1883345 h 2347414"/>
              <a:gd name="connsiteX80" fmla="*/ 594427 w 12192000"/>
              <a:gd name="connsiteY80" fmla="*/ 1821849 h 2347414"/>
              <a:gd name="connsiteX81" fmla="*/ 200711 w 12192000"/>
              <a:gd name="connsiteY81" fmla="*/ 1755132 h 2347414"/>
              <a:gd name="connsiteX82" fmla="*/ 0 w 12192000"/>
              <a:gd name="connsiteY82" fmla="*/ 1718743 h 234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Lst>
            <a:rect l="l" t="t" r="r" b="b"/>
            <a:pathLst>
              <a:path w="12192000" h="2347414">
                <a:moveTo>
                  <a:pt x="0" y="0"/>
                </a:moveTo>
                <a:lnTo>
                  <a:pt x="12192000" y="0"/>
                </a:lnTo>
                <a:lnTo>
                  <a:pt x="12192000" y="1736458"/>
                </a:lnTo>
                <a:lnTo>
                  <a:pt x="11967601" y="1784034"/>
                </a:lnTo>
                <a:cubicBezTo>
                  <a:pt x="11589888" y="1859409"/>
                  <a:pt x="11209762" y="1923961"/>
                  <a:pt x="10829000" y="1983294"/>
                </a:cubicBezTo>
                <a:lnTo>
                  <a:pt x="10743779" y="1996027"/>
                </a:lnTo>
                <a:cubicBezTo>
                  <a:pt x="10772495" y="1996778"/>
                  <a:pt x="10801211" y="1993989"/>
                  <a:pt x="10829254" y="1987751"/>
                </a:cubicBezTo>
                <a:cubicBezTo>
                  <a:pt x="10835198" y="1988337"/>
                  <a:pt x="10841180" y="1988553"/>
                  <a:pt x="10847162" y="1988388"/>
                </a:cubicBezTo>
                <a:cubicBezTo>
                  <a:pt x="11090123" y="1968907"/>
                  <a:pt x="11332703" y="1945734"/>
                  <a:pt x="11575155" y="1921415"/>
                </a:cubicBezTo>
                <a:lnTo>
                  <a:pt x="12192000" y="1851213"/>
                </a:lnTo>
                <a:lnTo>
                  <a:pt x="12192000" y="1907356"/>
                </a:lnTo>
                <a:lnTo>
                  <a:pt x="12035532" y="1927033"/>
                </a:lnTo>
                <a:cubicBezTo>
                  <a:pt x="11882793" y="1944747"/>
                  <a:pt x="11729910" y="1961077"/>
                  <a:pt x="11576932" y="1976291"/>
                </a:cubicBezTo>
                <a:cubicBezTo>
                  <a:pt x="11260690" y="2008122"/>
                  <a:pt x="10944193" y="2037279"/>
                  <a:pt x="10627316" y="2061470"/>
                </a:cubicBezTo>
                <a:cubicBezTo>
                  <a:pt x="10352985" y="2082351"/>
                  <a:pt x="10078401" y="2100431"/>
                  <a:pt x="9804196" y="2123478"/>
                </a:cubicBezTo>
                <a:cubicBezTo>
                  <a:pt x="9617118" y="2139137"/>
                  <a:pt x="9430675" y="2161674"/>
                  <a:pt x="9243851" y="2180008"/>
                </a:cubicBezTo>
                <a:cubicBezTo>
                  <a:pt x="9073157" y="2196433"/>
                  <a:pt x="8902207" y="2211966"/>
                  <a:pt x="8731259" y="2225081"/>
                </a:cubicBezTo>
                <a:cubicBezTo>
                  <a:pt x="8509507" y="2242054"/>
                  <a:pt x="8287667" y="2257586"/>
                  <a:pt x="8065752" y="2271681"/>
                </a:cubicBezTo>
                <a:cubicBezTo>
                  <a:pt x="7929984" y="2280466"/>
                  <a:pt x="7793961" y="2285814"/>
                  <a:pt x="7658065" y="2292562"/>
                </a:cubicBezTo>
                <a:cubicBezTo>
                  <a:pt x="7282640" y="2311661"/>
                  <a:pt x="6906704" y="2314208"/>
                  <a:pt x="6531024" y="2324138"/>
                </a:cubicBezTo>
                <a:cubicBezTo>
                  <a:pt x="6413417" y="2327322"/>
                  <a:pt x="6295937" y="2338399"/>
                  <a:pt x="6178331" y="2345655"/>
                </a:cubicBezTo>
                <a:cubicBezTo>
                  <a:pt x="6111271" y="2349730"/>
                  <a:pt x="6044342" y="2345655"/>
                  <a:pt x="5977282" y="2344127"/>
                </a:cubicBezTo>
                <a:cubicBezTo>
                  <a:pt x="5774073" y="2338908"/>
                  <a:pt x="5570866" y="2334960"/>
                  <a:pt x="5367658" y="2329230"/>
                </a:cubicBezTo>
                <a:cubicBezTo>
                  <a:pt x="5040746" y="2319809"/>
                  <a:pt x="4713963" y="2306274"/>
                  <a:pt x="4387306" y="2288614"/>
                </a:cubicBezTo>
                <a:cubicBezTo>
                  <a:pt x="4318342" y="2284796"/>
                  <a:pt x="4249253" y="2284286"/>
                  <a:pt x="4180287" y="2280211"/>
                </a:cubicBezTo>
                <a:cubicBezTo>
                  <a:pt x="4067634" y="2273463"/>
                  <a:pt x="3954980" y="2265060"/>
                  <a:pt x="3842199" y="2257039"/>
                </a:cubicBezTo>
                <a:cubicBezTo>
                  <a:pt x="3804988" y="2254492"/>
                  <a:pt x="3767648" y="2254620"/>
                  <a:pt x="3730309" y="2251182"/>
                </a:cubicBezTo>
                <a:cubicBezTo>
                  <a:pt x="3628704" y="2242142"/>
                  <a:pt x="3527101" y="2238449"/>
                  <a:pt x="3425496" y="2231320"/>
                </a:cubicBezTo>
                <a:cubicBezTo>
                  <a:pt x="3308906" y="2222534"/>
                  <a:pt x="3192569" y="2211330"/>
                  <a:pt x="3076106" y="2201781"/>
                </a:cubicBezTo>
                <a:cubicBezTo>
                  <a:pt x="2990757" y="2194905"/>
                  <a:pt x="2905157" y="2190067"/>
                  <a:pt x="2819682" y="2182427"/>
                </a:cubicBezTo>
                <a:cubicBezTo>
                  <a:pt x="2721507" y="2173515"/>
                  <a:pt x="2623586" y="2162311"/>
                  <a:pt x="2525539" y="2152888"/>
                </a:cubicBezTo>
                <a:cubicBezTo>
                  <a:pt x="2454289" y="2145886"/>
                  <a:pt x="2383038" y="2140920"/>
                  <a:pt x="2311915" y="2133536"/>
                </a:cubicBezTo>
                <a:cubicBezTo>
                  <a:pt x="2225933" y="2124749"/>
                  <a:pt x="2140204" y="2114182"/>
                  <a:pt x="2054223" y="2104760"/>
                </a:cubicBezTo>
                <a:cubicBezTo>
                  <a:pt x="1990719" y="2097758"/>
                  <a:pt x="1928233" y="2092028"/>
                  <a:pt x="1865367" y="2084770"/>
                </a:cubicBezTo>
                <a:cubicBezTo>
                  <a:pt x="1786622" y="2075603"/>
                  <a:pt x="1708006" y="2065545"/>
                  <a:pt x="1629263" y="2055996"/>
                </a:cubicBezTo>
                <a:cubicBezTo>
                  <a:pt x="1572492" y="2049120"/>
                  <a:pt x="1515595" y="2043264"/>
                  <a:pt x="1458823" y="2035751"/>
                </a:cubicBezTo>
                <a:cubicBezTo>
                  <a:pt x="1386303" y="2026585"/>
                  <a:pt x="1313784" y="2016780"/>
                  <a:pt x="1241390" y="2007103"/>
                </a:cubicBezTo>
                <a:lnTo>
                  <a:pt x="1047453" y="1980748"/>
                </a:lnTo>
                <a:cubicBezTo>
                  <a:pt x="969980" y="1970180"/>
                  <a:pt x="892254" y="1960377"/>
                  <a:pt x="814907" y="1949045"/>
                </a:cubicBezTo>
                <a:cubicBezTo>
                  <a:pt x="740609" y="1938094"/>
                  <a:pt x="666692" y="1925744"/>
                  <a:pt x="592649" y="1913776"/>
                </a:cubicBezTo>
                <a:cubicBezTo>
                  <a:pt x="509587" y="1900280"/>
                  <a:pt x="426653" y="1886274"/>
                  <a:pt x="343591" y="1872650"/>
                </a:cubicBezTo>
                <a:cubicBezTo>
                  <a:pt x="240972" y="1855716"/>
                  <a:pt x="138225" y="1839673"/>
                  <a:pt x="35731" y="1821722"/>
                </a:cubicBezTo>
                <a:lnTo>
                  <a:pt x="0" y="1814848"/>
                </a:lnTo>
                <a:lnTo>
                  <a:pt x="0" y="1758489"/>
                </a:lnTo>
                <a:lnTo>
                  <a:pt x="274248" y="1808735"/>
                </a:lnTo>
                <a:cubicBezTo>
                  <a:pt x="348926" y="1821467"/>
                  <a:pt x="423604" y="1832798"/>
                  <a:pt x="498157" y="1846167"/>
                </a:cubicBezTo>
                <a:cubicBezTo>
                  <a:pt x="572708" y="1859536"/>
                  <a:pt x="647896" y="1867813"/>
                  <a:pt x="722828" y="1878635"/>
                </a:cubicBezTo>
                <a:cubicBezTo>
                  <a:pt x="797762" y="1889457"/>
                  <a:pt x="874219" y="1901426"/>
                  <a:pt x="949913" y="1912375"/>
                </a:cubicBezTo>
                <a:cubicBezTo>
                  <a:pt x="1031704" y="1924343"/>
                  <a:pt x="1113496" y="1935802"/>
                  <a:pt x="1195414" y="1947516"/>
                </a:cubicBezTo>
                <a:cubicBezTo>
                  <a:pt x="1244566" y="1954519"/>
                  <a:pt x="1293589" y="1962285"/>
                  <a:pt x="1342867" y="1968397"/>
                </a:cubicBezTo>
                <a:cubicBezTo>
                  <a:pt x="1401162" y="1975656"/>
                  <a:pt x="1459712" y="1981130"/>
                  <a:pt x="1518007" y="1988006"/>
                </a:cubicBezTo>
                <a:cubicBezTo>
                  <a:pt x="1579224" y="1995263"/>
                  <a:pt x="1640186" y="2003411"/>
                  <a:pt x="1701403" y="2010669"/>
                </a:cubicBezTo>
                <a:cubicBezTo>
                  <a:pt x="1762618" y="2017926"/>
                  <a:pt x="1820279" y="2024292"/>
                  <a:pt x="1879210" y="2031167"/>
                </a:cubicBezTo>
                <a:cubicBezTo>
                  <a:pt x="1942712" y="2038425"/>
                  <a:pt x="2006214" y="2046064"/>
                  <a:pt x="2068702" y="2052940"/>
                </a:cubicBezTo>
                <a:cubicBezTo>
                  <a:pt x="2116455" y="2058160"/>
                  <a:pt x="2164335" y="2062362"/>
                  <a:pt x="2212090" y="2067583"/>
                </a:cubicBezTo>
                <a:cubicBezTo>
                  <a:pt x="2280419" y="2074967"/>
                  <a:pt x="2348493" y="2085152"/>
                  <a:pt x="2416949" y="2089609"/>
                </a:cubicBezTo>
                <a:cubicBezTo>
                  <a:pt x="2472070" y="2093302"/>
                  <a:pt x="2526936" y="2099540"/>
                  <a:pt x="2582055" y="2105397"/>
                </a:cubicBezTo>
                <a:cubicBezTo>
                  <a:pt x="2655337" y="2113291"/>
                  <a:pt x="2729001" y="2119785"/>
                  <a:pt x="2802282" y="2126405"/>
                </a:cubicBezTo>
                <a:cubicBezTo>
                  <a:pt x="2862991" y="2131753"/>
                  <a:pt x="2924207" y="2136337"/>
                  <a:pt x="2984916" y="2141684"/>
                </a:cubicBezTo>
                <a:cubicBezTo>
                  <a:pt x="3070516" y="2149324"/>
                  <a:pt x="3156373" y="2152888"/>
                  <a:pt x="3241847" y="2164094"/>
                </a:cubicBezTo>
                <a:cubicBezTo>
                  <a:pt x="3307255" y="2172624"/>
                  <a:pt x="3374060" y="2169822"/>
                  <a:pt x="3439848" y="2176826"/>
                </a:cubicBezTo>
                <a:cubicBezTo>
                  <a:pt x="3512622" y="2184592"/>
                  <a:pt x="3585777" y="2186247"/>
                  <a:pt x="3658678" y="2194523"/>
                </a:cubicBezTo>
                <a:cubicBezTo>
                  <a:pt x="3731578" y="2202800"/>
                  <a:pt x="3807019" y="2201781"/>
                  <a:pt x="3881317" y="2206491"/>
                </a:cubicBezTo>
                <a:cubicBezTo>
                  <a:pt x="3970222" y="2212094"/>
                  <a:pt x="4059124" y="2223552"/>
                  <a:pt x="4148916" y="2225081"/>
                </a:cubicBezTo>
                <a:cubicBezTo>
                  <a:pt x="4255600" y="2226736"/>
                  <a:pt x="4361779" y="2236539"/>
                  <a:pt x="4468337" y="2237813"/>
                </a:cubicBezTo>
                <a:cubicBezTo>
                  <a:pt x="4511390" y="2238577"/>
                  <a:pt x="4554190" y="2246852"/>
                  <a:pt x="4605375" y="2240232"/>
                </a:cubicBezTo>
                <a:cubicBezTo>
                  <a:pt x="4574131" y="2238704"/>
                  <a:pt x="4550762" y="2237940"/>
                  <a:pt x="4527647" y="2236412"/>
                </a:cubicBezTo>
                <a:cubicBezTo>
                  <a:pt x="4410293" y="2228773"/>
                  <a:pt x="4292942" y="2220751"/>
                  <a:pt x="4175589" y="2212985"/>
                </a:cubicBezTo>
                <a:cubicBezTo>
                  <a:pt x="4113101" y="2208783"/>
                  <a:pt x="4050615" y="2205219"/>
                  <a:pt x="3988255" y="2200253"/>
                </a:cubicBezTo>
                <a:cubicBezTo>
                  <a:pt x="3887668" y="2192487"/>
                  <a:pt x="3787079" y="2184082"/>
                  <a:pt x="3686492" y="2176062"/>
                </a:cubicBezTo>
                <a:cubicBezTo>
                  <a:pt x="3630102" y="2171605"/>
                  <a:pt x="3573711" y="2168040"/>
                  <a:pt x="3517320" y="2163330"/>
                </a:cubicBezTo>
                <a:cubicBezTo>
                  <a:pt x="3430958" y="2155689"/>
                  <a:pt x="3344721" y="2147159"/>
                  <a:pt x="3258357" y="2139519"/>
                </a:cubicBezTo>
                <a:cubicBezTo>
                  <a:pt x="3206031" y="2134809"/>
                  <a:pt x="3153705" y="2131371"/>
                  <a:pt x="3101506" y="2126787"/>
                </a:cubicBezTo>
                <a:cubicBezTo>
                  <a:pt x="3004220" y="2117365"/>
                  <a:pt x="2907061" y="2106798"/>
                  <a:pt x="2809395" y="2097502"/>
                </a:cubicBezTo>
                <a:cubicBezTo>
                  <a:pt x="2739161" y="2090628"/>
                  <a:pt x="2668673" y="2085916"/>
                  <a:pt x="2598566" y="2078532"/>
                </a:cubicBezTo>
                <a:cubicBezTo>
                  <a:pt x="2511441" y="2069365"/>
                  <a:pt x="2424569" y="2058160"/>
                  <a:pt x="2337444" y="2048611"/>
                </a:cubicBezTo>
                <a:cubicBezTo>
                  <a:pt x="2255399" y="2039699"/>
                  <a:pt x="2173099" y="2032950"/>
                  <a:pt x="2091054" y="2023146"/>
                </a:cubicBezTo>
                <a:cubicBezTo>
                  <a:pt x="1979162" y="2010414"/>
                  <a:pt x="1867524" y="1995008"/>
                  <a:pt x="1755761" y="1981384"/>
                </a:cubicBezTo>
                <a:cubicBezTo>
                  <a:pt x="1650982" y="1968652"/>
                  <a:pt x="1545821" y="1957830"/>
                  <a:pt x="1441169" y="1943824"/>
                </a:cubicBezTo>
                <a:cubicBezTo>
                  <a:pt x="1299813" y="1924980"/>
                  <a:pt x="1158837" y="1903718"/>
                  <a:pt x="1017607" y="1883345"/>
                </a:cubicBezTo>
                <a:cubicBezTo>
                  <a:pt x="876378" y="1862974"/>
                  <a:pt x="735402" y="1844003"/>
                  <a:pt x="594427" y="1821849"/>
                </a:cubicBezTo>
                <a:cubicBezTo>
                  <a:pt x="462850" y="1801222"/>
                  <a:pt x="331526" y="1778304"/>
                  <a:pt x="200711" y="1755132"/>
                </a:cubicBezTo>
                <a:lnTo>
                  <a:pt x="0" y="1718743"/>
                </a:lnTo>
                <a:close/>
              </a:path>
            </a:pathLst>
          </a:custGeom>
          <a:solidFill>
            <a:schemeClr val="accent2"/>
          </a:solidFill>
          <a:ln w="8199"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C50BF42B-BBFA-BD38-DBBF-69AF3DC4B90F}"/>
              </a:ext>
            </a:extLst>
          </p:cNvPr>
          <p:cNvSpPr>
            <a:spLocks noGrp="1"/>
          </p:cNvSpPr>
          <p:nvPr>
            <p:ph type="title"/>
          </p:nvPr>
        </p:nvSpPr>
        <p:spPr>
          <a:xfrm>
            <a:off x="838200" y="401221"/>
            <a:ext cx="10515600" cy="1348065"/>
          </a:xfrm>
        </p:spPr>
        <p:txBody>
          <a:bodyPr>
            <a:normAutofit/>
          </a:bodyPr>
          <a:lstStyle/>
          <a:p>
            <a:r>
              <a:rPr lang="en-US" sz="5400">
                <a:solidFill>
                  <a:srgbClr val="FFFFFF"/>
                </a:solidFill>
                <a:ea typeface="+mj-lt"/>
                <a:cs typeface="+mj-lt"/>
              </a:rPr>
              <a:t>Digital Health Promotion Opportunity</a:t>
            </a:r>
            <a:endParaRPr lang="en-US" sz="5400">
              <a:solidFill>
                <a:srgbClr val="FFFFFF"/>
              </a:solidFill>
            </a:endParaRPr>
          </a:p>
        </p:txBody>
      </p:sp>
      <p:sp>
        <p:nvSpPr>
          <p:cNvPr id="3" name="Content Placeholder 2">
            <a:extLst>
              <a:ext uri="{FF2B5EF4-FFF2-40B4-BE49-F238E27FC236}">
                <a16:creationId xmlns:a16="http://schemas.microsoft.com/office/drawing/2014/main" id="{C0174592-FBA3-7C9C-5671-F7C2C89A65B2}"/>
              </a:ext>
            </a:extLst>
          </p:cNvPr>
          <p:cNvSpPr>
            <a:spLocks noGrp="1"/>
          </p:cNvSpPr>
          <p:nvPr>
            <p:ph idx="1"/>
          </p:nvPr>
        </p:nvSpPr>
        <p:spPr>
          <a:xfrm>
            <a:off x="838200" y="2586789"/>
            <a:ext cx="10515600" cy="3590174"/>
          </a:xfrm>
        </p:spPr>
        <p:txBody>
          <a:bodyPr vert="horz" lIns="91440" tIns="45720" rIns="91440" bIns="45720" rtlCol="0">
            <a:normAutofit/>
          </a:bodyPr>
          <a:lstStyle/>
          <a:p>
            <a:r>
              <a:rPr lang="en-US" sz="1500">
                <a:ea typeface="+mn-lt"/>
                <a:cs typeface="+mn-lt"/>
              </a:rPr>
              <a:t>Digital technology offers innovative ways to increase screening participation.</a:t>
            </a:r>
            <a:endParaRPr lang="en-US" sz="1500"/>
          </a:p>
          <a:p>
            <a:r>
              <a:rPr lang="en-US" sz="1500">
                <a:ea typeface="+mn-lt"/>
                <a:cs typeface="+mn-lt"/>
              </a:rPr>
              <a:t>Examples include:</a:t>
            </a:r>
            <a:endParaRPr lang="en-US" sz="1500"/>
          </a:p>
          <a:p>
            <a:r>
              <a:rPr lang="en-US" sz="1500">
                <a:ea typeface="+mn-lt"/>
                <a:cs typeface="+mn-lt"/>
              </a:rPr>
              <a:t>SMS reminders </a:t>
            </a:r>
            <a:endParaRPr lang="en-US" sz="1500"/>
          </a:p>
          <a:p>
            <a:r>
              <a:rPr lang="en-US" sz="1500">
                <a:ea typeface="+mn-lt"/>
                <a:cs typeface="+mn-lt"/>
              </a:rPr>
              <a:t>NHS App notifications </a:t>
            </a:r>
            <a:endParaRPr lang="en-US" sz="1500"/>
          </a:p>
          <a:p>
            <a:r>
              <a:rPr lang="en-US" sz="1500">
                <a:ea typeface="+mn-lt"/>
                <a:cs typeface="+mn-lt"/>
              </a:rPr>
              <a:t>Educational videos </a:t>
            </a:r>
            <a:endParaRPr lang="en-US" sz="1500"/>
          </a:p>
          <a:p>
            <a:r>
              <a:rPr lang="en-US" sz="1500">
                <a:ea typeface="+mn-lt"/>
                <a:cs typeface="+mn-lt"/>
              </a:rPr>
              <a:t>Online appointment booking </a:t>
            </a:r>
            <a:endParaRPr lang="en-US" sz="1500"/>
          </a:p>
          <a:p>
            <a:r>
              <a:rPr lang="en-US" sz="1500">
                <a:ea typeface="+mn-lt"/>
                <a:cs typeface="+mn-lt"/>
              </a:rPr>
              <a:t>Social media awareness campaigns </a:t>
            </a:r>
            <a:endParaRPr lang="en-US" sz="1500"/>
          </a:p>
          <a:p>
            <a:r>
              <a:rPr lang="en-US" sz="1500">
                <a:ea typeface="+mn-lt"/>
                <a:cs typeface="+mn-lt"/>
              </a:rPr>
              <a:t>These technologies improve accessibility, provide timely reminders, and encourage informed decision-making among young women.</a:t>
            </a:r>
            <a:endParaRPr lang="en-US" sz="1500"/>
          </a:p>
          <a:p>
            <a:pPr marL="0" indent="0">
              <a:buNone/>
            </a:pPr>
            <a:br>
              <a:rPr lang="en-US" sz="1500" b="1">
                <a:ea typeface="+mn-lt"/>
                <a:cs typeface="+mn-lt"/>
              </a:rPr>
            </a:br>
            <a:r>
              <a:rPr lang="en-US" sz="1500" b="1">
                <a:ea typeface="+mn-lt"/>
                <a:cs typeface="+mn-lt"/>
              </a:rPr>
              <a:t> (NICE, 2022; NHS England, 2024)</a:t>
            </a:r>
            <a:endParaRPr lang="en-US" sz="1500"/>
          </a:p>
          <a:p>
            <a:endParaRPr lang="en-US" sz="1500"/>
          </a:p>
        </p:txBody>
      </p:sp>
    </p:spTree>
    <p:extLst>
      <p:ext uri="{BB962C8B-B14F-4D97-AF65-F5344CB8AC3E}">
        <p14:creationId xmlns:p14="http://schemas.microsoft.com/office/powerpoint/2010/main" val="31018584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F2E92D5-D038-8BA6-8510-A2BE46C7C43E}"/>
              </a:ext>
            </a:extLst>
          </p:cNvPr>
          <p:cNvSpPr>
            <a:spLocks noGrp="1"/>
          </p:cNvSpPr>
          <p:nvPr>
            <p:ph type="title"/>
          </p:nvPr>
        </p:nvSpPr>
        <p:spPr>
          <a:xfrm>
            <a:off x="838200" y="365125"/>
            <a:ext cx="10515600" cy="1325563"/>
          </a:xfrm>
        </p:spPr>
        <p:txBody>
          <a:bodyPr>
            <a:normAutofit/>
          </a:bodyPr>
          <a:lstStyle/>
          <a:p>
            <a:r>
              <a:rPr lang="en-US" sz="5400">
                <a:ea typeface="+mj-lt"/>
                <a:cs typeface="+mj-lt"/>
              </a:rPr>
              <a:t>Proposed Digital Intervention</a:t>
            </a:r>
            <a:endParaRPr lang="en-US" sz="5400"/>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6241902-CDFC-8B70-0888-770D2160DE29}"/>
              </a:ext>
            </a:extLst>
          </p:cNvPr>
          <p:cNvSpPr>
            <a:spLocks noGrp="1"/>
          </p:cNvSpPr>
          <p:nvPr>
            <p:ph idx="1"/>
          </p:nvPr>
        </p:nvSpPr>
        <p:spPr>
          <a:xfrm>
            <a:off x="838200" y="1929384"/>
            <a:ext cx="10515600" cy="4251960"/>
          </a:xfrm>
        </p:spPr>
        <p:txBody>
          <a:bodyPr vert="horz" lIns="91440" tIns="45720" rIns="91440" bIns="45720" rtlCol="0">
            <a:normAutofit/>
          </a:bodyPr>
          <a:lstStyle/>
          <a:p>
            <a:r>
              <a:rPr lang="en-US" sz="2200">
                <a:ea typeface="+mn-lt"/>
                <a:cs typeface="+mn-lt"/>
              </a:rPr>
              <a:t>The proposed intervention combines several digital approaches:</a:t>
            </a:r>
            <a:endParaRPr lang="en-US" sz="2200"/>
          </a:p>
          <a:p>
            <a:r>
              <a:rPr lang="en-US" sz="2200">
                <a:ea typeface="+mn-lt"/>
                <a:cs typeface="+mn-lt"/>
              </a:rPr>
              <a:t>Personalised SMS reminders for eligible women. </a:t>
            </a:r>
            <a:endParaRPr lang="en-US" sz="2200"/>
          </a:p>
          <a:p>
            <a:r>
              <a:rPr lang="en-US" sz="2200">
                <a:ea typeface="+mn-lt"/>
                <a:cs typeface="+mn-lt"/>
              </a:rPr>
              <a:t>A short educational video explaining the screening procedure, HPV, and common misconceptions. </a:t>
            </a:r>
            <a:endParaRPr lang="en-US" sz="2200"/>
          </a:p>
          <a:p>
            <a:r>
              <a:rPr lang="en-US" sz="2200">
                <a:ea typeface="+mn-lt"/>
                <a:cs typeface="+mn-lt"/>
              </a:rPr>
              <a:t>Direct online booking through the NHS App or GP practice. </a:t>
            </a:r>
            <a:endParaRPr lang="en-US" sz="2200"/>
          </a:p>
          <a:p>
            <a:r>
              <a:rPr lang="en-US" sz="2200">
                <a:ea typeface="+mn-lt"/>
                <a:cs typeface="+mn-lt"/>
              </a:rPr>
              <a:t>Automated follow-up reminders for women who do not respond to the initial invitation. </a:t>
            </a:r>
            <a:endParaRPr lang="en-US" sz="2200"/>
          </a:p>
          <a:p>
            <a:r>
              <a:rPr lang="en-US" sz="2200">
                <a:ea typeface="+mn-lt"/>
                <a:cs typeface="+mn-lt"/>
              </a:rPr>
              <a:t>This intervention aims to increase awareness, reduce anxiety, and improve attendance.</a:t>
            </a:r>
            <a:endParaRPr lang="en-US" sz="2200"/>
          </a:p>
          <a:p>
            <a:pPr marL="0" indent="0">
              <a:buNone/>
            </a:pPr>
            <a:br>
              <a:rPr lang="en-US" sz="2200" b="1">
                <a:ea typeface="+mn-lt"/>
                <a:cs typeface="+mn-lt"/>
              </a:rPr>
            </a:br>
            <a:r>
              <a:rPr lang="en-US" sz="2200" b="1">
                <a:ea typeface="+mn-lt"/>
                <a:cs typeface="+mn-lt"/>
              </a:rPr>
              <a:t> (NHS England, 2024; WHO, 2023)</a:t>
            </a:r>
            <a:endParaRPr lang="en-US" sz="2200"/>
          </a:p>
          <a:p>
            <a:endParaRPr lang="en-US" sz="2200"/>
          </a:p>
        </p:txBody>
      </p:sp>
    </p:spTree>
    <p:extLst>
      <p:ext uri="{BB962C8B-B14F-4D97-AF65-F5344CB8AC3E}">
        <p14:creationId xmlns:p14="http://schemas.microsoft.com/office/powerpoint/2010/main" val="13329485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C1784C58-36C1-4233-BB38-D1652564D435}"/>
              </a:ext>
            </a:extLst>
          </p:cNvPr>
          <p:cNvPicPr>
            <a:picLocks noChangeAspect="1"/>
          </p:cNvPicPr>
          <p:nvPr/>
        </p:nvPicPr>
        <p:blipFill>
          <a:blip r:embed="rId2">
            <a:duotone>
              <a:schemeClr val="bg2">
                <a:shade val="45000"/>
                <a:satMod val="135000"/>
              </a:schemeClr>
              <a:prstClr val="white"/>
            </a:duotone>
          </a:blip>
          <a:srcRect t="23390" r="9085" b="-7"/>
          <a:stretch>
            <a:fillRect/>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D14B748-59C8-C8F6-101D-29ABDCC2B52F}"/>
              </a:ext>
            </a:extLst>
          </p:cNvPr>
          <p:cNvSpPr>
            <a:spLocks noGrp="1"/>
          </p:cNvSpPr>
          <p:nvPr>
            <p:ph type="title"/>
          </p:nvPr>
        </p:nvSpPr>
        <p:spPr>
          <a:xfrm>
            <a:off x="838200" y="365125"/>
            <a:ext cx="10515600" cy="1325563"/>
          </a:xfrm>
        </p:spPr>
        <p:txBody>
          <a:bodyPr>
            <a:normAutofit/>
          </a:bodyPr>
          <a:lstStyle/>
          <a:p>
            <a:r>
              <a:rPr lang="en-US">
                <a:ea typeface="+mj-lt"/>
                <a:cs typeface="+mj-lt"/>
              </a:rPr>
              <a:t>Expected Outcomes</a:t>
            </a:r>
            <a:endParaRPr lang="en-US"/>
          </a:p>
        </p:txBody>
      </p:sp>
      <p:graphicFrame>
        <p:nvGraphicFramePr>
          <p:cNvPr id="5" name="Content Placeholder 2">
            <a:extLst>
              <a:ext uri="{FF2B5EF4-FFF2-40B4-BE49-F238E27FC236}">
                <a16:creationId xmlns:a16="http://schemas.microsoft.com/office/drawing/2014/main" id="{2A2C816C-1DB3-7F51-D9B1-143609F926EE}"/>
              </a:ext>
            </a:extLst>
          </p:cNvPr>
          <p:cNvGraphicFramePr>
            <a:graphicFrameLocks noGrp="1"/>
          </p:cNvGraphicFramePr>
          <p:nvPr>
            <p:ph idx="1"/>
            <p:extLst>
              <p:ext uri="{D42A27DB-BD31-4B8C-83A1-F6EECF244321}">
                <p14:modId xmlns:p14="http://schemas.microsoft.com/office/powerpoint/2010/main" val="2671890020"/>
              </p:ext>
            </p:extLst>
          </p:nvPr>
        </p:nvGraphicFramePr>
        <p:xfrm>
          <a:off x="651294" y="1710606"/>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4565039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09F1D5-B0F1-4714-A239-E5B61C1619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Rounded Corners 9">
            <a:extLst>
              <a:ext uri="{FF2B5EF4-FFF2-40B4-BE49-F238E27FC236}">
                <a16:creationId xmlns:a16="http://schemas.microsoft.com/office/drawing/2014/main" id="{228FB460-D3FF-4440-A020-05982A09E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0546" y="1011045"/>
            <a:ext cx="4369859" cy="4369859"/>
          </a:xfrm>
          <a:prstGeom prst="roundRect">
            <a:avLst>
              <a:gd name="adj" fmla="val 2757"/>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D3B93EF-4ADA-06EA-9574-0930C4865CD2}"/>
              </a:ext>
            </a:extLst>
          </p:cNvPr>
          <p:cNvSpPr>
            <a:spLocks noGrp="1"/>
          </p:cNvSpPr>
          <p:nvPr>
            <p:ph type="title"/>
          </p:nvPr>
        </p:nvSpPr>
        <p:spPr>
          <a:xfrm>
            <a:off x="956826" y="1112969"/>
            <a:ext cx="3937298" cy="4166010"/>
          </a:xfrm>
        </p:spPr>
        <p:txBody>
          <a:bodyPr>
            <a:normAutofit/>
          </a:bodyPr>
          <a:lstStyle/>
          <a:p>
            <a:r>
              <a:rPr lang="en-US">
                <a:solidFill>
                  <a:srgbClr val="FFFFFF"/>
                </a:solidFill>
                <a:ea typeface="+mj-lt"/>
                <a:cs typeface="+mj-lt"/>
              </a:rPr>
              <a:t>Topic Overview Summary</a:t>
            </a:r>
            <a:endParaRPr lang="en-US">
              <a:solidFill>
                <a:srgbClr val="FFFFFF"/>
              </a:solidFill>
            </a:endParaRPr>
          </a:p>
        </p:txBody>
      </p:sp>
      <p:sp>
        <p:nvSpPr>
          <p:cNvPr id="12" name="Freeform: Shape 11">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16" name="Freeform: Shape 15">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951EE84A-B59A-F56A-2E3D-6E1574955801}"/>
              </a:ext>
            </a:extLst>
          </p:cNvPr>
          <p:cNvSpPr>
            <a:spLocks noGrp="1"/>
          </p:cNvSpPr>
          <p:nvPr>
            <p:ph idx="1"/>
          </p:nvPr>
        </p:nvSpPr>
        <p:spPr>
          <a:xfrm>
            <a:off x="6096000" y="820880"/>
            <a:ext cx="5257799" cy="4889350"/>
          </a:xfrm>
        </p:spPr>
        <p:txBody>
          <a:bodyPr vert="horz" lIns="91440" tIns="45720" rIns="91440" bIns="45720" rtlCol="0" anchor="t">
            <a:normAutofit/>
          </a:bodyPr>
          <a:lstStyle/>
          <a:p>
            <a:r>
              <a:rPr lang="en-US" sz="2000">
                <a:ea typeface="+mn-lt"/>
                <a:cs typeface="+mn-lt"/>
              </a:rPr>
              <a:t>Cervical cancer is largely preventable through regular screening, yet attendance remains low among young women in England. Digital health technologies such as SMS reminders, educational videos, and online booking systems provide a practical and evidence-based approach to improving screening uptake. By increasing awareness and making access to screening easier, this intervention has the potential to improve early detection, reduce cervical cancer incidence, and support national public health goals.</a:t>
            </a:r>
            <a:endParaRPr lang="en-US" sz="2000"/>
          </a:p>
          <a:p>
            <a:pPr marL="0" indent="0">
              <a:buNone/>
            </a:pPr>
            <a:br>
              <a:rPr lang="en-US" sz="2000" b="1">
                <a:ea typeface="+mn-lt"/>
                <a:cs typeface="+mn-lt"/>
              </a:rPr>
            </a:br>
            <a:r>
              <a:rPr lang="en-US" sz="2000" b="1">
                <a:ea typeface="+mn-lt"/>
                <a:cs typeface="+mn-lt"/>
              </a:rPr>
              <a:t> (NHS England, 2024; NICE, 2022; WHO, 2023)</a:t>
            </a:r>
            <a:endParaRPr lang="en-US" sz="2000"/>
          </a:p>
          <a:p>
            <a:endParaRPr lang="en-US" sz="2000"/>
          </a:p>
        </p:txBody>
      </p:sp>
      <p:sp>
        <p:nvSpPr>
          <p:cNvPr id="18" name="Freeform: Shape 17">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18308"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268311533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7B22E2-434A-808F-C60D-936F8A87D7B3}"/>
              </a:ext>
            </a:extLst>
          </p:cNvPr>
          <p:cNvSpPr>
            <a:spLocks noGrp="1"/>
          </p:cNvSpPr>
          <p:nvPr>
            <p:ph type="title"/>
          </p:nvPr>
        </p:nvSpPr>
        <p:spPr/>
        <p:txBody>
          <a:bodyPr/>
          <a:lstStyle/>
          <a:p>
            <a:r>
              <a:rPr lang="en-US">
                <a:latin typeface="Arial Nova"/>
                <a:ea typeface="+mj-lt"/>
                <a:cs typeface="+mj-lt"/>
              </a:rPr>
              <a:t>References </a:t>
            </a:r>
            <a:endParaRPr lang="en-US">
              <a:latin typeface="Arial Nova"/>
            </a:endParaRPr>
          </a:p>
        </p:txBody>
      </p:sp>
      <p:sp>
        <p:nvSpPr>
          <p:cNvPr id="3" name="Content Placeholder 2">
            <a:extLst>
              <a:ext uri="{FF2B5EF4-FFF2-40B4-BE49-F238E27FC236}">
                <a16:creationId xmlns:a16="http://schemas.microsoft.com/office/drawing/2014/main" id="{2F96AC63-B6CD-B9D8-4A11-8174577D408A}"/>
              </a:ext>
            </a:extLst>
          </p:cNvPr>
          <p:cNvSpPr>
            <a:spLocks noGrp="1"/>
          </p:cNvSpPr>
          <p:nvPr>
            <p:ph idx="1"/>
          </p:nvPr>
        </p:nvSpPr>
        <p:spPr/>
        <p:txBody>
          <a:bodyPr vert="horz" lIns="91440" tIns="45720" rIns="91440" bIns="45720" rtlCol="0" anchor="t">
            <a:normAutofit fontScale="47500" lnSpcReduction="20000"/>
          </a:bodyPr>
          <a:lstStyle/>
          <a:p>
            <a:r>
              <a:rPr lang="en-US">
                <a:latin typeface="Arial Nova"/>
                <a:ea typeface="+mn-lt"/>
                <a:cs typeface="+mn-lt"/>
              </a:rPr>
              <a:t>Cancer Research UK (2024) </a:t>
            </a:r>
            <a:r>
              <a:rPr lang="en-US" i="1">
                <a:latin typeface="Arial Nova"/>
                <a:ea typeface="+mn-lt"/>
                <a:cs typeface="+mn-lt"/>
              </a:rPr>
              <a:t>Cervical cancer statistics</a:t>
            </a:r>
            <a:r>
              <a:rPr lang="en-US">
                <a:latin typeface="Arial Nova"/>
                <a:ea typeface="+mn-lt"/>
                <a:cs typeface="+mn-lt"/>
              </a:rPr>
              <a:t>. Available at: </a:t>
            </a:r>
            <a:r>
              <a:rPr lang="en-US" dirty="0">
                <a:latin typeface="Arial Nova"/>
                <a:ea typeface="+mn-lt"/>
                <a:cs typeface="+mn-lt"/>
                <a:hlinkClick r:id="rId2"/>
              </a:rPr>
              <a:t>https://www.cancerresearchuk.org/health-professional/cancer-statistics/statistics-by-cancer-type/cervical-cancer</a:t>
            </a:r>
            <a:r>
              <a:rPr lang="en-US">
                <a:latin typeface="Arial Nova"/>
                <a:ea typeface="+mn-lt"/>
                <a:cs typeface="+mn-lt"/>
              </a:rPr>
              <a:t> (Accessed: 6 August 2026)</a:t>
            </a:r>
            <a:endParaRPr lang="en-US">
              <a:latin typeface="Arial Nova"/>
            </a:endParaRPr>
          </a:p>
          <a:p>
            <a:r>
              <a:rPr lang="en-US" dirty="0">
                <a:latin typeface="Arial Nova"/>
                <a:ea typeface="+mn-lt"/>
                <a:cs typeface="+mn-lt"/>
              </a:rPr>
              <a:t>National Institute for Health and Care Excellence (NICE) (2022) </a:t>
            </a:r>
            <a:r>
              <a:rPr lang="en-US" i="1" dirty="0" err="1">
                <a:latin typeface="Arial Nova"/>
                <a:ea typeface="+mn-lt"/>
                <a:cs typeface="+mn-lt"/>
              </a:rPr>
              <a:t>Behaviour</a:t>
            </a:r>
            <a:r>
              <a:rPr lang="en-US" i="1" dirty="0">
                <a:latin typeface="Arial Nova"/>
                <a:ea typeface="+mn-lt"/>
                <a:cs typeface="+mn-lt"/>
              </a:rPr>
              <a:t> change: digital and mobile health interventions (NG183)</a:t>
            </a:r>
            <a:r>
              <a:rPr lang="en-US" dirty="0">
                <a:latin typeface="Arial Nova"/>
                <a:ea typeface="+mn-lt"/>
                <a:cs typeface="+mn-lt"/>
              </a:rPr>
              <a:t>. London: NICE. Available at: </a:t>
            </a:r>
            <a:r>
              <a:rPr lang="en-US" dirty="0">
                <a:latin typeface="Arial Nova"/>
                <a:ea typeface="+mn-lt"/>
                <a:cs typeface="+mn-lt"/>
                <a:hlinkClick r:id="rId3"/>
              </a:rPr>
              <a:t>https://www.nice.org.uk/guidance/ng183</a:t>
            </a:r>
            <a:r>
              <a:rPr lang="en-US" dirty="0">
                <a:latin typeface="Arial Nova"/>
                <a:ea typeface="+mn-lt"/>
                <a:cs typeface="+mn-lt"/>
              </a:rPr>
              <a:t> (Accessed: 6 August 2026).</a:t>
            </a:r>
            <a:endParaRPr lang="en-US">
              <a:latin typeface="Arial Nova"/>
            </a:endParaRPr>
          </a:p>
          <a:p>
            <a:r>
              <a:rPr lang="en-US" dirty="0">
                <a:latin typeface="Arial Nova"/>
                <a:ea typeface="+mn-lt"/>
                <a:cs typeface="+mn-lt"/>
              </a:rPr>
              <a:t>NHS England (2024) </a:t>
            </a:r>
            <a:r>
              <a:rPr lang="en-US" i="1" dirty="0">
                <a:latin typeface="Arial Nova"/>
                <a:ea typeface="+mn-lt"/>
                <a:cs typeface="+mn-lt"/>
              </a:rPr>
              <a:t>NHS Cervical Screening </a:t>
            </a:r>
            <a:r>
              <a:rPr lang="en-US" i="1" dirty="0" err="1">
                <a:latin typeface="Arial Nova"/>
                <a:ea typeface="+mn-lt"/>
                <a:cs typeface="+mn-lt"/>
              </a:rPr>
              <a:t>Programme</a:t>
            </a:r>
            <a:r>
              <a:rPr lang="en-US" dirty="0">
                <a:latin typeface="Arial Nova"/>
                <a:ea typeface="+mn-lt"/>
                <a:cs typeface="+mn-lt"/>
              </a:rPr>
              <a:t>. Available at: </a:t>
            </a:r>
            <a:r>
              <a:rPr lang="en-US" dirty="0">
                <a:latin typeface="Arial Nova"/>
                <a:ea typeface="+mn-lt"/>
                <a:cs typeface="+mn-lt"/>
                <a:hlinkClick r:id="rId4"/>
              </a:rPr>
              <a:t>https://www.england.nhs.uk/publication/nhs-screening-programmes/</a:t>
            </a:r>
            <a:r>
              <a:rPr lang="en-US" dirty="0">
                <a:latin typeface="Arial Nova"/>
                <a:ea typeface="+mn-lt"/>
                <a:cs typeface="+mn-lt"/>
              </a:rPr>
              <a:t> (Accessed: 6 August 2026).</a:t>
            </a:r>
            <a:endParaRPr lang="en-US">
              <a:latin typeface="Arial Nova"/>
            </a:endParaRPr>
          </a:p>
          <a:p>
            <a:r>
              <a:rPr lang="en-US">
                <a:latin typeface="Arial Nova"/>
                <a:ea typeface="+mn-lt"/>
                <a:cs typeface="+mn-lt"/>
              </a:rPr>
              <a:t>NHS England (2024) </a:t>
            </a:r>
            <a:r>
              <a:rPr lang="en-US" i="1">
                <a:latin typeface="Arial Nova"/>
                <a:ea typeface="+mn-lt"/>
                <a:cs typeface="+mn-lt"/>
              </a:rPr>
              <a:t>NHS App</a:t>
            </a:r>
            <a:r>
              <a:rPr lang="en-US">
                <a:latin typeface="Arial Nova"/>
                <a:ea typeface="+mn-lt"/>
                <a:cs typeface="+mn-lt"/>
              </a:rPr>
              <a:t>. Available at: </a:t>
            </a:r>
            <a:r>
              <a:rPr lang="en-US" dirty="0">
                <a:latin typeface="Arial Nova"/>
                <a:ea typeface="+mn-lt"/>
                <a:cs typeface="+mn-lt"/>
                <a:hlinkClick r:id="rId5"/>
              </a:rPr>
              <a:t>https://www.nhs.uk/nhs-app/</a:t>
            </a:r>
            <a:r>
              <a:rPr lang="en-US">
                <a:latin typeface="Arial Nova"/>
                <a:ea typeface="+mn-lt"/>
                <a:cs typeface="+mn-lt"/>
              </a:rPr>
              <a:t> (Accessed: 6 August 2026).</a:t>
            </a:r>
            <a:endParaRPr lang="en-US">
              <a:latin typeface="Arial Nova"/>
            </a:endParaRPr>
          </a:p>
          <a:p>
            <a:r>
              <a:rPr lang="en-US">
                <a:latin typeface="Arial Nova"/>
                <a:ea typeface="+mn-lt"/>
                <a:cs typeface="+mn-lt"/>
              </a:rPr>
              <a:t>Office for National Statistics (2024) </a:t>
            </a:r>
            <a:r>
              <a:rPr lang="en-US" i="1">
                <a:latin typeface="Arial Nova"/>
                <a:ea typeface="+mn-lt"/>
                <a:cs typeface="+mn-lt"/>
              </a:rPr>
              <a:t>Internet access – households and individuals, Great Britain: 2024</a:t>
            </a:r>
            <a:r>
              <a:rPr lang="en-US">
                <a:latin typeface="Arial Nova"/>
                <a:ea typeface="+mn-lt"/>
                <a:cs typeface="+mn-lt"/>
              </a:rPr>
              <a:t>. Newport: Office for National Statistics. Available at: </a:t>
            </a:r>
            <a:r>
              <a:rPr lang="en-US" dirty="0">
                <a:latin typeface="Arial Nova"/>
                <a:ea typeface="+mn-lt"/>
                <a:cs typeface="+mn-lt"/>
                <a:hlinkClick r:id="rId6"/>
              </a:rPr>
              <a:t>https://www.ons.gov.uk/peoplepopulationandcommunity/householdcharacteristics/homeinternetandsocialmediausage</a:t>
            </a:r>
            <a:r>
              <a:rPr lang="en-US" dirty="0">
                <a:latin typeface="Arial Nova"/>
                <a:ea typeface="+mn-lt"/>
                <a:cs typeface="+mn-lt"/>
              </a:rPr>
              <a:t> </a:t>
            </a:r>
            <a:r>
              <a:rPr lang="en-US">
                <a:latin typeface="Arial Nova"/>
                <a:ea typeface="+mn-lt"/>
                <a:cs typeface="+mn-lt"/>
              </a:rPr>
              <a:t>(Accessed: 6 August 2026).</a:t>
            </a:r>
            <a:endParaRPr lang="en-US">
              <a:latin typeface="Arial Nova"/>
            </a:endParaRPr>
          </a:p>
          <a:p>
            <a:r>
              <a:rPr lang="en-US" dirty="0">
                <a:latin typeface="Arial Nova"/>
                <a:ea typeface="+mn-lt"/>
                <a:cs typeface="+mn-lt"/>
              </a:rPr>
              <a:t>UK Health Security Agency (2024) </a:t>
            </a:r>
            <a:r>
              <a:rPr lang="en-US" i="1" dirty="0">
                <a:latin typeface="Arial Nova"/>
                <a:ea typeface="+mn-lt"/>
                <a:cs typeface="+mn-lt"/>
              </a:rPr>
              <a:t>NHS Cervical Screening </a:t>
            </a:r>
            <a:r>
              <a:rPr lang="en-US" i="1" dirty="0" err="1">
                <a:latin typeface="Arial Nova"/>
                <a:ea typeface="+mn-lt"/>
                <a:cs typeface="+mn-lt"/>
              </a:rPr>
              <a:t>Programme</a:t>
            </a:r>
            <a:r>
              <a:rPr lang="en-US" i="1" dirty="0">
                <a:latin typeface="Arial Nova"/>
                <a:ea typeface="+mn-lt"/>
                <a:cs typeface="+mn-lt"/>
              </a:rPr>
              <a:t>, England: Annual Report 2023 to 2024</a:t>
            </a:r>
            <a:r>
              <a:rPr lang="en-US" dirty="0">
                <a:latin typeface="Arial Nova"/>
                <a:ea typeface="+mn-lt"/>
                <a:cs typeface="+mn-lt"/>
              </a:rPr>
              <a:t>. London: UK Health Security Agency. Available at: </a:t>
            </a:r>
            <a:r>
              <a:rPr lang="en-US" dirty="0">
                <a:latin typeface="Arial Nova"/>
                <a:ea typeface="+mn-lt"/>
                <a:cs typeface="+mn-lt"/>
                <a:hlinkClick r:id="rId7"/>
              </a:rPr>
              <a:t>https://www.gov.uk/government/collections/cervical-screening-programme</a:t>
            </a:r>
            <a:r>
              <a:rPr lang="en-US" dirty="0">
                <a:latin typeface="Arial Nova"/>
                <a:ea typeface="+mn-lt"/>
                <a:cs typeface="+mn-lt"/>
              </a:rPr>
              <a:t> (Accessed: 6 August 2026).</a:t>
            </a:r>
            <a:endParaRPr lang="en-US">
              <a:latin typeface="Arial Nova"/>
            </a:endParaRPr>
          </a:p>
          <a:p>
            <a:r>
              <a:rPr lang="en-US">
                <a:latin typeface="Arial Nova"/>
                <a:ea typeface="+mn-lt"/>
                <a:cs typeface="+mn-lt"/>
              </a:rPr>
              <a:t>World Health Organization (2023) </a:t>
            </a:r>
            <a:r>
              <a:rPr lang="en-US" i="1">
                <a:latin typeface="Arial Nova"/>
                <a:ea typeface="+mn-lt"/>
                <a:cs typeface="+mn-lt"/>
              </a:rPr>
              <a:t>Global strategy to accelerate the elimination of cervical cancer as a public health problem</a:t>
            </a:r>
            <a:r>
              <a:rPr lang="en-US">
                <a:latin typeface="Arial Nova"/>
                <a:ea typeface="+mn-lt"/>
                <a:cs typeface="+mn-lt"/>
              </a:rPr>
              <a:t>. Geneva: World Health Organization. Available at: </a:t>
            </a:r>
            <a:r>
              <a:rPr lang="en-US" dirty="0">
                <a:latin typeface="Arial Nova"/>
                <a:ea typeface="+mn-lt"/>
                <a:cs typeface="+mn-lt"/>
                <a:hlinkClick r:id="rId8"/>
              </a:rPr>
              <a:t>https://www.who.int/initiatives/cervical-cancer-elimination-initiative</a:t>
            </a:r>
            <a:r>
              <a:rPr lang="en-US">
                <a:latin typeface="Arial Nova"/>
                <a:ea typeface="+mn-lt"/>
                <a:cs typeface="+mn-lt"/>
              </a:rPr>
              <a:t> (Accessed: 6 August 2026).</a:t>
            </a:r>
            <a:endParaRPr lang="en-US">
              <a:latin typeface="Arial Nova"/>
            </a:endParaRPr>
          </a:p>
          <a:p>
            <a:r>
              <a:rPr lang="en-US">
                <a:latin typeface="Arial Nova"/>
                <a:ea typeface="+mn-lt"/>
                <a:cs typeface="+mn-lt"/>
              </a:rPr>
              <a:t>Department of Health and Social Care (2022) </a:t>
            </a:r>
            <a:r>
              <a:rPr lang="en-US" i="1">
                <a:latin typeface="Arial Nova"/>
                <a:ea typeface="+mn-lt"/>
                <a:cs typeface="+mn-lt"/>
              </a:rPr>
              <a:t>Women's Health Strategy for England</a:t>
            </a:r>
            <a:r>
              <a:rPr lang="en-US">
                <a:latin typeface="Arial Nova"/>
                <a:ea typeface="+mn-lt"/>
                <a:cs typeface="+mn-lt"/>
              </a:rPr>
              <a:t>. London: Department of Health and Social Care. Available at: </a:t>
            </a:r>
            <a:r>
              <a:rPr lang="en-US" dirty="0">
                <a:latin typeface="Arial Nova"/>
                <a:ea typeface="+mn-lt"/>
                <a:cs typeface="+mn-lt"/>
                <a:hlinkClick r:id="rId9"/>
              </a:rPr>
              <a:t>https://www.gov.uk/government/publications/womens-health-strategy-for-england</a:t>
            </a:r>
            <a:r>
              <a:rPr lang="en-US">
                <a:latin typeface="Arial Nova"/>
                <a:ea typeface="+mn-lt"/>
                <a:cs typeface="+mn-lt"/>
              </a:rPr>
              <a:t> (Accessed: 6 August 2026).</a:t>
            </a:r>
            <a:endParaRPr lang="en-US">
              <a:latin typeface="Arial Nova"/>
            </a:endParaRPr>
          </a:p>
          <a:p>
            <a:r>
              <a:rPr lang="en-US">
                <a:latin typeface="Arial Nova"/>
                <a:ea typeface="+mn-lt"/>
                <a:cs typeface="+mn-lt"/>
              </a:rPr>
              <a:t>NHS England (2023) </a:t>
            </a:r>
            <a:r>
              <a:rPr lang="en-US" i="1">
                <a:latin typeface="Arial Nova"/>
                <a:ea typeface="+mn-lt"/>
                <a:cs typeface="+mn-lt"/>
              </a:rPr>
              <a:t>Core20PLUS5: An approach to reducing health inequalities</a:t>
            </a:r>
            <a:r>
              <a:rPr lang="en-US">
                <a:latin typeface="Arial Nova"/>
                <a:ea typeface="+mn-lt"/>
                <a:cs typeface="+mn-lt"/>
              </a:rPr>
              <a:t>. Available at: </a:t>
            </a:r>
            <a:r>
              <a:rPr lang="en-US" dirty="0">
                <a:latin typeface="Arial Nova"/>
                <a:ea typeface="+mn-lt"/>
                <a:cs typeface="+mn-lt"/>
                <a:hlinkClick r:id="rId10"/>
              </a:rPr>
              <a:t>https://www.england.nhs.uk/about/equality/equality-hub/core20plus5/</a:t>
            </a:r>
            <a:r>
              <a:rPr lang="en-US">
                <a:latin typeface="Arial Nova"/>
                <a:ea typeface="+mn-lt"/>
                <a:cs typeface="+mn-lt"/>
              </a:rPr>
              <a:t> (Accessed: 6 August 2026).</a:t>
            </a:r>
            <a:endParaRPr lang="en-US">
              <a:latin typeface="Arial Nova"/>
            </a:endParaRPr>
          </a:p>
          <a:p>
            <a:r>
              <a:rPr lang="en-US">
                <a:latin typeface="Arial Nova"/>
                <a:ea typeface="+mn-lt"/>
                <a:cs typeface="+mn-lt"/>
              </a:rPr>
              <a:t>Office for Health Improvement and Disparities (2023) </a:t>
            </a:r>
            <a:r>
              <a:rPr lang="en-US" i="1">
                <a:latin typeface="Arial Nova"/>
                <a:ea typeface="+mn-lt"/>
                <a:cs typeface="+mn-lt"/>
              </a:rPr>
              <a:t>Health Profile for England 2023</a:t>
            </a:r>
            <a:r>
              <a:rPr lang="en-US">
                <a:latin typeface="Arial Nova"/>
                <a:ea typeface="+mn-lt"/>
                <a:cs typeface="+mn-lt"/>
              </a:rPr>
              <a:t>. London: Office for Health Improvement and Disparities. Available at: </a:t>
            </a:r>
            <a:r>
              <a:rPr lang="en-US" dirty="0">
                <a:latin typeface="Arial Nova"/>
                <a:ea typeface="+mn-lt"/>
                <a:cs typeface="+mn-lt"/>
                <a:hlinkClick r:id="rId11"/>
              </a:rPr>
              <a:t>https://www.gov.uk/government/publications/health-profile-for-england</a:t>
            </a:r>
            <a:r>
              <a:rPr lang="en-US">
                <a:latin typeface="Arial Nova"/>
                <a:ea typeface="+mn-lt"/>
                <a:cs typeface="+mn-lt"/>
              </a:rPr>
              <a:t> (Accessed: 6 August 2026).</a:t>
            </a:r>
            <a:endParaRPr lang="en-US">
              <a:latin typeface="Arial Nova"/>
            </a:endParaRPr>
          </a:p>
          <a:p>
            <a:endParaRPr lang="en-US" dirty="0"/>
          </a:p>
        </p:txBody>
      </p:sp>
    </p:spTree>
    <p:extLst>
      <p:ext uri="{BB962C8B-B14F-4D97-AF65-F5344CB8AC3E}">
        <p14:creationId xmlns:p14="http://schemas.microsoft.com/office/powerpoint/2010/main" val="3803707461"/>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11</Slides>
  <Notes>0</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Office Theme</vt:lpstr>
      <vt:lpstr>Increasing Cervical Screening Uptake Among Young Women Through a Digital Health Promotion Intervention</vt:lpstr>
      <vt:lpstr> A Digital Health Promotion Intervention Using SMS Reminders, Educational Videos and Digital Booking </vt:lpstr>
      <vt:lpstr>Burden of Cervical Cancer</vt:lpstr>
      <vt:lpstr>Why Focus on Young Women?</vt:lpstr>
      <vt:lpstr>Current Screening Uptake</vt:lpstr>
      <vt:lpstr>Consequences of Low Screening Uptake</vt:lpstr>
      <vt:lpstr>Digital Health Promotion Opportunity</vt:lpstr>
      <vt:lpstr>Proposed Digital Intervention</vt:lpstr>
      <vt:lpstr>Expected Outcomes</vt:lpstr>
      <vt:lpstr>Topic Overview Summary</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130</cp:revision>
  <dcterms:created xsi:type="dcterms:W3CDTF">2026-08-08T11:35:51Z</dcterms:created>
  <dcterms:modified xsi:type="dcterms:W3CDTF">2026-08-09T16:24:10Z</dcterms:modified>
</cp:coreProperties>
</file>