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9" r:id="rId1"/>
  </p:sldMasterIdLst>
  <p:notesMasterIdLst>
    <p:notesMasterId r:id="rId18"/>
  </p:notesMasterIdLst>
  <p:sldIdLst>
    <p:sldId id="282" r:id="rId2"/>
    <p:sldId id="283" r:id="rId3"/>
    <p:sldId id="328" r:id="rId4"/>
    <p:sldId id="332" r:id="rId5"/>
    <p:sldId id="354" r:id="rId6"/>
    <p:sldId id="333" r:id="rId7"/>
    <p:sldId id="334" r:id="rId8"/>
    <p:sldId id="336" r:id="rId9"/>
    <p:sldId id="350" r:id="rId10"/>
    <p:sldId id="335" r:id="rId11"/>
    <p:sldId id="337" r:id="rId12"/>
    <p:sldId id="338" r:id="rId13"/>
    <p:sldId id="339" r:id="rId14"/>
    <p:sldId id="340" r:id="rId15"/>
    <p:sldId id="342" r:id="rId16"/>
    <p:sldId id="347" r:id="rId17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872" autoAdjust="0"/>
    <p:restoredTop sz="85058" autoAdjust="0"/>
  </p:normalViewPr>
  <p:slideViewPr>
    <p:cSldViewPr snapToGrid="0">
      <p:cViewPr varScale="1">
        <p:scale>
          <a:sx n="88" d="100"/>
          <a:sy n="88" d="100"/>
        </p:scale>
        <p:origin x="114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942"/>
    </p:cViewPr>
  </p:sorterViewPr>
  <p:notesViewPr>
    <p:cSldViewPr snapToGrid="0">
      <p:cViewPr varScale="1">
        <p:scale>
          <a:sx n="87" d="100"/>
          <a:sy n="87" d="100"/>
        </p:scale>
        <p:origin x="384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Iles" userId="80abbc71-045e-409a-a317-7d3641ca40a2" providerId="ADAL" clId="{0AD300FB-E9AD-4E32-9EC0-1DE41D6B0657}"/>
    <pc:docChg chg="modSld">
      <pc:chgData name="Rachel Iles" userId="80abbc71-045e-409a-a317-7d3641ca40a2" providerId="ADAL" clId="{0AD300FB-E9AD-4E32-9EC0-1DE41D6B0657}" dt="2022-09-12T15:04:50.283" v="6" actId="207"/>
      <pc:docMkLst>
        <pc:docMk/>
      </pc:docMkLst>
      <pc:sldChg chg="modSp mod">
        <pc:chgData name="Rachel Iles" userId="80abbc71-045e-409a-a317-7d3641ca40a2" providerId="ADAL" clId="{0AD300FB-E9AD-4E32-9EC0-1DE41D6B0657}" dt="2022-09-12T15:04:50.283" v="6" actId="207"/>
        <pc:sldMkLst>
          <pc:docMk/>
          <pc:sldMk cId="2464203954" sldId="283"/>
        </pc:sldMkLst>
        <pc:spChg chg="mod">
          <ac:chgData name="Rachel Iles" userId="80abbc71-045e-409a-a317-7d3641ca40a2" providerId="ADAL" clId="{0AD300FB-E9AD-4E32-9EC0-1DE41D6B0657}" dt="2022-09-12T15:04:50.283" v="6" actId="207"/>
          <ac:spMkLst>
            <pc:docMk/>
            <pc:sldMk cId="2464203954" sldId="283"/>
            <ac:spMk id="2" creationId="{97D66E0D-ECF5-4437-94C4-A905854B6DE4}"/>
          </ac:spMkLst>
        </pc:spChg>
      </pc:sldChg>
    </pc:docChg>
  </pc:docChgLst>
  <pc:docChgLst>
    <pc:chgData name="Rachel Iles" userId="80abbc71-045e-409a-a317-7d3641ca40a2" providerId="ADAL" clId="{F0FFD94C-D516-469E-9138-B8DE93C9984D}"/>
    <pc:docChg chg="modSld">
      <pc:chgData name="Rachel Iles" userId="80abbc71-045e-409a-a317-7d3641ca40a2" providerId="ADAL" clId="{F0FFD94C-D516-469E-9138-B8DE93C9984D}" dt="2022-08-01T15:39:59.976" v="4" actId="20577"/>
      <pc:docMkLst>
        <pc:docMk/>
      </pc:docMkLst>
      <pc:sldChg chg="modNotes">
        <pc:chgData name="Rachel Iles" userId="80abbc71-045e-409a-a317-7d3641ca40a2" providerId="ADAL" clId="{F0FFD94C-D516-469E-9138-B8DE93C9984D}" dt="2022-08-01T15:39:00.376" v="0" actId="20577"/>
        <pc:sldMkLst>
          <pc:docMk/>
          <pc:sldMk cId="0" sldId="328"/>
        </pc:sldMkLst>
      </pc:sldChg>
      <pc:sldChg chg="modNotes">
        <pc:chgData name="Rachel Iles" userId="80abbc71-045e-409a-a317-7d3641ca40a2" providerId="ADAL" clId="{F0FFD94C-D516-469E-9138-B8DE93C9984D}" dt="2022-08-01T15:39:06.880" v="1" actId="20577"/>
        <pc:sldMkLst>
          <pc:docMk/>
          <pc:sldMk cId="0" sldId="332"/>
        </pc:sldMkLst>
      </pc:sldChg>
      <pc:sldChg chg="modNotes">
        <pc:chgData name="Rachel Iles" userId="80abbc71-045e-409a-a317-7d3641ca40a2" providerId="ADAL" clId="{F0FFD94C-D516-469E-9138-B8DE93C9984D}" dt="2022-08-01T15:39:33.544" v="2" actId="20577"/>
        <pc:sldMkLst>
          <pc:docMk/>
          <pc:sldMk cId="0" sldId="335"/>
        </pc:sldMkLst>
      </pc:sldChg>
      <pc:sldChg chg="modNotes">
        <pc:chgData name="Rachel Iles" userId="80abbc71-045e-409a-a317-7d3641ca40a2" providerId="ADAL" clId="{F0FFD94C-D516-469E-9138-B8DE93C9984D}" dt="2022-08-01T15:39:47.803" v="3" actId="20577"/>
        <pc:sldMkLst>
          <pc:docMk/>
          <pc:sldMk cId="0" sldId="340"/>
        </pc:sldMkLst>
      </pc:sldChg>
      <pc:sldChg chg="modNotes">
        <pc:chgData name="Rachel Iles" userId="80abbc71-045e-409a-a317-7d3641ca40a2" providerId="ADAL" clId="{F0FFD94C-D516-469E-9138-B8DE93C9984D}" dt="2022-08-01T15:39:59.976" v="4" actId="20577"/>
        <pc:sldMkLst>
          <pc:docMk/>
          <pc:sldMk cId="0" sldId="34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76172B-B521-4474-BF40-CFAB0D062005}" type="datetimeFigureOut">
              <a:rPr lang="en-GB" smtClean="0"/>
              <a:t>12/09/2022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83A06D-66CB-42CB-A295-BE4F74E0D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985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83A06D-66CB-42CB-A295-BE4F74E0D1B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8504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Arial" pitchFamily="34" charset="0"/>
            </a:endParaRP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70D6C9FF-7B72-4236-BFDE-DF7BAA1E7522}" type="slidenum">
              <a:rPr lang="en-GB" altLang="en-US">
                <a:solidFill>
                  <a:srgbClr val="000000"/>
                </a:solidFill>
                <a:cs typeface="Arial" pitchFamily="34" charset="0"/>
              </a:rPr>
              <a:pPr eaLnBrk="1" hangingPunct="1">
                <a:spcBef>
                  <a:spcPct val="0"/>
                </a:spcBef>
              </a:pPr>
              <a:t>2</a:t>
            </a:fld>
            <a:endParaRPr lang="en-GB" altLang="en-US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3695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A122D11F-A203-4D74-B826-19C6EFE2624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6096776C-2C79-4DF9-800E-6415EC2A91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i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>
            <a:extLst>
              <a:ext uri="{FF2B5EF4-FFF2-40B4-BE49-F238E27FC236}">
                <a16:creationId xmlns:a16="http://schemas.microsoft.com/office/drawing/2014/main" id="{19F61575-F344-483C-A201-CF40C0FA0B9A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eaLnBrk="1" hangingPunct="1"/>
            <a:fld id="{197B782C-3519-4B57-8890-76806B776B80}" type="slidenum">
              <a:rPr lang="en-GB" altLang="en-US" sz="1200">
                <a:solidFill>
                  <a:srgbClr val="000000"/>
                </a:solidFill>
                <a:latin typeface="Verdana" panose="020B0604030504040204" pitchFamily="34" charset="0"/>
              </a:rPr>
              <a:pPr algn="r" eaLnBrk="1" hangingPunct="1"/>
              <a:t>4</a:t>
            </a:fld>
            <a:endParaRPr lang="en-GB" altLang="en-US" sz="120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FB8B8538-F0A3-424B-86C2-C8F4FE4EB9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5604" name="Rectangle 3">
            <a:extLst>
              <a:ext uri="{FF2B5EF4-FFF2-40B4-BE49-F238E27FC236}">
                <a16:creationId xmlns:a16="http://schemas.microsoft.com/office/drawing/2014/main" id="{5EAD150A-9A8F-46EF-8344-56C4992A10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>
            <a:extLst>
              <a:ext uri="{FF2B5EF4-FFF2-40B4-BE49-F238E27FC236}">
                <a16:creationId xmlns:a16="http://schemas.microsoft.com/office/drawing/2014/main" id="{F26C0D50-CAC1-2E3C-CD15-45C63971EB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>
            <a:extLst>
              <a:ext uri="{FF2B5EF4-FFF2-40B4-BE49-F238E27FC236}">
                <a16:creationId xmlns:a16="http://schemas.microsoft.com/office/drawing/2014/main" id="{1BE30880-245E-B18A-BD6C-66372D7F54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  <a:cs typeface="Arial"/>
            </a:endParaRPr>
          </a:p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39940" name="Slide Number Placeholder 3">
            <a:extLst>
              <a:ext uri="{FF2B5EF4-FFF2-40B4-BE49-F238E27FC236}">
                <a16:creationId xmlns:a16="http://schemas.microsoft.com/office/drawing/2014/main" id="{EB2C57FB-1916-9431-E332-EFAD238126F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5F85C002-1DA4-4474-BDDB-83FA76CD3689}" type="slidenum">
              <a:rPr lang="cy-GB" altLang="en-US" sz="1200" smtClean="0">
                <a:latin typeface="Arial" panose="020B0604020202020204" pitchFamily="34" charset="0"/>
              </a:rPr>
              <a:pPr/>
              <a:t>5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2C67E3FF-B3F4-42B1-963A-F1C8609D9A6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4FB60F26-4BF2-4F56-82F6-B44EDD85422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latin typeface="Arial" panose="020B0604020202020204" pitchFamily="34" charset="0"/>
              </a:rPr>
              <a:t>Domestic abuse, child trafficking and modern slavery, online abuse, 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04216653-74F0-476A-93DB-3CFFDCE041C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365D07D5-EFEF-4BB2-9D81-055E3860C7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i="1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235DBE43-2C6D-4B65-9EDE-5C536811C2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E44131FD-22CD-4543-AAE9-983FA10DF5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GB" altLang="en-US" sz="10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 few examples important in </a:t>
            </a:r>
            <a:r>
              <a:rPr lang="en-GB" dirty="0" err="1"/>
              <a:t>wales</a:t>
            </a:r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83A06D-66CB-42CB-A295-BE4F74E0D1B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5606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3CFFB37F-BCA4-40D7-A517-BFCD0EE099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836637BE-DB8F-4D2C-A033-00D7F93EDFB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GB" altLang="en-US" sz="10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C315578E-8F44-406C-A448-BD9560CBC6E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6813ECA4-A5DB-4420-B39B-4192CF674C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z="1000" i="1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376D05C6-F84C-4C38-8B27-8A4154D8877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F4B8BDED-CE28-432A-8765-2AFD4615C1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03940A17-B83F-422C-A346-38F1C6E7BE7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317CFA71-48E5-4812-9C9D-B498ED8503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latin typeface="Arial" panose="020B0604020202020204" pitchFamily="34" charset="0"/>
              </a:rPr>
              <a:t>Welsh Government 7 core aims </a:t>
            </a:r>
          </a:p>
          <a:p>
            <a:endParaRPr lang="en-GB" altLang="en-US" dirty="0">
              <a:latin typeface="Arial" panose="020B0604020202020204" pitchFamily="34" charset="0"/>
            </a:endParaRPr>
          </a:p>
          <a:p>
            <a:r>
              <a:rPr lang="en-GB" altLang="en-US" dirty="0">
                <a:latin typeface="Arial" panose="020B0604020202020204" pitchFamily="34" charset="0"/>
              </a:rPr>
              <a:t>Based upon UNCRC and children’s rights </a:t>
            </a:r>
            <a:r>
              <a:rPr lang="en-GB" altLang="en-US">
                <a:latin typeface="Arial" panose="020B0604020202020204" pitchFamily="34" charset="0"/>
              </a:rPr>
              <a:t>in Wales </a:t>
            </a:r>
            <a:endParaRPr lang="en-GB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FD05B724-866B-4D52-B2C0-9F5D767E5A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A54420DE-FAE3-4B52-BCB2-53604C9575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b="1" i="1" dirty="0">
              <a:latin typeface="Arial" panose="020B0604020202020204" pitchFamily="34" charset="0"/>
            </a:endParaRPr>
          </a:p>
          <a:p>
            <a:r>
              <a:rPr lang="en-GB" dirty="0"/>
              <a:t>Working Together to Safeguard Children (2018): A guide to inter-agency working to safeguard and promote the welfare of children – HM Government </a:t>
            </a:r>
            <a:endParaRPr lang="en-GB" altLang="en-US" b="1" i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A351354C-12BE-454B-AB14-E1A96AB232A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FCC51BBD-0AF9-405F-AE4C-ACB22CB356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b="1" i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>
            <a:extLst>
              <a:ext uri="{FF2B5EF4-FFF2-40B4-BE49-F238E27FC236}">
                <a16:creationId xmlns:a16="http://schemas.microsoft.com/office/drawing/2014/main" id="{57AF875E-D626-48E6-9FA1-26B1BC464D9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6083" name="Notes Placeholder 2">
            <a:extLst>
              <a:ext uri="{FF2B5EF4-FFF2-40B4-BE49-F238E27FC236}">
                <a16:creationId xmlns:a16="http://schemas.microsoft.com/office/drawing/2014/main" id="{6AEF6A51-2255-41A5-92C7-A3C55A65D0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46084" name="Slide Number Placeholder 3">
            <a:extLst>
              <a:ext uri="{FF2B5EF4-FFF2-40B4-BE49-F238E27FC236}">
                <a16:creationId xmlns:a16="http://schemas.microsoft.com/office/drawing/2014/main" id="{2C0AE5EC-0453-45E3-87C7-3647EBFE16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CC7FFC07-35E2-40AE-8F49-A54BDF8DB6A8}" type="slidenum">
              <a:rPr lang="cy-GB" altLang="en-US" sz="1200">
                <a:latin typeface="Arial" panose="020B0604020202020204" pitchFamily="34" charset="0"/>
              </a:rPr>
              <a:pPr/>
              <a:t>16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806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81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4A69B8-2871-4FA4-8492-B069FF631261}" type="datetimeFigureOut">
              <a:rPr lang="en-GB" smtClean="0"/>
              <a:pPr>
                <a:defRPr/>
              </a:pPr>
              <a:t>12/09/2022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DC78687-D1FC-4C4A-9241-4888D1D80AA4}" type="slidenum">
              <a:rPr lang="en-GB" altLang="en-US" smtClean="0">
                <a:ea typeface="MS PGothic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 altLang="en-US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94044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3867F4-0AAD-42B1-9384-326D074A4F56}" type="datetimeFigureOut">
              <a:rPr lang="en-GB" smtClean="0"/>
              <a:pPr>
                <a:defRPr/>
              </a:pPr>
              <a:t>12/09/2022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01329-CC6C-4CC9-9578-6DF9774B1477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87245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F8DB81-439C-4656-9D3E-66A7D1A45EA3}" type="datetimeFigureOut">
              <a:rPr lang="en-GB" smtClean="0"/>
              <a:pPr>
                <a:defRPr/>
              </a:pPr>
              <a:t>12/09/2022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B88C-F0A9-42D6-80BF-256C9807E1E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4581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8E3CB2-1CF2-4995-A5FE-D409EFFC65D6}" type="datetimeFigureOut">
              <a:rPr lang="en-GB" smtClean="0"/>
              <a:pPr>
                <a:defRPr/>
              </a:pPr>
              <a:t>12/09/2022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91408-BBF5-4FE7-9F09-3C9DF13A05F9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9121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345790-51AC-404F-BA55-9F6878987568}" type="datetimeFigureOut">
              <a:rPr lang="en-GB" smtClean="0"/>
              <a:pPr>
                <a:defRPr/>
              </a:pPr>
              <a:t>12/09/2022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8E66-FDAC-403B-96DB-D2F75ECA0543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2545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E7E5E2-C784-4A97-8CF6-8823521BE196}" type="datetimeFigureOut">
              <a:rPr lang="en-GB" smtClean="0"/>
              <a:pPr>
                <a:defRPr/>
              </a:pPr>
              <a:t>12/09/2022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8FF3-08BB-4A1C-8E1B-8B7FAB55C84A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71139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16119F-627E-4435-8782-E1A15BFB5236}" type="datetimeFigureOut">
              <a:rPr lang="en-GB" smtClean="0"/>
              <a:pPr>
                <a:defRPr/>
              </a:pPr>
              <a:t>12/09/2022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273DB-3413-402B-995A-5F578E93DF5E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0749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B8E2AC-B30A-4DC0-B431-6112BDE13CA5}" type="datetimeFigureOut">
              <a:rPr lang="en-GB" smtClean="0"/>
              <a:pPr>
                <a:defRPr/>
              </a:pPr>
              <a:t>12/09/2022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35911-DFC3-4C37-A973-78AFF2B97951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75127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43C031-A6CF-420F-AE3A-6087542148F3}" type="datetimeFigureOut">
              <a:rPr lang="en-GB" smtClean="0"/>
              <a:pPr>
                <a:defRPr/>
              </a:pPr>
              <a:t>12/09/2022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640-F9A1-4FBA-8E45-5438E53A8313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320895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17138F-A436-4F30-AA32-6A6367107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>
              <a:defRPr/>
            </a:pPr>
            <a:fld id="{4E3F19ED-29B1-4321-814D-56E2EB4F19AB}" type="datetimeFigureOut">
              <a:rPr lang="en-GB"/>
              <a:pPr>
                <a:defRPr/>
              </a:pPr>
              <a:t>12/09/2022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6065FC-53CE-4F6A-B7E5-EBF9B7F51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solidFill>
                  <a:prstClr val="black"/>
                </a:solidFill>
                <a:latin typeface="Myriad Pro"/>
                <a:ea typeface="ＭＳ Ｐゴシック" charset="-128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C7B6E8-F237-4AEB-83EA-1DE9B5E44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mtClean="0">
                <a:latin typeface="Times" panose="02020603050405020304" pitchFamily="18" charset="0"/>
              </a:defRPr>
            </a:lvl1pPr>
          </a:lstStyle>
          <a:p>
            <a:pPr>
              <a:defRPr/>
            </a:pPr>
            <a:fld id="{0BB58D2A-FEDA-4EB9-A450-59D22A26335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66500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04A69B8-2871-4FA4-8492-B069FF631261}" type="datetimeFigureOut">
              <a:rPr lang="en-GB" smtClean="0"/>
              <a:pPr>
                <a:defRPr/>
              </a:pPr>
              <a:t>12/09/2022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C78687-D1FC-4C4A-9241-4888D1D80AA4}" type="slidenum">
              <a:rPr lang="en-GB" altLang="en-US" smtClean="0">
                <a:ea typeface="MS PGothic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 altLang="en-US">
              <a:ea typeface="MS PGothic" pitchFamily="34" charset="-12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171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1" r:id="rId2"/>
    <p:sldLayoutId id="2147483962" r:id="rId3"/>
    <p:sldLayoutId id="2147483963" r:id="rId4"/>
    <p:sldLayoutId id="2147483964" r:id="rId5"/>
    <p:sldLayoutId id="2147483965" r:id="rId6"/>
    <p:sldLayoutId id="2147483966" r:id="rId7"/>
    <p:sldLayoutId id="2147483967" r:id="rId8"/>
    <p:sldLayoutId id="2147483968" r:id="rId9"/>
    <p:sldLayoutId id="2147483969" r:id="rId10"/>
    <p:sldLayoutId id="2147483970" r:id="rId11"/>
    <p:sldLayoutId id="214748397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spcc.org.uk/what-is-child-abuse/types-of-abuse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.nspcc.org.uk/child-protection-system/history-of-child-protection-in-the-uk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guardian.com/society/2005/may/18/childrensservices2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safeguarding.wales/" TargetMode="External"/><Relationship Id="rId4" Type="http://schemas.openxmlformats.org/officeDocument/2006/relationships/hyperlink" Target="https://learning.nspcc.org.uk/child-protection-system/history-of-child-protection-in-the-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17168D7-DF6A-469C-B48E-C352A30DC524}"/>
              </a:ext>
            </a:extLst>
          </p:cNvPr>
          <p:cNvSpPr txBox="1"/>
          <p:nvPr/>
        </p:nvSpPr>
        <p:spPr>
          <a:xfrm>
            <a:off x="312982" y="843424"/>
            <a:ext cx="11445342" cy="83099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ECEY4002: </a:t>
            </a:r>
            <a:r>
              <a:rPr kumimoji="0" lang="en-GB" sz="4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Ymarferydd</a:t>
            </a: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4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Proffesiynol</a:t>
            </a:r>
            <a:endParaRPr kumimoji="0" lang="en-GB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069D29-3061-484E-90F7-A0A262A68DA0}"/>
              </a:ext>
            </a:extLst>
          </p:cNvPr>
          <p:cNvSpPr txBox="1"/>
          <p:nvPr/>
        </p:nvSpPr>
        <p:spPr>
          <a:xfrm>
            <a:off x="405036" y="4732656"/>
            <a:ext cx="11236687" cy="83099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ECEY4002: Professional Practitioner</a:t>
            </a:r>
          </a:p>
        </p:txBody>
      </p:sp>
    </p:spTree>
    <p:extLst>
      <p:ext uri="{BB962C8B-B14F-4D97-AF65-F5344CB8AC3E}">
        <p14:creationId xmlns:p14="http://schemas.microsoft.com/office/powerpoint/2010/main" val="22132439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1991544" y="1412776"/>
            <a:ext cx="4038600" cy="398904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endParaRPr lang="en-GB" altLang="en-US" sz="2400" noProof="1"/>
          </a:p>
          <a:p>
            <a:pPr eaLnBrk="1" hangingPunct="1">
              <a:lnSpc>
                <a:spcPct val="80000"/>
              </a:lnSpc>
            </a:pPr>
            <a:endParaRPr lang="en-GB" altLang="en-US" sz="2400" noProof="1"/>
          </a:p>
        </p:txBody>
      </p:sp>
      <p:pic>
        <p:nvPicPr>
          <p:cNvPr id="1026" name="Picture 2" descr="Safeguarding Training 2018 - Salford Supply Desk">
            <a:extLst>
              <a:ext uri="{FF2B5EF4-FFF2-40B4-BE49-F238E27FC236}">
                <a16:creationId xmlns:a16="http://schemas.microsoft.com/office/drawing/2014/main" id="{7F729B99-5A9C-440F-9BBB-6C2DD809DF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940" y="973394"/>
            <a:ext cx="10354408" cy="461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7D66E0D-ECF5-4437-94C4-A905854B6DE4}"/>
              </a:ext>
            </a:extLst>
          </p:cNvPr>
          <p:cNvSpPr/>
          <p:nvPr/>
        </p:nvSpPr>
        <p:spPr>
          <a:xfrm>
            <a:off x="-87085" y="0"/>
            <a:ext cx="1227908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DEDDFWRIAETH/ </a:t>
            </a:r>
            <a:r>
              <a:rPr lang="en-US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LEGISLATION</a:t>
            </a:r>
            <a:endParaRPr lang="en-US" sz="6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4203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BB251767-30DC-43B2-99EE-15B0691BC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9800" y="260351"/>
            <a:ext cx="7772400" cy="1152525"/>
          </a:xfrm>
        </p:spPr>
        <p:txBody>
          <a:bodyPr>
            <a:noAutofit/>
          </a:bodyPr>
          <a:lstStyle/>
          <a:p>
            <a:pPr algn="ctr"/>
            <a:r>
              <a:rPr lang="en-GB" altLang="en-US" sz="4800" dirty="0" err="1">
                <a:ea typeface="MS PGothic" panose="020B0600070205080204" pitchFamily="34" charset="-128"/>
              </a:rPr>
              <a:t>Trafodaethau</a:t>
            </a:r>
            <a:r>
              <a:rPr lang="en-GB" altLang="en-US" sz="4800" dirty="0">
                <a:ea typeface="MS PGothic" panose="020B0600070205080204" pitchFamily="34" charset="-128"/>
              </a:rPr>
              <a:t> gr</a:t>
            </a:r>
            <a:r>
              <a:rPr lang="en-US" altLang="en-US" sz="4800" dirty="0">
                <a:ea typeface="MS PGothic" panose="020B0600070205080204" pitchFamily="34" charset="-128"/>
                <a:cs typeface="Arial" panose="020B0604020202020204" pitchFamily="34" charset="0"/>
              </a:rPr>
              <a:t>ŵ</a:t>
            </a:r>
            <a:r>
              <a:rPr lang="en-GB" altLang="en-US" sz="4800" dirty="0">
                <a:ea typeface="MS PGothic" panose="020B0600070205080204" pitchFamily="34" charset="-128"/>
              </a:rPr>
              <a:t>p</a:t>
            </a:r>
            <a:br>
              <a:rPr lang="en-GB" altLang="en-US" sz="4800" dirty="0">
                <a:ea typeface="MS PGothic" panose="020B0600070205080204" pitchFamily="34" charset="-128"/>
              </a:rPr>
            </a:br>
            <a:r>
              <a:rPr lang="en-GB" altLang="en-US" sz="4800" i="1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Group discussion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370FB7C9-4EB3-491D-8DEB-6E0B665ADF5F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798412" y="1674558"/>
            <a:ext cx="4105275" cy="4467225"/>
          </a:xfrm>
        </p:spPr>
        <p:txBody>
          <a:bodyPr/>
          <a:lstStyle/>
          <a:p>
            <a:r>
              <a:rPr lang="en-GB" altLang="en-US" dirty="0">
                <a:ea typeface="MS PGothic" panose="020B0600070205080204" pitchFamily="34" charset="-128"/>
              </a:rPr>
              <a:t>Pam </a:t>
            </a:r>
            <a:r>
              <a:rPr lang="en-GB" altLang="en-US" dirty="0" err="1">
                <a:ea typeface="MS PGothic" panose="020B0600070205080204" pitchFamily="34" charset="-128"/>
              </a:rPr>
              <a:t>mae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angen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deall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hanes</a:t>
            </a:r>
            <a:r>
              <a:rPr lang="en-GB" altLang="en-US" dirty="0">
                <a:ea typeface="MS PGothic" panose="020B0600070205080204" pitchFamily="34" charset="-128"/>
              </a:rPr>
              <a:t> a </a:t>
            </a:r>
            <a:r>
              <a:rPr lang="en-GB" altLang="en-US" dirty="0" err="1">
                <a:ea typeface="MS PGothic" panose="020B0600070205080204" pitchFamily="34" charset="-128"/>
              </a:rPr>
              <a:t>deddfwriaeth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diogelu</a:t>
            </a:r>
            <a:r>
              <a:rPr lang="en-GB" altLang="en-US" dirty="0">
                <a:ea typeface="MS PGothic" panose="020B0600070205080204" pitchFamily="34" charset="-128"/>
              </a:rPr>
              <a:t> plant?</a:t>
            </a:r>
          </a:p>
          <a:p>
            <a:r>
              <a:rPr lang="en-GB" altLang="en-US" dirty="0">
                <a:ea typeface="MS PGothic" panose="020B0600070205080204" pitchFamily="34" charset="-128"/>
              </a:rPr>
              <a:t>Beth </a:t>
            </a:r>
            <a:r>
              <a:rPr lang="en-GB" altLang="en-US" dirty="0" err="1">
                <a:ea typeface="MS PGothic" panose="020B0600070205080204" pitchFamily="34" charset="-128"/>
              </a:rPr>
              <a:t>i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chi’n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meddwl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yw</a:t>
            </a:r>
            <a:r>
              <a:rPr lang="en-GB" altLang="en-US" dirty="0">
                <a:ea typeface="MS PGothic" panose="020B0600070205080204" pitchFamily="34" charset="-128"/>
              </a:rPr>
              <a:t>/</a:t>
            </a:r>
            <a:r>
              <a:rPr lang="en-GB" altLang="en-US" dirty="0" err="1">
                <a:ea typeface="MS PGothic" panose="020B0600070205080204" pitchFamily="34" charset="-128"/>
              </a:rPr>
              <a:t>bydd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eich</a:t>
            </a:r>
            <a:r>
              <a:rPr lang="en-GB" altLang="en-US" dirty="0">
                <a:ea typeface="MS PGothic" panose="020B0600070205080204" pitchFamily="34" charset="-128"/>
              </a:rPr>
              <a:t> r</a:t>
            </a:r>
            <a:r>
              <a:rPr lang="en-US" altLang="en-US" dirty="0">
                <a:ea typeface="MS PGothic" panose="020B0600070205080204" pitchFamily="34" charset="-128"/>
                <a:cs typeface="Arial" panose="020B0604020202020204" pitchFamily="34" charset="0"/>
              </a:rPr>
              <a:t>ô</a:t>
            </a:r>
            <a:r>
              <a:rPr lang="en-GB" altLang="en-US" dirty="0">
                <a:ea typeface="MS PGothic" panose="020B0600070205080204" pitchFamily="34" charset="-128"/>
              </a:rPr>
              <a:t>l  </a:t>
            </a:r>
            <a:r>
              <a:rPr lang="en-GB" altLang="en-US" dirty="0" err="1">
                <a:ea typeface="MS PGothic" panose="020B0600070205080204" pitchFamily="34" charset="-128"/>
              </a:rPr>
              <a:t>mewn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swydd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sydd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yn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gweithio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gyda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phlant</a:t>
            </a:r>
            <a:r>
              <a:rPr lang="en-GB" altLang="en-US" dirty="0">
                <a:ea typeface="MS PGothic" panose="020B0600070205080204" pitchFamily="34" charset="-128"/>
              </a:rPr>
              <a:t>? </a:t>
            </a:r>
          </a:p>
        </p:txBody>
      </p:sp>
      <p:sp>
        <p:nvSpPr>
          <p:cNvPr id="21508" name="Rectangle 4">
            <a:extLst>
              <a:ext uri="{FF2B5EF4-FFF2-40B4-BE49-F238E27FC236}">
                <a16:creationId xmlns:a16="http://schemas.microsoft.com/office/drawing/2014/main" id="{E91BE105-0308-4EAB-BCCA-8648EEE388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56627" y="1938445"/>
            <a:ext cx="4176712" cy="4467225"/>
          </a:xfrm>
        </p:spPr>
        <p:txBody>
          <a:bodyPr/>
          <a:lstStyle/>
          <a:p>
            <a:r>
              <a:rPr lang="en-GB" altLang="en-US" i="1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Why is it necessary to understand history and legislation relating to safeguarding children?</a:t>
            </a:r>
          </a:p>
          <a:p>
            <a:r>
              <a:rPr lang="en-GB" altLang="en-US" i="1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What do you believe will be your/is your role working with children?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:a16="http://schemas.microsoft.com/office/drawing/2014/main" id="{6EFEC2D1-0597-4F36-A2E4-ECDBA978EC92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altLang="en-US" sz="4800" b="1" dirty="0" err="1">
                <a:ea typeface="MS PGothic" panose="020B0600070205080204" pitchFamily="34" charset="-128"/>
              </a:rPr>
              <a:t>Diffiniadau</a:t>
            </a:r>
            <a:r>
              <a:rPr lang="en-GB" altLang="en-US" sz="4800" b="1" dirty="0">
                <a:ea typeface="MS PGothic" panose="020B0600070205080204" pitchFamily="34" charset="-128"/>
              </a:rPr>
              <a:t>              </a:t>
            </a:r>
            <a:r>
              <a:rPr lang="en-GB" altLang="en-US" sz="4800" b="1" i="1" dirty="0">
                <a:ea typeface="MS PGothic" panose="020B0600070205080204" pitchFamily="34" charset="-128"/>
              </a:rPr>
              <a:t> Definitions</a:t>
            </a:r>
            <a:r>
              <a:rPr lang="en-GB" altLang="en-US" sz="4800" dirty="0">
                <a:ea typeface="MS PGothic" panose="020B0600070205080204" pitchFamily="34" charset="-128"/>
              </a:rPr>
              <a:t> </a:t>
            </a:r>
          </a:p>
        </p:txBody>
      </p:sp>
      <p:sp>
        <p:nvSpPr>
          <p:cNvPr id="24579" name="Rectangle 9">
            <a:extLst>
              <a:ext uri="{FF2B5EF4-FFF2-40B4-BE49-F238E27FC236}">
                <a16:creationId xmlns:a16="http://schemas.microsoft.com/office/drawing/2014/main" id="{8330C318-A221-42C4-8D08-A380B9C211E7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838200" y="1981200"/>
            <a:ext cx="3811588" cy="4114800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Beth </a:t>
            </a:r>
            <a:r>
              <a:rPr lang="en-GB" altLang="en-US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yw</a:t>
            </a:r>
            <a:r>
              <a:rPr lang="en-GB" altLang="en-US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amddiffyn</a:t>
            </a:r>
            <a:r>
              <a:rPr lang="en-GB" altLang="en-US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 plant?</a:t>
            </a: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Beth </a:t>
            </a:r>
            <a:r>
              <a:rPr lang="en-GB" altLang="en-US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yw</a:t>
            </a:r>
            <a:r>
              <a:rPr lang="en-GB" altLang="en-US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GB" altLang="en-US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camdrin</a:t>
            </a:r>
            <a:r>
              <a:rPr lang="en-GB" altLang="en-US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plant?</a:t>
            </a:r>
          </a:p>
          <a:p>
            <a:pPr eaLnBrk="1" hangingPunct="1"/>
            <a:endParaRPr lang="en-GB" altLang="en-US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  <a:p>
            <a:pPr eaLnBrk="1" hangingPunct="1"/>
            <a:r>
              <a:rPr lang="en-GB" altLang="en-US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Diogelu</a:t>
            </a:r>
            <a:endParaRPr lang="en-GB" altLang="en-US" dirty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  <a:p>
            <a:pPr eaLnBrk="1" hangingPunct="1"/>
            <a:endParaRPr lang="en-GB" altLang="en-US" dirty="0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24580" name="Rectangle 10">
            <a:extLst>
              <a:ext uri="{FF2B5EF4-FFF2-40B4-BE49-F238E27FC236}">
                <a16:creationId xmlns:a16="http://schemas.microsoft.com/office/drawing/2014/main" id="{AF3959B3-BAAF-4D91-A1A2-45BFC1B1176B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6170614" y="1981200"/>
            <a:ext cx="3811587" cy="4114800"/>
          </a:xfrm>
        </p:spPr>
        <p:txBody>
          <a:bodyPr/>
          <a:lstStyle/>
          <a:p>
            <a:pPr eaLnBrk="1" hangingPunct="1"/>
            <a:r>
              <a:rPr lang="en-GB" altLang="en-US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What is child protection?</a:t>
            </a:r>
          </a:p>
          <a:p>
            <a:pPr eaLnBrk="1" hangingPunct="1"/>
            <a:r>
              <a:rPr lang="en-GB" altLang="en-US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What is child abuse?</a:t>
            </a:r>
          </a:p>
          <a:p>
            <a:pPr eaLnBrk="1" hangingPunct="1"/>
            <a:endParaRPr lang="en-GB" altLang="en-US" i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  <a:p>
            <a:pPr eaLnBrk="1" hangingPunct="1"/>
            <a:endParaRPr lang="en-GB" altLang="en-US" i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  <a:p>
            <a:pPr eaLnBrk="1" hangingPunct="1"/>
            <a:r>
              <a:rPr lang="en-GB" altLang="en-US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Safeguarding</a:t>
            </a:r>
          </a:p>
          <a:p>
            <a:pPr eaLnBrk="1" hangingPunct="1"/>
            <a:endParaRPr lang="en-GB" altLang="en-US" i="1" dirty="0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>
            <a:extLst>
              <a:ext uri="{FF2B5EF4-FFF2-40B4-BE49-F238E27FC236}">
                <a16:creationId xmlns:a16="http://schemas.microsoft.com/office/drawing/2014/main" id="{F14E403E-9782-3144-9928-F39283FE5B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3567" y="-84775"/>
            <a:ext cx="10515600" cy="1741178"/>
          </a:xfrm>
        </p:spPr>
        <p:txBody>
          <a:bodyPr>
            <a:normAutofit/>
          </a:bodyPr>
          <a:lstStyle/>
          <a:p>
            <a:pPr algn="ctr"/>
            <a:r>
              <a:rPr lang="en-GB" alt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Diogelu</a:t>
            </a:r>
            <a:r>
              <a:rPr lang="en-GB" alt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/                     </a:t>
            </a:r>
            <a:r>
              <a:rPr lang="en-GB" altLang="en-US" sz="4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Safeguarding</a:t>
            </a:r>
          </a:p>
        </p:txBody>
      </p:sp>
      <p:sp>
        <p:nvSpPr>
          <p:cNvPr id="38915" name="Content Placeholder 2">
            <a:extLst>
              <a:ext uri="{FF2B5EF4-FFF2-40B4-BE49-F238E27FC236}">
                <a16:creationId xmlns:a16="http://schemas.microsoft.com/office/drawing/2014/main" id="{C5B7777D-F77D-8219-8147-64FCC456F06C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 bwMode="auto">
          <a:xfrm>
            <a:off x="878347" y="1462255"/>
            <a:ext cx="3886200" cy="1458913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Diolgelu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yw’r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camau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rhagweithiol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rydym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cymryd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cadw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o’n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plant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diogel</a:t>
            </a: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916" name="Content Placeholder 3">
            <a:extLst>
              <a:ext uri="{FF2B5EF4-FFF2-40B4-BE49-F238E27FC236}">
                <a16:creationId xmlns:a16="http://schemas.microsoft.com/office/drawing/2014/main" id="{4FDD37A0-AB01-00C0-B71F-63DBE5A37A9B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 bwMode="auto">
          <a:xfrm>
            <a:off x="6356350" y="1390023"/>
            <a:ext cx="3886200" cy="1603375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Safeguarding is the proactive steps that we take towards keeping all our children safe </a:t>
            </a:r>
          </a:p>
        </p:txBody>
      </p:sp>
      <p:sp>
        <p:nvSpPr>
          <p:cNvPr id="38917" name="Title 1">
            <a:extLst>
              <a:ext uri="{FF2B5EF4-FFF2-40B4-BE49-F238E27FC236}">
                <a16:creationId xmlns:a16="http://schemas.microsoft.com/office/drawing/2014/main" id="{E11F6369-9E48-1EC5-2A30-EC855C899D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08656" y="2766218"/>
            <a:ext cx="11789009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6858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6858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6858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6858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6858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Amddiffyn</a:t>
            </a:r>
            <a:r>
              <a:rPr lang="en-GB" alt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Plant/        </a:t>
            </a:r>
            <a:r>
              <a:rPr lang="en-GB" altLang="en-US" sz="4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 Protection</a:t>
            </a:r>
          </a:p>
        </p:txBody>
      </p:sp>
      <p:sp>
        <p:nvSpPr>
          <p:cNvPr id="38918" name="Content Placeholder 2">
            <a:extLst>
              <a:ext uri="{FF2B5EF4-FFF2-40B4-BE49-F238E27FC236}">
                <a16:creationId xmlns:a16="http://schemas.microsoft.com/office/drawing/2014/main" id="{BDF9F19F-6D39-F7BE-6F82-005D374B55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8959" y="4030983"/>
            <a:ext cx="3886200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71450" indent="-1714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000250" indent="-171450" defTabSz="6858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457450" indent="-171450" defTabSz="6858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914650" indent="-171450" defTabSz="6858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371850" indent="-171450" defTabSz="6858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Amddiffyn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plant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yw’r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gweithredoedd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adweithiol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sydd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digwydd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canlyniad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consyrn</a:t>
            </a: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919" name="Content Placeholder 3">
            <a:extLst>
              <a:ext uri="{FF2B5EF4-FFF2-40B4-BE49-F238E27FC236}">
                <a16:creationId xmlns:a16="http://schemas.microsoft.com/office/drawing/2014/main" id="{9D194FE3-F99B-AD82-954B-B4DA7C5A09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6350" y="3975101"/>
            <a:ext cx="3886200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71450" indent="-1714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000250" indent="-171450" defTabSz="6858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457450" indent="-171450" defTabSz="6858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914650" indent="-171450" defTabSz="6858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371850" indent="-171450" defTabSz="6858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 protection is the reactive actions that occur as a result of a concern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D1AF9122-A920-4CF4-B443-F37F860E3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5239" y="661989"/>
            <a:ext cx="10487006" cy="1038225"/>
          </a:xfrm>
        </p:spPr>
        <p:txBody>
          <a:bodyPr>
            <a:normAutofit fontScale="90000"/>
          </a:bodyPr>
          <a:lstStyle/>
          <a:p>
            <a:r>
              <a:rPr lang="en-GB" altLang="en-US" sz="5300" b="1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Camdriniaeth</a:t>
            </a:r>
            <a:r>
              <a:rPr lang="en-GB" altLang="en-US" sz="5300" b="1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              </a:t>
            </a:r>
            <a:r>
              <a:rPr lang="en-GB" altLang="en-US" sz="5300" b="1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Abuse</a:t>
            </a:r>
            <a:br>
              <a:rPr lang="en-GB" altLang="en-US" sz="4800" dirty="0">
                <a:latin typeface="Calibri" panose="020F0502020204030204" pitchFamily="34" charset="0"/>
                <a:ea typeface="MS PGothic" panose="020B0600070205080204" pitchFamily="34" charset="-128"/>
              </a:rPr>
            </a:br>
            <a:endParaRPr lang="en-GB" altLang="en-US" sz="4800" dirty="0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108C1844-9D90-4237-8D5B-3F7BD9A23A77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936064" y="2005423"/>
            <a:ext cx="4105275" cy="4587875"/>
          </a:xfrm>
        </p:spPr>
        <p:txBody>
          <a:bodyPr/>
          <a:lstStyle/>
          <a:p>
            <a:r>
              <a:rPr lang="en-GB" altLang="en-US" sz="3600" dirty="0" err="1">
                <a:latin typeface="Calibri" panose="020F0502020204030204" pitchFamily="34" charset="0"/>
                <a:ea typeface="MS PGothic" panose="020B0600070205080204" pitchFamily="34" charset="-128"/>
              </a:rPr>
              <a:t>Camdrin</a:t>
            </a:r>
            <a:r>
              <a:rPr lang="en-GB" altLang="en-US" sz="3600" dirty="0">
                <a:latin typeface="Calibri" panose="020F0502020204030204" pitchFamily="34" charset="0"/>
                <a:ea typeface="MS PGothic" panose="020B0600070205080204" pitchFamily="34" charset="-128"/>
              </a:rPr>
              <a:t> </a:t>
            </a:r>
            <a:r>
              <a:rPr lang="en-GB" altLang="en-US" sz="3600" dirty="0" err="1">
                <a:latin typeface="Calibri" panose="020F0502020204030204" pitchFamily="34" charset="0"/>
                <a:ea typeface="MS PGothic" panose="020B0600070205080204" pitchFamily="34" charset="-128"/>
              </a:rPr>
              <a:t>Corfforol</a:t>
            </a:r>
            <a:endParaRPr lang="en-GB" altLang="en-US" sz="3600" dirty="0">
              <a:latin typeface="Calibri" panose="020F0502020204030204" pitchFamily="34" charset="0"/>
              <a:ea typeface="MS PGothic" panose="020B0600070205080204" pitchFamily="34" charset="-128"/>
            </a:endParaRPr>
          </a:p>
          <a:p>
            <a:r>
              <a:rPr lang="en-GB" altLang="en-US" sz="3600" dirty="0" err="1">
                <a:latin typeface="Calibri" panose="020F0502020204030204" pitchFamily="34" charset="0"/>
                <a:ea typeface="MS PGothic" panose="020B0600070205080204" pitchFamily="34" charset="-128"/>
              </a:rPr>
              <a:t>Camdrin</a:t>
            </a:r>
            <a:r>
              <a:rPr lang="en-GB" altLang="en-US" sz="3600" dirty="0">
                <a:latin typeface="Calibri" panose="020F0502020204030204" pitchFamily="34" charset="0"/>
                <a:ea typeface="MS PGothic" panose="020B0600070205080204" pitchFamily="34" charset="-128"/>
              </a:rPr>
              <a:t> </a:t>
            </a:r>
            <a:r>
              <a:rPr lang="en-GB" altLang="en-US" sz="3600" dirty="0" err="1">
                <a:latin typeface="Calibri" panose="020F0502020204030204" pitchFamily="34" charset="0"/>
                <a:ea typeface="MS PGothic" panose="020B0600070205080204" pitchFamily="34" charset="-128"/>
              </a:rPr>
              <a:t>Emosiynol</a:t>
            </a:r>
            <a:endParaRPr lang="en-GB" altLang="en-US" sz="3600" dirty="0">
              <a:latin typeface="Calibri" panose="020F0502020204030204" pitchFamily="34" charset="0"/>
              <a:ea typeface="MS PGothic" panose="020B0600070205080204" pitchFamily="34" charset="-128"/>
            </a:endParaRPr>
          </a:p>
          <a:p>
            <a:r>
              <a:rPr lang="en-GB" altLang="en-US" sz="3600" dirty="0" err="1">
                <a:latin typeface="Calibri" panose="020F0502020204030204" pitchFamily="34" charset="0"/>
                <a:ea typeface="MS PGothic" panose="020B0600070205080204" pitchFamily="34" charset="-128"/>
              </a:rPr>
              <a:t>Camdrin</a:t>
            </a:r>
            <a:r>
              <a:rPr lang="en-GB" altLang="en-US" sz="3600" dirty="0">
                <a:latin typeface="Calibri" panose="020F0502020204030204" pitchFamily="34" charset="0"/>
                <a:ea typeface="MS PGothic" panose="020B0600070205080204" pitchFamily="34" charset="-128"/>
              </a:rPr>
              <a:t> </a:t>
            </a:r>
            <a:r>
              <a:rPr lang="en-GB" altLang="en-US" sz="3600" dirty="0" err="1">
                <a:latin typeface="Calibri" panose="020F0502020204030204" pitchFamily="34" charset="0"/>
                <a:ea typeface="MS PGothic" panose="020B0600070205080204" pitchFamily="34" charset="-128"/>
              </a:rPr>
              <a:t>Rhywiol</a:t>
            </a:r>
            <a:endParaRPr lang="en-GB" altLang="en-US" sz="3600" dirty="0">
              <a:latin typeface="Calibri" panose="020F0502020204030204" pitchFamily="34" charset="0"/>
              <a:ea typeface="MS PGothic" panose="020B0600070205080204" pitchFamily="34" charset="-128"/>
            </a:endParaRPr>
          </a:p>
          <a:p>
            <a:r>
              <a:rPr lang="en-GB" altLang="en-US" sz="3600" dirty="0" err="1">
                <a:latin typeface="Calibri" panose="020F0502020204030204" pitchFamily="34" charset="0"/>
                <a:ea typeface="MS PGothic" panose="020B0600070205080204" pitchFamily="34" charset="-128"/>
              </a:rPr>
              <a:t>Esgeulustod</a:t>
            </a:r>
            <a:endParaRPr lang="en-GB" altLang="en-US" sz="3600" dirty="0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26628" name="Rectangle 4">
            <a:extLst>
              <a:ext uri="{FF2B5EF4-FFF2-40B4-BE49-F238E27FC236}">
                <a16:creationId xmlns:a16="http://schemas.microsoft.com/office/drawing/2014/main" id="{A0DA611B-06A3-4949-A600-1499A5C7F0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629144" y="2005423"/>
            <a:ext cx="3960812" cy="4611687"/>
          </a:xfrm>
        </p:spPr>
        <p:txBody>
          <a:bodyPr/>
          <a:lstStyle/>
          <a:p>
            <a:r>
              <a:rPr lang="en-GB" altLang="en-US" sz="3600" i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Physical Abuse</a:t>
            </a:r>
          </a:p>
          <a:p>
            <a:r>
              <a:rPr lang="en-GB" altLang="en-US" sz="3600" i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Emotional   Abuse</a:t>
            </a:r>
          </a:p>
          <a:p>
            <a:r>
              <a:rPr lang="en-GB" altLang="en-US" sz="3600" i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Sexual Abuse</a:t>
            </a:r>
          </a:p>
          <a:p>
            <a:r>
              <a:rPr lang="en-GB" altLang="en-US" sz="3600" i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Neglect</a:t>
            </a:r>
            <a:endParaRPr lang="en-GB" altLang="en-US" sz="2400" i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  <a:ea typeface="MS PGothic" panose="020B0600070205080204" pitchFamily="34" charset="-128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GB" altLang="en-US" sz="3600" dirty="0">
              <a:latin typeface="Calibri" panose="020F0502020204030204" pitchFamily="34" charset="0"/>
              <a:ea typeface="MS PGothic" panose="020B0600070205080204" pitchFamily="34" charset="-128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GB" altLang="en-US" sz="3600" dirty="0">
              <a:latin typeface="Calibri" panose="020F0502020204030204" pitchFamily="34" charset="0"/>
              <a:ea typeface="MS PGothic" panose="020B0600070205080204" pitchFamily="34" charset="-128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GB" altLang="en-US" sz="3600" dirty="0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368700-CD9A-93AD-D21E-9EA4B0E73FD6}"/>
              </a:ext>
            </a:extLst>
          </p:cNvPr>
          <p:cNvSpPr txBox="1"/>
          <p:nvPr/>
        </p:nvSpPr>
        <p:spPr>
          <a:xfrm>
            <a:off x="1850378" y="4999368"/>
            <a:ext cx="90261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https://www.nspcc.org.uk/what-is-child-abuse/types-of-abuse/</a:t>
            </a:r>
            <a:r>
              <a:rPr lang="en-GB" dirty="0"/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188ECA2B-353D-497C-AC91-73C822BFD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2387" y="1"/>
            <a:ext cx="8949813" cy="1268413"/>
          </a:xfrm>
        </p:spPr>
        <p:txBody>
          <a:bodyPr>
            <a:normAutofit/>
          </a:bodyPr>
          <a:lstStyle/>
          <a:p>
            <a:r>
              <a:rPr lang="en-GB" altLang="en-US" sz="4800" dirty="0" err="1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Niwed</a:t>
            </a:r>
            <a:r>
              <a:rPr lang="en-GB" altLang="en-US" sz="4800" dirty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                              </a:t>
            </a:r>
            <a:r>
              <a:rPr lang="en-GB" altLang="en-US" sz="4800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Harm</a:t>
            </a:r>
            <a:r>
              <a:rPr lang="en-GB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53A9F482-0F58-4871-A3DA-AFE5606EAA6A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48315" y="1268414"/>
            <a:ext cx="4241800" cy="46831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400" dirty="0">
                <a:ea typeface="MS PGothic" panose="020B0600070205080204" pitchFamily="34" charset="-128"/>
              </a:rPr>
              <a:t>…</a:t>
            </a:r>
            <a:r>
              <a:rPr lang="en-GB" altLang="en-US" dirty="0">
                <a:latin typeface="Calibri" panose="020F0502020204030204" pitchFamily="34" charset="0"/>
                <a:ea typeface="MS PGothic" panose="020B0600070205080204" pitchFamily="34" charset="-128"/>
              </a:rPr>
              <a:t>gall </a:t>
            </a:r>
            <a:r>
              <a:rPr lang="en-GB" altLang="en-US" dirty="0" err="1">
                <a:latin typeface="Calibri" panose="020F0502020204030204" pitchFamily="34" charset="0"/>
                <a:ea typeface="MS PGothic" panose="020B0600070205080204" pitchFamily="34" charset="-128"/>
              </a:rPr>
              <a:t>niwed</a:t>
            </a:r>
            <a:r>
              <a:rPr lang="en-GB" altLang="en-US" dirty="0">
                <a:latin typeface="Calibri" panose="020F0502020204030204" pitchFamily="34" charset="0"/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latin typeface="Calibri" panose="020F0502020204030204" pitchFamily="34" charset="0"/>
                <a:ea typeface="MS PGothic" panose="020B0600070205080204" pitchFamily="34" charset="-128"/>
              </a:rPr>
              <a:t>fod</a:t>
            </a:r>
            <a:r>
              <a:rPr lang="en-GB" altLang="en-US" dirty="0">
                <a:latin typeface="Calibri" panose="020F0502020204030204" pitchFamily="34" charset="0"/>
                <a:ea typeface="MS PGothic" panose="020B0600070205080204" pitchFamily="34" charset="-128"/>
              </a:rPr>
              <a:t> o </a:t>
            </a:r>
            <a:r>
              <a:rPr lang="en-GB" altLang="en-US" dirty="0" err="1">
                <a:latin typeface="Calibri" panose="020F0502020204030204" pitchFamily="34" charset="0"/>
                <a:ea typeface="MS PGothic" panose="020B0600070205080204" pitchFamily="34" charset="-128"/>
              </a:rPr>
              <a:t>ganlyniad</a:t>
            </a:r>
            <a:r>
              <a:rPr lang="en-GB" altLang="en-US" dirty="0">
                <a:latin typeface="Calibri" panose="020F0502020204030204" pitchFamily="34" charset="0"/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latin typeface="Calibri" panose="020F0502020204030204" pitchFamily="34" charset="0"/>
                <a:ea typeface="MS PGothic" panose="020B0600070205080204" pitchFamily="34" charset="-128"/>
              </a:rPr>
              <a:t>digwyddiad</a:t>
            </a:r>
            <a:r>
              <a:rPr lang="en-GB" altLang="en-US" dirty="0">
                <a:latin typeface="Calibri" panose="020F0502020204030204" pitchFamily="34" charset="0"/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latin typeface="Calibri" panose="020F0502020204030204" pitchFamily="34" charset="0"/>
                <a:ea typeface="MS PGothic" panose="020B0600070205080204" pitchFamily="34" charset="-128"/>
              </a:rPr>
              <a:t>uniongyrchol</a:t>
            </a:r>
            <a:r>
              <a:rPr lang="en-GB" altLang="en-US" dirty="0">
                <a:latin typeface="Calibri" panose="020F0502020204030204" pitchFamily="34" charset="0"/>
                <a:ea typeface="MS PGothic" panose="020B0600070205080204" pitchFamily="34" charset="-128"/>
              </a:rPr>
              <a:t> neu </a:t>
            </a:r>
            <a:r>
              <a:rPr lang="en-GB" altLang="en-US" dirty="0" err="1">
                <a:latin typeface="Calibri" panose="020F0502020204030204" pitchFamily="34" charset="0"/>
                <a:ea typeface="MS PGothic" panose="020B0600070205080204" pitchFamily="34" charset="-128"/>
              </a:rPr>
              <a:t>fethiant</a:t>
            </a:r>
            <a:r>
              <a:rPr lang="en-GB" altLang="en-US" dirty="0">
                <a:latin typeface="Calibri" panose="020F0502020204030204" pitchFamily="34" charset="0"/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latin typeface="Calibri" panose="020F0502020204030204" pitchFamily="34" charset="0"/>
                <a:ea typeface="MS PGothic" panose="020B0600070205080204" pitchFamily="34" charset="-128"/>
              </a:rPr>
              <a:t>i</a:t>
            </a:r>
            <a:r>
              <a:rPr lang="en-GB" altLang="en-US" dirty="0">
                <a:latin typeface="Calibri" panose="020F0502020204030204" pitchFamily="34" charset="0"/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latin typeface="Calibri" panose="020F0502020204030204" pitchFamily="34" charset="0"/>
                <a:ea typeface="MS PGothic" panose="020B0600070205080204" pitchFamily="34" charset="-128"/>
              </a:rPr>
              <a:t>ddarparu</a:t>
            </a:r>
            <a:r>
              <a:rPr lang="en-GB" altLang="en-US" dirty="0">
                <a:latin typeface="Calibri" panose="020F0502020204030204" pitchFamily="34" charset="0"/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latin typeface="Calibri" panose="020F0502020204030204" pitchFamily="34" charset="0"/>
                <a:ea typeface="MS PGothic" panose="020B0600070205080204" pitchFamily="34" charset="-128"/>
              </a:rPr>
              <a:t>gofal</a:t>
            </a:r>
            <a:r>
              <a:rPr lang="en-GB" altLang="en-US" dirty="0">
                <a:latin typeface="Calibri" panose="020F0502020204030204" pitchFamily="34" charset="0"/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latin typeface="Calibri" panose="020F0502020204030204" pitchFamily="34" charset="0"/>
                <a:ea typeface="MS PGothic" panose="020B0600070205080204" pitchFamily="34" charset="-128"/>
              </a:rPr>
              <a:t>cywir</a:t>
            </a:r>
            <a:r>
              <a:rPr lang="en-GB" altLang="en-US" dirty="0">
                <a:latin typeface="Calibri" panose="020F0502020204030204" pitchFamily="34" charset="0"/>
                <a:ea typeface="MS PGothic" panose="020B0600070205080204" pitchFamily="34" charset="-128"/>
              </a:rPr>
              <a:t> neu y </a:t>
            </a:r>
            <a:r>
              <a:rPr lang="en-GB" altLang="en-US" dirty="0" err="1">
                <a:latin typeface="Calibri" panose="020F0502020204030204" pitchFamily="34" charset="0"/>
                <a:ea typeface="MS PGothic" panose="020B0600070205080204" pitchFamily="34" charset="-128"/>
              </a:rPr>
              <a:t>ddau</a:t>
            </a:r>
            <a:r>
              <a:rPr lang="en-GB" altLang="en-US" dirty="0">
                <a:latin typeface="Calibri" panose="020F0502020204030204" pitchFamily="34" charset="0"/>
                <a:ea typeface="MS PGothic" panose="020B0600070205080204" pitchFamily="34" charset="-128"/>
              </a:rPr>
              <a:t>, (Prydain </a:t>
            </a:r>
            <a:r>
              <a:rPr lang="en-GB" altLang="en-US" dirty="0" err="1">
                <a:latin typeface="Calibri" panose="020F0502020204030204" pitchFamily="34" charset="0"/>
                <a:ea typeface="MS PGothic" panose="020B0600070205080204" pitchFamily="34" charset="-128"/>
              </a:rPr>
              <a:t>Fawr</a:t>
            </a:r>
            <a:r>
              <a:rPr lang="en-GB" altLang="en-US" dirty="0">
                <a:latin typeface="Calibri" panose="020F0502020204030204" pitchFamily="34" charset="0"/>
                <a:ea typeface="MS PGothic" panose="020B0600070205080204" pitchFamily="34" charset="-128"/>
              </a:rPr>
              <a:t>, </a:t>
            </a:r>
            <a:r>
              <a:rPr lang="en-GB" altLang="en-US" dirty="0" err="1">
                <a:latin typeface="Calibri" panose="020F0502020204030204" pitchFamily="34" charset="0"/>
                <a:ea typeface="MS PGothic" panose="020B0600070205080204" pitchFamily="34" charset="-128"/>
              </a:rPr>
              <a:t>Yr</a:t>
            </a:r>
            <a:r>
              <a:rPr lang="en-GB" altLang="en-US" dirty="0">
                <a:latin typeface="Calibri" panose="020F0502020204030204" pitchFamily="34" charset="0"/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latin typeface="Calibri" panose="020F0502020204030204" pitchFamily="34" charset="0"/>
                <a:ea typeface="MS PGothic" panose="020B0600070205080204" pitchFamily="34" charset="-128"/>
              </a:rPr>
              <a:t>Adran</a:t>
            </a:r>
            <a:r>
              <a:rPr lang="en-GB" altLang="en-US" dirty="0">
                <a:latin typeface="Calibri" panose="020F0502020204030204" pitchFamily="34" charset="0"/>
                <a:ea typeface="MS PGothic" panose="020B0600070205080204" pitchFamily="34" charset="-128"/>
              </a:rPr>
              <a:t> Iechyd, 1999).</a:t>
            </a:r>
          </a:p>
          <a:p>
            <a:pPr>
              <a:lnSpc>
                <a:spcPct val="80000"/>
              </a:lnSpc>
              <a:buFontTx/>
              <a:buNone/>
            </a:pPr>
            <a:endParaRPr lang="en-GB" altLang="en-US" dirty="0">
              <a:latin typeface="Calibri" panose="020F0502020204030204" pitchFamily="34" charset="0"/>
              <a:ea typeface="MS PGothic" panose="020B0600070205080204" pitchFamily="34" charset="-128"/>
            </a:endParaRPr>
          </a:p>
          <a:p>
            <a:pPr>
              <a:lnSpc>
                <a:spcPct val="80000"/>
              </a:lnSpc>
            </a:pPr>
            <a:r>
              <a:rPr lang="en-GB" altLang="en-US" dirty="0">
                <a:ea typeface="MS PGothic" panose="020B0600070205080204" pitchFamily="34" charset="-128"/>
              </a:rPr>
              <a:t>…</a:t>
            </a:r>
            <a:r>
              <a:rPr lang="en-GB" altLang="en-US" i="1" dirty="0" err="1">
                <a:latin typeface="Calibri" panose="020F0502020204030204" pitchFamily="34" charset="0"/>
                <a:ea typeface="MS PGothic" panose="020B0600070205080204" pitchFamily="34" charset="-128"/>
              </a:rPr>
              <a:t>camdriniaeth</a:t>
            </a:r>
            <a:r>
              <a:rPr lang="en-GB" altLang="en-US" i="1" dirty="0">
                <a:latin typeface="Calibri" panose="020F0502020204030204" pitchFamily="34" charset="0"/>
                <a:ea typeface="MS PGothic" panose="020B0600070205080204" pitchFamily="34" charset="-128"/>
              </a:rPr>
              <a:t> </a:t>
            </a:r>
            <a:r>
              <a:rPr lang="en-GB" altLang="en-US" i="1" dirty="0" err="1">
                <a:latin typeface="Calibri" panose="020F0502020204030204" pitchFamily="34" charset="0"/>
                <a:ea typeface="MS PGothic" panose="020B0600070205080204" pitchFamily="34" charset="-128"/>
              </a:rPr>
              <a:t>neu</a:t>
            </a:r>
            <a:r>
              <a:rPr lang="en-GB" altLang="en-US" i="1" dirty="0" err="1">
                <a:ea typeface="MS PGothic" panose="020B0600070205080204" pitchFamily="34" charset="-128"/>
              </a:rPr>
              <a:t>’</a:t>
            </a:r>
            <a:r>
              <a:rPr lang="en-GB" altLang="en-US" i="1" dirty="0" err="1">
                <a:latin typeface="Calibri" panose="020F0502020204030204" pitchFamily="34" charset="0"/>
                <a:ea typeface="MS PGothic" panose="020B0600070205080204" pitchFamily="34" charset="-128"/>
              </a:rPr>
              <a:t>r</a:t>
            </a:r>
            <a:r>
              <a:rPr lang="en-GB" altLang="en-US" i="1" dirty="0">
                <a:latin typeface="Calibri" panose="020F0502020204030204" pitchFamily="34" charset="0"/>
                <a:ea typeface="MS PGothic" panose="020B0600070205080204" pitchFamily="34" charset="-128"/>
              </a:rPr>
              <a:t> </a:t>
            </a:r>
            <a:r>
              <a:rPr lang="en-GB" altLang="en-US" i="1" dirty="0" err="1">
                <a:latin typeface="Calibri" panose="020F0502020204030204" pitchFamily="34" charset="0"/>
                <a:ea typeface="MS PGothic" panose="020B0600070205080204" pitchFamily="34" charset="-128"/>
              </a:rPr>
              <a:t>amhariad</a:t>
            </a:r>
            <a:r>
              <a:rPr lang="en-GB" altLang="en-US" i="1" dirty="0">
                <a:latin typeface="Calibri" panose="020F0502020204030204" pitchFamily="34" charset="0"/>
                <a:ea typeface="MS PGothic" panose="020B0600070205080204" pitchFamily="34" charset="-128"/>
              </a:rPr>
              <a:t> iechyd neu </a:t>
            </a:r>
            <a:r>
              <a:rPr lang="en-GB" altLang="en-US" i="1" dirty="0" err="1">
                <a:latin typeface="Calibri" panose="020F0502020204030204" pitchFamily="34" charset="0"/>
                <a:ea typeface="MS PGothic" panose="020B0600070205080204" pitchFamily="34" charset="-128"/>
              </a:rPr>
              <a:t>ddatblygiad</a:t>
            </a:r>
            <a:r>
              <a:rPr lang="en-GB" altLang="en-US" i="1" dirty="0">
                <a:latin typeface="Calibri" panose="020F0502020204030204" pitchFamily="34" charset="0"/>
                <a:ea typeface="MS PGothic" panose="020B0600070205080204" pitchFamily="34" charset="-128"/>
              </a:rPr>
              <a:t>, (</a:t>
            </a:r>
            <a:r>
              <a:rPr lang="en-GB" altLang="en-US" i="1" dirty="0" err="1">
                <a:latin typeface="Calibri" panose="020F0502020204030204" pitchFamily="34" charset="0"/>
                <a:ea typeface="MS PGothic" panose="020B0600070205080204" pitchFamily="34" charset="-128"/>
              </a:rPr>
              <a:t>Bentovim</a:t>
            </a:r>
            <a:r>
              <a:rPr lang="en-GB" altLang="en-US" i="1" dirty="0">
                <a:latin typeface="Calibri" panose="020F0502020204030204" pitchFamily="34" charset="0"/>
                <a:ea typeface="MS PGothic" panose="020B0600070205080204" pitchFamily="34" charset="-128"/>
              </a:rPr>
              <a:t> et al., 2009).</a:t>
            </a:r>
          </a:p>
        </p:txBody>
      </p:sp>
      <p:sp>
        <p:nvSpPr>
          <p:cNvPr id="28676" name="Rectangle 4">
            <a:extLst>
              <a:ext uri="{FF2B5EF4-FFF2-40B4-BE49-F238E27FC236}">
                <a16:creationId xmlns:a16="http://schemas.microsoft.com/office/drawing/2014/main" id="{FEC954EF-0105-474F-BBAF-D1EC3B23BF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60690" y="1232695"/>
            <a:ext cx="4407310" cy="47545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400" dirty="0">
                <a:ea typeface="MS PGothic" panose="020B0600070205080204" pitchFamily="34" charset="-128"/>
              </a:rPr>
              <a:t>…</a:t>
            </a:r>
            <a:r>
              <a:rPr lang="en-GB" altLang="en-US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harm may be the result of a direct act or by a failure to act to provide proper care or both. (Great Britain, Department of Health, 1999).</a:t>
            </a:r>
          </a:p>
          <a:p>
            <a:pPr>
              <a:lnSpc>
                <a:spcPct val="80000"/>
              </a:lnSpc>
            </a:pPr>
            <a:endParaRPr lang="en-GB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…ill treatment or the impairment of health or development.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GB" altLang="en-US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(</a:t>
            </a:r>
            <a:r>
              <a:rPr lang="en-GB" altLang="en-US" i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Bentovim</a:t>
            </a:r>
            <a:r>
              <a:rPr lang="en-GB" altLang="en-US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et al., 2009).</a:t>
            </a:r>
          </a:p>
          <a:p>
            <a:pPr>
              <a:lnSpc>
                <a:spcPct val="80000"/>
              </a:lnSpc>
            </a:pPr>
            <a:endParaRPr lang="en-GB" altLang="en-US" sz="2400" dirty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>
            <a:extLst>
              <a:ext uri="{FF2B5EF4-FFF2-40B4-BE49-F238E27FC236}">
                <a16:creationId xmlns:a16="http://schemas.microsoft.com/office/drawing/2014/main" id="{65F8C22F-4031-4512-8FCD-38574B0AB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 sz="4800" dirty="0" err="1">
                <a:ea typeface="MS PGothic" panose="020B0600070205080204" pitchFamily="34" charset="-128"/>
              </a:rPr>
              <a:t>Cefndir</a:t>
            </a:r>
            <a:r>
              <a:rPr lang="en-GB" altLang="en-US" sz="4800" dirty="0">
                <a:ea typeface="MS PGothic" panose="020B0600070205080204" pitchFamily="34" charset="-128"/>
              </a:rPr>
              <a:t>                         </a:t>
            </a:r>
            <a:r>
              <a:rPr lang="en-GB" altLang="en-US" sz="4800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Background</a:t>
            </a:r>
          </a:p>
        </p:txBody>
      </p:sp>
      <p:sp>
        <p:nvSpPr>
          <p:cNvPr id="32771" name="Rectangle 5">
            <a:extLst>
              <a:ext uri="{FF2B5EF4-FFF2-40B4-BE49-F238E27FC236}">
                <a16:creationId xmlns:a16="http://schemas.microsoft.com/office/drawing/2014/main" id="{6806D990-0B61-43A9-BE59-860B80C41DBB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838200" y="2169882"/>
            <a:ext cx="4038600" cy="2850023"/>
          </a:xfrm>
        </p:spPr>
        <p:txBody>
          <a:bodyPr/>
          <a:lstStyle/>
          <a:p>
            <a:r>
              <a:rPr lang="en-GB" altLang="en-US" dirty="0" err="1">
                <a:ea typeface="MS PGothic" panose="020B0600070205080204" pitchFamily="34" charset="-128"/>
              </a:rPr>
              <a:t>Achosion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blaenorol</a:t>
            </a:r>
            <a:endParaRPr lang="en-GB" altLang="en-US" dirty="0">
              <a:ea typeface="MS PGothic" panose="020B0600070205080204" pitchFamily="34" charset="-128"/>
            </a:endParaRPr>
          </a:p>
          <a:p>
            <a:r>
              <a:rPr lang="en-GB" altLang="en-US" dirty="0" err="1">
                <a:ea typeface="MS PGothic" panose="020B0600070205080204" pitchFamily="34" charset="-128"/>
              </a:rPr>
              <a:t>Byrddau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Lleol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Diogelu</a:t>
            </a:r>
            <a:r>
              <a:rPr lang="en-GB" altLang="en-US" dirty="0">
                <a:ea typeface="MS PGothic" panose="020B0600070205080204" pitchFamily="34" charset="-128"/>
              </a:rPr>
              <a:t> Plant (LSCB)</a:t>
            </a:r>
          </a:p>
          <a:p>
            <a:r>
              <a:rPr lang="en-GB" altLang="en-US" dirty="0" err="1">
                <a:ea typeface="MS PGothic" panose="020B0600070205080204" pitchFamily="34" charset="-128"/>
              </a:rPr>
              <a:t>Deddfwriaeth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</a:p>
        </p:txBody>
      </p:sp>
      <p:sp>
        <p:nvSpPr>
          <p:cNvPr id="32772" name="Rectangle 6">
            <a:extLst>
              <a:ext uri="{FF2B5EF4-FFF2-40B4-BE49-F238E27FC236}">
                <a16:creationId xmlns:a16="http://schemas.microsoft.com/office/drawing/2014/main" id="{0594DDDD-A2D2-4ECF-A0FA-997115A98D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75573" y="2120786"/>
            <a:ext cx="4038600" cy="3514725"/>
          </a:xfrm>
        </p:spPr>
        <p:txBody>
          <a:bodyPr/>
          <a:lstStyle/>
          <a:p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Previous cases</a:t>
            </a:r>
          </a:p>
          <a:p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Local Safeguarding Boards (LSCB)</a:t>
            </a:r>
          </a:p>
          <a:p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Legislation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FAA3335A-0E75-471E-8FE3-02E5EA9F87D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72457" y="675630"/>
            <a:ext cx="8229600" cy="2520950"/>
          </a:xfrm>
        </p:spPr>
        <p:txBody>
          <a:bodyPr/>
          <a:lstStyle/>
          <a:p>
            <a:pPr algn="ctr"/>
            <a:r>
              <a:rPr lang="en-GB" altLang="en-US" dirty="0">
                <a:hlinkClick r:id="rId3"/>
              </a:rPr>
              <a:t>https://learning.nspcc.org.uk/child-protection-system/history-of-child-protection-in-the-uk/</a:t>
            </a:r>
            <a:r>
              <a:rPr lang="en-GB" altLang="en-US" dirty="0"/>
              <a:t> </a:t>
            </a:r>
          </a:p>
        </p:txBody>
      </p:sp>
      <p:pic>
        <p:nvPicPr>
          <p:cNvPr id="2050" name="Picture 2" descr="Speak out. Stay Safe Assembly – Gomer Infant School">
            <a:extLst>
              <a:ext uri="{FF2B5EF4-FFF2-40B4-BE49-F238E27FC236}">
                <a16:creationId xmlns:a16="http://schemas.microsoft.com/office/drawing/2014/main" id="{BA72BB16-D34A-4A69-80F5-90F4DE5465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3841" y="732220"/>
            <a:ext cx="2440162" cy="2407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4E2D42-D932-4A60-8288-E02216D70B91}"/>
              </a:ext>
            </a:extLst>
          </p:cNvPr>
          <p:cNvSpPr txBox="1"/>
          <p:nvPr/>
        </p:nvSpPr>
        <p:spPr>
          <a:xfrm>
            <a:off x="431616" y="3196580"/>
            <a:ext cx="1048219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  <a:latin typeface="NSPCC-Bold"/>
              </a:rPr>
              <a:t>1989 – Children Act for England and Wales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  <a:latin typeface="NSPCC-Bold"/>
              </a:rPr>
              <a:t>2001 – First Children’s Commissioner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  <a:latin typeface="NSPCC-Bold"/>
              </a:rPr>
              <a:t>2004 – Children Act, UNCRC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  <a:latin typeface="NSPCC-Bold"/>
              </a:rPr>
              <a:t>2014 - The Social Services and Well-being (Wales) Act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  <a:latin typeface="NSPCC-Bold"/>
              </a:rPr>
              <a:t>2019 – Child Protection Procedures </a:t>
            </a:r>
            <a:endParaRPr lang="en-GB" b="1" i="0" dirty="0">
              <a:solidFill>
                <a:srgbClr val="000000"/>
              </a:solidFill>
              <a:effectLst/>
              <a:latin typeface="NSPCC-Bold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  <a:latin typeface="NSPCC-Bold"/>
              </a:rPr>
              <a:t>2022 - Children (Abolition of Defence of Reasonable Punishment) (Wales) Act)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>
            <a:extLst>
              <a:ext uri="{FF2B5EF4-FFF2-40B4-BE49-F238E27FC236}">
                <a16:creationId xmlns:a16="http://schemas.microsoft.com/office/drawing/2014/main" id="{482F023D-3F3E-47BD-B497-6C45C9120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88757"/>
            <a:ext cx="4210396" cy="1256071"/>
          </a:xfrm>
        </p:spPr>
        <p:txBody>
          <a:bodyPr>
            <a:normAutofit fontScale="90000"/>
          </a:bodyPr>
          <a:lstStyle/>
          <a:p>
            <a:pPr algn="ctr"/>
            <a:br>
              <a:rPr lang="en-GB" altLang="en-US" dirty="0">
                <a:ea typeface="MS PGothic" panose="020B0600070205080204" pitchFamily="34" charset="-128"/>
              </a:rPr>
            </a:br>
            <a:r>
              <a:rPr lang="en-GB" altLang="en-US" sz="5300" dirty="0">
                <a:ea typeface="MS PGothic" panose="020B0600070205080204" pitchFamily="34" charset="-128"/>
              </a:rPr>
              <a:t>App </a:t>
            </a:r>
            <a:r>
              <a:rPr lang="en-GB" altLang="en-US" sz="5300" dirty="0" err="1">
                <a:ea typeface="MS PGothic" panose="020B0600070205080204" pitchFamily="34" charset="-128"/>
              </a:rPr>
              <a:t>Gweithdrefnau</a:t>
            </a:r>
            <a:r>
              <a:rPr lang="en-GB" altLang="en-US" sz="5300" dirty="0">
                <a:ea typeface="MS PGothic" panose="020B0600070205080204" pitchFamily="34" charset="-128"/>
              </a:rPr>
              <a:t> </a:t>
            </a:r>
            <a:r>
              <a:rPr lang="en-GB" altLang="en-US" sz="5300" dirty="0" err="1">
                <a:ea typeface="MS PGothic" panose="020B0600070205080204" pitchFamily="34" charset="-128"/>
              </a:rPr>
              <a:t>Diogelu</a:t>
            </a:r>
            <a:r>
              <a:rPr lang="en-GB" altLang="en-US" sz="5300" dirty="0">
                <a:ea typeface="MS PGothic" panose="020B0600070205080204" pitchFamily="34" charset="-128"/>
              </a:rPr>
              <a:t> Cymru</a:t>
            </a:r>
            <a:br>
              <a:rPr lang="en-GB" altLang="en-US" sz="5300" dirty="0">
                <a:ea typeface="MS PGothic" panose="020B0600070205080204" pitchFamily="34" charset="-128"/>
              </a:rPr>
            </a:br>
            <a:r>
              <a:rPr lang="en-GB" altLang="en-US" sz="5300" dirty="0">
                <a:ea typeface="MS PGothic" panose="020B0600070205080204" pitchFamily="34" charset="-128"/>
              </a:rPr>
              <a:t>Wales </a:t>
            </a:r>
            <a:r>
              <a:rPr lang="en-GB" altLang="en-US" sz="5300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Safeguarding Procedures (2019) App </a:t>
            </a:r>
            <a:br>
              <a:rPr lang="en-GB" altLang="en-US" dirty="0">
                <a:ea typeface="MS PGothic" panose="020B0600070205080204" pitchFamily="34" charset="-128"/>
              </a:rPr>
            </a:br>
            <a:endParaRPr lang="en-GB" altLang="en-US" i="1" dirty="0">
              <a:ea typeface="MS PGothic" panose="020B0600070205080204" pitchFamily="34" charset="-12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5ED2EE-5E6A-4434-9D30-839A65A620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251" t="20023" r="53223" b="5665"/>
          <a:stretch/>
        </p:blipFill>
        <p:spPr>
          <a:xfrm>
            <a:off x="6295053" y="657264"/>
            <a:ext cx="5654842" cy="4633829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160EE4D-193B-4D87-80A5-6C2036BA46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8198" y="2088757"/>
            <a:ext cx="1578300" cy="1577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C4590837-427C-4B62-AC4C-37A780B03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y-GB" altLang="en-US" sz="4800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Ethos</a:t>
            </a:r>
            <a:r>
              <a:rPr lang="cy-GB" altLang="en-US" dirty="0">
                <a:ea typeface="MS PGothic" panose="020B0600070205080204" pitchFamily="34" charset="-128"/>
              </a:rPr>
              <a:t> 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4B8C7414-914C-4610-B30F-06C9CDDAA080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764459" y="1976284"/>
            <a:ext cx="3810000" cy="4114800"/>
          </a:xfrm>
        </p:spPr>
        <p:txBody>
          <a:bodyPr/>
          <a:lstStyle/>
          <a:p>
            <a:r>
              <a:rPr lang="cy-GB" altLang="en-US" dirty="0">
                <a:ea typeface="MS PGothic" panose="020B0600070205080204" pitchFamily="34" charset="-128"/>
              </a:rPr>
              <a:t>Gweithgarwch i’w wneud gyda phlant yw diogelu, nid rhywbeth i’w wneud iddyn nhw. </a:t>
            </a:r>
          </a:p>
          <a:p>
            <a:pPr>
              <a:buFontTx/>
              <a:buNone/>
            </a:pPr>
            <a:endParaRPr lang="cy-GB" altLang="en-US" dirty="0">
              <a:ea typeface="MS PGothic" panose="020B0600070205080204" pitchFamily="34" charset="-128"/>
            </a:endParaRPr>
          </a:p>
          <a:p>
            <a:pPr>
              <a:buFontTx/>
              <a:buNone/>
            </a:pPr>
            <a:r>
              <a:rPr lang="cy-GB" altLang="en-US" dirty="0">
                <a:ea typeface="MS PGothic" panose="020B0600070205080204" pitchFamily="34" charset="-128"/>
              </a:rPr>
              <a:t>Peter Clarke</a:t>
            </a:r>
          </a:p>
          <a:p>
            <a:endParaRPr lang="cy-GB" altLang="en-US" dirty="0">
              <a:ea typeface="MS PGothic" panose="020B0600070205080204" pitchFamily="34" charset="-128"/>
            </a:endParaRPr>
          </a:p>
        </p:txBody>
      </p:sp>
      <p:sp>
        <p:nvSpPr>
          <p:cNvPr id="34820" name="Rectangle 4">
            <a:extLst>
              <a:ext uri="{FF2B5EF4-FFF2-40B4-BE49-F238E27FC236}">
                <a16:creationId xmlns:a16="http://schemas.microsoft.com/office/drawing/2014/main" id="{195722FC-B84E-45C0-A814-1155F17A996C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6172200" y="1981200"/>
            <a:ext cx="3810000" cy="4114800"/>
          </a:xfrm>
        </p:spPr>
        <p:txBody>
          <a:bodyPr/>
          <a:lstStyle/>
          <a:p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Safeguarding children is an activity that is done with our children rather than to them.</a:t>
            </a:r>
          </a:p>
          <a:p>
            <a:pPr>
              <a:buFontTx/>
              <a:buNone/>
            </a:pPr>
            <a:endParaRPr lang="en-GB" altLang="en-US" dirty="0">
              <a:solidFill>
                <a:schemeClr val="accent1">
                  <a:lumMod val="75000"/>
                </a:schemeClr>
              </a:solidFill>
              <a:ea typeface="MS PGothic" panose="020B0600070205080204" pitchFamily="34" charset="-128"/>
            </a:endParaRPr>
          </a:p>
          <a:p>
            <a:pPr>
              <a:buFontTx/>
              <a:buNone/>
            </a:pP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Peter Clarke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A706F099-213C-4D12-8CF5-06BC16BFF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9800" y="1"/>
            <a:ext cx="7772400" cy="1052513"/>
          </a:xfrm>
        </p:spPr>
        <p:txBody>
          <a:bodyPr>
            <a:normAutofit/>
          </a:bodyPr>
          <a:lstStyle/>
          <a:p>
            <a:r>
              <a:rPr lang="en-GB" altLang="en-US" sz="4800" dirty="0">
                <a:ea typeface="MS PGothic" panose="020B0600070205080204" pitchFamily="34" charset="-128"/>
              </a:rPr>
              <a:t>7 nod </a:t>
            </a:r>
            <a:r>
              <a:rPr lang="en-GB" altLang="en-US" sz="4800" dirty="0" err="1">
                <a:ea typeface="MS PGothic" panose="020B0600070205080204" pitchFamily="34" charset="-128"/>
              </a:rPr>
              <a:t>craidd</a:t>
            </a:r>
            <a:endParaRPr lang="en-GB" altLang="en-US" sz="4800" dirty="0">
              <a:ea typeface="MS PGothic" panose="020B0600070205080204" pitchFamily="34" charset="-128"/>
            </a:endParaRP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27CB376D-5F64-4290-A42C-E2BBDED1ED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9937" y="1052514"/>
            <a:ext cx="7772400" cy="504348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400" dirty="0" err="1">
                <a:ea typeface="MS PGothic" panose="020B0600070205080204" pitchFamily="34" charset="-128"/>
              </a:rPr>
              <a:t>Dechrau</a:t>
            </a:r>
            <a:r>
              <a:rPr lang="en-GB" altLang="en-US" sz="2400" dirty="0">
                <a:ea typeface="MS PGothic" panose="020B0600070205080204" pitchFamily="34" charset="-128"/>
              </a:rPr>
              <a:t> da </a:t>
            </a:r>
            <a:r>
              <a:rPr lang="en-GB" altLang="en-US" sz="2400" dirty="0" err="1">
                <a:ea typeface="MS PGothic" panose="020B0600070205080204" pitchFamily="34" charset="-128"/>
              </a:rPr>
              <a:t>mewn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bywyd</a:t>
            </a:r>
            <a:r>
              <a:rPr lang="en-GB" altLang="en-US" sz="2400" dirty="0">
                <a:ea typeface="MS PGothic" panose="020B0600070205080204" pitchFamily="34" charset="-128"/>
              </a:rPr>
              <a:t>; </a:t>
            </a:r>
          </a:p>
          <a:p>
            <a:pPr>
              <a:lnSpc>
                <a:spcPct val="80000"/>
              </a:lnSpc>
            </a:pPr>
            <a:r>
              <a:rPr lang="en-GB" altLang="en-US" sz="2400" dirty="0" err="1">
                <a:ea typeface="MS PGothic" panose="020B0600070205080204" pitchFamily="34" charset="-128"/>
              </a:rPr>
              <a:t>Amrywiaeth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gynhwysfawr</a:t>
            </a:r>
            <a:r>
              <a:rPr lang="en-GB" altLang="en-US" sz="2400" dirty="0">
                <a:ea typeface="MS PGothic" panose="020B0600070205080204" pitchFamily="34" charset="-128"/>
              </a:rPr>
              <a:t> o </a:t>
            </a:r>
            <a:r>
              <a:rPr lang="en-GB" altLang="en-US" sz="2400" dirty="0" err="1">
                <a:ea typeface="MS PGothic" panose="020B0600070205080204" pitchFamily="34" charset="-128"/>
              </a:rPr>
              <a:t>gyfleoedd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addysg</a:t>
            </a:r>
            <a:r>
              <a:rPr lang="en-GB" altLang="en-US" sz="2400" dirty="0">
                <a:ea typeface="MS PGothic" panose="020B0600070205080204" pitchFamily="34" charset="-128"/>
              </a:rPr>
              <a:t> a </a:t>
            </a:r>
            <a:r>
              <a:rPr lang="en-GB" altLang="en-US" sz="2400" dirty="0" err="1">
                <a:ea typeface="MS PGothic" panose="020B0600070205080204" pitchFamily="34" charset="-128"/>
              </a:rPr>
              <a:t>dysgu</a:t>
            </a:r>
            <a:r>
              <a:rPr lang="en-GB" altLang="en-US" sz="2400" dirty="0">
                <a:ea typeface="MS PGothic" panose="020B0600070205080204" pitchFamily="34" charset="-128"/>
              </a:rPr>
              <a:t>; </a:t>
            </a:r>
          </a:p>
          <a:p>
            <a:pPr>
              <a:lnSpc>
                <a:spcPct val="80000"/>
              </a:lnSpc>
            </a:pPr>
            <a:r>
              <a:rPr lang="en-GB" altLang="en-US" sz="2400" dirty="0" err="1">
                <a:ea typeface="MS PGothic" panose="020B0600070205080204" pitchFamily="34" charset="-128"/>
              </a:rPr>
              <a:t>Mwynhau’r</a:t>
            </a:r>
            <a:r>
              <a:rPr lang="en-GB" altLang="en-US" sz="2400" dirty="0">
                <a:ea typeface="MS PGothic" panose="020B0600070205080204" pitchFamily="34" charset="-128"/>
              </a:rPr>
              <a:t> iechyd </a:t>
            </a:r>
            <a:r>
              <a:rPr lang="en-GB" altLang="en-US" sz="2400" dirty="0" err="1">
                <a:ea typeface="MS PGothic" panose="020B0600070205080204" pitchFamily="34" charset="-128"/>
              </a:rPr>
              <a:t>gorau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posib</a:t>
            </a:r>
            <a:r>
              <a:rPr lang="en-GB" altLang="en-US" sz="2400" dirty="0">
                <a:ea typeface="MS PGothic" panose="020B0600070205080204" pitchFamily="34" charset="-128"/>
              </a:rPr>
              <a:t>, </a:t>
            </a:r>
            <a:r>
              <a:rPr lang="en-GB" altLang="en-US" sz="2400" dirty="0" err="1">
                <a:ea typeface="MS PGothic" panose="020B0600070205080204" pitchFamily="34" charset="-128"/>
              </a:rPr>
              <a:t>yn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rhydd</a:t>
            </a:r>
            <a:r>
              <a:rPr lang="en-GB" altLang="en-US" sz="2400" dirty="0">
                <a:ea typeface="MS PGothic" panose="020B0600070205080204" pitchFamily="34" charset="-128"/>
              </a:rPr>
              <a:t> o </a:t>
            </a:r>
            <a:r>
              <a:rPr lang="en-GB" altLang="en-US" sz="2400" dirty="0" err="1">
                <a:ea typeface="MS PGothic" panose="020B0600070205080204" pitchFamily="34" charset="-128"/>
              </a:rPr>
              <a:t>gamdriniaeth</a:t>
            </a:r>
            <a:r>
              <a:rPr lang="en-GB" altLang="en-US" sz="2400" dirty="0">
                <a:ea typeface="MS PGothic" panose="020B0600070205080204" pitchFamily="34" charset="-128"/>
              </a:rPr>
              <a:t>, </a:t>
            </a:r>
            <a:r>
              <a:rPr lang="en-GB" altLang="en-US" sz="2400" dirty="0" err="1">
                <a:ea typeface="MS PGothic" panose="020B0600070205080204" pitchFamily="34" charset="-128"/>
              </a:rPr>
              <a:t>erledigaeth</a:t>
            </a:r>
            <a:r>
              <a:rPr lang="en-GB" altLang="en-US" sz="2400" dirty="0">
                <a:ea typeface="MS PGothic" panose="020B0600070205080204" pitchFamily="34" charset="-128"/>
              </a:rPr>
              <a:t> a cham-</a:t>
            </a:r>
            <a:r>
              <a:rPr lang="en-GB" altLang="en-US" sz="2400" dirty="0" err="1">
                <a:ea typeface="MS PGothic" panose="020B0600070205080204" pitchFamily="34" charset="-128"/>
              </a:rPr>
              <a:t>fanteisio</a:t>
            </a:r>
            <a:r>
              <a:rPr lang="en-GB" altLang="en-US" sz="2400" dirty="0">
                <a:ea typeface="MS PGothic" panose="020B0600070205080204" pitchFamily="34" charset="-128"/>
              </a:rPr>
              <a:t>; </a:t>
            </a:r>
          </a:p>
          <a:p>
            <a:pPr>
              <a:lnSpc>
                <a:spcPct val="80000"/>
              </a:lnSpc>
            </a:pPr>
            <a:r>
              <a:rPr lang="en-GB" altLang="en-US" sz="2400" dirty="0" err="1">
                <a:ea typeface="MS PGothic" panose="020B0600070205080204" pitchFamily="34" charset="-128"/>
              </a:rPr>
              <a:t>Mynediad</a:t>
            </a:r>
            <a:r>
              <a:rPr lang="en-GB" altLang="en-US" sz="2400" dirty="0">
                <a:ea typeface="MS PGothic" panose="020B0600070205080204" pitchFamily="34" charset="-128"/>
              </a:rPr>
              <a:t> at </a:t>
            </a:r>
            <a:r>
              <a:rPr lang="en-GB" altLang="en-US" sz="2400" dirty="0" err="1">
                <a:ea typeface="MS PGothic" panose="020B0600070205080204" pitchFamily="34" charset="-128"/>
              </a:rPr>
              <a:t>weithgareddau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chwarae</a:t>
            </a:r>
            <a:r>
              <a:rPr lang="en-GB" altLang="en-US" sz="2400" dirty="0">
                <a:ea typeface="MS PGothic" panose="020B0600070205080204" pitchFamily="34" charset="-128"/>
              </a:rPr>
              <a:t>, </a:t>
            </a:r>
            <a:r>
              <a:rPr lang="en-GB" altLang="en-US" sz="2400" dirty="0" err="1">
                <a:ea typeface="MS PGothic" panose="020B0600070205080204" pitchFamily="34" charset="-128"/>
              </a:rPr>
              <a:t>hamdden</a:t>
            </a:r>
            <a:r>
              <a:rPr lang="en-GB" altLang="en-US" sz="2400" dirty="0">
                <a:ea typeface="MS PGothic" panose="020B0600070205080204" pitchFamily="34" charset="-128"/>
              </a:rPr>
              <a:t>, </a:t>
            </a:r>
            <a:r>
              <a:rPr lang="en-GB" altLang="en-US" sz="2400" dirty="0" err="1">
                <a:ea typeface="MS PGothic" panose="020B0600070205080204" pitchFamily="34" charset="-128"/>
              </a:rPr>
              <a:t>chwaraeon</a:t>
            </a:r>
            <a:r>
              <a:rPr lang="en-GB" altLang="en-US" sz="2400" dirty="0">
                <a:ea typeface="MS PGothic" panose="020B0600070205080204" pitchFamily="34" charset="-128"/>
              </a:rPr>
              <a:t> a </a:t>
            </a:r>
            <a:r>
              <a:rPr lang="en-GB" altLang="en-US" sz="2400" dirty="0" err="1">
                <a:ea typeface="MS PGothic" panose="020B0600070205080204" pitchFamily="34" charset="-128"/>
              </a:rPr>
              <a:t>diwylliant</a:t>
            </a:r>
            <a:r>
              <a:rPr lang="en-GB" altLang="en-US" sz="2400" dirty="0">
                <a:ea typeface="MS PGothic" panose="020B0600070205080204" pitchFamily="34" charset="-128"/>
              </a:rPr>
              <a:t>; </a:t>
            </a:r>
          </a:p>
          <a:p>
            <a:pPr>
              <a:lnSpc>
                <a:spcPct val="80000"/>
              </a:lnSpc>
            </a:pPr>
            <a:r>
              <a:rPr lang="en-GB" altLang="en-US" sz="2400" dirty="0">
                <a:ea typeface="MS PGothic" panose="020B0600070205080204" pitchFamily="34" charset="-128"/>
              </a:rPr>
              <a:t>Eu </a:t>
            </a:r>
            <a:r>
              <a:rPr lang="en-GB" altLang="en-US" sz="2400" dirty="0" err="1">
                <a:ea typeface="MS PGothic" panose="020B0600070205080204" pitchFamily="34" charset="-128"/>
              </a:rPr>
              <a:t>clywed</a:t>
            </a:r>
            <a:r>
              <a:rPr lang="en-GB" altLang="en-US" sz="2400" dirty="0">
                <a:ea typeface="MS PGothic" panose="020B0600070205080204" pitchFamily="34" charset="-128"/>
              </a:rPr>
              <a:t>, </a:t>
            </a:r>
            <a:r>
              <a:rPr lang="en-GB" altLang="en-US" sz="2400" dirty="0" err="1">
                <a:ea typeface="MS PGothic" panose="020B0600070205080204" pitchFamily="34" charset="-128"/>
              </a:rPr>
              <a:t>eu</a:t>
            </a:r>
            <a:r>
              <a:rPr lang="en-GB" altLang="en-US" sz="2400" dirty="0">
                <a:ea typeface="MS PGothic" panose="020B0600070205080204" pitchFamily="34" charset="-128"/>
              </a:rPr>
              <a:t> trin â </a:t>
            </a:r>
            <a:r>
              <a:rPr lang="en-GB" altLang="en-US" sz="2400" dirty="0" err="1">
                <a:ea typeface="MS PGothic" panose="020B0600070205080204" pitchFamily="34" charset="-128"/>
              </a:rPr>
              <a:t>pharch</a:t>
            </a:r>
            <a:r>
              <a:rPr lang="en-GB" altLang="en-US" sz="2400" dirty="0">
                <a:ea typeface="MS PGothic" panose="020B0600070205080204" pitchFamily="34" charset="-128"/>
              </a:rPr>
              <a:t>, a bod </a:t>
            </a:r>
            <a:r>
              <a:rPr lang="en-GB" altLang="en-US" sz="2400" dirty="0" err="1">
                <a:ea typeface="MS PGothic" panose="020B0600070205080204" pitchFamily="34" charset="-128"/>
              </a:rPr>
              <a:t>eu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hil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a’u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hunaniaeth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ddiwylliannol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yn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cael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eu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cydnabod</a:t>
            </a:r>
            <a:r>
              <a:rPr lang="en-GB" altLang="en-US" sz="2400" dirty="0">
                <a:ea typeface="MS PGothic" panose="020B0600070205080204" pitchFamily="34" charset="-128"/>
              </a:rPr>
              <a:t>; </a:t>
            </a:r>
          </a:p>
          <a:p>
            <a:pPr>
              <a:lnSpc>
                <a:spcPct val="80000"/>
              </a:lnSpc>
            </a:pPr>
            <a:r>
              <a:rPr lang="en-GB" altLang="en-US" sz="2400" dirty="0" err="1">
                <a:ea typeface="MS PGothic" panose="020B0600070205080204" pitchFamily="34" charset="-128"/>
              </a:rPr>
              <a:t>Byw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mewn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cartref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diogel</a:t>
            </a:r>
            <a:r>
              <a:rPr lang="en-GB" altLang="en-US" sz="2400" dirty="0">
                <a:ea typeface="MS PGothic" panose="020B0600070205080204" pitchFamily="34" charset="-128"/>
              </a:rPr>
              <a:t> a </a:t>
            </a:r>
            <a:r>
              <a:rPr lang="en-GB" altLang="en-US" sz="2400" dirty="0" err="1">
                <a:ea typeface="MS PGothic" panose="020B0600070205080204" pitchFamily="34" charset="-128"/>
              </a:rPr>
              <a:t>chymuned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sy’n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cefnogi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lles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corfforol</a:t>
            </a:r>
            <a:r>
              <a:rPr lang="en-GB" altLang="en-US" sz="2400" dirty="0">
                <a:ea typeface="MS PGothic" panose="020B0600070205080204" pitchFamily="34" charset="-128"/>
              </a:rPr>
              <a:t> ac </a:t>
            </a:r>
            <a:r>
              <a:rPr lang="en-GB" altLang="en-US" sz="2400" dirty="0" err="1">
                <a:ea typeface="MS PGothic" panose="020B0600070205080204" pitchFamily="34" charset="-128"/>
              </a:rPr>
              <a:t>emosiynol</a:t>
            </a:r>
            <a:r>
              <a:rPr lang="en-GB" altLang="en-US" sz="2400" dirty="0">
                <a:ea typeface="MS PGothic" panose="020B0600070205080204" pitchFamily="34" charset="-128"/>
              </a:rPr>
              <a:t>; </a:t>
            </a:r>
          </a:p>
          <a:p>
            <a:pPr>
              <a:lnSpc>
                <a:spcPct val="80000"/>
              </a:lnSpc>
            </a:pPr>
            <a:r>
              <a:rPr lang="en-GB" altLang="en-US" sz="2400" dirty="0" err="1">
                <a:ea typeface="MS PGothic" panose="020B0600070205080204" pitchFamily="34" charset="-128"/>
              </a:rPr>
              <a:t>Peidio</a:t>
            </a:r>
            <a:r>
              <a:rPr lang="en-GB" altLang="en-US" sz="2400" dirty="0">
                <a:ea typeface="MS PGothic" panose="020B0600070205080204" pitchFamily="34" charset="-128"/>
              </a:rPr>
              <a:t> â bod dan </a:t>
            </a:r>
            <a:r>
              <a:rPr lang="en-GB" altLang="en-US" sz="2400" dirty="0" err="1">
                <a:ea typeface="MS PGothic" panose="020B0600070205080204" pitchFamily="34" charset="-128"/>
              </a:rPr>
              <a:t>anfantais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oherwydd</a:t>
            </a:r>
            <a:r>
              <a:rPr lang="en-GB" altLang="en-US" sz="2400" dirty="0">
                <a:ea typeface="MS PGothic" panose="020B0600070205080204" pitchFamily="34" charset="-128"/>
              </a:rPr>
              <a:t> </a:t>
            </a:r>
            <a:r>
              <a:rPr lang="en-GB" altLang="en-US" sz="2400" dirty="0" err="1">
                <a:ea typeface="MS PGothic" panose="020B0600070205080204" pitchFamily="34" charset="-128"/>
              </a:rPr>
              <a:t>tlodi</a:t>
            </a:r>
            <a:r>
              <a:rPr lang="en-GB" altLang="en-US" sz="2400" dirty="0">
                <a:ea typeface="MS PGothic" panose="020B0600070205080204" pitchFamily="34" charset="-128"/>
              </a:rPr>
              <a:t>. </a:t>
            </a:r>
          </a:p>
          <a:p>
            <a:pPr>
              <a:lnSpc>
                <a:spcPct val="80000"/>
              </a:lnSpc>
              <a:buFontTx/>
              <a:buNone/>
            </a:pPr>
            <a:endParaRPr lang="en-GB" altLang="en-US" sz="2400" dirty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A3481E73-3FC0-4B2A-8097-7E57F0A3B0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9800" y="260351"/>
            <a:ext cx="7772400" cy="1008063"/>
          </a:xfrm>
        </p:spPr>
        <p:txBody>
          <a:bodyPr>
            <a:normAutofit/>
          </a:bodyPr>
          <a:lstStyle/>
          <a:p>
            <a:r>
              <a:rPr lang="en-GB" altLang="en-US" sz="4800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7 core aims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BC21DF84-0BB6-4384-AF9C-088A3FE693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3007" y="1495480"/>
            <a:ext cx="10076810" cy="47545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Have a flying start in life;</a:t>
            </a:r>
          </a:p>
          <a:p>
            <a:pPr>
              <a:lnSpc>
                <a:spcPct val="80000"/>
              </a:lnSpc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Have a comprehensive range of education and learning opportunities;</a:t>
            </a:r>
          </a:p>
          <a:p>
            <a:pPr>
              <a:lnSpc>
                <a:spcPct val="80000"/>
              </a:lnSpc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Enjoy the best possible health and are free from abuse, victimisation and exploitation;</a:t>
            </a:r>
          </a:p>
          <a:p>
            <a:pPr>
              <a:lnSpc>
                <a:spcPct val="80000"/>
              </a:lnSpc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Have access to play, leisure, sporting and cultural activities;</a:t>
            </a:r>
          </a:p>
          <a:p>
            <a:pPr>
              <a:lnSpc>
                <a:spcPct val="80000"/>
              </a:lnSpc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Are listened to, treated with respect, and have their race and cultural identity recognised;</a:t>
            </a:r>
          </a:p>
          <a:p>
            <a:pPr>
              <a:lnSpc>
                <a:spcPct val="80000"/>
              </a:lnSpc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Have a safe home and a community which supports physical and emotional well being;</a:t>
            </a:r>
          </a:p>
          <a:p>
            <a:pPr>
              <a:lnSpc>
                <a:spcPct val="80000"/>
              </a:lnSpc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Are not disadvantaged by poverty.</a:t>
            </a:r>
          </a:p>
          <a:p>
            <a:pPr>
              <a:lnSpc>
                <a:spcPct val="80000"/>
              </a:lnSpc>
            </a:pPr>
            <a:endParaRPr lang="en-GB" altLang="en-US" sz="2400" dirty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4">
            <a:extLst>
              <a:ext uri="{FF2B5EF4-FFF2-40B4-BE49-F238E27FC236}">
                <a16:creationId xmlns:a16="http://schemas.microsoft.com/office/drawing/2014/main" id="{55EA936A-7EC3-4DF7-AF5C-9B75D71A1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 sz="4800" dirty="0">
                <a:ea typeface="MS PGothic" panose="020B0600070205080204" pitchFamily="34" charset="-128"/>
              </a:rPr>
              <a:t>I </a:t>
            </a:r>
            <a:r>
              <a:rPr lang="en-GB" altLang="en-US" sz="4800" dirty="0" err="1">
                <a:ea typeface="MS PGothic" panose="020B0600070205080204" pitchFamily="34" charset="-128"/>
              </a:rPr>
              <a:t>bwy</a:t>
            </a:r>
            <a:r>
              <a:rPr lang="en-GB" altLang="en-US" sz="4800" dirty="0">
                <a:ea typeface="MS PGothic" panose="020B0600070205080204" pitchFamily="34" charset="-128"/>
              </a:rPr>
              <a:t>?                           </a:t>
            </a:r>
            <a:r>
              <a:rPr lang="en-GB" altLang="en-US" sz="4800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For whom?</a:t>
            </a:r>
          </a:p>
        </p:txBody>
      </p:sp>
      <p:sp>
        <p:nvSpPr>
          <p:cNvPr id="40963" name="Rectangle 5">
            <a:extLst>
              <a:ext uri="{FF2B5EF4-FFF2-40B4-BE49-F238E27FC236}">
                <a16:creationId xmlns:a16="http://schemas.microsoft.com/office/drawing/2014/main" id="{B1E04F8C-82C5-4866-AE9F-A6FF7F456AD3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742335" y="1787013"/>
            <a:ext cx="4038600" cy="3989388"/>
          </a:xfrm>
        </p:spPr>
        <p:txBody>
          <a:bodyPr>
            <a:normAutofit/>
          </a:bodyPr>
          <a:lstStyle/>
          <a:p>
            <a:r>
              <a:rPr lang="en-GB" altLang="en-US" dirty="0" err="1">
                <a:ea typeface="MS PGothic" panose="020B0600070205080204" pitchFamily="34" charset="-128"/>
              </a:rPr>
              <a:t>Cyfrifoldeb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ar</a:t>
            </a:r>
            <a:r>
              <a:rPr lang="en-GB" altLang="en-US" dirty="0">
                <a:ea typeface="MS PGothic" panose="020B0600070205080204" pitchFamily="34" charset="-128"/>
              </a:rPr>
              <a:t> BAWB </a:t>
            </a:r>
            <a:r>
              <a:rPr lang="en-GB" altLang="en-US" dirty="0" err="1">
                <a:ea typeface="MS PGothic" panose="020B0600070205080204" pitchFamily="34" charset="-128"/>
              </a:rPr>
              <a:t>i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amddiffyn</a:t>
            </a:r>
            <a:r>
              <a:rPr lang="en-GB" altLang="en-US" dirty="0">
                <a:ea typeface="MS PGothic" panose="020B0600070205080204" pitchFamily="34" charset="-128"/>
              </a:rPr>
              <a:t> plant a </a:t>
            </a:r>
            <a:r>
              <a:rPr lang="en-GB" altLang="en-US" dirty="0" err="1">
                <a:ea typeface="MS PGothic" panose="020B0600070205080204" pitchFamily="34" charset="-128"/>
              </a:rPr>
              <a:t>phobl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ifanc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rhag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niwed</a:t>
            </a:r>
            <a:endParaRPr lang="en-GB" altLang="en-US" dirty="0">
              <a:ea typeface="MS PGothic" panose="020B0600070205080204" pitchFamily="34" charset="-128"/>
            </a:endParaRPr>
          </a:p>
          <a:p>
            <a:pPr lvl="1"/>
            <a:r>
              <a:rPr lang="en-GB" altLang="en-US" sz="2800" dirty="0" err="1">
                <a:ea typeface="MS PGothic" panose="020B0600070205080204" pitchFamily="34" charset="-128"/>
              </a:rPr>
              <a:t>Unigolion</a:t>
            </a:r>
            <a:endParaRPr lang="en-GB" altLang="en-US" sz="2800" dirty="0">
              <a:ea typeface="MS PGothic" panose="020B0600070205080204" pitchFamily="34" charset="-128"/>
            </a:endParaRPr>
          </a:p>
          <a:p>
            <a:pPr lvl="1"/>
            <a:r>
              <a:rPr lang="en-GB" altLang="en-US" sz="2800" dirty="0" err="1">
                <a:ea typeface="MS PGothic" panose="020B0600070205080204" pitchFamily="34" charset="-128"/>
              </a:rPr>
              <a:t>Asiantaethau</a:t>
            </a:r>
            <a:r>
              <a:rPr lang="en-GB" altLang="en-US" sz="2800" dirty="0">
                <a:ea typeface="MS PGothic" panose="020B0600070205080204" pitchFamily="34" charset="-128"/>
              </a:rPr>
              <a:t> </a:t>
            </a:r>
          </a:p>
        </p:txBody>
      </p:sp>
      <p:sp>
        <p:nvSpPr>
          <p:cNvPr id="40964" name="Rectangle 6">
            <a:extLst>
              <a:ext uri="{FF2B5EF4-FFF2-40B4-BE49-F238E27FC236}">
                <a16:creationId xmlns:a16="http://schemas.microsoft.com/office/drawing/2014/main" id="{FCE60AD8-3C91-448D-B3B7-D3F546AB05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19683" y="1787013"/>
            <a:ext cx="4038600" cy="3989388"/>
          </a:xfrm>
        </p:spPr>
        <p:txBody>
          <a:bodyPr>
            <a:normAutofit/>
          </a:bodyPr>
          <a:lstStyle/>
          <a:p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EVERYONE is responsible for protecting children and young people from harm</a:t>
            </a:r>
          </a:p>
          <a:p>
            <a:pPr lvl="1"/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Individuals</a:t>
            </a:r>
          </a:p>
          <a:p>
            <a:pPr lvl="1"/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Agencies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>
            <a:extLst>
              <a:ext uri="{FF2B5EF4-FFF2-40B4-BE49-F238E27FC236}">
                <a16:creationId xmlns:a16="http://schemas.microsoft.com/office/drawing/2014/main" id="{1E8CECB0-91D8-486A-8E03-E580EB37F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006" y="176982"/>
            <a:ext cx="7772400" cy="1268413"/>
          </a:xfrm>
        </p:spPr>
        <p:txBody>
          <a:bodyPr>
            <a:noAutofit/>
          </a:bodyPr>
          <a:lstStyle/>
          <a:p>
            <a:pPr algn="ctr"/>
            <a:r>
              <a:rPr lang="en-GB" altLang="en-US" sz="4800" dirty="0">
                <a:ea typeface="MS PGothic" panose="020B0600070205080204" pitchFamily="34" charset="-128"/>
              </a:rPr>
              <a:t>R</a:t>
            </a:r>
            <a:r>
              <a:rPr lang="en-US" altLang="en-US" sz="4800" dirty="0">
                <a:ea typeface="MS PGothic" panose="020B0600070205080204" pitchFamily="34" charset="-128"/>
                <a:cs typeface="Arial" panose="020B0604020202020204" pitchFamily="34" charset="0"/>
              </a:rPr>
              <a:t>ô</a:t>
            </a:r>
            <a:r>
              <a:rPr lang="en-GB" altLang="en-US" sz="4800" dirty="0">
                <a:ea typeface="MS PGothic" panose="020B0600070205080204" pitchFamily="34" charset="-128"/>
              </a:rPr>
              <a:t>l </a:t>
            </a:r>
            <a:r>
              <a:rPr lang="en-GB" altLang="en-US" sz="4800" dirty="0" err="1">
                <a:ea typeface="MS PGothic" panose="020B0600070205080204" pitchFamily="34" charset="-128"/>
              </a:rPr>
              <a:t>yr</a:t>
            </a:r>
            <a:r>
              <a:rPr lang="en-GB" altLang="en-US" sz="4800" dirty="0">
                <a:ea typeface="MS PGothic" panose="020B0600070205080204" pitchFamily="34" charset="-128"/>
              </a:rPr>
              <a:t> </a:t>
            </a:r>
            <a:r>
              <a:rPr lang="en-GB" altLang="en-US" sz="4800" dirty="0" err="1">
                <a:ea typeface="MS PGothic" panose="020B0600070205080204" pitchFamily="34" charset="-128"/>
              </a:rPr>
              <a:t>ymaferwr</a:t>
            </a:r>
            <a:r>
              <a:rPr lang="en-GB" altLang="en-US" sz="4800" dirty="0">
                <a:ea typeface="MS PGothic" panose="020B0600070205080204" pitchFamily="34" charset="-128"/>
              </a:rPr>
              <a:t>              </a:t>
            </a:r>
            <a:br>
              <a:rPr lang="en-GB" altLang="en-US" sz="4800" dirty="0">
                <a:ea typeface="MS PGothic" panose="020B0600070205080204" pitchFamily="34" charset="-128"/>
              </a:rPr>
            </a:br>
            <a:r>
              <a:rPr lang="en-GB" altLang="en-US" sz="4800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The role of the practitioner</a:t>
            </a:r>
          </a:p>
        </p:txBody>
      </p:sp>
      <p:sp>
        <p:nvSpPr>
          <p:cNvPr id="43011" name="Rectangle 5">
            <a:extLst>
              <a:ext uri="{FF2B5EF4-FFF2-40B4-BE49-F238E27FC236}">
                <a16:creationId xmlns:a16="http://schemas.microsoft.com/office/drawing/2014/main" id="{5424325E-EB02-4605-8846-70CF565B549F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582101" y="1675735"/>
            <a:ext cx="4100512" cy="4754562"/>
          </a:xfrm>
        </p:spPr>
        <p:txBody>
          <a:bodyPr/>
          <a:lstStyle/>
          <a:p>
            <a:r>
              <a:rPr lang="en-GB" altLang="en-US" dirty="0" err="1">
                <a:ea typeface="MS PGothic" panose="020B0600070205080204" pitchFamily="34" charset="-128"/>
              </a:rPr>
              <a:t>Hyrwyddo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lles</a:t>
            </a:r>
            <a:r>
              <a:rPr lang="en-GB" altLang="en-US" dirty="0">
                <a:ea typeface="MS PGothic" panose="020B0600070205080204" pitchFamily="34" charset="-128"/>
              </a:rPr>
              <a:t> y </a:t>
            </a:r>
            <a:r>
              <a:rPr lang="en-GB" altLang="en-US" dirty="0" err="1">
                <a:ea typeface="MS PGothic" panose="020B0600070205080204" pitchFamily="34" charset="-128"/>
              </a:rPr>
              <a:t>plentyn</a:t>
            </a:r>
            <a:endParaRPr lang="en-GB" altLang="en-US" dirty="0">
              <a:ea typeface="MS PGothic" panose="020B0600070205080204" pitchFamily="34" charset="-128"/>
            </a:endParaRPr>
          </a:p>
          <a:p>
            <a:r>
              <a:rPr lang="en-GB" altLang="en-US" dirty="0" err="1">
                <a:ea typeface="MS PGothic" panose="020B0600070205080204" pitchFamily="34" charset="-128"/>
              </a:rPr>
              <a:t>Cydweithio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</a:p>
          <a:p>
            <a:pPr lvl="1"/>
            <a:r>
              <a:rPr lang="en-GB" altLang="en-US" dirty="0" err="1">
                <a:ea typeface="MS PGothic" panose="020B0600070205080204" pitchFamily="34" charset="-128"/>
              </a:rPr>
              <a:t>Gwasanaethau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  <a:r>
              <a:rPr lang="en-GB" altLang="en-US" dirty="0" err="1">
                <a:ea typeface="MS PGothic" panose="020B0600070205080204" pitchFamily="34" charset="-128"/>
              </a:rPr>
              <a:t>Cymdeithasol</a:t>
            </a:r>
            <a:endParaRPr lang="en-GB" altLang="en-US" dirty="0">
              <a:ea typeface="MS PGothic" panose="020B0600070205080204" pitchFamily="34" charset="-128"/>
            </a:endParaRPr>
          </a:p>
          <a:p>
            <a:pPr lvl="1"/>
            <a:r>
              <a:rPr lang="en-GB" altLang="en-US" dirty="0" err="1">
                <a:ea typeface="MS PGothic" panose="020B0600070205080204" pitchFamily="34" charset="-128"/>
              </a:rPr>
              <a:t>Heddlu</a:t>
            </a:r>
            <a:endParaRPr lang="en-GB" altLang="en-US" dirty="0">
              <a:ea typeface="MS PGothic" panose="020B0600070205080204" pitchFamily="34" charset="-128"/>
            </a:endParaRPr>
          </a:p>
          <a:p>
            <a:pPr lvl="1"/>
            <a:r>
              <a:rPr lang="en-GB" altLang="en-US" dirty="0">
                <a:ea typeface="MS PGothic" panose="020B0600070205080204" pitchFamily="34" charset="-128"/>
              </a:rPr>
              <a:t>NSPCC</a:t>
            </a:r>
          </a:p>
          <a:p>
            <a:pPr>
              <a:buFontTx/>
              <a:buNone/>
            </a:pPr>
            <a:r>
              <a:rPr lang="en-GB" altLang="en-US" b="1" dirty="0" err="1">
                <a:ea typeface="MS PGothic" panose="020B0600070205080204" pitchFamily="34" charset="-128"/>
              </a:rPr>
              <a:t>Nid</a:t>
            </a:r>
            <a:r>
              <a:rPr lang="en-GB" altLang="en-US" b="1" dirty="0">
                <a:ea typeface="MS PGothic" panose="020B0600070205080204" pitchFamily="34" charset="-128"/>
              </a:rPr>
              <a:t> mater o </a:t>
            </a:r>
            <a:r>
              <a:rPr lang="en-GB" altLang="en-US" b="1" dirty="0" err="1">
                <a:ea typeface="MS PGothic" panose="020B0600070205080204" pitchFamily="34" charset="-128"/>
              </a:rPr>
              <a:t>ddewis</a:t>
            </a:r>
            <a:r>
              <a:rPr lang="en-GB" altLang="en-US" b="1" dirty="0">
                <a:ea typeface="MS PGothic" panose="020B0600070205080204" pitchFamily="34" charset="-128"/>
              </a:rPr>
              <a:t> </a:t>
            </a:r>
            <a:r>
              <a:rPr lang="en-GB" altLang="en-US" b="1" dirty="0" err="1">
                <a:ea typeface="MS PGothic" panose="020B0600070205080204" pitchFamily="34" charset="-128"/>
              </a:rPr>
              <a:t>yr</a:t>
            </a:r>
            <a:r>
              <a:rPr lang="en-GB" altLang="en-US" b="1" dirty="0">
                <a:ea typeface="MS PGothic" panose="020B0600070205080204" pitchFamily="34" charset="-128"/>
              </a:rPr>
              <a:t> </a:t>
            </a:r>
            <a:r>
              <a:rPr lang="en-GB" altLang="en-US" b="1" dirty="0" err="1">
                <a:ea typeface="MS PGothic" panose="020B0600070205080204" pitchFamily="34" charset="-128"/>
              </a:rPr>
              <a:t>unigolyn</a:t>
            </a:r>
            <a:r>
              <a:rPr lang="en-GB" altLang="en-US" b="1" dirty="0">
                <a:ea typeface="MS PGothic" panose="020B0600070205080204" pitchFamily="34" charset="-128"/>
              </a:rPr>
              <a:t> </a:t>
            </a:r>
            <a:r>
              <a:rPr lang="en-GB" altLang="en-US" b="1" dirty="0" err="1">
                <a:ea typeface="MS PGothic" panose="020B0600070205080204" pitchFamily="34" charset="-128"/>
              </a:rPr>
              <a:t>yw</a:t>
            </a:r>
            <a:r>
              <a:rPr lang="en-GB" altLang="en-US" b="1" dirty="0">
                <a:ea typeface="MS PGothic" panose="020B0600070205080204" pitchFamily="34" charset="-128"/>
              </a:rPr>
              <a:t> </a:t>
            </a:r>
            <a:r>
              <a:rPr lang="en-GB" altLang="en-US" b="1" dirty="0" err="1">
                <a:ea typeface="MS PGothic" panose="020B0600070205080204" pitchFamily="34" charset="-128"/>
              </a:rPr>
              <a:t>hyn</a:t>
            </a:r>
            <a:r>
              <a:rPr lang="en-GB" altLang="en-US" dirty="0">
                <a:ea typeface="MS PGothic" panose="020B0600070205080204" pitchFamily="34" charset="-128"/>
              </a:rPr>
              <a:t> </a:t>
            </a:r>
          </a:p>
          <a:p>
            <a:endParaRPr lang="en-GB" altLang="en-US" dirty="0">
              <a:ea typeface="MS PGothic" panose="020B0600070205080204" pitchFamily="34" charset="-128"/>
            </a:endParaRPr>
          </a:p>
        </p:txBody>
      </p:sp>
      <p:sp>
        <p:nvSpPr>
          <p:cNvPr id="43012" name="Rectangle 6">
            <a:extLst>
              <a:ext uri="{FF2B5EF4-FFF2-40B4-BE49-F238E27FC236}">
                <a16:creationId xmlns:a16="http://schemas.microsoft.com/office/drawing/2014/main" id="{77B14436-0533-45DB-922B-07B7E393CB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8759" y="1675735"/>
            <a:ext cx="4392613" cy="4611687"/>
          </a:xfrm>
        </p:spPr>
        <p:txBody>
          <a:bodyPr/>
          <a:lstStyle/>
          <a:p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Promoting the child’s welfare</a:t>
            </a:r>
          </a:p>
          <a:p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Collaboration</a:t>
            </a:r>
          </a:p>
          <a:p>
            <a:pPr lvl="1"/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Social Services</a:t>
            </a:r>
          </a:p>
          <a:p>
            <a:pPr lvl="1"/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Police</a:t>
            </a:r>
          </a:p>
          <a:p>
            <a:pPr lvl="1"/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NSPCC</a:t>
            </a:r>
          </a:p>
          <a:p>
            <a:pPr lvl="1">
              <a:buFontTx/>
              <a:buNone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ea typeface="MS PGothic" panose="020B0600070205080204" pitchFamily="34" charset="-128"/>
              </a:rPr>
              <a:t>This is not a matter of individual choice</a:t>
            </a:r>
          </a:p>
          <a:p>
            <a:pPr lvl="1"/>
            <a:endParaRPr lang="en-GB" altLang="en-US" dirty="0">
              <a:solidFill>
                <a:schemeClr val="accent1">
                  <a:lumMod val="75000"/>
                </a:schemeClr>
              </a:solidFill>
              <a:ea typeface="MS PGothic" panose="020B0600070205080204" pitchFamily="34" charset="-128"/>
            </a:endParaRPr>
          </a:p>
          <a:p>
            <a:pPr lvl="1">
              <a:buFontTx/>
              <a:buNone/>
            </a:pPr>
            <a:endParaRPr lang="en-GB" altLang="en-US" dirty="0">
              <a:solidFill>
                <a:schemeClr val="accent1">
                  <a:lumMod val="75000"/>
                </a:schemeClr>
              </a:solidFill>
              <a:ea typeface="MS PGothic" panose="020B0600070205080204" pitchFamily="34" charset="-128"/>
            </a:endParaRPr>
          </a:p>
          <a:p>
            <a:pPr lvl="1">
              <a:buFontTx/>
              <a:buNone/>
            </a:pPr>
            <a:endParaRPr lang="en-GB" altLang="en-US" dirty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>
            <a:extLst>
              <a:ext uri="{FF2B5EF4-FFF2-40B4-BE49-F238E27FC236}">
                <a16:creationId xmlns:a16="http://schemas.microsoft.com/office/drawing/2014/main" id="{CC89C107-8117-4CE2-9F0F-77985369E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710" y="520445"/>
            <a:ext cx="8229600" cy="490537"/>
          </a:xfrm>
        </p:spPr>
        <p:txBody>
          <a:bodyPr>
            <a:noAutofit/>
          </a:bodyPr>
          <a:lstStyle/>
          <a:p>
            <a:r>
              <a:rPr lang="en-GB" altLang="en-US" sz="4800" dirty="0" err="1"/>
              <a:t>Cyfeirnodau</a:t>
            </a:r>
            <a:r>
              <a:rPr lang="en-GB" altLang="en-US" sz="4800" dirty="0"/>
              <a:t> / </a:t>
            </a:r>
            <a:r>
              <a:rPr lang="en-GB" altLang="en-US" sz="4800" i="1" dirty="0">
                <a:solidFill>
                  <a:schemeClr val="accent1">
                    <a:lumMod val="75000"/>
                  </a:schemeClr>
                </a:solidFill>
              </a:rPr>
              <a:t>References</a:t>
            </a:r>
          </a:p>
        </p:txBody>
      </p:sp>
      <p:sp>
        <p:nvSpPr>
          <p:cNvPr id="45059" name="Content Placeholder 3">
            <a:extLst>
              <a:ext uri="{FF2B5EF4-FFF2-40B4-BE49-F238E27FC236}">
                <a16:creationId xmlns:a16="http://schemas.microsoft.com/office/drawing/2014/main" id="{B6D02B2E-903F-4652-BAAD-7339B84129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1294888"/>
            <a:ext cx="11366090" cy="43510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sz="1800" dirty="0"/>
              <a:t>Batty, D. (2005) ‘Timeline: A History of Child Protection’ </a:t>
            </a:r>
            <a:r>
              <a:rPr lang="en-GB" altLang="en-US" sz="1800" dirty="0">
                <a:hlinkClick r:id="rId3"/>
              </a:rPr>
              <a:t>https://www.theguardian.com/society/2005/may/18/childrensservices2</a:t>
            </a:r>
            <a:r>
              <a:rPr lang="en-GB" altLang="en-US" sz="1800" dirty="0"/>
              <a:t> [Accessed: 8</a:t>
            </a:r>
            <a:r>
              <a:rPr lang="en-GB" altLang="en-US" sz="1800" baseline="30000" dirty="0"/>
              <a:t>th</a:t>
            </a:r>
            <a:r>
              <a:rPr lang="en-GB" altLang="en-US" sz="1800" dirty="0"/>
              <a:t> September 2016].</a:t>
            </a:r>
          </a:p>
          <a:p>
            <a:pPr marL="0" indent="0">
              <a:buNone/>
            </a:pPr>
            <a:endParaRPr lang="en-GB" altLang="en-US" sz="1800" dirty="0"/>
          </a:p>
          <a:p>
            <a:pPr marL="0" indent="0">
              <a:buNone/>
            </a:pPr>
            <a:r>
              <a:rPr lang="en-GB" altLang="en-US" sz="1800" dirty="0" err="1"/>
              <a:t>Bentovim</a:t>
            </a:r>
            <a:r>
              <a:rPr lang="en-GB" altLang="en-US" sz="1800" dirty="0"/>
              <a:t>, A., Cox, A., Miller, L. B. and Pizzey, S. (2009) </a:t>
            </a:r>
            <a:r>
              <a:rPr lang="en-GB" altLang="en-US" sz="1800" i="1" dirty="0"/>
              <a:t>Safeguarding Children Living With Trauma and Family Violence: Evidence Based Assessment, Analysis and Planning Interventions. </a:t>
            </a:r>
            <a:r>
              <a:rPr lang="en-GB" altLang="en-US" sz="1800" dirty="0"/>
              <a:t>London: Jessica Kingsley Publishers.</a:t>
            </a:r>
            <a:endParaRPr lang="en-GB" altLang="en-US" sz="1800" i="1" dirty="0"/>
          </a:p>
          <a:p>
            <a:pPr marL="0" indent="0">
              <a:buNone/>
            </a:pPr>
            <a:endParaRPr lang="en-GB" altLang="en-US" sz="1800" dirty="0"/>
          </a:p>
          <a:p>
            <a:pPr marL="0" indent="0">
              <a:buNone/>
            </a:pPr>
            <a:r>
              <a:rPr lang="en-GB" altLang="en-US" sz="1800" dirty="0"/>
              <a:t>Great Britain: Department of Health. (1999) </a:t>
            </a:r>
            <a:r>
              <a:rPr lang="en-GB" altLang="en-US" sz="1800" i="1" dirty="0"/>
              <a:t>Working Together to Safeguard Children. </a:t>
            </a:r>
            <a:r>
              <a:rPr lang="en-GB" altLang="en-US" sz="1800" dirty="0"/>
              <a:t>London: HMSO.</a:t>
            </a:r>
          </a:p>
          <a:p>
            <a:pPr marL="0" indent="0">
              <a:buNone/>
            </a:pPr>
            <a:endParaRPr lang="en-GB" altLang="en-US" sz="1800" dirty="0"/>
          </a:p>
          <a:p>
            <a:pPr marL="0" indent="0">
              <a:buNone/>
            </a:pPr>
            <a:r>
              <a:rPr lang="en-GB" altLang="en-US" sz="1800" dirty="0"/>
              <a:t>NSPCC. (2021) ‘History of child protection in the UK’ </a:t>
            </a:r>
            <a:r>
              <a:rPr lang="en-GB" altLang="en-US" sz="1800" dirty="0">
                <a:hlinkClick r:id="rId4"/>
              </a:rPr>
              <a:t>https://learning.nspcc.org.uk/child-protection-system/history-of-child-protection-in-the-uk</a:t>
            </a:r>
            <a:r>
              <a:rPr lang="en-GB" altLang="en-US" sz="1800" dirty="0"/>
              <a:t> </a:t>
            </a:r>
          </a:p>
          <a:p>
            <a:pPr marL="0" indent="0">
              <a:buNone/>
            </a:pPr>
            <a:endParaRPr lang="en-GB" altLang="en-US" sz="1800" dirty="0"/>
          </a:p>
          <a:p>
            <a:pPr marL="0" indent="0">
              <a:buNone/>
            </a:pPr>
            <a:r>
              <a:rPr lang="en-GB" altLang="en-US" sz="1800" dirty="0"/>
              <a:t>Wales Safeguarding Procedures (2019) </a:t>
            </a:r>
            <a:r>
              <a:rPr lang="en-GB" altLang="en-US" sz="1800" dirty="0">
                <a:hlinkClick r:id="rId5"/>
              </a:rPr>
              <a:t>https://safeguarding.wales/</a:t>
            </a:r>
            <a:r>
              <a:rPr lang="en-GB" altLang="en-US" sz="1800" dirty="0"/>
              <a:t>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ngle blank uwtsd slid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ingle blank uwtsd slide" id="{63B78AFE-6908-47F4-94CA-38BE76BA7FB0}" vid="{D0D6606E-BC62-468E-8BA2-A11261927C4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Single blank uwtsd slide</Template>
  <TotalTime>0</TotalTime>
  <Words>879</Words>
  <Application>Microsoft Office PowerPoint</Application>
  <PresentationFormat>Widescreen</PresentationFormat>
  <Paragraphs>124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Myriad Pro</vt:lpstr>
      <vt:lpstr>NSPCC-Bold</vt:lpstr>
      <vt:lpstr>Arial</vt:lpstr>
      <vt:lpstr>Calibri</vt:lpstr>
      <vt:lpstr>Comic Sans MS</vt:lpstr>
      <vt:lpstr>Times</vt:lpstr>
      <vt:lpstr>Verdana</vt:lpstr>
      <vt:lpstr>Wingdings</vt:lpstr>
      <vt:lpstr>Single blank uwtsd slide</vt:lpstr>
      <vt:lpstr>PowerPoint Presentation</vt:lpstr>
      <vt:lpstr>PowerPoint Presentation</vt:lpstr>
      <vt:lpstr>Trafodaethau grŵp Group discussion</vt:lpstr>
      <vt:lpstr>Diffiniadau               Definitions </vt:lpstr>
      <vt:lpstr>Diogelu/                     Safeguarding</vt:lpstr>
      <vt:lpstr>Camdriniaeth               Abuse </vt:lpstr>
      <vt:lpstr>Niwed                               Harm </vt:lpstr>
      <vt:lpstr>Cefndir                         Background</vt:lpstr>
      <vt:lpstr>https://learning.nspcc.org.uk/child-protection-system/history-of-child-protection-in-the-uk/ </vt:lpstr>
      <vt:lpstr> App Gweithdrefnau Diogelu Cymru Wales Safeguarding Procedures (2019) App  </vt:lpstr>
      <vt:lpstr>Ethos </vt:lpstr>
      <vt:lpstr>7 nod craidd</vt:lpstr>
      <vt:lpstr>7 core aims</vt:lpstr>
      <vt:lpstr>I bwy?                           For whom?</vt:lpstr>
      <vt:lpstr>Rôl yr ymaferwr               The role of the practitioner</vt:lpstr>
      <vt:lpstr>Cyfeirnodau / 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Datblygiad niwrolegol a dysgu  Neurological development and learning</dc:title>
  <dc:creator>Paul Darby</dc:creator>
  <cp:lastModifiedBy>Rachel Iles</cp:lastModifiedBy>
  <cp:revision>26</cp:revision>
  <dcterms:created xsi:type="dcterms:W3CDTF">2016-10-10T08:38:34Z</dcterms:created>
  <dcterms:modified xsi:type="dcterms:W3CDTF">2022-09-12T15:04:51Z</dcterms:modified>
</cp:coreProperties>
</file>