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45"/>
  </p:notesMasterIdLst>
  <p:handoutMasterIdLst>
    <p:handoutMasterId r:id="rId46"/>
  </p:handoutMasterIdLst>
  <p:sldIdLst>
    <p:sldId id="406" r:id="rId5"/>
    <p:sldId id="407" r:id="rId6"/>
    <p:sldId id="258" r:id="rId7"/>
    <p:sldId id="259" r:id="rId8"/>
    <p:sldId id="283" r:id="rId9"/>
    <p:sldId id="260" r:id="rId10"/>
    <p:sldId id="261" r:id="rId11"/>
    <p:sldId id="262" r:id="rId12"/>
    <p:sldId id="408" r:id="rId13"/>
    <p:sldId id="284" r:id="rId14"/>
    <p:sldId id="265" r:id="rId15"/>
    <p:sldId id="266" r:id="rId16"/>
    <p:sldId id="285" r:id="rId17"/>
    <p:sldId id="286" r:id="rId18"/>
    <p:sldId id="287" r:id="rId19"/>
    <p:sldId id="288" r:id="rId20"/>
    <p:sldId id="267" r:id="rId21"/>
    <p:sldId id="268" r:id="rId22"/>
    <p:sldId id="269" r:id="rId23"/>
    <p:sldId id="270" r:id="rId24"/>
    <p:sldId id="271" r:id="rId25"/>
    <p:sldId id="272" r:id="rId26"/>
    <p:sldId id="281" r:id="rId27"/>
    <p:sldId id="273" r:id="rId28"/>
    <p:sldId id="274" r:id="rId29"/>
    <p:sldId id="275" r:id="rId30"/>
    <p:sldId id="277" r:id="rId31"/>
    <p:sldId id="278" r:id="rId32"/>
    <p:sldId id="279" r:id="rId33"/>
    <p:sldId id="289" r:id="rId34"/>
    <p:sldId id="290" r:id="rId35"/>
    <p:sldId id="291" r:id="rId36"/>
    <p:sldId id="292" r:id="rId37"/>
    <p:sldId id="293" r:id="rId38"/>
    <p:sldId id="294" r:id="rId39"/>
    <p:sldId id="295" r:id="rId40"/>
    <p:sldId id="296" r:id="rId41"/>
    <p:sldId id="297" r:id="rId42"/>
    <p:sldId id="298" r:id="rId43"/>
    <p:sldId id="280" r:id="rId4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p:scale>
          <a:sx n="84" d="100"/>
          <a:sy n="84" d="100"/>
        </p:scale>
        <p:origin x="171" y="42"/>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15/11/2023</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15/11/2023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D3D35A-4B9D-4C99-A3BC-063FDC06DE4B}" type="slidenum">
              <a:rPr lang="en-GB" smtClean="0"/>
              <a:t>30</a:t>
            </a:fld>
            <a:endParaRPr lang="en-GB"/>
          </a:p>
        </p:txBody>
      </p:sp>
    </p:spTree>
    <p:extLst>
      <p:ext uri="{BB962C8B-B14F-4D97-AF65-F5344CB8AC3E}">
        <p14:creationId xmlns:p14="http://schemas.microsoft.com/office/powerpoint/2010/main" val="3762567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15/11/2023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9473D70-5D06-488F-8D16-4935F1A06FA4}" type="slidenum">
              <a:rPr lang="en-US" smtClean="0"/>
              <a:pPr>
                <a:defRPr/>
              </a:pPr>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1479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15/11/2023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F68B9-58F8-4B96-B0AD-83F451CA06FC}"/>
              </a:ext>
            </a:extLst>
          </p:cNvPr>
          <p:cNvSpPr>
            <a:spLocks noGrp="1"/>
          </p:cNvSpPr>
          <p:nvPr>
            <p:ph type="ctrTitle"/>
          </p:nvPr>
        </p:nvSpPr>
        <p:spPr>
          <a:xfrm>
            <a:off x="5297760" y="1902633"/>
            <a:ext cx="6251110" cy="1088193"/>
          </a:xfrm>
        </p:spPr>
        <p:txBody>
          <a:bodyPr anchor="b">
            <a:normAutofit/>
          </a:bodyPr>
          <a:lstStyle/>
          <a:p>
            <a:pPr algn="l"/>
            <a:r>
              <a:rPr lang="en-GB" sz="5400" dirty="0"/>
              <a:t>Literature Review</a:t>
            </a:r>
          </a:p>
        </p:txBody>
      </p:sp>
      <p:pic>
        <p:nvPicPr>
          <p:cNvPr id="5" name="Picture 4" descr="Reading a book and drinking coffee on the table">
            <a:extLst>
              <a:ext uri="{FF2B5EF4-FFF2-40B4-BE49-F238E27FC236}">
                <a16:creationId xmlns:a16="http://schemas.microsoft.com/office/drawing/2014/main" id="{0135D3A9-2B4A-4DB3-65F6-6E8813E2E7F6}"/>
              </a:ext>
            </a:extLst>
          </p:cNvPr>
          <p:cNvPicPr>
            <a:picLocks noChangeAspect="1"/>
          </p:cNvPicPr>
          <p:nvPr/>
        </p:nvPicPr>
        <p:blipFill rotWithShape="1">
          <a:blip r:embed="rId2"/>
          <a:srcRect l="28096" r="26573" b="-1"/>
          <a:stretch/>
        </p:blipFill>
        <p:spPr>
          <a:xfrm>
            <a:off x="1" y="10"/>
            <a:ext cx="3884012" cy="57192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157676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38CF5-7097-4971-A7A5-EDCFE5ADE6B0}"/>
              </a:ext>
            </a:extLst>
          </p:cNvPr>
          <p:cNvSpPr>
            <a:spLocks noGrp="1"/>
          </p:cNvSpPr>
          <p:nvPr>
            <p:ph type="title"/>
          </p:nvPr>
        </p:nvSpPr>
        <p:spPr>
          <a:xfrm>
            <a:off x="5297762" y="329184"/>
            <a:ext cx="6251110" cy="1783080"/>
          </a:xfrm>
        </p:spPr>
        <p:txBody>
          <a:bodyPr anchor="b">
            <a:normAutofit/>
          </a:bodyPr>
          <a:lstStyle/>
          <a:p>
            <a:r>
              <a:rPr lang="en-GB" sz="5400"/>
              <a:t>Literature Review</a:t>
            </a:r>
          </a:p>
        </p:txBody>
      </p:sp>
      <p:pic>
        <p:nvPicPr>
          <p:cNvPr id="5" name="Picture 4" descr="A closeup photo of an open book">
            <a:extLst>
              <a:ext uri="{FF2B5EF4-FFF2-40B4-BE49-F238E27FC236}">
                <a16:creationId xmlns:a16="http://schemas.microsoft.com/office/drawing/2014/main" id="{41E106CD-1FF3-0E99-EB28-92F756328C35}"/>
              </a:ext>
            </a:extLst>
          </p:cNvPr>
          <p:cNvPicPr>
            <a:picLocks noChangeAspect="1"/>
          </p:cNvPicPr>
          <p:nvPr/>
        </p:nvPicPr>
        <p:blipFill rotWithShape="1">
          <a:blip r:embed="rId2"/>
          <a:srcRect l="27888" r="27120" b="-1"/>
          <a:stretch/>
        </p:blipFill>
        <p:spPr>
          <a:xfrm>
            <a:off x="1" y="10"/>
            <a:ext cx="3941867" cy="580444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3A8B508-739C-4744-AF5D-C7F842465BCC}"/>
              </a:ext>
            </a:extLst>
          </p:cNvPr>
          <p:cNvSpPr>
            <a:spLocks noGrp="1"/>
          </p:cNvSpPr>
          <p:nvPr>
            <p:ph idx="1"/>
          </p:nvPr>
        </p:nvSpPr>
        <p:spPr>
          <a:xfrm>
            <a:off x="5297762" y="2468085"/>
            <a:ext cx="6251110" cy="3483864"/>
          </a:xfrm>
        </p:spPr>
        <p:txBody>
          <a:bodyPr>
            <a:normAutofit/>
          </a:bodyPr>
          <a:lstStyle/>
          <a:p>
            <a:r>
              <a:rPr lang="en-GB" sz="2200" dirty="0"/>
              <a:t>A literature review can inform your empirical study</a:t>
            </a:r>
          </a:p>
          <a:p>
            <a:endParaRPr lang="en-GB" sz="2200" dirty="0"/>
          </a:p>
          <a:p>
            <a:r>
              <a:rPr lang="en-GB" sz="2200" dirty="0"/>
              <a:t>Or you can use it as the basis of your study – extended literature review</a:t>
            </a:r>
          </a:p>
          <a:p>
            <a:endParaRPr lang="en-GB" sz="2200" dirty="0"/>
          </a:p>
          <a:p>
            <a:r>
              <a:rPr lang="en-GB" sz="2200" dirty="0"/>
              <a:t>Guidance on each approach is included within your dissertation handbook</a:t>
            </a:r>
          </a:p>
        </p:txBody>
      </p:sp>
    </p:spTree>
    <p:extLst>
      <p:ext uri="{BB962C8B-B14F-4D97-AF65-F5344CB8AC3E}">
        <p14:creationId xmlns:p14="http://schemas.microsoft.com/office/powerpoint/2010/main" val="239328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5E6E-713C-4152-A9CE-3E5BC611392F}"/>
              </a:ext>
            </a:extLst>
          </p:cNvPr>
          <p:cNvSpPr>
            <a:spLocks noGrp="1"/>
          </p:cNvSpPr>
          <p:nvPr>
            <p:ph type="title"/>
          </p:nvPr>
        </p:nvSpPr>
        <p:spPr>
          <a:xfrm>
            <a:off x="5297762" y="329184"/>
            <a:ext cx="6251110" cy="1783080"/>
          </a:xfrm>
        </p:spPr>
        <p:txBody>
          <a:bodyPr anchor="b">
            <a:normAutofit/>
          </a:bodyPr>
          <a:lstStyle/>
          <a:p>
            <a:r>
              <a:rPr lang="en-GB" sz="5400"/>
              <a:t>Literature Review		</a:t>
            </a:r>
          </a:p>
        </p:txBody>
      </p:sp>
      <p:pic>
        <p:nvPicPr>
          <p:cNvPr id="5" name="Picture 4" descr="Abstract blurred public library with bookshelves">
            <a:extLst>
              <a:ext uri="{FF2B5EF4-FFF2-40B4-BE49-F238E27FC236}">
                <a16:creationId xmlns:a16="http://schemas.microsoft.com/office/drawing/2014/main" id="{CBEB3701-89F6-CC0E-4BB3-C93BC2BC2A17}"/>
              </a:ext>
            </a:extLst>
          </p:cNvPr>
          <p:cNvPicPr>
            <a:picLocks noChangeAspect="1"/>
          </p:cNvPicPr>
          <p:nvPr/>
        </p:nvPicPr>
        <p:blipFill rotWithShape="1">
          <a:blip r:embed="rId2"/>
          <a:srcRect l="16165" r="38504" b="-1"/>
          <a:stretch/>
        </p:blipFill>
        <p:spPr>
          <a:xfrm>
            <a:off x="1" y="10"/>
            <a:ext cx="3880155" cy="571357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50B932DD-7A55-4E41-B8FB-CB61D57794AE}"/>
              </a:ext>
            </a:extLst>
          </p:cNvPr>
          <p:cNvSpPr>
            <a:spLocks noGrp="1"/>
          </p:cNvSpPr>
          <p:nvPr>
            <p:ph idx="1"/>
          </p:nvPr>
        </p:nvSpPr>
        <p:spPr>
          <a:xfrm>
            <a:off x="5297762" y="2706624"/>
            <a:ext cx="6251110" cy="3483864"/>
          </a:xfrm>
        </p:spPr>
        <p:txBody>
          <a:bodyPr>
            <a:normAutofit/>
          </a:bodyPr>
          <a:lstStyle/>
          <a:p>
            <a:r>
              <a:rPr lang="en-GB" sz="2200"/>
              <a:t>What is the purpose of a literature review?</a:t>
            </a:r>
          </a:p>
          <a:p>
            <a:r>
              <a:rPr lang="en-GB" sz="2200"/>
              <a:t>What will your own literature review look like?</a:t>
            </a:r>
          </a:p>
          <a:p>
            <a:r>
              <a:rPr lang="en-GB" sz="2200"/>
              <a:t>The importance of critical thinking, reading and writing</a:t>
            </a:r>
          </a:p>
          <a:p>
            <a:r>
              <a:rPr lang="en-GB" sz="2200"/>
              <a:t>Planning and structuring options</a:t>
            </a:r>
          </a:p>
        </p:txBody>
      </p:sp>
    </p:spTree>
    <p:extLst>
      <p:ext uri="{BB962C8B-B14F-4D97-AF65-F5344CB8AC3E}">
        <p14:creationId xmlns:p14="http://schemas.microsoft.com/office/powerpoint/2010/main" val="2651817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46839-B31D-4A80-A7C4-78B15161C6DF}"/>
              </a:ext>
            </a:extLst>
          </p:cNvPr>
          <p:cNvSpPr>
            <a:spLocks noGrp="1"/>
          </p:cNvSpPr>
          <p:nvPr>
            <p:ph type="title"/>
          </p:nvPr>
        </p:nvSpPr>
        <p:spPr>
          <a:xfrm>
            <a:off x="5297762" y="329184"/>
            <a:ext cx="6251110" cy="1783080"/>
          </a:xfrm>
        </p:spPr>
        <p:txBody>
          <a:bodyPr anchor="b">
            <a:normAutofit/>
          </a:bodyPr>
          <a:lstStyle/>
          <a:p>
            <a:r>
              <a:rPr lang="en-GB" sz="5400"/>
              <a:t>Literature Review	</a:t>
            </a:r>
          </a:p>
        </p:txBody>
      </p:sp>
      <p:pic>
        <p:nvPicPr>
          <p:cNvPr id="5" name="Picture 4" descr="Close up of heart shaped pages of a book">
            <a:extLst>
              <a:ext uri="{FF2B5EF4-FFF2-40B4-BE49-F238E27FC236}">
                <a16:creationId xmlns:a16="http://schemas.microsoft.com/office/drawing/2014/main" id="{FF21DDF9-351B-DF03-1305-24696472457C}"/>
              </a:ext>
            </a:extLst>
          </p:cNvPr>
          <p:cNvPicPr>
            <a:picLocks noChangeAspect="1"/>
          </p:cNvPicPr>
          <p:nvPr/>
        </p:nvPicPr>
        <p:blipFill rotWithShape="1">
          <a:blip r:embed="rId2"/>
          <a:srcRect l="27682" r="26987" b="-1"/>
          <a:stretch/>
        </p:blipFill>
        <p:spPr>
          <a:xfrm>
            <a:off x="1" y="10"/>
            <a:ext cx="3899440" cy="5741968"/>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97F407C0-7CD5-49A4-B9E0-52DD023EB5A3}"/>
              </a:ext>
            </a:extLst>
          </p:cNvPr>
          <p:cNvSpPr>
            <a:spLocks noGrp="1"/>
          </p:cNvSpPr>
          <p:nvPr>
            <p:ph idx="1"/>
          </p:nvPr>
        </p:nvSpPr>
        <p:spPr>
          <a:xfrm>
            <a:off x="5297762" y="2706624"/>
            <a:ext cx="6251110" cy="3483864"/>
          </a:xfrm>
        </p:spPr>
        <p:txBody>
          <a:bodyPr>
            <a:normAutofit/>
          </a:bodyPr>
          <a:lstStyle/>
          <a:p>
            <a:r>
              <a:rPr lang="en-GB" sz="2200"/>
              <a:t>When thinking about what a literature revies is, we need to think what it is for.</a:t>
            </a:r>
          </a:p>
          <a:p>
            <a:endParaRPr lang="en-GB" sz="2200"/>
          </a:p>
          <a:p>
            <a:r>
              <a:rPr lang="en-GB" sz="2200"/>
              <a:t>What is the purpose of a literature review?</a:t>
            </a:r>
          </a:p>
          <a:p>
            <a:endParaRPr lang="en-GB" sz="2200"/>
          </a:p>
          <a:p>
            <a:r>
              <a:rPr lang="en-GB" sz="2200"/>
              <a:t>What are your thoughts?</a:t>
            </a:r>
          </a:p>
        </p:txBody>
      </p:sp>
    </p:spTree>
    <p:extLst>
      <p:ext uri="{BB962C8B-B14F-4D97-AF65-F5344CB8AC3E}">
        <p14:creationId xmlns:p14="http://schemas.microsoft.com/office/powerpoint/2010/main" val="1509815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8210" y="135152"/>
            <a:ext cx="7631708" cy="1286160"/>
          </a:xfrm>
        </p:spPr>
        <p:txBody>
          <a:bodyPr anchor="b">
            <a:normAutofit/>
          </a:bodyPr>
          <a:lstStyle/>
          <a:p>
            <a:r>
              <a:rPr lang="en-GB" sz="4100" dirty="0"/>
              <a:t>The purpose of the literature review</a:t>
            </a:r>
          </a:p>
        </p:txBody>
      </p:sp>
      <p:sp>
        <p:nvSpPr>
          <p:cNvPr id="3" name="Content Placeholder 2"/>
          <p:cNvSpPr>
            <a:spLocks noGrp="1"/>
          </p:cNvSpPr>
          <p:nvPr>
            <p:ph idx="1"/>
          </p:nvPr>
        </p:nvSpPr>
        <p:spPr>
          <a:xfrm>
            <a:off x="4732571" y="1790936"/>
            <a:ext cx="6586489" cy="3785419"/>
          </a:xfrm>
        </p:spPr>
        <p:txBody>
          <a:bodyPr>
            <a:normAutofit/>
          </a:bodyPr>
          <a:lstStyle/>
          <a:p>
            <a:pPr marL="0" indent="0">
              <a:buNone/>
            </a:pPr>
            <a:r>
              <a:rPr lang="en-GB" sz="1700" dirty="0"/>
              <a:t>There are a number of reasons why you undertake a review of literature and of past research, including:</a:t>
            </a:r>
          </a:p>
          <a:p>
            <a:pPr marL="0" indent="0">
              <a:buNone/>
            </a:pPr>
            <a:endParaRPr lang="en-GB" sz="1700" dirty="0"/>
          </a:p>
          <a:p>
            <a:r>
              <a:rPr lang="en-GB" sz="1700" dirty="0"/>
              <a:t>“developing the breadth of understanding about your field;</a:t>
            </a:r>
          </a:p>
          <a:p>
            <a:r>
              <a:rPr lang="en-GB" sz="1700" dirty="0"/>
              <a:t>Understanding how research is conducted in your subject; </a:t>
            </a:r>
          </a:p>
          <a:p>
            <a:r>
              <a:rPr lang="en-GB" sz="1700" dirty="0"/>
              <a:t>Gaining ideas for a topic of your own;</a:t>
            </a:r>
          </a:p>
          <a:p>
            <a:r>
              <a:rPr lang="en-GB" sz="1700" dirty="0"/>
              <a:t>Identifying what has been covered in depth already, so that you are clear how your own project can contribute in an original way and where it fits;</a:t>
            </a:r>
          </a:p>
          <a:p>
            <a:r>
              <a:rPr lang="en-GB" sz="1700" dirty="0"/>
              <a:t>Putting your own research into context for yourself and your reader”</a:t>
            </a:r>
          </a:p>
          <a:p>
            <a:pPr marL="0" indent="0">
              <a:buNone/>
            </a:pPr>
            <a:r>
              <a:rPr lang="en-GB" sz="1700" dirty="0"/>
              <a:t>(Cottrell, 2014, p. 77)</a:t>
            </a:r>
          </a:p>
        </p:txBody>
      </p:sp>
      <p:pic>
        <p:nvPicPr>
          <p:cNvPr id="5" name="Picture 4" descr="Abstract blurred public library with bookshelves">
            <a:extLst>
              <a:ext uri="{FF2B5EF4-FFF2-40B4-BE49-F238E27FC236}">
                <a16:creationId xmlns:a16="http://schemas.microsoft.com/office/drawing/2014/main" id="{5FC0118C-CB5C-AB38-3100-FE10F3288139}"/>
              </a:ext>
            </a:extLst>
          </p:cNvPr>
          <p:cNvPicPr>
            <a:picLocks noChangeAspect="1"/>
          </p:cNvPicPr>
          <p:nvPr/>
        </p:nvPicPr>
        <p:blipFill rotWithShape="1">
          <a:blip r:embed="rId2"/>
          <a:srcRect l="16271" r="38610" b="-1"/>
          <a:stretch/>
        </p:blipFill>
        <p:spPr>
          <a:xfrm>
            <a:off x="21" y="10"/>
            <a:ext cx="3862042" cy="5713610"/>
          </a:xfrm>
          <a:prstGeom prst="rect">
            <a:avLst/>
          </a:prstGeom>
          <a:effectLst/>
        </p:spPr>
      </p:pic>
    </p:spTree>
    <p:extLst>
      <p:ext uri="{BB962C8B-B14F-4D97-AF65-F5344CB8AC3E}">
        <p14:creationId xmlns:p14="http://schemas.microsoft.com/office/powerpoint/2010/main" val="220632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3237F-4E2A-48EE-B9FC-DB85F3ED6780}"/>
              </a:ext>
            </a:extLst>
          </p:cNvPr>
          <p:cNvSpPr>
            <a:spLocks noGrp="1"/>
          </p:cNvSpPr>
          <p:nvPr>
            <p:ph type="title"/>
          </p:nvPr>
        </p:nvSpPr>
        <p:spPr>
          <a:xfrm>
            <a:off x="5229608" y="-51343"/>
            <a:ext cx="6251110" cy="1783080"/>
          </a:xfrm>
        </p:spPr>
        <p:txBody>
          <a:bodyPr anchor="b">
            <a:normAutofit/>
          </a:bodyPr>
          <a:lstStyle/>
          <a:p>
            <a:r>
              <a:rPr lang="en-GB" sz="5400" dirty="0"/>
              <a:t>Literature Review</a:t>
            </a:r>
          </a:p>
        </p:txBody>
      </p:sp>
      <p:pic>
        <p:nvPicPr>
          <p:cNvPr id="14" name="Picture 4" descr="Abstract blurred public library with bookshelves">
            <a:extLst>
              <a:ext uri="{FF2B5EF4-FFF2-40B4-BE49-F238E27FC236}">
                <a16:creationId xmlns:a16="http://schemas.microsoft.com/office/drawing/2014/main" id="{5C4AF960-E53C-83DE-17F3-7C164320AF96}"/>
              </a:ext>
            </a:extLst>
          </p:cNvPr>
          <p:cNvPicPr>
            <a:picLocks noChangeAspect="1"/>
          </p:cNvPicPr>
          <p:nvPr/>
        </p:nvPicPr>
        <p:blipFill rotWithShape="1">
          <a:blip r:embed="rId2"/>
          <a:srcRect l="16165" r="38504" b="-1"/>
          <a:stretch/>
        </p:blipFill>
        <p:spPr>
          <a:xfrm>
            <a:off x="1" y="10"/>
            <a:ext cx="3884012" cy="57192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DD261205-D669-49FC-81E4-286A59231F4D}"/>
              </a:ext>
            </a:extLst>
          </p:cNvPr>
          <p:cNvSpPr>
            <a:spLocks noGrp="1"/>
          </p:cNvSpPr>
          <p:nvPr>
            <p:ph idx="1"/>
          </p:nvPr>
        </p:nvSpPr>
        <p:spPr>
          <a:xfrm>
            <a:off x="5229608" y="2132995"/>
            <a:ext cx="6251110" cy="3483864"/>
          </a:xfrm>
        </p:spPr>
        <p:txBody>
          <a:bodyPr>
            <a:normAutofit fontScale="92500" lnSpcReduction="10000"/>
          </a:bodyPr>
          <a:lstStyle/>
          <a:p>
            <a:r>
              <a:rPr lang="en-GB" sz="1900" dirty="0"/>
              <a:t>Critical analysis of existing research in the field; it highlights both the strengths and weaknesses of existing research</a:t>
            </a:r>
          </a:p>
          <a:p>
            <a:r>
              <a:rPr lang="en-GB" sz="1900" dirty="0"/>
              <a:t>Allows you to gain a critical understanding of your field</a:t>
            </a:r>
          </a:p>
          <a:p>
            <a:r>
              <a:rPr lang="en-GB" sz="1900" dirty="0"/>
              <a:t>An opportunity to think about what has been done in the field; opportunity to think about the similarities, patterns, trends and also differences across the existing research</a:t>
            </a:r>
          </a:p>
          <a:p>
            <a:r>
              <a:rPr lang="en-GB" sz="1900" dirty="0"/>
              <a:t>By identifying strengths and weaknesses you will be able to think about what has not/ needs to be done in your field</a:t>
            </a:r>
          </a:p>
          <a:p>
            <a:r>
              <a:rPr lang="en-GB" sz="1900" dirty="0"/>
              <a:t>The gap in the literature is the justification for your research, or building on current knowledge or to draw conclusions from existing research</a:t>
            </a:r>
          </a:p>
        </p:txBody>
      </p:sp>
    </p:spTree>
    <p:extLst>
      <p:ext uri="{BB962C8B-B14F-4D97-AF65-F5344CB8AC3E}">
        <p14:creationId xmlns:p14="http://schemas.microsoft.com/office/powerpoint/2010/main" val="891164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007E-12FF-433D-8CCF-4EC01B75154C}"/>
              </a:ext>
            </a:extLst>
          </p:cNvPr>
          <p:cNvSpPr>
            <a:spLocks noGrp="1"/>
          </p:cNvSpPr>
          <p:nvPr>
            <p:ph type="title"/>
          </p:nvPr>
        </p:nvSpPr>
        <p:spPr>
          <a:xfrm>
            <a:off x="5297762" y="329184"/>
            <a:ext cx="6251110" cy="1783080"/>
          </a:xfrm>
        </p:spPr>
        <p:txBody>
          <a:bodyPr anchor="b">
            <a:normAutofit/>
          </a:bodyPr>
          <a:lstStyle/>
          <a:p>
            <a:r>
              <a:rPr lang="en-GB" sz="5400"/>
              <a:t>Literature Review</a:t>
            </a:r>
          </a:p>
        </p:txBody>
      </p:sp>
      <p:pic>
        <p:nvPicPr>
          <p:cNvPr id="5" name="Picture 4" descr="Open book">
            <a:extLst>
              <a:ext uri="{FF2B5EF4-FFF2-40B4-BE49-F238E27FC236}">
                <a16:creationId xmlns:a16="http://schemas.microsoft.com/office/drawing/2014/main" id="{1CA0C5FA-98F7-5016-5F1A-5D1AFA14363E}"/>
              </a:ext>
            </a:extLst>
          </p:cNvPr>
          <p:cNvPicPr>
            <a:picLocks noChangeAspect="1"/>
          </p:cNvPicPr>
          <p:nvPr/>
        </p:nvPicPr>
        <p:blipFill rotWithShape="1">
          <a:blip r:embed="rId2"/>
          <a:srcRect l="26682" r="27987" b="-1"/>
          <a:stretch/>
        </p:blipFill>
        <p:spPr>
          <a:xfrm>
            <a:off x="1" y="10"/>
            <a:ext cx="3887869" cy="572492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8329BC6-3446-4FE4-9AD7-E2974409FD6C}"/>
              </a:ext>
            </a:extLst>
          </p:cNvPr>
          <p:cNvSpPr>
            <a:spLocks noGrp="1"/>
          </p:cNvSpPr>
          <p:nvPr>
            <p:ph idx="1"/>
          </p:nvPr>
        </p:nvSpPr>
        <p:spPr>
          <a:xfrm>
            <a:off x="5297762" y="2706624"/>
            <a:ext cx="6251110" cy="3483864"/>
          </a:xfrm>
        </p:spPr>
        <p:txBody>
          <a:bodyPr>
            <a:normAutofit/>
          </a:bodyPr>
          <a:lstStyle/>
          <a:p>
            <a:r>
              <a:rPr lang="en-GB" sz="2200" dirty="0"/>
              <a:t>Appears as a chapter in your dissertation (empirical study)</a:t>
            </a:r>
          </a:p>
          <a:p>
            <a:r>
              <a:rPr lang="en-GB" sz="2200" dirty="0"/>
              <a:t>Or forms your dissertation (extended literature review)</a:t>
            </a:r>
          </a:p>
          <a:p>
            <a:r>
              <a:rPr lang="en-GB" sz="2200" dirty="0"/>
              <a:t>Both options require critical engagement (thinking, reading and writing) with relevant research on your topic.  It is a crucial and formative stage of your research journey. </a:t>
            </a:r>
          </a:p>
        </p:txBody>
      </p:sp>
    </p:spTree>
    <p:extLst>
      <p:ext uri="{BB962C8B-B14F-4D97-AF65-F5344CB8AC3E}">
        <p14:creationId xmlns:p14="http://schemas.microsoft.com/office/powerpoint/2010/main" val="1692384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19CA2-A4F4-4FE6-8E55-BE3F5BEA9C98}"/>
              </a:ext>
            </a:extLst>
          </p:cNvPr>
          <p:cNvSpPr>
            <a:spLocks noGrp="1"/>
          </p:cNvSpPr>
          <p:nvPr>
            <p:ph type="title"/>
          </p:nvPr>
        </p:nvSpPr>
        <p:spPr>
          <a:xfrm>
            <a:off x="640080" y="325369"/>
            <a:ext cx="4368602" cy="1956841"/>
          </a:xfrm>
        </p:spPr>
        <p:txBody>
          <a:bodyPr anchor="b">
            <a:normAutofit fontScale="90000"/>
          </a:bodyPr>
          <a:lstStyle/>
          <a:p>
            <a:r>
              <a:rPr lang="en-GB" sz="4600"/>
              <a:t>Literature Review - Purpose</a:t>
            </a:r>
          </a:p>
        </p:txBody>
      </p:sp>
      <p:sp>
        <p:nvSpPr>
          <p:cNvPr id="3" name="Content Placeholder 2">
            <a:extLst>
              <a:ext uri="{FF2B5EF4-FFF2-40B4-BE49-F238E27FC236}">
                <a16:creationId xmlns:a16="http://schemas.microsoft.com/office/drawing/2014/main" id="{41F173B1-72CC-473A-B6AF-1F85F151AD82}"/>
              </a:ext>
            </a:extLst>
          </p:cNvPr>
          <p:cNvSpPr>
            <a:spLocks noGrp="1"/>
          </p:cNvSpPr>
          <p:nvPr>
            <p:ph idx="1"/>
          </p:nvPr>
        </p:nvSpPr>
        <p:spPr>
          <a:xfrm>
            <a:off x="640080" y="2872899"/>
            <a:ext cx="4243589" cy="3320668"/>
          </a:xfrm>
        </p:spPr>
        <p:txBody>
          <a:bodyPr>
            <a:normAutofit/>
          </a:bodyPr>
          <a:lstStyle/>
          <a:p>
            <a:r>
              <a:rPr lang="en-GB" sz="2200"/>
              <a:t>At Undergraduate level, the purpose of a literature review is to back up your points with appropriate, authoritative sources.</a:t>
            </a:r>
          </a:p>
          <a:p>
            <a:endParaRPr lang="en-GB" sz="2200"/>
          </a:p>
          <a:p>
            <a:r>
              <a:rPr lang="en-GB" sz="2200"/>
              <a:t>It is so important to write critically!</a:t>
            </a:r>
          </a:p>
        </p:txBody>
      </p:sp>
      <p:pic>
        <p:nvPicPr>
          <p:cNvPr id="15" name="Picture 4" descr="Blue coloured book">
            <a:extLst>
              <a:ext uri="{FF2B5EF4-FFF2-40B4-BE49-F238E27FC236}">
                <a16:creationId xmlns:a16="http://schemas.microsoft.com/office/drawing/2014/main" id="{7FF915FE-E415-822D-7406-975D79B83261}"/>
              </a:ext>
            </a:extLst>
          </p:cNvPr>
          <p:cNvPicPr>
            <a:picLocks noChangeAspect="1"/>
          </p:cNvPicPr>
          <p:nvPr/>
        </p:nvPicPr>
        <p:blipFill rotWithShape="1">
          <a:blip r:embed="rId2"/>
          <a:srcRect l="14187" r="18612" b="2"/>
          <a:stretch/>
        </p:blipFill>
        <p:spPr>
          <a:xfrm>
            <a:off x="6440557" y="10"/>
            <a:ext cx="5749920" cy="573254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28219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E2F3-99E0-433B-99D8-DF5B19F459B0}"/>
              </a:ext>
            </a:extLst>
          </p:cNvPr>
          <p:cNvSpPr>
            <a:spLocks noGrp="1"/>
          </p:cNvSpPr>
          <p:nvPr>
            <p:ph type="title"/>
          </p:nvPr>
        </p:nvSpPr>
        <p:spPr>
          <a:xfrm>
            <a:off x="640080" y="0"/>
            <a:ext cx="4368602" cy="1956841"/>
          </a:xfrm>
        </p:spPr>
        <p:txBody>
          <a:bodyPr anchor="b">
            <a:normAutofit/>
          </a:bodyPr>
          <a:lstStyle/>
          <a:p>
            <a:r>
              <a:rPr lang="en-GB" sz="5400" dirty="0"/>
              <a:t>Think about	</a:t>
            </a:r>
          </a:p>
        </p:txBody>
      </p:sp>
      <p:sp>
        <p:nvSpPr>
          <p:cNvPr id="3" name="Content Placeholder 2">
            <a:extLst>
              <a:ext uri="{FF2B5EF4-FFF2-40B4-BE49-F238E27FC236}">
                <a16:creationId xmlns:a16="http://schemas.microsoft.com/office/drawing/2014/main" id="{D44537E8-577A-4676-AF9E-27CED84354A0}"/>
              </a:ext>
            </a:extLst>
          </p:cNvPr>
          <p:cNvSpPr>
            <a:spLocks noGrp="1"/>
          </p:cNvSpPr>
          <p:nvPr>
            <p:ph idx="1"/>
          </p:nvPr>
        </p:nvSpPr>
        <p:spPr>
          <a:xfrm>
            <a:off x="640080" y="2395821"/>
            <a:ext cx="4243589" cy="3320668"/>
          </a:xfrm>
        </p:spPr>
        <p:txBody>
          <a:bodyPr>
            <a:normAutofit lnSpcReduction="10000"/>
          </a:bodyPr>
          <a:lstStyle/>
          <a:p>
            <a:r>
              <a:rPr lang="en-GB" sz="2000" dirty="0"/>
              <a:t>The aims of the paper or book you have read</a:t>
            </a:r>
          </a:p>
          <a:p>
            <a:r>
              <a:rPr lang="en-GB" sz="2000" dirty="0"/>
              <a:t>Does the research achieve its aims?</a:t>
            </a:r>
          </a:p>
          <a:p>
            <a:r>
              <a:rPr lang="en-GB" sz="2000" dirty="0"/>
              <a:t>Are there any weaknesses with the methodology?</a:t>
            </a:r>
          </a:p>
          <a:p>
            <a:r>
              <a:rPr lang="en-GB" sz="2000" dirty="0"/>
              <a:t>How does what you have found help your research?</a:t>
            </a:r>
          </a:p>
          <a:p>
            <a:r>
              <a:rPr lang="en-GB" sz="2000" dirty="0"/>
              <a:t>What can you take from what you have read?</a:t>
            </a:r>
          </a:p>
          <a:p>
            <a:pPr marL="0" indent="0">
              <a:buNone/>
            </a:pPr>
            <a:endParaRPr lang="en-GB" sz="2000" dirty="0"/>
          </a:p>
        </p:txBody>
      </p:sp>
      <p:pic>
        <p:nvPicPr>
          <p:cNvPr id="15" name="Picture 4" descr="Close up of pages of an open book in a bright studio">
            <a:extLst>
              <a:ext uri="{FF2B5EF4-FFF2-40B4-BE49-F238E27FC236}">
                <a16:creationId xmlns:a16="http://schemas.microsoft.com/office/drawing/2014/main" id="{AA2ACA49-A15D-E636-77B5-57F203BAAA13}"/>
              </a:ext>
            </a:extLst>
          </p:cNvPr>
          <p:cNvPicPr>
            <a:picLocks noChangeAspect="1"/>
          </p:cNvPicPr>
          <p:nvPr/>
        </p:nvPicPr>
        <p:blipFill rotWithShape="1">
          <a:blip r:embed="rId2"/>
          <a:srcRect l="33048" r="-1" b="-1"/>
          <a:stretch/>
        </p:blipFill>
        <p:spPr>
          <a:xfrm>
            <a:off x="6434877" y="10"/>
            <a:ext cx="5755600" cy="573820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80244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246" y="673770"/>
            <a:ext cx="3644489" cy="2414488"/>
          </a:xfrm>
        </p:spPr>
        <p:txBody>
          <a:bodyPr anchor="t">
            <a:normAutofit/>
          </a:bodyPr>
          <a:lstStyle/>
          <a:p>
            <a:r>
              <a:rPr lang="en-GB" sz="4600" dirty="0"/>
              <a:t>Aspects of the Literature Review</a:t>
            </a:r>
          </a:p>
        </p:txBody>
      </p:sp>
      <p:sp>
        <p:nvSpPr>
          <p:cNvPr id="3" name="Content Placeholder 2"/>
          <p:cNvSpPr>
            <a:spLocks noGrp="1"/>
          </p:cNvSpPr>
          <p:nvPr>
            <p:ph idx="1"/>
          </p:nvPr>
        </p:nvSpPr>
        <p:spPr>
          <a:xfrm>
            <a:off x="5867296" y="728466"/>
            <a:ext cx="5254754" cy="5294647"/>
          </a:xfrm>
        </p:spPr>
        <p:txBody>
          <a:bodyPr>
            <a:normAutofit/>
          </a:bodyPr>
          <a:lstStyle/>
          <a:p>
            <a:pPr marL="0" indent="0">
              <a:buNone/>
            </a:pPr>
            <a:r>
              <a:rPr lang="en-GB" sz="2200" dirty="0"/>
              <a:t>The literature review will have three main steps:</a:t>
            </a:r>
          </a:p>
          <a:p>
            <a:pPr marL="457200" indent="-457200">
              <a:buFont typeface="+mj-lt"/>
              <a:buAutoNum type="arabicPeriod"/>
            </a:pPr>
            <a:r>
              <a:rPr lang="en-GB" sz="2200" dirty="0"/>
              <a:t>“searching for relevant information;</a:t>
            </a:r>
          </a:p>
          <a:p>
            <a:pPr marL="457200" indent="-457200">
              <a:buFont typeface="+mj-lt"/>
              <a:buAutoNum type="arabicPeriod"/>
            </a:pPr>
            <a:r>
              <a:rPr lang="en-GB" sz="2200" dirty="0"/>
              <a:t>Formally ‘reviewing’ that material – analysing it and deciding what to include;</a:t>
            </a:r>
          </a:p>
          <a:p>
            <a:pPr marL="457200" indent="-457200">
              <a:buFont typeface="+mj-lt"/>
              <a:buAutoNum type="arabicPeriod"/>
            </a:pPr>
            <a:r>
              <a:rPr lang="en-GB" sz="2200" dirty="0"/>
              <a:t>Writing it up in a critically analytical way”.</a:t>
            </a:r>
          </a:p>
          <a:p>
            <a:pPr marL="0" indent="0">
              <a:buNone/>
            </a:pPr>
            <a:endParaRPr lang="en-GB" sz="2200" dirty="0"/>
          </a:p>
          <a:p>
            <a:pPr marL="0" indent="0">
              <a:buNone/>
            </a:pPr>
            <a:r>
              <a:rPr lang="en-GB" sz="2200" dirty="0"/>
              <a:t>(Cottrell, 2014, p. 77)</a:t>
            </a:r>
          </a:p>
        </p:txBody>
      </p:sp>
    </p:spTree>
    <p:extLst>
      <p:ext uri="{BB962C8B-B14F-4D97-AF65-F5344CB8AC3E}">
        <p14:creationId xmlns:p14="http://schemas.microsoft.com/office/powerpoint/2010/main" val="3193553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E48EE-94BD-4E10-B7DC-C40109E814A9}"/>
              </a:ext>
            </a:extLst>
          </p:cNvPr>
          <p:cNvSpPr>
            <a:spLocks noGrp="1"/>
          </p:cNvSpPr>
          <p:nvPr>
            <p:ph type="title"/>
          </p:nvPr>
        </p:nvSpPr>
        <p:spPr>
          <a:xfrm>
            <a:off x="249898" y="325369"/>
            <a:ext cx="6292890" cy="1956841"/>
          </a:xfrm>
        </p:spPr>
        <p:txBody>
          <a:bodyPr anchor="b">
            <a:normAutofit/>
          </a:bodyPr>
          <a:lstStyle/>
          <a:p>
            <a:r>
              <a:rPr lang="en-GB" sz="4200" dirty="0"/>
              <a:t>First stage of the literature review</a:t>
            </a:r>
            <a:br>
              <a:rPr lang="en-GB" sz="4200" dirty="0"/>
            </a:br>
            <a:endParaRPr lang="en-GB" sz="4200" dirty="0"/>
          </a:p>
        </p:txBody>
      </p:sp>
      <p:sp>
        <p:nvSpPr>
          <p:cNvPr id="3" name="Content Placeholder 2">
            <a:extLst>
              <a:ext uri="{FF2B5EF4-FFF2-40B4-BE49-F238E27FC236}">
                <a16:creationId xmlns:a16="http://schemas.microsoft.com/office/drawing/2014/main" id="{9674C471-1A72-40B5-A853-0F13501DEB14}"/>
              </a:ext>
            </a:extLst>
          </p:cNvPr>
          <p:cNvSpPr>
            <a:spLocks noGrp="1"/>
          </p:cNvSpPr>
          <p:nvPr>
            <p:ph idx="1"/>
          </p:nvPr>
        </p:nvSpPr>
        <p:spPr>
          <a:xfrm>
            <a:off x="702586" y="2208397"/>
            <a:ext cx="4243589" cy="3320668"/>
          </a:xfrm>
        </p:spPr>
        <p:txBody>
          <a:bodyPr>
            <a:normAutofit/>
          </a:bodyPr>
          <a:lstStyle/>
          <a:p>
            <a:pPr marL="0" indent="0">
              <a:buNone/>
            </a:pPr>
            <a:r>
              <a:rPr lang="en-GB" sz="1700" dirty="0"/>
              <a:t>Ask yourself:</a:t>
            </a:r>
          </a:p>
          <a:p>
            <a:endParaRPr lang="en-GB" sz="1700" dirty="0"/>
          </a:p>
          <a:p>
            <a:r>
              <a:rPr lang="en-GB" sz="1700" dirty="0"/>
              <a:t>Who are the key authors and collate relevant sources</a:t>
            </a:r>
          </a:p>
          <a:p>
            <a:r>
              <a:rPr lang="en-GB" sz="1700" dirty="0"/>
              <a:t>What research and theory is there on my topic?</a:t>
            </a:r>
          </a:p>
          <a:p>
            <a:r>
              <a:rPr lang="en-GB" sz="1700" dirty="0"/>
              <a:t>What are the key sources?</a:t>
            </a:r>
          </a:p>
          <a:p>
            <a:r>
              <a:rPr lang="en-GB" sz="1700" dirty="0"/>
              <a:t>Who are the main theorists in the area?</a:t>
            </a:r>
          </a:p>
          <a:p>
            <a:r>
              <a:rPr lang="en-GB" sz="1700" dirty="0"/>
              <a:t>How has the problem or topic been investigated or changed over time?</a:t>
            </a:r>
          </a:p>
        </p:txBody>
      </p:sp>
      <p:pic>
        <p:nvPicPr>
          <p:cNvPr id="5" name="Picture 4" descr="A top view of books with different cover colours">
            <a:extLst>
              <a:ext uri="{FF2B5EF4-FFF2-40B4-BE49-F238E27FC236}">
                <a16:creationId xmlns:a16="http://schemas.microsoft.com/office/drawing/2014/main" id="{381725C7-3E24-D9A1-DBB1-02AA12273DDB}"/>
              </a:ext>
            </a:extLst>
          </p:cNvPr>
          <p:cNvPicPr>
            <a:picLocks noChangeAspect="1"/>
          </p:cNvPicPr>
          <p:nvPr/>
        </p:nvPicPr>
        <p:blipFill rotWithShape="1">
          <a:blip r:embed="rId2"/>
          <a:srcRect t="302"/>
          <a:stretch/>
        </p:blipFill>
        <p:spPr>
          <a:xfrm>
            <a:off x="6446236" y="10"/>
            <a:ext cx="5744241" cy="57268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261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1C0C9-0F88-4DB2-9061-C4809AAA4C3A}"/>
              </a:ext>
            </a:extLst>
          </p:cNvPr>
          <p:cNvSpPr>
            <a:spLocks noGrp="1"/>
          </p:cNvSpPr>
          <p:nvPr>
            <p:ph type="title"/>
          </p:nvPr>
        </p:nvSpPr>
        <p:spPr>
          <a:xfrm>
            <a:off x="841248" y="548640"/>
            <a:ext cx="3600860" cy="5431536"/>
          </a:xfrm>
        </p:spPr>
        <p:txBody>
          <a:bodyPr>
            <a:normAutofit/>
          </a:bodyPr>
          <a:lstStyle/>
          <a:p>
            <a:r>
              <a:rPr lang="en-GB" sz="5400"/>
              <a:t>Where to start?	</a:t>
            </a:r>
          </a:p>
        </p:txBody>
      </p:sp>
      <p:sp>
        <p:nvSpPr>
          <p:cNvPr id="3" name="Content Placeholder 2">
            <a:extLst>
              <a:ext uri="{FF2B5EF4-FFF2-40B4-BE49-F238E27FC236}">
                <a16:creationId xmlns:a16="http://schemas.microsoft.com/office/drawing/2014/main" id="{0AE0483E-1479-4B85-A977-D5C4FD5F534E}"/>
              </a:ext>
            </a:extLst>
          </p:cNvPr>
          <p:cNvSpPr>
            <a:spLocks noGrp="1"/>
          </p:cNvSpPr>
          <p:nvPr>
            <p:ph idx="1"/>
          </p:nvPr>
        </p:nvSpPr>
        <p:spPr>
          <a:xfrm>
            <a:off x="5126418" y="552091"/>
            <a:ext cx="6224335" cy="5431536"/>
          </a:xfrm>
        </p:spPr>
        <p:txBody>
          <a:bodyPr anchor="ctr">
            <a:normAutofit/>
          </a:bodyPr>
          <a:lstStyle/>
          <a:p>
            <a:r>
              <a:rPr lang="en-GB" sz="2200"/>
              <a:t>You don’t need to read everything</a:t>
            </a:r>
          </a:p>
          <a:p>
            <a:r>
              <a:rPr lang="en-GB" sz="2200"/>
              <a:t>You don’t need to read every single text</a:t>
            </a:r>
          </a:p>
          <a:p>
            <a:r>
              <a:rPr lang="en-GB" sz="2200"/>
              <a:t>You don’t need to read every single word</a:t>
            </a:r>
          </a:p>
          <a:p>
            <a:endParaRPr lang="en-GB" sz="2200"/>
          </a:p>
        </p:txBody>
      </p:sp>
    </p:spTree>
    <p:extLst>
      <p:ext uri="{BB962C8B-B14F-4D97-AF65-F5344CB8AC3E}">
        <p14:creationId xmlns:p14="http://schemas.microsoft.com/office/powerpoint/2010/main" val="1287415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7762" y="329184"/>
            <a:ext cx="6251110" cy="1783080"/>
          </a:xfrm>
        </p:spPr>
        <p:txBody>
          <a:bodyPr anchor="b">
            <a:normAutofit/>
          </a:bodyPr>
          <a:lstStyle/>
          <a:p>
            <a:r>
              <a:rPr lang="en-GB" sz="5400"/>
              <a:t>Early stages…</a:t>
            </a:r>
          </a:p>
        </p:txBody>
      </p:sp>
      <p:pic>
        <p:nvPicPr>
          <p:cNvPr id="5" name="Picture 4" descr="Abstract blurred public library with bookshelves">
            <a:extLst>
              <a:ext uri="{FF2B5EF4-FFF2-40B4-BE49-F238E27FC236}">
                <a16:creationId xmlns:a16="http://schemas.microsoft.com/office/drawing/2014/main" id="{9EDE25A0-FF84-A261-0B01-CC5C69217685}"/>
              </a:ext>
            </a:extLst>
          </p:cNvPr>
          <p:cNvPicPr>
            <a:picLocks noChangeAspect="1"/>
          </p:cNvPicPr>
          <p:nvPr/>
        </p:nvPicPr>
        <p:blipFill rotWithShape="1">
          <a:blip r:embed="rId2"/>
          <a:srcRect l="16165" r="38504" b="-1"/>
          <a:stretch/>
        </p:blipFill>
        <p:spPr>
          <a:xfrm>
            <a:off x="1" y="10"/>
            <a:ext cx="3884779" cy="572038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p:cNvSpPr>
            <a:spLocks noGrp="1"/>
          </p:cNvSpPr>
          <p:nvPr>
            <p:ph idx="1"/>
          </p:nvPr>
        </p:nvSpPr>
        <p:spPr>
          <a:xfrm>
            <a:off x="5138736" y="2411290"/>
            <a:ext cx="6251110" cy="3483864"/>
          </a:xfrm>
        </p:spPr>
        <p:txBody>
          <a:bodyPr>
            <a:normAutofit/>
          </a:bodyPr>
          <a:lstStyle/>
          <a:p>
            <a:r>
              <a:rPr lang="en-GB" sz="2000" dirty="0"/>
              <a:t>Consider the early stages of a literature search as an “adventure in exploring the field” (Cottrell, 2014, p. 79)</a:t>
            </a:r>
          </a:p>
          <a:p>
            <a:r>
              <a:rPr lang="en-GB" sz="2000" dirty="0"/>
              <a:t>Cottrell (2014, p. 79) notes how you will need to “browse widely, dipping into the literature to gain a broad sense of the field in which you are working.  Look for what has been written, by whom, and when.  Don’t focus your reading too early.  Avoid getting drawn into spending too much time reading in depth on issues that may not be relevant to your choice of topic” </a:t>
            </a:r>
          </a:p>
        </p:txBody>
      </p:sp>
    </p:spTree>
    <p:extLst>
      <p:ext uri="{BB962C8B-B14F-4D97-AF65-F5344CB8AC3E}">
        <p14:creationId xmlns:p14="http://schemas.microsoft.com/office/powerpoint/2010/main" val="3994224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71F37B20-B93A-F419-553A-603FD9530DBA}"/>
              </a:ext>
            </a:extLst>
          </p:cNvPr>
          <p:cNvPicPr>
            <a:picLocks noChangeAspect="1"/>
          </p:cNvPicPr>
          <p:nvPr/>
        </p:nvPicPr>
        <p:blipFill rotWithShape="1">
          <a:blip r:embed="rId2"/>
          <a:srcRect l="16165" r="38504" b="-1"/>
          <a:stretch/>
        </p:blipFill>
        <p:spPr>
          <a:xfrm>
            <a:off x="1" y="10"/>
            <a:ext cx="3868584" cy="569653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p:cNvSpPr>
            <a:spLocks noGrp="1"/>
          </p:cNvSpPr>
          <p:nvPr>
            <p:ph idx="1"/>
          </p:nvPr>
        </p:nvSpPr>
        <p:spPr>
          <a:xfrm>
            <a:off x="5252326" y="1399204"/>
            <a:ext cx="6251110" cy="4827917"/>
          </a:xfrm>
        </p:spPr>
        <p:txBody>
          <a:bodyPr>
            <a:normAutofit/>
          </a:bodyPr>
          <a:lstStyle/>
          <a:p>
            <a:r>
              <a:rPr lang="en-GB" sz="1800" dirty="0"/>
              <a:t>Use your initial searches to give you:</a:t>
            </a:r>
          </a:p>
          <a:p>
            <a:pPr lvl="1"/>
            <a:r>
              <a:rPr lang="en-GB" sz="1800" dirty="0"/>
              <a:t>A way of getting started, in general;</a:t>
            </a:r>
          </a:p>
          <a:p>
            <a:pPr lvl="1"/>
            <a:r>
              <a:rPr lang="en-GB" sz="1800" dirty="0"/>
              <a:t>Ideas about potential topics;</a:t>
            </a:r>
          </a:p>
          <a:p>
            <a:pPr lvl="1"/>
            <a:r>
              <a:rPr lang="en-GB" sz="1800" dirty="0"/>
              <a:t>A sense of the quality and depth of research in the field, to reassure you that there is sufficient material for you to draw on for your literature review;</a:t>
            </a:r>
          </a:p>
          <a:p>
            <a:pPr lvl="1"/>
            <a:r>
              <a:rPr lang="en-GB" sz="1800" dirty="0"/>
              <a:t>A steer on where to look for the best information when you come to do your literature review – the digital repositories, journals, special collections;</a:t>
            </a:r>
          </a:p>
          <a:p>
            <a:pPr lvl="1"/>
            <a:r>
              <a:rPr lang="en-GB" sz="1800" dirty="0"/>
              <a:t>A sense of the names of experts or ‘big names’ that recur in the searches and reviews, so that you are aware of these for further reading later.</a:t>
            </a:r>
          </a:p>
          <a:p>
            <a:pPr marL="365760" lvl="1" indent="0">
              <a:buNone/>
            </a:pPr>
            <a:r>
              <a:rPr lang="en-GB" sz="1800" dirty="0"/>
              <a:t>(Cottrell, 2014, p. 79)</a:t>
            </a:r>
          </a:p>
        </p:txBody>
      </p:sp>
    </p:spTree>
    <p:extLst>
      <p:ext uri="{BB962C8B-B14F-4D97-AF65-F5344CB8AC3E}">
        <p14:creationId xmlns:p14="http://schemas.microsoft.com/office/powerpoint/2010/main" val="1173313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3507"/>
            <a:ext cx="3494362" cy="4930986"/>
          </a:xfrm>
        </p:spPr>
        <p:txBody>
          <a:bodyPr>
            <a:normAutofit/>
          </a:bodyPr>
          <a:lstStyle/>
          <a:p>
            <a:pPr algn="r"/>
            <a:r>
              <a:rPr lang="en-GB" dirty="0">
                <a:solidFill>
                  <a:schemeClr val="accent1"/>
                </a:solidFill>
              </a:rPr>
              <a:t>Before starting to read in depth on a particular topic, look for…</a:t>
            </a:r>
          </a:p>
        </p:txBody>
      </p:sp>
      <p:sp>
        <p:nvSpPr>
          <p:cNvPr id="4" name="Content Placeholder 3"/>
          <p:cNvSpPr>
            <a:spLocks noGrp="1"/>
          </p:cNvSpPr>
          <p:nvPr>
            <p:ph sz="quarter" idx="13"/>
          </p:nvPr>
        </p:nvSpPr>
        <p:spPr>
          <a:xfrm>
            <a:off x="4902196" y="1047690"/>
            <a:ext cx="6250940" cy="4231182"/>
          </a:xfrm>
        </p:spPr>
        <p:txBody>
          <a:bodyPr anchor="b">
            <a:normAutofit fontScale="92500" lnSpcReduction="10000"/>
          </a:bodyPr>
          <a:lstStyle/>
          <a:p>
            <a:r>
              <a:rPr lang="en-GB" sz="1700" dirty="0"/>
              <a:t>“the possible research topics that might be open to you;</a:t>
            </a:r>
          </a:p>
          <a:p>
            <a:r>
              <a:rPr lang="en-GB" sz="1700" dirty="0"/>
              <a:t>The research journals relevant to that topic;</a:t>
            </a:r>
          </a:p>
          <a:p>
            <a:r>
              <a:rPr lang="en-GB" sz="1700" dirty="0"/>
              <a:t>Whether there is already a strong research base in the subject, with relevant materials that you can use and refer to when you come to write your literature review;</a:t>
            </a:r>
          </a:p>
          <a:p>
            <a:r>
              <a:rPr lang="en-GB" sz="1700" dirty="0"/>
              <a:t>The debates or issues that are pertinent to your discipline; </a:t>
            </a:r>
          </a:p>
          <a:p>
            <a:r>
              <a:rPr lang="en-GB" sz="1700" dirty="0"/>
              <a:t>The ways in which research is conducted in your field;</a:t>
            </a:r>
          </a:p>
          <a:p>
            <a:r>
              <a:rPr lang="en-GB" sz="1700" dirty="0"/>
              <a:t>How the main schools of thought and theoretical perspectives within your subject discipline influence the way that issues are conceptualised and investigated in your field;</a:t>
            </a:r>
          </a:p>
          <a:p>
            <a:r>
              <a:rPr lang="en-GB" sz="1700" dirty="0"/>
              <a:t>The direction of travel of thinking within the subject: what is topical?  Are new ways of looking at issues starting to enter the field?  If so, who is leading the way?  How are such views being greeted by experts?”</a:t>
            </a:r>
          </a:p>
          <a:p>
            <a:pPr marL="0" indent="0">
              <a:buNone/>
            </a:pPr>
            <a:r>
              <a:rPr lang="en-GB" sz="1700" dirty="0"/>
              <a:t>				        (Cottrell, 2014, p. 79)</a:t>
            </a:r>
          </a:p>
          <a:p>
            <a:pPr marL="0" indent="0">
              <a:buNone/>
            </a:pPr>
            <a:endParaRPr lang="en-GB" sz="1700" dirty="0"/>
          </a:p>
        </p:txBody>
      </p:sp>
    </p:spTree>
    <p:extLst>
      <p:ext uri="{BB962C8B-B14F-4D97-AF65-F5344CB8AC3E}">
        <p14:creationId xmlns:p14="http://schemas.microsoft.com/office/powerpoint/2010/main" val="4253118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3198" y="-79741"/>
            <a:ext cx="6251110" cy="1783080"/>
          </a:xfrm>
        </p:spPr>
        <p:txBody>
          <a:bodyPr anchor="b">
            <a:normAutofit/>
          </a:bodyPr>
          <a:lstStyle/>
          <a:p>
            <a:r>
              <a:rPr lang="en-GB" sz="5400" dirty="0"/>
              <a:t>Top Tips…</a:t>
            </a:r>
          </a:p>
        </p:txBody>
      </p:sp>
      <p:pic>
        <p:nvPicPr>
          <p:cNvPr id="10" name="Picture 9" descr="Calculator and folders">
            <a:extLst>
              <a:ext uri="{FF2B5EF4-FFF2-40B4-BE49-F238E27FC236}">
                <a16:creationId xmlns:a16="http://schemas.microsoft.com/office/drawing/2014/main" id="{43AE25B7-3453-DF0E-C0B2-E06DD92355E9}"/>
              </a:ext>
            </a:extLst>
          </p:cNvPr>
          <p:cNvPicPr>
            <a:picLocks noChangeAspect="1"/>
          </p:cNvPicPr>
          <p:nvPr/>
        </p:nvPicPr>
        <p:blipFill rotWithShape="1">
          <a:blip r:embed="rId2"/>
          <a:srcRect l="16071" r="37409" b="-1"/>
          <a:stretch/>
        </p:blipFill>
        <p:spPr>
          <a:xfrm>
            <a:off x="1" y="10"/>
            <a:ext cx="3876298" cy="570789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Content Placeholder 7"/>
          <p:cNvSpPr>
            <a:spLocks noGrp="1"/>
          </p:cNvSpPr>
          <p:nvPr>
            <p:ph idx="1"/>
          </p:nvPr>
        </p:nvSpPr>
        <p:spPr>
          <a:xfrm>
            <a:off x="5297762" y="2343136"/>
            <a:ext cx="6251110" cy="3483864"/>
          </a:xfrm>
        </p:spPr>
        <p:txBody>
          <a:bodyPr>
            <a:normAutofit lnSpcReduction="10000"/>
          </a:bodyPr>
          <a:lstStyle/>
          <a:p>
            <a:r>
              <a:rPr lang="en-GB" sz="2200" dirty="0"/>
              <a:t>Remember to keep your notes accurate and precise as you may wish to refer to this material within your Dissertation</a:t>
            </a:r>
          </a:p>
          <a:p>
            <a:r>
              <a:rPr lang="en-GB" sz="2200" dirty="0"/>
              <a:t>It is easy to waste time searching for information that you have poorly labelled and poorly noted</a:t>
            </a:r>
          </a:p>
          <a:p>
            <a:r>
              <a:rPr lang="en-GB" sz="2200" dirty="0"/>
              <a:t>Remember to keep all the necessary details for your references</a:t>
            </a:r>
          </a:p>
          <a:p>
            <a:pPr marL="0" indent="0">
              <a:buNone/>
            </a:pPr>
            <a:endParaRPr lang="en-GB" sz="2200" dirty="0"/>
          </a:p>
          <a:p>
            <a:pPr marL="0" indent="0">
              <a:buNone/>
            </a:pPr>
            <a:r>
              <a:rPr lang="en-GB" sz="2200" dirty="0"/>
              <a:t>(Cottrell, 2014, p. 79)</a:t>
            </a:r>
          </a:p>
        </p:txBody>
      </p:sp>
    </p:spTree>
    <p:extLst>
      <p:ext uri="{BB962C8B-B14F-4D97-AF65-F5344CB8AC3E}">
        <p14:creationId xmlns:p14="http://schemas.microsoft.com/office/powerpoint/2010/main" val="294511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F0D6D-6164-46BF-9A0C-7CD2F1F2B85A}"/>
              </a:ext>
            </a:extLst>
          </p:cNvPr>
          <p:cNvSpPr>
            <a:spLocks noGrp="1"/>
          </p:cNvSpPr>
          <p:nvPr>
            <p:ph type="title"/>
          </p:nvPr>
        </p:nvSpPr>
        <p:spPr>
          <a:xfrm>
            <a:off x="425963" y="548640"/>
            <a:ext cx="4016145" cy="5431536"/>
          </a:xfrm>
        </p:spPr>
        <p:txBody>
          <a:bodyPr>
            <a:normAutofit/>
          </a:bodyPr>
          <a:lstStyle/>
          <a:p>
            <a:r>
              <a:rPr lang="en-GB" sz="4600" dirty="0"/>
              <a:t>Main ideas/debates</a:t>
            </a:r>
          </a:p>
        </p:txBody>
      </p:sp>
      <p:sp>
        <p:nvSpPr>
          <p:cNvPr id="3" name="Content Placeholder 2">
            <a:extLst>
              <a:ext uri="{FF2B5EF4-FFF2-40B4-BE49-F238E27FC236}">
                <a16:creationId xmlns:a16="http://schemas.microsoft.com/office/drawing/2014/main" id="{C8DD09DA-38F1-43B8-81D1-35A7FB02BDFE}"/>
              </a:ext>
            </a:extLst>
          </p:cNvPr>
          <p:cNvSpPr>
            <a:spLocks noGrp="1"/>
          </p:cNvSpPr>
          <p:nvPr>
            <p:ph idx="1"/>
          </p:nvPr>
        </p:nvSpPr>
        <p:spPr>
          <a:xfrm>
            <a:off x="5126418" y="552091"/>
            <a:ext cx="6224335" cy="5431536"/>
          </a:xfrm>
        </p:spPr>
        <p:txBody>
          <a:bodyPr anchor="ctr">
            <a:normAutofit/>
          </a:bodyPr>
          <a:lstStyle/>
          <a:p>
            <a:r>
              <a:rPr lang="en-GB" sz="2200"/>
              <a:t>Once you have the relevant sources you can begin to think about what the key ideas, debates, methodologies etc are in your field</a:t>
            </a:r>
          </a:p>
          <a:p>
            <a:r>
              <a:rPr lang="en-GB" sz="2200"/>
              <a:t>You can also think about how these ideas have changed over time</a:t>
            </a:r>
          </a:p>
          <a:p>
            <a:r>
              <a:rPr lang="en-GB" sz="2200"/>
              <a:t>Ask yourself</a:t>
            </a:r>
          </a:p>
          <a:p>
            <a:pPr lvl="1"/>
            <a:r>
              <a:rPr lang="en-GB" sz="2200"/>
              <a:t>How has the topic or problem been defined?</a:t>
            </a:r>
          </a:p>
          <a:p>
            <a:pPr lvl="1"/>
            <a:r>
              <a:rPr lang="en-GB" sz="2200"/>
              <a:t>Are there any trends and patterns across the literature?</a:t>
            </a:r>
          </a:p>
          <a:p>
            <a:pPr lvl="1"/>
            <a:r>
              <a:rPr lang="en-GB" sz="2200"/>
              <a:t>What methodological assumptions and approaches have been used?</a:t>
            </a:r>
          </a:p>
          <a:p>
            <a:pPr lvl="1"/>
            <a:r>
              <a:rPr lang="en-GB" sz="2200"/>
              <a:t>What are the agreements and disagreements between theorists on my topic?</a:t>
            </a:r>
          </a:p>
          <a:p>
            <a:pPr lvl="1"/>
            <a:endParaRPr lang="en-GB" sz="2200"/>
          </a:p>
        </p:txBody>
      </p:sp>
    </p:spTree>
    <p:extLst>
      <p:ext uri="{BB962C8B-B14F-4D97-AF65-F5344CB8AC3E}">
        <p14:creationId xmlns:p14="http://schemas.microsoft.com/office/powerpoint/2010/main" val="2735320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5DB6-18C7-45A0-B137-3D63C98975CC}"/>
              </a:ext>
            </a:extLst>
          </p:cNvPr>
          <p:cNvSpPr>
            <a:spLocks noGrp="1"/>
          </p:cNvSpPr>
          <p:nvPr>
            <p:ph type="title"/>
          </p:nvPr>
        </p:nvSpPr>
        <p:spPr>
          <a:xfrm>
            <a:off x="5297762" y="329184"/>
            <a:ext cx="6251110" cy="1783080"/>
          </a:xfrm>
        </p:spPr>
        <p:txBody>
          <a:bodyPr anchor="b">
            <a:normAutofit/>
          </a:bodyPr>
          <a:lstStyle/>
          <a:p>
            <a:r>
              <a:rPr lang="en-GB" sz="5400"/>
              <a:t>Organise your materials</a:t>
            </a:r>
          </a:p>
        </p:txBody>
      </p:sp>
      <p:pic>
        <p:nvPicPr>
          <p:cNvPr id="5" name="Picture 4" descr="Stack of books">
            <a:extLst>
              <a:ext uri="{FF2B5EF4-FFF2-40B4-BE49-F238E27FC236}">
                <a16:creationId xmlns:a16="http://schemas.microsoft.com/office/drawing/2014/main" id="{4CCAB19A-CEA2-F60D-086F-E43CE17045A0}"/>
              </a:ext>
            </a:extLst>
          </p:cNvPr>
          <p:cNvPicPr>
            <a:picLocks noChangeAspect="1"/>
          </p:cNvPicPr>
          <p:nvPr/>
        </p:nvPicPr>
        <p:blipFill rotWithShape="1">
          <a:blip r:embed="rId2"/>
          <a:srcRect l="44051" r="10617" b="-1"/>
          <a:stretch/>
        </p:blipFill>
        <p:spPr>
          <a:xfrm>
            <a:off x="1" y="10"/>
            <a:ext cx="3884012" cy="57192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EA2FE89D-BECA-4DA2-B837-F47D7824B73E}"/>
              </a:ext>
            </a:extLst>
          </p:cNvPr>
          <p:cNvSpPr>
            <a:spLocks noGrp="1"/>
          </p:cNvSpPr>
          <p:nvPr>
            <p:ph idx="1"/>
          </p:nvPr>
        </p:nvSpPr>
        <p:spPr>
          <a:xfrm>
            <a:off x="4316422" y="2394251"/>
            <a:ext cx="7232450" cy="3483864"/>
          </a:xfrm>
        </p:spPr>
        <p:txBody>
          <a:bodyPr>
            <a:normAutofit/>
          </a:bodyPr>
          <a:lstStyle/>
          <a:p>
            <a:r>
              <a:rPr lang="en-GB" sz="2200" dirty="0"/>
              <a:t>Identify a debate, between scholar x and scholar y</a:t>
            </a:r>
          </a:p>
          <a:p>
            <a:r>
              <a:rPr lang="en-GB" sz="2200" dirty="0"/>
              <a:t>Do they agree on things?</a:t>
            </a:r>
          </a:p>
          <a:p>
            <a:r>
              <a:rPr lang="en-GB" sz="2200" dirty="0"/>
              <a:t>Do they disagree?</a:t>
            </a:r>
          </a:p>
          <a:p>
            <a:r>
              <a:rPr lang="en-GB" sz="2200" dirty="0"/>
              <a:t>Has one author built on the conclusions built on the findings of another?</a:t>
            </a:r>
          </a:p>
          <a:p>
            <a:r>
              <a:rPr lang="en-GB" sz="2200" dirty="0"/>
              <a:t>Does one author have reservations about the findings of another</a:t>
            </a:r>
          </a:p>
        </p:txBody>
      </p:sp>
    </p:spTree>
    <p:extLst>
      <p:ext uri="{BB962C8B-B14F-4D97-AF65-F5344CB8AC3E}">
        <p14:creationId xmlns:p14="http://schemas.microsoft.com/office/powerpoint/2010/main" val="1521169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4C8C0-D24A-4C3A-8E6E-691D5C359C90}"/>
              </a:ext>
            </a:extLst>
          </p:cNvPr>
          <p:cNvSpPr>
            <a:spLocks noGrp="1"/>
          </p:cNvSpPr>
          <p:nvPr>
            <p:ph type="title"/>
          </p:nvPr>
        </p:nvSpPr>
        <p:spPr>
          <a:xfrm>
            <a:off x="841246" y="673770"/>
            <a:ext cx="3644489" cy="2414488"/>
          </a:xfrm>
        </p:spPr>
        <p:txBody>
          <a:bodyPr anchor="t">
            <a:normAutofit/>
          </a:bodyPr>
          <a:lstStyle/>
          <a:p>
            <a:r>
              <a:rPr lang="en-GB" sz="5400" dirty="0"/>
              <a:t>Thinking critically</a:t>
            </a:r>
          </a:p>
        </p:txBody>
      </p:sp>
      <p:sp>
        <p:nvSpPr>
          <p:cNvPr id="3" name="Content Placeholder 2">
            <a:extLst>
              <a:ext uri="{FF2B5EF4-FFF2-40B4-BE49-F238E27FC236}">
                <a16:creationId xmlns:a16="http://schemas.microsoft.com/office/drawing/2014/main" id="{BBFE8A59-A581-4FD5-9B1B-6575CCEA67C7}"/>
              </a:ext>
            </a:extLst>
          </p:cNvPr>
          <p:cNvSpPr>
            <a:spLocks noGrp="1"/>
          </p:cNvSpPr>
          <p:nvPr>
            <p:ph idx="1"/>
          </p:nvPr>
        </p:nvSpPr>
        <p:spPr>
          <a:xfrm>
            <a:off x="6016486" y="592660"/>
            <a:ext cx="5254754" cy="5294647"/>
          </a:xfrm>
        </p:spPr>
        <p:txBody>
          <a:bodyPr>
            <a:normAutofit/>
          </a:bodyPr>
          <a:lstStyle/>
          <a:p>
            <a:r>
              <a:rPr lang="en-GB" sz="2200" dirty="0"/>
              <a:t>When identifying the key ideas, themes and methodologies in your field, it is important to think critically about them</a:t>
            </a:r>
          </a:p>
          <a:p>
            <a:r>
              <a:rPr lang="en-GB" sz="2200" dirty="0"/>
              <a:t>This will allow you to identify a ‘gap’ in the literature</a:t>
            </a:r>
          </a:p>
          <a:p>
            <a:endParaRPr lang="en-GB" sz="2200" dirty="0"/>
          </a:p>
          <a:p>
            <a:r>
              <a:rPr lang="en-GB" sz="2200" dirty="0"/>
              <a:t>Ask yourself:</a:t>
            </a:r>
          </a:p>
          <a:p>
            <a:pPr lvl="1"/>
            <a:r>
              <a:rPr lang="en-GB" sz="2200" dirty="0"/>
              <a:t>What are the strengths and weaknesses of the debates?</a:t>
            </a:r>
          </a:p>
          <a:p>
            <a:pPr lvl="1"/>
            <a:r>
              <a:rPr lang="en-GB" sz="2200" dirty="0"/>
              <a:t>What evidence is lacking, inconclusive or limited?</a:t>
            </a:r>
          </a:p>
          <a:p>
            <a:pPr lvl="1"/>
            <a:r>
              <a:rPr lang="en-GB" sz="2200" dirty="0"/>
              <a:t>What will you add to the topic?</a:t>
            </a:r>
          </a:p>
          <a:p>
            <a:pPr lvl="1"/>
            <a:r>
              <a:rPr lang="en-GB" sz="2200" dirty="0"/>
              <a:t>What will you do differently?  </a:t>
            </a:r>
          </a:p>
        </p:txBody>
      </p:sp>
    </p:spTree>
    <p:extLst>
      <p:ext uri="{BB962C8B-B14F-4D97-AF65-F5344CB8AC3E}">
        <p14:creationId xmlns:p14="http://schemas.microsoft.com/office/powerpoint/2010/main" val="3252517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EAC77-EB64-4A52-BF75-14ADBD6DC72B}"/>
              </a:ext>
            </a:extLst>
          </p:cNvPr>
          <p:cNvSpPr>
            <a:spLocks noGrp="1"/>
          </p:cNvSpPr>
          <p:nvPr>
            <p:ph type="title"/>
          </p:nvPr>
        </p:nvSpPr>
        <p:spPr>
          <a:xfrm>
            <a:off x="5297762" y="329184"/>
            <a:ext cx="6251110" cy="1783080"/>
          </a:xfrm>
        </p:spPr>
        <p:txBody>
          <a:bodyPr anchor="b">
            <a:normAutofit/>
          </a:bodyPr>
          <a:lstStyle/>
          <a:p>
            <a:r>
              <a:rPr lang="en-GB" sz="5400"/>
              <a:t>So, map your story (Literature Review)</a:t>
            </a:r>
          </a:p>
        </p:txBody>
      </p:sp>
      <p:pic>
        <p:nvPicPr>
          <p:cNvPr id="14" name="Picture 4" descr="Close up of pushpins on roadmap route">
            <a:extLst>
              <a:ext uri="{FF2B5EF4-FFF2-40B4-BE49-F238E27FC236}">
                <a16:creationId xmlns:a16="http://schemas.microsoft.com/office/drawing/2014/main" id="{80931094-6C39-C2F5-2E90-AC903B4DC205}"/>
              </a:ext>
            </a:extLst>
          </p:cNvPr>
          <p:cNvPicPr>
            <a:picLocks noChangeAspect="1"/>
          </p:cNvPicPr>
          <p:nvPr/>
        </p:nvPicPr>
        <p:blipFill rotWithShape="1">
          <a:blip r:embed="rId2"/>
          <a:srcRect l="14979" r="39860"/>
          <a:stretch/>
        </p:blipFill>
        <p:spPr>
          <a:xfrm>
            <a:off x="1" y="10"/>
            <a:ext cx="3880155" cy="571357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91FF27FC-1989-434C-87EB-81E95781E481}"/>
              </a:ext>
            </a:extLst>
          </p:cNvPr>
          <p:cNvSpPr>
            <a:spLocks noGrp="1"/>
          </p:cNvSpPr>
          <p:nvPr>
            <p:ph idx="1"/>
          </p:nvPr>
        </p:nvSpPr>
        <p:spPr>
          <a:xfrm>
            <a:off x="5297762" y="2314739"/>
            <a:ext cx="6251110" cy="3483864"/>
          </a:xfrm>
        </p:spPr>
        <p:txBody>
          <a:bodyPr>
            <a:normAutofit/>
          </a:bodyPr>
          <a:lstStyle/>
          <a:p>
            <a:r>
              <a:rPr lang="en-GB" sz="2200" dirty="0"/>
              <a:t>Your topic</a:t>
            </a:r>
          </a:p>
          <a:p>
            <a:r>
              <a:rPr lang="en-GB" sz="2200" dirty="0"/>
              <a:t>Who are the key people in your field? What are the key resources?</a:t>
            </a:r>
          </a:p>
          <a:p>
            <a:r>
              <a:rPr lang="en-GB" sz="2200" dirty="0"/>
              <a:t>What are the key ideas in your field? What methodologies have been used?</a:t>
            </a:r>
          </a:p>
          <a:p>
            <a:r>
              <a:rPr lang="en-GB" sz="2200" dirty="0"/>
              <a:t>What are some of the strengths and weaknesses of existing research?</a:t>
            </a:r>
          </a:p>
          <a:p>
            <a:r>
              <a:rPr lang="en-GB" sz="2200" dirty="0"/>
              <a:t>What will your contribution be? </a:t>
            </a:r>
          </a:p>
        </p:txBody>
      </p:sp>
    </p:spTree>
    <p:extLst>
      <p:ext uri="{BB962C8B-B14F-4D97-AF65-F5344CB8AC3E}">
        <p14:creationId xmlns:p14="http://schemas.microsoft.com/office/powerpoint/2010/main" val="1562015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24018-F7CE-4114-8F69-DF7DA9F7E58C}"/>
              </a:ext>
            </a:extLst>
          </p:cNvPr>
          <p:cNvSpPr>
            <a:spLocks noGrp="1"/>
          </p:cNvSpPr>
          <p:nvPr>
            <p:ph type="title"/>
          </p:nvPr>
        </p:nvSpPr>
        <p:spPr>
          <a:xfrm>
            <a:off x="5297762" y="-68382"/>
            <a:ext cx="6251110" cy="1783080"/>
          </a:xfrm>
        </p:spPr>
        <p:txBody>
          <a:bodyPr anchor="b">
            <a:normAutofit/>
          </a:bodyPr>
          <a:lstStyle/>
          <a:p>
            <a:r>
              <a:rPr lang="en-GB" sz="5400" dirty="0"/>
              <a:t>Planning</a:t>
            </a:r>
          </a:p>
        </p:txBody>
      </p:sp>
      <p:pic>
        <p:nvPicPr>
          <p:cNvPr id="5" name="Picture 4" descr="Reading a book and drinking coffee on the table">
            <a:extLst>
              <a:ext uri="{FF2B5EF4-FFF2-40B4-BE49-F238E27FC236}">
                <a16:creationId xmlns:a16="http://schemas.microsoft.com/office/drawing/2014/main" id="{4DAAB590-CDA7-3A43-4968-35B2D74978D2}"/>
              </a:ext>
            </a:extLst>
          </p:cNvPr>
          <p:cNvPicPr>
            <a:picLocks noChangeAspect="1"/>
          </p:cNvPicPr>
          <p:nvPr/>
        </p:nvPicPr>
        <p:blipFill rotWithShape="1">
          <a:blip r:embed="rId2"/>
          <a:srcRect l="28096" r="26573" b="-1"/>
          <a:stretch/>
        </p:blipFill>
        <p:spPr>
          <a:xfrm>
            <a:off x="1" y="10"/>
            <a:ext cx="3880155" cy="571357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E4DFB0AB-5A41-48FF-A039-3FFE0DE5D037}"/>
              </a:ext>
            </a:extLst>
          </p:cNvPr>
          <p:cNvSpPr>
            <a:spLocks noGrp="1"/>
          </p:cNvSpPr>
          <p:nvPr>
            <p:ph idx="1"/>
          </p:nvPr>
        </p:nvSpPr>
        <p:spPr>
          <a:xfrm>
            <a:off x="5297762" y="2229716"/>
            <a:ext cx="6251110" cy="3483864"/>
          </a:xfrm>
        </p:spPr>
        <p:txBody>
          <a:bodyPr>
            <a:normAutofit lnSpcReduction="10000"/>
          </a:bodyPr>
          <a:lstStyle/>
          <a:p>
            <a:r>
              <a:rPr lang="en-GB" sz="2200" dirty="0"/>
              <a:t>Planning is about organising the structure of your literature review (your story will help with this)</a:t>
            </a:r>
          </a:p>
          <a:p>
            <a:r>
              <a:rPr lang="en-GB" sz="2200" dirty="0"/>
              <a:t>How will you organise the information?</a:t>
            </a:r>
          </a:p>
          <a:p>
            <a:r>
              <a:rPr lang="en-GB" sz="2200" dirty="0"/>
              <a:t>Chronologically</a:t>
            </a:r>
          </a:p>
          <a:p>
            <a:r>
              <a:rPr lang="en-GB" sz="2200" dirty="0"/>
              <a:t>Thematically?</a:t>
            </a:r>
          </a:p>
          <a:p>
            <a:r>
              <a:rPr lang="en-GB" sz="2200" dirty="0"/>
              <a:t>By trends/ approaches/ techniques?</a:t>
            </a:r>
          </a:p>
          <a:p>
            <a:r>
              <a:rPr lang="en-GB" sz="2200" dirty="0"/>
              <a:t>Major debates/ controversies?</a:t>
            </a:r>
          </a:p>
          <a:p>
            <a:r>
              <a:rPr lang="en-GB" sz="2200" dirty="0"/>
              <a:t>Probably a combination of these..</a:t>
            </a:r>
          </a:p>
        </p:txBody>
      </p:sp>
    </p:spTree>
    <p:extLst>
      <p:ext uri="{BB962C8B-B14F-4D97-AF65-F5344CB8AC3E}">
        <p14:creationId xmlns:p14="http://schemas.microsoft.com/office/powerpoint/2010/main" val="1537877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2B13-0DD7-44F6-BEE7-D3E104720C92}"/>
              </a:ext>
            </a:extLst>
          </p:cNvPr>
          <p:cNvSpPr>
            <a:spLocks noGrp="1"/>
          </p:cNvSpPr>
          <p:nvPr>
            <p:ph type="title"/>
          </p:nvPr>
        </p:nvSpPr>
        <p:spPr>
          <a:xfrm>
            <a:off x="5297762" y="-39984"/>
            <a:ext cx="6251110" cy="1783080"/>
          </a:xfrm>
        </p:spPr>
        <p:txBody>
          <a:bodyPr anchor="b">
            <a:normAutofit/>
          </a:bodyPr>
          <a:lstStyle/>
          <a:p>
            <a:r>
              <a:rPr lang="en-GB" sz="5400" dirty="0"/>
              <a:t>Writing</a:t>
            </a:r>
          </a:p>
        </p:txBody>
      </p:sp>
      <p:pic>
        <p:nvPicPr>
          <p:cNvPr id="5" name="Picture 4" descr="A top view of books with different cover colours">
            <a:extLst>
              <a:ext uri="{FF2B5EF4-FFF2-40B4-BE49-F238E27FC236}">
                <a16:creationId xmlns:a16="http://schemas.microsoft.com/office/drawing/2014/main" id="{B88675E7-C830-8BA8-E220-D9995FD7D522}"/>
              </a:ext>
            </a:extLst>
          </p:cNvPr>
          <p:cNvPicPr>
            <a:picLocks noChangeAspect="1"/>
          </p:cNvPicPr>
          <p:nvPr/>
        </p:nvPicPr>
        <p:blipFill rotWithShape="1">
          <a:blip r:embed="rId2"/>
          <a:srcRect l="11790" r="20299"/>
          <a:stretch/>
        </p:blipFill>
        <p:spPr>
          <a:xfrm>
            <a:off x="1" y="10"/>
            <a:ext cx="3879100" cy="5712017"/>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6F250D3C-515E-4920-8659-9E5CB4786BE0}"/>
              </a:ext>
            </a:extLst>
          </p:cNvPr>
          <p:cNvSpPr>
            <a:spLocks noGrp="1"/>
          </p:cNvSpPr>
          <p:nvPr>
            <p:ph idx="1"/>
          </p:nvPr>
        </p:nvSpPr>
        <p:spPr>
          <a:xfrm>
            <a:off x="4902139" y="1962610"/>
            <a:ext cx="7042355" cy="3956106"/>
          </a:xfrm>
        </p:spPr>
        <p:txBody>
          <a:bodyPr>
            <a:normAutofit lnSpcReduction="10000"/>
          </a:bodyPr>
          <a:lstStyle/>
          <a:p>
            <a:r>
              <a:rPr lang="en-GB" sz="1800" dirty="0"/>
              <a:t>Start with an overview</a:t>
            </a:r>
          </a:p>
          <a:p>
            <a:r>
              <a:rPr lang="en-GB" sz="1800" dirty="0"/>
              <a:t>Decide on organising principles </a:t>
            </a:r>
          </a:p>
          <a:p>
            <a:pPr lvl="1"/>
            <a:r>
              <a:rPr lang="en-GB" sz="1800" dirty="0"/>
              <a:t>Topical Order - organise by main topics or issues; emphasize the relationship of the issues to the main “problem” (Research Question/issue)</a:t>
            </a:r>
          </a:p>
          <a:p>
            <a:pPr lvl="1"/>
            <a:r>
              <a:rPr lang="en-GB" sz="1800" dirty="0"/>
              <a:t>Chronological Order - organise the literature by the dates the research was published</a:t>
            </a:r>
          </a:p>
          <a:p>
            <a:pPr lvl="1"/>
            <a:r>
              <a:rPr lang="en-GB" sz="1800" dirty="0"/>
              <a:t>Problem-Cause-Solution Order - Organise the review so that it moves from the problem to the solution</a:t>
            </a:r>
          </a:p>
          <a:p>
            <a:pPr lvl="1">
              <a:defRPr/>
            </a:pPr>
            <a:r>
              <a:rPr lang="en-US" sz="1800" dirty="0"/>
              <a:t>General-to-Specific Order - (also called the funnel approach) where you examine broad-based research first and then focus on specific studies that relate to the topic</a:t>
            </a:r>
          </a:p>
          <a:p>
            <a:pPr lvl="1">
              <a:defRPr/>
            </a:pPr>
            <a:r>
              <a:rPr lang="en-US" sz="1800" dirty="0"/>
              <a:t>Specific-to-General Order - Discuss specific research studies so conclusions can be drawn</a:t>
            </a:r>
            <a:endParaRPr lang="en-GB" sz="1800" dirty="0"/>
          </a:p>
        </p:txBody>
      </p:sp>
    </p:spTree>
    <p:extLst>
      <p:ext uri="{BB962C8B-B14F-4D97-AF65-F5344CB8AC3E}">
        <p14:creationId xmlns:p14="http://schemas.microsoft.com/office/powerpoint/2010/main" val="13454933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FD402-F0CC-F284-DE05-D770DBEEA3EE}"/>
              </a:ext>
            </a:extLst>
          </p:cNvPr>
          <p:cNvSpPr>
            <a:spLocks noGrp="1"/>
          </p:cNvSpPr>
          <p:nvPr>
            <p:ph type="title"/>
          </p:nvPr>
        </p:nvSpPr>
        <p:spPr>
          <a:xfrm>
            <a:off x="5297762" y="-85420"/>
            <a:ext cx="6251110" cy="1783080"/>
          </a:xfrm>
        </p:spPr>
        <p:txBody>
          <a:bodyPr anchor="b">
            <a:normAutofit/>
          </a:bodyPr>
          <a:lstStyle/>
          <a:p>
            <a:r>
              <a:rPr lang="en-GB" sz="5400" dirty="0"/>
              <a:t>Writing</a:t>
            </a:r>
          </a:p>
        </p:txBody>
      </p:sp>
      <p:pic>
        <p:nvPicPr>
          <p:cNvPr id="5" name="Picture 4" descr="Abstract blurred public library with bookshelves">
            <a:extLst>
              <a:ext uri="{FF2B5EF4-FFF2-40B4-BE49-F238E27FC236}">
                <a16:creationId xmlns:a16="http://schemas.microsoft.com/office/drawing/2014/main" id="{31E6DDC5-2FFC-676D-FA05-ED930B1ABBAB}"/>
              </a:ext>
            </a:extLst>
          </p:cNvPr>
          <p:cNvPicPr>
            <a:picLocks noChangeAspect="1"/>
          </p:cNvPicPr>
          <p:nvPr/>
        </p:nvPicPr>
        <p:blipFill rotWithShape="1">
          <a:blip r:embed="rId2"/>
          <a:srcRect l="16165" r="38504" b="-1"/>
          <a:stretch/>
        </p:blipFill>
        <p:spPr>
          <a:xfrm>
            <a:off x="1" y="10"/>
            <a:ext cx="3862061" cy="5686927"/>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4680E5CC-45D5-3D9F-9595-BA378AF7E97E}"/>
              </a:ext>
            </a:extLst>
          </p:cNvPr>
          <p:cNvSpPr>
            <a:spLocks noGrp="1"/>
          </p:cNvSpPr>
          <p:nvPr>
            <p:ph idx="1"/>
          </p:nvPr>
        </p:nvSpPr>
        <p:spPr>
          <a:xfrm>
            <a:off x="5297762" y="2070520"/>
            <a:ext cx="6251110" cy="3483864"/>
          </a:xfrm>
        </p:spPr>
        <p:txBody>
          <a:bodyPr>
            <a:normAutofit fontScale="77500" lnSpcReduction="20000"/>
          </a:bodyPr>
          <a:lstStyle/>
          <a:p>
            <a:r>
              <a:rPr lang="en-GB" sz="3000" dirty="0"/>
              <a:t>Use headings for the for the different sections of the review</a:t>
            </a:r>
          </a:p>
          <a:p>
            <a:r>
              <a:rPr lang="en-GB" sz="3000" dirty="0"/>
              <a:t>Provide summative signposts of where your argument is leading</a:t>
            </a:r>
          </a:p>
          <a:p>
            <a:r>
              <a:rPr lang="en-GB" sz="3000" dirty="0"/>
              <a:t>Summarise your review/highlight ‘gap’ in research</a:t>
            </a:r>
            <a:endParaRPr lang="en-US" sz="3000" dirty="0"/>
          </a:p>
          <a:p>
            <a:pPr eaLnBrk="1" hangingPunct="1">
              <a:defRPr/>
            </a:pPr>
            <a:r>
              <a:rPr lang="en-US" sz="3000" dirty="0"/>
              <a:t>After reviewing the literature, </a:t>
            </a:r>
            <a:r>
              <a:rPr lang="en-US" sz="3000" dirty="0" err="1"/>
              <a:t>summarise</a:t>
            </a:r>
            <a:r>
              <a:rPr lang="en-US" sz="3000" dirty="0"/>
              <a:t> what has been done, what has not been done, and what needs to be done.</a:t>
            </a:r>
          </a:p>
          <a:p>
            <a:pPr eaLnBrk="1" hangingPunct="1">
              <a:defRPr/>
            </a:pPr>
            <a:r>
              <a:rPr lang="en-US" sz="3000" b="1" dirty="0"/>
              <a:t>Remember you are arguing your point of why your study is important!</a:t>
            </a:r>
          </a:p>
          <a:p>
            <a:endParaRPr lang="en-GB" sz="2200" dirty="0"/>
          </a:p>
        </p:txBody>
      </p:sp>
    </p:spTree>
    <p:extLst>
      <p:ext uri="{BB962C8B-B14F-4D97-AF65-F5344CB8AC3E}">
        <p14:creationId xmlns:p14="http://schemas.microsoft.com/office/powerpoint/2010/main" val="39979132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6A070-C28C-4AA2-A4A8-4D47648C61C9}"/>
              </a:ext>
            </a:extLst>
          </p:cNvPr>
          <p:cNvSpPr>
            <a:spLocks noGrp="1"/>
          </p:cNvSpPr>
          <p:nvPr>
            <p:ph type="title"/>
          </p:nvPr>
        </p:nvSpPr>
        <p:spPr>
          <a:xfrm>
            <a:off x="841248" y="548640"/>
            <a:ext cx="3600860" cy="5431536"/>
          </a:xfrm>
        </p:spPr>
        <p:txBody>
          <a:bodyPr>
            <a:normAutofit/>
          </a:bodyPr>
          <a:lstStyle/>
          <a:p>
            <a:r>
              <a:rPr lang="en-GB" sz="5400"/>
              <a:t>Clarity</a:t>
            </a:r>
          </a:p>
        </p:txBody>
      </p:sp>
      <p:sp>
        <p:nvSpPr>
          <p:cNvPr id="3" name="Content Placeholder 2">
            <a:extLst>
              <a:ext uri="{FF2B5EF4-FFF2-40B4-BE49-F238E27FC236}">
                <a16:creationId xmlns:a16="http://schemas.microsoft.com/office/drawing/2014/main" id="{DCB5906B-5BB7-49A0-81C8-9431B7222B1A}"/>
              </a:ext>
            </a:extLst>
          </p:cNvPr>
          <p:cNvSpPr>
            <a:spLocks noGrp="1"/>
          </p:cNvSpPr>
          <p:nvPr>
            <p:ph idx="1"/>
          </p:nvPr>
        </p:nvSpPr>
        <p:spPr>
          <a:xfrm>
            <a:off x="5126417" y="137487"/>
            <a:ext cx="6224335" cy="6047812"/>
          </a:xfrm>
        </p:spPr>
        <p:txBody>
          <a:bodyPr anchor="ctr">
            <a:normAutofit/>
          </a:bodyPr>
          <a:lstStyle/>
          <a:p>
            <a:r>
              <a:rPr lang="en-GB" sz="2200" dirty="0"/>
              <a:t>Tips for clear writing:</a:t>
            </a:r>
          </a:p>
          <a:p>
            <a:pPr lvl="1"/>
            <a:r>
              <a:rPr lang="en-GB" sz="2200" dirty="0"/>
              <a:t>Clear introduction: overview of topic/s, aim of review and structure</a:t>
            </a:r>
          </a:p>
          <a:p>
            <a:pPr lvl="1"/>
            <a:r>
              <a:rPr lang="en-GB" sz="2200" dirty="0"/>
              <a:t>Clear paragraph structure</a:t>
            </a:r>
          </a:p>
          <a:p>
            <a:pPr lvl="1"/>
            <a:r>
              <a:rPr lang="en-GB" sz="2200" dirty="0"/>
              <a:t>Make sure the subject of your sentence is clear</a:t>
            </a:r>
          </a:p>
          <a:p>
            <a:pPr lvl="1"/>
            <a:r>
              <a:rPr lang="en-GB" sz="2200" dirty="0"/>
              <a:t>Don’t assume knowledge</a:t>
            </a:r>
          </a:p>
          <a:p>
            <a:pPr lvl="1"/>
            <a:r>
              <a:rPr lang="en-GB" sz="2200" dirty="0"/>
              <a:t>Make sure key terminology and difficult ideas are always explained thoroughly (ask yourself does it make sense)</a:t>
            </a:r>
          </a:p>
          <a:p>
            <a:pPr lvl="1"/>
            <a:r>
              <a:rPr lang="en-GB" sz="2200" dirty="0"/>
              <a:t>Be objective and balanced</a:t>
            </a:r>
          </a:p>
          <a:p>
            <a:pPr lvl="1"/>
            <a:r>
              <a:rPr lang="en-GB" sz="2200" dirty="0"/>
              <a:t>Use signposts to orientate the reader</a:t>
            </a:r>
          </a:p>
        </p:txBody>
      </p:sp>
    </p:spTree>
    <p:extLst>
      <p:ext uri="{BB962C8B-B14F-4D97-AF65-F5344CB8AC3E}">
        <p14:creationId xmlns:p14="http://schemas.microsoft.com/office/powerpoint/2010/main" val="3864199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8A37E-B031-4FE3-98AD-E75DEB7AB5FB}"/>
              </a:ext>
            </a:extLst>
          </p:cNvPr>
          <p:cNvSpPr>
            <a:spLocks noGrp="1"/>
          </p:cNvSpPr>
          <p:nvPr>
            <p:ph type="title"/>
          </p:nvPr>
        </p:nvSpPr>
        <p:spPr>
          <a:xfrm>
            <a:off x="312373" y="548640"/>
            <a:ext cx="4129735" cy="5431536"/>
          </a:xfrm>
        </p:spPr>
        <p:txBody>
          <a:bodyPr>
            <a:normAutofit/>
          </a:bodyPr>
          <a:lstStyle/>
          <a:p>
            <a:r>
              <a:rPr lang="en-GB" sz="5400" dirty="0"/>
              <a:t>Your critical voice: signposting</a:t>
            </a:r>
          </a:p>
        </p:txBody>
      </p:sp>
      <p:sp>
        <p:nvSpPr>
          <p:cNvPr id="3" name="Content Placeholder 2">
            <a:extLst>
              <a:ext uri="{FF2B5EF4-FFF2-40B4-BE49-F238E27FC236}">
                <a16:creationId xmlns:a16="http://schemas.microsoft.com/office/drawing/2014/main" id="{D9C40C64-B19A-4B63-B54B-148C7925039E}"/>
              </a:ext>
            </a:extLst>
          </p:cNvPr>
          <p:cNvSpPr>
            <a:spLocks noGrp="1"/>
          </p:cNvSpPr>
          <p:nvPr>
            <p:ph idx="1"/>
          </p:nvPr>
        </p:nvSpPr>
        <p:spPr>
          <a:xfrm>
            <a:off x="5171854" y="0"/>
            <a:ext cx="6224335" cy="6205267"/>
          </a:xfrm>
        </p:spPr>
        <p:txBody>
          <a:bodyPr anchor="ctr">
            <a:normAutofit/>
          </a:bodyPr>
          <a:lstStyle/>
          <a:p>
            <a:r>
              <a:rPr lang="en-GB" sz="2400" dirty="0"/>
              <a:t>Where appropriate, begin section and paragraphs with a statement which synthesises or analyses, rather than just describe</a:t>
            </a:r>
          </a:p>
          <a:p>
            <a:r>
              <a:rPr lang="en-GB" sz="2400" dirty="0"/>
              <a:t>Use signposting words to demonstrate how texts relate to each other and also what you think of them, e.g. </a:t>
            </a:r>
          </a:p>
          <a:p>
            <a:pPr lvl="1"/>
            <a:r>
              <a:rPr lang="en-GB" sz="2000" dirty="0"/>
              <a:t>However</a:t>
            </a:r>
          </a:p>
          <a:p>
            <a:pPr lvl="1"/>
            <a:r>
              <a:rPr lang="en-GB" sz="2000" dirty="0"/>
              <a:t>Yet</a:t>
            </a:r>
          </a:p>
          <a:p>
            <a:pPr lvl="1"/>
            <a:r>
              <a:rPr lang="en-GB" sz="2000" dirty="0"/>
              <a:t>Moreover</a:t>
            </a:r>
          </a:p>
          <a:p>
            <a:pPr lvl="1"/>
            <a:r>
              <a:rPr lang="en-GB" sz="2000" dirty="0"/>
              <a:t>Indeed</a:t>
            </a:r>
          </a:p>
          <a:p>
            <a:pPr lvl="1"/>
            <a:r>
              <a:rPr lang="en-GB" sz="2000" dirty="0"/>
              <a:t>similarly </a:t>
            </a:r>
          </a:p>
        </p:txBody>
      </p:sp>
    </p:spTree>
    <p:extLst>
      <p:ext uri="{BB962C8B-B14F-4D97-AF65-F5344CB8AC3E}">
        <p14:creationId xmlns:p14="http://schemas.microsoft.com/office/powerpoint/2010/main" val="18634284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0D677-4EC3-47D8-B038-E0462FD42BD5}"/>
              </a:ext>
            </a:extLst>
          </p:cNvPr>
          <p:cNvSpPr>
            <a:spLocks noGrp="1"/>
          </p:cNvSpPr>
          <p:nvPr>
            <p:ph type="title"/>
          </p:nvPr>
        </p:nvSpPr>
        <p:spPr>
          <a:xfrm>
            <a:off x="278296" y="548640"/>
            <a:ext cx="4163812" cy="5431536"/>
          </a:xfrm>
        </p:spPr>
        <p:txBody>
          <a:bodyPr>
            <a:normAutofit/>
          </a:bodyPr>
          <a:lstStyle/>
          <a:p>
            <a:r>
              <a:rPr lang="en-GB" sz="5400" dirty="0"/>
              <a:t>Paragraphs and Flow</a:t>
            </a:r>
          </a:p>
        </p:txBody>
      </p:sp>
      <p:sp>
        <p:nvSpPr>
          <p:cNvPr id="3" name="Content Placeholder 2">
            <a:extLst>
              <a:ext uri="{FF2B5EF4-FFF2-40B4-BE49-F238E27FC236}">
                <a16:creationId xmlns:a16="http://schemas.microsoft.com/office/drawing/2014/main" id="{B7BDCC11-47F9-4819-A506-8E1357C8E236}"/>
              </a:ext>
            </a:extLst>
          </p:cNvPr>
          <p:cNvSpPr>
            <a:spLocks noGrp="1"/>
          </p:cNvSpPr>
          <p:nvPr>
            <p:ph idx="1"/>
          </p:nvPr>
        </p:nvSpPr>
        <p:spPr>
          <a:xfrm>
            <a:off x="5126418" y="552091"/>
            <a:ext cx="6224335" cy="5431536"/>
          </a:xfrm>
        </p:spPr>
        <p:txBody>
          <a:bodyPr anchor="ctr">
            <a:normAutofit/>
          </a:bodyPr>
          <a:lstStyle/>
          <a:p>
            <a:r>
              <a:rPr lang="en-GB" sz="2200"/>
              <a:t>Paragraph</a:t>
            </a:r>
          </a:p>
          <a:p>
            <a:pPr lvl="1"/>
            <a:r>
              <a:rPr lang="en-GB" sz="2200"/>
              <a:t>Topic sentence</a:t>
            </a:r>
          </a:p>
          <a:p>
            <a:pPr lvl="1"/>
            <a:r>
              <a:rPr lang="en-GB" sz="2200"/>
              <a:t>Discussion of topic</a:t>
            </a:r>
          </a:p>
          <a:p>
            <a:pPr lvl="1"/>
            <a:r>
              <a:rPr lang="en-GB" sz="2200"/>
              <a:t>Closing sentence</a:t>
            </a:r>
          </a:p>
          <a:p>
            <a:pPr lvl="1"/>
            <a:endParaRPr lang="en-GB" sz="2200"/>
          </a:p>
          <a:p>
            <a:r>
              <a:rPr lang="en-GB" sz="2200"/>
              <a:t>Thematic and grammatical links</a:t>
            </a:r>
          </a:p>
          <a:p>
            <a:pPr lvl="1"/>
            <a:r>
              <a:rPr lang="en-GB" sz="2200"/>
              <a:t>Logical progression from one paragraph to the next</a:t>
            </a:r>
          </a:p>
          <a:p>
            <a:pPr lvl="1"/>
            <a:r>
              <a:rPr lang="en-GB" sz="2200"/>
              <a:t>Demonstrate links in your language</a:t>
            </a:r>
          </a:p>
          <a:p>
            <a:endParaRPr lang="en-GB" sz="2200"/>
          </a:p>
        </p:txBody>
      </p:sp>
    </p:spTree>
    <p:extLst>
      <p:ext uri="{BB962C8B-B14F-4D97-AF65-F5344CB8AC3E}">
        <p14:creationId xmlns:p14="http://schemas.microsoft.com/office/powerpoint/2010/main" val="1493138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366-F8F1-4532-B141-C59551B52223}"/>
              </a:ext>
            </a:extLst>
          </p:cNvPr>
          <p:cNvSpPr>
            <a:spLocks noGrp="1"/>
          </p:cNvSpPr>
          <p:nvPr>
            <p:ph type="title"/>
          </p:nvPr>
        </p:nvSpPr>
        <p:spPr>
          <a:xfrm>
            <a:off x="431642" y="548640"/>
            <a:ext cx="4010466" cy="5431536"/>
          </a:xfrm>
        </p:spPr>
        <p:txBody>
          <a:bodyPr>
            <a:normAutofit/>
          </a:bodyPr>
          <a:lstStyle/>
          <a:p>
            <a:r>
              <a:rPr lang="en-GB" sz="5000" dirty="0"/>
              <a:t>Editing and Proofreading</a:t>
            </a:r>
          </a:p>
        </p:txBody>
      </p:sp>
      <p:sp>
        <p:nvSpPr>
          <p:cNvPr id="3" name="Content Placeholder 2">
            <a:extLst>
              <a:ext uri="{FF2B5EF4-FFF2-40B4-BE49-F238E27FC236}">
                <a16:creationId xmlns:a16="http://schemas.microsoft.com/office/drawing/2014/main" id="{4B46139D-699E-4374-95C7-DF42BEAAD8B8}"/>
              </a:ext>
            </a:extLst>
          </p:cNvPr>
          <p:cNvSpPr>
            <a:spLocks noGrp="1"/>
          </p:cNvSpPr>
          <p:nvPr>
            <p:ph idx="1"/>
          </p:nvPr>
        </p:nvSpPr>
        <p:spPr>
          <a:xfrm>
            <a:off x="5126418" y="552091"/>
            <a:ext cx="6224335" cy="5431536"/>
          </a:xfrm>
        </p:spPr>
        <p:txBody>
          <a:bodyPr anchor="ctr">
            <a:normAutofit/>
          </a:bodyPr>
          <a:lstStyle/>
          <a:p>
            <a:r>
              <a:rPr lang="en-GB" sz="2200" dirty="0"/>
              <a:t>Editing and proofreading are fundamental aspects of good academic practice</a:t>
            </a:r>
          </a:p>
          <a:p>
            <a:r>
              <a:rPr lang="en-GB" sz="2200" dirty="0"/>
              <a:t>Editing is the process of continually revising and improving your written work.  It is often an activity that forms a major part of the writing process.</a:t>
            </a:r>
          </a:p>
          <a:p>
            <a:r>
              <a:rPr lang="en-GB" sz="2200" dirty="0"/>
              <a:t>Proofreading is the final check before printing and submission.  It is a process that helps remove errors and improve presentation.</a:t>
            </a:r>
          </a:p>
        </p:txBody>
      </p:sp>
    </p:spTree>
    <p:extLst>
      <p:ext uri="{BB962C8B-B14F-4D97-AF65-F5344CB8AC3E}">
        <p14:creationId xmlns:p14="http://schemas.microsoft.com/office/powerpoint/2010/main" val="27589203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DB255-447C-44CD-85C6-AB0C5B55ED53}"/>
              </a:ext>
            </a:extLst>
          </p:cNvPr>
          <p:cNvSpPr>
            <a:spLocks noGrp="1"/>
          </p:cNvSpPr>
          <p:nvPr>
            <p:ph type="title"/>
          </p:nvPr>
        </p:nvSpPr>
        <p:spPr>
          <a:xfrm>
            <a:off x="5297762" y="329184"/>
            <a:ext cx="6251110" cy="1783080"/>
          </a:xfrm>
        </p:spPr>
        <p:txBody>
          <a:bodyPr anchor="b">
            <a:normAutofit/>
          </a:bodyPr>
          <a:lstStyle/>
          <a:p>
            <a:r>
              <a:rPr lang="en-GB" sz="5400"/>
              <a:t>An evolving literature review</a:t>
            </a:r>
          </a:p>
        </p:txBody>
      </p:sp>
      <p:pic>
        <p:nvPicPr>
          <p:cNvPr id="5" name="Picture 4" descr="Reading a book and drinking coffee on the table">
            <a:extLst>
              <a:ext uri="{FF2B5EF4-FFF2-40B4-BE49-F238E27FC236}">
                <a16:creationId xmlns:a16="http://schemas.microsoft.com/office/drawing/2014/main" id="{1E96202C-DCEC-9625-64CB-8E96DBF8C460}"/>
              </a:ext>
            </a:extLst>
          </p:cNvPr>
          <p:cNvPicPr>
            <a:picLocks noChangeAspect="1"/>
          </p:cNvPicPr>
          <p:nvPr/>
        </p:nvPicPr>
        <p:blipFill rotWithShape="1">
          <a:blip r:embed="rId2"/>
          <a:srcRect l="28096" r="2657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6D2F880B-C5F9-4FBB-9A97-47399F72D0BB}"/>
              </a:ext>
            </a:extLst>
          </p:cNvPr>
          <p:cNvSpPr>
            <a:spLocks noGrp="1"/>
          </p:cNvSpPr>
          <p:nvPr>
            <p:ph idx="1"/>
          </p:nvPr>
        </p:nvSpPr>
        <p:spPr>
          <a:xfrm>
            <a:off x="5297762" y="2706624"/>
            <a:ext cx="6251110" cy="3483864"/>
          </a:xfrm>
        </p:spPr>
        <p:txBody>
          <a:bodyPr>
            <a:normAutofit/>
          </a:bodyPr>
          <a:lstStyle/>
          <a:p>
            <a:r>
              <a:rPr lang="en-GB" sz="2200" dirty="0"/>
              <a:t>Not something you do now and forget about</a:t>
            </a:r>
          </a:p>
          <a:p>
            <a:r>
              <a:rPr lang="en-GB" sz="2200" dirty="0"/>
              <a:t>Your field is constantly evolving and changing</a:t>
            </a:r>
          </a:p>
        </p:txBody>
      </p:sp>
    </p:spTree>
    <p:extLst>
      <p:ext uri="{BB962C8B-B14F-4D97-AF65-F5344CB8AC3E}">
        <p14:creationId xmlns:p14="http://schemas.microsoft.com/office/powerpoint/2010/main" val="2629146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34CCC-BA34-46E6-804B-99428F3729C2}"/>
              </a:ext>
            </a:extLst>
          </p:cNvPr>
          <p:cNvSpPr>
            <a:spLocks noGrp="1"/>
          </p:cNvSpPr>
          <p:nvPr>
            <p:ph type="title"/>
          </p:nvPr>
        </p:nvSpPr>
        <p:spPr>
          <a:xfrm>
            <a:off x="841246" y="673770"/>
            <a:ext cx="3644489" cy="2414488"/>
          </a:xfrm>
        </p:spPr>
        <p:txBody>
          <a:bodyPr anchor="t">
            <a:normAutofit/>
          </a:bodyPr>
          <a:lstStyle/>
          <a:p>
            <a:r>
              <a:rPr lang="en-GB" sz="4200" dirty="0"/>
              <a:t>What information do you need to gather</a:t>
            </a:r>
          </a:p>
        </p:txBody>
      </p:sp>
      <p:sp>
        <p:nvSpPr>
          <p:cNvPr id="3" name="Content Placeholder 2">
            <a:extLst>
              <a:ext uri="{FF2B5EF4-FFF2-40B4-BE49-F238E27FC236}">
                <a16:creationId xmlns:a16="http://schemas.microsoft.com/office/drawing/2014/main" id="{115CDED9-3055-4C4E-A380-5DC5138A7805}"/>
              </a:ext>
            </a:extLst>
          </p:cNvPr>
          <p:cNvSpPr>
            <a:spLocks noGrp="1"/>
          </p:cNvSpPr>
          <p:nvPr>
            <p:ph idx="1"/>
          </p:nvPr>
        </p:nvSpPr>
        <p:spPr>
          <a:xfrm>
            <a:off x="6094476" y="1563353"/>
            <a:ext cx="5254754" cy="5294647"/>
          </a:xfrm>
        </p:spPr>
        <p:txBody>
          <a:bodyPr>
            <a:normAutofit/>
          </a:bodyPr>
          <a:lstStyle/>
          <a:p>
            <a:pPr algn="just"/>
            <a:r>
              <a:rPr lang="en-GB" dirty="0"/>
              <a:t>What questions couldn’t you answer in your literature review story?</a:t>
            </a:r>
          </a:p>
          <a:p>
            <a:pPr algn="just"/>
            <a:r>
              <a:rPr lang="en-GB" dirty="0"/>
              <a:t>What don’t you know (yet!) about your field?</a:t>
            </a:r>
          </a:p>
          <a:p>
            <a:pPr algn="just"/>
            <a:r>
              <a:rPr lang="en-GB" dirty="0"/>
              <a:t>Use this to move forward!</a:t>
            </a:r>
          </a:p>
        </p:txBody>
      </p:sp>
    </p:spTree>
    <p:extLst>
      <p:ext uri="{BB962C8B-B14F-4D97-AF65-F5344CB8AC3E}">
        <p14:creationId xmlns:p14="http://schemas.microsoft.com/office/powerpoint/2010/main" val="8429733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5297762" y="329184"/>
            <a:ext cx="6251110" cy="1783080"/>
          </a:xfrm>
        </p:spPr>
        <p:txBody>
          <a:bodyPr anchor="b">
            <a:normAutofit/>
          </a:bodyPr>
          <a:lstStyle/>
          <a:p>
            <a:pPr>
              <a:defRPr/>
            </a:pPr>
            <a:r>
              <a:rPr lang="en-US" sz="3800"/>
              <a:t>General Guidelines to Writing a Literature Review</a:t>
            </a:r>
            <a:br>
              <a:rPr lang="en-US" sz="3800"/>
            </a:br>
            <a:endParaRPr lang="en-US" sz="3800"/>
          </a:p>
        </p:txBody>
      </p:sp>
      <p:pic>
        <p:nvPicPr>
          <p:cNvPr id="1029" name="Picture 1028" descr="Cluster of books">
            <a:extLst>
              <a:ext uri="{FF2B5EF4-FFF2-40B4-BE49-F238E27FC236}">
                <a16:creationId xmlns:a16="http://schemas.microsoft.com/office/drawing/2014/main" id="{23A4A7B3-203E-012F-B19E-BACBB4A48AE1}"/>
              </a:ext>
            </a:extLst>
          </p:cNvPr>
          <p:cNvPicPr>
            <a:picLocks noChangeAspect="1"/>
          </p:cNvPicPr>
          <p:nvPr/>
        </p:nvPicPr>
        <p:blipFill rotWithShape="1">
          <a:blip r:embed="rId3"/>
          <a:srcRect l="30436" r="26780" b="-1"/>
          <a:stretch/>
        </p:blipFill>
        <p:spPr>
          <a:xfrm>
            <a:off x="1" y="10"/>
            <a:ext cx="3949581" cy="581580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27" name="Rectangle 3"/>
          <p:cNvSpPr>
            <a:spLocks noGrp="1" noChangeArrowheads="1"/>
          </p:cNvSpPr>
          <p:nvPr>
            <p:ph idx="1"/>
          </p:nvPr>
        </p:nvSpPr>
        <p:spPr>
          <a:xfrm>
            <a:off x="5297762" y="2042123"/>
            <a:ext cx="6251110" cy="3483864"/>
          </a:xfrm>
        </p:spPr>
        <p:txBody>
          <a:bodyPr>
            <a:normAutofit/>
          </a:bodyPr>
          <a:lstStyle/>
          <a:p>
            <a:pPr eaLnBrk="1" hangingPunct="1">
              <a:defRPr/>
            </a:pPr>
            <a:r>
              <a:rPr lang="en-US" sz="2000" dirty="0"/>
              <a:t>Introduce the literature review by pointing out the major research topic that will be discussed</a:t>
            </a:r>
          </a:p>
          <a:p>
            <a:pPr eaLnBrk="1" hangingPunct="1">
              <a:defRPr/>
            </a:pPr>
            <a:endParaRPr lang="en-US" sz="2000" dirty="0"/>
          </a:p>
          <a:p>
            <a:pPr eaLnBrk="1" hangingPunct="1">
              <a:defRPr/>
            </a:pPr>
            <a:r>
              <a:rPr lang="en-US" sz="2000" dirty="0"/>
              <a:t>Identify the broad problem area but don’t be too global (for example, discussing the history of education when the topic is on specific instructional strategy)</a:t>
            </a:r>
          </a:p>
          <a:p>
            <a:pPr eaLnBrk="1" hangingPunct="1">
              <a:defRPr/>
            </a:pPr>
            <a:endParaRPr lang="en-US" sz="2000" dirty="0"/>
          </a:p>
          <a:p>
            <a:pPr eaLnBrk="1" hangingPunct="1">
              <a:defRPr/>
            </a:pPr>
            <a:r>
              <a:rPr lang="en-US" sz="2000" dirty="0"/>
              <a:t>Discuss the general importance of your topic for those in your field</a:t>
            </a:r>
          </a:p>
          <a:p>
            <a:pPr eaLnBrk="1" hangingPunct="1">
              <a:defRPr/>
            </a:pPr>
            <a:endParaRPr lang="en-US" sz="2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5297762" y="329184"/>
            <a:ext cx="6251110" cy="1783080"/>
          </a:xfrm>
        </p:spPr>
        <p:txBody>
          <a:bodyPr anchor="b">
            <a:normAutofit/>
          </a:bodyPr>
          <a:lstStyle/>
          <a:p>
            <a:pPr>
              <a:defRPr/>
            </a:pPr>
            <a:r>
              <a:rPr lang="en-US" sz="3800"/>
              <a:t>General Guidelines to Writing a Literature Review</a:t>
            </a:r>
            <a:br>
              <a:rPr lang="en-US" sz="3800"/>
            </a:br>
            <a:endParaRPr lang="en-US" sz="3800"/>
          </a:p>
        </p:txBody>
      </p:sp>
      <p:pic>
        <p:nvPicPr>
          <p:cNvPr id="5125" name="Picture 5124" descr="Stack of magazines on table">
            <a:extLst>
              <a:ext uri="{FF2B5EF4-FFF2-40B4-BE49-F238E27FC236}">
                <a16:creationId xmlns:a16="http://schemas.microsoft.com/office/drawing/2014/main" id="{95BB6E84-A57B-8756-D1E9-4FFF0B2058E0}"/>
              </a:ext>
            </a:extLst>
          </p:cNvPr>
          <p:cNvPicPr>
            <a:picLocks noChangeAspect="1"/>
          </p:cNvPicPr>
          <p:nvPr/>
        </p:nvPicPr>
        <p:blipFill rotWithShape="1">
          <a:blip r:embed="rId2"/>
          <a:srcRect l="43670" r="10999" b="-1"/>
          <a:stretch/>
        </p:blipFill>
        <p:spPr>
          <a:xfrm>
            <a:off x="1" y="10"/>
            <a:ext cx="3891726" cy="57306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123" name="Rectangle 3"/>
          <p:cNvSpPr>
            <a:spLocks noGrp="1" noChangeArrowheads="1"/>
          </p:cNvSpPr>
          <p:nvPr>
            <p:ph idx="1"/>
          </p:nvPr>
        </p:nvSpPr>
        <p:spPr>
          <a:xfrm>
            <a:off x="5297762" y="2195469"/>
            <a:ext cx="6251110" cy="3483864"/>
          </a:xfrm>
        </p:spPr>
        <p:txBody>
          <a:bodyPr>
            <a:normAutofit/>
          </a:bodyPr>
          <a:lstStyle/>
          <a:p>
            <a:pPr eaLnBrk="1" hangingPunct="1">
              <a:defRPr/>
            </a:pPr>
            <a:r>
              <a:rPr lang="en-US" sz="2200" dirty="0"/>
              <a:t>Don’t attempt to cover everything written on your topic</a:t>
            </a:r>
          </a:p>
          <a:p>
            <a:pPr eaLnBrk="1" hangingPunct="1">
              <a:defRPr/>
            </a:pPr>
            <a:endParaRPr lang="en-US" sz="2200" dirty="0"/>
          </a:p>
          <a:p>
            <a:pPr eaLnBrk="1" hangingPunct="1">
              <a:defRPr/>
            </a:pPr>
            <a:r>
              <a:rPr lang="en-US" sz="2200" dirty="0"/>
              <a:t>You will need to pick out the research most relevant to the topic you are studying</a:t>
            </a:r>
          </a:p>
          <a:p>
            <a:pPr eaLnBrk="1" hangingPunct="1">
              <a:defRPr/>
            </a:pPr>
            <a:endParaRPr lang="en-US" sz="2200" dirty="0"/>
          </a:p>
          <a:p>
            <a:pPr eaLnBrk="1" hangingPunct="1">
              <a:defRPr/>
            </a:pPr>
            <a:r>
              <a:rPr lang="en-US" sz="2200" dirty="0"/>
              <a:t>You will use the studies in your literature review as “evidence” that your research question is an important one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297762" y="329184"/>
            <a:ext cx="6251110" cy="1783080"/>
          </a:xfrm>
        </p:spPr>
        <p:txBody>
          <a:bodyPr anchor="b">
            <a:normAutofit/>
          </a:bodyPr>
          <a:lstStyle/>
          <a:p>
            <a:pPr>
              <a:defRPr/>
            </a:pPr>
            <a:r>
              <a:rPr lang="en-US" sz="3800"/>
              <a:t>General Guidelines to Writing a Literature Review</a:t>
            </a:r>
            <a:br>
              <a:rPr lang="en-US" sz="3800"/>
            </a:br>
            <a:endParaRPr lang="en-US" sz="3800"/>
          </a:p>
        </p:txBody>
      </p:sp>
      <p:pic>
        <p:nvPicPr>
          <p:cNvPr id="6149" name="Picture 6148" descr="Open book">
            <a:extLst>
              <a:ext uri="{FF2B5EF4-FFF2-40B4-BE49-F238E27FC236}">
                <a16:creationId xmlns:a16="http://schemas.microsoft.com/office/drawing/2014/main" id="{7998BC07-59B3-D521-6850-C93D00210B06}"/>
              </a:ext>
            </a:extLst>
          </p:cNvPr>
          <p:cNvPicPr>
            <a:picLocks noChangeAspect="1"/>
          </p:cNvPicPr>
          <p:nvPr/>
        </p:nvPicPr>
        <p:blipFill rotWithShape="1">
          <a:blip r:embed="rId2"/>
          <a:srcRect l="26682" r="27987" b="-1"/>
          <a:stretch/>
        </p:blipFill>
        <p:spPr>
          <a:xfrm>
            <a:off x="1" y="10"/>
            <a:ext cx="3880155" cy="571357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147" name="Rectangle 3"/>
          <p:cNvSpPr>
            <a:spLocks noGrp="1" noChangeArrowheads="1"/>
          </p:cNvSpPr>
          <p:nvPr>
            <p:ph idx="1"/>
          </p:nvPr>
        </p:nvSpPr>
        <p:spPr>
          <a:xfrm>
            <a:off x="5297762" y="1934212"/>
            <a:ext cx="6251110" cy="3483864"/>
          </a:xfrm>
        </p:spPr>
        <p:txBody>
          <a:bodyPr>
            <a:normAutofit/>
          </a:bodyPr>
          <a:lstStyle/>
          <a:p>
            <a:pPr eaLnBrk="1" hangingPunct="1">
              <a:defRPr/>
            </a:pPr>
            <a:r>
              <a:rPr lang="en-US" sz="2200" dirty="0"/>
              <a:t>It is important to cover research relevant to all the variables/issues  being studied.</a:t>
            </a:r>
          </a:p>
          <a:p>
            <a:pPr eaLnBrk="1" hangingPunct="1">
              <a:defRPr/>
            </a:pPr>
            <a:endParaRPr lang="en-US" sz="2200" dirty="0"/>
          </a:p>
          <a:p>
            <a:pPr eaLnBrk="1" hangingPunct="1">
              <a:defRPr/>
            </a:pPr>
            <a:r>
              <a:rPr lang="en-US" sz="2200" dirty="0"/>
              <a:t>Research that explains the relationship between these variables/issues is a top priority.</a:t>
            </a:r>
          </a:p>
          <a:p>
            <a:pPr eaLnBrk="1" hangingPunct="1">
              <a:defRPr/>
            </a:pPr>
            <a:endParaRPr lang="en-US" sz="2200" dirty="0"/>
          </a:p>
          <a:p>
            <a:pPr eaLnBrk="1" hangingPunct="1">
              <a:defRPr/>
            </a:pPr>
            <a:r>
              <a:rPr lang="en-US" sz="2200" dirty="0"/>
              <a:t>You will need to plan how you will structure your literature review and write from this plan.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297762" y="329184"/>
            <a:ext cx="6251110" cy="1783080"/>
          </a:xfrm>
        </p:spPr>
        <p:txBody>
          <a:bodyPr anchor="b">
            <a:normAutofit/>
          </a:bodyPr>
          <a:lstStyle/>
          <a:p>
            <a:pPr eaLnBrk="1" hangingPunct="1">
              <a:defRPr/>
            </a:pPr>
            <a:r>
              <a:rPr lang="en-US" sz="5400"/>
              <a:t>Literature Review</a:t>
            </a:r>
            <a:br>
              <a:rPr lang="en-US" sz="5400"/>
            </a:br>
            <a:endParaRPr lang="en-US" sz="5400"/>
          </a:p>
        </p:txBody>
      </p:sp>
      <p:pic>
        <p:nvPicPr>
          <p:cNvPr id="22533" name="Picture 22532" descr="A top view of books with different cover colours">
            <a:extLst>
              <a:ext uri="{FF2B5EF4-FFF2-40B4-BE49-F238E27FC236}">
                <a16:creationId xmlns:a16="http://schemas.microsoft.com/office/drawing/2014/main" id="{5574EE51-CEED-06CD-C852-D2344A98F1DA}"/>
              </a:ext>
            </a:extLst>
          </p:cNvPr>
          <p:cNvPicPr>
            <a:picLocks noChangeAspect="1"/>
          </p:cNvPicPr>
          <p:nvPr/>
        </p:nvPicPr>
        <p:blipFill rotWithShape="1">
          <a:blip r:embed="rId2"/>
          <a:srcRect l="11790" r="20299"/>
          <a:stretch/>
        </p:blipFill>
        <p:spPr>
          <a:xfrm>
            <a:off x="1" y="11"/>
            <a:ext cx="3880154" cy="571357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2531" name="Rectangle 3"/>
          <p:cNvSpPr>
            <a:spLocks noGrp="1" noChangeArrowheads="1"/>
          </p:cNvSpPr>
          <p:nvPr>
            <p:ph idx="1"/>
          </p:nvPr>
        </p:nvSpPr>
        <p:spPr>
          <a:xfrm>
            <a:off x="5297762" y="2706624"/>
            <a:ext cx="6251110" cy="3483864"/>
          </a:xfrm>
        </p:spPr>
        <p:txBody>
          <a:bodyPr>
            <a:normAutofit/>
          </a:bodyPr>
          <a:lstStyle/>
          <a:p>
            <a:pPr eaLnBrk="1" hangingPunct="1">
              <a:defRPr/>
            </a:pPr>
            <a:r>
              <a:rPr lang="en-US" sz="2200" dirty="0"/>
              <a:t>All sources cited in the literature review should be listed in the reference list</a:t>
            </a:r>
          </a:p>
          <a:p>
            <a:pPr marL="0" indent="0">
              <a:buNone/>
              <a:defRPr/>
            </a:pPr>
            <a:endParaRPr lang="en-US" sz="2200" dirty="0"/>
          </a:p>
          <a:p>
            <a:pPr eaLnBrk="1" hangingPunct="1">
              <a:defRPr/>
            </a:pPr>
            <a:r>
              <a:rPr lang="en-US" sz="2200" dirty="0"/>
              <a:t>To sum, a literature review should include introduction, summary and critique of journal articles/literature on topic (including policy), justifications for your research project and the question for your research project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5297762" y="329184"/>
            <a:ext cx="6251110" cy="1783080"/>
          </a:xfrm>
        </p:spPr>
        <p:txBody>
          <a:bodyPr anchor="b">
            <a:normAutofit/>
          </a:bodyPr>
          <a:lstStyle/>
          <a:p>
            <a:pPr>
              <a:defRPr/>
            </a:pPr>
            <a:r>
              <a:rPr lang="en-US" sz="3800"/>
              <a:t>Common Errors Made in Lit Reviews</a:t>
            </a:r>
            <a:br>
              <a:rPr lang="en-US" sz="3800"/>
            </a:br>
            <a:endParaRPr lang="en-US" sz="3800"/>
          </a:p>
        </p:txBody>
      </p:sp>
      <p:pic>
        <p:nvPicPr>
          <p:cNvPr id="28677" name="Picture 28676" descr="Abstract blurred public library with bookshelves">
            <a:extLst>
              <a:ext uri="{FF2B5EF4-FFF2-40B4-BE49-F238E27FC236}">
                <a16:creationId xmlns:a16="http://schemas.microsoft.com/office/drawing/2014/main" id="{40419F52-E770-F1C3-A6C3-59EB28BC9387}"/>
              </a:ext>
            </a:extLst>
          </p:cNvPr>
          <p:cNvPicPr>
            <a:picLocks noChangeAspect="1"/>
          </p:cNvPicPr>
          <p:nvPr/>
        </p:nvPicPr>
        <p:blipFill rotWithShape="1">
          <a:blip r:embed="rId2"/>
          <a:srcRect l="16165" r="38504" b="-1"/>
          <a:stretch/>
        </p:blipFill>
        <p:spPr>
          <a:xfrm>
            <a:off x="1" y="10"/>
            <a:ext cx="3884779" cy="572038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8675" name="Rectangle 3"/>
          <p:cNvSpPr>
            <a:spLocks noGrp="1" noChangeArrowheads="1"/>
          </p:cNvSpPr>
          <p:nvPr>
            <p:ph idx="1"/>
          </p:nvPr>
        </p:nvSpPr>
        <p:spPr>
          <a:xfrm>
            <a:off x="5246646" y="1854698"/>
            <a:ext cx="6251110" cy="3483864"/>
          </a:xfrm>
        </p:spPr>
        <p:txBody>
          <a:bodyPr>
            <a:normAutofit lnSpcReduction="10000"/>
          </a:bodyPr>
          <a:lstStyle/>
          <a:p>
            <a:pPr marL="609600" indent="-609600">
              <a:defRPr/>
            </a:pPr>
            <a:r>
              <a:rPr lang="en-US" sz="2000" dirty="0"/>
              <a:t>Review isn’t logically </a:t>
            </a:r>
            <a:r>
              <a:rPr lang="en-US" sz="2000" dirty="0" err="1"/>
              <a:t>organised</a:t>
            </a:r>
            <a:endParaRPr lang="en-US" sz="2000" dirty="0"/>
          </a:p>
          <a:p>
            <a:pPr marL="609600" indent="-609600">
              <a:defRPr/>
            </a:pPr>
            <a:r>
              <a:rPr lang="en-US" sz="2000" dirty="0"/>
              <a:t>Review isn’t focused on most important facets of the study</a:t>
            </a:r>
          </a:p>
          <a:p>
            <a:pPr marL="609600" indent="-609600">
              <a:defRPr/>
            </a:pPr>
            <a:r>
              <a:rPr lang="en-US" sz="2000" dirty="0"/>
              <a:t>Review doesn’t relate literature to the study</a:t>
            </a:r>
          </a:p>
          <a:p>
            <a:pPr marL="609600" indent="-609600">
              <a:defRPr/>
            </a:pPr>
            <a:r>
              <a:rPr lang="en-US" sz="2000" dirty="0"/>
              <a:t>Too few references or outdated references cited</a:t>
            </a:r>
          </a:p>
          <a:p>
            <a:pPr marL="609600" indent="-609600">
              <a:defRPr/>
            </a:pPr>
            <a:r>
              <a:rPr lang="en-US" sz="2000" dirty="0"/>
              <a:t>Review isn’t written in author’s own words</a:t>
            </a:r>
          </a:p>
          <a:p>
            <a:pPr marL="609600" indent="-609600">
              <a:defRPr/>
            </a:pPr>
            <a:r>
              <a:rPr lang="en-US" sz="2000" dirty="0"/>
              <a:t>Review reads like a series of disjointed summaries</a:t>
            </a:r>
          </a:p>
          <a:p>
            <a:pPr marL="609600" indent="-609600">
              <a:defRPr/>
            </a:pPr>
            <a:r>
              <a:rPr lang="en-US" sz="2000" dirty="0"/>
              <a:t>Review doesn’t argue a point</a:t>
            </a:r>
          </a:p>
          <a:p>
            <a:pPr marL="609600" indent="-609600">
              <a:defRPr/>
            </a:pPr>
            <a:r>
              <a:rPr lang="en-US" sz="2000" dirty="0"/>
              <a:t>Recent references are omitted</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297762" y="329184"/>
            <a:ext cx="6251110" cy="1783080"/>
          </a:xfrm>
        </p:spPr>
        <p:txBody>
          <a:bodyPr anchor="b">
            <a:normAutofit/>
          </a:bodyPr>
          <a:lstStyle/>
          <a:p>
            <a:pPr eaLnBrk="1" hangingPunct="1">
              <a:defRPr/>
            </a:pPr>
            <a:r>
              <a:rPr lang="en-US" sz="3800"/>
              <a:t>Writing the Literature Review</a:t>
            </a:r>
            <a:br>
              <a:rPr lang="en-US" sz="3800"/>
            </a:br>
            <a:endParaRPr lang="en-US" sz="3800"/>
          </a:p>
        </p:txBody>
      </p:sp>
      <p:pic>
        <p:nvPicPr>
          <p:cNvPr id="29701" name="Picture 29700">
            <a:extLst>
              <a:ext uri="{FF2B5EF4-FFF2-40B4-BE49-F238E27FC236}">
                <a16:creationId xmlns:a16="http://schemas.microsoft.com/office/drawing/2014/main" id="{75947D4C-1275-A349-308F-971E3266789D}"/>
              </a:ext>
            </a:extLst>
          </p:cNvPr>
          <p:cNvPicPr>
            <a:picLocks noChangeAspect="1"/>
          </p:cNvPicPr>
          <p:nvPr/>
        </p:nvPicPr>
        <p:blipFill rotWithShape="1">
          <a:blip r:embed="rId2"/>
          <a:srcRect l="35340" r="26460"/>
          <a:stretch/>
        </p:blipFill>
        <p:spPr>
          <a:xfrm>
            <a:off x="1" y="10"/>
            <a:ext cx="3890459" cy="572874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9699" name="Rectangle 3"/>
          <p:cNvSpPr>
            <a:spLocks noGrp="1" noChangeArrowheads="1"/>
          </p:cNvSpPr>
          <p:nvPr>
            <p:ph idx="1"/>
          </p:nvPr>
        </p:nvSpPr>
        <p:spPr>
          <a:xfrm>
            <a:off x="5175987" y="1956930"/>
            <a:ext cx="6251110" cy="3483864"/>
          </a:xfrm>
        </p:spPr>
        <p:txBody>
          <a:bodyPr>
            <a:normAutofit lnSpcReduction="10000"/>
          </a:bodyPr>
          <a:lstStyle/>
          <a:p>
            <a:pPr marL="609600" indent="-609600">
              <a:buNone/>
              <a:defRPr/>
            </a:pPr>
            <a:r>
              <a:rPr lang="en-US" sz="1900" u="sng" dirty="0"/>
              <a:t>Plagiarism includes (Galvan, 2014, p. 89):</a:t>
            </a:r>
          </a:p>
          <a:p>
            <a:pPr marL="609600" indent="-609600">
              <a:buFont typeface="Wingdings" pitchFamily="2" charset="2"/>
              <a:buAutoNum type="arabicPeriod"/>
              <a:defRPr/>
            </a:pPr>
            <a:r>
              <a:rPr lang="en-US" sz="1900" dirty="0"/>
              <a:t>Using another writer’s words without proper citation</a:t>
            </a:r>
          </a:p>
          <a:p>
            <a:pPr marL="609600" indent="-609600">
              <a:buFont typeface="Wingdings" pitchFamily="2" charset="2"/>
              <a:buAutoNum type="arabicPeriod"/>
              <a:defRPr/>
            </a:pPr>
            <a:r>
              <a:rPr lang="en-US" sz="1900" dirty="0"/>
              <a:t>Using another writer’s ideas without proper citation</a:t>
            </a:r>
          </a:p>
          <a:p>
            <a:pPr marL="609600" indent="-609600">
              <a:buFont typeface="Wingdings" pitchFamily="2" charset="2"/>
              <a:buAutoNum type="arabicPeriod"/>
              <a:defRPr/>
            </a:pPr>
            <a:r>
              <a:rPr lang="en-US" sz="1900" dirty="0"/>
              <a:t>Citing a source but reproducing the exact word without quotation marks</a:t>
            </a:r>
          </a:p>
          <a:p>
            <a:pPr marL="609600" indent="-609600">
              <a:buFont typeface="Wingdings" pitchFamily="2" charset="2"/>
              <a:buAutoNum type="arabicPeriod"/>
              <a:defRPr/>
            </a:pPr>
            <a:r>
              <a:rPr lang="en-US" sz="1900" dirty="0"/>
              <a:t>Borrowing the structure of another author’s phrases/sentences without giving the source</a:t>
            </a:r>
          </a:p>
          <a:p>
            <a:pPr marL="609600" indent="-609600">
              <a:buFont typeface="Wingdings" pitchFamily="2" charset="2"/>
              <a:buAutoNum type="arabicPeriod"/>
              <a:defRPr/>
            </a:pPr>
            <a:r>
              <a:rPr lang="en-US" sz="1900" dirty="0"/>
              <a:t>Borrowing all or part of another student’s paper</a:t>
            </a:r>
          </a:p>
          <a:p>
            <a:pPr marL="609600" indent="-609600">
              <a:buFont typeface="Wingdings" pitchFamily="2" charset="2"/>
              <a:buAutoNum type="arabicPeriod"/>
              <a:defRPr/>
            </a:pPr>
            <a:r>
              <a:rPr lang="en-US" sz="1900" dirty="0"/>
              <a:t>Using paper-writing service or having a friend write the paper</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Dissertation</a:t>
            </a:r>
            <a:br>
              <a:rPr lang="en-GB" sz="5400"/>
            </a:br>
            <a:endParaRPr lang="en-US" sz="5400"/>
          </a:p>
        </p:txBody>
      </p:sp>
      <p:sp>
        <p:nvSpPr>
          <p:cNvPr id="3" name="Content Placeholder 2"/>
          <p:cNvSpPr>
            <a:spLocks noGrp="1"/>
          </p:cNvSpPr>
          <p:nvPr>
            <p:ph idx="1"/>
          </p:nvPr>
        </p:nvSpPr>
        <p:spPr>
          <a:xfrm>
            <a:off x="640080" y="2872899"/>
            <a:ext cx="4243589" cy="3320668"/>
          </a:xfrm>
        </p:spPr>
        <p:txBody>
          <a:bodyPr>
            <a:normAutofit/>
          </a:bodyPr>
          <a:lstStyle/>
          <a:p>
            <a:r>
              <a:rPr lang="en-GB" sz="2200" dirty="0"/>
              <a:t>You will all have in common sections on Youth Work literature </a:t>
            </a:r>
          </a:p>
          <a:p>
            <a:r>
              <a:rPr lang="en-GB" sz="2200" dirty="0"/>
              <a:t>But each study will also have another focus which is in relation to your particular area of study. </a:t>
            </a:r>
          </a:p>
          <a:p>
            <a:pPr marL="0" indent="0">
              <a:buNone/>
            </a:pPr>
            <a:endParaRPr lang="en-GB" sz="2200" dirty="0"/>
          </a:p>
          <a:p>
            <a:endParaRPr lang="en-US" sz="2200" dirty="0"/>
          </a:p>
        </p:txBody>
      </p:sp>
      <p:pic>
        <p:nvPicPr>
          <p:cNvPr id="5" name="Picture 4" descr="Abstract blurred public library with bookshelves">
            <a:extLst>
              <a:ext uri="{FF2B5EF4-FFF2-40B4-BE49-F238E27FC236}">
                <a16:creationId xmlns:a16="http://schemas.microsoft.com/office/drawing/2014/main" id="{330EC955-66CF-40B7-9B81-D443D9D04E51}"/>
              </a:ext>
            </a:extLst>
          </p:cNvPr>
          <p:cNvPicPr>
            <a:picLocks noChangeAspect="1"/>
          </p:cNvPicPr>
          <p:nvPr/>
        </p:nvPicPr>
        <p:blipFill rotWithShape="1">
          <a:blip r:embed="rId2"/>
          <a:srcRect l="5354" r="27693" b="-1"/>
          <a:stretch/>
        </p:blipFill>
        <p:spPr>
          <a:xfrm>
            <a:off x="6451916" y="10"/>
            <a:ext cx="5738561" cy="572122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170392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sz="4200"/>
              <a:t>Telling a Story </a:t>
            </a:r>
            <a:br>
              <a:rPr lang="en-GB" sz="4200"/>
            </a:br>
            <a:endParaRPr lang="en-US" sz="4200"/>
          </a:p>
        </p:txBody>
      </p:sp>
      <p:sp>
        <p:nvSpPr>
          <p:cNvPr id="3" name="Content Placeholder 2"/>
          <p:cNvSpPr>
            <a:spLocks noGrp="1"/>
          </p:cNvSpPr>
          <p:nvPr>
            <p:ph idx="1"/>
          </p:nvPr>
        </p:nvSpPr>
        <p:spPr>
          <a:xfrm>
            <a:off x="838200" y="1929384"/>
            <a:ext cx="10515600" cy="4251960"/>
          </a:xfrm>
        </p:spPr>
        <p:txBody>
          <a:bodyPr>
            <a:normAutofit/>
          </a:bodyPr>
          <a:lstStyle/>
          <a:p>
            <a:r>
              <a:rPr lang="en-GB" sz="2400" dirty="0"/>
              <a:t>The conclusion/summary in your literature review will identify what </a:t>
            </a:r>
            <a:r>
              <a:rPr lang="en-US" sz="2400" dirty="0"/>
              <a:t>has been done, what has not been done, and what needs to be done.</a:t>
            </a:r>
            <a:endParaRPr lang="en-GB" sz="2400" dirty="0"/>
          </a:p>
          <a:p>
            <a:r>
              <a:rPr lang="en-GB" sz="2400" dirty="0"/>
              <a:t>For the students engaging in an </a:t>
            </a:r>
            <a:r>
              <a:rPr lang="en-GB" sz="2400" b="1" dirty="0"/>
              <a:t>empirical </a:t>
            </a:r>
            <a:r>
              <a:rPr lang="en-GB" sz="2400" dirty="0"/>
              <a:t>study, your literature review should also link to your methodology chapter, e.g. you should have identified any research in your specific area which will help inform your choice of methodology and methods. </a:t>
            </a:r>
          </a:p>
        </p:txBody>
      </p:sp>
    </p:spTree>
    <p:extLst>
      <p:ext uri="{BB962C8B-B14F-4D97-AF65-F5344CB8AC3E}">
        <p14:creationId xmlns:p14="http://schemas.microsoft.com/office/powerpoint/2010/main" val="18990507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548640"/>
            <a:ext cx="3600860" cy="5431536"/>
          </a:xfrm>
        </p:spPr>
        <p:txBody>
          <a:bodyPr>
            <a:normAutofit/>
          </a:bodyPr>
          <a:lstStyle/>
          <a:p>
            <a:r>
              <a:rPr lang="en-GB" sz="5400"/>
              <a:t>Telling a Story </a:t>
            </a:r>
            <a:br>
              <a:rPr lang="en-GB" sz="5400"/>
            </a:br>
            <a:endParaRPr lang="en-US" sz="5400"/>
          </a:p>
        </p:txBody>
      </p:sp>
      <p:sp>
        <p:nvSpPr>
          <p:cNvPr id="3" name="Content Placeholder 2"/>
          <p:cNvSpPr>
            <a:spLocks noGrp="1"/>
          </p:cNvSpPr>
          <p:nvPr>
            <p:ph idx="1"/>
          </p:nvPr>
        </p:nvSpPr>
        <p:spPr>
          <a:xfrm>
            <a:off x="5126418" y="552091"/>
            <a:ext cx="6224335" cy="5431536"/>
          </a:xfrm>
        </p:spPr>
        <p:txBody>
          <a:bodyPr anchor="ctr">
            <a:normAutofit/>
          </a:bodyPr>
          <a:lstStyle/>
          <a:p>
            <a:r>
              <a:rPr lang="en-GB" dirty="0"/>
              <a:t>If there is no research then you need to say so and suggest why you intend to use the methodology you have chosen e.g. </a:t>
            </a:r>
          </a:p>
          <a:p>
            <a:pPr lvl="1"/>
            <a:r>
              <a:rPr lang="en-GB" dirty="0"/>
              <a:t>A participatory approach because this is in line with Youth Work. </a:t>
            </a:r>
          </a:p>
          <a:p>
            <a:pPr lvl="1"/>
            <a:r>
              <a:rPr lang="en-GB" dirty="0"/>
              <a:t>Or an outcome based questionnaire because there is lack of evidence on impact</a:t>
            </a:r>
          </a:p>
          <a:p>
            <a:endParaRPr lang="en-GB" sz="2200" dirty="0"/>
          </a:p>
        </p:txBody>
      </p:sp>
    </p:spTree>
    <p:extLst>
      <p:ext uri="{BB962C8B-B14F-4D97-AF65-F5344CB8AC3E}">
        <p14:creationId xmlns:p14="http://schemas.microsoft.com/office/powerpoint/2010/main" val="9187355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67927"/>
            <a:ext cx="6894576" cy="1783080"/>
          </a:xfrm>
        </p:spPr>
        <p:txBody>
          <a:bodyPr anchor="b">
            <a:normAutofit/>
          </a:bodyPr>
          <a:lstStyle/>
          <a:p>
            <a:r>
              <a:rPr lang="en-GB" sz="5400" dirty="0"/>
              <a:t>Where to look…</a:t>
            </a:r>
          </a:p>
        </p:txBody>
      </p:sp>
      <p:pic>
        <p:nvPicPr>
          <p:cNvPr id="14" name="Picture 4" descr="Abstract blurred public library with bookshelves">
            <a:extLst>
              <a:ext uri="{FF2B5EF4-FFF2-40B4-BE49-F238E27FC236}">
                <a16:creationId xmlns:a16="http://schemas.microsoft.com/office/drawing/2014/main" id="{16B8415C-A3AF-F0E2-3852-2C7656A47251}"/>
              </a:ext>
            </a:extLst>
          </p:cNvPr>
          <p:cNvPicPr>
            <a:picLocks noChangeAspect="1"/>
          </p:cNvPicPr>
          <p:nvPr/>
        </p:nvPicPr>
        <p:blipFill rotWithShape="1">
          <a:blip r:embed="rId2"/>
          <a:srcRect l="19108" r="41447" b="-2"/>
          <a:stretch/>
        </p:blipFill>
        <p:spPr>
          <a:xfrm>
            <a:off x="20" y="1"/>
            <a:ext cx="3386331" cy="5730618"/>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p:cNvSpPr>
            <a:spLocks noGrp="1"/>
          </p:cNvSpPr>
          <p:nvPr>
            <p:ph idx="1"/>
          </p:nvPr>
        </p:nvSpPr>
        <p:spPr>
          <a:xfrm>
            <a:off x="4654296" y="2104597"/>
            <a:ext cx="6894576" cy="3483864"/>
          </a:xfrm>
        </p:spPr>
        <p:txBody>
          <a:bodyPr>
            <a:normAutofit/>
          </a:bodyPr>
          <a:lstStyle/>
          <a:p>
            <a:r>
              <a:rPr lang="en-GB" sz="1700" dirty="0"/>
              <a:t>Start with any reading lists you have been provided with;</a:t>
            </a:r>
          </a:p>
          <a:p>
            <a:r>
              <a:rPr lang="en-GB" sz="1700" dirty="0"/>
              <a:t>Use Google Scholar to help identify the experts in the field.  Google them to see what they have written;</a:t>
            </a:r>
          </a:p>
          <a:p>
            <a:r>
              <a:rPr lang="en-GB" sz="1700" dirty="0"/>
              <a:t>Browse book reviews in journals;</a:t>
            </a:r>
          </a:p>
          <a:p>
            <a:r>
              <a:rPr lang="en-GB" sz="1700" dirty="0"/>
              <a:t>Look up the items you identified in references, and then look up the references in these too.  Develop a trail of leads that you can follow up in more detail;</a:t>
            </a:r>
          </a:p>
          <a:p>
            <a:r>
              <a:rPr lang="en-GB" sz="1700" dirty="0"/>
              <a:t>Browse the main journals in your discipline to gain a sense of what kinds of research have been undertaken in the last 10 years;</a:t>
            </a:r>
          </a:p>
          <a:p>
            <a:r>
              <a:rPr lang="en-GB" sz="1700" dirty="0"/>
              <a:t>Speak our subject librarian!</a:t>
            </a:r>
          </a:p>
          <a:p>
            <a:pPr marL="0" indent="0">
              <a:buNone/>
            </a:pPr>
            <a:r>
              <a:rPr lang="en-GB" sz="1700" dirty="0"/>
              <a:t>	(Cottrell, 2014, p. 80)</a:t>
            </a:r>
          </a:p>
        </p:txBody>
      </p:sp>
    </p:spTree>
    <p:extLst>
      <p:ext uri="{BB962C8B-B14F-4D97-AF65-F5344CB8AC3E}">
        <p14:creationId xmlns:p14="http://schemas.microsoft.com/office/powerpoint/2010/main" val="23424191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38E8C-3133-40FB-834B-55151F85B3BF}"/>
              </a:ext>
            </a:extLst>
          </p:cNvPr>
          <p:cNvSpPr>
            <a:spLocks noGrp="1"/>
          </p:cNvSpPr>
          <p:nvPr>
            <p:ph type="title"/>
          </p:nvPr>
        </p:nvSpPr>
        <p:spPr/>
        <p:txBody>
          <a:bodyPr/>
          <a:lstStyle/>
          <a:p>
            <a:r>
              <a:rPr lang="en-GB" dirty="0"/>
              <a:t>References/Further Reading</a:t>
            </a:r>
          </a:p>
        </p:txBody>
      </p:sp>
      <p:sp>
        <p:nvSpPr>
          <p:cNvPr id="3" name="Content Placeholder 2">
            <a:extLst>
              <a:ext uri="{FF2B5EF4-FFF2-40B4-BE49-F238E27FC236}">
                <a16:creationId xmlns:a16="http://schemas.microsoft.com/office/drawing/2014/main" id="{22B092E3-F649-4CA7-8793-400B501AFDF5}"/>
              </a:ext>
            </a:extLst>
          </p:cNvPr>
          <p:cNvSpPr>
            <a:spLocks noGrp="1"/>
          </p:cNvSpPr>
          <p:nvPr>
            <p:ph idx="1"/>
          </p:nvPr>
        </p:nvSpPr>
        <p:spPr>
          <a:xfrm>
            <a:off x="838200" y="1433739"/>
            <a:ext cx="10515600" cy="4351338"/>
          </a:xfrm>
        </p:spPr>
        <p:txBody>
          <a:bodyPr>
            <a:normAutofit fontScale="92500" lnSpcReduction="20000"/>
          </a:bodyPr>
          <a:lstStyle/>
          <a:p>
            <a:r>
              <a:rPr lang="en-GB" sz="2800" dirty="0"/>
              <a:t>Cottrell, S (2014). </a:t>
            </a:r>
            <a:r>
              <a:rPr lang="en-GB" sz="2800" i="1" dirty="0"/>
              <a:t>Dissertation and Project Reports: a Step by Step Guide. </a:t>
            </a:r>
            <a:r>
              <a:rPr lang="en-GB" sz="2800" dirty="0"/>
              <a:t>Hampshire: </a:t>
            </a:r>
            <a:r>
              <a:rPr lang="en-GB" sz="2800" dirty="0" err="1"/>
              <a:t>Palrave</a:t>
            </a:r>
            <a:r>
              <a:rPr lang="en-GB" sz="2800" dirty="0"/>
              <a:t> Macmillan</a:t>
            </a:r>
          </a:p>
          <a:p>
            <a:r>
              <a:rPr lang="en-GB" sz="2800" dirty="0"/>
              <a:t>Galvan, J. L. (2014). </a:t>
            </a:r>
            <a:r>
              <a:rPr lang="en-GB" sz="2800" i="1" dirty="0"/>
              <a:t>Writing literature reviews: A guide for students of the social and </a:t>
            </a:r>
            <a:r>
              <a:rPr lang="en-GB" sz="2800" i="1" dirty="0" err="1"/>
              <a:t>behavioral</a:t>
            </a:r>
            <a:r>
              <a:rPr lang="en-GB" sz="2800" i="1" dirty="0"/>
              <a:t> sciences </a:t>
            </a:r>
            <a:r>
              <a:rPr lang="en-GB" sz="2800" dirty="0"/>
              <a:t>(6th ed.). Glendale, CA: </a:t>
            </a:r>
            <a:r>
              <a:rPr lang="en-GB" sz="2800" dirty="0" err="1"/>
              <a:t>Pyrczak</a:t>
            </a:r>
            <a:r>
              <a:rPr lang="en-GB" sz="2800" dirty="0"/>
              <a:t>.</a:t>
            </a:r>
            <a:endParaRPr lang="en-GB" dirty="0"/>
          </a:p>
          <a:p>
            <a:r>
              <a:rPr lang="en-GB" dirty="0"/>
              <a:t>Greenhalgh, T. (2006) </a:t>
            </a:r>
            <a:r>
              <a:rPr lang="en-GB" i="1" dirty="0"/>
              <a:t>How to Read a Paper: The basis of evidence-based medicine.</a:t>
            </a:r>
            <a:r>
              <a:rPr lang="en-GB" dirty="0"/>
              <a:t> Third edition. Oxford: Blackwell and BMJ.</a:t>
            </a:r>
          </a:p>
          <a:p>
            <a:r>
              <a:rPr lang="en-GB" dirty="0"/>
              <a:t>Hart, C. (1998) </a:t>
            </a:r>
            <a:r>
              <a:rPr lang="en-GB" i="1" dirty="0"/>
              <a:t>Doing a Literature Review. </a:t>
            </a:r>
            <a:r>
              <a:rPr lang="en-GB" dirty="0"/>
              <a:t>London: SAGE.</a:t>
            </a:r>
          </a:p>
          <a:p>
            <a:r>
              <a:rPr lang="en-GB" dirty="0"/>
              <a:t>Ridley, D. (2008) </a:t>
            </a:r>
            <a:r>
              <a:rPr lang="en-GB" i="1" dirty="0"/>
              <a:t>The Literature Review: A Step-by-Step Guide for Students. </a:t>
            </a:r>
            <a:r>
              <a:rPr lang="en-GB" dirty="0"/>
              <a:t>London: SAGE.. </a:t>
            </a:r>
          </a:p>
          <a:p>
            <a:r>
              <a:rPr lang="en-GB" dirty="0" err="1"/>
              <a:t>Yudkin</a:t>
            </a:r>
            <a:r>
              <a:rPr lang="en-GB" dirty="0"/>
              <a:t>, B. (2006) </a:t>
            </a:r>
            <a:r>
              <a:rPr lang="en-GB" i="1" dirty="0"/>
              <a:t>Critical Reading: Making sense of research papers in life sciences and medicine. </a:t>
            </a:r>
            <a:r>
              <a:rPr lang="en-GB" dirty="0"/>
              <a:t>London: Routledge.</a:t>
            </a:r>
          </a:p>
        </p:txBody>
      </p:sp>
    </p:spTree>
    <p:extLst>
      <p:ext uri="{BB962C8B-B14F-4D97-AF65-F5344CB8AC3E}">
        <p14:creationId xmlns:p14="http://schemas.microsoft.com/office/powerpoint/2010/main" val="186339250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2582</Words>
  <Application>Microsoft Office PowerPoint</Application>
  <PresentationFormat>Widescreen</PresentationFormat>
  <Paragraphs>244</Paragraphs>
  <Slides>40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Euphemia</vt:lpstr>
      <vt:lpstr>Wingdings</vt:lpstr>
      <vt:lpstr>Office Theme</vt:lpstr>
      <vt:lpstr>Literature Review</vt:lpstr>
      <vt:lpstr>Literature Review</vt:lpstr>
      <vt:lpstr>Literature Review  </vt:lpstr>
      <vt:lpstr>Literature Review </vt:lpstr>
      <vt:lpstr>The purpose of the literature review</vt:lpstr>
      <vt:lpstr>Literature Review</vt:lpstr>
      <vt:lpstr>Literature Review</vt:lpstr>
      <vt:lpstr>Literature Review - Purpose</vt:lpstr>
      <vt:lpstr>Think about </vt:lpstr>
      <vt:lpstr>Aspects of the Literature Review</vt:lpstr>
      <vt:lpstr>First stage of the literature review </vt:lpstr>
      <vt:lpstr>Where to start? </vt:lpstr>
      <vt:lpstr>Early stages…</vt:lpstr>
      <vt:lpstr>PowerPoint Presentation</vt:lpstr>
      <vt:lpstr>Before starting to read in depth on a particular topic, look for…</vt:lpstr>
      <vt:lpstr>Top Tips…</vt:lpstr>
      <vt:lpstr>Main ideas/debates</vt:lpstr>
      <vt:lpstr>Organise your materials</vt:lpstr>
      <vt:lpstr>Thinking critically</vt:lpstr>
      <vt:lpstr>So, map your story (Literature Review)</vt:lpstr>
      <vt:lpstr>Planning</vt:lpstr>
      <vt:lpstr>Writing</vt:lpstr>
      <vt:lpstr>Writing</vt:lpstr>
      <vt:lpstr>Clarity</vt:lpstr>
      <vt:lpstr>Your critical voice: signposting</vt:lpstr>
      <vt:lpstr>Paragraphs and Flow</vt:lpstr>
      <vt:lpstr>Editing and Proofreading</vt:lpstr>
      <vt:lpstr>An evolving literature review</vt:lpstr>
      <vt:lpstr>What information do you need to gather</vt:lpstr>
      <vt:lpstr>General Guidelines to Writing a Literature Review </vt:lpstr>
      <vt:lpstr>General Guidelines to Writing a Literature Review </vt:lpstr>
      <vt:lpstr>General Guidelines to Writing a Literature Review </vt:lpstr>
      <vt:lpstr>Literature Review </vt:lpstr>
      <vt:lpstr>Common Errors Made in Lit Reviews </vt:lpstr>
      <vt:lpstr>Writing the Literature Review </vt:lpstr>
      <vt:lpstr>Dissertation </vt:lpstr>
      <vt:lpstr>Telling a Story  </vt:lpstr>
      <vt:lpstr>Telling a Story  </vt:lpstr>
      <vt:lpstr>Where to look…</vt:lpstr>
      <vt:lpstr>References/Further 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2023-11-15T20:05:22Z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