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137"/>
  </p:normalViewPr>
  <p:slideViewPr>
    <p:cSldViewPr snapToGrid="0">
      <p:cViewPr varScale="1">
        <p:scale>
          <a:sx n="93" d="100"/>
          <a:sy n="93" d="100"/>
        </p:scale>
        <p:origin x="1864"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2B4C3B-936B-4CAF-BCA6-0678F657EE2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89912D81-6747-4885-9C6E-36B42957AEB0}">
      <dgm:prSet/>
      <dgm:spPr/>
      <dgm:t>
        <a:bodyPr/>
        <a:lstStyle/>
        <a:p>
          <a:r>
            <a:rPr lang="en-GB" b="0" i="0"/>
            <a:t>Connects guests and hosts through a digital marketplace</a:t>
          </a:r>
          <a:endParaRPr lang="en-US"/>
        </a:p>
      </dgm:t>
    </dgm:pt>
    <dgm:pt modelId="{36232522-61D2-4D73-81E1-152691EF6492}" type="parTrans" cxnId="{D299843C-E133-4956-9F23-C22AEA3CE9BF}">
      <dgm:prSet/>
      <dgm:spPr/>
      <dgm:t>
        <a:bodyPr/>
        <a:lstStyle/>
        <a:p>
          <a:endParaRPr lang="en-US"/>
        </a:p>
      </dgm:t>
    </dgm:pt>
    <dgm:pt modelId="{0017FFCD-C735-49C6-A608-34A82EED9505}" type="sibTrans" cxnId="{D299843C-E133-4956-9F23-C22AEA3CE9BF}">
      <dgm:prSet/>
      <dgm:spPr/>
      <dgm:t>
        <a:bodyPr/>
        <a:lstStyle/>
        <a:p>
          <a:endParaRPr lang="en-US"/>
        </a:p>
      </dgm:t>
    </dgm:pt>
    <dgm:pt modelId="{198ED32C-55EB-434C-8535-B98AAD9C4540}">
      <dgm:prSet/>
      <dgm:spPr/>
      <dgm:t>
        <a:bodyPr/>
        <a:lstStyle/>
        <a:p>
          <a:r>
            <a:rPr lang="en-GB" b="0" i="0"/>
            <a:t>Core offerings: Accommodation, Experiences and Services (Airbnb, 2025)</a:t>
          </a:r>
          <a:endParaRPr lang="en-US"/>
        </a:p>
      </dgm:t>
    </dgm:pt>
    <dgm:pt modelId="{95FC8F79-7D55-42B4-AA41-645233F0CB31}" type="parTrans" cxnId="{1A2C354D-42E8-4787-96DA-42ECFEED9CEA}">
      <dgm:prSet/>
      <dgm:spPr/>
      <dgm:t>
        <a:bodyPr/>
        <a:lstStyle/>
        <a:p>
          <a:endParaRPr lang="en-US"/>
        </a:p>
      </dgm:t>
    </dgm:pt>
    <dgm:pt modelId="{BA7B978C-9D74-4C38-B8E5-808788AEA426}" type="sibTrans" cxnId="{1A2C354D-42E8-4787-96DA-42ECFEED9CEA}">
      <dgm:prSet/>
      <dgm:spPr/>
      <dgm:t>
        <a:bodyPr/>
        <a:lstStyle/>
        <a:p>
          <a:endParaRPr lang="en-US"/>
        </a:p>
      </dgm:t>
    </dgm:pt>
    <dgm:pt modelId="{A3687BD6-C3A3-4334-8514-5625FE3CB8C0}">
      <dgm:prSet/>
      <dgm:spPr/>
      <dgm:t>
        <a:bodyPr/>
        <a:lstStyle/>
        <a:p>
          <a:r>
            <a:rPr lang="en-GB" b="0" i="0"/>
            <a:t>Asset-light business model supports scalability</a:t>
          </a:r>
          <a:endParaRPr lang="en-US"/>
        </a:p>
      </dgm:t>
    </dgm:pt>
    <dgm:pt modelId="{68EC978F-1739-467E-AD7D-2DC69C98C86A}" type="parTrans" cxnId="{5BEB8211-73F4-4427-B7C5-CDA350746D13}">
      <dgm:prSet/>
      <dgm:spPr/>
      <dgm:t>
        <a:bodyPr/>
        <a:lstStyle/>
        <a:p>
          <a:endParaRPr lang="en-US"/>
        </a:p>
      </dgm:t>
    </dgm:pt>
    <dgm:pt modelId="{F4AFF60B-23B0-45A9-BDF0-0C28ED8BDCA2}" type="sibTrans" cxnId="{5BEB8211-73F4-4427-B7C5-CDA350746D13}">
      <dgm:prSet/>
      <dgm:spPr/>
      <dgm:t>
        <a:bodyPr/>
        <a:lstStyle/>
        <a:p>
          <a:endParaRPr lang="en-US"/>
        </a:p>
      </dgm:t>
    </dgm:pt>
    <dgm:pt modelId="{C8BDD0F9-8A68-4443-A6EC-245E29A57AE4}">
      <dgm:prSet/>
      <dgm:spPr/>
      <dgm:t>
        <a:bodyPr/>
        <a:lstStyle/>
        <a:p>
          <a:r>
            <a:rPr lang="en-GB" b="0" i="0"/>
            <a:t>Strong network effects increase platform value (Parker et al., 2016)</a:t>
          </a:r>
          <a:endParaRPr lang="en-US"/>
        </a:p>
      </dgm:t>
    </dgm:pt>
    <dgm:pt modelId="{14F92271-AD7B-459C-B16E-1ACCB885104D}" type="parTrans" cxnId="{B6D130B2-0DE2-45CF-B86F-8554A3CE6D78}">
      <dgm:prSet/>
      <dgm:spPr/>
      <dgm:t>
        <a:bodyPr/>
        <a:lstStyle/>
        <a:p>
          <a:endParaRPr lang="en-US"/>
        </a:p>
      </dgm:t>
    </dgm:pt>
    <dgm:pt modelId="{9931C00C-454A-4A57-B107-568738550170}" type="sibTrans" cxnId="{B6D130B2-0DE2-45CF-B86F-8554A3CE6D78}">
      <dgm:prSet/>
      <dgm:spPr/>
      <dgm:t>
        <a:bodyPr/>
        <a:lstStyle/>
        <a:p>
          <a:endParaRPr lang="en-US"/>
        </a:p>
      </dgm:t>
    </dgm:pt>
    <dgm:pt modelId="{DE3B759D-1584-4E74-BBDB-AA8107199531}">
      <dgm:prSet/>
      <dgm:spPr/>
      <dgm:t>
        <a:bodyPr/>
        <a:lstStyle/>
        <a:p>
          <a:r>
            <a:rPr lang="en-GB" b="0" i="0"/>
            <a:t>USP: Authentic local experiences and personalised travel</a:t>
          </a:r>
          <a:endParaRPr lang="en-US"/>
        </a:p>
      </dgm:t>
    </dgm:pt>
    <dgm:pt modelId="{6A4F2D06-65FC-4160-8C93-2AA4B2686D7F}" type="parTrans" cxnId="{1BCE2417-8F58-4E6A-A804-EAF4848A6449}">
      <dgm:prSet/>
      <dgm:spPr/>
      <dgm:t>
        <a:bodyPr/>
        <a:lstStyle/>
        <a:p>
          <a:endParaRPr lang="en-US"/>
        </a:p>
      </dgm:t>
    </dgm:pt>
    <dgm:pt modelId="{D36849B8-E837-49C0-A283-B54F1A111CEC}" type="sibTrans" cxnId="{1BCE2417-8F58-4E6A-A804-EAF4848A6449}">
      <dgm:prSet/>
      <dgm:spPr/>
      <dgm:t>
        <a:bodyPr/>
        <a:lstStyle/>
        <a:p>
          <a:endParaRPr lang="en-US"/>
        </a:p>
      </dgm:t>
    </dgm:pt>
    <dgm:pt modelId="{E517033E-4BCA-CA44-8FBF-C2F00CB3E9D7}" type="pres">
      <dgm:prSet presAssocID="{722B4C3B-936B-4CAF-BCA6-0678F657EE24}" presName="outerComposite" presStyleCnt="0">
        <dgm:presLayoutVars>
          <dgm:chMax val="5"/>
          <dgm:dir/>
          <dgm:resizeHandles val="exact"/>
        </dgm:presLayoutVars>
      </dgm:prSet>
      <dgm:spPr/>
    </dgm:pt>
    <dgm:pt modelId="{A4B0D8DF-50E3-6742-A9C3-FEC08FE88676}" type="pres">
      <dgm:prSet presAssocID="{722B4C3B-936B-4CAF-BCA6-0678F657EE24}" presName="dummyMaxCanvas" presStyleCnt="0">
        <dgm:presLayoutVars/>
      </dgm:prSet>
      <dgm:spPr/>
    </dgm:pt>
    <dgm:pt modelId="{FF0C4673-9D95-BE40-9287-1EAF9E337F60}" type="pres">
      <dgm:prSet presAssocID="{722B4C3B-936B-4CAF-BCA6-0678F657EE24}" presName="FiveNodes_1" presStyleLbl="node1" presStyleIdx="0" presStyleCnt="5">
        <dgm:presLayoutVars>
          <dgm:bulletEnabled val="1"/>
        </dgm:presLayoutVars>
      </dgm:prSet>
      <dgm:spPr/>
    </dgm:pt>
    <dgm:pt modelId="{A169BEEB-D350-3D4D-8DAE-AB348C0C6ED4}" type="pres">
      <dgm:prSet presAssocID="{722B4C3B-936B-4CAF-BCA6-0678F657EE24}" presName="FiveNodes_2" presStyleLbl="node1" presStyleIdx="1" presStyleCnt="5">
        <dgm:presLayoutVars>
          <dgm:bulletEnabled val="1"/>
        </dgm:presLayoutVars>
      </dgm:prSet>
      <dgm:spPr/>
    </dgm:pt>
    <dgm:pt modelId="{B26B69E0-BF6B-D445-A415-F1DB298498DD}" type="pres">
      <dgm:prSet presAssocID="{722B4C3B-936B-4CAF-BCA6-0678F657EE24}" presName="FiveNodes_3" presStyleLbl="node1" presStyleIdx="2" presStyleCnt="5">
        <dgm:presLayoutVars>
          <dgm:bulletEnabled val="1"/>
        </dgm:presLayoutVars>
      </dgm:prSet>
      <dgm:spPr/>
    </dgm:pt>
    <dgm:pt modelId="{1DAD1850-7467-0646-AA9D-850977AEC7FB}" type="pres">
      <dgm:prSet presAssocID="{722B4C3B-936B-4CAF-BCA6-0678F657EE24}" presName="FiveNodes_4" presStyleLbl="node1" presStyleIdx="3" presStyleCnt="5">
        <dgm:presLayoutVars>
          <dgm:bulletEnabled val="1"/>
        </dgm:presLayoutVars>
      </dgm:prSet>
      <dgm:spPr/>
    </dgm:pt>
    <dgm:pt modelId="{D795A11E-F7D7-4E40-94BD-DE0A664527B8}" type="pres">
      <dgm:prSet presAssocID="{722B4C3B-936B-4CAF-BCA6-0678F657EE24}" presName="FiveNodes_5" presStyleLbl="node1" presStyleIdx="4" presStyleCnt="5">
        <dgm:presLayoutVars>
          <dgm:bulletEnabled val="1"/>
        </dgm:presLayoutVars>
      </dgm:prSet>
      <dgm:spPr/>
    </dgm:pt>
    <dgm:pt modelId="{5F893834-F444-904F-95B6-B3313855D287}" type="pres">
      <dgm:prSet presAssocID="{722B4C3B-936B-4CAF-BCA6-0678F657EE24}" presName="FiveConn_1-2" presStyleLbl="fgAccFollowNode1" presStyleIdx="0" presStyleCnt="4">
        <dgm:presLayoutVars>
          <dgm:bulletEnabled val="1"/>
        </dgm:presLayoutVars>
      </dgm:prSet>
      <dgm:spPr/>
    </dgm:pt>
    <dgm:pt modelId="{F329AFF9-1E2A-7E47-895A-B9FB146153A7}" type="pres">
      <dgm:prSet presAssocID="{722B4C3B-936B-4CAF-BCA6-0678F657EE24}" presName="FiveConn_2-3" presStyleLbl="fgAccFollowNode1" presStyleIdx="1" presStyleCnt="4">
        <dgm:presLayoutVars>
          <dgm:bulletEnabled val="1"/>
        </dgm:presLayoutVars>
      </dgm:prSet>
      <dgm:spPr/>
    </dgm:pt>
    <dgm:pt modelId="{B5C83A12-438A-C046-9E04-0BCA396AA057}" type="pres">
      <dgm:prSet presAssocID="{722B4C3B-936B-4CAF-BCA6-0678F657EE24}" presName="FiveConn_3-4" presStyleLbl="fgAccFollowNode1" presStyleIdx="2" presStyleCnt="4">
        <dgm:presLayoutVars>
          <dgm:bulletEnabled val="1"/>
        </dgm:presLayoutVars>
      </dgm:prSet>
      <dgm:spPr/>
    </dgm:pt>
    <dgm:pt modelId="{9F34C928-D8AC-424E-ABAB-F299F19B0CA7}" type="pres">
      <dgm:prSet presAssocID="{722B4C3B-936B-4CAF-BCA6-0678F657EE24}" presName="FiveConn_4-5" presStyleLbl="fgAccFollowNode1" presStyleIdx="3" presStyleCnt="4">
        <dgm:presLayoutVars>
          <dgm:bulletEnabled val="1"/>
        </dgm:presLayoutVars>
      </dgm:prSet>
      <dgm:spPr/>
    </dgm:pt>
    <dgm:pt modelId="{C5FC789C-321D-7B48-9ED0-E00FCE28C9F3}" type="pres">
      <dgm:prSet presAssocID="{722B4C3B-936B-4CAF-BCA6-0678F657EE24}" presName="FiveNodes_1_text" presStyleLbl="node1" presStyleIdx="4" presStyleCnt="5">
        <dgm:presLayoutVars>
          <dgm:bulletEnabled val="1"/>
        </dgm:presLayoutVars>
      </dgm:prSet>
      <dgm:spPr/>
    </dgm:pt>
    <dgm:pt modelId="{4DB8C703-A932-1F42-ABAE-635927B959B8}" type="pres">
      <dgm:prSet presAssocID="{722B4C3B-936B-4CAF-BCA6-0678F657EE24}" presName="FiveNodes_2_text" presStyleLbl="node1" presStyleIdx="4" presStyleCnt="5">
        <dgm:presLayoutVars>
          <dgm:bulletEnabled val="1"/>
        </dgm:presLayoutVars>
      </dgm:prSet>
      <dgm:spPr/>
    </dgm:pt>
    <dgm:pt modelId="{E3DB5A5D-887F-1F40-8382-8F96FB29A7A5}" type="pres">
      <dgm:prSet presAssocID="{722B4C3B-936B-4CAF-BCA6-0678F657EE24}" presName="FiveNodes_3_text" presStyleLbl="node1" presStyleIdx="4" presStyleCnt="5">
        <dgm:presLayoutVars>
          <dgm:bulletEnabled val="1"/>
        </dgm:presLayoutVars>
      </dgm:prSet>
      <dgm:spPr/>
    </dgm:pt>
    <dgm:pt modelId="{8F95D7FC-BD30-E14E-B5D0-2F06C10D13F7}" type="pres">
      <dgm:prSet presAssocID="{722B4C3B-936B-4CAF-BCA6-0678F657EE24}" presName="FiveNodes_4_text" presStyleLbl="node1" presStyleIdx="4" presStyleCnt="5">
        <dgm:presLayoutVars>
          <dgm:bulletEnabled val="1"/>
        </dgm:presLayoutVars>
      </dgm:prSet>
      <dgm:spPr/>
    </dgm:pt>
    <dgm:pt modelId="{6AB1E9C9-69B6-8F45-B0BF-24AE1E10DC24}" type="pres">
      <dgm:prSet presAssocID="{722B4C3B-936B-4CAF-BCA6-0678F657EE24}" presName="FiveNodes_5_text" presStyleLbl="node1" presStyleIdx="4" presStyleCnt="5">
        <dgm:presLayoutVars>
          <dgm:bulletEnabled val="1"/>
        </dgm:presLayoutVars>
      </dgm:prSet>
      <dgm:spPr/>
    </dgm:pt>
  </dgm:ptLst>
  <dgm:cxnLst>
    <dgm:cxn modelId="{5BEB8211-73F4-4427-B7C5-CDA350746D13}" srcId="{722B4C3B-936B-4CAF-BCA6-0678F657EE24}" destId="{A3687BD6-C3A3-4334-8514-5625FE3CB8C0}" srcOrd="2" destOrd="0" parTransId="{68EC978F-1739-467E-AD7D-2DC69C98C86A}" sibTransId="{F4AFF60B-23B0-45A9-BDF0-0C28ED8BDCA2}"/>
    <dgm:cxn modelId="{9C86B715-A134-3B43-802E-EF3F0FC1BAAC}" type="presOf" srcId="{A3687BD6-C3A3-4334-8514-5625FE3CB8C0}" destId="{B26B69E0-BF6B-D445-A415-F1DB298498DD}" srcOrd="0" destOrd="0" presId="urn:microsoft.com/office/officeart/2005/8/layout/vProcess5"/>
    <dgm:cxn modelId="{1BCE2417-8F58-4E6A-A804-EAF4848A6449}" srcId="{722B4C3B-936B-4CAF-BCA6-0678F657EE24}" destId="{DE3B759D-1584-4E74-BBDB-AA8107199531}" srcOrd="4" destOrd="0" parTransId="{6A4F2D06-65FC-4160-8C93-2AA4B2686D7F}" sibTransId="{D36849B8-E837-49C0-A283-B54F1A111CEC}"/>
    <dgm:cxn modelId="{90D91D1D-E27B-4441-A2A0-7AEE1281086B}" type="presOf" srcId="{89912D81-6747-4885-9C6E-36B42957AEB0}" destId="{FF0C4673-9D95-BE40-9287-1EAF9E337F60}" srcOrd="0" destOrd="0" presId="urn:microsoft.com/office/officeart/2005/8/layout/vProcess5"/>
    <dgm:cxn modelId="{BCCDB42F-3085-024B-ABFA-EA5951144AD3}" type="presOf" srcId="{198ED32C-55EB-434C-8535-B98AAD9C4540}" destId="{4DB8C703-A932-1F42-ABAE-635927B959B8}" srcOrd="1" destOrd="0" presId="urn:microsoft.com/office/officeart/2005/8/layout/vProcess5"/>
    <dgm:cxn modelId="{7021143C-E4E7-F946-BC54-1D9A680D7796}" type="presOf" srcId="{BA7B978C-9D74-4C38-B8E5-808788AEA426}" destId="{F329AFF9-1E2A-7E47-895A-B9FB146153A7}" srcOrd="0" destOrd="0" presId="urn:microsoft.com/office/officeart/2005/8/layout/vProcess5"/>
    <dgm:cxn modelId="{D299843C-E133-4956-9F23-C22AEA3CE9BF}" srcId="{722B4C3B-936B-4CAF-BCA6-0678F657EE24}" destId="{89912D81-6747-4885-9C6E-36B42957AEB0}" srcOrd="0" destOrd="0" parTransId="{36232522-61D2-4D73-81E1-152691EF6492}" sibTransId="{0017FFCD-C735-49C6-A608-34A82EED9505}"/>
    <dgm:cxn modelId="{65BE013F-732F-4543-A014-626B4EB733F2}" type="presOf" srcId="{9931C00C-454A-4A57-B107-568738550170}" destId="{9F34C928-D8AC-424E-ABAB-F299F19B0CA7}" srcOrd="0" destOrd="0" presId="urn:microsoft.com/office/officeart/2005/8/layout/vProcess5"/>
    <dgm:cxn modelId="{62059B4B-A3B7-0545-A454-6E06A41B94A6}" type="presOf" srcId="{F4AFF60B-23B0-45A9-BDF0-0C28ED8BDCA2}" destId="{B5C83A12-438A-C046-9E04-0BCA396AA057}" srcOrd="0" destOrd="0" presId="urn:microsoft.com/office/officeart/2005/8/layout/vProcess5"/>
    <dgm:cxn modelId="{1A2C354D-42E8-4787-96DA-42ECFEED9CEA}" srcId="{722B4C3B-936B-4CAF-BCA6-0678F657EE24}" destId="{198ED32C-55EB-434C-8535-B98AAD9C4540}" srcOrd="1" destOrd="0" parTransId="{95FC8F79-7D55-42B4-AA41-645233F0CB31}" sibTransId="{BA7B978C-9D74-4C38-B8E5-808788AEA426}"/>
    <dgm:cxn modelId="{577A2863-CD14-E043-91D6-6B03B58EE901}" type="presOf" srcId="{89912D81-6747-4885-9C6E-36B42957AEB0}" destId="{C5FC789C-321D-7B48-9ED0-E00FCE28C9F3}" srcOrd="1" destOrd="0" presId="urn:microsoft.com/office/officeart/2005/8/layout/vProcess5"/>
    <dgm:cxn modelId="{8F3EC163-621D-BB43-A567-9EF5F0E2EF76}" type="presOf" srcId="{DE3B759D-1584-4E74-BBDB-AA8107199531}" destId="{D795A11E-F7D7-4E40-94BD-DE0A664527B8}" srcOrd="0" destOrd="0" presId="urn:microsoft.com/office/officeart/2005/8/layout/vProcess5"/>
    <dgm:cxn modelId="{B6D130B2-0DE2-45CF-B86F-8554A3CE6D78}" srcId="{722B4C3B-936B-4CAF-BCA6-0678F657EE24}" destId="{C8BDD0F9-8A68-4443-A6EC-245E29A57AE4}" srcOrd="3" destOrd="0" parTransId="{14F92271-AD7B-459C-B16E-1ACCB885104D}" sibTransId="{9931C00C-454A-4A57-B107-568738550170}"/>
    <dgm:cxn modelId="{2554DDBF-88CC-3D4F-A0FE-4FAE9920CA52}" type="presOf" srcId="{0017FFCD-C735-49C6-A608-34A82EED9505}" destId="{5F893834-F444-904F-95B6-B3313855D287}" srcOrd="0" destOrd="0" presId="urn:microsoft.com/office/officeart/2005/8/layout/vProcess5"/>
    <dgm:cxn modelId="{1F07C5C7-46BB-C54C-AE4C-5124EC329FD5}" type="presOf" srcId="{198ED32C-55EB-434C-8535-B98AAD9C4540}" destId="{A169BEEB-D350-3D4D-8DAE-AB348C0C6ED4}" srcOrd="0" destOrd="0" presId="urn:microsoft.com/office/officeart/2005/8/layout/vProcess5"/>
    <dgm:cxn modelId="{F82E22D4-972A-1B49-A2AF-A24C39112D74}" type="presOf" srcId="{A3687BD6-C3A3-4334-8514-5625FE3CB8C0}" destId="{E3DB5A5D-887F-1F40-8382-8F96FB29A7A5}" srcOrd="1" destOrd="0" presId="urn:microsoft.com/office/officeart/2005/8/layout/vProcess5"/>
    <dgm:cxn modelId="{B4758ADC-9064-9E42-A0EC-7EF0DBCE9600}" type="presOf" srcId="{DE3B759D-1584-4E74-BBDB-AA8107199531}" destId="{6AB1E9C9-69B6-8F45-B0BF-24AE1E10DC24}" srcOrd="1" destOrd="0" presId="urn:microsoft.com/office/officeart/2005/8/layout/vProcess5"/>
    <dgm:cxn modelId="{72B3EADF-8859-1B47-9BAC-221D7564AAA2}" type="presOf" srcId="{722B4C3B-936B-4CAF-BCA6-0678F657EE24}" destId="{E517033E-4BCA-CA44-8FBF-C2F00CB3E9D7}" srcOrd="0" destOrd="0" presId="urn:microsoft.com/office/officeart/2005/8/layout/vProcess5"/>
    <dgm:cxn modelId="{6D3B58E1-BE6E-6042-B070-8523CAD36118}" type="presOf" srcId="{C8BDD0F9-8A68-4443-A6EC-245E29A57AE4}" destId="{1DAD1850-7467-0646-AA9D-850977AEC7FB}" srcOrd="0" destOrd="0" presId="urn:microsoft.com/office/officeart/2005/8/layout/vProcess5"/>
    <dgm:cxn modelId="{5A6562F8-9469-3146-83EB-FF65BF7A731A}" type="presOf" srcId="{C8BDD0F9-8A68-4443-A6EC-245E29A57AE4}" destId="{8F95D7FC-BD30-E14E-B5D0-2F06C10D13F7}" srcOrd="1" destOrd="0" presId="urn:microsoft.com/office/officeart/2005/8/layout/vProcess5"/>
    <dgm:cxn modelId="{E0629600-CFDE-8040-AD1B-9AD487A2F9FE}" type="presParOf" srcId="{E517033E-4BCA-CA44-8FBF-C2F00CB3E9D7}" destId="{A4B0D8DF-50E3-6742-A9C3-FEC08FE88676}" srcOrd="0" destOrd="0" presId="urn:microsoft.com/office/officeart/2005/8/layout/vProcess5"/>
    <dgm:cxn modelId="{87F58E07-4BB3-534F-A84D-BD1FADDA1AB6}" type="presParOf" srcId="{E517033E-4BCA-CA44-8FBF-C2F00CB3E9D7}" destId="{FF0C4673-9D95-BE40-9287-1EAF9E337F60}" srcOrd="1" destOrd="0" presId="urn:microsoft.com/office/officeart/2005/8/layout/vProcess5"/>
    <dgm:cxn modelId="{6DA699CD-F227-F342-A63E-5C956E3D549B}" type="presParOf" srcId="{E517033E-4BCA-CA44-8FBF-C2F00CB3E9D7}" destId="{A169BEEB-D350-3D4D-8DAE-AB348C0C6ED4}" srcOrd="2" destOrd="0" presId="urn:microsoft.com/office/officeart/2005/8/layout/vProcess5"/>
    <dgm:cxn modelId="{5AE53900-D86A-494E-8242-73AAEA1C4A7C}" type="presParOf" srcId="{E517033E-4BCA-CA44-8FBF-C2F00CB3E9D7}" destId="{B26B69E0-BF6B-D445-A415-F1DB298498DD}" srcOrd="3" destOrd="0" presId="urn:microsoft.com/office/officeart/2005/8/layout/vProcess5"/>
    <dgm:cxn modelId="{426E28AA-4045-434E-A40E-2954395FE905}" type="presParOf" srcId="{E517033E-4BCA-CA44-8FBF-C2F00CB3E9D7}" destId="{1DAD1850-7467-0646-AA9D-850977AEC7FB}" srcOrd="4" destOrd="0" presId="urn:microsoft.com/office/officeart/2005/8/layout/vProcess5"/>
    <dgm:cxn modelId="{050FDB8D-950F-CC41-9BC5-321CFE8C222A}" type="presParOf" srcId="{E517033E-4BCA-CA44-8FBF-C2F00CB3E9D7}" destId="{D795A11E-F7D7-4E40-94BD-DE0A664527B8}" srcOrd="5" destOrd="0" presId="urn:microsoft.com/office/officeart/2005/8/layout/vProcess5"/>
    <dgm:cxn modelId="{7D993C57-4E55-0E4D-9F30-896D5651FA7D}" type="presParOf" srcId="{E517033E-4BCA-CA44-8FBF-C2F00CB3E9D7}" destId="{5F893834-F444-904F-95B6-B3313855D287}" srcOrd="6" destOrd="0" presId="urn:microsoft.com/office/officeart/2005/8/layout/vProcess5"/>
    <dgm:cxn modelId="{2926EF1C-D2ED-0444-A323-4F3DFE6E1D76}" type="presParOf" srcId="{E517033E-4BCA-CA44-8FBF-C2F00CB3E9D7}" destId="{F329AFF9-1E2A-7E47-895A-B9FB146153A7}" srcOrd="7" destOrd="0" presId="urn:microsoft.com/office/officeart/2005/8/layout/vProcess5"/>
    <dgm:cxn modelId="{6319CD10-1C37-2647-A4B4-B6A85FC07719}" type="presParOf" srcId="{E517033E-4BCA-CA44-8FBF-C2F00CB3E9D7}" destId="{B5C83A12-438A-C046-9E04-0BCA396AA057}" srcOrd="8" destOrd="0" presId="urn:microsoft.com/office/officeart/2005/8/layout/vProcess5"/>
    <dgm:cxn modelId="{FFDDE1AB-44D5-9B4B-A63E-A82E69A076E4}" type="presParOf" srcId="{E517033E-4BCA-CA44-8FBF-C2F00CB3E9D7}" destId="{9F34C928-D8AC-424E-ABAB-F299F19B0CA7}" srcOrd="9" destOrd="0" presId="urn:microsoft.com/office/officeart/2005/8/layout/vProcess5"/>
    <dgm:cxn modelId="{EA30ADFE-B486-F44B-B835-960347313BB5}" type="presParOf" srcId="{E517033E-4BCA-CA44-8FBF-C2F00CB3E9D7}" destId="{C5FC789C-321D-7B48-9ED0-E00FCE28C9F3}" srcOrd="10" destOrd="0" presId="urn:microsoft.com/office/officeart/2005/8/layout/vProcess5"/>
    <dgm:cxn modelId="{A3F88E44-FDEC-6643-AC66-36AC1069006E}" type="presParOf" srcId="{E517033E-4BCA-CA44-8FBF-C2F00CB3E9D7}" destId="{4DB8C703-A932-1F42-ABAE-635927B959B8}" srcOrd="11" destOrd="0" presId="urn:microsoft.com/office/officeart/2005/8/layout/vProcess5"/>
    <dgm:cxn modelId="{10825757-1220-784A-9D1B-D3A65DA5F2F4}" type="presParOf" srcId="{E517033E-4BCA-CA44-8FBF-C2F00CB3E9D7}" destId="{E3DB5A5D-887F-1F40-8382-8F96FB29A7A5}" srcOrd="12" destOrd="0" presId="urn:microsoft.com/office/officeart/2005/8/layout/vProcess5"/>
    <dgm:cxn modelId="{F1107BF3-F345-6E42-B07E-C4B3BDBEFA90}" type="presParOf" srcId="{E517033E-4BCA-CA44-8FBF-C2F00CB3E9D7}" destId="{8F95D7FC-BD30-E14E-B5D0-2F06C10D13F7}" srcOrd="13" destOrd="0" presId="urn:microsoft.com/office/officeart/2005/8/layout/vProcess5"/>
    <dgm:cxn modelId="{BA4797B4-DFE2-BF46-B298-328A1DD02A87}" type="presParOf" srcId="{E517033E-4BCA-CA44-8FBF-C2F00CB3E9D7}" destId="{6AB1E9C9-69B6-8F45-B0BF-24AE1E10DC24}"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2C6B3F-BA1A-4953-B795-97E72B1A0882}"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E69082A5-8674-4375-9AEB-8F7808C6CF45}">
      <dgm:prSet/>
      <dgm:spPr/>
      <dgm:t>
        <a:bodyPr/>
        <a:lstStyle/>
        <a:p>
          <a:r>
            <a:rPr lang="en-GB" b="1" i="0"/>
            <a:t>Strength:</a:t>
          </a:r>
          <a:r>
            <a:rPr lang="en-GB" b="0" i="0"/>
            <a:t> Global brand and network effects (Deloitte, 2025)</a:t>
          </a:r>
          <a:endParaRPr lang="en-US"/>
        </a:p>
      </dgm:t>
    </dgm:pt>
    <dgm:pt modelId="{BD7694B4-804D-4FA1-B0DA-4CE314FED456}" type="parTrans" cxnId="{EA08FF69-F9DB-4EBB-9925-BAAA0A7177C8}">
      <dgm:prSet/>
      <dgm:spPr/>
      <dgm:t>
        <a:bodyPr/>
        <a:lstStyle/>
        <a:p>
          <a:endParaRPr lang="en-US"/>
        </a:p>
      </dgm:t>
    </dgm:pt>
    <dgm:pt modelId="{E74D9297-3CEF-4D51-97DA-782C835201FC}" type="sibTrans" cxnId="{EA08FF69-F9DB-4EBB-9925-BAAA0A7177C8}">
      <dgm:prSet/>
      <dgm:spPr/>
      <dgm:t>
        <a:bodyPr/>
        <a:lstStyle/>
        <a:p>
          <a:endParaRPr lang="en-US"/>
        </a:p>
      </dgm:t>
    </dgm:pt>
    <dgm:pt modelId="{2795A477-1E5F-436B-9DB4-0BBAF6723470}">
      <dgm:prSet/>
      <dgm:spPr/>
      <dgm:t>
        <a:bodyPr/>
        <a:lstStyle/>
        <a:p>
          <a:r>
            <a:rPr lang="en-GB" b="1" i="0"/>
            <a:t>Weakness:</a:t>
          </a:r>
          <a:r>
            <a:rPr lang="en-GB" b="0" i="0"/>
            <a:t> Service quality depends on individual hosts</a:t>
          </a:r>
          <a:endParaRPr lang="en-US"/>
        </a:p>
      </dgm:t>
    </dgm:pt>
    <dgm:pt modelId="{C0023514-F4BC-4889-A3FA-D0C0DF478505}" type="parTrans" cxnId="{812F1C11-EE8F-4023-9AFF-253EF3E8990E}">
      <dgm:prSet/>
      <dgm:spPr/>
      <dgm:t>
        <a:bodyPr/>
        <a:lstStyle/>
        <a:p>
          <a:endParaRPr lang="en-US"/>
        </a:p>
      </dgm:t>
    </dgm:pt>
    <dgm:pt modelId="{D193A618-E48C-4AD3-8F96-2C54EAF3F7EA}" type="sibTrans" cxnId="{812F1C11-EE8F-4023-9AFF-253EF3E8990E}">
      <dgm:prSet/>
      <dgm:spPr/>
      <dgm:t>
        <a:bodyPr/>
        <a:lstStyle/>
        <a:p>
          <a:endParaRPr lang="en-US"/>
        </a:p>
      </dgm:t>
    </dgm:pt>
    <dgm:pt modelId="{C48EB519-A75B-49FF-B586-ECA267B007FE}">
      <dgm:prSet/>
      <dgm:spPr/>
      <dgm:t>
        <a:bodyPr/>
        <a:lstStyle/>
        <a:p>
          <a:r>
            <a:rPr lang="en-GB" b="1" i="0"/>
            <a:t>Opportunity:</a:t>
          </a:r>
          <a:r>
            <a:rPr lang="en-GB" b="0" i="0"/>
            <a:t> Growth in digital nomad and remote work markets (WTTC, 2024)</a:t>
          </a:r>
          <a:endParaRPr lang="en-US"/>
        </a:p>
      </dgm:t>
    </dgm:pt>
    <dgm:pt modelId="{87E52C34-4B2C-441C-84F7-E4E0A5CE7139}" type="parTrans" cxnId="{0C720B97-674C-4BC1-81B5-89F83FDCD799}">
      <dgm:prSet/>
      <dgm:spPr/>
      <dgm:t>
        <a:bodyPr/>
        <a:lstStyle/>
        <a:p>
          <a:endParaRPr lang="en-US"/>
        </a:p>
      </dgm:t>
    </dgm:pt>
    <dgm:pt modelId="{601556F4-CFF5-4CEB-8F0D-42442D0E6F79}" type="sibTrans" cxnId="{0C720B97-674C-4BC1-81B5-89F83FDCD799}">
      <dgm:prSet/>
      <dgm:spPr/>
      <dgm:t>
        <a:bodyPr/>
        <a:lstStyle/>
        <a:p>
          <a:endParaRPr lang="en-US"/>
        </a:p>
      </dgm:t>
    </dgm:pt>
    <dgm:pt modelId="{5B778EBB-53AB-41A5-9C72-D8205611ED35}">
      <dgm:prSet/>
      <dgm:spPr/>
      <dgm:t>
        <a:bodyPr/>
        <a:lstStyle/>
        <a:p>
          <a:r>
            <a:rPr lang="en-GB" b="1" i="0"/>
            <a:t>Threat:</a:t>
          </a:r>
          <a:r>
            <a:rPr lang="en-GB" b="0" i="0"/>
            <a:t> Increasing regulatory restrictions on short-term rentals</a:t>
          </a:r>
          <a:endParaRPr lang="en-US"/>
        </a:p>
      </dgm:t>
    </dgm:pt>
    <dgm:pt modelId="{1FA709FC-F78B-46E7-A016-35F6071CD7BA}" type="parTrans" cxnId="{33F0756C-992C-425C-9188-81F0813DAD7B}">
      <dgm:prSet/>
      <dgm:spPr/>
      <dgm:t>
        <a:bodyPr/>
        <a:lstStyle/>
        <a:p>
          <a:endParaRPr lang="en-US"/>
        </a:p>
      </dgm:t>
    </dgm:pt>
    <dgm:pt modelId="{73DC2AD7-2226-45D8-88C2-9FD64F19B277}" type="sibTrans" cxnId="{33F0756C-992C-425C-9188-81F0813DAD7B}">
      <dgm:prSet/>
      <dgm:spPr/>
      <dgm:t>
        <a:bodyPr/>
        <a:lstStyle/>
        <a:p>
          <a:endParaRPr lang="en-US"/>
        </a:p>
      </dgm:t>
    </dgm:pt>
    <dgm:pt modelId="{DA1F0D15-267C-4341-A366-2D1C9905D329}">
      <dgm:prSet/>
      <dgm:spPr/>
      <dgm:t>
        <a:bodyPr/>
        <a:lstStyle/>
        <a:p>
          <a:r>
            <a:rPr lang="en-GB" b="0" i="0"/>
            <a:t>Strategic challenge: Balancing growth with compliance</a:t>
          </a:r>
          <a:endParaRPr lang="en-US"/>
        </a:p>
      </dgm:t>
    </dgm:pt>
    <dgm:pt modelId="{102212AE-A6BF-4563-AFA9-16EF8FF98AEE}" type="parTrans" cxnId="{150CD034-13C4-4A91-B452-768B2A56A1D4}">
      <dgm:prSet/>
      <dgm:spPr/>
      <dgm:t>
        <a:bodyPr/>
        <a:lstStyle/>
        <a:p>
          <a:endParaRPr lang="en-US"/>
        </a:p>
      </dgm:t>
    </dgm:pt>
    <dgm:pt modelId="{6D127494-D3A0-4728-91F1-92A2DEF30C3C}" type="sibTrans" cxnId="{150CD034-13C4-4A91-B452-768B2A56A1D4}">
      <dgm:prSet/>
      <dgm:spPr/>
      <dgm:t>
        <a:bodyPr/>
        <a:lstStyle/>
        <a:p>
          <a:endParaRPr lang="en-US"/>
        </a:p>
      </dgm:t>
    </dgm:pt>
    <dgm:pt modelId="{1D24CB2A-01E4-BE4D-8923-377F7F4CF956}" type="pres">
      <dgm:prSet presAssocID="{4F2C6B3F-BA1A-4953-B795-97E72B1A0882}" presName="diagram" presStyleCnt="0">
        <dgm:presLayoutVars>
          <dgm:dir/>
          <dgm:resizeHandles val="exact"/>
        </dgm:presLayoutVars>
      </dgm:prSet>
      <dgm:spPr/>
    </dgm:pt>
    <dgm:pt modelId="{6B9D4C88-3295-0543-B22C-39DD984407F7}" type="pres">
      <dgm:prSet presAssocID="{E69082A5-8674-4375-9AEB-8F7808C6CF45}" presName="node" presStyleLbl="node1" presStyleIdx="0" presStyleCnt="5">
        <dgm:presLayoutVars>
          <dgm:bulletEnabled val="1"/>
        </dgm:presLayoutVars>
      </dgm:prSet>
      <dgm:spPr/>
    </dgm:pt>
    <dgm:pt modelId="{D9E5E6C6-E15D-CB4D-85D1-FF2E17451F90}" type="pres">
      <dgm:prSet presAssocID="{E74D9297-3CEF-4D51-97DA-782C835201FC}" presName="sibTrans" presStyleCnt="0"/>
      <dgm:spPr/>
    </dgm:pt>
    <dgm:pt modelId="{1F2010EF-7731-9442-8BAC-45606FA14368}" type="pres">
      <dgm:prSet presAssocID="{2795A477-1E5F-436B-9DB4-0BBAF6723470}" presName="node" presStyleLbl="node1" presStyleIdx="1" presStyleCnt="5">
        <dgm:presLayoutVars>
          <dgm:bulletEnabled val="1"/>
        </dgm:presLayoutVars>
      </dgm:prSet>
      <dgm:spPr/>
    </dgm:pt>
    <dgm:pt modelId="{0A3EAF2B-995A-AC47-93DD-2C2FA1484F10}" type="pres">
      <dgm:prSet presAssocID="{D193A618-E48C-4AD3-8F96-2C54EAF3F7EA}" presName="sibTrans" presStyleCnt="0"/>
      <dgm:spPr/>
    </dgm:pt>
    <dgm:pt modelId="{689F6452-6C15-5D47-B3FC-E9A418571345}" type="pres">
      <dgm:prSet presAssocID="{C48EB519-A75B-49FF-B586-ECA267B007FE}" presName="node" presStyleLbl="node1" presStyleIdx="2" presStyleCnt="5">
        <dgm:presLayoutVars>
          <dgm:bulletEnabled val="1"/>
        </dgm:presLayoutVars>
      </dgm:prSet>
      <dgm:spPr/>
    </dgm:pt>
    <dgm:pt modelId="{7ECD5440-08A7-F048-867F-A8806CC0C0F5}" type="pres">
      <dgm:prSet presAssocID="{601556F4-CFF5-4CEB-8F0D-42442D0E6F79}" presName="sibTrans" presStyleCnt="0"/>
      <dgm:spPr/>
    </dgm:pt>
    <dgm:pt modelId="{BDEAB9BA-2E65-1241-963F-1A5DFBE085C3}" type="pres">
      <dgm:prSet presAssocID="{5B778EBB-53AB-41A5-9C72-D8205611ED35}" presName="node" presStyleLbl="node1" presStyleIdx="3" presStyleCnt="5">
        <dgm:presLayoutVars>
          <dgm:bulletEnabled val="1"/>
        </dgm:presLayoutVars>
      </dgm:prSet>
      <dgm:spPr/>
    </dgm:pt>
    <dgm:pt modelId="{22858A52-F84B-C744-BF67-D3823DE783A3}" type="pres">
      <dgm:prSet presAssocID="{73DC2AD7-2226-45D8-88C2-9FD64F19B277}" presName="sibTrans" presStyleCnt="0"/>
      <dgm:spPr/>
    </dgm:pt>
    <dgm:pt modelId="{2F1AF4C9-55B6-EA4C-9EF2-ADCCA3325067}" type="pres">
      <dgm:prSet presAssocID="{DA1F0D15-267C-4341-A366-2D1C9905D329}" presName="node" presStyleLbl="node1" presStyleIdx="4" presStyleCnt="5">
        <dgm:presLayoutVars>
          <dgm:bulletEnabled val="1"/>
        </dgm:presLayoutVars>
      </dgm:prSet>
      <dgm:spPr/>
    </dgm:pt>
  </dgm:ptLst>
  <dgm:cxnLst>
    <dgm:cxn modelId="{812F1C11-EE8F-4023-9AFF-253EF3E8990E}" srcId="{4F2C6B3F-BA1A-4953-B795-97E72B1A0882}" destId="{2795A477-1E5F-436B-9DB4-0BBAF6723470}" srcOrd="1" destOrd="0" parTransId="{C0023514-F4BC-4889-A3FA-D0C0DF478505}" sibTransId="{D193A618-E48C-4AD3-8F96-2C54EAF3F7EA}"/>
    <dgm:cxn modelId="{0E558122-17E0-FA4D-BA3E-9A74EA1499E1}" type="presOf" srcId="{4F2C6B3F-BA1A-4953-B795-97E72B1A0882}" destId="{1D24CB2A-01E4-BE4D-8923-377F7F4CF956}" srcOrd="0" destOrd="0" presId="urn:microsoft.com/office/officeart/2005/8/layout/default"/>
    <dgm:cxn modelId="{150CD034-13C4-4A91-B452-768B2A56A1D4}" srcId="{4F2C6B3F-BA1A-4953-B795-97E72B1A0882}" destId="{DA1F0D15-267C-4341-A366-2D1C9905D329}" srcOrd="4" destOrd="0" parTransId="{102212AE-A6BF-4563-AFA9-16EF8FF98AEE}" sibTransId="{6D127494-D3A0-4728-91F1-92A2DEF30C3C}"/>
    <dgm:cxn modelId="{EA08FF69-F9DB-4EBB-9925-BAAA0A7177C8}" srcId="{4F2C6B3F-BA1A-4953-B795-97E72B1A0882}" destId="{E69082A5-8674-4375-9AEB-8F7808C6CF45}" srcOrd="0" destOrd="0" parTransId="{BD7694B4-804D-4FA1-B0DA-4CE314FED456}" sibTransId="{E74D9297-3CEF-4D51-97DA-782C835201FC}"/>
    <dgm:cxn modelId="{33F0756C-992C-425C-9188-81F0813DAD7B}" srcId="{4F2C6B3F-BA1A-4953-B795-97E72B1A0882}" destId="{5B778EBB-53AB-41A5-9C72-D8205611ED35}" srcOrd="3" destOrd="0" parTransId="{1FA709FC-F78B-46E7-A016-35F6071CD7BA}" sibTransId="{73DC2AD7-2226-45D8-88C2-9FD64F19B277}"/>
    <dgm:cxn modelId="{BE765B6E-A331-414C-BB47-2A2C41FD7E8D}" type="presOf" srcId="{DA1F0D15-267C-4341-A366-2D1C9905D329}" destId="{2F1AF4C9-55B6-EA4C-9EF2-ADCCA3325067}" srcOrd="0" destOrd="0" presId="urn:microsoft.com/office/officeart/2005/8/layout/default"/>
    <dgm:cxn modelId="{0C720B97-674C-4BC1-81B5-89F83FDCD799}" srcId="{4F2C6B3F-BA1A-4953-B795-97E72B1A0882}" destId="{C48EB519-A75B-49FF-B586-ECA267B007FE}" srcOrd="2" destOrd="0" parTransId="{87E52C34-4B2C-441C-84F7-E4E0A5CE7139}" sibTransId="{601556F4-CFF5-4CEB-8F0D-42442D0E6F79}"/>
    <dgm:cxn modelId="{78E818A7-88EE-EA41-B039-EB6D6C75F2A5}" type="presOf" srcId="{C48EB519-A75B-49FF-B586-ECA267B007FE}" destId="{689F6452-6C15-5D47-B3FC-E9A418571345}" srcOrd="0" destOrd="0" presId="urn:microsoft.com/office/officeart/2005/8/layout/default"/>
    <dgm:cxn modelId="{F47B0DCB-5AFD-704A-BF04-59A18DE7ACC2}" type="presOf" srcId="{5B778EBB-53AB-41A5-9C72-D8205611ED35}" destId="{BDEAB9BA-2E65-1241-963F-1A5DFBE085C3}" srcOrd="0" destOrd="0" presId="urn:microsoft.com/office/officeart/2005/8/layout/default"/>
    <dgm:cxn modelId="{5B0AD1D7-1995-C043-978B-28D284DA22C1}" type="presOf" srcId="{E69082A5-8674-4375-9AEB-8F7808C6CF45}" destId="{6B9D4C88-3295-0543-B22C-39DD984407F7}" srcOrd="0" destOrd="0" presId="urn:microsoft.com/office/officeart/2005/8/layout/default"/>
    <dgm:cxn modelId="{AFE787FF-BAC1-8B4B-A368-0F90530235E4}" type="presOf" srcId="{2795A477-1E5F-436B-9DB4-0BBAF6723470}" destId="{1F2010EF-7731-9442-8BAC-45606FA14368}" srcOrd="0" destOrd="0" presId="urn:microsoft.com/office/officeart/2005/8/layout/default"/>
    <dgm:cxn modelId="{71557A3E-C5BE-3145-AB7F-671F4F466D2C}" type="presParOf" srcId="{1D24CB2A-01E4-BE4D-8923-377F7F4CF956}" destId="{6B9D4C88-3295-0543-B22C-39DD984407F7}" srcOrd="0" destOrd="0" presId="urn:microsoft.com/office/officeart/2005/8/layout/default"/>
    <dgm:cxn modelId="{A646D046-13A2-0942-B964-BA21873F1ED8}" type="presParOf" srcId="{1D24CB2A-01E4-BE4D-8923-377F7F4CF956}" destId="{D9E5E6C6-E15D-CB4D-85D1-FF2E17451F90}" srcOrd="1" destOrd="0" presId="urn:microsoft.com/office/officeart/2005/8/layout/default"/>
    <dgm:cxn modelId="{0B7A87D2-2B67-8347-9A69-D7BEA79A727B}" type="presParOf" srcId="{1D24CB2A-01E4-BE4D-8923-377F7F4CF956}" destId="{1F2010EF-7731-9442-8BAC-45606FA14368}" srcOrd="2" destOrd="0" presId="urn:microsoft.com/office/officeart/2005/8/layout/default"/>
    <dgm:cxn modelId="{0B68F0CE-DB72-C947-BFC8-8AB20C5E48BB}" type="presParOf" srcId="{1D24CB2A-01E4-BE4D-8923-377F7F4CF956}" destId="{0A3EAF2B-995A-AC47-93DD-2C2FA1484F10}" srcOrd="3" destOrd="0" presId="urn:microsoft.com/office/officeart/2005/8/layout/default"/>
    <dgm:cxn modelId="{2E8FB376-5F8F-8844-AE58-B2593E8B9029}" type="presParOf" srcId="{1D24CB2A-01E4-BE4D-8923-377F7F4CF956}" destId="{689F6452-6C15-5D47-B3FC-E9A418571345}" srcOrd="4" destOrd="0" presId="urn:microsoft.com/office/officeart/2005/8/layout/default"/>
    <dgm:cxn modelId="{FE197901-7791-2C4F-B60A-1DA3E156BB02}" type="presParOf" srcId="{1D24CB2A-01E4-BE4D-8923-377F7F4CF956}" destId="{7ECD5440-08A7-F048-867F-A8806CC0C0F5}" srcOrd="5" destOrd="0" presId="urn:microsoft.com/office/officeart/2005/8/layout/default"/>
    <dgm:cxn modelId="{633A8B2A-97F4-3E4F-91D0-F3F169A1D7F6}" type="presParOf" srcId="{1D24CB2A-01E4-BE4D-8923-377F7F4CF956}" destId="{BDEAB9BA-2E65-1241-963F-1A5DFBE085C3}" srcOrd="6" destOrd="0" presId="urn:microsoft.com/office/officeart/2005/8/layout/default"/>
    <dgm:cxn modelId="{E5CDA6B6-77F8-844F-A3BB-8525541F3201}" type="presParOf" srcId="{1D24CB2A-01E4-BE4D-8923-377F7F4CF956}" destId="{22858A52-F84B-C744-BF67-D3823DE783A3}" srcOrd="7" destOrd="0" presId="urn:microsoft.com/office/officeart/2005/8/layout/default"/>
    <dgm:cxn modelId="{274C93C3-FFF2-8544-9FB0-FC2E1E6E864B}" type="presParOf" srcId="{1D24CB2A-01E4-BE4D-8923-377F7F4CF956}" destId="{2F1AF4C9-55B6-EA4C-9EF2-ADCCA3325067}"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3A3F17-D16F-4D53-A5D0-D6AC1A54EEE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EB36C31-6E1D-47E8-8A4F-493EF23E32AE}">
      <dgm:prSet/>
      <dgm:spPr/>
      <dgm:t>
        <a:bodyPr/>
        <a:lstStyle/>
        <a:p>
          <a:r>
            <a:rPr lang="en-GB" b="0" i="0"/>
            <a:t>Primary market: Millennials and Generation Z</a:t>
          </a:r>
          <a:endParaRPr lang="en-US"/>
        </a:p>
      </dgm:t>
    </dgm:pt>
    <dgm:pt modelId="{D45A558A-4B9F-43C0-9D85-5B8BAC406339}" type="parTrans" cxnId="{931EB26D-B945-432C-9C5C-E26A5DF8ACA1}">
      <dgm:prSet/>
      <dgm:spPr/>
      <dgm:t>
        <a:bodyPr/>
        <a:lstStyle/>
        <a:p>
          <a:endParaRPr lang="en-US"/>
        </a:p>
      </dgm:t>
    </dgm:pt>
    <dgm:pt modelId="{A397A48D-3381-4FC6-832B-A332BD9B9C85}" type="sibTrans" cxnId="{931EB26D-B945-432C-9C5C-E26A5DF8ACA1}">
      <dgm:prSet/>
      <dgm:spPr/>
      <dgm:t>
        <a:bodyPr/>
        <a:lstStyle/>
        <a:p>
          <a:endParaRPr lang="en-US"/>
        </a:p>
      </dgm:t>
    </dgm:pt>
    <dgm:pt modelId="{3CABA737-B89A-427A-A900-4D4384F3EA09}">
      <dgm:prSet/>
      <dgm:spPr/>
      <dgm:t>
        <a:bodyPr/>
        <a:lstStyle/>
        <a:p>
          <a:r>
            <a:rPr lang="en-GB" b="0" i="0"/>
            <a:t>Secondary market: Families and digital nomads</a:t>
          </a:r>
          <a:endParaRPr lang="en-US"/>
        </a:p>
      </dgm:t>
    </dgm:pt>
    <dgm:pt modelId="{94F06B2C-2D4B-419A-9C3F-EF1D06E8BD4A}" type="parTrans" cxnId="{DEA9274B-52E8-4077-9B6F-ECEF2C9D7665}">
      <dgm:prSet/>
      <dgm:spPr/>
      <dgm:t>
        <a:bodyPr/>
        <a:lstStyle/>
        <a:p>
          <a:endParaRPr lang="en-US"/>
        </a:p>
      </dgm:t>
    </dgm:pt>
    <dgm:pt modelId="{E24AD5AE-1F08-4CD8-9B11-A220E7F56BAC}" type="sibTrans" cxnId="{DEA9274B-52E8-4077-9B6F-ECEF2C9D7665}">
      <dgm:prSet/>
      <dgm:spPr/>
      <dgm:t>
        <a:bodyPr/>
        <a:lstStyle/>
        <a:p>
          <a:endParaRPr lang="en-US"/>
        </a:p>
      </dgm:t>
    </dgm:pt>
    <dgm:pt modelId="{9DE67139-8146-45EF-88B6-B8329371D05B}">
      <dgm:prSet/>
      <dgm:spPr/>
      <dgm:t>
        <a:bodyPr/>
        <a:lstStyle/>
        <a:p>
          <a:r>
            <a:rPr lang="en-GB" b="0" i="0"/>
            <a:t>Targets experience-seeking and budget-conscious travellers</a:t>
          </a:r>
          <a:endParaRPr lang="en-US"/>
        </a:p>
      </dgm:t>
    </dgm:pt>
    <dgm:pt modelId="{53A5F42E-7178-4CA0-891D-B589AA8BC0FB}" type="parTrans" cxnId="{8BBC0D70-52D0-449C-BFA9-DC038D14D331}">
      <dgm:prSet/>
      <dgm:spPr/>
      <dgm:t>
        <a:bodyPr/>
        <a:lstStyle/>
        <a:p>
          <a:endParaRPr lang="en-US"/>
        </a:p>
      </dgm:t>
    </dgm:pt>
    <dgm:pt modelId="{9693A63D-8184-4C57-A88E-ADE59C9650B7}" type="sibTrans" cxnId="{8BBC0D70-52D0-449C-BFA9-DC038D14D331}">
      <dgm:prSet/>
      <dgm:spPr/>
      <dgm:t>
        <a:bodyPr/>
        <a:lstStyle/>
        <a:p>
          <a:endParaRPr lang="en-US"/>
        </a:p>
      </dgm:t>
    </dgm:pt>
    <dgm:pt modelId="{96AD815E-CDAA-475F-BD2C-DEEA4F70FCD7}">
      <dgm:prSet/>
      <dgm:spPr/>
      <dgm:t>
        <a:bodyPr/>
        <a:lstStyle/>
        <a:p>
          <a:r>
            <a:rPr lang="en-GB" b="0" i="0"/>
            <a:t>Global reach across developed and emerging markets</a:t>
          </a:r>
          <a:endParaRPr lang="en-US"/>
        </a:p>
      </dgm:t>
    </dgm:pt>
    <dgm:pt modelId="{2363125E-39E5-41FA-992B-566C3A2FEB89}" type="parTrans" cxnId="{F5876B5D-BDF8-4D28-8D45-3E2B6A296390}">
      <dgm:prSet/>
      <dgm:spPr/>
      <dgm:t>
        <a:bodyPr/>
        <a:lstStyle/>
        <a:p>
          <a:endParaRPr lang="en-US"/>
        </a:p>
      </dgm:t>
    </dgm:pt>
    <dgm:pt modelId="{447E0AC3-E51E-4A5F-B170-B8D1960439A2}" type="sibTrans" cxnId="{F5876B5D-BDF8-4D28-8D45-3E2B6A296390}">
      <dgm:prSet/>
      <dgm:spPr/>
      <dgm:t>
        <a:bodyPr/>
        <a:lstStyle/>
        <a:p>
          <a:endParaRPr lang="en-US"/>
        </a:p>
      </dgm:t>
    </dgm:pt>
    <dgm:pt modelId="{4DCC9F99-063F-48E5-9103-B66AE28CE9BC}">
      <dgm:prSet/>
      <dgm:spPr/>
      <dgm:t>
        <a:bodyPr/>
        <a:lstStyle/>
        <a:p>
          <a:r>
            <a:rPr lang="en-GB" b="0" i="0"/>
            <a:t>Segmentation remains effective but requires continuous adaptation (Statista, 2025)</a:t>
          </a:r>
          <a:endParaRPr lang="en-US"/>
        </a:p>
      </dgm:t>
    </dgm:pt>
    <dgm:pt modelId="{BDDAD606-F3A8-4995-BDCF-09A19C20B8F1}" type="parTrans" cxnId="{A12474A9-9550-49A2-A274-0157ED056CC0}">
      <dgm:prSet/>
      <dgm:spPr/>
      <dgm:t>
        <a:bodyPr/>
        <a:lstStyle/>
        <a:p>
          <a:endParaRPr lang="en-US"/>
        </a:p>
      </dgm:t>
    </dgm:pt>
    <dgm:pt modelId="{145205B5-4FB5-44EF-8C42-7DCD884F1D46}" type="sibTrans" cxnId="{A12474A9-9550-49A2-A274-0157ED056CC0}">
      <dgm:prSet/>
      <dgm:spPr/>
      <dgm:t>
        <a:bodyPr/>
        <a:lstStyle/>
        <a:p>
          <a:endParaRPr lang="en-US"/>
        </a:p>
      </dgm:t>
    </dgm:pt>
    <dgm:pt modelId="{4C39F817-0E03-E24D-A9AE-3670EEB933BF}" type="pres">
      <dgm:prSet presAssocID="{593A3F17-D16F-4D53-A5D0-D6AC1A54EEE6}" presName="diagram" presStyleCnt="0">
        <dgm:presLayoutVars>
          <dgm:dir/>
          <dgm:resizeHandles val="exact"/>
        </dgm:presLayoutVars>
      </dgm:prSet>
      <dgm:spPr/>
    </dgm:pt>
    <dgm:pt modelId="{4E08BF1D-9B3D-FF4D-BFA9-FC58C35DD32E}" type="pres">
      <dgm:prSet presAssocID="{EEB36C31-6E1D-47E8-8A4F-493EF23E32AE}" presName="node" presStyleLbl="node1" presStyleIdx="0" presStyleCnt="5">
        <dgm:presLayoutVars>
          <dgm:bulletEnabled val="1"/>
        </dgm:presLayoutVars>
      </dgm:prSet>
      <dgm:spPr/>
    </dgm:pt>
    <dgm:pt modelId="{FB276E4B-0E56-8A46-BAEE-8B96050F2176}" type="pres">
      <dgm:prSet presAssocID="{A397A48D-3381-4FC6-832B-A332BD9B9C85}" presName="sibTrans" presStyleCnt="0"/>
      <dgm:spPr/>
    </dgm:pt>
    <dgm:pt modelId="{92098898-EA30-624A-95BF-F95072FFB50B}" type="pres">
      <dgm:prSet presAssocID="{3CABA737-B89A-427A-A900-4D4384F3EA09}" presName="node" presStyleLbl="node1" presStyleIdx="1" presStyleCnt="5">
        <dgm:presLayoutVars>
          <dgm:bulletEnabled val="1"/>
        </dgm:presLayoutVars>
      </dgm:prSet>
      <dgm:spPr/>
    </dgm:pt>
    <dgm:pt modelId="{7244EEAE-1392-1844-BED4-7DF217911638}" type="pres">
      <dgm:prSet presAssocID="{E24AD5AE-1F08-4CD8-9B11-A220E7F56BAC}" presName="sibTrans" presStyleCnt="0"/>
      <dgm:spPr/>
    </dgm:pt>
    <dgm:pt modelId="{90C96DAD-D95C-0443-9F2F-E3844C9E3A04}" type="pres">
      <dgm:prSet presAssocID="{9DE67139-8146-45EF-88B6-B8329371D05B}" presName="node" presStyleLbl="node1" presStyleIdx="2" presStyleCnt="5">
        <dgm:presLayoutVars>
          <dgm:bulletEnabled val="1"/>
        </dgm:presLayoutVars>
      </dgm:prSet>
      <dgm:spPr/>
    </dgm:pt>
    <dgm:pt modelId="{C36A68ED-EA11-CE47-A613-E8D807D3526B}" type="pres">
      <dgm:prSet presAssocID="{9693A63D-8184-4C57-A88E-ADE59C9650B7}" presName="sibTrans" presStyleCnt="0"/>
      <dgm:spPr/>
    </dgm:pt>
    <dgm:pt modelId="{CB95E728-B347-9A4D-A1F1-71DF6FB4E50A}" type="pres">
      <dgm:prSet presAssocID="{96AD815E-CDAA-475F-BD2C-DEEA4F70FCD7}" presName="node" presStyleLbl="node1" presStyleIdx="3" presStyleCnt="5">
        <dgm:presLayoutVars>
          <dgm:bulletEnabled val="1"/>
        </dgm:presLayoutVars>
      </dgm:prSet>
      <dgm:spPr/>
    </dgm:pt>
    <dgm:pt modelId="{4B08C864-080C-114E-A7EF-C65FC2F15613}" type="pres">
      <dgm:prSet presAssocID="{447E0AC3-E51E-4A5F-B170-B8D1960439A2}" presName="sibTrans" presStyleCnt="0"/>
      <dgm:spPr/>
    </dgm:pt>
    <dgm:pt modelId="{66D0E3FD-91CD-EB4B-B1E0-B14B9E3285CA}" type="pres">
      <dgm:prSet presAssocID="{4DCC9F99-063F-48E5-9103-B66AE28CE9BC}" presName="node" presStyleLbl="node1" presStyleIdx="4" presStyleCnt="5">
        <dgm:presLayoutVars>
          <dgm:bulletEnabled val="1"/>
        </dgm:presLayoutVars>
      </dgm:prSet>
      <dgm:spPr/>
    </dgm:pt>
  </dgm:ptLst>
  <dgm:cxnLst>
    <dgm:cxn modelId="{A9104005-2BA2-F04F-9DAB-CF06734BBE72}" type="presOf" srcId="{4DCC9F99-063F-48E5-9103-B66AE28CE9BC}" destId="{66D0E3FD-91CD-EB4B-B1E0-B14B9E3285CA}" srcOrd="0" destOrd="0" presId="urn:microsoft.com/office/officeart/2005/8/layout/default"/>
    <dgm:cxn modelId="{1A07D105-FBC4-CD4E-94FF-8B862105F2A8}" type="presOf" srcId="{3CABA737-B89A-427A-A900-4D4384F3EA09}" destId="{92098898-EA30-624A-95BF-F95072FFB50B}" srcOrd="0" destOrd="0" presId="urn:microsoft.com/office/officeart/2005/8/layout/default"/>
    <dgm:cxn modelId="{DEA9274B-52E8-4077-9B6F-ECEF2C9D7665}" srcId="{593A3F17-D16F-4D53-A5D0-D6AC1A54EEE6}" destId="{3CABA737-B89A-427A-A900-4D4384F3EA09}" srcOrd="1" destOrd="0" parTransId="{94F06B2C-2D4B-419A-9C3F-EF1D06E8BD4A}" sibTransId="{E24AD5AE-1F08-4CD8-9B11-A220E7F56BAC}"/>
    <dgm:cxn modelId="{A5B03254-A87E-2945-9B14-9F062BFF5750}" type="presOf" srcId="{9DE67139-8146-45EF-88B6-B8329371D05B}" destId="{90C96DAD-D95C-0443-9F2F-E3844C9E3A04}" srcOrd="0" destOrd="0" presId="urn:microsoft.com/office/officeart/2005/8/layout/default"/>
    <dgm:cxn modelId="{F5876B5D-BDF8-4D28-8D45-3E2B6A296390}" srcId="{593A3F17-D16F-4D53-A5D0-D6AC1A54EEE6}" destId="{96AD815E-CDAA-475F-BD2C-DEEA4F70FCD7}" srcOrd="3" destOrd="0" parTransId="{2363125E-39E5-41FA-992B-566C3A2FEB89}" sibTransId="{447E0AC3-E51E-4A5F-B170-B8D1960439A2}"/>
    <dgm:cxn modelId="{931EB26D-B945-432C-9C5C-E26A5DF8ACA1}" srcId="{593A3F17-D16F-4D53-A5D0-D6AC1A54EEE6}" destId="{EEB36C31-6E1D-47E8-8A4F-493EF23E32AE}" srcOrd="0" destOrd="0" parTransId="{D45A558A-4B9F-43C0-9D85-5B8BAC406339}" sibTransId="{A397A48D-3381-4FC6-832B-A332BD9B9C85}"/>
    <dgm:cxn modelId="{8BBC0D70-52D0-449C-BFA9-DC038D14D331}" srcId="{593A3F17-D16F-4D53-A5D0-D6AC1A54EEE6}" destId="{9DE67139-8146-45EF-88B6-B8329371D05B}" srcOrd="2" destOrd="0" parTransId="{53A5F42E-7178-4CA0-891D-B589AA8BC0FB}" sibTransId="{9693A63D-8184-4C57-A88E-ADE59C9650B7}"/>
    <dgm:cxn modelId="{46F47572-02D3-F845-A722-B2A3F7509DEA}" type="presOf" srcId="{EEB36C31-6E1D-47E8-8A4F-493EF23E32AE}" destId="{4E08BF1D-9B3D-FF4D-BFA9-FC58C35DD32E}" srcOrd="0" destOrd="0" presId="urn:microsoft.com/office/officeart/2005/8/layout/default"/>
    <dgm:cxn modelId="{A12474A9-9550-49A2-A274-0157ED056CC0}" srcId="{593A3F17-D16F-4D53-A5D0-D6AC1A54EEE6}" destId="{4DCC9F99-063F-48E5-9103-B66AE28CE9BC}" srcOrd="4" destOrd="0" parTransId="{BDDAD606-F3A8-4995-BDCF-09A19C20B8F1}" sibTransId="{145205B5-4FB5-44EF-8C42-7DCD884F1D46}"/>
    <dgm:cxn modelId="{7EA0E6B3-B792-7146-8BDB-A1914C7111C8}" type="presOf" srcId="{593A3F17-D16F-4D53-A5D0-D6AC1A54EEE6}" destId="{4C39F817-0E03-E24D-A9AE-3670EEB933BF}" srcOrd="0" destOrd="0" presId="urn:microsoft.com/office/officeart/2005/8/layout/default"/>
    <dgm:cxn modelId="{98911AF7-AB84-234F-B70A-2364518B3EB0}" type="presOf" srcId="{96AD815E-CDAA-475F-BD2C-DEEA4F70FCD7}" destId="{CB95E728-B347-9A4D-A1F1-71DF6FB4E50A}" srcOrd="0" destOrd="0" presId="urn:microsoft.com/office/officeart/2005/8/layout/default"/>
    <dgm:cxn modelId="{4CE34078-4373-2949-B8C6-0654607398BE}" type="presParOf" srcId="{4C39F817-0E03-E24D-A9AE-3670EEB933BF}" destId="{4E08BF1D-9B3D-FF4D-BFA9-FC58C35DD32E}" srcOrd="0" destOrd="0" presId="urn:microsoft.com/office/officeart/2005/8/layout/default"/>
    <dgm:cxn modelId="{4B2B672B-872B-CB44-B90E-181688ADD3B8}" type="presParOf" srcId="{4C39F817-0E03-E24D-A9AE-3670EEB933BF}" destId="{FB276E4B-0E56-8A46-BAEE-8B96050F2176}" srcOrd="1" destOrd="0" presId="urn:microsoft.com/office/officeart/2005/8/layout/default"/>
    <dgm:cxn modelId="{CD814D56-4D1D-864E-80CF-2301577192B7}" type="presParOf" srcId="{4C39F817-0E03-E24D-A9AE-3670EEB933BF}" destId="{92098898-EA30-624A-95BF-F95072FFB50B}" srcOrd="2" destOrd="0" presId="urn:microsoft.com/office/officeart/2005/8/layout/default"/>
    <dgm:cxn modelId="{92FF06C3-9B17-5747-9E8F-5A5416CEF60B}" type="presParOf" srcId="{4C39F817-0E03-E24D-A9AE-3670EEB933BF}" destId="{7244EEAE-1392-1844-BED4-7DF217911638}" srcOrd="3" destOrd="0" presId="urn:microsoft.com/office/officeart/2005/8/layout/default"/>
    <dgm:cxn modelId="{01ECA9AF-9394-B94F-8F7D-6E08E7E50E79}" type="presParOf" srcId="{4C39F817-0E03-E24D-A9AE-3670EEB933BF}" destId="{90C96DAD-D95C-0443-9F2F-E3844C9E3A04}" srcOrd="4" destOrd="0" presId="urn:microsoft.com/office/officeart/2005/8/layout/default"/>
    <dgm:cxn modelId="{EAE21616-3B39-6C4C-80AC-A8149E38BCD0}" type="presParOf" srcId="{4C39F817-0E03-E24D-A9AE-3670EEB933BF}" destId="{C36A68ED-EA11-CE47-A613-E8D807D3526B}" srcOrd="5" destOrd="0" presId="urn:microsoft.com/office/officeart/2005/8/layout/default"/>
    <dgm:cxn modelId="{D0A11A40-456D-D643-A43E-256FD22CD611}" type="presParOf" srcId="{4C39F817-0E03-E24D-A9AE-3670EEB933BF}" destId="{CB95E728-B347-9A4D-A1F1-71DF6FB4E50A}" srcOrd="6" destOrd="0" presId="urn:microsoft.com/office/officeart/2005/8/layout/default"/>
    <dgm:cxn modelId="{E9D35CF3-5E83-844F-B796-C48D185F053A}" type="presParOf" srcId="{4C39F817-0E03-E24D-A9AE-3670EEB933BF}" destId="{4B08C864-080C-114E-A7EF-C65FC2F15613}" srcOrd="7" destOrd="0" presId="urn:microsoft.com/office/officeart/2005/8/layout/default"/>
    <dgm:cxn modelId="{388AD238-4457-5641-A97B-CD8A8CE263E8}" type="presParOf" srcId="{4C39F817-0E03-E24D-A9AE-3670EEB933BF}" destId="{66D0E3FD-91CD-EB4B-B1E0-B14B9E3285CA}"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C4673-9D95-BE40-9287-1EAF9E337F60}">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Connects guests and hosts through a digital marketplace</a:t>
          </a:r>
          <a:endParaRPr lang="en-US" sz="2000" kern="1200"/>
        </a:p>
      </dsp:txBody>
      <dsp:txXfrm>
        <a:off x="22940" y="22940"/>
        <a:ext cx="7160195" cy="737360"/>
      </dsp:txXfrm>
    </dsp:sp>
    <dsp:sp modelId="{A169BEEB-D350-3D4D-8DAE-AB348C0C6ED4}">
      <dsp:nvSpPr>
        <dsp:cNvPr id="0" name=""/>
        <dsp:cNvSpPr/>
      </dsp:nvSpPr>
      <dsp:spPr>
        <a:xfrm>
          <a:off x="604646" y="892024"/>
          <a:ext cx="809701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Core offerings: Accommodation, Experiences and Services (Airbnb, 2025)</a:t>
          </a:r>
          <a:endParaRPr lang="en-US" sz="2000" kern="1200"/>
        </a:p>
      </dsp:txBody>
      <dsp:txXfrm>
        <a:off x="627586" y="914964"/>
        <a:ext cx="6937378" cy="737360"/>
      </dsp:txXfrm>
    </dsp:sp>
    <dsp:sp modelId="{B26B69E0-BF6B-D445-A415-F1DB298498DD}">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Asset-light business model supports scalability</a:t>
          </a:r>
          <a:endParaRPr lang="en-US" sz="2000" kern="1200"/>
        </a:p>
      </dsp:txBody>
      <dsp:txXfrm>
        <a:off x="1232233" y="1806988"/>
        <a:ext cx="6937378" cy="737360"/>
      </dsp:txXfrm>
    </dsp:sp>
    <dsp:sp modelId="{1DAD1850-7467-0646-AA9D-850977AEC7FB}">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Strong network effects increase platform value (Parker et al., 2016)</a:t>
          </a:r>
          <a:endParaRPr lang="en-US" sz="2000" kern="1200"/>
        </a:p>
      </dsp:txBody>
      <dsp:txXfrm>
        <a:off x="1836880" y="2699012"/>
        <a:ext cx="6937378" cy="737360"/>
      </dsp:txXfrm>
    </dsp:sp>
    <dsp:sp modelId="{D795A11E-F7D7-4E40-94BD-DE0A664527B8}">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USP: Authentic local experiences and personalised travel</a:t>
          </a:r>
          <a:endParaRPr lang="en-US" sz="2000" kern="1200"/>
        </a:p>
      </dsp:txBody>
      <dsp:txXfrm>
        <a:off x="2441527" y="3591037"/>
        <a:ext cx="6937378" cy="737360"/>
      </dsp:txXfrm>
    </dsp:sp>
    <dsp:sp modelId="{5F893834-F444-904F-95B6-B3313855D287}">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F329AFF9-1E2A-7E47-895A-B9FB146153A7}">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B5C83A12-438A-C046-9E04-0BCA396AA057}">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9F34C928-D8AC-424E-ABAB-F299F19B0CA7}">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9D4C88-3295-0543-B22C-39DD984407F7}">
      <dsp:nvSpPr>
        <dsp:cNvPr id="0" name=""/>
        <dsp:cNvSpPr/>
      </dsp:nvSpPr>
      <dsp:spPr>
        <a:xfrm>
          <a:off x="0" y="39687"/>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a:t>Strength:</a:t>
          </a:r>
          <a:r>
            <a:rPr lang="en-GB" sz="2600" b="0" i="0" kern="1200"/>
            <a:t> Global brand and network effects (Deloitte, 2025)</a:t>
          </a:r>
          <a:endParaRPr lang="en-US" sz="2600" kern="1200"/>
        </a:p>
      </dsp:txBody>
      <dsp:txXfrm>
        <a:off x="0" y="39687"/>
        <a:ext cx="3286125" cy="1971675"/>
      </dsp:txXfrm>
    </dsp:sp>
    <dsp:sp modelId="{1F2010EF-7731-9442-8BAC-45606FA14368}">
      <dsp:nvSpPr>
        <dsp:cNvPr id="0" name=""/>
        <dsp:cNvSpPr/>
      </dsp:nvSpPr>
      <dsp:spPr>
        <a:xfrm>
          <a:off x="3614737" y="39687"/>
          <a:ext cx="3286125" cy="1971675"/>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a:t>Weakness:</a:t>
          </a:r>
          <a:r>
            <a:rPr lang="en-GB" sz="2600" b="0" i="0" kern="1200"/>
            <a:t> Service quality depends on individual hosts</a:t>
          </a:r>
          <a:endParaRPr lang="en-US" sz="2600" kern="1200"/>
        </a:p>
      </dsp:txBody>
      <dsp:txXfrm>
        <a:off x="3614737" y="39687"/>
        <a:ext cx="3286125" cy="1971675"/>
      </dsp:txXfrm>
    </dsp:sp>
    <dsp:sp modelId="{689F6452-6C15-5D47-B3FC-E9A418571345}">
      <dsp:nvSpPr>
        <dsp:cNvPr id="0" name=""/>
        <dsp:cNvSpPr/>
      </dsp:nvSpPr>
      <dsp:spPr>
        <a:xfrm>
          <a:off x="7229475" y="39687"/>
          <a:ext cx="3286125" cy="1971675"/>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a:t>Opportunity:</a:t>
          </a:r>
          <a:r>
            <a:rPr lang="en-GB" sz="2600" b="0" i="0" kern="1200"/>
            <a:t> Growth in digital nomad and remote work markets (WTTC, 2024)</a:t>
          </a:r>
          <a:endParaRPr lang="en-US" sz="2600" kern="1200"/>
        </a:p>
      </dsp:txBody>
      <dsp:txXfrm>
        <a:off x="7229475" y="39687"/>
        <a:ext cx="3286125" cy="1971675"/>
      </dsp:txXfrm>
    </dsp:sp>
    <dsp:sp modelId="{BDEAB9BA-2E65-1241-963F-1A5DFBE085C3}">
      <dsp:nvSpPr>
        <dsp:cNvPr id="0" name=""/>
        <dsp:cNvSpPr/>
      </dsp:nvSpPr>
      <dsp:spPr>
        <a:xfrm>
          <a:off x="1807368" y="2339975"/>
          <a:ext cx="3286125" cy="1971675"/>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a:t>Threat:</a:t>
          </a:r>
          <a:r>
            <a:rPr lang="en-GB" sz="2600" b="0" i="0" kern="1200"/>
            <a:t> Increasing regulatory restrictions on short-term rentals</a:t>
          </a:r>
          <a:endParaRPr lang="en-US" sz="2600" kern="1200"/>
        </a:p>
      </dsp:txBody>
      <dsp:txXfrm>
        <a:off x="1807368" y="2339975"/>
        <a:ext cx="3286125" cy="1971675"/>
      </dsp:txXfrm>
    </dsp:sp>
    <dsp:sp modelId="{2F1AF4C9-55B6-EA4C-9EF2-ADCCA3325067}">
      <dsp:nvSpPr>
        <dsp:cNvPr id="0" name=""/>
        <dsp:cNvSpPr/>
      </dsp:nvSpPr>
      <dsp:spPr>
        <a:xfrm>
          <a:off x="5422106" y="2339975"/>
          <a:ext cx="3286125" cy="1971675"/>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Strategic challenge: Balancing growth with compliance</a:t>
          </a:r>
          <a:endParaRPr lang="en-US" sz="2600" kern="1200"/>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8BF1D-9B3D-FF4D-BFA9-FC58C35DD32E}">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Primary market: Millennials and Generation Z</a:t>
          </a:r>
          <a:endParaRPr lang="en-US" sz="2500" kern="1200"/>
        </a:p>
      </dsp:txBody>
      <dsp:txXfrm>
        <a:off x="0" y="39687"/>
        <a:ext cx="3286125" cy="1971675"/>
      </dsp:txXfrm>
    </dsp:sp>
    <dsp:sp modelId="{92098898-EA30-624A-95BF-F95072FFB50B}">
      <dsp:nvSpPr>
        <dsp:cNvPr id="0" name=""/>
        <dsp:cNvSpPr/>
      </dsp:nvSpPr>
      <dsp:spPr>
        <a:xfrm>
          <a:off x="3614737" y="39687"/>
          <a:ext cx="3286125" cy="1971675"/>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Secondary market: Families and digital nomads</a:t>
          </a:r>
          <a:endParaRPr lang="en-US" sz="2500" kern="1200"/>
        </a:p>
      </dsp:txBody>
      <dsp:txXfrm>
        <a:off x="3614737" y="39687"/>
        <a:ext cx="3286125" cy="1971675"/>
      </dsp:txXfrm>
    </dsp:sp>
    <dsp:sp modelId="{90C96DAD-D95C-0443-9F2F-E3844C9E3A04}">
      <dsp:nvSpPr>
        <dsp:cNvPr id="0" name=""/>
        <dsp:cNvSpPr/>
      </dsp:nvSpPr>
      <dsp:spPr>
        <a:xfrm>
          <a:off x="7229475" y="39687"/>
          <a:ext cx="3286125" cy="1971675"/>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Targets experience-seeking and budget-conscious travellers</a:t>
          </a:r>
          <a:endParaRPr lang="en-US" sz="2500" kern="1200"/>
        </a:p>
      </dsp:txBody>
      <dsp:txXfrm>
        <a:off x="7229475" y="39687"/>
        <a:ext cx="3286125" cy="1971675"/>
      </dsp:txXfrm>
    </dsp:sp>
    <dsp:sp modelId="{CB95E728-B347-9A4D-A1F1-71DF6FB4E50A}">
      <dsp:nvSpPr>
        <dsp:cNvPr id="0" name=""/>
        <dsp:cNvSpPr/>
      </dsp:nvSpPr>
      <dsp:spPr>
        <a:xfrm>
          <a:off x="1807368" y="2339975"/>
          <a:ext cx="3286125" cy="1971675"/>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Global reach across developed and emerging markets</a:t>
          </a:r>
          <a:endParaRPr lang="en-US" sz="2500" kern="1200"/>
        </a:p>
      </dsp:txBody>
      <dsp:txXfrm>
        <a:off x="1807368" y="2339975"/>
        <a:ext cx="3286125" cy="1971675"/>
      </dsp:txXfrm>
    </dsp:sp>
    <dsp:sp modelId="{66D0E3FD-91CD-EB4B-B1E0-B14B9E3285CA}">
      <dsp:nvSpPr>
        <dsp:cNvPr id="0" name=""/>
        <dsp:cNvSpPr/>
      </dsp:nvSpPr>
      <dsp:spPr>
        <a:xfrm>
          <a:off x="5422106" y="2339975"/>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Segmentation remains effective but requires continuous adaptation (Statista, 2025)</a:t>
          </a:r>
          <a:endParaRPr lang="en-US" sz="2500" kern="1200"/>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74BA9F-9087-AC42-B285-C78D4C9DBDD4}"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3D4466-4CC7-D748-8907-EC4267BC59DD}" type="slidenum">
              <a:rPr lang="en-GB" smtClean="0"/>
              <a:t>‹#›</a:t>
            </a:fld>
            <a:endParaRPr lang="en-GB"/>
          </a:p>
        </p:txBody>
      </p:sp>
    </p:spTree>
    <p:extLst>
      <p:ext uri="{BB962C8B-B14F-4D97-AF65-F5344CB8AC3E}">
        <p14:creationId xmlns:p14="http://schemas.microsoft.com/office/powerpoint/2010/main" val="509249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3D4466-4CC7-D748-8907-EC4267BC59DD}" type="slidenum">
              <a:rPr lang="en-GB" smtClean="0"/>
              <a:t>1</a:t>
            </a:fld>
            <a:endParaRPr lang="en-GB"/>
          </a:p>
        </p:txBody>
      </p:sp>
    </p:spTree>
    <p:extLst>
      <p:ext uri="{BB962C8B-B14F-4D97-AF65-F5344CB8AC3E}">
        <p14:creationId xmlns:p14="http://schemas.microsoft.com/office/powerpoint/2010/main" val="1266606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Brian Chesky, Joe Gebbia and Nathan Blecharczyk started the Airbnb in 2008 after they realized there was a lack of affordable accommodation in San Francisco during a design conference. The founders saw a need to bridge the gap between travellers who were in need of flexible accommodation with homeowners who had not been using their space fully. This is an indication of the Opportunity Recognition Theory that postulates that entrepreneurs can create value by creating and capitalizing on market inefficiencies. (Airbnb, 2025)</a:t>
            </a:r>
          </a:p>
          <a:p>
            <a:r>
              <a:rPr lang="en-GB" dirty="0"/>
              <a:t>Airbnb can also be used to illustrate the idea of innovation by Schumpeter since it did not establish a new physical product, but an innovation in terms of its business model, which is a platform. Digital entrepreneurship is scalable, and today, Airbnb is present in more than 220 countries and regions (Schumpeter, 1934).</a:t>
            </a:r>
          </a:p>
        </p:txBody>
      </p:sp>
      <p:sp>
        <p:nvSpPr>
          <p:cNvPr id="4" name="Slide Number Placeholder 3"/>
          <p:cNvSpPr>
            <a:spLocks noGrp="1"/>
          </p:cNvSpPr>
          <p:nvPr>
            <p:ph type="sldNum" sz="quarter" idx="5"/>
          </p:nvPr>
        </p:nvSpPr>
        <p:spPr/>
        <p:txBody>
          <a:bodyPr/>
          <a:lstStyle/>
          <a:p>
            <a:fld id="{213D4466-4CC7-D748-8907-EC4267BC59DD}" type="slidenum">
              <a:rPr lang="en-GB" smtClean="0"/>
              <a:t>2</a:t>
            </a:fld>
            <a:endParaRPr lang="en-GB"/>
          </a:p>
        </p:txBody>
      </p:sp>
    </p:spTree>
    <p:extLst>
      <p:ext uri="{BB962C8B-B14F-4D97-AF65-F5344CB8AC3E}">
        <p14:creationId xmlns:p14="http://schemas.microsoft.com/office/powerpoint/2010/main" val="633570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is a two-sided business that enables host and guests to interact via a digital marketplace. Its main products are accommodation booking, Airbnb Experiences and Airbnb Services. Airbnb is an asset-light business unlike the traditional hotel chains since most of the properties available in the platform are not owned by the company (Airbnb, 2025).This enables it to expand globally very fast with minimal operating expenses. One of the major competitive advantages is the network effects involved in the platform, as more and more hosts and more guests are attracted to the platform. The ability to offer local experiences and personalised travels that are not similar to the standardised hotel experiences is the unique selling proposition of Airbnb(Parker, Van Alstyne and Choudary, 2016).</a:t>
            </a:r>
          </a:p>
        </p:txBody>
      </p:sp>
      <p:sp>
        <p:nvSpPr>
          <p:cNvPr id="4" name="Slide Number Placeholder 3"/>
          <p:cNvSpPr>
            <a:spLocks noGrp="1"/>
          </p:cNvSpPr>
          <p:nvPr>
            <p:ph type="sldNum" sz="quarter" idx="5"/>
          </p:nvPr>
        </p:nvSpPr>
        <p:spPr/>
        <p:txBody>
          <a:bodyPr/>
          <a:lstStyle/>
          <a:p>
            <a:fld id="{213D4466-4CC7-D748-8907-EC4267BC59DD}" type="slidenum">
              <a:rPr lang="en-GB" smtClean="0"/>
              <a:t>3</a:t>
            </a:fld>
            <a:endParaRPr lang="en-GB"/>
          </a:p>
        </p:txBody>
      </p:sp>
    </p:spTree>
    <p:extLst>
      <p:ext uri="{BB962C8B-B14F-4D97-AF65-F5344CB8AC3E}">
        <p14:creationId xmlns:p14="http://schemas.microsoft.com/office/powerpoint/2010/main" val="3875885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powerful brand and network effects of Airbnb can also be viewed as its strengths, as they pose a barrier to entry to competitors. However, the quality of the services may be different due to the fact that the company does not provide accommodation directly but through particular hosts. There are major opportunities related to the expansion of remote work and digital nomad ways of life, which drive the demand of long-term stay (Deloitte, 2025).Meanwhile, Airbnb is threatened by the tightening of regulations in large cities and the rise of competition with online travel agencies and hotel chains. Thus, Airbnb needs to juggle between growth and regulatory compliance and customer trust to ensure its competitiveness in the travel sector ( WTTC, 2024).</a:t>
            </a:r>
          </a:p>
        </p:txBody>
      </p:sp>
      <p:sp>
        <p:nvSpPr>
          <p:cNvPr id="4" name="Slide Number Placeholder 3"/>
          <p:cNvSpPr>
            <a:spLocks noGrp="1"/>
          </p:cNvSpPr>
          <p:nvPr>
            <p:ph type="sldNum" sz="quarter" idx="5"/>
          </p:nvPr>
        </p:nvSpPr>
        <p:spPr/>
        <p:txBody>
          <a:bodyPr/>
          <a:lstStyle/>
          <a:p>
            <a:fld id="{213D4466-4CC7-D748-8907-EC4267BC59DD}" type="slidenum">
              <a:rPr lang="en-GB" smtClean="0"/>
              <a:t>4</a:t>
            </a:fld>
            <a:endParaRPr lang="en-GB"/>
          </a:p>
        </p:txBody>
      </p:sp>
    </p:spTree>
    <p:extLst>
      <p:ext uri="{BB962C8B-B14F-4D97-AF65-F5344CB8AC3E}">
        <p14:creationId xmlns:p14="http://schemas.microsoft.com/office/powerpoint/2010/main" val="711101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brand and network effects that Airbnb boasts of might also be considered its strengths since it is a barrier to entry to other competitors. However, the quality of the services may be different due to the fact that the company does not provide accommodation directly but through particular hosts. The significant opportunities are connected with the growth of remote work and digital nomad lifestyles that stimulate the demand of long-term stay (Deloitte, 2025).In the meantime, Airbnb is under the threat of the restriction of regulations in major cities and the emergence of competition with online travel agencies and hotel chains. Thus, Airbnb needs to juggle between growth and regulatory compliance and customer trust to ensure its competitiveness in the travel sector ( WTTC, 2024).</a:t>
            </a:r>
          </a:p>
        </p:txBody>
      </p:sp>
      <p:sp>
        <p:nvSpPr>
          <p:cNvPr id="4" name="Slide Number Placeholder 3"/>
          <p:cNvSpPr>
            <a:spLocks noGrp="1"/>
          </p:cNvSpPr>
          <p:nvPr>
            <p:ph type="sldNum" sz="quarter" idx="5"/>
          </p:nvPr>
        </p:nvSpPr>
        <p:spPr/>
        <p:txBody>
          <a:bodyPr/>
          <a:lstStyle/>
          <a:p>
            <a:fld id="{213D4466-4CC7-D748-8907-EC4267BC59DD}" type="slidenum">
              <a:rPr lang="en-GB" smtClean="0"/>
              <a:t>5</a:t>
            </a:fld>
            <a:endParaRPr lang="en-GB"/>
          </a:p>
        </p:txBody>
      </p:sp>
    </p:spTree>
    <p:extLst>
      <p:ext uri="{BB962C8B-B14F-4D97-AF65-F5344CB8AC3E}">
        <p14:creationId xmlns:p14="http://schemas.microsoft.com/office/powerpoint/2010/main" val="602891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uses Segmentation, Targeting and Positioning framework to effectively cater to various groups of </a:t>
            </a:r>
            <a:r>
              <a:rPr lang="en-GB" dirty="0" err="1"/>
              <a:t>customers.Its</a:t>
            </a:r>
            <a:r>
              <a:rPr lang="en-GB" dirty="0"/>
              <a:t> core target audience is Millennials and generation z travellers who appreciate flexibility, affordability and authentic experiences. Secondary target markets are those related to families, remote workers and digital nomads who would like to have longer and more flexible accommodation. Experience-seeking travellers, who do not focus on traditional hotel experiences, are also attracted to Airbnb (Airbnb, 2015b).This market positioning approach has allowed Airbnb to attract different groups of customers yet have a unified global brand image (Statista, 2025).</a:t>
            </a:r>
          </a:p>
        </p:txBody>
      </p:sp>
      <p:sp>
        <p:nvSpPr>
          <p:cNvPr id="4" name="Slide Number Placeholder 3"/>
          <p:cNvSpPr>
            <a:spLocks noGrp="1"/>
          </p:cNvSpPr>
          <p:nvPr>
            <p:ph type="sldNum" sz="quarter" idx="5"/>
          </p:nvPr>
        </p:nvSpPr>
        <p:spPr/>
        <p:txBody>
          <a:bodyPr/>
          <a:lstStyle/>
          <a:p>
            <a:fld id="{213D4466-4CC7-D748-8907-EC4267BC59DD}" type="slidenum">
              <a:rPr lang="en-GB" smtClean="0"/>
              <a:t>6</a:t>
            </a:fld>
            <a:endParaRPr lang="en-GB"/>
          </a:p>
        </p:txBody>
      </p:sp>
    </p:spTree>
    <p:extLst>
      <p:ext uri="{BB962C8B-B14F-4D97-AF65-F5344CB8AC3E}">
        <p14:creationId xmlns:p14="http://schemas.microsoft.com/office/powerpoint/2010/main" val="1151951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product strategy of Airbnb does not limit to accommodation and also provides Experiences and Services that increase customer value and its pricing strategy is based on dynamic pricing, where hosts can change the price depending on the demand and market conditions (</a:t>
            </a:r>
            <a:r>
              <a:rPr lang="en-GB" dirty="0" err="1"/>
              <a:t>AirDNA</a:t>
            </a:r>
            <a:r>
              <a:rPr lang="en-GB" dirty="0"/>
              <a:t>, 2025). With regard to place, Airbnb is a digital platform that functions worldwide, whether on its web-based application or mobile platform. Digital marketing, such as social media activities, referral programmes and customer reviews is given much emphasis on </a:t>
            </a:r>
            <a:r>
              <a:rPr lang="en-GB" dirty="0" err="1"/>
              <a:t>promotion.These</a:t>
            </a:r>
            <a:r>
              <a:rPr lang="en-GB" dirty="0"/>
              <a:t> aspects combine to form an integrated marketing mix that aids in acquiring, retaining and long-term brand development (Airbnb, 2025).</a:t>
            </a:r>
          </a:p>
        </p:txBody>
      </p:sp>
      <p:sp>
        <p:nvSpPr>
          <p:cNvPr id="4" name="Slide Number Placeholder 3"/>
          <p:cNvSpPr>
            <a:spLocks noGrp="1"/>
          </p:cNvSpPr>
          <p:nvPr>
            <p:ph type="sldNum" sz="quarter" idx="5"/>
          </p:nvPr>
        </p:nvSpPr>
        <p:spPr/>
        <p:txBody>
          <a:bodyPr/>
          <a:lstStyle/>
          <a:p>
            <a:fld id="{213D4466-4CC7-D748-8907-EC4267BC59DD}" type="slidenum">
              <a:rPr lang="en-GB" smtClean="0"/>
              <a:t>7</a:t>
            </a:fld>
            <a:endParaRPr lang="en-GB"/>
          </a:p>
        </p:txBody>
      </p:sp>
    </p:spTree>
    <p:extLst>
      <p:ext uri="{BB962C8B-B14F-4D97-AF65-F5344CB8AC3E}">
        <p14:creationId xmlns:p14="http://schemas.microsoft.com/office/powerpoint/2010/main" val="2357335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has been front and </a:t>
            </a:r>
            <a:r>
              <a:rPr lang="en-GB" dirty="0" err="1"/>
              <a:t>center</a:t>
            </a:r>
            <a:r>
              <a:rPr lang="en-GB" dirty="0"/>
              <a:t> in digital marketing in its customer acquisition and retention strategy. Search engine optimisation enhances publicity where travellers are searching accommodation online.. Content marketing motivates the discovery of destinations and travel inspiration via appealing online </a:t>
            </a:r>
            <a:r>
              <a:rPr lang="en-GB" dirty="0" err="1"/>
              <a:t>content.Through</a:t>
            </a:r>
            <a:r>
              <a:rPr lang="en-GB" dirty="0"/>
              <a:t> social media marketing, Airbnb can demonstrate real-life user experiences and reinforce their interactions with customers. The mobile app enhances the customer experience with personalised suggestions and an easy booking process. Repeat bookings and customer loyalty in the long run are also supported by email marketing and influencer partnerships (</a:t>
            </a:r>
            <a:r>
              <a:rPr lang="en-GB" dirty="0" err="1"/>
              <a:t>Similarweb</a:t>
            </a:r>
            <a:r>
              <a:rPr lang="en-GB" dirty="0"/>
              <a:t>, 2025).</a:t>
            </a:r>
          </a:p>
        </p:txBody>
      </p:sp>
      <p:sp>
        <p:nvSpPr>
          <p:cNvPr id="4" name="Slide Number Placeholder 3"/>
          <p:cNvSpPr>
            <a:spLocks noGrp="1"/>
          </p:cNvSpPr>
          <p:nvPr>
            <p:ph type="sldNum" sz="quarter" idx="5"/>
          </p:nvPr>
        </p:nvSpPr>
        <p:spPr/>
        <p:txBody>
          <a:bodyPr/>
          <a:lstStyle/>
          <a:p>
            <a:fld id="{213D4466-4CC7-D748-8907-EC4267BC59DD}" type="slidenum">
              <a:rPr lang="en-GB" smtClean="0"/>
              <a:t>8</a:t>
            </a:fld>
            <a:endParaRPr lang="en-GB"/>
          </a:p>
        </p:txBody>
      </p:sp>
    </p:spTree>
    <p:extLst>
      <p:ext uri="{BB962C8B-B14F-4D97-AF65-F5344CB8AC3E}">
        <p14:creationId xmlns:p14="http://schemas.microsoft.com/office/powerpoint/2010/main" val="1105236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has recorded a robust financial growth since it surmounted the challenges of COVID-19 pandemic. Increase in revenue occurred to a point of about US 6 billion in 2021 to more than US 11 billion in 2024.It was also a time when profitability was enhanced tremendously as travel demand was restored all over the world. One of the key factors that have led to this performance is the asset-light business model of Airbnb that has allowed the company to grow without having to invest heavily in physical </a:t>
            </a:r>
            <a:r>
              <a:rPr lang="en-GB" dirty="0" err="1"/>
              <a:t>assets.These</a:t>
            </a:r>
            <a:r>
              <a:rPr lang="en-GB" dirty="0"/>
              <a:t> findings indicate that a sustainable growth and high-performance in the long run can be achieved with a scaled digital platform (Airbnb, 2025).</a:t>
            </a:r>
          </a:p>
        </p:txBody>
      </p:sp>
      <p:sp>
        <p:nvSpPr>
          <p:cNvPr id="4" name="Slide Number Placeholder 3"/>
          <p:cNvSpPr>
            <a:spLocks noGrp="1"/>
          </p:cNvSpPr>
          <p:nvPr>
            <p:ph type="sldNum" sz="quarter" idx="5"/>
          </p:nvPr>
        </p:nvSpPr>
        <p:spPr/>
        <p:txBody>
          <a:bodyPr/>
          <a:lstStyle/>
          <a:p>
            <a:fld id="{213D4466-4CC7-D748-8907-EC4267BC59DD}" type="slidenum">
              <a:rPr lang="en-GB" smtClean="0"/>
              <a:t>9</a:t>
            </a:fld>
            <a:endParaRPr lang="en-GB"/>
          </a:p>
        </p:txBody>
      </p:sp>
    </p:spTree>
    <p:extLst>
      <p:ext uri="{BB962C8B-B14F-4D97-AF65-F5344CB8AC3E}">
        <p14:creationId xmlns:p14="http://schemas.microsoft.com/office/powerpoint/2010/main" val="410613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is one of the most successful stories of digital entrepreneurship in the international travel </a:t>
            </a:r>
            <a:r>
              <a:rPr lang="en-GB" dirty="0" err="1"/>
              <a:t>market.The</a:t>
            </a:r>
            <a:r>
              <a:rPr lang="en-GB" dirty="0"/>
              <a:t> company managed to find a market gap and to turn it into a scaled platform business model. It has a competitive edge due to good network effects, international brand awareness and efficient digital marketing efforts. Nevertheless, the ability of Airbnb to deal with the regulatory issues and rising competition will influence its future development. </a:t>
            </a:r>
            <a:r>
              <a:rPr lang="en-GB"/>
              <a:t>The continuity of competitive advantage in the long term might be achieved by expanding Airbnb Experiences, investing in personalisation through artificial intelligence and reinforcing host quality assurance.</a:t>
            </a:r>
          </a:p>
        </p:txBody>
      </p:sp>
      <p:sp>
        <p:nvSpPr>
          <p:cNvPr id="4" name="Slide Number Placeholder 3"/>
          <p:cNvSpPr>
            <a:spLocks noGrp="1"/>
          </p:cNvSpPr>
          <p:nvPr>
            <p:ph type="sldNum" sz="quarter" idx="5"/>
          </p:nvPr>
        </p:nvSpPr>
        <p:spPr/>
        <p:txBody>
          <a:bodyPr/>
          <a:lstStyle/>
          <a:p>
            <a:fld id="{213D4466-4CC7-D748-8907-EC4267BC59DD}" type="slidenum">
              <a:rPr lang="en-GB" smtClean="0"/>
              <a:t>10</a:t>
            </a:fld>
            <a:endParaRPr lang="en-GB"/>
          </a:p>
        </p:txBody>
      </p:sp>
    </p:spTree>
    <p:extLst>
      <p:ext uri="{BB962C8B-B14F-4D97-AF65-F5344CB8AC3E}">
        <p14:creationId xmlns:p14="http://schemas.microsoft.com/office/powerpoint/2010/main" val="3365256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3D4466-4CC7-D748-8907-EC4267BC59DD}" type="slidenum">
              <a:rPr lang="en-GB" smtClean="0"/>
              <a:t>11</a:t>
            </a:fld>
            <a:endParaRPr lang="en-GB"/>
          </a:p>
        </p:txBody>
      </p:sp>
    </p:spTree>
    <p:extLst>
      <p:ext uri="{BB962C8B-B14F-4D97-AF65-F5344CB8AC3E}">
        <p14:creationId xmlns:p14="http://schemas.microsoft.com/office/powerpoint/2010/main" val="1455812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BA76D-7BA0-A643-5A42-7644838A509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66A3162-CD08-9D84-063D-485048549E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3C7F23B-3688-1854-7FF7-72A6E9B39F71}"/>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5" name="Footer Placeholder 4">
            <a:extLst>
              <a:ext uri="{FF2B5EF4-FFF2-40B4-BE49-F238E27FC236}">
                <a16:creationId xmlns:a16="http://schemas.microsoft.com/office/drawing/2014/main" id="{57CEF1B7-EE43-329F-D42C-074C2852B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BA4705-DE32-30B8-467D-F5593C2F8DAA}"/>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2100848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5AF3-531D-C80E-850E-72C89AC0003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8FFBB6-4963-0546-EE2B-355FA236B56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C35F85A-A293-47F6-F2A0-4F5D4C405209}"/>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5" name="Footer Placeholder 4">
            <a:extLst>
              <a:ext uri="{FF2B5EF4-FFF2-40B4-BE49-F238E27FC236}">
                <a16:creationId xmlns:a16="http://schemas.microsoft.com/office/drawing/2014/main" id="{115ADA6C-E118-AD30-3DE1-3939212E8D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58BAFA-CA08-17AF-B180-EAF50D133F1F}"/>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2361637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C2BF1-921A-ACA7-1D75-BDDE570C3A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E45182F-0931-8C76-D587-BB94ACC636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0E47DF-BECF-E615-C553-A07645EF3EBE}"/>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5" name="Footer Placeholder 4">
            <a:extLst>
              <a:ext uri="{FF2B5EF4-FFF2-40B4-BE49-F238E27FC236}">
                <a16:creationId xmlns:a16="http://schemas.microsoft.com/office/drawing/2014/main" id="{07006B86-8BF8-CA34-D9C2-841A85347E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DE95E-5B6B-DF4E-13CD-0FDA571EAAEF}"/>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2823306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C6094-4A81-2E4A-C646-469E8268BD8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02F0D0-D2DC-5EFB-A7C7-0FBF0DDD7E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A178779-F639-1851-FCEE-B954C77DD5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AC1FFF-79D1-DAA6-6A1E-A3BD7602E97F}"/>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6" name="Footer Placeholder 5">
            <a:extLst>
              <a:ext uri="{FF2B5EF4-FFF2-40B4-BE49-F238E27FC236}">
                <a16:creationId xmlns:a16="http://schemas.microsoft.com/office/drawing/2014/main" id="{59E58990-E542-94C0-862A-801F852003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BC7E72-D17C-BAB8-47E9-F222583F0E55}"/>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864985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77D2A-B584-71B5-1929-3A66F552867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EA573A6-9F19-56CF-EB52-AAD3A79FA8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93BE94-7CCB-9BA7-F681-FBFE74AF85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09DBCF3-0846-C519-C159-57F8F5702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98E765-94F2-2DE4-A528-6B9B9B50684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5DC833-6952-0BBB-89B6-7E6B4CA32804}"/>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8" name="Footer Placeholder 7">
            <a:extLst>
              <a:ext uri="{FF2B5EF4-FFF2-40B4-BE49-F238E27FC236}">
                <a16:creationId xmlns:a16="http://schemas.microsoft.com/office/drawing/2014/main" id="{EFF5FF0B-D2B5-3D04-9214-6A6FF9FBE8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6A3200-285E-165C-30DC-1D35682EC1C7}"/>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1440128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A2067-0094-5512-7A1D-9A94ED59D57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222F0D5-D3B5-4839-6207-C0AB2E20E7E2}"/>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4" name="Footer Placeholder 3">
            <a:extLst>
              <a:ext uri="{FF2B5EF4-FFF2-40B4-BE49-F238E27FC236}">
                <a16:creationId xmlns:a16="http://schemas.microsoft.com/office/drawing/2014/main" id="{2CEEAE96-E7E3-3DE9-3CFB-D1D61A784A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F2C70A-6E68-A526-32A6-D1FDC1CBFCAC}"/>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3348775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F7D88B-C0DB-C069-FBCD-DDE565075713}"/>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3" name="Footer Placeholder 2">
            <a:extLst>
              <a:ext uri="{FF2B5EF4-FFF2-40B4-BE49-F238E27FC236}">
                <a16:creationId xmlns:a16="http://schemas.microsoft.com/office/drawing/2014/main" id="{C0BF3860-F2D3-0673-C015-F87AD64D42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63CC67-AA14-5412-04E6-83F85F9845C0}"/>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324320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899FA-6830-C031-9228-2197E7D253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EDFF1C5-C26B-D568-45EC-AEBE7CCB49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0995B55-AA38-BF7B-8F1A-5CA2927306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06CACB-120B-3D8D-AF2B-36F09A7A6EE6}"/>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6" name="Footer Placeholder 5">
            <a:extLst>
              <a:ext uri="{FF2B5EF4-FFF2-40B4-BE49-F238E27FC236}">
                <a16:creationId xmlns:a16="http://schemas.microsoft.com/office/drawing/2014/main" id="{99147E50-98C4-B4D3-5E2C-13EBD2EE4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D8DDC2-6901-4E10-9880-D010A1E956A5}"/>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1521352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4372E-C7F1-DBB2-9B1E-8BCA414C99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93B870-C693-38F3-5803-FF293FD901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B8FAD7-4517-247C-24E4-D1CCA42A33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D332A2-A5B2-F07E-9640-7D98AB6CC434}"/>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6" name="Footer Placeholder 5">
            <a:extLst>
              <a:ext uri="{FF2B5EF4-FFF2-40B4-BE49-F238E27FC236}">
                <a16:creationId xmlns:a16="http://schemas.microsoft.com/office/drawing/2014/main" id="{960E1BC4-907E-3CD9-B745-D9C4354728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E2E6C4-9031-918E-5447-1C8449F29F27}"/>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1406175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B2E90-0265-D16F-7D0D-F5DF742F593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983DAF4-5B16-345E-F9E8-D3AD59B1B9B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7B5F83-EA28-7DE1-B50E-B7491BC4E971}"/>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5" name="Footer Placeholder 4">
            <a:extLst>
              <a:ext uri="{FF2B5EF4-FFF2-40B4-BE49-F238E27FC236}">
                <a16:creationId xmlns:a16="http://schemas.microsoft.com/office/drawing/2014/main" id="{D121A03B-B88E-C36A-EE0F-03CED81CF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5E2CE0-99DE-ABCE-96ED-A0094C06B970}"/>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901355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CC5C82-D851-341D-3E9C-703457F76AC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43D4CF1-8A74-E68C-7D65-5AC121982F2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536366-022C-ABF4-4812-91C8202F0A74}"/>
              </a:ext>
            </a:extLst>
          </p:cNvPr>
          <p:cNvSpPr>
            <a:spLocks noGrp="1"/>
          </p:cNvSpPr>
          <p:nvPr>
            <p:ph type="dt" sz="half" idx="10"/>
          </p:nvPr>
        </p:nvSpPr>
        <p:spPr/>
        <p:txBody>
          <a:bodyPr/>
          <a:lstStyle/>
          <a:p>
            <a:fld id="{725EC794-3C17-8048-9323-6EF82FEF2E5A}" type="datetimeFigureOut">
              <a:rPr lang="en-GB" smtClean="0"/>
              <a:t>22/06/2026</a:t>
            </a:fld>
            <a:endParaRPr lang="en-GB"/>
          </a:p>
        </p:txBody>
      </p:sp>
      <p:sp>
        <p:nvSpPr>
          <p:cNvPr id="5" name="Footer Placeholder 4">
            <a:extLst>
              <a:ext uri="{FF2B5EF4-FFF2-40B4-BE49-F238E27FC236}">
                <a16:creationId xmlns:a16="http://schemas.microsoft.com/office/drawing/2014/main" id="{96C9F280-AB09-59B3-5EA1-3F1F9B07E5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4C26C1-ED6A-BC5E-7BF4-4688D45C766F}"/>
              </a:ext>
            </a:extLst>
          </p:cNvPr>
          <p:cNvSpPr>
            <a:spLocks noGrp="1"/>
          </p:cNvSpPr>
          <p:nvPr>
            <p:ph type="sldNum" sz="quarter" idx="12"/>
          </p:nvPr>
        </p:nvSpPr>
        <p:spPr/>
        <p:txBody>
          <a:bodyPr/>
          <a:lstStyle/>
          <a:p>
            <a:fld id="{13FB610F-9C77-D34A-B170-6380E36DD799}" type="slidenum">
              <a:rPr lang="en-GB" smtClean="0"/>
              <a:t>‹#›</a:t>
            </a:fld>
            <a:endParaRPr lang="en-GB"/>
          </a:p>
        </p:txBody>
      </p:sp>
    </p:spTree>
    <p:extLst>
      <p:ext uri="{BB962C8B-B14F-4D97-AF65-F5344CB8AC3E}">
        <p14:creationId xmlns:p14="http://schemas.microsoft.com/office/powerpoint/2010/main" val="397901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220015-4EAF-F8C4-D0FB-CEB2FECAAC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CF761FB-FB27-CE57-06E9-368A4251AB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C861D8-391D-963B-FF6E-5FA0D32DCC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5EC794-3C17-8048-9323-6EF82FEF2E5A}" type="datetimeFigureOut">
              <a:rPr lang="en-GB" smtClean="0"/>
              <a:t>22/06/2026</a:t>
            </a:fld>
            <a:endParaRPr lang="en-GB"/>
          </a:p>
        </p:txBody>
      </p:sp>
      <p:sp>
        <p:nvSpPr>
          <p:cNvPr id="5" name="Footer Placeholder 4">
            <a:extLst>
              <a:ext uri="{FF2B5EF4-FFF2-40B4-BE49-F238E27FC236}">
                <a16:creationId xmlns:a16="http://schemas.microsoft.com/office/drawing/2014/main" id="{048E4E04-557B-B5B5-6E6A-9DA6E69C64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2914AC-DE07-F857-646F-509941B9AD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FB610F-9C77-D34A-B170-6380E36DD799}" type="slidenum">
              <a:rPr lang="en-GB" smtClean="0"/>
              <a:t>‹#›</a:t>
            </a:fld>
            <a:endParaRPr lang="en-GB"/>
          </a:p>
        </p:txBody>
      </p:sp>
    </p:spTree>
    <p:extLst>
      <p:ext uri="{BB962C8B-B14F-4D97-AF65-F5344CB8AC3E}">
        <p14:creationId xmlns:p14="http://schemas.microsoft.com/office/powerpoint/2010/main" val="4291628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ir.expediagroup.com/financial-information/annual-reports" TargetMode="External"/><Relationship Id="rId13" Type="http://schemas.openxmlformats.org/officeDocument/2006/relationships/hyperlink" Target="https://www.statista.com/topics/2273/airbnb/" TargetMode="External"/><Relationship Id="rId3" Type="http://schemas.openxmlformats.org/officeDocument/2006/relationships/hyperlink" Target="https://investors.airbnb.com/financials/default.aspx" TargetMode="External"/><Relationship Id="rId7" Type="http://schemas.openxmlformats.org/officeDocument/2006/relationships/hyperlink" Target="https://www.euromonitor.com/article/top-trends-for-travel-in-2024" TargetMode="External"/><Relationship Id="rId12" Type="http://schemas.openxmlformats.org/officeDocument/2006/relationships/hyperlink" Target="https://www.similarweb.com/"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www.deloitte.com/us/en/industries/consumer/articles/travel-hospitality-industry-outlook.html" TargetMode="External"/><Relationship Id="rId11" Type="http://schemas.openxmlformats.org/officeDocument/2006/relationships/hyperlink" Target="https://www.mckinsey.com/industries/travel-logistics-and-infrastructure/our-insights" TargetMode="External"/><Relationship Id="rId5" Type="http://schemas.openxmlformats.org/officeDocument/2006/relationships/hyperlink" Target="https://ir.bookingholdings.com/financials/annual-reports/default.aspx" TargetMode="External"/><Relationship Id="rId10" Type="http://schemas.openxmlformats.org/officeDocument/2006/relationships/hyperlink" Target="https://marriott.gcs-web.com/annual" TargetMode="External"/><Relationship Id="rId4" Type="http://schemas.openxmlformats.org/officeDocument/2006/relationships/hyperlink" Target="https://www.airdna.co/" TargetMode="External"/><Relationship Id="rId9" Type="http://schemas.openxmlformats.org/officeDocument/2006/relationships/hyperlink" Target="https://www.hootsuite.com/resources/digital-trends" TargetMode="External"/><Relationship Id="rId14" Type="http://schemas.openxmlformats.org/officeDocument/2006/relationships/hyperlink" Target="https://wttc.org/research/economic-imp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4CABF-FBA4-3924-CDCB-3F723338C745}"/>
              </a:ext>
            </a:extLst>
          </p:cNvPr>
          <p:cNvSpPr>
            <a:spLocks noGrp="1"/>
          </p:cNvSpPr>
          <p:nvPr>
            <p:ph type="ctrTitle"/>
          </p:nvPr>
        </p:nvSpPr>
        <p:spPr>
          <a:xfrm>
            <a:off x="1113810" y="2960716"/>
            <a:ext cx="4036334" cy="2387600"/>
          </a:xfrm>
        </p:spPr>
        <p:txBody>
          <a:bodyPr anchor="t">
            <a:normAutofit/>
          </a:bodyPr>
          <a:lstStyle/>
          <a:p>
            <a:pPr algn="l"/>
            <a:r>
              <a:rPr lang="en-GB" sz="3800" dirty="0"/>
              <a:t>Airbnb: Business Plan Analysis and Entrepreneurial Growth Strategy</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7087988-AF7C-62EE-BDB9-AD18BE75C6CD}"/>
              </a:ext>
            </a:extLst>
          </p:cNvPr>
          <p:cNvPicPr>
            <a:picLocks noChangeAspect="1"/>
          </p:cNvPicPr>
          <p:nvPr/>
        </p:nvPicPr>
        <p:blipFill>
          <a:blip r:embed="rId3"/>
          <a:stretch>
            <a:fillRect/>
          </a:stretch>
        </p:blipFill>
        <p:spPr>
          <a:xfrm>
            <a:off x="6190420" y="666728"/>
            <a:ext cx="5000145" cy="5465791"/>
          </a:xfrm>
          <a:prstGeom prst="rect">
            <a:avLst/>
          </a:prstGeom>
        </p:spPr>
      </p:pic>
    </p:spTree>
    <p:extLst>
      <p:ext uri="{BB962C8B-B14F-4D97-AF65-F5344CB8AC3E}">
        <p14:creationId xmlns:p14="http://schemas.microsoft.com/office/powerpoint/2010/main" val="327580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859193-F43C-8DF0-9571-985CFA356926}"/>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100" kern="1200">
                <a:solidFill>
                  <a:schemeClr val="tx1"/>
                </a:solidFill>
                <a:latin typeface="+mj-lt"/>
                <a:ea typeface="+mj-ea"/>
                <a:cs typeface="+mj-cs"/>
              </a:rPr>
              <a:t>Company Overview and Entrepreneurial Opportunity</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D4BCFDB-DBCF-B29E-3E59-35A4A7E98A1A}"/>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dirty="0"/>
              <a:t>It was founded in 2008 by Brian Chesky, Joe Gebbia and Nathan Blecharczyk.</a:t>
            </a:r>
          </a:p>
          <a:p>
            <a:pPr indent="-228600">
              <a:lnSpc>
                <a:spcPct val="90000"/>
              </a:lnSpc>
              <a:spcAft>
                <a:spcPts val="600"/>
              </a:spcAft>
              <a:buFont typeface="Arial" panose="020B0604020202020204" pitchFamily="34" charset="0"/>
              <a:buChar char="•"/>
            </a:pPr>
            <a:r>
              <a:rPr lang="en-US" sz="1900" dirty="0"/>
              <a:t>Operates in 220+ countries and regions worldwide (Airbnb, 2025)</a:t>
            </a:r>
          </a:p>
          <a:p>
            <a:pPr indent="-228600">
              <a:lnSpc>
                <a:spcPct val="90000"/>
              </a:lnSpc>
              <a:spcAft>
                <a:spcPts val="600"/>
              </a:spcAft>
              <a:buFont typeface="Arial" panose="020B0604020202020204" pitchFamily="34" charset="0"/>
              <a:buChar char="•"/>
            </a:pPr>
            <a:r>
              <a:rPr lang="en-US" sz="1900" dirty="0"/>
              <a:t>Recognized the unfulfilled needs of the low-cost, flexible accommodation.</a:t>
            </a:r>
          </a:p>
          <a:p>
            <a:pPr indent="-228600">
              <a:lnSpc>
                <a:spcPct val="90000"/>
              </a:lnSpc>
              <a:spcAft>
                <a:spcPts val="600"/>
              </a:spcAft>
              <a:buFont typeface="Arial" panose="020B0604020202020204" pitchFamily="34" charset="0"/>
              <a:buChar char="•"/>
            </a:pPr>
            <a:r>
              <a:rPr lang="en-US" sz="1900" dirty="0"/>
              <a:t>Empowered home owners to </a:t>
            </a:r>
            <a:r>
              <a:rPr lang="en-US" sz="1900" dirty="0" err="1"/>
              <a:t>commercialise</a:t>
            </a:r>
            <a:r>
              <a:rPr lang="en-US" sz="1900" dirty="0"/>
              <a:t> unused space.</a:t>
            </a:r>
          </a:p>
          <a:p>
            <a:pPr indent="-228600">
              <a:lnSpc>
                <a:spcPct val="90000"/>
              </a:lnSpc>
              <a:spcAft>
                <a:spcPts val="600"/>
              </a:spcAft>
              <a:buFont typeface="Arial" panose="020B0604020202020204" pitchFamily="34" charset="0"/>
              <a:buChar char="•"/>
            </a:pPr>
            <a:r>
              <a:rPr lang="en-US" sz="1900" dirty="0"/>
              <a:t>Chaos in conventional hotel service by platform innovation (Schumpeter, 1934).</a:t>
            </a:r>
          </a:p>
        </p:txBody>
      </p:sp>
      <p:pic>
        <p:nvPicPr>
          <p:cNvPr id="5" name="Picture 4">
            <a:extLst>
              <a:ext uri="{FF2B5EF4-FFF2-40B4-BE49-F238E27FC236}">
                <a16:creationId xmlns:a16="http://schemas.microsoft.com/office/drawing/2014/main" id="{DFFBEE08-7804-4DB8-3BDE-19B6C9C6C0F5}"/>
              </a:ext>
            </a:extLst>
          </p:cNvPr>
          <p:cNvPicPr>
            <a:picLocks noChangeAspect="1"/>
          </p:cNvPicPr>
          <p:nvPr/>
        </p:nvPicPr>
        <p:blipFill>
          <a:blip r:embed="rId3"/>
          <a:stretch>
            <a:fillRect/>
          </a:stretch>
        </p:blipFill>
        <p:spPr>
          <a:xfrm>
            <a:off x="5911532" y="2896088"/>
            <a:ext cx="5150277" cy="2890578"/>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823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2A0D7C4-A184-F16D-EF9F-860F4D963F11}"/>
              </a:ext>
            </a:extLst>
          </p:cNvPr>
          <p:cNvPicPr>
            <a:picLocks noChangeAspect="1"/>
          </p:cNvPicPr>
          <p:nvPr/>
        </p:nvPicPr>
        <p:blipFill>
          <a:blip r:embed="rId3">
            <a:duotone>
              <a:schemeClr val="bg2">
                <a:shade val="45000"/>
                <a:satMod val="135000"/>
              </a:schemeClr>
              <a:prstClr val="white"/>
            </a:duotone>
          </a:blip>
          <a:srcRect t="2671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3C72A-568A-5842-F950-C454C6BAFA1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Business Model, Products and USP</a:t>
            </a:r>
          </a:p>
        </p:txBody>
      </p:sp>
      <p:graphicFrame>
        <p:nvGraphicFramePr>
          <p:cNvPr id="6" name="TextBox 3">
            <a:extLst>
              <a:ext uri="{FF2B5EF4-FFF2-40B4-BE49-F238E27FC236}">
                <a16:creationId xmlns:a16="http://schemas.microsoft.com/office/drawing/2014/main" id="{D772F09E-E1FB-B94A-023E-264401A302AF}"/>
              </a:ext>
            </a:extLst>
          </p:cNvPr>
          <p:cNvGraphicFramePr/>
          <p:nvPr>
            <p:extLst>
              <p:ext uri="{D42A27DB-BD31-4B8C-83A1-F6EECF244321}">
                <p14:modId xmlns:p14="http://schemas.microsoft.com/office/powerpoint/2010/main" val="14739350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8350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A959ACA-E72B-37FE-D993-F6F2DAA6BA98}"/>
              </a:ext>
            </a:extLst>
          </p:cNvPr>
          <p:cNvPicPr>
            <a:picLocks noChangeAspect="1"/>
          </p:cNvPicPr>
          <p:nvPr/>
        </p:nvPicPr>
        <p:blipFill>
          <a:blip r:embed="rId3">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72A53-708C-13FE-29C7-642EC2D2DE16}"/>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SWOT Analysis</a:t>
            </a:r>
          </a:p>
        </p:txBody>
      </p:sp>
      <p:graphicFrame>
        <p:nvGraphicFramePr>
          <p:cNvPr id="7" name="TextBox 4">
            <a:extLst>
              <a:ext uri="{FF2B5EF4-FFF2-40B4-BE49-F238E27FC236}">
                <a16:creationId xmlns:a16="http://schemas.microsoft.com/office/drawing/2014/main" id="{A50A3F64-7699-4371-7D7C-B4F163FF59D1}"/>
              </a:ext>
            </a:extLst>
          </p:cNvPr>
          <p:cNvGraphicFramePr/>
          <p:nvPr>
            <p:extLst>
              <p:ext uri="{D42A27DB-BD31-4B8C-83A1-F6EECF244321}">
                <p14:modId xmlns:p14="http://schemas.microsoft.com/office/powerpoint/2010/main" val="9752571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69368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074F8-F319-CED7-DEAA-640835DC28CA}"/>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Competitor Analysis</a:t>
            </a:r>
          </a:p>
        </p:txBody>
      </p:sp>
      <p:graphicFrame>
        <p:nvGraphicFramePr>
          <p:cNvPr id="3" name="Table 2">
            <a:extLst>
              <a:ext uri="{FF2B5EF4-FFF2-40B4-BE49-F238E27FC236}">
                <a16:creationId xmlns:a16="http://schemas.microsoft.com/office/drawing/2014/main" id="{8899A7D7-5797-85BB-8D8F-CDE04A3CDD8B}"/>
              </a:ext>
            </a:extLst>
          </p:cNvPr>
          <p:cNvGraphicFramePr>
            <a:graphicFrameLocks noGrp="1"/>
          </p:cNvGraphicFramePr>
          <p:nvPr>
            <p:extLst>
              <p:ext uri="{D42A27DB-BD31-4B8C-83A1-F6EECF244321}">
                <p14:modId xmlns:p14="http://schemas.microsoft.com/office/powerpoint/2010/main" val="1057590163"/>
              </p:ext>
            </p:extLst>
          </p:nvPr>
        </p:nvGraphicFramePr>
        <p:xfrm>
          <a:off x="643467" y="2218774"/>
          <a:ext cx="10905067" cy="3307107"/>
        </p:xfrm>
        <a:graphic>
          <a:graphicData uri="http://schemas.openxmlformats.org/drawingml/2006/table">
            <a:tbl>
              <a:tblPr>
                <a:tableStyleId>{3C2FFA5D-87B4-456A-9821-1D502468CF0F}</a:tableStyleId>
              </a:tblPr>
              <a:tblGrid>
                <a:gridCol w="2161291">
                  <a:extLst>
                    <a:ext uri="{9D8B030D-6E8A-4147-A177-3AD203B41FA5}">
                      <a16:colId xmlns:a16="http://schemas.microsoft.com/office/drawing/2014/main" val="1196031849"/>
                    </a:ext>
                  </a:extLst>
                </a:gridCol>
                <a:gridCol w="2161291">
                  <a:extLst>
                    <a:ext uri="{9D8B030D-6E8A-4147-A177-3AD203B41FA5}">
                      <a16:colId xmlns:a16="http://schemas.microsoft.com/office/drawing/2014/main" val="2972303040"/>
                    </a:ext>
                  </a:extLst>
                </a:gridCol>
                <a:gridCol w="2161291">
                  <a:extLst>
                    <a:ext uri="{9D8B030D-6E8A-4147-A177-3AD203B41FA5}">
                      <a16:colId xmlns:a16="http://schemas.microsoft.com/office/drawing/2014/main" val="1455746962"/>
                    </a:ext>
                  </a:extLst>
                </a:gridCol>
                <a:gridCol w="2161291">
                  <a:extLst>
                    <a:ext uri="{9D8B030D-6E8A-4147-A177-3AD203B41FA5}">
                      <a16:colId xmlns:a16="http://schemas.microsoft.com/office/drawing/2014/main" val="64064194"/>
                    </a:ext>
                  </a:extLst>
                </a:gridCol>
                <a:gridCol w="2259903">
                  <a:extLst>
                    <a:ext uri="{9D8B030D-6E8A-4147-A177-3AD203B41FA5}">
                      <a16:colId xmlns:a16="http://schemas.microsoft.com/office/drawing/2014/main" val="3594941541"/>
                    </a:ext>
                  </a:extLst>
                </a:gridCol>
              </a:tblGrid>
              <a:tr h="319226">
                <a:tc>
                  <a:txBody>
                    <a:bodyPr/>
                    <a:lstStyle/>
                    <a:p>
                      <a:r>
                        <a:rPr lang="en-GB" sz="1400"/>
                        <a:t>Criteria</a:t>
                      </a:r>
                    </a:p>
                  </a:txBody>
                  <a:tcPr marL="70397" marR="70397" marT="35199" marB="35199" anchor="ctr"/>
                </a:tc>
                <a:tc>
                  <a:txBody>
                    <a:bodyPr/>
                    <a:lstStyle/>
                    <a:p>
                      <a:r>
                        <a:rPr lang="en-GB" sz="1400"/>
                        <a:t>Airbnb</a:t>
                      </a:r>
                    </a:p>
                  </a:txBody>
                  <a:tcPr marL="70397" marR="70397" marT="35199" marB="35199" anchor="ctr"/>
                </a:tc>
                <a:tc>
                  <a:txBody>
                    <a:bodyPr/>
                    <a:lstStyle/>
                    <a:p>
                      <a:r>
                        <a:rPr lang="en-GB" sz="1400"/>
                        <a:t>Booking.com</a:t>
                      </a:r>
                    </a:p>
                  </a:txBody>
                  <a:tcPr marL="70397" marR="70397" marT="35199" marB="35199" anchor="ctr"/>
                </a:tc>
                <a:tc>
                  <a:txBody>
                    <a:bodyPr/>
                    <a:lstStyle/>
                    <a:p>
                      <a:r>
                        <a:rPr lang="en-GB" sz="1400"/>
                        <a:t>Vrbo</a:t>
                      </a:r>
                    </a:p>
                  </a:txBody>
                  <a:tcPr marL="70397" marR="70397" marT="35199" marB="35199" anchor="ctr"/>
                </a:tc>
                <a:tc>
                  <a:txBody>
                    <a:bodyPr/>
                    <a:lstStyle/>
                    <a:p>
                      <a:r>
                        <a:rPr lang="en-GB" sz="1400"/>
                        <a:t>Marriott International</a:t>
                      </a:r>
                    </a:p>
                  </a:txBody>
                  <a:tcPr marL="70397" marR="70397" marT="35199" marB="35199" anchor="ctr"/>
                </a:tc>
                <a:extLst>
                  <a:ext uri="{0D108BD9-81ED-4DB2-BD59-A6C34878D82A}">
                    <a16:rowId xmlns:a16="http://schemas.microsoft.com/office/drawing/2014/main" val="1484214469"/>
                  </a:ext>
                </a:extLst>
              </a:tr>
              <a:tr h="533731">
                <a:tc>
                  <a:txBody>
                    <a:bodyPr/>
                    <a:lstStyle/>
                    <a:p>
                      <a:r>
                        <a:rPr lang="en-GB" sz="1400"/>
                        <a:t>Business Model</a:t>
                      </a:r>
                    </a:p>
                  </a:txBody>
                  <a:tcPr marL="70397" marR="70397" marT="35199" marB="35199" anchor="ctr"/>
                </a:tc>
                <a:tc>
                  <a:txBody>
                    <a:bodyPr/>
                    <a:lstStyle/>
                    <a:p>
                      <a:r>
                        <a:rPr lang="en-GB" sz="1400"/>
                        <a:t>Peer-to-peer accommodation platform</a:t>
                      </a:r>
                    </a:p>
                  </a:txBody>
                  <a:tcPr marL="70397" marR="70397" marT="35199" marB="35199" anchor="ctr"/>
                </a:tc>
                <a:tc>
                  <a:txBody>
                    <a:bodyPr/>
                    <a:lstStyle/>
                    <a:p>
                      <a:r>
                        <a:rPr lang="en-GB" sz="1400"/>
                        <a:t>Online travel agency (OTA)</a:t>
                      </a:r>
                    </a:p>
                  </a:txBody>
                  <a:tcPr marL="70397" marR="70397" marT="35199" marB="35199" anchor="ctr"/>
                </a:tc>
                <a:tc>
                  <a:txBody>
                    <a:bodyPr/>
                    <a:lstStyle/>
                    <a:p>
                      <a:r>
                        <a:rPr lang="en-GB" sz="1400"/>
                        <a:t>Vacation rental platform</a:t>
                      </a:r>
                    </a:p>
                  </a:txBody>
                  <a:tcPr marL="70397" marR="70397" marT="35199" marB="35199" anchor="ctr"/>
                </a:tc>
                <a:tc>
                  <a:txBody>
                    <a:bodyPr/>
                    <a:lstStyle/>
                    <a:p>
                      <a:r>
                        <a:rPr lang="en-GB" sz="1400"/>
                        <a:t>Traditional hotel chain</a:t>
                      </a:r>
                    </a:p>
                  </a:txBody>
                  <a:tcPr marL="70397" marR="70397" marT="35199" marB="35199" anchor="ctr"/>
                </a:tc>
                <a:extLst>
                  <a:ext uri="{0D108BD9-81ED-4DB2-BD59-A6C34878D82A}">
                    <a16:rowId xmlns:a16="http://schemas.microsoft.com/office/drawing/2014/main" val="1230559870"/>
                  </a:ext>
                </a:extLst>
              </a:tr>
              <a:tr h="533731">
                <a:tc>
                  <a:txBody>
                    <a:bodyPr/>
                    <a:lstStyle/>
                    <a:p>
                      <a:r>
                        <a:rPr lang="en-GB" sz="1400"/>
                        <a:t>Main Offering</a:t>
                      </a:r>
                    </a:p>
                  </a:txBody>
                  <a:tcPr marL="70397" marR="70397" marT="35199" marB="35199" anchor="ctr"/>
                </a:tc>
                <a:tc>
                  <a:txBody>
                    <a:bodyPr/>
                    <a:lstStyle/>
                    <a:p>
                      <a:r>
                        <a:rPr lang="en-GB" sz="1400"/>
                        <a:t>Homes, rooms, Experiences, Services</a:t>
                      </a:r>
                    </a:p>
                  </a:txBody>
                  <a:tcPr marL="70397" marR="70397" marT="35199" marB="35199" anchor="ctr"/>
                </a:tc>
                <a:tc>
                  <a:txBody>
                    <a:bodyPr/>
                    <a:lstStyle/>
                    <a:p>
                      <a:r>
                        <a:rPr lang="en-GB" sz="1400"/>
                        <a:t>Hotels, rentals, flights, travel services</a:t>
                      </a:r>
                    </a:p>
                  </a:txBody>
                  <a:tcPr marL="70397" marR="70397" marT="35199" marB="35199" anchor="ctr"/>
                </a:tc>
                <a:tc>
                  <a:txBody>
                    <a:bodyPr/>
                    <a:lstStyle/>
                    <a:p>
                      <a:r>
                        <a:rPr lang="en-GB" sz="1400"/>
                        <a:t>Entire-home rentals</a:t>
                      </a:r>
                    </a:p>
                  </a:txBody>
                  <a:tcPr marL="70397" marR="70397" marT="35199" marB="35199" anchor="ctr"/>
                </a:tc>
                <a:tc>
                  <a:txBody>
                    <a:bodyPr/>
                    <a:lstStyle/>
                    <a:p>
                      <a:r>
                        <a:rPr lang="en-GB" sz="1400" dirty="0"/>
                        <a:t>Hotel accommodation</a:t>
                      </a:r>
                    </a:p>
                  </a:txBody>
                  <a:tcPr marL="70397" marR="70397" marT="35199" marB="35199" anchor="ctr"/>
                </a:tc>
                <a:extLst>
                  <a:ext uri="{0D108BD9-81ED-4DB2-BD59-A6C34878D82A}">
                    <a16:rowId xmlns:a16="http://schemas.microsoft.com/office/drawing/2014/main" val="2867961036"/>
                  </a:ext>
                </a:extLst>
              </a:tr>
              <a:tr h="319226">
                <a:tc>
                  <a:txBody>
                    <a:bodyPr/>
                    <a:lstStyle/>
                    <a:p>
                      <a:r>
                        <a:rPr lang="en-GB" sz="1400"/>
                        <a:t>Pricing</a:t>
                      </a:r>
                    </a:p>
                  </a:txBody>
                  <a:tcPr marL="70397" marR="70397" marT="35199" marB="35199" anchor="ctr"/>
                </a:tc>
                <a:tc>
                  <a:txBody>
                    <a:bodyPr/>
                    <a:lstStyle/>
                    <a:p>
                      <a:r>
                        <a:rPr lang="en-GB" sz="1400"/>
                        <a:t>Dynamic host-set pricing</a:t>
                      </a:r>
                    </a:p>
                  </a:txBody>
                  <a:tcPr marL="70397" marR="70397" marT="35199" marB="35199" anchor="ctr"/>
                </a:tc>
                <a:tc>
                  <a:txBody>
                    <a:bodyPr/>
                    <a:lstStyle/>
                    <a:p>
                      <a:r>
                        <a:rPr lang="en-GB" sz="1400"/>
                        <a:t>Competitive OTA pricing</a:t>
                      </a:r>
                    </a:p>
                  </a:txBody>
                  <a:tcPr marL="70397" marR="70397" marT="35199" marB="35199" anchor="ctr"/>
                </a:tc>
                <a:tc>
                  <a:txBody>
                    <a:bodyPr/>
                    <a:lstStyle/>
                    <a:p>
                      <a:r>
                        <a:rPr lang="en-GB" sz="1400"/>
                        <a:t>Property-based pricing</a:t>
                      </a:r>
                    </a:p>
                  </a:txBody>
                  <a:tcPr marL="70397" marR="70397" marT="35199" marB="35199" anchor="ctr"/>
                </a:tc>
                <a:tc>
                  <a:txBody>
                    <a:bodyPr/>
                    <a:lstStyle/>
                    <a:p>
                      <a:r>
                        <a:rPr lang="en-GB" sz="1400"/>
                        <a:t>Standardised hotel pricing</a:t>
                      </a:r>
                    </a:p>
                  </a:txBody>
                  <a:tcPr marL="70397" marR="70397" marT="35199" marB="35199" anchor="ctr"/>
                </a:tc>
                <a:extLst>
                  <a:ext uri="{0D108BD9-81ED-4DB2-BD59-A6C34878D82A}">
                    <a16:rowId xmlns:a16="http://schemas.microsoft.com/office/drawing/2014/main" val="2092284260"/>
                  </a:ext>
                </a:extLst>
              </a:tr>
              <a:tr h="533731">
                <a:tc>
                  <a:txBody>
                    <a:bodyPr/>
                    <a:lstStyle/>
                    <a:p>
                      <a:r>
                        <a:rPr lang="en-GB" sz="1400"/>
                        <a:t>Customer Experience</a:t>
                      </a:r>
                    </a:p>
                  </a:txBody>
                  <a:tcPr marL="70397" marR="70397" marT="35199" marB="35199" anchor="ctr"/>
                </a:tc>
                <a:tc>
                  <a:txBody>
                    <a:bodyPr/>
                    <a:lstStyle/>
                    <a:p>
                      <a:r>
                        <a:rPr lang="en-GB" sz="1400"/>
                        <a:t>Authentic local stays</a:t>
                      </a:r>
                    </a:p>
                  </a:txBody>
                  <a:tcPr marL="70397" marR="70397" marT="35199" marB="35199" anchor="ctr"/>
                </a:tc>
                <a:tc>
                  <a:txBody>
                    <a:bodyPr/>
                    <a:lstStyle/>
                    <a:p>
                      <a:r>
                        <a:rPr lang="en-GB" sz="1400"/>
                        <a:t>Wide range of travel options</a:t>
                      </a:r>
                    </a:p>
                  </a:txBody>
                  <a:tcPr marL="70397" marR="70397" marT="35199" marB="35199" anchor="ctr"/>
                </a:tc>
                <a:tc>
                  <a:txBody>
                    <a:bodyPr/>
                    <a:lstStyle/>
                    <a:p>
                      <a:r>
                        <a:rPr lang="en-GB" sz="1400"/>
                        <a:t>Family-focused holiday rentals</a:t>
                      </a:r>
                    </a:p>
                  </a:txBody>
                  <a:tcPr marL="70397" marR="70397" marT="35199" marB="35199" anchor="ctr"/>
                </a:tc>
                <a:tc>
                  <a:txBody>
                    <a:bodyPr/>
                    <a:lstStyle/>
                    <a:p>
                      <a:r>
                        <a:rPr lang="en-GB" sz="1400"/>
                        <a:t>Consistent premium service</a:t>
                      </a:r>
                    </a:p>
                  </a:txBody>
                  <a:tcPr marL="70397" marR="70397" marT="35199" marB="35199" anchor="ctr"/>
                </a:tc>
                <a:extLst>
                  <a:ext uri="{0D108BD9-81ED-4DB2-BD59-A6C34878D82A}">
                    <a16:rowId xmlns:a16="http://schemas.microsoft.com/office/drawing/2014/main" val="3874662261"/>
                  </a:ext>
                </a:extLst>
              </a:tr>
              <a:tr h="533731">
                <a:tc>
                  <a:txBody>
                    <a:bodyPr/>
                    <a:lstStyle/>
                    <a:p>
                      <a:r>
                        <a:rPr lang="en-GB" sz="1400"/>
                        <a:t>Competitive Advantage</a:t>
                      </a:r>
                    </a:p>
                  </a:txBody>
                  <a:tcPr marL="70397" marR="70397" marT="35199" marB="35199" anchor="ctr"/>
                </a:tc>
                <a:tc>
                  <a:txBody>
                    <a:bodyPr/>
                    <a:lstStyle/>
                    <a:p>
                      <a:r>
                        <a:rPr lang="en-GB" sz="1400"/>
                        <a:t>Network effects and local experiences</a:t>
                      </a:r>
                    </a:p>
                  </a:txBody>
                  <a:tcPr marL="70397" marR="70397" marT="35199" marB="35199" anchor="ctr"/>
                </a:tc>
                <a:tc>
                  <a:txBody>
                    <a:bodyPr/>
                    <a:lstStyle/>
                    <a:p>
                      <a:r>
                        <a:rPr lang="en-GB" sz="1400"/>
                        <a:t>Broad travel ecosystem</a:t>
                      </a:r>
                    </a:p>
                  </a:txBody>
                  <a:tcPr marL="70397" marR="70397" marT="35199" marB="35199" anchor="ctr"/>
                </a:tc>
                <a:tc>
                  <a:txBody>
                    <a:bodyPr/>
                    <a:lstStyle/>
                    <a:p>
                      <a:r>
                        <a:rPr lang="en-GB" sz="1400"/>
                        <a:t>Specialisation in whole-home rentals</a:t>
                      </a:r>
                    </a:p>
                  </a:txBody>
                  <a:tcPr marL="70397" marR="70397" marT="35199" marB="35199" anchor="ctr"/>
                </a:tc>
                <a:tc>
                  <a:txBody>
                    <a:bodyPr/>
                    <a:lstStyle/>
                    <a:p>
                      <a:r>
                        <a:rPr lang="en-GB" sz="1400"/>
                        <a:t>Strong global brand and service quality</a:t>
                      </a:r>
                    </a:p>
                  </a:txBody>
                  <a:tcPr marL="70397" marR="70397" marT="35199" marB="35199" anchor="ctr"/>
                </a:tc>
                <a:extLst>
                  <a:ext uri="{0D108BD9-81ED-4DB2-BD59-A6C34878D82A}">
                    <a16:rowId xmlns:a16="http://schemas.microsoft.com/office/drawing/2014/main" val="3333244804"/>
                  </a:ext>
                </a:extLst>
              </a:tr>
              <a:tr h="533731">
                <a:tc>
                  <a:txBody>
                    <a:bodyPr/>
                    <a:lstStyle/>
                    <a:p>
                      <a:r>
                        <a:rPr lang="en-GB" sz="1400"/>
                        <a:t>Market Position</a:t>
                      </a:r>
                    </a:p>
                  </a:txBody>
                  <a:tcPr marL="70397" marR="70397" marT="35199" marB="35199" anchor="ctr"/>
                </a:tc>
                <a:tc>
                  <a:txBody>
                    <a:bodyPr/>
                    <a:lstStyle/>
                    <a:p>
                      <a:r>
                        <a:rPr lang="en-GB" sz="1400"/>
                        <a:t>Global sharing economy leader</a:t>
                      </a:r>
                    </a:p>
                  </a:txBody>
                  <a:tcPr marL="70397" marR="70397" marT="35199" marB="35199" anchor="ctr"/>
                </a:tc>
                <a:tc>
                  <a:txBody>
                    <a:bodyPr/>
                    <a:lstStyle/>
                    <a:p>
                      <a:r>
                        <a:rPr lang="en-GB" sz="1400"/>
                        <a:t>Leading online travel platform</a:t>
                      </a:r>
                    </a:p>
                  </a:txBody>
                  <a:tcPr marL="70397" marR="70397" marT="35199" marB="35199" anchor="ctr"/>
                </a:tc>
                <a:tc>
                  <a:txBody>
                    <a:bodyPr/>
                    <a:lstStyle/>
                    <a:p>
                      <a:r>
                        <a:rPr lang="en-GB" sz="1400"/>
                        <a:t>Niche vacation rental provider</a:t>
                      </a:r>
                    </a:p>
                  </a:txBody>
                  <a:tcPr marL="70397" marR="70397" marT="35199" marB="35199" anchor="ctr"/>
                </a:tc>
                <a:tc>
                  <a:txBody>
                    <a:bodyPr/>
                    <a:lstStyle/>
                    <a:p>
                      <a:r>
                        <a:rPr lang="en-GB" sz="1400" dirty="0"/>
                        <a:t>Global hospitality leader</a:t>
                      </a:r>
                    </a:p>
                  </a:txBody>
                  <a:tcPr marL="70397" marR="70397" marT="35199" marB="35199" anchor="ctr"/>
                </a:tc>
                <a:extLst>
                  <a:ext uri="{0D108BD9-81ED-4DB2-BD59-A6C34878D82A}">
                    <a16:rowId xmlns:a16="http://schemas.microsoft.com/office/drawing/2014/main" val="1851638390"/>
                  </a:ext>
                </a:extLst>
              </a:tr>
            </a:tbl>
          </a:graphicData>
        </a:graphic>
      </p:graphicFrame>
      <p:sp>
        <p:nvSpPr>
          <p:cNvPr id="6" name="TextBox 5">
            <a:extLst>
              <a:ext uri="{FF2B5EF4-FFF2-40B4-BE49-F238E27FC236}">
                <a16:creationId xmlns:a16="http://schemas.microsoft.com/office/drawing/2014/main" id="{D575306F-7F17-63F3-F787-369967AD1286}"/>
              </a:ext>
            </a:extLst>
          </p:cNvPr>
          <p:cNvSpPr txBox="1"/>
          <p:nvPr/>
        </p:nvSpPr>
        <p:spPr>
          <a:xfrm>
            <a:off x="643467" y="5891367"/>
            <a:ext cx="10333345" cy="646331"/>
          </a:xfrm>
          <a:prstGeom prst="rect">
            <a:avLst/>
          </a:prstGeom>
          <a:noFill/>
        </p:spPr>
        <p:txBody>
          <a:bodyPr wrap="square" rtlCol="0">
            <a:spAutoFit/>
          </a:bodyPr>
          <a:lstStyle/>
          <a:p>
            <a:r>
              <a:rPr lang="en-GB" dirty="0"/>
              <a:t>Sources: Airbnb (2025); Booking Holdings (2025); Expedia Group (2025); Marriott International (2025); Euromonitor International (2024).</a:t>
            </a:r>
          </a:p>
        </p:txBody>
      </p:sp>
    </p:spTree>
    <p:extLst>
      <p:ext uri="{BB962C8B-B14F-4D97-AF65-F5344CB8AC3E}">
        <p14:creationId xmlns:p14="http://schemas.microsoft.com/office/powerpoint/2010/main" val="1027812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E0CCC8E-9EA3-B6F8-DC4B-90B47BB5C6FF}"/>
              </a:ext>
            </a:extLst>
          </p:cNvPr>
          <p:cNvPicPr>
            <a:picLocks noChangeAspect="1"/>
          </p:cNvPicPr>
          <p:nvPr/>
        </p:nvPicPr>
        <p:blipFill>
          <a:blip r:embed="rId3">
            <a:duotone>
              <a:schemeClr val="bg2">
                <a:shade val="45000"/>
                <a:satMod val="135000"/>
              </a:schemeClr>
              <a:prstClr val="white"/>
            </a:duotone>
          </a:blip>
          <a:srcRect t="5833" b="9898"/>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74059-B433-4943-60A4-0968B78BD530}"/>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Market Segmentation and Target Market</a:t>
            </a:r>
          </a:p>
        </p:txBody>
      </p:sp>
      <p:graphicFrame>
        <p:nvGraphicFramePr>
          <p:cNvPr id="6" name="TextBox 3">
            <a:extLst>
              <a:ext uri="{FF2B5EF4-FFF2-40B4-BE49-F238E27FC236}">
                <a16:creationId xmlns:a16="http://schemas.microsoft.com/office/drawing/2014/main" id="{B51CB07A-2D11-BC47-8CD5-461ADFDE31B1}"/>
              </a:ext>
            </a:extLst>
          </p:cNvPr>
          <p:cNvGraphicFramePr/>
          <p:nvPr>
            <p:extLst>
              <p:ext uri="{D42A27DB-BD31-4B8C-83A1-F6EECF244321}">
                <p14:modId xmlns:p14="http://schemas.microsoft.com/office/powerpoint/2010/main" val="27199163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76240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obile device with apps">
            <a:extLst>
              <a:ext uri="{FF2B5EF4-FFF2-40B4-BE49-F238E27FC236}">
                <a16:creationId xmlns:a16="http://schemas.microsoft.com/office/drawing/2014/main" id="{D375B905-36B7-1D60-1E83-361F0960A6E1}"/>
              </a:ext>
            </a:extLst>
          </p:cNvPr>
          <p:cNvPicPr>
            <a:picLocks noChangeAspect="1"/>
          </p:cNvPicPr>
          <p:nvPr/>
        </p:nvPicPr>
        <p:blipFill>
          <a:blip r:embed="rId3"/>
          <a:srcRect l="47598" r="8027"/>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E4A0E-64B5-3057-26E9-3743DD0F1F43}"/>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Marketing Mix (4Ps)</a:t>
            </a:r>
          </a:p>
        </p:txBody>
      </p:sp>
      <p:sp>
        <p:nvSpPr>
          <p:cNvPr id="4" name="TextBox 3">
            <a:extLst>
              <a:ext uri="{FF2B5EF4-FFF2-40B4-BE49-F238E27FC236}">
                <a16:creationId xmlns:a16="http://schemas.microsoft.com/office/drawing/2014/main" id="{6049EA0F-7CD4-5C28-67B7-04AD412DFE08}"/>
              </a:ext>
            </a:extLst>
          </p:cNvPr>
          <p:cNvSpPr txBox="1"/>
          <p:nvPr/>
        </p:nvSpPr>
        <p:spPr>
          <a:xfrm>
            <a:off x="6115317" y="2743200"/>
            <a:ext cx="5247340" cy="349687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b="1" i="0" u="none" strike="noStrike">
              <a:effectLst/>
            </a:endParaRPr>
          </a:p>
          <a:p>
            <a:pPr indent="-228600">
              <a:lnSpc>
                <a:spcPct val="90000"/>
              </a:lnSpc>
              <a:spcAft>
                <a:spcPts val="600"/>
              </a:spcAft>
              <a:buFont typeface="Arial" panose="020B0604020202020204" pitchFamily="34" charset="0"/>
              <a:buChar char="•"/>
            </a:pPr>
            <a:r>
              <a:rPr lang="en-US" sz="2000" b="1" i="0" u="none" strike="noStrike">
                <a:effectLst/>
              </a:rPr>
              <a:t>Product:</a:t>
            </a:r>
            <a:r>
              <a:rPr lang="en-US" sz="2000" b="0" i="0" u="none" strike="noStrike">
                <a:effectLst/>
              </a:rPr>
              <a:t> Accommodation, Experiences and Services</a:t>
            </a:r>
          </a:p>
          <a:p>
            <a:pPr indent="-228600">
              <a:lnSpc>
                <a:spcPct val="90000"/>
              </a:lnSpc>
              <a:spcAft>
                <a:spcPts val="600"/>
              </a:spcAft>
              <a:buFont typeface="Arial" panose="020B0604020202020204" pitchFamily="34" charset="0"/>
              <a:buChar char="•"/>
            </a:pPr>
            <a:r>
              <a:rPr lang="en-US" sz="2000" b="1" i="0" u="none" strike="noStrike">
                <a:effectLst/>
              </a:rPr>
              <a:t>Price:</a:t>
            </a:r>
            <a:r>
              <a:rPr lang="en-US" sz="2000" b="0" i="0" u="none" strike="noStrike">
                <a:effectLst/>
              </a:rPr>
              <a:t> Dynamic pricing improves flexibility (AirDNA, 2025)</a:t>
            </a:r>
          </a:p>
          <a:p>
            <a:pPr indent="-228600">
              <a:lnSpc>
                <a:spcPct val="90000"/>
              </a:lnSpc>
              <a:spcAft>
                <a:spcPts val="600"/>
              </a:spcAft>
              <a:buFont typeface="Arial" panose="020B0604020202020204" pitchFamily="34" charset="0"/>
              <a:buChar char="•"/>
            </a:pPr>
            <a:r>
              <a:rPr lang="en-US" sz="2000" b="1" i="0" u="none" strike="noStrike">
                <a:effectLst/>
              </a:rPr>
              <a:t>Place:</a:t>
            </a:r>
            <a:r>
              <a:rPr lang="en-US" sz="2000" b="0" i="0" u="none" strike="noStrike">
                <a:effectLst/>
              </a:rPr>
              <a:t> Global digital platform and mobile application</a:t>
            </a:r>
          </a:p>
          <a:p>
            <a:pPr indent="-228600">
              <a:lnSpc>
                <a:spcPct val="90000"/>
              </a:lnSpc>
              <a:spcAft>
                <a:spcPts val="600"/>
              </a:spcAft>
              <a:buFont typeface="Arial" panose="020B0604020202020204" pitchFamily="34" charset="0"/>
              <a:buChar char="•"/>
            </a:pPr>
            <a:r>
              <a:rPr lang="en-US" sz="2000" b="1" i="0" u="none" strike="noStrike">
                <a:effectLst/>
              </a:rPr>
              <a:t>Promotion:</a:t>
            </a:r>
            <a:r>
              <a:rPr lang="en-US" sz="2000" b="0" i="0" u="none" strike="noStrike">
                <a:effectLst/>
              </a:rPr>
              <a:t> Social media and referral programmes</a:t>
            </a:r>
          </a:p>
          <a:p>
            <a:pPr indent="-228600">
              <a:lnSpc>
                <a:spcPct val="90000"/>
              </a:lnSpc>
              <a:spcAft>
                <a:spcPts val="600"/>
              </a:spcAft>
              <a:buFont typeface="Arial" panose="020B0604020202020204" pitchFamily="34" charset="0"/>
              <a:buChar char="•"/>
            </a:pPr>
            <a:r>
              <a:rPr lang="en-US" sz="2000" b="0" i="0" u="none" strike="noStrike">
                <a:effectLst/>
              </a:rPr>
              <a:t>Integrated marketing supports customer acquisition and retention</a:t>
            </a:r>
          </a:p>
        </p:txBody>
      </p:sp>
    </p:spTree>
    <p:extLst>
      <p:ext uri="{BB962C8B-B14F-4D97-AF65-F5344CB8AC3E}">
        <p14:creationId xmlns:p14="http://schemas.microsoft.com/office/powerpoint/2010/main" val="13400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A2F94B7-0362-2F73-C5D5-BFA5CBAFA4B3}"/>
              </a:ext>
            </a:extLst>
          </p:cNvPr>
          <p:cNvPicPr>
            <a:picLocks noChangeAspect="1"/>
          </p:cNvPicPr>
          <p:nvPr/>
        </p:nvPicPr>
        <p:blipFill>
          <a:blip r:embed="rId3"/>
          <a:srcRect l="16833" r="38792"/>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ABF9B-AFFF-A8FE-1C93-D3BE61F0D6EF}"/>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dirty="0"/>
              <a:t>Digital Marketing Strategy</a:t>
            </a:r>
          </a:p>
        </p:txBody>
      </p:sp>
      <p:sp>
        <p:nvSpPr>
          <p:cNvPr id="4" name="TextBox 3">
            <a:extLst>
              <a:ext uri="{FF2B5EF4-FFF2-40B4-BE49-F238E27FC236}">
                <a16:creationId xmlns:a16="http://schemas.microsoft.com/office/drawing/2014/main" id="{8781666A-8F3E-8DB1-7D23-418517716538}"/>
              </a:ext>
            </a:extLst>
          </p:cNvPr>
          <p:cNvSpPr txBox="1"/>
          <p:nvPr/>
        </p:nvSpPr>
        <p:spPr>
          <a:xfrm>
            <a:off x="6115317" y="2743200"/>
            <a:ext cx="5247340" cy="349687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b="1" i="0" u="none" strike="noStrike">
              <a:effectLst/>
            </a:endParaRPr>
          </a:p>
          <a:p>
            <a:pPr indent="-228600">
              <a:lnSpc>
                <a:spcPct val="90000"/>
              </a:lnSpc>
              <a:spcAft>
                <a:spcPts val="600"/>
              </a:spcAft>
              <a:buFont typeface="Arial" panose="020B0604020202020204" pitchFamily="34" charset="0"/>
              <a:buChar char="•"/>
            </a:pPr>
            <a:r>
              <a:rPr lang="en-US" sz="2000" b="0" i="0" u="none" strike="noStrike">
                <a:effectLst/>
              </a:rPr>
              <a:t>SEO improves visibility and online traffic</a:t>
            </a:r>
          </a:p>
          <a:p>
            <a:pPr indent="-228600">
              <a:lnSpc>
                <a:spcPct val="90000"/>
              </a:lnSpc>
              <a:spcAft>
                <a:spcPts val="600"/>
              </a:spcAft>
              <a:buFont typeface="Arial" panose="020B0604020202020204" pitchFamily="34" charset="0"/>
              <a:buChar char="•"/>
            </a:pPr>
            <a:r>
              <a:rPr lang="en-US" sz="2000" b="0" i="0" u="none" strike="noStrike">
                <a:effectLst/>
              </a:rPr>
              <a:t>Social media strengthens brand engagement</a:t>
            </a:r>
          </a:p>
          <a:p>
            <a:pPr indent="-228600">
              <a:lnSpc>
                <a:spcPct val="90000"/>
              </a:lnSpc>
              <a:spcAft>
                <a:spcPts val="600"/>
              </a:spcAft>
              <a:buFont typeface="Arial" panose="020B0604020202020204" pitchFamily="34" charset="0"/>
              <a:buChar char="•"/>
            </a:pPr>
            <a:r>
              <a:rPr lang="en-US" sz="2000" b="0" i="0" u="none" strike="noStrike">
                <a:effectLst/>
              </a:rPr>
              <a:t>Influencer marketing increases awareness among younger users</a:t>
            </a:r>
          </a:p>
          <a:p>
            <a:pPr indent="-228600">
              <a:lnSpc>
                <a:spcPct val="90000"/>
              </a:lnSpc>
              <a:spcAft>
                <a:spcPts val="600"/>
              </a:spcAft>
              <a:buFont typeface="Arial" panose="020B0604020202020204" pitchFamily="34" charset="0"/>
              <a:buChar char="•"/>
            </a:pPr>
            <a:r>
              <a:rPr lang="en-US" sz="2000" b="0" i="0" u="none" strike="noStrike">
                <a:effectLst/>
              </a:rPr>
              <a:t>Mobile app supports personalised customer experiences</a:t>
            </a:r>
          </a:p>
          <a:p>
            <a:pPr indent="-228600">
              <a:lnSpc>
                <a:spcPct val="90000"/>
              </a:lnSpc>
              <a:spcAft>
                <a:spcPts val="600"/>
              </a:spcAft>
              <a:buFont typeface="Arial" panose="020B0604020202020204" pitchFamily="34" charset="0"/>
              <a:buChar char="•"/>
            </a:pPr>
            <a:r>
              <a:rPr lang="en-US" sz="2000" b="0" i="0" u="none" strike="noStrike">
                <a:effectLst/>
              </a:rPr>
              <a:t>Email marketing encourages repeat bookings (Similarweb, 2025)</a:t>
            </a:r>
          </a:p>
        </p:txBody>
      </p:sp>
    </p:spTree>
    <p:extLst>
      <p:ext uri="{BB962C8B-B14F-4D97-AF65-F5344CB8AC3E}">
        <p14:creationId xmlns:p14="http://schemas.microsoft.com/office/powerpoint/2010/main" val="3032558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A7CF9-93AA-346E-66AB-777E19200F97}"/>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400" kern="1200">
                <a:solidFill>
                  <a:schemeClr val="tx1"/>
                </a:solidFill>
                <a:latin typeface="+mj-lt"/>
                <a:ea typeface="+mj-ea"/>
                <a:cs typeface="+mj-cs"/>
              </a:rPr>
              <a:t>Financial Growth Performance</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72D52E2-90EB-B476-4E8D-DC70CD39D172}"/>
              </a:ext>
            </a:extLst>
          </p:cNvPr>
          <p:cNvSpPr txBox="1"/>
          <p:nvPr/>
        </p:nvSpPr>
        <p:spPr>
          <a:xfrm>
            <a:off x="793660" y="2599509"/>
            <a:ext cx="10143668" cy="343553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b="0" i="0" u="none" strike="noStrike">
                <a:effectLst/>
              </a:rPr>
              <a:t>Revenue increased from US$6.0bn to US$11.1bn (2021–2024)</a:t>
            </a:r>
          </a:p>
          <a:p>
            <a:pPr indent="-228600">
              <a:lnSpc>
                <a:spcPct val="90000"/>
              </a:lnSpc>
              <a:spcAft>
                <a:spcPts val="600"/>
              </a:spcAft>
              <a:buFont typeface="Arial" panose="020B0604020202020204" pitchFamily="34" charset="0"/>
              <a:buChar char="•"/>
            </a:pPr>
            <a:r>
              <a:rPr lang="en-US" sz="2400" b="0" i="0" u="none" strike="noStrike">
                <a:effectLst/>
              </a:rPr>
              <a:t>Profitability improved through scalable platform operations</a:t>
            </a:r>
          </a:p>
          <a:p>
            <a:pPr indent="-228600">
              <a:lnSpc>
                <a:spcPct val="90000"/>
              </a:lnSpc>
              <a:spcAft>
                <a:spcPts val="600"/>
              </a:spcAft>
              <a:buFont typeface="Arial" panose="020B0604020202020204" pitchFamily="34" charset="0"/>
              <a:buChar char="•"/>
            </a:pPr>
            <a:r>
              <a:rPr lang="en-US" sz="2400" b="0" i="0" u="none" strike="noStrike">
                <a:effectLst/>
              </a:rPr>
              <a:t>Asset-light model supports efficient growth</a:t>
            </a:r>
          </a:p>
          <a:p>
            <a:pPr indent="-228600">
              <a:lnSpc>
                <a:spcPct val="90000"/>
              </a:lnSpc>
              <a:spcAft>
                <a:spcPts val="600"/>
              </a:spcAft>
              <a:buFont typeface="Arial" panose="020B0604020202020204" pitchFamily="34" charset="0"/>
              <a:buChar char="•"/>
            </a:pPr>
            <a:r>
              <a:rPr lang="en-US" sz="2400" b="0" i="0" u="none" strike="noStrike">
                <a:effectLst/>
              </a:rPr>
              <a:t>Strong recovery following COVID-19 disruption</a:t>
            </a:r>
          </a:p>
          <a:p>
            <a:pPr indent="-228600">
              <a:lnSpc>
                <a:spcPct val="90000"/>
              </a:lnSpc>
              <a:spcAft>
                <a:spcPts val="600"/>
              </a:spcAft>
              <a:buFont typeface="Arial" panose="020B0604020202020204" pitchFamily="34" charset="0"/>
              <a:buChar char="•"/>
            </a:pPr>
            <a:r>
              <a:rPr lang="en-US" sz="2400" b="0" i="0" u="none" strike="noStrike">
                <a:effectLst/>
              </a:rPr>
              <a:t>Financial position supports future expansion (Airbnb, 2025)</a:t>
            </a:r>
          </a:p>
        </p:txBody>
      </p:sp>
    </p:spTree>
    <p:extLst>
      <p:ext uri="{BB962C8B-B14F-4D97-AF65-F5344CB8AC3E}">
        <p14:creationId xmlns:p14="http://schemas.microsoft.com/office/powerpoint/2010/main" val="1862747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FF877-6010-0451-AFBB-0F371B9F36DB}"/>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kern="1200">
                <a:solidFill>
                  <a:schemeClr val="tx1"/>
                </a:solidFill>
                <a:latin typeface="+mj-lt"/>
                <a:ea typeface="+mj-ea"/>
                <a:cs typeface="+mj-cs"/>
              </a:rPr>
              <a:t>Conclusion and Recommendations</a:t>
            </a:r>
          </a:p>
        </p:txBody>
      </p:sp>
      <p:sp>
        <p:nvSpPr>
          <p:cNvPr id="6" name="TextBox 5">
            <a:extLst>
              <a:ext uri="{FF2B5EF4-FFF2-40B4-BE49-F238E27FC236}">
                <a16:creationId xmlns:a16="http://schemas.microsoft.com/office/drawing/2014/main" id="{0557FC91-73A1-FB0B-FF81-024A5D661298}"/>
              </a:ext>
            </a:extLst>
          </p:cNvPr>
          <p:cNvSpPr txBox="1"/>
          <p:nvPr/>
        </p:nvSpPr>
        <p:spPr>
          <a:xfrm>
            <a:off x="1045028" y="3017522"/>
            <a:ext cx="9941319" cy="31246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400" b="1" i="0" u="none" strike="noStrike">
              <a:effectLst/>
            </a:endParaRPr>
          </a:p>
          <a:p>
            <a:pPr indent="-228600">
              <a:lnSpc>
                <a:spcPct val="90000"/>
              </a:lnSpc>
              <a:spcAft>
                <a:spcPts val="600"/>
              </a:spcAft>
              <a:buFont typeface="Arial" panose="020B0604020202020204" pitchFamily="34" charset="0"/>
              <a:buChar char="•"/>
            </a:pPr>
            <a:r>
              <a:rPr lang="en-US" sz="2400" b="0" i="0" u="none" strike="noStrike">
                <a:effectLst/>
              </a:rPr>
              <a:t>Airbnb successfully exploited a market opportunity</a:t>
            </a:r>
          </a:p>
          <a:p>
            <a:pPr indent="-228600">
              <a:lnSpc>
                <a:spcPct val="90000"/>
              </a:lnSpc>
              <a:spcAft>
                <a:spcPts val="600"/>
              </a:spcAft>
              <a:buFont typeface="Arial" panose="020B0604020202020204" pitchFamily="34" charset="0"/>
              <a:buChar char="•"/>
            </a:pPr>
            <a:r>
              <a:rPr lang="en-US" sz="2400" b="0" i="0" u="none" strike="noStrike">
                <a:effectLst/>
              </a:rPr>
              <a:t>Strong competitive advantage through platform ecosystem</a:t>
            </a:r>
          </a:p>
          <a:p>
            <a:pPr indent="-228600">
              <a:lnSpc>
                <a:spcPct val="90000"/>
              </a:lnSpc>
              <a:spcAft>
                <a:spcPts val="600"/>
              </a:spcAft>
              <a:buFont typeface="Arial" panose="020B0604020202020204" pitchFamily="34" charset="0"/>
              <a:buChar char="•"/>
            </a:pPr>
            <a:r>
              <a:rPr lang="en-US" sz="2400" b="0" i="0" u="none" strike="noStrike">
                <a:effectLst/>
              </a:rPr>
              <a:t>Digital marketing supports global customer acquisition</a:t>
            </a:r>
          </a:p>
          <a:p>
            <a:pPr indent="-228600">
              <a:lnSpc>
                <a:spcPct val="90000"/>
              </a:lnSpc>
              <a:spcAft>
                <a:spcPts val="600"/>
              </a:spcAft>
              <a:buFont typeface="Arial" panose="020B0604020202020204" pitchFamily="34" charset="0"/>
              <a:buChar char="•"/>
            </a:pPr>
            <a:r>
              <a:rPr lang="en-US" sz="2400" b="0" i="0" u="none" strike="noStrike">
                <a:effectLst/>
              </a:rPr>
              <a:t>Continue expanding Experiences and emerging markets</a:t>
            </a:r>
          </a:p>
          <a:p>
            <a:pPr indent="-228600">
              <a:lnSpc>
                <a:spcPct val="90000"/>
              </a:lnSpc>
              <a:spcAft>
                <a:spcPts val="600"/>
              </a:spcAft>
              <a:buFont typeface="Arial" panose="020B0604020202020204" pitchFamily="34" charset="0"/>
              <a:buChar char="•"/>
            </a:pPr>
            <a:r>
              <a:rPr lang="en-US" sz="2400" b="0" i="0" u="none" strike="noStrike">
                <a:effectLst/>
              </a:rPr>
              <a:t>Invest further in AI personalisation and host quality control</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739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6240E-2498-C119-0CC4-B209383EAF9D}"/>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400" kern="1200">
                <a:solidFill>
                  <a:schemeClr val="tx1"/>
                </a:solidFill>
                <a:latin typeface="+mj-lt"/>
                <a:ea typeface="+mj-ea"/>
                <a:cs typeface="+mj-cs"/>
              </a:rPr>
              <a:t>References </a:t>
            </a:r>
          </a:p>
        </p:txBody>
      </p:sp>
      <p:grpSp>
        <p:nvGrpSpPr>
          <p:cNvPr id="13" name="Group 1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4" name="Rectangle 1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47D27F0-73A6-AA30-5DC8-F15D261B9195}"/>
              </a:ext>
            </a:extLst>
          </p:cNvPr>
          <p:cNvSpPr txBox="1"/>
          <p:nvPr/>
        </p:nvSpPr>
        <p:spPr>
          <a:xfrm>
            <a:off x="793660" y="2599509"/>
            <a:ext cx="10143668" cy="343553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000" b="0" i="0" u="none" strike="noStrike" dirty="0">
                <a:effectLst/>
              </a:rPr>
              <a:t>Airbnb (2025) </a:t>
            </a:r>
            <a:r>
              <a:rPr lang="en-US" sz="1000" b="0" i="1" u="none" strike="noStrike" dirty="0">
                <a:effectLst/>
              </a:rPr>
              <a:t>Annual Report 2024</a:t>
            </a:r>
            <a:r>
              <a:rPr lang="en-US" sz="1000" b="0" i="0" u="none" strike="noStrike" dirty="0">
                <a:effectLst/>
              </a:rPr>
              <a:t>. San Francisco: Airbnb, Inc. Available at: </a:t>
            </a:r>
            <a:r>
              <a:rPr lang="en-US" sz="1000" b="0" i="0" u="none" strike="noStrike" dirty="0">
                <a:effectLst/>
                <a:hlinkClick r:id="rId3"/>
              </a:rPr>
              <a:t>https://investors.airbnb.com/financials/default.aspx</a:t>
            </a:r>
            <a:r>
              <a:rPr lang="en-US" sz="1000" b="0" i="0" u="none" strike="noStrike" dirty="0">
                <a:effectLst/>
              </a:rPr>
              <a:t> (Accessed: 25 June 2026).</a:t>
            </a:r>
          </a:p>
          <a:p>
            <a:pPr indent="-228600">
              <a:lnSpc>
                <a:spcPct val="90000"/>
              </a:lnSpc>
              <a:spcAft>
                <a:spcPts val="600"/>
              </a:spcAft>
              <a:buFont typeface="Arial" panose="020B0604020202020204" pitchFamily="34" charset="0"/>
              <a:buChar char="•"/>
            </a:pPr>
            <a:r>
              <a:rPr lang="en-US" sz="1000" b="0" i="0" u="none" strike="noStrike" dirty="0" err="1">
                <a:effectLst/>
              </a:rPr>
              <a:t>AirDNA</a:t>
            </a:r>
            <a:r>
              <a:rPr lang="en-US" sz="1000" b="0" i="0" u="none" strike="noStrike" dirty="0">
                <a:effectLst/>
              </a:rPr>
              <a:t> (2025) </a:t>
            </a:r>
            <a:r>
              <a:rPr lang="en-US" sz="1000" b="0" i="1" u="none" strike="noStrike" dirty="0">
                <a:effectLst/>
              </a:rPr>
              <a:t>Short-Term Rental Market Data and Analytics</a:t>
            </a:r>
            <a:r>
              <a:rPr lang="en-US" sz="1000" b="0" i="0" u="none" strike="noStrike" dirty="0">
                <a:effectLst/>
              </a:rPr>
              <a:t>. Available at: </a:t>
            </a:r>
            <a:r>
              <a:rPr lang="en-US" sz="1000" b="0" i="0" u="none" strike="noStrike" dirty="0">
                <a:effectLst/>
                <a:hlinkClick r:id="rId4"/>
              </a:rPr>
              <a:t>https://www.airdna.co</a:t>
            </a:r>
            <a:r>
              <a:rPr lang="en-US" sz="1000" b="0" i="0" u="none" strike="noStrike" dirty="0">
                <a:effectLst/>
              </a:rPr>
              <a:t> (Accessed: 26 June 2026).</a:t>
            </a:r>
          </a:p>
          <a:p>
            <a:pPr indent="-228600">
              <a:lnSpc>
                <a:spcPct val="90000"/>
              </a:lnSpc>
              <a:spcAft>
                <a:spcPts val="600"/>
              </a:spcAft>
              <a:buFont typeface="Arial" panose="020B0604020202020204" pitchFamily="34" charset="0"/>
              <a:buChar char="•"/>
            </a:pPr>
            <a:r>
              <a:rPr lang="en-US" sz="1000" b="0" i="0" u="none" strike="noStrike" dirty="0">
                <a:effectLst/>
              </a:rPr>
              <a:t>Booking Holdings (2025) </a:t>
            </a:r>
            <a:r>
              <a:rPr lang="en-US" sz="1000" b="0" i="1" u="none" strike="noStrike" dirty="0">
                <a:effectLst/>
              </a:rPr>
              <a:t>Annual Report 2024</a:t>
            </a:r>
            <a:r>
              <a:rPr lang="en-US" sz="1000" b="0" i="0" u="none" strike="noStrike" dirty="0">
                <a:effectLst/>
              </a:rPr>
              <a:t>. Available at: </a:t>
            </a:r>
            <a:r>
              <a:rPr lang="en-US" sz="1000" b="0" i="0" u="none" strike="noStrike" dirty="0">
                <a:effectLst/>
                <a:hlinkClick r:id="rId5"/>
              </a:rPr>
              <a:t>https://ir.bookingholdings.com/financials/annual-reports/default.aspx</a:t>
            </a:r>
            <a:r>
              <a:rPr lang="en-US" sz="1000" b="0" i="0" u="none" strike="noStrike" dirty="0">
                <a:effectLst/>
              </a:rPr>
              <a:t> (Accessed: 27 June 2026).</a:t>
            </a:r>
          </a:p>
          <a:p>
            <a:pPr indent="-228600">
              <a:lnSpc>
                <a:spcPct val="90000"/>
              </a:lnSpc>
              <a:spcAft>
                <a:spcPts val="600"/>
              </a:spcAft>
              <a:buFont typeface="Arial" panose="020B0604020202020204" pitchFamily="34" charset="0"/>
              <a:buChar char="•"/>
            </a:pPr>
            <a:r>
              <a:rPr lang="en-US" sz="1000" b="0" i="0" u="none" strike="noStrike" dirty="0">
                <a:effectLst/>
              </a:rPr>
              <a:t>Deloitte (2025) </a:t>
            </a:r>
            <a:r>
              <a:rPr lang="en-US" sz="1000" b="0" i="1" u="none" strike="noStrike" dirty="0">
                <a:effectLst/>
              </a:rPr>
              <a:t>Travel Industry Outlook 2025</a:t>
            </a:r>
            <a:r>
              <a:rPr lang="en-US" sz="1000" b="0" i="0" u="none" strike="noStrike" dirty="0">
                <a:effectLst/>
              </a:rPr>
              <a:t>. Available at: </a:t>
            </a:r>
            <a:r>
              <a:rPr lang="en-US" sz="1000" b="0" i="0" u="none" strike="noStrike" dirty="0">
                <a:effectLst/>
                <a:hlinkClick r:id="rId6"/>
              </a:rPr>
              <a:t>https://www.deloitte.com/us/en/industries/consumer/articles/travel-hospitality-industry-outlook.html</a:t>
            </a:r>
            <a:r>
              <a:rPr lang="en-US" sz="1000" b="0" i="0" u="none" strike="noStrike" dirty="0">
                <a:effectLst/>
              </a:rPr>
              <a:t> (Accessed: 25 June 2026).</a:t>
            </a:r>
          </a:p>
          <a:p>
            <a:pPr indent="-228600">
              <a:lnSpc>
                <a:spcPct val="90000"/>
              </a:lnSpc>
              <a:spcAft>
                <a:spcPts val="600"/>
              </a:spcAft>
              <a:buFont typeface="Arial" panose="020B0604020202020204" pitchFamily="34" charset="0"/>
              <a:buChar char="•"/>
            </a:pPr>
            <a:r>
              <a:rPr lang="en-US" sz="1000" b="0" i="0" u="none" strike="noStrike" dirty="0">
                <a:effectLst/>
              </a:rPr>
              <a:t>Euromonitor International (2024) </a:t>
            </a:r>
            <a:r>
              <a:rPr lang="en-US" sz="1000" b="0" i="1" u="none" strike="noStrike" dirty="0">
                <a:effectLst/>
              </a:rPr>
              <a:t>Top Trends for Travel 2024</a:t>
            </a:r>
            <a:r>
              <a:rPr lang="en-US" sz="1000" b="0" i="0" u="none" strike="noStrike" dirty="0">
                <a:effectLst/>
              </a:rPr>
              <a:t>. Available at: </a:t>
            </a:r>
            <a:r>
              <a:rPr lang="en-US" sz="1000" b="0" i="0" u="none" strike="noStrike" dirty="0">
                <a:effectLst/>
                <a:hlinkClick r:id="rId7"/>
              </a:rPr>
              <a:t>https://www.euromonitor.com/article/top-trends-for-travel-in-2024</a:t>
            </a:r>
            <a:r>
              <a:rPr lang="en-US" sz="1000" b="0" i="0" u="none" strike="noStrike" dirty="0">
                <a:effectLst/>
              </a:rPr>
              <a:t> (Accessed: 26 June 2026).</a:t>
            </a:r>
          </a:p>
          <a:p>
            <a:pPr indent="-228600">
              <a:lnSpc>
                <a:spcPct val="90000"/>
              </a:lnSpc>
              <a:spcAft>
                <a:spcPts val="600"/>
              </a:spcAft>
              <a:buFont typeface="Arial" panose="020B0604020202020204" pitchFamily="34" charset="0"/>
              <a:buChar char="•"/>
            </a:pPr>
            <a:r>
              <a:rPr lang="en-US" sz="1000" b="0" i="0" u="none" strike="noStrike" dirty="0">
                <a:effectLst/>
              </a:rPr>
              <a:t>Expedia Group (2025) </a:t>
            </a:r>
            <a:r>
              <a:rPr lang="en-US" sz="1000" b="0" i="1" u="none" strike="noStrike" dirty="0">
                <a:effectLst/>
              </a:rPr>
              <a:t>Annual Report 2024</a:t>
            </a:r>
            <a:r>
              <a:rPr lang="en-US" sz="1000" b="0" i="0" u="none" strike="noStrike" dirty="0">
                <a:effectLst/>
              </a:rPr>
              <a:t>. Available at: </a:t>
            </a:r>
            <a:r>
              <a:rPr lang="en-US" sz="1000" b="0" i="0" u="none" strike="noStrike" dirty="0">
                <a:effectLst/>
                <a:hlinkClick r:id="rId8"/>
              </a:rPr>
              <a:t>https://ir.expediagroup.com/financial-information/annual-reports</a:t>
            </a:r>
            <a:r>
              <a:rPr lang="en-US" sz="1000" b="0" i="0" u="none" strike="noStrike" dirty="0">
                <a:effectLst/>
              </a:rPr>
              <a:t>(Accessed: 27 June 2026).</a:t>
            </a:r>
          </a:p>
          <a:p>
            <a:pPr indent="-228600">
              <a:lnSpc>
                <a:spcPct val="90000"/>
              </a:lnSpc>
              <a:spcAft>
                <a:spcPts val="600"/>
              </a:spcAft>
              <a:buFont typeface="Arial" panose="020B0604020202020204" pitchFamily="34" charset="0"/>
              <a:buChar char="•"/>
            </a:pPr>
            <a:r>
              <a:rPr lang="en-US" sz="1000" b="0" i="0" u="none" strike="noStrike" dirty="0">
                <a:effectLst/>
              </a:rPr>
              <a:t>Hootsuite (2025) </a:t>
            </a:r>
            <a:r>
              <a:rPr lang="en-US" sz="1000" b="0" i="1" u="none" strike="noStrike" dirty="0">
                <a:effectLst/>
              </a:rPr>
              <a:t>Digital Trends Report 2025</a:t>
            </a:r>
            <a:r>
              <a:rPr lang="en-US" sz="1000" b="0" i="0" u="none" strike="noStrike" dirty="0">
                <a:effectLst/>
              </a:rPr>
              <a:t>. Available at: </a:t>
            </a:r>
            <a:r>
              <a:rPr lang="en-US" sz="1000" b="0" i="0" u="none" strike="noStrike" dirty="0">
                <a:effectLst/>
                <a:hlinkClick r:id="rId9"/>
              </a:rPr>
              <a:t>https://www.hootsuite.com/resources/digital-trends</a:t>
            </a:r>
            <a:r>
              <a:rPr lang="en-US" sz="1000" b="0" i="0" u="none" strike="noStrike" dirty="0">
                <a:effectLst/>
              </a:rPr>
              <a:t> (Accessed: 25 June 2026).</a:t>
            </a:r>
          </a:p>
          <a:p>
            <a:pPr indent="-228600">
              <a:lnSpc>
                <a:spcPct val="90000"/>
              </a:lnSpc>
              <a:spcAft>
                <a:spcPts val="600"/>
              </a:spcAft>
              <a:buFont typeface="Arial" panose="020B0604020202020204" pitchFamily="34" charset="0"/>
              <a:buChar char="•"/>
            </a:pPr>
            <a:r>
              <a:rPr lang="en-US" sz="1000" b="0" i="0" u="none" strike="noStrike" dirty="0">
                <a:effectLst/>
              </a:rPr>
              <a:t>Marriott International (2025) </a:t>
            </a:r>
            <a:r>
              <a:rPr lang="en-US" sz="1000" b="0" i="1" u="none" strike="noStrike" dirty="0">
                <a:effectLst/>
              </a:rPr>
              <a:t>Annual Report 2024</a:t>
            </a:r>
            <a:r>
              <a:rPr lang="en-US" sz="1000" b="0" i="0" u="none" strike="noStrike" dirty="0">
                <a:effectLst/>
              </a:rPr>
              <a:t>. Available at: </a:t>
            </a:r>
            <a:r>
              <a:rPr lang="en-US" sz="1000" b="0" i="0" u="none" strike="noStrike" dirty="0">
                <a:effectLst/>
                <a:hlinkClick r:id="rId10"/>
              </a:rPr>
              <a:t>https://marriott.gcs-web.com/annual</a:t>
            </a:r>
            <a:r>
              <a:rPr lang="en-US" sz="1000" b="0" i="0" u="none" strike="noStrike" dirty="0">
                <a:effectLst/>
              </a:rPr>
              <a:t> (Accessed: 26 June 2026).</a:t>
            </a:r>
          </a:p>
          <a:p>
            <a:pPr indent="-228600">
              <a:lnSpc>
                <a:spcPct val="90000"/>
              </a:lnSpc>
              <a:spcAft>
                <a:spcPts val="600"/>
              </a:spcAft>
              <a:buFont typeface="Arial" panose="020B0604020202020204" pitchFamily="34" charset="0"/>
              <a:buChar char="•"/>
            </a:pPr>
            <a:r>
              <a:rPr lang="en-US" sz="1000" b="0" i="0" u="none" strike="noStrike" dirty="0">
                <a:effectLst/>
              </a:rPr>
              <a:t>McKinsey &amp; Company (2024) </a:t>
            </a:r>
            <a:r>
              <a:rPr lang="en-US" sz="1000" b="0" i="1" u="none" strike="noStrike" dirty="0">
                <a:effectLst/>
              </a:rPr>
              <a:t>The State of Tourism and Hospitality 2024</a:t>
            </a:r>
            <a:r>
              <a:rPr lang="en-US" sz="1000" b="0" i="0" u="none" strike="noStrike" dirty="0">
                <a:effectLst/>
              </a:rPr>
              <a:t>. Available at: </a:t>
            </a:r>
            <a:r>
              <a:rPr lang="en-US" sz="1000" b="0" i="0" u="none" strike="noStrike" dirty="0">
                <a:effectLst/>
                <a:hlinkClick r:id="rId11"/>
              </a:rPr>
              <a:t>https://www.mckinsey.com/industries/travel-logistics-and-infrastructure/our-insights</a:t>
            </a:r>
            <a:r>
              <a:rPr lang="en-US" sz="1000" b="0" i="0" u="none" strike="noStrike" dirty="0">
                <a:effectLst/>
              </a:rPr>
              <a:t> (Accessed: 27 June 2026).</a:t>
            </a:r>
          </a:p>
          <a:p>
            <a:pPr indent="-228600">
              <a:lnSpc>
                <a:spcPct val="90000"/>
              </a:lnSpc>
              <a:spcAft>
                <a:spcPts val="600"/>
              </a:spcAft>
              <a:buFont typeface="Arial" panose="020B0604020202020204" pitchFamily="34" charset="0"/>
              <a:buChar char="•"/>
            </a:pPr>
            <a:r>
              <a:rPr lang="en-US" sz="1000" b="0" i="0" u="none" strike="noStrike" dirty="0">
                <a:effectLst/>
              </a:rPr>
              <a:t>Parker, G., Van Alstyne, M. and Choudary, S.P. (2016) </a:t>
            </a:r>
            <a:r>
              <a:rPr lang="en-US" sz="1000" b="0" i="1" u="none" strike="noStrike" dirty="0">
                <a:effectLst/>
              </a:rPr>
              <a:t>Platform Revolution: How Networked Markets Are Transforming the Economy and How to Make Them Work for You</a:t>
            </a:r>
            <a:r>
              <a:rPr lang="en-US" sz="1000" b="0" i="0" u="none" strike="noStrike" dirty="0">
                <a:effectLst/>
              </a:rPr>
              <a:t>. New York: W.W. Norton &amp; Company.</a:t>
            </a:r>
          </a:p>
          <a:p>
            <a:pPr indent="-228600">
              <a:lnSpc>
                <a:spcPct val="90000"/>
              </a:lnSpc>
              <a:spcAft>
                <a:spcPts val="600"/>
              </a:spcAft>
              <a:buFont typeface="Arial" panose="020B0604020202020204" pitchFamily="34" charset="0"/>
              <a:buChar char="•"/>
            </a:pPr>
            <a:r>
              <a:rPr lang="en-US" sz="1000" b="0" i="0" u="none" strike="noStrike" dirty="0">
                <a:effectLst/>
              </a:rPr>
              <a:t>Schumpeter, J.A. (1934) </a:t>
            </a:r>
            <a:r>
              <a:rPr lang="en-US" sz="1000" b="0" i="1" u="none" strike="noStrike" dirty="0">
                <a:effectLst/>
              </a:rPr>
              <a:t>The Theory of Economic Development</a:t>
            </a:r>
            <a:r>
              <a:rPr lang="en-US" sz="1000" b="0" i="0" u="none" strike="noStrike" dirty="0">
                <a:effectLst/>
              </a:rPr>
              <a:t>. Cambridge, MA: Harvard University Press.</a:t>
            </a:r>
          </a:p>
          <a:p>
            <a:pPr indent="-228600">
              <a:lnSpc>
                <a:spcPct val="90000"/>
              </a:lnSpc>
              <a:spcAft>
                <a:spcPts val="600"/>
              </a:spcAft>
              <a:buFont typeface="Arial" panose="020B0604020202020204" pitchFamily="34" charset="0"/>
              <a:buChar char="•"/>
            </a:pPr>
            <a:r>
              <a:rPr lang="en-US" sz="1000" b="0" i="0" u="none" strike="noStrike" dirty="0" err="1">
                <a:effectLst/>
              </a:rPr>
              <a:t>Similarweb</a:t>
            </a:r>
            <a:r>
              <a:rPr lang="en-US" sz="1000" b="0" i="0" u="none" strike="noStrike" dirty="0">
                <a:effectLst/>
              </a:rPr>
              <a:t> (2025) </a:t>
            </a:r>
            <a:r>
              <a:rPr lang="en-US" sz="1000" b="0" i="1" u="none" strike="noStrike" dirty="0">
                <a:effectLst/>
              </a:rPr>
              <a:t>Website Traffic Analytics</a:t>
            </a:r>
            <a:r>
              <a:rPr lang="en-US" sz="1000" b="0" i="0" u="none" strike="noStrike" dirty="0">
                <a:effectLst/>
              </a:rPr>
              <a:t>. Available at: </a:t>
            </a:r>
            <a:r>
              <a:rPr lang="en-US" sz="1000" b="0" i="0" u="none" strike="noStrike" dirty="0">
                <a:effectLst/>
                <a:hlinkClick r:id="rId12"/>
              </a:rPr>
              <a:t>https://www.similarweb.com</a:t>
            </a:r>
            <a:r>
              <a:rPr lang="en-US" sz="1000" b="0" i="0" u="none" strike="noStrike" dirty="0">
                <a:effectLst/>
              </a:rPr>
              <a:t> (Accessed: 25 June 2026).</a:t>
            </a:r>
          </a:p>
          <a:p>
            <a:pPr indent="-228600">
              <a:lnSpc>
                <a:spcPct val="90000"/>
              </a:lnSpc>
              <a:spcAft>
                <a:spcPts val="600"/>
              </a:spcAft>
              <a:buFont typeface="Arial" panose="020B0604020202020204" pitchFamily="34" charset="0"/>
              <a:buChar char="•"/>
            </a:pPr>
            <a:r>
              <a:rPr lang="en-US" sz="1000" b="0" i="0" u="none" strike="noStrike" dirty="0">
                <a:effectLst/>
              </a:rPr>
              <a:t>Statista (2025) </a:t>
            </a:r>
            <a:r>
              <a:rPr lang="en-US" sz="1000" b="0" i="1" u="none" strike="noStrike" dirty="0">
                <a:effectLst/>
              </a:rPr>
              <a:t>Airbnb Statistics and Market Data</a:t>
            </a:r>
            <a:r>
              <a:rPr lang="en-US" sz="1000" b="0" i="0" u="none" strike="noStrike" dirty="0">
                <a:effectLst/>
              </a:rPr>
              <a:t>. Available at: </a:t>
            </a:r>
            <a:r>
              <a:rPr lang="en-US" sz="1000" b="0" i="0" u="none" strike="noStrike" dirty="0">
                <a:effectLst/>
                <a:hlinkClick r:id="rId13"/>
              </a:rPr>
              <a:t>https://www.statista.com/topics/2273/airbnb/</a:t>
            </a:r>
            <a:r>
              <a:rPr lang="en-US" sz="1000" b="0" i="0" u="none" strike="noStrike" dirty="0">
                <a:effectLst/>
              </a:rPr>
              <a:t> (Accessed: 27 June 2026).</a:t>
            </a:r>
          </a:p>
          <a:p>
            <a:pPr indent="-228600">
              <a:lnSpc>
                <a:spcPct val="90000"/>
              </a:lnSpc>
              <a:spcAft>
                <a:spcPts val="600"/>
              </a:spcAft>
              <a:buFont typeface="Arial" panose="020B0604020202020204" pitchFamily="34" charset="0"/>
              <a:buChar char="•"/>
            </a:pPr>
            <a:r>
              <a:rPr lang="en-US" sz="1000" b="0" i="0" u="none" strike="noStrike" dirty="0">
                <a:effectLst/>
              </a:rPr>
              <a:t>World Travel &amp; Tourism Council (WTTC) (2024) </a:t>
            </a:r>
            <a:r>
              <a:rPr lang="en-US" sz="1000" b="0" i="1" u="none" strike="noStrike" dirty="0">
                <a:effectLst/>
              </a:rPr>
              <a:t>Economic Impact Research Report</a:t>
            </a:r>
            <a:r>
              <a:rPr lang="en-US" sz="1000" b="0" i="0" u="none" strike="noStrike" dirty="0">
                <a:effectLst/>
              </a:rPr>
              <a:t>. Available at: </a:t>
            </a:r>
            <a:r>
              <a:rPr lang="en-US" sz="1000" b="0" i="0" u="none" strike="noStrike" dirty="0">
                <a:effectLst/>
                <a:hlinkClick r:id="rId14"/>
              </a:rPr>
              <a:t>https://wttc.org/research/economic-impact</a:t>
            </a:r>
            <a:r>
              <a:rPr lang="en-US" sz="1000" b="0" i="0" u="none" strike="noStrike" dirty="0">
                <a:effectLst/>
              </a:rPr>
              <a:t> (Accessed: 26 June 2026).</a:t>
            </a:r>
          </a:p>
        </p:txBody>
      </p:sp>
    </p:spTree>
    <p:extLst>
      <p:ext uri="{BB962C8B-B14F-4D97-AF65-F5344CB8AC3E}">
        <p14:creationId xmlns:p14="http://schemas.microsoft.com/office/powerpoint/2010/main" val="1480235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TotalTime>
  <Words>2106</Words>
  <Application>Microsoft Macintosh PowerPoint</Application>
  <PresentationFormat>Widescreen</PresentationFormat>
  <Paragraphs>125</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Airbnb: Business Plan Analysis and Entrepreneurial Growth Strategy</vt:lpstr>
      <vt:lpstr>Company Overview and Entrepreneurial Opportunity</vt:lpstr>
      <vt:lpstr>Business Model, Products and USP</vt:lpstr>
      <vt:lpstr>SWOT Analysis</vt:lpstr>
      <vt:lpstr>Competitor Analysis</vt:lpstr>
      <vt:lpstr>Market Segmentation and Target Market</vt:lpstr>
      <vt:lpstr>Marketing Mix (4Ps)</vt:lpstr>
      <vt:lpstr>Digital Marketing Strategy</vt:lpstr>
      <vt:lpstr>Financial Growth Performance</vt:lpstr>
      <vt:lpstr>Conclusion and Recommendations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Paulica Barbu</dc:creator>
  <cp:revision>2</cp:revision>
  <cp:lastPrinted>2026-06-22T19:15:23Z</cp:lastPrinted>
  <dcterms:created xsi:type="dcterms:W3CDTF">2026-06-22T18:06:57Z</dcterms:created>
  <dcterms:modified xsi:type="dcterms:W3CDTF">2026-06-22T19:15:26Z</dcterms:modified>
</cp:coreProperties>
</file>