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70" d="100"/>
          <a:sy n="70" d="100"/>
        </p:scale>
        <p:origin x="738" y="72"/>
      </p:cViewPr>
      <p:guideLst/>
    </p:cSldViewPr>
  </p:slideViewPr>
  <p:notesTextViewPr>
    <p:cViewPr>
      <p:scale>
        <a:sx n="1" d="1"/>
        <a:sy n="1" d="1"/>
      </p:scale>
      <p:origin x="0" y="-1638"/>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BD4DC8-8111-484B-90CD-4D9533FA8792}" type="datetimeFigureOut">
              <a:rPr lang="en-US" smtClean="0"/>
              <a:t>11/7/2023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D21D25-0EFC-47F8-B606-5426EAF7ED6E}" type="slidenum">
              <a:rPr lang="en-US" smtClean="0"/>
              <a:t>‹#›</a:t>
            </a:fld>
            <a:endParaRPr lang="en-US"/>
          </a:p>
        </p:txBody>
      </p:sp>
    </p:spTree>
    <p:extLst>
      <p:ext uri="{BB962C8B-B14F-4D97-AF65-F5344CB8AC3E}">
        <p14:creationId xmlns:p14="http://schemas.microsoft.com/office/powerpoint/2010/main" val="2845816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dirty="0" smtClean="0"/>
              <a:t>The members of housekeeping team need to posses various skills and qualities to perform outstanding action procedures in the workplace. Each team member must show high effort and dedication to perform effective functions and improve customers in the hotel industry. Employee engagement is a crucial factor that has a positive impact on overall organizational functions of any hotel industry. The employees of any hotel industry need to follow healthy and hygienic polices during offering servicing and facilities to customers.  </a:t>
            </a:r>
          </a:p>
          <a:p>
            <a:endParaRPr lang="en-US" dirty="0"/>
          </a:p>
        </p:txBody>
      </p:sp>
      <p:sp>
        <p:nvSpPr>
          <p:cNvPr id="4" name="Slide Number Placeholder 3"/>
          <p:cNvSpPr>
            <a:spLocks noGrp="1"/>
          </p:cNvSpPr>
          <p:nvPr>
            <p:ph type="sldNum" sz="quarter" idx="10"/>
          </p:nvPr>
        </p:nvSpPr>
        <p:spPr/>
        <p:txBody>
          <a:bodyPr/>
          <a:lstStyle/>
          <a:p>
            <a:fld id="{B6D21D25-0EFC-47F8-B606-5426EAF7ED6E}" type="slidenum">
              <a:rPr lang="en-US" smtClean="0"/>
              <a:t>2</a:t>
            </a:fld>
            <a:endParaRPr lang="en-US"/>
          </a:p>
        </p:txBody>
      </p:sp>
    </p:spTree>
    <p:extLst>
      <p:ext uri="{BB962C8B-B14F-4D97-AF65-F5344CB8AC3E}">
        <p14:creationId xmlns:p14="http://schemas.microsoft.com/office/powerpoint/2010/main" val="16583393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William Khan established the employee engagement theory in 1990. According to Khan, there are three principles of employee engagement like physical engagement, cognitive engagement and emotional engagement (Lee and Kim, 2014). The employees engagement of housekeeping is very important factor. In physical engagement, the manager of housekeeping need to encourage employees to improve mental and physical communication in the workplace. In cognitive engagement, employees need to engage about organizational vision, mission and strategy in the workplace. In emotional engagement, employee must improve emotional relations to perform outstanding actions in the workplace.</a:t>
            </a:r>
          </a:p>
          <a:p>
            <a:endParaRPr lang="en-US" dirty="0"/>
          </a:p>
        </p:txBody>
      </p:sp>
      <p:sp>
        <p:nvSpPr>
          <p:cNvPr id="4" name="Slide Number Placeholder 3"/>
          <p:cNvSpPr>
            <a:spLocks noGrp="1"/>
          </p:cNvSpPr>
          <p:nvPr>
            <p:ph type="sldNum" sz="quarter" idx="10"/>
          </p:nvPr>
        </p:nvSpPr>
        <p:spPr/>
        <p:txBody>
          <a:bodyPr/>
          <a:lstStyle/>
          <a:p>
            <a:fld id="{B6D21D25-0EFC-47F8-B606-5426EAF7ED6E}" type="slidenum">
              <a:rPr lang="en-US" smtClean="0"/>
              <a:t>3</a:t>
            </a:fld>
            <a:endParaRPr lang="en-US"/>
          </a:p>
        </p:txBody>
      </p:sp>
    </p:spTree>
    <p:extLst>
      <p:ext uri="{BB962C8B-B14F-4D97-AF65-F5344CB8AC3E}">
        <p14:creationId xmlns:p14="http://schemas.microsoft.com/office/powerpoint/2010/main" val="2458488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r>
              <a:rPr lang="en-US" dirty="0" smtClean="0"/>
              <a:t>Each hotel industry can practice different strategies to improve employee engagement in the workplace. Some key strategies are described in below to improve the engagement among the team members of housekeeping-</a:t>
            </a:r>
          </a:p>
          <a:p>
            <a:pPr algn="just">
              <a:buFont typeface="Arial" panose="020B0604020202020204" pitchFamily="34" charset="0"/>
              <a:buChar char="•"/>
            </a:pPr>
            <a:r>
              <a:rPr lang="en-US" dirty="0" smtClean="0"/>
              <a:t>Give reward and recognition of team members.</a:t>
            </a:r>
          </a:p>
          <a:p>
            <a:pPr algn="just">
              <a:buFont typeface="Arial" panose="020B0604020202020204" pitchFamily="34" charset="0"/>
              <a:buChar char="•"/>
            </a:pPr>
            <a:r>
              <a:rPr lang="en-US" dirty="0" smtClean="0"/>
              <a:t>Promote team members according to their capabilities (Bhardwaj and Kalia., 2021).</a:t>
            </a:r>
          </a:p>
          <a:p>
            <a:pPr algn="just">
              <a:buFont typeface="Arial" panose="020B0604020202020204" pitchFamily="34" charset="0"/>
              <a:buChar char="•"/>
            </a:pPr>
            <a:r>
              <a:rPr lang="en-US" dirty="0" smtClean="0"/>
              <a:t>Keep available technological instruments.</a:t>
            </a:r>
          </a:p>
          <a:p>
            <a:pPr algn="just">
              <a:buFont typeface="Arial" panose="020B0604020202020204" pitchFamily="34" charset="0"/>
              <a:buChar char="•"/>
            </a:pPr>
            <a:r>
              <a:rPr lang="en-US" dirty="0" smtClean="0"/>
              <a:t>Improve responsibility and accountability of team members.</a:t>
            </a:r>
          </a:p>
          <a:p>
            <a:endParaRPr lang="en-US" dirty="0"/>
          </a:p>
        </p:txBody>
      </p:sp>
      <p:sp>
        <p:nvSpPr>
          <p:cNvPr id="4" name="Slide Number Placeholder 3"/>
          <p:cNvSpPr>
            <a:spLocks noGrp="1"/>
          </p:cNvSpPr>
          <p:nvPr>
            <p:ph type="sldNum" sz="quarter" idx="10"/>
          </p:nvPr>
        </p:nvSpPr>
        <p:spPr/>
        <p:txBody>
          <a:bodyPr/>
          <a:lstStyle/>
          <a:p>
            <a:fld id="{B6D21D25-0EFC-47F8-B606-5426EAF7ED6E}" type="slidenum">
              <a:rPr lang="en-US" smtClean="0"/>
              <a:t>4</a:t>
            </a:fld>
            <a:endParaRPr lang="en-US"/>
          </a:p>
        </p:txBody>
      </p:sp>
    </p:spTree>
    <p:extLst>
      <p:ext uri="{BB962C8B-B14F-4D97-AF65-F5344CB8AC3E}">
        <p14:creationId xmlns:p14="http://schemas.microsoft.com/office/powerpoint/2010/main" val="20495433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dirty="0" smtClean="0"/>
              <a:t>Each team member of housekeeping must follow hygienic polices and rules during performing actions in the hotel industry. The manager of housekeeping must encourage employees to abide by healthy regulations during offering services and facilities to customers. The managers of housekeeping can arrange different learning program to improve the consciousness of employees about the health and safety in the services procedures and other activities in the hotel industry (Zientara</a:t>
            </a:r>
            <a:r>
              <a:rPr lang="en-US" baseline="0" dirty="0" smtClean="0"/>
              <a:t> </a:t>
            </a:r>
            <a:r>
              <a:rPr lang="en-US" dirty="0" smtClean="0"/>
              <a:t>and Zamojska, 2018). Each member of housekeeping must wear PPE instruments like gowns, gloves, masks, hardcovers, eye protection, face shield and so on.  </a:t>
            </a:r>
          </a:p>
          <a:p>
            <a:endParaRPr lang="en-US" dirty="0"/>
          </a:p>
        </p:txBody>
      </p:sp>
      <p:sp>
        <p:nvSpPr>
          <p:cNvPr id="4" name="Slide Number Placeholder 3"/>
          <p:cNvSpPr>
            <a:spLocks noGrp="1"/>
          </p:cNvSpPr>
          <p:nvPr>
            <p:ph type="sldNum" sz="quarter" idx="10"/>
          </p:nvPr>
        </p:nvSpPr>
        <p:spPr/>
        <p:txBody>
          <a:bodyPr/>
          <a:lstStyle/>
          <a:p>
            <a:fld id="{B6D21D25-0EFC-47F8-B606-5426EAF7ED6E}" type="slidenum">
              <a:rPr lang="en-US" smtClean="0"/>
              <a:t>5</a:t>
            </a:fld>
            <a:endParaRPr lang="en-US"/>
          </a:p>
        </p:txBody>
      </p:sp>
    </p:spTree>
    <p:extLst>
      <p:ext uri="{BB962C8B-B14F-4D97-AF65-F5344CB8AC3E}">
        <p14:creationId xmlns:p14="http://schemas.microsoft.com/office/powerpoint/2010/main" val="41879377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dirty="0" smtClean="0"/>
              <a:t>The housekeeping department of any hotel industry need to focus on various key factors like- clinginess of bedroom, cleanliness of washroom and basin, improve Wi-Fi speed, focus on hygienic polices and so on. The housekeeping department of Premier Inn need to focuses these key factors to perform desired actions, offer better services to customers and increase organizational reputation in the competitive marketplace. Each member of housekeeping department must try to fulfill the dynamic demand and expectation of customers in the hotel industry (AbuKhalifeh and </a:t>
            </a:r>
            <a:r>
              <a:rPr lang="en-US" dirty="0" err="1" smtClean="0"/>
              <a:t>Som</a:t>
            </a:r>
            <a:r>
              <a:rPr lang="en-US" dirty="0" smtClean="0"/>
              <a:t>, 2013). Besides, they will offer additional services to attract and satisfy customers in the marketplace.</a:t>
            </a:r>
          </a:p>
          <a:p>
            <a:endParaRPr lang="en-US" dirty="0"/>
          </a:p>
        </p:txBody>
      </p:sp>
      <p:sp>
        <p:nvSpPr>
          <p:cNvPr id="4" name="Slide Number Placeholder 3"/>
          <p:cNvSpPr>
            <a:spLocks noGrp="1"/>
          </p:cNvSpPr>
          <p:nvPr>
            <p:ph type="sldNum" sz="quarter" idx="10"/>
          </p:nvPr>
        </p:nvSpPr>
        <p:spPr/>
        <p:txBody>
          <a:bodyPr/>
          <a:lstStyle/>
          <a:p>
            <a:fld id="{B6D21D25-0EFC-47F8-B606-5426EAF7ED6E}" type="slidenum">
              <a:rPr lang="en-US" smtClean="0"/>
              <a:t>6</a:t>
            </a:fld>
            <a:endParaRPr lang="en-US"/>
          </a:p>
        </p:txBody>
      </p:sp>
    </p:spTree>
    <p:extLst>
      <p:ext uri="{BB962C8B-B14F-4D97-AF65-F5344CB8AC3E}">
        <p14:creationId xmlns:p14="http://schemas.microsoft.com/office/powerpoint/2010/main" val="18846593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dirty="0" smtClean="0"/>
              <a:t>The housekeeping department of Premier Inn, St Albans need to use modern technologies and emerging tools to improve functions and offer better services to customers in the hotel industry. The manager of housekeeping must encourage team members to ensure the right use those technological infrastructures in any complex business (Karatepe, 2014). Today, computer and smartphone are necessary instruments for each hotel industry to conduct various action procedures in the workplace. Computer and smartphone have a big influence to the each stage of hotel guest cycle.</a:t>
            </a:r>
          </a:p>
          <a:p>
            <a:endParaRPr lang="en-US" dirty="0"/>
          </a:p>
        </p:txBody>
      </p:sp>
      <p:sp>
        <p:nvSpPr>
          <p:cNvPr id="4" name="Slide Number Placeholder 3"/>
          <p:cNvSpPr>
            <a:spLocks noGrp="1"/>
          </p:cNvSpPr>
          <p:nvPr>
            <p:ph type="sldNum" sz="quarter" idx="10"/>
          </p:nvPr>
        </p:nvSpPr>
        <p:spPr/>
        <p:txBody>
          <a:bodyPr/>
          <a:lstStyle/>
          <a:p>
            <a:fld id="{B6D21D25-0EFC-47F8-B606-5426EAF7ED6E}" type="slidenum">
              <a:rPr lang="en-US" smtClean="0"/>
              <a:t>7</a:t>
            </a:fld>
            <a:endParaRPr lang="en-US"/>
          </a:p>
        </p:txBody>
      </p:sp>
    </p:spTree>
    <p:extLst>
      <p:ext uri="{BB962C8B-B14F-4D97-AF65-F5344CB8AC3E}">
        <p14:creationId xmlns:p14="http://schemas.microsoft.com/office/powerpoint/2010/main" val="33047736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dirty="0" smtClean="0"/>
              <a:t>The housekeeping department of Premier Inn, St Albans need to arrange various employee’s training session and skills development process to improve their activities. This hotel industry must arrange various trainers who will teach employees to their skills, performances and approaches in the hotel industry. The housekeeping department must keep available various technological and supportive instruments so employees get desired facilities to improve qualities and perform better activities in customers services procedures (Wihuda and et al, 2018). Thus, training and learning session can improve the skills, capabilities and performances of the team members of housekeeping. </a:t>
            </a:r>
          </a:p>
          <a:p>
            <a:endParaRPr lang="en-US" dirty="0"/>
          </a:p>
        </p:txBody>
      </p:sp>
      <p:sp>
        <p:nvSpPr>
          <p:cNvPr id="4" name="Slide Number Placeholder 3"/>
          <p:cNvSpPr>
            <a:spLocks noGrp="1"/>
          </p:cNvSpPr>
          <p:nvPr>
            <p:ph type="sldNum" sz="quarter" idx="10"/>
          </p:nvPr>
        </p:nvSpPr>
        <p:spPr/>
        <p:txBody>
          <a:bodyPr/>
          <a:lstStyle/>
          <a:p>
            <a:fld id="{B6D21D25-0EFC-47F8-B606-5426EAF7ED6E}" type="slidenum">
              <a:rPr lang="en-US" smtClean="0"/>
              <a:t>8</a:t>
            </a:fld>
            <a:endParaRPr lang="en-US"/>
          </a:p>
        </p:txBody>
      </p:sp>
    </p:spTree>
    <p:extLst>
      <p:ext uri="{BB962C8B-B14F-4D97-AF65-F5344CB8AC3E}">
        <p14:creationId xmlns:p14="http://schemas.microsoft.com/office/powerpoint/2010/main" val="8224819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dirty="0" smtClean="0"/>
              <a:t>Each hotel industry should establish employee engagement to improve activities and services procedures. The manger of hotel industry must encourage team members to show high dedication to give satisfactory services to customers. Hotel industry must keep technological availability so employees and managers can conduct outstanding action procedures in any complex business environment.</a:t>
            </a:r>
          </a:p>
          <a:p>
            <a:endParaRPr lang="en-US" dirty="0"/>
          </a:p>
        </p:txBody>
      </p:sp>
      <p:sp>
        <p:nvSpPr>
          <p:cNvPr id="4" name="Slide Number Placeholder 3"/>
          <p:cNvSpPr>
            <a:spLocks noGrp="1"/>
          </p:cNvSpPr>
          <p:nvPr>
            <p:ph type="sldNum" sz="quarter" idx="10"/>
          </p:nvPr>
        </p:nvSpPr>
        <p:spPr/>
        <p:txBody>
          <a:bodyPr/>
          <a:lstStyle/>
          <a:p>
            <a:fld id="{B6D21D25-0EFC-47F8-B606-5426EAF7ED6E}" type="slidenum">
              <a:rPr lang="en-US" smtClean="0"/>
              <a:t>9</a:t>
            </a:fld>
            <a:endParaRPr lang="en-US"/>
          </a:p>
        </p:txBody>
      </p:sp>
    </p:spTree>
    <p:extLst>
      <p:ext uri="{BB962C8B-B14F-4D97-AF65-F5344CB8AC3E}">
        <p14:creationId xmlns:p14="http://schemas.microsoft.com/office/powerpoint/2010/main" val="28778103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AbuKhalifeh, A.N. and </a:t>
            </a:r>
            <a:r>
              <a:rPr lang="en-US" sz="1200" kern="1200" dirty="0" err="1" smtClean="0">
                <a:solidFill>
                  <a:schemeClr val="tx1"/>
                </a:solidFill>
                <a:effectLst/>
                <a:latin typeface="+mn-lt"/>
                <a:ea typeface="+mn-ea"/>
                <a:cs typeface="+mn-cs"/>
              </a:rPr>
              <a:t>Som</a:t>
            </a:r>
            <a:r>
              <a:rPr lang="en-US" sz="1200" kern="1200" dirty="0" smtClean="0">
                <a:solidFill>
                  <a:schemeClr val="tx1"/>
                </a:solidFill>
                <a:effectLst/>
                <a:latin typeface="+mn-lt"/>
                <a:ea typeface="+mn-ea"/>
                <a:cs typeface="+mn-cs"/>
              </a:rPr>
              <a:t>, A.P.M., 2013. The antecedents affecting employee engagement and organizational performance. </a:t>
            </a:r>
            <a:r>
              <a:rPr lang="en-US" sz="1200" i="1" kern="1200" dirty="0" smtClean="0">
                <a:solidFill>
                  <a:schemeClr val="tx1"/>
                </a:solidFill>
                <a:effectLst/>
                <a:latin typeface="+mn-lt"/>
                <a:ea typeface="+mn-ea"/>
                <a:cs typeface="+mn-cs"/>
              </a:rPr>
              <a:t>Asian Social Science</a:t>
            </a:r>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9</a:t>
            </a:r>
            <a:r>
              <a:rPr lang="en-US" sz="1200" kern="1200" dirty="0" smtClean="0">
                <a:solidFill>
                  <a:schemeClr val="tx1"/>
                </a:solidFill>
                <a:effectLst/>
                <a:latin typeface="+mn-lt"/>
                <a:ea typeface="+mn-ea"/>
                <a:cs typeface="+mn-cs"/>
              </a:rPr>
              <a:t>(7), pp.41-46.</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Bhardwaj, B. and Kalia, N., 2021. Contextual and task performance: role of employee engagement and organizational culture in hospitality industry. </a:t>
            </a:r>
            <a:r>
              <a:rPr lang="en-US" sz="1200" i="1" kern="1200" dirty="0" err="1" smtClean="0">
                <a:solidFill>
                  <a:schemeClr val="tx1"/>
                </a:solidFill>
                <a:effectLst/>
                <a:latin typeface="+mn-lt"/>
                <a:ea typeface="+mn-ea"/>
                <a:cs typeface="+mn-cs"/>
              </a:rPr>
              <a:t>Vilakshan</a:t>
            </a:r>
            <a:r>
              <a:rPr lang="en-US" sz="1200" i="1" kern="1200" dirty="0" smtClean="0">
                <a:solidFill>
                  <a:schemeClr val="tx1"/>
                </a:solidFill>
                <a:effectLst/>
                <a:latin typeface="+mn-lt"/>
                <a:ea typeface="+mn-ea"/>
                <a:cs typeface="+mn-cs"/>
              </a:rPr>
              <a:t>-XIMB Journal of Management</a:t>
            </a:r>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18</a:t>
            </a:r>
            <a:r>
              <a:rPr lang="en-US" sz="1200" kern="1200" dirty="0" smtClean="0">
                <a:solidFill>
                  <a:schemeClr val="tx1"/>
                </a:solidFill>
                <a:effectLst/>
                <a:latin typeface="+mn-lt"/>
                <a:ea typeface="+mn-ea"/>
                <a:cs typeface="+mn-cs"/>
              </a:rPr>
              <a:t>(2), pp.187-201.</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Karatepe, O.M., 2014. Hope, work engagement, and organizationally valued performance outcomes: An empirical study in the hotel industry. </a:t>
            </a:r>
            <a:r>
              <a:rPr lang="en-US" sz="1200" i="1" kern="1200" dirty="0" smtClean="0">
                <a:solidFill>
                  <a:schemeClr val="tx1"/>
                </a:solidFill>
                <a:effectLst/>
                <a:latin typeface="+mn-lt"/>
                <a:ea typeface="+mn-ea"/>
                <a:cs typeface="+mn-cs"/>
              </a:rPr>
              <a:t>Journal of Hospitality Marketing &amp; Management</a:t>
            </a:r>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23</a:t>
            </a:r>
            <a:r>
              <a:rPr lang="en-US" sz="1200" kern="1200" dirty="0" smtClean="0">
                <a:solidFill>
                  <a:schemeClr val="tx1"/>
                </a:solidFill>
                <a:effectLst/>
                <a:latin typeface="+mn-lt"/>
                <a:ea typeface="+mn-ea"/>
                <a:cs typeface="+mn-cs"/>
              </a:rPr>
              <a:t>(6), pp.678-698.</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Lee, Y.K., Kim, S. and Kim, S.Y., 2014. The impact of internal branding on employee engagement and outcome variables in the hotel industry. </a:t>
            </a:r>
            <a:r>
              <a:rPr lang="en-US" sz="1200" i="1" kern="1200" dirty="0" smtClean="0">
                <a:solidFill>
                  <a:schemeClr val="tx1"/>
                </a:solidFill>
                <a:effectLst/>
                <a:latin typeface="+mn-lt"/>
                <a:ea typeface="+mn-ea"/>
                <a:cs typeface="+mn-cs"/>
              </a:rPr>
              <a:t>Asia Pacific Journal of Tourism Research</a:t>
            </a:r>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19</a:t>
            </a:r>
            <a:r>
              <a:rPr lang="en-US" sz="1200" kern="1200" dirty="0" smtClean="0">
                <a:solidFill>
                  <a:schemeClr val="tx1"/>
                </a:solidFill>
                <a:effectLst/>
                <a:latin typeface="+mn-lt"/>
                <a:ea typeface="+mn-ea"/>
                <a:cs typeface="+mn-cs"/>
              </a:rPr>
              <a:t>(12), pp.1359-1380.</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Wihuda, F., </a:t>
            </a:r>
            <a:r>
              <a:rPr lang="en-US" sz="1200" kern="1200" dirty="0" err="1" smtClean="0">
                <a:solidFill>
                  <a:schemeClr val="tx1"/>
                </a:solidFill>
                <a:effectLst/>
                <a:latin typeface="+mn-lt"/>
                <a:ea typeface="+mn-ea"/>
                <a:cs typeface="+mn-cs"/>
              </a:rPr>
              <a:t>Kurniawan</a:t>
            </a:r>
            <a:r>
              <a:rPr lang="en-US" sz="1200" kern="1200" dirty="0" smtClean="0">
                <a:solidFill>
                  <a:schemeClr val="tx1"/>
                </a:solidFill>
                <a:effectLst/>
                <a:latin typeface="+mn-lt"/>
                <a:ea typeface="+mn-ea"/>
                <a:cs typeface="+mn-cs"/>
              </a:rPr>
              <a:t>, A.A., </a:t>
            </a:r>
            <a:r>
              <a:rPr lang="en-US" sz="1200" kern="1200" dirty="0" err="1" smtClean="0">
                <a:solidFill>
                  <a:schemeClr val="tx1"/>
                </a:solidFill>
                <a:effectLst/>
                <a:latin typeface="+mn-lt"/>
                <a:ea typeface="+mn-ea"/>
                <a:cs typeface="+mn-cs"/>
              </a:rPr>
              <a:t>Kusumah</a:t>
            </a:r>
            <a:r>
              <a:rPr lang="en-US" sz="1200" kern="1200" dirty="0" smtClean="0">
                <a:solidFill>
                  <a:schemeClr val="tx1"/>
                </a:solidFill>
                <a:effectLst/>
                <a:latin typeface="+mn-lt"/>
                <a:ea typeface="+mn-ea"/>
                <a:cs typeface="+mn-cs"/>
              </a:rPr>
              <a:t>, A.I. and </a:t>
            </a:r>
            <a:r>
              <a:rPr lang="en-US" sz="1200" kern="1200" dirty="0" err="1" smtClean="0">
                <a:solidFill>
                  <a:schemeClr val="tx1"/>
                </a:solidFill>
                <a:effectLst/>
                <a:latin typeface="+mn-lt"/>
                <a:ea typeface="+mn-ea"/>
                <a:cs typeface="+mn-cs"/>
              </a:rPr>
              <a:t>Adawiyah</a:t>
            </a:r>
            <a:r>
              <a:rPr lang="en-US" sz="1200" kern="1200" dirty="0" smtClean="0">
                <a:solidFill>
                  <a:schemeClr val="tx1"/>
                </a:solidFill>
                <a:effectLst/>
                <a:latin typeface="+mn-lt"/>
                <a:ea typeface="+mn-ea"/>
                <a:cs typeface="+mn-cs"/>
              </a:rPr>
              <a:t>, W.R., 2017. Linking empowering leadership to employee service innovative behavior: A study from the hotel industry. </a:t>
            </a:r>
            <a:r>
              <a:rPr lang="en-US" sz="1200" i="1" kern="1200" dirty="0" smtClean="0">
                <a:solidFill>
                  <a:schemeClr val="tx1"/>
                </a:solidFill>
                <a:effectLst/>
                <a:latin typeface="+mn-lt"/>
                <a:ea typeface="+mn-ea"/>
                <a:cs typeface="+mn-cs"/>
              </a:rPr>
              <a:t>Tourism: An International Interdisciplinary Journal</a:t>
            </a:r>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65</a:t>
            </a:r>
            <a:r>
              <a:rPr lang="en-US" sz="1200" kern="1200" dirty="0" smtClean="0">
                <a:solidFill>
                  <a:schemeClr val="tx1"/>
                </a:solidFill>
                <a:effectLst/>
                <a:latin typeface="+mn-lt"/>
                <a:ea typeface="+mn-ea"/>
                <a:cs typeface="+mn-cs"/>
              </a:rPr>
              <a:t>(3), pp.294-313.</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Zientara, P. and Zamojska, A., 2018. Green organizational climates and employee pro-environmental </a:t>
            </a:r>
            <a:r>
              <a:rPr lang="en-US" sz="1200" kern="1200" dirty="0" err="1" smtClean="0">
                <a:solidFill>
                  <a:schemeClr val="tx1"/>
                </a:solidFill>
                <a:effectLst/>
                <a:latin typeface="+mn-lt"/>
                <a:ea typeface="+mn-ea"/>
                <a:cs typeface="+mn-cs"/>
              </a:rPr>
              <a:t>behaviour</a:t>
            </a:r>
            <a:r>
              <a:rPr lang="en-US" sz="1200" kern="1200" dirty="0" smtClean="0">
                <a:solidFill>
                  <a:schemeClr val="tx1"/>
                </a:solidFill>
                <a:effectLst/>
                <a:latin typeface="+mn-lt"/>
                <a:ea typeface="+mn-ea"/>
                <a:cs typeface="+mn-cs"/>
              </a:rPr>
              <a:t> in the hotel industry. </a:t>
            </a:r>
            <a:r>
              <a:rPr lang="en-US" sz="1200" i="1" kern="1200" dirty="0" smtClean="0">
                <a:solidFill>
                  <a:schemeClr val="tx1"/>
                </a:solidFill>
                <a:effectLst/>
                <a:latin typeface="+mn-lt"/>
                <a:ea typeface="+mn-ea"/>
                <a:cs typeface="+mn-cs"/>
              </a:rPr>
              <a:t>Journal of Sustainable Tourism</a:t>
            </a:r>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26</a:t>
            </a:r>
            <a:r>
              <a:rPr lang="en-US" sz="1200" kern="1200" dirty="0" smtClean="0">
                <a:solidFill>
                  <a:schemeClr val="tx1"/>
                </a:solidFill>
                <a:effectLst/>
                <a:latin typeface="+mn-lt"/>
                <a:ea typeface="+mn-ea"/>
                <a:cs typeface="+mn-cs"/>
              </a:rPr>
              <a:t>(7), pp.1142-1159.</a:t>
            </a:r>
          </a:p>
          <a:p>
            <a:endParaRPr lang="en-US" dirty="0"/>
          </a:p>
        </p:txBody>
      </p:sp>
      <p:sp>
        <p:nvSpPr>
          <p:cNvPr id="4" name="Slide Number Placeholder 3"/>
          <p:cNvSpPr>
            <a:spLocks noGrp="1"/>
          </p:cNvSpPr>
          <p:nvPr>
            <p:ph type="sldNum" sz="quarter" idx="10"/>
          </p:nvPr>
        </p:nvSpPr>
        <p:spPr/>
        <p:txBody>
          <a:bodyPr/>
          <a:lstStyle/>
          <a:p>
            <a:fld id="{B6D21D25-0EFC-47F8-B606-5426EAF7ED6E}" type="slidenum">
              <a:rPr lang="en-US" smtClean="0"/>
              <a:t>10</a:t>
            </a:fld>
            <a:endParaRPr lang="en-US"/>
          </a:p>
        </p:txBody>
      </p:sp>
    </p:spTree>
    <p:extLst>
      <p:ext uri="{BB962C8B-B14F-4D97-AF65-F5344CB8AC3E}">
        <p14:creationId xmlns:p14="http://schemas.microsoft.com/office/powerpoint/2010/main" val="288001137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11/7/2023</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11/7/2023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11/7/2023</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859823" y="2142064"/>
            <a:ext cx="6815669" cy="1515533"/>
          </a:xfrm>
        </p:spPr>
        <p:txBody>
          <a:bodyPr/>
          <a:lstStyle/>
          <a:p>
            <a:r>
              <a:rPr lang="en-US" sz="4400" dirty="0" smtClean="0"/>
              <a:t>Operating Hotel Facilities </a:t>
            </a:r>
            <a:endParaRPr lang="en-US" sz="4400" dirty="0"/>
          </a:p>
        </p:txBody>
      </p:sp>
    </p:spTree>
    <p:extLst>
      <p:ext uri="{BB962C8B-B14F-4D97-AF65-F5344CB8AC3E}">
        <p14:creationId xmlns:p14="http://schemas.microsoft.com/office/powerpoint/2010/main" val="42650800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	Introduction</a:t>
            </a:r>
            <a:endParaRPr lang="en-US" dirty="0"/>
          </a:p>
        </p:txBody>
      </p:sp>
      <p:sp>
        <p:nvSpPr>
          <p:cNvPr id="3" name="Content Placeholder 2"/>
          <p:cNvSpPr>
            <a:spLocks noGrp="1"/>
          </p:cNvSpPr>
          <p:nvPr>
            <p:ph idx="1"/>
          </p:nvPr>
        </p:nvSpPr>
        <p:spPr/>
        <p:txBody>
          <a:bodyPr/>
          <a:lstStyle/>
          <a:p>
            <a:pPr algn="just"/>
            <a:r>
              <a:rPr lang="en-US" dirty="0" smtClean="0"/>
              <a:t>Each team member must show high effort and dedication to perform effective functions and improve customers in the hotel industry.</a:t>
            </a:r>
          </a:p>
          <a:p>
            <a:pPr algn="just"/>
            <a:r>
              <a:rPr lang="en-US" dirty="0" smtClean="0"/>
              <a:t>Employee engagement is a crucial factor that has a positive impact on overall organizational functions of any hotel industry.</a:t>
            </a:r>
          </a:p>
          <a:p>
            <a:pPr algn="just"/>
            <a:r>
              <a:rPr lang="en-US" dirty="0" smtClean="0"/>
              <a:t>The employees of any hotel industry need to follow healthy and hygienic polices during offering servicing and facilities to customers.  </a:t>
            </a:r>
            <a:endParaRPr lang="en-US" dirty="0"/>
          </a:p>
        </p:txBody>
      </p:sp>
    </p:spTree>
    <p:extLst>
      <p:ext uri="{BB962C8B-B14F-4D97-AF65-F5344CB8AC3E}">
        <p14:creationId xmlns:p14="http://schemas.microsoft.com/office/powerpoint/2010/main" val="33858474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Employee engagement theory by Khan </a:t>
            </a:r>
            <a:endParaRPr lang="en-US" dirty="0"/>
          </a:p>
        </p:txBody>
      </p:sp>
      <p:sp>
        <p:nvSpPr>
          <p:cNvPr id="3" name="Content Placeholder 2"/>
          <p:cNvSpPr>
            <a:spLocks noGrp="1"/>
          </p:cNvSpPr>
          <p:nvPr>
            <p:ph idx="1"/>
          </p:nvPr>
        </p:nvSpPr>
        <p:spPr/>
        <p:txBody>
          <a:bodyPr>
            <a:normAutofit/>
          </a:bodyPr>
          <a:lstStyle/>
          <a:p>
            <a:pPr algn="just"/>
            <a:r>
              <a:rPr lang="en-US" dirty="0" smtClean="0"/>
              <a:t>William Khan established the employee engagement theory in 1990.</a:t>
            </a:r>
          </a:p>
          <a:p>
            <a:pPr algn="just"/>
            <a:r>
              <a:rPr lang="en-US" dirty="0" smtClean="0"/>
              <a:t>According to Khan, there are three principles of employee engagement-</a:t>
            </a:r>
          </a:p>
          <a:p>
            <a:pPr algn="just"/>
            <a:r>
              <a:rPr lang="en-US" dirty="0"/>
              <a:t>P</a:t>
            </a:r>
            <a:r>
              <a:rPr lang="en-US" dirty="0" smtClean="0"/>
              <a:t>hysical engagement. </a:t>
            </a:r>
          </a:p>
          <a:p>
            <a:pPr algn="just"/>
            <a:r>
              <a:rPr lang="en-US" dirty="0" smtClean="0"/>
              <a:t>Cognitive engagement.</a:t>
            </a:r>
          </a:p>
          <a:p>
            <a:pPr algn="just"/>
            <a:r>
              <a:rPr lang="en-US" dirty="0"/>
              <a:t>E</a:t>
            </a:r>
            <a:r>
              <a:rPr lang="en-US" dirty="0" smtClean="0"/>
              <a:t>motional engagement.</a:t>
            </a:r>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44705" y="3433122"/>
            <a:ext cx="4312692" cy="2162459"/>
          </a:xfrm>
          <a:prstGeom prst="rect">
            <a:avLst/>
          </a:prstGeom>
        </p:spPr>
      </p:pic>
    </p:spTree>
    <p:extLst>
      <p:ext uri="{BB962C8B-B14F-4D97-AF65-F5344CB8AC3E}">
        <p14:creationId xmlns:p14="http://schemas.microsoft.com/office/powerpoint/2010/main" val="14496201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Strategies to improve employee engagement </a:t>
            </a:r>
            <a:endParaRPr lang="en-US" dirty="0"/>
          </a:p>
        </p:txBody>
      </p:sp>
      <p:sp>
        <p:nvSpPr>
          <p:cNvPr id="3" name="Content Placeholder 2"/>
          <p:cNvSpPr>
            <a:spLocks noGrp="1"/>
          </p:cNvSpPr>
          <p:nvPr>
            <p:ph idx="1"/>
          </p:nvPr>
        </p:nvSpPr>
        <p:spPr>
          <a:xfrm>
            <a:off x="1295401" y="2556932"/>
            <a:ext cx="4873387" cy="3318936"/>
          </a:xfrm>
        </p:spPr>
        <p:txBody>
          <a:bodyPr>
            <a:normAutofit lnSpcReduction="10000"/>
          </a:bodyPr>
          <a:lstStyle/>
          <a:p>
            <a:pPr algn="just">
              <a:buFont typeface="Arial" panose="020B0604020202020204" pitchFamily="34" charset="0"/>
              <a:buChar char="•"/>
            </a:pPr>
            <a:r>
              <a:rPr lang="en-US" dirty="0" smtClean="0"/>
              <a:t>Give reward and recognition of team members.</a:t>
            </a:r>
          </a:p>
          <a:p>
            <a:pPr algn="just">
              <a:buFont typeface="Arial" panose="020B0604020202020204" pitchFamily="34" charset="0"/>
              <a:buChar char="•"/>
            </a:pPr>
            <a:r>
              <a:rPr lang="en-US" dirty="0" smtClean="0"/>
              <a:t>Promote team members according to their capabilities.</a:t>
            </a:r>
          </a:p>
          <a:p>
            <a:pPr algn="just">
              <a:buFont typeface="Arial" panose="020B0604020202020204" pitchFamily="34" charset="0"/>
              <a:buChar char="•"/>
            </a:pPr>
            <a:r>
              <a:rPr lang="en-US" dirty="0" smtClean="0"/>
              <a:t>Keep available technological instruments.</a:t>
            </a:r>
          </a:p>
          <a:p>
            <a:pPr algn="just">
              <a:buFont typeface="Arial" panose="020B0604020202020204" pitchFamily="34" charset="0"/>
              <a:buChar char="•"/>
            </a:pPr>
            <a:r>
              <a:rPr lang="en-US" dirty="0" smtClean="0"/>
              <a:t>Improve responsibility and accountability of team members.</a:t>
            </a:r>
          </a:p>
          <a:p>
            <a:pPr algn="just"/>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34196" y="2769202"/>
            <a:ext cx="3410305" cy="2894395"/>
          </a:xfrm>
          <a:prstGeom prst="rect">
            <a:avLst/>
          </a:prstGeom>
        </p:spPr>
      </p:pic>
    </p:spTree>
    <p:extLst>
      <p:ext uri="{BB962C8B-B14F-4D97-AF65-F5344CB8AC3E}">
        <p14:creationId xmlns:p14="http://schemas.microsoft.com/office/powerpoint/2010/main" val="20872100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Health and safety in housekeeping process </a:t>
            </a:r>
            <a:endParaRPr lang="en-US" dirty="0"/>
          </a:p>
        </p:txBody>
      </p:sp>
      <p:sp>
        <p:nvSpPr>
          <p:cNvPr id="3" name="Content Placeholder 2"/>
          <p:cNvSpPr>
            <a:spLocks noGrp="1"/>
          </p:cNvSpPr>
          <p:nvPr>
            <p:ph idx="1"/>
          </p:nvPr>
        </p:nvSpPr>
        <p:spPr>
          <a:xfrm>
            <a:off x="1295402" y="2461398"/>
            <a:ext cx="3276599" cy="3318936"/>
          </a:xfrm>
        </p:spPr>
        <p:txBody>
          <a:bodyPr>
            <a:normAutofit fontScale="85000" lnSpcReduction="10000"/>
          </a:bodyPr>
          <a:lstStyle/>
          <a:p>
            <a:pPr algn="just"/>
            <a:r>
              <a:rPr lang="en-US" dirty="0" smtClean="0"/>
              <a:t>Each team member of housekeeping must follow hygienic polices and rules during performing actions in the hotel industry. </a:t>
            </a:r>
          </a:p>
          <a:p>
            <a:pPr algn="just"/>
            <a:r>
              <a:rPr lang="en-US" dirty="0" smtClean="0"/>
              <a:t>Each member of housekeeping must wear PPE instruments like gowns, gloves, masks, hardcovers, eye protection, face shield and so on.  </a:t>
            </a:r>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40547" y="2461398"/>
            <a:ext cx="3470940" cy="2984059"/>
          </a:xfrm>
          <a:prstGeom prst="rect">
            <a:avLst/>
          </a:prstGeom>
        </p:spPr>
      </p:pic>
    </p:spTree>
    <p:extLst>
      <p:ext uri="{BB962C8B-B14F-4D97-AF65-F5344CB8AC3E}">
        <p14:creationId xmlns:p14="http://schemas.microsoft.com/office/powerpoint/2010/main" val="33816873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Key activities of housekeeping </a:t>
            </a:r>
            <a:endParaRPr lang="en-US" dirty="0"/>
          </a:p>
        </p:txBody>
      </p:sp>
      <p:sp>
        <p:nvSpPr>
          <p:cNvPr id="3" name="Content Placeholder 2"/>
          <p:cNvSpPr>
            <a:spLocks noGrp="1"/>
          </p:cNvSpPr>
          <p:nvPr>
            <p:ph idx="1"/>
          </p:nvPr>
        </p:nvSpPr>
        <p:spPr/>
        <p:txBody>
          <a:bodyPr>
            <a:normAutofit/>
          </a:bodyPr>
          <a:lstStyle/>
          <a:p>
            <a:pPr algn="just"/>
            <a:r>
              <a:rPr lang="en-US" dirty="0"/>
              <a:t>C</a:t>
            </a:r>
            <a:r>
              <a:rPr lang="en-US" dirty="0" smtClean="0"/>
              <a:t>linginess of bedroom</a:t>
            </a:r>
          </a:p>
          <a:p>
            <a:pPr algn="just"/>
            <a:r>
              <a:rPr lang="en-US" dirty="0" smtClean="0"/>
              <a:t>Cleanliness of washroom and basin</a:t>
            </a:r>
          </a:p>
          <a:p>
            <a:pPr algn="just"/>
            <a:r>
              <a:rPr lang="en-US" dirty="0"/>
              <a:t>I</a:t>
            </a:r>
            <a:r>
              <a:rPr lang="en-US" dirty="0" smtClean="0"/>
              <a:t>mprove Wi-Fi speed</a:t>
            </a:r>
          </a:p>
          <a:p>
            <a:pPr algn="just"/>
            <a:r>
              <a:rPr lang="en-US" dirty="0"/>
              <a:t>F</a:t>
            </a:r>
            <a:r>
              <a:rPr lang="en-US" dirty="0" smtClean="0"/>
              <a:t>ocus on hygienic polices and so on. </a:t>
            </a:r>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74628" y="2461398"/>
            <a:ext cx="3265157" cy="2438433"/>
          </a:xfrm>
          <a:prstGeom prst="rect">
            <a:avLst/>
          </a:prstGeom>
        </p:spPr>
      </p:pic>
    </p:spTree>
    <p:extLst>
      <p:ext uri="{BB962C8B-B14F-4D97-AF65-F5344CB8AC3E}">
        <p14:creationId xmlns:p14="http://schemas.microsoft.com/office/powerpoint/2010/main" val="38840241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Use modern technologies </a:t>
            </a:r>
            <a:endParaRPr lang="en-US" dirty="0"/>
          </a:p>
        </p:txBody>
      </p:sp>
      <p:sp>
        <p:nvSpPr>
          <p:cNvPr id="3" name="Content Placeholder 2"/>
          <p:cNvSpPr>
            <a:spLocks noGrp="1"/>
          </p:cNvSpPr>
          <p:nvPr>
            <p:ph idx="1"/>
          </p:nvPr>
        </p:nvSpPr>
        <p:spPr>
          <a:xfrm>
            <a:off x="1295402" y="2447749"/>
            <a:ext cx="3890748" cy="3318936"/>
          </a:xfrm>
        </p:spPr>
        <p:txBody>
          <a:bodyPr>
            <a:normAutofit fontScale="92500"/>
          </a:bodyPr>
          <a:lstStyle/>
          <a:p>
            <a:pPr algn="just"/>
            <a:r>
              <a:rPr lang="en-US" dirty="0" smtClean="0"/>
              <a:t>Today, computer and smartphone are necessary instruments for each hotel industry to conduct various action procedures in the workplace.</a:t>
            </a:r>
          </a:p>
          <a:p>
            <a:pPr algn="just"/>
            <a:r>
              <a:rPr lang="en-US" dirty="0" smtClean="0"/>
              <a:t>Computer and smartphone have a big influence to the each stage of hotel guest cycle.</a:t>
            </a:r>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86150" y="2676868"/>
            <a:ext cx="3725838" cy="2860698"/>
          </a:xfrm>
          <a:prstGeom prst="rect">
            <a:avLst/>
          </a:prstGeom>
        </p:spPr>
      </p:pic>
    </p:spTree>
    <p:extLst>
      <p:ext uri="{BB962C8B-B14F-4D97-AF65-F5344CB8AC3E}">
        <p14:creationId xmlns:p14="http://schemas.microsoft.com/office/powerpoint/2010/main" val="41862539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Arrange training program </a:t>
            </a:r>
            <a:endParaRPr lang="en-US" dirty="0"/>
          </a:p>
        </p:txBody>
      </p:sp>
      <p:sp>
        <p:nvSpPr>
          <p:cNvPr id="3" name="Content Placeholder 2"/>
          <p:cNvSpPr>
            <a:spLocks noGrp="1"/>
          </p:cNvSpPr>
          <p:nvPr>
            <p:ph idx="1"/>
          </p:nvPr>
        </p:nvSpPr>
        <p:spPr>
          <a:xfrm>
            <a:off x="1295401" y="2556932"/>
            <a:ext cx="3822509" cy="3318936"/>
          </a:xfrm>
        </p:spPr>
        <p:txBody>
          <a:bodyPr>
            <a:normAutofit/>
          </a:bodyPr>
          <a:lstStyle/>
          <a:p>
            <a:pPr algn="just"/>
            <a:r>
              <a:rPr lang="en-US" dirty="0"/>
              <a:t>N</a:t>
            </a:r>
            <a:r>
              <a:rPr lang="en-US" dirty="0" smtClean="0"/>
              <a:t>eed to arrange various employee’s training session and skills development process to improve their activities. </a:t>
            </a:r>
          </a:p>
          <a:p>
            <a:pPr algn="just"/>
            <a:r>
              <a:rPr lang="en-US" dirty="0" smtClean="0"/>
              <a:t>Must keep available various technological and supportive instruments</a:t>
            </a:r>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54458" y="2821531"/>
            <a:ext cx="3657530" cy="2719459"/>
          </a:xfrm>
          <a:prstGeom prst="rect">
            <a:avLst/>
          </a:prstGeom>
        </p:spPr>
      </p:pic>
    </p:spTree>
    <p:extLst>
      <p:ext uri="{BB962C8B-B14F-4D97-AF65-F5344CB8AC3E}">
        <p14:creationId xmlns:p14="http://schemas.microsoft.com/office/powerpoint/2010/main" val="14893992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 </a:t>
            </a:r>
            <a:endParaRPr lang="en-US" dirty="0"/>
          </a:p>
        </p:txBody>
      </p:sp>
      <p:sp>
        <p:nvSpPr>
          <p:cNvPr id="3" name="Content Placeholder 2"/>
          <p:cNvSpPr>
            <a:spLocks noGrp="1"/>
          </p:cNvSpPr>
          <p:nvPr>
            <p:ph idx="1"/>
          </p:nvPr>
        </p:nvSpPr>
        <p:spPr/>
        <p:txBody>
          <a:bodyPr/>
          <a:lstStyle/>
          <a:p>
            <a:pPr algn="just"/>
            <a:r>
              <a:rPr lang="en-US" dirty="0" smtClean="0"/>
              <a:t>Each hotel industry should establish employee engagement to improve activities and services procedures. </a:t>
            </a:r>
          </a:p>
          <a:p>
            <a:pPr algn="just"/>
            <a:r>
              <a:rPr lang="en-US" dirty="0" smtClean="0"/>
              <a:t>Hotel industry must keep technological availability so employees and managers can conduct outstanding action procedures in any complex business environment.</a:t>
            </a:r>
          </a:p>
          <a:p>
            <a:pPr algn="just"/>
            <a:endParaRPr lang="en-US" dirty="0"/>
          </a:p>
        </p:txBody>
      </p:sp>
    </p:spTree>
    <p:extLst>
      <p:ext uri="{BB962C8B-B14F-4D97-AF65-F5344CB8AC3E}">
        <p14:creationId xmlns:p14="http://schemas.microsoft.com/office/powerpoint/2010/main" val="5267868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 </a:t>
            </a:r>
            <a:endParaRPr lang="en-US" dirty="0"/>
          </a:p>
        </p:txBody>
      </p:sp>
      <p:sp>
        <p:nvSpPr>
          <p:cNvPr id="3" name="Content Placeholder 2"/>
          <p:cNvSpPr>
            <a:spLocks noGrp="1"/>
          </p:cNvSpPr>
          <p:nvPr>
            <p:ph idx="1"/>
          </p:nvPr>
        </p:nvSpPr>
        <p:spPr/>
        <p:txBody>
          <a:bodyPr>
            <a:normAutofit fontScale="62500" lnSpcReduction="20000"/>
          </a:bodyPr>
          <a:lstStyle/>
          <a:p>
            <a:r>
              <a:rPr lang="en-US" dirty="0"/>
              <a:t>AbuKhalifeh, A.N. and </a:t>
            </a:r>
            <a:r>
              <a:rPr lang="en-US" dirty="0" err="1"/>
              <a:t>Som</a:t>
            </a:r>
            <a:r>
              <a:rPr lang="en-US" dirty="0"/>
              <a:t>, A.P.M., 2013. The antecedents affecting employee engagement and organizational performance. </a:t>
            </a:r>
            <a:r>
              <a:rPr lang="en-US" i="1" dirty="0"/>
              <a:t>Asian Social Science</a:t>
            </a:r>
            <a:r>
              <a:rPr lang="en-US" dirty="0"/>
              <a:t>, </a:t>
            </a:r>
            <a:r>
              <a:rPr lang="en-US" i="1" dirty="0"/>
              <a:t>9</a:t>
            </a:r>
            <a:r>
              <a:rPr lang="en-US" dirty="0"/>
              <a:t>(7), pp.41-46</a:t>
            </a:r>
            <a:r>
              <a:rPr lang="en-US" dirty="0" smtClean="0"/>
              <a:t>.</a:t>
            </a:r>
            <a:r>
              <a:rPr lang="en-US" dirty="0"/>
              <a:t> </a:t>
            </a:r>
          </a:p>
          <a:p>
            <a:r>
              <a:rPr lang="en-US" dirty="0"/>
              <a:t>Bhardwaj, B. and Kalia, N., 2021. Contextual and task performance: role of employee engagement and organizational culture in hospitality industry. </a:t>
            </a:r>
            <a:r>
              <a:rPr lang="en-US" i="1" dirty="0" err="1"/>
              <a:t>Vilakshan</a:t>
            </a:r>
            <a:r>
              <a:rPr lang="en-US" i="1" dirty="0"/>
              <a:t>-XIMB Journal of Management</a:t>
            </a:r>
            <a:r>
              <a:rPr lang="en-US" dirty="0"/>
              <a:t>, </a:t>
            </a:r>
            <a:r>
              <a:rPr lang="en-US" i="1" dirty="0"/>
              <a:t>18</a:t>
            </a:r>
            <a:r>
              <a:rPr lang="en-US" dirty="0"/>
              <a:t>(2), pp.187-201</a:t>
            </a:r>
            <a:r>
              <a:rPr lang="en-US" dirty="0" smtClean="0"/>
              <a:t>.</a:t>
            </a:r>
            <a:r>
              <a:rPr lang="en-US" dirty="0"/>
              <a:t> </a:t>
            </a:r>
          </a:p>
          <a:p>
            <a:r>
              <a:rPr lang="en-US" dirty="0"/>
              <a:t>Karatepe, O.M., 2014. Hope, work engagement, and organizationally valued performance outcomes: An empirical study in the hotel industry. </a:t>
            </a:r>
            <a:r>
              <a:rPr lang="en-US" i="1" dirty="0"/>
              <a:t>Journal of Hospitality Marketing &amp; Management</a:t>
            </a:r>
            <a:r>
              <a:rPr lang="en-US" dirty="0"/>
              <a:t>, </a:t>
            </a:r>
            <a:r>
              <a:rPr lang="en-US" i="1" dirty="0"/>
              <a:t>23</a:t>
            </a:r>
            <a:r>
              <a:rPr lang="en-US" dirty="0"/>
              <a:t>(6), pp.678-698</a:t>
            </a:r>
            <a:r>
              <a:rPr lang="en-US" dirty="0" smtClean="0"/>
              <a:t>.</a:t>
            </a:r>
            <a:r>
              <a:rPr lang="en-US" dirty="0"/>
              <a:t> </a:t>
            </a:r>
          </a:p>
          <a:p>
            <a:r>
              <a:rPr lang="en-US" dirty="0"/>
              <a:t>Lee, Y.K., Kim, S. and Kim, S.Y., 2014. The impact of internal branding on employee engagement and outcome variables in the hotel industry. </a:t>
            </a:r>
            <a:r>
              <a:rPr lang="en-US" i="1" dirty="0"/>
              <a:t>Asia Pacific Journal of Tourism Research</a:t>
            </a:r>
            <a:r>
              <a:rPr lang="en-US" dirty="0"/>
              <a:t>, </a:t>
            </a:r>
            <a:r>
              <a:rPr lang="en-US" i="1" dirty="0"/>
              <a:t>19</a:t>
            </a:r>
            <a:r>
              <a:rPr lang="en-US" dirty="0"/>
              <a:t>(12), pp.1359-1380</a:t>
            </a:r>
            <a:r>
              <a:rPr lang="en-US" dirty="0" smtClean="0"/>
              <a:t>.</a:t>
            </a:r>
            <a:r>
              <a:rPr lang="en-US" dirty="0"/>
              <a:t> </a:t>
            </a:r>
          </a:p>
          <a:p>
            <a:r>
              <a:rPr lang="en-US" dirty="0"/>
              <a:t>Wihuda, F., </a:t>
            </a:r>
            <a:r>
              <a:rPr lang="en-US" dirty="0" err="1"/>
              <a:t>Kurniawan</a:t>
            </a:r>
            <a:r>
              <a:rPr lang="en-US" dirty="0"/>
              <a:t>, A.A., </a:t>
            </a:r>
            <a:r>
              <a:rPr lang="en-US" dirty="0" err="1"/>
              <a:t>Kusumah</a:t>
            </a:r>
            <a:r>
              <a:rPr lang="en-US" dirty="0"/>
              <a:t>, A.I. and </a:t>
            </a:r>
            <a:r>
              <a:rPr lang="en-US" dirty="0" err="1"/>
              <a:t>Adawiyah</a:t>
            </a:r>
            <a:r>
              <a:rPr lang="en-US" dirty="0"/>
              <a:t>, W.R., 2017. Linking empowering leadership to employee service innovative behavior: A study from the hotel industry. </a:t>
            </a:r>
            <a:r>
              <a:rPr lang="en-US" i="1" dirty="0"/>
              <a:t>Tourism: An International Interdisciplinary Journal</a:t>
            </a:r>
            <a:r>
              <a:rPr lang="en-US" dirty="0"/>
              <a:t>, </a:t>
            </a:r>
            <a:r>
              <a:rPr lang="en-US" i="1" dirty="0"/>
              <a:t>65</a:t>
            </a:r>
            <a:r>
              <a:rPr lang="en-US" dirty="0"/>
              <a:t>(3), pp.294-313</a:t>
            </a:r>
            <a:r>
              <a:rPr lang="en-US" dirty="0" smtClean="0"/>
              <a:t>.</a:t>
            </a:r>
            <a:r>
              <a:rPr lang="en-US" dirty="0"/>
              <a:t> </a:t>
            </a:r>
          </a:p>
          <a:p>
            <a:r>
              <a:rPr lang="en-US" dirty="0"/>
              <a:t>Zientara, P. and Zamojska, A., 2018. Green organizational climates and employee pro-environmental </a:t>
            </a:r>
            <a:r>
              <a:rPr lang="en-US" dirty="0" err="1"/>
              <a:t>behaviour</a:t>
            </a:r>
            <a:r>
              <a:rPr lang="en-US" dirty="0"/>
              <a:t> in the hotel industry. </a:t>
            </a:r>
            <a:r>
              <a:rPr lang="en-US" i="1" dirty="0"/>
              <a:t>Journal of Sustainable Tourism</a:t>
            </a:r>
            <a:r>
              <a:rPr lang="en-US" dirty="0"/>
              <a:t>, </a:t>
            </a:r>
            <a:r>
              <a:rPr lang="en-US" i="1" dirty="0"/>
              <a:t>26</a:t>
            </a:r>
            <a:r>
              <a:rPr lang="en-US" dirty="0"/>
              <a:t>(7), pp.1142-1159.</a:t>
            </a:r>
          </a:p>
          <a:p>
            <a:endParaRPr lang="en-US" dirty="0"/>
          </a:p>
        </p:txBody>
      </p:sp>
    </p:spTree>
    <p:extLst>
      <p:ext uri="{BB962C8B-B14F-4D97-AF65-F5344CB8AC3E}">
        <p14:creationId xmlns:p14="http://schemas.microsoft.com/office/powerpoint/2010/main" val="61782806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140</TotalTime>
  <Words>1098</Words>
  <Application>Microsoft Office PowerPoint</Application>
  <PresentationFormat>Widescreen</PresentationFormat>
  <Paragraphs>72</Paragraphs>
  <Slides>10</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Garamond</vt:lpstr>
      <vt:lpstr>Organic</vt:lpstr>
      <vt:lpstr>Operating Hotel Facilities </vt:lpstr>
      <vt:lpstr> Introduction</vt:lpstr>
      <vt:lpstr>Employee engagement theory by Khan </vt:lpstr>
      <vt:lpstr>Strategies to improve employee engagement </vt:lpstr>
      <vt:lpstr>Health and safety in housekeeping process </vt:lpstr>
      <vt:lpstr>Key activities of housekeeping </vt:lpstr>
      <vt:lpstr>Use modern technologies </vt:lpstr>
      <vt:lpstr>Arrange training program </vt:lpstr>
      <vt:lpstr>Conclusion </vt:lpstr>
      <vt:lpstr>Reference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Ashik</dc:creator>
  <cp:lastModifiedBy>Ashik</cp:lastModifiedBy>
  <cp:revision>31</cp:revision>
  <dcterms:created xsi:type="dcterms:W3CDTF">2023-11-06T18:16:33Z</dcterms:created>
  <dcterms:modified xsi:type="dcterms:W3CDTF">2023-11-06T20:37:44Z</dcterms:modified>
</cp:coreProperties>
</file>