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s/slide38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s/slide36.xml" ContentType="application/vnd.openxmlformats-officedocument.presentationml.slide+xml"/>
  <Override PartName="/ppt/slides/slide45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slides/slide34.xml" ContentType="application/vnd.openxmlformats-officedocument.presentationml.slide+xml"/>
  <Override PartName="/ppt/slides/slide43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slides/slide32.xml" ContentType="application/vnd.openxmlformats-officedocument.presentationml.slide+xml"/>
  <Override PartName="/ppt/slides/slide41.xml" ContentType="application/vnd.openxmlformats-officedocument.presentationml.slide+xml"/>
  <Override PartName="/ppt/notesMasters/notesMaster1.xml" ContentType="application/vnd.openxmlformats-officedocument.presentationml.notesMaster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s/slide3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slides/slide3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s/slide33.xml" ContentType="application/vnd.openxmlformats-officedocument.presentationml.slide+xml"/>
  <Override PartName="/ppt/slides/slide35.xml" ContentType="application/vnd.openxmlformats-officedocument.presentationml.slide+xml"/>
  <Override PartName="/ppt/slides/slide44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s/slide31.xml" ContentType="application/vnd.openxmlformats-officedocument.presentationml.slide+xml"/>
  <Override PartName="/ppt/slides/slide4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slides/slide40.xml" ContentType="application/vnd.openxmlformats-officedocument.presentationml.slide+xml"/>
  <Override PartName="/ppt/slideLayouts/slideLayout12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47"/>
  </p:notesMasterIdLst>
  <p:handoutMasterIdLst>
    <p:handoutMasterId r:id="rId48"/>
  </p:handoutMasterIdLst>
  <p:sldIdLst>
    <p:sldId id="256" r:id="rId2"/>
    <p:sldId id="261" r:id="rId3"/>
    <p:sldId id="262" r:id="rId4"/>
    <p:sldId id="263" r:id="rId5"/>
    <p:sldId id="313" r:id="rId6"/>
    <p:sldId id="316" r:id="rId7"/>
    <p:sldId id="275" r:id="rId8"/>
    <p:sldId id="276" r:id="rId9"/>
    <p:sldId id="277" r:id="rId10"/>
    <p:sldId id="278" r:id="rId11"/>
    <p:sldId id="279" r:id="rId12"/>
    <p:sldId id="280" r:id="rId13"/>
    <p:sldId id="317" r:id="rId14"/>
    <p:sldId id="281" r:id="rId15"/>
    <p:sldId id="283" r:id="rId16"/>
    <p:sldId id="284" r:id="rId17"/>
    <p:sldId id="318" r:id="rId18"/>
    <p:sldId id="269" r:id="rId19"/>
    <p:sldId id="270" r:id="rId20"/>
    <p:sldId id="319" r:id="rId21"/>
    <p:sldId id="315" r:id="rId22"/>
    <p:sldId id="310" r:id="rId23"/>
    <p:sldId id="320" r:id="rId24"/>
    <p:sldId id="294" r:id="rId25"/>
    <p:sldId id="295" r:id="rId26"/>
    <p:sldId id="321" r:id="rId27"/>
    <p:sldId id="265" r:id="rId28"/>
    <p:sldId id="266" r:id="rId29"/>
    <p:sldId id="322" r:id="rId30"/>
    <p:sldId id="296" r:id="rId31"/>
    <p:sldId id="323" r:id="rId32"/>
    <p:sldId id="301" r:id="rId33"/>
    <p:sldId id="324" r:id="rId34"/>
    <p:sldId id="304" r:id="rId35"/>
    <p:sldId id="325" r:id="rId36"/>
    <p:sldId id="297" r:id="rId37"/>
    <p:sldId id="299" r:id="rId38"/>
    <p:sldId id="326" r:id="rId39"/>
    <p:sldId id="288" r:id="rId40"/>
    <p:sldId id="328" r:id="rId41"/>
    <p:sldId id="306" r:id="rId42"/>
    <p:sldId id="307" r:id="rId43"/>
    <p:sldId id="308" r:id="rId44"/>
    <p:sldId id="309" r:id="rId45"/>
    <p:sldId id="327" r:id="rId46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SorterView">
  <p:normalViewPr horzBarState="maximized">
    <p:restoredLeft sz="18860" autoAdjust="0"/>
    <p:restoredTop sz="95709" autoAdjust="0"/>
  </p:normalViewPr>
  <p:slideViewPr>
    <p:cSldViewPr>
      <p:cViewPr varScale="1">
        <p:scale>
          <a:sx n="91" d="100"/>
          <a:sy n="91" d="100"/>
        </p:scale>
        <p:origin x="-834" y="-11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60318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notesMaster" Target="notesMasters/notesMaster1.xml"/><Relationship Id="rId50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handoutMaster" Target="handoutMasters/handoutMaster1.xml"/><Relationship Id="rId8" Type="http://schemas.openxmlformats.org/officeDocument/2006/relationships/slide" Target="slides/slide7.xml"/><Relationship Id="rId51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A942362-9518-4DC5-A3EF-66C987B3EFF0}" type="datetimeFigureOut">
              <a:rPr lang="en-GB" smtClean="0"/>
              <a:t>15/12/2011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49688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5378C28-0438-4097-9DC0-E1840E8525C6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8D4FC46-A908-4BD3-AA7E-443464B67C7A}" type="datetimeFigureOut">
              <a:rPr lang="en-GB" smtClean="0"/>
              <a:pPr/>
              <a:t>15/12/2011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A0A2339-854D-4810-9E26-ADF03CA437F7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15/12/2011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10" name="Rectangle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pic>
        <p:nvPicPr>
          <p:cNvPr id="12" name="Picture 2" descr="logoSMU"/>
          <p:cNvPicPr>
            <a:picLocks noChangeAspect="1" noChangeArrowheads="1"/>
          </p:cNvPicPr>
          <p:nvPr userDrawn="1"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87272" y="5329308"/>
            <a:ext cx="6169457" cy="13400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15/12/2011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Rectangle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15/12/2011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15/12/2011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15/12/2011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15/12/2011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15/12/2011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15/12/2011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12" name="Rectangle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460D6B34-A169-4C14-88DD-8F0439786FE0}" type="datetimeFigureOut">
              <a:rPr lang="en-GB" smtClean="0"/>
              <a:pPr/>
              <a:t>15/12/2011</a:t>
            </a:fld>
            <a:endParaRPr lang="en-GB" dirty="0"/>
          </a:p>
        </p:txBody>
      </p:sp>
      <p:sp>
        <p:nvSpPr>
          <p:cNvPr id="11" name="Rectangle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15/12/2011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8" name="Rectangle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15/12/2011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7813"/>
            <a:ext cx="8229600" cy="11398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307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307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Rectangle 1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2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2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7FE9F1F-820B-424C-9A0D-2805DC935E5A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2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7" name="Rectangle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460D6B34-A169-4C14-88DD-8F0439786FE0}" type="datetimeFigureOut">
              <a:rPr lang="en-GB" smtClean="0"/>
              <a:pPr/>
              <a:t>15/12/2011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  <p:pic>
        <p:nvPicPr>
          <p:cNvPr id="9" name="Picture 2" descr="logoSMU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6012160" y="6093296"/>
            <a:ext cx="3059832" cy="66461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7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System Security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Graham Rees-Evans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Introduction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What threatens our computers?</a:t>
            </a:r>
          </a:p>
          <a:p>
            <a:endParaRPr lang="en-GB" dirty="0" smtClean="0"/>
          </a:p>
          <a:p>
            <a:r>
              <a:rPr lang="en-GB" dirty="0" smtClean="0"/>
              <a:t>How can we safe guard against them?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Threats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Think about what threatens our computer systems?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Threats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Viruses</a:t>
            </a:r>
          </a:p>
          <a:p>
            <a:endParaRPr lang="en-GB" dirty="0" smtClean="0"/>
          </a:p>
          <a:p>
            <a:r>
              <a:rPr lang="en-GB" dirty="0" smtClean="0"/>
              <a:t>Worms</a:t>
            </a:r>
          </a:p>
          <a:p>
            <a:endParaRPr lang="en-GB" dirty="0" smtClean="0"/>
          </a:p>
          <a:p>
            <a:r>
              <a:rPr lang="en-GB" dirty="0" smtClean="0"/>
              <a:t>Trojans</a:t>
            </a:r>
          </a:p>
          <a:p>
            <a:endParaRPr lang="en-US" altLang="zh-CN" dirty="0" smtClean="0"/>
          </a:p>
          <a:p>
            <a:r>
              <a:rPr lang="en-US" altLang="zh-CN" dirty="0" smtClean="0"/>
              <a:t>Phishing </a:t>
            </a:r>
          </a:p>
          <a:p>
            <a:endParaRPr lang="en-US" altLang="zh-CN" dirty="0" smtClean="0"/>
          </a:p>
          <a:p>
            <a:r>
              <a:rPr lang="en-US" altLang="zh-CN" dirty="0" smtClean="0"/>
              <a:t>Spy Ware</a:t>
            </a:r>
          </a:p>
          <a:p>
            <a:endParaRPr lang="en-GB" dirty="0" smtClean="0"/>
          </a:p>
          <a:p>
            <a:r>
              <a:rPr lang="en-GB" dirty="0" err="1" smtClean="0"/>
              <a:t>DoS</a:t>
            </a:r>
            <a:endParaRPr lang="en-GB" dirty="0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GB" altLang="zh-CN" dirty="0" err="1" smtClean="0"/>
              <a:t>Keyloggers</a:t>
            </a:r>
            <a:endParaRPr lang="en-US" altLang="zh-CN" dirty="0" smtClean="0"/>
          </a:p>
          <a:p>
            <a:endParaRPr lang="en-GB" dirty="0" smtClean="0"/>
          </a:p>
          <a:p>
            <a:r>
              <a:rPr lang="en-GB" dirty="0" err="1" smtClean="0"/>
              <a:t>Hoaxs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Hackers</a:t>
            </a:r>
            <a:endParaRPr lang="en-US" dirty="0" smtClean="0"/>
          </a:p>
          <a:p>
            <a:endParaRPr lang="en-US" altLang="zh-CN" dirty="0" smtClean="0"/>
          </a:p>
          <a:p>
            <a:r>
              <a:rPr lang="en-US" altLang="zh-CN" dirty="0" smtClean="0"/>
              <a:t>Zombies / </a:t>
            </a:r>
            <a:r>
              <a:rPr lang="en-GB" dirty="0" smtClean="0"/>
              <a:t>Rabbits</a:t>
            </a:r>
          </a:p>
          <a:p>
            <a:endParaRPr lang="en-GB" dirty="0" smtClean="0"/>
          </a:p>
          <a:p>
            <a:r>
              <a:rPr lang="en-GB" dirty="0" smtClean="0"/>
              <a:t>Blended Threats</a:t>
            </a:r>
          </a:p>
          <a:p>
            <a:endParaRPr lang="en-GB" dirty="0" smtClean="0"/>
          </a:p>
          <a:p>
            <a:endParaRPr lang="en-GB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Threats</a:t>
            </a:r>
          </a:p>
        </p:txBody>
      </p:sp>
      <p:sp>
        <p:nvSpPr>
          <p:cNvPr id="6144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Approximately </a:t>
            </a:r>
            <a:r>
              <a:rPr lang="en-GB" b="1" dirty="0" smtClean="0">
                <a:solidFill>
                  <a:srgbClr val="0070C0"/>
                </a:solidFill>
              </a:rPr>
              <a:t>150</a:t>
            </a:r>
            <a:r>
              <a:rPr lang="en-GB" dirty="0" smtClean="0">
                <a:solidFill>
                  <a:srgbClr val="0070C0"/>
                </a:solidFill>
              </a:rPr>
              <a:t> </a:t>
            </a:r>
            <a:r>
              <a:rPr lang="en-GB" dirty="0" smtClean="0"/>
              <a:t>to </a:t>
            </a:r>
            <a:r>
              <a:rPr lang="en-GB" b="1" dirty="0" smtClean="0">
                <a:solidFill>
                  <a:srgbClr val="0070C0"/>
                </a:solidFill>
              </a:rPr>
              <a:t>200</a:t>
            </a:r>
            <a:r>
              <a:rPr lang="en-GB" dirty="0" smtClean="0"/>
              <a:t> threats emerge </a:t>
            </a:r>
            <a:r>
              <a:rPr lang="en-GB" b="1" u="sng" dirty="0" smtClean="0">
                <a:solidFill>
                  <a:srgbClr val="0070C0"/>
                </a:solidFill>
              </a:rPr>
              <a:t>every day</a:t>
            </a:r>
            <a:r>
              <a:rPr lang="en-GB" dirty="0" smtClean="0">
                <a:solidFill>
                  <a:srgbClr val="0070C0"/>
                </a:solidFill>
              </a:rPr>
              <a:t>. </a:t>
            </a:r>
          </a:p>
          <a:p>
            <a:endParaRPr lang="en-GB" dirty="0" smtClean="0"/>
          </a:p>
          <a:p>
            <a:r>
              <a:rPr lang="en-GB" dirty="0" smtClean="0"/>
              <a:t>In a survey:</a:t>
            </a:r>
          </a:p>
          <a:p>
            <a:pPr lvl="1"/>
            <a:r>
              <a:rPr lang="en-GB" dirty="0" smtClean="0"/>
              <a:t>only </a:t>
            </a:r>
            <a:r>
              <a:rPr lang="en-GB" dirty="0" smtClean="0">
                <a:solidFill>
                  <a:srgbClr val="0070C0"/>
                </a:solidFill>
              </a:rPr>
              <a:t>88%</a:t>
            </a:r>
            <a:r>
              <a:rPr lang="en-GB" dirty="0" smtClean="0"/>
              <a:t> had an antivirus program</a:t>
            </a:r>
          </a:p>
          <a:p>
            <a:pPr lvl="1"/>
            <a:r>
              <a:rPr lang="en-GB" dirty="0" smtClean="0">
                <a:solidFill>
                  <a:srgbClr val="0070C0"/>
                </a:solidFill>
              </a:rPr>
              <a:t>65%</a:t>
            </a:r>
            <a:r>
              <a:rPr lang="en-GB" dirty="0" smtClean="0"/>
              <a:t> postponed updating their antivirus program</a:t>
            </a:r>
          </a:p>
          <a:p>
            <a:pPr lvl="1"/>
            <a:r>
              <a:rPr lang="en-GB" dirty="0" smtClean="0"/>
              <a:t>Resulting that </a:t>
            </a:r>
            <a:r>
              <a:rPr lang="en-GB" dirty="0" smtClean="0">
                <a:solidFill>
                  <a:srgbClr val="0070C0"/>
                </a:solidFill>
              </a:rPr>
              <a:t>42%</a:t>
            </a:r>
            <a:r>
              <a:rPr lang="en-GB" dirty="0" smtClean="0"/>
              <a:t> had suffered some form of infection as a result.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Threats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b="1" dirty="0" smtClean="0">
                <a:solidFill>
                  <a:srgbClr val="FF0000"/>
                </a:solidFill>
              </a:rPr>
              <a:t>Viruses</a:t>
            </a:r>
          </a:p>
          <a:p>
            <a:endParaRPr lang="en-GB" dirty="0" smtClean="0"/>
          </a:p>
          <a:p>
            <a:r>
              <a:rPr lang="en-GB" dirty="0" smtClean="0"/>
              <a:t>Worms</a:t>
            </a:r>
          </a:p>
          <a:p>
            <a:endParaRPr lang="en-GB" dirty="0" smtClean="0"/>
          </a:p>
          <a:p>
            <a:r>
              <a:rPr lang="en-GB" dirty="0" smtClean="0"/>
              <a:t>Trojans</a:t>
            </a:r>
          </a:p>
          <a:p>
            <a:endParaRPr lang="en-US" altLang="zh-CN" dirty="0" smtClean="0"/>
          </a:p>
          <a:p>
            <a:r>
              <a:rPr lang="en-US" altLang="zh-CN" dirty="0" smtClean="0"/>
              <a:t>Phishing </a:t>
            </a:r>
          </a:p>
          <a:p>
            <a:endParaRPr lang="en-US" altLang="zh-CN" dirty="0" smtClean="0"/>
          </a:p>
          <a:p>
            <a:r>
              <a:rPr lang="en-US" altLang="zh-CN" dirty="0" smtClean="0"/>
              <a:t>Spy Ware</a:t>
            </a:r>
          </a:p>
          <a:p>
            <a:endParaRPr lang="en-GB" dirty="0" smtClean="0"/>
          </a:p>
          <a:p>
            <a:r>
              <a:rPr lang="en-GB" dirty="0" err="1" smtClean="0"/>
              <a:t>DoS</a:t>
            </a:r>
            <a:endParaRPr lang="en-GB" dirty="0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GB" altLang="zh-CN" dirty="0" err="1" smtClean="0"/>
              <a:t>Keyloggers</a:t>
            </a:r>
            <a:endParaRPr lang="en-US" altLang="zh-CN" dirty="0" smtClean="0"/>
          </a:p>
          <a:p>
            <a:endParaRPr lang="en-GB" dirty="0" smtClean="0"/>
          </a:p>
          <a:p>
            <a:r>
              <a:rPr lang="en-GB" dirty="0" err="1" smtClean="0"/>
              <a:t>Hoaxs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Hackers</a:t>
            </a:r>
            <a:endParaRPr lang="en-US" dirty="0" smtClean="0"/>
          </a:p>
          <a:p>
            <a:endParaRPr lang="en-US" altLang="zh-CN" dirty="0" smtClean="0"/>
          </a:p>
          <a:p>
            <a:r>
              <a:rPr lang="en-US" altLang="zh-CN" dirty="0" smtClean="0"/>
              <a:t>Zombies / </a:t>
            </a:r>
            <a:r>
              <a:rPr lang="en-GB" dirty="0" smtClean="0"/>
              <a:t>Rabbits</a:t>
            </a:r>
          </a:p>
          <a:p>
            <a:endParaRPr lang="en-GB" dirty="0" smtClean="0"/>
          </a:p>
          <a:p>
            <a:r>
              <a:rPr lang="en-GB" dirty="0" smtClean="0"/>
              <a:t>Blended Threats</a:t>
            </a:r>
          </a:p>
          <a:p>
            <a:endParaRPr lang="en-GB" dirty="0" smtClean="0"/>
          </a:p>
          <a:p>
            <a:endParaRPr lang="en-GB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Virus</a:t>
            </a:r>
            <a:endParaRPr lang="en-US" dirty="0" smtClean="0"/>
          </a:p>
        </p:txBody>
      </p:sp>
      <p:sp>
        <p:nvSpPr>
          <p:cNvPr id="8195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Can’t Self Replicate</a:t>
            </a:r>
          </a:p>
          <a:p>
            <a:endParaRPr lang="en-US" dirty="0" smtClean="0"/>
          </a:p>
          <a:p>
            <a:r>
              <a:rPr lang="en-US" dirty="0" smtClean="0"/>
              <a:t>Must piggyback on to some other program/ document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do Viruses Do?</a:t>
            </a:r>
            <a:endParaRPr lang="en-US" dirty="0" smtClean="0"/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Run like applications</a:t>
            </a:r>
          </a:p>
          <a:p>
            <a:endParaRPr lang="en-GB" dirty="0" smtClean="0"/>
          </a:p>
          <a:p>
            <a:r>
              <a:rPr lang="en-GB" dirty="0" smtClean="0"/>
              <a:t>Cause damage by deleting files.</a:t>
            </a:r>
          </a:p>
          <a:p>
            <a:endParaRPr lang="en-GB" dirty="0" smtClean="0"/>
          </a:p>
          <a:p>
            <a:r>
              <a:rPr lang="en-GB" dirty="0" smtClean="0"/>
              <a:t>Format hard drive.</a:t>
            </a:r>
          </a:p>
          <a:p>
            <a:endParaRPr lang="en-GB" dirty="0" smtClean="0"/>
          </a:p>
          <a:p>
            <a:r>
              <a:rPr lang="en-GB" dirty="0" smtClean="0"/>
              <a:t>Use RAM / Storage / CPU time.</a:t>
            </a:r>
          </a:p>
          <a:p>
            <a:endParaRPr lang="en-GB" dirty="0" smtClean="0"/>
          </a:p>
          <a:p>
            <a:r>
              <a:rPr lang="en-GB" dirty="0" smtClean="0"/>
              <a:t>Some only spread themselves</a:t>
            </a:r>
            <a:endParaRPr lang="en-US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don’t Viruses Do?</a:t>
            </a:r>
            <a:endParaRPr lang="en-US" dirty="0" smtClean="0"/>
          </a:p>
        </p:txBody>
      </p:sp>
      <p:sp>
        <p:nvSpPr>
          <p:cNvPr id="1945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They will not destroy CPU</a:t>
            </a:r>
          </a:p>
          <a:p>
            <a:endParaRPr lang="en-GB" dirty="0" smtClean="0"/>
          </a:p>
          <a:p>
            <a:r>
              <a:rPr lang="en-GB" dirty="0" smtClean="0"/>
              <a:t>Or meltdown hard drive</a:t>
            </a:r>
          </a:p>
          <a:p>
            <a:endParaRPr lang="en-GB" dirty="0" smtClean="0"/>
          </a:p>
          <a:p>
            <a:r>
              <a:rPr lang="en-GB" dirty="0" smtClean="0"/>
              <a:t>Warnings about these Viruses are Hoaxes.</a:t>
            </a:r>
          </a:p>
          <a:p>
            <a:endParaRPr lang="en-GB" dirty="0" smtClean="0"/>
          </a:p>
          <a:p>
            <a:r>
              <a:rPr lang="en-GB" dirty="0" smtClean="0"/>
              <a:t>Its possible/was to ruin BIOS.</a:t>
            </a:r>
          </a:p>
          <a:p>
            <a:endParaRPr lang="en-US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Types of Virus</a:t>
            </a:r>
            <a:endParaRPr lang="en-US" dirty="0" smtClean="0"/>
          </a:p>
        </p:txBody>
      </p:sp>
      <p:sp>
        <p:nvSpPr>
          <p:cNvPr id="2048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Multipartite:</a:t>
            </a:r>
          </a:p>
          <a:p>
            <a:pPr lvl="1"/>
            <a:r>
              <a:rPr lang="en-GB" dirty="0" smtClean="0"/>
              <a:t>Attacks both the boot sector and the executable, or program files. Composed of several parts. Every part must be removed.</a:t>
            </a:r>
          </a:p>
          <a:p>
            <a:r>
              <a:rPr lang="en-GB" dirty="0" smtClean="0"/>
              <a:t> Stealth Virus:</a:t>
            </a:r>
          </a:p>
          <a:p>
            <a:pPr lvl="1"/>
            <a:r>
              <a:rPr lang="en-GB" dirty="0" smtClean="0"/>
              <a:t>Hides from scanners, feeds scanner a clean image of the file.</a:t>
            </a:r>
          </a:p>
          <a:p>
            <a:r>
              <a:rPr lang="en-GB" dirty="0" smtClean="0"/>
              <a:t>Polymorph:</a:t>
            </a:r>
          </a:p>
          <a:p>
            <a:pPr lvl="1"/>
            <a:r>
              <a:rPr lang="en-GB" dirty="0" smtClean="0"/>
              <a:t>Virus that changes itself as it passes through “hosts”.</a:t>
            </a:r>
            <a:endParaRPr lang="en-US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Types of Virus</a:t>
            </a:r>
            <a:endParaRPr lang="en-GB" dirty="0" smtClean="0"/>
          </a:p>
        </p:txBody>
      </p:sp>
      <p:sp>
        <p:nvSpPr>
          <p:cNvPr id="307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smtClean="0"/>
              <a:t>Macro Viruses:</a:t>
            </a:r>
          </a:p>
          <a:p>
            <a:pPr lvl="1"/>
            <a:r>
              <a:rPr lang="en-GB" smtClean="0"/>
              <a:t>These infect macros within a document or template called the normal template. All other documents use this file and are infected.</a:t>
            </a:r>
          </a:p>
          <a:p>
            <a:r>
              <a:rPr lang="en-GB" smtClean="0"/>
              <a:t>Boot viruses: </a:t>
            </a:r>
          </a:p>
          <a:p>
            <a:pPr lvl="1"/>
            <a:r>
              <a:rPr lang="en-GB" smtClean="0"/>
              <a:t>These viruses infect master boot records in hard disks overwriting or moving it. They load as the O/S boots.</a:t>
            </a:r>
          </a:p>
          <a:p>
            <a:r>
              <a:rPr lang="en-GB" smtClean="0"/>
              <a:t>Program viruses: </a:t>
            </a:r>
          </a:p>
          <a:p>
            <a:pPr lvl="1"/>
            <a:r>
              <a:rPr lang="en-GB" smtClean="0"/>
              <a:t>These infect executable program files, such as those with extensions like .BIN, .COM, .EXE, .OVL, .DRV (driver) and .SYS (device driver). Load into memory and start replicating or destroying.</a:t>
            </a:r>
            <a:endParaRPr lang="en-GB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Some Viruses</a:t>
            </a:r>
            <a:endParaRPr lang="en-US" dirty="0" smtClean="0"/>
          </a:p>
        </p:txBody>
      </p:sp>
      <p:sp>
        <p:nvSpPr>
          <p:cNvPr id="2560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Mellissa</a:t>
            </a:r>
          </a:p>
          <a:p>
            <a:pPr lvl="1"/>
            <a:r>
              <a:rPr lang="en-GB" dirty="0" smtClean="0"/>
              <a:t>Nasty </a:t>
            </a:r>
            <a:r>
              <a:rPr lang="en-US" dirty="0" smtClean="0"/>
              <a:t>Microsoft Word "macro virus". It got so bad that several major companies had to shut down their email systems.</a:t>
            </a:r>
            <a:endParaRPr lang="en-GB" dirty="0" smtClean="0"/>
          </a:p>
          <a:p>
            <a:r>
              <a:rPr lang="en-GB" dirty="0" err="1" smtClean="0"/>
              <a:t>CIH</a:t>
            </a:r>
            <a:r>
              <a:rPr lang="en-GB" dirty="0" smtClean="0"/>
              <a:t> Computer Killer.</a:t>
            </a:r>
          </a:p>
          <a:p>
            <a:pPr lvl="1"/>
            <a:r>
              <a:rPr lang="en-GB" dirty="0" smtClean="0"/>
              <a:t>If this got you, you would need to scrap your motherboard</a:t>
            </a:r>
          </a:p>
          <a:p>
            <a:r>
              <a:rPr lang="en-GB" dirty="0" smtClean="0"/>
              <a:t>Hard drive killer</a:t>
            </a:r>
          </a:p>
          <a:p>
            <a:pPr lvl="1"/>
            <a:r>
              <a:rPr lang="en-GB" dirty="0" smtClean="0"/>
              <a:t>Destroys all info/data on hard drive permanently.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Threats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Viruses</a:t>
            </a:r>
          </a:p>
          <a:p>
            <a:endParaRPr lang="en-GB" dirty="0" smtClean="0"/>
          </a:p>
          <a:p>
            <a:r>
              <a:rPr lang="en-GB" b="1" dirty="0" smtClean="0">
                <a:solidFill>
                  <a:srgbClr val="FF0000"/>
                </a:solidFill>
              </a:rPr>
              <a:t>Worms</a:t>
            </a:r>
          </a:p>
          <a:p>
            <a:endParaRPr lang="en-GB" dirty="0" smtClean="0"/>
          </a:p>
          <a:p>
            <a:r>
              <a:rPr lang="en-GB" dirty="0" smtClean="0"/>
              <a:t>Trojans</a:t>
            </a:r>
          </a:p>
          <a:p>
            <a:endParaRPr lang="en-US" altLang="zh-CN" dirty="0" smtClean="0"/>
          </a:p>
          <a:p>
            <a:r>
              <a:rPr lang="en-US" altLang="zh-CN" dirty="0" smtClean="0"/>
              <a:t>Phishing </a:t>
            </a:r>
          </a:p>
          <a:p>
            <a:endParaRPr lang="en-US" altLang="zh-CN" dirty="0" smtClean="0"/>
          </a:p>
          <a:p>
            <a:r>
              <a:rPr lang="en-US" altLang="zh-CN" dirty="0" smtClean="0"/>
              <a:t>Spy Ware</a:t>
            </a:r>
          </a:p>
          <a:p>
            <a:endParaRPr lang="en-GB" dirty="0" smtClean="0"/>
          </a:p>
          <a:p>
            <a:r>
              <a:rPr lang="en-GB" dirty="0" err="1" smtClean="0"/>
              <a:t>DoS</a:t>
            </a:r>
            <a:endParaRPr lang="en-GB" dirty="0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GB" altLang="zh-CN" dirty="0" err="1" smtClean="0"/>
              <a:t>Keyloggers</a:t>
            </a:r>
            <a:endParaRPr lang="en-US" altLang="zh-CN" dirty="0" smtClean="0"/>
          </a:p>
          <a:p>
            <a:endParaRPr lang="en-GB" dirty="0" smtClean="0"/>
          </a:p>
          <a:p>
            <a:r>
              <a:rPr lang="en-GB" dirty="0" err="1" smtClean="0"/>
              <a:t>Hoaxs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Hackers</a:t>
            </a:r>
            <a:endParaRPr lang="en-US" dirty="0" smtClean="0"/>
          </a:p>
          <a:p>
            <a:endParaRPr lang="en-US" altLang="zh-CN" dirty="0" smtClean="0"/>
          </a:p>
          <a:p>
            <a:r>
              <a:rPr lang="en-US" altLang="zh-CN" dirty="0" smtClean="0"/>
              <a:t>Zombies / </a:t>
            </a:r>
            <a:r>
              <a:rPr lang="en-GB" dirty="0" smtClean="0"/>
              <a:t>Rabbits</a:t>
            </a:r>
          </a:p>
          <a:p>
            <a:endParaRPr lang="en-GB" dirty="0" smtClean="0"/>
          </a:p>
          <a:p>
            <a:r>
              <a:rPr lang="en-GB" dirty="0" smtClean="0"/>
              <a:t>Blended Threats</a:t>
            </a:r>
          </a:p>
          <a:p>
            <a:endParaRPr lang="en-GB" dirty="0" smtClean="0"/>
          </a:p>
          <a:p>
            <a:endParaRPr lang="en-GB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Worms</a:t>
            </a:r>
            <a:endParaRPr lang="en-US" dirty="0" smtClean="0"/>
          </a:p>
        </p:txBody>
      </p:sp>
      <p:sp>
        <p:nvSpPr>
          <p:cNvPr id="15363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A WORM can replicate itself</a:t>
            </a:r>
          </a:p>
          <a:p>
            <a:endParaRPr lang="en-GB" dirty="0" smtClean="0"/>
          </a:p>
          <a:p>
            <a:r>
              <a:rPr lang="en-US" dirty="0" smtClean="0"/>
              <a:t>Worms use computer time and network bandwidth.</a:t>
            </a:r>
          </a:p>
          <a:p>
            <a:endParaRPr lang="en-GB" dirty="0" smtClean="0"/>
          </a:p>
          <a:p>
            <a:r>
              <a:rPr lang="en-GB" dirty="0" smtClean="0"/>
              <a:t>WORMS usually exploit security holes in systems.</a:t>
            </a:r>
          </a:p>
          <a:p>
            <a:endParaRPr lang="en-GB" dirty="0" smtClean="0"/>
          </a:p>
          <a:p>
            <a:r>
              <a:rPr lang="en-GB" dirty="0" smtClean="0"/>
              <a:t>Very Fast</a:t>
            </a:r>
          </a:p>
          <a:p>
            <a:pPr lvl="1"/>
            <a:r>
              <a:rPr lang="en-US" dirty="0" smtClean="0"/>
              <a:t>the </a:t>
            </a:r>
            <a:r>
              <a:rPr lang="en-US" b="1" dirty="0" smtClean="0"/>
              <a:t>Code Red </a:t>
            </a:r>
            <a:r>
              <a:rPr lang="en-US" dirty="0" smtClean="0"/>
              <a:t>worm replicated itself over 250,000 times in approximately 9 hours.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Worm </a:t>
            </a:r>
            <a:r>
              <a:rPr lang="en-GB" dirty="0" err="1" smtClean="0"/>
              <a:t>vs</a:t>
            </a:r>
            <a:r>
              <a:rPr lang="en-GB" dirty="0" smtClean="0"/>
              <a:t> Virus</a:t>
            </a:r>
            <a:endParaRPr lang="en-US" dirty="0" smtClean="0"/>
          </a:p>
        </p:txBody>
      </p:sp>
      <p:sp>
        <p:nvSpPr>
          <p:cNvPr id="348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Worms target networks, consuming bandwidth </a:t>
            </a:r>
          </a:p>
          <a:p>
            <a:endParaRPr lang="en-US" dirty="0" smtClean="0"/>
          </a:p>
          <a:p>
            <a:r>
              <a:rPr lang="en-US" dirty="0" smtClean="0"/>
              <a:t>Viruses infect a targeted computer </a:t>
            </a:r>
          </a:p>
          <a:p>
            <a:endParaRPr lang="en-US" dirty="0" smtClean="0"/>
          </a:p>
          <a:p>
            <a:r>
              <a:rPr lang="en-US" dirty="0" smtClean="0"/>
              <a:t>Viruses don't affect network performance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Code Red WORM</a:t>
            </a:r>
            <a:endParaRPr lang="en-US" dirty="0" smtClean="0"/>
          </a:p>
        </p:txBody>
      </p:sp>
      <p:sp>
        <p:nvSpPr>
          <p:cNvPr id="1638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Slowed down Internet traffic 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Found NT or Windows 2000 servers</a:t>
            </a:r>
          </a:p>
          <a:p>
            <a:endParaRPr lang="en-GB" dirty="0" smtClean="0"/>
          </a:p>
          <a:p>
            <a:r>
              <a:rPr lang="en-GB" dirty="0" smtClean="0"/>
              <a:t>Copied itself</a:t>
            </a:r>
          </a:p>
          <a:p>
            <a:endParaRPr lang="en-GB" dirty="0" smtClean="0"/>
          </a:p>
          <a:p>
            <a:r>
              <a:rPr lang="en-GB" dirty="0" smtClean="0"/>
              <a:t>New copy started scanning</a:t>
            </a:r>
          </a:p>
          <a:p>
            <a:endParaRPr lang="en-GB" dirty="0" smtClean="0"/>
          </a:p>
          <a:p>
            <a:r>
              <a:rPr lang="en-GB" dirty="0" smtClean="0"/>
              <a:t>Bandwidth and CPU time</a:t>
            </a:r>
          </a:p>
          <a:p>
            <a:endParaRPr lang="en-US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Threats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Viruses</a:t>
            </a:r>
          </a:p>
          <a:p>
            <a:endParaRPr lang="en-GB" dirty="0" smtClean="0"/>
          </a:p>
          <a:p>
            <a:r>
              <a:rPr lang="en-GB" dirty="0" smtClean="0"/>
              <a:t>Worms</a:t>
            </a:r>
          </a:p>
          <a:p>
            <a:endParaRPr lang="en-GB" dirty="0" smtClean="0"/>
          </a:p>
          <a:p>
            <a:r>
              <a:rPr lang="en-GB" b="1" dirty="0" smtClean="0">
                <a:solidFill>
                  <a:srgbClr val="FF0000"/>
                </a:solidFill>
              </a:rPr>
              <a:t>Trojans</a:t>
            </a:r>
          </a:p>
          <a:p>
            <a:endParaRPr lang="en-US" altLang="zh-CN" dirty="0" smtClean="0"/>
          </a:p>
          <a:p>
            <a:r>
              <a:rPr lang="en-US" altLang="zh-CN" dirty="0" smtClean="0"/>
              <a:t>Phishing </a:t>
            </a:r>
          </a:p>
          <a:p>
            <a:endParaRPr lang="en-US" altLang="zh-CN" dirty="0" smtClean="0"/>
          </a:p>
          <a:p>
            <a:r>
              <a:rPr lang="en-US" altLang="zh-CN" dirty="0" smtClean="0"/>
              <a:t>Spy Ware</a:t>
            </a:r>
          </a:p>
          <a:p>
            <a:endParaRPr lang="en-GB" dirty="0" smtClean="0"/>
          </a:p>
          <a:p>
            <a:r>
              <a:rPr lang="en-GB" dirty="0" err="1" smtClean="0"/>
              <a:t>DoS</a:t>
            </a:r>
            <a:endParaRPr lang="en-GB" dirty="0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GB" altLang="zh-CN" dirty="0" err="1" smtClean="0"/>
              <a:t>Keyloggers</a:t>
            </a:r>
            <a:endParaRPr lang="en-US" altLang="zh-CN" dirty="0" smtClean="0"/>
          </a:p>
          <a:p>
            <a:endParaRPr lang="en-GB" dirty="0" smtClean="0"/>
          </a:p>
          <a:p>
            <a:r>
              <a:rPr lang="en-GB" dirty="0" err="1" smtClean="0"/>
              <a:t>Hoaxs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Hackers</a:t>
            </a:r>
            <a:endParaRPr lang="en-US" dirty="0" smtClean="0"/>
          </a:p>
          <a:p>
            <a:endParaRPr lang="en-US" altLang="zh-CN" dirty="0" smtClean="0"/>
          </a:p>
          <a:p>
            <a:r>
              <a:rPr lang="en-US" altLang="zh-CN" dirty="0" smtClean="0"/>
              <a:t>Zombies / </a:t>
            </a:r>
            <a:r>
              <a:rPr lang="en-GB" dirty="0" smtClean="0"/>
              <a:t>Rabbits</a:t>
            </a:r>
          </a:p>
          <a:p>
            <a:endParaRPr lang="en-GB" dirty="0" smtClean="0"/>
          </a:p>
          <a:p>
            <a:r>
              <a:rPr lang="en-GB" dirty="0" smtClean="0"/>
              <a:t>Blended Threats</a:t>
            </a:r>
          </a:p>
          <a:p>
            <a:endParaRPr lang="en-GB" dirty="0" smtClean="0"/>
          </a:p>
          <a:p>
            <a:endParaRPr lang="en-GB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Trojan Horse</a:t>
            </a:r>
            <a:endParaRPr lang="en-US" dirty="0" smtClean="0"/>
          </a:p>
        </p:txBody>
      </p:sp>
      <p:sp>
        <p:nvSpPr>
          <p:cNvPr id="2765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Back door</a:t>
            </a:r>
          </a:p>
          <a:p>
            <a:endParaRPr lang="en-GB" dirty="0" smtClean="0"/>
          </a:p>
          <a:p>
            <a:r>
              <a:rPr lang="en-GB" dirty="0" smtClean="0"/>
              <a:t>Advanced Trojans will </a:t>
            </a:r>
            <a:br>
              <a:rPr lang="en-GB" dirty="0" smtClean="0"/>
            </a:br>
            <a:r>
              <a:rPr lang="en-GB" dirty="0" smtClean="0"/>
              <a:t>hide extensions.</a:t>
            </a:r>
          </a:p>
          <a:p>
            <a:pPr lvl="1"/>
            <a:r>
              <a:rPr lang="en-GB" dirty="0" smtClean="0"/>
              <a:t>E.g. </a:t>
            </a:r>
            <a:r>
              <a:rPr lang="en-GB" dirty="0" err="1" smtClean="0"/>
              <a:t>readme.txt</a:t>
            </a:r>
            <a:r>
              <a:rPr lang="en-GB" dirty="0" smtClean="0"/>
              <a:t> </a:t>
            </a:r>
            <a:br>
              <a:rPr lang="en-GB" dirty="0" smtClean="0"/>
            </a:br>
            <a:r>
              <a:rPr lang="en-GB" dirty="0" smtClean="0"/>
              <a:t>could be </a:t>
            </a:r>
            <a:r>
              <a:rPr lang="en-GB" dirty="0" err="1" smtClean="0"/>
              <a:t>readme.txt.exe</a:t>
            </a:r>
            <a:endParaRPr lang="en-US" dirty="0" smtClean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80112" y="1844824"/>
            <a:ext cx="3145532" cy="305116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 smtClean="0"/>
              <a:t>Some Trojan Horse Types</a:t>
            </a:r>
          </a:p>
        </p:txBody>
      </p:sp>
      <p:sp>
        <p:nvSpPr>
          <p:cNvPr id="563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fontScale="92500" lnSpcReduction="20000"/>
          </a:bodyPr>
          <a:lstStyle/>
          <a:p>
            <a:pPr eaLnBrk="1" hangingPunct="1">
              <a:defRPr/>
            </a:pPr>
            <a:r>
              <a:rPr lang="en-GB" dirty="0" smtClean="0"/>
              <a:t>FTP Trojans </a:t>
            </a:r>
          </a:p>
          <a:p>
            <a:pPr eaLnBrk="1" hangingPunct="1">
              <a:defRPr/>
            </a:pPr>
            <a:endParaRPr lang="en-GB" dirty="0" smtClean="0"/>
          </a:p>
          <a:p>
            <a:pPr eaLnBrk="1" hangingPunct="1">
              <a:defRPr/>
            </a:pPr>
            <a:r>
              <a:rPr lang="en-GB" dirty="0" smtClean="0"/>
              <a:t>Remote Access Trojans </a:t>
            </a:r>
          </a:p>
          <a:p>
            <a:pPr eaLnBrk="1" hangingPunct="1">
              <a:defRPr/>
            </a:pPr>
            <a:endParaRPr lang="en-GB" dirty="0" smtClean="0"/>
          </a:p>
          <a:p>
            <a:pPr eaLnBrk="1" hangingPunct="1">
              <a:defRPr/>
            </a:pPr>
            <a:r>
              <a:rPr lang="en-GB" dirty="0" smtClean="0"/>
              <a:t>Data Sending Trojans </a:t>
            </a:r>
          </a:p>
          <a:p>
            <a:pPr eaLnBrk="1" hangingPunct="1">
              <a:defRPr/>
            </a:pPr>
            <a:endParaRPr lang="en-GB" dirty="0" smtClean="0"/>
          </a:p>
          <a:p>
            <a:pPr eaLnBrk="1" hangingPunct="1">
              <a:defRPr/>
            </a:pPr>
            <a:r>
              <a:rPr lang="en-GB" dirty="0" smtClean="0"/>
              <a:t>Destructive Trojans </a:t>
            </a:r>
          </a:p>
          <a:p>
            <a:pPr eaLnBrk="1" hangingPunct="1">
              <a:defRPr/>
            </a:pPr>
            <a:endParaRPr lang="en-GB" dirty="0" smtClean="0"/>
          </a:p>
          <a:p>
            <a:pPr eaLnBrk="1" hangingPunct="1">
              <a:defRPr/>
            </a:pPr>
            <a:r>
              <a:rPr lang="en-GB" dirty="0" smtClean="0"/>
              <a:t>Security software disabler Trojans </a:t>
            </a:r>
          </a:p>
          <a:p>
            <a:pPr eaLnBrk="1" hangingPunct="1">
              <a:defRPr/>
            </a:pPr>
            <a:endParaRPr lang="en-GB" dirty="0" smtClean="0"/>
          </a:p>
          <a:p>
            <a:pPr eaLnBrk="1" hangingPunct="1">
              <a:defRPr/>
            </a:pPr>
            <a:r>
              <a:rPr lang="en-GB" dirty="0" smtClean="0"/>
              <a:t>DOS attack Trojans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3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3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3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32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32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32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Threats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Viruses</a:t>
            </a:r>
          </a:p>
          <a:p>
            <a:endParaRPr lang="en-GB" dirty="0" smtClean="0"/>
          </a:p>
          <a:p>
            <a:r>
              <a:rPr lang="en-GB" dirty="0" smtClean="0"/>
              <a:t>Worms</a:t>
            </a:r>
          </a:p>
          <a:p>
            <a:endParaRPr lang="en-GB" dirty="0" smtClean="0"/>
          </a:p>
          <a:p>
            <a:r>
              <a:rPr lang="en-GB" dirty="0" smtClean="0"/>
              <a:t>Trojans</a:t>
            </a:r>
          </a:p>
          <a:p>
            <a:endParaRPr lang="en-US" altLang="zh-CN" dirty="0" smtClean="0"/>
          </a:p>
          <a:p>
            <a:r>
              <a:rPr lang="en-US" altLang="zh-CN" b="1" dirty="0" smtClean="0">
                <a:solidFill>
                  <a:srgbClr val="FF0000"/>
                </a:solidFill>
              </a:rPr>
              <a:t>Phishing </a:t>
            </a:r>
          </a:p>
          <a:p>
            <a:endParaRPr lang="en-US" altLang="zh-CN" dirty="0" smtClean="0"/>
          </a:p>
          <a:p>
            <a:r>
              <a:rPr lang="en-US" altLang="zh-CN" dirty="0" smtClean="0"/>
              <a:t>Spy Ware</a:t>
            </a:r>
          </a:p>
          <a:p>
            <a:endParaRPr lang="en-GB" dirty="0" smtClean="0"/>
          </a:p>
          <a:p>
            <a:r>
              <a:rPr lang="en-GB" dirty="0" err="1" smtClean="0"/>
              <a:t>DoS</a:t>
            </a:r>
            <a:endParaRPr lang="en-GB" dirty="0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GB" altLang="zh-CN" dirty="0" err="1" smtClean="0"/>
              <a:t>Keyloggers</a:t>
            </a:r>
            <a:endParaRPr lang="en-US" altLang="zh-CN" dirty="0" smtClean="0"/>
          </a:p>
          <a:p>
            <a:endParaRPr lang="en-GB" dirty="0" smtClean="0"/>
          </a:p>
          <a:p>
            <a:r>
              <a:rPr lang="en-GB" dirty="0" err="1" smtClean="0"/>
              <a:t>Hoaxs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Hackers</a:t>
            </a:r>
            <a:endParaRPr lang="en-US" dirty="0" smtClean="0"/>
          </a:p>
          <a:p>
            <a:endParaRPr lang="en-US" altLang="zh-CN" dirty="0" smtClean="0"/>
          </a:p>
          <a:p>
            <a:r>
              <a:rPr lang="en-US" altLang="zh-CN" dirty="0" smtClean="0"/>
              <a:t>Zombies / </a:t>
            </a:r>
            <a:r>
              <a:rPr lang="en-GB" dirty="0" smtClean="0"/>
              <a:t>Rabbits</a:t>
            </a:r>
          </a:p>
          <a:p>
            <a:endParaRPr lang="en-GB" dirty="0" smtClean="0"/>
          </a:p>
          <a:p>
            <a:r>
              <a:rPr lang="en-GB" dirty="0" smtClean="0"/>
              <a:t>Blended Threats</a:t>
            </a:r>
          </a:p>
          <a:p>
            <a:endParaRPr lang="en-GB" dirty="0" smtClean="0"/>
          </a:p>
          <a:p>
            <a:endParaRPr lang="en-GB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 altLang="zh-CN" dirty="0" smtClean="0">
                <a:ea typeface="SimSun" pitchFamily="2" charset="-122"/>
              </a:rPr>
              <a:t>Phishing</a:t>
            </a:r>
            <a:endParaRPr lang="en-US" dirty="0" smtClean="0">
              <a:ea typeface="SimSun" pitchFamily="2" charset="-122"/>
            </a:endParaRPr>
          </a:p>
        </p:txBody>
      </p:sp>
      <p:sp>
        <p:nvSpPr>
          <p:cNvPr id="378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defRPr/>
            </a:pPr>
            <a:r>
              <a:rPr lang="en-GB" sz="2800" dirty="0" smtClean="0"/>
              <a:t>Email</a:t>
            </a:r>
          </a:p>
          <a:p>
            <a:pPr eaLnBrk="1" hangingPunct="1">
              <a:lnSpc>
                <a:spcPct val="90000"/>
              </a:lnSpc>
              <a:defRPr/>
            </a:pPr>
            <a:endParaRPr lang="en-GB" sz="2800" dirty="0" smtClean="0"/>
          </a:p>
          <a:p>
            <a:pPr eaLnBrk="1" hangingPunct="1">
              <a:lnSpc>
                <a:spcPct val="90000"/>
              </a:lnSpc>
              <a:defRPr/>
            </a:pPr>
            <a:r>
              <a:rPr lang="en-GB" sz="2800" dirty="0" smtClean="0"/>
              <a:t>Calming to be legitimate business</a:t>
            </a:r>
          </a:p>
          <a:p>
            <a:pPr eaLnBrk="1" hangingPunct="1">
              <a:lnSpc>
                <a:spcPct val="90000"/>
              </a:lnSpc>
              <a:defRPr/>
            </a:pPr>
            <a:endParaRPr lang="en-GB" sz="2800" dirty="0" smtClean="0"/>
          </a:p>
          <a:p>
            <a:pPr eaLnBrk="1" hangingPunct="1">
              <a:lnSpc>
                <a:spcPct val="90000"/>
              </a:lnSpc>
              <a:defRPr/>
            </a:pPr>
            <a:r>
              <a:rPr lang="en-US" sz="2800" dirty="0" smtClean="0"/>
              <a:t>Attempting to scam users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2218" y="0"/>
            <a:ext cx="5479565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2" cstate="print"/>
          <a:srcRect t="34250" r="55320" b="60500"/>
          <a:stretch>
            <a:fillRect/>
          </a:stretch>
        </p:blipFill>
        <p:spPr bwMode="auto">
          <a:xfrm>
            <a:off x="366733" y="2132856"/>
            <a:ext cx="5386198" cy="792088"/>
          </a:xfrm>
          <a:prstGeom prst="rect">
            <a:avLst/>
          </a:prstGeom>
          <a:noFill/>
          <a:ln w="38100">
            <a:solidFill>
              <a:srgbClr val="0070C0"/>
            </a:solidFill>
            <a:miter lim="800000"/>
            <a:headEnd/>
            <a:tailEnd/>
          </a:ln>
        </p:spPr>
      </p:pic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2" cstate="print"/>
          <a:srcRect t="78644" b="9379"/>
          <a:stretch>
            <a:fillRect/>
          </a:stretch>
        </p:blipFill>
        <p:spPr bwMode="auto">
          <a:xfrm>
            <a:off x="102904" y="5114506"/>
            <a:ext cx="8931236" cy="1338830"/>
          </a:xfrm>
          <a:prstGeom prst="rect">
            <a:avLst/>
          </a:prstGeom>
          <a:noFill/>
          <a:ln w="38100">
            <a:solidFill>
              <a:srgbClr val="0070C0"/>
            </a:solidFill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3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Threats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Viruses</a:t>
            </a:r>
          </a:p>
          <a:p>
            <a:endParaRPr lang="en-GB" dirty="0" smtClean="0"/>
          </a:p>
          <a:p>
            <a:r>
              <a:rPr lang="en-GB" dirty="0" smtClean="0"/>
              <a:t>Worms</a:t>
            </a:r>
          </a:p>
          <a:p>
            <a:endParaRPr lang="en-GB" dirty="0" smtClean="0"/>
          </a:p>
          <a:p>
            <a:r>
              <a:rPr lang="en-GB" dirty="0" smtClean="0"/>
              <a:t>Trojans</a:t>
            </a:r>
          </a:p>
          <a:p>
            <a:endParaRPr lang="en-US" altLang="zh-CN" dirty="0" smtClean="0"/>
          </a:p>
          <a:p>
            <a:r>
              <a:rPr lang="en-US" altLang="zh-CN" dirty="0" smtClean="0"/>
              <a:t>Phishing </a:t>
            </a:r>
          </a:p>
          <a:p>
            <a:endParaRPr lang="en-US" altLang="zh-CN" dirty="0" smtClean="0"/>
          </a:p>
          <a:p>
            <a:r>
              <a:rPr lang="en-US" altLang="zh-CN" b="1" dirty="0" smtClean="0">
                <a:solidFill>
                  <a:srgbClr val="FF0000"/>
                </a:solidFill>
              </a:rPr>
              <a:t>Spy Ware</a:t>
            </a:r>
          </a:p>
          <a:p>
            <a:endParaRPr lang="en-GB" dirty="0" smtClean="0"/>
          </a:p>
          <a:p>
            <a:r>
              <a:rPr lang="en-GB" dirty="0" err="1" smtClean="0"/>
              <a:t>DoS</a:t>
            </a:r>
            <a:endParaRPr lang="en-GB" dirty="0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GB" altLang="zh-CN" dirty="0" err="1" smtClean="0"/>
              <a:t>Keyloggers</a:t>
            </a:r>
            <a:endParaRPr lang="en-US" altLang="zh-CN" dirty="0" smtClean="0"/>
          </a:p>
          <a:p>
            <a:endParaRPr lang="en-GB" dirty="0" smtClean="0"/>
          </a:p>
          <a:p>
            <a:r>
              <a:rPr lang="en-GB" dirty="0" err="1" smtClean="0"/>
              <a:t>Hoaxs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Hackers</a:t>
            </a:r>
            <a:endParaRPr lang="en-US" dirty="0" smtClean="0"/>
          </a:p>
          <a:p>
            <a:endParaRPr lang="en-US" altLang="zh-CN" dirty="0" smtClean="0"/>
          </a:p>
          <a:p>
            <a:r>
              <a:rPr lang="en-US" altLang="zh-CN" dirty="0" smtClean="0"/>
              <a:t>Zombies / </a:t>
            </a:r>
            <a:r>
              <a:rPr lang="en-GB" dirty="0" smtClean="0"/>
              <a:t>Rabbits</a:t>
            </a:r>
          </a:p>
          <a:p>
            <a:endParaRPr lang="en-GB" dirty="0" smtClean="0"/>
          </a:p>
          <a:p>
            <a:r>
              <a:rPr lang="en-GB" dirty="0" smtClean="0"/>
              <a:t>Blended Threats</a:t>
            </a:r>
          </a:p>
          <a:p>
            <a:endParaRPr lang="en-GB" dirty="0" smtClean="0"/>
          </a:p>
          <a:p>
            <a:endParaRPr lang="en-GB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 smtClean="0"/>
              <a:t>Spyware</a:t>
            </a:r>
            <a:endParaRPr lang="en-US" dirty="0" smtClean="0"/>
          </a:p>
        </p:txBody>
      </p:sp>
      <p:sp>
        <p:nvSpPr>
          <p:cNvPr id="3891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defRPr/>
            </a:pPr>
            <a:r>
              <a:rPr lang="en-GB" sz="2800" dirty="0" smtClean="0"/>
              <a:t>Gathering information</a:t>
            </a:r>
          </a:p>
          <a:p>
            <a:pPr eaLnBrk="1" hangingPunct="1">
              <a:lnSpc>
                <a:spcPct val="90000"/>
              </a:lnSpc>
              <a:defRPr/>
            </a:pPr>
            <a:endParaRPr lang="en-GB" sz="2800" dirty="0" smtClean="0"/>
          </a:p>
          <a:p>
            <a:pPr eaLnBrk="1" hangingPunct="1">
              <a:lnSpc>
                <a:spcPct val="90000"/>
              </a:lnSpc>
              <a:defRPr/>
            </a:pPr>
            <a:r>
              <a:rPr lang="en-GB" sz="2800" dirty="0" smtClean="0"/>
              <a:t>Used for advertising</a:t>
            </a:r>
          </a:p>
          <a:p>
            <a:pPr eaLnBrk="1" hangingPunct="1">
              <a:lnSpc>
                <a:spcPct val="90000"/>
              </a:lnSpc>
              <a:defRPr/>
            </a:pPr>
            <a:endParaRPr lang="en-GB" sz="2800" dirty="0" smtClean="0"/>
          </a:p>
          <a:p>
            <a:pPr eaLnBrk="1" hangingPunct="1">
              <a:lnSpc>
                <a:spcPct val="90000"/>
              </a:lnSpc>
              <a:defRPr/>
            </a:pPr>
            <a:r>
              <a:rPr lang="en-GB" sz="2800" dirty="0" smtClean="0"/>
              <a:t>Hidden Component</a:t>
            </a:r>
          </a:p>
          <a:p>
            <a:pPr eaLnBrk="1" hangingPunct="1">
              <a:lnSpc>
                <a:spcPct val="90000"/>
              </a:lnSpc>
              <a:defRPr/>
            </a:pPr>
            <a:endParaRPr lang="en-GB" sz="2800" dirty="0" smtClean="0"/>
          </a:p>
          <a:p>
            <a:pPr eaLnBrk="1" hangingPunct="1">
              <a:lnSpc>
                <a:spcPct val="90000"/>
              </a:lnSpc>
              <a:defRPr/>
            </a:pPr>
            <a:r>
              <a:rPr lang="en-US" sz="2800" dirty="0" smtClean="0"/>
              <a:t>Steals memory resources and bandwidth </a:t>
            </a:r>
            <a:endParaRPr lang="en-GB" sz="2800" dirty="0" smtClean="0"/>
          </a:p>
          <a:p>
            <a:pPr eaLnBrk="1" hangingPunct="1">
              <a:lnSpc>
                <a:spcPct val="90000"/>
              </a:lnSpc>
              <a:defRPr/>
            </a:pPr>
            <a:endParaRPr lang="en-US" sz="28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Spyware</a:t>
            </a:r>
            <a:endParaRPr lang="en-US" dirty="0" smtClean="0"/>
          </a:p>
        </p:txBody>
      </p:sp>
      <p:sp>
        <p:nvSpPr>
          <p:cNvPr id="399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Spyware can</a:t>
            </a:r>
          </a:p>
          <a:p>
            <a:pPr lvl="1"/>
            <a:r>
              <a:rPr lang="en-US" dirty="0" smtClean="0"/>
              <a:t>Monitor keystrokes</a:t>
            </a:r>
          </a:p>
          <a:p>
            <a:pPr lvl="1"/>
            <a:r>
              <a:rPr lang="en-US" dirty="0" smtClean="0"/>
              <a:t>Scan files on the hard drive</a:t>
            </a:r>
          </a:p>
          <a:p>
            <a:pPr lvl="1"/>
            <a:r>
              <a:rPr lang="en-GB" dirty="0" smtClean="0"/>
              <a:t>Take credit card and password details</a:t>
            </a:r>
            <a:endParaRPr lang="en-US" dirty="0" smtClean="0"/>
          </a:p>
          <a:p>
            <a:pPr lvl="1"/>
            <a:r>
              <a:rPr lang="en-US" dirty="0" smtClean="0"/>
              <a:t>Snoop other applications, such as chat or word processors</a:t>
            </a:r>
          </a:p>
          <a:p>
            <a:pPr lvl="1"/>
            <a:r>
              <a:rPr lang="en-US" dirty="0" smtClean="0"/>
              <a:t>Install other spyware programs</a:t>
            </a:r>
          </a:p>
          <a:p>
            <a:pPr lvl="1"/>
            <a:r>
              <a:rPr lang="en-US" dirty="0" smtClean="0"/>
              <a:t>Read cookies</a:t>
            </a:r>
          </a:p>
          <a:p>
            <a:pPr lvl="1"/>
            <a:r>
              <a:rPr lang="en-US" dirty="0" smtClean="0"/>
              <a:t>Change the home page on the Web browser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Threats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Viruses</a:t>
            </a:r>
          </a:p>
          <a:p>
            <a:endParaRPr lang="en-GB" dirty="0" smtClean="0"/>
          </a:p>
          <a:p>
            <a:r>
              <a:rPr lang="en-GB" dirty="0" smtClean="0"/>
              <a:t>Worms</a:t>
            </a:r>
          </a:p>
          <a:p>
            <a:endParaRPr lang="en-GB" dirty="0" smtClean="0"/>
          </a:p>
          <a:p>
            <a:r>
              <a:rPr lang="en-GB" dirty="0" smtClean="0"/>
              <a:t>Trojans</a:t>
            </a:r>
          </a:p>
          <a:p>
            <a:endParaRPr lang="en-US" altLang="zh-CN" dirty="0" smtClean="0"/>
          </a:p>
          <a:p>
            <a:r>
              <a:rPr lang="en-US" altLang="zh-CN" dirty="0" smtClean="0"/>
              <a:t>Phishing </a:t>
            </a:r>
          </a:p>
          <a:p>
            <a:endParaRPr lang="en-US" altLang="zh-CN" dirty="0" smtClean="0"/>
          </a:p>
          <a:p>
            <a:r>
              <a:rPr lang="en-US" altLang="zh-CN" dirty="0" smtClean="0"/>
              <a:t>Spy Ware</a:t>
            </a:r>
          </a:p>
          <a:p>
            <a:endParaRPr lang="en-GB" dirty="0" smtClean="0"/>
          </a:p>
          <a:p>
            <a:r>
              <a:rPr lang="en-GB" b="1" dirty="0" err="1" smtClean="0">
                <a:solidFill>
                  <a:srgbClr val="FF0000"/>
                </a:solidFill>
              </a:rPr>
              <a:t>DoS</a:t>
            </a:r>
            <a:endParaRPr lang="en-GB" b="1" dirty="0" smtClean="0">
              <a:solidFill>
                <a:srgbClr val="FF0000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GB" altLang="zh-CN" dirty="0" err="1" smtClean="0"/>
              <a:t>Keyloggers</a:t>
            </a:r>
            <a:endParaRPr lang="en-US" altLang="zh-CN" dirty="0" smtClean="0"/>
          </a:p>
          <a:p>
            <a:endParaRPr lang="en-GB" dirty="0" smtClean="0"/>
          </a:p>
          <a:p>
            <a:r>
              <a:rPr lang="en-GB" dirty="0" err="1" smtClean="0"/>
              <a:t>Hoaxs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Hackers</a:t>
            </a:r>
            <a:endParaRPr lang="en-US" dirty="0" smtClean="0"/>
          </a:p>
          <a:p>
            <a:endParaRPr lang="en-US" altLang="zh-CN" dirty="0" smtClean="0"/>
          </a:p>
          <a:p>
            <a:r>
              <a:rPr lang="en-US" altLang="zh-CN" dirty="0" smtClean="0"/>
              <a:t>Zombies / </a:t>
            </a:r>
            <a:r>
              <a:rPr lang="en-GB" dirty="0" smtClean="0"/>
              <a:t>Rabbits</a:t>
            </a:r>
          </a:p>
          <a:p>
            <a:endParaRPr lang="en-GB" dirty="0" smtClean="0"/>
          </a:p>
          <a:p>
            <a:r>
              <a:rPr lang="en-GB" dirty="0" smtClean="0"/>
              <a:t>Blended Threats</a:t>
            </a:r>
          </a:p>
          <a:p>
            <a:endParaRPr lang="en-GB" dirty="0" smtClean="0"/>
          </a:p>
          <a:p>
            <a:endParaRPr lang="en-GB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 err="1" smtClean="0"/>
              <a:t>DoS</a:t>
            </a:r>
            <a:r>
              <a:rPr lang="en-GB" dirty="0" smtClean="0"/>
              <a:t> Attack</a:t>
            </a:r>
            <a:endParaRPr lang="en-US" dirty="0" smtClean="0"/>
          </a:p>
        </p:txBody>
      </p:sp>
      <p:sp>
        <p:nvSpPr>
          <p:cNvPr id="6246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 b="1" dirty="0" smtClean="0">
                <a:solidFill>
                  <a:srgbClr val="0070C0"/>
                </a:solidFill>
              </a:rPr>
              <a:t>D</a:t>
            </a:r>
            <a:r>
              <a:rPr lang="en-US" dirty="0" smtClean="0"/>
              <a:t>enial-</a:t>
            </a:r>
            <a:r>
              <a:rPr lang="en-US" b="1" dirty="0" smtClean="0">
                <a:solidFill>
                  <a:srgbClr val="0070C0"/>
                </a:solidFill>
              </a:rPr>
              <a:t>o</a:t>
            </a:r>
            <a:r>
              <a:rPr lang="en-US" dirty="0" smtClean="0"/>
              <a:t>f-</a:t>
            </a:r>
            <a:r>
              <a:rPr lang="en-US" b="1" dirty="0" smtClean="0">
                <a:solidFill>
                  <a:srgbClr val="0070C0"/>
                </a:solidFill>
              </a:rPr>
              <a:t>S</a:t>
            </a:r>
            <a:r>
              <a:rPr lang="en-US" dirty="0" smtClean="0"/>
              <a:t>ervice attack.</a:t>
            </a:r>
          </a:p>
          <a:p>
            <a:pPr eaLnBrk="1" hangingPunct="1">
              <a:defRPr/>
            </a:pPr>
            <a:endParaRPr lang="en-GB" dirty="0" smtClean="0"/>
          </a:p>
          <a:p>
            <a:pPr eaLnBrk="1" hangingPunct="1">
              <a:defRPr/>
            </a:pPr>
            <a:r>
              <a:rPr lang="en-GB" dirty="0" smtClean="0"/>
              <a:t>An attack on a network and or a computer(</a:t>
            </a:r>
            <a:r>
              <a:rPr lang="en-GB" dirty="0" err="1" smtClean="0"/>
              <a:t>s</a:t>
            </a:r>
            <a:r>
              <a:rPr lang="en-GB" dirty="0" smtClean="0"/>
              <a:t>)</a:t>
            </a:r>
          </a:p>
          <a:p>
            <a:pPr eaLnBrk="1" hangingPunct="1">
              <a:defRPr/>
            </a:pPr>
            <a:endParaRPr lang="en-GB" dirty="0" smtClean="0"/>
          </a:p>
          <a:p>
            <a:pPr eaLnBrk="1" hangingPunct="1">
              <a:defRPr/>
            </a:pPr>
            <a:r>
              <a:rPr lang="en-GB" dirty="0" smtClean="0"/>
              <a:t>Designed to bring the network down</a:t>
            </a:r>
            <a:endParaRPr lang="en-US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DoS Attacks</a:t>
            </a:r>
            <a:endParaRPr lang="en-US" dirty="0" smtClean="0"/>
          </a:p>
        </p:txBody>
      </p:sp>
      <p:sp>
        <p:nvSpPr>
          <p:cNvPr id="634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Teardrop Attacks</a:t>
            </a:r>
          </a:p>
          <a:p>
            <a:pPr lvl="1"/>
            <a:r>
              <a:rPr lang="en-US" dirty="0" smtClean="0"/>
              <a:t>fragmented packets are forged to overlap each other when the receiving host tries to reassemble them.</a:t>
            </a:r>
          </a:p>
          <a:p>
            <a:pPr lvl="1"/>
            <a:endParaRPr lang="en-US" dirty="0" smtClean="0"/>
          </a:p>
          <a:p>
            <a:r>
              <a:rPr lang="en-GB" dirty="0" smtClean="0"/>
              <a:t>Ping of Death</a:t>
            </a:r>
          </a:p>
          <a:p>
            <a:pPr lvl="1"/>
            <a:r>
              <a:rPr lang="en-US" dirty="0" smtClean="0"/>
              <a:t>ping request that is larger than 65,536 bytes, cause a buffer overload on the operating system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Threats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Viruses</a:t>
            </a:r>
          </a:p>
          <a:p>
            <a:endParaRPr lang="en-GB" dirty="0" smtClean="0"/>
          </a:p>
          <a:p>
            <a:r>
              <a:rPr lang="en-GB" dirty="0" smtClean="0"/>
              <a:t>Worms</a:t>
            </a:r>
          </a:p>
          <a:p>
            <a:endParaRPr lang="en-GB" dirty="0" smtClean="0"/>
          </a:p>
          <a:p>
            <a:r>
              <a:rPr lang="en-GB" dirty="0" smtClean="0"/>
              <a:t>Trojans</a:t>
            </a:r>
          </a:p>
          <a:p>
            <a:endParaRPr lang="en-US" altLang="zh-CN" dirty="0" smtClean="0"/>
          </a:p>
          <a:p>
            <a:r>
              <a:rPr lang="en-US" altLang="zh-CN" dirty="0" smtClean="0"/>
              <a:t>Phishing </a:t>
            </a:r>
          </a:p>
          <a:p>
            <a:endParaRPr lang="en-US" altLang="zh-CN" dirty="0" smtClean="0"/>
          </a:p>
          <a:p>
            <a:r>
              <a:rPr lang="en-US" altLang="zh-CN" dirty="0" smtClean="0"/>
              <a:t>Spy Ware</a:t>
            </a:r>
          </a:p>
          <a:p>
            <a:endParaRPr lang="en-GB" dirty="0" smtClean="0"/>
          </a:p>
          <a:p>
            <a:r>
              <a:rPr lang="en-GB" dirty="0" err="1" smtClean="0"/>
              <a:t>DoS</a:t>
            </a:r>
            <a:endParaRPr lang="en-GB" dirty="0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GB" altLang="zh-CN" b="1" dirty="0" err="1" smtClean="0">
                <a:solidFill>
                  <a:srgbClr val="FF0000"/>
                </a:solidFill>
              </a:rPr>
              <a:t>Keyloggers</a:t>
            </a:r>
            <a:endParaRPr lang="en-US" altLang="zh-CN" b="1" dirty="0" smtClean="0">
              <a:solidFill>
                <a:srgbClr val="FF0000"/>
              </a:solidFill>
            </a:endParaRPr>
          </a:p>
          <a:p>
            <a:endParaRPr lang="en-GB" dirty="0" smtClean="0"/>
          </a:p>
          <a:p>
            <a:r>
              <a:rPr lang="en-GB" dirty="0" err="1" smtClean="0"/>
              <a:t>Hoaxs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Hackers</a:t>
            </a:r>
            <a:endParaRPr lang="en-US" dirty="0" smtClean="0"/>
          </a:p>
          <a:p>
            <a:endParaRPr lang="en-US" altLang="zh-CN" dirty="0" smtClean="0"/>
          </a:p>
          <a:p>
            <a:r>
              <a:rPr lang="en-US" altLang="zh-CN" dirty="0" smtClean="0"/>
              <a:t>Zombies / </a:t>
            </a:r>
            <a:r>
              <a:rPr lang="en-GB" dirty="0" smtClean="0"/>
              <a:t>Rabbits</a:t>
            </a:r>
          </a:p>
          <a:p>
            <a:endParaRPr lang="en-GB" dirty="0" smtClean="0"/>
          </a:p>
          <a:p>
            <a:r>
              <a:rPr lang="en-GB" dirty="0" smtClean="0"/>
              <a:t>Blended Threats</a:t>
            </a:r>
          </a:p>
          <a:p>
            <a:endParaRPr lang="en-GB" dirty="0" smtClean="0"/>
          </a:p>
          <a:p>
            <a:endParaRPr lang="en-GB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 err="1" smtClean="0"/>
              <a:t>Keyloggers</a:t>
            </a:r>
            <a:endParaRPr lang="en-US" dirty="0" smtClean="0"/>
          </a:p>
        </p:txBody>
      </p:sp>
      <p:sp>
        <p:nvSpPr>
          <p:cNvPr id="4096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defRPr/>
            </a:pPr>
            <a:r>
              <a:rPr lang="en-GB" sz="2800" dirty="0" smtClean="0"/>
              <a:t>Surveillance software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endParaRPr lang="en-GB" sz="2800" dirty="0" smtClean="0"/>
          </a:p>
          <a:p>
            <a:pPr eaLnBrk="1" hangingPunct="1">
              <a:lnSpc>
                <a:spcPct val="90000"/>
              </a:lnSpc>
              <a:defRPr/>
            </a:pPr>
            <a:r>
              <a:rPr lang="en-GB" sz="2800" dirty="0" smtClean="0"/>
              <a:t>Monitors every key strokes 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endParaRPr lang="en-GB" sz="2800" dirty="0" smtClean="0"/>
          </a:p>
          <a:p>
            <a:pPr eaLnBrk="1" hangingPunct="1">
              <a:lnSpc>
                <a:spcPct val="90000"/>
              </a:lnSpc>
              <a:defRPr/>
            </a:pPr>
            <a:r>
              <a:rPr lang="en-GB" sz="2800" dirty="0" smtClean="0"/>
              <a:t>Send results to the author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endParaRPr lang="en-GB" sz="2800" dirty="0" smtClean="0"/>
          </a:p>
          <a:p>
            <a:pPr eaLnBrk="1" hangingPunct="1">
              <a:lnSpc>
                <a:spcPct val="90000"/>
              </a:lnSpc>
              <a:defRPr/>
            </a:pPr>
            <a:r>
              <a:rPr lang="en-GB" sz="2800" dirty="0" smtClean="0"/>
              <a:t>Usually used by an employer, but can be found in spyware.</a:t>
            </a:r>
          </a:p>
          <a:p>
            <a:pPr eaLnBrk="1" hangingPunct="1">
              <a:lnSpc>
                <a:spcPct val="90000"/>
              </a:lnSpc>
              <a:defRPr/>
            </a:pPr>
            <a:endParaRPr lang="en-US" sz="28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Threats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Viruses</a:t>
            </a:r>
          </a:p>
          <a:p>
            <a:endParaRPr lang="en-GB" dirty="0" smtClean="0"/>
          </a:p>
          <a:p>
            <a:r>
              <a:rPr lang="en-GB" dirty="0" smtClean="0"/>
              <a:t>Worms</a:t>
            </a:r>
          </a:p>
          <a:p>
            <a:endParaRPr lang="en-GB" dirty="0" smtClean="0"/>
          </a:p>
          <a:p>
            <a:r>
              <a:rPr lang="en-GB" dirty="0" smtClean="0"/>
              <a:t>Trojans</a:t>
            </a:r>
          </a:p>
          <a:p>
            <a:endParaRPr lang="en-US" altLang="zh-CN" dirty="0" smtClean="0"/>
          </a:p>
          <a:p>
            <a:r>
              <a:rPr lang="en-US" altLang="zh-CN" dirty="0" smtClean="0"/>
              <a:t>Phishing </a:t>
            </a:r>
          </a:p>
          <a:p>
            <a:endParaRPr lang="en-US" altLang="zh-CN" dirty="0" smtClean="0"/>
          </a:p>
          <a:p>
            <a:r>
              <a:rPr lang="en-US" altLang="zh-CN" dirty="0" smtClean="0"/>
              <a:t>Spy Ware</a:t>
            </a:r>
          </a:p>
          <a:p>
            <a:endParaRPr lang="en-GB" dirty="0" smtClean="0"/>
          </a:p>
          <a:p>
            <a:r>
              <a:rPr lang="en-GB" dirty="0" err="1" smtClean="0"/>
              <a:t>DoS</a:t>
            </a:r>
            <a:endParaRPr lang="en-GB" dirty="0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GB" altLang="zh-CN" dirty="0" err="1" smtClean="0"/>
              <a:t>Keyloggers</a:t>
            </a:r>
            <a:endParaRPr lang="en-US" altLang="zh-CN" dirty="0" smtClean="0"/>
          </a:p>
          <a:p>
            <a:endParaRPr lang="en-GB" dirty="0" smtClean="0"/>
          </a:p>
          <a:p>
            <a:r>
              <a:rPr lang="en-GB" b="1" dirty="0" err="1" smtClean="0">
                <a:solidFill>
                  <a:srgbClr val="FF0000"/>
                </a:solidFill>
              </a:rPr>
              <a:t>Hoaxs</a:t>
            </a:r>
            <a:endParaRPr lang="en-GB" b="1" dirty="0" smtClean="0">
              <a:solidFill>
                <a:srgbClr val="FF0000"/>
              </a:solidFill>
            </a:endParaRPr>
          </a:p>
          <a:p>
            <a:endParaRPr lang="en-GB" dirty="0" smtClean="0"/>
          </a:p>
          <a:p>
            <a:r>
              <a:rPr lang="en-GB" dirty="0" smtClean="0"/>
              <a:t>Hackers</a:t>
            </a:r>
            <a:endParaRPr lang="en-US" dirty="0" smtClean="0"/>
          </a:p>
          <a:p>
            <a:endParaRPr lang="en-US" altLang="zh-CN" dirty="0" smtClean="0"/>
          </a:p>
          <a:p>
            <a:r>
              <a:rPr lang="en-US" altLang="zh-CN" dirty="0" smtClean="0"/>
              <a:t>Zombies / </a:t>
            </a:r>
            <a:r>
              <a:rPr lang="en-GB" dirty="0" smtClean="0"/>
              <a:t>Rabbits</a:t>
            </a:r>
          </a:p>
          <a:p>
            <a:endParaRPr lang="en-GB" dirty="0" smtClean="0"/>
          </a:p>
          <a:p>
            <a:r>
              <a:rPr lang="en-GB" dirty="0" smtClean="0"/>
              <a:t>Blended Threats</a:t>
            </a:r>
          </a:p>
          <a:p>
            <a:endParaRPr lang="en-GB" dirty="0" smtClean="0"/>
          </a:p>
          <a:p>
            <a:endParaRPr lang="en-GB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 smtClean="0"/>
              <a:t>Hoax</a:t>
            </a:r>
            <a:endParaRPr lang="en-US" dirty="0" smtClean="0"/>
          </a:p>
        </p:txBody>
      </p:sp>
      <p:sp>
        <p:nvSpPr>
          <p:cNvPr id="5120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 smtClean="0"/>
              <a:t>An email made to look from ISP/Antivirus company etc.</a:t>
            </a:r>
          </a:p>
          <a:p>
            <a:pPr eaLnBrk="1" hangingPunct="1">
              <a:buFont typeface="Wingdings" pitchFamily="2" charset="2"/>
              <a:buNone/>
              <a:defRPr/>
            </a:pPr>
            <a:endParaRPr lang="en-GB" dirty="0" smtClean="0"/>
          </a:p>
          <a:p>
            <a:pPr eaLnBrk="1" hangingPunct="1">
              <a:defRPr/>
            </a:pPr>
            <a:r>
              <a:rPr lang="en-GB" dirty="0" smtClean="0"/>
              <a:t>Asks to delete system files</a:t>
            </a:r>
          </a:p>
          <a:p>
            <a:pPr eaLnBrk="1" hangingPunct="1">
              <a:defRPr/>
            </a:pPr>
            <a:endParaRPr lang="en-GB" dirty="0" smtClean="0"/>
          </a:p>
          <a:p>
            <a:pPr eaLnBrk="1" hangingPunct="1">
              <a:defRPr/>
            </a:pPr>
            <a:r>
              <a:rPr lang="en-GB" dirty="0" smtClean="0"/>
              <a:t>It does this by convincing you that a file is a virus.</a:t>
            </a:r>
            <a:endParaRPr lang="en-US" dirty="0" smtClean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228184" y="2636912"/>
            <a:ext cx="1520552" cy="15205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Threats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Viruses</a:t>
            </a:r>
          </a:p>
          <a:p>
            <a:endParaRPr lang="en-GB" dirty="0" smtClean="0"/>
          </a:p>
          <a:p>
            <a:r>
              <a:rPr lang="en-GB" dirty="0" smtClean="0"/>
              <a:t>Worms</a:t>
            </a:r>
          </a:p>
          <a:p>
            <a:endParaRPr lang="en-GB" dirty="0" smtClean="0"/>
          </a:p>
          <a:p>
            <a:r>
              <a:rPr lang="en-GB" dirty="0" smtClean="0"/>
              <a:t>Trojans</a:t>
            </a:r>
          </a:p>
          <a:p>
            <a:endParaRPr lang="en-US" altLang="zh-CN" dirty="0" smtClean="0"/>
          </a:p>
          <a:p>
            <a:r>
              <a:rPr lang="en-US" altLang="zh-CN" dirty="0" smtClean="0"/>
              <a:t>Phishing </a:t>
            </a:r>
          </a:p>
          <a:p>
            <a:endParaRPr lang="en-US" altLang="zh-CN" dirty="0" smtClean="0"/>
          </a:p>
          <a:p>
            <a:r>
              <a:rPr lang="en-US" altLang="zh-CN" dirty="0" smtClean="0"/>
              <a:t>Spy Ware</a:t>
            </a:r>
          </a:p>
          <a:p>
            <a:endParaRPr lang="en-GB" dirty="0" smtClean="0"/>
          </a:p>
          <a:p>
            <a:r>
              <a:rPr lang="en-GB" dirty="0" err="1" smtClean="0"/>
              <a:t>DoS</a:t>
            </a:r>
            <a:endParaRPr lang="en-GB" dirty="0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GB" altLang="zh-CN" dirty="0" err="1" smtClean="0"/>
              <a:t>Keyloggers</a:t>
            </a:r>
            <a:endParaRPr lang="en-US" altLang="zh-CN" dirty="0" smtClean="0"/>
          </a:p>
          <a:p>
            <a:endParaRPr lang="en-GB" dirty="0" smtClean="0"/>
          </a:p>
          <a:p>
            <a:r>
              <a:rPr lang="en-GB" dirty="0" err="1" smtClean="0"/>
              <a:t>Hoaxs</a:t>
            </a:r>
            <a:endParaRPr lang="en-GB" dirty="0" smtClean="0"/>
          </a:p>
          <a:p>
            <a:endParaRPr lang="en-GB" dirty="0" smtClean="0"/>
          </a:p>
          <a:p>
            <a:r>
              <a:rPr lang="en-GB" b="1" dirty="0" smtClean="0">
                <a:solidFill>
                  <a:srgbClr val="FF0000"/>
                </a:solidFill>
              </a:rPr>
              <a:t>Hackers</a:t>
            </a:r>
            <a:endParaRPr lang="en-US" b="1" dirty="0" smtClean="0">
              <a:solidFill>
                <a:srgbClr val="FF0000"/>
              </a:solidFill>
            </a:endParaRPr>
          </a:p>
          <a:p>
            <a:endParaRPr lang="en-US" altLang="zh-CN" dirty="0" smtClean="0"/>
          </a:p>
          <a:p>
            <a:r>
              <a:rPr lang="en-US" altLang="zh-CN" dirty="0" smtClean="0"/>
              <a:t>Zombies / </a:t>
            </a:r>
            <a:r>
              <a:rPr lang="en-GB" dirty="0" smtClean="0"/>
              <a:t>Rabbits</a:t>
            </a:r>
          </a:p>
          <a:p>
            <a:endParaRPr lang="en-GB" dirty="0" smtClean="0"/>
          </a:p>
          <a:p>
            <a:r>
              <a:rPr lang="en-GB" dirty="0" smtClean="0"/>
              <a:t>Blended Threats</a:t>
            </a:r>
          </a:p>
          <a:p>
            <a:endParaRPr lang="en-GB" dirty="0" smtClean="0"/>
          </a:p>
          <a:p>
            <a:endParaRPr lang="en-GB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 smtClean="0"/>
              <a:t>Hackers</a:t>
            </a:r>
            <a:endParaRPr lang="en-US" dirty="0" smtClean="0"/>
          </a:p>
        </p:txBody>
      </p:sp>
      <p:sp>
        <p:nvSpPr>
          <p:cNvPr id="50179" name="Rectangle 3"/>
          <p:cNvSpPr>
            <a:spLocks noGrp="1" noChangeArrowheads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eaLnBrk="1" hangingPunct="1">
              <a:defRPr/>
            </a:pPr>
            <a:r>
              <a:rPr lang="en-GB" dirty="0" smtClean="0"/>
              <a:t>Meaning 1</a:t>
            </a:r>
          </a:p>
          <a:p>
            <a:pPr eaLnBrk="1" hangingPunct="1">
              <a:defRPr/>
            </a:pPr>
            <a:endParaRPr lang="en-GB" dirty="0" smtClean="0"/>
          </a:p>
          <a:p>
            <a:pPr marL="0">
              <a:buNone/>
              <a:defRPr/>
            </a:pPr>
            <a:r>
              <a:rPr lang="en-GB" dirty="0" smtClean="0"/>
              <a:t>A </a:t>
            </a:r>
            <a:r>
              <a:rPr lang="en-US" dirty="0" smtClean="0"/>
              <a:t>person who enjoys learning programming languages and computer systems and can often be considered an expert on the subject</a:t>
            </a:r>
          </a:p>
          <a:p>
            <a:pPr eaLnBrk="1" hangingPunct="1">
              <a:buFont typeface="Wingdings" pitchFamily="2" charset="2"/>
              <a:buNone/>
              <a:defRPr/>
            </a:pPr>
            <a:endParaRPr lang="en-US" dirty="0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en-GB" dirty="0" smtClean="0"/>
              <a:t>Meaning 2</a:t>
            </a:r>
          </a:p>
          <a:p>
            <a:pPr>
              <a:buNone/>
              <a:defRPr/>
            </a:pPr>
            <a:endParaRPr lang="en-GB" dirty="0" smtClean="0"/>
          </a:p>
          <a:p>
            <a:pPr marL="0">
              <a:buNone/>
              <a:defRPr/>
            </a:pPr>
            <a:r>
              <a:rPr lang="en-GB" dirty="0" smtClean="0"/>
              <a:t>Some one who has gained or try’s to gain unauthorised access to a computer system or network.</a:t>
            </a:r>
            <a:br>
              <a:rPr lang="en-GB" dirty="0" smtClean="0"/>
            </a:br>
            <a:r>
              <a:rPr lang="en-GB" dirty="0" smtClean="0"/>
              <a:t>Possibly stealing or corrupting data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0179" grpId="0" uiExpand="1" build="p"/>
      <p:bldP spid="4" grpId="0" uiExpand="1" build="p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Threats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Viruses</a:t>
            </a:r>
          </a:p>
          <a:p>
            <a:endParaRPr lang="en-GB" dirty="0" smtClean="0"/>
          </a:p>
          <a:p>
            <a:r>
              <a:rPr lang="en-GB" dirty="0" smtClean="0"/>
              <a:t>Worms</a:t>
            </a:r>
          </a:p>
          <a:p>
            <a:endParaRPr lang="en-GB" dirty="0" smtClean="0"/>
          </a:p>
          <a:p>
            <a:r>
              <a:rPr lang="en-GB" dirty="0" smtClean="0"/>
              <a:t>Trojans</a:t>
            </a:r>
          </a:p>
          <a:p>
            <a:endParaRPr lang="en-US" altLang="zh-CN" dirty="0" smtClean="0"/>
          </a:p>
          <a:p>
            <a:r>
              <a:rPr lang="en-US" altLang="zh-CN" dirty="0" smtClean="0"/>
              <a:t>Phishing </a:t>
            </a:r>
          </a:p>
          <a:p>
            <a:endParaRPr lang="en-US" altLang="zh-CN" dirty="0" smtClean="0"/>
          </a:p>
          <a:p>
            <a:r>
              <a:rPr lang="en-US" altLang="zh-CN" dirty="0" smtClean="0"/>
              <a:t>Spy Ware</a:t>
            </a:r>
          </a:p>
          <a:p>
            <a:endParaRPr lang="en-GB" dirty="0" smtClean="0"/>
          </a:p>
          <a:p>
            <a:r>
              <a:rPr lang="en-GB" dirty="0" err="1" smtClean="0"/>
              <a:t>DoS</a:t>
            </a:r>
            <a:endParaRPr lang="en-GB" dirty="0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GB" altLang="zh-CN" dirty="0" err="1" smtClean="0"/>
              <a:t>Keyloggers</a:t>
            </a:r>
            <a:endParaRPr lang="en-US" altLang="zh-CN" dirty="0" smtClean="0"/>
          </a:p>
          <a:p>
            <a:endParaRPr lang="en-GB" dirty="0" smtClean="0"/>
          </a:p>
          <a:p>
            <a:r>
              <a:rPr lang="en-GB" dirty="0" err="1" smtClean="0"/>
              <a:t>Hoaxs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Hackers</a:t>
            </a:r>
            <a:endParaRPr lang="en-US" dirty="0" smtClean="0"/>
          </a:p>
          <a:p>
            <a:endParaRPr lang="en-US" altLang="zh-CN" dirty="0" smtClean="0"/>
          </a:p>
          <a:p>
            <a:r>
              <a:rPr lang="en-US" altLang="zh-CN" b="1" dirty="0" smtClean="0">
                <a:solidFill>
                  <a:srgbClr val="FF0000"/>
                </a:solidFill>
              </a:rPr>
              <a:t>Zombies / </a:t>
            </a:r>
            <a:r>
              <a:rPr lang="en-GB" b="1" dirty="0" smtClean="0">
                <a:solidFill>
                  <a:srgbClr val="FF0000"/>
                </a:solidFill>
              </a:rPr>
              <a:t>Rabbits</a:t>
            </a:r>
          </a:p>
          <a:p>
            <a:endParaRPr lang="en-GB" dirty="0" smtClean="0"/>
          </a:p>
          <a:p>
            <a:r>
              <a:rPr lang="en-GB" dirty="0" smtClean="0"/>
              <a:t>Blended Threats</a:t>
            </a:r>
          </a:p>
          <a:p>
            <a:endParaRPr lang="en-GB" dirty="0" smtClean="0"/>
          </a:p>
          <a:p>
            <a:endParaRPr lang="en-GB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 smtClean="0"/>
              <a:t>Zombie</a:t>
            </a:r>
            <a:endParaRPr lang="en-US" dirty="0" smtClean="0"/>
          </a:p>
        </p:txBody>
      </p:sp>
      <p:sp>
        <p:nvSpPr>
          <p:cNvPr id="4198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fontScale="92500" lnSpcReduction="20000"/>
          </a:bodyPr>
          <a:lstStyle/>
          <a:p>
            <a:pPr eaLnBrk="1" hangingPunct="1">
              <a:defRPr/>
            </a:pPr>
            <a:r>
              <a:rPr lang="en-GB" dirty="0" smtClean="0"/>
              <a:t>The computer is  under control of a malicious hacker</a:t>
            </a:r>
          </a:p>
          <a:p>
            <a:pPr eaLnBrk="1" hangingPunct="1">
              <a:defRPr/>
            </a:pPr>
            <a:endParaRPr lang="en-GB" dirty="0" smtClean="0"/>
          </a:p>
          <a:p>
            <a:pPr eaLnBrk="1" hangingPunct="1">
              <a:defRPr/>
            </a:pPr>
            <a:r>
              <a:rPr lang="en-GB" dirty="0" smtClean="0"/>
              <a:t>Used to launch </a:t>
            </a:r>
            <a:r>
              <a:rPr lang="en-GB" dirty="0" err="1" smtClean="0"/>
              <a:t>DoS</a:t>
            </a:r>
            <a:r>
              <a:rPr lang="en-GB" dirty="0" smtClean="0"/>
              <a:t> attacks </a:t>
            </a:r>
          </a:p>
          <a:p>
            <a:pPr eaLnBrk="1" hangingPunct="1">
              <a:defRPr/>
            </a:pPr>
            <a:endParaRPr lang="en-GB" dirty="0" smtClean="0"/>
          </a:p>
          <a:p>
            <a:pPr>
              <a:defRPr/>
            </a:pPr>
            <a:r>
              <a:rPr lang="en-GB" dirty="0" smtClean="0"/>
              <a:t>The hacker launches an attack through an open port.</a:t>
            </a:r>
          </a:p>
          <a:p>
            <a:pPr>
              <a:defRPr/>
            </a:pPr>
            <a:endParaRPr lang="en-GB" dirty="0" smtClean="0"/>
          </a:p>
          <a:p>
            <a:pPr>
              <a:defRPr/>
            </a:pPr>
            <a:r>
              <a:rPr lang="en-GB" dirty="0" smtClean="0"/>
              <a:t>The computers then send packets of rubbish</a:t>
            </a:r>
          </a:p>
          <a:p>
            <a:pPr>
              <a:defRPr/>
            </a:pPr>
            <a:endParaRPr lang="en-GB" dirty="0" smtClean="0"/>
          </a:p>
          <a:p>
            <a:pPr>
              <a:defRPr/>
            </a:pPr>
            <a:r>
              <a:rPr lang="en-GB" dirty="0" smtClean="0"/>
              <a:t>Receiver spends more time trying to understand all the data and crashes.</a:t>
            </a:r>
            <a:endParaRPr lang="en-US" dirty="0" smtClean="0"/>
          </a:p>
          <a:p>
            <a:pPr eaLnBrk="1" hangingPunct="1">
              <a:defRPr/>
            </a:pPr>
            <a:endParaRPr lang="en-US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 smtClean="0"/>
              <a:t>Rabbits</a:t>
            </a:r>
            <a:endParaRPr lang="en-US" dirty="0" smtClean="0"/>
          </a:p>
        </p:txBody>
      </p:sp>
      <p:sp>
        <p:nvSpPr>
          <p:cNvPr id="4608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 dirty="0" smtClean="0"/>
              <a:t>A rabbit is worm which tries to consume all computer resources as it replicates.</a:t>
            </a:r>
          </a:p>
          <a:p>
            <a:pPr eaLnBrk="1" hangingPunct="1">
              <a:defRPr/>
            </a:pPr>
            <a:endParaRPr lang="en-GB" dirty="0" smtClean="0"/>
          </a:p>
          <a:p>
            <a:pPr eaLnBrk="1" hangingPunct="1">
              <a:defRPr/>
            </a:pPr>
            <a:r>
              <a:rPr lang="en-GB" dirty="0" smtClean="0"/>
              <a:t>Replicates very fast replications replicating.</a:t>
            </a:r>
            <a:endParaRPr lang="en-US" dirty="0" smtClean="0"/>
          </a:p>
          <a:p>
            <a:pPr eaLnBrk="1" hangingPunct="1">
              <a:defRPr/>
            </a:pPr>
            <a:endParaRPr lang="en-US" dirty="0" smtClean="0"/>
          </a:p>
          <a:p>
            <a:pPr eaLnBrk="1" hangingPunct="1">
              <a:buFont typeface="Wingdings" pitchFamily="2" charset="2"/>
              <a:buNone/>
              <a:defRPr/>
            </a:pPr>
            <a:endParaRPr lang="en-US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Threats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Viruses</a:t>
            </a:r>
          </a:p>
          <a:p>
            <a:endParaRPr lang="en-GB" dirty="0" smtClean="0"/>
          </a:p>
          <a:p>
            <a:r>
              <a:rPr lang="en-GB" dirty="0" smtClean="0"/>
              <a:t>Worms</a:t>
            </a:r>
          </a:p>
          <a:p>
            <a:endParaRPr lang="en-GB" dirty="0" smtClean="0"/>
          </a:p>
          <a:p>
            <a:r>
              <a:rPr lang="en-GB" dirty="0" smtClean="0"/>
              <a:t>Trojans</a:t>
            </a:r>
          </a:p>
          <a:p>
            <a:endParaRPr lang="en-US" altLang="zh-CN" dirty="0" smtClean="0"/>
          </a:p>
          <a:p>
            <a:r>
              <a:rPr lang="en-US" altLang="zh-CN" dirty="0" smtClean="0"/>
              <a:t>Phishing </a:t>
            </a:r>
          </a:p>
          <a:p>
            <a:endParaRPr lang="en-US" altLang="zh-CN" dirty="0" smtClean="0"/>
          </a:p>
          <a:p>
            <a:r>
              <a:rPr lang="en-US" altLang="zh-CN" dirty="0" smtClean="0"/>
              <a:t>Spy Ware</a:t>
            </a:r>
          </a:p>
          <a:p>
            <a:endParaRPr lang="en-GB" dirty="0" smtClean="0"/>
          </a:p>
          <a:p>
            <a:r>
              <a:rPr lang="en-GB" dirty="0" err="1" smtClean="0"/>
              <a:t>DoS</a:t>
            </a:r>
            <a:endParaRPr lang="en-GB" dirty="0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GB" altLang="zh-CN" dirty="0" err="1" smtClean="0"/>
              <a:t>Keyloggers</a:t>
            </a:r>
            <a:endParaRPr lang="en-US" altLang="zh-CN" dirty="0" smtClean="0"/>
          </a:p>
          <a:p>
            <a:endParaRPr lang="en-GB" dirty="0" smtClean="0"/>
          </a:p>
          <a:p>
            <a:r>
              <a:rPr lang="en-GB" dirty="0" err="1" smtClean="0"/>
              <a:t>Hoaxs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Hackers</a:t>
            </a:r>
            <a:endParaRPr lang="en-US" dirty="0" smtClean="0"/>
          </a:p>
          <a:p>
            <a:endParaRPr lang="en-US" altLang="zh-CN" dirty="0" smtClean="0"/>
          </a:p>
          <a:p>
            <a:r>
              <a:rPr lang="en-US" altLang="zh-CN" dirty="0" smtClean="0"/>
              <a:t>Zombies / </a:t>
            </a:r>
            <a:r>
              <a:rPr lang="en-GB" dirty="0" smtClean="0"/>
              <a:t>Rabbits</a:t>
            </a:r>
          </a:p>
          <a:p>
            <a:endParaRPr lang="en-GB" dirty="0" smtClean="0"/>
          </a:p>
          <a:p>
            <a:r>
              <a:rPr lang="en-GB" b="1" dirty="0" smtClean="0">
                <a:solidFill>
                  <a:srgbClr val="FF0000"/>
                </a:solidFill>
              </a:rPr>
              <a:t>Blended Threats</a:t>
            </a:r>
          </a:p>
          <a:p>
            <a:endParaRPr lang="en-GB" dirty="0" smtClean="0"/>
          </a:p>
          <a:p>
            <a:endParaRPr lang="en-GB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Blended Threat</a:t>
            </a:r>
            <a:endParaRPr lang="en-US" dirty="0" smtClean="0"/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A Combination </a:t>
            </a:r>
            <a:endParaRPr lang="en-US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3" grpId="0" build="p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quiz.gif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42976" y="857232"/>
            <a:ext cx="6858048" cy="514353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 smtClean="0"/>
              <a:t>How to protect yourself</a:t>
            </a:r>
            <a:endParaRPr lang="en-US" dirty="0" smtClean="0"/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fontScale="92500" lnSpcReduction="20000"/>
          </a:bodyPr>
          <a:lstStyle/>
          <a:p>
            <a:pPr eaLnBrk="1" hangingPunct="1">
              <a:defRPr/>
            </a:pPr>
            <a:r>
              <a:rPr lang="en-GB" dirty="0" smtClean="0"/>
              <a:t>If you receive email/ file with an unknown attachment delete it.</a:t>
            </a:r>
          </a:p>
          <a:p>
            <a:pPr eaLnBrk="1" hangingPunct="1">
              <a:defRPr/>
            </a:pPr>
            <a:endParaRPr lang="en-GB" dirty="0" smtClean="0"/>
          </a:p>
          <a:p>
            <a:pPr eaLnBrk="1" hangingPunct="1">
              <a:defRPr/>
            </a:pPr>
            <a:r>
              <a:rPr lang="en-GB" dirty="0" smtClean="0"/>
              <a:t>Don’t download from dubious sources.</a:t>
            </a:r>
          </a:p>
          <a:p>
            <a:pPr eaLnBrk="1" hangingPunct="1">
              <a:defRPr/>
            </a:pPr>
            <a:endParaRPr lang="en-GB" dirty="0" smtClean="0"/>
          </a:p>
          <a:p>
            <a:pPr eaLnBrk="1" hangingPunct="1">
              <a:defRPr/>
            </a:pPr>
            <a:r>
              <a:rPr lang="en-GB" dirty="0" smtClean="0"/>
              <a:t>Double extensions. (</a:t>
            </a:r>
            <a:r>
              <a:rPr lang="en-GB" dirty="0" err="1" smtClean="0"/>
              <a:t>name.BMP.VBS</a:t>
            </a:r>
            <a:r>
              <a:rPr lang="en-GB" dirty="0" smtClean="0"/>
              <a:t>)</a:t>
            </a:r>
          </a:p>
          <a:p>
            <a:pPr eaLnBrk="1" hangingPunct="1">
              <a:defRPr/>
            </a:pPr>
            <a:endParaRPr lang="en-GB" dirty="0" smtClean="0"/>
          </a:p>
          <a:p>
            <a:pPr eaLnBrk="1" hangingPunct="1">
              <a:defRPr/>
            </a:pPr>
            <a:r>
              <a:rPr lang="en-GB" dirty="0" smtClean="0"/>
              <a:t>Never execute </a:t>
            </a:r>
            <a:r>
              <a:rPr lang="en-GB" dirty="0" err="1" smtClean="0"/>
              <a:t>VBS</a:t>
            </a:r>
            <a:r>
              <a:rPr lang="en-GB" dirty="0" smtClean="0"/>
              <a:t>, </a:t>
            </a:r>
            <a:r>
              <a:rPr lang="en-GB" dirty="0" err="1" smtClean="0"/>
              <a:t>SHS</a:t>
            </a:r>
            <a:r>
              <a:rPr lang="en-GB" dirty="0" smtClean="0"/>
              <a:t> or </a:t>
            </a:r>
            <a:r>
              <a:rPr lang="en-GB" dirty="0" err="1" smtClean="0"/>
              <a:t>PIF</a:t>
            </a:r>
            <a:r>
              <a:rPr lang="en-GB" dirty="0" smtClean="0"/>
              <a:t>.</a:t>
            </a:r>
          </a:p>
          <a:p>
            <a:pPr eaLnBrk="1" hangingPunct="1">
              <a:defRPr/>
            </a:pPr>
            <a:endParaRPr lang="en-GB" dirty="0" smtClean="0"/>
          </a:p>
          <a:p>
            <a:pPr eaLnBrk="1" hangingPunct="1">
              <a:defRPr/>
            </a:pPr>
            <a:r>
              <a:rPr lang="en-GB" dirty="0" smtClean="0"/>
              <a:t>Antivirus software (</a:t>
            </a:r>
            <a:r>
              <a:rPr lang="en-GB" dirty="0" err="1" smtClean="0"/>
              <a:t>AVG</a:t>
            </a:r>
            <a:r>
              <a:rPr lang="en-GB" dirty="0" smtClean="0"/>
              <a:t>, </a:t>
            </a:r>
            <a:r>
              <a:rPr lang="en-GB" dirty="0" err="1" smtClean="0"/>
              <a:t>Antivir</a:t>
            </a:r>
            <a:r>
              <a:rPr lang="en-GB" dirty="0" smtClean="0"/>
              <a:t>)</a:t>
            </a:r>
          </a:p>
          <a:p>
            <a:pPr eaLnBrk="1" hangingPunct="1">
              <a:defRPr/>
            </a:pPr>
            <a:endParaRPr lang="en-GB" dirty="0" smtClean="0"/>
          </a:p>
          <a:p>
            <a:pPr eaLnBrk="1" hangingPunct="1">
              <a:defRPr/>
            </a:pPr>
            <a:r>
              <a:rPr lang="en-GB" dirty="0" err="1" smtClean="0"/>
              <a:t>AntiSpyware</a:t>
            </a:r>
            <a:r>
              <a:rPr lang="en-GB" dirty="0" smtClean="0"/>
              <a:t> (</a:t>
            </a:r>
            <a:r>
              <a:rPr lang="en-GB" dirty="0" err="1" smtClean="0"/>
              <a:t>Antivir</a:t>
            </a:r>
            <a:r>
              <a:rPr lang="en-GB" dirty="0" smtClean="0"/>
              <a:t>, </a:t>
            </a:r>
            <a:r>
              <a:rPr lang="en-GB" dirty="0" err="1" smtClean="0"/>
              <a:t>spybot</a:t>
            </a:r>
            <a:r>
              <a:rPr lang="en-GB" dirty="0" smtClean="0"/>
              <a:t>, etc)</a:t>
            </a:r>
          </a:p>
          <a:p>
            <a:pPr eaLnBrk="1" hangingPunct="1">
              <a:defRPr/>
            </a:pPr>
            <a:endParaRPr lang="en-US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 smtClean="0"/>
              <a:t>Detection</a:t>
            </a:r>
            <a:endParaRPr lang="en-US" dirty="0" smtClean="0"/>
          </a:p>
        </p:txBody>
      </p:sp>
      <p:sp>
        <p:nvSpPr>
          <p:cNvPr id="327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defRPr/>
            </a:pPr>
            <a:r>
              <a:rPr lang="en-GB" sz="2800" dirty="0" smtClean="0"/>
              <a:t>All viruses/worms have “virus pattern”, basically a digital fingerprint.</a:t>
            </a:r>
          </a:p>
          <a:p>
            <a:pPr eaLnBrk="1" hangingPunct="1">
              <a:lnSpc>
                <a:spcPct val="90000"/>
              </a:lnSpc>
              <a:defRPr/>
            </a:pPr>
            <a:endParaRPr lang="en-GB" sz="2800" dirty="0" smtClean="0"/>
          </a:p>
          <a:p>
            <a:pPr eaLnBrk="1" hangingPunct="1">
              <a:lnSpc>
                <a:spcPct val="90000"/>
              </a:lnSpc>
              <a:defRPr/>
            </a:pPr>
            <a:r>
              <a:rPr lang="en-GB" sz="2800" dirty="0" smtClean="0"/>
              <a:t>Antivirus companies add the pattern to a database.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 smtClean="0"/>
              <a:t>Is it Difficult to Cause Mayhem</a:t>
            </a:r>
            <a:endParaRPr lang="en-US" dirty="0" smtClean="0"/>
          </a:p>
        </p:txBody>
      </p:sp>
      <p:sp>
        <p:nvSpPr>
          <p:cNvPr id="5427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 smtClean="0"/>
              <a:t>In short – No!</a:t>
            </a:r>
          </a:p>
          <a:p>
            <a:pPr eaLnBrk="1" hangingPunct="1">
              <a:defRPr/>
            </a:pPr>
            <a:endParaRPr lang="en-GB" dirty="0" smtClean="0"/>
          </a:p>
          <a:p>
            <a:pPr eaLnBrk="1" hangingPunct="1">
              <a:defRPr/>
            </a:pPr>
            <a:r>
              <a:rPr lang="en-GB" dirty="0" smtClean="0"/>
              <a:t>If you go to some web sites</a:t>
            </a:r>
          </a:p>
          <a:p>
            <a:pPr eaLnBrk="1" hangingPunct="1">
              <a:defRPr/>
            </a:pPr>
            <a:endParaRPr lang="en-GB" dirty="0" smtClean="0"/>
          </a:p>
          <a:p>
            <a:pPr eaLnBrk="1" hangingPunct="1">
              <a:defRPr/>
            </a:pPr>
            <a:r>
              <a:rPr lang="en-GB" dirty="0" smtClean="0"/>
              <a:t>You can download kits for all sorts of stuff.</a:t>
            </a:r>
          </a:p>
          <a:p>
            <a:pPr eaLnBrk="1" hangingPunct="1">
              <a:defRPr/>
            </a:pPr>
            <a:endParaRPr lang="en-GB" dirty="0" smtClean="0"/>
          </a:p>
          <a:p>
            <a:pPr eaLnBrk="1" hangingPunct="1">
              <a:defRPr/>
            </a:pPr>
            <a:r>
              <a:rPr lang="en-GB" dirty="0" smtClean="0"/>
              <a:t>Virus creation stations etc.</a:t>
            </a:r>
          </a:p>
          <a:p>
            <a:pPr eaLnBrk="1" hangingPunct="1">
              <a:defRPr/>
            </a:pPr>
            <a:endParaRPr lang="en-US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 smtClean="0"/>
              <a:t>Virus Kit</a:t>
            </a:r>
            <a:endParaRPr lang="en-US" dirty="0" smtClean="0"/>
          </a:p>
        </p:txBody>
      </p:sp>
      <p:sp>
        <p:nvSpPr>
          <p:cNvPr id="552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defRPr/>
            </a:pPr>
            <a:r>
              <a:rPr lang="en-US" dirty="0" smtClean="0"/>
              <a:t>Anna </a:t>
            </a:r>
            <a:r>
              <a:rPr lang="en-US" dirty="0" err="1" smtClean="0"/>
              <a:t>Kournikova</a:t>
            </a:r>
            <a:r>
              <a:rPr lang="en-US" dirty="0" smtClean="0"/>
              <a:t> Virus was created using a kit</a:t>
            </a:r>
          </a:p>
          <a:p>
            <a:pPr eaLnBrk="1" hangingPunct="1">
              <a:lnSpc>
                <a:spcPct val="90000"/>
              </a:lnSpc>
              <a:defRPr/>
            </a:pPr>
            <a:endParaRPr lang="en-GB" dirty="0" smtClean="0"/>
          </a:p>
          <a:p>
            <a:pPr eaLnBrk="1" hangingPunct="1">
              <a:lnSpc>
                <a:spcPct val="90000"/>
              </a:lnSpc>
              <a:defRPr/>
            </a:pPr>
            <a:r>
              <a:rPr lang="en-GB" dirty="0" smtClean="0"/>
              <a:t>In </a:t>
            </a:r>
            <a:r>
              <a:rPr lang="en-GB" b="1" dirty="0" smtClean="0">
                <a:solidFill>
                  <a:srgbClr val="0070C0"/>
                </a:solidFill>
              </a:rPr>
              <a:t>2</a:t>
            </a:r>
            <a:r>
              <a:rPr lang="en-GB" dirty="0" smtClean="0"/>
              <a:t> days, 100,000’s computers were infected.</a:t>
            </a:r>
            <a:endParaRPr lang="en-US" dirty="0" smtClean="0"/>
          </a:p>
          <a:p>
            <a:pPr eaLnBrk="1" hangingPunct="1">
              <a:lnSpc>
                <a:spcPct val="90000"/>
              </a:lnSpc>
              <a:defRPr/>
            </a:pPr>
            <a:endParaRPr lang="en-US" dirty="0" smtClean="0"/>
          </a:p>
          <a:p>
            <a:pPr eaLnBrk="1" hangingPunct="1">
              <a:lnSpc>
                <a:spcPct val="90000"/>
              </a:lnSpc>
              <a:defRPr/>
            </a:pPr>
            <a:r>
              <a:rPr lang="en-GB" dirty="0" smtClean="0"/>
              <a:t>The 20 year old Dutch guy who released it in 2000 got fined </a:t>
            </a:r>
            <a:r>
              <a:rPr lang="en-US" dirty="0" smtClean="0"/>
              <a:t>£27,415 and 480 hours civil service.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2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2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2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GB" dirty="0" smtClean="0"/>
              <a:t>Questions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owerpoint New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Module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Powerpoint New</Template>
  <TotalTime>120</TotalTime>
  <Words>1095</Words>
  <Application>Microsoft Office PowerPoint</Application>
  <PresentationFormat>On-screen Show (4:3)</PresentationFormat>
  <Paragraphs>455</Paragraphs>
  <Slides>45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45</vt:i4>
      </vt:variant>
    </vt:vector>
  </HeadingPairs>
  <TitlesOfParts>
    <vt:vector size="46" baseType="lpstr">
      <vt:lpstr>Powerpoint New</vt:lpstr>
      <vt:lpstr>System Security</vt:lpstr>
      <vt:lpstr>Introduction</vt:lpstr>
      <vt:lpstr>Threats</vt:lpstr>
      <vt:lpstr>Threats</vt:lpstr>
      <vt:lpstr>Threats</vt:lpstr>
      <vt:lpstr>Threats</vt:lpstr>
      <vt:lpstr>Virus</vt:lpstr>
      <vt:lpstr>What do Viruses Do?</vt:lpstr>
      <vt:lpstr>What don’t Viruses Do?</vt:lpstr>
      <vt:lpstr>Types of Virus</vt:lpstr>
      <vt:lpstr>Types of Virus</vt:lpstr>
      <vt:lpstr>Some Viruses</vt:lpstr>
      <vt:lpstr>Threats</vt:lpstr>
      <vt:lpstr>Worms</vt:lpstr>
      <vt:lpstr>Worm vs Virus</vt:lpstr>
      <vt:lpstr>Code Red WORM</vt:lpstr>
      <vt:lpstr>Threats</vt:lpstr>
      <vt:lpstr>Trojan Horse</vt:lpstr>
      <vt:lpstr>Some Trojan Horse Types</vt:lpstr>
      <vt:lpstr>Threats</vt:lpstr>
      <vt:lpstr>Phishing</vt:lpstr>
      <vt:lpstr>Slide 22</vt:lpstr>
      <vt:lpstr>Threats</vt:lpstr>
      <vt:lpstr>Spyware</vt:lpstr>
      <vt:lpstr>Spyware</vt:lpstr>
      <vt:lpstr>Threats</vt:lpstr>
      <vt:lpstr>DoS Attack</vt:lpstr>
      <vt:lpstr>DoS Attacks</vt:lpstr>
      <vt:lpstr>Threats</vt:lpstr>
      <vt:lpstr>Keyloggers</vt:lpstr>
      <vt:lpstr>Threats</vt:lpstr>
      <vt:lpstr>Hoax</vt:lpstr>
      <vt:lpstr>Threats</vt:lpstr>
      <vt:lpstr>Hackers</vt:lpstr>
      <vt:lpstr>Threats</vt:lpstr>
      <vt:lpstr>Zombie</vt:lpstr>
      <vt:lpstr>Rabbits</vt:lpstr>
      <vt:lpstr>Threats</vt:lpstr>
      <vt:lpstr>Blended Threat</vt:lpstr>
      <vt:lpstr>Slide 40</vt:lpstr>
      <vt:lpstr>How to protect yourself</vt:lpstr>
      <vt:lpstr>Detection</vt:lpstr>
      <vt:lpstr>Is it Difficult to Cause Mayhem</vt:lpstr>
      <vt:lpstr>Virus Kit</vt:lpstr>
      <vt:lpstr>Questions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System Security</dc:title>
  <dc:creator>Graham Rees-Evans</dc:creator>
  <cp:lastModifiedBy>sc-ft</cp:lastModifiedBy>
  <cp:revision>20</cp:revision>
  <dcterms:created xsi:type="dcterms:W3CDTF">2011-12-14T22:45:45Z</dcterms:created>
  <dcterms:modified xsi:type="dcterms:W3CDTF">2011-12-15T10:08:33Z</dcterms:modified>
</cp:coreProperties>
</file>