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328" r:id="rId3"/>
    <p:sldId id="329" r:id="rId4"/>
    <p:sldId id="341" r:id="rId5"/>
    <p:sldId id="330" r:id="rId6"/>
    <p:sldId id="333" r:id="rId7"/>
    <p:sldId id="324" r:id="rId8"/>
    <p:sldId id="331" r:id="rId9"/>
    <p:sldId id="332" r:id="rId10"/>
    <p:sldId id="339" r:id="rId11"/>
    <p:sldId id="336" r:id="rId12"/>
    <p:sldId id="337" r:id="rId13"/>
    <p:sldId id="340" r:id="rId14"/>
    <p:sldId id="33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4A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19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9E021-18CB-4022-A9A0-87681BB1A005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5F172-2EF0-40A8-804E-EAE64E3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6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5F172-2EF0-40A8-804E-EAE64E30D2E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8058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92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6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35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8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3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5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527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2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44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5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BFDE5-4949-4B2B-A996-253756198753}" type="datetimeFigureOut">
              <a:rPr lang="en-GB" smtClean="0"/>
              <a:t>18/03/2019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942" y="6126581"/>
            <a:ext cx="1538858" cy="5948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880637"/>
            <a:ext cx="1187344" cy="77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2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FebyszqGKA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martinsights.com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otjar.com/action-pla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80813" y="2275636"/>
            <a:ext cx="5991494" cy="1440958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endParaRPr lang="en-GB" sz="3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</a:t>
            </a:r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9731"/>
            <a:ext cx="5795889" cy="344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80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Objectives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REACH</a:t>
            </a:r>
          </a:p>
          <a:p>
            <a:pPr lvl="1"/>
            <a:r>
              <a:rPr lang="en-GB" dirty="0" smtClean="0"/>
              <a:t>Provide information </a:t>
            </a:r>
          </a:p>
          <a:p>
            <a:r>
              <a:rPr lang="en-GB" dirty="0" smtClean="0"/>
              <a:t>ACT</a:t>
            </a:r>
          </a:p>
          <a:p>
            <a:pPr lvl="1"/>
            <a:r>
              <a:rPr lang="en-GB" dirty="0" smtClean="0"/>
              <a:t>Generate leads</a:t>
            </a:r>
          </a:p>
          <a:p>
            <a:pPr marL="457200" lvl="1" indent="0">
              <a:buNone/>
            </a:pPr>
            <a:endParaRPr lang="en-GB" dirty="0" smtClean="0"/>
          </a:p>
          <a:p>
            <a:r>
              <a:rPr lang="en-GB" dirty="0" smtClean="0"/>
              <a:t>CONVERT </a:t>
            </a:r>
          </a:p>
          <a:p>
            <a:pPr lvl="1"/>
            <a:r>
              <a:rPr lang="en-GB" dirty="0" smtClean="0"/>
              <a:t>Get people to register </a:t>
            </a:r>
          </a:p>
          <a:p>
            <a:pPr lvl="1"/>
            <a:r>
              <a:rPr lang="en-GB" dirty="0" smtClean="0"/>
              <a:t>Purchase online (instantly)</a:t>
            </a:r>
          </a:p>
          <a:p>
            <a:pPr lvl="1"/>
            <a:r>
              <a:rPr lang="en-GB" dirty="0" smtClean="0"/>
              <a:t>Build brand values or change attitudes </a:t>
            </a:r>
          </a:p>
          <a:p>
            <a:pPr lvl="1"/>
            <a:r>
              <a:rPr lang="en-GB" dirty="0" smtClean="0"/>
              <a:t>Order placement </a:t>
            </a:r>
          </a:p>
          <a:p>
            <a:r>
              <a:rPr lang="en-GB" dirty="0" smtClean="0"/>
              <a:t>ENGAGE </a:t>
            </a:r>
          </a:p>
          <a:p>
            <a:pPr lvl="1"/>
            <a:r>
              <a:rPr lang="en-GB" dirty="0" smtClean="0"/>
              <a:t>Deliver customer service</a:t>
            </a:r>
          </a:p>
          <a:p>
            <a:pPr lvl="1"/>
            <a:r>
              <a:rPr lang="en-GB" dirty="0" smtClean="0"/>
              <a:t>Seek reviews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93526" y="2092035"/>
            <a:ext cx="439189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Remember:</a:t>
            </a:r>
          </a:p>
          <a:p>
            <a:r>
              <a:rPr lang="en-GB" sz="3200" u="sng" dirty="0" smtClean="0"/>
              <a:t>D</a:t>
            </a:r>
            <a:r>
              <a:rPr lang="en-GB" sz="3200" dirty="0" smtClean="0"/>
              <a:t> –Differentiate</a:t>
            </a:r>
          </a:p>
          <a:p>
            <a:r>
              <a:rPr lang="en-GB" sz="3200" u="sng" dirty="0" smtClean="0"/>
              <a:t>R</a:t>
            </a:r>
            <a:r>
              <a:rPr lang="en-GB" sz="3200" dirty="0" smtClean="0"/>
              <a:t> – Remind/reassure</a:t>
            </a:r>
          </a:p>
          <a:p>
            <a:r>
              <a:rPr lang="en-GB" sz="3200" u="sng" dirty="0" smtClean="0"/>
              <a:t>I</a:t>
            </a:r>
            <a:r>
              <a:rPr lang="en-GB" sz="3200" dirty="0" smtClean="0"/>
              <a:t> – Inform</a:t>
            </a:r>
          </a:p>
          <a:p>
            <a:r>
              <a:rPr lang="en-GB" sz="3200" u="sng" dirty="0" smtClean="0"/>
              <a:t>P</a:t>
            </a:r>
            <a:r>
              <a:rPr lang="en-GB" sz="3200" dirty="0" smtClean="0"/>
              <a:t> – Persuade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29261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Objectives Using the 5S Model 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169013"/>
              </p:ext>
            </p:extLst>
          </p:nvPr>
        </p:nvGraphicFramePr>
        <p:xfrm>
          <a:off x="838200" y="1825625"/>
          <a:ext cx="10515600" cy="3576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2891">
                  <a:extLst>
                    <a:ext uri="{9D8B030D-6E8A-4147-A177-3AD203B41FA5}">
                      <a16:colId xmlns:a16="http://schemas.microsoft.com/office/drawing/2014/main" val="854132682"/>
                    </a:ext>
                  </a:extLst>
                </a:gridCol>
                <a:gridCol w="2881745">
                  <a:extLst>
                    <a:ext uri="{9D8B030D-6E8A-4147-A177-3AD203B41FA5}">
                      <a16:colId xmlns:a16="http://schemas.microsoft.com/office/drawing/2014/main" val="407585703"/>
                    </a:ext>
                  </a:extLst>
                </a:gridCol>
                <a:gridCol w="6670964">
                  <a:extLst>
                    <a:ext uri="{9D8B030D-6E8A-4147-A177-3AD203B41FA5}">
                      <a16:colId xmlns:a16="http://schemas.microsoft.com/office/drawing/2014/main" val="42184378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Detail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SMART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4750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Sell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No of new clients needed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Increase</a:t>
                      </a:r>
                      <a:r>
                        <a:rPr lang="en-GB" baseline="0" dirty="0" smtClean="0"/>
                        <a:t> web sales by 30% within 12 months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95654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Serve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How can we improve</a:t>
                      </a:r>
                      <a:r>
                        <a:rPr lang="en-GB" baseline="0" dirty="0" smtClean="0"/>
                        <a:t> our offering for our customers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Develop Chat function within</a:t>
                      </a:r>
                      <a:r>
                        <a:rPr lang="en-GB" baseline="0" dirty="0" smtClean="0"/>
                        <a:t> 6 months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0415657"/>
                  </a:ext>
                </a:extLst>
              </a:tr>
              <a:tr h="311670">
                <a:tc>
                  <a:txBody>
                    <a:bodyPr/>
                    <a:lstStyle/>
                    <a:p>
                      <a:r>
                        <a:rPr lang="en-GB" dirty="0" smtClean="0"/>
                        <a:t>Speak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What information can we provide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Offe</a:t>
                      </a:r>
                      <a:r>
                        <a:rPr lang="en-GB" baseline="0" dirty="0" smtClean="0"/>
                        <a:t>r 24/7 chat now facility to answer questions by potential buyers within 6 months of website </a:t>
                      </a:r>
                      <a:r>
                        <a:rPr lang="en-GB" baseline="0" dirty="0" err="1" smtClean="0"/>
                        <a:t>lauch</a:t>
                      </a:r>
                      <a:r>
                        <a:rPr lang="en-GB" baseline="0" dirty="0" smtClean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93859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Save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Increase efficiency,</a:t>
                      </a:r>
                      <a:r>
                        <a:rPr lang="en-GB" baseline="0" dirty="0" smtClean="0"/>
                        <a:t> save costs and identify areas of improvement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Create</a:t>
                      </a:r>
                      <a:r>
                        <a:rPr lang="en-GB" baseline="0" dirty="0" smtClean="0"/>
                        <a:t> and launch mobile app, saving time for mobile customers and increasing online conversions by June 2019. 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16726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Sizzle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Wow factor!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Developing</a:t>
                      </a:r>
                      <a:r>
                        <a:rPr lang="en-GB" baseline="0" dirty="0" smtClean="0"/>
                        <a:t> AR function to offer 360 tours, integrating into website by clearing 2019 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13676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7616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82" y="960870"/>
            <a:ext cx="10515600" cy="4608657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What do we measure?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And 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Why?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315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8709" y="240434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Measurement and Control 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09" y="1565997"/>
            <a:ext cx="3359727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 smtClean="0"/>
              <a:t>REACH 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smtClean="0"/>
              <a:t>Awareness</a:t>
            </a:r>
          </a:p>
          <a:p>
            <a:r>
              <a:rPr lang="en-GB" sz="2000" dirty="0" smtClean="0"/>
              <a:t>Visitor numbers </a:t>
            </a:r>
          </a:p>
          <a:p>
            <a:r>
              <a:rPr lang="en-GB" sz="2000" dirty="0" smtClean="0"/>
              <a:t>Followers/Fans</a:t>
            </a:r>
          </a:p>
          <a:p>
            <a:pPr marL="0" indent="0">
              <a:buNone/>
            </a:pPr>
            <a:endParaRPr lang="en-GB" sz="900" dirty="0" smtClean="0"/>
          </a:p>
          <a:p>
            <a:pPr marL="0" indent="0">
              <a:buNone/>
            </a:pPr>
            <a:r>
              <a:rPr lang="en-GB" b="1" dirty="0"/>
              <a:t>ACT</a:t>
            </a:r>
          </a:p>
          <a:p>
            <a:pPr marL="0" indent="0">
              <a:buNone/>
            </a:pPr>
            <a:r>
              <a:rPr lang="en-GB" sz="2000" dirty="0"/>
              <a:t>How the audience interacts</a:t>
            </a:r>
          </a:p>
          <a:p>
            <a:pPr marL="0" indent="0">
              <a:buNone/>
            </a:pPr>
            <a:r>
              <a:rPr lang="en-GB" sz="2000" dirty="0"/>
              <a:t>Bounce Rates</a:t>
            </a:r>
          </a:p>
          <a:p>
            <a:pPr marL="0" indent="0">
              <a:buNone/>
            </a:pPr>
            <a:r>
              <a:rPr lang="en-GB" sz="2000" dirty="0"/>
              <a:t>Dwell Time/Pages visited</a:t>
            </a:r>
          </a:p>
          <a:p>
            <a:pPr marL="0" indent="0">
              <a:buNone/>
            </a:pPr>
            <a:endParaRPr lang="en-GB" sz="9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913418" y="1565997"/>
            <a:ext cx="4010891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smtClean="0"/>
              <a:t>ENGAGE </a:t>
            </a:r>
            <a:endParaRPr lang="en-GB" b="1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Bookings</a:t>
            </a:r>
          </a:p>
          <a:p>
            <a:r>
              <a:rPr lang="en-GB" sz="2000" dirty="0"/>
              <a:t>Reviews</a:t>
            </a:r>
          </a:p>
          <a:p>
            <a:r>
              <a:rPr lang="en-GB" sz="2000" dirty="0"/>
              <a:t>Recommendations</a:t>
            </a:r>
          </a:p>
          <a:p>
            <a:r>
              <a:rPr lang="en-GB" sz="2000" dirty="0"/>
              <a:t>WOM/content </a:t>
            </a:r>
            <a:r>
              <a:rPr lang="en-GB" sz="2000" dirty="0" smtClean="0"/>
              <a:t>sharing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b="1" dirty="0"/>
              <a:t>CONVERT</a:t>
            </a:r>
            <a:r>
              <a:rPr lang="en-GB" sz="2000" dirty="0"/>
              <a:t> 	</a:t>
            </a:r>
          </a:p>
          <a:p>
            <a:r>
              <a:rPr lang="en-GB" sz="2000" dirty="0"/>
              <a:t>Achieve conversion goals </a:t>
            </a:r>
          </a:p>
          <a:p>
            <a:r>
              <a:rPr lang="en-GB" sz="2000" dirty="0"/>
              <a:t>Sales/repeat bookings</a:t>
            </a:r>
          </a:p>
          <a:p>
            <a:r>
              <a:rPr lang="en-GB" sz="2000" dirty="0"/>
              <a:t>Downloads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900" dirty="0" smtClean="0"/>
          </a:p>
          <a:p>
            <a:pPr marL="0" indent="0">
              <a:buFont typeface="Arial" panose="020B0604020202020204" pitchFamily="34" charset="0"/>
              <a:buNone/>
            </a:pP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299062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Purpose of measurement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ROMI/LTV </a:t>
            </a:r>
          </a:p>
          <a:p>
            <a:pPr lvl="1"/>
            <a:r>
              <a:rPr lang="en-GB" dirty="0" smtClean="0"/>
              <a:t>Life Time Value “ Estimated value of a customer considering past, current and future revenue” </a:t>
            </a:r>
          </a:p>
          <a:p>
            <a:r>
              <a:rPr lang="en-GB" dirty="0" smtClean="0"/>
              <a:t>Strategy/decisions</a:t>
            </a:r>
          </a:p>
          <a:p>
            <a:r>
              <a:rPr lang="en-GB" dirty="0" smtClean="0"/>
              <a:t>Improvements</a:t>
            </a:r>
          </a:p>
          <a:p>
            <a:r>
              <a:rPr lang="en-GB" dirty="0" smtClean="0"/>
              <a:t>Marketing mix decisions</a:t>
            </a:r>
          </a:p>
          <a:p>
            <a:r>
              <a:rPr lang="en-GB" dirty="0" smtClean="0"/>
              <a:t>Marketing productivity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865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Consider how we measure….paid, earned and owned media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Paid</a:t>
            </a:r>
          </a:p>
          <a:p>
            <a:pPr lvl="1"/>
            <a:r>
              <a:rPr lang="en-GB" dirty="0"/>
              <a:t>Paid search</a:t>
            </a:r>
          </a:p>
          <a:p>
            <a:pPr lvl="1"/>
            <a:r>
              <a:rPr lang="en-GB" dirty="0"/>
              <a:t>Display ads</a:t>
            </a:r>
          </a:p>
          <a:p>
            <a:pPr lvl="1"/>
            <a:r>
              <a:rPr lang="en-GB" dirty="0"/>
              <a:t>Affiliate marketing </a:t>
            </a:r>
            <a:endParaRPr lang="en-GB" dirty="0" smtClean="0"/>
          </a:p>
          <a:p>
            <a:r>
              <a:rPr lang="en-GB" dirty="0" smtClean="0"/>
              <a:t>Earned</a:t>
            </a:r>
          </a:p>
          <a:p>
            <a:pPr lvl="1"/>
            <a:r>
              <a:rPr lang="en-GB" dirty="0" smtClean="0"/>
              <a:t>WOM</a:t>
            </a:r>
          </a:p>
          <a:p>
            <a:pPr lvl="1"/>
            <a:r>
              <a:rPr lang="en-GB" dirty="0" smtClean="0"/>
              <a:t>Social networks</a:t>
            </a:r>
          </a:p>
          <a:p>
            <a:pPr lvl="1"/>
            <a:r>
              <a:rPr lang="en-GB" dirty="0" smtClean="0"/>
              <a:t>Editorial </a:t>
            </a:r>
          </a:p>
          <a:p>
            <a:r>
              <a:rPr lang="en-GB" dirty="0" smtClean="0"/>
              <a:t>Owned</a:t>
            </a:r>
          </a:p>
          <a:p>
            <a:pPr lvl="1"/>
            <a:r>
              <a:rPr lang="en-GB" dirty="0" smtClean="0"/>
              <a:t>Website</a:t>
            </a:r>
          </a:p>
          <a:p>
            <a:pPr lvl="1"/>
            <a:r>
              <a:rPr lang="en-GB" dirty="0" smtClean="0"/>
              <a:t>Blogs</a:t>
            </a:r>
          </a:p>
          <a:p>
            <a:pPr lvl="1"/>
            <a:r>
              <a:rPr lang="en-GB" dirty="0" smtClean="0"/>
              <a:t>Mobile apps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96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Platforms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Google analytics</a:t>
            </a:r>
          </a:p>
          <a:p>
            <a:r>
              <a:rPr lang="en-GB" dirty="0" smtClean="0"/>
              <a:t>Buffer </a:t>
            </a:r>
          </a:p>
          <a:p>
            <a:r>
              <a:rPr lang="en-GB" dirty="0" err="1" smtClean="0"/>
              <a:t>Hootsuite</a:t>
            </a:r>
            <a:endParaRPr lang="en-GB" dirty="0" smtClean="0"/>
          </a:p>
          <a:p>
            <a:r>
              <a:rPr lang="en-GB" dirty="0" smtClean="0"/>
              <a:t>Meltwater </a:t>
            </a:r>
          </a:p>
          <a:p>
            <a:r>
              <a:rPr lang="en-GB" dirty="0" err="1" smtClean="0"/>
              <a:t>Hotjar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Others?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929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Measuring digital campaigns </a:t>
            </a:r>
          </a:p>
        </p:txBody>
      </p:sp>
      <p:pic>
        <p:nvPicPr>
          <p:cNvPr id="4" name="oFebyszqGKA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92582" y="1970809"/>
            <a:ext cx="6608618" cy="3717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5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KPI’s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0929" y="2507599"/>
            <a:ext cx="10367317" cy="25770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119745" y="5444836"/>
            <a:ext cx="4668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Source: </a:t>
            </a:r>
            <a:r>
              <a:rPr lang="en-GB" dirty="0" smtClean="0">
                <a:hlinkClick r:id="rId3"/>
              </a:rPr>
              <a:t>www.smartinsights.com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7100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Question?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metrics do you currently have in place to measure your digital marketing activity?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852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For example….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Website activity to measure the effectiveness of SEO?</a:t>
            </a:r>
          </a:p>
          <a:p>
            <a:r>
              <a:rPr lang="en-GB" dirty="0" smtClean="0"/>
              <a:t>Offline activity to drive people to your website? Unique visitors? number of visits? Duration and repeat visits</a:t>
            </a:r>
          </a:p>
          <a:p>
            <a:r>
              <a:rPr lang="en-GB" dirty="0" smtClean="0"/>
              <a:t>Click through rates from display advertising?</a:t>
            </a:r>
          </a:p>
          <a:p>
            <a:r>
              <a:rPr lang="en-GB" dirty="0" smtClean="0"/>
              <a:t>Social metrics – followers, comments, likes, retweets, mentions, channel views, subscribers</a:t>
            </a:r>
          </a:p>
          <a:p>
            <a:r>
              <a:rPr lang="en-GB" dirty="0" smtClean="0"/>
              <a:t>Use of # or other key words </a:t>
            </a:r>
          </a:p>
          <a:p>
            <a:r>
              <a:rPr lang="en-GB" dirty="0" smtClean="0"/>
              <a:t>Downloads of app?</a:t>
            </a:r>
          </a:p>
          <a:p>
            <a:r>
              <a:rPr lang="en-GB" dirty="0" smtClean="0"/>
              <a:t>Entry into competitions</a:t>
            </a:r>
          </a:p>
          <a:p>
            <a:r>
              <a:rPr lang="en-GB" dirty="0" smtClean="0"/>
              <a:t>Sentiment analysis – positive/negative views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358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26" y="151894"/>
            <a:ext cx="10404765" cy="6581415"/>
          </a:xfrm>
        </p:spPr>
      </p:pic>
    </p:spTree>
    <p:extLst>
      <p:ext uri="{BB962C8B-B14F-4D97-AF65-F5344CB8AC3E}">
        <p14:creationId xmlns:p14="http://schemas.microsoft.com/office/powerpoint/2010/main" val="21783103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Check out…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www.hotjar.com/action-plan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768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2114</TotalTime>
  <Words>359</Words>
  <Application>Microsoft Office PowerPoint</Application>
  <PresentationFormat>Widescreen</PresentationFormat>
  <Paragraphs>109</Paragraphs>
  <Slides>14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PowerPoint Presentation</vt:lpstr>
      <vt:lpstr>Objectives</vt:lpstr>
      <vt:lpstr>Objectives Using the 5S Model </vt:lpstr>
      <vt:lpstr>What do we measure?  And  Why?</vt:lpstr>
      <vt:lpstr>Measurement and Control  </vt:lpstr>
      <vt:lpstr>Purpose of measurement</vt:lpstr>
      <vt:lpstr>Consider how we measure….paid, earned and owned media </vt:lpstr>
      <vt:lpstr>Platforms </vt:lpstr>
      <vt:lpstr>Measuring digital campaigns </vt:lpstr>
      <vt:lpstr>KPI’s</vt:lpstr>
      <vt:lpstr>Question?</vt:lpstr>
      <vt:lpstr>For example….</vt:lpstr>
      <vt:lpstr>PowerPoint Presentation</vt:lpstr>
      <vt:lpstr>Check out…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Certificate in Professional Marketing</dc:title>
  <dc:creator>Beth Cummings</dc:creator>
  <cp:lastModifiedBy>Beth Cummings</cp:lastModifiedBy>
  <cp:revision>112</cp:revision>
  <dcterms:created xsi:type="dcterms:W3CDTF">2018-10-02T07:12:32Z</dcterms:created>
  <dcterms:modified xsi:type="dcterms:W3CDTF">2019-03-18T13:52:44Z</dcterms:modified>
</cp:coreProperties>
</file>