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embeddedFontLst>
    <p:embeddedFont>
      <p:font typeface="Carelia" panose="020B0604020202020204" charset="0"/>
      <p:regular r:id="rId22"/>
    </p:embeddedFont>
    <p:embeddedFont>
      <p:font typeface="Dosis" pitchFamily="2" charset="0"/>
      <p:regular r:id="rId23"/>
    </p:embeddedFont>
    <p:embeddedFont>
      <p:font typeface="Dosis Bold" panose="020B0604020202020204" charset="0"/>
      <p:regular r:id="rId24"/>
    </p:embeddedFont>
    <p:embeddedFont>
      <p:font typeface="Dosis Medium" pitchFamily="2" charset="0"/>
      <p:regular r:id="rId25"/>
    </p:embeddedFont>
    <p:embeddedFont>
      <p:font typeface="Open Sans Bold"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4" d="100"/>
          <a:sy n="54" d="100"/>
        </p:scale>
        <p:origin x="25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07.12.2024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are the elements I will be discussing in my presentation and I look forward to welcoming ONE or two questions afterwards, thank you.</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Before I delve further in, I just want to outline some terminology that I may use..</a:t>
            </a:r>
          </a:p>
          <a:p>
            <a:endParaRPr lang="en-US"/>
          </a:p>
          <a:p>
            <a:r>
              <a:rPr lang="en-US"/>
              <a:t>These will also be key search terms to support my literature review</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I'm a former primary school teacher and current lecturer to student teachers so it is logical that my studies surround education. My main focus in all aspects of life is wellbeing and being happy! It was my main focus as a teacher for my children too. And when the opportunities for mutually great wellbeing arise, this is where we thrive - Hattie, 2009, identifies the strongest learning takes place where the strongest teacher/student relationships are apparent. Souter and James (2019) explored the benefits of mutually strong opportunities to improve teacher and student wellbeing, thus improving the learning environment for all. </a:t>
            </a:r>
          </a:p>
          <a:p>
            <a:endParaRPr lang="en-US"/>
          </a:p>
          <a:p>
            <a:r>
              <a:rPr lang="en-US"/>
              <a:t>Why is this important? When wellbeing is low sickness levels can rise and higher numbers will leave the profession - According to Stats Wales report in July 2024, who collected data in Wales relating to Teacher absences over one year from September 1, 2023, to August 31, 2024 - they found that a total of approximately 75,000 working days were lost due to absences among teachers across Wales. This includes a range of absences from minor to more extended health-related issues. For instance, Cardiff alone accounted for 8,020 of these days, making it one of the areas with the highest levels of sickness-related absences. Carmarthenshire and Swansea also reported significant numbers of lost days, at 5,200 and 6,520, respectively. This is a significant increase from the same data collected over the last decade ago, particularly surrounding teachers who listed "work related stress" as the cause (Audit Wales, 2022). This indicates a need to improve teacher wellbeing within their role. It is also worthwhile acknowledging that Wright in his report for BERA (2022) raises concerns about teachers’ wellbeing and mental health and how they have heightened since the pandemic (See et al., 2020; Müller, 2022)</a:t>
            </a:r>
          </a:p>
          <a:p>
            <a:endParaRPr lang="en-US"/>
          </a:p>
          <a:p>
            <a:r>
              <a:rPr lang="en-US"/>
              <a:t>Welsh Government recognised the need for reform to focus more on skills development and preparing students for life beyond school, with a strong emphasis on developing critical thinking, creativity, and emotional intelligence as a result of the findings of the 2015 Successful Futures review, led by Professor Graham Donaldson ... but yet no reform for teachers and pedagogy has taken place to recognise a change in society.</a:t>
            </a:r>
          </a:p>
          <a:p>
            <a:endParaRPr lang="en-US"/>
          </a:p>
          <a:p>
            <a:r>
              <a:rPr lang="en-US"/>
              <a:t>This has made me reflect on my personal experience and identifying the times when I was happiest teaching combined with when my children displayed the best learning creating the strongest teacher and pupil relationship. The most prominent example was an eight week residential experience of taking my class of four year old children to a local museum each day. The school (Who shall remain anonymous inline with BERA, 2024) was one of a few that were part of this project, the findings collated by Kings College, London (2018) showed positive impact between student teacher relationships and report "The projects also fostered</a:t>
            </a:r>
          </a:p>
          <a:p>
            <a:r>
              <a:rPr lang="en-US"/>
              <a:t>deeper relationships between schools and parents, contributing to greater</a:t>
            </a:r>
          </a:p>
          <a:p>
            <a:r>
              <a:rPr lang="en-US"/>
              <a:t>community cohesion".</a:t>
            </a:r>
          </a:p>
          <a:p>
            <a:endParaRPr lang="en-US"/>
          </a:p>
          <a:p>
            <a:r>
              <a:rPr lang="en-US"/>
              <a:t>So where can I take this exploration of student and pupil relationships and link it to educational visits?  TURN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knew that I wanted to look at how visits can boost wellbeing in teachers and pupils but to narrow this in to an area of focus was initially overwhelming as there were an exciting number of possibilities. It gave me great comfort to stumble upon the quote “If we knew what we were doing it wouldn’t be research”  Einstein (nd), because I am yet to know what I am doing. But the fun of this is only wasted on me amongst busy times, as Drew (2023) acknowledges. </a:t>
            </a:r>
          </a:p>
          <a:p>
            <a:endParaRPr lang="en-US"/>
          </a:p>
          <a:p>
            <a:r>
              <a:rPr lang="en-US"/>
              <a:t>These are the broad areas that I started looking into to see what was available already. **CLICK** Relating to how visits impact on teacher wellbeing Fiorilli, C., et al. (2019) have explored the relationship between teacher wellbeing and professional development, including external activities;  </a:t>
            </a:r>
          </a:p>
          <a:p>
            <a:r>
              <a:rPr lang="en-US"/>
              <a:t>Kyriacou, C. (2001) researched teacher stress and discussed factors that impact teacher wellbeing, but specifically focused on external professional development opportunities - whilst I found this a benefit of MPSM the paper did not explicitly link visits and wellbeing or mention pupils. Furthermore, </a:t>
            </a:r>
          </a:p>
          <a:p>
            <a:r>
              <a:rPr lang="en-US"/>
              <a:t>Roffey, S. (2012) journal article discusses overall school wellbeing and how school activities, including external trips, can positively influence both student and teacher wellbeing - but in a very broad sense and not linked to case studies or data. This left me wondering if there was a gap in this area. </a:t>
            </a:r>
          </a:p>
          <a:p>
            <a:endParaRPr lang="en-US"/>
          </a:p>
          <a:p>
            <a:r>
              <a:rPr lang="en-US"/>
              <a:t>** CLICK **</a:t>
            </a:r>
          </a:p>
          <a:p>
            <a:endParaRPr lang="en-US"/>
          </a:p>
          <a:p>
            <a:r>
              <a:rPr lang="en-US"/>
              <a:t>A study conducted by Poon &amp; Kim (2019) explored secondary schools where flexible learning spaces were used to support a range of pedagogical approaches. The outcome of the study indicated that these spaces enhanced student engagement and enhanced interaction between pupils and teachers. However, the study also highlighted the challenges faced by teachers in adapting their pedagogical methods to fully utilise the potential of these new spaces and so did not address my area of teacher's improved wellbeing.</a:t>
            </a:r>
          </a:p>
          <a:p>
            <a:endParaRPr lang="en-US"/>
          </a:p>
          <a:p>
            <a:r>
              <a:rPr lang="en-US"/>
              <a:t>Due to the short nature of the research time I didn't feel 'long term effects' could be fairly explored in my current capacity, **CLICK** nor did I have the funding or time to conduct comparative studies (define....)</a:t>
            </a:r>
          </a:p>
          <a:p>
            <a:endParaRPr lang="en-US"/>
          </a:p>
          <a:p>
            <a:r>
              <a:rPr lang="en-US"/>
              <a:t>I could happily spend the next decade exploring all of these areas but linking back to my original position I felt the focus for now is on Building Positive Relationships between teachers and pupils. *CLICK*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After finally deciding on the area of focus, it was important to consider the various conceptual frameworks within education that my Research may link to. </a:t>
            </a:r>
          </a:p>
          <a:p>
            <a:r>
              <a:rPr lang="en-US"/>
              <a:t>I was able to condense this into these three categories, which in turn are used as key words and terms within my literature searches. </a:t>
            </a:r>
          </a:p>
          <a:p>
            <a:endParaRPr lang="en-US"/>
          </a:p>
          <a:p>
            <a:r>
              <a:rPr lang="en-US"/>
              <a:t>I have listed the key authors beneath the relevant sections and found there was a range of literature for each, that I will be able to explore in depth in my literature review.</a:t>
            </a:r>
          </a:p>
          <a:p>
            <a:endParaRPr lang="en-US"/>
          </a:p>
          <a:p>
            <a:r>
              <a:rPr lang="en-US"/>
              <a:t>In regards to Teacher student relationships the literature appears to synthesise that the quality of teacher-pupil relationships is consistently linked to better learning outcomes, emotional regulation, and motivation but that barriers include emotional and social challenges faced by teachers, </a:t>
            </a:r>
          </a:p>
          <a:p>
            <a:r>
              <a:rPr lang="en-US"/>
              <a:t>Overcrowded classrooms and insufficient resources, and inconsistent teacher expectations or lack of support which they suggest can be overcome by providing teachers with training, scaffolding and relationship-building strategies as well as addressing systemic issues like class size and teacher burnout - I am keen to explore if this is possible through visits.</a:t>
            </a:r>
          </a:p>
          <a:p>
            <a:endParaRPr lang="en-US"/>
          </a:p>
          <a:p>
            <a:endParaRPr lang="en-US"/>
          </a:p>
          <a:p>
            <a:r>
              <a:rPr lang="en-US"/>
              <a:t>Similarly, those listed under experiential learning reach agreement that experiential learning is most effective when learners are actively engaged with the material through real-world experiences, hands-on activities, social interaction and guided participation. </a:t>
            </a:r>
          </a:p>
          <a:p>
            <a:r>
              <a:rPr lang="en-US"/>
              <a:t>They emphasise the importance of contextual and cultural factors in learning, reinforcing that experiences in authentic environments lead to deeper, more meaningful learning. Could this be possible through educational visits? I aim to find out! However, limited resources such as lack of time, space, or materials to create real-world learning experiences coupled with teachers not feeling equipped to facilitate experiential learning or to manage learning environments that require higher levels of student autonomy and creativity must be recognised as potential barriers and limitations to this experiential learning. </a:t>
            </a:r>
          </a:p>
          <a:p>
            <a:endParaRPr lang="en-US"/>
          </a:p>
          <a:p>
            <a:r>
              <a:rPr lang="en-US"/>
              <a:t>Finally, both Self-Determination Theory (SDT) and the Job Demands-Resources (JD-R) Model offer valuable insights into promoting teacher well-being and the role of intrinsic motivation and highlight the balance of job demands and resources in sustaining engagement and reducing burnout. I found personally that educational visits gave me high levels of motivation and wonderful engagement levels but I was undeniably more tired than I had been in the classroom. They suggest that for optimal well-being, teachers need to have sufficient resources to manage demands, autonomy in their roles, and supportive relationships within the school environment - this may not be apparent for all within educational visits. We aim to explore this within the proposed research.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 what is the suggested Research Question to base the Literature Review on?</a:t>
            </a:r>
          </a:p>
          <a:p>
            <a:endParaRPr lang="en-US"/>
          </a:p>
          <a:p>
            <a:r>
              <a:rPr lang="en-US"/>
              <a:t>(Disclaimer - this may change on a number of occassions as it already has!)</a:t>
            </a:r>
          </a:p>
          <a:p>
            <a:endParaRPr lang="en-US"/>
          </a:p>
          <a:p>
            <a:r>
              <a:rPr lang="en-US"/>
              <a:t>My research stance is that of an interpretivist researcher (Crotty, 1998; Saracho, 2015). </a:t>
            </a:r>
          </a:p>
          <a:p>
            <a:endParaRPr lang="en-US"/>
          </a:p>
          <a:p>
            <a:r>
              <a:rPr lang="en-US"/>
              <a:t>Interpretivism, within a constructivist framework, suggests that direct knowledge is unattainable. Instead, knowledge emerges through interpreting people's accounts and observations of the world (Coe et al., 2021). Perhaps this is why my favourite past-time is 'people watching' and seeing how they navigate the world around them.</a:t>
            </a:r>
          </a:p>
          <a:p>
            <a:endParaRPr lang="en-US"/>
          </a:p>
          <a:p>
            <a:r>
              <a:rPr lang="en-US"/>
              <a:t>My positionality sits within the interpretivist paradigm; I can investigate the participants’ views, experiences, thoughts, and perceptions; I want to find out what the participants think, how they feel and what perceptions they hold. </a:t>
            </a:r>
          </a:p>
          <a:p>
            <a:r>
              <a:rPr lang="en-US"/>
              <a:t>As an educator, I advocate the view of interpretivism; I am interested in people’s behaviours, actions and responses and how they see the world (Thomas, 2017). </a:t>
            </a:r>
          </a:p>
          <a:p>
            <a:r>
              <a:rPr lang="en-US"/>
              <a:t>Crotty (1998) states that the interpretive paradigm accepts principles and ideas and aims to understand experiences from another individual’s perspective - this aligns with my views and the way I wish to conduct research.</a:t>
            </a:r>
          </a:p>
          <a:p>
            <a:endParaRPr lang="en-US"/>
          </a:p>
          <a:p>
            <a:r>
              <a:rPr lang="en-US"/>
              <a:t>This research question will allow for the application of combined qualitative and quantitative methods which should allow “both inductive and deductive reasoning to investigate the multiple, plural views of the problem and research question” (Cohen, Manion et al., 2018, p.34).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structure has been formed with Biggam (2018) firmly in mind! </a:t>
            </a:r>
          </a:p>
          <a:p>
            <a:endParaRPr lang="en-US"/>
          </a:p>
          <a:p>
            <a:endParaRPr lang="en-US"/>
          </a:p>
          <a:p>
            <a:r>
              <a:rPr lang="en-US"/>
              <a:t>1. Introduction to the Literature Review</a:t>
            </a:r>
          </a:p>
          <a:p>
            <a:endParaRPr lang="en-US"/>
          </a:p>
          <a:p>
            <a:r>
              <a:rPr lang="en-US"/>
              <a:t>Contextual Background:</a:t>
            </a:r>
          </a:p>
          <a:p>
            <a:r>
              <a:rPr lang="en-US"/>
              <a:t>Teacher-student relationships are fundamental to educational success, influencing student learning, engagement, and behaviour. Positive relationships foster trust, mutual respect, and a sense of belonging, while negative relationships can hinder academic and social development (Hamre &amp; Pianta, 2001). As Biggam (2018) emphasises, the introduction of a literature review should set the scene by clearly outlining the context and rationale for the study, ensuring that readers understand its significance.</a:t>
            </a:r>
          </a:p>
          <a:p>
            <a:endParaRPr lang="en-US"/>
          </a:p>
          <a:p>
            <a:r>
              <a:rPr lang="en-US"/>
              <a:t>Educational Visits in Education:</a:t>
            </a:r>
          </a:p>
          <a:p>
            <a:r>
              <a:rPr lang="en-US"/>
              <a:t>Educational visits have traditionally been valued for enhancing experiential learning, providing hands-on opportunities for students to engage with the curriculum (Kolb, 1984). Recently, there has been increased interest in their relational impacts, particularly how shared experiences outside the classroom can strengthen teacher-student relationships (Behrendt &amp; Franklin, 2014). According to Biggam (2018), introducing the key concepts and debates early in the review helps readers to grasp the breadth and depth of the topic.</a:t>
            </a:r>
          </a:p>
          <a:p>
            <a:endParaRPr lang="en-US"/>
          </a:p>
          <a:p>
            <a:r>
              <a:rPr lang="en-US"/>
              <a:t>2. Teacher-Pupil Relationships</a:t>
            </a:r>
          </a:p>
          <a:p>
            <a:r>
              <a:rPr lang="en-US"/>
              <a:t>Importance of Teacher-pupil Relationships:</a:t>
            </a:r>
          </a:p>
          <a:p>
            <a:r>
              <a:rPr lang="en-US"/>
              <a:t>Research highlights that positive teacher-student relationships improve academic outcomes, emotional security, and classroom behaviour (Roorda et al., 2011). Biggam (2018) advises focusing on major recent studies in this section to ensure the theoretical foundation of the review is robust.</a:t>
            </a:r>
          </a:p>
          <a:p>
            <a:r>
              <a:rPr lang="en-US"/>
              <a:t>Biggam (2018) suggests analysing these factors critically, identifying how they interconnect and where gaps in the literature exist. For example, external influences like socio-economic status (Bronfenbrenner, 1979) and cultural background are often underexplored.</a:t>
            </a:r>
          </a:p>
          <a:p>
            <a:endParaRPr lang="en-US"/>
          </a:p>
          <a:p>
            <a:r>
              <a:rPr lang="en-US"/>
              <a:t>3. Experiential Learning</a:t>
            </a:r>
          </a:p>
          <a:p>
            <a:r>
              <a:rPr lang="en-US"/>
              <a:t>Experiential Learning Theories:</a:t>
            </a:r>
          </a:p>
          <a:p>
            <a:r>
              <a:rPr lang="en-US"/>
              <a:t>Kolb’s (1984) experiential learning cycle and Dewey’s (1938) philosophy emphasise the importance of active, hands-on learning in fostering deeper understanding. These theories underpin the role of educational visits in facilitating learning and relationship building. Biggam (2018) stresses the importance of aligning the theoretical framework with the research question to ensure coherence in the literature review.</a:t>
            </a:r>
          </a:p>
          <a:p>
            <a:endParaRPr lang="en-US"/>
          </a:p>
          <a:p>
            <a:r>
              <a:rPr lang="en-US"/>
              <a:t>Informal Learning Environments:</a:t>
            </a:r>
          </a:p>
          <a:p>
            <a:r>
              <a:rPr lang="en-US"/>
              <a:t>Informal settings such as museums, nature trips, and community visits create opportunities for different kinds of interactions, fostering collaboration and shared discovery (Falk &amp; Dierking, 2000). These settings break down hierarchical barriers, enabling more personal teacher-pupil connections. Biggam (2018) advises integrating case studies or specific examples in this section to illustrate how theoretical concepts translate into practice.</a:t>
            </a:r>
          </a:p>
          <a:p>
            <a:endParaRPr lang="en-US"/>
          </a:p>
          <a:p>
            <a:r>
              <a:rPr lang="en-US"/>
              <a:t>4. Educational Visits and Their Impact on Teacher-Student Relationships:</a:t>
            </a:r>
          </a:p>
          <a:p>
            <a:r>
              <a:rPr lang="en-US"/>
              <a:t>Teachers often view educational visits as opportunities to engage with students in informal settings, allowing for more meaningful, personal connections (DeWitt &amp; Osborne, 2007). According to Biggam (2018), incorporating direct quotes or perspectives from teachers in studies can add depth to this discussion.</a:t>
            </a:r>
          </a:p>
          <a:p>
            <a:endParaRPr lang="en-US"/>
          </a:p>
          <a:p>
            <a:r>
              <a:rPr lang="en-US"/>
              <a:t>Impact on Teacher-Student Interactions:</a:t>
            </a:r>
          </a:p>
          <a:p>
            <a:r>
              <a:rPr lang="en-US"/>
              <a:t>Shared experiences during educational visits, such as solving challenges together or engaging in informal conversations, enhance relational dynamics (Behrendt &amp; Franklin, 2014). Biggam (2018) emphasises the need to draw connections between theory and practice here, showing how these experiences align</a:t>
            </a:r>
          </a:p>
          <a:p>
            <a:r>
              <a:rPr lang="en-US"/>
              <a:t>.</a:t>
            </a:r>
          </a:p>
          <a:p>
            <a:endParaRPr lang="en-US"/>
          </a:p>
          <a:p>
            <a:r>
              <a:rPr lang="en-US"/>
              <a:t>Barriers and Challenges:</a:t>
            </a:r>
          </a:p>
          <a:p>
            <a:r>
              <a:rPr lang="en-US"/>
              <a:t>Despite their benefits, educational visits face logistical challenges, such as cost, time constraints, and student behavior management, which can hinder their relational impact (Griffin, 2004). Biggam (2018) recommends critically appraising these challenges to identify potential solutions or areas for further research.</a:t>
            </a:r>
          </a:p>
          <a:p>
            <a:endParaRPr lang="en-US"/>
          </a:p>
          <a:p>
            <a:r>
              <a:rPr lang="en-US"/>
              <a:t>5. Teacher Wellbeing and Social-Emotional Development:</a:t>
            </a:r>
          </a:p>
          <a:p>
            <a:r>
              <a:rPr lang="en-US"/>
              <a:t>Positive teacher-student relationships contribute to teacher wellbeing, reducing stress and increasing job satisfaction (Jennings &amp; Greenberg, 2009). This connection is particularly relevant in light of increasing teacher burnout rates. As Biggam (2018) highlights, discussing the implications of findings for different stakeholders strengthens the review’s practical relevance.</a:t>
            </a:r>
          </a:p>
          <a:p>
            <a:endParaRPr lang="en-US"/>
          </a:p>
          <a:p>
            <a:r>
              <a:rPr lang="en-US"/>
              <a:t>6. Gap in Literature:</a:t>
            </a:r>
          </a:p>
          <a:p>
            <a:r>
              <a:rPr lang="en-US"/>
              <a:t>While the benefits of educational visits for student learning are well-documented, their specific influence on teacher-student relationships remains underexplored. Current studies often focus on academic outcomes, leaving relational and teacher-centric impacts as an emerging area of interest (DeWitt &amp; Osborne, 2007). Biggam (2018) suggests clearly identifying gaps to justify the need for new research.</a:t>
            </a:r>
          </a:p>
          <a:p>
            <a:endParaRPr lang="en-US"/>
          </a:p>
          <a:p>
            <a:r>
              <a:rPr lang="en-US"/>
              <a:t>7. Conclusion</a:t>
            </a:r>
          </a:p>
          <a:p>
            <a:r>
              <a:rPr lang="en-US"/>
              <a:t>Summarise key themes, such as the significance of teacher-student relationships, the role of educational visits, and the potential barriers to their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 beginning my literature review there were very limited search results, I started very specific but can see that there is a gap linking all of these components **CLICK** I removed some of my parameters which has helped but I noticed that lots of the resources linked to education - wellbeing AND visits sits in Scandanavian countries. With the European Commission (2022) stating that Scandinavian systems provide holistic approach, which includes a strong focus on social-emotional learning and well-being. According to their reports, Scandinavian countries place high importance on student participation, equality, and inclusivity in the classroom, which contribute to positive educational outcomes. This may suggest that combined with the Curriculum for Wales aims perhaps a link to relationships and educational visits should be explored.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Using "Wallace and Wray: Critical Reading and Writing for Postgraduates" I have critiqued one of the papers relating to my research. It has allowed me to discover my dark side and develop my critical thinking rather than accepting sources at face value. </a:t>
            </a:r>
          </a:p>
          <a:p>
            <a:endParaRPr lang="en-US"/>
          </a:p>
          <a:p>
            <a:r>
              <a:rPr lang="en-US"/>
              <a:t>The article is published in School Psychology Review, which is a peer-reviewed academic journal</a:t>
            </a:r>
          </a:p>
          <a:p>
            <a:endParaRPr lang="en-US"/>
          </a:p>
          <a:p>
            <a:r>
              <a:rPr lang="en-US"/>
              <a:t>•Publication Date: 2004. While informative, the article is not considered current as it was published 20 years ago.</a:t>
            </a:r>
          </a:p>
          <a:p>
            <a:endParaRPr lang="en-US"/>
          </a:p>
          <a:p>
            <a:r>
              <a:rPr lang="en-US"/>
              <a:t>•Location: The research was conducted in the United States, specifically through the University of Virginia. Need UK. Need Wales.</a:t>
            </a:r>
          </a:p>
          <a:p>
            <a:endParaRPr lang="en-US"/>
          </a:p>
          <a:p>
            <a:r>
              <a:rPr lang="en-US"/>
              <a:t>•Type of Research: This study is quantitative and longitudinal, utilising hierarchical regression analyses. It is not a case study or action research but involves statistical analysis of large-scale data over time.</a:t>
            </a:r>
          </a:p>
          <a:p>
            <a:endParaRPr lang="en-US"/>
          </a:p>
          <a:p>
            <a:r>
              <a:rPr lang="en-US"/>
              <a:t>•The study used multiple sources of data (teacher reports, parent reports, and direct assessments of children’s skills), which aligns with a longitudinal observational study.</a:t>
            </a:r>
          </a:p>
          <a:p>
            <a:endParaRPr lang="en-US"/>
          </a:p>
          <a:p>
            <a:r>
              <a:rPr lang="en-US"/>
              <a:t>•Not an Opinion Piece: The article is based on empirical research, not a commentary or opinion.</a:t>
            </a:r>
          </a:p>
          <a:p>
            <a:endParaRPr lang="en-US"/>
          </a:p>
          <a:p>
            <a:r>
              <a:rPr lang="en-US"/>
              <a:t>•big focus on the power relationship - i’m keen to explore well-being</a:t>
            </a:r>
          </a:p>
          <a:p>
            <a:endParaRPr lang="en-US"/>
          </a:p>
          <a:p>
            <a:r>
              <a:rPr lang="en-US"/>
              <a:t>•Participants: The study included 490 children. Data was collected from their teachers, mothers, and direct assessments of their academic and social development. The children were a subset of the larger National Institute of Child Health and Human Development (NICHD) study.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Teacher-child relationships play a crucial role in shaping children's success in school, as highlighted by Bronfenbrenner’s Ecological Systems Theory, which underscores the significance of proximal processes in child development. </a:t>
            </a:r>
          </a:p>
          <a:p>
            <a:endParaRPr lang="en-US"/>
          </a:p>
          <a:p>
            <a:r>
              <a:rPr lang="en-US"/>
              <a:t>This research by Hamre and Pianta (2001) demonstrates that high levels of conflict in teacher-child relationships are associated with increased behavioural problems, while relational closeness fosters better social and academic skills. The stability of these relationships also matters; according to Attachment Theory (Bowlby, 1969), consistent and predictable interactions support emotional security. O'Connor and McCartney (2007) found that conflict in teacher-child relationships tends to be more stable over time than closeness, which can vary based on context - would we see more or less conflict on a visit?</a:t>
            </a:r>
          </a:p>
          <a:p>
            <a:endParaRPr lang="en-US"/>
          </a:p>
          <a:p>
            <a:r>
              <a:rPr lang="en-US"/>
              <a:t>Close teacher-child relationships are linked to better academic performance and social competence, aligning with Vygotsky's Social Development Theory, which emphasises the role of social interactions in scaffolding learning. Birch and Ladd (1997) provide evidence that closeness in early years predicts positive academic and social outcomes, whereas conflict correlates with disruptive behaviours and lower academic performance.</a:t>
            </a:r>
          </a:p>
          <a:p>
            <a:endParaRPr lang="en-US"/>
          </a:p>
          <a:p>
            <a:r>
              <a:rPr lang="en-US"/>
              <a:t>Furthermore, contextual factors such as gender and socioeconomic status (SES) influence these dynamics. As noted in the Bioecological Model (Bronfenbrenner &amp; Morris, 2006), Hughes and Kwok (2007) found that boys and children from low-SES backgrounds were more likely to experience relational conflict, which negatively impacted their school outcomes.</a:t>
            </a:r>
          </a:p>
          <a:p>
            <a:endParaRPr lang="en-US"/>
          </a:p>
          <a:p>
            <a:r>
              <a:rPr lang="en-US"/>
              <a:t>Finally, teacher-child relationships significantly affect behavioural outcomes. The Transactional Model of Development (Sameroff, 2009) highlights how relational quality and child behaviour influence each other. Ladd, Birch, and Buhs (1999) observed that conflict in these relationships was linked to externalising behaviours such as aggression, while closeness was associated with fewer internalising issues like anxiety. These findings underscore the critical importance of nurturing positive and stable teacher-child relationships to support students’ academic, social, and emotional development.</a:t>
            </a:r>
          </a:p>
          <a:p>
            <a:endParaRPr lang="en-US"/>
          </a:p>
          <a:p>
            <a:r>
              <a:rPr lang="en-US"/>
              <a:t>This paper therefore tells me there is an importance of relationships between teacher and pupil but does not link to educational visits.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Pianta and Stuhlman’s (2004) study makes a significant contribution to my understanding of the role of teacher-student relationships in early childhood education, highlighting the long-term impact of positive relationships on student outcomes. </a:t>
            </a:r>
          </a:p>
          <a:p>
            <a:endParaRPr lang="en-US"/>
          </a:p>
          <a:p>
            <a:r>
              <a:rPr lang="en-US"/>
              <a:t>However, the study has certain limitations. For instance, teacher bias may have influenced the findings, a common concern highlighted in teacher-student relational research (Hughes, 2012). Additionally, the lack of qualitative insights into how these relationships develop limits the depth of understanding, as qualitative approaches can provide richer context and nuances (Creswell &amp; Poth, 2018), this is something I aim to include in my triangulation methodology. Furthermore, the study’s limited exploration of diversity raises concerns about its applicability across different cultural and socio-economic contexts, as relationships may vary significantly by such factors (Gay, 2018).</a:t>
            </a:r>
          </a:p>
          <a:p>
            <a:endParaRPr lang="en-US"/>
          </a:p>
          <a:p>
            <a:r>
              <a:rPr lang="en-US"/>
              <a:t>As well as my research adopting mixed methods approaches to capture both the measurable impact and the lived experiences of teachers and pupils, as suggested by Tashakkori and Teddlie (2010) ensuring a more diverse sample would help account for the influence of cultural and socio-economic diversity, enriching the generalisability of findings (Banks, 2015).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My next step is to embark on the larger Literature Review and synthesise all of my sources, hopefully continue to identify a gap and move forward in my exploration relating to student and teacher relationships being impacted by educational visits. Thanks so much for listening, I look forward to welcoming your questions.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image" Target="../media/image1.jpeg"/><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18" Type="http://schemas.openxmlformats.org/officeDocument/2006/relationships/image" Target="../media/image28.png"/><Relationship Id="rId3" Type="http://schemas.openxmlformats.org/officeDocument/2006/relationships/image" Target="../media/image1.jpeg"/><Relationship Id="rId7" Type="http://schemas.openxmlformats.org/officeDocument/2006/relationships/image" Target="../media/image17.svg"/><Relationship Id="rId12" Type="http://schemas.openxmlformats.org/officeDocument/2006/relationships/image" Target="../media/image22.png"/><Relationship Id="rId17" Type="http://schemas.openxmlformats.org/officeDocument/2006/relationships/image" Target="../media/image27.svg"/><Relationship Id="rId2" Type="http://schemas.openxmlformats.org/officeDocument/2006/relationships/notesSlide" Target="../notesSlides/notesSlide3.xml"/><Relationship Id="rId16"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5.svg"/><Relationship Id="rId10" Type="http://schemas.openxmlformats.org/officeDocument/2006/relationships/image" Target="../media/image20.png"/><Relationship Id="rId19" Type="http://schemas.openxmlformats.org/officeDocument/2006/relationships/image" Target="../media/image29.sv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5.svg"/><Relationship Id="rId3" Type="http://schemas.openxmlformats.org/officeDocument/2006/relationships/image" Target="../media/image1.jpeg"/><Relationship Id="rId7" Type="http://schemas.openxmlformats.org/officeDocument/2006/relationships/image" Target="../media/image25.svg"/><Relationship Id="rId12"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image" Target="../media/image33.svg"/><Relationship Id="rId5" Type="http://schemas.openxmlformats.org/officeDocument/2006/relationships/image" Target="../media/image31.svg"/><Relationship Id="rId15" Type="http://schemas.openxmlformats.org/officeDocument/2006/relationships/image" Target="../media/image37.svg"/><Relationship Id="rId10" Type="http://schemas.openxmlformats.org/officeDocument/2006/relationships/image" Target="../media/image32.png"/><Relationship Id="rId4" Type="http://schemas.openxmlformats.org/officeDocument/2006/relationships/image" Target="../media/image30.png"/><Relationship Id="rId9" Type="http://schemas.openxmlformats.org/officeDocument/2006/relationships/image" Target="../media/image27.svg"/><Relationship Id="rId14"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svg"/><Relationship Id="rId18" Type="http://schemas.openxmlformats.org/officeDocument/2006/relationships/image" Target="../media/image52.png"/><Relationship Id="rId3" Type="http://schemas.openxmlformats.org/officeDocument/2006/relationships/image" Target="../media/image1.jpeg"/><Relationship Id="rId21" Type="http://schemas.openxmlformats.org/officeDocument/2006/relationships/image" Target="../media/image55.svg"/><Relationship Id="rId7" Type="http://schemas.openxmlformats.org/officeDocument/2006/relationships/image" Target="../media/image41.svg"/><Relationship Id="rId12" Type="http://schemas.openxmlformats.org/officeDocument/2006/relationships/image" Target="../media/image46.png"/><Relationship Id="rId17" Type="http://schemas.openxmlformats.org/officeDocument/2006/relationships/image" Target="../media/image51.svg"/><Relationship Id="rId2" Type="http://schemas.openxmlformats.org/officeDocument/2006/relationships/notesSlide" Target="../notesSlides/notesSlide5.xml"/><Relationship Id="rId16" Type="http://schemas.openxmlformats.org/officeDocument/2006/relationships/image" Target="../media/image50.png"/><Relationship Id="rId20"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5.svg"/><Relationship Id="rId5" Type="http://schemas.openxmlformats.org/officeDocument/2006/relationships/image" Target="../media/image39.svg"/><Relationship Id="rId15" Type="http://schemas.openxmlformats.org/officeDocument/2006/relationships/image" Target="../media/image49.svg"/><Relationship Id="rId10" Type="http://schemas.openxmlformats.org/officeDocument/2006/relationships/image" Target="../media/image44.png"/><Relationship Id="rId19" Type="http://schemas.openxmlformats.org/officeDocument/2006/relationships/image" Target="../media/image53.svg"/><Relationship Id="rId4" Type="http://schemas.openxmlformats.org/officeDocument/2006/relationships/image" Target="../media/image38.png"/><Relationship Id="rId9" Type="http://schemas.openxmlformats.org/officeDocument/2006/relationships/image" Target="../media/image43.svg"/><Relationship Id="rId14" Type="http://schemas.openxmlformats.org/officeDocument/2006/relationships/image" Target="../media/image48.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9.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svg"/><Relationship Id="rId4" Type="http://schemas.openxmlformats.org/officeDocument/2006/relationships/image" Target="../media/image56.png"/></Relationships>
</file>

<file path=ppt/slides/_rels/slide7.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jpeg"/><Relationship Id="rId7" Type="http://schemas.openxmlformats.org/officeDocument/2006/relationships/image" Target="../media/image3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1.svg"/><Relationship Id="rId4" Type="http://schemas.openxmlformats.org/officeDocument/2006/relationships/image" Target="../media/image30.png"/><Relationship Id="rId9" Type="http://schemas.openxmlformats.org/officeDocument/2006/relationships/image" Target="../media/image61.svg"/></Relationships>
</file>

<file path=ppt/slides/_rels/slide8.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67.svg"/><Relationship Id="rId18" Type="http://schemas.openxmlformats.org/officeDocument/2006/relationships/image" Target="../media/image72.png"/><Relationship Id="rId26" Type="http://schemas.openxmlformats.org/officeDocument/2006/relationships/image" Target="../media/image20.png"/><Relationship Id="rId3" Type="http://schemas.openxmlformats.org/officeDocument/2006/relationships/image" Target="../media/image1.jpeg"/><Relationship Id="rId21" Type="http://schemas.openxmlformats.org/officeDocument/2006/relationships/image" Target="../media/image75.svg"/><Relationship Id="rId7" Type="http://schemas.openxmlformats.org/officeDocument/2006/relationships/image" Target="../media/image25.svg"/><Relationship Id="rId12" Type="http://schemas.openxmlformats.org/officeDocument/2006/relationships/image" Target="../media/image66.png"/><Relationship Id="rId17" Type="http://schemas.openxmlformats.org/officeDocument/2006/relationships/image" Target="../media/image71.svg"/><Relationship Id="rId25" Type="http://schemas.openxmlformats.org/officeDocument/2006/relationships/image" Target="../media/image77.svg"/><Relationship Id="rId2" Type="http://schemas.openxmlformats.org/officeDocument/2006/relationships/notesSlide" Target="../notesSlides/notesSlide8.xml"/><Relationship Id="rId16" Type="http://schemas.openxmlformats.org/officeDocument/2006/relationships/image" Target="../media/image70.png"/><Relationship Id="rId20" Type="http://schemas.openxmlformats.org/officeDocument/2006/relationships/image" Target="../media/image74.png"/><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image" Target="../media/image65.svg"/><Relationship Id="rId24" Type="http://schemas.openxmlformats.org/officeDocument/2006/relationships/image" Target="../media/image76.png"/><Relationship Id="rId5" Type="http://schemas.openxmlformats.org/officeDocument/2006/relationships/image" Target="../media/image63.svg"/><Relationship Id="rId15" Type="http://schemas.openxmlformats.org/officeDocument/2006/relationships/image" Target="../media/image69.svg"/><Relationship Id="rId23" Type="http://schemas.openxmlformats.org/officeDocument/2006/relationships/image" Target="../media/image23.svg"/><Relationship Id="rId10" Type="http://schemas.openxmlformats.org/officeDocument/2006/relationships/image" Target="../media/image64.png"/><Relationship Id="rId19" Type="http://schemas.openxmlformats.org/officeDocument/2006/relationships/image" Target="../media/image73.svg"/><Relationship Id="rId4" Type="http://schemas.openxmlformats.org/officeDocument/2006/relationships/image" Target="../media/image62.png"/><Relationship Id="rId9" Type="http://schemas.openxmlformats.org/officeDocument/2006/relationships/image" Target="../media/image41.svg"/><Relationship Id="rId14" Type="http://schemas.openxmlformats.org/officeDocument/2006/relationships/image" Target="../media/image68.png"/><Relationship Id="rId22" Type="http://schemas.openxmlformats.org/officeDocument/2006/relationships/image" Target="../media/image22.png"/><Relationship Id="rId27" Type="http://schemas.openxmlformats.org/officeDocument/2006/relationships/image" Target="../media/image21.svg"/></Relationships>
</file>

<file path=ppt/slides/_rels/slide9.xml.rels><?xml version="1.0" encoding="UTF-8" standalone="yes"?>
<Relationships xmlns="http://schemas.openxmlformats.org/package/2006/relationships"><Relationship Id="rId3" Type="http://schemas.openxmlformats.org/officeDocument/2006/relationships/image" Target="../media/image78.png"/><Relationship Id="rId7" Type="http://schemas.openxmlformats.org/officeDocument/2006/relationships/image" Target="../media/image82.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svg"/></Relationships>
</file>

<file path=ppt/slides/_rels/slide10.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jpeg"/><Relationship Id="rId7" Type="http://schemas.openxmlformats.org/officeDocument/2006/relationships/image" Target="../media/image35.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1.svg"/><Relationship Id="rId4" Type="http://schemas.openxmlformats.org/officeDocument/2006/relationships/image" Target="../media/image30.png"/><Relationship Id="rId9" Type="http://schemas.openxmlformats.org/officeDocument/2006/relationships/image" Target="../media/image61.svg"/></Relationships>
</file>

<file path=ppt/slides/_rels/slide14.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www.bera.ac.uk/blog/an-evidence-based-approach-to-addressing-teacher-mental-health-and-wellbeing" TargetMode="External"/><Relationship Id="rId1" Type="http://schemas.openxmlformats.org/officeDocument/2006/relationships/slideLayout" Target="../slideLayouts/slideLayout7.xml"/><Relationship Id="rId4" Type="http://schemas.openxmlformats.org/officeDocument/2006/relationships/image" Target="../media/image79.svg"/></Relationships>
</file>

<file path=ppt/slides/_rels/slide17.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84.png"/><Relationship Id="rId1" Type="http://schemas.openxmlformats.org/officeDocument/2006/relationships/slideLayout" Target="../slideLayouts/slideLayout7.xml"/><Relationship Id="rId4" Type="http://schemas.openxmlformats.org/officeDocument/2006/relationships/image" Target="../media/image86.pn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image" Target="../media/image1.jpeg"/><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2663033" y="6195861"/>
            <a:ext cx="6914093" cy="5028432"/>
          </a:xfrm>
          <a:custGeom>
            <a:avLst/>
            <a:gdLst/>
            <a:ahLst/>
            <a:cxnLst/>
            <a:rect l="l" t="t" r="r" b="b"/>
            <a:pathLst>
              <a:path w="6914093" h="5028432">
                <a:moveTo>
                  <a:pt x="0" y="0"/>
                </a:moveTo>
                <a:lnTo>
                  <a:pt x="6914093" y="0"/>
                </a:lnTo>
                <a:lnTo>
                  <a:pt x="6914093" y="5028431"/>
                </a:lnTo>
                <a:lnTo>
                  <a:pt x="0" y="50284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4029971" y="4820778"/>
            <a:ext cx="10228058" cy="1710875"/>
          </a:xfrm>
          <a:custGeom>
            <a:avLst/>
            <a:gdLst/>
            <a:ahLst/>
            <a:cxnLst/>
            <a:rect l="l" t="t" r="r" b="b"/>
            <a:pathLst>
              <a:path w="10228058" h="1710875">
                <a:moveTo>
                  <a:pt x="0" y="0"/>
                </a:moveTo>
                <a:lnTo>
                  <a:pt x="10228058" y="0"/>
                </a:lnTo>
                <a:lnTo>
                  <a:pt x="10228058" y="1710876"/>
                </a:lnTo>
                <a:lnTo>
                  <a:pt x="0" y="17108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3718992" y="3825615"/>
            <a:ext cx="10850017" cy="3329726"/>
          </a:xfrm>
          <a:prstGeom prst="rect">
            <a:avLst/>
          </a:prstGeom>
        </p:spPr>
        <p:txBody>
          <a:bodyPr lIns="0" tIns="0" rIns="0" bIns="0" rtlCol="0" anchor="t">
            <a:spAutoFit/>
          </a:bodyPr>
          <a:lstStyle/>
          <a:p>
            <a:pPr algn="ctr">
              <a:lnSpc>
                <a:spcPts val="27236"/>
              </a:lnSpc>
            </a:pPr>
            <a:r>
              <a:rPr lang="en-US" sz="19454">
                <a:solidFill>
                  <a:srgbClr val="01070A"/>
                </a:solidFill>
                <a:latin typeface="Carelia"/>
                <a:ea typeface="Carelia"/>
                <a:cs typeface="Carelia"/>
                <a:sym typeface="Carelia"/>
              </a:rPr>
              <a:t>Review</a:t>
            </a:r>
          </a:p>
        </p:txBody>
      </p:sp>
      <p:sp>
        <p:nvSpPr>
          <p:cNvPr id="6" name="Freeform 6"/>
          <p:cNvSpPr/>
          <p:nvPr/>
        </p:nvSpPr>
        <p:spPr>
          <a:xfrm>
            <a:off x="12456379" y="5404911"/>
            <a:ext cx="8246933" cy="6247677"/>
          </a:xfrm>
          <a:custGeom>
            <a:avLst/>
            <a:gdLst/>
            <a:ahLst/>
            <a:cxnLst/>
            <a:rect l="l" t="t" r="r" b="b"/>
            <a:pathLst>
              <a:path w="8246933" h="6247677">
                <a:moveTo>
                  <a:pt x="0" y="0"/>
                </a:moveTo>
                <a:lnTo>
                  <a:pt x="8246933" y="0"/>
                </a:lnTo>
                <a:lnTo>
                  <a:pt x="8246933" y="6247677"/>
                </a:lnTo>
                <a:lnTo>
                  <a:pt x="0" y="62476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5308980" y="-1652824"/>
            <a:ext cx="8905028" cy="5575060"/>
          </a:xfrm>
          <a:custGeom>
            <a:avLst/>
            <a:gdLst/>
            <a:ahLst/>
            <a:cxnLst/>
            <a:rect l="l" t="t" r="r" b="b"/>
            <a:pathLst>
              <a:path w="8905028" h="5575060">
                <a:moveTo>
                  <a:pt x="0" y="0"/>
                </a:moveTo>
                <a:lnTo>
                  <a:pt x="8905029" y="0"/>
                </a:lnTo>
                <a:lnTo>
                  <a:pt x="8905029" y="5575060"/>
                </a:lnTo>
                <a:lnTo>
                  <a:pt x="0" y="55750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rot="-3495846">
            <a:off x="-3929800" y="-2685694"/>
            <a:ext cx="5243739" cy="7338566"/>
          </a:xfrm>
          <a:custGeom>
            <a:avLst/>
            <a:gdLst/>
            <a:ahLst/>
            <a:cxnLst/>
            <a:rect l="l" t="t" r="r" b="b"/>
            <a:pathLst>
              <a:path w="5243739" h="7338566">
                <a:moveTo>
                  <a:pt x="0" y="0"/>
                </a:moveTo>
                <a:lnTo>
                  <a:pt x="5243739" y="0"/>
                </a:lnTo>
                <a:lnTo>
                  <a:pt x="5243739" y="7338565"/>
                </a:lnTo>
                <a:lnTo>
                  <a:pt x="0" y="733856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4029971" y="406531"/>
            <a:ext cx="10228058" cy="1710875"/>
          </a:xfrm>
          <a:custGeom>
            <a:avLst/>
            <a:gdLst/>
            <a:ahLst/>
            <a:cxnLst/>
            <a:rect l="l" t="t" r="r" b="b"/>
            <a:pathLst>
              <a:path w="10228058" h="1710875">
                <a:moveTo>
                  <a:pt x="0" y="0"/>
                </a:moveTo>
                <a:lnTo>
                  <a:pt x="10228058" y="0"/>
                </a:lnTo>
                <a:lnTo>
                  <a:pt x="10228058" y="1710875"/>
                </a:lnTo>
                <a:lnTo>
                  <a:pt x="0" y="171087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4215466" y="414201"/>
            <a:ext cx="9857069" cy="1524085"/>
          </a:xfrm>
          <a:prstGeom prst="rect">
            <a:avLst/>
          </a:prstGeom>
        </p:spPr>
        <p:txBody>
          <a:bodyPr lIns="0" tIns="0" rIns="0" bIns="0" rtlCol="0" anchor="t">
            <a:spAutoFit/>
          </a:bodyPr>
          <a:lstStyle/>
          <a:p>
            <a:pPr marL="0" lvl="0" indent="0" algn="ctr">
              <a:lnSpc>
                <a:spcPts val="12458"/>
              </a:lnSpc>
            </a:pPr>
            <a:r>
              <a:rPr lang="en-US" sz="8898">
                <a:solidFill>
                  <a:srgbClr val="01070A"/>
                </a:solidFill>
                <a:latin typeface="Carelia"/>
                <a:ea typeface="Carelia"/>
                <a:cs typeface="Carelia"/>
                <a:sym typeface="Carelia"/>
              </a:rPr>
              <a:t>Approaching a</a:t>
            </a:r>
          </a:p>
        </p:txBody>
      </p:sp>
      <p:sp>
        <p:nvSpPr>
          <p:cNvPr id="11" name="TextBox 11"/>
          <p:cNvSpPr txBox="1"/>
          <p:nvPr/>
        </p:nvSpPr>
        <p:spPr>
          <a:xfrm>
            <a:off x="5841172" y="6964945"/>
            <a:ext cx="6639489" cy="2537592"/>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Presented by: Laura Emanuel</a:t>
            </a:r>
          </a:p>
          <a:p>
            <a:pPr algn="ctr">
              <a:lnSpc>
                <a:spcPts val="5032"/>
              </a:lnSpc>
            </a:pPr>
            <a:r>
              <a:rPr lang="en-US" sz="3594">
                <a:solidFill>
                  <a:srgbClr val="01070A"/>
                </a:solidFill>
                <a:latin typeface="Dosis"/>
                <a:ea typeface="Dosis"/>
                <a:cs typeface="Dosis"/>
                <a:sym typeface="Dosis"/>
              </a:rPr>
              <a:t>Student Number: 2308139</a:t>
            </a:r>
          </a:p>
          <a:p>
            <a:pPr algn="ctr">
              <a:lnSpc>
                <a:spcPts val="5032"/>
              </a:lnSpc>
            </a:pPr>
            <a:r>
              <a:rPr lang="en-US" sz="3594">
                <a:solidFill>
                  <a:srgbClr val="01070A"/>
                </a:solidFill>
                <a:latin typeface="Dosis"/>
                <a:ea typeface="Dosis"/>
                <a:cs typeface="Dosis"/>
                <a:sym typeface="Dosis"/>
              </a:rPr>
              <a:t>December 2024</a:t>
            </a:r>
          </a:p>
          <a:p>
            <a:pPr algn="ctr">
              <a:lnSpc>
                <a:spcPts val="5032"/>
              </a:lnSpc>
            </a:pPr>
            <a:r>
              <a:rPr lang="en-US" sz="3594">
                <a:solidFill>
                  <a:srgbClr val="01070A"/>
                </a:solidFill>
                <a:latin typeface="Dosis"/>
                <a:ea typeface="Dosis"/>
                <a:cs typeface="Dosis"/>
                <a:sym typeface="Dosis"/>
              </a:rPr>
              <a:t>ECDE7016</a:t>
            </a:r>
          </a:p>
        </p:txBody>
      </p:sp>
      <p:sp>
        <p:nvSpPr>
          <p:cNvPr id="12" name="Freeform 12"/>
          <p:cNvSpPr/>
          <p:nvPr/>
        </p:nvSpPr>
        <p:spPr>
          <a:xfrm>
            <a:off x="2228321" y="2211361"/>
            <a:ext cx="13355546" cy="2234019"/>
          </a:xfrm>
          <a:custGeom>
            <a:avLst/>
            <a:gdLst/>
            <a:ahLst/>
            <a:cxnLst/>
            <a:rect l="l" t="t" r="r" b="b"/>
            <a:pathLst>
              <a:path w="13355546" h="2234019">
                <a:moveTo>
                  <a:pt x="0" y="0"/>
                </a:moveTo>
                <a:lnTo>
                  <a:pt x="13355546" y="0"/>
                </a:lnTo>
                <a:lnTo>
                  <a:pt x="13355546" y="2234018"/>
                </a:lnTo>
                <a:lnTo>
                  <a:pt x="0" y="22340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2569039" y="1477769"/>
            <a:ext cx="12674110" cy="3329726"/>
          </a:xfrm>
          <a:prstGeom prst="rect">
            <a:avLst/>
          </a:prstGeom>
        </p:spPr>
        <p:txBody>
          <a:bodyPr lIns="0" tIns="0" rIns="0" bIns="0" rtlCol="0" anchor="t">
            <a:spAutoFit/>
          </a:bodyPr>
          <a:lstStyle/>
          <a:p>
            <a:pPr algn="ctr">
              <a:lnSpc>
                <a:spcPts val="27236"/>
              </a:lnSpc>
            </a:pPr>
            <a:r>
              <a:rPr lang="en-US" sz="19454">
                <a:solidFill>
                  <a:srgbClr val="01070A"/>
                </a:solidFill>
                <a:latin typeface="Carelia"/>
                <a:ea typeface="Carelia"/>
                <a:cs typeface="Carelia"/>
                <a:sym typeface="Carelia"/>
              </a:rPr>
              <a:t>Literature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a:off x="3622403" y="-589740"/>
            <a:ext cx="9048214" cy="12247451"/>
            <a:chOff x="0" y="0"/>
            <a:chExt cx="2383069" cy="3225666"/>
          </a:xfrm>
        </p:grpSpPr>
        <p:sp>
          <p:nvSpPr>
            <p:cNvPr id="4" name="Freeform 4"/>
            <p:cNvSpPr/>
            <p:nvPr/>
          </p:nvSpPr>
          <p:spPr>
            <a:xfrm>
              <a:off x="0" y="0"/>
              <a:ext cx="2383069" cy="3225666"/>
            </a:xfrm>
            <a:custGeom>
              <a:avLst/>
              <a:gdLst/>
              <a:ahLst/>
              <a:cxnLst/>
              <a:rect l="l" t="t" r="r" b="b"/>
              <a:pathLst>
                <a:path w="2383069" h="3225666">
                  <a:moveTo>
                    <a:pt x="0" y="0"/>
                  </a:moveTo>
                  <a:lnTo>
                    <a:pt x="2383069" y="0"/>
                  </a:lnTo>
                  <a:lnTo>
                    <a:pt x="2383069" y="3225666"/>
                  </a:lnTo>
                  <a:lnTo>
                    <a:pt x="0" y="3225666"/>
                  </a:lnTo>
                  <a:close/>
                </a:path>
              </a:pathLst>
            </a:custGeom>
            <a:solidFill>
              <a:srgbClr val="FFFFFF"/>
            </a:solidFill>
            <a:ln w="38100" cap="sq">
              <a:solidFill>
                <a:srgbClr val="000000"/>
              </a:solidFill>
              <a:prstDash val="solid"/>
              <a:miter/>
            </a:ln>
          </p:spPr>
          <p:txBody>
            <a:bodyPr/>
            <a:lstStyle/>
            <a:p>
              <a:endParaRPr lang="en-GB"/>
            </a:p>
          </p:txBody>
        </p:sp>
        <p:sp>
          <p:nvSpPr>
            <p:cNvPr id="5" name="TextBox 5"/>
            <p:cNvSpPr txBox="1"/>
            <p:nvPr/>
          </p:nvSpPr>
          <p:spPr>
            <a:xfrm>
              <a:off x="0" y="-47625"/>
              <a:ext cx="2383069" cy="3273291"/>
            </a:xfrm>
            <a:prstGeom prst="rect">
              <a:avLst/>
            </a:prstGeom>
          </p:spPr>
          <p:txBody>
            <a:bodyPr lIns="50800" tIns="50800" rIns="50800" bIns="50800" rtlCol="0" anchor="ctr"/>
            <a:lstStyle/>
            <a:p>
              <a:pPr algn="ctr">
                <a:lnSpc>
                  <a:spcPts val="3210"/>
                </a:lnSpc>
              </a:pPr>
              <a:endParaRPr/>
            </a:p>
          </p:txBody>
        </p:sp>
      </p:grpSp>
      <p:sp>
        <p:nvSpPr>
          <p:cNvPr id="6" name="Freeform 6"/>
          <p:cNvSpPr/>
          <p:nvPr/>
        </p:nvSpPr>
        <p:spPr>
          <a:xfrm flipH="1">
            <a:off x="12327215" y="3119793"/>
            <a:ext cx="5565196" cy="4047415"/>
          </a:xfrm>
          <a:custGeom>
            <a:avLst/>
            <a:gdLst/>
            <a:ahLst/>
            <a:cxnLst/>
            <a:rect l="l" t="t" r="r" b="b"/>
            <a:pathLst>
              <a:path w="5565196" h="4047415">
                <a:moveTo>
                  <a:pt x="5565195" y="0"/>
                </a:moveTo>
                <a:lnTo>
                  <a:pt x="0" y="0"/>
                </a:lnTo>
                <a:lnTo>
                  <a:pt x="0" y="4047414"/>
                </a:lnTo>
                <a:lnTo>
                  <a:pt x="5565195" y="4047414"/>
                </a:lnTo>
                <a:lnTo>
                  <a:pt x="5565195"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5599140" y="109549"/>
            <a:ext cx="5394683" cy="1193457"/>
          </a:xfrm>
          <a:prstGeom prst="rect">
            <a:avLst/>
          </a:prstGeom>
        </p:spPr>
        <p:txBody>
          <a:bodyPr lIns="0" tIns="0" rIns="0" bIns="0" rtlCol="0" anchor="t">
            <a:spAutoFit/>
          </a:bodyPr>
          <a:lstStyle/>
          <a:p>
            <a:pPr marL="0" lvl="0" indent="0" algn="ctr">
              <a:lnSpc>
                <a:spcPts val="9764"/>
              </a:lnSpc>
              <a:spcBef>
                <a:spcPct val="0"/>
              </a:spcBef>
            </a:pPr>
            <a:r>
              <a:rPr lang="en-US" sz="6974">
                <a:solidFill>
                  <a:srgbClr val="01070A"/>
                </a:solidFill>
                <a:latin typeface="Carelia"/>
                <a:ea typeface="Carelia"/>
                <a:cs typeface="Carelia"/>
                <a:sym typeface="Carelia"/>
              </a:rPr>
              <a:t>Overview</a:t>
            </a:r>
          </a:p>
        </p:txBody>
      </p:sp>
      <p:sp>
        <p:nvSpPr>
          <p:cNvPr id="8" name="TextBox 8"/>
          <p:cNvSpPr txBox="1"/>
          <p:nvPr/>
        </p:nvSpPr>
        <p:spPr>
          <a:xfrm>
            <a:off x="4538621" y="1226805"/>
            <a:ext cx="7215779" cy="9336970"/>
          </a:xfrm>
          <a:prstGeom prst="rect">
            <a:avLst/>
          </a:prstGeom>
        </p:spPr>
        <p:txBody>
          <a:bodyPr lIns="0" tIns="0" rIns="0" bIns="0" rtlCol="0" anchor="t">
            <a:spAutoFit/>
          </a:bodyPr>
          <a:lstStyle/>
          <a:p>
            <a:pPr marL="950553" lvl="1" indent="-475277" algn="l">
              <a:lnSpc>
                <a:spcPts val="6163"/>
              </a:lnSpc>
              <a:buFont typeface="Arial"/>
              <a:buChar char="•"/>
            </a:pPr>
            <a:r>
              <a:rPr lang="en-US" sz="4402">
                <a:solidFill>
                  <a:srgbClr val="01070A"/>
                </a:solidFill>
                <a:latin typeface="Dosis"/>
                <a:ea typeface="Dosis"/>
                <a:cs typeface="Dosis"/>
                <a:sym typeface="Dosis"/>
              </a:rPr>
              <a:t>Key Terms</a:t>
            </a:r>
          </a:p>
          <a:p>
            <a:pPr marL="950553" lvl="1" indent="-475277" algn="l">
              <a:lnSpc>
                <a:spcPts val="6163"/>
              </a:lnSpc>
              <a:buFont typeface="Arial"/>
              <a:buChar char="•"/>
            </a:pPr>
            <a:r>
              <a:rPr lang="en-US" sz="4402">
                <a:solidFill>
                  <a:srgbClr val="01070A"/>
                </a:solidFill>
                <a:latin typeface="Dosis"/>
                <a:ea typeface="Dosis"/>
                <a:cs typeface="Dosis"/>
                <a:sym typeface="Dosis"/>
              </a:rPr>
              <a:t>Background and Rationale</a:t>
            </a:r>
          </a:p>
          <a:p>
            <a:pPr marL="950553" lvl="1" indent="-475277" algn="l">
              <a:lnSpc>
                <a:spcPts val="6163"/>
              </a:lnSpc>
              <a:buFont typeface="Arial"/>
              <a:buChar char="•"/>
            </a:pPr>
            <a:r>
              <a:rPr lang="en-US" sz="4402">
                <a:solidFill>
                  <a:srgbClr val="01070A"/>
                </a:solidFill>
                <a:latin typeface="Dosis"/>
                <a:ea typeface="Dosis"/>
                <a:cs typeface="Dosis"/>
                <a:sym typeface="Dosis"/>
              </a:rPr>
              <a:t>Possible Areas of Focus</a:t>
            </a:r>
          </a:p>
          <a:p>
            <a:pPr marL="950553" lvl="1" indent="-475277" algn="l">
              <a:lnSpc>
                <a:spcPts val="6163"/>
              </a:lnSpc>
              <a:buFont typeface="Arial"/>
              <a:buChar char="•"/>
            </a:pPr>
            <a:r>
              <a:rPr lang="en-US" sz="4402">
                <a:solidFill>
                  <a:srgbClr val="01070A"/>
                </a:solidFill>
                <a:latin typeface="Dosis"/>
                <a:ea typeface="Dosis"/>
                <a:cs typeface="Dosis"/>
                <a:sym typeface="Dosis"/>
              </a:rPr>
              <a:t>Conceptual Frameworks</a:t>
            </a:r>
          </a:p>
          <a:p>
            <a:pPr marL="950553" lvl="1" indent="-475277" algn="l">
              <a:lnSpc>
                <a:spcPts val="6163"/>
              </a:lnSpc>
              <a:buFont typeface="Arial"/>
              <a:buChar char="•"/>
            </a:pPr>
            <a:r>
              <a:rPr lang="en-US" sz="4402">
                <a:solidFill>
                  <a:srgbClr val="01070A"/>
                </a:solidFill>
                <a:latin typeface="Dosis"/>
                <a:ea typeface="Dosis"/>
                <a:cs typeface="Dosis"/>
                <a:sym typeface="Dosis"/>
              </a:rPr>
              <a:t>The Research Question</a:t>
            </a:r>
          </a:p>
          <a:p>
            <a:pPr marL="950553" lvl="1" indent="-475277" algn="l">
              <a:lnSpc>
                <a:spcPts val="6163"/>
              </a:lnSpc>
              <a:buFont typeface="Arial"/>
              <a:buChar char="•"/>
            </a:pPr>
            <a:r>
              <a:rPr lang="en-US" sz="4402">
                <a:solidFill>
                  <a:srgbClr val="01070A"/>
                </a:solidFill>
                <a:latin typeface="Dosis"/>
                <a:ea typeface="Dosis"/>
                <a:cs typeface="Dosis"/>
                <a:sym typeface="Dosis"/>
              </a:rPr>
              <a:t>The Literature Review Structure</a:t>
            </a:r>
          </a:p>
          <a:p>
            <a:pPr marL="950553" lvl="1" indent="-475277" algn="l">
              <a:lnSpc>
                <a:spcPts val="6163"/>
              </a:lnSpc>
              <a:buFont typeface="Arial"/>
              <a:buChar char="•"/>
            </a:pPr>
            <a:r>
              <a:rPr lang="en-US" sz="4402">
                <a:solidFill>
                  <a:srgbClr val="01070A"/>
                </a:solidFill>
                <a:latin typeface="Dosis"/>
                <a:ea typeface="Dosis"/>
                <a:cs typeface="Dosis"/>
                <a:sym typeface="Dosis"/>
              </a:rPr>
              <a:t>An example of Critiquing</a:t>
            </a:r>
          </a:p>
          <a:p>
            <a:pPr marL="950553" lvl="1" indent="-475277" algn="l">
              <a:lnSpc>
                <a:spcPts val="6163"/>
              </a:lnSpc>
              <a:buFont typeface="Arial"/>
              <a:buChar char="•"/>
            </a:pPr>
            <a:r>
              <a:rPr lang="en-US" sz="4402">
                <a:solidFill>
                  <a:srgbClr val="01070A"/>
                </a:solidFill>
                <a:latin typeface="Dosis"/>
                <a:ea typeface="Dosis"/>
                <a:cs typeface="Dosis"/>
                <a:sym typeface="Dosis"/>
              </a:rPr>
              <a:t>Thank you</a:t>
            </a:r>
          </a:p>
          <a:p>
            <a:pPr marL="950553" lvl="1" indent="-475277" algn="l">
              <a:lnSpc>
                <a:spcPts val="6163"/>
              </a:lnSpc>
              <a:buFont typeface="Arial"/>
              <a:buChar char="•"/>
            </a:pPr>
            <a:r>
              <a:rPr lang="en-US" sz="4402">
                <a:solidFill>
                  <a:srgbClr val="01070A"/>
                </a:solidFill>
                <a:latin typeface="Dosis"/>
                <a:ea typeface="Dosis"/>
                <a:cs typeface="Dosis"/>
                <a:sym typeface="Dosis"/>
              </a:rPr>
              <a:t>Reference List</a:t>
            </a:r>
          </a:p>
          <a:p>
            <a:pPr marL="950553" lvl="1" indent="-475277" algn="l">
              <a:lnSpc>
                <a:spcPts val="6163"/>
              </a:lnSpc>
              <a:buFont typeface="Arial"/>
              <a:buChar char="•"/>
            </a:pPr>
            <a:r>
              <a:rPr lang="en-US" sz="4402">
                <a:solidFill>
                  <a:srgbClr val="01070A"/>
                </a:solidFill>
                <a:latin typeface="Dosis"/>
                <a:ea typeface="Dosis"/>
                <a:cs typeface="Dosis"/>
                <a:sym typeface="Dosis"/>
              </a:rPr>
              <a:t>AI Acknowledgement</a:t>
            </a:r>
          </a:p>
          <a:p>
            <a:pPr algn="l">
              <a:lnSpc>
                <a:spcPts val="6163"/>
              </a:lnSpc>
            </a:pPr>
            <a:endParaRPr lang="en-US" sz="4402">
              <a:solidFill>
                <a:srgbClr val="01070A"/>
              </a:solidFill>
              <a:latin typeface="Dosis"/>
              <a:ea typeface="Dosis"/>
              <a:cs typeface="Dosis"/>
              <a:sym typeface="Dosis"/>
            </a:endParaRPr>
          </a:p>
        </p:txBody>
      </p:sp>
      <p:sp>
        <p:nvSpPr>
          <p:cNvPr id="9" name="Freeform 9"/>
          <p:cNvSpPr/>
          <p:nvPr/>
        </p:nvSpPr>
        <p:spPr>
          <a:xfrm flipH="1">
            <a:off x="655059" y="6575114"/>
            <a:ext cx="3190321" cy="3316969"/>
          </a:xfrm>
          <a:custGeom>
            <a:avLst/>
            <a:gdLst/>
            <a:ahLst/>
            <a:cxnLst/>
            <a:rect l="l" t="t" r="r" b="b"/>
            <a:pathLst>
              <a:path w="3190321" h="3316969">
                <a:moveTo>
                  <a:pt x="3190321" y="0"/>
                </a:moveTo>
                <a:lnTo>
                  <a:pt x="0" y="0"/>
                </a:lnTo>
                <a:lnTo>
                  <a:pt x="0" y="3316968"/>
                </a:lnTo>
                <a:lnTo>
                  <a:pt x="3190321" y="3316968"/>
                </a:lnTo>
                <a:lnTo>
                  <a:pt x="3190321"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rot="93123">
            <a:off x="1989370" y="1553095"/>
            <a:ext cx="14218885" cy="8924390"/>
            <a:chOff x="0" y="0"/>
            <a:chExt cx="4359330" cy="2736105"/>
          </a:xfrm>
        </p:grpSpPr>
        <p:sp>
          <p:nvSpPr>
            <p:cNvPr id="4" name="Freeform 4"/>
            <p:cNvSpPr/>
            <p:nvPr/>
          </p:nvSpPr>
          <p:spPr>
            <a:xfrm>
              <a:off x="0" y="0"/>
              <a:ext cx="4359330" cy="2736105"/>
            </a:xfrm>
            <a:custGeom>
              <a:avLst/>
              <a:gdLst/>
              <a:ahLst/>
              <a:cxnLst/>
              <a:rect l="l" t="t" r="r" b="b"/>
              <a:pathLst>
                <a:path w="4359330" h="2736105">
                  <a:moveTo>
                    <a:pt x="14157" y="0"/>
                  </a:moveTo>
                  <a:lnTo>
                    <a:pt x="4345173" y="0"/>
                  </a:lnTo>
                  <a:cubicBezTo>
                    <a:pt x="4348928" y="0"/>
                    <a:pt x="4352529" y="1491"/>
                    <a:pt x="4355183" y="4146"/>
                  </a:cubicBezTo>
                  <a:cubicBezTo>
                    <a:pt x="4357838" y="6801"/>
                    <a:pt x="4359330" y="10402"/>
                    <a:pt x="4359330" y="14157"/>
                  </a:cubicBezTo>
                  <a:lnTo>
                    <a:pt x="4359330" y="2721948"/>
                  </a:lnTo>
                  <a:cubicBezTo>
                    <a:pt x="4359330" y="2725703"/>
                    <a:pt x="4357838" y="2729304"/>
                    <a:pt x="4355183" y="2731958"/>
                  </a:cubicBezTo>
                  <a:cubicBezTo>
                    <a:pt x="4352529" y="2734613"/>
                    <a:pt x="4348928" y="2736105"/>
                    <a:pt x="4345173" y="2736105"/>
                  </a:cubicBezTo>
                  <a:lnTo>
                    <a:pt x="14157" y="2736105"/>
                  </a:lnTo>
                  <a:cubicBezTo>
                    <a:pt x="10402" y="2736105"/>
                    <a:pt x="6801" y="2734613"/>
                    <a:pt x="4146" y="2731958"/>
                  </a:cubicBezTo>
                  <a:cubicBezTo>
                    <a:pt x="1491" y="2729304"/>
                    <a:pt x="0" y="2725703"/>
                    <a:pt x="0" y="2721948"/>
                  </a:cubicBezTo>
                  <a:lnTo>
                    <a:pt x="0" y="14157"/>
                  </a:lnTo>
                  <a:cubicBezTo>
                    <a:pt x="0" y="10402"/>
                    <a:pt x="1491" y="6801"/>
                    <a:pt x="4146" y="4146"/>
                  </a:cubicBezTo>
                  <a:cubicBezTo>
                    <a:pt x="6801" y="1491"/>
                    <a:pt x="10402" y="0"/>
                    <a:pt x="14157" y="0"/>
                  </a:cubicBezTo>
                  <a:close/>
                </a:path>
              </a:pathLst>
            </a:custGeom>
            <a:solidFill>
              <a:srgbClr val="000000">
                <a:alpha val="31765"/>
              </a:srgbClr>
            </a:solidFill>
            <a:ln cap="rnd">
              <a:noFill/>
              <a:prstDash val="solid"/>
              <a:round/>
            </a:ln>
          </p:spPr>
          <p:txBody>
            <a:bodyPr/>
            <a:lstStyle/>
            <a:p>
              <a:endParaRPr lang="en-GB"/>
            </a:p>
          </p:txBody>
        </p:sp>
        <p:sp>
          <p:nvSpPr>
            <p:cNvPr id="5" name="TextBox 5"/>
            <p:cNvSpPr txBox="1"/>
            <p:nvPr/>
          </p:nvSpPr>
          <p:spPr>
            <a:xfrm>
              <a:off x="0" y="-47625"/>
              <a:ext cx="4359330" cy="2783730"/>
            </a:xfrm>
            <a:prstGeom prst="rect">
              <a:avLst/>
            </a:prstGeom>
          </p:spPr>
          <p:txBody>
            <a:bodyPr lIns="50800" tIns="50800" rIns="50800" bIns="50800" rtlCol="0" anchor="ctr"/>
            <a:lstStyle/>
            <a:p>
              <a:pPr marL="0" lvl="0" indent="0" algn="ctr">
                <a:lnSpc>
                  <a:spcPts val="3210"/>
                </a:lnSpc>
                <a:spcBef>
                  <a:spcPct val="0"/>
                </a:spcBef>
              </a:pPr>
              <a:endParaRPr/>
            </a:p>
          </p:txBody>
        </p:sp>
      </p:grpSp>
      <p:grpSp>
        <p:nvGrpSpPr>
          <p:cNvPr id="6" name="Group 6"/>
          <p:cNvGrpSpPr/>
          <p:nvPr/>
        </p:nvGrpSpPr>
        <p:grpSpPr>
          <a:xfrm>
            <a:off x="1605518" y="834362"/>
            <a:ext cx="14246258" cy="9183118"/>
            <a:chOff x="0" y="0"/>
            <a:chExt cx="4367722" cy="2815427"/>
          </a:xfrm>
        </p:grpSpPr>
        <p:sp>
          <p:nvSpPr>
            <p:cNvPr id="7" name="Freeform 7"/>
            <p:cNvSpPr/>
            <p:nvPr/>
          </p:nvSpPr>
          <p:spPr>
            <a:xfrm>
              <a:off x="0" y="0"/>
              <a:ext cx="4367722" cy="2815427"/>
            </a:xfrm>
            <a:custGeom>
              <a:avLst/>
              <a:gdLst/>
              <a:ahLst/>
              <a:cxnLst/>
              <a:rect l="l" t="t" r="r" b="b"/>
              <a:pathLst>
                <a:path w="4367722" h="2815427">
                  <a:moveTo>
                    <a:pt x="5978" y="0"/>
                  </a:moveTo>
                  <a:lnTo>
                    <a:pt x="4361744" y="0"/>
                  </a:lnTo>
                  <a:cubicBezTo>
                    <a:pt x="4365046" y="0"/>
                    <a:pt x="4367722" y="2676"/>
                    <a:pt x="4367722" y="5978"/>
                  </a:cubicBezTo>
                  <a:lnTo>
                    <a:pt x="4367722" y="2809450"/>
                  </a:lnTo>
                  <a:cubicBezTo>
                    <a:pt x="4367722" y="2812751"/>
                    <a:pt x="4365046" y="2815427"/>
                    <a:pt x="4361744" y="2815427"/>
                  </a:cubicBezTo>
                  <a:lnTo>
                    <a:pt x="5978" y="2815427"/>
                  </a:lnTo>
                  <a:cubicBezTo>
                    <a:pt x="2676" y="2815427"/>
                    <a:pt x="0" y="2812751"/>
                    <a:pt x="0" y="2809450"/>
                  </a:cubicBezTo>
                  <a:lnTo>
                    <a:pt x="0" y="5978"/>
                  </a:lnTo>
                  <a:cubicBezTo>
                    <a:pt x="0" y="2676"/>
                    <a:pt x="2676" y="0"/>
                    <a:pt x="5978" y="0"/>
                  </a:cubicBezTo>
                  <a:close/>
                </a:path>
              </a:pathLst>
            </a:custGeom>
            <a:solidFill>
              <a:srgbClr val="FFFFFF"/>
            </a:solidFill>
            <a:ln w="19050" cap="sq">
              <a:solidFill>
                <a:srgbClr val="000000"/>
              </a:solidFill>
              <a:prstDash val="solid"/>
              <a:miter/>
            </a:ln>
          </p:spPr>
          <p:txBody>
            <a:bodyPr/>
            <a:lstStyle/>
            <a:p>
              <a:endParaRPr lang="en-GB"/>
            </a:p>
          </p:txBody>
        </p:sp>
        <p:sp>
          <p:nvSpPr>
            <p:cNvPr id="8" name="TextBox 8"/>
            <p:cNvSpPr txBox="1"/>
            <p:nvPr/>
          </p:nvSpPr>
          <p:spPr>
            <a:xfrm>
              <a:off x="0" y="-47625"/>
              <a:ext cx="4367722" cy="2863052"/>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rot="-117286">
            <a:off x="14677092" y="873626"/>
            <a:ext cx="2349369" cy="2766923"/>
          </a:xfrm>
          <a:custGeom>
            <a:avLst/>
            <a:gdLst/>
            <a:ahLst/>
            <a:cxnLst/>
            <a:rect l="l" t="t" r="r" b="b"/>
            <a:pathLst>
              <a:path w="2349369" h="2766923">
                <a:moveTo>
                  <a:pt x="0" y="0"/>
                </a:moveTo>
                <a:lnTo>
                  <a:pt x="2349369" y="0"/>
                </a:lnTo>
                <a:lnTo>
                  <a:pt x="2349369" y="2766924"/>
                </a:lnTo>
                <a:lnTo>
                  <a:pt x="0" y="27669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225464" y="2395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2724439" y="1997769"/>
            <a:ext cx="3111065" cy="859785"/>
          </a:xfrm>
          <a:custGeom>
            <a:avLst/>
            <a:gdLst/>
            <a:ahLst/>
            <a:cxnLst/>
            <a:rect l="l" t="t" r="r" b="b"/>
            <a:pathLst>
              <a:path w="3111065" h="859785">
                <a:moveTo>
                  <a:pt x="0" y="0"/>
                </a:moveTo>
                <a:lnTo>
                  <a:pt x="3111065" y="0"/>
                </a:lnTo>
                <a:lnTo>
                  <a:pt x="3111065" y="859785"/>
                </a:lnTo>
                <a:lnTo>
                  <a:pt x="0" y="859785"/>
                </a:lnTo>
                <a:lnTo>
                  <a:pt x="0" y="0"/>
                </a:lnTo>
                <a:close/>
              </a:path>
            </a:pathLst>
          </a:custGeom>
          <a:blipFill>
            <a:blip r:embed="rId8">
              <a:alphaModFix amt="57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3044738" y="2857554"/>
            <a:ext cx="3111065" cy="859785"/>
          </a:xfrm>
          <a:custGeom>
            <a:avLst/>
            <a:gdLst/>
            <a:ahLst/>
            <a:cxnLst/>
            <a:rect l="l" t="t" r="r" b="b"/>
            <a:pathLst>
              <a:path w="3111065" h="859785">
                <a:moveTo>
                  <a:pt x="0" y="0"/>
                </a:moveTo>
                <a:lnTo>
                  <a:pt x="3111065" y="0"/>
                </a:lnTo>
                <a:lnTo>
                  <a:pt x="3111065" y="859785"/>
                </a:lnTo>
                <a:lnTo>
                  <a:pt x="0" y="859785"/>
                </a:lnTo>
                <a:lnTo>
                  <a:pt x="0" y="0"/>
                </a:lnTo>
                <a:close/>
              </a:path>
            </a:pathLst>
          </a:custGeom>
          <a:blipFill>
            <a:blip r:embed="rId10">
              <a:alphaModFix amt="57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Freeform 13"/>
          <p:cNvSpPr/>
          <p:nvPr/>
        </p:nvSpPr>
        <p:spPr>
          <a:xfrm>
            <a:off x="3044738" y="3879264"/>
            <a:ext cx="3111065" cy="859785"/>
          </a:xfrm>
          <a:custGeom>
            <a:avLst/>
            <a:gdLst/>
            <a:ahLst/>
            <a:cxnLst/>
            <a:rect l="l" t="t" r="r" b="b"/>
            <a:pathLst>
              <a:path w="3111065" h="859785">
                <a:moveTo>
                  <a:pt x="0" y="0"/>
                </a:moveTo>
                <a:lnTo>
                  <a:pt x="3111065" y="0"/>
                </a:lnTo>
                <a:lnTo>
                  <a:pt x="3111065" y="859785"/>
                </a:lnTo>
                <a:lnTo>
                  <a:pt x="0" y="859785"/>
                </a:lnTo>
                <a:lnTo>
                  <a:pt x="0" y="0"/>
                </a:lnTo>
                <a:close/>
              </a:path>
            </a:pathLst>
          </a:custGeom>
          <a:blipFill>
            <a:blip r:embed="rId12">
              <a:alphaModFix amt="57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a:off x="2845048" y="5601349"/>
            <a:ext cx="2121869" cy="586407"/>
          </a:xfrm>
          <a:custGeom>
            <a:avLst/>
            <a:gdLst/>
            <a:ahLst/>
            <a:cxnLst/>
            <a:rect l="l" t="t" r="r" b="b"/>
            <a:pathLst>
              <a:path w="2121869" h="586407">
                <a:moveTo>
                  <a:pt x="0" y="0"/>
                </a:moveTo>
                <a:lnTo>
                  <a:pt x="2121869" y="0"/>
                </a:lnTo>
                <a:lnTo>
                  <a:pt x="2121869" y="586407"/>
                </a:lnTo>
                <a:lnTo>
                  <a:pt x="0" y="586407"/>
                </a:lnTo>
                <a:lnTo>
                  <a:pt x="0" y="0"/>
                </a:lnTo>
                <a:close/>
              </a:path>
            </a:pathLst>
          </a:custGeom>
          <a:blipFill>
            <a:blip r:embed="rId14">
              <a:alphaModFix amt="57000"/>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5" name="Freeform 15"/>
          <p:cNvSpPr/>
          <p:nvPr/>
        </p:nvSpPr>
        <p:spPr>
          <a:xfrm>
            <a:off x="3044738" y="6611394"/>
            <a:ext cx="2121869" cy="586407"/>
          </a:xfrm>
          <a:custGeom>
            <a:avLst/>
            <a:gdLst/>
            <a:ahLst/>
            <a:cxnLst/>
            <a:rect l="l" t="t" r="r" b="b"/>
            <a:pathLst>
              <a:path w="2121869" h="586407">
                <a:moveTo>
                  <a:pt x="0" y="0"/>
                </a:moveTo>
                <a:lnTo>
                  <a:pt x="2121869" y="0"/>
                </a:lnTo>
                <a:lnTo>
                  <a:pt x="2121869" y="586407"/>
                </a:lnTo>
                <a:lnTo>
                  <a:pt x="0" y="586407"/>
                </a:lnTo>
                <a:lnTo>
                  <a:pt x="0" y="0"/>
                </a:lnTo>
                <a:close/>
              </a:path>
            </a:pathLst>
          </a:custGeom>
          <a:blipFill>
            <a:blip r:embed="rId8">
              <a:alphaModFix amt="57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p:cNvSpPr/>
          <p:nvPr/>
        </p:nvSpPr>
        <p:spPr>
          <a:xfrm>
            <a:off x="3044738" y="7359726"/>
            <a:ext cx="3881982" cy="1072839"/>
          </a:xfrm>
          <a:custGeom>
            <a:avLst/>
            <a:gdLst/>
            <a:ahLst/>
            <a:cxnLst/>
            <a:rect l="l" t="t" r="r" b="b"/>
            <a:pathLst>
              <a:path w="3881982" h="1072839">
                <a:moveTo>
                  <a:pt x="0" y="0"/>
                </a:moveTo>
                <a:lnTo>
                  <a:pt x="3881982" y="0"/>
                </a:lnTo>
                <a:lnTo>
                  <a:pt x="3881982" y="1072839"/>
                </a:lnTo>
                <a:lnTo>
                  <a:pt x="0" y="1072839"/>
                </a:lnTo>
                <a:lnTo>
                  <a:pt x="0" y="0"/>
                </a:lnTo>
                <a:close/>
              </a:path>
            </a:pathLst>
          </a:custGeom>
          <a:blipFill>
            <a:blip r:embed="rId16">
              <a:alphaModFix amt="57000"/>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7" name="Freeform 17"/>
          <p:cNvSpPr/>
          <p:nvPr/>
        </p:nvSpPr>
        <p:spPr>
          <a:xfrm>
            <a:off x="3075294" y="8381624"/>
            <a:ext cx="3172182" cy="876676"/>
          </a:xfrm>
          <a:custGeom>
            <a:avLst/>
            <a:gdLst/>
            <a:ahLst/>
            <a:cxnLst/>
            <a:rect l="l" t="t" r="r" b="b"/>
            <a:pathLst>
              <a:path w="3172182" h="876676">
                <a:moveTo>
                  <a:pt x="0" y="0"/>
                </a:moveTo>
                <a:lnTo>
                  <a:pt x="3172181" y="0"/>
                </a:lnTo>
                <a:lnTo>
                  <a:pt x="3172181" y="876676"/>
                </a:lnTo>
                <a:lnTo>
                  <a:pt x="0" y="876676"/>
                </a:lnTo>
                <a:lnTo>
                  <a:pt x="0" y="0"/>
                </a:lnTo>
                <a:close/>
              </a:path>
            </a:pathLst>
          </a:custGeom>
          <a:blipFill>
            <a:blip r:embed="rId18">
              <a:alphaModFix amt="57000"/>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8" name="TextBox 18"/>
          <p:cNvSpPr txBox="1"/>
          <p:nvPr/>
        </p:nvSpPr>
        <p:spPr>
          <a:xfrm>
            <a:off x="3075294" y="2116046"/>
            <a:ext cx="12137413" cy="8565976"/>
          </a:xfrm>
          <a:prstGeom prst="rect">
            <a:avLst/>
          </a:prstGeom>
        </p:spPr>
        <p:txBody>
          <a:bodyPr lIns="0" tIns="0" rIns="0" bIns="0" rtlCol="0" anchor="t">
            <a:spAutoFit/>
          </a:bodyPr>
          <a:lstStyle/>
          <a:p>
            <a:pPr algn="l">
              <a:lnSpc>
                <a:spcPts val="4034"/>
              </a:lnSpc>
            </a:pPr>
            <a:r>
              <a:rPr lang="en-US" sz="2881" b="1">
                <a:solidFill>
                  <a:srgbClr val="01070A"/>
                </a:solidFill>
                <a:latin typeface="Dosis Bold"/>
                <a:ea typeface="Dosis Bold"/>
                <a:cs typeface="Dosis Bold"/>
                <a:sym typeface="Dosis Bold"/>
              </a:rPr>
              <a:t>PRIMARY SCHOOL </a:t>
            </a:r>
            <a:r>
              <a:rPr lang="en-US" sz="2881" b="1">
                <a:solidFill>
                  <a:srgbClr val="01070A"/>
                </a:solidFill>
                <a:latin typeface="Dosis Medium"/>
                <a:ea typeface="Dosis Medium"/>
                <a:cs typeface="Dosis Medium"/>
                <a:sym typeface="Dosis Medium"/>
              </a:rPr>
              <a:t>- CHILDREN AGED 3-11 YEARS OLD</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SECONDARY SCHOOL</a:t>
            </a:r>
            <a:r>
              <a:rPr lang="en-US" sz="2881" b="1">
                <a:solidFill>
                  <a:srgbClr val="01070A"/>
                </a:solidFill>
                <a:latin typeface="Dosis Medium"/>
                <a:ea typeface="Dosis Medium"/>
                <a:cs typeface="Dosis Medium"/>
                <a:sym typeface="Dosis Medium"/>
              </a:rPr>
              <a:t> - CHILDREN AGED 11-16 YEARS OLD</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EDUCATIONAL VISIT</a:t>
            </a:r>
            <a:r>
              <a:rPr lang="en-US" sz="2881" b="1">
                <a:solidFill>
                  <a:srgbClr val="01070A"/>
                </a:solidFill>
                <a:latin typeface="Dosis Medium"/>
                <a:ea typeface="Dosis Medium"/>
                <a:cs typeface="Dosis Medium"/>
                <a:sym typeface="Dosis Medium"/>
              </a:rPr>
              <a:t> - TAKING THE SCHOOL CHILDREN TO A PLACE OTHER THAN THE CLASSROOM FOR ANY REASON </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RESIDENTIAL</a:t>
            </a:r>
            <a:r>
              <a:rPr lang="en-US" sz="2881" b="1">
                <a:solidFill>
                  <a:srgbClr val="01070A"/>
                </a:solidFill>
                <a:latin typeface="Dosis Medium"/>
                <a:ea typeface="Dosis Medium"/>
                <a:cs typeface="Dosis Medium"/>
                <a:sym typeface="Dosis Medium"/>
              </a:rPr>
              <a:t> - A SUSTAINED AMOUNT OF TIME (BEYOND A DAY VISIT)</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WELL-BEING</a:t>
            </a:r>
            <a:r>
              <a:rPr lang="en-US" sz="2881" b="1">
                <a:solidFill>
                  <a:srgbClr val="01070A"/>
                </a:solidFill>
                <a:latin typeface="Dosis Medium"/>
                <a:ea typeface="Dosis Medium"/>
                <a:cs typeface="Dosis Medium"/>
                <a:sym typeface="Dosis Medium"/>
              </a:rPr>
              <a:t> - THE STATE OF BEING COMFORTABLE, HEALTHY, OR HAPPY (OXFORD)</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PUPIL/LEARNER/STUDENT</a:t>
            </a:r>
            <a:r>
              <a:rPr lang="en-US" sz="2881" b="1">
                <a:solidFill>
                  <a:srgbClr val="01070A"/>
                </a:solidFill>
                <a:latin typeface="Dosis Medium"/>
                <a:ea typeface="Dosis Medium"/>
                <a:cs typeface="Dosis Medium"/>
                <a:sym typeface="Dosis Medium"/>
              </a:rPr>
              <a:t> - THE SCHOOL AGED CHILD</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r>
              <a:rPr lang="en-US" sz="2881" b="1">
                <a:solidFill>
                  <a:srgbClr val="01070A"/>
                </a:solidFill>
                <a:latin typeface="Dosis Bold"/>
                <a:ea typeface="Dosis Bold"/>
                <a:cs typeface="Dosis Bold"/>
                <a:sym typeface="Dosis Bold"/>
              </a:rPr>
              <a:t>AUTHENTIC CONTEXT</a:t>
            </a:r>
            <a:r>
              <a:rPr lang="en-US" sz="2881" b="1">
                <a:solidFill>
                  <a:srgbClr val="01070A"/>
                </a:solidFill>
                <a:latin typeface="Dosis Medium"/>
                <a:ea typeface="Dosis Medium"/>
                <a:cs typeface="Dosis Medium"/>
                <a:sym typeface="Dosis Medium"/>
              </a:rPr>
              <a:t> - A CONTEXT THAT REFLECTS THE WAY. KNOWLEDGE, SKILLS AND ATTITUDES ARE USED. IN REAL LIFE.</a:t>
            </a:r>
          </a:p>
          <a:p>
            <a:pPr algn="l">
              <a:lnSpc>
                <a:spcPts val="4034"/>
              </a:lnSpc>
            </a:pPr>
            <a:endParaRPr lang="en-US" sz="2881" b="1">
              <a:solidFill>
                <a:srgbClr val="01070A"/>
              </a:solidFill>
              <a:latin typeface="Dosis Medium"/>
              <a:ea typeface="Dosis Medium"/>
              <a:cs typeface="Dosis Medium"/>
              <a:sym typeface="Dosis Medium"/>
            </a:endParaRPr>
          </a:p>
          <a:p>
            <a:pPr algn="l">
              <a:lnSpc>
                <a:spcPts val="4034"/>
              </a:lnSpc>
            </a:pPr>
            <a:endParaRPr lang="en-US" sz="2881" b="1">
              <a:solidFill>
                <a:srgbClr val="01070A"/>
              </a:solidFill>
              <a:latin typeface="Dosis Medium"/>
              <a:ea typeface="Dosis Medium"/>
              <a:cs typeface="Dosis Medium"/>
              <a:sym typeface="Dosis Medium"/>
            </a:endParaRPr>
          </a:p>
        </p:txBody>
      </p:sp>
      <p:sp>
        <p:nvSpPr>
          <p:cNvPr id="19" name="TextBox 19"/>
          <p:cNvSpPr txBox="1"/>
          <p:nvPr/>
        </p:nvSpPr>
        <p:spPr>
          <a:xfrm>
            <a:off x="4600271" y="923925"/>
            <a:ext cx="8894674" cy="912308"/>
          </a:xfrm>
          <a:prstGeom prst="rect">
            <a:avLst/>
          </a:prstGeom>
        </p:spPr>
        <p:txBody>
          <a:bodyPr lIns="0" tIns="0" rIns="0" bIns="0" rtlCol="0" anchor="t">
            <a:spAutoFit/>
          </a:bodyPr>
          <a:lstStyle/>
          <a:p>
            <a:pPr marL="0" lvl="0" indent="0" algn="ctr">
              <a:lnSpc>
                <a:spcPts val="7465"/>
              </a:lnSpc>
              <a:spcBef>
                <a:spcPct val="0"/>
              </a:spcBef>
            </a:pPr>
            <a:r>
              <a:rPr lang="en-US" sz="5332">
                <a:solidFill>
                  <a:srgbClr val="01070A"/>
                </a:solidFill>
                <a:latin typeface="Carelia"/>
                <a:ea typeface="Carelia"/>
                <a:cs typeface="Carelia"/>
                <a:sym typeface="Carelia"/>
              </a:rPr>
              <a:t>Key Terms and Definitions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rot="-128830">
            <a:off x="951048" y="1105180"/>
            <a:ext cx="16904154" cy="8076640"/>
            <a:chOff x="0" y="0"/>
            <a:chExt cx="4452123" cy="2127181"/>
          </a:xfrm>
        </p:grpSpPr>
        <p:sp>
          <p:nvSpPr>
            <p:cNvPr id="4" name="Freeform 4"/>
            <p:cNvSpPr/>
            <p:nvPr/>
          </p:nvSpPr>
          <p:spPr>
            <a:xfrm>
              <a:off x="0" y="0"/>
              <a:ext cx="4452123" cy="2127181"/>
            </a:xfrm>
            <a:custGeom>
              <a:avLst/>
              <a:gdLst/>
              <a:ahLst/>
              <a:cxnLst/>
              <a:rect l="l" t="t" r="r" b="b"/>
              <a:pathLst>
                <a:path w="4452123" h="2127181">
                  <a:moveTo>
                    <a:pt x="0" y="0"/>
                  </a:moveTo>
                  <a:lnTo>
                    <a:pt x="4452123" y="0"/>
                  </a:lnTo>
                  <a:lnTo>
                    <a:pt x="4452123" y="2127181"/>
                  </a:lnTo>
                  <a:lnTo>
                    <a:pt x="0" y="2127181"/>
                  </a:lnTo>
                  <a:close/>
                </a:path>
              </a:pathLst>
            </a:custGeom>
            <a:solidFill>
              <a:srgbClr val="000000">
                <a:alpha val="31765"/>
              </a:srgbClr>
            </a:solidFill>
            <a:ln w="38100" cap="sq">
              <a:solidFill>
                <a:srgbClr val="000000">
                  <a:alpha val="31765"/>
                </a:srgbClr>
              </a:solidFill>
              <a:prstDash val="solid"/>
              <a:miter/>
            </a:ln>
          </p:spPr>
          <p:txBody>
            <a:bodyPr/>
            <a:lstStyle/>
            <a:p>
              <a:endParaRPr lang="en-GB"/>
            </a:p>
          </p:txBody>
        </p:sp>
        <p:sp>
          <p:nvSpPr>
            <p:cNvPr id="5" name="TextBox 5"/>
            <p:cNvSpPr txBox="1"/>
            <p:nvPr/>
          </p:nvSpPr>
          <p:spPr>
            <a:xfrm>
              <a:off x="0" y="-47625"/>
              <a:ext cx="4452123" cy="2174806"/>
            </a:xfrm>
            <a:prstGeom prst="rect">
              <a:avLst/>
            </a:prstGeom>
          </p:spPr>
          <p:txBody>
            <a:bodyPr lIns="50800" tIns="50800" rIns="50800" bIns="50800" rtlCol="0" anchor="ctr"/>
            <a:lstStyle/>
            <a:p>
              <a:pPr algn="ctr">
                <a:lnSpc>
                  <a:spcPts val="3210"/>
                </a:lnSpc>
              </a:pPr>
              <a:endParaRPr/>
            </a:p>
          </p:txBody>
        </p:sp>
      </p:grpSp>
      <p:grpSp>
        <p:nvGrpSpPr>
          <p:cNvPr id="6" name="Group 6"/>
          <p:cNvGrpSpPr/>
          <p:nvPr/>
        </p:nvGrpSpPr>
        <p:grpSpPr>
          <a:xfrm rot="-147716">
            <a:off x="751608" y="1110494"/>
            <a:ext cx="16983869" cy="7786621"/>
            <a:chOff x="0" y="0"/>
            <a:chExt cx="4473118" cy="2050797"/>
          </a:xfrm>
        </p:grpSpPr>
        <p:sp>
          <p:nvSpPr>
            <p:cNvPr id="7" name="Freeform 7"/>
            <p:cNvSpPr/>
            <p:nvPr/>
          </p:nvSpPr>
          <p:spPr>
            <a:xfrm>
              <a:off x="0" y="0"/>
              <a:ext cx="4473118" cy="2050797"/>
            </a:xfrm>
            <a:custGeom>
              <a:avLst/>
              <a:gdLst/>
              <a:ahLst/>
              <a:cxnLst/>
              <a:rect l="l" t="t" r="r" b="b"/>
              <a:pathLst>
                <a:path w="4473118" h="2050797">
                  <a:moveTo>
                    <a:pt x="5014" y="0"/>
                  </a:moveTo>
                  <a:lnTo>
                    <a:pt x="4468103" y="0"/>
                  </a:lnTo>
                  <a:cubicBezTo>
                    <a:pt x="4469433" y="0"/>
                    <a:pt x="4470709" y="528"/>
                    <a:pt x="4471649" y="1469"/>
                  </a:cubicBezTo>
                  <a:cubicBezTo>
                    <a:pt x="4472589" y="2409"/>
                    <a:pt x="4473118" y="3684"/>
                    <a:pt x="4473118" y="5014"/>
                  </a:cubicBezTo>
                  <a:lnTo>
                    <a:pt x="4473118" y="2045783"/>
                  </a:lnTo>
                  <a:cubicBezTo>
                    <a:pt x="4473118" y="2047113"/>
                    <a:pt x="4472589" y="2048388"/>
                    <a:pt x="4471649" y="2049329"/>
                  </a:cubicBezTo>
                  <a:cubicBezTo>
                    <a:pt x="4470709" y="2050269"/>
                    <a:pt x="4469433" y="2050797"/>
                    <a:pt x="4468103" y="2050797"/>
                  </a:cubicBezTo>
                  <a:lnTo>
                    <a:pt x="5014" y="2050797"/>
                  </a:lnTo>
                  <a:cubicBezTo>
                    <a:pt x="3684" y="2050797"/>
                    <a:pt x="2409" y="2050269"/>
                    <a:pt x="1469" y="2049329"/>
                  </a:cubicBezTo>
                  <a:cubicBezTo>
                    <a:pt x="528" y="2048388"/>
                    <a:pt x="0" y="2047113"/>
                    <a:pt x="0" y="2045783"/>
                  </a:cubicBezTo>
                  <a:lnTo>
                    <a:pt x="0" y="5014"/>
                  </a:lnTo>
                  <a:cubicBezTo>
                    <a:pt x="0" y="3684"/>
                    <a:pt x="528" y="2409"/>
                    <a:pt x="1469" y="1469"/>
                  </a:cubicBezTo>
                  <a:cubicBezTo>
                    <a:pt x="2409" y="528"/>
                    <a:pt x="3684" y="0"/>
                    <a:pt x="5014" y="0"/>
                  </a:cubicBezTo>
                  <a:close/>
                </a:path>
              </a:pathLst>
            </a:custGeom>
            <a:solidFill>
              <a:srgbClr val="FFFFFF"/>
            </a:solidFill>
            <a:ln w="38100" cap="sq">
              <a:solidFill>
                <a:srgbClr val="000000"/>
              </a:solidFill>
              <a:prstDash val="solid"/>
              <a:miter/>
            </a:ln>
          </p:spPr>
          <p:txBody>
            <a:bodyPr/>
            <a:lstStyle/>
            <a:p>
              <a:endParaRPr lang="en-GB"/>
            </a:p>
          </p:txBody>
        </p:sp>
        <p:sp>
          <p:nvSpPr>
            <p:cNvPr id="8" name="TextBox 8"/>
            <p:cNvSpPr txBox="1"/>
            <p:nvPr/>
          </p:nvSpPr>
          <p:spPr>
            <a:xfrm>
              <a:off x="0" y="-47625"/>
              <a:ext cx="4473118" cy="2098422"/>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a:off x="6924905" y="328003"/>
            <a:ext cx="3667332" cy="946839"/>
          </a:xfrm>
          <a:custGeom>
            <a:avLst/>
            <a:gdLst/>
            <a:ahLst/>
            <a:cxnLst/>
            <a:rect l="l" t="t" r="r" b="b"/>
            <a:pathLst>
              <a:path w="3667332" h="946839">
                <a:moveTo>
                  <a:pt x="0" y="0"/>
                </a:moveTo>
                <a:lnTo>
                  <a:pt x="3667333" y="0"/>
                </a:lnTo>
                <a:lnTo>
                  <a:pt x="3667333" y="946838"/>
                </a:lnTo>
                <a:lnTo>
                  <a:pt x="0" y="9468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204857">
            <a:off x="1507780" y="5068491"/>
            <a:ext cx="7837801" cy="2166083"/>
          </a:xfrm>
          <a:custGeom>
            <a:avLst/>
            <a:gdLst/>
            <a:ahLst/>
            <a:cxnLst/>
            <a:rect l="l" t="t" r="r" b="b"/>
            <a:pathLst>
              <a:path w="7837801" h="2166083">
                <a:moveTo>
                  <a:pt x="0" y="0"/>
                </a:moveTo>
                <a:lnTo>
                  <a:pt x="7837800" y="0"/>
                </a:lnTo>
                <a:lnTo>
                  <a:pt x="7837800" y="2166083"/>
                </a:lnTo>
                <a:lnTo>
                  <a:pt x="0" y="216608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3468990" y="1151016"/>
            <a:ext cx="11350020" cy="1086343"/>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Background and Rationale</a:t>
            </a:r>
          </a:p>
        </p:txBody>
      </p:sp>
      <p:sp>
        <p:nvSpPr>
          <p:cNvPr id="12" name="TextBox 12"/>
          <p:cNvSpPr txBox="1"/>
          <p:nvPr/>
        </p:nvSpPr>
        <p:spPr>
          <a:xfrm>
            <a:off x="11246167" y="5067300"/>
            <a:ext cx="3572842" cy="1899417"/>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My Primary School is</a:t>
            </a:r>
          </a:p>
          <a:p>
            <a:pPr algn="ctr">
              <a:lnSpc>
                <a:spcPts val="5032"/>
              </a:lnSpc>
            </a:pPr>
            <a:r>
              <a:rPr lang="en-US" sz="3594">
                <a:solidFill>
                  <a:srgbClr val="01070A"/>
                </a:solidFill>
                <a:latin typeface="Dosis"/>
                <a:ea typeface="Dosis"/>
                <a:cs typeface="Dosis"/>
                <a:sym typeface="Dosis"/>
              </a:rPr>
              <a:t>At The Museum </a:t>
            </a:r>
          </a:p>
          <a:p>
            <a:pPr algn="ctr">
              <a:lnSpc>
                <a:spcPts val="5032"/>
              </a:lnSpc>
              <a:spcBef>
                <a:spcPct val="0"/>
              </a:spcBef>
            </a:pPr>
            <a:r>
              <a:rPr lang="en-US" sz="3594">
                <a:solidFill>
                  <a:srgbClr val="01070A"/>
                </a:solidFill>
                <a:latin typeface="Dosis"/>
                <a:ea typeface="Dosis"/>
                <a:cs typeface="Dosis"/>
                <a:sym typeface="Dosis"/>
              </a:rPr>
              <a:t>(James, 2017)</a:t>
            </a:r>
          </a:p>
        </p:txBody>
      </p:sp>
      <p:sp>
        <p:nvSpPr>
          <p:cNvPr id="13" name="Freeform 13"/>
          <p:cNvSpPr/>
          <p:nvPr/>
        </p:nvSpPr>
        <p:spPr>
          <a:xfrm rot="-81046">
            <a:off x="8557127" y="2335874"/>
            <a:ext cx="8385561" cy="2317464"/>
          </a:xfrm>
          <a:custGeom>
            <a:avLst/>
            <a:gdLst/>
            <a:ahLst/>
            <a:cxnLst/>
            <a:rect l="l" t="t" r="r" b="b"/>
            <a:pathLst>
              <a:path w="8385561" h="2317464">
                <a:moveTo>
                  <a:pt x="0" y="0"/>
                </a:moveTo>
                <a:lnTo>
                  <a:pt x="8385561" y="0"/>
                </a:lnTo>
                <a:lnTo>
                  <a:pt x="8385561" y="2317464"/>
                </a:lnTo>
                <a:lnTo>
                  <a:pt x="0" y="23174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4" name="Freeform 14"/>
          <p:cNvSpPr/>
          <p:nvPr/>
        </p:nvSpPr>
        <p:spPr>
          <a:xfrm rot="-204857">
            <a:off x="8719857" y="4966732"/>
            <a:ext cx="7276058" cy="2010838"/>
          </a:xfrm>
          <a:custGeom>
            <a:avLst/>
            <a:gdLst/>
            <a:ahLst/>
            <a:cxnLst/>
            <a:rect l="l" t="t" r="r" b="b"/>
            <a:pathLst>
              <a:path w="7276058" h="2010838">
                <a:moveTo>
                  <a:pt x="0" y="0"/>
                </a:moveTo>
                <a:lnTo>
                  <a:pt x="7276058" y="0"/>
                </a:lnTo>
                <a:lnTo>
                  <a:pt x="7276058" y="2010838"/>
                </a:lnTo>
                <a:lnTo>
                  <a:pt x="0" y="2010838"/>
                </a:lnTo>
                <a:lnTo>
                  <a:pt x="0" y="0"/>
                </a:lnTo>
                <a:close/>
              </a:path>
            </a:pathLst>
          </a:custGeom>
          <a:blipFill>
            <a:blip r:embed="rId10">
              <a:alphaModFix amt="51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5" name="Freeform 15"/>
          <p:cNvSpPr/>
          <p:nvPr/>
        </p:nvSpPr>
        <p:spPr>
          <a:xfrm>
            <a:off x="13591754" y="6966717"/>
            <a:ext cx="4408815" cy="2620908"/>
          </a:xfrm>
          <a:custGeom>
            <a:avLst/>
            <a:gdLst/>
            <a:ahLst/>
            <a:cxnLst/>
            <a:rect l="l" t="t" r="r" b="b"/>
            <a:pathLst>
              <a:path w="4408815" h="2620908">
                <a:moveTo>
                  <a:pt x="0" y="0"/>
                </a:moveTo>
                <a:lnTo>
                  <a:pt x="4408815" y="0"/>
                </a:lnTo>
                <a:lnTo>
                  <a:pt x="4408815" y="2620909"/>
                </a:lnTo>
                <a:lnTo>
                  <a:pt x="0" y="262090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6" name="TextBox 16"/>
          <p:cNvSpPr txBox="1"/>
          <p:nvPr/>
        </p:nvSpPr>
        <p:spPr>
          <a:xfrm>
            <a:off x="9144000" y="2605908"/>
            <a:ext cx="7372573" cy="2537592"/>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Teacher Well-being and retention</a:t>
            </a:r>
          </a:p>
          <a:p>
            <a:pPr algn="ctr">
              <a:lnSpc>
                <a:spcPts val="5032"/>
              </a:lnSpc>
            </a:pPr>
            <a:r>
              <a:rPr lang="en-US" sz="3594">
                <a:solidFill>
                  <a:srgbClr val="01070A"/>
                </a:solidFill>
                <a:latin typeface="Dosis"/>
                <a:ea typeface="Dosis"/>
                <a:cs typeface="Dosis"/>
                <a:sym typeface="Dosis"/>
              </a:rPr>
              <a:t>(Audit Wales, 2022; Stats Wales, 2024)</a:t>
            </a:r>
          </a:p>
          <a:p>
            <a:pPr algn="ctr">
              <a:lnSpc>
                <a:spcPts val="5032"/>
              </a:lnSpc>
            </a:pPr>
            <a:r>
              <a:rPr lang="en-US" sz="3594">
                <a:solidFill>
                  <a:srgbClr val="01070A"/>
                </a:solidFill>
                <a:latin typeface="Dosis"/>
                <a:ea typeface="Dosis"/>
                <a:cs typeface="Dosis"/>
                <a:sym typeface="Dosis"/>
              </a:rPr>
              <a:t>(BERA, 2022; See et al, 2020; Muller, 2022)</a:t>
            </a:r>
          </a:p>
          <a:p>
            <a:pPr algn="ctr">
              <a:lnSpc>
                <a:spcPts val="5032"/>
              </a:lnSpc>
              <a:spcBef>
                <a:spcPct val="0"/>
              </a:spcBef>
            </a:pPr>
            <a:endParaRPr lang="en-US" sz="3594">
              <a:solidFill>
                <a:srgbClr val="01070A"/>
              </a:solidFill>
              <a:latin typeface="Dosis"/>
              <a:ea typeface="Dosis"/>
              <a:cs typeface="Dosis"/>
              <a:sym typeface="Dosis"/>
            </a:endParaRPr>
          </a:p>
        </p:txBody>
      </p:sp>
      <p:sp>
        <p:nvSpPr>
          <p:cNvPr id="17" name="TextBox 17"/>
          <p:cNvSpPr txBox="1"/>
          <p:nvPr/>
        </p:nvSpPr>
        <p:spPr>
          <a:xfrm>
            <a:off x="3143099" y="5493319"/>
            <a:ext cx="4567163" cy="1261242"/>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Curriculum for Wales</a:t>
            </a:r>
          </a:p>
          <a:p>
            <a:pPr algn="ctr">
              <a:lnSpc>
                <a:spcPts val="5032"/>
              </a:lnSpc>
              <a:spcBef>
                <a:spcPct val="0"/>
              </a:spcBef>
            </a:pPr>
            <a:r>
              <a:rPr lang="en-US" sz="3594">
                <a:solidFill>
                  <a:srgbClr val="01070A"/>
                </a:solidFill>
                <a:latin typeface="Dosis"/>
                <a:ea typeface="Dosis"/>
                <a:cs typeface="Dosis"/>
                <a:sym typeface="Dosis"/>
              </a:rPr>
              <a:t>(Welsh Government, 2019)</a:t>
            </a:r>
          </a:p>
        </p:txBody>
      </p:sp>
      <p:sp>
        <p:nvSpPr>
          <p:cNvPr id="18" name="Freeform 18"/>
          <p:cNvSpPr/>
          <p:nvPr/>
        </p:nvSpPr>
        <p:spPr>
          <a:xfrm rot="-81046">
            <a:off x="831831" y="2421043"/>
            <a:ext cx="8385561" cy="2317464"/>
          </a:xfrm>
          <a:custGeom>
            <a:avLst/>
            <a:gdLst/>
            <a:ahLst/>
            <a:cxnLst/>
            <a:rect l="l" t="t" r="r" b="b"/>
            <a:pathLst>
              <a:path w="8385561" h="2317464">
                <a:moveTo>
                  <a:pt x="0" y="0"/>
                </a:moveTo>
                <a:lnTo>
                  <a:pt x="8385561" y="0"/>
                </a:lnTo>
                <a:lnTo>
                  <a:pt x="8385561" y="2317464"/>
                </a:lnTo>
                <a:lnTo>
                  <a:pt x="0" y="2317464"/>
                </a:lnTo>
                <a:lnTo>
                  <a:pt x="0" y="0"/>
                </a:lnTo>
                <a:close/>
              </a:path>
            </a:pathLst>
          </a:custGeom>
          <a:blipFill>
            <a:blip r:embed="rId14">
              <a:alphaModFix amt="67000"/>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9" name="TextBox 19"/>
          <p:cNvSpPr txBox="1"/>
          <p:nvPr/>
        </p:nvSpPr>
        <p:spPr>
          <a:xfrm>
            <a:off x="1382788" y="2676794"/>
            <a:ext cx="7283648" cy="1899417"/>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Teacher and Student wellbeing is number </a:t>
            </a:r>
          </a:p>
          <a:p>
            <a:pPr algn="ctr">
              <a:lnSpc>
                <a:spcPts val="5032"/>
              </a:lnSpc>
            </a:pPr>
            <a:r>
              <a:rPr lang="en-US" sz="3594">
                <a:solidFill>
                  <a:srgbClr val="01070A"/>
                </a:solidFill>
                <a:latin typeface="Dosis"/>
                <a:ea typeface="Dosis"/>
                <a:cs typeface="Dosis"/>
                <a:sym typeface="Dosis"/>
              </a:rPr>
              <a:t>one focus</a:t>
            </a:r>
          </a:p>
          <a:p>
            <a:pPr algn="ctr">
              <a:lnSpc>
                <a:spcPts val="5032"/>
              </a:lnSpc>
              <a:spcBef>
                <a:spcPct val="0"/>
              </a:spcBef>
            </a:pPr>
            <a:r>
              <a:rPr lang="en-US" sz="3594">
                <a:solidFill>
                  <a:srgbClr val="01070A"/>
                </a:solidFill>
                <a:latin typeface="Dosis"/>
                <a:ea typeface="Dosis"/>
                <a:cs typeface="Dosis"/>
                <a:sym typeface="Dosis"/>
              </a:rPr>
              <a:t>(Hattie, 2009; Souter and James, 2019)</a:t>
            </a:r>
          </a:p>
        </p:txBody>
      </p:sp>
    </p:spTree>
  </p:cSld>
  <p:clrMapOvr>
    <a:masterClrMapping/>
  </p:clrMapOvr>
  <p:transition>
    <p:wipe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TextBox 3"/>
          <p:cNvSpPr txBox="1"/>
          <p:nvPr/>
        </p:nvSpPr>
        <p:spPr>
          <a:xfrm>
            <a:off x="4995777" y="-18383"/>
            <a:ext cx="7832231" cy="811309"/>
          </a:xfrm>
          <a:prstGeom prst="rect">
            <a:avLst/>
          </a:prstGeom>
        </p:spPr>
        <p:txBody>
          <a:bodyPr lIns="0" tIns="0" rIns="0" bIns="0" rtlCol="0" anchor="t">
            <a:spAutoFit/>
          </a:bodyPr>
          <a:lstStyle/>
          <a:p>
            <a:pPr marL="0" lvl="0" indent="0" algn="ctr">
              <a:lnSpc>
                <a:spcPts val="6732"/>
              </a:lnSpc>
              <a:spcBef>
                <a:spcPct val="0"/>
              </a:spcBef>
            </a:pPr>
            <a:r>
              <a:rPr lang="en-US" sz="4808">
                <a:solidFill>
                  <a:srgbClr val="01070A"/>
                </a:solidFill>
                <a:latin typeface="Carelia"/>
                <a:ea typeface="Carelia"/>
                <a:cs typeface="Carelia"/>
                <a:sym typeface="Carelia"/>
              </a:rPr>
              <a:t>Possible Areas of Focus</a:t>
            </a:r>
          </a:p>
        </p:txBody>
      </p:sp>
      <p:grpSp>
        <p:nvGrpSpPr>
          <p:cNvPr id="4" name="Group 4"/>
          <p:cNvGrpSpPr/>
          <p:nvPr/>
        </p:nvGrpSpPr>
        <p:grpSpPr>
          <a:xfrm rot="93123">
            <a:off x="1016770" y="1139205"/>
            <a:ext cx="3516309" cy="2840549"/>
            <a:chOff x="0" y="0"/>
            <a:chExt cx="1078056" cy="870876"/>
          </a:xfrm>
        </p:grpSpPr>
        <p:sp>
          <p:nvSpPr>
            <p:cNvPr id="5" name="Freeform 5"/>
            <p:cNvSpPr/>
            <p:nvPr/>
          </p:nvSpPr>
          <p:spPr>
            <a:xfrm>
              <a:off x="0" y="0"/>
              <a:ext cx="1078056" cy="870876"/>
            </a:xfrm>
            <a:custGeom>
              <a:avLst/>
              <a:gdLst/>
              <a:ahLst/>
              <a:cxnLst/>
              <a:rect l="l" t="t" r="r" b="b"/>
              <a:pathLst>
                <a:path w="1078056" h="870876">
                  <a:moveTo>
                    <a:pt x="15412" y="0"/>
                  </a:moveTo>
                  <a:lnTo>
                    <a:pt x="1062644" y="0"/>
                  </a:lnTo>
                  <a:cubicBezTo>
                    <a:pt x="1066731" y="0"/>
                    <a:pt x="1070651" y="1624"/>
                    <a:pt x="1073542" y="4514"/>
                  </a:cubicBezTo>
                  <a:cubicBezTo>
                    <a:pt x="1076432" y="7404"/>
                    <a:pt x="1078056" y="11325"/>
                    <a:pt x="1078056" y="15412"/>
                  </a:cubicBezTo>
                  <a:lnTo>
                    <a:pt x="1078056" y="855464"/>
                  </a:lnTo>
                  <a:cubicBezTo>
                    <a:pt x="1078056" y="863976"/>
                    <a:pt x="1071156" y="870876"/>
                    <a:pt x="1062644" y="870876"/>
                  </a:cubicBezTo>
                  <a:lnTo>
                    <a:pt x="15412" y="870876"/>
                  </a:lnTo>
                  <a:cubicBezTo>
                    <a:pt x="6900" y="870876"/>
                    <a:pt x="0" y="863976"/>
                    <a:pt x="0" y="855464"/>
                  </a:cubicBezTo>
                  <a:lnTo>
                    <a:pt x="0" y="15412"/>
                  </a:lnTo>
                  <a:cubicBezTo>
                    <a:pt x="0" y="6900"/>
                    <a:pt x="6900" y="0"/>
                    <a:pt x="15412" y="0"/>
                  </a:cubicBezTo>
                  <a:close/>
                </a:path>
              </a:pathLst>
            </a:custGeom>
            <a:solidFill>
              <a:srgbClr val="000000">
                <a:alpha val="31765"/>
              </a:srgbClr>
            </a:solidFill>
            <a:ln w="38100" cap="sq">
              <a:solidFill>
                <a:srgbClr val="000000">
                  <a:alpha val="31765"/>
                </a:srgbClr>
              </a:solidFill>
              <a:prstDash val="solid"/>
              <a:miter/>
            </a:ln>
          </p:spPr>
          <p:txBody>
            <a:bodyPr/>
            <a:lstStyle/>
            <a:p>
              <a:endParaRPr lang="en-GB"/>
            </a:p>
          </p:txBody>
        </p:sp>
        <p:sp>
          <p:nvSpPr>
            <p:cNvPr id="6" name="TextBox 6"/>
            <p:cNvSpPr txBox="1"/>
            <p:nvPr/>
          </p:nvSpPr>
          <p:spPr>
            <a:xfrm>
              <a:off x="0" y="-47625"/>
              <a:ext cx="1078056" cy="918501"/>
            </a:xfrm>
            <a:prstGeom prst="rect">
              <a:avLst/>
            </a:prstGeom>
          </p:spPr>
          <p:txBody>
            <a:bodyPr lIns="50800" tIns="50800" rIns="50800" bIns="50800" rtlCol="0" anchor="ctr"/>
            <a:lstStyle/>
            <a:p>
              <a:pPr marL="0" lvl="0" indent="0" algn="ctr">
                <a:lnSpc>
                  <a:spcPts val="3210"/>
                </a:lnSpc>
                <a:spcBef>
                  <a:spcPct val="0"/>
                </a:spcBef>
              </a:pPr>
              <a:endParaRPr/>
            </a:p>
          </p:txBody>
        </p:sp>
      </p:grpSp>
      <p:grpSp>
        <p:nvGrpSpPr>
          <p:cNvPr id="7" name="Group 7"/>
          <p:cNvGrpSpPr/>
          <p:nvPr/>
        </p:nvGrpSpPr>
        <p:grpSpPr>
          <a:xfrm>
            <a:off x="884058" y="1005113"/>
            <a:ext cx="3454494" cy="2759017"/>
            <a:chOff x="0" y="0"/>
            <a:chExt cx="1059104" cy="845880"/>
          </a:xfrm>
        </p:grpSpPr>
        <p:sp>
          <p:nvSpPr>
            <p:cNvPr id="8" name="Freeform 8"/>
            <p:cNvSpPr/>
            <p:nvPr/>
          </p:nvSpPr>
          <p:spPr>
            <a:xfrm>
              <a:off x="0" y="0"/>
              <a:ext cx="1059104" cy="845880"/>
            </a:xfrm>
            <a:custGeom>
              <a:avLst/>
              <a:gdLst/>
              <a:ahLst/>
              <a:cxnLst/>
              <a:rect l="l" t="t" r="r" b="b"/>
              <a:pathLst>
                <a:path w="1059104" h="845880">
                  <a:moveTo>
                    <a:pt x="24652" y="0"/>
                  </a:moveTo>
                  <a:lnTo>
                    <a:pt x="1034452" y="0"/>
                  </a:lnTo>
                  <a:cubicBezTo>
                    <a:pt x="1040990" y="0"/>
                    <a:pt x="1047260" y="2597"/>
                    <a:pt x="1051884" y="7220"/>
                  </a:cubicBezTo>
                  <a:cubicBezTo>
                    <a:pt x="1056507" y="11844"/>
                    <a:pt x="1059104" y="18114"/>
                    <a:pt x="1059104" y="24652"/>
                  </a:cubicBezTo>
                  <a:lnTo>
                    <a:pt x="1059104" y="821227"/>
                  </a:lnTo>
                  <a:cubicBezTo>
                    <a:pt x="1059104" y="827766"/>
                    <a:pt x="1056507" y="834036"/>
                    <a:pt x="1051884" y="838659"/>
                  </a:cubicBezTo>
                  <a:cubicBezTo>
                    <a:pt x="1047260" y="843282"/>
                    <a:pt x="1040990" y="845880"/>
                    <a:pt x="1034452" y="845880"/>
                  </a:cubicBezTo>
                  <a:lnTo>
                    <a:pt x="24652" y="845880"/>
                  </a:lnTo>
                  <a:cubicBezTo>
                    <a:pt x="18114" y="845880"/>
                    <a:pt x="11844" y="843282"/>
                    <a:pt x="7220" y="838659"/>
                  </a:cubicBezTo>
                  <a:cubicBezTo>
                    <a:pt x="2597" y="834036"/>
                    <a:pt x="0" y="827766"/>
                    <a:pt x="0" y="821227"/>
                  </a:cubicBezTo>
                  <a:lnTo>
                    <a:pt x="0" y="24652"/>
                  </a:lnTo>
                  <a:cubicBezTo>
                    <a:pt x="0" y="18114"/>
                    <a:pt x="2597" y="11844"/>
                    <a:pt x="7220" y="7220"/>
                  </a:cubicBezTo>
                  <a:cubicBezTo>
                    <a:pt x="11844" y="2597"/>
                    <a:pt x="18114" y="0"/>
                    <a:pt x="24652" y="0"/>
                  </a:cubicBezTo>
                  <a:close/>
                </a:path>
              </a:pathLst>
            </a:custGeom>
            <a:solidFill>
              <a:srgbClr val="FFFFFF"/>
            </a:solidFill>
            <a:ln w="19050" cap="sq">
              <a:solidFill>
                <a:srgbClr val="000000"/>
              </a:solidFill>
              <a:prstDash val="solid"/>
              <a:miter/>
            </a:ln>
          </p:spPr>
          <p:txBody>
            <a:bodyPr/>
            <a:lstStyle/>
            <a:p>
              <a:endParaRPr lang="en-GB"/>
            </a:p>
          </p:txBody>
        </p:sp>
        <p:sp>
          <p:nvSpPr>
            <p:cNvPr id="9" name="TextBox 9"/>
            <p:cNvSpPr txBox="1"/>
            <p:nvPr/>
          </p:nvSpPr>
          <p:spPr>
            <a:xfrm>
              <a:off x="0" y="-47625"/>
              <a:ext cx="1059104" cy="893505"/>
            </a:xfrm>
            <a:prstGeom prst="rect">
              <a:avLst/>
            </a:prstGeom>
          </p:spPr>
          <p:txBody>
            <a:bodyPr lIns="50800" tIns="50800" rIns="50800" bIns="50800" rtlCol="0" anchor="ctr"/>
            <a:lstStyle/>
            <a:p>
              <a:pPr algn="ctr">
                <a:lnSpc>
                  <a:spcPts val="3210"/>
                </a:lnSpc>
              </a:pPr>
              <a:endParaRPr/>
            </a:p>
          </p:txBody>
        </p:sp>
      </p:grpSp>
      <p:sp>
        <p:nvSpPr>
          <p:cNvPr id="10" name="Freeform 10"/>
          <p:cNvSpPr/>
          <p:nvPr/>
        </p:nvSpPr>
        <p:spPr>
          <a:xfrm rot="-78655">
            <a:off x="1649732" y="810742"/>
            <a:ext cx="1752527" cy="388742"/>
          </a:xfrm>
          <a:custGeom>
            <a:avLst/>
            <a:gdLst/>
            <a:ahLst/>
            <a:cxnLst/>
            <a:rect l="l" t="t" r="r" b="b"/>
            <a:pathLst>
              <a:path w="1752527" h="388742">
                <a:moveTo>
                  <a:pt x="0" y="0"/>
                </a:moveTo>
                <a:lnTo>
                  <a:pt x="1752527" y="0"/>
                </a:lnTo>
                <a:lnTo>
                  <a:pt x="1752527" y="388742"/>
                </a:lnTo>
                <a:lnTo>
                  <a:pt x="0" y="3887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917292" y="4072506"/>
            <a:ext cx="3117981" cy="3106643"/>
          </a:xfrm>
          <a:custGeom>
            <a:avLst/>
            <a:gdLst/>
            <a:ahLst/>
            <a:cxnLst/>
            <a:rect l="l" t="t" r="r" b="b"/>
            <a:pathLst>
              <a:path w="3117981" h="3106643">
                <a:moveTo>
                  <a:pt x="0" y="0"/>
                </a:moveTo>
                <a:lnTo>
                  <a:pt x="3117981" y="0"/>
                </a:lnTo>
                <a:lnTo>
                  <a:pt x="3117981" y="3106643"/>
                </a:lnTo>
                <a:lnTo>
                  <a:pt x="0" y="310664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a:off x="5959351" y="716301"/>
            <a:ext cx="2815734" cy="3212974"/>
          </a:xfrm>
          <a:custGeom>
            <a:avLst/>
            <a:gdLst/>
            <a:ahLst/>
            <a:cxnLst/>
            <a:rect l="l" t="t" r="r" b="b"/>
            <a:pathLst>
              <a:path w="2815734" h="3212974">
                <a:moveTo>
                  <a:pt x="0" y="0"/>
                </a:moveTo>
                <a:lnTo>
                  <a:pt x="2815734" y="0"/>
                </a:lnTo>
                <a:lnTo>
                  <a:pt x="2815734" y="3212974"/>
                </a:lnTo>
                <a:lnTo>
                  <a:pt x="0" y="32129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rot="365051">
            <a:off x="4589785" y="1793907"/>
            <a:ext cx="1349058" cy="458680"/>
          </a:xfrm>
          <a:custGeom>
            <a:avLst/>
            <a:gdLst/>
            <a:ahLst/>
            <a:cxnLst/>
            <a:rect l="l" t="t" r="r" b="b"/>
            <a:pathLst>
              <a:path w="1349058" h="458680">
                <a:moveTo>
                  <a:pt x="0" y="0"/>
                </a:moveTo>
                <a:lnTo>
                  <a:pt x="1349058" y="0"/>
                </a:lnTo>
                <a:lnTo>
                  <a:pt x="1349058" y="458679"/>
                </a:lnTo>
                <a:lnTo>
                  <a:pt x="0" y="45867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Freeform 14"/>
          <p:cNvSpPr/>
          <p:nvPr/>
        </p:nvSpPr>
        <p:spPr>
          <a:xfrm>
            <a:off x="12777775" y="1966283"/>
            <a:ext cx="1214652" cy="192136"/>
          </a:xfrm>
          <a:custGeom>
            <a:avLst/>
            <a:gdLst/>
            <a:ahLst/>
            <a:cxnLst/>
            <a:rect l="l" t="t" r="r" b="b"/>
            <a:pathLst>
              <a:path w="1214652" h="192136">
                <a:moveTo>
                  <a:pt x="0" y="0"/>
                </a:moveTo>
                <a:lnTo>
                  <a:pt x="1214652" y="0"/>
                </a:lnTo>
                <a:lnTo>
                  <a:pt x="1214652" y="192136"/>
                </a:lnTo>
                <a:lnTo>
                  <a:pt x="0" y="1921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5" name="Freeform 15"/>
          <p:cNvSpPr/>
          <p:nvPr/>
        </p:nvSpPr>
        <p:spPr>
          <a:xfrm rot="234807">
            <a:off x="3876462" y="8538403"/>
            <a:ext cx="1835391" cy="290325"/>
          </a:xfrm>
          <a:custGeom>
            <a:avLst/>
            <a:gdLst/>
            <a:ahLst/>
            <a:cxnLst/>
            <a:rect l="l" t="t" r="r" b="b"/>
            <a:pathLst>
              <a:path w="1835391" h="290325">
                <a:moveTo>
                  <a:pt x="0" y="0"/>
                </a:moveTo>
                <a:lnTo>
                  <a:pt x="1835391" y="0"/>
                </a:lnTo>
                <a:lnTo>
                  <a:pt x="1835391" y="290326"/>
                </a:lnTo>
                <a:lnTo>
                  <a:pt x="0" y="29032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grpSp>
        <p:nvGrpSpPr>
          <p:cNvPr id="16" name="Group 16"/>
          <p:cNvGrpSpPr/>
          <p:nvPr/>
        </p:nvGrpSpPr>
        <p:grpSpPr>
          <a:xfrm>
            <a:off x="10314387" y="4785597"/>
            <a:ext cx="4772698" cy="2307267"/>
            <a:chOff x="0" y="0"/>
            <a:chExt cx="1463248" cy="707379"/>
          </a:xfrm>
        </p:grpSpPr>
        <p:sp>
          <p:nvSpPr>
            <p:cNvPr id="17" name="Freeform 17"/>
            <p:cNvSpPr/>
            <p:nvPr/>
          </p:nvSpPr>
          <p:spPr>
            <a:xfrm>
              <a:off x="0" y="0"/>
              <a:ext cx="1463248" cy="707379"/>
            </a:xfrm>
            <a:custGeom>
              <a:avLst/>
              <a:gdLst/>
              <a:ahLst/>
              <a:cxnLst/>
              <a:rect l="l" t="t" r="r" b="b"/>
              <a:pathLst>
                <a:path w="1463248" h="707379">
                  <a:moveTo>
                    <a:pt x="3244" y="0"/>
                  </a:moveTo>
                  <a:lnTo>
                    <a:pt x="1460004" y="0"/>
                  </a:lnTo>
                  <a:cubicBezTo>
                    <a:pt x="1460865" y="0"/>
                    <a:pt x="1461690" y="342"/>
                    <a:pt x="1462298" y="950"/>
                  </a:cubicBezTo>
                  <a:cubicBezTo>
                    <a:pt x="1462907" y="1559"/>
                    <a:pt x="1463248" y="2384"/>
                    <a:pt x="1463248" y="3244"/>
                  </a:cubicBezTo>
                  <a:lnTo>
                    <a:pt x="1463248" y="704134"/>
                  </a:lnTo>
                  <a:cubicBezTo>
                    <a:pt x="1463248" y="704995"/>
                    <a:pt x="1462907" y="705820"/>
                    <a:pt x="1462298" y="706428"/>
                  </a:cubicBezTo>
                  <a:cubicBezTo>
                    <a:pt x="1461690" y="707037"/>
                    <a:pt x="1460865" y="707379"/>
                    <a:pt x="1460004" y="707379"/>
                  </a:cubicBezTo>
                  <a:lnTo>
                    <a:pt x="3244" y="707379"/>
                  </a:lnTo>
                  <a:cubicBezTo>
                    <a:pt x="1453" y="707379"/>
                    <a:pt x="0" y="705926"/>
                    <a:pt x="0" y="704134"/>
                  </a:cubicBezTo>
                  <a:lnTo>
                    <a:pt x="0" y="3244"/>
                  </a:lnTo>
                  <a:cubicBezTo>
                    <a:pt x="0" y="2384"/>
                    <a:pt x="342" y="1559"/>
                    <a:pt x="950" y="950"/>
                  </a:cubicBezTo>
                  <a:cubicBezTo>
                    <a:pt x="1559" y="342"/>
                    <a:pt x="2384" y="0"/>
                    <a:pt x="3244" y="0"/>
                  </a:cubicBezTo>
                  <a:close/>
                </a:path>
              </a:pathLst>
            </a:custGeom>
            <a:solidFill>
              <a:srgbClr val="FFFFFF"/>
            </a:solidFill>
            <a:ln w="19050" cap="sq">
              <a:solidFill>
                <a:srgbClr val="000000"/>
              </a:solidFill>
              <a:prstDash val="solid"/>
              <a:miter/>
            </a:ln>
          </p:spPr>
          <p:txBody>
            <a:bodyPr/>
            <a:lstStyle/>
            <a:p>
              <a:endParaRPr lang="en-GB"/>
            </a:p>
          </p:txBody>
        </p:sp>
        <p:sp>
          <p:nvSpPr>
            <p:cNvPr id="18" name="TextBox 18"/>
            <p:cNvSpPr txBox="1"/>
            <p:nvPr/>
          </p:nvSpPr>
          <p:spPr>
            <a:xfrm>
              <a:off x="0" y="-47625"/>
              <a:ext cx="1463248" cy="755004"/>
            </a:xfrm>
            <a:prstGeom prst="rect">
              <a:avLst/>
            </a:prstGeom>
          </p:spPr>
          <p:txBody>
            <a:bodyPr lIns="50800" tIns="50800" rIns="50800" bIns="50800" rtlCol="0" anchor="ctr"/>
            <a:lstStyle/>
            <a:p>
              <a:pPr algn="ctr">
                <a:lnSpc>
                  <a:spcPts val="3210"/>
                </a:lnSpc>
              </a:pPr>
              <a:endParaRPr/>
            </a:p>
          </p:txBody>
        </p:sp>
      </p:grpSp>
      <p:sp>
        <p:nvSpPr>
          <p:cNvPr id="19" name="Freeform 19"/>
          <p:cNvSpPr/>
          <p:nvPr/>
        </p:nvSpPr>
        <p:spPr>
          <a:xfrm>
            <a:off x="11537831" y="4265378"/>
            <a:ext cx="585624" cy="813367"/>
          </a:xfrm>
          <a:custGeom>
            <a:avLst/>
            <a:gdLst/>
            <a:ahLst/>
            <a:cxnLst/>
            <a:rect l="l" t="t" r="r" b="b"/>
            <a:pathLst>
              <a:path w="585624" h="813367">
                <a:moveTo>
                  <a:pt x="0" y="0"/>
                </a:moveTo>
                <a:lnTo>
                  <a:pt x="585624" y="0"/>
                </a:lnTo>
                <a:lnTo>
                  <a:pt x="585624" y="813367"/>
                </a:lnTo>
                <a:lnTo>
                  <a:pt x="0" y="81336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grpSp>
        <p:nvGrpSpPr>
          <p:cNvPr id="20" name="Group 20"/>
          <p:cNvGrpSpPr/>
          <p:nvPr/>
        </p:nvGrpSpPr>
        <p:grpSpPr>
          <a:xfrm>
            <a:off x="5150813" y="4576605"/>
            <a:ext cx="4013534" cy="2716065"/>
            <a:chOff x="0" y="0"/>
            <a:chExt cx="1230498" cy="832711"/>
          </a:xfrm>
        </p:grpSpPr>
        <p:sp>
          <p:nvSpPr>
            <p:cNvPr id="21" name="Freeform 21"/>
            <p:cNvSpPr/>
            <p:nvPr/>
          </p:nvSpPr>
          <p:spPr>
            <a:xfrm>
              <a:off x="0" y="0"/>
              <a:ext cx="1230498" cy="832711"/>
            </a:xfrm>
            <a:custGeom>
              <a:avLst/>
              <a:gdLst/>
              <a:ahLst/>
              <a:cxnLst/>
              <a:rect l="l" t="t" r="r" b="b"/>
              <a:pathLst>
                <a:path w="1230498" h="832711">
                  <a:moveTo>
                    <a:pt x="3858" y="0"/>
                  </a:moveTo>
                  <a:lnTo>
                    <a:pt x="1226641" y="0"/>
                  </a:lnTo>
                  <a:cubicBezTo>
                    <a:pt x="1227664" y="0"/>
                    <a:pt x="1228645" y="406"/>
                    <a:pt x="1229368" y="1130"/>
                  </a:cubicBezTo>
                  <a:cubicBezTo>
                    <a:pt x="1230092" y="1853"/>
                    <a:pt x="1230498" y="2835"/>
                    <a:pt x="1230498" y="3858"/>
                  </a:cubicBezTo>
                  <a:lnTo>
                    <a:pt x="1230498" y="828853"/>
                  </a:lnTo>
                  <a:cubicBezTo>
                    <a:pt x="1230498" y="830984"/>
                    <a:pt x="1228771" y="832711"/>
                    <a:pt x="1226641" y="832711"/>
                  </a:cubicBezTo>
                  <a:lnTo>
                    <a:pt x="3858" y="832711"/>
                  </a:lnTo>
                  <a:cubicBezTo>
                    <a:pt x="1727" y="832711"/>
                    <a:pt x="0" y="830984"/>
                    <a:pt x="0" y="828853"/>
                  </a:cubicBezTo>
                  <a:lnTo>
                    <a:pt x="0" y="3858"/>
                  </a:lnTo>
                  <a:cubicBezTo>
                    <a:pt x="0" y="1727"/>
                    <a:pt x="1727" y="0"/>
                    <a:pt x="3858" y="0"/>
                  </a:cubicBezTo>
                  <a:close/>
                </a:path>
              </a:pathLst>
            </a:custGeom>
            <a:solidFill>
              <a:srgbClr val="FFFFFF"/>
            </a:solidFill>
            <a:ln w="19050" cap="sq">
              <a:solidFill>
                <a:srgbClr val="000000"/>
              </a:solidFill>
              <a:prstDash val="solid"/>
              <a:miter/>
            </a:ln>
          </p:spPr>
          <p:txBody>
            <a:bodyPr/>
            <a:lstStyle/>
            <a:p>
              <a:endParaRPr lang="en-GB"/>
            </a:p>
          </p:txBody>
        </p:sp>
        <p:sp>
          <p:nvSpPr>
            <p:cNvPr id="22" name="TextBox 22"/>
            <p:cNvSpPr txBox="1"/>
            <p:nvPr/>
          </p:nvSpPr>
          <p:spPr>
            <a:xfrm>
              <a:off x="0" y="-47625"/>
              <a:ext cx="1230498" cy="880336"/>
            </a:xfrm>
            <a:prstGeom prst="rect">
              <a:avLst/>
            </a:prstGeom>
          </p:spPr>
          <p:txBody>
            <a:bodyPr lIns="50800" tIns="50800" rIns="50800" bIns="50800" rtlCol="0" anchor="ctr"/>
            <a:lstStyle/>
            <a:p>
              <a:pPr algn="ctr">
                <a:lnSpc>
                  <a:spcPts val="3210"/>
                </a:lnSpc>
              </a:pPr>
              <a:endParaRPr/>
            </a:p>
          </p:txBody>
        </p:sp>
      </p:grpSp>
      <p:sp>
        <p:nvSpPr>
          <p:cNvPr id="23" name="Freeform 23"/>
          <p:cNvSpPr/>
          <p:nvPr/>
        </p:nvSpPr>
        <p:spPr>
          <a:xfrm>
            <a:off x="7524663" y="4169922"/>
            <a:ext cx="585624" cy="813367"/>
          </a:xfrm>
          <a:custGeom>
            <a:avLst/>
            <a:gdLst/>
            <a:ahLst/>
            <a:cxnLst/>
            <a:rect l="l" t="t" r="r" b="b"/>
            <a:pathLst>
              <a:path w="585624" h="813367">
                <a:moveTo>
                  <a:pt x="0" y="0"/>
                </a:moveTo>
                <a:lnTo>
                  <a:pt x="585624" y="0"/>
                </a:lnTo>
                <a:lnTo>
                  <a:pt x="585624" y="813367"/>
                </a:lnTo>
                <a:lnTo>
                  <a:pt x="0" y="81336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4" name="Freeform 24"/>
          <p:cNvSpPr/>
          <p:nvPr/>
        </p:nvSpPr>
        <p:spPr>
          <a:xfrm rot="-2790442" flipH="1">
            <a:off x="8899527" y="1701954"/>
            <a:ext cx="879017" cy="720794"/>
          </a:xfrm>
          <a:custGeom>
            <a:avLst/>
            <a:gdLst/>
            <a:ahLst/>
            <a:cxnLst/>
            <a:rect l="l" t="t" r="r" b="b"/>
            <a:pathLst>
              <a:path w="879017" h="720794">
                <a:moveTo>
                  <a:pt x="879018" y="0"/>
                </a:moveTo>
                <a:lnTo>
                  <a:pt x="0" y="0"/>
                </a:lnTo>
                <a:lnTo>
                  <a:pt x="0" y="720794"/>
                </a:lnTo>
                <a:lnTo>
                  <a:pt x="879018" y="720794"/>
                </a:lnTo>
                <a:lnTo>
                  <a:pt x="879018"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25" name="Freeform 25"/>
          <p:cNvSpPr/>
          <p:nvPr/>
        </p:nvSpPr>
        <p:spPr>
          <a:xfrm>
            <a:off x="996245" y="7179149"/>
            <a:ext cx="2872450" cy="3003512"/>
          </a:xfrm>
          <a:custGeom>
            <a:avLst/>
            <a:gdLst/>
            <a:ahLst/>
            <a:cxnLst/>
            <a:rect l="l" t="t" r="r" b="b"/>
            <a:pathLst>
              <a:path w="2872450" h="3003512">
                <a:moveTo>
                  <a:pt x="0" y="0"/>
                </a:moveTo>
                <a:lnTo>
                  <a:pt x="2872450" y="0"/>
                </a:lnTo>
                <a:lnTo>
                  <a:pt x="2872450" y="3003512"/>
                </a:lnTo>
                <a:lnTo>
                  <a:pt x="0" y="3003512"/>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grpSp>
        <p:nvGrpSpPr>
          <p:cNvPr id="26" name="Group 26"/>
          <p:cNvGrpSpPr/>
          <p:nvPr/>
        </p:nvGrpSpPr>
        <p:grpSpPr>
          <a:xfrm>
            <a:off x="12164082" y="7542686"/>
            <a:ext cx="4772698" cy="2307267"/>
            <a:chOff x="0" y="0"/>
            <a:chExt cx="1463248" cy="707379"/>
          </a:xfrm>
        </p:grpSpPr>
        <p:sp>
          <p:nvSpPr>
            <p:cNvPr id="27" name="Freeform 27"/>
            <p:cNvSpPr/>
            <p:nvPr/>
          </p:nvSpPr>
          <p:spPr>
            <a:xfrm>
              <a:off x="0" y="0"/>
              <a:ext cx="1463248" cy="707379"/>
            </a:xfrm>
            <a:custGeom>
              <a:avLst/>
              <a:gdLst/>
              <a:ahLst/>
              <a:cxnLst/>
              <a:rect l="l" t="t" r="r" b="b"/>
              <a:pathLst>
                <a:path w="1463248" h="707379">
                  <a:moveTo>
                    <a:pt x="3244" y="0"/>
                  </a:moveTo>
                  <a:lnTo>
                    <a:pt x="1460004" y="0"/>
                  </a:lnTo>
                  <a:cubicBezTo>
                    <a:pt x="1460865" y="0"/>
                    <a:pt x="1461690" y="342"/>
                    <a:pt x="1462298" y="950"/>
                  </a:cubicBezTo>
                  <a:cubicBezTo>
                    <a:pt x="1462907" y="1559"/>
                    <a:pt x="1463248" y="2384"/>
                    <a:pt x="1463248" y="3244"/>
                  </a:cubicBezTo>
                  <a:lnTo>
                    <a:pt x="1463248" y="704134"/>
                  </a:lnTo>
                  <a:cubicBezTo>
                    <a:pt x="1463248" y="704995"/>
                    <a:pt x="1462907" y="705820"/>
                    <a:pt x="1462298" y="706428"/>
                  </a:cubicBezTo>
                  <a:cubicBezTo>
                    <a:pt x="1461690" y="707037"/>
                    <a:pt x="1460865" y="707379"/>
                    <a:pt x="1460004" y="707379"/>
                  </a:cubicBezTo>
                  <a:lnTo>
                    <a:pt x="3244" y="707379"/>
                  </a:lnTo>
                  <a:cubicBezTo>
                    <a:pt x="1453" y="707379"/>
                    <a:pt x="0" y="705926"/>
                    <a:pt x="0" y="704134"/>
                  </a:cubicBezTo>
                  <a:lnTo>
                    <a:pt x="0" y="3244"/>
                  </a:lnTo>
                  <a:cubicBezTo>
                    <a:pt x="0" y="2384"/>
                    <a:pt x="342" y="1559"/>
                    <a:pt x="950" y="950"/>
                  </a:cubicBezTo>
                  <a:cubicBezTo>
                    <a:pt x="1559" y="342"/>
                    <a:pt x="2384" y="0"/>
                    <a:pt x="3244" y="0"/>
                  </a:cubicBezTo>
                  <a:close/>
                </a:path>
              </a:pathLst>
            </a:custGeom>
            <a:solidFill>
              <a:srgbClr val="FFFFFF"/>
            </a:solidFill>
            <a:ln w="19050" cap="sq">
              <a:solidFill>
                <a:srgbClr val="000000"/>
              </a:solidFill>
              <a:prstDash val="solid"/>
              <a:miter/>
            </a:ln>
          </p:spPr>
          <p:txBody>
            <a:bodyPr/>
            <a:lstStyle/>
            <a:p>
              <a:endParaRPr lang="en-GB"/>
            </a:p>
          </p:txBody>
        </p:sp>
        <p:sp>
          <p:nvSpPr>
            <p:cNvPr id="28" name="TextBox 28"/>
            <p:cNvSpPr txBox="1"/>
            <p:nvPr/>
          </p:nvSpPr>
          <p:spPr>
            <a:xfrm>
              <a:off x="0" y="-47625"/>
              <a:ext cx="1463248" cy="755004"/>
            </a:xfrm>
            <a:prstGeom prst="rect">
              <a:avLst/>
            </a:prstGeom>
          </p:spPr>
          <p:txBody>
            <a:bodyPr lIns="50800" tIns="50800" rIns="50800" bIns="50800" rtlCol="0" anchor="ctr"/>
            <a:lstStyle/>
            <a:p>
              <a:pPr algn="ctr">
                <a:lnSpc>
                  <a:spcPts val="3210"/>
                </a:lnSpc>
              </a:pPr>
              <a:endParaRPr/>
            </a:p>
          </p:txBody>
        </p:sp>
      </p:grpSp>
      <p:sp>
        <p:nvSpPr>
          <p:cNvPr id="29" name="Freeform 29"/>
          <p:cNvSpPr/>
          <p:nvPr/>
        </p:nvSpPr>
        <p:spPr>
          <a:xfrm>
            <a:off x="9962041" y="716301"/>
            <a:ext cx="2815734" cy="3212974"/>
          </a:xfrm>
          <a:custGeom>
            <a:avLst/>
            <a:gdLst/>
            <a:ahLst/>
            <a:cxnLst/>
            <a:rect l="l" t="t" r="r" b="b"/>
            <a:pathLst>
              <a:path w="2815734" h="3212974">
                <a:moveTo>
                  <a:pt x="0" y="0"/>
                </a:moveTo>
                <a:lnTo>
                  <a:pt x="2815734" y="0"/>
                </a:lnTo>
                <a:lnTo>
                  <a:pt x="2815734" y="3212974"/>
                </a:lnTo>
                <a:lnTo>
                  <a:pt x="0" y="32129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rot="-2790442" flipH="1">
            <a:off x="9301402" y="5391291"/>
            <a:ext cx="879017" cy="720794"/>
          </a:xfrm>
          <a:custGeom>
            <a:avLst/>
            <a:gdLst/>
            <a:ahLst/>
            <a:cxnLst/>
            <a:rect l="l" t="t" r="r" b="b"/>
            <a:pathLst>
              <a:path w="879017" h="720794">
                <a:moveTo>
                  <a:pt x="879017" y="0"/>
                </a:moveTo>
                <a:lnTo>
                  <a:pt x="0" y="0"/>
                </a:lnTo>
                <a:lnTo>
                  <a:pt x="0" y="720794"/>
                </a:lnTo>
                <a:lnTo>
                  <a:pt x="879017" y="720794"/>
                </a:lnTo>
                <a:lnTo>
                  <a:pt x="879017"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31" name="Freeform 31"/>
          <p:cNvSpPr/>
          <p:nvPr/>
        </p:nvSpPr>
        <p:spPr>
          <a:xfrm>
            <a:off x="14049577" y="716301"/>
            <a:ext cx="2815734" cy="3212974"/>
          </a:xfrm>
          <a:custGeom>
            <a:avLst/>
            <a:gdLst/>
            <a:ahLst/>
            <a:cxnLst/>
            <a:rect l="l" t="t" r="r" b="b"/>
            <a:pathLst>
              <a:path w="2815734" h="3212974">
                <a:moveTo>
                  <a:pt x="0" y="0"/>
                </a:moveTo>
                <a:lnTo>
                  <a:pt x="2815733" y="0"/>
                </a:lnTo>
                <a:lnTo>
                  <a:pt x="2815733" y="3212974"/>
                </a:lnTo>
                <a:lnTo>
                  <a:pt x="0" y="32129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2" name="Freeform 32"/>
          <p:cNvSpPr/>
          <p:nvPr/>
        </p:nvSpPr>
        <p:spPr>
          <a:xfrm rot="365051">
            <a:off x="3775479" y="5314009"/>
            <a:ext cx="1349058" cy="458680"/>
          </a:xfrm>
          <a:custGeom>
            <a:avLst/>
            <a:gdLst/>
            <a:ahLst/>
            <a:cxnLst/>
            <a:rect l="l" t="t" r="r" b="b"/>
            <a:pathLst>
              <a:path w="1349058" h="458680">
                <a:moveTo>
                  <a:pt x="0" y="0"/>
                </a:moveTo>
                <a:lnTo>
                  <a:pt x="1349058" y="0"/>
                </a:lnTo>
                <a:lnTo>
                  <a:pt x="1349058" y="458680"/>
                </a:lnTo>
                <a:lnTo>
                  <a:pt x="0" y="45868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33" name="Group 33"/>
          <p:cNvGrpSpPr/>
          <p:nvPr/>
        </p:nvGrpSpPr>
        <p:grpSpPr>
          <a:xfrm>
            <a:off x="5723938" y="7622401"/>
            <a:ext cx="4772698" cy="2307267"/>
            <a:chOff x="0" y="0"/>
            <a:chExt cx="1463248" cy="707379"/>
          </a:xfrm>
        </p:grpSpPr>
        <p:sp>
          <p:nvSpPr>
            <p:cNvPr id="34" name="Freeform 34"/>
            <p:cNvSpPr/>
            <p:nvPr/>
          </p:nvSpPr>
          <p:spPr>
            <a:xfrm>
              <a:off x="0" y="0"/>
              <a:ext cx="1463248" cy="707379"/>
            </a:xfrm>
            <a:custGeom>
              <a:avLst/>
              <a:gdLst/>
              <a:ahLst/>
              <a:cxnLst/>
              <a:rect l="l" t="t" r="r" b="b"/>
              <a:pathLst>
                <a:path w="1463248" h="707379">
                  <a:moveTo>
                    <a:pt x="3244" y="0"/>
                  </a:moveTo>
                  <a:lnTo>
                    <a:pt x="1460004" y="0"/>
                  </a:lnTo>
                  <a:cubicBezTo>
                    <a:pt x="1460865" y="0"/>
                    <a:pt x="1461690" y="342"/>
                    <a:pt x="1462298" y="950"/>
                  </a:cubicBezTo>
                  <a:cubicBezTo>
                    <a:pt x="1462907" y="1559"/>
                    <a:pt x="1463248" y="2384"/>
                    <a:pt x="1463248" y="3244"/>
                  </a:cubicBezTo>
                  <a:lnTo>
                    <a:pt x="1463248" y="704134"/>
                  </a:lnTo>
                  <a:cubicBezTo>
                    <a:pt x="1463248" y="704995"/>
                    <a:pt x="1462907" y="705820"/>
                    <a:pt x="1462298" y="706428"/>
                  </a:cubicBezTo>
                  <a:cubicBezTo>
                    <a:pt x="1461690" y="707037"/>
                    <a:pt x="1460865" y="707379"/>
                    <a:pt x="1460004" y="707379"/>
                  </a:cubicBezTo>
                  <a:lnTo>
                    <a:pt x="3244" y="707379"/>
                  </a:lnTo>
                  <a:cubicBezTo>
                    <a:pt x="1453" y="707379"/>
                    <a:pt x="0" y="705926"/>
                    <a:pt x="0" y="704134"/>
                  </a:cubicBezTo>
                  <a:lnTo>
                    <a:pt x="0" y="3244"/>
                  </a:lnTo>
                  <a:cubicBezTo>
                    <a:pt x="0" y="2384"/>
                    <a:pt x="342" y="1559"/>
                    <a:pt x="950" y="950"/>
                  </a:cubicBezTo>
                  <a:cubicBezTo>
                    <a:pt x="1559" y="342"/>
                    <a:pt x="2384" y="0"/>
                    <a:pt x="3244" y="0"/>
                  </a:cubicBezTo>
                  <a:close/>
                </a:path>
              </a:pathLst>
            </a:custGeom>
            <a:solidFill>
              <a:srgbClr val="FFFFFF"/>
            </a:solidFill>
            <a:ln w="19050" cap="sq">
              <a:solidFill>
                <a:srgbClr val="000000"/>
              </a:solidFill>
              <a:prstDash val="solid"/>
              <a:miter/>
            </a:ln>
          </p:spPr>
          <p:txBody>
            <a:bodyPr/>
            <a:lstStyle/>
            <a:p>
              <a:endParaRPr lang="en-GB"/>
            </a:p>
          </p:txBody>
        </p:sp>
        <p:sp>
          <p:nvSpPr>
            <p:cNvPr id="35" name="TextBox 35"/>
            <p:cNvSpPr txBox="1"/>
            <p:nvPr/>
          </p:nvSpPr>
          <p:spPr>
            <a:xfrm>
              <a:off x="0" y="-47625"/>
              <a:ext cx="1463248" cy="755004"/>
            </a:xfrm>
            <a:prstGeom prst="rect">
              <a:avLst/>
            </a:prstGeom>
          </p:spPr>
          <p:txBody>
            <a:bodyPr lIns="50800" tIns="50800" rIns="50800" bIns="50800" rtlCol="0" anchor="ctr"/>
            <a:lstStyle/>
            <a:p>
              <a:pPr algn="ctr">
                <a:lnSpc>
                  <a:spcPts val="3210"/>
                </a:lnSpc>
              </a:pPr>
              <a:endParaRPr/>
            </a:p>
          </p:txBody>
        </p:sp>
      </p:grpSp>
      <p:sp>
        <p:nvSpPr>
          <p:cNvPr id="36" name="Freeform 36"/>
          <p:cNvSpPr/>
          <p:nvPr/>
        </p:nvSpPr>
        <p:spPr>
          <a:xfrm rot="365051">
            <a:off x="10539855" y="8342442"/>
            <a:ext cx="1716440" cy="583590"/>
          </a:xfrm>
          <a:custGeom>
            <a:avLst/>
            <a:gdLst/>
            <a:ahLst/>
            <a:cxnLst/>
            <a:rect l="l" t="t" r="r" b="b"/>
            <a:pathLst>
              <a:path w="1716440" h="583590">
                <a:moveTo>
                  <a:pt x="0" y="0"/>
                </a:moveTo>
                <a:lnTo>
                  <a:pt x="1716439" y="0"/>
                </a:lnTo>
                <a:lnTo>
                  <a:pt x="1716439" y="583590"/>
                </a:lnTo>
                <a:lnTo>
                  <a:pt x="0" y="58359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7" name="Freeform 37"/>
          <p:cNvSpPr/>
          <p:nvPr/>
        </p:nvSpPr>
        <p:spPr>
          <a:xfrm>
            <a:off x="5892791" y="7427068"/>
            <a:ext cx="280644" cy="389783"/>
          </a:xfrm>
          <a:custGeom>
            <a:avLst/>
            <a:gdLst/>
            <a:ahLst/>
            <a:cxnLst/>
            <a:rect l="l" t="t" r="r" b="b"/>
            <a:pathLst>
              <a:path w="280644" h="389783">
                <a:moveTo>
                  <a:pt x="0" y="0"/>
                </a:moveTo>
                <a:lnTo>
                  <a:pt x="280644" y="0"/>
                </a:lnTo>
                <a:lnTo>
                  <a:pt x="280644" y="389783"/>
                </a:lnTo>
                <a:lnTo>
                  <a:pt x="0" y="38978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38" name="Freeform 38"/>
          <p:cNvSpPr/>
          <p:nvPr/>
        </p:nvSpPr>
        <p:spPr>
          <a:xfrm>
            <a:off x="10024218" y="7430265"/>
            <a:ext cx="280644" cy="389783"/>
          </a:xfrm>
          <a:custGeom>
            <a:avLst/>
            <a:gdLst/>
            <a:ahLst/>
            <a:cxnLst/>
            <a:rect l="l" t="t" r="r" b="b"/>
            <a:pathLst>
              <a:path w="280644" h="389783">
                <a:moveTo>
                  <a:pt x="0" y="0"/>
                </a:moveTo>
                <a:lnTo>
                  <a:pt x="280644" y="0"/>
                </a:lnTo>
                <a:lnTo>
                  <a:pt x="280644" y="389783"/>
                </a:lnTo>
                <a:lnTo>
                  <a:pt x="0" y="38978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39" name="Freeform 39"/>
          <p:cNvSpPr/>
          <p:nvPr/>
        </p:nvSpPr>
        <p:spPr>
          <a:xfrm>
            <a:off x="12407160" y="7292670"/>
            <a:ext cx="280644" cy="389783"/>
          </a:xfrm>
          <a:custGeom>
            <a:avLst/>
            <a:gdLst/>
            <a:ahLst/>
            <a:cxnLst/>
            <a:rect l="l" t="t" r="r" b="b"/>
            <a:pathLst>
              <a:path w="280644" h="389783">
                <a:moveTo>
                  <a:pt x="0" y="0"/>
                </a:moveTo>
                <a:lnTo>
                  <a:pt x="280643" y="0"/>
                </a:lnTo>
                <a:lnTo>
                  <a:pt x="280643" y="389783"/>
                </a:lnTo>
                <a:lnTo>
                  <a:pt x="0" y="38978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40" name="Freeform 40"/>
          <p:cNvSpPr/>
          <p:nvPr/>
        </p:nvSpPr>
        <p:spPr>
          <a:xfrm>
            <a:off x="16535903" y="7347354"/>
            <a:ext cx="280644" cy="389783"/>
          </a:xfrm>
          <a:custGeom>
            <a:avLst/>
            <a:gdLst/>
            <a:ahLst/>
            <a:cxnLst/>
            <a:rect l="l" t="t" r="r" b="b"/>
            <a:pathLst>
              <a:path w="280644" h="389783">
                <a:moveTo>
                  <a:pt x="0" y="0"/>
                </a:moveTo>
                <a:lnTo>
                  <a:pt x="280644" y="0"/>
                </a:lnTo>
                <a:lnTo>
                  <a:pt x="280644" y="389783"/>
                </a:lnTo>
                <a:lnTo>
                  <a:pt x="0" y="38978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41" name="TextBox 41"/>
          <p:cNvSpPr txBox="1"/>
          <p:nvPr/>
        </p:nvSpPr>
        <p:spPr>
          <a:xfrm>
            <a:off x="967861" y="1928183"/>
            <a:ext cx="3116269" cy="1218561"/>
          </a:xfrm>
          <a:prstGeom prst="rect">
            <a:avLst/>
          </a:prstGeom>
        </p:spPr>
        <p:txBody>
          <a:bodyPr lIns="0" tIns="0" rIns="0" bIns="0" rtlCol="0" anchor="t">
            <a:spAutoFit/>
          </a:bodyPr>
          <a:lstStyle/>
          <a:p>
            <a:pPr marL="0" lvl="0" indent="0" algn="ctr">
              <a:lnSpc>
                <a:spcPts val="3282"/>
              </a:lnSpc>
              <a:spcBef>
                <a:spcPct val="0"/>
              </a:spcBef>
            </a:pPr>
            <a:r>
              <a:rPr lang="en-US" sz="2344">
                <a:solidFill>
                  <a:srgbClr val="01070A"/>
                </a:solidFill>
                <a:latin typeface="Carelia"/>
                <a:ea typeface="Carelia"/>
                <a:cs typeface="Carelia"/>
                <a:sym typeface="Carelia"/>
              </a:rPr>
              <a:t>VISITS IMPACT ON TEACHER WELLBEING</a:t>
            </a:r>
          </a:p>
        </p:txBody>
      </p:sp>
      <p:sp>
        <p:nvSpPr>
          <p:cNvPr id="42" name="TextBox 42"/>
          <p:cNvSpPr txBox="1"/>
          <p:nvPr/>
        </p:nvSpPr>
        <p:spPr>
          <a:xfrm>
            <a:off x="6006886" y="1558883"/>
            <a:ext cx="2598668" cy="2213666"/>
          </a:xfrm>
          <a:prstGeom prst="rect">
            <a:avLst/>
          </a:prstGeom>
        </p:spPr>
        <p:txBody>
          <a:bodyPr lIns="0" tIns="0" rIns="0" bIns="0" rtlCol="0" anchor="t">
            <a:spAutoFit/>
          </a:bodyPr>
          <a:lstStyle/>
          <a:p>
            <a:pPr algn="ctr">
              <a:lnSpc>
                <a:spcPts val="2621"/>
              </a:lnSpc>
            </a:pPr>
            <a:r>
              <a:rPr lang="en-US" sz="1872">
                <a:solidFill>
                  <a:srgbClr val="01070A"/>
                </a:solidFill>
                <a:latin typeface="Dosis"/>
                <a:ea typeface="Dosis"/>
                <a:cs typeface="Dosis"/>
                <a:sym typeface="Dosis"/>
              </a:rPr>
              <a:t>Investigating Wellbeing Benefits: Explore how educational visits influence teachers' stress levels, job satisfaction, and overall sense of wellbeing.</a:t>
            </a:r>
          </a:p>
          <a:p>
            <a:pPr algn="ctr">
              <a:lnSpc>
                <a:spcPts val="2201"/>
              </a:lnSpc>
            </a:pPr>
            <a:endParaRPr lang="en-US" sz="1872">
              <a:solidFill>
                <a:srgbClr val="01070A"/>
              </a:solidFill>
              <a:latin typeface="Dosis"/>
              <a:ea typeface="Dosis"/>
              <a:cs typeface="Dosis"/>
              <a:sym typeface="Dosis"/>
            </a:endParaRPr>
          </a:p>
        </p:txBody>
      </p:sp>
      <p:sp>
        <p:nvSpPr>
          <p:cNvPr id="43" name="TextBox 43"/>
          <p:cNvSpPr txBox="1"/>
          <p:nvPr/>
        </p:nvSpPr>
        <p:spPr>
          <a:xfrm>
            <a:off x="12383364" y="7781948"/>
            <a:ext cx="4334135" cy="2102215"/>
          </a:xfrm>
          <a:prstGeom prst="rect">
            <a:avLst/>
          </a:prstGeom>
        </p:spPr>
        <p:txBody>
          <a:bodyPr lIns="0" tIns="0" rIns="0" bIns="0" rtlCol="0" anchor="t">
            <a:spAutoFit/>
          </a:bodyPr>
          <a:lstStyle/>
          <a:p>
            <a:pPr algn="ctr">
              <a:lnSpc>
                <a:spcPts val="2779"/>
              </a:lnSpc>
            </a:pPr>
            <a:r>
              <a:rPr lang="en-US" sz="1985">
                <a:solidFill>
                  <a:srgbClr val="01070A"/>
                </a:solidFill>
                <a:latin typeface="Dosis"/>
                <a:ea typeface="Dosis"/>
                <a:cs typeface="Dosis"/>
                <a:sym typeface="Dosis"/>
              </a:rPr>
              <a:t>Frequency and Type of Visits: </a:t>
            </a:r>
          </a:p>
          <a:p>
            <a:pPr algn="ctr">
              <a:lnSpc>
                <a:spcPts val="2779"/>
              </a:lnSpc>
            </a:pPr>
            <a:r>
              <a:rPr lang="en-US" sz="1985">
                <a:solidFill>
                  <a:srgbClr val="01070A"/>
                </a:solidFill>
                <a:latin typeface="Dosis"/>
                <a:ea typeface="Dosis"/>
                <a:cs typeface="Dosis"/>
                <a:sym typeface="Dosis"/>
              </a:rPr>
              <a:t>Investigate whether the frequency or nature of the visit (e.g., cultural, recreational, academic) has a differential effect on teacher wellbeing or relationships with their class.</a:t>
            </a:r>
          </a:p>
          <a:p>
            <a:pPr algn="ctr">
              <a:lnSpc>
                <a:spcPts val="2779"/>
              </a:lnSpc>
            </a:pPr>
            <a:endParaRPr lang="en-US" sz="1985">
              <a:solidFill>
                <a:srgbClr val="01070A"/>
              </a:solidFill>
              <a:latin typeface="Dosis"/>
              <a:ea typeface="Dosis"/>
              <a:cs typeface="Dosis"/>
              <a:sym typeface="Dosis"/>
            </a:endParaRPr>
          </a:p>
        </p:txBody>
      </p:sp>
      <p:sp>
        <p:nvSpPr>
          <p:cNvPr id="44" name="TextBox 44"/>
          <p:cNvSpPr txBox="1"/>
          <p:nvPr/>
        </p:nvSpPr>
        <p:spPr>
          <a:xfrm>
            <a:off x="10431420" y="5040645"/>
            <a:ext cx="4507541" cy="1749653"/>
          </a:xfrm>
          <a:prstGeom prst="rect">
            <a:avLst/>
          </a:prstGeom>
        </p:spPr>
        <p:txBody>
          <a:bodyPr lIns="0" tIns="0" rIns="0" bIns="0" rtlCol="0" anchor="t">
            <a:spAutoFit/>
          </a:bodyPr>
          <a:lstStyle/>
          <a:p>
            <a:pPr algn="l">
              <a:lnSpc>
                <a:spcPts val="2787"/>
              </a:lnSpc>
            </a:pPr>
            <a:r>
              <a:rPr lang="en-US" sz="1991">
                <a:solidFill>
                  <a:srgbClr val="01070A"/>
                </a:solidFill>
                <a:latin typeface="Dosis"/>
                <a:ea typeface="Dosis"/>
                <a:cs typeface="Dosis"/>
                <a:sym typeface="Dosis"/>
              </a:rPr>
              <a:t>Long-Term Effects on Classroom Dynamics: Explore whether positive experiences during visits translate into improved classroom behaviour, communication, and collaboration.</a:t>
            </a:r>
          </a:p>
          <a:p>
            <a:pPr algn="l">
              <a:lnSpc>
                <a:spcPts val="2787"/>
              </a:lnSpc>
            </a:pPr>
            <a:endParaRPr lang="en-US" sz="1991">
              <a:solidFill>
                <a:srgbClr val="01070A"/>
              </a:solidFill>
              <a:latin typeface="Dosis"/>
              <a:ea typeface="Dosis"/>
              <a:cs typeface="Dosis"/>
              <a:sym typeface="Dosis"/>
            </a:endParaRPr>
          </a:p>
        </p:txBody>
      </p:sp>
      <p:sp>
        <p:nvSpPr>
          <p:cNvPr id="45" name="TextBox 45"/>
          <p:cNvSpPr txBox="1"/>
          <p:nvPr/>
        </p:nvSpPr>
        <p:spPr>
          <a:xfrm>
            <a:off x="10070574" y="1606508"/>
            <a:ext cx="2598668" cy="2166041"/>
          </a:xfrm>
          <a:prstGeom prst="rect">
            <a:avLst/>
          </a:prstGeom>
        </p:spPr>
        <p:txBody>
          <a:bodyPr lIns="0" tIns="0" rIns="0" bIns="0" rtlCol="0" anchor="t">
            <a:spAutoFit/>
          </a:bodyPr>
          <a:lstStyle/>
          <a:p>
            <a:pPr algn="ctr">
              <a:lnSpc>
                <a:spcPts val="2481"/>
              </a:lnSpc>
            </a:pPr>
            <a:r>
              <a:rPr lang="en-US" sz="1772">
                <a:solidFill>
                  <a:srgbClr val="01070A"/>
                </a:solidFill>
                <a:latin typeface="Dosis"/>
                <a:ea typeface="Dosis"/>
                <a:cs typeface="Dosis"/>
                <a:sym typeface="Dosis"/>
              </a:rPr>
              <a:t>Emotional and Professional Fulfilment: Examine whether participating in educational visits provides a sense of professional fulfilment and rejuvenation for teachers.</a:t>
            </a:r>
          </a:p>
          <a:p>
            <a:pPr algn="ctr">
              <a:lnSpc>
                <a:spcPts val="2341"/>
              </a:lnSpc>
            </a:pPr>
            <a:endParaRPr lang="en-US" sz="1772">
              <a:solidFill>
                <a:srgbClr val="01070A"/>
              </a:solidFill>
              <a:latin typeface="Dosis"/>
              <a:ea typeface="Dosis"/>
              <a:cs typeface="Dosis"/>
              <a:sym typeface="Dosis"/>
            </a:endParaRPr>
          </a:p>
        </p:txBody>
      </p:sp>
      <p:sp>
        <p:nvSpPr>
          <p:cNvPr id="46" name="TextBox 46"/>
          <p:cNvSpPr txBox="1"/>
          <p:nvPr/>
        </p:nvSpPr>
        <p:spPr>
          <a:xfrm>
            <a:off x="14163877" y="1568408"/>
            <a:ext cx="2598668" cy="2183821"/>
          </a:xfrm>
          <a:prstGeom prst="rect">
            <a:avLst/>
          </a:prstGeom>
        </p:spPr>
        <p:txBody>
          <a:bodyPr lIns="0" tIns="0" rIns="0" bIns="0" rtlCol="0" anchor="t">
            <a:spAutoFit/>
          </a:bodyPr>
          <a:lstStyle/>
          <a:p>
            <a:pPr algn="ctr">
              <a:lnSpc>
                <a:spcPts val="2481"/>
              </a:lnSpc>
            </a:pPr>
            <a:r>
              <a:rPr lang="en-US" sz="1772">
                <a:solidFill>
                  <a:srgbClr val="01070A"/>
                </a:solidFill>
                <a:latin typeface="Dosis"/>
                <a:ea typeface="Dosis"/>
                <a:cs typeface="Dosis"/>
                <a:sym typeface="Dosis"/>
              </a:rPr>
              <a:t>Building Positive Relationships: Focus on how educational visits contribute to strengthening trust and rapport between teachers and pupils.</a:t>
            </a:r>
          </a:p>
          <a:p>
            <a:pPr algn="ctr">
              <a:lnSpc>
                <a:spcPts val="2481"/>
              </a:lnSpc>
            </a:pPr>
            <a:endParaRPr lang="en-US" sz="1772">
              <a:solidFill>
                <a:srgbClr val="01070A"/>
              </a:solidFill>
              <a:latin typeface="Dosis"/>
              <a:ea typeface="Dosis"/>
              <a:cs typeface="Dosis"/>
              <a:sym typeface="Dosis"/>
            </a:endParaRPr>
          </a:p>
        </p:txBody>
      </p:sp>
      <p:sp>
        <p:nvSpPr>
          <p:cNvPr id="47" name="TextBox 47"/>
          <p:cNvSpPr txBox="1"/>
          <p:nvPr/>
        </p:nvSpPr>
        <p:spPr>
          <a:xfrm>
            <a:off x="5150813" y="4841565"/>
            <a:ext cx="3879686" cy="2147705"/>
          </a:xfrm>
          <a:prstGeom prst="rect">
            <a:avLst/>
          </a:prstGeom>
        </p:spPr>
        <p:txBody>
          <a:bodyPr lIns="0" tIns="0" rIns="0" bIns="0" rtlCol="0" anchor="t">
            <a:spAutoFit/>
          </a:bodyPr>
          <a:lstStyle/>
          <a:p>
            <a:pPr algn="ctr">
              <a:lnSpc>
                <a:spcPts val="2859"/>
              </a:lnSpc>
            </a:pPr>
            <a:r>
              <a:rPr lang="en-US" sz="2042">
                <a:solidFill>
                  <a:srgbClr val="01070A"/>
                </a:solidFill>
                <a:latin typeface="Dosis"/>
                <a:ea typeface="Dosis"/>
                <a:cs typeface="Dosis"/>
                <a:sym typeface="Dosis"/>
              </a:rPr>
              <a:t>Role of Informal Learning Spaces: Investigate how the change in learning environment impacts teacher-student interactions and whether it facilitates more positive engagement.</a:t>
            </a:r>
          </a:p>
          <a:p>
            <a:pPr algn="ctr">
              <a:lnSpc>
                <a:spcPts val="2859"/>
              </a:lnSpc>
            </a:pPr>
            <a:endParaRPr lang="en-US" sz="2042">
              <a:solidFill>
                <a:srgbClr val="01070A"/>
              </a:solidFill>
              <a:latin typeface="Dosis"/>
              <a:ea typeface="Dosis"/>
              <a:cs typeface="Dosis"/>
              <a:sym typeface="Dosis"/>
            </a:endParaRPr>
          </a:p>
        </p:txBody>
      </p:sp>
      <p:sp>
        <p:nvSpPr>
          <p:cNvPr id="48" name="TextBox 48"/>
          <p:cNvSpPr txBox="1"/>
          <p:nvPr/>
        </p:nvSpPr>
        <p:spPr>
          <a:xfrm>
            <a:off x="5851697" y="7880680"/>
            <a:ext cx="4462690" cy="1863197"/>
          </a:xfrm>
          <a:prstGeom prst="rect">
            <a:avLst/>
          </a:prstGeom>
        </p:spPr>
        <p:txBody>
          <a:bodyPr lIns="0" tIns="0" rIns="0" bIns="0" rtlCol="0" anchor="t">
            <a:spAutoFit/>
          </a:bodyPr>
          <a:lstStyle/>
          <a:p>
            <a:pPr algn="ctr">
              <a:lnSpc>
                <a:spcPts val="2996"/>
              </a:lnSpc>
            </a:pPr>
            <a:r>
              <a:rPr lang="en-US" sz="2140">
                <a:solidFill>
                  <a:srgbClr val="01070A"/>
                </a:solidFill>
                <a:latin typeface="Dosis"/>
                <a:ea typeface="Dosis"/>
                <a:cs typeface="Dosis"/>
                <a:sym typeface="Dosis"/>
              </a:rPr>
              <a:t>Subject-Specific Educational Visits: </a:t>
            </a:r>
          </a:p>
          <a:p>
            <a:pPr algn="ctr">
              <a:lnSpc>
                <a:spcPts val="2996"/>
              </a:lnSpc>
            </a:pPr>
            <a:r>
              <a:rPr lang="en-US" sz="2140">
                <a:solidFill>
                  <a:srgbClr val="01070A"/>
                </a:solidFill>
                <a:latin typeface="Dosis"/>
                <a:ea typeface="Dosis"/>
                <a:cs typeface="Dosis"/>
                <a:sym typeface="Dosis"/>
              </a:rPr>
              <a:t>Analyse whether the impact varies across subjects (e.g., history vs. dance) and if certain types of visits are more effective.</a:t>
            </a:r>
          </a:p>
          <a:p>
            <a:pPr algn="ctr">
              <a:lnSpc>
                <a:spcPts val="2996"/>
              </a:lnSpc>
            </a:pPr>
            <a:endParaRPr lang="en-US" sz="2140">
              <a:solidFill>
                <a:srgbClr val="01070A"/>
              </a:solidFill>
              <a:latin typeface="Dosis"/>
              <a:ea typeface="Dosis"/>
              <a:cs typeface="Dosis"/>
              <a:sym typeface="Dosis"/>
            </a:endParaRPr>
          </a:p>
        </p:txBody>
      </p:sp>
      <p:sp>
        <p:nvSpPr>
          <p:cNvPr id="49" name="TextBox 49"/>
          <p:cNvSpPr txBox="1"/>
          <p:nvPr/>
        </p:nvSpPr>
        <p:spPr>
          <a:xfrm>
            <a:off x="1445103" y="4653279"/>
            <a:ext cx="2161783" cy="1897472"/>
          </a:xfrm>
          <a:prstGeom prst="rect">
            <a:avLst/>
          </a:prstGeom>
        </p:spPr>
        <p:txBody>
          <a:bodyPr lIns="0" tIns="0" rIns="0" bIns="0" rtlCol="0" anchor="t">
            <a:spAutoFit/>
          </a:bodyPr>
          <a:lstStyle/>
          <a:p>
            <a:pPr algn="ctr">
              <a:lnSpc>
                <a:spcPts val="3039"/>
              </a:lnSpc>
            </a:pPr>
            <a:r>
              <a:rPr lang="en-US" sz="2171">
                <a:solidFill>
                  <a:srgbClr val="01070A"/>
                </a:solidFill>
                <a:latin typeface="Carelia"/>
                <a:ea typeface="Carelia"/>
                <a:cs typeface="Carelia"/>
                <a:sym typeface="Carelia"/>
              </a:rPr>
              <a:t>TEACHER-PUPIL RELATIONSHIP DYNAMICS</a:t>
            </a:r>
          </a:p>
          <a:p>
            <a:pPr marL="0" lvl="0" indent="0" algn="ctr">
              <a:lnSpc>
                <a:spcPts val="3039"/>
              </a:lnSpc>
              <a:spcBef>
                <a:spcPct val="0"/>
              </a:spcBef>
            </a:pPr>
            <a:endParaRPr lang="en-US" sz="2171">
              <a:solidFill>
                <a:srgbClr val="01070A"/>
              </a:solidFill>
              <a:latin typeface="Carelia"/>
              <a:ea typeface="Carelia"/>
              <a:cs typeface="Carelia"/>
              <a:sym typeface="Carelia"/>
            </a:endParaRPr>
          </a:p>
        </p:txBody>
      </p:sp>
      <p:sp>
        <p:nvSpPr>
          <p:cNvPr id="50" name="TextBox 50"/>
          <p:cNvSpPr txBox="1"/>
          <p:nvPr/>
        </p:nvSpPr>
        <p:spPr>
          <a:xfrm>
            <a:off x="1395391" y="8428485"/>
            <a:ext cx="2161783" cy="758062"/>
          </a:xfrm>
          <a:prstGeom prst="rect">
            <a:avLst/>
          </a:prstGeom>
        </p:spPr>
        <p:txBody>
          <a:bodyPr lIns="0" tIns="0" rIns="0" bIns="0" rtlCol="0" anchor="t">
            <a:spAutoFit/>
          </a:bodyPr>
          <a:lstStyle/>
          <a:p>
            <a:pPr marL="0" lvl="0" indent="0" algn="ctr">
              <a:lnSpc>
                <a:spcPts val="3039"/>
              </a:lnSpc>
              <a:spcBef>
                <a:spcPct val="0"/>
              </a:spcBef>
            </a:pPr>
            <a:r>
              <a:rPr lang="en-US" sz="2171">
                <a:solidFill>
                  <a:srgbClr val="01070A"/>
                </a:solidFill>
                <a:latin typeface="Carelia"/>
                <a:ea typeface="Carelia"/>
                <a:cs typeface="Carelia"/>
                <a:sym typeface="Carelia"/>
              </a:rPr>
              <a:t>COMPARATIVE STUDIES</a:t>
            </a:r>
          </a:p>
        </p:txBody>
      </p:sp>
      <p:grpSp>
        <p:nvGrpSpPr>
          <p:cNvPr id="51" name="Group 51"/>
          <p:cNvGrpSpPr/>
          <p:nvPr/>
        </p:nvGrpSpPr>
        <p:grpSpPr>
          <a:xfrm>
            <a:off x="884058" y="906341"/>
            <a:ext cx="3260408" cy="2956560"/>
            <a:chOff x="0" y="0"/>
            <a:chExt cx="4347210" cy="3942080"/>
          </a:xfrm>
        </p:grpSpPr>
        <p:sp>
          <p:nvSpPr>
            <p:cNvPr id="52" name="Freeform 52"/>
            <p:cNvSpPr/>
            <p:nvPr/>
          </p:nvSpPr>
          <p:spPr>
            <a:xfrm>
              <a:off x="46990" y="40640"/>
              <a:ext cx="4260850" cy="3868420"/>
            </a:xfrm>
            <a:custGeom>
              <a:avLst/>
              <a:gdLst/>
              <a:ahLst/>
              <a:cxnLst/>
              <a:rect l="l" t="t" r="r" b="b"/>
              <a:pathLst>
                <a:path w="4260850" h="3868420">
                  <a:moveTo>
                    <a:pt x="3009900" y="119380"/>
                  </a:moveTo>
                  <a:cubicBezTo>
                    <a:pt x="2270760" y="59690"/>
                    <a:pt x="2113280" y="55880"/>
                    <a:pt x="1977390" y="68580"/>
                  </a:cubicBezTo>
                  <a:cubicBezTo>
                    <a:pt x="1863090" y="80010"/>
                    <a:pt x="1728470" y="106680"/>
                    <a:pt x="1664970" y="127000"/>
                  </a:cubicBezTo>
                  <a:cubicBezTo>
                    <a:pt x="1635760" y="135890"/>
                    <a:pt x="1635760" y="143510"/>
                    <a:pt x="1602740" y="154940"/>
                  </a:cubicBezTo>
                  <a:cubicBezTo>
                    <a:pt x="1504950" y="190500"/>
                    <a:pt x="1127760" y="261620"/>
                    <a:pt x="985520" y="313690"/>
                  </a:cubicBezTo>
                  <a:cubicBezTo>
                    <a:pt x="906780" y="342900"/>
                    <a:pt x="880110" y="358140"/>
                    <a:pt x="807720" y="400050"/>
                  </a:cubicBezTo>
                  <a:cubicBezTo>
                    <a:pt x="684530" y="473710"/>
                    <a:pt x="412750" y="652780"/>
                    <a:pt x="326390" y="739140"/>
                  </a:cubicBezTo>
                  <a:cubicBezTo>
                    <a:pt x="287020" y="779780"/>
                    <a:pt x="279400" y="796290"/>
                    <a:pt x="255270" y="842010"/>
                  </a:cubicBezTo>
                  <a:cubicBezTo>
                    <a:pt x="214630" y="918210"/>
                    <a:pt x="162560" y="1069340"/>
                    <a:pt x="130810" y="1167130"/>
                  </a:cubicBezTo>
                  <a:cubicBezTo>
                    <a:pt x="106680" y="1243330"/>
                    <a:pt x="87630" y="1305560"/>
                    <a:pt x="74930" y="1376680"/>
                  </a:cubicBezTo>
                  <a:cubicBezTo>
                    <a:pt x="63500" y="1445260"/>
                    <a:pt x="62230" y="1501140"/>
                    <a:pt x="58420" y="1584960"/>
                  </a:cubicBezTo>
                  <a:cubicBezTo>
                    <a:pt x="53340" y="1713230"/>
                    <a:pt x="50800" y="1927860"/>
                    <a:pt x="54610" y="2075180"/>
                  </a:cubicBezTo>
                  <a:cubicBezTo>
                    <a:pt x="58420" y="2194560"/>
                    <a:pt x="64770" y="2299970"/>
                    <a:pt x="76200" y="2402840"/>
                  </a:cubicBezTo>
                  <a:cubicBezTo>
                    <a:pt x="86360" y="2494280"/>
                    <a:pt x="93980" y="2581910"/>
                    <a:pt x="115570" y="2661920"/>
                  </a:cubicBezTo>
                  <a:cubicBezTo>
                    <a:pt x="135890" y="2735580"/>
                    <a:pt x="163830" y="2801620"/>
                    <a:pt x="198120" y="2867660"/>
                  </a:cubicBezTo>
                  <a:cubicBezTo>
                    <a:pt x="232410" y="2934970"/>
                    <a:pt x="274320" y="2999740"/>
                    <a:pt x="322580" y="3061970"/>
                  </a:cubicBezTo>
                  <a:cubicBezTo>
                    <a:pt x="374650" y="3128010"/>
                    <a:pt x="444500" y="3195320"/>
                    <a:pt x="502920" y="3252470"/>
                  </a:cubicBezTo>
                  <a:cubicBezTo>
                    <a:pt x="553720" y="3302000"/>
                    <a:pt x="612140" y="3351530"/>
                    <a:pt x="654050" y="3384550"/>
                  </a:cubicBezTo>
                  <a:cubicBezTo>
                    <a:pt x="681990" y="3406140"/>
                    <a:pt x="692150" y="3418840"/>
                    <a:pt x="725170" y="3435350"/>
                  </a:cubicBezTo>
                  <a:cubicBezTo>
                    <a:pt x="782320" y="3465830"/>
                    <a:pt x="877570" y="3495040"/>
                    <a:pt x="986790" y="3526790"/>
                  </a:cubicBezTo>
                  <a:cubicBezTo>
                    <a:pt x="1160780" y="3578860"/>
                    <a:pt x="1527810" y="3669030"/>
                    <a:pt x="1671320" y="3699510"/>
                  </a:cubicBezTo>
                  <a:cubicBezTo>
                    <a:pt x="1736090" y="3712210"/>
                    <a:pt x="1755140" y="3713480"/>
                    <a:pt x="1813560" y="3722370"/>
                  </a:cubicBezTo>
                  <a:cubicBezTo>
                    <a:pt x="1910080" y="3736340"/>
                    <a:pt x="2067560" y="3761740"/>
                    <a:pt x="2193290" y="3771900"/>
                  </a:cubicBezTo>
                  <a:cubicBezTo>
                    <a:pt x="2315210" y="3782060"/>
                    <a:pt x="2463800" y="3782060"/>
                    <a:pt x="2559050" y="3783330"/>
                  </a:cubicBezTo>
                  <a:cubicBezTo>
                    <a:pt x="2618740" y="3784600"/>
                    <a:pt x="2644140" y="3788410"/>
                    <a:pt x="2706370" y="3784600"/>
                  </a:cubicBezTo>
                  <a:cubicBezTo>
                    <a:pt x="2813050" y="3778250"/>
                    <a:pt x="3006090" y="3766820"/>
                    <a:pt x="3134360" y="3735070"/>
                  </a:cubicBezTo>
                  <a:cubicBezTo>
                    <a:pt x="3246120" y="3708400"/>
                    <a:pt x="3345180" y="3671570"/>
                    <a:pt x="3437890" y="3620770"/>
                  </a:cubicBezTo>
                  <a:cubicBezTo>
                    <a:pt x="3526790" y="3571240"/>
                    <a:pt x="3632200" y="3491230"/>
                    <a:pt x="3681730" y="3437890"/>
                  </a:cubicBezTo>
                  <a:cubicBezTo>
                    <a:pt x="3710940" y="3407410"/>
                    <a:pt x="3719830" y="3388360"/>
                    <a:pt x="3738880" y="3354070"/>
                  </a:cubicBezTo>
                  <a:cubicBezTo>
                    <a:pt x="3765550" y="3303270"/>
                    <a:pt x="3787140" y="3242310"/>
                    <a:pt x="3820160" y="3163570"/>
                  </a:cubicBezTo>
                  <a:cubicBezTo>
                    <a:pt x="3873500" y="3037840"/>
                    <a:pt x="3995420" y="2758440"/>
                    <a:pt x="4023360" y="2665730"/>
                  </a:cubicBezTo>
                  <a:cubicBezTo>
                    <a:pt x="4033520" y="2630170"/>
                    <a:pt x="4033520" y="2630170"/>
                    <a:pt x="4037330" y="2590800"/>
                  </a:cubicBezTo>
                  <a:cubicBezTo>
                    <a:pt x="4053840" y="2446020"/>
                    <a:pt x="4077970" y="1799590"/>
                    <a:pt x="4064000" y="1574800"/>
                  </a:cubicBezTo>
                  <a:cubicBezTo>
                    <a:pt x="4057650" y="1463040"/>
                    <a:pt x="4044950" y="1405890"/>
                    <a:pt x="4028440" y="1323340"/>
                  </a:cubicBezTo>
                  <a:cubicBezTo>
                    <a:pt x="4010660" y="1239520"/>
                    <a:pt x="3985260" y="1141730"/>
                    <a:pt x="3958590" y="1073150"/>
                  </a:cubicBezTo>
                  <a:cubicBezTo>
                    <a:pt x="3939540" y="1023620"/>
                    <a:pt x="3923030" y="988060"/>
                    <a:pt x="3896360" y="947420"/>
                  </a:cubicBezTo>
                  <a:cubicBezTo>
                    <a:pt x="3865880" y="900430"/>
                    <a:pt x="3825240" y="858520"/>
                    <a:pt x="3780790" y="814070"/>
                  </a:cubicBezTo>
                  <a:cubicBezTo>
                    <a:pt x="3729990" y="760730"/>
                    <a:pt x="3662680" y="701040"/>
                    <a:pt x="3604260" y="650240"/>
                  </a:cubicBezTo>
                  <a:cubicBezTo>
                    <a:pt x="3549650" y="603250"/>
                    <a:pt x="3486150" y="547370"/>
                    <a:pt x="3440430" y="516890"/>
                  </a:cubicBezTo>
                  <a:cubicBezTo>
                    <a:pt x="3409950" y="497840"/>
                    <a:pt x="3397250" y="492760"/>
                    <a:pt x="3360420" y="477520"/>
                  </a:cubicBezTo>
                  <a:cubicBezTo>
                    <a:pt x="3289300" y="449580"/>
                    <a:pt x="3141980" y="397510"/>
                    <a:pt x="3031490" y="378460"/>
                  </a:cubicBezTo>
                  <a:cubicBezTo>
                    <a:pt x="2921000" y="359410"/>
                    <a:pt x="2795270" y="356870"/>
                    <a:pt x="2698750" y="359410"/>
                  </a:cubicBezTo>
                  <a:cubicBezTo>
                    <a:pt x="2623820" y="363220"/>
                    <a:pt x="2548890" y="373380"/>
                    <a:pt x="2499360" y="386080"/>
                  </a:cubicBezTo>
                  <a:cubicBezTo>
                    <a:pt x="2466340" y="393700"/>
                    <a:pt x="2458720" y="403860"/>
                    <a:pt x="2421890" y="412750"/>
                  </a:cubicBezTo>
                  <a:cubicBezTo>
                    <a:pt x="2330450" y="433070"/>
                    <a:pt x="2096770" y="435610"/>
                    <a:pt x="1939290" y="471170"/>
                  </a:cubicBezTo>
                  <a:cubicBezTo>
                    <a:pt x="1784350" y="506730"/>
                    <a:pt x="1653540" y="580390"/>
                    <a:pt x="1485900" y="624840"/>
                  </a:cubicBezTo>
                  <a:cubicBezTo>
                    <a:pt x="1289050" y="678180"/>
                    <a:pt x="976630" y="690880"/>
                    <a:pt x="826770" y="753110"/>
                  </a:cubicBezTo>
                  <a:cubicBezTo>
                    <a:pt x="737870" y="789940"/>
                    <a:pt x="699770" y="829310"/>
                    <a:pt x="633730" y="883920"/>
                  </a:cubicBezTo>
                  <a:cubicBezTo>
                    <a:pt x="549910" y="953770"/>
                    <a:pt x="431800" y="1061720"/>
                    <a:pt x="373380" y="1146810"/>
                  </a:cubicBezTo>
                  <a:cubicBezTo>
                    <a:pt x="331470" y="1210310"/>
                    <a:pt x="314960" y="1268730"/>
                    <a:pt x="294640" y="1333500"/>
                  </a:cubicBezTo>
                  <a:cubicBezTo>
                    <a:pt x="273050" y="1399540"/>
                    <a:pt x="266700" y="1470660"/>
                    <a:pt x="247650" y="1540510"/>
                  </a:cubicBezTo>
                  <a:cubicBezTo>
                    <a:pt x="226060" y="1614170"/>
                    <a:pt x="193040" y="1672590"/>
                    <a:pt x="171450" y="1766570"/>
                  </a:cubicBezTo>
                  <a:cubicBezTo>
                    <a:pt x="137160" y="1910080"/>
                    <a:pt x="102870" y="2178050"/>
                    <a:pt x="90170" y="2326640"/>
                  </a:cubicBezTo>
                  <a:cubicBezTo>
                    <a:pt x="82550" y="2424430"/>
                    <a:pt x="74930" y="2486660"/>
                    <a:pt x="85090" y="2570480"/>
                  </a:cubicBezTo>
                  <a:cubicBezTo>
                    <a:pt x="96520" y="2665730"/>
                    <a:pt x="134620" y="2777490"/>
                    <a:pt x="163830" y="2863850"/>
                  </a:cubicBezTo>
                  <a:cubicBezTo>
                    <a:pt x="186690" y="2936240"/>
                    <a:pt x="204470" y="2994660"/>
                    <a:pt x="237490" y="3058160"/>
                  </a:cubicBezTo>
                  <a:cubicBezTo>
                    <a:pt x="273050" y="3125470"/>
                    <a:pt x="327660" y="3206750"/>
                    <a:pt x="373380" y="3257550"/>
                  </a:cubicBezTo>
                  <a:cubicBezTo>
                    <a:pt x="407670" y="3294380"/>
                    <a:pt x="436880" y="3317240"/>
                    <a:pt x="477520" y="3342640"/>
                  </a:cubicBezTo>
                  <a:cubicBezTo>
                    <a:pt x="525780" y="3373120"/>
                    <a:pt x="582930" y="3395980"/>
                    <a:pt x="646430" y="3421380"/>
                  </a:cubicBezTo>
                  <a:cubicBezTo>
                    <a:pt x="725170" y="3453130"/>
                    <a:pt x="803910" y="3478530"/>
                    <a:pt x="916940" y="3510280"/>
                  </a:cubicBezTo>
                  <a:cubicBezTo>
                    <a:pt x="1106170" y="3564890"/>
                    <a:pt x="1511300" y="3660140"/>
                    <a:pt x="1677670" y="3695700"/>
                  </a:cubicBezTo>
                  <a:cubicBezTo>
                    <a:pt x="1758950" y="3713480"/>
                    <a:pt x="1788160" y="3719830"/>
                    <a:pt x="1860550" y="3729990"/>
                  </a:cubicBezTo>
                  <a:cubicBezTo>
                    <a:pt x="1963420" y="3742690"/>
                    <a:pt x="2127250" y="3746500"/>
                    <a:pt x="2237740" y="3759200"/>
                  </a:cubicBezTo>
                  <a:cubicBezTo>
                    <a:pt x="2325370" y="3768090"/>
                    <a:pt x="2385060" y="3785870"/>
                    <a:pt x="2471420" y="3792220"/>
                  </a:cubicBezTo>
                  <a:cubicBezTo>
                    <a:pt x="2578100" y="3801110"/>
                    <a:pt x="2702560" y="3817620"/>
                    <a:pt x="2830830" y="3799840"/>
                  </a:cubicBezTo>
                  <a:cubicBezTo>
                    <a:pt x="2981960" y="3778250"/>
                    <a:pt x="3168650" y="3726180"/>
                    <a:pt x="3321050" y="3651250"/>
                  </a:cubicBezTo>
                  <a:cubicBezTo>
                    <a:pt x="3474720" y="3575050"/>
                    <a:pt x="3662680" y="3415030"/>
                    <a:pt x="3745230" y="3343910"/>
                  </a:cubicBezTo>
                  <a:cubicBezTo>
                    <a:pt x="3782060" y="3310890"/>
                    <a:pt x="3794760" y="3304540"/>
                    <a:pt x="3820160" y="3265170"/>
                  </a:cubicBezTo>
                  <a:cubicBezTo>
                    <a:pt x="3868420" y="3191510"/>
                    <a:pt x="3934460" y="3013710"/>
                    <a:pt x="3968750" y="2901950"/>
                  </a:cubicBezTo>
                  <a:cubicBezTo>
                    <a:pt x="3996690" y="2811780"/>
                    <a:pt x="3994150" y="2731770"/>
                    <a:pt x="4022090" y="2647950"/>
                  </a:cubicBezTo>
                  <a:cubicBezTo>
                    <a:pt x="4050030" y="2559050"/>
                    <a:pt x="4114800" y="2481580"/>
                    <a:pt x="4138930" y="2383790"/>
                  </a:cubicBezTo>
                  <a:cubicBezTo>
                    <a:pt x="4165600" y="2272030"/>
                    <a:pt x="4150360" y="2113280"/>
                    <a:pt x="4163060" y="2010410"/>
                  </a:cubicBezTo>
                  <a:cubicBezTo>
                    <a:pt x="4170680" y="1938020"/>
                    <a:pt x="4187190" y="1879600"/>
                    <a:pt x="4192270" y="1823720"/>
                  </a:cubicBezTo>
                  <a:cubicBezTo>
                    <a:pt x="4197350" y="1776730"/>
                    <a:pt x="4202430" y="1739900"/>
                    <a:pt x="4198620" y="1694180"/>
                  </a:cubicBezTo>
                  <a:cubicBezTo>
                    <a:pt x="4192270" y="1640840"/>
                    <a:pt x="4174490" y="1587500"/>
                    <a:pt x="4155440" y="1524000"/>
                  </a:cubicBezTo>
                  <a:cubicBezTo>
                    <a:pt x="4128770" y="1437640"/>
                    <a:pt x="4089400" y="1322070"/>
                    <a:pt x="4047490" y="1225550"/>
                  </a:cubicBezTo>
                  <a:cubicBezTo>
                    <a:pt x="4005580" y="1130300"/>
                    <a:pt x="3956050" y="1010920"/>
                    <a:pt x="3905250" y="949960"/>
                  </a:cubicBezTo>
                  <a:cubicBezTo>
                    <a:pt x="3870960" y="910590"/>
                    <a:pt x="3843020" y="897890"/>
                    <a:pt x="3798570" y="871220"/>
                  </a:cubicBezTo>
                  <a:cubicBezTo>
                    <a:pt x="3736340" y="833120"/>
                    <a:pt x="3634740" y="784860"/>
                    <a:pt x="3559810" y="758190"/>
                  </a:cubicBezTo>
                  <a:cubicBezTo>
                    <a:pt x="3500120" y="735330"/>
                    <a:pt x="3454400" y="718820"/>
                    <a:pt x="3390900" y="709930"/>
                  </a:cubicBezTo>
                  <a:cubicBezTo>
                    <a:pt x="3308350" y="697230"/>
                    <a:pt x="3143250" y="726440"/>
                    <a:pt x="3107690" y="702310"/>
                  </a:cubicBezTo>
                  <a:cubicBezTo>
                    <a:pt x="3094990" y="694690"/>
                    <a:pt x="3091180" y="678180"/>
                    <a:pt x="3092450" y="669290"/>
                  </a:cubicBezTo>
                  <a:cubicBezTo>
                    <a:pt x="3093720" y="662940"/>
                    <a:pt x="3103880" y="655320"/>
                    <a:pt x="3110230" y="654050"/>
                  </a:cubicBezTo>
                  <a:cubicBezTo>
                    <a:pt x="3119120" y="652780"/>
                    <a:pt x="3134360" y="660400"/>
                    <a:pt x="3138170" y="666750"/>
                  </a:cubicBezTo>
                  <a:cubicBezTo>
                    <a:pt x="3141980" y="673100"/>
                    <a:pt x="3141980" y="684530"/>
                    <a:pt x="3138170" y="690880"/>
                  </a:cubicBezTo>
                  <a:cubicBezTo>
                    <a:pt x="3135630" y="697230"/>
                    <a:pt x="3125470" y="704850"/>
                    <a:pt x="3119120" y="703580"/>
                  </a:cubicBezTo>
                  <a:cubicBezTo>
                    <a:pt x="3110230" y="703580"/>
                    <a:pt x="3091180" y="688340"/>
                    <a:pt x="3091180" y="680720"/>
                  </a:cubicBezTo>
                  <a:cubicBezTo>
                    <a:pt x="3089910" y="671830"/>
                    <a:pt x="3101340" y="660400"/>
                    <a:pt x="3116580" y="654050"/>
                  </a:cubicBezTo>
                  <a:cubicBezTo>
                    <a:pt x="3154680" y="636270"/>
                    <a:pt x="3308350" y="650240"/>
                    <a:pt x="3366770" y="656590"/>
                  </a:cubicBezTo>
                  <a:cubicBezTo>
                    <a:pt x="3399790" y="659130"/>
                    <a:pt x="3412490" y="662940"/>
                    <a:pt x="3441700" y="669290"/>
                  </a:cubicBezTo>
                  <a:cubicBezTo>
                    <a:pt x="3481070" y="679450"/>
                    <a:pt x="3533140" y="693420"/>
                    <a:pt x="3583940" y="712470"/>
                  </a:cubicBezTo>
                  <a:cubicBezTo>
                    <a:pt x="3646170" y="736600"/>
                    <a:pt x="3726180" y="774700"/>
                    <a:pt x="3784600" y="806450"/>
                  </a:cubicBezTo>
                  <a:cubicBezTo>
                    <a:pt x="3832860" y="831850"/>
                    <a:pt x="3873500" y="849630"/>
                    <a:pt x="3910330" y="883920"/>
                  </a:cubicBezTo>
                  <a:cubicBezTo>
                    <a:pt x="3949700" y="920750"/>
                    <a:pt x="3980180" y="974090"/>
                    <a:pt x="4009390" y="1026160"/>
                  </a:cubicBezTo>
                  <a:cubicBezTo>
                    <a:pt x="4042410" y="1083310"/>
                    <a:pt x="4067810" y="1143000"/>
                    <a:pt x="4095750" y="1212850"/>
                  </a:cubicBezTo>
                  <a:cubicBezTo>
                    <a:pt x="4132580" y="1299210"/>
                    <a:pt x="4178300" y="1422400"/>
                    <a:pt x="4204970" y="1511300"/>
                  </a:cubicBezTo>
                  <a:cubicBezTo>
                    <a:pt x="4225290" y="1578610"/>
                    <a:pt x="4243070" y="1612900"/>
                    <a:pt x="4249420" y="1695450"/>
                  </a:cubicBezTo>
                  <a:cubicBezTo>
                    <a:pt x="4260850" y="1852930"/>
                    <a:pt x="4231640" y="2225040"/>
                    <a:pt x="4185920" y="2400300"/>
                  </a:cubicBezTo>
                  <a:cubicBezTo>
                    <a:pt x="4157980" y="2512060"/>
                    <a:pt x="4098290" y="2574290"/>
                    <a:pt x="4070350" y="2663190"/>
                  </a:cubicBezTo>
                  <a:cubicBezTo>
                    <a:pt x="4042410" y="2748280"/>
                    <a:pt x="4042410" y="2832100"/>
                    <a:pt x="4015740" y="2921000"/>
                  </a:cubicBezTo>
                  <a:cubicBezTo>
                    <a:pt x="3985260" y="3021330"/>
                    <a:pt x="3924300" y="3172460"/>
                    <a:pt x="3893820" y="3235960"/>
                  </a:cubicBezTo>
                  <a:cubicBezTo>
                    <a:pt x="3878580" y="3266440"/>
                    <a:pt x="3873500" y="3279140"/>
                    <a:pt x="3856990" y="3300730"/>
                  </a:cubicBezTo>
                  <a:cubicBezTo>
                    <a:pt x="3836670" y="3327400"/>
                    <a:pt x="3815080" y="3350260"/>
                    <a:pt x="3775710" y="3384550"/>
                  </a:cubicBezTo>
                  <a:cubicBezTo>
                    <a:pt x="3689350" y="3459480"/>
                    <a:pt x="3496310" y="3620770"/>
                    <a:pt x="3337560" y="3698240"/>
                  </a:cubicBezTo>
                  <a:cubicBezTo>
                    <a:pt x="3181350" y="3775710"/>
                    <a:pt x="2987040" y="3829050"/>
                    <a:pt x="2830830" y="3850640"/>
                  </a:cubicBezTo>
                  <a:cubicBezTo>
                    <a:pt x="2701290" y="3868420"/>
                    <a:pt x="2603500" y="3851910"/>
                    <a:pt x="2466340" y="3843020"/>
                  </a:cubicBezTo>
                  <a:cubicBezTo>
                    <a:pt x="2287270" y="3831590"/>
                    <a:pt x="2076450" y="3817620"/>
                    <a:pt x="1850390" y="3779520"/>
                  </a:cubicBezTo>
                  <a:cubicBezTo>
                    <a:pt x="1567180" y="3732530"/>
                    <a:pt x="1123950" y="3622040"/>
                    <a:pt x="901700" y="3559810"/>
                  </a:cubicBezTo>
                  <a:cubicBezTo>
                    <a:pt x="779780" y="3525520"/>
                    <a:pt x="703580" y="3500120"/>
                    <a:pt x="622300" y="3467100"/>
                  </a:cubicBezTo>
                  <a:cubicBezTo>
                    <a:pt x="554990" y="3439160"/>
                    <a:pt x="500380" y="3418840"/>
                    <a:pt x="444500" y="3382010"/>
                  </a:cubicBezTo>
                  <a:cubicBezTo>
                    <a:pt x="387350" y="3341370"/>
                    <a:pt x="328930" y="3284220"/>
                    <a:pt x="285750" y="3229610"/>
                  </a:cubicBezTo>
                  <a:cubicBezTo>
                    <a:pt x="245110" y="3181350"/>
                    <a:pt x="217170" y="3130550"/>
                    <a:pt x="190500" y="3074670"/>
                  </a:cubicBezTo>
                  <a:cubicBezTo>
                    <a:pt x="160020" y="3014980"/>
                    <a:pt x="137160" y="2943860"/>
                    <a:pt x="114300" y="2879090"/>
                  </a:cubicBezTo>
                  <a:cubicBezTo>
                    <a:pt x="93980" y="2816860"/>
                    <a:pt x="72390" y="2755900"/>
                    <a:pt x="58420" y="2694940"/>
                  </a:cubicBezTo>
                  <a:cubicBezTo>
                    <a:pt x="45720" y="2635250"/>
                    <a:pt x="36830" y="2581910"/>
                    <a:pt x="34290" y="2515870"/>
                  </a:cubicBezTo>
                  <a:cubicBezTo>
                    <a:pt x="30480" y="2437130"/>
                    <a:pt x="36830" y="2331720"/>
                    <a:pt x="46990" y="2254250"/>
                  </a:cubicBezTo>
                  <a:cubicBezTo>
                    <a:pt x="54610" y="2193290"/>
                    <a:pt x="71120" y="2156460"/>
                    <a:pt x="81280" y="2091690"/>
                  </a:cubicBezTo>
                  <a:cubicBezTo>
                    <a:pt x="97790" y="1997710"/>
                    <a:pt x="97790" y="1873250"/>
                    <a:pt x="124460" y="1747520"/>
                  </a:cubicBezTo>
                  <a:cubicBezTo>
                    <a:pt x="158750" y="1586230"/>
                    <a:pt x="248920" y="1314450"/>
                    <a:pt x="289560" y="1209040"/>
                  </a:cubicBezTo>
                  <a:cubicBezTo>
                    <a:pt x="308610" y="1163320"/>
                    <a:pt x="312420" y="1145540"/>
                    <a:pt x="336550" y="1113790"/>
                  </a:cubicBezTo>
                  <a:cubicBezTo>
                    <a:pt x="368300" y="1069340"/>
                    <a:pt x="448310" y="1013460"/>
                    <a:pt x="476250" y="977900"/>
                  </a:cubicBezTo>
                  <a:cubicBezTo>
                    <a:pt x="491490" y="960120"/>
                    <a:pt x="492760" y="947420"/>
                    <a:pt x="506730" y="930910"/>
                  </a:cubicBezTo>
                  <a:cubicBezTo>
                    <a:pt x="528320" y="904240"/>
                    <a:pt x="563880" y="873760"/>
                    <a:pt x="603250" y="843280"/>
                  </a:cubicBezTo>
                  <a:cubicBezTo>
                    <a:pt x="659130" y="800100"/>
                    <a:pt x="728980" y="737870"/>
                    <a:pt x="812800" y="704850"/>
                  </a:cubicBezTo>
                  <a:cubicBezTo>
                    <a:pt x="918210" y="662940"/>
                    <a:pt x="1071880" y="664210"/>
                    <a:pt x="1198880" y="637540"/>
                  </a:cubicBezTo>
                  <a:cubicBezTo>
                    <a:pt x="1323340" y="613410"/>
                    <a:pt x="1490980" y="581660"/>
                    <a:pt x="1565910" y="553720"/>
                  </a:cubicBezTo>
                  <a:cubicBezTo>
                    <a:pt x="1600200" y="539750"/>
                    <a:pt x="1604010" y="527050"/>
                    <a:pt x="1637030" y="513080"/>
                  </a:cubicBezTo>
                  <a:cubicBezTo>
                    <a:pt x="1701800" y="485140"/>
                    <a:pt x="1822450" y="444500"/>
                    <a:pt x="1932940" y="420370"/>
                  </a:cubicBezTo>
                  <a:cubicBezTo>
                    <a:pt x="2071370" y="391160"/>
                    <a:pt x="2310130" y="384810"/>
                    <a:pt x="2405380" y="364490"/>
                  </a:cubicBezTo>
                  <a:cubicBezTo>
                    <a:pt x="2448560" y="355600"/>
                    <a:pt x="2458720" y="342900"/>
                    <a:pt x="2495550" y="335280"/>
                  </a:cubicBezTo>
                  <a:cubicBezTo>
                    <a:pt x="2548890" y="322580"/>
                    <a:pt x="2621280" y="311150"/>
                    <a:pt x="2698750" y="308610"/>
                  </a:cubicBezTo>
                  <a:cubicBezTo>
                    <a:pt x="2799080" y="306070"/>
                    <a:pt x="2933700" y="309880"/>
                    <a:pt x="3046730" y="330200"/>
                  </a:cubicBezTo>
                  <a:cubicBezTo>
                    <a:pt x="3161030" y="350520"/>
                    <a:pt x="3294380" y="391160"/>
                    <a:pt x="3383280" y="433070"/>
                  </a:cubicBezTo>
                  <a:cubicBezTo>
                    <a:pt x="3450590" y="463550"/>
                    <a:pt x="3486150" y="491490"/>
                    <a:pt x="3545840" y="535940"/>
                  </a:cubicBezTo>
                  <a:cubicBezTo>
                    <a:pt x="3627120" y="598170"/>
                    <a:pt x="3747770" y="707390"/>
                    <a:pt x="3818890" y="779780"/>
                  </a:cubicBezTo>
                  <a:cubicBezTo>
                    <a:pt x="3869690" y="831850"/>
                    <a:pt x="3909060" y="875030"/>
                    <a:pt x="3940810" y="923290"/>
                  </a:cubicBezTo>
                  <a:cubicBezTo>
                    <a:pt x="3970020" y="967740"/>
                    <a:pt x="3987800" y="1004570"/>
                    <a:pt x="4006850" y="1057910"/>
                  </a:cubicBezTo>
                  <a:cubicBezTo>
                    <a:pt x="4034790" y="1130300"/>
                    <a:pt x="4060190" y="1231900"/>
                    <a:pt x="4077970" y="1318260"/>
                  </a:cubicBezTo>
                  <a:cubicBezTo>
                    <a:pt x="4095750" y="1403350"/>
                    <a:pt x="4108450" y="1463040"/>
                    <a:pt x="4114800" y="1574800"/>
                  </a:cubicBezTo>
                  <a:cubicBezTo>
                    <a:pt x="4127500" y="1783080"/>
                    <a:pt x="4108450" y="2272030"/>
                    <a:pt x="4095750" y="2468880"/>
                  </a:cubicBezTo>
                  <a:cubicBezTo>
                    <a:pt x="4088130" y="2565400"/>
                    <a:pt x="4093210" y="2594610"/>
                    <a:pt x="4069080" y="2686050"/>
                  </a:cubicBezTo>
                  <a:cubicBezTo>
                    <a:pt x="4025900" y="2854960"/>
                    <a:pt x="3848100" y="3257550"/>
                    <a:pt x="3780790" y="3382010"/>
                  </a:cubicBezTo>
                  <a:cubicBezTo>
                    <a:pt x="3754120" y="3430270"/>
                    <a:pt x="3747770" y="3442970"/>
                    <a:pt x="3714750" y="3477260"/>
                  </a:cubicBezTo>
                  <a:cubicBezTo>
                    <a:pt x="3658870" y="3534410"/>
                    <a:pt x="3544570" y="3618230"/>
                    <a:pt x="3455670" y="3667760"/>
                  </a:cubicBezTo>
                  <a:cubicBezTo>
                    <a:pt x="3375660" y="3713480"/>
                    <a:pt x="3280410" y="3749040"/>
                    <a:pt x="3209290" y="3770630"/>
                  </a:cubicBezTo>
                  <a:cubicBezTo>
                    <a:pt x="3158490" y="3787140"/>
                    <a:pt x="3129280" y="3790950"/>
                    <a:pt x="3073400" y="3798570"/>
                  </a:cubicBezTo>
                  <a:cubicBezTo>
                    <a:pt x="2980690" y="3813810"/>
                    <a:pt x="2820670" y="3830320"/>
                    <a:pt x="2706370" y="3835400"/>
                  </a:cubicBezTo>
                  <a:cubicBezTo>
                    <a:pt x="2608580" y="3839210"/>
                    <a:pt x="2520950" y="3835400"/>
                    <a:pt x="2430780" y="3832860"/>
                  </a:cubicBezTo>
                  <a:cubicBezTo>
                    <a:pt x="2346960" y="3831590"/>
                    <a:pt x="2275840" y="3830320"/>
                    <a:pt x="2185670" y="3822700"/>
                  </a:cubicBezTo>
                  <a:cubicBezTo>
                    <a:pt x="2072640" y="3812540"/>
                    <a:pt x="1902460" y="3787140"/>
                    <a:pt x="1805940" y="3771900"/>
                  </a:cubicBezTo>
                  <a:cubicBezTo>
                    <a:pt x="1744980" y="3763010"/>
                    <a:pt x="1723390" y="3761740"/>
                    <a:pt x="1656080" y="3747770"/>
                  </a:cubicBezTo>
                  <a:cubicBezTo>
                    <a:pt x="1511300" y="3717290"/>
                    <a:pt x="1146810" y="3628390"/>
                    <a:pt x="970280" y="3575050"/>
                  </a:cubicBezTo>
                  <a:cubicBezTo>
                    <a:pt x="857250" y="3540760"/>
                    <a:pt x="756920" y="3509010"/>
                    <a:pt x="694690" y="3477260"/>
                  </a:cubicBezTo>
                  <a:cubicBezTo>
                    <a:pt x="660400" y="3458210"/>
                    <a:pt x="648970" y="3445510"/>
                    <a:pt x="619760" y="3421380"/>
                  </a:cubicBezTo>
                  <a:cubicBezTo>
                    <a:pt x="576580" y="3387090"/>
                    <a:pt x="516890" y="3336290"/>
                    <a:pt x="464820" y="3285490"/>
                  </a:cubicBezTo>
                  <a:cubicBezTo>
                    <a:pt x="403860" y="3227070"/>
                    <a:pt x="334010" y="3159760"/>
                    <a:pt x="281940" y="3091180"/>
                  </a:cubicBezTo>
                  <a:cubicBezTo>
                    <a:pt x="231140" y="3026410"/>
                    <a:pt x="186690" y="2957830"/>
                    <a:pt x="151130" y="2886710"/>
                  </a:cubicBezTo>
                  <a:cubicBezTo>
                    <a:pt x="115570" y="2816860"/>
                    <a:pt x="86360" y="2747010"/>
                    <a:pt x="66040" y="2670810"/>
                  </a:cubicBezTo>
                  <a:cubicBezTo>
                    <a:pt x="43180" y="2588260"/>
                    <a:pt x="35560" y="2499360"/>
                    <a:pt x="25400" y="2406650"/>
                  </a:cubicBezTo>
                  <a:cubicBezTo>
                    <a:pt x="13970" y="2302510"/>
                    <a:pt x="7620" y="2195830"/>
                    <a:pt x="3810" y="2075180"/>
                  </a:cubicBezTo>
                  <a:cubicBezTo>
                    <a:pt x="0" y="1926590"/>
                    <a:pt x="2540" y="1713230"/>
                    <a:pt x="7620" y="1582420"/>
                  </a:cubicBezTo>
                  <a:cubicBezTo>
                    <a:pt x="12700" y="1493520"/>
                    <a:pt x="13970" y="1435100"/>
                    <a:pt x="26670" y="1362710"/>
                  </a:cubicBezTo>
                  <a:cubicBezTo>
                    <a:pt x="39370" y="1290320"/>
                    <a:pt x="57150" y="1228090"/>
                    <a:pt x="83820" y="1149350"/>
                  </a:cubicBezTo>
                  <a:cubicBezTo>
                    <a:pt x="115570" y="1049020"/>
                    <a:pt x="171450" y="891540"/>
                    <a:pt x="214630" y="810260"/>
                  </a:cubicBezTo>
                  <a:cubicBezTo>
                    <a:pt x="241300" y="762000"/>
                    <a:pt x="251460" y="742950"/>
                    <a:pt x="293370" y="701040"/>
                  </a:cubicBezTo>
                  <a:cubicBezTo>
                    <a:pt x="384810" y="610870"/>
                    <a:pt x="659130" y="430530"/>
                    <a:pt x="786130" y="355600"/>
                  </a:cubicBezTo>
                  <a:cubicBezTo>
                    <a:pt x="859790" y="311150"/>
                    <a:pt x="889000" y="294640"/>
                    <a:pt x="971550" y="265430"/>
                  </a:cubicBezTo>
                  <a:cubicBezTo>
                    <a:pt x="1113790" y="212090"/>
                    <a:pt x="1478280" y="144780"/>
                    <a:pt x="1582420" y="109220"/>
                  </a:cubicBezTo>
                  <a:cubicBezTo>
                    <a:pt x="1619250" y="96520"/>
                    <a:pt x="1620520" y="86360"/>
                    <a:pt x="1654810" y="76200"/>
                  </a:cubicBezTo>
                  <a:cubicBezTo>
                    <a:pt x="1736090" y="52070"/>
                    <a:pt x="1925320" y="20320"/>
                    <a:pt x="2072640" y="10160"/>
                  </a:cubicBezTo>
                  <a:cubicBezTo>
                    <a:pt x="2240280" y="0"/>
                    <a:pt x="2440940" y="15240"/>
                    <a:pt x="2606040" y="26670"/>
                  </a:cubicBezTo>
                  <a:cubicBezTo>
                    <a:pt x="2750820" y="35560"/>
                    <a:pt x="2960370" y="44450"/>
                    <a:pt x="3012440" y="68580"/>
                  </a:cubicBezTo>
                  <a:cubicBezTo>
                    <a:pt x="3027680" y="76200"/>
                    <a:pt x="3036570" y="85090"/>
                    <a:pt x="3036570" y="92710"/>
                  </a:cubicBezTo>
                  <a:cubicBezTo>
                    <a:pt x="3036570" y="101600"/>
                    <a:pt x="3009900" y="119380"/>
                    <a:pt x="3009900" y="119380"/>
                  </a:cubicBezTo>
                </a:path>
              </a:pathLst>
            </a:custGeom>
            <a:gradFill rotWithShape="1">
              <a:gsLst>
                <a:gs pos="0">
                  <a:srgbClr val="FF66C4">
                    <a:alpha val="100000"/>
                  </a:srgbClr>
                </a:gs>
                <a:gs pos="100000">
                  <a:srgbClr val="FFDE59">
                    <a:alpha val="100000"/>
                  </a:srgbClr>
                </a:gs>
              </a:gsLst>
              <a:lin ang="0"/>
            </a:gradFill>
            <a:ln cap="sq">
              <a:noFill/>
              <a:prstDash val="solid"/>
              <a:miter/>
            </a:ln>
          </p:spPr>
          <p:txBody>
            <a:bodyPr/>
            <a:lstStyle/>
            <a:p>
              <a:endParaRPr lang="en-GB"/>
            </a:p>
          </p:txBody>
        </p:sp>
      </p:grpSp>
      <p:grpSp>
        <p:nvGrpSpPr>
          <p:cNvPr id="53" name="Group 53"/>
          <p:cNvGrpSpPr/>
          <p:nvPr/>
        </p:nvGrpSpPr>
        <p:grpSpPr>
          <a:xfrm>
            <a:off x="823722" y="3929275"/>
            <a:ext cx="3260408" cy="2956560"/>
            <a:chOff x="0" y="0"/>
            <a:chExt cx="4347210" cy="3942080"/>
          </a:xfrm>
        </p:grpSpPr>
        <p:sp>
          <p:nvSpPr>
            <p:cNvPr id="54" name="Freeform 54"/>
            <p:cNvSpPr/>
            <p:nvPr/>
          </p:nvSpPr>
          <p:spPr>
            <a:xfrm>
              <a:off x="46990" y="40640"/>
              <a:ext cx="4260850" cy="3868420"/>
            </a:xfrm>
            <a:custGeom>
              <a:avLst/>
              <a:gdLst/>
              <a:ahLst/>
              <a:cxnLst/>
              <a:rect l="l" t="t" r="r" b="b"/>
              <a:pathLst>
                <a:path w="4260850" h="3868420">
                  <a:moveTo>
                    <a:pt x="3009900" y="119380"/>
                  </a:moveTo>
                  <a:cubicBezTo>
                    <a:pt x="2270760" y="59690"/>
                    <a:pt x="2113280" y="55880"/>
                    <a:pt x="1977390" y="68580"/>
                  </a:cubicBezTo>
                  <a:cubicBezTo>
                    <a:pt x="1863090" y="80010"/>
                    <a:pt x="1728470" y="106680"/>
                    <a:pt x="1664970" y="127000"/>
                  </a:cubicBezTo>
                  <a:cubicBezTo>
                    <a:pt x="1635760" y="135890"/>
                    <a:pt x="1635760" y="143510"/>
                    <a:pt x="1602740" y="154940"/>
                  </a:cubicBezTo>
                  <a:cubicBezTo>
                    <a:pt x="1504950" y="190500"/>
                    <a:pt x="1127760" y="261620"/>
                    <a:pt x="985520" y="313690"/>
                  </a:cubicBezTo>
                  <a:cubicBezTo>
                    <a:pt x="906780" y="342900"/>
                    <a:pt x="880110" y="358140"/>
                    <a:pt x="807720" y="400050"/>
                  </a:cubicBezTo>
                  <a:cubicBezTo>
                    <a:pt x="684530" y="473710"/>
                    <a:pt x="412750" y="652780"/>
                    <a:pt x="326390" y="739140"/>
                  </a:cubicBezTo>
                  <a:cubicBezTo>
                    <a:pt x="287020" y="779780"/>
                    <a:pt x="279400" y="796290"/>
                    <a:pt x="255270" y="842010"/>
                  </a:cubicBezTo>
                  <a:cubicBezTo>
                    <a:pt x="214630" y="918210"/>
                    <a:pt x="162560" y="1069340"/>
                    <a:pt x="130810" y="1167130"/>
                  </a:cubicBezTo>
                  <a:cubicBezTo>
                    <a:pt x="106680" y="1243330"/>
                    <a:pt x="87630" y="1305560"/>
                    <a:pt x="74930" y="1376680"/>
                  </a:cubicBezTo>
                  <a:cubicBezTo>
                    <a:pt x="63500" y="1445260"/>
                    <a:pt x="62230" y="1501140"/>
                    <a:pt x="58420" y="1584960"/>
                  </a:cubicBezTo>
                  <a:cubicBezTo>
                    <a:pt x="53340" y="1713230"/>
                    <a:pt x="50800" y="1927860"/>
                    <a:pt x="54610" y="2075180"/>
                  </a:cubicBezTo>
                  <a:cubicBezTo>
                    <a:pt x="58420" y="2194560"/>
                    <a:pt x="64770" y="2299970"/>
                    <a:pt x="76200" y="2402840"/>
                  </a:cubicBezTo>
                  <a:cubicBezTo>
                    <a:pt x="86360" y="2494280"/>
                    <a:pt x="93980" y="2581910"/>
                    <a:pt x="115570" y="2661920"/>
                  </a:cubicBezTo>
                  <a:cubicBezTo>
                    <a:pt x="135890" y="2735580"/>
                    <a:pt x="163830" y="2801620"/>
                    <a:pt x="198120" y="2867660"/>
                  </a:cubicBezTo>
                  <a:cubicBezTo>
                    <a:pt x="232410" y="2934970"/>
                    <a:pt x="274320" y="2999740"/>
                    <a:pt x="322580" y="3061970"/>
                  </a:cubicBezTo>
                  <a:cubicBezTo>
                    <a:pt x="374650" y="3128010"/>
                    <a:pt x="444500" y="3195320"/>
                    <a:pt x="502920" y="3252470"/>
                  </a:cubicBezTo>
                  <a:cubicBezTo>
                    <a:pt x="553720" y="3302000"/>
                    <a:pt x="612140" y="3351530"/>
                    <a:pt x="654050" y="3384550"/>
                  </a:cubicBezTo>
                  <a:cubicBezTo>
                    <a:pt x="681990" y="3406140"/>
                    <a:pt x="692150" y="3418840"/>
                    <a:pt x="725170" y="3435350"/>
                  </a:cubicBezTo>
                  <a:cubicBezTo>
                    <a:pt x="782320" y="3465830"/>
                    <a:pt x="877570" y="3495040"/>
                    <a:pt x="986790" y="3526790"/>
                  </a:cubicBezTo>
                  <a:cubicBezTo>
                    <a:pt x="1160780" y="3578860"/>
                    <a:pt x="1527810" y="3669030"/>
                    <a:pt x="1671320" y="3699510"/>
                  </a:cubicBezTo>
                  <a:cubicBezTo>
                    <a:pt x="1736090" y="3712210"/>
                    <a:pt x="1755140" y="3713480"/>
                    <a:pt x="1813560" y="3722370"/>
                  </a:cubicBezTo>
                  <a:cubicBezTo>
                    <a:pt x="1910080" y="3736340"/>
                    <a:pt x="2067560" y="3761740"/>
                    <a:pt x="2193290" y="3771900"/>
                  </a:cubicBezTo>
                  <a:cubicBezTo>
                    <a:pt x="2315210" y="3782060"/>
                    <a:pt x="2463800" y="3782060"/>
                    <a:pt x="2559050" y="3783330"/>
                  </a:cubicBezTo>
                  <a:cubicBezTo>
                    <a:pt x="2618740" y="3784600"/>
                    <a:pt x="2644140" y="3788410"/>
                    <a:pt x="2706370" y="3784600"/>
                  </a:cubicBezTo>
                  <a:cubicBezTo>
                    <a:pt x="2813050" y="3778250"/>
                    <a:pt x="3006090" y="3766820"/>
                    <a:pt x="3134360" y="3735070"/>
                  </a:cubicBezTo>
                  <a:cubicBezTo>
                    <a:pt x="3246120" y="3708400"/>
                    <a:pt x="3345180" y="3671570"/>
                    <a:pt x="3437890" y="3620770"/>
                  </a:cubicBezTo>
                  <a:cubicBezTo>
                    <a:pt x="3526790" y="3571240"/>
                    <a:pt x="3632200" y="3491230"/>
                    <a:pt x="3681730" y="3437890"/>
                  </a:cubicBezTo>
                  <a:cubicBezTo>
                    <a:pt x="3710940" y="3407410"/>
                    <a:pt x="3719830" y="3388360"/>
                    <a:pt x="3738880" y="3354070"/>
                  </a:cubicBezTo>
                  <a:cubicBezTo>
                    <a:pt x="3765550" y="3303270"/>
                    <a:pt x="3787140" y="3242310"/>
                    <a:pt x="3820160" y="3163570"/>
                  </a:cubicBezTo>
                  <a:cubicBezTo>
                    <a:pt x="3873500" y="3037840"/>
                    <a:pt x="3995420" y="2758440"/>
                    <a:pt x="4023360" y="2665730"/>
                  </a:cubicBezTo>
                  <a:cubicBezTo>
                    <a:pt x="4033520" y="2630170"/>
                    <a:pt x="4033520" y="2630170"/>
                    <a:pt x="4037330" y="2590800"/>
                  </a:cubicBezTo>
                  <a:cubicBezTo>
                    <a:pt x="4053840" y="2446020"/>
                    <a:pt x="4077970" y="1799590"/>
                    <a:pt x="4064000" y="1574800"/>
                  </a:cubicBezTo>
                  <a:cubicBezTo>
                    <a:pt x="4057650" y="1463040"/>
                    <a:pt x="4044950" y="1405890"/>
                    <a:pt x="4028440" y="1323340"/>
                  </a:cubicBezTo>
                  <a:cubicBezTo>
                    <a:pt x="4010660" y="1239520"/>
                    <a:pt x="3985260" y="1141730"/>
                    <a:pt x="3958590" y="1073150"/>
                  </a:cubicBezTo>
                  <a:cubicBezTo>
                    <a:pt x="3939540" y="1023620"/>
                    <a:pt x="3923030" y="988060"/>
                    <a:pt x="3896360" y="947420"/>
                  </a:cubicBezTo>
                  <a:cubicBezTo>
                    <a:pt x="3865880" y="900430"/>
                    <a:pt x="3825240" y="858520"/>
                    <a:pt x="3780790" y="814070"/>
                  </a:cubicBezTo>
                  <a:cubicBezTo>
                    <a:pt x="3729990" y="760730"/>
                    <a:pt x="3662680" y="701040"/>
                    <a:pt x="3604260" y="650240"/>
                  </a:cubicBezTo>
                  <a:cubicBezTo>
                    <a:pt x="3549650" y="603250"/>
                    <a:pt x="3486150" y="547370"/>
                    <a:pt x="3440430" y="516890"/>
                  </a:cubicBezTo>
                  <a:cubicBezTo>
                    <a:pt x="3409950" y="497840"/>
                    <a:pt x="3397250" y="492760"/>
                    <a:pt x="3360420" y="477520"/>
                  </a:cubicBezTo>
                  <a:cubicBezTo>
                    <a:pt x="3289300" y="449580"/>
                    <a:pt x="3141980" y="397510"/>
                    <a:pt x="3031490" y="378460"/>
                  </a:cubicBezTo>
                  <a:cubicBezTo>
                    <a:pt x="2921000" y="359410"/>
                    <a:pt x="2795270" y="356870"/>
                    <a:pt x="2698750" y="359410"/>
                  </a:cubicBezTo>
                  <a:cubicBezTo>
                    <a:pt x="2623820" y="363220"/>
                    <a:pt x="2548890" y="373380"/>
                    <a:pt x="2499360" y="386080"/>
                  </a:cubicBezTo>
                  <a:cubicBezTo>
                    <a:pt x="2466340" y="393700"/>
                    <a:pt x="2458720" y="403860"/>
                    <a:pt x="2421890" y="412750"/>
                  </a:cubicBezTo>
                  <a:cubicBezTo>
                    <a:pt x="2330450" y="433070"/>
                    <a:pt x="2096770" y="435610"/>
                    <a:pt x="1939290" y="471170"/>
                  </a:cubicBezTo>
                  <a:cubicBezTo>
                    <a:pt x="1784350" y="506730"/>
                    <a:pt x="1653540" y="580390"/>
                    <a:pt x="1485900" y="624840"/>
                  </a:cubicBezTo>
                  <a:cubicBezTo>
                    <a:pt x="1289050" y="678180"/>
                    <a:pt x="976630" y="690880"/>
                    <a:pt x="826770" y="753110"/>
                  </a:cubicBezTo>
                  <a:cubicBezTo>
                    <a:pt x="737870" y="789940"/>
                    <a:pt x="699770" y="829310"/>
                    <a:pt x="633730" y="883920"/>
                  </a:cubicBezTo>
                  <a:cubicBezTo>
                    <a:pt x="549910" y="953770"/>
                    <a:pt x="431800" y="1061720"/>
                    <a:pt x="373380" y="1146810"/>
                  </a:cubicBezTo>
                  <a:cubicBezTo>
                    <a:pt x="331470" y="1210310"/>
                    <a:pt x="314960" y="1268730"/>
                    <a:pt x="294640" y="1333500"/>
                  </a:cubicBezTo>
                  <a:cubicBezTo>
                    <a:pt x="273050" y="1399540"/>
                    <a:pt x="266700" y="1470660"/>
                    <a:pt x="247650" y="1540510"/>
                  </a:cubicBezTo>
                  <a:cubicBezTo>
                    <a:pt x="226060" y="1614170"/>
                    <a:pt x="193040" y="1672590"/>
                    <a:pt x="171450" y="1766570"/>
                  </a:cubicBezTo>
                  <a:cubicBezTo>
                    <a:pt x="137160" y="1910080"/>
                    <a:pt x="102870" y="2178050"/>
                    <a:pt x="90170" y="2326640"/>
                  </a:cubicBezTo>
                  <a:cubicBezTo>
                    <a:pt x="82550" y="2424430"/>
                    <a:pt x="74930" y="2486660"/>
                    <a:pt x="85090" y="2570480"/>
                  </a:cubicBezTo>
                  <a:cubicBezTo>
                    <a:pt x="96520" y="2665730"/>
                    <a:pt x="134620" y="2777490"/>
                    <a:pt x="163830" y="2863850"/>
                  </a:cubicBezTo>
                  <a:cubicBezTo>
                    <a:pt x="186690" y="2936240"/>
                    <a:pt x="204470" y="2994660"/>
                    <a:pt x="237490" y="3058160"/>
                  </a:cubicBezTo>
                  <a:cubicBezTo>
                    <a:pt x="273050" y="3125470"/>
                    <a:pt x="327660" y="3206750"/>
                    <a:pt x="373380" y="3257550"/>
                  </a:cubicBezTo>
                  <a:cubicBezTo>
                    <a:pt x="407670" y="3294380"/>
                    <a:pt x="436880" y="3317240"/>
                    <a:pt x="477520" y="3342640"/>
                  </a:cubicBezTo>
                  <a:cubicBezTo>
                    <a:pt x="525780" y="3373120"/>
                    <a:pt x="582930" y="3395980"/>
                    <a:pt x="646430" y="3421380"/>
                  </a:cubicBezTo>
                  <a:cubicBezTo>
                    <a:pt x="725170" y="3453130"/>
                    <a:pt x="803910" y="3478530"/>
                    <a:pt x="916940" y="3510280"/>
                  </a:cubicBezTo>
                  <a:cubicBezTo>
                    <a:pt x="1106170" y="3564890"/>
                    <a:pt x="1511300" y="3660140"/>
                    <a:pt x="1677670" y="3695700"/>
                  </a:cubicBezTo>
                  <a:cubicBezTo>
                    <a:pt x="1758950" y="3713480"/>
                    <a:pt x="1788160" y="3719830"/>
                    <a:pt x="1860550" y="3729990"/>
                  </a:cubicBezTo>
                  <a:cubicBezTo>
                    <a:pt x="1963420" y="3742690"/>
                    <a:pt x="2127250" y="3746500"/>
                    <a:pt x="2237740" y="3759200"/>
                  </a:cubicBezTo>
                  <a:cubicBezTo>
                    <a:pt x="2325370" y="3768090"/>
                    <a:pt x="2385060" y="3785870"/>
                    <a:pt x="2471420" y="3792220"/>
                  </a:cubicBezTo>
                  <a:cubicBezTo>
                    <a:pt x="2578100" y="3801110"/>
                    <a:pt x="2702560" y="3817620"/>
                    <a:pt x="2830830" y="3799840"/>
                  </a:cubicBezTo>
                  <a:cubicBezTo>
                    <a:pt x="2981960" y="3778250"/>
                    <a:pt x="3168650" y="3726180"/>
                    <a:pt x="3321050" y="3651250"/>
                  </a:cubicBezTo>
                  <a:cubicBezTo>
                    <a:pt x="3474720" y="3575050"/>
                    <a:pt x="3662680" y="3415030"/>
                    <a:pt x="3745230" y="3343910"/>
                  </a:cubicBezTo>
                  <a:cubicBezTo>
                    <a:pt x="3782060" y="3310890"/>
                    <a:pt x="3794760" y="3304540"/>
                    <a:pt x="3820160" y="3265170"/>
                  </a:cubicBezTo>
                  <a:cubicBezTo>
                    <a:pt x="3868420" y="3191510"/>
                    <a:pt x="3934460" y="3013710"/>
                    <a:pt x="3968750" y="2901950"/>
                  </a:cubicBezTo>
                  <a:cubicBezTo>
                    <a:pt x="3996690" y="2811780"/>
                    <a:pt x="3994150" y="2731770"/>
                    <a:pt x="4022090" y="2647950"/>
                  </a:cubicBezTo>
                  <a:cubicBezTo>
                    <a:pt x="4050030" y="2559050"/>
                    <a:pt x="4114800" y="2481580"/>
                    <a:pt x="4138930" y="2383790"/>
                  </a:cubicBezTo>
                  <a:cubicBezTo>
                    <a:pt x="4165600" y="2272030"/>
                    <a:pt x="4150360" y="2113280"/>
                    <a:pt x="4163060" y="2010410"/>
                  </a:cubicBezTo>
                  <a:cubicBezTo>
                    <a:pt x="4170680" y="1938020"/>
                    <a:pt x="4187190" y="1879600"/>
                    <a:pt x="4192270" y="1823720"/>
                  </a:cubicBezTo>
                  <a:cubicBezTo>
                    <a:pt x="4197350" y="1776730"/>
                    <a:pt x="4202430" y="1739900"/>
                    <a:pt x="4198620" y="1694180"/>
                  </a:cubicBezTo>
                  <a:cubicBezTo>
                    <a:pt x="4192270" y="1640840"/>
                    <a:pt x="4174490" y="1587500"/>
                    <a:pt x="4155440" y="1524000"/>
                  </a:cubicBezTo>
                  <a:cubicBezTo>
                    <a:pt x="4128770" y="1437640"/>
                    <a:pt x="4089400" y="1322070"/>
                    <a:pt x="4047490" y="1225550"/>
                  </a:cubicBezTo>
                  <a:cubicBezTo>
                    <a:pt x="4005580" y="1130300"/>
                    <a:pt x="3956050" y="1010920"/>
                    <a:pt x="3905250" y="949960"/>
                  </a:cubicBezTo>
                  <a:cubicBezTo>
                    <a:pt x="3870960" y="910590"/>
                    <a:pt x="3843020" y="897890"/>
                    <a:pt x="3798570" y="871220"/>
                  </a:cubicBezTo>
                  <a:cubicBezTo>
                    <a:pt x="3736340" y="833120"/>
                    <a:pt x="3634740" y="784860"/>
                    <a:pt x="3559810" y="758190"/>
                  </a:cubicBezTo>
                  <a:cubicBezTo>
                    <a:pt x="3500120" y="735330"/>
                    <a:pt x="3454400" y="718820"/>
                    <a:pt x="3390900" y="709930"/>
                  </a:cubicBezTo>
                  <a:cubicBezTo>
                    <a:pt x="3308350" y="697230"/>
                    <a:pt x="3143250" y="726440"/>
                    <a:pt x="3107690" y="702310"/>
                  </a:cubicBezTo>
                  <a:cubicBezTo>
                    <a:pt x="3094990" y="694690"/>
                    <a:pt x="3091180" y="678180"/>
                    <a:pt x="3092450" y="669290"/>
                  </a:cubicBezTo>
                  <a:cubicBezTo>
                    <a:pt x="3093720" y="662940"/>
                    <a:pt x="3103880" y="655320"/>
                    <a:pt x="3110230" y="654050"/>
                  </a:cubicBezTo>
                  <a:cubicBezTo>
                    <a:pt x="3119120" y="652780"/>
                    <a:pt x="3134360" y="660400"/>
                    <a:pt x="3138170" y="666750"/>
                  </a:cubicBezTo>
                  <a:cubicBezTo>
                    <a:pt x="3141980" y="673100"/>
                    <a:pt x="3141980" y="684530"/>
                    <a:pt x="3138170" y="690880"/>
                  </a:cubicBezTo>
                  <a:cubicBezTo>
                    <a:pt x="3135630" y="697230"/>
                    <a:pt x="3125470" y="704850"/>
                    <a:pt x="3119120" y="703580"/>
                  </a:cubicBezTo>
                  <a:cubicBezTo>
                    <a:pt x="3110230" y="703580"/>
                    <a:pt x="3091180" y="688340"/>
                    <a:pt x="3091180" y="680720"/>
                  </a:cubicBezTo>
                  <a:cubicBezTo>
                    <a:pt x="3089910" y="671830"/>
                    <a:pt x="3101340" y="660400"/>
                    <a:pt x="3116580" y="654050"/>
                  </a:cubicBezTo>
                  <a:cubicBezTo>
                    <a:pt x="3154680" y="636270"/>
                    <a:pt x="3308350" y="650240"/>
                    <a:pt x="3366770" y="656590"/>
                  </a:cubicBezTo>
                  <a:cubicBezTo>
                    <a:pt x="3399790" y="659130"/>
                    <a:pt x="3412490" y="662940"/>
                    <a:pt x="3441700" y="669290"/>
                  </a:cubicBezTo>
                  <a:cubicBezTo>
                    <a:pt x="3481070" y="679450"/>
                    <a:pt x="3533140" y="693420"/>
                    <a:pt x="3583940" y="712470"/>
                  </a:cubicBezTo>
                  <a:cubicBezTo>
                    <a:pt x="3646170" y="736600"/>
                    <a:pt x="3726180" y="774700"/>
                    <a:pt x="3784600" y="806450"/>
                  </a:cubicBezTo>
                  <a:cubicBezTo>
                    <a:pt x="3832860" y="831850"/>
                    <a:pt x="3873500" y="849630"/>
                    <a:pt x="3910330" y="883920"/>
                  </a:cubicBezTo>
                  <a:cubicBezTo>
                    <a:pt x="3949700" y="920750"/>
                    <a:pt x="3980180" y="974090"/>
                    <a:pt x="4009390" y="1026160"/>
                  </a:cubicBezTo>
                  <a:cubicBezTo>
                    <a:pt x="4042410" y="1083310"/>
                    <a:pt x="4067810" y="1143000"/>
                    <a:pt x="4095750" y="1212850"/>
                  </a:cubicBezTo>
                  <a:cubicBezTo>
                    <a:pt x="4132580" y="1299210"/>
                    <a:pt x="4178300" y="1422400"/>
                    <a:pt x="4204970" y="1511300"/>
                  </a:cubicBezTo>
                  <a:cubicBezTo>
                    <a:pt x="4225290" y="1578610"/>
                    <a:pt x="4243070" y="1612900"/>
                    <a:pt x="4249420" y="1695450"/>
                  </a:cubicBezTo>
                  <a:cubicBezTo>
                    <a:pt x="4260850" y="1852930"/>
                    <a:pt x="4231640" y="2225040"/>
                    <a:pt x="4185920" y="2400300"/>
                  </a:cubicBezTo>
                  <a:cubicBezTo>
                    <a:pt x="4157980" y="2512060"/>
                    <a:pt x="4098290" y="2574290"/>
                    <a:pt x="4070350" y="2663190"/>
                  </a:cubicBezTo>
                  <a:cubicBezTo>
                    <a:pt x="4042410" y="2748280"/>
                    <a:pt x="4042410" y="2832100"/>
                    <a:pt x="4015740" y="2921000"/>
                  </a:cubicBezTo>
                  <a:cubicBezTo>
                    <a:pt x="3985260" y="3021330"/>
                    <a:pt x="3924300" y="3172460"/>
                    <a:pt x="3893820" y="3235960"/>
                  </a:cubicBezTo>
                  <a:cubicBezTo>
                    <a:pt x="3878580" y="3266440"/>
                    <a:pt x="3873500" y="3279140"/>
                    <a:pt x="3856990" y="3300730"/>
                  </a:cubicBezTo>
                  <a:cubicBezTo>
                    <a:pt x="3836670" y="3327400"/>
                    <a:pt x="3815080" y="3350260"/>
                    <a:pt x="3775710" y="3384550"/>
                  </a:cubicBezTo>
                  <a:cubicBezTo>
                    <a:pt x="3689350" y="3459480"/>
                    <a:pt x="3496310" y="3620770"/>
                    <a:pt x="3337560" y="3698240"/>
                  </a:cubicBezTo>
                  <a:cubicBezTo>
                    <a:pt x="3181350" y="3775710"/>
                    <a:pt x="2987040" y="3829050"/>
                    <a:pt x="2830830" y="3850640"/>
                  </a:cubicBezTo>
                  <a:cubicBezTo>
                    <a:pt x="2701290" y="3868420"/>
                    <a:pt x="2603500" y="3851910"/>
                    <a:pt x="2466340" y="3843020"/>
                  </a:cubicBezTo>
                  <a:cubicBezTo>
                    <a:pt x="2287270" y="3831590"/>
                    <a:pt x="2076450" y="3817620"/>
                    <a:pt x="1850390" y="3779520"/>
                  </a:cubicBezTo>
                  <a:cubicBezTo>
                    <a:pt x="1567180" y="3732530"/>
                    <a:pt x="1123950" y="3622040"/>
                    <a:pt x="901700" y="3559810"/>
                  </a:cubicBezTo>
                  <a:cubicBezTo>
                    <a:pt x="779780" y="3525520"/>
                    <a:pt x="703580" y="3500120"/>
                    <a:pt x="622300" y="3467100"/>
                  </a:cubicBezTo>
                  <a:cubicBezTo>
                    <a:pt x="554990" y="3439160"/>
                    <a:pt x="500380" y="3418840"/>
                    <a:pt x="444500" y="3382010"/>
                  </a:cubicBezTo>
                  <a:cubicBezTo>
                    <a:pt x="387350" y="3341370"/>
                    <a:pt x="328930" y="3284220"/>
                    <a:pt x="285750" y="3229610"/>
                  </a:cubicBezTo>
                  <a:cubicBezTo>
                    <a:pt x="245110" y="3181350"/>
                    <a:pt x="217170" y="3130550"/>
                    <a:pt x="190500" y="3074670"/>
                  </a:cubicBezTo>
                  <a:cubicBezTo>
                    <a:pt x="160020" y="3014980"/>
                    <a:pt x="137160" y="2943860"/>
                    <a:pt x="114300" y="2879090"/>
                  </a:cubicBezTo>
                  <a:cubicBezTo>
                    <a:pt x="93980" y="2816860"/>
                    <a:pt x="72390" y="2755900"/>
                    <a:pt x="58420" y="2694940"/>
                  </a:cubicBezTo>
                  <a:cubicBezTo>
                    <a:pt x="45720" y="2635250"/>
                    <a:pt x="36830" y="2581910"/>
                    <a:pt x="34290" y="2515870"/>
                  </a:cubicBezTo>
                  <a:cubicBezTo>
                    <a:pt x="30480" y="2437130"/>
                    <a:pt x="36830" y="2331720"/>
                    <a:pt x="46990" y="2254250"/>
                  </a:cubicBezTo>
                  <a:cubicBezTo>
                    <a:pt x="54610" y="2193290"/>
                    <a:pt x="71120" y="2156460"/>
                    <a:pt x="81280" y="2091690"/>
                  </a:cubicBezTo>
                  <a:cubicBezTo>
                    <a:pt x="97790" y="1997710"/>
                    <a:pt x="97790" y="1873250"/>
                    <a:pt x="124460" y="1747520"/>
                  </a:cubicBezTo>
                  <a:cubicBezTo>
                    <a:pt x="158750" y="1586230"/>
                    <a:pt x="248920" y="1314450"/>
                    <a:pt x="289560" y="1209040"/>
                  </a:cubicBezTo>
                  <a:cubicBezTo>
                    <a:pt x="308610" y="1163320"/>
                    <a:pt x="312420" y="1145540"/>
                    <a:pt x="336550" y="1113790"/>
                  </a:cubicBezTo>
                  <a:cubicBezTo>
                    <a:pt x="368300" y="1069340"/>
                    <a:pt x="448310" y="1013460"/>
                    <a:pt x="476250" y="977900"/>
                  </a:cubicBezTo>
                  <a:cubicBezTo>
                    <a:pt x="491490" y="960120"/>
                    <a:pt x="492760" y="947420"/>
                    <a:pt x="506730" y="930910"/>
                  </a:cubicBezTo>
                  <a:cubicBezTo>
                    <a:pt x="528320" y="904240"/>
                    <a:pt x="563880" y="873760"/>
                    <a:pt x="603250" y="843280"/>
                  </a:cubicBezTo>
                  <a:cubicBezTo>
                    <a:pt x="659130" y="800100"/>
                    <a:pt x="728980" y="737870"/>
                    <a:pt x="812800" y="704850"/>
                  </a:cubicBezTo>
                  <a:cubicBezTo>
                    <a:pt x="918210" y="662940"/>
                    <a:pt x="1071880" y="664210"/>
                    <a:pt x="1198880" y="637540"/>
                  </a:cubicBezTo>
                  <a:cubicBezTo>
                    <a:pt x="1323340" y="613410"/>
                    <a:pt x="1490980" y="581660"/>
                    <a:pt x="1565910" y="553720"/>
                  </a:cubicBezTo>
                  <a:cubicBezTo>
                    <a:pt x="1600200" y="539750"/>
                    <a:pt x="1604010" y="527050"/>
                    <a:pt x="1637030" y="513080"/>
                  </a:cubicBezTo>
                  <a:cubicBezTo>
                    <a:pt x="1701800" y="485140"/>
                    <a:pt x="1822450" y="444500"/>
                    <a:pt x="1932940" y="420370"/>
                  </a:cubicBezTo>
                  <a:cubicBezTo>
                    <a:pt x="2071370" y="391160"/>
                    <a:pt x="2310130" y="384810"/>
                    <a:pt x="2405380" y="364490"/>
                  </a:cubicBezTo>
                  <a:cubicBezTo>
                    <a:pt x="2448560" y="355600"/>
                    <a:pt x="2458720" y="342900"/>
                    <a:pt x="2495550" y="335280"/>
                  </a:cubicBezTo>
                  <a:cubicBezTo>
                    <a:pt x="2548890" y="322580"/>
                    <a:pt x="2621280" y="311150"/>
                    <a:pt x="2698750" y="308610"/>
                  </a:cubicBezTo>
                  <a:cubicBezTo>
                    <a:pt x="2799080" y="306070"/>
                    <a:pt x="2933700" y="309880"/>
                    <a:pt x="3046730" y="330200"/>
                  </a:cubicBezTo>
                  <a:cubicBezTo>
                    <a:pt x="3161030" y="350520"/>
                    <a:pt x="3294380" y="391160"/>
                    <a:pt x="3383280" y="433070"/>
                  </a:cubicBezTo>
                  <a:cubicBezTo>
                    <a:pt x="3450590" y="463550"/>
                    <a:pt x="3486150" y="491490"/>
                    <a:pt x="3545840" y="535940"/>
                  </a:cubicBezTo>
                  <a:cubicBezTo>
                    <a:pt x="3627120" y="598170"/>
                    <a:pt x="3747770" y="707390"/>
                    <a:pt x="3818890" y="779780"/>
                  </a:cubicBezTo>
                  <a:cubicBezTo>
                    <a:pt x="3869690" y="831850"/>
                    <a:pt x="3909060" y="875030"/>
                    <a:pt x="3940810" y="923290"/>
                  </a:cubicBezTo>
                  <a:cubicBezTo>
                    <a:pt x="3970020" y="967740"/>
                    <a:pt x="3987800" y="1004570"/>
                    <a:pt x="4006850" y="1057910"/>
                  </a:cubicBezTo>
                  <a:cubicBezTo>
                    <a:pt x="4034790" y="1130300"/>
                    <a:pt x="4060190" y="1231900"/>
                    <a:pt x="4077970" y="1318260"/>
                  </a:cubicBezTo>
                  <a:cubicBezTo>
                    <a:pt x="4095750" y="1403350"/>
                    <a:pt x="4108450" y="1463040"/>
                    <a:pt x="4114800" y="1574800"/>
                  </a:cubicBezTo>
                  <a:cubicBezTo>
                    <a:pt x="4127500" y="1783080"/>
                    <a:pt x="4108450" y="2272030"/>
                    <a:pt x="4095750" y="2468880"/>
                  </a:cubicBezTo>
                  <a:cubicBezTo>
                    <a:pt x="4088130" y="2565400"/>
                    <a:pt x="4093210" y="2594610"/>
                    <a:pt x="4069080" y="2686050"/>
                  </a:cubicBezTo>
                  <a:cubicBezTo>
                    <a:pt x="4025900" y="2854960"/>
                    <a:pt x="3848100" y="3257550"/>
                    <a:pt x="3780790" y="3382010"/>
                  </a:cubicBezTo>
                  <a:cubicBezTo>
                    <a:pt x="3754120" y="3430270"/>
                    <a:pt x="3747770" y="3442970"/>
                    <a:pt x="3714750" y="3477260"/>
                  </a:cubicBezTo>
                  <a:cubicBezTo>
                    <a:pt x="3658870" y="3534410"/>
                    <a:pt x="3544570" y="3618230"/>
                    <a:pt x="3455670" y="3667760"/>
                  </a:cubicBezTo>
                  <a:cubicBezTo>
                    <a:pt x="3375660" y="3713480"/>
                    <a:pt x="3280410" y="3749040"/>
                    <a:pt x="3209290" y="3770630"/>
                  </a:cubicBezTo>
                  <a:cubicBezTo>
                    <a:pt x="3158490" y="3787140"/>
                    <a:pt x="3129280" y="3790950"/>
                    <a:pt x="3073400" y="3798570"/>
                  </a:cubicBezTo>
                  <a:cubicBezTo>
                    <a:pt x="2980690" y="3813810"/>
                    <a:pt x="2820670" y="3830320"/>
                    <a:pt x="2706370" y="3835400"/>
                  </a:cubicBezTo>
                  <a:cubicBezTo>
                    <a:pt x="2608580" y="3839210"/>
                    <a:pt x="2520950" y="3835400"/>
                    <a:pt x="2430780" y="3832860"/>
                  </a:cubicBezTo>
                  <a:cubicBezTo>
                    <a:pt x="2346960" y="3831590"/>
                    <a:pt x="2275840" y="3830320"/>
                    <a:pt x="2185670" y="3822700"/>
                  </a:cubicBezTo>
                  <a:cubicBezTo>
                    <a:pt x="2072640" y="3812540"/>
                    <a:pt x="1902460" y="3787140"/>
                    <a:pt x="1805940" y="3771900"/>
                  </a:cubicBezTo>
                  <a:cubicBezTo>
                    <a:pt x="1744980" y="3763010"/>
                    <a:pt x="1723390" y="3761740"/>
                    <a:pt x="1656080" y="3747770"/>
                  </a:cubicBezTo>
                  <a:cubicBezTo>
                    <a:pt x="1511300" y="3717290"/>
                    <a:pt x="1146810" y="3628390"/>
                    <a:pt x="970280" y="3575050"/>
                  </a:cubicBezTo>
                  <a:cubicBezTo>
                    <a:pt x="857250" y="3540760"/>
                    <a:pt x="756920" y="3509010"/>
                    <a:pt x="694690" y="3477260"/>
                  </a:cubicBezTo>
                  <a:cubicBezTo>
                    <a:pt x="660400" y="3458210"/>
                    <a:pt x="648970" y="3445510"/>
                    <a:pt x="619760" y="3421380"/>
                  </a:cubicBezTo>
                  <a:cubicBezTo>
                    <a:pt x="576580" y="3387090"/>
                    <a:pt x="516890" y="3336290"/>
                    <a:pt x="464820" y="3285490"/>
                  </a:cubicBezTo>
                  <a:cubicBezTo>
                    <a:pt x="403860" y="3227070"/>
                    <a:pt x="334010" y="3159760"/>
                    <a:pt x="281940" y="3091180"/>
                  </a:cubicBezTo>
                  <a:cubicBezTo>
                    <a:pt x="231140" y="3026410"/>
                    <a:pt x="186690" y="2957830"/>
                    <a:pt x="151130" y="2886710"/>
                  </a:cubicBezTo>
                  <a:cubicBezTo>
                    <a:pt x="115570" y="2816860"/>
                    <a:pt x="86360" y="2747010"/>
                    <a:pt x="66040" y="2670810"/>
                  </a:cubicBezTo>
                  <a:cubicBezTo>
                    <a:pt x="43180" y="2588260"/>
                    <a:pt x="35560" y="2499360"/>
                    <a:pt x="25400" y="2406650"/>
                  </a:cubicBezTo>
                  <a:cubicBezTo>
                    <a:pt x="13970" y="2302510"/>
                    <a:pt x="7620" y="2195830"/>
                    <a:pt x="3810" y="2075180"/>
                  </a:cubicBezTo>
                  <a:cubicBezTo>
                    <a:pt x="0" y="1926590"/>
                    <a:pt x="2540" y="1713230"/>
                    <a:pt x="7620" y="1582420"/>
                  </a:cubicBezTo>
                  <a:cubicBezTo>
                    <a:pt x="12700" y="1493520"/>
                    <a:pt x="13970" y="1435100"/>
                    <a:pt x="26670" y="1362710"/>
                  </a:cubicBezTo>
                  <a:cubicBezTo>
                    <a:pt x="39370" y="1290320"/>
                    <a:pt x="57150" y="1228090"/>
                    <a:pt x="83820" y="1149350"/>
                  </a:cubicBezTo>
                  <a:cubicBezTo>
                    <a:pt x="115570" y="1049020"/>
                    <a:pt x="171450" y="891540"/>
                    <a:pt x="214630" y="810260"/>
                  </a:cubicBezTo>
                  <a:cubicBezTo>
                    <a:pt x="241300" y="762000"/>
                    <a:pt x="251460" y="742950"/>
                    <a:pt x="293370" y="701040"/>
                  </a:cubicBezTo>
                  <a:cubicBezTo>
                    <a:pt x="384810" y="610870"/>
                    <a:pt x="659130" y="430530"/>
                    <a:pt x="786130" y="355600"/>
                  </a:cubicBezTo>
                  <a:cubicBezTo>
                    <a:pt x="859790" y="311150"/>
                    <a:pt x="889000" y="294640"/>
                    <a:pt x="971550" y="265430"/>
                  </a:cubicBezTo>
                  <a:cubicBezTo>
                    <a:pt x="1113790" y="212090"/>
                    <a:pt x="1478280" y="144780"/>
                    <a:pt x="1582420" y="109220"/>
                  </a:cubicBezTo>
                  <a:cubicBezTo>
                    <a:pt x="1619250" y="96520"/>
                    <a:pt x="1620520" y="86360"/>
                    <a:pt x="1654810" y="76200"/>
                  </a:cubicBezTo>
                  <a:cubicBezTo>
                    <a:pt x="1736090" y="52070"/>
                    <a:pt x="1925320" y="20320"/>
                    <a:pt x="2072640" y="10160"/>
                  </a:cubicBezTo>
                  <a:cubicBezTo>
                    <a:pt x="2240280" y="0"/>
                    <a:pt x="2440940" y="15240"/>
                    <a:pt x="2606040" y="26670"/>
                  </a:cubicBezTo>
                  <a:cubicBezTo>
                    <a:pt x="2750820" y="35560"/>
                    <a:pt x="2960370" y="44450"/>
                    <a:pt x="3012440" y="68580"/>
                  </a:cubicBezTo>
                  <a:cubicBezTo>
                    <a:pt x="3027680" y="76200"/>
                    <a:pt x="3036570" y="85090"/>
                    <a:pt x="3036570" y="92710"/>
                  </a:cubicBezTo>
                  <a:cubicBezTo>
                    <a:pt x="3036570" y="101600"/>
                    <a:pt x="3009900" y="119380"/>
                    <a:pt x="3009900" y="119380"/>
                  </a:cubicBezTo>
                </a:path>
              </a:pathLst>
            </a:custGeom>
            <a:gradFill rotWithShape="1">
              <a:gsLst>
                <a:gs pos="0">
                  <a:srgbClr val="CDFFD8">
                    <a:alpha val="100000"/>
                  </a:srgbClr>
                </a:gs>
                <a:gs pos="100000">
                  <a:srgbClr val="94B9FF">
                    <a:alpha val="100000"/>
                  </a:srgbClr>
                </a:gs>
              </a:gsLst>
              <a:lin ang="0"/>
            </a:gradFill>
            <a:ln cap="sq">
              <a:noFill/>
              <a:prstDash val="solid"/>
              <a:miter/>
            </a:ln>
          </p:spPr>
          <p:txBody>
            <a:bodyPr/>
            <a:lstStyle/>
            <a:p>
              <a:endParaRPr lang="en-GB"/>
            </a:p>
          </p:txBody>
        </p:sp>
      </p:grpSp>
      <p:grpSp>
        <p:nvGrpSpPr>
          <p:cNvPr id="55" name="Group 55"/>
          <p:cNvGrpSpPr/>
          <p:nvPr/>
        </p:nvGrpSpPr>
        <p:grpSpPr>
          <a:xfrm>
            <a:off x="917292" y="7226774"/>
            <a:ext cx="3260408" cy="2956560"/>
            <a:chOff x="0" y="0"/>
            <a:chExt cx="4347210" cy="3942080"/>
          </a:xfrm>
        </p:grpSpPr>
        <p:sp>
          <p:nvSpPr>
            <p:cNvPr id="56" name="Freeform 56"/>
            <p:cNvSpPr/>
            <p:nvPr/>
          </p:nvSpPr>
          <p:spPr>
            <a:xfrm>
              <a:off x="46990" y="40640"/>
              <a:ext cx="4260850" cy="3868420"/>
            </a:xfrm>
            <a:custGeom>
              <a:avLst/>
              <a:gdLst/>
              <a:ahLst/>
              <a:cxnLst/>
              <a:rect l="l" t="t" r="r" b="b"/>
              <a:pathLst>
                <a:path w="4260850" h="3868420">
                  <a:moveTo>
                    <a:pt x="3009900" y="119380"/>
                  </a:moveTo>
                  <a:cubicBezTo>
                    <a:pt x="2270760" y="59690"/>
                    <a:pt x="2113280" y="55880"/>
                    <a:pt x="1977390" y="68580"/>
                  </a:cubicBezTo>
                  <a:cubicBezTo>
                    <a:pt x="1863090" y="80010"/>
                    <a:pt x="1728470" y="106680"/>
                    <a:pt x="1664970" y="127000"/>
                  </a:cubicBezTo>
                  <a:cubicBezTo>
                    <a:pt x="1635760" y="135890"/>
                    <a:pt x="1635760" y="143510"/>
                    <a:pt x="1602740" y="154940"/>
                  </a:cubicBezTo>
                  <a:cubicBezTo>
                    <a:pt x="1504950" y="190500"/>
                    <a:pt x="1127760" y="261620"/>
                    <a:pt x="985520" y="313690"/>
                  </a:cubicBezTo>
                  <a:cubicBezTo>
                    <a:pt x="906780" y="342900"/>
                    <a:pt x="880110" y="358140"/>
                    <a:pt x="807720" y="400050"/>
                  </a:cubicBezTo>
                  <a:cubicBezTo>
                    <a:pt x="684530" y="473710"/>
                    <a:pt x="412750" y="652780"/>
                    <a:pt x="326390" y="739140"/>
                  </a:cubicBezTo>
                  <a:cubicBezTo>
                    <a:pt x="287020" y="779780"/>
                    <a:pt x="279400" y="796290"/>
                    <a:pt x="255270" y="842010"/>
                  </a:cubicBezTo>
                  <a:cubicBezTo>
                    <a:pt x="214630" y="918210"/>
                    <a:pt x="162560" y="1069340"/>
                    <a:pt x="130810" y="1167130"/>
                  </a:cubicBezTo>
                  <a:cubicBezTo>
                    <a:pt x="106680" y="1243330"/>
                    <a:pt x="87630" y="1305560"/>
                    <a:pt x="74930" y="1376680"/>
                  </a:cubicBezTo>
                  <a:cubicBezTo>
                    <a:pt x="63500" y="1445260"/>
                    <a:pt x="62230" y="1501140"/>
                    <a:pt x="58420" y="1584960"/>
                  </a:cubicBezTo>
                  <a:cubicBezTo>
                    <a:pt x="53340" y="1713230"/>
                    <a:pt x="50800" y="1927860"/>
                    <a:pt x="54610" y="2075180"/>
                  </a:cubicBezTo>
                  <a:cubicBezTo>
                    <a:pt x="58420" y="2194560"/>
                    <a:pt x="64770" y="2299970"/>
                    <a:pt x="76200" y="2402840"/>
                  </a:cubicBezTo>
                  <a:cubicBezTo>
                    <a:pt x="86360" y="2494280"/>
                    <a:pt x="93980" y="2581910"/>
                    <a:pt x="115570" y="2661920"/>
                  </a:cubicBezTo>
                  <a:cubicBezTo>
                    <a:pt x="135890" y="2735580"/>
                    <a:pt x="163830" y="2801620"/>
                    <a:pt x="198120" y="2867660"/>
                  </a:cubicBezTo>
                  <a:cubicBezTo>
                    <a:pt x="232410" y="2934970"/>
                    <a:pt x="274320" y="2999740"/>
                    <a:pt x="322580" y="3061970"/>
                  </a:cubicBezTo>
                  <a:cubicBezTo>
                    <a:pt x="374650" y="3128010"/>
                    <a:pt x="444500" y="3195320"/>
                    <a:pt x="502920" y="3252470"/>
                  </a:cubicBezTo>
                  <a:cubicBezTo>
                    <a:pt x="553720" y="3302000"/>
                    <a:pt x="612140" y="3351530"/>
                    <a:pt x="654050" y="3384550"/>
                  </a:cubicBezTo>
                  <a:cubicBezTo>
                    <a:pt x="681990" y="3406140"/>
                    <a:pt x="692150" y="3418840"/>
                    <a:pt x="725170" y="3435350"/>
                  </a:cubicBezTo>
                  <a:cubicBezTo>
                    <a:pt x="782320" y="3465830"/>
                    <a:pt x="877570" y="3495040"/>
                    <a:pt x="986790" y="3526790"/>
                  </a:cubicBezTo>
                  <a:cubicBezTo>
                    <a:pt x="1160780" y="3578860"/>
                    <a:pt x="1527810" y="3669030"/>
                    <a:pt x="1671320" y="3699510"/>
                  </a:cubicBezTo>
                  <a:cubicBezTo>
                    <a:pt x="1736090" y="3712210"/>
                    <a:pt x="1755140" y="3713480"/>
                    <a:pt x="1813560" y="3722370"/>
                  </a:cubicBezTo>
                  <a:cubicBezTo>
                    <a:pt x="1910080" y="3736340"/>
                    <a:pt x="2067560" y="3761740"/>
                    <a:pt x="2193290" y="3771900"/>
                  </a:cubicBezTo>
                  <a:cubicBezTo>
                    <a:pt x="2315210" y="3782060"/>
                    <a:pt x="2463800" y="3782060"/>
                    <a:pt x="2559050" y="3783330"/>
                  </a:cubicBezTo>
                  <a:cubicBezTo>
                    <a:pt x="2618740" y="3784600"/>
                    <a:pt x="2644140" y="3788410"/>
                    <a:pt x="2706370" y="3784600"/>
                  </a:cubicBezTo>
                  <a:cubicBezTo>
                    <a:pt x="2813050" y="3778250"/>
                    <a:pt x="3006090" y="3766820"/>
                    <a:pt x="3134360" y="3735070"/>
                  </a:cubicBezTo>
                  <a:cubicBezTo>
                    <a:pt x="3246120" y="3708400"/>
                    <a:pt x="3345180" y="3671570"/>
                    <a:pt x="3437890" y="3620770"/>
                  </a:cubicBezTo>
                  <a:cubicBezTo>
                    <a:pt x="3526790" y="3571240"/>
                    <a:pt x="3632200" y="3491230"/>
                    <a:pt x="3681730" y="3437890"/>
                  </a:cubicBezTo>
                  <a:cubicBezTo>
                    <a:pt x="3710940" y="3407410"/>
                    <a:pt x="3719830" y="3388360"/>
                    <a:pt x="3738880" y="3354070"/>
                  </a:cubicBezTo>
                  <a:cubicBezTo>
                    <a:pt x="3765550" y="3303270"/>
                    <a:pt x="3787140" y="3242310"/>
                    <a:pt x="3820160" y="3163570"/>
                  </a:cubicBezTo>
                  <a:cubicBezTo>
                    <a:pt x="3873500" y="3037840"/>
                    <a:pt x="3995420" y="2758440"/>
                    <a:pt x="4023360" y="2665730"/>
                  </a:cubicBezTo>
                  <a:cubicBezTo>
                    <a:pt x="4033520" y="2630170"/>
                    <a:pt x="4033520" y="2630170"/>
                    <a:pt x="4037330" y="2590800"/>
                  </a:cubicBezTo>
                  <a:cubicBezTo>
                    <a:pt x="4053840" y="2446020"/>
                    <a:pt x="4077970" y="1799590"/>
                    <a:pt x="4064000" y="1574800"/>
                  </a:cubicBezTo>
                  <a:cubicBezTo>
                    <a:pt x="4057650" y="1463040"/>
                    <a:pt x="4044950" y="1405890"/>
                    <a:pt x="4028440" y="1323340"/>
                  </a:cubicBezTo>
                  <a:cubicBezTo>
                    <a:pt x="4010660" y="1239520"/>
                    <a:pt x="3985260" y="1141730"/>
                    <a:pt x="3958590" y="1073150"/>
                  </a:cubicBezTo>
                  <a:cubicBezTo>
                    <a:pt x="3939540" y="1023620"/>
                    <a:pt x="3923030" y="988060"/>
                    <a:pt x="3896360" y="947420"/>
                  </a:cubicBezTo>
                  <a:cubicBezTo>
                    <a:pt x="3865880" y="900430"/>
                    <a:pt x="3825240" y="858520"/>
                    <a:pt x="3780790" y="814070"/>
                  </a:cubicBezTo>
                  <a:cubicBezTo>
                    <a:pt x="3729990" y="760730"/>
                    <a:pt x="3662680" y="701040"/>
                    <a:pt x="3604260" y="650240"/>
                  </a:cubicBezTo>
                  <a:cubicBezTo>
                    <a:pt x="3549650" y="603250"/>
                    <a:pt x="3486150" y="547370"/>
                    <a:pt x="3440430" y="516890"/>
                  </a:cubicBezTo>
                  <a:cubicBezTo>
                    <a:pt x="3409950" y="497840"/>
                    <a:pt x="3397250" y="492760"/>
                    <a:pt x="3360420" y="477520"/>
                  </a:cubicBezTo>
                  <a:cubicBezTo>
                    <a:pt x="3289300" y="449580"/>
                    <a:pt x="3141980" y="397510"/>
                    <a:pt x="3031490" y="378460"/>
                  </a:cubicBezTo>
                  <a:cubicBezTo>
                    <a:pt x="2921000" y="359410"/>
                    <a:pt x="2795270" y="356870"/>
                    <a:pt x="2698750" y="359410"/>
                  </a:cubicBezTo>
                  <a:cubicBezTo>
                    <a:pt x="2623820" y="363220"/>
                    <a:pt x="2548890" y="373380"/>
                    <a:pt x="2499360" y="386080"/>
                  </a:cubicBezTo>
                  <a:cubicBezTo>
                    <a:pt x="2466340" y="393700"/>
                    <a:pt x="2458720" y="403860"/>
                    <a:pt x="2421890" y="412750"/>
                  </a:cubicBezTo>
                  <a:cubicBezTo>
                    <a:pt x="2330450" y="433070"/>
                    <a:pt x="2096770" y="435610"/>
                    <a:pt x="1939290" y="471170"/>
                  </a:cubicBezTo>
                  <a:cubicBezTo>
                    <a:pt x="1784350" y="506730"/>
                    <a:pt x="1653540" y="580390"/>
                    <a:pt x="1485900" y="624840"/>
                  </a:cubicBezTo>
                  <a:cubicBezTo>
                    <a:pt x="1289050" y="678180"/>
                    <a:pt x="976630" y="690880"/>
                    <a:pt x="826770" y="753110"/>
                  </a:cubicBezTo>
                  <a:cubicBezTo>
                    <a:pt x="737870" y="789940"/>
                    <a:pt x="699770" y="829310"/>
                    <a:pt x="633730" y="883920"/>
                  </a:cubicBezTo>
                  <a:cubicBezTo>
                    <a:pt x="549910" y="953770"/>
                    <a:pt x="431800" y="1061720"/>
                    <a:pt x="373380" y="1146810"/>
                  </a:cubicBezTo>
                  <a:cubicBezTo>
                    <a:pt x="331470" y="1210310"/>
                    <a:pt x="314960" y="1268730"/>
                    <a:pt x="294640" y="1333500"/>
                  </a:cubicBezTo>
                  <a:cubicBezTo>
                    <a:pt x="273050" y="1399540"/>
                    <a:pt x="266700" y="1470660"/>
                    <a:pt x="247650" y="1540510"/>
                  </a:cubicBezTo>
                  <a:cubicBezTo>
                    <a:pt x="226060" y="1614170"/>
                    <a:pt x="193040" y="1672590"/>
                    <a:pt x="171450" y="1766570"/>
                  </a:cubicBezTo>
                  <a:cubicBezTo>
                    <a:pt x="137160" y="1910080"/>
                    <a:pt x="102870" y="2178050"/>
                    <a:pt x="90170" y="2326640"/>
                  </a:cubicBezTo>
                  <a:cubicBezTo>
                    <a:pt x="82550" y="2424430"/>
                    <a:pt x="74930" y="2486660"/>
                    <a:pt x="85090" y="2570480"/>
                  </a:cubicBezTo>
                  <a:cubicBezTo>
                    <a:pt x="96520" y="2665730"/>
                    <a:pt x="134620" y="2777490"/>
                    <a:pt x="163830" y="2863850"/>
                  </a:cubicBezTo>
                  <a:cubicBezTo>
                    <a:pt x="186690" y="2936240"/>
                    <a:pt x="204470" y="2994660"/>
                    <a:pt x="237490" y="3058160"/>
                  </a:cubicBezTo>
                  <a:cubicBezTo>
                    <a:pt x="273050" y="3125470"/>
                    <a:pt x="327660" y="3206750"/>
                    <a:pt x="373380" y="3257550"/>
                  </a:cubicBezTo>
                  <a:cubicBezTo>
                    <a:pt x="407670" y="3294380"/>
                    <a:pt x="436880" y="3317240"/>
                    <a:pt x="477520" y="3342640"/>
                  </a:cubicBezTo>
                  <a:cubicBezTo>
                    <a:pt x="525780" y="3373120"/>
                    <a:pt x="582930" y="3395980"/>
                    <a:pt x="646430" y="3421380"/>
                  </a:cubicBezTo>
                  <a:cubicBezTo>
                    <a:pt x="725170" y="3453130"/>
                    <a:pt x="803910" y="3478530"/>
                    <a:pt x="916940" y="3510280"/>
                  </a:cubicBezTo>
                  <a:cubicBezTo>
                    <a:pt x="1106170" y="3564890"/>
                    <a:pt x="1511300" y="3660140"/>
                    <a:pt x="1677670" y="3695700"/>
                  </a:cubicBezTo>
                  <a:cubicBezTo>
                    <a:pt x="1758950" y="3713480"/>
                    <a:pt x="1788160" y="3719830"/>
                    <a:pt x="1860550" y="3729990"/>
                  </a:cubicBezTo>
                  <a:cubicBezTo>
                    <a:pt x="1963420" y="3742690"/>
                    <a:pt x="2127250" y="3746500"/>
                    <a:pt x="2237740" y="3759200"/>
                  </a:cubicBezTo>
                  <a:cubicBezTo>
                    <a:pt x="2325370" y="3768090"/>
                    <a:pt x="2385060" y="3785870"/>
                    <a:pt x="2471420" y="3792220"/>
                  </a:cubicBezTo>
                  <a:cubicBezTo>
                    <a:pt x="2578100" y="3801110"/>
                    <a:pt x="2702560" y="3817620"/>
                    <a:pt x="2830830" y="3799840"/>
                  </a:cubicBezTo>
                  <a:cubicBezTo>
                    <a:pt x="2981960" y="3778250"/>
                    <a:pt x="3168650" y="3726180"/>
                    <a:pt x="3321050" y="3651250"/>
                  </a:cubicBezTo>
                  <a:cubicBezTo>
                    <a:pt x="3474720" y="3575050"/>
                    <a:pt x="3662680" y="3415030"/>
                    <a:pt x="3745230" y="3343910"/>
                  </a:cubicBezTo>
                  <a:cubicBezTo>
                    <a:pt x="3782060" y="3310890"/>
                    <a:pt x="3794760" y="3304540"/>
                    <a:pt x="3820160" y="3265170"/>
                  </a:cubicBezTo>
                  <a:cubicBezTo>
                    <a:pt x="3868420" y="3191510"/>
                    <a:pt x="3934460" y="3013710"/>
                    <a:pt x="3968750" y="2901950"/>
                  </a:cubicBezTo>
                  <a:cubicBezTo>
                    <a:pt x="3996690" y="2811780"/>
                    <a:pt x="3994150" y="2731770"/>
                    <a:pt x="4022090" y="2647950"/>
                  </a:cubicBezTo>
                  <a:cubicBezTo>
                    <a:pt x="4050030" y="2559050"/>
                    <a:pt x="4114800" y="2481580"/>
                    <a:pt x="4138930" y="2383790"/>
                  </a:cubicBezTo>
                  <a:cubicBezTo>
                    <a:pt x="4165600" y="2272030"/>
                    <a:pt x="4150360" y="2113280"/>
                    <a:pt x="4163060" y="2010410"/>
                  </a:cubicBezTo>
                  <a:cubicBezTo>
                    <a:pt x="4170680" y="1938020"/>
                    <a:pt x="4187190" y="1879600"/>
                    <a:pt x="4192270" y="1823720"/>
                  </a:cubicBezTo>
                  <a:cubicBezTo>
                    <a:pt x="4197350" y="1776730"/>
                    <a:pt x="4202430" y="1739900"/>
                    <a:pt x="4198620" y="1694180"/>
                  </a:cubicBezTo>
                  <a:cubicBezTo>
                    <a:pt x="4192270" y="1640840"/>
                    <a:pt x="4174490" y="1587500"/>
                    <a:pt x="4155440" y="1524000"/>
                  </a:cubicBezTo>
                  <a:cubicBezTo>
                    <a:pt x="4128770" y="1437640"/>
                    <a:pt x="4089400" y="1322070"/>
                    <a:pt x="4047490" y="1225550"/>
                  </a:cubicBezTo>
                  <a:cubicBezTo>
                    <a:pt x="4005580" y="1130300"/>
                    <a:pt x="3956050" y="1010920"/>
                    <a:pt x="3905250" y="949960"/>
                  </a:cubicBezTo>
                  <a:cubicBezTo>
                    <a:pt x="3870960" y="910590"/>
                    <a:pt x="3843020" y="897890"/>
                    <a:pt x="3798570" y="871220"/>
                  </a:cubicBezTo>
                  <a:cubicBezTo>
                    <a:pt x="3736340" y="833120"/>
                    <a:pt x="3634740" y="784860"/>
                    <a:pt x="3559810" y="758190"/>
                  </a:cubicBezTo>
                  <a:cubicBezTo>
                    <a:pt x="3500120" y="735330"/>
                    <a:pt x="3454400" y="718820"/>
                    <a:pt x="3390900" y="709930"/>
                  </a:cubicBezTo>
                  <a:cubicBezTo>
                    <a:pt x="3308350" y="697230"/>
                    <a:pt x="3143250" y="726440"/>
                    <a:pt x="3107690" y="702310"/>
                  </a:cubicBezTo>
                  <a:cubicBezTo>
                    <a:pt x="3094990" y="694690"/>
                    <a:pt x="3091180" y="678180"/>
                    <a:pt x="3092450" y="669290"/>
                  </a:cubicBezTo>
                  <a:cubicBezTo>
                    <a:pt x="3093720" y="662940"/>
                    <a:pt x="3103880" y="655320"/>
                    <a:pt x="3110230" y="654050"/>
                  </a:cubicBezTo>
                  <a:cubicBezTo>
                    <a:pt x="3119120" y="652780"/>
                    <a:pt x="3134360" y="660400"/>
                    <a:pt x="3138170" y="666750"/>
                  </a:cubicBezTo>
                  <a:cubicBezTo>
                    <a:pt x="3141980" y="673100"/>
                    <a:pt x="3141980" y="684530"/>
                    <a:pt x="3138170" y="690880"/>
                  </a:cubicBezTo>
                  <a:cubicBezTo>
                    <a:pt x="3135630" y="697230"/>
                    <a:pt x="3125470" y="704850"/>
                    <a:pt x="3119120" y="703580"/>
                  </a:cubicBezTo>
                  <a:cubicBezTo>
                    <a:pt x="3110230" y="703580"/>
                    <a:pt x="3091180" y="688340"/>
                    <a:pt x="3091180" y="680720"/>
                  </a:cubicBezTo>
                  <a:cubicBezTo>
                    <a:pt x="3089910" y="671830"/>
                    <a:pt x="3101340" y="660400"/>
                    <a:pt x="3116580" y="654050"/>
                  </a:cubicBezTo>
                  <a:cubicBezTo>
                    <a:pt x="3154680" y="636270"/>
                    <a:pt x="3308350" y="650240"/>
                    <a:pt x="3366770" y="656590"/>
                  </a:cubicBezTo>
                  <a:cubicBezTo>
                    <a:pt x="3399790" y="659130"/>
                    <a:pt x="3412490" y="662940"/>
                    <a:pt x="3441700" y="669290"/>
                  </a:cubicBezTo>
                  <a:cubicBezTo>
                    <a:pt x="3481070" y="679450"/>
                    <a:pt x="3533140" y="693420"/>
                    <a:pt x="3583940" y="712470"/>
                  </a:cubicBezTo>
                  <a:cubicBezTo>
                    <a:pt x="3646170" y="736600"/>
                    <a:pt x="3726180" y="774700"/>
                    <a:pt x="3784600" y="806450"/>
                  </a:cubicBezTo>
                  <a:cubicBezTo>
                    <a:pt x="3832860" y="831850"/>
                    <a:pt x="3873500" y="849630"/>
                    <a:pt x="3910330" y="883920"/>
                  </a:cubicBezTo>
                  <a:cubicBezTo>
                    <a:pt x="3949700" y="920750"/>
                    <a:pt x="3980180" y="974090"/>
                    <a:pt x="4009390" y="1026160"/>
                  </a:cubicBezTo>
                  <a:cubicBezTo>
                    <a:pt x="4042410" y="1083310"/>
                    <a:pt x="4067810" y="1143000"/>
                    <a:pt x="4095750" y="1212850"/>
                  </a:cubicBezTo>
                  <a:cubicBezTo>
                    <a:pt x="4132580" y="1299210"/>
                    <a:pt x="4178300" y="1422400"/>
                    <a:pt x="4204970" y="1511300"/>
                  </a:cubicBezTo>
                  <a:cubicBezTo>
                    <a:pt x="4225290" y="1578610"/>
                    <a:pt x="4243070" y="1612900"/>
                    <a:pt x="4249420" y="1695450"/>
                  </a:cubicBezTo>
                  <a:cubicBezTo>
                    <a:pt x="4260850" y="1852930"/>
                    <a:pt x="4231640" y="2225040"/>
                    <a:pt x="4185920" y="2400300"/>
                  </a:cubicBezTo>
                  <a:cubicBezTo>
                    <a:pt x="4157980" y="2512060"/>
                    <a:pt x="4098290" y="2574290"/>
                    <a:pt x="4070350" y="2663190"/>
                  </a:cubicBezTo>
                  <a:cubicBezTo>
                    <a:pt x="4042410" y="2748280"/>
                    <a:pt x="4042410" y="2832100"/>
                    <a:pt x="4015740" y="2921000"/>
                  </a:cubicBezTo>
                  <a:cubicBezTo>
                    <a:pt x="3985260" y="3021330"/>
                    <a:pt x="3924300" y="3172460"/>
                    <a:pt x="3893820" y="3235960"/>
                  </a:cubicBezTo>
                  <a:cubicBezTo>
                    <a:pt x="3878580" y="3266440"/>
                    <a:pt x="3873500" y="3279140"/>
                    <a:pt x="3856990" y="3300730"/>
                  </a:cubicBezTo>
                  <a:cubicBezTo>
                    <a:pt x="3836670" y="3327400"/>
                    <a:pt x="3815080" y="3350260"/>
                    <a:pt x="3775710" y="3384550"/>
                  </a:cubicBezTo>
                  <a:cubicBezTo>
                    <a:pt x="3689350" y="3459480"/>
                    <a:pt x="3496310" y="3620770"/>
                    <a:pt x="3337560" y="3698240"/>
                  </a:cubicBezTo>
                  <a:cubicBezTo>
                    <a:pt x="3181350" y="3775710"/>
                    <a:pt x="2987040" y="3829050"/>
                    <a:pt x="2830830" y="3850640"/>
                  </a:cubicBezTo>
                  <a:cubicBezTo>
                    <a:pt x="2701290" y="3868420"/>
                    <a:pt x="2603500" y="3851910"/>
                    <a:pt x="2466340" y="3843020"/>
                  </a:cubicBezTo>
                  <a:cubicBezTo>
                    <a:pt x="2287270" y="3831590"/>
                    <a:pt x="2076450" y="3817620"/>
                    <a:pt x="1850390" y="3779520"/>
                  </a:cubicBezTo>
                  <a:cubicBezTo>
                    <a:pt x="1567180" y="3732530"/>
                    <a:pt x="1123950" y="3622040"/>
                    <a:pt x="901700" y="3559810"/>
                  </a:cubicBezTo>
                  <a:cubicBezTo>
                    <a:pt x="779780" y="3525520"/>
                    <a:pt x="703580" y="3500120"/>
                    <a:pt x="622300" y="3467100"/>
                  </a:cubicBezTo>
                  <a:cubicBezTo>
                    <a:pt x="554990" y="3439160"/>
                    <a:pt x="500380" y="3418840"/>
                    <a:pt x="444500" y="3382010"/>
                  </a:cubicBezTo>
                  <a:cubicBezTo>
                    <a:pt x="387350" y="3341370"/>
                    <a:pt x="328930" y="3284220"/>
                    <a:pt x="285750" y="3229610"/>
                  </a:cubicBezTo>
                  <a:cubicBezTo>
                    <a:pt x="245110" y="3181350"/>
                    <a:pt x="217170" y="3130550"/>
                    <a:pt x="190500" y="3074670"/>
                  </a:cubicBezTo>
                  <a:cubicBezTo>
                    <a:pt x="160020" y="3014980"/>
                    <a:pt x="137160" y="2943860"/>
                    <a:pt x="114300" y="2879090"/>
                  </a:cubicBezTo>
                  <a:cubicBezTo>
                    <a:pt x="93980" y="2816860"/>
                    <a:pt x="72390" y="2755900"/>
                    <a:pt x="58420" y="2694940"/>
                  </a:cubicBezTo>
                  <a:cubicBezTo>
                    <a:pt x="45720" y="2635250"/>
                    <a:pt x="36830" y="2581910"/>
                    <a:pt x="34290" y="2515870"/>
                  </a:cubicBezTo>
                  <a:cubicBezTo>
                    <a:pt x="30480" y="2437130"/>
                    <a:pt x="36830" y="2331720"/>
                    <a:pt x="46990" y="2254250"/>
                  </a:cubicBezTo>
                  <a:cubicBezTo>
                    <a:pt x="54610" y="2193290"/>
                    <a:pt x="71120" y="2156460"/>
                    <a:pt x="81280" y="2091690"/>
                  </a:cubicBezTo>
                  <a:cubicBezTo>
                    <a:pt x="97790" y="1997710"/>
                    <a:pt x="97790" y="1873250"/>
                    <a:pt x="124460" y="1747520"/>
                  </a:cubicBezTo>
                  <a:cubicBezTo>
                    <a:pt x="158750" y="1586230"/>
                    <a:pt x="248920" y="1314450"/>
                    <a:pt x="289560" y="1209040"/>
                  </a:cubicBezTo>
                  <a:cubicBezTo>
                    <a:pt x="308610" y="1163320"/>
                    <a:pt x="312420" y="1145540"/>
                    <a:pt x="336550" y="1113790"/>
                  </a:cubicBezTo>
                  <a:cubicBezTo>
                    <a:pt x="368300" y="1069340"/>
                    <a:pt x="448310" y="1013460"/>
                    <a:pt x="476250" y="977900"/>
                  </a:cubicBezTo>
                  <a:cubicBezTo>
                    <a:pt x="491490" y="960120"/>
                    <a:pt x="492760" y="947420"/>
                    <a:pt x="506730" y="930910"/>
                  </a:cubicBezTo>
                  <a:cubicBezTo>
                    <a:pt x="528320" y="904240"/>
                    <a:pt x="563880" y="873760"/>
                    <a:pt x="603250" y="843280"/>
                  </a:cubicBezTo>
                  <a:cubicBezTo>
                    <a:pt x="659130" y="800100"/>
                    <a:pt x="728980" y="737870"/>
                    <a:pt x="812800" y="704850"/>
                  </a:cubicBezTo>
                  <a:cubicBezTo>
                    <a:pt x="918210" y="662940"/>
                    <a:pt x="1071880" y="664210"/>
                    <a:pt x="1198880" y="637540"/>
                  </a:cubicBezTo>
                  <a:cubicBezTo>
                    <a:pt x="1323340" y="613410"/>
                    <a:pt x="1490980" y="581660"/>
                    <a:pt x="1565910" y="553720"/>
                  </a:cubicBezTo>
                  <a:cubicBezTo>
                    <a:pt x="1600200" y="539750"/>
                    <a:pt x="1604010" y="527050"/>
                    <a:pt x="1637030" y="513080"/>
                  </a:cubicBezTo>
                  <a:cubicBezTo>
                    <a:pt x="1701800" y="485140"/>
                    <a:pt x="1822450" y="444500"/>
                    <a:pt x="1932940" y="420370"/>
                  </a:cubicBezTo>
                  <a:cubicBezTo>
                    <a:pt x="2071370" y="391160"/>
                    <a:pt x="2310130" y="384810"/>
                    <a:pt x="2405380" y="364490"/>
                  </a:cubicBezTo>
                  <a:cubicBezTo>
                    <a:pt x="2448560" y="355600"/>
                    <a:pt x="2458720" y="342900"/>
                    <a:pt x="2495550" y="335280"/>
                  </a:cubicBezTo>
                  <a:cubicBezTo>
                    <a:pt x="2548890" y="322580"/>
                    <a:pt x="2621280" y="311150"/>
                    <a:pt x="2698750" y="308610"/>
                  </a:cubicBezTo>
                  <a:cubicBezTo>
                    <a:pt x="2799080" y="306070"/>
                    <a:pt x="2933700" y="309880"/>
                    <a:pt x="3046730" y="330200"/>
                  </a:cubicBezTo>
                  <a:cubicBezTo>
                    <a:pt x="3161030" y="350520"/>
                    <a:pt x="3294380" y="391160"/>
                    <a:pt x="3383280" y="433070"/>
                  </a:cubicBezTo>
                  <a:cubicBezTo>
                    <a:pt x="3450590" y="463550"/>
                    <a:pt x="3486150" y="491490"/>
                    <a:pt x="3545840" y="535940"/>
                  </a:cubicBezTo>
                  <a:cubicBezTo>
                    <a:pt x="3627120" y="598170"/>
                    <a:pt x="3747770" y="707390"/>
                    <a:pt x="3818890" y="779780"/>
                  </a:cubicBezTo>
                  <a:cubicBezTo>
                    <a:pt x="3869690" y="831850"/>
                    <a:pt x="3909060" y="875030"/>
                    <a:pt x="3940810" y="923290"/>
                  </a:cubicBezTo>
                  <a:cubicBezTo>
                    <a:pt x="3970020" y="967740"/>
                    <a:pt x="3987800" y="1004570"/>
                    <a:pt x="4006850" y="1057910"/>
                  </a:cubicBezTo>
                  <a:cubicBezTo>
                    <a:pt x="4034790" y="1130300"/>
                    <a:pt x="4060190" y="1231900"/>
                    <a:pt x="4077970" y="1318260"/>
                  </a:cubicBezTo>
                  <a:cubicBezTo>
                    <a:pt x="4095750" y="1403350"/>
                    <a:pt x="4108450" y="1463040"/>
                    <a:pt x="4114800" y="1574800"/>
                  </a:cubicBezTo>
                  <a:cubicBezTo>
                    <a:pt x="4127500" y="1783080"/>
                    <a:pt x="4108450" y="2272030"/>
                    <a:pt x="4095750" y="2468880"/>
                  </a:cubicBezTo>
                  <a:cubicBezTo>
                    <a:pt x="4088130" y="2565400"/>
                    <a:pt x="4093210" y="2594610"/>
                    <a:pt x="4069080" y="2686050"/>
                  </a:cubicBezTo>
                  <a:cubicBezTo>
                    <a:pt x="4025900" y="2854960"/>
                    <a:pt x="3848100" y="3257550"/>
                    <a:pt x="3780790" y="3382010"/>
                  </a:cubicBezTo>
                  <a:cubicBezTo>
                    <a:pt x="3754120" y="3430270"/>
                    <a:pt x="3747770" y="3442970"/>
                    <a:pt x="3714750" y="3477260"/>
                  </a:cubicBezTo>
                  <a:cubicBezTo>
                    <a:pt x="3658870" y="3534410"/>
                    <a:pt x="3544570" y="3618230"/>
                    <a:pt x="3455670" y="3667760"/>
                  </a:cubicBezTo>
                  <a:cubicBezTo>
                    <a:pt x="3375660" y="3713480"/>
                    <a:pt x="3280410" y="3749040"/>
                    <a:pt x="3209290" y="3770630"/>
                  </a:cubicBezTo>
                  <a:cubicBezTo>
                    <a:pt x="3158490" y="3787140"/>
                    <a:pt x="3129280" y="3790950"/>
                    <a:pt x="3073400" y="3798570"/>
                  </a:cubicBezTo>
                  <a:cubicBezTo>
                    <a:pt x="2980690" y="3813810"/>
                    <a:pt x="2820670" y="3830320"/>
                    <a:pt x="2706370" y="3835400"/>
                  </a:cubicBezTo>
                  <a:cubicBezTo>
                    <a:pt x="2608580" y="3839210"/>
                    <a:pt x="2520950" y="3835400"/>
                    <a:pt x="2430780" y="3832860"/>
                  </a:cubicBezTo>
                  <a:cubicBezTo>
                    <a:pt x="2346960" y="3831590"/>
                    <a:pt x="2275840" y="3830320"/>
                    <a:pt x="2185670" y="3822700"/>
                  </a:cubicBezTo>
                  <a:cubicBezTo>
                    <a:pt x="2072640" y="3812540"/>
                    <a:pt x="1902460" y="3787140"/>
                    <a:pt x="1805940" y="3771900"/>
                  </a:cubicBezTo>
                  <a:cubicBezTo>
                    <a:pt x="1744980" y="3763010"/>
                    <a:pt x="1723390" y="3761740"/>
                    <a:pt x="1656080" y="3747770"/>
                  </a:cubicBezTo>
                  <a:cubicBezTo>
                    <a:pt x="1511300" y="3717290"/>
                    <a:pt x="1146810" y="3628390"/>
                    <a:pt x="970280" y="3575050"/>
                  </a:cubicBezTo>
                  <a:cubicBezTo>
                    <a:pt x="857250" y="3540760"/>
                    <a:pt x="756920" y="3509010"/>
                    <a:pt x="694690" y="3477260"/>
                  </a:cubicBezTo>
                  <a:cubicBezTo>
                    <a:pt x="660400" y="3458210"/>
                    <a:pt x="648970" y="3445510"/>
                    <a:pt x="619760" y="3421380"/>
                  </a:cubicBezTo>
                  <a:cubicBezTo>
                    <a:pt x="576580" y="3387090"/>
                    <a:pt x="516890" y="3336290"/>
                    <a:pt x="464820" y="3285490"/>
                  </a:cubicBezTo>
                  <a:cubicBezTo>
                    <a:pt x="403860" y="3227070"/>
                    <a:pt x="334010" y="3159760"/>
                    <a:pt x="281940" y="3091180"/>
                  </a:cubicBezTo>
                  <a:cubicBezTo>
                    <a:pt x="231140" y="3026410"/>
                    <a:pt x="186690" y="2957830"/>
                    <a:pt x="151130" y="2886710"/>
                  </a:cubicBezTo>
                  <a:cubicBezTo>
                    <a:pt x="115570" y="2816860"/>
                    <a:pt x="86360" y="2747010"/>
                    <a:pt x="66040" y="2670810"/>
                  </a:cubicBezTo>
                  <a:cubicBezTo>
                    <a:pt x="43180" y="2588260"/>
                    <a:pt x="35560" y="2499360"/>
                    <a:pt x="25400" y="2406650"/>
                  </a:cubicBezTo>
                  <a:cubicBezTo>
                    <a:pt x="13970" y="2302510"/>
                    <a:pt x="7620" y="2195830"/>
                    <a:pt x="3810" y="2075180"/>
                  </a:cubicBezTo>
                  <a:cubicBezTo>
                    <a:pt x="0" y="1926590"/>
                    <a:pt x="2540" y="1713230"/>
                    <a:pt x="7620" y="1582420"/>
                  </a:cubicBezTo>
                  <a:cubicBezTo>
                    <a:pt x="12700" y="1493520"/>
                    <a:pt x="13970" y="1435100"/>
                    <a:pt x="26670" y="1362710"/>
                  </a:cubicBezTo>
                  <a:cubicBezTo>
                    <a:pt x="39370" y="1290320"/>
                    <a:pt x="57150" y="1228090"/>
                    <a:pt x="83820" y="1149350"/>
                  </a:cubicBezTo>
                  <a:cubicBezTo>
                    <a:pt x="115570" y="1049020"/>
                    <a:pt x="171450" y="891540"/>
                    <a:pt x="214630" y="810260"/>
                  </a:cubicBezTo>
                  <a:cubicBezTo>
                    <a:pt x="241300" y="762000"/>
                    <a:pt x="251460" y="742950"/>
                    <a:pt x="293370" y="701040"/>
                  </a:cubicBezTo>
                  <a:cubicBezTo>
                    <a:pt x="384810" y="610870"/>
                    <a:pt x="659130" y="430530"/>
                    <a:pt x="786130" y="355600"/>
                  </a:cubicBezTo>
                  <a:cubicBezTo>
                    <a:pt x="859790" y="311150"/>
                    <a:pt x="889000" y="294640"/>
                    <a:pt x="971550" y="265430"/>
                  </a:cubicBezTo>
                  <a:cubicBezTo>
                    <a:pt x="1113790" y="212090"/>
                    <a:pt x="1478280" y="144780"/>
                    <a:pt x="1582420" y="109220"/>
                  </a:cubicBezTo>
                  <a:cubicBezTo>
                    <a:pt x="1619250" y="96520"/>
                    <a:pt x="1620520" y="86360"/>
                    <a:pt x="1654810" y="76200"/>
                  </a:cubicBezTo>
                  <a:cubicBezTo>
                    <a:pt x="1736090" y="52070"/>
                    <a:pt x="1925320" y="20320"/>
                    <a:pt x="2072640" y="10160"/>
                  </a:cubicBezTo>
                  <a:cubicBezTo>
                    <a:pt x="2240280" y="0"/>
                    <a:pt x="2440940" y="15240"/>
                    <a:pt x="2606040" y="26670"/>
                  </a:cubicBezTo>
                  <a:cubicBezTo>
                    <a:pt x="2750820" y="35560"/>
                    <a:pt x="2960370" y="44450"/>
                    <a:pt x="3012440" y="68580"/>
                  </a:cubicBezTo>
                  <a:cubicBezTo>
                    <a:pt x="3027680" y="76200"/>
                    <a:pt x="3036570" y="85090"/>
                    <a:pt x="3036570" y="92710"/>
                  </a:cubicBezTo>
                  <a:cubicBezTo>
                    <a:pt x="3036570" y="101600"/>
                    <a:pt x="3009900" y="119380"/>
                    <a:pt x="3009900" y="119380"/>
                  </a:cubicBezTo>
                </a:path>
              </a:pathLst>
            </a:custGeom>
            <a:gradFill rotWithShape="1">
              <a:gsLst>
                <a:gs pos="0">
                  <a:srgbClr val="5170FF">
                    <a:alpha val="100000"/>
                  </a:srgbClr>
                </a:gs>
                <a:gs pos="100000">
                  <a:srgbClr val="FF66C4">
                    <a:alpha val="100000"/>
                  </a:srgbClr>
                </a:gs>
              </a:gsLst>
              <a:lin ang="0"/>
            </a:gradFill>
            <a:ln cap="sq">
              <a:noFill/>
              <a:prstDash val="solid"/>
              <a:miter/>
            </a:ln>
          </p:spPr>
          <p:txBody>
            <a:bodyPr/>
            <a:lstStyle/>
            <a:p>
              <a:endParaRPr lang="en-GB"/>
            </a:p>
          </p:txBody>
        </p:sp>
      </p:grpSp>
      <p:grpSp>
        <p:nvGrpSpPr>
          <p:cNvPr id="57" name="Group 57"/>
          <p:cNvGrpSpPr/>
          <p:nvPr/>
        </p:nvGrpSpPr>
        <p:grpSpPr>
          <a:xfrm>
            <a:off x="13827240" y="1070293"/>
            <a:ext cx="3260408" cy="2956560"/>
            <a:chOff x="0" y="0"/>
            <a:chExt cx="4347210" cy="3942080"/>
          </a:xfrm>
        </p:grpSpPr>
        <p:sp>
          <p:nvSpPr>
            <p:cNvPr id="58" name="Freeform 58"/>
            <p:cNvSpPr/>
            <p:nvPr/>
          </p:nvSpPr>
          <p:spPr>
            <a:xfrm>
              <a:off x="46990" y="40640"/>
              <a:ext cx="4260850" cy="3868420"/>
            </a:xfrm>
            <a:custGeom>
              <a:avLst/>
              <a:gdLst/>
              <a:ahLst/>
              <a:cxnLst/>
              <a:rect l="l" t="t" r="r" b="b"/>
              <a:pathLst>
                <a:path w="4260850" h="3868420">
                  <a:moveTo>
                    <a:pt x="3009900" y="119380"/>
                  </a:moveTo>
                  <a:cubicBezTo>
                    <a:pt x="2270760" y="59690"/>
                    <a:pt x="2113280" y="55880"/>
                    <a:pt x="1977390" y="68580"/>
                  </a:cubicBezTo>
                  <a:cubicBezTo>
                    <a:pt x="1863090" y="80010"/>
                    <a:pt x="1728470" y="106680"/>
                    <a:pt x="1664970" y="127000"/>
                  </a:cubicBezTo>
                  <a:cubicBezTo>
                    <a:pt x="1635760" y="135890"/>
                    <a:pt x="1635760" y="143510"/>
                    <a:pt x="1602740" y="154940"/>
                  </a:cubicBezTo>
                  <a:cubicBezTo>
                    <a:pt x="1504950" y="190500"/>
                    <a:pt x="1127760" y="261620"/>
                    <a:pt x="985520" y="313690"/>
                  </a:cubicBezTo>
                  <a:cubicBezTo>
                    <a:pt x="906780" y="342900"/>
                    <a:pt x="880110" y="358140"/>
                    <a:pt x="807720" y="400050"/>
                  </a:cubicBezTo>
                  <a:cubicBezTo>
                    <a:pt x="684530" y="473710"/>
                    <a:pt x="412750" y="652780"/>
                    <a:pt x="326390" y="739140"/>
                  </a:cubicBezTo>
                  <a:cubicBezTo>
                    <a:pt x="287020" y="779780"/>
                    <a:pt x="279400" y="796290"/>
                    <a:pt x="255270" y="842010"/>
                  </a:cubicBezTo>
                  <a:cubicBezTo>
                    <a:pt x="214630" y="918210"/>
                    <a:pt x="162560" y="1069340"/>
                    <a:pt x="130810" y="1167130"/>
                  </a:cubicBezTo>
                  <a:cubicBezTo>
                    <a:pt x="106680" y="1243330"/>
                    <a:pt x="87630" y="1305560"/>
                    <a:pt x="74930" y="1376680"/>
                  </a:cubicBezTo>
                  <a:cubicBezTo>
                    <a:pt x="63500" y="1445260"/>
                    <a:pt x="62230" y="1501140"/>
                    <a:pt x="58420" y="1584960"/>
                  </a:cubicBezTo>
                  <a:cubicBezTo>
                    <a:pt x="53340" y="1713230"/>
                    <a:pt x="50800" y="1927860"/>
                    <a:pt x="54610" y="2075180"/>
                  </a:cubicBezTo>
                  <a:cubicBezTo>
                    <a:pt x="58420" y="2194560"/>
                    <a:pt x="64770" y="2299970"/>
                    <a:pt x="76200" y="2402840"/>
                  </a:cubicBezTo>
                  <a:cubicBezTo>
                    <a:pt x="86360" y="2494280"/>
                    <a:pt x="93980" y="2581910"/>
                    <a:pt x="115570" y="2661920"/>
                  </a:cubicBezTo>
                  <a:cubicBezTo>
                    <a:pt x="135890" y="2735580"/>
                    <a:pt x="163830" y="2801620"/>
                    <a:pt x="198120" y="2867660"/>
                  </a:cubicBezTo>
                  <a:cubicBezTo>
                    <a:pt x="232410" y="2934970"/>
                    <a:pt x="274320" y="2999740"/>
                    <a:pt x="322580" y="3061970"/>
                  </a:cubicBezTo>
                  <a:cubicBezTo>
                    <a:pt x="374650" y="3128010"/>
                    <a:pt x="444500" y="3195320"/>
                    <a:pt x="502920" y="3252470"/>
                  </a:cubicBezTo>
                  <a:cubicBezTo>
                    <a:pt x="553720" y="3302000"/>
                    <a:pt x="612140" y="3351530"/>
                    <a:pt x="654050" y="3384550"/>
                  </a:cubicBezTo>
                  <a:cubicBezTo>
                    <a:pt x="681990" y="3406140"/>
                    <a:pt x="692150" y="3418840"/>
                    <a:pt x="725170" y="3435350"/>
                  </a:cubicBezTo>
                  <a:cubicBezTo>
                    <a:pt x="782320" y="3465830"/>
                    <a:pt x="877570" y="3495040"/>
                    <a:pt x="986790" y="3526790"/>
                  </a:cubicBezTo>
                  <a:cubicBezTo>
                    <a:pt x="1160780" y="3578860"/>
                    <a:pt x="1527810" y="3669030"/>
                    <a:pt x="1671320" y="3699510"/>
                  </a:cubicBezTo>
                  <a:cubicBezTo>
                    <a:pt x="1736090" y="3712210"/>
                    <a:pt x="1755140" y="3713480"/>
                    <a:pt x="1813560" y="3722370"/>
                  </a:cubicBezTo>
                  <a:cubicBezTo>
                    <a:pt x="1910080" y="3736340"/>
                    <a:pt x="2067560" y="3761740"/>
                    <a:pt x="2193290" y="3771900"/>
                  </a:cubicBezTo>
                  <a:cubicBezTo>
                    <a:pt x="2315210" y="3782060"/>
                    <a:pt x="2463800" y="3782060"/>
                    <a:pt x="2559050" y="3783330"/>
                  </a:cubicBezTo>
                  <a:cubicBezTo>
                    <a:pt x="2618740" y="3784600"/>
                    <a:pt x="2644140" y="3788410"/>
                    <a:pt x="2706370" y="3784600"/>
                  </a:cubicBezTo>
                  <a:cubicBezTo>
                    <a:pt x="2813050" y="3778250"/>
                    <a:pt x="3006090" y="3766820"/>
                    <a:pt x="3134360" y="3735070"/>
                  </a:cubicBezTo>
                  <a:cubicBezTo>
                    <a:pt x="3246120" y="3708400"/>
                    <a:pt x="3345180" y="3671570"/>
                    <a:pt x="3437890" y="3620770"/>
                  </a:cubicBezTo>
                  <a:cubicBezTo>
                    <a:pt x="3526790" y="3571240"/>
                    <a:pt x="3632200" y="3491230"/>
                    <a:pt x="3681730" y="3437890"/>
                  </a:cubicBezTo>
                  <a:cubicBezTo>
                    <a:pt x="3710940" y="3407410"/>
                    <a:pt x="3719830" y="3388360"/>
                    <a:pt x="3738880" y="3354070"/>
                  </a:cubicBezTo>
                  <a:cubicBezTo>
                    <a:pt x="3765550" y="3303270"/>
                    <a:pt x="3787140" y="3242310"/>
                    <a:pt x="3820160" y="3163570"/>
                  </a:cubicBezTo>
                  <a:cubicBezTo>
                    <a:pt x="3873500" y="3037840"/>
                    <a:pt x="3995420" y="2758440"/>
                    <a:pt x="4023360" y="2665730"/>
                  </a:cubicBezTo>
                  <a:cubicBezTo>
                    <a:pt x="4033520" y="2630170"/>
                    <a:pt x="4033520" y="2630170"/>
                    <a:pt x="4037330" y="2590800"/>
                  </a:cubicBezTo>
                  <a:cubicBezTo>
                    <a:pt x="4053840" y="2446020"/>
                    <a:pt x="4077970" y="1799590"/>
                    <a:pt x="4064000" y="1574800"/>
                  </a:cubicBezTo>
                  <a:cubicBezTo>
                    <a:pt x="4057650" y="1463040"/>
                    <a:pt x="4044950" y="1405890"/>
                    <a:pt x="4028440" y="1323340"/>
                  </a:cubicBezTo>
                  <a:cubicBezTo>
                    <a:pt x="4010660" y="1239520"/>
                    <a:pt x="3985260" y="1141730"/>
                    <a:pt x="3958590" y="1073150"/>
                  </a:cubicBezTo>
                  <a:cubicBezTo>
                    <a:pt x="3939540" y="1023620"/>
                    <a:pt x="3923030" y="988060"/>
                    <a:pt x="3896360" y="947420"/>
                  </a:cubicBezTo>
                  <a:cubicBezTo>
                    <a:pt x="3865880" y="900430"/>
                    <a:pt x="3825240" y="858520"/>
                    <a:pt x="3780790" y="814070"/>
                  </a:cubicBezTo>
                  <a:cubicBezTo>
                    <a:pt x="3729990" y="760730"/>
                    <a:pt x="3662680" y="701040"/>
                    <a:pt x="3604260" y="650240"/>
                  </a:cubicBezTo>
                  <a:cubicBezTo>
                    <a:pt x="3549650" y="603250"/>
                    <a:pt x="3486150" y="547370"/>
                    <a:pt x="3440430" y="516890"/>
                  </a:cubicBezTo>
                  <a:cubicBezTo>
                    <a:pt x="3409950" y="497840"/>
                    <a:pt x="3397250" y="492760"/>
                    <a:pt x="3360420" y="477520"/>
                  </a:cubicBezTo>
                  <a:cubicBezTo>
                    <a:pt x="3289300" y="449580"/>
                    <a:pt x="3141980" y="397510"/>
                    <a:pt x="3031490" y="378460"/>
                  </a:cubicBezTo>
                  <a:cubicBezTo>
                    <a:pt x="2921000" y="359410"/>
                    <a:pt x="2795270" y="356870"/>
                    <a:pt x="2698750" y="359410"/>
                  </a:cubicBezTo>
                  <a:cubicBezTo>
                    <a:pt x="2623820" y="363220"/>
                    <a:pt x="2548890" y="373380"/>
                    <a:pt x="2499360" y="386080"/>
                  </a:cubicBezTo>
                  <a:cubicBezTo>
                    <a:pt x="2466340" y="393700"/>
                    <a:pt x="2458720" y="403860"/>
                    <a:pt x="2421890" y="412750"/>
                  </a:cubicBezTo>
                  <a:cubicBezTo>
                    <a:pt x="2330450" y="433070"/>
                    <a:pt x="2096770" y="435610"/>
                    <a:pt x="1939290" y="471170"/>
                  </a:cubicBezTo>
                  <a:cubicBezTo>
                    <a:pt x="1784350" y="506730"/>
                    <a:pt x="1653540" y="580390"/>
                    <a:pt x="1485900" y="624840"/>
                  </a:cubicBezTo>
                  <a:cubicBezTo>
                    <a:pt x="1289050" y="678180"/>
                    <a:pt x="976630" y="690880"/>
                    <a:pt x="826770" y="753110"/>
                  </a:cubicBezTo>
                  <a:cubicBezTo>
                    <a:pt x="737870" y="789940"/>
                    <a:pt x="699770" y="829310"/>
                    <a:pt x="633730" y="883920"/>
                  </a:cubicBezTo>
                  <a:cubicBezTo>
                    <a:pt x="549910" y="953770"/>
                    <a:pt x="431800" y="1061720"/>
                    <a:pt x="373380" y="1146810"/>
                  </a:cubicBezTo>
                  <a:cubicBezTo>
                    <a:pt x="331470" y="1210310"/>
                    <a:pt x="314960" y="1268730"/>
                    <a:pt x="294640" y="1333500"/>
                  </a:cubicBezTo>
                  <a:cubicBezTo>
                    <a:pt x="273050" y="1399540"/>
                    <a:pt x="266700" y="1470660"/>
                    <a:pt x="247650" y="1540510"/>
                  </a:cubicBezTo>
                  <a:cubicBezTo>
                    <a:pt x="226060" y="1614170"/>
                    <a:pt x="193040" y="1672590"/>
                    <a:pt x="171450" y="1766570"/>
                  </a:cubicBezTo>
                  <a:cubicBezTo>
                    <a:pt x="137160" y="1910080"/>
                    <a:pt x="102870" y="2178050"/>
                    <a:pt x="90170" y="2326640"/>
                  </a:cubicBezTo>
                  <a:cubicBezTo>
                    <a:pt x="82550" y="2424430"/>
                    <a:pt x="74930" y="2486660"/>
                    <a:pt x="85090" y="2570480"/>
                  </a:cubicBezTo>
                  <a:cubicBezTo>
                    <a:pt x="96520" y="2665730"/>
                    <a:pt x="134620" y="2777490"/>
                    <a:pt x="163830" y="2863850"/>
                  </a:cubicBezTo>
                  <a:cubicBezTo>
                    <a:pt x="186690" y="2936240"/>
                    <a:pt x="204470" y="2994660"/>
                    <a:pt x="237490" y="3058160"/>
                  </a:cubicBezTo>
                  <a:cubicBezTo>
                    <a:pt x="273050" y="3125470"/>
                    <a:pt x="327660" y="3206750"/>
                    <a:pt x="373380" y="3257550"/>
                  </a:cubicBezTo>
                  <a:cubicBezTo>
                    <a:pt x="407670" y="3294380"/>
                    <a:pt x="436880" y="3317240"/>
                    <a:pt x="477520" y="3342640"/>
                  </a:cubicBezTo>
                  <a:cubicBezTo>
                    <a:pt x="525780" y="3373120"/>
                    <a:pt x="582930" y="3395980"/>
                    <a:pt x="646430" y="3421380"/>
                  </a:cubicBezTo>
                  <a:cubicBezTo>
                    <a:pt x="725170" y="3453130"/>
                    <a:pt x="803910" y="3478530"/>
                    <a:pt x="916940" y="3510280"/>
                  </a:cubicBezTo>
                  <a:cubicBezTo>
                    <a:pt x="1106170" y="3564890"/>
                    <a:pt x="1511300" y="3660140"/>
                    <a:pt x="1677670" y="3695700"/>
                  </a:cubicBezTo>
                  <a:cubicBezTo>
                    <a:pt x="1758950" y="3713480"/>
                    <a:pt x="1788160" y="3719830"/>
                    <a:pt x="1860550" y="3729990"/>
                  </a:cubicBezTo>
                  <a:cubicBezTo>
                    <a:pt x="1963420" y="3742690"/>
                    <a:pt x="2127250" y="3746500"/>
                    <a:pt x="2237740" y="3759200"/>
                  </a:cubicBezTo>
                  <a:cubicBezTo>
                    <a:pt x="2325370" y="3768090"/>
                    <a:pt x="2385060" y="3785870"/>
                    <a:pt x="2471420" y="3792220"/>
                  </a:cubicBezTo>
                  <a:cubicBezTo>
                    <a:pt x="2578100" y="3801110"/>
                    <a:pt x="2702560" y="3817620"/>
                    <a:pt x="2830830" y="3799840"/>
                  </a:cubicBezTo>
                  <a:cubicBezTo>
                    <a:pt x="2981960" y="3778250"/>
                    <a:pt x="3168650" y="3726180"/>
                    <a:pt x="3321050" y="3651250"/>
                  </a:cubicBezTo>
                  <a:cubicBezTo>
                    <a:pt x="3474720" y="3575050"/>
                    <a:pt x="3662680" y="3415030"/>
                    <a:pt x="3745230" y="3343910"/>
                  </a:cubicBezTo>
                  <a:cubicBezTo>
                    <a:pt x="3782060" y="3310890"/>
                    <a:pt x="3794760" y="3304540"/>
                    <a:pt x="3820160" y="3265170"/>
                  </a:cubicBezTo>
                  <a:cubicBezTo>
                    <a:pt x="3868420" y="3191510"/>
                    <a:pt x="3934460" y="3013710"/>
                    <a:pt x="3968750" y="2901950"/>
                  </a:cubicBezTo>
                  <a:cubicBezTo>
                    <a:pt x="3996690" y="2811780"/>
                    <a:pt x="3994150" y="2731770"/>
                    <a:pt x="4022090" y="2647950"/>
                  </a:cubicBezTo>
                  <a:cubicBezTo>
                    <a:pt x="4050030" y="2559050"/>
                    <a:pt x="4114800" y="2481580"/>
                    <a:pt x="4138930" y="2383790"/>
                  </a:cubicBezTo>
                  <a:cubicBezTo>
                    <a:pt x="4165600" y="2272030"/>
                    <a:pt x="4150360" y="2113280"/>
                    <a:pt x="4163060" y="2010410"/>
                  </a:cubicBezTo>
                  <a:cubicBezTo>
                    <a:pt x="4170680" y="1938020"/>
                    <a:pt x="4187190" y="1879600"/>
                    <a:pt x="4192270" y="1823720"/>
                  </a:cubicBezTo>
                  <a:cubicBezTo>
                    <a:pt x="4197350" y="1776730"/>
                    <a:pt x="4202430" y="1739900"/>
                    <a:pt x="4198620" y="1694180"/>
                  </a:cubicBezTo>
                  <a:cubicBezTo>
                    <a:pt x="4192270" y="1640840"/>
                    <a:pt x="4174490" y="1587500"/>
                    <a:pt x="4155440" y="1524000"/>
                  </a:cubicBezTo>
                  <a:cubicBezTo>
                    <a:pt x="4128770" y="1437640"/>
                    <a:pt x="4089400" y="1322070"/>
                    <a:pt x="4047490" y="1225550"/>
                  </a:cubicBezTo>
                  <a:cubicBezTo>
                    <a:pt x="4005580" y="1130300"/>
                    <a:pt x="3956050" y="1010920"/>
                    <a:pt x="3905250" y="949960"/>
                  </a:cubicBezTo>
                  <a:cubicBezTo>
                    <a:pt x="3870960" y="910590"/>
                    <a:pt x="3843020" y="897890"/>
                    <a:pt x="3798570" y="871220"/>
                  </a:cubicBezTo>
                  <a:cubicBezTo>
                    <a:pt x="3736340" y="833120"/>
                    <a:pt x="3634740" y="784860"/>
                    <a:pt x="3559810" y="758190"/>
                  </a:cubicBezTo>
                  <a:cubicBezTo>
                    <a:pt x="3500120" y="735330"/>
                    <a:pt x="3454400" y="718820"/>
                    <a:pt x="3390900" y="709930"/>
                  </a:cubicBezTo>
                  <a:cubicBezTo>
                    <a:pt x="3308350" y="697230"/>
                    <a:pt x="3143250" y="726440"/>
                    <a:pt x="3107690" y="702310"/>
                  </a:cubicBezTo>
                  <a:cubicBezTo>
                    <a:pt x="3094990" y="694690"/>
                    <a:pt x="3091180" y="678180"/>
                    <a:pt x="3092450" y="669290"/>
                  </a:cubicBezTo>
                  <a:cubicBezTo>
                    <a:pt x="3093720" y="662940"/>
                    <a:pt x="3103880" y="655320"/>
                    <a:pt x="3110230" y="654050"/>
                  </a:cubicBezTo>
                  <a:cubicBezTo>
                    <a:pt x="3119120" y="652780"/>
                    <a:pt x="3134360" y="660400"/>
                    <a:pt x="3138170" y="666750"/>
                  </a:cubicBezTo>
                  <a:cubicBezTo>
                    <a:pt x="3141980" y="673100"/>
                    <a:pt x="3141980" y="684530"/>
                    <a:pt x="3138170" y="690880"/>
                  </a:cubicBezTo>
                  <a:cubicBezTo>
                    <a:pt x="3135630" y="697230"/>
                    <a:pt x="3125470" y="704850"/>
                    <a:pt x="3119120" y="703580"/>
                  </a:cubicBezTo>
                  <a:cubicBezTo>
                    <a:pt x="3110230" y="703580"/>
                    <a:pt x="3091180" y="688340"/>
                    <a:pt x="3091180" y="680720"/>
                  </a:cubicBezTo>
                  <a:cubicBezTo>
                    <a:pt x="3089910" y="671830"/>
                    <a:pt x="3101340" y="660400"/>
                    <a:pt x="3116580" y="654050"/>
                  </a:cubicBezTo>
                  <a:cubicBezTo>
                    <a:pt x="3154680" y="636270"/>
                    <a:pt x="3308350" y="650240"/>
                    <a:pt x="3366770" y="656590"/>
                  </a:cubicBezTo>
                  <a:cubicBezTo>
                    <a:pt x="3399790" y="659130"/>
                    <a:pt x="3412490" y="662940"/>
                    <a:pt x="3441700" y="669290"/>
                  </a:cubicBezTo>
                  <a:cubicBezTo>
                    <a:pt x="3481070" y="679450"/>
                    <a:pt x="3533140" y="693420"/>
                    <a:pt x="3583940" y="712470"/>
                  </a:cubicBezTo>
                  <a:cubicBezTo>
                    <a:pt x="3646170" y="736600"/>
                    <a:pt x="3726180" y="774700"/>
                    <a:pt x="3784600" y="806450"/>
                  </a:cubicBezTo>
                  <a:cubicBezTo>
                    <a:pt x="3832860" y="831850"/>
                    <a:pt x="3873500" y="849630"/>
                    <a:pt x="3910330" y="883920"/>
                  </a:cubicBezTo>
                  <a:cubicBezTo>
                    <a:pt x="3949700" y="920750"/>
                    <a:pt x="3980180" y="974090"/>
                    <a:pt x="4009390" y="1026160"/>
                  </a:cubicBezTo>
                  <a:cubicBezTo>
                    <a:pt x="4042410" y="1083310"/>
                    <a:pt x="4067810" y="1143000"/>
                    <a:pt x="4095750" y="1212850"/>
                  </a:cubicBezTo>
                  <a:cubicBezTo>
                    <a:pt x="4132580" y="1299210"/>
                    <a:pt x="4178300" y="1422400"/>
                    <a:pt x="4204970" y="1511300"/>
                  </a:cubicBezTo>
                  <a:cubicBezTo>
                    <a:pt x="4225290" y="1578610"/>
                    <a:pt x="4243070" y="1612900"/>
                    <a:pt x="4249420" y="1695450"/>
                  </a:cubicBezTo>
                  <a:cubicBezTo>
                    <a:pt x="4260850" y="1852930"/>
                    <a:pt x="4231640" y="2225040"/>
                    <a:pt x="4185920" y="2400300"/>
                  </a:cubicBezTo>
                  <a:cubicBezTo>
                    <a:pt x="4157980" y="2512060"/>
                    <a:pt x="4098290" y="2574290"/>
                    <a:pt x="4070350" y="2663190"/>
                  </a:cubicBezTo>
                  <a:cubicBezTo>
                    <a:pt x="4042410" y="2748280"/>
                    <a:pt x="4042410" y="2832100"/>
                    <a:pt x="4015740" y="2921000"/>
                  </a:cubicBezTo>
                  <a:cubicBezTo>
                    <a:pt x="3985260" y="3021330"/>
                    <a:pt x="3924300" y="3172460"/>
                    <a:pt x="3893820" y="3235960"/>
                  </a:cubicBezTo>
                  <a:cubicBezTo>
                    <a:pt x="3878580" y="3266440"/>
                    <a:pt x="3873500" y="3279140"/>
                    <a:pt x="3856990" y="3300730"/>
                  </a:cubicBezTo>
                  <a:cubicBezTo>
                    <a:pt x="3836670" y="3327400"/>
                    <a:pt x="3815080" y="3350260"/>
                    <a:pt x="3775710" y="3384550"/>
                  </a:cubicBezTo>
                  <a:cubicBezTo>
                    <a:pt x="3689350" y="3459480"/>
                    <a:pt x="3496310" y="3620770"/>
                    <a:pt x="3337560" y="3698240"/>
                  </a:cubicBezTo>
                  <a:cubicBezTo>
                    <a:pt x="3181350" y="3775710"/>
                    <a:pt x="2987040" y="3829050"/>
                    <a:pt x="2830830" y="3850640"/>
                  </a:cubicBezTo>
                  <a:cubicBezTo>
                    <a:pt x="2701290" y="3868420"/>
                    <a:pt x="2603500" y="3851910"/>
                    <a:pt x="2466340" y="3843020"/>
                  </a:cubicBezTo>
                  <a:cubicBezTo>
                    <a:pt x="2287270" y="3831590"/>
                    <a:pt x="2076450" y="3817620"/>
                    <a:pt x="1850390" y="3779520"/>
                  </a:cubicBezTo>
                  <a:cubicBezTo>
                    <a:pt x="1567180" y="3732530"/>
                    <a:pt x="1123950" y="3622040"/>
                    <a:pt x="901700" y="3559810"/>
                  </a:cubicBezTo>
                  <a:cubicBezTo>
                    <a:pt x="779780" y="3525520"/>
                    <a:pt x="703580" y="3500120"/>
                    <a:pt x="622300" y="3467100"/>
                  </a:cubicBezTo>
                  <a:cubicBezTo>
                    <a:pt x="554990" y="3439160"/>
                    <a:pt x="500380" y="3418840"/>
                    <a:pt x="444500" y="3382010"/>
                  </a:cubicBezTo>
                  <a:cubicBezTo>
                    <a:pt x="387350" y="3341370"/>
                    <a:pt x="328930" y="3284220"/>
                    <a:pt x="285750" y="3229610"/>
                  </a:cubicBezTo>
                  <a:cubicBezTo>
                    <a:pt x="245110" y="3181350"/>
                    <a:pt x="217170" y="3130550"/>
                    <a:pt x="190500" y="3074670"/>
                  </a:cubicBezTo>
                  <a:cubicBezTo>
                    <a:pt x="160020" y="3014980"/>
                    <a:pt x="137160" y="2943860"/>
                    <a:pt x="114300" y="2879090"/>
                  </a:cubicBezTo>
                  <a:cubicBezTo>
                    <a:pt x="93980" y="2816860"/>
                    <a:pt x="72390" y="2755900"/>
                    <a:pt x="58420" y="2694940"/>
                  </a:cubicBezTo>
                  <a:cubicBezTo>
                    <a:pt x="45720" y="2635250"/>
                    <a:pt x="36830" y="2581910"/>
                    <a:pt x="34290" y="2515870"/>
                  </a:cubicBezTo>
                  <a:cubicBezTo>
                    <a:pt x="30480" y="2437130"/>
                    <a:pt x="36830" y="2331720"/>
                    <a:pt x="46990" y="2254250"/>
                  </a:cubicBezTo>
                  <a:cubicBezTo>
                    <a:pt x="54610" y="2193290"/>
                    <a:pt x="71120" y="2156460"/>
                    <a:pt x="81280" y="2091690"/>
                  </a:cubicBezTo>
                  <a:cubicBezTo>
                    <a:pt x="97790" y="1997710"/>
                    <a:pt x="97790" y="1873250"/>
                    <a:pt x="124460" y="1747520"/>
                  </a:cubicBezTo>
                  <a:cubicBezTo>
                    <a:pt x="158750" y="1586230"/>
                    <a:pt x="248920" y="1314450"/>
                    <a:pt x="289560" y="1209040"/>
                  </a:cubicBezTo>
                  <a:cubicBezTo>
                    <a:pt x="308610" y="1163320"/>
                    <a:pt x="312420" y="1145540"/>
                    <a:pt x="336550" y="1113790"/>
                  </a:cubicBezTo>
                  <a:cubicBezTo>
                    <a:pt x="368300" y="1069340"/>
                    <a:pt x="448310" y="1013460"/>
                    <a:pt x="476250" y="977900"/>
                  </a:cubicBezTo>
                  <a:cubicBezTo>
                    <a:pt x="491490" y="960120"/>
                    <a:pt x="492760" y="947420"/>
                    <a:pt x="506730" y="930910"/>
                  </a:cubicBezTo>
                  <a:cubicBezTo>
                    <a:pt x="528320" y="904240"/>
                    <a:pt x="563880" y="873760"/>
                    <a:pt x="603250" y="843280"/>
                  </a:cubicBezTo>
                  <a:cubicBezTo>
                    <a:pt x="659130" y="800100"/>
                    <a:pt x="728980" y="737870"/>
                    <a:pt x="812800" y="704850"/>
                  </a:cubicBezTo>
                  <a:cubicBezTo>
                    <a:pt x="918210" y="662940"/>
                    <a:pt x="1071880" y="664210"/>
                    <a:pt x="1198880" y="637540"/>
                  </a:cubicBezTo>
                  <a:cubicBezTo>
                    <a:pt x="1323340" y="613410"/>
                    <a:pt x="1490980" y="581660"/>
                    <a:pt x="1565910" y="553720"/>
                  </a:cubicBezTo>
                  <a:cubicBezTo>
                    <a:pt x="1600200" y="539750"/>
                    <a:pt x="1604010" y="527050"/>
                    <a:pt x="1637030" y="513080"/>
                  </a:cubicBezTo>
                  <a:cubicBezTo>
                    <a:pt x="1701800" y="485140"/>
                    <a:pt x="1822450" y="444500"/>
                    <a:pt x="1932940" y="420370"/>
                  </a:cubicBezTo>
                  <a:cubicBezTo>
                    <a:pt x="2071370" y="391160"/>
                    <a:pt x="2310130" y="384810"/>
                    <a:pt x="2405380" y="364490"/>
                  </a:cubicBezTo>
                  <a:cubicBezTo>
                    <a:pt x="2448560" y="355600"/>
                    <a:pt x="2458720" y="342900"/>
                    <a:pt x="2495550" y="335280"/>
                  </a:cubicBezTo>
                  <a:cubicBezTo>
                    <a:pt x="2548890" y="322580"/>
                    <a:pt x="2621280" y="311150"/>
                    <a:pt x="2698750" y="308610"/>
                  </a:cubicBezTo>
                  <a:cubicBezTo>
                    <a:pt x="2799080" y="306070"/>
                    <a:pt x="2933700" y="309880"/>
                    <a:pt x="3046730" y="330200"/>
                  </a:cubicBezTo>
                  <a:cubicBezTo>
                    <a:pt x="3161030" y="350520"/>
                    <a:pt x="3294380" y="391160"/>
                    <a:pt x="3383280" y="433070"/>
                  </a:cubicBezTo>
                  <a:cubicBezTo>
                    <a:pt x="3450590" y="463550"/>
                    <a:pt x="3486150" y="491490"/>
                    <a:pt x="3545840" y="535940"/>
                  </a:cubicBezTo>
                  <a:cubicBezTo>
                    <a:pt x="3627120" y="598170"/>
                    <a:pt x="3747770" y="707390"/>
                    <a:pt x="3818890" y="779780"/>
                  </a:cubicBezTo>
                  <a:cubicBezTo>
                    <a:pt x="3869690" y="831850"/>
                    <a:pt x="3909060" y="875030"/>
                    <a:pt x="3940810" y="923290"/>
                  </a:cubicBezTo>
                  <a:cubicBezTo>
                    <a:pt x="3970020" y="967740"/>
                    <a:pt x="3987800" y="1004570"/>
                    <a:pt x="4006850" y="1057910"/>
                  </a:cubicBezTo>
                  <a:cubicBezTo>
                    <a:pt x="4034790" y="1130300"/>
                    <a:pt x="4060190" y="1231900"/>
                    <a:pt x="4077970" y="1318260"/>
                  </a:cubicBezTo>
                  <a:cubicBezTo>
                    <a:pt x="4095750" y="1403350"/>
                    <a:pt x="4108450" y="1463040"/>
                    <a:pt x="4114800" y="1574800"/>
                  </a:cubicBezTo>
                  <a:cubicBezTo>
                    <a:pt x="4127500" y="1783080"/>
                    <a:pt x="4108450" y="2272030"/>
                    <a:pt x="4095750" y="2468880"/>
                  </a:cubicBezTo>
                  <a:cubicBezTo>
                    <a:pt x="4088130" y="2565400"/>
                    <a:pt x="4093210" y="2594610"/>
                    <a:pt x="4069080" y="2686050"/>
                  </a:cubicBezTo>
                  <a:cubicBezTo>
                    <a:pt x="4025900" y="2854960"/>
                    <a:pt x="3848100" y="3257550"/>
                    <a:pt x="3780790" y="3382010"/>
                  </a:cubicBezTo>
                  <a:cubicBezTo>
                    <a:pt x="3754120" y="3430270"/>
                    <a:pt x="3747770" y="3442970"/>
                    <a:pt x="3714750" y="3477260"/>
                  </a:cubicBezTo>
                  <a:cubicBezTo>
                    <a:pt x="3658870" y="3534410"/>
                    <a:pt x="3544570" y="3618230"/>
                    <a:pt x="3455670" y="3667760"/>
                  </a:cubicBezTo>
                  <a:cubicBezTo>
                    <a:pt x="3375660" y="3713480"/>
                    <a:pt x="3280410" y="3749040"/>
                    <a:pt x="3209290" y="3770630"/>
                  </a:cubicBezTo>
                  <a:cubicBezTo>
                    <a:pt x="3158490" y="3787140"/>
                    <a:pt x="3129280" y="3790950"/>
                    <a:pt x="3073400" y="3798570"/>
                  </a:cubicBezTo>
                  <a:cubicBezTo>
                    <a:pt x="2980690" y="3813810"/>
                    <a:pt x="2820670" y="3830320"/>
                    <a:pt x="2706370" y="3835400"/>
                  </a:cubicBezTo>
                  <a:cubicBezTo>
                    <a:pt x="2608580" y="3839210"/>
                    <a:pt x="2520950" y="3835400"/>
                    <a:pt x="2430780" y="3832860"/>
                  </a:cubicBezTo>
                  <a:cubicBezTo>
                    <a:pt x="2346960" y="3831590"/>
                    <a:pt x="2275840" y="3830320"/>
                    <a:pt x="2185670" y="3822700"/>
                  </a:cubicBezTo>
                  <a:cubicBezTo>
                    <a:pt x="2072640" y="3812540"/>
                    <a:pt x="1902460" y="3787140"/>
                    <a:pt x="1805940" y="3771900"/>
                  </a:cubicBezTo>
                  <a:cubicBezTo>
                    <a:pt x="1744980" y="3763010"/>
                    <a:pt x="1723390" y="3761740"/>
                    <a:pt x="1656080" y="3747770"/>
                  </a:cubicBezTo>
                  <a:cubicBezTo>
                    <a:pt x="1511300" y="3717290"/>
                    <a:pt x="1146810" y="3628390"/>
                    <a:pt x="970280" y="3575050"/>
                  </a:cubicBezTo>
                  <a:cubicBezTo>
                    <a:pt x="857250" y="3540760"/>
                    <a:pt x="756920" y="3509010"/>
                    <a:pt x="694690" y="3477260"/>
                  </a:cubicBezTo>
                  <a:cubicBezTo>
                    <a:pt x="660400" y="3458210"/>
                    <a:pt x="648970" y="3445510"/>
                    <a:pt x="619760" y="3421380"/>
                  </a:cubicBezTo>
                  <a:cubicBezTo>
                    <a:pt x="576580" y="3387090"/>
                    <a:pt x="516890" y="3336290"/>
                    <a:pt x="464820" y="3285490"/>
                  </a:cubicBezTo>
                  <a:cubicBezTo>
                    <a:pt x="403860" y="3227070"/>
                    <a:pt x="334010" y="3159760"/>
                    <a:pt x="281940" y="3091180"/>
                  </a:cubicBezTo>
                  <a:cubicBezTo>
                    <a:pt x="231140" y="3026410"/>
                    <a:pt x="186690" y="2957830"/>
                    <a:pt x="151130" y="2886710"/>
                  </a:cubicBezTo>
                  <a:cubicBezTo>
                    <a:pt x="115570" y="2816860"/>
                    <a:pt x="86360" y="2747010"/>
                    <a:pt x="66040" y="2670810"/>
                  </a:cubicBezTo>
                  <a:cubicBezTo>
                    <a:pt x="43180" y="2588260"/>
                    <a:pt x="35560" y="2499360"/>
                    <a:pt x="25400" y="2406650"/>
                  </a:cubicBezTo>
                  <a:cubicBezTo>
                    <a:pt x="13970" y="2302510"/>
                    <a:pt x="7620" y="2195830"/>
                    <a:pt x="3810" y="2075180"/>
                  </a:cubicBezTo>
                  <a:cubicBezTo>
                    <a:pt x="0" y="1926590"/>
                    <a:pt x="2540" y="1713230"/>
                    <a:pt x="7620" y="1582420"/>
                  </a:cubicBezTo>
                  <a:cubicBezTo>
                    <a:pt x="12700" y="1493520"/>
                    <a:pt x="13970" y="1435100"/>
                    <a:pt x="26670" y="1362710"/>
                  </a:cubicBezTo>
                  <a:cubicBezTo>
                    <a:pt x="39370" y="1290320"/>
                    <a:pt x="57150" y="1228090"/>
                    <a:pt x="83820" y="1149350"/>
                  </a:cubicBezTo>
                  <a:cubicBezTo>
                    <a:pt x="115570" y="1049020"/>
                    <a:pt x="171450" y="891540"/>
                    <a:pt x="214630" y="810260"/>
                  </a:cubicBezTo>
                  <a:cubicBezTo>
                    <a:pt x="241300" y="762000"/>
                    <a:pt x="251460" y="742950"/>
                    <a:pt x="293370" y="701040"/>
                  </a:cubicBezTo>
                  <a:cubicBezTo>
                    <a:pt x="384810" y="610870"/>
                    <a:pt x="659130" y="430530"/>
                    <a:pt x="786130" y="355600"/>
                  </a:cubicBezTo>
                  <a:cubicBezTo>
                    <a:pt x="859790" y="311150"/>
                    <a:pt x="889000" y="294640"/>
                    <a:pt x="971550" y="265430"/>
                  </a:cubicBezTo>
                  <a:cubicBezTo>
                    <a:pt x="1113790" y="212090"/>
                    <a:pt x="1478280" y="144780"/>
                    <a:pt x="1582420" y="109220"/>
                  </a:cubicBezTo>
                  <a:cubicBezTo>
                    <a:pt x="1619250" y="96520"/>
                    <a:pt x="1620520" y="86360"/>
                    <a:pt x="1654810" y="76200"/>
                  </a:cubicBezTo>
                  <a:cubicBezTo>
                    <a:pt x="1736090" y="52070"/>
                    <a:pt x="1925320" y="20320"/>
                    <a:pt x="2072640" y="10160"/>
                  </a:cubicBezTo>
                  <a:cubicBezTo>
                    <a:pt x="2240280" y="0"/>
                    <a:pt x="2440940" y="15240"/>
                    <a:pt x="2606040" y="26670"/>
                  </a:cubicBezTo>
                  <a:cubicBezTo>
                    <a:pt x="2750820" y="35560"/>
                    <a:pt x="2960370" y="44450"/>
                    <a:pt x="3012440" y="68580"/>
                  </a:cubicBezTo>
                  <a:cubicBezTo>
                    <a:pt x="3027680" y="76200"/>
                    <a:pt x="3036570" y="85090"/>
                    <a:pt x="3036570" y="92710"/>
                  </a:cubicBezTo>
                  <a:cubicBezTo>
                    <a:pt x="3036570" y="101600"/>
                    <a:pt x="3009900" y="119380"/>
                    <a:pt x="3009900" y="119380"/>
                  </a:cubicBezTo>
                </a:path>
              </a:pathLst>
            </a:custGeom>
            <a:solidFill>
              <a:srgbClr val="0097B2"/>
            </a:solidFill>
            <a:ln cap="sq">
              <a:noFill/>
              <a:prstDash val="solid"/>
              <a:miter/>
            </a:ln>
          </p:spPr>
          <p:txBody>
            <a:bodyPr/>
            <a:lstStyle/>
            <a:p>
              <a:endParaRPr lang="en-GB"/>
            </a:p>
          </p:txBody>
        </p:sp>
      </p:grpSp>
    </p:spTree>
  </p:cSld>
  <p:clrMapOvr>
    <a:masterClrMapping/>
  </p:clrMapOvr>
  <p:transition>
    <p:wipe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a:off x="1818968" y="1760572"/>
            <a:ext cx="14650064" cy="7379489"/>
            <a:chOff x="0" y="0"/>
            <a:chExt cx="4491524" cy="2262458"/>
          </a:xfrm>
        </p:grpSpPr>
        <p:sp>
          <p:nvSpPr>
            <p:cNvPr id="4" name="Freeform 4"/>
            <p:cNvSpPr/>
            <p:nvPr/>
          </p:nvSpPr>
          <p:spPr>
            <a:xfrm>
              <a:off x="0" y="0"/>
              <a:ext cx="4491524" cy="2262458"/>
            </a:xfrm>
            <a:custGeom>
              <a:avLst/>
              <a:gdLst/>
              <a:ahLst/>
              <a:cxnLst/>
              <a:rect l="l" t="t" r="r" b="b"/>
              <a:pathLst>
                <a:path w="4491524" h="2262458">
                  <a:moveTo>
                    <a:pt x="5813" y="0"/>
                  </a:moveTo>
                  <a:lnTo>
                    <a:pt x="4485710" y="0"/>
                  </a:lnTo>
                  <a:cubicBezTo>
                    <a:pt x="4487252" y="0"/>
                    <a:pt x="4488731" y="612"/>
                    <a:pt x="4489821" y="1703"/>
                  </a:cubicBezTo>
                  <a:cubicBezTo>
                    <a:pt x="4490911" y="2793"/>
                    <a:pt x="4491524" y="4271"/>
                    <a:pt x="4491524" y="5813"/>
                  </a:cubicBezTo>
                  <a:lnTo>
                    <a:pt x="4491524" y="2256645"/>
                  </a:lnTo>
                  <a:cubicBezTo>
                    <a:pt x="4491524" y="2258187"/>
                    <a:pt x="4490911" y="2259665"/>
                    <a:pt x="4489821" y="2260755"/>
                  </a:cubicBezTo>
                  <a:cubicBezTo>
                    <a:pt x="4488731" y="2261845"/>
                    <a:pt x="4487252" y="2262458"/>
                    <a:pt x="4485710" y="2262458"/>
                  </a:cubicBezTo>
                  <a:lnTo>
                    <a:pt x="5813" y="2262458"/>
                  </a:lnTo>
                  <a:cubicBezTo>
                    <a:pt x="4271" y="2262458"/>
                    <a:pt x="2793" y="2261845"/>
                    <a:pt x="1703" y="2260755"/>
                  </a:cubicBezTo>
                  <a:cubicBezTo>
                    <a:pt x="612" y="2259665"/>
                    <a:pt x="0" y="2258187"/>
                    <a:pt x="0" y="2256645"/>
                  </a:cubicBezTo>
                  <a:lnTo>
                    <a:pt x="0" y="5813"/>
                  </a:lnTo>
                  <a:cubicBezTo>
                    <a:pt x="0" y="4271"/>
                    <a:pt x="612" y="2793"/>
                    <a:pt x="1703" y="1703"/>
                  </a:cubicBezTo>
                  <a:cubicBezTo>
                    <a:pt x="2793" y="612"/>
                    <a:pt x="4271" y="0"/>
                    <a:pt x="5813" y="0"/>
                  </a:cubicBezTo>
                  <a:close/>
                </a:path>
              </a:pathLst>
            </a:custGeom>
            <a:solidFill>
              <a:srgbClr val="FFFFFF"/>
            </a:solidFill>
            <a:ln w="19050" cap="sq">
              <a:solidFill>
                <a:srgbClr val="000000"/>
              </a:solidFill>
              <a:prstDash val="solid"/>
              <a:miter/>
            </a:ln>
          </p:spPr>
          <p:txBody>
            <a:bodyPr/>
            <a:lstStyle/>
            <a:p>
              <a:endParaRPr lang="en-GB"/>
            </a:p>
          </p:txBody>
        </p:sp>
        <p:sp>
          <p:nvSpPr>
            <p:cNvPr id="5" name="TextBox 5"/>
            <p:cNvSpPr txBox="1"/>
            <p:nvPr/>
          </p:nvSpPr>
          <p:spPr>
            <a:xfrm>
              <a:off x="0" y="-47625"/>
              <a:ext cx="4491524" cy="2310083"/>
            </a:xfrm>
            <a:prstGeom prst="rect">
              <a:avLst/>
            </a:prstGeom>
          </p:spPr>
          <p:txBody>
            <a:bodyPr lIns="50800" tIns="50800" rIns="50800" bIns="50800" rtlCol="0" anchor="ctr"/>
            <a:lstStyle/>
            <a:p>
              <a:pPr algn="ctr">
                <a:lnSpc>
                  <a:spcPts val="3210"/>
                </a:lnSpc>
              </a:pPr>
              <a:endParaRPr/>
            </a:p>
          </p:txBody>
        </p:sp>
      </p:grpSp>
      <p:sp>
        <p:nvSpPr>
          <p:cNvPr id="6" name="AutoShape 6"/>
          <p:cNvSpPr/>
          <p:nvPr/>
        </p:nvSpPr>
        <p:spPr>
          <a:xfrm>
            <a:off x="6794562" y="4050950"/>
            <a:ext cx="0" cy="4554245"/>
          </a:xfrm>
          <a:prstGeom prst="line">
            <a:avLst/>
          </a:prstGeom>
          <a:ln w="38100" cap="flat">
            <a:solidFill>
              <a:srgbClr val="000000"/>
            </a:solidFill>
            <a:prstDash val="solid"/>
            <a:headEnd type="none" w="sm" len="sm"/>
            <a:tailEnd type="none" w="sm" len="sm"/>
          </a:ln>
        </p:spPr>
        <p:txBody>
          <a:bodyPr/>
          <a:lstStyle/>
          <a:p>
            <a:endParaRPr lang="en-GB"/>
          </a:p>
        </p:txBody>
      </p:sp>
      <p:sp>
        <p:nvSpPr>
          <p:cNvPr id="7" name="AutoShape 7"/>
          <p:cNvSpPr/>
          <p:nvPr/>
        </p:nvSpPr>
        <p:spPr>
          <a:xfrm>
            <a:off x="11493438" y="4050950"/>
            <a:ext cx="0" cy="4554245"/>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8" name="Group 8"/>
          <p:cNvGrpSpPr/>
          <p:nvPr/>
        </p:nvGrpSpPr>
        <p:grpSpPr>
          <a:xfrm>
            <a:off x="2469939" y="2841328"/>
            <a:ext cx="4167278" cy="933686"/>
            <a:chOff x="0" y="0"/>
            <a:chExt cx="1008606" cy="225980"/>
          </a:xfrm>
        </p:grpSpPr>
        <p:sp>
          <p:nvSpPr>
            <p:cNvPr id="9" name="Freeform 9"/>
            <p:cNvSpPr/>
            <p:nvPr/>
          </p:nvSpPr>
          <p:spPr>
            <a:xfrm>
              <a:off x="0" y="0"/>
              <a:ext cx="1008606" cy="225980"/>
            </a:xfrm>
            <a:custGeom>
              <a:avLst/>
              <a:gdLst/>
              <a:ahLst/>
              <a:cxnLst/>
              <a:rect l="l" t="t" r="r" b="b"/>
              <a:pathLst>
                <a:path w="1008606" h="225980">
                  <a:moveTo>
                    <a:pt x="14862" y="0"/>
                  </a:moveTo>
                  <a:lnTo>
                    <a:pt x="993744" y="0"/>
                  </a:lnTo>
                  <a:cubicBezTo>
                    <a:pt x="997686" y="0"/>
                    <a:pt x="1001466" y="1566"/>
                    <a:pt x="1004253" y="4353"/>
                  </a:cubicBezTo>
                  <a:cubicBezTo>
                    <a:pt x="1007040" y="7140"/>
                    <a:pt x="1008606" y="10921"/>
                    <a:pt x="1008606" y="14862"/>
                  </a:cubicBezTo>
                  <a:lnTo>
                    <a:pt x="1008606" y="211118"/>
                  </a:lnTo>
                  <a:cubicBezTo>
                    <a:pt x="1008606" y="215060"/>
                    <a:pt x="1007040" y="218840"/>
                    <a:pt x="1004253" y="221627"/>
                  </a:cubicBezTo>
                  <a:cubicBezTo>
                    <a:pt x="1001466" y="224414"/>
                    <a:pt x="997686" y="225980"/>
                    <a:pt x="993744" y="225980"/>
                  </a:cubicBezTo>
                  <a:lnTo>
                    <a:pt x="14862" y="225980"/>
                  </a:lnTo>
                  <a:cubicBezTo>
                    <a:pt x="10921" y="225980"/>
                    <a:pt x="7140" y="224414"/>
                    <a:pt x="4353" y="221627"/>
                  </a:cubicBezTo>
                  <a:cubicBezTo>
                    <a:pt x="1566" y="218840"/>
                    <a:pt x="0" y="215060"/>
                    <a:pt x="0" y="211118"/>
                  </a:cubicBezTo>
                  <a:lnTo>
                    <a:pt x="0" y="14862"/>
                  </a:lnTo>
                  <a:cubicBezTo>
                    <a:pt x="0" y="10921"/>
                    <a:pt x="1566" y="7140"/>
                    <a:pt x="4353" y="4353"/>
                  </a:cubicBezTo>
                  <a:cubicBezTo>
                    <a:pt x="7140" y="1566"/>
                    <a:pt x="10921" y="0"/>
                    <a:pt x="14862" y="0"/>
                  </a:cubicBezTo>
                  <a:close/>
                </a:path>
              </a:pathLst>
            </a:custGeom>
            <a:solidFill>
              <a:srgbClr val="01070A"/>
            </a:solidFill>
            <a:ln cap="sq">
              <a:noFill/>
              <a:prstDash val="solid"/>
              <a:miter/>
            </a:ln>
          </p:spPr>
          <p:txBody>
            <a:bodyPr/>
            <a:lstStyle/>
            <a:p>
              <a:endParaRPr lang="en-GB"/>
            </a:p>
          </p:txBody>
        </p:sp>
        <p:sp>
          <p:nvSpPr>
            <p:cNvPr id="10" name="TextBox 10"/>
            <p:cNvSpPr txBox="1"/>
            <p:nvPr/>
          </p:nvSpPr>
          <p:spPr>
            <a:xfrm>
              <a:off x="0" y="-47625"/>
              <a:ext cx="1008606" cy="273605"/>
            </a:xfrm>
            <a:prstGeom prst="rect">
              <a:avLst/>
            </a:prstGeom>
          </p:spPr>
          <p:txBody>
            <a:bodyPr lIns="50800" tIns="50800" rIns="50800" bIns="50800" rtlCol="0" anchor="ctr"/>
            <a:lstStyle/>
            <a:p>
              <a:pPr algn="ctr">
                <a:lnSpc>
                  <a:spcPts val="3321"/>
                </a:lnSpc>
              </a:pPr>
              <a:r>
                <a:rPr lang="en-US" sz="2372">
                  <a:solidFill>
                    <a:srgbClr val="FFFFFF"/>
                  </a:solidFill>
                  <a:latin typeface="Dosis"/>
                  <a:ea typeface="Dosis"/>
                  <a:cs typeface="Dosis"/>
                  <a:sym typeface="Dosis"/>
                </a:rPr>
                <a:t>TEACHER-STUDENT RELATIONSHIPS</a:t>
              </a:r>
            </a:p>
          </p:txBody>
        </p:sp>
      </p:grpSp>
      <p:grpSp>
        <p:nvGrpSpPr>
          <p:cNvPr id="11" name="Group 11"/>
          <p:cNvGrpSpPr/>
          <p:nvPr/>
        </p:nvGrpSpPr>
        <p:grpSpPr>
          <a:xfrm>
            <a:off x="7012707" y="2984548"/>
            <a:ext cx="4167278" cy="647248"/>
            <a:chOff x="0" y="0"/>
            <a:chExt cx="1008606" cy="156653"/>
          </a:xfrm>
        </p:grpSpPr>
        <p:sp>
          <p:nvSpPr>
            <p:cNvPr id="12" name="Freeform 12"/>
            <p:cNvSpPr/>
            <p:nvPr/>
          </p:nvSpPr>
          <p:spPr>
            <a:xfrm>
              <a:off x="0" y="0"/>
              <a:ext cx="1008606" cy="156653"/>
            </a:xfrm>
            <a:custGeom>
              <a:avLst/>
              <a:gdLst/>
              <a:ahLst/>
              <a:cxnLst/>
              <a:rect l="l" t="t" r="r" b="b"/>
              <a:pathLst>
                <a:path w="1008606" h="156653">
                  <a:moveTo>
                    <a:pt x="14862" y="0"/>
                  </a:moveTo>
                  <a:lnTo>
                    <a:pt x="993744" y="0"/>
                  </a:lnTo>
                  <a:cubicBezTo>
                    <a:pt x="997686" y="0"/>
                    <a:pt x="1001466" y="1566"/>
                    <a:pt x="1004253" y="4353"/>
                  </a:cubicBezTo>
                  <a:cubicBezTo>
                    <a:pt x="1007040" y="7140"/>
                    <a:pt x="1008606" y="10921"/>
                    <a:pt x="1008606" y="14862"/>
                  </a:cubicBezTo>
                  <a:lnTo>
                    <a:pt x="1008606" y="141791"/>
                  </a:lnTo>
                  <a:cubicBezTo>
                    <a:pt x="1008606" y="145733"/>
                    <a:pt x="1007040" y="149513"/>
                    <a:pt x="1004253" y="152300"/>
                  </a:cubicBezTo>
                  <a:cubicBezTo>
                    <a:pt x="1001466" y="155088"/>
                    <a:pt x="997686" y="156653"/>
                    <a:pt x="993744" y="156653"/>
                  </a:cubicBezTo>
                  <a:lnTo>
                    <a:pt x="14862" y="156653"/>
                  </a:lnTo>
                  <a:cubicBezTo>
                    <a:pt x="10921" y="156653"/>
                    <a:pt x="7140" y="155088"/>
                    <a:pt x="4353" y="152300"/>
                  </a:cubicBezTo>
                  <a:cubicBezTo>
                    <a:pt x="1566" y="149513"/>
                    <a:pt x="0" y="145733"/>
                    <a:pt x="0" y="141791"/>
                  </a:cubicBezTo>
                  <a:lnTo>
                    <a:pt x="0" y="14862"/>
                  </a:lnTo>
                  <a:cubicBezTo>
                    <a:pt x="0" y="10921"/>
                    <a:pt x="1566" y="7140"/>
                    <a:pt x="4353" y="4353"/>
                  </a:cubicBezTo>
                  <a:cubicBezTo>
                    <a:pt x="7140" y="1566"/>
                    <a:pt x="10921" y="0"/>
                    <a:pt x="14862" y="0"/>
                  </a:cubicBezTo>
                  <a:close/>
                </a:path>
              </a:pathLst>
            </a:custGeom>
            <a:solidFill>
              <a:srgbClr val="01070A"/>
            </a:solidFill>
            <a:ln cap="sq">
              <a:noFill/>
              <a:prstDash val="solid"/>
              <a:miter/>
            </a:ln>
          </p:spPr>
          <p:txBody>
            <a:bodyPr/>
            <a:lstStyle/>
            <a:p>
              <a:endParaRPr lang="en-GB"/>
            </a:p>
          </p:txBody>
        </p:sp>
        <p:sp>
          <p:nvSpPr>
            <p:cNvPr id="13" name="TextBox 13"/>
            <p:cNvSpPr txBox="1"/>
            <p:nvPr/>
          </p:nvSpPr>
          <p:spPr>
            <a:xfrm>
              <a:off x="0" y="-47625"/>
              <a:ext cx="1008606" cy="204278"/>
            </a:xfrm>
            <a:prstGeom prst="rect">
              <a:avLst/>
            </a:prstGeom>
          </p:spPr>
          <p:txBody>
            <a:bodyPr lIns="50800" tIns="50800" rIns="50800" bIns="50800" rtlCol="0" anchor="ctr"/>
            <a:lstStyle/>
            <a:p>
              <a:pPr algn="ctr">
                <a:lnSpc>
                  <a:spcPts val="3321"/>
                </a:lnSpc>
              </a:pPr>
              <a:r>
                <a:rPr lang="en-US" sz="2372">
                  <a:solidFill>
                    <a:srgbClr val="FFFFFF"/>
                  </a:solidFill>
                  <a:latin typeface="Dosis"/>
                  <a:ea typeface="Dosis"/>
                  <a:cs typeface="Dosis"/>
                  <a:sym typeface="Dosis"/>
                </a:rPr>
                <a:t>EXPERIENTIAL LEARNING</a:t>
              </a:r>
            </a:p>
          </p:txBody>
        </p:sp>
      </p:grpSp>
      <p:grpSp>
        <p:nvGrpSpPr>
          <p:cNvPr id="14" name="Group 14"/>
          <p:cNvGrpSpPr/>
          <p:nvPr/>
        </p:nvGrpSpPr>
        <p:grpSpPr>
          <a:xfrm>
            <a:off x="11736640" y="2984548"/>
            <a:ext cx="4167278" cy="647248"/>
            <a:chOff x="0" y="0"/>
            <a:chExt cx="1008606" cy="156653"/>
          </a:xfrm>
        </p:grpSpPr>
        <p:sp>
          <p:nvSpPr>
            <p:cNvPr id="15" name="Freeform 15"/>
            <p:cNvSpPr/>
            <p:nvPr/>
          </p:nvSpPr>
          <p:spPr>
            <a:xfrm>
              <a:off x="0" y="0"/>
              <a:ext cx="1008606" cy="156653"/>
            </a:xfrm>
            <a:custGeom>
              <a:avLst/>
              <a:gdLst/>
              <a:ahLst/>
              <a:cxnLst/>
              <a:rect l="l" t="t" r="r" b="b"/>
              <a:pathLst>
                <a:path w="1008606" h="156653">
                  <a:moveTo>
                    <a:pt x="14862" y="0"/>
                  </a:moveTo>
                  <a:lnTo>
                    <a:pt x="993744" y="0"/>
                  </a:lnTo>
                  <a:cubicBezTo>
                    <a:pt x="997686" y="0"/>
                    <a:pt x="1001466" y="1566"/>
                    <a:pt x="1004253" y="4353"/>
                  </a:cubicBezTo>
                  <a:cubicBezTo>
                    <a:pt x="1007040" y="7140"/>
                    <a:pt x="1008606" y="10921"/>
                    <a:pt x="1008606" y="14862"/>
                  </a:cubicBezTo>
                  <a:lnTo>
                    <a:pt x="1008606" y="141791"/>
                  </a:lnTo>
                  <a:cubicBezTo>
                    <a:pt x="1008606" y="145733"/>
                    <a:pt x="1007040" y="149513"/>
                    <a:pt x="1004253" y="152300"/>
                  </a:cubicBezTo>
                  <a:cubicBezTo>
                    <a:pt x="1001466" y="155088"/>
                    <a:pt x="997686" y="156653"/>
                    <a:pt x="993744" y="156653"/>
                  </a:cubicBezTo>
                  <a:lnTo>
                    <a:pt x="14862" y="156653"/>
                  </a:lnTo>
                  <a:cubicBezTo>
                    <a:pt x="10921" y="156653"/>
                    <a:pt x="7140" y="155088"/>
                    <a:pt x="4353" y="152300"/>
                  </a:cubicBezTo>
                  <a:cubicBezTo>
                    <a:pt x="1566" y="149513"/>
                    <a:pt x="0" y="145733"/>
                    <a:pt x="0" y="141791"/>
                  </a:cubicBezTo>
                  <a:lnTo>
                    <a:pt x="0" y="14862"/>
                  </a:lnTo>
                  <a:cubicBezTo>
                    <a:pt x="0" y="10921"/>
                    <a:pt x="1566" y="7140"/>
                    <a:pt x="4353" y="4353"/>
                  </a:cubicBezTo>
                  <a:cubicBezTo>
                    <a:pt x="7140" y="1566"/>
                    <a:pt x="10921" y="0"/>
                    <a:pt x="14862" y="0"/>
                  </a:cubicBezTo>
                  <a:close/>
                </a:path>
              </a:pathLst>
            </a:custGeom>
            <a:solidFill>
              <a:srgbClr val="01070A"/>
            </a:solidFill>
            <a:ln cap="sq">
              <a:noFill/>
              <a:prstDash val="solid"/>
              <a:miter/>
            </a:ln>
          </p:spPr>
          <p:txBody>
            <a:bodyPr/>
            <a:lstStyle/>
            <a:p>
              <a:endParaRPr lang="en-GB"/>
            </a:p>
          </p:txBody>
        </p:sp>
        <p:sp>
          <p:nvSpPr>
            <p:cNvPr id="16" name="TextBox 16"/>
            <p:cNvSpPr txBox="1"/>
            <p:nvPr/>
          </p:nvSpPr>
          <p:spPr>
            <a:xfrm>
              <a:off x="0" y="-47625"/>
              <a:ext cx="1008606" cy="204278"/>
            </a:xfrm>
            <a:prstGeom prst="rect">
              <a:avLst/>
            </a:prstGeom>
          </p:spPr>
          <p:txBody>
            <a:bodyPr lIns="50800" tIns="50800" rIns="50800" bIns="50800" rtlCol="0" anchor="ctr"/>
            <a:lstStyle/>
            <a:p>
              <a:pPr algn="ctr">
                <a:lnSpc>
                  <a:spcPts val="3321"/>
                </a:lnSpc>
              </a:pPr>
              <a:r>
                <a:rPr lang="en-US" sz="2372">
                  <a:solidFill>
                    <a:srgbClr val="FFFFFF"/>
                  </a:solidFill>
                  <a:latin typeface="Dosis"/>
                  <a:ea typeface="Dosis"/>
                  <a:cs typeface="Dosis"/>
                  <a:sym typeface="Dosis"/>
                </a:rPr>
                <a:t>TEACHER WELL-BEING</a:t>
              </a:r>
            </a:p>
          </p:txBody>
        </p:sp>
      </p:grpSp>
      <p:sp>
        <p:nvSpPr>
          <p:cNvPr id="17" name="Freeform 17"/>
          <p:cNvSpPr/>
          <p:nvPr/>
        </p:nvSpPr>
        <p:spPr>
          <a:xfrm rot="1437982">
            <a:off x="14323702" y="511342"/>
            <a:ext cx="3160431" cy="3028267"/>
          </a:xfrm>
          <a:custGeom>
            <a:avLst/>
            <a:gdLst/>
            <a:ahLst/>
            <a:cxnLst/>
            <a:rect l="l" t="t" r="r" b="b"/>
            <a:pathLst>
              <a:path w="3160431" h="3028267">
                <a:moveTo>
                  <a:pt x="0" y="0"/>
                </a:moveTo>
                <a:lnTo>
                  <a:pt x="3160431" y="0"/>
                </a:lnTo>
                <a:lnTo>
                  <a:pt x="3160431" y="3028267"/>
                </a:lnTo>
                <a:lnTo>
                  <a:pt x="0" y="30282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a:off x="571818" y="8041294"/>
            <a:ext cx="3232793" cy="1921798"/>
          </a:xfrm>
          <a:custGeom>
            <a:avLst/>
            <a:gdLst/>
            <a:ahLst/>
            <a:cxnLst/>
            <a:rect l="l" t="t" r="r" b="b"/>
            <a:pathLst>
              <a:path w="3232793" h="1921798">
                <a:moveTo>
                  <a:pt x="0" y="0"/>
                </a:moveTo>
                <a:lnTo>
                  <a:pt x="3232793" y="0"/>
                </a:lnTo>
                <a:lnTo>
                  <a:pt x="3232793" y="1921798"/>
                </a:lnTo>
                <a:lnTo>
                  <a:pt x="0" y="19217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TextBox 19"/>
          <p:cNvSpPr txBox="1"/>
          <p:nvPr/>
        </p:nvSpPr>
        <p:spPr>
          <a:xfrm>
            <a:off x="2874569" y="1920700"/>
            <a:ext cx="12443555" cy="920628"/>
          </a:xfrm>
          <a:prstGeom prst="rect">
            <a:avLst/>
          </a:prstGeom>
        </p:spPr>
        <p:txBody>
          <a:bodyPr lIns="0" tIns="0" rIns="0" bIns="0" rtlCol="0" anchor="t">
            <a:spAutoFit/>
          </a:bodyPr>
          <a:lstStyle/>
          <a:p>
            <a:pPr marL="0" lvl="0" indent="0" algn="ctr">
              <a:lnSpc>
                <a:spcPts val="7531"/>
              </a:lnSpc>
              <a:spcBef>
                <a:spcPct val="0"/>
              </a:spcBef>
            </a:pPr>
            <a:r>
              <a:rPr lang="en-US" sz="5379">
                <a:solidFill>
                  <a:srgbClr val="01070A"/>
                </a:solidFill>
                <a:latin typeface="Carelia"/>
                <a:ea typeface="Carelia"/>
                <a:cs typeface="Carelia"/>
                <a:sym typeface="Carelia"/>
              </a:rPr>
              <a:t>CONCEPTUAL FRAMEWORKS</a:t>
            </a:r>
          </a:p>
        </p:txBody>
      </p:sp>
      <p:sp>
        <p:nvSpPr>
          <p:cNvPr id="20" name="TextBox 20"/>
          <p:cNvSpPr txBox="1"/>
          <p:nvPr/>
        </p:nvSpPr>
        <p:spPr>
          <a:xfrm>
            <a:off x="2874569" y="4012850"/>
            <a:ext cx="3358018" cy="4668607"/>
          </a:xfrm>
          <a:prstGeom prst="rect">
            <a:avLst/>
          </a:prstGeom>
        </p:spPr>
        <p:txBody>
          <a:bodyPr lIns="0" tIns="0" rIns="0" bIns="0" rtlCol="0" anchor="t">
            <a:spAutoFit/>
          </a:bodyPr>
          <a:lstStyle/>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RELATIONAL THEORIES</a:t>
            </a:r>
            <a:r>
              <a:rPr lang="en-US" sz="2196">
                <a:solidFill>
                  <a:srgbClr val="01070A"/>
                </a:solidFill>
                <a:latin typeface="Dosis"/>
                <a:ea typeface="Dosis"/>
                <a:cs typeface="Dosis"/>
                <a:sym typeface="Dosis"/>
              </a:rPr>
              <a:t> (PIAGET, VYGOTSKY, BOWLBY)</a:t>
            </a:r>
          </a:p>
          <a:p>
            <a:pPr algn="ctr">
              <a:lnSpc>
                <a:spcPts val="3075"/>
              </a:lnSpc>
            </a:pPr>
            <a:endParaRPr lang="en-US" sz="2196">
              <a:solidFill>
                <a:srgbClr val="01070A"/>
              </a:solidFill>
              <a:latin typeface="Dosis"/>
              <a:ea typeface="Dosis"/>
              <a:cs typeface="Dosis"/>
              <a:sym typeface="Dosis"/>
            </a:endParaRPr>
          </a:p>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TEACHER-STUDENT INTERACTIONS</a:t>
            </a:r>
          </a:p>
          <a:p>
            <a:pPr algn="ctr">
              <a:lnSpc>
                <a:spcPts val="3075"/>
              </a:lnSpc>
            </a:pPr>
            <a:r>
              <a:rPr lang="en-US" sz="2196">
                <a:solidFill>
                  <a:srgbClr val="01070A"/>
                </a:solidFill>
                <a:latin typeface="Dosis"/>
                <a:ea typeface="Dosis"/>
                <a:cs typeface="Dosis"/>
                <a:sym typeface="Dosis"/>
              </a:rPr>
              <a:t>(HATTIE, MARZANO)</a:t>
            </a:r>
          </a:p>
          <a:p>
            <a:pPr algn="ctr">
              <a:lnSpc>
                <a:spcPts val="3075"/>
              </a:lnSpc>
            </a:pPr>
            <a:endParaRPr lang="en-US" sz="2196">
              <a:solidFill>
                <a:srgbClr val="01070A"/>
              </a:solidFill>
              <a:latin typeface="Dosis"/>
              <a:ea typeface="Dosis"/>
              <a:cs typeface="Dosis"/>
              <a:sym typeface="Dosis"/>
            </a:endParaRPr>
          </a:p>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SOCIAL-EMOTIONAL LEARNING (SEL) FRAMEWORK</a:t>
            </a:r>
          </a:p>
          <a:p>
            <a:pPr algn="ctr">
              <a:lnSpc>
                <a:spcPts val="3075"/>
              </a:lnSpc>
            </a:pPr>
            <a:r>
              <a:rPr lang="en-US" sz="2196">
                <a:solidFill>
                  <a:srgbClr val="01070A"/>
                </a:solidFill>
                <a:latin typeface="Dosis"/>
                <a:ea typeface="Dosis"/>
                <a:cs typeface="Dosis"/>
                <a:sym typeface="Dosis"/>
              </a:rPr>
              <a:t>(GOLEMAN}</a:t>
            </a:r>
          </a:p>
        </p:txBody>
      </p:sp>
      <p:sp>
        <p:nvSpPr>
          <p:cNvPr id="21" name="TextBox 21"/>
          <p:cNvSpPr txBox="1"/>
          <p:nvPr/>
        </p:nvSpPr>
        <p:spPr>
          <a:xfrm>
            <a:off x="7664417" y="4012850"/>
            <a:ext cx="2959165" cy="4668607"/>
          </a:xfrm>
          <a:prstGeom prst="rect">
            <a:avLst/>
          </a:prstGeom>
        </p:spPr>
        <p:txBody>
          <a:bodyPr lIns="0" tIns="0" rIns="0" bIns="0" rtlCol="0" anchor="t">
            <a:spAutoFit/>
          </a:bodyPr>
          <a:lstStyle/>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EXPERIENTIAL LEARNING THEORY</a:t>
            </a:r>
            <a:r>
              <a:rPr lang="en-US" sz="2196">
                <a:solidFill>
                  <a:srgbClr val="01070A"/>
                </a:solidFill>
                <a:latin typeface="Dosis"/>
                <a:ea typeface="Dosis"/>
                <a:cs typeface="Dosis"/>
                <a:sym typeface="Dosis"/>
              </a:rPr>
              <a:t> (KOLB)</a:t>
            </a:r>
          </a:p>
          <a:p>
            <a:pPr algn="ctr">
              <a:lnSpc>
                <a:spcPts val="3075"/>
              </a:lnSpc>
            </a:pPr>
            <a:endParaRPr lang="en-US" sz="2196">
              <a:solidFill>
                <a:srgbClr val="01070A"/>
              </a:solidFill>
              <a:latin typeface="Dosis"/>
              <a:ea typeface="Dosis"/>
              <a:cs typeface="Dosis"/>
              <a:sym typeface="Dosis"/>
            </a:endParaRPr>
          </a:p>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SOCIOCULTURAL THEORY</a:t>
            </a:r>
          </a:p>
          <a:p>
            <a:pPr algn="ctr">
              <a:lnSpc>
                <a:spcPts val="3075"/>
              </a:lnSpc>
            </a:pPr>
            <a:r>
              <a:rPr lang="en-US" sz="2196">
                <a:solidFill>
                  <a:srgbClr val="01070A"/>
                </a:solidFill>
                <a:latin typeface="Dosis"/>
                <a:ea typeface="Dosis"/>
                <a:cs typeface="Dosis"/>
                <a:sym typeface="Dosis"/>
              </a:rPr>
              <a:t> (ROGOFF, VYGOTSKY)</a:t>
            </a:r>
          </a:p>
          <a:p>
            <a:pPr algn="ctr">
              <a:lnSpc>
                <a:spcPts val="3075"/>
              </a:lnSpc>
            </a:pPr>
            <a:endParaRPr lang="en-US" sz="2196">
              <a:solidFill>
                <a:srgbClr val="01070A"/>
              </a:solidFill>
              <a:latin typeface="Dosis"/>
              <a:ea typeface="Dosis"/>
              <a:cs typeface="Dosis"/>
              <a:sym typeface="Dosis"/>
            </a:endParaRPr>
          </a:p>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AUTHENTIC CONTEXT IN CURRICULUM FOR WALES</a:t>
            </a:r>
          </a:p>
          <a:p>
            <a:pPr algn="ctr">
              <a:lnSpc>
                <a:spcPts val="3075"/>
              </a:lnSpc>
            </a:pPr>
            <a:r>
              <a:rPr lang="en-US" sz="2196">
                <a:solidFill>
                  <a:srgbClr val="01070A"/>
                </a:solidFill>
                <a:latin typeface="Dosis"/>
                <a:ea typeface="Dosis"/>
                <a:cs typeface="Dosis"/>
                <a:sym typeface="Dosis"/>
              </a:rPr>
              <a:t>(WELSH GOVERNMENT)</a:t>
            </a:r>
          </a:p>
        </p:txBody>
      </p:sp>
      <p:sp>
        <p:nvSpPr>
          <p:cNvPr id="22" name="TextBox 22"/>
          <p:cNvSpPr txBox="1"/>
          <p:nvPr/>
        </p:nvSpPr>
        <p:spPr>
          <a:xfrm>
            <a:off x="12055413" y="4012850"/>
            <a:ext cx="2959165" cy="3497032"/>
          </a:xfrm>
          <a:prstGeom prst="rect">
            <a:avLst/>
          </a:prstGeom>
        </p:spPr>
        <p:txBody>
          <a:bodyPr lIns="0" tIns="0" rIns="0" bIns="0" rtlCol="0" anchor="t">
            <a:spAutoFit/>
          </a:bodyPr>
          <a:lstStyle/>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SELF - DETERMINATION THEORY (SDT)</a:t>
            </a:r>
          </a:p>
          <a:p>
            <a:pPr algn="ctr">
              <a:lnSpc>
                <a:spcPts val="3075"/>
              </a:lnSpc>
            </a:pPr>
            <a:r>
              <a:rPr lang="en-US" sz="2196">
                <a:solidFill>
                  <a:srgbClr val="01070A"/>
                </a:solidFill>
                <a:latin typeface="Dosis"/>
                <a:ea typeface="Dosis"/>
                <a:cs typeface="Dosis"/>
                <a:sym typeface="Dosis"/>
              </a:rPr>
              <a:t>(DECI AND RYAN)</a:t>
            </a:r>
          </a:p>
          <a:p>
            <a:pPr algn="ctr">
              <a:lnSpc>
                <a:spcPts val="3075"/>
              </a:lnSpc>
            </a:pPr>
            <a:endParaRPr lang="en-US" sz="2196">
              <a:solidFill>
                <a:srgbClr val="01070A"/>
              </a:solidFill>
              <a:latin typeface="Dosis"/>
              <a:ea typeface="Dosis"/>
              <a:cs typeface="Dosis"/>
              <a:sym typeface="Dosis"/>
            </a:endParaRPr>
          </a:p>
          <a:p>
            <a:pPr marL="474243" lvl="1" indent="-237121" algn="ctr">
              <a:lnSpc>
                <a:spcPts val="3075"/>
              </a:lnSpc>
              <a:buFont typeface="Arial"/>
              <a:buChar char="•"/>
            </a:pPr>
            <a:r>
              <a:rPr lang="en-US" sz="2196" b="1">
                <a:solidFill>
                  <a:srgbClr val="01070A"/>
                </a:solidFill>
                <a:latin typeface="Dosis Bold"/>
                <a:ea typeface="Dosis Bold"/>
                <a:cs typeface="Dosis Bold"/>
                <a:sym typeface="Dosis Bold"/>
              </a:rPr>
              <a:t>JOB DEMANDS RESOURCES MODEL</a:t>
            </a:r>
          </a:p>
          <a:p>
            <a:pPr algn="ctr">
              <a:lnSpc>
                <a:spcPts val="3075"/>
              </a:lnSpc>
            </a:pPr>
            <a:r>
              <a:rPr lang="en-US" sz="2196">
                <a:solidFill>
                  <a:srgbClr val="01070A"/>
                </a:solidFill>
                <a:latin typeface="Dosis"/>
                <a:ea typeface="Dosis"/>
                <a:cs typeface="Dosis"/>
                <a:sym typeface="Dosis"/>
              </a:rPr>
              <a:t>(BAKKER &amp; DEMEROUTI)</a:t>
            </a:r>
          </a:p>
          <a:p>
            <a:pPr algn="ctr">
              <a:lnSpc>
                <a:spcPts val="3075"/>
              </a:lnSpc>
            </a:pPr>
            <a:endParaRPr lang="en-US" sz="2196">
              <a:solidFill>
                <a:srgbClr val="01070A"/>
              </a:solidFill>
              <a:latin typeface="Dosis"/>
              <a:ea typeface="Dosis"/>
              <a:cs typeface="Dosis"/>
              <a:sym typeface="Dosis"/>
            </a:endParaRPr>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a:off x="3037331" y="2030095"/>
            <a:ext cx="13293258" cy="6791564"/>
            <a:chOff x="0" y="0"/>
            <a:chExt cx="3501105" cy="1788725"/>
          </a:xfrm>
        </p:grpSpPr>
        <p:sp>
          <p:nvSpPr>
            <p:cNvPr id="4" name="Freeform 4"/>
            <p:cNvSpPr/>
            <p:nvPr/>
          </p:nvSpPr>
          <p:spPr>
            <a:xfrm>
              <a:off x="0" y="0"/>
              <a:ext cx="3501105" cy="1788725"/>
            </a:xfrm>
            <a:custGeom>
              <a:avLst/>
              <a:gdLst/>
              <a:ahLst/>
              <a:cxnLst/>
              <a:rect l="l" t="t" r="r" b="b"/>
              <a:pathLst>
                <a:path w="3501105" h="1788725">
                  <a:moveTo>
                    <a:pt x="0" y="0"/>
                  </a:moveTo>
                  <a:lnTo>
                    <a:pt x="3501105" y="0"/>
                  </a:lnTo>
                  <a:lnTo>
                    <a:pt x="3501105" y="1788725"/>
                  </a:lnTo>
                  <a:lnTo>
                    <a:pt x="0" y="1788725"/>
                  </a:lnTo>
                  <a:close/>
                </a:path>
              </a:pathLst>
            </a:custGeom>
            <a:solidFill>
              <a:srgbClr val="000000">
                <a:alpha val="31765"/>
              </a:srgbClr>
            </a:solidFill>
            <a:ln w="38100" cap="sq">
              <a:solidFill>
                <a:srgbClr val="000000">
                  <a:alpha val="31765"/>
                </a:srgbClr>
              </a:solidFill>
              <a:prstDash val="solid"/>
              <a:miter/>
            </a:ln>
          </p:spPr>
          <p:txBody>
            <a:bodyPr/>
            <a:lstStyle/>
            <a:p>
              <a:endParaRPr lang="en-GB"/>
            </a:p>
          </p:txBody>
        </p:sp>
        <p:sp>
          <p:nvSpPr>
            <p:cNvPr id="5" name="TextBox 5"/>
            <p:cNvSpPr txBox="1"/>
            <p:nvPr/>
          </p:nvSpPr>
          <p:spPr>
            <a:xfrm>
              <a:off x="0" y="-47625"/>
              <a:ext cx="3501105" cy="1836350"/>
            </a:xfrm>
            <a:prstGeom prst="rect">
              <a:avLst/>
            </a:prstGeom>
          </p:spPr>
          <p:txBody>
            <a:bodyPr lIns="50800" tIns="50800" rIns="50800" bIns="50800" rtlCol="0" anchor="ctr"/>
            <a:lstStyle/>
            <a:p>
              <a:pPr algn="ctr">
                <a:lnSpc>
                  <a:spcPts val="3210"/>
                </a:lnSpc>
              </a:pPr>
              <a:endParaRPr/>
            </a:p>
          </p:txBody>
        </p:sp>
      </p:grpSp>
      <p:grpSp>
        <p:nvGrpSpPr>
          <p:cNvPr id="6" name="Group 6"/>
          <p:cNvGrpSpPr/>
          <p:nvPr/>
        </p:nvGrpSpPr>
        <p:grpSpPr>
          <a:xfrm rot="-147716">
            <a:off x="2897598" y="1747718"/>
            <a:ext cx="13293258" cy="6791564"/>
            <a:chOff x="0" y="0"/>
            <a:chExt cx="3501105" cy="1788725"/>
          </a:xfrm>
        </p:grpSpPr>
        <p:sp>
          <p:nvSpPr>
            <p:cNvPr id="7" name="Freeform 7"/>
            <p:cNvSpPr/>
            <p:nvPr/>
          </p:nvSpPr>
          <p:spPr>
            <a:xfrm>
              <a:off x="0" y="0"/>
              <a:ext cx="3501105" cy="1788725"/>
            </a:xfrm>
            <a:custGeom>
              <a:avLst/>
              <a:gdLst/>
              <a:ahLst/>
              <a:cxnLst/>
              <a:rect l="l" t="t" r="r" b="b"/>
              <a:pathLst>
                <a:path w="3501105" h="1788725">
                  <a:moveTo>
                    <a:pt x="6406" y="0"/>
                  </a:moveTo>
                  <a:lnTo>
                    <a:pt x="3494699" y="0"/>
                  </a:lnTo>
                  <a:cubicBezTo>
                    <a:pt x="3496397" y="0"/>
                    <a:pt x="3498027" y="675"/>
                    <a:pt x="3499229" y="1876"/>
                  </a:cubicBezTo>
                  <a:cubicBezTo>
                    <a:pt x="3500430" y="3078"/>
                    <a:pt x="3501105" y="4707"/>
                    <a:pt x="3501105" y="6406"/>
                  </a:cubicBezTo>
                  <a:lnTo>
                    <a:pt x="3501105" y="1782318"/>
                  </a:lnTo>
                  <a:cubicBezTo>
                    <a:pt x="3501105" y="1785856"/>
                    <a:pt x="3498237" y="1788725"/>
                    <a:pt x="3494699" y="1788725"/>
                  </a:cubicBezTo>
                  <a:lnTo>
                    <a:pt x="6406" y="1788725"/>
                  </a:lnTo>
                  <a:cubicBezTo>
                    <a:pt x="4707" y="1788725"/>
                    <a:pt x="3078" y="1788050"/>
                    <a:pt x="1876" y="1786848"/>
                  </a:cubicBezTo>
                  <a:cubicBezTo>
                    <a:pt x="675" y="1785647"/>
                    <a:pt x="0" y="1784017"/>
                    <a:pt x="0" y="1782318"/>
                  </a:cubicBezTo>
                  <a:lnTo>
                    <a:pt x="0" y="6406"/>
                  </a:lnTo>
                  <a:cubicBezTo>
                    <a:pt x="0" y="4707"/>
                    <a:pt x="675" y="3078"/>
                    <a:pt x="1876" y="1876"/>
                  </a:cubicBezTo>
                  <a:cubicBezTo>
                    <a:pt x="3078" y="675"/>
                    <a:pt x="4707" y="0"/>
                    <a:pt x="6406" y="0"/>
                  </a:cubicBezTo>
                  <a:close/>
                </a:path>
              </a:pathLst>
            </a:custGeom>
            <a:solidFill>
              <a:srgbClr val="FFFFFF"/>
            </a:solidFill>
            <a:ln w="38100" cap="sq">
              <a:solidFill>
                <a:srgbClr val="000000"/>
              </a:solidFill>
              <a:prstDash val="solid"/>
              <a:miter/>
            </a:ln>
          </p:spPr>
          <p:txBody>
            <a:bodyPr/>
            <a:lstStyle/>
            <a:p>
              <a:endParaRPr lang="en-GB"/>
            </a:p>
          </p:txBody>
        </p:sp>
        <p:sp>
          <p:nvSpPr>
            <p:cNvPr id="8" name="TextBox 8"/>
            <p:cNvSpPr txBox="1"/>
            <p:nvPr/>
          </p:nvSpPr>
          <p:spPr>
            <a:xfrm>
              <a:off x="0" y="-47625"/>
              <a:ext cx="3501105" cy="1836350"/>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a:off x="6928985" y="1314623"/>
            <a:ext cx="3667332" cy="946839"/>
          </a:xfrm>
          <a:custGeom>
            <a:avLst/>
            <a:gdLst/>
            <a:ahLst/>
            <a:cxnLst/>
            <a:rect l="l" t="t" r="r" b="b"/>
            <a:pathLst>
              <a:path w="3667332" h="946839">
                <a:moveTo>
                  <a:pt x="0" y="0"/>
                </a:moveTo>
                <a:lnTo>
                  <a:pt x="3667333" y="0"/>
                </a:lnTo>
                <a:lnTo>
                  <a:pt x="3667333" y="946839"/>
                </a:lnTo>
                <a:lnTo>
                  <a:pt x="0" y="9468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11366205" y="7200900"/>
            <a:ext cx="6921795" cy="4114800"/>
          </a:xfrm>
          <a:custGeom>
            <a:avLst/>
            <a:gdLst/>
            <a:ahLst/>
            <a:cxnLst/>
            <a:rect l="l" t="t" r="r" b="b"/>
            <a:pathLst>
              <a:path w="6921795" h="4114800">
                <a:moveTo>
                  <a:pt x="0" y="0"/>
                </a:moveTo>
                <a:lnTo>
                  <a:pt x="6921795" y="0"/>
                </a:lnTo>
                <a:lnTo>
                  <a:pt x="6921795"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3824026" y="2267662"/>
            <a:ext cx="10307708" cy="1086343"/>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The Research Question</a:t>
            </a:r>
          </a:p>
        </p:txBody>
      </p:sp>
      <p:sp>
        <p:nvSpPr>
          <p:cNvPr id="12" name="Freeform 12"/>
          <p:cNvSpPr/>
          <p:nvPr/>
        </p:nvSpPr>
        <p:spPr>
          <a:xfrm>
            <a:off x="4302188" y="3354005"/>
            <a:ext cx="9445682" cy="5066321"/>
          </a:xfrm>
          <a:custGeom>
            <a:avLst/>
            <a:gdLst/>
            <a:ahLst/>
            <a:cxnLst/>
            <a:rect l="l" t="t" r="r" b="b"/>
            <a:pathLst>
              <a:path w="9445682" h="5066321">
                <a:moveTo>
                  <a:pt x="0" y="0"/>
                </a:moveTo>
                <a:lnTo>
                  <a:pt x="9445682" y="0"/>
                </a:lnTo>
                <a:lnTo>
                  <a:pt x="9445682" y="5066321"/>
                </a:lnTo>
                <a:lnTo>
                  <a:pt x="0" y="5066321"/>
                </a:lnTo>
                <a:lnTo>
                  <a:pt x="0" y="0"/>
                </a:lnTo>
                <a:close/>
              </a:path>
            </a:pathLst>
          </a:custGeom>
          <a:blipFill>
            <a:blip r:embed="rId8">
              <a:alphaModFix amt="16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TextBox 13"/>
          <p:cNvSpPr txBox="1"/>
          <p:nvPr/>
        </p:nvSpPr>
        <p:spPr>
          <a:xfrm>
            <a:off x="4302188" y="4449033"/>
            <a:ext cx="9829546" cy="2612216"/>
          </a:xfrm>
          <a:prstGeom prst="rect">
            <a:avLst/>
          </a:prstGeom>
        </p:spPr>
        <p:txBody>
          <a:bodyPr lIns="0" tIns="0" rIns="0" bIns="0" rtlCol="0" anchor="t">
            <a:spAutoFit/>
          </a:bodyPr>
          <a:lstStyle/>
          <a:p>
            <a:pPr algn="ctr">
              <a:lnSpc>
                <a:spcPts val="5714"/>
              </a:lnSpc>
            </a:pPr>
            <a:r>
              <a:rPr lang="en-US" sz="4081" b="1">
                <a:solidFill>
                  <a:srgbClr val="01070A"/>
                </a:solidFill>
                <a:latin typeface="Dosis Bold"/>
                <a:ea typeface="Dosis Bold"/>
                <a:cs typeface="Dosis Bold"/>
                <a:sym typeface="Dosis Bold"/>
              </a:rPr>
              <a:t>Exploring how educational visits influence teachers' perceptions of their relationships with students; do they have a positive impact?</a:t>
            </a:r>
          </a:p>
          <a:p>
            <a:pPr algn="l">
              <a:lnSpc>
                <a:spcPts val="3474"/>
              </a:lnSpc>
              <a:spcBef>
                <a:spcPct val="0"/>
              </a:spcBef>
            </a:pPr>
            <a:endParaRPr lang="en-US" sz="4081" b="1">
              <a:solidFill>
                <a:srgbClr val="01070A"/>
              </a:solidFill>
              <a:latin typeface="Dosis Bold"/>
              <a:ea typeface="Dosis Bold"/>
              <a:cs typeface="Dosis Bold"/>
              <a:sym typeface="Dosis Bold"/>
            </a:endParaRPr>
          </a:p>
        </p:txBody>
      </p:sp>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235406" y="1021443"/>
            <a:ext cx="4796999" cy="4779555"/>
          </a:xfrm>
          <a:custGeom>
            <a:avLst/>
            <a:gdLst/>
            <a:ahLst/>
            <a:cxnLst/>
            <a:rect l="l" t="t" r="r" b="b"/>
            <a:pathLst>
              <a:path w="4796999" h="4779555">
                <a:moveTo>
                  <a:pt x="0" y="0"/>
                </a:moveTo>
                <a:lnTo>
                  <a:pt x="4796999" y="0"/>
                </a:lnTo>
                <a:lnTo>
                  <a:pt x="4796999" y="4779555"/>
                </a:lnTo>
                <a:lnTo>
                  <a:pt x="0" y="477955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701124" y="1442994"/>
            <a:ext cx="2560425" cy="707608"/>
          </a:xfrm>
          <a:custGeom>
            <a:avLst/>
            <a:gdLst/>
            <a:ahLst/>
            <a:cxnLst/>
            <a:rect l="l" t="t" r="r" b="b"/>
            <a:pathLst>
              <a:path w="2560425" h="707608">
                <a:moveTo>
                  <a:pt x="0" y="0"/>
                </a:moveTo>
                <a:lnTo>
                  <a:pt x="2560425" y="0"/>
                </a:lnTo>
                <a:lnTo>
                  <a:pt x="2560425" y="707609"/>
                </a:lnTo>
                <a:lnTo>
                  <a:pt x="0" y="7076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a:off x="4390977" y="1106176"/>
            <a:ext cx="4796999" cy="4779555"/>
          </a:xfrm>
          <a:custGeom>
            <a:avLst/>
            <a:gdLst/>
            <a:ahLst/>
            <a:cxnLst/>
            <a:rect l="l" t="t" r="r" b="b"/>
            <a:pathLst>
              <a:path w="4796999" h="4779555">
                <a:moveTo>
                  <a:pt x="0" y="0"/>
                </a:moveTo>
                <a:lnTo>
                  <a:pt x="4796998" y="0"/>
                </a:lnTo>
                <a:lnTo>
                  <a:pt x="4796998" y="4779555"/>
                </a:lnTo>
                <a:lnTo>
                  <a:pt x="0" y="477955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a:off x="5555922" y="1484462"/>
            <a:ext cx="2560425" cy="707608"/>
          </a:xfrm>
          <a:custGeom>
            <a:avLst/>
            <a:gdLst/>
            <a:ahLst/>
            <a:cxnLst/>
            <a:rect l="l" t="t" r="r" b="b"/>
            <a:pathLst>
              <a:path w="2560425" h="707608">
                <a:moveTo>
                  <a:pt x="0" y="0"/>
                </a:moveTo>
                <a:lnTo>
                  <a:pt x="2560424" y="0"/>
                </a:lnTo>
                <a:lnTo>
                  <a:pt x="2560424" y="707608"/>
                </a:lnTo>
                <a:lnTo>
                  <a:pt x="0" y="70760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a:off x="13264724" y="1106176"/>
            <a:ext cx="4796999" cy="4779555"/>
          </a:xfrm>
          <a:custGeom>
            <a:avLst/>
            <a:gdLst/>
            <a:ahLst/>
            <a:cxnLst/>
            <a:rect l="l" t="t" r="r" b="b"/>
            <a:pathLst>
              <a:path w="4796999" h="4779555">
                <a:moveTo>
                  <a:pt x="0" y="0"/>
                </a:moveTo>
                <a:lnTo>
                  <a:pt x="4796998" y="0"/>
                </a:lnTo>
                <a:lnTo>
                  <a:pt x="4796998" y="4779555"/>
                </a:lnTo>
                <a:lnTo>
                  <a:pt x="0" y="477955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8" name="Freeform 8"/>
          <p:cNvSpPr/>
          <p:nvPr/>
        </p:nvSpPr>
        <p:spPr>
          <a:xfrm>
            <a:off x="14188649" y="1484462"/>
            <a:ext cx="2560425" cy="707608"/>
          </a:xfrm>
          <a:custGeom>
            <a:avLst/>
            <a:gdLst/>
            <a:ahLst/>
            <a:cxnLst/>
            <a:rect l="l" t="t" r="r" b="b"/>
            <a:pathLst>
              <a:path w="2560425" h="707608">
                <a:moveTo>
                  <a:pt x="0" y="0"/>
                </a:moveTo>
                <a:lnTo>
                  <a:pt x="2560424" y="0"/>
                </a:lnTo>
                <a:lnTo>
                  <a:pt x="2560424" y="707608"/>
                </a:lnTo>
                <a:lnTo>
                  <a:pt x="0" y="70760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9" name="TextBox 9"/>
          <p:cNvSpPr txBox="1"/>
          <p:nvPr/>
        </p:nvSpPr>
        <p:spPr>
          <a:xfrm>
            <a:off x="4934404" y="2428537"/>
            <a:ext cx="3710145" cy="2323504"/>
          </a:xfrm>
          <a:prstGeom prst="rect">
            <a:avLst/>
          </a:prstGeom>
        </p:spPr>
        <p:txBody>
          <a:bodyPr lIns="0" tIns="0" rIns="0" bIns="0" rtlCol="0" anchor="t">
            <a:spAutoFit/>
          </a:bodyPr>
          <a:lstStyle/>
          <a:p>
            <a:pPr algn="ctr">
              <a:lnSpc>
                <a:spcPts val="3716"/>
              </a:lnSpc>
            </a:pPr>
            <a:r>
              <a:rPr lang="en-US" sz="2654">
                <a:solidFill>
                  <a:srgbClr val="01070A"/>
                </a:solidFill>
                <a:latin typeface="Dosis"/>
                <a:ea typeface="Dosis"/>
                <a:cs typeface="Dosis"/>
                <a:sym typeface="Dosis"/>
              </a:rPr>
              <a:t>Teacher pupil relationships.</a:t>
            </a:r>
          </a:p>
          <a:p>
            <a:pPr algn="ctr">
              <a:lnSpc>
                <a:spcPts val="3716"/>
              </a:lnSpc>
            </a:pPr>
            <a:endParaRPr lang="en-US" sz="2654">
              <a:solidFill>
                <a:srgbClr val="01070A"/>
              </a:solidFill>
              <a:latin typeface="Dosis"/>
              <a:ea typeface="Dosis"/>
              <a:cs typeface="Dosis"/>
              <a:sym typeface="Dosis"/>
            </a:endParaRPr>
          </a:p>
          <a:p>
            <a:pPr algn="ctr">
              <a:lnSpc>
                <a:spcPts val="3716"/>
              </a:lnSpc>
            </a:pPr>
            <a:r>
              <a:rPr lang="en-US" sz="2654">
                <a:solidFill>
                  <a:srgbClr val="01070A"/>
                </a:solidFill>
                <a:latin typeface="Dosis"/>
                <a:ea typeface="Dosis"/>
                <a:cs typeface="Dosis"/>
                <a:sym typeface="Dosis"/>
              </a:rPr>
              <a:t>Looking for recent studies and trying to identify gaps (Biggam, 2018) </a:t>
            </a:r>
          </a:p>
        </p:txBody>
      </p:sp>
      <p:sp>
        <p:nvSpPr>
          <p:cNvPr id="10" name="TextBox 10"/>
          <p:cNvSpPr txBox="1"/>
          <p:nvPr/>
        </p:nvSpPr>
        <p:spPr>
          <a:xfrm>
            <a:off x="13855776" y="2428537"/>
            <a:ext cx="3710145" cy="2323504"/>
          </a:xfrm>
          <a:prstGeom prst="rect">
            <a:avLst/>
          </a:prstGeom>
        </p:spPr>
        <p:txBody>
          <a:bodyPr lIns="0" tIns="0" rIns="0" bIns="0" rtlCol="0" anchor="t">
            <a:spAutoFit/>
          </a:bodyPr>
          <a:lstStyle/>
          <a:p>
            <a:pPr algn="ctr">
              <a:lnSpc>
                <a:spcPts val="3716"/>
              </a:lnSpc>
            </a:pPr>
            <a:r>
              <a:rPr lang="en-US" sz="2654">
                <a:solidFill>
                  <a:srgbClr val="01070A"/>
                </a:solidFill>
                <a:latin typeface="Dosis"/>
                <a:ea typeface="Dosis"/>
                <a:cs typeface="Dosis"/>
                <a:sym typeface="Dosis"/>
              </a:rPr>
              <a:t>Teacher perspectives and case studies on teacher-pupil relationships. Connect the theory to practice. Barriers and limitations.  </a:t>
            </a:r>
          </a:p>
        </p:txBody>
      </p:sp>
      <p:sp>
        <p:nvSpPr>
          <p:cNvPr id="11" name="TextBox 11"/>
          <p:cNvSpPr txBox="1"/>
          <p:nvPr/>
        </p:nvSpPr>
        <p:spPr>
          <a:xfrm>
            <a:off x="1498460" y="-37351"/>
            <a:ext cx="15285715" cy="1227531"/>
          </a:xfrm>
          <a:prstGeom prst="rect">
            <a:avLst/>
          </a:prstGeom>
        </p:spPr>
        <p:txBody>
          <a:bodyPr lIns="0" tIns="0" rIns="0" bIns="0" rtlCol="0" anchor="t">
            <a:spAutoFit/>
          </a:bodyPr>
          <a:lstStyle/>
          <a:p>
            <a:pPr marL="0" lvl="0" indent="0" algn="ctr">
              <a:lnSpc>
                <a:spcPts val="10011"/>
              </a:lnSpc>
              <a:spcBef>
                <a:spcPct val="0"/>
              </a:spcBef>
            </a:pPr>
            <a:r>
              <a:rPr lang="en-US" sz="7151">
                <a:solidFill>
                  <a:srgbClr val="01070A"/>
                </a:solidFill>
                <a:latin typeface="Carelia"/>
                <a:ea typeface="Carelia"/>
                <a:cs typeface="Carelia"/>
                <a:sym typeface="Carelia"/>
              </a:rPr>
              <a:t>The Literature Review Structure</a:t>
            </a:r>
          </a:p>
        </p:txBody>
      </p:sp>
      <p:sp>
        <p:nvSpPr>
          <p:cNvPr id="12" name="TextBox 12"/>
          <p:cNvSpPr txBox="1"/>
          <p:nvPr/>
        </p:nvSpPr>
        <p:spPr>
          <a:xfrm>
            <a:off x="519082" y="1533797"/>
            <a:ext cx="2905458" cy="595173"/>
          </a:xfrm>
          <a:prstGeom prst="rect">
            <a:avLst/>
          </a:prstGeom>
        </p:spPr>
        <p:txBody>
          <a:bodyPr lIns="0" tIns="0" rIns="0" bIns="0" rtlCol="0" anchor="t">
            <a:spAutoFit/>
          </a:bodyPr>
          <a:lstStyle/>
          <a:p>
            <a:pPr marL="0" lvl="0" indent="0" algn="ctr">
              <a:lnSpc>
                <a:spcPts val="4995"/>
              </a:lnSpc>
              <a:spcBef>
                <a:spcPct val="0"/>
              </a:spcBef>
            </a:pPr>
            <a:r>
              <a:rPr lang="en-US" sz="3567">
                <a:solidFill>
                  <a:srgbClr val="01070A"/>
                </a:solidFill>
                <a:latin typeface="Carelia"/>
                <a:ea typeface="Carelia"/>
                <a:cs typeface="Carelia"/>
                <a:sym typeface="Carelia"/>
              </a:rPr>
              <a:t>Introduction</a:t>
            </a:r>
          </a:p>
        </p:txBody>
      </p:sp>
      <p:sp>
        <p:nvSpPr>
          <p:cNvPr id="13" name="TextBox 13"/>
          <p:cNvSpPr txBox="1"/>
          <p:nvPr/>
        </p:nvSpPr>
        <p:spPr>
          <a:xfrm>
            <a:off x="204806" y="2191099"/>
            <a:ext cx="3762660" cy="2360491"/>
          </a:xfrm>
          <a:prstGeom prst="rect">
            <a:avLst/>
          </a:prstGeom>
        </p:spPr>
        <p:txBody>
          <a:bodyPr lIns="0" tIns="0" rIns="0" bIns="0" rtlCol="0" anchor="t">
            <a:spAutoFit/>
          </a:bodyPr>
          <a:lstStyle/>
          <a:p>
            <a:pPr algn="ctr">
              <a:lnSpc>
                <a:spcPts val="3769"/>
              </a:lnSpc>
            </a:pPr>
            <a:r>
              <a:rPr lang="en-US" sz="2692">
                <a:solidFill>
                  <a:srgbClr val="01070A"/>
                </a:solidFill>
                <a:latin typeface="Dosis"/>
                <a:ea typeface="Dosis"/>
                <a:cs typeface="Dosis"/>
                <a:sym typeface="Dosis"/>
              </a:rPr>
              <a:t>Contextual background about teacher-pupil relationships. </a:t>
            </a:r>
          </a:p>
          <a:p>
            <a:pPr algn="ctr">
              <a:lnSpc>
                <a:spcPts val="3769"/>
              </a:lnSpc>
            </a:pPr>
            <a:endParaRPr lang="en-US" sz="2692">
              <a:solidFill>
                <a:srgbClr val="01070A"/>
              </a:solidFill>
              <a:latin typeface="Dosis"/>
              <a:ea typeface="Dosis"/>
              <a:cs typeface="Dosis"/>
              <a:sym typeface="Dosis"/>
            </a:endParaRPr>
          </a:p>
          <a:p>
            <a:pPr algn="ctr">
              <a:lnSpc>
                <a:spcPts val="3769"/>
              </a:lnSpc>
            </a:pPr>
            <a:r>
              <a:rPr lang="en-US" sz="2692">
                <a:solidFill>
                  <a:srgbClr val="01070A"/>
                </a:solidFill>
                <a:latin typeface="Dosis"/>
                <a:ea typeface="Dosis"/>
                <a:cs typeface="Dosis"/>
                <a:sym typeface="Dosis"/>
              </a:rPr>
              <a:t>Discuss Educational Visits.</a:t>
            </a:r>
          </a:p>
        </p:txBody>
      </p:sp>
      <p:sp>
        <p:nvSpPr>
          <p:cNvPr id="14" name="TextBox 14"/>
          <p:cNvSpPr txBox="1"/>
          <p:nvPr/>
        </p:nvSpPr>
        <p:spPr>
          <a:xfrm>
            <a:off x="4932615" y="1473160"/>
            <a:ext cx="3710145" cy="663753"/>
          </a:xfrm>
          <a:prstGeom prst="rect">
            <a:avLst/>
          </a:prstGeom>
        </p:spPr>
        <p:txBody>
          <a:bodyPr lIns="0" tIns="0" rIns="0" bIns="0" rtlCol="0" anchor="t">
            <a:spAutoFit/>
          </a:bodyPr>
          <a:lstStyle/>
          <a:p>
            <a:pPr marL="0" lvl="0" indent="0" algn="ctr">
              <a:lnSpc>
                <a:spcPts val="5415"/>
              </a:lnSpc>
              <a:spcBef>
                <a:spcPct val="0"/>
              </a:spcBef>
            </a:pPr>
            <a:r>
              <a:rPr lang="en-US" sz="3867">
                <a:solidFill>
                  <a:srgbClr val="01070A"/>
                </a:solidFill>
                <a:latin typeface="Carelia"/>
                <a:ea typeface="Carelia"/>
                <a:cs typeface="Carelia"/>
                <a:sym typeface="Carelia"/>
              </a:rPr>
              <a:t>Relationships</a:t>
            </a:r>
          </a:p>
        </p:txBody>
      </p:sp>
      <p:sp>
        <p:nvSpPr>
          <p:cNvPr id="15" name="TextBox 15"/>
          <p:cNvSpPr txBox="1"/>
          <p:nvPr/>
        </p:nvSpPr>
        <p:spPr>
          <a:xfrm>
            <a:off x="13436966" y="1516499"/>
            <a:ext cx="4447934" cy="588188"/>
          </a:xfrm>
          <a:prstGeom prst="rect">
            <a:avLst/>
          </a:prstGeom>
        </p:spPr>
        <p:txBody>
          <a:bodyPr lIns="0" tIns="0" rIns="0" bIns="0" rtlCol="0" anchor="t">
            <a:spAutoFit/>
          </a:bodyPr>
          <a:lstStyle/>
          <a:p>
            <a:pPr marL="0" lvl="0" indent="0" algn="ctr">
              <a:lnSpc>
                <a:spcPts val="4855"/>
              </a:lnSpc>
              <a:spcBef>
                <a:spcPct val="0"/>
              </a:spcBef>
            </a:pPr>
            <a:r>
              <a:rPr lang="en-US" sz="3467">
                <a:solidFill>
                  <a:srgbClr val="01070A"/>
                </a:solidFill>
                <a:latin typeface="Carelia"/>
                <a:ea typeface="Carelia"/>
                <a:cs typeface="Carelia"/>
                <a:sym typeface="Carelia"/>
              </a:rPr>
              <a:t>Current research</a:t>
            </a:r>
          </a:p>
        </p:txBody>
      </p:sp>
      <p:sp>
        <p:nvSpPr>
          <p:cNvPr id="16" name="Freeform 16"/>
          <p:cNvSpPr/>
          <p:nvPr/>
        </p:nvSpPr>
        <p:spPr>
          <a:xfrm>
            <a:off x="692096" y="5507445"/>
            <a:ext cx="4796999" cy="4779555"/>
          </a:xfrm>
          <a:custGeom>
            <a:avLst/>
            <a:gdLst/>
            <a:ahLst/>
            <a:cxnLst/>
            <a:rect l="l" t="t" r="r" b="b"/>
            <a:pathLst>
              <a:path w="4796999" h="4779555">
                <a:moveTo>
                  <a:pt x="0" y="0"/>
                </a:moveTo>
                <a:lnTo>
                  <a:pt x="4796999" y="0"/>
                </a:lnTo>
                <a:lnTo>
                  <a:pt x="4796999" y="4779555"/>
                </a:lnTo>
                <a:lnTo>
                  <a:pt x="0" y="477955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7" name="Freeform 17"/>
          <p:cNvSpPr/>
          <p:nvPr/>
        </p:nvSpPr>
        <p:spPr>
          <a:xfrm>
            <a:off x="1628626" y="5928996"/>
            <a:ext cx="2560425" cy="707608"/>
          </a:xfrm>
          <a:custGeom>
            <a:avLst/>
            <a:gdLst/>
            <a:ahLst/>
            <a:cxnLst/>
            <a:rect l="l" t="t" r="r" b="b"/>
            <a:pathLst>
              <a:path w="2560425" h="707608">
                <a:moveTo>
                  <a:pt x="0" y="0"/>
                </a:moveTo>
                <a:lnTo>
                  <a:pt x="2560425" y="0"/>
                </a:lnTo>
                <a:lnTo>
                  <a:pt x="2560425" y="707608"/>
                </a:lnTo>
                <a:lnTo>
                  <a:pt x="0" y="707608"/>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8" name="Freeform 18"/>
          <p:cNvSpPr/>
          <p:nvPr/>
        </p:nvSpPr>
        <p:spPr>
          <a:xfrm>
            <a:off x="6742818" y="5507445"/>
            <a:ext cx="4796999" cy="4779555"/>
          </a:xfrm>
          <a:custGeom>
            <a:avLst/>
            <a:gdLst/>
            <a:ahLst/>
            <a:cxnLst/>
            <a:rect l="l" t="t" r="r" b="b"/>
            <a:pathLst>
              <a:path w="4796999" h="4779555">
                <a:moveTo>
                  <a:pt x="0" y="0"/>
                </a:moveTo>
                <a:lnTo>
                  <a:pt x="4796998" y="0"/>
                </a:lnTo>
                <a:lnTo>
                  <a:pt x="4796998" y="4779555"/>
                </a:lnTo>
                <a:lnTo>
                  <a:pt x="0" y="4779555"/>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19" name="Freeform 19"/>
          <p:cNvSpPr/>
          <p:nvPr/>
        </p:nvSpPr>
        <p:spPr>
          <a:xfrm>
            <a:off x="7907763" y="5885731"/>
            <a:ext cx="2560425" cy="707608"/>
          </a:xfrm>
          <a:custGeom>
            <a:avLst/>
            <a:gdLst/>
            <a:ahLst/>
            <a:cxnLst/>
            <a:rect l="l" t="t" r="r" b="b"/>
            <a:pathLst>
              <a:path w="2560425" h="707608">
                <a:moveTo>
                  <a:pt x="0" y="0"/>
                </a:moveTo>
                <a:lnTo>
                  <a:pt x="2560424" y="0"/>
                </a:lnTo>
                <a:lnTo>
                  <a:pt x="2560424" y="707608"/>
                </a:lnTo>
                <a:lnTo>
                  <a:pt x="0" y="707608"/>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n-GB"/>
          </a:p>
        </p:txBody>
      </p:sp>
      <p:sp>
        <p:nvSpPr>
          <p:cNvPr id="20" name="Freeform 20"/>
          <p:cNvSpPr/>
          <p:nvPr/>
        </p:nvSpPr>
        <p:spPr>
          <a:xfrm>
            <a:off x="12797116" y="5507445"/>
            <a:ext cx="4796999" cy="4779555"/>
          </a:xfrm>
          <a:custGeom>
            <a:avLst/>
            <a:gdLst/>
            <a:ahLst/>
            <a:cxnLst/>
            <a:rect l="l" t="t" r="r" b="b"/>
            <a:pathLst>
              <a:path w="4796999" h="4779555">
                <a:moveTo>
                  <a:pt x="0" y="0"/>
                </a:moveTo>
                <a:lnTo>
                  <a:pt x="4796999" y="0"/>
                </a:lnTo>
                <a:lnTo>
                  <a:pt x="4796999" y="4779555"/>
                </a:lnTo>
                <a:lnTo>
                  <a:pt x="0" y="4779555"/>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txBody>
          <a:bodyPr/>
          <a:lstStyle/>
          <a:p>
            <a:endParaRPr lang="en-GB"/>
          </a:p>
        </p:txBody>
      </p:sp>
      <p:sp>
        <p:nvSpPr>
          <p:cNvPr id="21" name="Freeform 21"/>
          <p:cNvSpPr/>
          <p:nvPr/>
        </p:nvSpPr>
        <p:spPr>
          <a:xfrm>
            <a:off x="13721041" y="5885731"/>
            <a:ext cx="2560425" cy="707608"/>
          </a:xfrm>
          <a:custGeom>
            <a:avLst/>
            <a:gdLst/>
            <a:ahLst/>
            <a:cxnLst/>
            <a:rect l="l" t="t" r="r" b="b"/>
            <a:pathLst>
              <a:path w="2560425" h="707608">
                <a:moveTo>
                  <a:pt x="0" y="0"/>
                </a:moveTo>
                <a:lnTo>
                  <a:pt x="2560425" y="0"/>
                </a:lnTo>
                <a:lnTo>
                  <a:pt x="2560425" y="707608"/>
                </a:lnTo>
                <a:lnTo>
                  <a:pt x="0" y="707608"/>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22" name="TextBox 22"/>
          <p:cNvSpPr txBox="1"/>
          <p:nvPr/>
        </p:nvSpPr>
        <p:spPr>
          <a:xfrm>
            <a:off x="7286245" y="6829806"/>
            <a:ext cx="3710145" cy="2792166"/>
          </a:xfrm>
          <a:prstGeom prst="rect">
            <a:avLst/>
          </a:prstGeom>
        </p:spPr>
        <p:txBody>
          <a:bodyPr lIns="0" tIns="0" rIns="0" bIns="0" rtlCol="0" anchor="t">
            <a:spAutoFit/>
          </a:bodyPr>
          <a:lstStyle/>
          <a:p>
            <a:pPr algn="ctr">
              <a:lnSpc>
                <a:spcPts val="3716"/>
              </a:lnSpc>
            </a:pPr>
            <a:r>
              <a:rPr lang="en-US" sz="2654">
                <a:solidFill>
                  <a:srgbClr val="01070A"/>
                </a:solidFill>
                <a:latin typeface="Dosis"/>
                <a:ea typeface="Dosis"/>
                <a:cs typeface="Dosis"/>
                <a:sym typeface="Dosis"/>
              </a:rPr>
              <a:t>Gap linking educational visits and how they can impact teacher pupil relationships</a:t>
            </a:r>
          </a:p>
          <a:p>
            <a:pPr algn="ctr">
              <a:lnSpc>
                <a:spcPts val="3716"/>
              </a:lnSpc>
            </a:pPr>
            <a:endParaRPr lang="en-US" sz="2654">
              <a:solidFill>
                <a:srgbClr val="01070A"/>
              </a:solidFill>
              <a:latin typeface="Dosis"/>
              <a:ea typeface="Dosis"/>
              <a:cs typeface="Dosis"/>
              <a:sym typeface="Dosis"/>
            </a:endParaRPr>
          </a:p>
          <a:p>
            <a:pPr algn="ctr">
              <a:lnSpc>
                <a:spcPts val="3716"/>
              </a:lnSpc>
            </a:pPr>
            <a:r>
              <a:rPr lang="en-US" sz="2654">
                <a:solidFill>
                  <a:srgbClr val="01070A"/>
                </a:solidFill>
                <a:latin typeface="Dosis"/>
                <a:ea typeface="Dosis"/>
                <a:cs typeface="Dosis"/>
                <a:sym typeface="Dosis"/>
              </a:rPr>
              <a:t>Justifies the need for research!</a:t>
            </a:r>
          </a:p>
        </p:txBody>
      </p:sp>
      <p:sp>
        <p:nvSpPr>
          <p:cNvPr id="23" name="TextBox 23"/>
          <p:cNvSpPr txBox="1"/>
          <p:nvPr/>
        </p:nvSpPr>
        <p:spPr>
          <a:xfrm>
            <a:off x="13388168" y="6829806"/>
            <a:ext cx="3710145" cy="1386181"/>
          </a:xfrm>
          <a:prstGeom prst="rect">
            <a:avLst/>
          </a:prstGeom>
        </p:spPr>
        <p:txBody>
          <a:bodyPr lIns="0" tIns="0" rIns="0" bIns="0" rtlCol="0" anchor="t">
            <a:spAutoFit/>
          </a:bodyPr>
          <a:lstStyle/>
          <a:p>
            <a:pPr algn="ctr">
              <a:lnSpc>
                <a:spcPts val="3716"/>
              </a:lnSpc>
            </a:pPr>
            <a:r>
              <a:rPr lang="en-US" sz="2654">
                <a:solidFill>
                  <a:srgbClr val="01070A"/>
                </a:solidFill>
                <a:latin typeface="Dosis"/>
                <a:ea typeface="Dosis"/>
                <a:cs typeface="Dosis"/>
                <a:sym typeface="Dosis"/>
              </a:rPr>
              <a:t>Summarise key themes</a:t>
            </a:r>
          </a:p>
          <a:p>
            <a:pPr algn="ctr">
              <a:lnSpc>
                <a:spcPts val="3716"/>
              </a:lnSpc>
            </a:pPr>
            <a:endParaRPr lang="en-US" sz="2654">
              <a:solidFill>
                <a:srgbClr val="01070A"/>
              </a:solidFill>
              <a:latin typeface="Dosis"/>
              <a:ea typeface="Dosis"/>
              <a:cs typeface="Dosis"/>
              <a:sym typeface="Dosis"/>
            </a:endParaRPr>
          </a:p>
          <a:p>
            <a:pPr algn="ctr">
              <a:lnSpc>
                <a:spcPts val="3716"/>
              </a:lnSpc>
            </a:pPr>
            <a:r>
              <a:rPr lang="en-US" sz="2654">
                <a:solidFill>
                  <a:srgbClr val="01070A"/>
                </a:solidFill>
                <a:latin typeface="Dosis"/>
                <a:ea typeface="Dosis"/>
                <a:cs typeface="Dosis"/>
                <a:sym typeface="Dosis"/>
              </a:rPr>
              <a:t>Reference list</a:t>
            </a:r>
          </a:p>
        </p:txBody>
      </p:sp>
      <p:sp>
        <p:nvSpPr>
          <p:cNvPr id="24" name="TextBox 24"/>
          <p:cNvSpPr txBox="1"/>
          <p:nvPr/>
        </p:nvSpPr>
        <p:spPr>
          <a:xfrm>
            <a:off x="1209266" y="7155891"/>
            <a:ext cx="3762660" cy="2355718"/>
          </a:xfrm>
          <a:prstGeom prst="rect">
            <a:avLst/>
          </a:prstGeom>
        </p:spPr>
        <p:txBody>
          <a:bodyPr lIns="0" tIns="0" rIns="0" bIns="0" rtlCol="0" anchor="t">
            <a:spAutoFit/>
          </a:bodyPr>
          <a:lstStyle/>
          <a:p>
            <a:pPr algn="ctr">
              <a:lnSpc>
                <a:spcPts val="3769"/>
              </a:lnSpc>
            </a:pPr>
            <a:r>
              <a:rPr lang="en-US" sz="2692">
                <a:solidFill>
                  <a:srgbClr val="01070A"/>
                </a:solidFill>
                <a:latin typeface="Dosis"/>
                <a:ea typeface="Dosis"/>
                <a:cs typeface="Dosis"/>
                <a:sym typeface="Dosis"/>
              </a:rPr>
              <a:t>Look at teachers as stakeholders in this research. Research surrounding their wellbeing and current position (absences etc)</a:t>
            </a:r>
          </a:p>
        </p:txBody>
      </p:sp>
      <p:sp>
        <p:nvSpPr>
          <p:cNvPr id="25" name="TextBox 25"/>
          <p:cNvSpPr txBox="1"/>
          <p:nvPr/>
        </p:nvSpPr>
        <p:spPr>
          <a:xfrm>
            <a:off x="1457898" y="5993663"/>
            <a:ext cx="2905458" cy="1162228"/>
          </a:xfrm>
          <a:prstGeom prst="rect">
            <a:avLst/>
          </a:prstGeom>
        </p:spPr>
        <p:txBody>
          <a:bodyPr lIns="0" tIns="0" rIns="0" bIns="0" rtlCol="0" anchor="t">
            <a:spAutoFit/>
          </a:bodyPr>
          <a:lstStyle/>
          <a:p>
            <a:pPr marL="0" lvl="0" indent="0" algn="ctr">
              <a:lnSpc>
                <a:spcPts val="4715"/>
              </a:lnSpc>
              <a:spcBef>
                <a:spcPct val="0"/>
              </a:spcBef>
            </a:pPr>
            <a:r>
              <a:rPr lang="en-US" sz="3367">
                <a:solidFill>
                  <a:srgbClr val="01070A"/>
                </a:solidFill>
                <a:latin typeface="Carelia"/>
                <a:ea typeface="Carelia"/>
                <a:cs typeface="Carelia"/>
                <a:sym typeface="Carelia"/>
              </a:rPr>
              <a:t>Teacher wellbeing</a:t>
            </a:r>
          </a:p>
        </p:txBody>
      </p:sp>
      <p:sp>
        <p:nvSpPr>
          <p:cNvPr id="26" name="TextBox 26"/>
          <p:cNvSpPr txBox="1"/>
          <p:nvPr/>
        </p:nvSpPr>
        <p:spPr>
          <a:xfrm>
            <a:off x="7286245" y="5883954"/>
            <a:ext cx="3710145" cy="1110158"/>
          </a:xfrm>
          <a:prstGeom prst="rect">
            <a:avLst/>
          </a:prstGeom>
        </p:spPr>
        <p:txBody>
          <a:bodyPr lIns="0" tIns="0" rIns="0" bIns="0" rtlCol="0" anchor="t">
            <a:spAutoFit/>
          </a:bodyPr>
          <a:lstStyle/>
          <a:p>
            <a:pPr marL="0" lvl="0" indent="0" algn="ctr">
              <a:lnSpc>
                <a:spcPts val="4435"/>
              </a:lnSpc>
              <a:spcBef>
                <a:spcPct val="0"/>
              </a:spcBef>
            </a:pPr>
            <a:r>
              <a:rPr lang="en-US" sz="3168">
                <a:solidFill>
                  <a:srgbClr val="01070A"/>
                </a:solidFill>
                <a:latin typeface="Carelia"/>
                <a:ea typeface="Carelia"/>
                <a:cs typeface="Carelia"/>
                <a:sym typeface="Carelia"/>
              </a:rPr>
              <a:t>Gaps in Current Literature</a:t>
            </a:r>
          </a:p>
        </p:txBody>
      </p:sp>
      <p:sp>
        <p:nvSpPr>
          <p:cNvPr id="27" name="TextBox 27"/>
          <p:cNvSpPr txBox="1"/>
          <p:nvPr/>
        </p:nvSpPr>
        <p:spPr>
          <a:xfrm>
            <a:off x="13146181" y="5967016"/>
            <a:ext cx="3710145" cy="677723"/>
          </a:xfrm>
          <a:prstGeom prst="rect">
            <a:avLst/>
          </a:prstGeom>
        </p:spPr>
        <p:txBody>
          <a:bodyPr lIns="0" tIns="0" rIns="0" bIns="0" rtlCol="0" anchor="t">
            <a:spAutoFit/>
          </a:bodyPr>
          <a:lstStyle/>
          <a:p>
            <a:pPr marL="0" lvl="0" indent="0" algn="ctr">
              <a:lnSpc>
                <a:spcPts val="5695"/>
              </a:lnSpc>
              <a:spcBef>
                <a:spcPct val="0"/>
              </a:spcBef>
            </a:pPr>
            <a:r>
              <a:rPr lang="en-US" sz="4067">
                <a:solidFill>
                  <a:srgbClr val="01070A"/>
                </a:solidFill>
                <a:latin typeface="Carelia"/>
                <a:ea typeface="Carelia"/>
                <a:cs typeface="Carelia"/>
                <a:sym typeface="Carelia"/>
              </a:rPr>
              <a:t>Conclusion</a:t>
            </a:r>
          </a:p>
        </p:txBody>
      </p:sp>
      <p:sp>
        <p:nvSpPr>
          <p:cNvPr id="28" name="Freeform 28"/>
          <p:cNvSpPr/>
          <p:nvPr/>
        </p:nvSpPr>
        <p:spPr>
          <a:xfrm>
            <a:off x="8839702" y="1149441"/>
            <a:ext cx="4796999" cy="4779555"/>
          </a:xfrm>
          <a:custGeom>
            <a:avLst/>
            <a:gdLst/>
            <a:ahLst/>
            <a:cxnLst/>
            <a:rect l="l" t="t" r="r" b="b"/>
            <a:pathLst>
              <a:path w="4796999" h="4779555">
                <a:moveTo>
                  <a:pt x="0" y="0"/>
                </a:moveTo>
                <a:lnTo>
                  <a:pt x="4796999" y="0"/>
                </a:lnTo>
                <a:lnTo>
                  <a:pt x="4796999" y="4779555"/>
                </a:lnTo>
                <a:lnTo>
                  <a:pt x="0" y="477955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9" name="Freeform 29"/>
          <p:cNvSpPr/>
          <p:nvPr/>
        </p:nvSpPr>
        <p:spPr>
          <a:xfrm>
            <a:off x="9568473" y="1484462"/>
            <a:ext cx="2560425" cy="707608"/>
          </a:xfrm>
          <a:custGeom>
            <a:avLst/>
            <a:gdLst/>
            <a:ahLst/>
            <a:cxnLst/>
            <a:rect l="l" t="t" r="r" b="b"/>
            <a:pathLst>
              <a:path w="2560425" h="707608">
                <a:moveTo>
                  <a:pt x="0" y="0"/>
                </a:moveTo>
                <a:lnTo>
                  <a:pt x="2560425" y="0"/>
                </a:lnTo>
                <a:lnTo>
                  <a:pt x="2560425" y="707608"/>
                </a:lnTo>
                <a:lnTo>
                  <a:pt x="0" y="70760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30" name="TextBox 30"/>
          <p:cNvSpPr txBox="1"/>
          <p:nvPr/>
        </p:nvSpPr>
        <p:spPr>
          <a:xfrm>
            <a:off x="9371277" y="2682690"/>
            <a:ext cx="3754200" cy="2824755"/>
          </a:xfrm>
          <a:prstGeom prst="rect">
            <a:avLst/>
          </a:prstGeom>
        </p:spPr>
        <p:txBody>
          <a:bodyPr lIns="0" tIns="0" rIns="0" bIns="0" rtlCol="0" anchor="t">
            <a:spAutoFit/>
          </a:bodyPr>
          <a:lstStyle/>
          <a:p>
            <a:pPr algn="ctr">
              <a:lnSpc>
                <a:spcPts val="3760"/>
              </a:lnSpc>
            </a:pPr>
            <a:r>
              <a:rPr lang="en-US" sz="2686">
                <a:solidFill>
                  <a:srgbClr val="01070A"/>
                </a:solidFill>
                <a:latin typeface="Dosis"/>
                <a:ea typeface="Dosis"/>
                <a:cs typeface="Dosis"/>
                <a:sym typeface="Dosis"/>
              </a:rPr>
              <a:t>Theories that underpin educational visits. Align theoretical research with research question.</a:t>
            </a:r>
          </a:p>
          <a:p>
            <a:pPr algn="ctr">
              <a:lnSpc>
                <a:spcPts val="3760"/>
              </a:lnSpc>
            </a:pPr>
            <a:r>
              <a:rPr lang="en-US" sz="2686">
                <a:solidFill>
                  <a:srgbClr val="01070A"/>
                </a:solidFill>
                <a:latin typeface="Dosis"/>
                <a:ea typeface="Dosis"/>
                <a:cs typeface="Dosis"/>
                <a:sym typeface="Dosis"/>
              </a:rPr>
              <a:t>Informal learning environments.</a:t>
            </a:r>
          </a:p>
        </p:txBody>
      </p:sp>
      <p:sp>
        <p:nvSpPr>
          <p:cNvPr id="31" name="TextBox 31"/>
          <p:cNvSpPr txBox="1"/>
          <p:nvPr/>
        </p:nvSpPr>
        <p:spPr>
          <a:xfrm>
            <a:off x="9014235" y="1532527"/>
            <a:ext cx="4447934" cy="1197788"/>
          </a:xfrm>
          <a:prstGeom prst="rect">
            <a:avLst/>
          </a:prstGeom>
        </p:spPr>
        <p:txBody>
          <a:bodyPr lIns="0" tIns="0" rIns="0" bIns="0" rtlCol="0" anchor="t">
            <a:spAutoFit/>
          </a:bodyPr>
          <a:lstStyle/>
          <a:p>
            <a:pPr marL="0" lvl="0" indent="0" algn="ctr">
              <a:lnSpc>
                <a:spcPts val="4855"/>
              </a:lnSpc>
              <a:spcBef>
                <a:spcPct val="0"/>
              </a:spcBef>
            </a:pPr>
            <a:r>
              <a:rPr lang="en-US" sz="3467">
                <a:solidFill>
                  <a:srgbClr val="01070A"/>
                </a:solidFill>
                <a:latin typeface="Carelia"/>
                <a:ea typeface="Carelia"/>
                <a:cs typeface="Carelia"/>
                <a:sym typeface="Carelia"/>
              </a:rPr>
              <a:t>Experiential learning</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Freeform 2"/>
          <p:cNvSpPr/>
          <p:nvPr/>
        </p:nvSpPr>
        <p:spPr>
          <a:xfrm>
            <a:off x="16679986" y="0"/>
            <a:ext cx="1579993" cy="1324114"/>
          </a:xfrm>
          <a:custGeom>
            <a:avLst/>
            <a:gdLst/>
            <a:ahLst/>
            <a:cxnLst/>
            <a:rect l="l" t="t" r="r" b="b"/>
            <a:pathLst>
              <a:path w="1579993" h="1324114">
                <a:moveTo>
                  <a:pt x="0" y="0"/>
                </a:moveTo>
                <a:lnTo>
                  <a:pt x="1579993" y="0"/>
                </a:lnTo>
                <a:lnTo>
                  <a:pt x="1579993" y="1324114"/>
                </a:lnTo>
                <a:lnTo>
                  <a:pt x="0" y="13241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2855422" y="662057"/>
            <a:ext cx="11603879" cy="9023562"/>
          </a:xfrm>
          <a:custGeom>
            <a:avLst/>
            <a:gdLst/>
            <a:ahLst/>
            <a:cxnLst/>
            <a:rect l="l" t="t" r="r" b="b"/>
            <a:pathLst>
              <a:path w="11603879" h="9023562">
                <a:moveTo>
                  <a:pt x="0" y="0"/>
                </a:moveTo>
                <a:lnTo>
                  <a:pt x="11603878" y="0"/>
                </a:lnTo>
                <a:lnTo>
                  <a:pt x="11603878" y="9023562"/>
                </a:lnTo>
                <a:lnTo>
                  <a:pt x="0" y="9023562"/>
                </a:lnTo>
                <a:lnTo>
                  <a:pt x="0" y="0"/>
                </a:lnTo>
                <a:close/>
              </a:path>
            </a:pathLst>
          </a:custGeom>
          <a:blipFill>
            <a:blip r:embed="rId5"/>
            <a:stretch>
              <a:fillRect/>
            </a:stretch>
          </a:blipFill>
          <a:ln w="38100" cap="sq">
            <a:solidFill>
              <a:srgbClr val="0097B2"/>
            </a:solidFill>
            <a:prstDash val="solid"/>
            <a:miter/>
          </a:ln>
        </p:spPr>
        <p:txBody>
          <a:bodyPr/>
          <a:lstStyle/>
          <a:p>
            <a:endParaRPr lang="en-GB"/>
          </a:p>
        </p:txBody>
      </p:sp>
      <p:sp>
        <p:nvSpPr>
          <p:cNvPr id="4" name="Freeform 4"/>
          <p:cNvSpPr/>
          <p:nvPr/>
        </p:nvSpPr>
        <p:spPr>
          <a:xfrm rot="1572360">
            <a:off x="1423138" y="8784881"/>
            <a:ext cx="3667332" cy="946839"/>
          </a:xfrm>
          <a:custGeom>
            <a:avLst/>
            <a:gdLst/>
            <a:ahLst/>
            <a:cxnLst/>
            <a:rect l="l" t="t" r="r" b="b"/>
            <a:pathLst>
              <a:path w="3667332" h="946839">
                <a:moveTo>
                  <a:pt x="0" y="0"/>
                </a:moveTo>
                <a:lnTo>
                  <a:pt x="3667332" y="0"/>
                </a:lnTo>
                <a:lnTo>
                  <a:pt x="3667332" y="946838"/>
                </a:lnTo>
                <a:lnTo>
                  <a:pt x="0" y="9468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3793808" y="8631555"/>
            <a:ext cx="4082415" cy="1714500"/>
            <a:chOff x="0" y="0"/>
            <a:chExt cx="5443220" cy="2286000"/>
          </a:xfrm>
        </p:grpSpPr>
        <p:sp>
          <p:nvSpPr>
            <p:cNvPr id="6" name="Freeform 6"/>
            <p:cNvSpPr/>
            <p:nvPr/>
          </p:nvSpPr>
          <p:spPr>
            <a:xfrm>
              <a:off x="46990" y="6350"/>
              <a:ext cx="5347970" cy="2232660"/>
            </a:xfrm>
            <a:custGeom>
              <a:avLst/>
              <a:gdLst/>
              <a:ahLst/>
              <a:cxnLst/>
              <a:rect l="l" t="t" r="r" b="b"/>
              <a:pathLst>
                <a:path w="5347970" h="2232660">
                  <a:moveTo>
                    <a:pt x="4969510" y="731520"/>
                  </a:moveTo>
                  <a:cubicBezTo>
                    <a:pt x="4753610" y="722630"/>
                    <a:pt x="4665980" y="708660"/>
                    <a:pt x="4578350" y="683260"/>
                  </a:cubicBezTo>
                  <a:cubicBezTo>
                    <a:pt x="4472940" y="654050"/>
                    <a:pt x="4335780" y="586740"/>
                    <a:pt x="4235450" y="553720"/>
                  </a:cubicBezTo>
                  <a:cubicBezTo>
                    <a:pt x="4160520" y="528320"/>
                    <a:pt x="4113530" y="511810"/>
                    <a:pt x="4036060" y="495300"/>
                  </a:cubicBezTo>
                  <a:cubicBezTo>
                    <a:pt x="3928110" y="472440"/>
                    <a:pt x="3831590" y="454660"/>
                    <a:pt x="3647440" y="440690"/>
                  </a:cubicBezTo>
                  <a:cubicBezTo>
                    <a:pt x="3199130" y="408940"/>
                    <a:pt x="1617980" y="394970"/>
                    <a:pt x="1322070" y="434340"/>
                  </a:cubicBezTo>
                  <a:cubicBezTo>
                    <a:pt x="1252220" y="443230"/>
                    <a:pt x="1240790" y="447040"/>
                    <a:pt x="1192530" y="469900"/>
                  </a:cubicBezTo>
                  <a:cubicBezTo>
                    <a:pt x="1121410" y="505460"/>
                    <a:pt x="991870" y="603250"/>
                    <a:pt x="944880" y="654050"/>
                  </a:cubicBezTo>
                  <a:cubicBezTo>
                    <a:pt x="920750" y="680720"/>
                    <a:pt x="923290" y="703580"/>
                    <a:pt x="902970" y="726440"/>
                  </a:cubicBezTo>
                  <a:cubicBezTo>
                    <a:pt x="877570" y="754380"/>
                    <a:pt x="825500" y="774700"/>
                    <a:pt x="797560" y="806450"/>
                  </a:cubicBezTo>
                  <a:cubicBezTo>
                    <a:pt x="770890" y="834390"/>
                    <a:pt x="753110" y="866140"/>
                    <a:pt x="736600" y="904240"/>
                  </a:cubicBezTo>
                  <a:cubicBezTo>
                    <a:pt x="716280" y="952500"/>
                    <a:pt x="699770" y="1028700"/>
                    <a:pt x="692150" y="1076960"/>
                  </a:cubicBezTo>
                  <a:cubicBezTo>
                    <a:pt x="688340" y="1112520"/>
                    <a:pt x="683260" y="1140460"/>
                    <a:pt x="690880" y="1170940"/>
                  </a:cubicBezTo>
                  <a:cubicBezTo>
                    <a:pt x="699770" y="1202690"/>
                    <a:pt x="718820" y="1240790"/>
                    <a:pt x="742950" y="1266190"/>
                  </a:cubicBezTo>
                  <a:cubicBezTo>
                    <a:pt x="767080" y="1290320"/>
                    <a:pt x="797560" y="1304290"/>
                    <a:pt x="834390" y="1320800"/>
                  </a:cubicBezTo>
                  <a:cubicBezTo>
                    <a:pt x="881380" y="1342390"/>
                    <a:pt x="943610" y="1341120"/>
                    <a:pt x="1004570" y="1372870"/>
                  </a:cubicBezTo>
                  <a:cubicBezTo>
                    <a:pt x="1092200" y="1418590"/>
                    <a:pt x="1172210" y="1527810"/>
                    <a:pt x="1294130" y="1595120"/>
                  </a:cubicBezTo>
                  <a:cubicBezTo>
                    <a:pt x="1463040" y="1689100"/>
                    <a:pt x="1746250" y="1794510"/>
                    <a:pt x="1946910" y="1837690"/>
                  </a:cubicBezTo>
                  <a:cubicBezTo>
                    <a:pt x="2110740" y="1871980"/>
                    <a:pt x="2245360" y="1849120"/>
                    <a:pt x="2402840" y="1866900"/>
                  </a:cubicBezTo>
                  <a:cubicBezTo>
                    <a:pt x="2571750" y="1885950"/>
                    <a:pt x="2766060" y="1932940"/>
                    <a:pt x="2928620" y="1948180"/>
                  </a:cubicBezTo>
                  <a:cubicBezTo>
                    <a:pt x="3068320" y="1962150"/>
                    <a:pt x="3204210" y="1953260"/>
                    <a:pt x="3318510" y="1963420"/>
                  </a:cubicBezTo>
                  <a:cubicBezTo>
                    <a:pt x="3412490" y="1972310"/>
                    <a:pt x="3464560" y="1991360"/>
                    <a:pt x="3569970" y="1998980"/>
                  </a:cubicBezTo>
                  <a:cubicBezTo>
                    <a:pt x="3749040" y="2011680"/>
                    <a:pt x="4118610" y="2029460"/>
                    <a:pt x="4297680" y="2000250"/>
                  </a:cubicBezTo>
                  <a:cubicBezTo>
                    <a:pt x="4408170" y="1982470"/>
                    <a:pt x="4490720" y="1948180"/>
                    <a:pt x="4556760" y="1913890"/>
                  </a:cubicBezTo>
                  <a:cubicBezTo>
                    <a:pt x="4602480" y="1891030"/>
                    <a:pt x="4625340" y="1860550"/>
                    <a:pt x="4664710" y="1838960"/>
                  </a:cubicBezTo>
                  <a:cubicBezTo>
                    <a:pt x="4706620" y="1814830"/>
                    <a:pt x="4747260" y="1811020"/>
                    <a:pt x="4801870" y="1776730"/>
                  </a:cubicBezTo>
                  <a:cubicBezTo>
                    <a:pt x="4899660" y="1713230"/>
                    <a:pt x="5123180" y="1563370"/>
                    <a:pt x="5177790" y="1447800"/>
                  </a:cubicBezTo>
                  <a:cubicBezTo>
                    <a:pt x="5215890" y="1365250"/>
                    <a:pt x="5191760" y="1256030"/>
                    <a:pt x="5182870" y="1193800"/>
                  </a:cubicBezTo>
                  <a:cubicBezTo>
                    <a:pt x="5176520" y="1154430"/>
                    <a:pt x="5171440" y="1136650"/>
                    <a:pt x="5153660" y="1101090"/>
                  </a:cubicBezTo>
                  <a:cubicBezTo>
                    <a:pt x="5121910" y="1038860"/>
                    <a:pt x="5044440" y="930910"/>
                    <a:pt x="4988560" y="871220"/>
                  </a:cubicBezTo>
                  <a:cubicBezTo>
                    <a:pt x="4946650" y="826770"/>
                    <a:pt x="4903470" y="791210"/>
                    <a:pt x="4862830" y="768350"/>
                  </a:cubicBezTo>
                  <a:cubicBezTo>
                    <a:pt x="4832350" y="750570"/>
                    <a:pt x="4809490" y="744220"/>
                    <a:pt x="4775200" y="735330"/>
                  </a:cubicBezTo>
                  <a:cubicBezTo>
                    <a:pt x="4728210" y="723900"/>
                    <a:pt x="4657090" y="725170"/>
                    <a:pt x="4606290" y="712470"/>
                  </a:cubicBezTo>
                  <a:cubicBezTo>
                    <a:pt x="4561840" y="699770"/>
                    <a:pt x="4530090" y="687070"/>
                    <a:pt x="4484370" y="664210"/>
                  </a:cubicBezTo>
                  <a:cubicBezTo>
                    <a:pt x="4418330" y="631190"/>
                    <a:pt x="4316730" y="552450"/>
                    <a:pt x="4253230" y="518160"/>
                  </a:cubicBezTo>
                  <a:cubicBezTo>
                    <a:pt x="4212590" y="495300"/>
                    <a:pt x="4187190" y="483870"/>
                    <a:pt x="4149090" y="469900"/>
                  </a:cubicBezTo>
                  <a:cubicBezTo>
                    <a:pt x="4105910" y="453390"/>
                    <a:pt x="4070350" y="443230"/>
                    <a:pt x="4005580" y="429260"/>
                  </a:cubicBezTo>
                  <a:cubicBezTo>
                    <a:pt x="3872230" y="398780"/>
                    <a:pt x="3547110" y="363220"/>
                    <a:pt x="3390900" y="330200"/>
                  </a:cubicBezTo>
                  <a:cubicBezTo>
                    <a:pt x="3291840" y="309880"/>
                    <a:pt x="3253740" y="281940"/>
                    <a:pt x="3152140" y="269240"/>
                  </a:cubicBezTo>
                  <a:cubicBezTo>
                    <a:pt x="2976880" y="246380"/>
                    <a:pt x="2548890" y="274320"/>
                    <a:pt x="2426970" y="264160"/>
                  </a:cubicBezTo>
                  <a:cubicBezTo>
                    <a:pt x="2385060" y="260350"/>
                    <a:pt x="2371090" y="257810"/>
                    <a:pt x="2344420" y="250190"/>
                  </a:cubicBezTo>
                  <a:cubicBezTo>
                    <a:pt x="2316480" y="242570"/>
                    <a:pt x="2291080" y="223520"/>
                    <a:pt x="2261870" y="215900"/>
                  </a:cubicBezTo>
                  <a:cubicBezTo>
                    <a:pt x="2231390" y="207010"/>
                    <a:pt x="2214880" y="207010"/>
                    <a:pt x="2165350" y="204470"/>
                  </a:cubicBezTo>
                  <a:cubicBezTo>
                    <a:pt x="2006600" y="194310"/>
                    <a:pt x="1308100" y="163830"/>
                    <a:pt x="1150620" y="199390"/>
                  </a:cubicBezTo>
                  <a:cubicBezTo>
                    <a:pt x="1098550" y="210820"/>
                    <a:pt x="1092200" y="229870"/>
                    <a:pt x="1052830" y="243840"/>
                  </a:cubicBezTo>
                  <a:cubicBezTo>
                    <a:pt x="1002030" y="264160"/>
                    <a:pt x="919480" y="273050"/>
                    <a:pt x="866140" y="299720"/>
                  </a:cubicBezTo>
                  <a:cubicBezTo>
                    <a:pt x="817880" y="323850"/>
                    <a:pt x="791210" y="361950"/>
                    <a:pt x="741680" y="392430"/>
                  </a:cubicBezTo>
                  <a:cubicBezTo>
                    <a:pt x="679450" y="430530"/>
                    <a:pt x="589280" y="464820"/>
                    <a:pt x="516890" y="508000"/>
                  </a:cubicBezTo>
                  <a:cubicBezTo>
                    <a:pt x="444500" y="551180"/>
                    <a:pt x="368300" y="599440"/>
                    <a:pt x="308610" y="650240"/>
                  </a:cubicBezTo>
                  <a:cubicBezTo>
                    <a:pt x="256540" y="695960"/>
                    <a:pt x="199390" y="731520"/>
                    <a:pt x="173990" y="792480"/>
                  </a:cubicBezTo>
                  <a:cubicBezTo>
                    <a:pt x="143510" y="867410"/>
                    <a:pt x="160020" y="990600"/>
                    <a:pt x="168910" y="1079500"/>
                  </a:cubicBezTo>
                  <a:cubicBezTo>
                    <a:pt x="176530" y="1156970"/>
                    <a:pt x="186690" y="1230630"/>
                    <a:pt x="215900" y="1295400"/>
                  </a:cubicBezTo>
                  <a:cubicBezTo>
                    <a:pt x="242570" y="1355090"/>
                    <a:pt x="279400" y="1408430"/>
                    <a:pt x="334010" y="1455420"/>
                  </a:cubicBezTo>
                  <a:cubicBezTo>
                    <a:pt x="400050" y="1512570"/>
                    <a:pt x="514350" y="1540510"/>
                    <a:pt x="599440" y="1597660"/>
                  </a:cubicBezTo>
                  <a:cubicBezTo>
                    <a:pt x="688340" y="1656080"/>
                    <a:pt x="767080" y="1743710"/>
                    <a:pt x="853440" y="1800860"/>
                  </a:cubicBezTo>
                  <a:cubicBezTo>
                    <a:pt x="932180" y="1852930"/>
                    <a:pt x="1026160" y="1899920"/>
                    <a:pt x="1092200" y="1930400"/>
                  </a:cubicBezTo>
                  <a:cubicBezTo>
                    <a:pt x="1136650" y="1951990"/>
                    <a:pt x="1160780" y="1960880"/>
                    <a:pt x="1209040" y="1976120"/>
                  </a:cubicBezTo>
                  <a:cubicBezTo>
                    <a:pt x="1283970" y="1998980"/>
                    <a:pt x="1405890" y="2026920"/>
                    <a:pt x="1504950" y="2043430"/>
                  </a:cubicBezTo>
                  <a:cubicBezTo>
                    <a:pt x="1600200" y="2058670"/>
                    <a:pt x="1694180" y="2066290"/>
                    <a:pt x="1791970" y="2072640"/>
                  </a:cubicBezTo>
                  <a:cubicBezTo>
                    <a:pt x="1892300" y="2078990"/>
                    <a:pt x="2001520" y="2085340"/>
                    <a:pt x="2099310" y="2080260"/>
                  </a:cubicBezTo>
                  <a:cubicBezTo>
                    <a:pt x="2186940" y="2076450"/>
                    <a:pt x="2251710" y="2056130"/>
                    <a:pt x="2352040" y="2048510"/>
                  </a:cubicBezTo>
                  <a:cubicBezTo>
                    <a:pt x="2501900" y="2038350"/>
                    <a:pt x="2757170" y="2053590"/>
                    <a:pt x="2910840" y="2038350"/>
                  </a:cubicBezTo>
                  <a:cubicBezTo>
                    <a:pt x="3021330" y="2028190"/>
                    <a:pt x="3096260" y="2011680"/>
                    <a:pt x="3192780" y="1991360"/>
                  </a:cubicBezTo>
                  <a:cubicBezTo>
                    <a:pt x="3295650" y="1969770"/>
                    <a:pt x="3423920" y="1944370"/>
                    <a:pt x="3509010" y="1913890"/>
                  </a:cubicBezTo>
                  <a:cubicBezTo>
                    <a:pt x="3572510" y="1889760"/>
                    <a:pt x="3599180" y="1865630"/>
                    <a:pt x="3667760" y="1835150"/>
                  </a:cubicBezTo>
                  <a:cubicBezTo>
                    <a:pt x="3787140" y="1783080"/>
                    <a:pt x="4065270" y="1691640"/>
                    <a:pt x="4173220" y="1643380"/>
                  </a:cubicBezTo>
                  <a:cubicBezTo>
                    <a:pt x="4226560" y="1620520"/>
                    <a:pt x="4244340" y="1604010"/>
                    <a:pt x="4288790" y="1584960"/>
                  </a:cubicBezTo>
                  <a:cubicBezTo>
                    <a:pt x="4347210" y="1559560"/>
                    <a:pt x="4436110" y="1525270"/>
                    <a:pt x="4495800" y="1507490"/>
                  </a:cubicBezTo>
                  <a:cubicBezTo>
                    <a:pt x="4538980" y="1496060"/>
                    <a:pt x="4568190" y="1502410"/>
                    <a:pt x="4612640" y="1484630"/>
                  </a:cubicBezTo>
                  <a:cubicBezTo>
                    <a:pt x="4686300" y="1455420"/>
                    <a:pt x="4800600" y="1372870"/>
                    <a:pt x="4874260" y="1315720"/>
                  </a:cubicBezTo>
                  <a:cubicBezTo>
                    <a:pt x="4936490" y="1268730"/>
                    <a:pt x="4984750" y="1228090"/>
                    <a:pt x="5031740" y="1174750"/>
                  </a:cubicBezTo>
                  <a:cubicBezTo>
                    <a:pt x="5082540" y="1117600"/>
                    <a:pt x="5147310" y="1051560"/>
                    <a:pt x="5167630" y="982980"/>
                  </a:cubicBezTo>
                  <a:cubicBezTo>
                    <a:pt x="5185410" y="920750"/>
                    <a:pt x="5176520" y="838200"/>
                    <a:pt x="5158740" y="784860"/>
                  </a:cubicBezTo>
                  <a:cubicBezTo>
                    <a:pt x="5144770" y="741680"/>
                    <a:pt x="5114290" y="706120"/>
                    <a:pt x="5087620" y="678180"/>
                  </a:cubicBezTo>
                  <a:cubicBezTo>
                    <a:pt x="5064760" y="654050"/>
                    <a:pt x="5036820" y="645160"/>
                    <a:pt x="5013960" y="622300"/>
                  </a:cubicBezTo>
                  <a:cubicBezTo>
                    <a:pt x="4991100" y="599440"/>
                    <a:pt x="4979670" y="568960"/>
                    <a:pt x="4950460" y="539750"/>
                  </a:cubicBezTo>
                  <a:cubicBezTo>
                    <a:pt x="4904740" y="497840"/>
                    <a:pt x="4824730" y="433070"/>
                    <a:pt x="4757420" y="408940"/>
                  </a:cubicBezTo>
                  <a:cubicBezTo>
                    <a:pt x="4699000" y="388620"/>
                    <a:pt x="4626610" y="408940"/>
                    <a:pt x="4577080" y="396240"/>
                  </a:cubicBezTo>
                  <a:cubicBezTo>
                    <a:pt x="4537710" y="386080"/>
                    <a:pt x="4511040" y="358140"/>
                    <a:pt x="4478020" y="351790"/>
                  </a:cubicBezTo>
                  <a:cubicBezTo>
                    <a:pt x="4447540" y="345440"/>
                    <a:pt x="4415790" y="360680"/>
                    <a:pt x="4385310" y="354330"/>
                  </a:cubicBezTo>
                  <a:cubicBezTo>
                    <a:pt x="4353560" y="349250"/>
                    <a:pt x="4321810" y="325120"/>
                    <a:pt x="4291330" y="318770"/>
                  </a:cubicBezTo>
                  <a:cubicBezTo>
                    <a:pt x="4263390" y="312420"/>
                    <a:pt x="4235450" y="318770"/>
                    <a:pt x="4212590" y="313690"/>
                  </a:cubicBezTo>
                  <a:cubicBezTo>
                    <a:pt x="4192270" y="309880"/>
                    <a:pt x="4174490" y="304800"/>
                    <a:pt x="4160520" y="293370"/>
                  </a:cubicBezTo>
                  <a:cubicBezTo>
                    <a:pt x="4146550" y="283210"/>
                    <a:pt x="4135120" y="264160"/>
                    <a:pt x="4130040" y="247650"/>
                  </a:cubicBezTo>
                  <a:cubicBezTo>
                    <a:pt x="4126230" y="229870"/>
                    <a:pt x="4128770" y="208280"/>
                    <a:pt x="4135120" y="191770"/>
                  </a:cubicBezTo>
                  <a:cubicBezTo>
                    <a:pt x="4142740" y="175260"/>
                    <a:pt x="4155440" y="158750"/>
                    <a:pt x="4173220" y="151130"/>
                  </a:cubicBezTo>
                  <a:cubicBezTo>
                    <a:pt x="4193540" y="140970"/>
                    <a:pt x="4232910" y="140970"/>
                    <a:pt x="4254500" y="148590"/>
                  </a:cubicBezTo>
                  <a:cubicBezTo>
                    <a:pt x="4271010" y="156210"/>
                    <a:pt x="4286250" y="171450"/>
                    <a:pt x="4292600" y="187960"/>
                  </a:cubicBezTo>
                  <a:cubicBezTo>
                    <a:pt x="4301490" y="209550"/>
                    <a:pt x="4302760" y="248920"/>
                    <a:pt x="4290060" y="269240"/>
                  </a:cubicBezTo>
                  <a:cubicBezTo>
                    <a:pt x="4278630" y="290830"/>
                    <a:pt x="4244340" y="309880"/>
                    <a:pt x="4221480" y="313690"/>
                  </a:cubicBezTo>
                  <a:cubicBezTo>
                    <a:pt x="4203700" y="316230"/>
                    <a:pt x="4182110" y="311150"/>
                    <a:pt x="4168140" y="299720"/>
                  </a:cubicBezTo>
                  <a:cubicBezTo>
                    <a:pt x="4150360" y="285750"/>
                    <a:pt x="4130040" y="251460"/>
                    <a:pt x="4128770" y="228600"/>
                  </a:cubicBezTo>
                  <a:cubicBezTo>
                    <a:pt x="4126230" y="209550"/>
                    <a:pt x="4135120" y="189230"/>
                    <a:pt x="4145280" y="175260"/>
                  </a:cubicBezTo>
                  <a:cubicBezTo>
                    <a:pt x="4155440" y="161290"/>
                    <a:pt x="4169410" y="149860"/>
                    <a:pt x="4189730" y="143510"/>
                  </a:cubicBezTo>
                  <a:cubicBezTo>
                    <a:pt x="4220210" y="134620"/>
                    <a:pt x="4282440" y="138430"/>
                    <a:pt x="4318000" y="148590"/>
                  </a:cubicBezTo>
                  <a:cubicBezTo>
                    <a:pt x="4345940" y="154940"/>
                    <a:pt x="4362450" y="176530"/>
                    <a:pt x="4387850" y="182880"/>
                  </a:cubicBezTo>
                  <a:cubicBezTo>
                    <a:pt x="4415790" y="189230"/>
                    <a:pt x="4447540" y="179070"/>
                    <a:pt x="4478020" y="185420"/>
                  </a:cubicBezTo>
                  <a:cubicBezTo>
                    <a:pt x="4512310" y="191770"/>
                    <a:pt x="4541520" y="217170"/>
                    <a:pt x="4582160" y="224790"/>
                  </a:cubicBezTo>
                  <a:cubicBezTo>
                    <a:pt x="4632960" y="236220"/>
                    <a:pt x="4699000" y="213360"/>
                    <a:pt x="4762500" y="231140"/>
                  </a:cubicBezTo>
                  <a:cubicBezTo>
                    <a:pt x="4850130" y="256540"/>
                    <a:pt x="4979670" y="337820"/>
                    <a:pt x="5046980" y="396240"/>
                  </a:cubicBezTo>
                  <a:cubicBezTo>
                    <a:pt x="5095240" y="438150"/>
                    <a:pt x="5111750" y="490220"/>
                    <a:pt x="5149850" y="529590"/>
                  </a:cubicBezTo>
                  <a:cubicBezTo>
                    <a:pt x="5185410" y="566420"/>
                    <a:pt x="5240020" y="591820"/>
                    <a:pt x="5266690" y="627380"/>
                  </a:cubicBezTo>
                  <a:cubicBezTo>
                    <a:pt x="5289550" y="657860"/>
                    <a:pt x="5298440" y="689610"/>
                    <a:pt x="5307330" y="722630"/>
                  </a:cubicBezTo>
                  <a:cubicBezTo>
                    <a:pt x="5317490" y="755650"/>
                    <a:pt x="5322570" y="786130"/>
                    <a:pt x="5325110" y="826770"/>
                  </a:cubicBezTo>
                  <a:cubicBezTo>
                    <a:pt x="5328920" y="882650"/>
                    <a:pt x="5328920" y="979170"/>
                    <a:pt x="5314950" y="1027430"/>
                  </a:cubicBezTo>
                  <a:cubicBezTo>
                    <a:pt x="5306060" y="1056640"/>
                    <a:pt x="5294630" y="1068070"/>
                    <a:pt x="5278120" y="1094740"/>
                  </a:cubicBezTo>
                  <a:cubicBezTo>
                    <a:pt x="5251450" y="1135380"/>
                    <a:pt x="5212080" y="1191260"/>
                    <a:pt x="5165090" y="1244600"/>
                  </a:cubicBezTo>
                  <a:cubicBezTo>
                    <a:pt x="5104130" y="1314450"/>
                    <a:pt x="5017770" y="1405890"/>
                    <a:pt x="4932680" y="1469390"/>
                  </a:cubicBezTo>
                  <a:cubicBezTo>
                    <a:pt x="4846320" y="1534160"/>
                    <a:pt x="4732020" y="1601470"/>
                    <a:pt x="4652010" y="1630680"/>
                  </a:cubicBezTo>
                  <a:cubicBezTo>
                    <a:pt x="4597400" y="1651000"/>
                    <a:pt x="4563110" y="1643380"/>
                    <a:pt x="4508500" y="1659890"/>
                  </a:cubicBezTo>
                  <a:cubicBezTo>
                    <a:pt x="4425950" y="1685290"/>
                    <a:pt x="4306570" y="1748790"/>
                    <a:pt x="4215130" y="1781810"/>
                  </a:cubicBezTo>
                  <a:cubicBezTo>
                    <a:pt x="4136390" y="1809750"/>
                    <a:pt x="4077970" y="1816100"/>
                    <a:pt x="3992880" y="1847850"/>
                  </a:cubicBezTo>
                  <a:cubicBezTo>
                    <a:pt x="3867150" y="1894840"/>
                    <a:pt x="3677920" y="2002790"/>
                    <a:pt x="3539490" y="2053590"/>
                  </a:cubicBezTo>
                  <a:cubicBezTo>
                    <a:pt x="3426460" y="2092960"/>
                    <a:pt x="3314700" y="2115820"/>
                    <a:pt x="3225800" y="2137410"/>
                  </a:cubicBezTo>
                  <a:cubicBezTo>
                    <a:pt x="3159760" y="2153920"/>
                    <a:pt x="3106420" y="2166620"/>
                    <a:pt x="3050540" y="2175510"/>
                  </a:cubicBezTo>
                  <a:cubicBezTo>
                    <a:pt x="3002280" y="2181860"/>
                    <a:pt x="2973070" y="2184400"/>
                    <a:pt x="2912110" y="2186940"/>
                  </a:cubicBezTo>
                  <a:cubicBezTo>
                    <a:pt x="2788920" y="2193290"/>
                    <a:pt x="2513330" y="2180590"/>
                    <a:pt x="2363470" y="2192020"/>
                  </a:cubicBezTo>
                  <a:cubicBezTo>
                    <a:pt x="2259330" y="2199640"/>
                    <a:pt x="2184400" y="2223770"/>
                    <a:pt x="2098040" y="2228850"/>
                  </a:cubicBezTo>
                  <a:cubicBezTo>
                    <a:pt x="2016760" y="2232660"/>
                    <a:pt x="1950720" y="2228850"/>
                    <a:pt x="1861820" y="2223770"/>
                  </a:cubicBezTo>
                  <a:cubicBezTo>
                    <a:pt x="1747520" y="2217420"/>
                    <a:pt x="1597660" y="2208530"/>
                    <a:pt x="1466850" y="2188210"/>
                  </a:cubicBezTo>
                  <a:cubicBezTo>
                    <a:pt x="1334770" y="2167890"/>
                    <a:pt x="1187450" y="2142490"/>
                    <a:pt x="1074420" y="2103120"/>
                  </a:cubicBezTo>
                  <a:cubicBezTo>
                    <a:pt x="981710" y="2070100"/>
                    <a:pt x="919480" y="2037080"/>
                    <a:pt x="833120" y="1982470"/>
                  </a:cubicBezTo>
                  <a:cubicBezTo>
                    <a:pt x="721360" y="1912620"/>
                    <a:pt x="574040" y="1764030"/>
                    <a:pt x="469900" y="1700530"/>
                  </a:cubicBezTo>
                  <a:cubicBezTo>
                    <a:pt x="398780" y="1658620"/>
                    <a:pt x="331470" y="1648460"/>
                    <a:pt x="280670" y="1615440"/>
                  </a:cubicBezTo>
                  <a:cubicBezTo>
                    <a:pt x="240030" y="1588770"/>
                    <a:pt x="214630" y="1563370"/>
                    <a:pt x="182880" y="1527810"/>
                  </a:cubicBezTo>
                  <a:cubicBezTo>
                    <a:pt x="139700" y="1480820"/>
                    <a:pt x="83820" y="1403350"/>
                    <a:pt x="57150" y="1351280"/>
                  </a:cubicBezTo>
                  <a:cubicBezTo>
                    <a:pt x="38100" y="1314450"/>
                    <a:pt x="31750" y="1291590"/>
                    <a:pt x="22860" y="1250950"/>
                  </a:cubicBezTo>
                  <a:cubicBezTo>
                    <a:pt x="10160" y="1191260"/>
                    <a:pt x="3810" y="1104900"/>
                    <a:pt x="3810" y="1026160"/>
                  </a:cubicBezTo>
                  <a:cubicBezTo>
                    <a:pt x="2540" y="939800"/>
                    <a:pt x="0" y="821690"/>
                    <a:pt x="21590" y="754380"/>
                  </a:cubicBezTo>
                  <a:cubicBezTo>
                    <a:pt x="36830" y="709930"/>
                    <a:pt x="60960" y="684530"/>
                    <a:pt x="86360" y="651510"/>
                  </a:cubicBezTo>
                  <a:cubicBezTo>
                    <a:pt x="110490" y="618490"/>
                    <a:pt x="130810" y="593090"/>
                    <a:pt x="171450" y="557530"/>
                  </a:cubicBezTo>
                  <a:cubicBezTo>
                    <a:pt x="242570" y="496570"/>
                    <a:pt x="398780" y="394970"/>
                    <a:pt x="490220" y="341630"/>
                  </a:cubicBezTo>
                  <a:cubicBezTo>
                    <a:pt x="553720" y="303530"/>
                    <a:pt x="610870" y="284480"/>
                    <a:pt x="660400" y="254000"/>
                  </a:cubicBezTo>
                  <a:cubicBezTo>
                    <a:pt x="699770" y="229870"/>
                    <a:pt x="717550" y="205740"/>
                    <a:pt x="765810" y="180340"/>
                  </a:cubicBezTo>
                  <a:cubicBezTo>
                    <a:pt x="850900" y="137160"/>
                    <a:pt x="985520" y="72390"/>
                    <a:pt x="1146810" y="44450"/>
                  </a:cubicBezTo>
                  <a:cubicBezTo>
                    <a:pt x="1404620" y="0"/>
                    <a:pt x="1988820" y="31750"/>
                    <a:pt x="2176780" y="46990"/>
                  </a:cubicBezTo>
                  <a:cubicBezTo>
                    <a:pt x="2249170" y="53340"/>
                    <a:pt x="2280920" y="60960"/>
                    <a:pt x="2325370" y="71120"/>
                  </a:cubicBezTo>
                  <a:cubicBezTo>
                    <a:pt x="2362200" y="81280"/>
                    <a:pt x="2377440" y="97790"/>
                    <a:pt x="2426970" y="105410"/>
                  </a:cubicBezTo>
                  <a:cubicBezTo>
                    <a:pt x="2557780" y="127000"/>
                    <a:pt x="2957830" y="87630"/>
                    <a:pt x="3147060" y="113030"/>
                  </a:cubicBezTo>
                  <a:cubicBezTo>
                    <a:pt x="3275330" y="129540"/>
                    <a:pt x="3338830" y="170180"/>
                    <a:pt x="3460750" y="195580"/>
                  </a:cubicBezTo>
                  <a:cubicBezTo>
                    <a:pt x="3627120" y="228600"/>
                    <a:pt x="3891280" y="236220"/>
                    <a:pt x="4056380" y="280670"/>
                  </a:cubicBezTo>
                  <a:cubicBezTo>
                    <a:pt x="4178300" y="313690"/>
                    <a:pt x="4269740" y="356870"/>
                    <a:pt x="4367530" y="403860"/>
                  </a:cubicBezTo>
                  <a:cubicBezTo>
                    <a:pt x="4460240" y="449580"/>
                    <a:pt x="4552950" y="532130"/>
                    <a:pt x="4629150" y="558800"/>
                  </a:cubicBezTo>
                  <a:cubicBezTo>
                    <a:pt x="4681220" y="575310"/>
                    <a:pt x="4724400" y="566420"/>
                    <a:pt x="4768850" y="576580"/>
                  </a:cubicBezTo>
                  <a:cubicBezTo>
                    <a:pt x="4813300" y="585470"/>
                    <a:pt x="4860290" y="600710"/>
                    <a:pt x="4894580" y="614680"/>
                  </a:cubicBezTo>
                  <a:cubicBezTo>
                    <a:pt x="4922520" y="626110"/>
                    <a:pt x="4937760" y="635000"/>
                    <a:pt x="4964430" y="651510"/>
                  </a:cubicBezTo>
                  <a:cubicBezTo>
                    <a:pt x="5006340" y="679450"/>
                    <a:pt x="5064760" y="722630"/>
                    <a:pt x="5113020" y="773430"/>
                  </a:cubicBezTo>
                  <a:cubicBezTo>
                    <a:pt x="5173980" y="836930"/>
                    <a:pt x="5253990" y="957580"/>
                    <a:pt x="5290820" y="1013460"/>
                  </a:cubicBezTo>
                  <a:cubicBezTo>
                    <a:pt x="5309870" y="1043940"/>
                    <a:pt x="5320030" y="1056640"/>
                    <a:pt x="5330190" y="1083310"/>
                  </a:cubicBezTo>
                  <a:cubicBezTo>
                    <a:pt x="5340350" y="1115060"/>
                    <a:pt x="5341620" y="1153160"/>
                    <a:pt x="5344160" y="1193800"/>
                  </a:cubicBezTo>
                  <a:cubicBezTo>
                    <a:pt x="5346700" y="1245870"/>
                    <a:pt x="5347970" y="1313180"/>
                    <a:pt x="5340350" y="1370330"/>
                  </a:cubicBezTo>
                  <a:cubicBezTo>
                    <a:pt x="5334000" y="1427480"/>
                    <a:pt x="5328920" y="1492250"/>
                    <a:pt x="5304790" y="1537970"/>
                  </a:cubicBezTo>
                  <a:cubicBezTo>
                    <a:pt x="5283200" y="1577340"/>
                    <a:pt x="5252720" y="1595120"/>
                    <a:pt x="5212080" y="1633220"/>
                  </a:cubicBezTo>
                  <a:cubicBezTo>
                    <a:pt x="5146040" y="1695450"/>
                    <a:pt x="5031740" y="1797050"/>
                    <a:pt x="4931410" y="1866900"/>
                  </a:cubicBezTo>
                  <a:cubicBezTo>
                    <a:pt x="4828540" y="1938020"/>
                    <a:pt x="4687570" y="2012950"/>
                    <a:pt x="4602480" y="2053590"/>
                  </a:cubicBezTo>
                  <a:cubicBezTo>
                    <a:pt x="4550410" y="2077720"/>
                    <a:pt x="4519930" y="2086610"/>
                    <a:pt x="4472940" y="2100580"/>
                  </a:cubicBezTo>
                  <a:cubicBezTo>
                    <a:pt x="4419600" y="2117090"/>
                    <a:pt x="4376420" y="2133600"/>
                    <a:pt x="4297680" y="2141220"/>
                  </a:cubicBezTo>
                  <a:cubicBezTo>
                    <a:pt x="4137660" y="2159000"/>
                    <a:pt x="3736340" y="2142490"/>
                    <a:pt x="3558540" y="2127250"/>
                  </a:cubicBezTo>
                  <a:cubicBezTo>
                    <a:pt x="3455670" y="2118360"/>
                    <a:pt x="3408680" y="2100580"/>
                    <a:pt x="3317240" y="2092960"/>
                  </a:cubicBezTo>
                  <a:cubicBezTo>
                    <a:pt x="3199130" y="2082800"/>
                    <a:pt x="3050540" y="2091690"/>
                    <a:pt x="2905760" y="2081530"/>
                  </a:cubicBezTo>
                  <a:cubicBezTo>
                    <a:pt x="2745740" y="2070100"/>
                    <a:pt x="2565400" y="2034540"/>
                    <a:pt x="2399030" y="2020570"/>
                  </a:cubicBezTo>
                  <a:cubicBezTo>
                    <a:pt x="2237740" y="2007870"/>
                    <a:pt x="2011680" y="2011680"/>
                    <a:pt x="1921510" y="2000250"/>
                  </a:cubicBezTo>
                  <a:cubicBezTo>
                    <a:pt x="1885950" y="1995170"/>
                    <a:pt x="1882140" y="1993900"/>
                    <a:pt x="1845310" y="1983740"/>
                  </a:cubicBezTo>
                  <a:cubicBezTo>
                    <a:pt x="1743710" y="1951990"/>
                    <a:pt x="1395730" y="1816100"/>
                    <a:pt x="1273810" y="1757680"/>
                  </a:cubicBezTo>
                  <a:cubicBezTo>
                    <a:pt x="1212850" y="1728470"/>
                    <a:pt x="1189990" y="1713230"/>
                    <a:pt x="1143000" y="1681480"/>
                  </a:cubicBezTo>
                  <a:cubicBezTo>
                    <a:pt x="1083310" y="1642110"/>
                    <a:pt x="1014730" y="1565910"/>
                    <a:pt x="948690" y="1531620"/>
                  </a:cubicBezTo>
                  <a:cubicBezTo>
                    <a:pt x="891540" y="1501140"/>
                    <a:pt x="830580" y="1508760"/>
                    <a:pt x="772160" y="1477010"/>
                  </a:cubicBezTo>
                  <a:cubicBezTo>
                    <a:pt x="698500" y="1438910"/>
                    <a:pt x="586740" y="1357630"/>
                    <a:pt x="551180" y="1299210"/>
                  </a:cubicBezTo>
                  <a:cubicBezTo>
                    <a:pt x="528320" y="1263650"/>
                    <a:pt x="530860" y="1233170"/>
                    <a:pt x="529590" y="1192530"/>
                  </a:cubicBezTo>
                  <a:cubicBezTo>
                    <a:pt x="525780" y="1140460"/>
                    <a:pt x="537210" y="1059180"/>
                    <a:pt x="544830" y="1008380"/>
                  </a:cubicBezTo>
                  <a:cubicBezTo>
                    <a:pt x="549910" y="971550"/>
                    <a:pt x="549910" y="949960"/>
                    <a:pt x="562610" y="915670"/>
                  </a:cubicBezTo>
                  <a:cubicBezTo>
                    <a:pt x="581660" y="863600"/>
                    <a:pt x="612140" y="797560"/>
                    <a:pt x="661670" y="734060"/>
                  </a:cubicBezTo>
                  <a:cubicBezTo>
                    <a:pt x="735330" y="642620"/>
                    <a:pt x="886460" y="509270"/>
                    <a:pt x="990600" y="440690"/>
                  </a:cubicBezTo>
                  <a:cubicBezTo>
                    <a:pt x="1070610" y="389890"/>
                    <a:pt x="1158240" y="358140"/>
                    <a:pt x="1220470" y="336550"/>
                  </a:cubicBezTo>
                  <a:cubicBezTo>
                    <a:pt x="1259840" y="323850"/>
                    <a:pt x="1266190" y="318770"/>
                    <a:pt x="1320800" y="312420"/>
                  </a:cubicBezTo>
                  <a:cubicBezTo>
                    <a:pt x="1549400" y="284480"/>
                    <a:pt x="2693670" y="299720"/>
                    <a:pt x="3119120" y="304800"/>
                  </a:cubicBezTo>
                  <a:cubicBezTo>
                    <a:pt x="3351530" y="307340"/>
                    <a:pt x="3492500" y="304800"/>
                    <a:pt x="3660140" y="320040"/>
                  </a:cubicBezTo>
                  <a:cubicBezTo>
                    <a:pt x="3806190" y="332740"/>
                    <a:pt x="3925570" y="346710"/>
                    <a:pt x="4069080" y="379730"/>
                  </a:cubicBezTo>
                  <a:cubicBezTo>
                    <a:pt x="4236720" y="420370"/>
                    <a:pt x="4464050" y="519430"/>
                    <a:pt x="4603750" y="557530"/>
                  </a:cubicBezTo>
                  <a:cubicBezTo>
                    <a:pt x="4692650" y="581660"/>
                    <a:pt x="4757420" y="595630"/>
                    <a:pt x="4824730" y="603250"/>
                  </a:cubicBezTo>
                  <a:cubicBezTo>
                    <a:pt x="4883150" y="609600"/>
                    <a:pt x="4951730" y="593090"/>
                    <a:pt x="4984750" y="603250"/>
                  </a:cubicBezTo>
                  <a:cubicBezTo>
                    <a:pt x="5003800" y="609600"/>
                    <a:pt x="5015230" y="618490"/>
                    <a:pt x="5022850" y="629920"/>
                  </a:cubicBezTo>
                  <a:cubicBezTo>
                    <a:pt x="5031740" y="641350"/>
                    <a:pt x="5035550" y="660400"/>
                    <a:pt x="5034280" y="674370"/>
                  </a:cubicBezTo>
                  <a:cubicBezTo>
                    <a:pt x="5033010" y="688340"/>
                    <a:pt x="5024120" y="706120"/>
                    <a:pt x="5012690" y="715010"/>
                  </a:cubicBezTo>
                  <a:cubicBezTo>
                    <a:pt x="5002530" y="725170"/>
                    <a:pt x="4969510" y="731520"/>
                    <a:pt x="4969510" y="731520"/>
                  </a:cubicBezTo>
                </a:path>
              </a:pathLst>
            </a:custGeom>
            <a:solidFill>
              <a:srgbClr val="E7191F"/>
            </a:solidFill>
            <a:ln cap="sq">
              <a:noFill/>
              <a:prstDash val="solid"/>
              <a:miter/>
            </a:ln>
          </p:spPr>
          <p:txBody>
            <a:bodyPr/>
            <a:lstStyle/>
            <a:p>
              <a:endParaRPr lang="en-GB"/>
            </a:p>
          </p:txBody>
        </p:sp>
      </p:grpSp>
      <p:sp>
        <p:nvSpPr>
          <p:cNvPr id="7" name="Freeform 7"/>
          <p:cNvSpPr/>
          <p:nvPr/>
        </p:nvSpPr>
        <p:spPr>
          <a:xfrm rot="1572360">
            <a:off x="11501605" y="662057"/>
            <a:ext cx="3667332" cy="946839"/>
          </a:xfrm>
          <a:custGeom>
            <a:avLst/>
            <a:gdLst/>
            <a:ahLst/>
            <a:cxnLst/>
            <a:rect l="l" t="t" r="r" b="b"/>
            <a:pathLst>
              <a:path w="3667332" h="946839">
                <a:moveTo>
                  <a:pt x="0" y="0"/>
                </a:moveTo>
                <a:lnTo>
                  <a:pt x="3667332" y="0"/>
                </a:lnTo>
                <a:lnTo>
                  <a:pt x="3667332" y="946838"/>
                </a:lnTo>
                <a:lnTo>
                  <a:pt x="0" y="9468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rot="93123">
            <a:off x="1145813" y="1095633"/>
            <a:ext cx="16628681" cy="8872962"/>
            <a:chOff x="0" y="0"/>
            <a:chExt cx="5098142" cy="2720337"/>
          </a:xfrm>
        </p:grpSpPr>
        <p:sp>
          <p:nvSpPr>
            <p:cNvPr id="4" name="Freeform 4"/>
            <p:cNvSpPr/>
            <p:nvPr/>
          </p:nvSpPr>
          <p:spPr>
            <a:xfrm>
              <a:off x="0" y="0"/>
              <a:ext cx="5098142" cy="2720337"/>
            </a:xfrm>
            <a:custGeom>
              <a:avLst/>
              <a:gdLst/>
              <a:ahLst/>
              <a:cxnLst/>
              <a:rect l="l" t="t" r="r" b="b"/>
              <a:pathLst>
                <a:path w="5098142" h="2720337">
                  <a:moveTo>
                    <a:pt x="12105" y="0"/>
                  </a:moveTo>
                  <a:lnTo>
                    <a:pt x="5086037" y="0"/>
                  </a:lnTo>
                  <a:cubicBezTo>
                    <a:pt x="5092723" y="0"/>
                    <a:pt x="5098142" y="5420"/>
                    <a:pt x="5098142" y="12105"/>
                  </a:cubicBezTo>
                  <a:lnTo>
                    <a:pt x="5098142" y="2708233"/>
                  </a:lnTo>
                  <a:cubicBezTo>
                    <a:pt x="5098142" y="2714918"/>
                    <a:pt x="5092723" y="2720337"/>
                    <a:pt x="5086037" y="2720337"/>
                  </a:cubicBezTo>
                  <a:lnTo>
                    <a:pt x="12105" y="2720337"/>
                  </a:lnTo>
                  <a:cubicBezTo>
                    <a:pt x="8895" y="2720337"/>
                    <a:pt x="5816" y="2719062"/>
                    <a:pt x="3545" y="2716792"/>
                  </a:cubicBezTo>
                  <a:cubicBezTo>
                    <a:pt x="1275" y="2714522"/>
                    <a:pt x="0" y="2711443"/>
                    <a:pt x="0" y="2708233"/>
                  </a:cubicBezTo>
                  <a:lnTo>
                    <a:pt x="0" y="12105"/>
                  </a:lnTo>
                  <a:cubicBezTo>
                    <a:pt x="0" y="8895"/>
                    <a:pt x="1275" y="5816"/>
                    <a:pt x="3545" y="3545"/>
                  </a:cubicBezTo>
                  <a:cubicBezTo>
                    <a:pt x="5816" y="1275"/>
                    <a:pt x="8895" y="0"/>
                    <a:pt x="12105" y="0"/>
                  </a:cubicBezTo>
                  <a:close/>
                </a:path>
              </a:pathLst>
            </a:custGeom>
            <a:solidFill>
              <a:srgbClr val="000000">
                <a:alpha val="31765"/>
              </a:srgbClr>
            </a:solidFill>
            <a:ln cap="rnd">
              <a:noFill/>
              <a:prstDash val="solid"/>
              <a:round/>
            </a:ln>
          </p:spPr>
          <p:txBody>
            <a:bodyPr/>
            <a:lstStyle/>
            <a:p>
              <a:endParaRPr lang="en-GB"/>
            </a:p>
          </p:txBody>
        </p:sp>
        <p:sp>
          <p:nvSpPr>
            <p:cNvPr id="5" name="TextBox 5"/>
            <p:cNvSpPr txBox="1"/>
            <p:nvPr/>
          </p:nvSpPr>
          <p:spPr>
            <a:xfrm>
              <a:off x="0" y="-47625"/>
              <a:ext cx="5098142" cy="2767962"/>
            </a:xfrm>
            <a:prstGeom prst="rect">
              <a:avLst/>
            </a:prstGeom>
          </p:spPr>
          <p:txBody>
            <a:bodyPr lIns="50800" tIns="50800" rIns="50800" bIns="50800" rtlCol="0" anchor="ctr"/>
            <a:lstStyle/>
            <a:p>
              <a:pPr marL="0" lvl="0" indent="0" algn="ctr">
                <a:lnSpc>
                  <a:spcPts val="3210"/>
                </a:lnSpc>
                <a:spcBef>
                  <a:spcPct val="0"/>
                </a:spcBef>
              </a:pPr>
              <a:endParaRPr/>
            </a:p>
          </p:txBody>
        </p:sp>
      </p:grpSp>
      <p:grpSp>
        <p:nvGrpSpPr>
          <p:cNvPr id="6" name="Group 6"/>
          <p:cNvGrpSpPr/>
          <p:nvPr/>
        </p:nvGrpSpPr>
        <p:grpSpPr>
          <a:xfrm>
            <a:off x="786619" y="807162"/>
            <a:ext cx="16714762" cy="8672676"/>
            <a:chOff x="0" y="0"/>
            <a:chExt cx="5124534" cy="2658932"/>
          </a:xfrm>
        </p:grpSpPr>
        <p:sp>
          <p:nvSpPr>
            <p:cNvPr id="7" name="Freeform 7"/>
            <p:cNvSpPr/>
            <p:nvPr/>
          </p:nvSpPr>
          <p:spPr>
            <a:xfrm>
              <a:off x="0" y="0"/>
              <a:ext cx="5124534" cy="2658932"/>
            </a:xfrm>
            <a:custGeom>
              <a:avLst/>
              <a:gdLst/>
              <a:ahLst/>
              <a:cxnLst/>
              <a:rect l="l" t="t" r="r" b="b"/>
              <a:pathLst>
                <a:path w="5124534" h="2658932">
                  <a:moveTo>
                    <a:pt x="5095" y="0"/>
                  </a:moveTo>
                  <a:lnTo>
                    <a:pt x="5119439" y="0"/>
                  </a:lnTo>
                  <a:cubicBezTo>
                    <a:pt x="5120790" y="0"/>
                    <a:pt x="5122086" y="537"/>
                    <a:pt x="5123042" y="1492"/>
                  </a:cubicBezTo>
                  <a:cubicBezTo>
                    <a:pt x="5123997" y="2448"/>
                    <a:pt x="5124534" y="3744"/>
                    <a:pt x="5124534" y="5095"/>
                  </a:cubicBezTo>
                  <a:lnTo>
                    <a:pt x="5124534" y="2653837"/>
                  </a:lnTo>
                  <a:cubicBezTo>
                    <a:pt x="5124534" y="2656651"/>
                    <a:pt x="5122252" y="2658932"/>
                    <a:pt x="5119439" y="2658932"/>
                  </a:cubicBezTo>
                  <a:lnTo>
                    <a:pt x="5095" y="2658932"/>
                  </a:lnTo>
                  <a:cubicBezTo>
                    <a:pt x="2281" y="2658932"/>
                    <a:pt x="0" y="2656651"/>
                    <a:pt x="0" y="2653837"/>
                  </a:cubicBezTo>
                  <a:lnTo>
                    <a:pt x="0" y="5095"/>
                  </a:lnTo>
                  <a:cubicBezTo>
                    <a:pt x="0" y="2281"/>
                    <a:pt x="2281" y="0"/>
                    <a:pt x="5095" y="0"/>
                  </a:cubicBezTo>
                  <a:close/>
                </a:path>
              </a:pathLst>
            </a:custGeom>
            <a:solidFill>
              <a:srgbClr val="FFFFFF"/>
            </a:solidFill>
            <a:ln w="19050" cap="sq">
              <a:solidFill>
                <a:srgbClr val="000000"/>
              </a:solidFill>
              <a:prstDash val="solid"/>
              <a:miter/>
            </a:ln>
          </p:spPr>
          <p:txBody>
            <a:bodyPr/>
            <a:lstStyle/>
            <a:p>
              <a:endParaRPr lang="en-GB"/>
            </a:p>
          </p:txBody>
        </p:sp>
        <p:sp>
          <p:nvSpPr>
            <p:cNvPr id="8" name="TextBox 8"/>
            <p:cNvSpPr txBox="1"/>
            <p:nvPr/>
          </p:nvSpPr>
          <p:spPr>
            <a:xfrm>
              <a:off x="0" y="-47625"/>
              <a:ext cx="5124534" cy="2706557"/>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rot="-117286">
            <a:off x="16217252" y="1053255"/>
            <a:ext cx="1469243" cy="1730371"/>
          </a:xfrm>
          <a:custGeom>
            <a:avLst/>
            <a:gdLst/>
            <a:ahLst/>
            <a:cxnLst/>
            <a:rect l="l" t="t" r="r" b="b"/>
            <a:pathLst>
              <a:path w="1469243" h="1730371">
                <a:moveTo>
                  <a:pt x="0" y="0"/>
                </a:moveTo>
                <a:lnTo>
                  <a:pt x="1469242" y="0"/>
                </a:lnTo>
                <a:lnTo>
                  <a:pt x="1469242" y="1730371"/>
                </a:lnTo>
                <a:lnTo>
                  <a:pt x="0" y="173037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225464" y="2395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8557371" y="2145603"/>
            <a:ext cx="7837640" cy="5995795"/>
          </a:xfrm>
          <a:custGeom>
            <a:avLst/>
            <a:gdLst/>
            <a:ahLst/>
            <a:cxnLst/>
            <a:rect l="l" t="t" r="r" b="b"/>
            <a:pathLst>
              <a:path w="7837640" h="5995795">
                <a:moveTo>
                  <a:pt x="0" y="0"/>
                </a:moveTo>
                <a:lnTo>
                  <a:pt x="7837640" y="0"/>
                </a:lnTo>
                <a:lnTo>
                  <a:pt x="7837640" y="5995794"/>
                </a:lnTo>
                <a:lnTo>
                  <a:pt x="0" y="5995794"/>
                </a:lnTo>
                <a:lnTo>
                  <a:pt x="0" y="0"/>
                </a:lnTo>
                <a:close/>
              </a:path>
            </a:pathLst>
          </a:custGeom>
          <a:blipFill>
            <a:blip r:embed="rId8"/>
            <a:stretch>
              <a:fillRect/>
            </a:stretch>
          </a:blipFill>
          <a:ln w="38100" cap="sq">
            <a:solidFill>
              <a:srgbClr val="000000"/>
            </a:solidFill>
            <a:prstDash val="solid"/>
            <a:miter/>
          </a:ln>
        </p:spPr>
        <p:txBody>
          <a:bodyPr/>
          <a:lstStyle/>
          <a:p>
            <a:endParaRPr lang="en-GB"/>
          </a:p>
        </p:txBody>
      </p:sp>
      <p:sp>
        <p:nvSpPr>
          <p:cNvPr id="12" name="TextBox 12"/>
          <p:cNvSpPr txBox="1"/>
          <p:nvPr/>
        </p:nvSpPr>
        <p:spPr>
          <a:xfrm>
            <a:off x="3851263" y="796583"/>
            <a:ext cx="11217781" cy="1086934"/>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An example of a critique</a:t>
            </a:r>
          </a:p>
        </p:txBody>
      </p:sp>
      <p:sp>
        <p:nvSpPr>
          <p:cNvPr id="13" name="Freeform 13"/>
          <p:cNvSpPr/>
          <p:nvPr/>
        </p:nvSpPr>
        <p:spPr>
          <a:xfrm>
            <a:off x="14769448" y="2123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1028700" y="2117028"/>
            <a:ext cx="7250118" cy="7422515"/>
          </a:xfrm>
          <a:prstGeom prst="rect">
            <a:avLst/>
          </a:prstGeom>
        </p:spPr>
        <p:txBody>
          <a:bodyPr lIns="0" tIns="0" rIns="0" bIns="0" rtlCol="0" anchor="t">
            <a:spAutoFit/>
          </a:bodyPr>
          <a:lstStyle/>
          <a:p>
            <a:pPr algn="l">
              <a:lnSpc>
                <a:spcPts val="1959"/>
              </a:lnSpc>
            </a:pPr>
            <a:r>
              <a:rPr lang="en-US" sz="1399" b="1">
                <a:solidFill>
                  <a:srgbClr val="01070A"/>
                </a:solidFill>
                <a:latin typeface="Open Sans Bold"/>
                <a:ea typeface="Open Sans Bold"/>
                <a:cs typeface="Open Sans Bold"/>
                <a:sym typeface="Open Sans Bold"/>
              </a:rPr>
              <a:t>•</a:t>
            </a:r>
            <a:r>
              <a:rPr lang="en-US" sz="1399" b="1">
                <a:solidFill>
                  <a:srgbClr val="106585"/>
                </a:solidFill>
                <a:latin typeface="Open Sans Bold"/>
                <a:ea typeface="Open Sans Bold"/>
                <a:cs typeface="Open Sans Bold"/>
                <a:sym typeface="Open Sans Bold"/>
              </a:rPr>
              <a:t>THE ARTICLE IS PUBLISHED IN SCHOOL PSYCHOLOGY REVIEW, WHICH IS A PEER-REVIEWED ACADEMIC JOURNAL</a:t>
            </a:r>
          </a:p>
          <a:p>
            <a:pPr algn="l">
              <a:lnSpc>
                <a:spcPts val="1959"/>
              </a:lnSpc>
            </a:pPr>
            <a:endParaRPr lang="en-US" sz="1399" b="1">
              <a:solidFill>
                <a:srgbClr val="106585"/>
              </a:solidFill>
              <a:latin typeface="Open Sans Bold"/>
              <a:ea typeface="Open Sans Bold"/>
              <a:cs typeface="Open Sans Bold"/>
              <a:sym typeface="Open Sans Bold"/>
            </a:endParaRPr>
          </a:p>
          <a:p>
            <a:pPr algn="l">
              <a:lnSpc>
                <a:spcPts val="1959"/>
              </a:lnSpc>
            </a:pPr>
            <a:r>
              <a:rPr lang="en-US" sz="1399" b="1">
                <a:solidFill>
                  <a:srgbClr val="01070A"/>
                </a:solidFill>
                <a:latin typeface="Open Sans Bold"/>
                <a:ea typeface="Open Sans Bold"/>
                <a:cs typeface="Open Sans Bold"/>
                <a:sym typeface="Open Sans Bold"/>
              </a:rPr>
              <a:t>•</a:t>
            </a:r>
            <a:r>
              <a:rPr lang="en-US" sz="1399" b="1">
                <a:solidFill>
                  <a:srgbClr val="FF8166"/>
                </a:solidFill>
                <a:latin typeface="Open Sans Bold"/>
                <a:ea typeface="Open Sans Bold"/>
                <a:cs typeface="Open Sans Bold"/>
                <a:sym typeface="Open Sans Bold"/>
              </a:rPr>
              <a:t>PUBLICATION DATE: 2004. WHILE INFORMATIVE, THE ARTICLE IS NOT CONSIDERED CURRENT AS IT WAS PUBLISHED 20 YEARS AGO.</a:t>
            </a:r>
          </a:p>
          <a:p>
            <a:pPr algn="l">
              <a:lnSpc>
                <a:spcPts val="1959"/>
              </a:lnSpc>
            </a:pPr>
            <a:endParaRPr lang="en-US" sz="1399" b="1">
              <a:solidFill>
                <a:srgbClr val="FF8166"/>
              </a:solidFill>
              <a:latin typeface="Open Sans Bold"/>
              <a:ea typeface="Open Sans Bold"/>
              <a:cs typeface="Open Sans Bold"/>
              <a:sym typeface="Open Sans Bold"/>
            </a:endParaRPr>
          </a:p>
          <a:p>
            <a:pPr algn="l">
              <a:lnSpc>
                <a:spcPts val="1959"/>
              </a:lnSpc>
            </a:pPr>
            <a:r>
              <a:rPr lang="en-US" sz="1399" b="1">
                <a:solidFill>
                  <a:srgbClr val="767FA7"/>
                </a:solidFill>
                <a:latin typeface="Open Sans Bold"/>
                <a:ea typeface="Open Sans Bold"/>
                <a:cs typeface="Open Sans Bold"/>
                <a:sym typeface="Open Sans Bold"/>
              </a:rPr>
              <a:t>•LOCATION: THE RESEARCH WAS CONDUCTED IN THE UNITED STATES, SPECIFICALLY THROUGH THE UNIVERSITY OF VIRGINIA. NEED UK. NEED WALES.</a:t>
            </a:r>
          </a:p>
          <a:p>
            <a:pPr algn="l">
              <a:lnSpc>
                <a:spcPts val="1959"/>
              </a:lnSpc>
            </a:pPr>
            <a:endParaRPr lang="en-US" sz="1399" b="1">
              <a:solidFill>
                <a:srgbClr val="767FA7"/>
              </a:solidFill>
              <a:latin typeface="Open Sans Bold"/>
              <a:ea typeface="Open Sans Bold"/>
              <a:cs typeface="Open Sans Bold"/>
              <a:sym typeface="Open Sans Bold"/>
            </a:endParaRPr>
          </a:p>
          <a:p>
            <a:pPr algn="l">
              <a:lnSpc>
                <a:spcPts val="1959"/>
              </a:lnSpc>
            </a:pPr>
            <a:r>
              <a:rPr lang="en-US" sz="1399" b="1">
                <a:solidFill>
                  <a:srgbClr val="8DC63F"/>
                </a:solidFill>
                <a:latin typeface="Open Sans Bold"/>
                <a:ea typeface="Open Sans Bold"/>
                <a:cs typeface="Open Sans Bold"/>
                <a:sym typeface="Open Sans Bold"/>
              </a:rPr>
              <a:t>•TYPE OF RESEARCH: THIS STUDY IS QUANTITATIVE AND LONGITUDINAL, UTILISING HIERARCHICAL REGRESSION ANALYSES. IT IS NOT A CASE STUDY OR ACTION RESEARCH BUT INVOLVES STATISTICAL ANALYSIS OF LARGE-SCALE DATA OVER TIME.</a:t>
            </a:r>
          </a:p>
          <a:p>
            <a:pPr algn="l">
              <a:lnSpc>
                <a:spcPts val="1959"/>
              </a:lnSpc>
            </a:pPr>
            <a:endParaRPr lang="en-US" sz="1399" b="1">
              <a:solidFill>
                <a:srgbClr val="8DC63F"/>
              </a:solidFill>
              <a:latin typeface="Open Sans Bold"/>
              <a:ea typeface="Open Sans Bold"/>
              <a:cs typeface="Open Sans Bold"/>
              <a:sym typeface="Open Sans Bold"/>
            </a:endParaRPr>
          </a:p>
          <a:p>
            <a:pPr algn="l">
              <a:lnSpc>
                <a:spcPts val="1959"/>
              </a:lnSpc>
            </a:pPr>
            <a:r>
              <a:rPr lang="en-US" sz="1399" b="1">
                <a:solidFill>
                  <a:srgbClr val="01070A"/>
                </a:solidFill>
                <a:latin typeface="Open Sans Bold"/>
                <a:ea typeface="Open Sans Bold"/>
                <a:cs typeface="Open Sans Bold"/>
                <a:sym typeface="Open Sans Bold"/>
              </a:rPr>
              <a:t>•</a:t>
            </a:r>
            <a:r>
              <a:rPr lang="en-US" sz="1399" b="1">
                <a:solidFill>
                  <a:srgbClr val="FF7474"/>
                </a:solidFill>
                <a:latin typeface="Open Sans Bold"/>
                <a:ea typeface="Open Sans Bold"/>
                <a:cs typeface="Open Sans Bold"/>
                <a:sym typeface="Open Sans Bold"/>
              </a:rPr>
              <a:t>THE STUDY USED MULTIPLE SOURCES OF DATA (TEACHER REPORTS, PARENT REPORTS, AND DIRECT ASSESSMENTS OF CHILDREN’S SKILLS), WHICH ALIGNS WITH A LONGITUDINAL OBSERVATIONAL STUDY.</a:t>
            </a:r>
          </a:p>
          <a:p>
            <a:pPr algn="l">
              <a:lnSpc>
                <a:spcPts val="1959"/>
              </a:lnSpc>
            </a:pPr>
            <a:endParaRPr lang="en-US" sz="1399" b="1">
              <a:solidFill>
                <a:srgbClr val="FF7474"/>
              </a:solidFill>
              <a:latin typeface="Open Sans Bold"/>
              <a:ea typeface="Open Sans Bold"/>
              <a:cs typeface="Open Sans Bold"/>
              <a:sym typeface="Open Sans Bold"/>
            </a:endParaRPr>
          </a:p>
          <a:p>
            <a:pPr algn="l">
              <a:lnSpc>
                <a:spcPts val="1959"/>
              </a:lnSpc>
            </a:pPr>
            <a:r>
              <a:rPr lang="en-US" sz="1399" b="1">
                <a:solidFill>
                  <a:srgbClr val="8DC63F"/>
                </a:solidFill>
                <a:latin typeface="Open Sans Bold"/>
                <a:ea typeface="Open Sans Bold"/>
                <a:cs typeface="Open Sans Bold"/>
                <a:sym typeface="Open Sans Bold"/>
              </a:rPr>
              <a:t>•NOT AN OPINION PIECE: THE ARTICLE IS BASED ON EMPIRICAL RESEARCH, NOT A COMMENTARY OR OPINION.</a:t>
            </a:r>
          </a:p>
          <a:p>
            <a:pPr algn="l">
              <a:lnSpc>
                <a:spcPts val="1959"/>
              </a:lnSpc>
            </a:pPr>
            <a:endParaRPr lang="en-US" sz="1399" b="1">
              <a:solidFill>
                <a:srgbClr val="8DC63F"/>
              </a:solidFill>
              <a:latin typeface="Open Sans Bold"/>
              <a:ea typeface="Open Sans Bold"/>
              <a:cs typeface="Open Sans Bold"/>
              <a:sym typeface="Open Sans Bold"/>
            </a:endParaRPr>
          </a:p>
          <a:p>
            <a:pPr algn="l">
              <a:lnSpc>
                <a:spcPts val="1959"/>
              </a:lnSpc>
            </a:pPr>
            <a:r>
              <a:rPr lang="en-US" sz="1399" b="1">
                <a:solidFill>
                  <a:srgbClr val="01070A"/>
                </a:solidFill>
                <a:latin typeface="Open Sans Bold"/>
                <a:ea typeface="Open Sans Bold"/>
                <a:cs typeface="Open Sans Bold"/>
                <a:sym typeface="Open Sans Bold"/>
              </a:rPr>
              <a:t>•</a:t>
            </a:r>
            <a:r>
              <a:rPr lang="en-US" sz="1399" b="1">
                <a:solidFill>
                  <a:srgbClr val="106585"/>
                </a:solidFill>
                <a:latin typeface="Open Sans Bold"/>
                <a:ea typeface="Open Sans Bold"/>
                <a:cs typeface="Open Sans Bold"/>
                <a:sym typeface="Open Sans Bold"/>
              </a:rPr>
              <a:t>BIG FOCUS ON THE POWER RELATIONSHIP - I’M KEEN TO EXPLORE WELL-BEING</a:t>
            </a:r>
          </a:p>
          <a:p>
            <a:pPr algn="l">
              <a:lnSpc>
                <a:spcPts val="1959"/>
              </a:lnSpc>
            </a:pPr>
            <a:endParaRPr lang="en-US" sz="1399" b="1">
              <a:solidFill>
                <a:srgbClr val="106585"/>
              </a:solidFill>
              <a:latin typeface="Open Sans Bold"/>
              <a:ea typeface="Open Sans Bold"/>
              <a:cs typeface="Open Sans Bold"/>
              <a:sym typeface="Open Sans Bold"/>
            </a:endParaRPr>
          </a:p>
          <a:p>
            <a:pPr algn="l">
              <a:lnSpc>
                <a:spcPts val="1959"/>
              </a:lnSpc>
            </a:pPr>
            <a:r>
              <a:rPr lang="en-US" sz="1399" b="1">
                <a:solidFill>
                  <a:srgbClr val="767FA5"/>
                </a:solidFill>
                <a:latin typeface="Open Sans Bold"/>
                <a:ea typeface="Open Sans Bold"/>
                <a:cs typeface="Open Sans Bold"/>
                <a:sym typeface="Open Sans Bold"/>
              </a:rPr>
              <a:t>•PARTICIPANTS: THE STUDY INCLUDED 490 CHILDREN. DATA WAS COLLECTED FROM THEIR TEACHERS, MOTHERS, AND DIRECT ASSESSMENTS OF THEIR ACADEMIC AND SOCIAL DEVELOPMENT. THE CHILDREN WERE A SUBSET OF THE LARGER NATIONAL INSTITUTE OF CHILD HEALTH AND HUMAN DEVELOPMENT (NICHD) STUDY.</a:t>
            </a:r>
          </a:p>
          <a:p>
            <a:pPr algn="l">
              <a:lnSpc>
                <a:spcPts val="1959"/>
              </a:lnSpc>
            </a:pPr>
            <a:endParaRPr lang="en-US" sz="1399" b="1">
              <a:solidFill>
                <a:srgbClr val="767FA5"/>
              </a:solidFill>
              <a:latin typeface="Open Sans Bold"/>
              <a:ea typeface="Open Sans Bold"/>
              <a:cs typeface="Open Sans Bold"/>
              <a:sym typeface="Open Sans Bold"/>
            </a:endParaRPr>
          </a:p>
          <a:p>
            <a:pPr algn="ctr">
              <a:lnSpc>
                <a:spcPts val="1959"/>
              </a:lnSpc>
              <a:spcBef>
                <a:spcPct val="0"/>
              </a:spcBef>
            </a:pPr>
            <a:endParaRPr lang="en-US" sz="1399" b="1">
              <a:solidFill>
                <a:srgbClr val="767FA5"/>
              </a:solidFill>
              <a:latin typeface="Open Sans Bold"/>
              <a:ea typeface="Open Sans Bold"/>
              <a:cs typeface="Open Sans Bold"/>
              <a:sym typeface="Open Sans Bold"/>
            </a:endParaRPr>
          </a:p>
        </p:txBody>
      </p:sp>
    </p:spTree>
  </p:cSld>
  <p:clrMapOvr>
    <a:masterClrMapping/>
  </p:clrMapOvr>
  <p:transition>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rot="93123">
            <a:off x="1145813" y="1095633"/>
            <a:ext cx="16628681" cy="8872962"/>
            <a:chOff x="0" y="0"/>
            <a:chExt cx="5098142" cy="2720337"/>
          </a:xfrm>
        </p:grpSpPr>
        <p:sp>
          <p:nvSpPr>
            <p:cNvPr id="4" name="Freeform 4"/>
            <p:cNvSpPr/>
            <p:nvPr/>
          </p:nvSpPr>
          <p:spPr>
            <a:xfrm>
              <a:off x="0" y="0"/>
              <a:ext cx="5098142" cy="2720337"/>
            </a:xfrm>
            <a:custGeom>
              <a:avLst/>
              <a:gdLst/>
              <a:ahLst/>
              <a:cxnLst/>
              <a:rect l="l" t="t" r="r" b="b"/>
              <a:pathLst>
                <a:path w="5098142" h="2720337">
                  <a:moveTo>
                    <a:pt x="12105" y="0"/>
                  </a:moveTo>
                  <a:lnTo>
                    <a:pt x="5086037" y="0"/>
                  </a:lnTo>
                  <a:cubicBezTo>
                    <a:pt x="5092723" y="0"/>
                    <a:pt x="5098142" y="5420"/>
                    <a:pt x="5098142" y="12105"/>
                  </a:cubicBezTo>
                  <a:lnTo>
                    <a:pt x="5098142" y="2708233"/>
                  </a:lnTo>
                  <a:cubicBezTo>
                    <a:pt x="5098142" y="2714918"/>
                    <a:pt x="5092723" y="2720337"/>
                    <a:pt x="5086037" y="2720337"/>
                  </a:cubicBezTo>
                  <a:lnTo>
                    <a:pt x="12105" y="2720337"/>
                  </a:lnTo>
                  <a:cubicBezTo>
                    <a:pt x="8895" y="2720337"/>
                    <a:pt x="5816" y="2719062"/>
                    <a:pt x="3545" y="2716792"/>
                  </a:cubicBezTo>
                  <a:cubicBezTo>
                    <a:pt x="1275" y="2714522"/>
                    <a:pt x="0" y="2711443"/>
                    <a:pt x="0" y="2708233"/>
                  </a:cubicBezTo>
                  <a:lnTo>
                    <a:pt x="0" y="12105"/>
                  </a:lnTo>
                  <a:cubicBezTo>
                    <a:pt x="0" y="8895"/>
                    <a:pt x="1275" y="5816"/>
                    <a:pt x="3545" y="3545"/>
                  </a:cubicBezTo>
                  <a:cubicBezTo>
                    <a:pt x="5816" y="1275"/>
                    <a:pt x="8895" y="0"/>
                    <a:pt x="12105" y="0"/>
                  </a:cubicBezTo>
                  <a:close/>
                </a:path>
              </a:pathLst>
            </a:custGeom>
            <a:solidFill>
              <a:srgbClr val="000000">
                <a:alpha val="31765"/>
              </a:srgbClr>
            </a:solidFill>
            <a:ln cap="rnd">
              <a:noFill/>
              <a:prstDash val="solid"/>
              <a:round/>
            </a:ln>
          </p:spPr>
          <p:txBody>
            <a:bodyPr/>
            <a:lstStyle/>
            <a:p>
              <a:endParaRPr lang="en-GB"/>
            </a:p>
          </p:txBody>
        </p:sp>
        <p:sp>
          <p:nvSpPr>
            <p:cNvPr id="5" name="TextBox 5"/>
            <p:cNvSpPr txBox="1"/>
            <p:nvPr/>
          </p:nvSpPr>
          <p:spPr>
            <a:xfrm>
              <a:off x="0" y="-47625"/>
              <a:ext cx="5098142" cy="2767962"/>
            </a:xfrm>
            <a:prstGeom prst="rect">
              <a:avLst/>
            </a:prstGeom>
          </p:spPr>
          <p:txBody>
            <a:bodyPr lIns="50800" tIns="50800" rIns="50800" bIns="50800" rtlCol="0" anchor="ctr"/>
            <a:lstStyle/>
            <a:p>
              <a:pPr marL="0" lvl="0" indent="0" algn="ctr">
                <a:lnSpc>
                  <a:spcPts val="3210"/>
                </a:lnSpc>
                <a:spcBef>
                  <a:spcPct val="0"/>
                </a:spcBef>
              </a:pPr>
              <a:endParaRPr/>
            </a:p>
          </p:txBody>
        </p:sp>
      </p:grpSp>
      <p:grpSp>
        <p:nvGrpSpPr>
          <p:cNvPr id="6" name="Group 6"/>
          <p:cNvGrpSpPr/>
          <p:nvPr/>
        </p:nvGrpSpPr>
        <p:grpSpPr>
          <a:xfrm>
            <a:off x="786619" y="807162"/>
            <a:ext cx="16714762" cy="8672676"/>
            <a:chOff x="0" y="0"/>
            <a:chExt cx="5124534" cy="2658932"/>
          </a:xfrm>
        </p:grpSpPr>
        <p:sp>
          <p:nvSpPr>
            <p:cNvPr id="7" name="Freeform 7"/>
            <p:cNvSpPr/>
            <p:nvPr/>
          </p:nvSpPr>
          <p:spPr>
            <a:xfrm>
              <a:off x="0" y="0"/>
              <a:ext cx="5124534" cy="2658932"/>
            </a:xfrm>
            <a:custGeom>
              <a:avLst/>
              <a:gdLst/>
              <a:ahLst/>
              <a:cxnLst/>
              <a:rect l="l" t="t" r="r" b="b"/>
              <a:pathLst>
                <a:path w="5124534" h="2658932">
                  <a:moveTo>
                    <a:pt x="5095" y="0"/>
                  </a:moveTo>
                  <a:lnTo>
                    <a:pt x="5119439" y="0"/>
                  </a:lnTo>
                  <a:cubicBezTo>
                    <a:pt x="5120790" y="0"/>
                    <a:pt x="5122086" y="537"/>
                    <a:pt x="5123042" y="1492"/>
                  </a:cubicBezTo>
                  <a:cubicBezTo>
                    <a:pt x="5123997" y="2448"/>
                    <a:pt x="5124534" y="3744"/>
                    <a:pt x="5124534" y="5095"/>
                  </a:cubicBezTo>
                  <a:lnTo>
                    <a:pt x="5124534" y="2653837"/>
                  </a:lnTo>
                  <a:cubicBezTo>
                    <a:pt x="5124534" y="2656651"/>
                    <a:pt x="5122252" y="2658932"/>
                    <a:pt x="5119439" y="2658932"/>
                  </a:cubicBezTo>
                  <a:lnTo>
                    <a:pt x="5095" y="2658932"/>
                  </a:lnTo>
                  <a:cubicBezTo>
                    <a:pt x="2281" y="2658932"/>
                    <a:pt x="0" y="2656651"/>
                    <a:pt x="0" y="2653837"/>
                  </a:cubicBezTo>
                  <a:lnTo>
                    <a:pt x="0" y="5095"/>
                  </a:lnTo>
                  <a:cubicBezTo>
                    <a:pt x="0" y="2281"/>
                    <a:pt x="2281" y="0"/>
                    <a:pt x="5095" y="0"/>
                  </a:cubicBezTo>
                  <a:close/>
                </a:path>
              </a:pathLst>
            </a:custGeom>
            <a:solidFill>
              <a:srgbClr val="FFFFFF"/>
            </a:solidFill>
            <a:ln w="19050" cap="sq">
              <a:solidFill>
                <a:srgbClr val="000000"/>
              </a:solidFill>
              <a:prstDash val="solid"/>
              <a:miter/>
            </a:ln>
          </p:spPr>
          <p:txBody>
            <a:bodyPr/>
            <a:lstStyle/>
            <a:p>
              <a:endParaRPr lang="en-GB"/>
            </a:p>
          </p:txBody>
        </p:sp>
        <p:sp>
          <p:nvSpPr>
            <p:cNvPr id="8" name="TextBox 8"/>
            <p:cNvSpPr txBox="1"/>
            <p:nvPr/>
          </p:nvSpPr>
          <p:spPr>
            <a:xfrm>
              <a:off x="0" y="-47625"/>
              <a:ext cx="5124534" cy="2706557"/>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rot="-117286">
            <a:off x="16217252" y="1053255"/>
            <a:ext cx="1469243" cy="1730371"/>
          </a:xfrm>
          <a:custGeom>
            <a:avLst/>
            <a:gdLst/>
            <a:ahLst/>
            <a:cxnLst/>
            <a:rect l="l" t="t" r="r" b="b"/>
            <a:pathLst>
              <a:path w="1469243" h="1730371">
                <a:moveTo>
                  <a:pt x="0" y="0"/>
                </a:moveTo>
                <a:lnTo>
                  <a:pt x="1469242" y="0"/>
                </a:lnTo>
                <a:lnTo>
                  <a:pt x="1469242" y="1730371"/>
                </a:lnTo>
                <a:lnTo>
                  <a:pt x="0" y="173037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225464" y="2395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8557371" y="2145603"/>
            <a:ext cx="7837640" cy="5995795"/>
          </a:xfrm>
          <a:custGeom>
            <a:avLst/>
            <a:gdLst/>
            <a:ahLst/>
            <a:cxnLst/>
            <a:rect l="l" t="t" r="r" b="b"/>
            <a:pathLst>
              <a:path w="7837640" h="5995795">
                <a:moveTo>
                  <a:pt x="0" y="0"/>
                </a:moveTo>
                <a:lnTo>
                  <a:pt x="7837640" y="0"/>
                </a:lnTo>
                <a:lnTo>
                  <a:pt x="7837640" y="5995794"/>
                </a:lnTo>
                <a:lnTo>
                  <a:pt x="0" y="5995794"/>
                </a:lnTo>
                <a:lnTo>
                  <a:pt x="0" y="0"/>
                </a:lnTo>
                <a:close/>
              </a:path>
            </a:pathLst>
          </a:custGeom>
          <a:blipFill>
            <a:blip r:embed="rId8"/>
            <a:stretch>
              <a:fillRect/>
            </a:stretch>
          </a:blipFill>
          <a:ln w="38100" cap="sq">
            <a:solidFill>
              <a:srgbClr val="000000"/>
            </a:solidFill>
            <a:prstDash val="solid"/>
            <a:miter/>
          </a:ln>
        </p:spPr>
        <p:txBody>
          <a:bodyPr/>
          <a:lstStyle/>
          <a:p>
            <a:endParaRPr lang="en-GB"/>
          </a:p>
        </p:txBody>
      </p:sp>
      <p:sp>
        <p:nvSpPr>
          <p:cNvPr id="12" name="TextBox 12"/>
          <p:cNvSpPr txBox="1"/>
          <p:nvPr/>
        </p:nvSpPr>
        <p:spPr>
          <a:xfrm>
            <a:off x="3851263" y="796583"/>
            <a:ext cx="11217781" cy="1086934"/>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An example of a critique</a:t>
            </a:r>
          </a:p>
        </p:txBody>
      </p:sp>
      <p:sp>
        <p:nvSpPr>
          <p:cNvPr id="13" name="Freeform 13"/>
          <p:cNvSpPr/>
          <p:nvPr/>
        </p:nvSpPr>
        <p:spPr>
          <a:xfrm>
            <a:off x="14769448" y="2123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1307253" y="2770081"/>
            <a:ext cx="7250118" cy="5928361"/>
          </a:xfrm>
          <a:prstGeom prst="rect">
            <a:avLst/>
          </a:prstGeom>
        </p:spPr>
        <p:txBody>
          <a:bodyPr lIns="0" tIns="0" rIns="0" bIns="0" rtlCol="0" anchor="t">
            <a:spAutoFit/>
          </a:bodyPr>
          <a:lstStyle/>
          <a:p>
            <a:pPr algn="ctr">
              <a:lnSpc>
                <a:spcPts val="2939"/>
              </a:lnSpc>
            </a:pPr>
            <a:r>
              <a:rPr lang="en-US" sz="2099" b="1">
                <a:solidFill>
                  <a:srgbClr val="01070A"/>
                </a:solidFill>
                <a:latin typeface="Open Sans Bold"/>
                <a:ea typeface="Open Sans Bold"/>
                <a:cs typeface="Open Sans Bold"/>
                <a:sym typeface="Open Sans Bold"/>
              </a:rPr>
              <a:t>FINDINGS:</a:t>
            </a:r>
          </a:p>
          <a:p>
            <a:pPr algn="ctr">
              <a:lnSpc>
                <a:spcPts val="2939"/>
              </a:lnSpc>
            </a:pPr>
            <a:endParaRPr lang="en-US" sz="2099" b="1">
              <a:solidFill>
                <a:srgbClr val="01070A"/>
              </a:solidFill>
              <a:latin typeface="Open Sans Bold"/>
              <a:ea typeface="Open Sans Bold"/>
              <a:cs typeface="Open Sans Bold"/>
              <a:sym typeface="Open Sans Bold"/>
            </a:endParaRPr>
          </a:p>
          <a:p>
            <a:pPr algn="ctr">
              <a:lnSpc>
                <a:spcPts val="2939"/>
              </a:lnSpc>
            </a:pPr>
            <a:r>
              <a:rPr lang="en-US" sz="2099" b="1">
                <a:solidFill>
                  <a:srgbClr val="0097B2"/>
                </a:solidFill>
                <a:latin typeface="Open Sans Bold"/>
                <a:ea typeface="Open Sans Bold"/>
                <a:cs typeface="Open Sans Bold"/>
                <a:sym typeface="Open Sans Bold"/>
              </a:rPr>
              <a:t>TEACHER-CHILD RELATIONSHIPS ARE CRUCIAL</a:t>
            </a:r>
          </a:p>
          <a:p>
            <a:pPr algn="ctr">
              <a:lnSpc>
                <a:spcPts val="2939"/>
              </a:lnSpc>
            </a:pPr>
            <a:endParaRPr lang="en-US" sz="2099" b="1">
              <a:solidFill>
                <a:srgbClr val="0097B2"/>
              </a:solidFill>
              <a:latin typeface="Open Sans Bold"/>
              <a:ea typeface="Open Sans Bold"/>
              <a:cs typeface="Open Sans Bold"/>
              <a:sym typeface="Open Sans Bold"/>
            </a:endParaRPr>
          </a:p>
          <a:p>
            <a:pPr algn="ctr">
              <a:lnSpc>
                <a:spcPts val="2939"/>
              </a:lnSpc>
            </a:pPr>
            <a:r>
              <a:rPr lang="en-US" sz="2099" b="1">
                <a:solidFill>
                  <a:srgbClr val="767FA7"/>
                </a:solidFill>
                <a:latin typeface="Open Sans Bold"/>
                <a:ea typeface="Open Sans Bold"/>
                <a:cs typeface="Open Sans Bold"/>
                <a:sym typeface="Open Sans Bold"/>
              </a:rPr>
              <a:t>CONFLICT CAN BE DAMAGING TO RELATIONSHIPS</a:t>
            </a:r>
          </a:p>
          <a:p>
            <a:pPr algn="ctr">
              <a:lnSpc>
                <a:spcPts val="2939"/>
              </a:lnSpc>
            </a:pPr>
            <a:endParaRPr lang="en-US" sz="2099" b="1">
              <a:solidFill>
                <a:srgbClr val="767FA7"/>
              </a:solidFill>
              <a:latin typeface="Open Sans Bold"/>
              <a:ea typeface="Open Sans Bold"/>
              <a:cs typeface="Open Sans Bold"/>
              <a:sym typeface="Open Sans Bold"/>
            </a:endParaRPr>
          </a:p>
          <a:p>
            <a:pPr algn="ctr">
              <a:lnSpc>
                <a:spcPts val="2939"/>
              </a:lnSpc>
            </a:pPr>
            <a:r>
              <a:rPr lang="en-US" sz="2099" b="1">
                <a:solidFill>
                  <a:srgbClr val="E48D7A"/>
                </a:solidFill>
                <a:latin typeface="Open Sans Bold"/>
                <a:ea typeface="Open Sans Bold"/>
                <a:cs typeface="Open Sans Bold"/>
                <a:sym typeface="Open Sans Bold"/>
              </a:rPr>
              <a:t>CLOSER TEACHER AND CHILD RELATIONSHIPS ARE LINKED TO BETTER ACADEMIC PERFORMANCE</a:t>
            </a:r>
          </a:p>
          <a:p>
            <a:pPr algn="ctr">
              <a:lnSpc>
                <a:spcPts val="2939"/>
              </a:lnSpc>
            </a:pPr>
            <a:endParaRPr lang="en-US" sz="2099" b="1">
              <a:solidFill>
                <a:srgbClr val="E48D7A"/>
              </a:solidFill>
              <a:latin typeface="Open Sans Bold"/>
              <a:ea typeface="Open Sans Bold"/>
              <a:cs typeface="Open Sans Bold"/>
              <a:sym typeface="Open Sans Bold"/>
            </a:endParaRPr>
          </a:p>
          <a:p>
            <a:pPr algn="ctr">
              <a:lnSpc>
                <a:spcPts val="2939"/>
              </a:lnSpc>
            </a:pPr>
            <a:endParaRPr lang="en-US" sz="2099" b="1">
              <a:solidFill>
                <a:srgbClr val="E48D7A"/>
              </a:solidFill>
              <a:latin typeface="Open Sans Bold"/>
              <a:ea typeface="Open Sans Bold"/>
              <a:cs typeface="Open Sans Bold"/>
              <a:sym typeface="Open Sans Bold"/>
            </a:endParaRPr>
          </a:p>
          <a:p>
            <a:pPr algn="ctr">
              <a:lnSpc>
                <a:spcPts val="2939"/>
              </a:lnSpc>
            </a:pPr>
            <a:r>
              <a:rPr lang="en-US" sz="2099" b="1">
                <a:solidFill>
                  <a:srgbClr val="8DC63F"/>
                </a:solidFill>
                <a:latin typeface="Open Sans Bold"/>
                <a:ea typeface="Open Sans Bold"/>
                <a:cs typeface="Open Sans Bold"/>
                <a:sym typeface="Open Sans Bold"/>
              </a:rPr>
              <a:t>CONTEXTUAL FACTORS INFLUENCED THE DYNAMICS</a:t>
            </a: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spcBef>
                <a:spcPct val="0"/>
              </a:spcBef>
            </a:pPr>
            <a:endParaRPr lang="en-US" sz="2099" b="1">
              <a:solidFill>
                <a:srgbClr val="8DC63F"/>
              </a:solidFill>
              <a:latin typeface="Open Sans Bold"/>
              <a:ea typeface="Open Sans Bold"/>
              <a:cs typeface="Open Sans Bold"/>
              <a:sym typeface="Open Sans Bold"/>
            </a:endParaRPr>
          </a:p>
        </p:txBody>
      </p:sp>
    </p:spTree>
  </p:cSld>
  <p:clrMapOvr>
    <a:masterClrMapping/>
  </p:clrMapOvr>
  <p:transition>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rot="93123">
            <a:off x="1145813" y="1095633"/>
            <a:ext cx="16628681" cy="8872962"/>
            <a:chOff x="0" y="0"/>
            <a:chExt cx="5098142" cy="2720337"/>
          </a:xfrm>
        </p:grpSpPr>
        <p:sp>
          <p:nvSpPr>
            <p:cNvPr id="4" name="Freeform 4"/>
            <p:cNvSpPr/>
            <p:nvPr/>
          </p:nvSpPr>
          <p:spPr>
            <a:xfrm>
              <a:off x="0" y="0"/>
              <a:ext cx="5098142" cy="2720337"/>
            </a:xfrm>
            <a:custGeom>
              <a:avLst/>
              <a:gdLst/>
              <a:ahLst/>
              <a:cxnLst/>
              <a:rect l="l" t="t" r="r" b="b"/>
              <a:pathLst>
                <a:path w="5098142" h="2720337">
                  <a:moveTo>
                    <a:pt x="12105" y="0"/>
                  </a:moveTo>
                  <a:lnTo>
                    <a:pt x="5086037" y="0"/>
                  </a:lnTo>
                  <a:cubicBezTo>
                    <a:pt x="5092723" y="0"/>
                    <a:pt x="5098142" y="5420"/>
                    <a:pt x="5098142" y="12105"/>
                  </a:cubicBezTo>
                  <a:lnTo>
                    <a:pt x="5098142" y="2708233"/>
                  </a:lnTo>
                  <a:cubicBezTo>
                    <a:pt x="5098142" y="2714918"/>
                    <a:pt x="5092723" y="2720337"/>
                    <a:pt x="5086037" y="2720337"/>
                  </a:cubicBezTo>
                  <a:lnTo>
                    <a:pt x="12105" y="2720337"/>
                  </a:lnTo>
                  <a:cubicBezTo>
                    <a:pt x="8895" y="2720337"/>
                    <a:pt x="5816" y="2719062"/>
                    <a:pt x="3545" y="2716792"/>
                  </a:cubicBezTo>
                  <a:cubicBezTo>
                    <a:pt x="1275" y="2714522"/>
                    <a:pt x="0" y="2711443"/>
                    <a:pt x="0" y="2708233"/>
                  </a:cubicBezTo>
                  <a:lnTo>
                    <a:pt x="0" y="12105"/>
                  </a:lnTo>
                  <a:cubicBezTo>
                    <a:pt x="0" y="8895"/>
                    <a:pt x="1275" y="5816"/>
                    <a:pt x="3545" y="3545"/>
                  </a:cubicBezTo>
                  <a:cubicBezTo>
                    <a:pt x="5816" y="1275"/>
                    <a:pt x="8895" y="0"/>
                    <a:pt x="12105" y="0"/>
                  </a:cubicBezTo>
                  <a:close/>
                </a:path>
              </a:pathLst>
            </a:custGeom>
            <a:solidFill>
              <a:srgbClr val="000000">
                <a:alpha val="31765"/>
              </a:srgbClr>
            </a:solidFill>
            <a:ln cap="rnd">
              <a:noFill/>
              <a:prstDash val="solid"/>
              <a:round/>
            </a:ln>
          </p:spPr>
          <p:txBody>
            <a:bodyPr/>
            <a:lstStyle/>
            <a:p>
              <a:endParaRPr lang="en-GB"/>
            </a:p>
          </p:txBody>
        </p:sp>
        <p:sp>
          <p:nvSpPr>
            <p:cNvPr id="5" name="TextBox 5"/>
            <p:cNvSpPr txBox="1"/>
            <p:nvPr/>
          </p:nvSpPr>
          <p:spPr>
            <a:xfrm>
              <a:off x="0" y="-47625"/>
              <a:ext cx="5098142" cy="2767962"/>
            </a:xfrm>
            <a:prstGeom prst="rect">
              <a:avLst/>
            </a:prstGeom>
          </p:spPr>
          <p:txBody>
            <a:bodyPr lIns="50800" tIns="50800" rIns="50800" bIns="50800" rtlCol="0" anchor="ctr"/>
            <a:lstStyle/>
            <a:p>
              <a:pPr marL="0" lvl="0" indent="0" algn="ctr">
                <a:lnSpc>
                  <a:spcPts val="3210"/>
                </a:lnSpc>
                <a:spcBef>
                  <a:spcPct val="0"/>
                </a:spcBef>
              </a:pPr>
              <a:endParaRPr/>
            </a:p>
          </p:txBody>
        </p:sp>
      </p:grpSp>
      <p:grpSp>
        <p:nvGrpSpPr>
          <p:cNvPr id="6" name="Group 6"/>
          <p:cNvGrpSpPr/>
          <p:nvPr/>
        </p:nvGrpSpPr>
        <p:grpSpPr>
          <a:xfrm>
            <a:off x="786619" y="807162"/>
            <a:ext cx="16714762" cy="8672676"/>
            <a:chOff x="0" y="0"/>
            <a:chExt cx="5124534" cy="2658932"/>
          </a:xfrm>
        </p:grpSpPr>
        <p:sp>
          <p:nvSpPr>
            <p:cNvPr id="7" name="Freeform 7"/>
            <p:cNvSpPr/>
            <p:nvPr/>
          </p:nvSpPr>
          <p:spPr>
            <a:xfrm>
              <a:off x="0" y="0"/>
              <a:ext cx="5124534" cy="2658932"/>
            </a:xfrm>
            <a:custGeom>
              <a:avLst/>
              <a:gdLst/>
              <a:ahLst/>
              <a:cxnLst/>
              <a:rect l="l" t="t" r="r" b="b"/>
              <a:pathLst>
                <a:path w="5124534" h="2658932">
                  <a:moveTo>
                    <a:pt x="5095" y="0"/>
                  </a:moveTo>
                  <a:lnTo>
                    <a:pt x="5119439" y="0"/>
                  </a:lnTo>
                  <a:cubicBezTo>
                    <a:pt x="5120790" y="0"/>
                    <a:pt x="5122086" y="537"/>
                    <a:pt x="5123042" y="1492"/>
                  </a:cubicBezTo>
                  <a:cubicBezTo>
                    <a:pt x="5123997" y="2448"/>
                    <a:pt x="5124534" y="3744"/>
                    <a:pt x="5124534" y="5095"/>
                  </a:cubicBezTo>
                  <a:lnTo>
                    <a:pt x="5124534" y="2653837"/>
                  </a:lnTo>
                  <a:cubicBezTo>
                    <a:pt x="5124534" y="2656651"/>
                    <a:pt x="5122252" y="2658932"/>
                    <a:pt x="5119439" y="2658932"/>
                  </a:cubicBezTo>
                  <a:lnTo>
                    <a:pt x="5095" y="2658932"/>
                  </a:lnTo>
                  <a:cubicBezTo>
                    <a:pt x="2281" y="2658932"/>
                    <a:pt x="0" y="2656651"/>
                    <a:pt x="0" y="2653837"/>
                  </a:cubicBezTo>
                  <a:lnTo>
                    <a:pt x="0" y="5095"/>
                  </a:lnTo>
                  <a:cubicBezTo>
                    <a:pt x="0" y="2281"/>
                    <a:pt x="2281" y="0"/>
                    <a:pt x="5095" y="0"/>
                  </a:cubicBezTo>
                  <a:close/>
                </a:path>
              </a:pathLst>
            </a:custGeom>
            <a:solidFill>
              <a:srgbClr val="FFFFFF"/>
            </a:solidFill>
            <a:ln w="19050" cap="sq">
              <a:solidFill>
                <a:srgbClr val="000000"/>
              </a:solidFill>
              <a:prstDash val="solid"/>
              <a:miter/>
            </a:ln>
          </p:spPr>
          <p:txBody>
            <a:bodyPr/>
            <a:lstStyle/>
            <a:p>
              <a:endParaRPr lang="en-GB"/>
            </a:p>
          </p:txBody>
        </p:sp>
        <p:sp>
          <p:nvSpPr>
            <p:cNvPr id="8" name="TextBox 8"/>
            <p:cNvSpPr txBox="1"/>
            <p:nvPr/>
          </p:nvSpPr>
          <p:spPr>
            <a:xfrm>
              <a:off x="0" y="-47625"/>
              <a:ext cx="5124534" cy="2706557"/>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rot="-117286">
            <a:off x="16217252" y="1053255"/>
            <a:ext cx="1469243" cy="1730371"/>
          </a:xfrm>
          <a:custGeom>
            <a:avLst/>
            <a:gdLst/>
            <a:ahLst/>
            <a:cxnLst/>
            <a:rect l="l" t="t" r="r" b="b"/>
            <a:pathLst>
              <a:path w="1469243" h="1730371">
                <a:moveTo>
                  <a:pt x="0" y="0"/>
                </a:moveTo>
                <a:lnTo>
                  <a:pt x="1469242" y="0"/>
                </a:lnTo>
                <a:lnTo>
                  <a:pt x="1469242" y="1730371"/>
                </a:lnTo>
                <a:lnTo>
                  <a:pt x="0" y="173037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225464" y="2395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8557371" y="2145603"/>
            <a:ext cx="7837640" cy="5995795"/>
          </a:xfrm>
          <a:custGeom>
            <a:avLst/>
            <a:gdLst/>
            <a:ahLst/>
            <a:cxnLst/>
            <a:rect l="l" t="t" r="r" b="b"/>
            <a:pathLst>
              <a:path w="7837640" h="5995795">
                <a:moveTo>
                  <a:pt x="0" y="0"/>
                </a:moveTo>
                <a:lnTo>
                  <a:pt x="7837640" y="0"/>
                </a:lnTo>
                <a:lnTo>
                  <a:pt x="7837640" y="5995794"/>
                </a:lnTo>
                <a:lnTo>
                  <a:pt x="0" y="5995794"/>
                </a:lnTo>
                <a:lnTo>
                  <a:pt x="0" y="0"/>
                </a:lnTo>
                <a:close/>
              </a:path>
            </a:pathLst>
          </a:custGeom>
          <a:blipFill>
            <a:blip r:embed="rId8"/>
            <a:stretch>
              <a:fillRect/>
            </a:stretch>
          </a:blipFill>
          <a:ln w="38100" cap="sq">
            <a:solidFill>
              <a:srgbClr val="000000"/>
            </a:solidFill>
            <a:prstDash val="solid"/>
            <a:miter/>
          </a:ln>
        </p:spPr>
        <p:txBody>
          <a:bodyPr/>
          <a:lstStyle/>
          <a:p>
            <a:endParaRPr lang="en-GB"/>
          </a:p>
        </p:txBody>
      </p:sp>
      <p:sp>
        <p:nvSpPr>
          <p:cNvPr id="12" name="TextBox 12"/>
          <p:cNvSpPr txBox="1"/>
          <p:nvPr/>
        </p:nvSpPr>
        <p:spPr>
          <a:xfrm>
            <a:off x="3851263" y="796583"/>
            <a:ext cx="11217781" cy="1086934"/>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An example of a critique</a:t>
            </a:r>
          </a:p>
        </p:txBody>
      </p:sp>
      <p:sp>
        <p:nvSpPr>
          <p:cNvPr id="13" name="Freeform 13"/>
          <p:cNvSpPr/>
          <p:nvPr/>
        </p:nvSpPr>
        <p:spPr>
          <a:xfrm>
            <a:off x="14769448" y="212362"/>
            <a:ext cx="1239167" cy="1189600"/>
          </a:xfrm>
          <a:custGeom>
            <a:avLst/>
            <a:gdLst/>
            <a:ahLst/>
            <a:cxnLst/>
            <a:rect l="l" t="t" r="r" b="b"/>
            <a:pathLst>
              <a:path w="1239167" h="1189600">
                <a:moveTo>
                  <a:pt x="0" y="0"/>
                </a:moveTo>
                <a:lnTo>
                  <a:pt x="1239167" y="0"/>
                </a:lnTo>
                <a:lnTo>
                  <a:pt x="1239167" y="1189600"/>
                </a:lnTo>
                <a:lnTo>
                  <a:pt x="0" y="11896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1307253" y="2770081"/>
            <a:ext cx="7250118" cy="5185411"/>
          </a:xfrm>
          <a:prstGeom prst="rect">
            <a:avLst/>
          </a:prstGeom>
        </p:spPr>
        <p:txBody>
          <a:bodyPr lIns="0" tIns="0" rIns="0" bIns="0" rtlCol="0" anchor="t">
            <a:spAutoFit/>
          </a:bodyPr>
          <a:lstStyle/>
          <a:p>
            <a:pPr algn="ctr">
              <a:lnSpc>
                <a:spcPts val="2939"/>
              </a:lnSpc>
            </a:pPr>
            <a:r>
              <a:rPr lang="en-US" sz="2099" b="1">
                <a:solidFill>
                  <a:srgbClr val="01070A"/>
                </a:solidFill>
                <a:latin typeface="Open Sans Bold"/>
                <a:ea typeface="Open Sans Bold"/>
                <a:cs typeface="Open Sans Bold"/>
                <a:sym typeface="Open Sans Bold"/>
              </a:rPr>
              <a:t>LIMITATIONS: </a:t>
            </a:r>
          </a:p>
          <a:p>
            <a:pPr algn="ctr">
              <a:lnSpc>
                <a:spcPts val="2939"/>
              </a:lnSpc>
            </a:pPr>
            <a:endParaRPr lang="en-US" sz="2099" b="1">
              <a:solidFill>
                <a:srgbClr val="01070A"/>
              </a:solidFill>
              <a:latin typeface="Open Sans Bold"/>
              <a:ea typeface="Open Sans Bold"/>
              <a:cs typeface="Open Sans Bold"/>
              <a:sym typeface="Open Sans Bold"/>
            </a:endParaRPr>
          </a:p>
          <a:p>
            <a:pPr algn="ctr">
              <a:lnSpc>
                <a:spcPts val="2939"/>
              </a:lnSpc>
            </a:pPr>
            <a:r>
              <a:rPr lang="en-US" sz="2099" b="1">
                <a:solidFill>
                  <a:srgbClr val="0097B2"/>
                </a:solidFill>
                <a:latin typeface="Open Sans Bold"/>
                <a:ea typeface="Open Sans Bold"/>
                <a:cs typeface="Open Sans Bold"/>
                <a:sym typeface="Open Sans Bold"/>
              </a:rPr>
              <a:t>TEACHER BIAS</a:t>
            </a:r>
          </a:p>
          <a:p>
            <a:pPr algn="ctr">
              <a:lnSpc>
                <a:spcPts val="2939"/>
              </a:lnSpc>
            </a:pPr>
            <a:endParaRPr lang="en-US" sz="2099" b="1">
              <a:solidFill>
                <a:srgbClr val="0097B2"/>
              </a:solidFill>
              <a:latin typeface="Open Sans Bold"/>
              <a:ea typeface="Open Sans Bold"/>
              <a:cs typeface="Open Sans Bold"/>
              <a:sym typeface="Open Sans Bold"/>
            </a:endParaRPr>
          </a:p>
          <a:p>
            <a:pPr algn="ctr">
              <a:lnSpc>
                <a:spcPts val="2939"/>
              </a:lnSpc>
            </a:pPr>
            <a:r>
              <a:rPr lang="en-US" sz="2099" b="1">
                <a:solidFill>
                  <a:srgbClr val="767FA5"/>
                </a:solidFill>
                <a:latin typeface="Open Sans Bold"/>
                <a:ea typeface="Open Sans Bold"/>
                <a:cs typeface="Open Sans Bold"/>
                <a:sym typeface="Open Sans Bold"/>
              </a:rPr>
              <a:t>LACK OF QUALITATIVE DATA</a:t>
            </a:r>
          </a:p>
          <a:p>
            <a:pPr algn="ctr">
              <a:lnSpc>
                <a:spcPts val="2939"/>
              </a:lnSpc>
            </a:pPr>
            <a:endParaRPr lang="en-US" sz="2099" b="1">
              <a:solidFill>
                <a:srgbClr val="767FA5"/>
              </a:solidFill>
              <a:latin typeface="Open Sans Bold"/>
              <a:ea typeface="Open Sans Bold"/>
              <a:cs typeface="Open Sans Bold"/>
              <a:sym typeface="Open Sans Bold"/>
            </a:endParaRPr>
          </a:p>
          <a:p>
            <a:pPr algn="ctr">
              <a:lnSpc>
                <a:spcPts val="2939"/>
              </a:lnSpc>
            </a:pPr>
            <a:r>
              <a:rPr lang="en-US" sz="2099" b="1">
                <a:solidFill>
                  <a:srgbClr val="FF7474"/>
                </a:solidFill>
                <a:latin typeface="Open Sans Bold"/>
                <a:ea typeface="Open Sans Bold"/>
                <a:cs typeface="Open Sans Bold"/>
                <a:sym typeface="Open Sans Bold"/>
              </a:rPr>
              <a:t>AGE RANGE OF CHILDREN - EARLY YEARS ONLY - DO I NEED TO BE CONCISE WITH AGE RANGE?</a:t>
            </a:r>
          </a:p>
          <a:p>
            <a:pPr algn="ctr">
              <a:lnSpc>
                <a:spcPts val="2939"/>
              </a:lnSpc>
            </a:pPr>
            <a:endParaRPr lang="en-US" sz="2099" b="1">
              <a:solidFill>
                <a:srgbClr val="FF7474"/>
              </a:solidFill>
              <a:latin typeface="Open Sans Bold"/>
              <a:ea typeface="Open Sans Bold"/>
              <a:cs typeface="Open Sans Bold"/>
              <a:sym typeface="Open Sans Bold"/>
            </a:endParaRPr>
          </a:p>
          <a:p>
            <a:pPr algn="ctr">
              <a:lnSpc>
                <a:spcPts val="2939"/>
              </a:lnSpc>
            </a:pPr>
            <a:r>
              <a:rPr lang="en-US" sz="2099" b="1">
                <a:solidFill>
                  <a:srgbClr val="8DC63F"/>
                </a:solidFill>
                <a:latin typeface="Open Sans Bold"/>
                <a:ea typeface="Open Sans Bold"/>
                <a:cs typeface="Open Sans Bold"/>
                <a:sym typeface="Open Sans Bold"/>
              </a:rPr>
              <a:t>LIMITED DIVERSITY IN RESPONSES</a:t>
            </a: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pPr>
            <a:endParaRPr lang="en-US" sz="2099" b="1">
              <a:solidFill>
                <a:srgbClr val="8DC63F"/>
              </a:solidFill>
              <a:latin typeface="Open Sans Bold"/>
              <a:ea typeface="Open Sans Bold"/>
              <a:cs typeface="Open Sans Bold"/>
              <a:sym typeface="Open Sans Bold"/>
            </a:endParaRPr>
          </a:p>
          <a:p>
            <a:pPr algn="ctr">
              <a:lnSpc>
                <a:spcPts val="2939"/>
              </a:lnSpc>
              <a:spcBef>
                <a:spcPct val="0"/>
              </a:spcBef>
            </a:pPr>
            <a:endParaRPr lang="en-US" sz="2099" b="1">
              <a:solidFill>
                <a:srgbClr val="8DC63F"/>
              </a:solidFill>
              <a:latin typeface="Open Sans Bold"/>
              <a:ea typeface="Open Sans Bold"/>
              <a:cs typeface="Open Sans Bold"/>
              <a:sym typeface="Open Sans Bold"/>
            </a:endParaRPr>
          </a:p>
        </p:txBody>
      </p:sp>
    </p:spTree>
  </p:cSld>
  <p:clrMapOvr>
    <a:masterClrMapping/>
  </p:clrMapOvr>
  <p:transition>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grpSp>
        <p:nvGrpSpPr>
          <p:cNvPr id="3" name="Group 3"/>
          <p:cNvGrpSpPr/>
          <p:nvPr/>
        </p:nvGrpSpPr>
        <p:grpSpPr>
          <a:xfrm>
            <a:off x="3037331" y="2030095"/>
            <a:ext cx="13293258" cy="6791564"/>
            <a:chOff x="0" y="0"/>
            <a:chExt cx="3501105" cy="1788725"/>
          </a:xfrm>
        </p:grpSpPr>
        <p:sp>
          <p:nvSpPr>
            <p:cNvPr id="4" name="Freeform 4"/>
            <p:cNvSpPr/>
            <p:nvPr/>
          </p:nvSpPr>
          <p:spPr>
            <a:xfrm>
              <a:off x="0" y="0"/>
              <a:ext cx="3501105" cy="1788725"/>
            </a:xfrm>
            <a:custGeom>
              <a:avLst/>
              <a:gdLst/>
              <a:ahLst/>
              <a:cxnLst/>
              <a:rect l="l" t="t" r="r" b="b"/>
              <a:pathLst>
                <a:path w="3501105" h="1788725">
                  <a:moveTo>
                    <a:pt x="0" y="0"/>
                  </a:moveTo>
                  <a:lnTo>
                    <a:pt x="3501105" y="0"/>
                  </a:lnTo>
                  <a:lnTo>
                    <a:pt x="3501105" y="1788725"/>
                  </a:lnTo>
                  <a:lnTo>
                    <a:pt x="0" y="1788725"/>
                  </a:lnTo>
                  <a:close/>
                </a:path>
              </a:pathLst>
            </a:custGeom>
            <a:solidFill>
              <a:srgbClr val="000000">
                <a:alpha val="31765"/>
              </a:srgbClr>
            </a:solidFill>
            <a:ln w="38100" cap="sq">
              <a:solidFill>
                <a:srgbClr val="000000">
                  <a:alpha val="31765"/>
                </a:srgbClr>
              </a:solidFill>
              <a:prstDash val="solid"/>
              <a:miter/>
            </a:ln>
          </p:spPr>
          <p:txBody>
            <a:bodyPr/>
            <a:lstStyle/>
            <a:p>
              <a:endParaRPr lang="en-GB"/>
            </a:p>
          </p:txBody>
        </p:sp>
        <p:sp>
          <p:nvSpPr>
            <p:cNvPr id="5" name="TextBox 5"/>
            <p:cNvSpPr txBox="1"/>
            <p:nvPr/>
          </p:nvSpPr>
          <p:spPr>
            <a:xfrm>
              <a:off x="0" y="-47625"/>
              <a:ext cx="3501105" cy="1836350"/>
            </a:xfrm>
            <a:prstGeom prst="rect">
              <a:avLst/>
            </a:prstGeom>
          </p:spPr>
          <p:txBody>
            <a:bodyPr lIns="50800" tIns="50800" rIns="50800" bIns="50800" rtlCol="0" anchor="ctr"/>
            <a:lstStyle/>
            <a:p>
              <a:pPr algn="ctr">
                <a:lnSpc>
                  <a:spcPts val="3210"/>
                </a:lnSpc>
              </a:pPr>
              <a:endParaRPr/>
            </a:p>
          </p:txBody>
        </p:sp>
      </p:grpSp>
      <p:grpSp>
        <p:nvGrpSpPr>
          <p:cNvPr id="6" name="Group 6"/>
          <p:cNvGrpSpPr/>
          <p:nvPr/>
        </p:nvGrpSpPr>
        <p:grpSpPr>
          <a:xfrm rot="-147716">
            <a:off x="2897598" y="1747718"/>
            <a:ext cx="13293258" cy="6791564"/>
            <a:chOff x="0" y="0"/>
            <a:chExt cx="3501105" cy="1788725"/>
          </a:xfrm>
        </p:grpSpPr>
        <p:sp>
          <p:nvSpPr>
            <p:cNvPr id="7" name="Freeform 7"/>
            <p:cNvSpPr/>
            <p:nvPr/>
          </p:nvSpPr>
          <p:spPr>
            <a:xfrm>
              <a:off x="0" y="0"/>
              <a:ext cx="3501105" cy="1788725"/>
            </a:xfrm>
            <a:custGeom>
              <a:avLst/>
              <a:gdLst/>
              <a:ahLst/>
              <a:cxnLst/>
              <a:rect l="l" t="t" r="r" b="b"/>
              <a:pathLst>
                <a:path w="3501105" h="1788725">
                  <a:moveTo>
                    <a:pt x="6406" y="0"/>
                  </a:moveTo>
                  <a:lnTo>
                    <a:pt x="3494699" y="0"/>
                  </a:lnTo>
                  <a:cubicBezTo>
                    <a:pt x="3496397" y="0"/>
                    <a:pt x="3498027" y="675"/>
                    <a:pt x="3499229" y="1876"/>
                  </a:cubicBezTo>
                  <a:cubicBezTo>
                    <a:pt x="3500430" y="3078"/>
                    <a:pt x="3501105" y="4707"/>
                    <a:pt x="3501105" y="6406"/>
                  </a:cubicBezTo>
                  <a:lnTo>
                    <a:pt x="3501105" y="1782318"/>
                  </a:lnTo>
                  <a:cubicBezTo>
                    <a:pt x="3501105" y="1785856"/>
                    <a:pt x="3498237" y="1788725"/>
                    <a:pt x="3494699" y="1788725"/>
                  </a:cubicBezTo>
                  <a:lnTo>
                    <a:pt x="6406" y="1788725"/>
                  </a:lnTo>
                  <a:cubicBezTo>
                    <a:pt x="4707" y="1788725"/>
                    <a:pt x="3078" y="1788050"/>
                    <a:pt x="1876" y="1786848"/>
                  </a:cubicBezTo>
                  <a:cubicBezTo>
                    <a:pt x="675" y="1785647"/>
                    <a:pt x="0" y="1784017"/>
                    <a:pt x="0" y="1782318"/>
                  </a:cubicBezTo>
                  <a:lnTo>
                    <a:pt x="0" y="6406"/>
                  </a:lnTo>
                  <a:cubicBezTo>
                    <a:pt x="0" y="4707"/>
                    <a:pt x="675" y="3078"/>
                    <a:pt x="1876" y="1876"/>
                  </a:cubicBezTo>
                  <a:cubicBezTo>
                    <a:pt x="3078" y="675"/>
                    <a:pt x="4707" y="0"/>
                    <a:pt x="6406" y="0"/>
                  </a:cubicBezTo>
                  <a:close/>
                </a:path>
              </a:pathLst>
            </a:custGeom>
            <a:solidFill>
              <a:srgbClr val="FFFFFF"/>
            </a:solidFill>
            <a:ln w="38100" cap="sq">
              <a:solidFill>
                <a:srgbClr val="000000"/>
              </a:solidFill>
              <a:prstDash val="solid"/>
              <a:miter/>
            </a:ln>
          </p:spPr>
          <p:txBody>
            <a:bodyPr/>
            <a:lstStyle/>
            <a:p>
              <a:endParaRPr lang="en-GB"/>
            </a:p>
          </p:txBody>
        </p:sp>
        <p:sp>
          <p:nvSpPr>
            <p:cNvPr id="8" name="TextBox 8"/>
            <p:cNvSpPr txBox="1"/>
            <p:nvPr/>
          </p:nvSpPr>
          <p:spPr>
            <a:xfrm>
              <a:off x="0" y="-47625"/>
              <a:ext cx="3501105" cy="1836350"/>
            </a:xfrm>
            <a:prstGeom prst="rect">
              <a:avLst/>
            </a:prstGeom>
          </p:spPr>
          <p:txBody>
            <a:bodyPr lIns="50800" tIns="50800" rIns="50800" bIns="50800" rtlCol="0" anchor="ctr"/>
            <a:lstStyle/>
            <a:p>
              <a:pPr algn="ctr">
                <a:lnSpc>
                  <a:spcPts val="3210"/>
                </a:lnSpc>
              </a:pPr>
              <a:endParaRPr/>
            </a:p>
          </p:txBody>
        </p:sp>
      </p:grpSp>
      <p:sp>
        <p:nvSpPr>
          <p:cNvPr id="9" name="Freeform 9"/>
          <p:cNvSpPr/>
          <p:nvPr/>
        </p:nvSpPr>
        <p:spPr>
          <a:xfrm>
            <a:off x="6928985" y="1314623"/>
            <a:ext cx="3667332" cy="946839"/>
          </a:xfrm>
          <a:custGeom>
            <a:avLst/>
            <a:gdLst/>
            <a:ahLst/>
            <a:cxnLst/>
            <a:rect l="l" t="t" r="r" b="b"/>
            <a:pathLst>
              <a:path w="3667332" h="946839">
                <a:moveTo>
                  <a:pt x="0" y="0"/>
                </a:moveTo>
                <a:lnTo>
                  <a:pt x="3667333" y="0"/>
                </a:lnTo>
                <a:lnTo>
                  <a:pt x="3667333" y="946839"/>
                </a:lnTo>
                <a:lnTo>
                  <a:pt x="0" y="9468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11366205" y="7200900"/>
            <a:ext cx="6921795" cy="4114800"/>
          </a:xfrm>
          <a:custGeom>
            <a:avLst/>
            <a:gdLst/>
            <a:ahLst/>
            <a:cxnLst/>
            <a:rect l="l" t="t" r="r" b="b"/>
            <a:pathLst>
              <a:path w="6921795" h="4114800">
                <a:moveTo>
                  <a:pt x="0" y="0"/>
                </a:moveTo>
                <a:lnTo>
                  <a:pt x="6921795" y="0"/>
                </a:lnTo>
                <a:lnTo>
                  <a:pt x="6921795"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3824026" y="2267662"/>
            <a:ext cx="10307708" cy="1086343"/>
          </a:xfrm>
          <a:prstGeom prst="rect">
            <a:avLst/>
          </a:prstGeom>
        </p:spPr>
        <p:txBody>
          <a:bodyPr lIns="0" tIns="0" rIns="0" bIns="0" rtlCol="0" anchor="t">
            <a:spAutoFit/>
          </a:bodyPr>
          <a:lstStyle/>
          <a:p>
            <a:pPr marL="0" lvl="0" indent="0" algn="ctr">
              <a:lnSpc>
                <a:spcPts val="8865"/>
              </a:lnSpc>
              <a:spcBef>
                <a:spcPct val="0"/>
              </a:spcBef>
            </a:pPr>
            <a:r>
              <a:rPr lang="en-US" sz="6332">
                <a:solidFill>
                  <a:srgbClr val="01070A"/>
                </a:solidFill>
                <a:latin typeface="Carelia"/>
                <a:ea typeface="Carelia"/>
                <a:cs typeface="Carelia"/>
                <a:sym typeface="Carelia"/>
              </a:rPr>
              <a:t>Thank you for listening.</a:t>
            </a:r>
          </a:p>
        </p:txBody>
      </p:sp>
      <p:sp>
        <p:nvSpPr>
          <p:cNvPr id="12" name="Freeform 12"/>
          <p:cNvSpPr/>
          <p:nvPr/>
        </p:nvSpPr>
        <p:spPr>
          <a:xfrm>
            <a:off x="4302188" y="3354005"/>
            <a:ext cx="9445682" cy="5066321"/>
          </a:xfrm>
          <a:custGeom>
            <a:avLst/>
            <a:gdLst/>
            <a:ahLst/>
            <a:cxnLst/>
            <a:rect l="l" t="t" r="r" b="b"/>
            <a:pathLst>
              <a:path w="9445682" h="5066321">
                <a:moveTo>
                  <a:pt x="0" y="0"/>
                </a:moveTo>
                <a:lnTo>
                  <a:pt x="9445682" y="0"/>
                </a:lnTo>
                <a:lnTo>
                  <a:pt x="9445682" y="5066321"/>
                </a:lnTo>
                <a:lnTo>
                  <a:pt x="0" y="5066321"/>
                </a:lnTo>
                <a:lnTo>
                  <a:pt x="0" y="0"/>
                </a:lnTo>
                <a:close/>
              </a:path>
            </a:pathLst>
          </a:custGeom>
          <a:blipFill>
            <a:blip r:embed="rId8">
              <a:alphaModFix amt="16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TextBox 13"/>
          <p:cNvSpPr txBox="1"/>
          <p:nvPr/>
        </p:nvSpPr>
        <p:spPr>
          <a:xfrm>
            <a:off x="4302188" y="4449033"/>
            <a:ext cx="9829546" cy="2153747"/>
          </a:xfrm>
          <a:prstGeom prst="rect">
            <a:avLst/>
          </a:prstGeom>
        </p:spPr>
        <p:txBody>
          <a:bodyPr lIns="0" tIns="0" rIns="0" bIns="0" rtlCol="0" anchor="t">
            <a:spAutoFit/>
          </a:bodyPr>
          <a:lstStyle/>
          <a:p>
            <a:pPr algn="ctr">
              <a:lnSpc>
                <a:spcPts val="5714"/>
              </a:lnSpc>
            </a:pPr>
            <a:r>
              <a:rPr lang="en-US" sz="4081" b="1">
                <a:solidFill>
                  <a:srgbClr val="01070A"/>
                </a:solidFill>
                <a:latin typeface="Dosis Bold"/>
                <a:ea typeface="Dosis Bold"/>
                <a:cs typeface="Dosis Bold"/>
                <a:sym typeface="Dosis Bold"/>
              </a:rPr>
              <a:t>I look forward to</a:t>
            </a:r>
          </a:p>
          <a:p>
            <a:pPr algn="ctr">
              <a:lnSpc>
                <a:spcPts val="5714"/>
              </a:lnSpc>
            </a:pPr>
            <a:r>
              <a:rPr lang="en-US" sz="4081" b="1">
                <a:solidFill>
                  <a:srgbClr val="01070A"/>
                </a:solidFill>
                <a:latin typeface="Dosis Bold"/>
                <a:ea typeface="Dosis Bold"/>
                <a:cs typeface="Dosis Bold"/>
                <a:sym typeface="Dosis Bold"/>
              </a:rPr>
              <a:t>welcoming your</a:t>
            </a:r>
          </a:p>
          <a:p>
            <a:pPr algn="ctr">
              <a:lnSpc>
                <a:spcPts val="5714"/>
              </a:lnSpc>
              <a:spcBef>
                <a:spcPct val="0"/>
              </a:spcBef>
            </a:pPr>
            <a:r>
              <a:rPr lang="en-US" sz="4081" b="1">
                <a:solidFill>
                  <a:srgbClr val="01070A"/>
                </a:solidFill>
                <a:latin typeface="Dosis Bold"/>
                <a:ea typeface="Dosis Bold"/>
                <a:cs typeface="Dosis Bold"/>
                <a:sym typeface="Dosis Bold"/>
              </a:rPr>
              <a:t>questions.</a:t>
            </a:r>
          </a:p>
        </p:txBody>
      </p:sp>
    </p:spTree>
  </p:cSld>
  <p:clrMapOvr>
    <a:masterClrMapping/>
  </p:clrMapOvr>
  <p:transition>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TextBox 2"/>
          <p:cNvSpPr txBox="1"/>
          <p:nvPr/>
        </p:nvSpPr>
        <p:spPr>
          <a:xfrm>
            <a:off x="134845" y="-47625"/>
            <a:ext cx="18153155" cy="10260966"/>
          </a:xfrm>
          <a:prstGeom prst="rect">
            <a:avLst/>
          </a:prstGeom>
        </p:spPr>
        <p:txBody>
          <a:bodyPr lIns="0" tIns="0" rIns="0" bIns="0" rtlCol="0" anchor="t">
            <a:spAutoFit/>
          </a:bodyPr>
          <a:lstStyle/>
          <a:p>
            <a:pPr algn="ctr">
              <a:lnSpc>
                <a:spcPts val="3219"/>
              </a:lnSpc>
            </a:pPr>
            <a:r>
              <a:rPr lang="en-US" sz="2299" b="1">
                <a:solidFill>
                  <a:srgbClr val="000000"/>
                </a:solidFill>
                <a:latin typeface="Dosis Bold"/>
                <a:ea typeface="Dosis Bold"/>
                <a:cs typeface="Dosis Bold"/>
                <a:sym typeface="Dosis Bold"/>
              </a:rPr>
              <a:t>REFERENCE LIST</a:t>
            </a:r>
          </a:p>
          <a:p>
            <a:pPr algn="ctr">
              <a:lnSpc>
                <a:spcPts val="2799"/>
              </a:lnSpc>
            </a:pPr>
            <a:endParaRPr lang="en-US" sz="2299" b="1">
              <a:solidFill>
                <a:srgbClr val="000000"/>
              </a:solidFill>
              <a:latin typeface="Dosis Bold"/>
              <a:ea typeface="Dosis Bold"/>
              <a:cs typeface="Dosis Bold"/>
              <a:sym typeface="Dosis Bold"/>
            </a:endParaRPr>
          </a:p>
          <a:p>
            <a:pPr algn="l">
              <a:lnSpc>
                <a:spcPts val="2799"/>
              </a:lnSpc>
            </a:pPr>
            <a:r>
              <a:rPr lang="en-US" sz="1999">
                <a:solidFill>
                  <a:srgbClr val="000000"/>
                </a:solidFill>
                <a:latin typeface="Dosis"/>
                <a:ea typeface="Dosis"/>
                <a:cs typeface="Dosis"/>
                <a:sym typeface="Dosis"/>
              </a:rPr>
              <a:t>Audit Wales. (2022). Education in Wales: Teacher Wellbeing. Available at: https://www.audit.wales/publication/education-wales-teacher-wellbeing [Accessed 20th November 2024]</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Bakker, A.B., &amp; Demerouti, E. (2007). The Job Demands-Resources model: State of the art. Journal of Managerial Psychology, 22(3), 309-328. Available at https://www.emerald.com/insight/content/doi/10.1108/02683940710733115/full/html  [Accessed on 24th November 2024]</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Banks, J. A. (2015). Cultural diversity and education: Foundations, curriculum, and teaching. 6th edn. New York: Routledge.</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Biggam, J. (2018) Succeeding with your literature review: A handbook for students. 2nd edn. Maidenhead: Open University Press.</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Birch, S. H. and Ladd, G. W. (1997) ‘The teacher-child relationship and children’s early school adjustment’, Journal of School Psychology, 35(1), pp. 61–79. doi:10.1016/S0022-4405(96)0002</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British Educational Research Association (BERA). (2024). Ethical Guidelines for Educational Research, fifth edition. British Educational Research Association. Available at: https://www.bera.ac.uk/publications/ethical-guidelines-for-educational-research-2024 [Accessed on 24th November 2024]</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Bowlby, J. (1969). Attachment and loss: Volume I: Attachment. Hogarth Press.</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Bronfenbrenner, U. (1979) The ecology of human development: Experiments by nature and design. Cambridge, MA: Harvard University Press.</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Coe, R., Waring, M., Hedges, L. V., and Arthur, J. (2021) Research methods and methodologies in education. 2nd edn. London: Sage Publications.</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Cohen, L., Manion, L., and Morrison, K. (2018) Research methods in education. 8th edn. London: Routledge.</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Creswell, J. W. and Poth, C. N. (2018). Qualitative inquiry and research design: Choosing among five approaches. 4th edn. Thousand Oaks, CA: Sage.</a:t>
            </a:r>
          </a:p>
          <a:p>
            <a:pPr algn="l">
              <a:lnSpc>
                <a:spcPts val="2799"/>
              </a:lnSpc>
            </a:pPr>
            <a:endParaRPr lang="en-US" sz="1999">
              <a:solidFill>
                <a:srgbClr val="000000"/>
              </a:solidFill>
              <a:latin typeface="Dosis"/>
              <a:ea typeface="Dosis"/>
              <a:cs typeface="Dosis"/>
              <a:sym typeface="Dosis"/>
            </a:endParaRPr>
          </a:p>
          <a:p>
            <a:pPr algn="l">
              <a:lnSpc>
                <a:spcPts val="2799"/>
              </a:lnSpc>
            </a:pPr>
            <a:r>
              <a:rPr lang="en-US" sz="1999">
                <a:solidFill>
                  <a:srgbClr val="000000"/>
                </a:solidFill>
                <a:latin typeface="Dosis"/>
                <a:ea typeface="Dosis"/>
                <a:cs typeface="Dosis"/>
                <a:sym typeface="Dosis"/>
              </a:rPr>
              <a:t>Crotty, M. (1998) The foundations of social research: Meaning and perspective in the research process. Sage Publications.</a:t>
            </a:r>
          </a:p>
          <a:p>
            <a:pPr algn="l">
              <a:lnSpc>
                <a:spcPts val="2799"/>
              </a:lnSpc>
            </a:pPr>
            <a:endParaRPr lang="en-US" sz="1999">
              <a:solidFill>
                <a:srgbClr val="000000"/>
              </a:solidFill>
              <a:latin typeface="Dosis"/>
              <a:ea typeface="Dosis"/>
              <a:cs typeface="Dosis"/>
              <a:sym typeface="Dosis"/>
            </a:endParaRPr>
          </a:p>
          <a:p>
            <a:pPr algn="l">
              <a:lnSpc>
                <a:spcPts val="2799"/>
              </a:lnSpc>
              <a:spcBef>
                <a:spcPct val="0"/>
              </a:spcBef>
            </a:pPr>
            <a:r>
              <a:rPr lang="en-US" sz="1999">
                <a:solidFill>
                  <a:srgbClr val="000000"/>
                </a:solidFill>
                <a:latin typeface="Dosis"/>
                <a:ea typeface="Dosis"/>
                <a:cs typeface="Dosis"/>
                <a:sym typeface="Dosis"/>
              </a:rPr>
              <a:t>Deci, E.L., &amp; Ryan, R.M. (1985). Intrinsic motivation and self-determination in human behaviour. Springer Science &amp; Business Media.</a:t>
            </a:r>
          </a:p>
        </p:txBody>
      </p:sp>
      <p:sp>
        <p:nvSpPr>
          <p:cNvPr id="3" name="Freeform 3"/>
          <p:cNvSpPr/>
          <p:nvPr/>
        </p:nvSpPr>
        <p:spPr>
          <a:xfrm>
            <a:off x="16679986" y="0"/>
            <a:ext cx="1579993" cy="1324114"/>
          </a:xfrm>
          <a:custGeom>
            <a:avLst/>
            <a:gdLst/>
            <a:ahLst/>
            <a:cxnLst/>
            <a:rect l="l" t="t" r="r" b="b"/>
            <a:pathLst>
              <a:path w="1579993" h="1324114">
                <a:moveTo>
                  <a:pt x="0" y="0"/>
                </a:moveTo>
                <a:lnTo>
                  <a:pt x="1579993" y="0"/>
                </a:lnTo>
                <a:lnTo>
                  <a:pt x="1579993" y="1324114"/>
                </a:lnTo>
                <a:lnTo>
                  <a:pt x="0" y="13241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TextBox 2"/>
          <p:cNvSpPr txBox="1"/>
          <p:nvPr/>
        </p:nvSpPr>
        <p:spPr>
          <a:xfrm>
            <a:off x="134845" y="-47625"/>
            <a:ext cx="18153155" cy="10470815"/>
          </a:xfrm>
          <a:prstGeom prst="rect">
            <a:avLst/>
          </a:prstGeom>
        </p:spPr>
        <p:txBody>
          <a:bodyPr lIns="0" tIns="0" rIns="0" bIns="0" rtlCol="0" anchor="t">
            <a:spAutoFit/>
          </a:bodyPr>
          <a:lstStyle/>
          <a:p>
            <a:pPr algn="ctr">
              <a:lnSpc>
                <a:spcPts val="3219"/>
              </a:lnSpc>
            </a:pPr>
            <a:r>
              <a:rPr lang="en-US" sz="2299" b="1" dirty="0">
                <a:solidFill>
                  <a:srgbClr val="000000"/>
                </a:solidFill>
                <a:latin typeface="Dosis Bold"/>
                <a:ea typeface="Dosis Bold"/>
                <a:cs typeface="Dosis Bold"/>
                <a:sym typeface="Dosis Bold"/>
              </a:rPr>
              <a:t>REFERENCE LIST</a:t>
            </a:r>
          </a:p>
          <a:p>
            <a:pPr algn="ctr">
              <a:lnSpc>
                <a:spcPts val="2799"/>
              </a:lnSpc>
            </a:pPr>
            <a:endParaRPr lang="en-US" sz="2299" b="1" dirty="0">
              <a:solidFill>
                <a:srgbClr val="000000"/>
              </a:solidFill>
              <a:latin typeface="Dosis Bold"/>
              <a:ea typeface="Dosis Bold"/>
              <a:cs typeface="Dosis Bold"/>
              <a:sym typeface="Dosis Bold"/>
            </a:endParaRPr>
          </a:p>
          <a:p>
            <a:pPr algn="l">
              <a:lnSpc>
                <a:spcPts val="2799"/>
              </a:lnSpc>
            </a:pPr>
            <a:r>
              <a:rPr lang="en-US" sz="1999" dirty="0">
                <a:solidFill>
                  <a:srgbClr val="000000"/>
                </a:solidFill>
                <a:latin typeface="Dosis"/>
                <a:ea typeface="Dosis"/>
                <a:cs typeface="Dosis"/>
                <a:sym typeface="Dosis"/>
              </a:rPr>
              <a:t>Donaldson, G. (2015). Successful Futures: Independent Review of Curriculum and Assessment Arrangements in Wales. Cardiff: Welsh Government.</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Drew, C. (October 17, 2023). 21 Research Limitations Examples. Helpful Professor. Available at https://helpfulprofessor.com/research-limitations-examples/ [Accessed 21st November 2024]</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Einstein, A. (n.d.). "If we knew what we were doing it wouldn’t be research." Quote Database/Collection. Available at: https://www.brainyquote.com/quotes/albert_einstein_104047 [Accessed 28th November 2024].</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European Commission. (2022). Building the European Education Area: Progress report published. European Education Area. Available at: https://education.ec.europa.eu/ [Accessed 27th November. 2024].</a:t>
            </a:r>
          </a:p>
          <a:p>
            <a:pPr algn="l">
              <a:lnSpc>
                <a:spcPts val="3079"/>
              </a:lnSpc>
            </a:pPr>
            <a:endParaRPr lang="en-US" sz="1999" dirty="0">
              <a:solidFill>
                <a:srgbClr val="000000"/>
              </a:solidFill>
              <a:latin typeface="Dosis"/>
              <a:ea typeface="Dosis"/>
              <a:cs typeface="Dosis"/>
              <a:sym typeface="Dosis"/>
            </a:endParaRPr>
          </a:p>
          <a:p>
            <a:pPr algn="l">
              <a:lnSpc>
                <a:spcPts val="2799"/>
              </a:lnSpc>
            </a:pPr>
            <a:r>
              <a:rPr lang="en-US" sz="1999" dirty="0" err="1">
                <a:solidFill>
                  <a:srgbClr val="000000"/>
                </a:solidFill>
                <a:latin typeface="Dosis"/>
                <a:ea typeface="Dosis"/>
                <a:cs typeface="Dosis"/>
                <a:sym typeface="Dosis"/>
              </a:rPr>
              <a:t>Fiorilli</a:t>
            </a:r>
            <a:r>
              <a:rPr lang="en-US" sz="1999" dirty="0">
                <a:solidFill>
                  <a:srgbClr val="000000"/>
                </a:solidFill>
                <a:latin typeface="Dosis"/>
                <a:ea typeface="Dosis"/>
                <a:cs typeface="Dosis"/>
                <a:sym typeface="Dosis"/>
              </a:rPr>
              <a:t>, C., et al. (2019). Teachers’ wellbeing and its relations with the quality of teaching: A review of the literature. Educational Psychology Review, 31(2), 241-268.</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Gay, G. (2018). Culturally responsive teaching: Theory, research, and practice. 3rd </a:t>
            </a:r>
            <a:r>
              <a:rPr lang="en-US" sz="1999" dirty="0" err="1">
                <a:solidFill>
                  <a:srgbClr val="000000"/>
                </a:solidFill>
                <a:latin typeface="Dosis"/>
                <a:ea typeface="Dosis"/>
                <a:cs typeface="Dosis"/>
                <a:sym typeface="Dosis"/>
              </a:rPr>
              <a:t>edn</a:t>
            </a:r>
            <a:r>
              <a:rPr lang="en-US" sz="1999" dirty="0">
                <a:solidFill>
                  <a:srgbClr val="000000"/>
                </a:solidFill>
                <a:latin typeface="Dosis"/>
                <a:ea typeface="Dosis"/>
                <a:cs typeface="Dosis"/>
                <a:sym typeface="Dosis"/>
              </a:rPr>
              <a:t>. New York: Teachers College Press.</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Goleman, D. (1995). Emotional intelligence: Why it can matter more than IQ. London: Bantam Books.</a:t>
            </a:r>
          </a:p>
          <a:p>
            <a:pPr algn="l">
              <a:lnSpc>
                <a:spcPts val="2799"/>
              </a:lnSpc>
            </a:pPr>
            <a:endParaRPr lang="en-US" sz="1999" dirty="0">
              <a:solidFill>
                <a:srgbClr val="000000"/>
              </a:solidFill>
              <a:latin typeface="Dosis"/>
              <a:ea typeface="Dosis"/>
              <a:cs typeface="Dosis"/>
              <a:sym typeface="Dosis"/>
            </a:endParaRPr>
          </a:p>
          <a:p>
            <a:pPr algn="l">
              <a:lnSpc>
                <a:spcPts val="2799"/>
              </a:lnSpc>
            </a:pPr>
            <a:r>
              <a:rPr lang="en-US" sz="1999" dirty="0">
                <a:solidFill>
                  <a:srgbClr val="000000"/>
                </a:solidFill>
                <a:latin typeface="Dosis"/>
                <a:ea typeface="Dosis"/>
                <a:cs typeface="Dosis"/>
                <a:sym typeface="Dosis"/>
              </a:rPr>
              <a:t>Hamre, B. K. and </a:t>
            </a:r>
            <a:r>
              <a:rPr lang="en-US" sz="1999" dirty="0" err="1">
                <a:solidFill>
                  <a:srgbClr val="000000"/>
                </a:solidFill>
                <a:latin typeface="Dosis"/>
                <a:ea typeface="Dosis"/>
                <a:cs typeface="Dosis"/>
                <a:sym typeface="Dosis"/>
              </a:rPr>
              <a:t>Pianta</a:t>
            </a:r>
            <a:r>
              <a:rPr lang="en-US" sz="1999" dirty="0">
                <a:solidFill>
                  <a:srgbClr val="000000"/>
                </a:solidFill>
                <a:latin typeface="Dosis"/>
                <a:ea typeface="Dosis"/>
                <a:cs typeface="Dosis"/>
                <a:sym typeface="Dosis"/>
              </a:rPr>
              <a:t>, R. C. (2001) ‘Early teacher-child relationships and the trajectory of children’s school outcomes through eighth grade’, Child Development, 72(2), pp. 625–638. doi:10.1111/1467-8624.00301.</a:t>
            </a:r>
          </a:p>
          <a:p>
            <a:pPr algn="l">
              <a:lnSpc>
                <a:spcPts val="2799"/>
              </a:lnSpc>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Hattie, J. (2009). Visible Learning: A Synthesis of Over 800 Meta-Analyses Relating to Achievement. Oxford: Routledge.</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Hughes, J. N. and Kwok, O. (2007) ‘Influence of student-teacher and parent-teacher relationships on lower achieving readers’ engagement and achievement in the primary grades’, Journal of Educational Psychology, 99(1), pp. 39–51. doi:10.1037/0022-0663.99.1.39.</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err="1">
                <a:solidFill>
                  <a:srgbClr val="000000"/>
                </a:solidFill>
                <a:latin typeface="Dosis"/>
                <a:ea typeface="Dosis"/>
                <a:cs typeface="Dosis"/>
                <a:sym typeface="Dosis"/>
              </a:rPr>
              <a:t>Kyriacou</a:t>
            </a:r>
            <a:r>
              <a:rPr lang="en-US" sz="1999" dirty="0">
                <a:solidFill>
                  <a:srgbClr val="000000"/>
                </a:solidFill>
                <a:latin typeface="Dosis"/>
                <a:ea typeface="Dosis"/>
                <a:cs typeface="Dosis"/>
                <a:sym typeface="Dosis"/>
              </a:rPr>
              <a:t>, C. (2001). Teacher Stress: Prevalence, Sources, and Symptoms. Educational Psychology, 21(4), 299-305.</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Marzano, R.J. (2007). The art and science of teaching: A comprehensive framework for effective instruction. ASCD.</a:t>
            </a:r>
          </a:p>
        </p:txBody>
      </p:sp>
      <p:sp>
        <p:nvSpPr>
          <p:cNvPr id="3" name="Freeform 3"/>
          <p:cNvSpPr/>
          <p:nvPr/>
        </p:nvSpPr>
        <p:spPr>
          <a:xfrm>
            <a:off x="16679986" y="0"/>
            <a:ext cx="1579993" cy="1324114"/>
          </a:xfrm>
          <a:custGeom>
            <a:avLst/>
            <a:gdLst/>
            <a:ahLst/>
            <a:cxnLst/>
            <a:rect l="l" t="t" r="r" b="b"/>
            <a:pathLst>
              <a:path w="1579993" h="1324114">
                <a:moveTo>
                  <a:pt x="0" y="0"/>
                </a:moveTo>
                <a:lnTo>
                  <a:pt x="1579993" y="0"/>
                </a:lnTo>
                <a:lnTo>
                  <a:pt x="1579993" y="1324114"/>
                </a:lnTo>
                <a:lnTo>
                  <a:pt x="0" y="13241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transition>
    <p:wipe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TextBox 2"/>
          <p:cNvSpPr txBox="1"/>
          <p:nvPr/>
        </p:nvSpPr>
        <p:spPr>
          <a:xfrm>
            <a:off x="134845" y="-47625"/>
            <a:ext cx="18153155" cy="17986442"/>
          </a:xfrm>
          <a:prstGeom prst="rect">
            <a:avLst/>
          </a:prstGeom>
        </p:spPr>
        <p:txBody>
          <a:bodyPr lIns="0" tIns="0" rIns="0" bIns="0" rtlCol="0" anchor="t">
            <a:spAutoFit/>
          </a:bodyPr>
          <a:lstStyle/>
          <a:p>
            <a:pPr algn="ctr">
              <a:lnSpc>
                <a:spcPts val="3219"/>
              </a:lnSpc>
            </a:pPr>
            <a:r>
              <a:rPr lang="en-US" sz="2299" b="1" dirty="0">
                <a:solidFill>
                  <a:srgbClr val="000000"/>
                </a:solidFill>
                <a:latin typeface="Dosis Bold"/>
                <a:ea typeface="Dosis Bold"/>
                <a:cs typeface="Dosis Bold"/>
                <a:sym typeface="Dosis Bold"/>
              </a:rPr>
              <a:t>REFERENCE LIST</a:t>
            </a:r>
          </a:p>
          <a:p>
            <a:pPr algn="ctr">
              <a:lnSpc>
                <a:spcPts val="2799"/>
              </a:lnSpc>
            </a:pPr>
            <a:endParaRPr lang="en-US" sz="2299" b="1" dirty="0">
              <a:solidFill>
                <a:srgbClr val="000000"/>
              </a:solidFill>
              <a:latin typeface="Dosis Bold"/>
              <a:ea typeface="Dosis Bold"/>
              <a:cs typeface="Dosis Bold"/>
              <a:sym typeface="Dosis Bold"/>
            </a:endParaRPr>
          </a:p>
          <a:p>
            <a:pPr algn="l">
              <a:lnSpc>
                <a:spcPts val="2799"/>
              </a:lnSpc>
              <a:spcBef>
                <a:spcPct val="0"/>
              </a:spcBef>
            </a:pPr>
            <a:r>
              <a:rPr lang="en-US" sz="1999" dirty="0">
                <a:solidFill>
                  <a:srgbClr val="000000"/>
                </a:solidFill>
                <a:latin typeface="Dosis"/>
                <a:ea typeface="Dosis"/>
                <a:cs typeface="Dosis"/>
                <a:sym typeface="Dosis"/>
              </a:rPr>
              <a:t>Müller, L-M., (2022). Teacher well-being is key to COVID-19 recovery. Chartered College of Teaching. Available at: https://fed.education/teacher-well-being-is-key-to-covid-19-recovery/ [Accessed 19 November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My Primary School Is At The Museum. (2018). Evaluation of the MPSM Pilot. Available at: https://sites.google.com/brookes.ac.uk/mpsmatbrookes/what-is-mpsm/evaluation-of-the-mpsm-pilot [Accessed 1st December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Piaget, J. (1977). The development of thought: Equilibration of cognitive structures. London: Viking Press.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err="1">
                <a:solidFill>
                  <a:srgbClr val="000000"/>
                </a:solidFill>
                <a:latin typeface="Dosis"/>
                <a:ea typeface="Dosis"/>
                <a:cs typeface="Dosis"/>
                <a:sym typeface="Dosis"/>
              </a:rPr>
              <a:t>Pianta</a:t>
            </a:r>
            <a:r>
              <a:rPr lang="en-US" sz="1999" dirty="0">
                <a:solidFill>
                  <a:srgbClr val="000000"/>
                </a:solidFill>
                <a:latin typeface="Dosis"/>
                <a:ea typeface="Dosis"/>
                <a:cs typeface="Dosis"/>
                <a:sym typeface="Dosis"/>
              </a:rPr>
              <a:t>, R. C. and </a:t>
            </a:r>
            <a:r>
              <a:rPr lang="en-US" sz="1999" dirty="0" err="1">
                <a:solidFill>
                  <a:srgbClr val="000000"/>
                </a:solidFill>
                <a:latin typeface="Dosis"/>
                <a:ea typeface="Dosis"/>
                <a:cs typeface="Dosis"/>
                <a:sym typeface="Dosis"/>
              </a:rPr>
              <a:t>Stuhlman</a:t>
            </a:r>
            <a:r>
              <a:rPr lang="en-US" sz="1999" dirty="0">
                <a:solidFill>
                  <a:srgbClr val="000000"/>
                </a:solidFill>
                <a:latin typeface="Dosis"/>
                <a:ea typeface="Dosis"/>
                <a:cs typeface="Dosis"/>
                <a:sym typeface="Dosis"/>
              </a:rPr>
              <a:t>, M. W. (2004). 'Teacher-child relationships and children's success in the first years of school', School Psychology Review, 33(3), pp. 444–458.</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Poon, L., &amp; Kim, J. (2019). Flexible learning spaces facilitate interaction, collaboration, and </a:t>
            </a:r>
            <a:r>
              <a:rPr lang="en-US" sz="1999" dirty="0" err="1">
                <a:solidFill>
                  <a:srgbClr val="000000"/>
                </a:solidFill>
                <a:latin typeface="Dosis"/>
                <a:ea typeface="Dosis"/>
                <a:cs typeface="Dosis"/>
                <a:sym typeface="Dosis"/>
              </a:rPr>
              <a:t>behavioural</a:t>
            </a:r>
            <a:r>
              <a:rPr lang="en-US" sz="1999" dirty="0">
                <a:solidFill>
                  <a:srgbClr val="000000"/>
                </a:solidFill>
                <a:latin typeface="Dosis"/>
                <a:ea typeface="Dosis"/>
                <a:cs typeface="Dosis"/>
                <a:sym typeface="Dosis"/>
              </a:rPr>
              <a:t> engagement in secondary school. PLOS ONE, 14(10), e0223607. Available at: https://doi.org/10.1371/journal.pone.0223607 [Accessed: 20 November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Rogoff, B. (2003). The cultural nature of human development. Oxford; Oxford University Press.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Roffey, S. (2012). School Wellbeing: A Whole School Approach to Early Intervention. Educational &amp; Child Psychology, 29(2), 52-61.</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Sameroff, A. J. (2009) The transactional model of development: How children and contexts shape each other. Washington, DC: American Psychological Association. doi:10.1037/11877-000.</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err="1">
                <a:solidFill>
                  <a:srgbClr val="000000"/>
                </a:solidFill>
                <a:latin typeface="Dosis"/>
                <a:ea typeface="Dosis"/>
                <a:cs typeface="Dosis"/>
                <a:sym typeface="Dosis"/>
              </a:rPr>
              <a:t>Saracho</a:t>
            </a:r>
            <a:r>
              <a:rPr lang="en-US" sz="1999" dirty="0">
                <a:solidFill>
                  <a:srgbClr val="000000"/>
                </a:solidFill>
                <a:latin typeface="Dosis"/>
                <a:ea typeface="Dosis"/>
                <a:cs typeface="Dosis"/>
                <a:sym typeface="Dosis"/>
              </a:rPr>
              <a:t>, O. N. (2015) ‘Perspectives on interpreting constructivist approaches in early childhood education’, Education and Human Development, 29(1), pp. 13-20.</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See, B.H., Wardle, L. &amp; Collie, P., (2020). Teachers’ wellbeing and workload during Covid-19 lockdown. Durham University Evidence Centre for Education and </a:t>
            </a:r>
            <a:r>
              <a:rPr lang="en-US" sz="1999" dirty="0" err="1">
                <a:solidFill>
                  <a:srgbClr val="000000"/>
                </a:solidFill>
                <a:latin typeface="Dosis"/>
                <a:ea typeface="Dosis"/>
                <a:cs typeface="Dosis"/>
                <a:sym typeface="Dosis"/>
              </a:rPr>
              <a:t>Schoolzone</a:t>
            </a:r>
            <a:r>
              <a:rPr lang="en-US" sz="1999" dirty="0">
                <a:solidFill>
                  <a:srgbClr val="000000"/>
                </a:solidFill>
                <a:latin typeface="Dosis"/>
                <a:ea typeface="Dosis"/>
                <a:cs typeface="Dosis"/>
                <a:sym typeface="Dosis"/>
              </a:rPr>
              <a:t>. Available at: https://www.bera.ac.uk/blog/an-evidence-based-approach-to-addressing-teacher-mental-health-and-wellbeing [Accessed 20 November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Souter, C. &amp; James, C. (2019). Teacher wellbeing and its impact on student learning: A framework for mutual goals in education. Journal of Education Policy, 34(2), pp. 123–137. doi:10.1080/02680939.2019.1585555.</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Stats Wales. (2023). Teachers' Sickness Absence. Available at: https://statswales.gov.wales/Catalogue/Education-and-Skills/Teachers/Teachers-Sickness-Absence [Accessed 20th November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err="1">
                <a:solidFill>
                  <a:srgbClr val="000000"/>
                </a:solidFill>
                <a:latin typeface="Dosis"/>
                <a:ea typeface="Dosis"/>
                <a:cs typeface="Dosis"/>
                <a:sym typeface="Dosis"/>
              </a:rPr>
              <a:t>Tashakkori</a:t>
            </a:r>
            <a:r>
              <a:rPr lang="en-US" sz="1999" dirty="0">
                <a:solidFill>
                  <a:srgbClr val="000000"/>
                </a:solidFill>
                <a:latin typeface="Dosis"/>
                <a:ea typeface="Dosis"/>
                <a:cs typeface="Dosis"/>
                <a:sym typeface="Dosis"/>
              </a:rPr>
              <a:t>, A. and Teddlie, C. (2010). SAGE handbook of mixed methods in social &amp; behavioral research. 2nd </a:t>
            </a:r>
            <a:r>
              <a:rPr lang="en-US" sz="1999" dirty="0" err="1">
                <a:solidFill>
                  <a:srgbClr val="000000"/>
                </a:solidFill>
                <a:latin typeface="Dosis"/>
                <a:ea typeface="Dosis"/>
                <a:cs typeface="Dosis"/>
                <a:sym typeface="Dosis"/>
              </a:rPr>
              <a:t>edn</a:t>
            </a:r>
            <a:r>
              <a:rPr lang="en-US" sz="1999" dirty="0">
                <a:solidFill>
                  <a:srgbClr val="000000"/>
                </a:solidFill>
                <a:latin typeface="Dosis"/>
                <a:ea typeface="Dosis"/>
                <a:cs typeface="Dosis"/>
                <a:sym typeface="Dosis"/>
              </a:rPr>
              <a:t>. Thousand Oaks, CA: Sage.</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Thomas, G. (2017) How to do your research project: A guide for students in education and applied social sciences. 3rd </a:t>
            </a:r>
            <a:r>
              <a:rPr lang="en-US" sz="1999" dirty="0" err="1">
                <a:solidFill>
                  <a:srgbClr val="000000"/>
                </a:solidFill>
                <a:latin typeface="Dosis"/>
                <a:ea typeface="Dosis"/>
                <a:cs typeface="Dosis"/>
                <a:sym typeface="Dosis"/>
              </a:rPr>
              <a:t>edn</a:t>
            </a:r>
            <a:r>
              <a:rPr lang="en-US" sz="1999" dirty="0">
                <a:solidFill>
                  <a:srgbClr val="000000"/>
                </a:solidFill>
                <a:latin typeface="Dosis"/>
                <a:ea typeface="Dosis"/>
                <a:cs typeface="Dosis"/>
                <a:sym typeface="Dosis"/>
              </a:rPr>
              <a:t>. London: Sage Publications.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Vygotsky, L.S. (1978). Mind in society: The development of higher psychological processes. Harvard University Press.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Wallace, M. and Wray, A., (2021). Critical Reading and Writing for Postgraduates. 4th ed. London: SAGE Publications Ltd.</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Wright, C. (2023). An evidence-based approach to addressing teacher mental health and wellbeing. British Educational Research Association. Available at: </a:t>
            </a:r>
            <a:r>
              <a:rPr lang="en-US" sz="1999" dirty="0">
                <a:solidFill>
                  <a:srgbClr val="000000"/>
                </a:solidFill>
                <a:latin typeface="Dosis"/>
                <a:ea typeface="Dosis"/>
                <a:cs typeface="Dosis"/>
                <a:sym typeface="Dosis"/>
                <a:hlinkClick r:id="rId2" tooltip="https://www.bera.ac.uk/blog/an-evidence-based-approach-to-addressing-teacher-mental-health-and-wellbeing"/>
              </a:rPr>
              <a:t>https://www.bera.ac.uk/blog/an-evidence-based-approach-to-addressing-teacher-mental-health-and-wellbeing</a:t>
            </a:r>
            <a:r>
              <a:rPr lang="en-US" sz="1999" dirty="0">
                <a:solidFill>
                  <a:srgbClr val="000000"/>
                </a:solidFill>
                <a:latin typeface="Dosis"/>
                <a:ea typeface="Dosis"/>
                <a:cs typeface="Dosis"/>
                <a:sym typeface="Dosis"/>
              </a:rPr>
              <a:t>. [Accessed 21st November 2024].</a:t>
            </a:r>
          </a:p>
          <a:p>
            <a:pPr algn="l">
              <a:lnSpc>
                <a:spcPts val="4472"/>
              </a:lnSpc>
              <a:spcBef>
                <a:spcPct val="0"/>
              </a:spcBef>
            </a:pPr>
            <a:endParaRPr lang="en-US" sz="1999" dirty="0">
              <a:solidFill>
                <a:srgbClr val="000000"/>
              </a:solidFill>
              <a:latin typeface="Dosis"/>
              <a:ea typeface="Dosis"/>
              <a:cs typeface="Dosis"/>
              <a:sym typeface="Dosis"/>
            </a:endParaRPr>
          </a:p>
          <a:p>
            <a:pPr algn="l">
              <a:lnSpc>
                <a:spcPts val="4472"/>
              </a:lnSpc>
              <a:spcBef>
                <a:spcPct val="0"/>
              </a:spcBef>
            </a:pPr>
            <a:endParaRPr lang="en-US" sz="1999" dirty="0">
              <a:solidFill>
                <a:srgbClr val="000000"/>
              </a:solidFill>
              <a:latin typeface="Dosis"/>
              <a:ea typeface="Dosis"/>
              <a:cs typeface="Dosis"/>
              <a:sym typeface="Dosis"/>
            </a:endParaRPr>
          </a:p>
          <a:p>
            <a:pPr algn="ctr">
              <a:lnSpc>
                <a:spcPts val="4472"/>
              </a:lnSpc>
              <a:spcBef>
                <a:spcPct val="0"/>
              </a:spcBef>
            </a:pPr>
            <a:endParaRPr lang="en-US" sz="1999" dirty="0">
              <a:solidFill>
                <a:srgbClr val="000000"/>
              </a:solidFill>
              <a:latin typeface="Dosis"/>
              <a:ea typeface="Dosis"/>
              <a:cs typeface="Dosis"/>
              <a:sym typeface="Dosis"/>
            </a:endParaRPr>
          </a:p>
          <a:p>
            <a:pPr algn="ctr">
              <a:lnSpc>
                <a:spcPts val="5872"/>
              </a:lnSpc>
              <a:spcBef>
                <a:spcPct val="0"/>
              </a:spcBef>
            </a:pPr>
            <a:endParaRPr lang="en-US" sz="1999" dirty="0">
              <a:solidFill>
                <a:srgbClr val="000000"/>
              </a:solidFill>
              <a:latin typeface="Dosis"/>
              <a:ea typeface="Dosis"/>
              <a:cs typeface="Dosis"/>
              <a:sym typeface="Dosis"/>
            </a:endParaRPr>
          </a:p>
          <a:p>
            <a:pPr algn="ctr">
              <a:lnSpc>
                <a:spcPts val="5872"/>
              </a:lnSpc>
              <a:spcBef>
                <a:spcPct val="0"/>
              </a:spcBef>
            </a:pPr>
            <a:endParaRPr lang="en-US" sz="1999" dirty="0">
              <a:solidFill>
                <a:srgbClr val="000000"/>
              </a:solidFill>
              <a:latin typeface="Dosis"/>
              <a:ea typeface="Dosis"/>
              <a:cs typeface="Dosis"/>
              <a:sym typeface="Dosis"/>
            </a:endParaRPr>
          </a:p>
        </p:txBody>
      </p:sp>
      <p:sp>
        <p:nvSpPr>
          <p:cNvPr id="3" name="Freeform 3"/>
          <p:cNvSpPr/>
          <p:nvPr/>
        </p:nvSpPr>
        <p:spPr>
          <a:xfrm>
            <a:off x="16679986" y="0"/>
            <a:ext cx="1579993" cy="1324114"/>
          </a:xfrm>
          <a:custGeom>
            <a:avLst/>
            <a:gdLst/>
            <a:ahLst/>
            <a:cxnLst/>
            <a:rect l="l" t="t" r="r" b="b"/>
            <a:pathLst>
              <a:path w="1579993" h="1324114">
                <a:moveTo>
                  <a:pt x="0" y="0"/>
                </a:moveTo>
                <a:lnTo>
                  <a:pt x="1579993" y="0"/>
                </a:lnTo>
                <a:lnTo>
                  <a:pt x="1579993" y="1324114"/>
                </a:lnTo>
                <a:lnTo>
                  <a:pt x="0" y="13241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transition>
    <p:wipe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TextBox 2"/>
          <p:cNvSpPr txBox="1"/>
          <p:nvPr/>
        </p:nvSpPr>
        <p:spPr>
          <a:xfrm>
            <a:off x="134845" y="-47625"/>
            <a:ext cx="18153155" cy="8470967"/>
          </a:xfrm>
          <a:prstGeom prst="rect">
            <a:avLst/>
          </a:prstGeom>
        </p:spPr>
        <p:txBody>
          <a:bodyPr lIns="0" tIns="0" rIns="0" bIns="0" rtlCol="0" anchor="t">
            <a:spAutoFit/>
          </a:bodyPr>
          <a:lstStyle/>
          <a:p>
            <a:pPr algn="ctr">
              <a:lnSpc>
                <a:spcPts val="3219"/>
              </a:lnSpc>
              <a:spcBef>
                <a:spcPct val="0"/>
              </a:spcBef>
            </a:pPr>
            <a:r>
              <a:rPr lang="en-US" sz="2299" b="1" dirty="0">
                <a:solidFill>
                  <a:srgbClr val="000000"/>
                </a:solidFill>
                <a:latin typeface="Dosis Bold"/>
                <a:ea typeface="Dosis Bold"/>
                <a:cs typeface="Dosis Bold"/>
                <a:sym typeface="Dosis Bold"/>
              </a:rPr>
              <a:t>REFERENCE LIST</a:t>
            </a:r>
          </a:p>
          <a:p>
            <a:pPr algn="l">
              <a:lnSpc>
                <a:spcPts val="2799"/>
              </a:lnSpc>
              <a:spcBef>
                <a:spcPct val="0"/>
              </a:spcBef>
            </a:pPr>
            <a:endParaRPr lang="en-US" sz="2299" b="1" dirty="0">
              <a:solidFill>
                <a:srgbClr val="000000"/>
              </a:solidFill>
              <a:latin typeface="Dosis Bold"/>
              <a:ea typeface="Dosis Bold"/>
              <a:cs typeface="Dosis Bold"/>
              <a:sym typeface="Dosis Bold"/>
            </a:endParaRPr>
          </a:p>
          <a:p>
            <a:pPr algn="l">
              <a:lnSpc>
                <a:spcPts val="2799"/>
              </a:lnSpc>
              <a:spcBef>
                <a:spcPct val="0"/>
              </a:spcBef>
            </a:pPr>
            <a:r>
              <a:rPr lang="en-US" sz="1999" dirty="0">
                <a:solidFill>
                  <a:srgbClr val="000000"/>
                </a:solidFill>
                <a:latin typeface="Dosis"/>
                <a:ea typeface="Dosis"/>
                <a:cs typeface="Dosis"/>
                <a:sym typeface="Dosis"/>
              </a:rPr>
              <a:t>Stats Wales. (2023). Teachers' Sickness Absence. Available at: https://statswales.gov.wales/Catalogue/Education-and-Skills/Teachers/Teachers-Sickness-Absence [Accessed 20th November 2024]</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err="1">
                <a:solidFill>
                  <a:srgbClr val="000000"/>
                </a:solidFill>
                <a:latin typeface="Dosis"/>
                <a:ea typeface="Dosis"/>
                <a:cs typeface="Dosis"/>
                <a:sym typeface="Dosis"/>
              </a:rPr>
              <a:t>Tashakkori</a:t>
            </a:r>
            <a:r>
              <a:rPr lang="en-US" sz="1999" dirty="0">
                <a:solidFill>
                  <a:srgbClr val="000000"/>
                </a:solidFill>
                <a:latin typeface="Dosis"/>
                <a:ea typeface="Dosis"/>
                <a:cs typeface="Dosis"/>
                <a:sym typeface="Dosis"/>
              </a:rPr>
              <a:t>, A. and Teddlie, C. (2010). SAGE handbook of mixed methods in social &amp; </a:t>
            </a:r>
            <a:r>
              <a:rPr lang="en-US" sz="1999" dirty="0" err="1">
                <a:solidFill>
                  <a:srgbClr val="000000"/>
                </a:solidFill>
                <a:latin typeface="Dosis"/>
                <a:ea typeface="Dosis"/>
                <a:cs typeface="Dosis"/>
                <a:sym typeface="Dosis"/>
              </a:rPr>
              <a:t>behavioural</a:t>
            </a:r>
            <a:r>
              <a:rPr lang="en-US" sz="1999" dirty="0">
                <a:solidFill>
                  <a:srgbClr val="000000"/>
                </a:solidFill>
                <a:latin typeface="Dosis"/>
                <a:ea typeface="Dosis"/>
                <a:cs typeface="Dosis"/>
                <a:sym typeface="Dosis"/>
              </a:rPr>
              <a:t> research. 2nd </a:t>
            </a:r>
            <a:r>
              <a:rPr lang="en-US" sz="1999" dirty="0" err="1">
                <a:solidFill>
                  <a:srgbClr val="000000"/>
                </a:solidFill>
                <a:latin typeface="Dosis"/>
                <a:ea typeface="Dosis"/>
                <a:cs typeface="Dosis"/>
                <a:sym typeface="Dosis"/>
              </a:rPr>
              <a:t>edn</a:t>
            </a:r>
            <a:r>
              <a:rPr lang="en-US" sz="1999" dirty="0">
                <a:solidFill>
                  <a:srgbClr val="000000"/>
                </a:solidFill>
                <a:latin typeface="Dosis"/>
                <a:ea typeface="Dosis"/>
                <a:cs typeface="Dosis"/>
                <a:sym typeface="Dosis"/>
              </a:rPr>
              <a:t>. Thousand Oaks, CA: Sage.</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Thomas, G. (2017) How to do your research project: A guide for students in education and applied social sciences. 3rd </a:t>
            </a:r>
            <a:r>
              <a:rPr lang="en-US" sz="1999" dirty="0" err="1">
                <a:solidFill>
                  <a:srgbClr val="000000"/>
                </a:solidFill>
                <a:latin typeface="Dosis"/>
                <a:ea typeface="Dosis"/>
                <a:cs typeface="Dosis"/>
                <a:sym typeface="Dosis"/>
              </a:rPr>
              <a:t>edn</a:t>
            </a:r>
            <a:r>
              <a:rPr lang="en-US" sz="1999" dirty="0">
                <a:solidFill>
                  <a:srgbClr val="000000"/>
                </a:solidFill>
                <a:latin typeface="Dosis"/>
                <a:ea typeface="Dosis"/>
                <a:cs typeface="Dosis"/>
                <a:sym typeface="Dosis"/>
              </a:rPr>
              <a:t>. London: Sage Publications.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Vygotsky, L.S. (1978). Mind in society: The development of higher psychological processes. Harvard University Press.</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Wallace, M. and Wray, A., (2021). Critical Reading and Writing for Postgraduates. 4th ed. London: SAGE Publications Ltd.</a:t>
            </a:r>
          </a:p>
          <a:p>
            <a:pPr algn="l">
              <a:lnSpc>
                <a:spcPts val="2799"/>
              </a:lnSpc>
              <a:spcBef>
                <a:spcPct val="0"/>
              </a:spcBef>
            </a:pPr>
            <a:endParaRPr lang="en-US" sz="1999" dirty="0">
              <a:solidFill>
                <a:srgbClr val="000000"/>
              </a:solidFill>
              <a:latin typeface="Dosis"/>
              <a:ea typeface="Dosis"/>
              <a:cs typeface="Dosis"/>
              <a:sym typeface="Dosis"/>
            </a:endParaRPr>
          </a:p>
          <a:p>
            <a:pPr algn="l">
              <a:lnSpc>
                <a:spcPts val="2799"/>
              </a:lnSpc>
              <a:spcBef>
                <a:spcPct val="0"/>
              </a:spcBef>
            </a:pPr>
            <a:r>
              <a:rPr lang="en-US" sz="1999" dirty="0">
                <a:solidFill>
                  <a:srgbClr val="000000"/>
                </a:solidFill>
                <a:latin typeface="Dosis"/>
                <a:ea typeface="Dosis"/>
                <a:cs typeface="Dosis"/>
                <a:sym typeface="Dosis"/>
              </a:rPr>
              <a:t>Wright, C. (2023). An evidence-based approach to addressing teacher mental health and wellbeing. British Educational Research Association. Available at: https://www.bera.ac.uk/blog/an-evidence-based-approach-to-addressing-teacher-mental-health-and-wellbeing. [Accessed 21st November 2024].</a:t>
            </a:r>
          </a:p>
          <a:p>
            <a:pPr algn="l">
              <a:lnSpc>
                <a:spcPts val="4472"/>
              </a:lnSpc>
              <a:spcBef>
                <a:spcPct val="0"/>
              </a:spcBef>
            </a:pPr>
            <a:endParaRPr lang="en-US" sz="1999" dirty="0">
              <a:solidFill>
                <a:srgbClr val="000000"/>
              </a:solidFill>
              <a:latin typeface="Dosis"/>
              <a:ea typeface="Dosis"/>
              <a:cs typeface="Dosis"/>
              <a:sym typeface="Dosis"/>
            </a:endParaRPr>
          </a:p>
          <a:p>
            <a:pPr algn="l">
              <a:lnSpc>
                <a:spcPts val="4472"/>
              </a:lnSpc>
              <a:spcBef>
                <a:spcPct val="0"/>
              </a:spcBef>
            </a:pPr>
            <a:endParaRPr lang="en-US" sz="1999" dirty="0">
              <a:solidFill>
                <a:srgbClr val="000000"/>
              </a:solidFill>
              <a:latin typeface="Dosis"/>
              <a:ea typeface="Dosis"/>
              <a:cs typeface="Dosis"/>
              <a:sym typeface="Dosis"/>
            </a:endParaRPr>
          </a:p>
          <a:p>
            <a:pPr algn="ctr">
              <a:lnSpc>
                <a:spcPts val="4472"/>
              </a:lnSpc>
              <a:spcBef>
                <a:spcPct val="0"/>
              </a:spcBef>
            </a:pPr>
            <a:endParaRPr lang="en-US" sz="1999" dirty="0">
              <a:solidFill>
                <a:srgbClr val="000000"/>
              </a:solidFill>
              <a:latin typeface="Dosis"/>
              <a:ea typeface="Dosis"/>
              <a:cs typeface="Dosis"/>
              <a:sym typeface="Dosis"/>
            </a:endParaRPr>
          </a:p>
          <a:p>
            <a:pPr algn="ctr">
              <a:lnSpc>
                <a:spcPts val="5872"/>
              </a:lnSpc>
              <a:spcBef>
                <a:spcPct val="0"/>
              </a:spcBef>
            </a:pPr>
            <a:endParaRPr lang="en-US" sz="1999" dirty="0">
              <a:solidFill>
                <a:srgbClr val="000000"/>
              </a:solidFill>
              <a:latin typeface="Dosis"/>
              <a:ea typeface="Dosis"/>
              <a:cs typeface="Dosis"/>
              <a:sym typeface="Dosis"/>
            </a:endParaRPr>
          </a:p>
          <a:p>
            <a:pPr algn="ctr">
              <a:lnSpc>
                <a:spcPts val="5872"/>
              </a:lnSpc>
              <a:spcBef>
                <a:spcPct val="0"/>
              </a:spcBef>
            </a:pPr>
            <a:endParaRPr lang="en-US" sz="1999" dirty="0">
              <a:solidFill>
                <a:srgbClr val="000000"/>
              </a:solidFill>
              <a:latin typeface="Dosis"/>
              <a:ea typeface="Dosis"/>
              <a:cs typeface="Dosis"/>
              <a:sym typeface="Dosis"/>
            </a:endParaRPr>
          </a:p>
        </p:txBody>
      </p:sp>
      <p:sp>
        <p:nvSpPr>
          <p:cNvPr id="3" name="Freeform 3"/>
          <p:cNvSpPr/>
          <p:nvPr/>
        </p:nvSpPr>
        <p:spPr>
          <a:xfrm>
            <a:off x="16679986" y="0"/>
            <a:ext cx="1579993" cy="1324114"/>
          </a:xfrm>
          <a:custGeom>
            <a:avLst/>
            <a:gdLst/>
            <a:ahLst/>
            <a:cxnLst/>
            <a:rect l="l" t="t" r="r" b="b"/>
            <a:pathLst>
              <a:path w="1579993" h="1324114">
                <a:moveTo>
                  <a:pt x="0" y="0"/>
                </a:moveTo>
                <a:lnTo>
                  <a:pt x="1579993" y="0"/>
                </a:lnTo>
                <a:lnTo>
                  <a:pt x="1579993" y="1324114"/>
                </a:lnTo>
                <a:lnTo>
                  <a:pt x="0" y="13241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transition>
    <p:wipe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F7F4"/>
        </a:solidFill>
        <a:effectLst/>
      </p:bgPr>
    </p:bg>
    <p:spTree>
      <p:nvGrpSpPr>
        <p:cNvPr id="1" name=""/>
        <p:cNvGrpSpPr/>
        <p:nvPr/>
      </p:nvGrpSpPr>
      <p:grpSpPr>
        <a:xfrm>
          <a:off x="0" y="0"/>
          <a:ext cx="0" cy="0"/>
          <a:chOff x="0" y="0"/>
          <a:chExt cx="0" cy="0"/>
        </a:xfrm>
      </p:grpSpPr>
      <p:sp>
        <p:nvSpPr>
          <p:cNvPr id="2" name="Freeform 2"/>
          <p:cNvSpPr/>
          <p:nvPr/>
        </p:nvSpPr>
        <p:spPr>
          <a:xfrm>
            <a:off x="31440" y="113232"/>
            <a:ext cx="2406434" cy="1047908"/>
          </a:xfrm>
          <a:custGeom>
            <a:avLst/>
            <a:gdLst/>
            <a:ahLst/>
            <a:cxnLst/>
            <a:rect l="l" t="t" r="r" b="b"/>
            <a:pathLst>
              <a:path w="2406434" h="1047908">
                <a:moveTo>
                  <a:pt x="0" y="0"/>
                </a:moveTo>
                <a:lnTo>
                  <a:pt x="2406433" y="0"/>
                </a:lnTo>
                <a:lnTo>
                  <a:pt x="2406433" y="1047907"/>
                </a:lnTo>
                <a:lnTo>
                  <a:pt x="0" y="10479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234656" y="1161139"/>
            <a:ext cx="16298641" cy="8658653"/>
          </a:xfrm>
          <a:custGeom>
            <a:avLst/>
            <a:gdLst/>
            <a:ahLst/>
            <a:cxnLst/>
            <a:rect l="l" t="t" r="r" b="b"/>
            <a:pathLst>
              <a:path w="16298641" h="8658653">
                <a:moveTo>
                  <a:pt x="0" y="0"/>
                </a:moveTo>
                <a:lnTo>
                  <a:pt x="16298641" y="0"/>
                </a:lnTo>
                <a:lnTo>
                  <a:pt x="16298641" y="8658653"/>
                </a:lnTo>
                <a:lnTo>
                  <a:pt x="0" y="8658653"/>
                </a:lnTo>
                <a:lnTo>
                  <a:pt x="0" y="0"/>
                </a:lnTo>
                <a:close/>
              </a:path>
            </a:pathLst>
          </a:custGeom>
          <a:blipFill>
            <a:blip r:embed="rId4"/>
            <a:stretch>
              <a:fillRect/>
            </a:stretch>
          </a:blipFill>
        </p:spPr>
        <p:txBody>
          <a:bodyPr/>
          <a:lstStyle/>
          <a:p>
            <a:endParaRPr lang="en-GB"/>
          </a:p>
        </p:txBody>
      </p:sp>
    </p:spTree>
  </p:cSld>
  <p:clrMapOvr>
    <a:masterClrMapping/>
  </p:clrMapOvr>
  <p:transition>
    <p:wipe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2663033" y="6195861"/>
            <a:ext cx="6914093" cy="5028432"/>
          </a:xfrm>
          <a:custGeom>
            <a:avLst/>
            <a:gdLst/>
            <a:ahLst/>
            <a:cxnLst/>
            <a:rect l="l" t="t" r="r" b="b"/>
            <a:pathLst>
              <a:path w="6914093" h="5028432">
                <a:moveTo>
                  <a:pt x="0" y="0"/>
                </a:moveTo>
                <a:lnTo>
                  <a:pt x="6914093" y="0"/>
                </a:lnTo>
                <a:lnTo>
                  <a:pt x="6914093" y="5028431"/>
                </a:lnTo>
                <a:lnTo>
                  <a:pt x="0" y="50284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4029971" y="4820778"/>
            <a:ext cx="10228058" cy="1710875"/>
          </a:xfrm>
          <a:custGeom>
            <a:avLst/>
            <a:gdLst/>
            <a:ahLst/>
            <a:cxnLst/>
            <a:rect l="l" t="t" r="r" b="b"/>
            <a:pathLst>
              <a:path w="10228058" h="1710875">
                <a:moveTo>
                  <a:pt x="0" y="0"/>
                </a:moveTo>
                <a:lnTo>
                  <a:pt x="10228058" y="0"/>
                </a:lnTo>
                <a:lnTo>
                  <a:pt x="10228058" y="1710876"/>
                </a:lnTo>
                <a:lnTo>
                  <a:pt x="0" y="17108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3718992" y="3825615"/>
            <a:ext cx="10850017" cy="3329726"/>
          </a:xfrm>
          <a:prstGeom prst="rect">
            <a:avLst/>
          </a:prstGeom>
        </p:spPr>
        <p:txBody>
          <a:bodyPr lIns="0" tIns="0" rIns="0" bIns="0" rtlCol="0" anchor="t">
            <a:spAutoFit/>
          </a:bodyPr>
          <a:lstStyle/>
          <a:p>
            <a:pPr algn="ctr">
              <a:lnSpc>
                <a:spcPts val="27236"/>
              </a:lnSpc>
            </a:pPr>
            <a:r>
              <a:rPr lang="en-US" sz="19454">
                <a:solidFill>
                  <a:srgbClr val="01070A"/>
                </a:solidFill>
                <a:latin typeface="Carelia"/>
                <a:ea typeface="Carelia"/>
                <a:cs typeface="Carelia"/>
                <a:sym typeface="Carelia"/>
              </a:rPr>
              <a:t>Review</a:t>
            </a:r>
          </a:p>
        </p:txBody>
      </p:sp>
      <p:sp>
        <p:nvSpPr>
          <p:cNvPr id="6" name="Freeform 6"/>
          <p:cNvSpPr/>
          <p:nvPr/>
        </p:nvSpPr>
        <p:spPr>
          <a:xfrm>
            <a:off x="12456379" y="5404911"/>
            <a:ext cx="8246933" cy="6247677"/>
          </a:xfrm>
          <a:custGeom>
            <a:avLst/>
            <a:gdLst/>
            <a:ahLst/>
            <a:cxnLst/>
            <a:rect l="l" t="t" r="r" b="b"/>
            <a:pathLst>
              <a:path w="8246933" h="6247677">
                <a:moveTo>
                  <a:pt x="0" y="0"/>
                </a:moveTo>
                <a:lnTo>
                  <a:pt x="8246933" y="0"/>
                </a:lnTo>
                <a:lnTo>
                  <a:pt x="8246933" y="6247677"/>
                </a:lnTo>
                <a:lnTo>
                  <a:pt x="0" y="62476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5308980" y="-1652824"/>
            <a:ext cx="8905028" cy="5575060"/>
          </a:xfrm>
          <a:custGeom>
            <a:avLst/>
            <a:gdLst/>
            <a:ahLst/>
            <a:cxnLst/>
            <a:rect l="l" t="t" r="r" b="b"/>
            <a:pathLst>
              <a:path w="8905028" h="5575060">
                <a:moveTo>
                  <a:pt x="0" y="0"/>
                </a:moveTo>
                <a:lnTo>
                  <a:pt x="8905029" y="0"/>
                </a:lnTo>
                <a:lnTo>
                  <a:pt x="8905029" y="5575060"/>
                </a:lnTo>
                <a:lnTo>
                  <a:pt x="0" y="55750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rot="-3495846">
            <a:off x="-3929800" y="-2685694"/>
            <a:ext cx="5243739" cy="7338566"/>
          </a:xfrm>
          <a:custGeom>
            <a:avLst/>
            <a:gdLst/>
            <a:ahLst/>
            <a:cxnLst/>
            <a:rect l="l" t="t" r="r" b="b"/>
            <a:pathLst>
              <a:path w="5243739" h="7338566">
                <a:moveTo>
                  <a:pt x="0" y="0"/>
                </a:moveTo>
                <a:lnTo>
                  <a:pt x="5243739" y="0"/>
                </a:lnTo>
                <a:lnTo>
                  <a:pt x="5243739" y="7338565"/>
                </a:lnTo>
                <a:lnTo>
                  <a:pt x="0" y="733856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4029971" y="406531"/>
            <a:ext cx="10228058" cy="1710875"/>
          </a:xfrm>
          <a:custGeom>
            <a:avLst/>
            <a:gdLst/>
            <a:ahLst/>
            <a:cxnLst/>
            <a:rect l="l" t="t" r="r" b="b"/>
            <a:pathLst>
              <a:path w="10228058" h="1710875">
                <a:moveTo>
                  <a:pt x="0" y="0"/>
                </a:moveTo>
                <a:lnTo>
                  <a:pt x="10228058" y="0"/>
                </a:lnTo>
                <a:lnTo>
                  <a:pt x="10228058" y="1710875"/>
                </a:lnTo>
                <a:lnTo>
                  <a:pt x="0" y="171087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4215466" y="414201"/>
            <a:ext cx="9857069" cy="1524085"/>
          </a:xfrm>
          <a:prstGeom prst="rect">
            <a:avLst/>
          </a:prstGeom>
        </p:spPr>
        <p:txBody>
          <a:bodyPr lIns="0" tIns="0" rIns="0" bIns="0" rtlCol="0" anchor="t">
            <a:spAutoFit/>
          </a:bodyPr>
          <a:lstStyle/>
          <a:p>
            <a:pPr marL="0" lvl="0" indent="0" algn="ctr">
              <a:lnSpc>
                <a:spcPts val="12458"/>
              </a:lnSpc>
            </a:pPr>
            <a:r>
              <a:rPr lang="en-US" sz="8898">
                <a:solidFill>
                  <a:srgbClr val="01070A"/>
                </a:solidFill>
                <a:latin typeface="Carelia"/>
                <a:ea typeface="Carelia"/>
                <a:cs typeface="Carelia"/>
                <a:sym typeface="Carelia"/>
              </a:rPr>
              <a:t>Approaching a</a:t>
            </a:r>
          </a:p>
        </p:txBody>
      </p:sp>
      <p:sp>
        <p:nvSpPr>
          <p:cNvPr id="11" name="TextBox 11"/>
          <p:cNvSpPr txBox="1"/>
          <p:nvPr/>
        </p:nvSpPr>
        <p:spPr>
          <a:xfrm>
            <a:off x="5841172" y="6964945"/>
            <a:ext cx="6639489" cy="2537592"/>
          </a:xfrm>
          <a:prstGeom prst="rect">
            <a:avLst/>
          </a:prstGeom>
        </p:spPr>
        <p:txBody>
          <a:bodyPr lIns="0" tIns="0" rIns="0" bIns="0" rtlCol="0" anchor="t">
            <a:spAutoFit/>
          </a:bodyPr>
          <a:lstStyle/>
          <a:p>
            <a:pPr algn="ctr">
              <a:lnSpc>
                <a:spcPts val="5032"/>
              </a:lnSpc>
            </a:pPr>
            <a:r>
              <a:rPr lang="en-US" sz="3594">
                <a:solidFill>
                  <a:srgbClr val="01070A"/>
                </a:solidFill>
                <a:latin typeface="Dosis"/>
                <a:ea typeface="Dosis"/>
                <a:cs typeface="Dosis"/>
                <a:sym typeface="Dosis"/>
              </a:rPr>
              <a:t>Presented by: Laura Emanuel</a:t>
            </a:r>
          </a:p>
          <a:p>
            <a:pPr algn="ctr">
              <a:lnSpc>
                <a:spcPts val="5032"/>
              </a:lnSpc>
            </a:pPr>
            <a:r>
              <a:rPr lang="en-US" sz="3594">
                <a:solidFill>
                  <a:srgbClr val="01070A"/>
                </a:solidFill>
                <a:latin typeface="Dosis"/>
                <a:ea typeface="Dosis"/>
                <a:cs typeface="Dosis"/>
                <a:sym typeface="Dosis"/>
              </a:rPr>
              <a:t>Student Number: 2308139</a:t>
            </a:r>
          </a:p>
          <a:p>
            <a:pPr algn="ctr">
              <a:lnSpc>
                <a:spcPts val="5032"/>
              </a:lnSpc>
            </a:pPr>
            <a:r>
              <a:rPr lang="en-US" sz="3594">
                <a:solidFill>
                  <a:srgbClr val="01070A"/>
                </a:solidFill>
                <a:latin typeface="Dosis"/>
                <a:ea typeface="Dosis"/>
                <a:cs typeface="Dosis"/>
                <a:sym typeface="Dosis"/>
              </a:rPr>
              <a:t>December 2024</a:t>
            </a:r>
          </a:p>
          <a:p>
            <a:pPr algn="ctr">
              <a:lnSpc>
                <a:spcPts val="5032"/>
              </a:lnSpc>
            </a:pPr>
            <a:r>
              <a:rPr lang="en-US" sz="3594">
                <a:solidFill>
                  <a:srgbClr val="01070A"/>
                </a:solidFill>
                <a:latin typeface="Dosis"/>
                <a:ea typeface="Dosis"/>
                <a:cs typeface="Dosis"/>
                <a:sym typeface="Dosis"/>
              </a:rPr>
              <a:t>ECDE7016</a:t>
            </a:r>
          </a:p>
        </p:txBody>
      </p:sp>
      <p:sp>
        <p:nvSpPr>
          <p:cNvPr id="12" name="Freeform 12"/>
          <p:cNvSpPr/>
          <p:nvPr/>
        </p:nvSpPr>
        <p:spPr>
          <a:xfrm>
            <a:off x="2228321" y="2211361"/>
            <a:ext cx="13355546" cy="2234019"/>
          </a:xfrm>
          <a:custGeom>
            <a:avLst/>
            <a:gdLst/>
            <a:ahLst/>
            <a:cxnLst/>
            <a:rect l="l" t="t" r="r" b="b"/>
            <a:pathLst>
              <a:path w="13355546" h="2234019">
                <a:moveTo>
                  <a:pt x="0" y="0"/>
                </a:moveTo>
                <a:lnTo>
                  <a:pt x="13355546" y="0"/>
                </a:lnTo>
                <a:lnTo>
                  <a:pt x="13355546" y="2234018"/>
                </a:lnTo>
                <a:lnTo>
                  <a:pt x="0" y="22340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TextBox 13"/>
          <p:cNvSpPr txBox="1"/>
          <p:nvPr/>
        </p:nvSpPr>
        <p:spPr>
          <a:xfrm>
            <a:off x="2569039" y="1477769"/>
            <a:ext cx="12674110" cy="3329726"/>
          </a:xfrm>
          <a:prstGeom prst="rect">
            <a:avLst/>
          </a:prstGeom>
        </p:spPr>
        <p:txBody>
          <a:bodyPr lIns="0" tIns="0" rIns="0" bIns="0" rtlCol="0" anchor="t">
            <a:spAutoFit/>
          </a:bodyPr>
          <a:lstStyle/>
          <a:p>
            <a:pPr algn="ctr">
              <a:lnSpc>
                <a:spcPts val="27236"/>
              </a:lnSpc>
            </a:pPr>
            <a:r>
              <a:rPr lang="en-US" sz="19454">
                <a:solidFill>
                  <a:srgbClr val="01070A"/>
                </a:solidFill>
                <a:latin typeface="Carelia"/>
                <a:ea typeface="Carelia"/>
                <a:cs typeface="Carelia"/>
                <a:sym typeface="Carelia"/>
              </a:rPr>
              <a:t>Literature</a:t>
            </a:r>
          </a:p>
        </p:txBody>
      </p:sp>
    </p:spTree>
  </p:cSld>
  <p:clrMapOvr>
    <a:masterClrMapping/>
  </p:clrMapOvr>
  <p:transition>
    <p:wipe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6188</Words>
  <Application>Microsoft Office PowerPoint</Application>
  <PresentationFormat>Custom</PresentationFormat>
  <Paragraphs>424</Paragraphs>
  <Slides>19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Dosis Medium</vt:lpstr>
      <vt:lpstr>Carelia</vt:lpstr>
      <vt:lpstr>Dosis</vt:lpstr>
      <vt:lpstr>Arial</vt:lpstr>
      <vt:lpstr>Dosis Bold</vt:lpstr>
      <vt:lpstr>Open Sans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dc:title>
  <cp:lastModifiedBy>Laura Emanuel</cp:lastModifiedBy>
  <cp:revision>2</cp:revision>
  <dcterms:created xsi:type="dcterms:W3CDTF">2006-08-16T00:00:00Z</dcterms:created>
  <dcterms:modified xsi:type="dcterms:W3CDTF">2024-12-07T03:06:56Z</dcterms:modified>
  <dc:identifier>DAGYihShybQ</dc:identifier>
</cp:coreProperties>
</file>