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8288000" cy="10287000"/>
  <p:notesSz cx="6858000" cy="9144000"/>
  <p:embeddedFontLst>
    <p:embeddedFont>
      <p:font typeface="Hitchcut" panose="020B0604020202020204" charset="0"/>
      <p:regular r:id="rId15"/>
    </p:embeddedFont>
    <p:embeddedFont>
      <p:font typeface="Sniglet" panose="020B0604020202020204" charset="0"/>
      <p:regular r:id="rId1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>
        <p:scale>
          <a:sx n="50" d="100"/>
          <a:sy n="50" d="100"/>
        </p:scale>
        <p:origin x="525" y="51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0A856B-55F8-406E-9F26-1A5D4D62DEDE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16B833-D45B-4470-B979-ADCC5A6A85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8881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16B833-D45B-4470-B979-ADCC5A6A85B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7432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16B833-D45B-4470-B979-ADCC5A6A85B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87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16B833-D45B-4470-B979-ADCC5A6A85B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0501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S.288 – A copy kept for inspection by the shareholders until a year after expiry.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16B833-D45B-4470-B979-ADCC5A6A85B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5045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 employed meaning that they do not get paid a salary, they are not an employee.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16B833-D45B-4470-B979-ADCC5A6A85B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1654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CDDA – Company Directors Disqualification Act 1986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16B833-D45B-4470-B979-ADCC5A6A85B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1326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13" Type="http://schemas.openxmlformats.org/officeDocument/2006/relationships/image" Target="../media/image9.png"/><Relationship Id="rId18" Type="http://schemas.openxmlformats.org/officeDocument/2006/relationships/image" Target="../media/image14.sv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12" Type="http://schemas.openxmlformats.org/officeDocument/2006/relationships/image" Target="../media/image8.svg"/><Relationship Id="rId17" Type="http://schemas.openxmlformats.org/officeDocument/2006/relationships/image" Target="../media/image13.png"/><Relationship Id="rId2" Type="http://schemas.openxmlformats.org/officeDocument/2006/relationships/audio" Target="../media/media1.m4a"/><Relationship Id="rId16" Type="http://schemas.openxmlformats.org/officeDocument/2006/relationships/image" Target="../media/image12.svg"/><Relationship Id="rId1" Type="http://schemas.microsoft.com/office/2007/relationships/media" Target="../media/media1.m4a"/><Relationship Id="rId6" Type="http://schemas.openxmlformats.org/officeDocument/2006/relationships/image" Target="../media/image2.svg"/><Relationship Id="rId11" Type="http://schemas.openxmlformats.org/officeDocument/2006/relationships/image" Target="../media/image7.png"/><Relationship Id="rId5" Type="http://schemas.openxmlformats.org/officeDocument/2006/relationships/image" Target="../media/image1.png"/><Relationship Id="rId15" Type="http://schemas.openxmlformats.org/officeDocument/2006/relationships/image" Target="../media/image11.png"/><Relationship Id="rId10" Type="http://schemas.openxmlformats.org/officeDocument/2006/relationships/image" Target="../media/image6.svg"/><Relationship Id="rId19" Type="http://schemas.openxmlformats.org/officeDocument/2006/relationships/image" Target="../media/image15.png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5.png"/><Relationship Id="rId14" Type="http://schemas.openxmlformats.org/officeDocument/2006/relationships/image" Target="../media/image10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13" Type="http://schemas.openxmlformats.org/officeDocument/2006/relationships/image" Target="../media/image22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svg"/><Relationship Id="rId11" Type="http://schemas.openxmlformats.org/officeDocument/2006/relationships/image" Target="../media/image20.png"/><Relationship Id="rId5" Type="http://schemas.openxmlformats.org/officeDocument/2006/relationships/image" Target="../media/image1.png"/><Relationship Id="rId15" Type="http://schemas.openxmlformats.org/officeDocument/2006/relationships/image" Target="../media/image15.png"/><Relationship Id="rId10" Type="http://schemas.openxmlformats.org/officeDocument/2006/relationships/image" Target="../media/image19.svg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18.png"/><Relationship Id="rId14" Type="http://schemas.openxmlformats.org/officeDocument/2006/relationships/image" Target="../media/image23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13" Type="http://schemas.openxmlformats.org/officeDocument/2006/relationships/image" Target="../media/image29.svg"/><Relationship Id="rId18" Type="http://schemas.openxmlformats.org/officeDocument/2006/relationships/image" Target="../media/image3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4.svg"/><Relationship Id="rId12" Type="http://schemas.openxmlformats.org/officeDocument/2006/relationships/image" Target="../media/image28.png"/><Relationship Id="rId17" Type="http://schemas.openxmlformats.org/officeDocument/2006/relationships/image" Target="../media/image33.svg"/><Relationship Id="rId2" Type="http://schemas.openxmlformats.org/officeDocument/2006/relationships/audio" Target="../media/media3.m4a"/><Relationship Id="rId16" Type="http://schemas.openxmlformats.org/officeDocument/2006/relationships/image" Target="../media/image32.png"/><Relationship Id="rId20" Type="http://schemas.openxmlformats.org/officeDocument/2006/relationships/image" Target="../media/image15.png"/><Relationship Id="rId1" Type="http://schemas.microsoft.com/office/2007/relationships/media" Target="../media/media3.m4a"/><Relationship Id="rId6" Type="http://schemas.openxmlformats.org/officeDocument/2006/relationships/image" Target="../media/image13.png"/><Relationship Id="rId11" Type="http://schemas.openxmlformats.org/officeDocument/2006/relationships/image" Target="../media/image27.svg"/><Relationship Id="rId5" Type="http://schemas.openxmlformats.org/officeDocument/2006/relationships/image" Target="../media/image2.svg"/><Relationship Id="rId15" Type="http://schemas.openxmlformats.org/officeDocument/2006/relationships/image" Target="../media/image31.svg"/><Relationship Id="rId10" Type="http://schemas.openxmlformats.org/officeDocument/2006/relationships/image" Target="../media/image26.png"/><Relationship Id="rId19" Type="http://schemas.openxmlformats.org/officeDocument/2006/relationships/image" Target="../media/image35.svg"/><Relationship Id="rId4" Type="http://schemas.openxmlformats.org/officeDocument/2006/relationships/image" Target="../media/image1.png"/><Relationship Id="rId9" Type="http://schemas.openxmlformats.org/officeDocument/2006/relationships/image" Target="../media/image25.svg"/><Relationship Id="rId14" Type="http://schemas.openxmlformats.org/officeDocument/2006/relationships/image" Target="../media/image3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13" Type="http://schemas.openxmlformats.org/officeDocument/2006/relationships/image" Target="../media/image43.svg"/><Relationship Id="rId18" Type="http://schemas.openxmlformats.org/officeDocument/2006/relationships/image" Target="../media/image46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7.svg"/><Relationship Id="rId12" Type="http://schemas.openxmlformats.org/officeDocument/2006/relationships/image" Target="../media/image42.png"/><Relationship Id="rId17" Type="http://schemas.openxmlformats.org/officeDocument/2006/relationships/image" Target="../media/image45.svg"/><Relationship Id="rId2" Type="http://schemas.openxmlformats.org/officeDocument/2006/relationships/audio" Target="../media/media4.m4a"/><Relationship Id="rId16" Type="http://schemas.openxmlformats.org/officeDocument/2006/relationships/image" Target="../media/image44.png"/><Relationship Id="rId20" Type="http://schemas.openxmlformats.org/officeDocument/2006/relationships/image" Target="../media/image15.png"/><Relationship Id="rId1" Type="http://schemas.microsoft.com/office/2007/relationships/media" Target="../media/media4.m4a"/><Relationship Id="rId6" Type="http://schemas.openxmlformats.org/officeDocument/2006/relationships/image" Target="../media/image36.png"/><Relationship Id="rId11" Type="http://schemas.openxmlformats.org/officeDocument/2006/relationships/image" Target="../media/image41.svg"/><Relationship Id="rId5" Type="http://schemas.openxmlformats.org/officeDocument/2006/relationships/image" Target="../media/image2.svg"/><Relationship Id="rId15" Type="http://schemas.openxmlformats.org/officeDocument/2006/relationships/image" Target="../media/image33.svg"/><Relationship Id="rId10" Type="http://schemas.openxmlformats.org/officeDocument/2006/relationships/image" Target="../media/image40.png"/><Relationship Id="rId19" Type="http://schemas.openxmlformats.org/officeDocument/2006/relationships/image" Target="../media/image47.svg"/><Relationship Id="rId4" Type="http://schemas.openxmlformats.org/officeDocument/2006/relationships/image" Target="../media/image1.png"/><Relationship Id="rId9" Type="http://schemas.openxmlformats.org/officeDocument/2006/relationships/image" Target="../media/image39.svg"/><Relationship Id="rId14" Type="http://schemas.openxmlformats.org/officeDocument/2006/relationships/image" Target="../media/image3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3.xml"/><Relationship Id="rId13" Type="http://schemas.openxmlformats.org/officeDocument/2006/relationships/image" Target="../media/image50.png"/><Relationship Id="rId18" Type="http://schemas.openxmlformats.org/officeDocument/2006/relationships/image" Target="../media/image55.svg"/><Relationship Id="rId3" Type="http://schemas.microsoft.com/office/2007/relationships/media" Target="../media/media6.m4a"/><Relationship Id="rId21" Type="http://schemas.openxmlformats.org/officeDocument/2006/relationships/image" Target="../media/image34.png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49.svg"/><Relationship Id="rId17" Type="http://schemas.openxmlformats.org/officeDocument/2006/relationships/image" Target="../media/image54.png"/><Relationship Id="rId25" Type="http://schemas.openxmlformats.org/officeDocument/2006/relationships/image" Target="../media/image15.png"/><Relationship Id="rId2" Type="http://schemas.microsoft.com/office/2007/relationships/media" Target="../media/media5.m4a"/><Relationship Id="rId16" Type="http://schemas.openxmlformats.org/officeDocument/2006/relationships/image" Target="../media/image53.svg"/><Relationship Id="rId20" Type="http://schemas.openxmlformats.org/officeDocument/2006/relationships/image" Target="../media/image57.svg"/><Relationship Id="rId1" Type="http://schemas.openxmlformats.org/officeDocument/2006/relationships/audio" Target="NULL" TargetMode="External"/><Relationship Id="rId6" Type="http://schemas.openxmlformats.org/officeDocument/2006/relationships/audio" Target="../media/media7.m4a"/><Relationship Id="rId11" Type="http://schemas.openxmlformats.org/officeDocument/2006/relationships/image" Target="../media/image48.png"/><Relationship Id="rId24" Type="http://schemas.openxmlformats.org/officeDocument/2006/relationships/image" Target="../media/image59.svg"/><Relationship Id="rId5" Type="http://schemas.microsoft.com/office/2007/relationships/media" Target="../media/media7.m4a"/><Relationship Id="rId15" Type="http://schemas.openxmlformats.org/officeDocument/2006/relationships/image" Target="../media/image52.png"/><Relationship Id="rId23" Type="http://schemas.openxmlformats.org/officeDocument/2006/relationships/image" Target="../media/image58.png"/><Relationship Id="rId10" Type="http://schemas.openxmlformats.org/officeDocument/2006/relationships/image" Target="../media/image2.svg"/><Relationship Id="rId19" Type="http://schemas.openxmlformats.org/officeDocument/2006/relationships/image" Target="../media/image56.png"/><Relationship Id="rId4" Type="http://schemas.openxmlformats.org/officeDocument/2006/relationships/audio" Target="../media/media6.m4a"/><Relationship Id="rId9" Type="http://schemas.openxmlformats.org/officeDocument/2006/relationships/image" Target="../media/image1.png"/><Relationship Id="rId14" Type="http://schemas.openxmlformats.org/officeDocument/2006/relationships/image" Target="../media/image51.svg"/><Relationship Id="rId22" Type="http://schemas.openxmlformats.org/officeDocument/2006/relationships/image" Target="../media/image35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4.xml"/><Relationship Id="rId13" Type="http://schemas.openxmlformats.org/officeDocument/2006/relationships/image" Target="../media/image32.png"/><Relationship Id="rId18" Type="http://schemas.openxmlformats.org/officeDocument/2006/relationships/image" Target="../media/image47.svg"/><Relationship Id="rId3" Type="http://schemas.microsoft.com/office/2007/relationships/media" Target="../media/media9.m4a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43.svg"/><Relationship Id="rId17" Type="http://schemas.openxmlformats.org/officeDocument/2006/relationships/image" Target="../media/image46.png"/><Relationship Id="rId2" Type="http://schemas.openxmlformats.org/officeDocument/2006/relationships/audio" Target="../media/media8.m4a"/><Relationship Id="rId16" Type="http://schemas.openxmlformats.org/officeDocument/2006/relationships/image" Target="../media/image45.svg"/><Relationship Id="rId1" Type="http://schemas.microsoft.com/office/2007/relationships/media" Target="../media/media8.m4a"/><Relationship Id="rId6" Type="http://schemas.openxmlformats.org/officeDocument/2006/relationships/audio" Target="../media/media10.m4a"/><Relationship Id="rId11" Type="http://schemas.openxmlformats.org/officeDocument/2006/relationships/image" Target="../media/image42.png"/><Relationship Id="rId5" Type="http://schemas.microsoft.com/office/2007/relationships/media" Target="../media/media10.m4a"/><Relationship Id="rId15" Type="http://schemas.openxmlformats.org/officeDocument/2006/relationships/image" Target="../media/image44.png"/><Relationship Id="rId10" Type="http://schemas.openxmlformats.org/officeDocument/2006/relationships/image" Target="../media/image2.svg"/><Relationship Id="rId19" Type="http://schemas.openxmlformats.org/officeDocument/2006/relationships/image" Target="../media/image15.png"/><Relationship Id="rId4" Type="http://schemas.openxmlformats.org/officeDocument/2006/relationships/audio" Target="../media/media9.m4a"/><Relationship Id="rId9" Type="http://schemas.openxmlformats.org/officeDocument/2006/relationships/image" Target="../media/image1.png"/><Relationship Id="rId14" Type="http://schemas.openxmlformats.org/officeDocument/2006/relationships/image" Target="../media/image33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13" Type="http://schemas.openxmlformats.org/officeDocument/2006/relationships/image" Target="../media/image45.svg"/><Relationship Id="rId3" Type="http://schemas.microsoft.com/office/2007/relationships/media" Target="../media/media12.m4a"/><Relationship Id="rId7" Type="http://schemas.openxmlformats.org/officeDocument/2006/relationships/image" Target="../media/image2.svg"/><Relationship Id="rId12" Type="http://schemas.openxmlformats.org/officeDocument/2006/relationships/image" Target="../media/image44.png"/><Relationship Id="rId2" Type="http://schemas.openxmlformats.org/officeDocument/2006/relationships/audio" Target="../media/media11.m4a"/><Relationship Id="rId16" Type="http://schemas.openxmlformats.org/officeDocument/2006/relationships/image" Target="../media/image15.png"/><Relationship Id="rId1" Type="http://schemas.microsoft.com/office/2007/relationships/media" Target="../media/media11.m4a"/><Relationship Id="rId6" Type="http://schemas.openxmlformats.org/officeDocument/2006/relationships/image" Target="../media/image1.png"/><Relationship Id="rId11" Type="http://schemas.openxmlformats.org/officeDocument/2006/relationships/image" Target="../media/image33.svg"/><Relationship Id="rId5" Type="http://schemas.openxmlformats.org/officeDocument/2006/relationships/slideLayout" Target="../slideLayouts/slideLayout7.xml"/><Relationship Id="rId15" Type="http://schemas.openxmlformats.org/officeDocument/2006/relationships/image" Target="../media/image47.svg"/><Relationship Id="rId10" Type="http://schemas.openxmlformats.org/officeDocument/2006/relationships/image" Target="../media/image32.png"/><Relationship Id="rId4" Type="http://schemas.openxmlformats.org/officeDocument/2006/relationships/audio" Target="../media/media12.m4a"/><Relationship Id="rId9" Type="http://schemas.openxmlformats.org/officeDocument/2006/relationships/image" Target="../media/image43.svg"/><Relationship Id="rId14" Type="http://schemas.openxmlformats.org/officeDocument/2006/relationships/image" Target="../media/image46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media" Target="../media/media16.m4a"/><Relationship Id="rId13" Type="http://schemas.openxmlformats.org/officeDocument/2006/relationships/image" Target="../media/image1.png"/><Relationship Id="rId18" Type="http://schemas.openxmlformats.org/officeDocument/2006/relationships/image" Target="../media/image33.svg"/><Relationship Id="rId3" Type="http://schemas.microsoft.com/office/2007/relationships/media" Target="../media/media14.m4a"/><Relationship Id="rId21" Type="http://schemas.openxmlformats.org/officeDocument/2006/relationships/image" Target="../media/image46.png"/><Relationship Id="rId7" Type="http://schemas.openxmlformats.org/officeDocument/2006/relationships/audio" Target="NULL" TargetMode="External"/><Relationship Id="rId12" Type="http://schemas.openxmlformats.org/officeDocument/2006/relationships/notesSlide" Target="../notesSlides/notesSlide5.xml"/><Relationship Id="rId17" Type="http://schemas.openxmlformats.org/officeDocument/2006/relationships/image" Target="../media/image32.png"/><Relationship Id="rId2" Type="http://schemas.openxmlformats.org/officeDocument/2006/relationships/audio" Target="../media/media13.m4a"/><Relationship Id="rId16" Type="http://schemas.openxmlformats.org/officeDocument/2006/relationships/image" Target="../media/image43.svg"/><Relationship Id="rId20" Type="http://schemas.openxmlformats.org/officeDocument/2006/relationships/image" Target="../media/image45.svg"/><Relationship Id="rId1" Type="http://schemas.microsoft.com/office/2007/relationships/media" Target="../media/media13.m4a"/><Relationship Id="rId6" Type="http://schemas.openxmlformats.org/officeDocument/2006/relationships/audio" Target="../media/media15.m4a"/><Relationship Id="rId11" Type="http://schemas.openxmlformats.org/officeDocument/2006/relationships/slideLayout" Target="../slideLayouts/slideLayout7.xml"/><Relationship Id="rId5" Type="http://schemas.microsoft.com/office/2007/relationships/media" Target="../media/media15.m4a"/><Relationship Id="rId15" Type="http://schemas.openxmlformats.org/officeDocument/2006/relationships/image" Target="../media/image42.png"/><Relationship Id="rId23" Type="http://schemas.openxmlformats.org/officeDocument/2006/relationships/image" Target="../media/image15.png"/><Relationship Id="rId10" Type="http://schemas.openxmlformats.org/officeDocument/2006/relationships/audio" Target="../media/media17.m4a"/><Relationship Id="rId19" Type="http://schemas.openxmlformats.org/officeDocument/2006/relationships/image" Target="../media/image44.png"/><Relationship Id="rId4" Type="http://schemas.openxmlformats.org/officeDocument/2006/relationships/audio" Target="../media/media14.m4a"/><Relationship Id="rId9" Type="http://schemas.microsoft.com/office/2007/relationships/media" Target="../media/media17.m4a"/><Relationship Id="rId14" Type="http://schemas.openxmlformats.org/officeDocument/2006/relationships/image" Target="../media/image2.svg"/><Relationship Id="rId22" Type="http://schemas.openxmlformats.org/officeDocument/2006/relationships/image" Target="../media/image47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audio" Target="../media/media21.m4a"/><Relationship Id="rId13" Type="http://schemas.openxmlformats.org/officeDocument/2006/relationships/audio" Target="NULL" TargetMode="External"/><Relationship Id="rId18" Type="http://schemas.openxmlformats.org/officeDocument/2006/relationships/image" Target="../media/image1.png"/><Relationship Id="rId26" Type="http://schemas.openxmlformats.org/officeDocument/2006/relationships/image" Target="../media/image46.png"/><Relationship Id="rId3" Type="http://schemas.microsoft.com/office/2007/relationships/media" Target="../media/media19.m4a"/><Relationship Id="rId21" Type="http://schemas.openxmlformats.org/officeDocument/2006/relationships/image" Target="../media/image43.svg"/><Relationship Id="rId7" Type="http://schemas.microsoft.com/office/2007/relationships/media" Target="../media/media21.m4a"/><Relationship Id="rId12" Type="http://schemas.openxmlformats.org/officeDocument/2006/relationships/audio" Target="../media/media23.m4a"/><Relationship Id="rId17" Type="http://schemas.openxmlformats.org/officeDocument/2006/relationships/slideLayout" Target="../slideLayouts/slideLayout7.xml"/><Relationship Id="rId25" Type="http://schemas.openxmlformats.org/officeDocument/2006/relationships/image" Target="../media/image45.svg"/><Relationship Id="rId2" Type="http://schemas.openxmlformats.org/officeDocument/2006/relationships/audio" Target="../media/media18.m4a"/><Relationship Id="rId16" Type="http://schemas.openxmlformats.org/officeDocument/2006/relationships/audio" Target="../media/media25.m4a"/><Relationship Id="rId20" Type="http://schemas.openxmlformats.org/officeDocument/2006/relationships/image" Target="../media/image42.png"/><Relationship Id="rId1" Type="http://schemas.microsoft.com/office/2007/relationships/media" Target="../media/media18.m4a"/><Relationship Id="rId6" Type="http://schemas.openxmlformats.org/officeDocument/2006/relationships/audio" Target="../media/media20.m4a"/><Relationship Id="rId11" Type="http://schemas.microsoft.com/office/2007/relationships/media" Target="../media/media23.m4a"/><Relationship Id="rId24" Type="http://schemas.openxmlformats.org/officeDocument/2006/relationships/image" Target="../media/image44.png"/><Relationship Id="rId5" Type="http://schemas.microsoft.com/office/2007/relationships/media" Target="../media/media20.m4a"/><Relationship Id="rId15" Type="http://schemas.microsoft.com/office/2007/relationships/media" Target="../media/media25.m4a"/><Relationship Id="rId23" Type="http://schemas.openxmlformats.org/officeDocument/2006/relationships/image" Target="../media/image33.svg"/><Relationship Id="rId28" Type="http://schemas.openxmlformats.org/officeDocument/2006/relationships/image" Target="../media/image15.png"/><Relationship Id="rId10" Type="http://schemas.openxmlformats.org/officeDocument/2006/relationships/audio" Target="../media/media22.m4a"/><Relationship Id="rId19" Type="http://schemas.openxmlformats.org/officeDocument/2006/relationships/image" Target="../media/image2.svg"/><Relationship Id="rId4" Type="http://schemas.openxmlformats.org/officeDocument/2006/relationships/audio" Target="../media/media19.m4a"/><Relationship Id="rId9" Type="http://schemas.microsoft.com/office/2007/relationships/media" Target="../media/media22.m4a"/><Relationship Id="rId14" Type="http://schemas.microsoft.com/office/2007/relationships/media" Target="../media/media24.m4a"/><Relationship Id="rId22" Type="http://schemas.openxmlformats.org/officeDocument/2006/relationships/image" Target="../media/image32.png"/><Relationship Id="rId27" Type="http://schemas.openxmlformats.org/officeDocument/2006/relationships/image" Target="../media/image47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13" Type="http://schemas.openxmlformats.org/officeDocument/2006/relationships/image" Target="../media/image46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2.png"/><Relationship Id="rId12" Type="http://schemas.openxmlformats.org/officeDocument/2006/relationships/image" Target="../media/image45.svg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6" Type="http://schemas.openxmlformats.org/officeDocument/2006/relationships/image" Target="../media/image2.svg"/><Relationship Id="rId11" Type="http://schemas.openxmlformats.org/officeDocument/2006/relationships/image" Target="../media/image44.png"/><Relationship Id="rId5" Type="http://schemas.openxmlformats.org/officeDocument/2006/relationships/image" Target="../media/image1.png"/><Relationship Id="rId15" Type="http://schemas.openxmlformats.org/officeDocument/2006/relationships/image" Target="../media/image15.png"/><Relationship Id="rId10" Type="http://schemas.openxmlformats.org/officeDocument/2006/relationships/image" Target="../media/image33.svg"/><Relationship Id="rId4" Type="http://schemas.openxmlformats.org/officeDocument/2006/relationships/notesSlide" Target="../notesSlides/notesSlide6.xml"/><Relationship Id="rId9" Type="http://schemas.openxmlformats.org/officeDocument/2006/relationships/image" Target="../media/image32.png"/><Relationship Id="rId14" Type="http://schemas.openxmlformats.org/officeDocument/2006/relationships/image" Target="../media/image47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47.sv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3.svg"/><Relationship Id="rId12" Type="http://schemas.openxmlformats.org/officeDocument/2006/relationships/image" Target="../media/image46.png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6" Type="http://schemas.openxmlformats.org/officeDocument/2006/relationships/image" Target="../media/image42.png"/><Relationship Id="rId11" Type="http://schemas.openxmlformats.org/officeDocument/2006/relationships/image" Target="../media/image45.svg"/><Relationship Id="rId5" Type="http://schemas.openxmlformats.org/officeDocument/2006/relationships/image" Target="../media/image2.svg"/><Relationship Id="rId10" Type="http://schemas.openxmlformats.org/officeDocument/2006/relationships/image" Target="../media/image44.png"/><Relationship Id="rId4" Type="http://schemas.openxmlformats.org/officeDocument/2006/relationships/image" Target="../media/image1.png"/><Relationship Id="rId9" Type="http://schemas.openxmlformats.org/officeDocument/2006/relationships/image" Target="../media/image33.svg"/><Relationship Id="rId1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png"/><Relationship Id="rId13" Type="http://schemas.openxmlformats.org/officeDocument/2006/relationships/image" Target="../media/image67.svg"/><Relationship Id="rId18" Type="http://schemas.openxmlformats.org/officeDocument/2006/relationships/image" Target="../media/image15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1.svg"/><Relationship Id="rId12" Type="http://schemas.openxmlformats.org/officeDocument/2006/relationships/image" Target="../media/image66.png"/><Relationship Id="rId17" Type="http://schemas.openxmlformats.org/officeDocument/2006/relationships/image" Target="../media/image71.svg"/><Relationship Id="rId2" Type="http://schemas.openxmlformats.org/officeDocument/2006/relationships/audio" Target="../media/media28.m4a"/><Relationship Id="rId16" Type="http://schemas.openxmlformats.org/officeDocument/2006/relationships/image" Target="../media/image70.png"/><Relationship Id="rId1" Type="http://schemas.microsoft.com/office/2007/relationships/media" Target="../media/media28.m4a"/><Relationship Id="rId6" Type="http://schemas.openxmlformats.org/officeDocument/2006/relationships/image" Target="../media/image60.png"/><Relationship Id="rId11" Type="http://schemas.openxmlformats.org/officeDocument/2006/relationships/image" Target="../media/image65.svg"/><Relationship Id="rId5" Type="http://schemas.openxmlformats.org/officeDocument/2006/relationships/image" Target="../media/image2.svg"/><Relationship Id="rId15" Type="http://schemas.openxmlformats.org/officeDocument/2006/relationships/image" Target="../media/image69.svg"/><Relationship Id="rId10" Type="http://schemas.openxmlformats.org/officeDocument/2006/relationships/image" Target="../media/image64.png"/><Relationship Id="rId4" Type="http://schemas.openxmlformats.org/officeDocument/2006/relationships/image" Target="../media/image1.png"/><Relationship Id="rId9" Type="http://schemas.openxmlformats.org/officeDocument/2006/relationships/image" Target="../media/image63.svg"/><Relationship Id="rId14" Type="http://schemas.openxmlformats.org/officeDocument/2006/relationships/image" Target="../media/image6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444396" y="-2851231"/>
            <a:ext cx="19390899" cy="19390899"/>
          </a:xfrm>
          <a:custGeom>
            <a:avLst/>
            <a:gdLst/>
            <a:ahLst/>
            <a:cxnLst/>
            <a:rect l="l" t="t" r="r" b="b"/>
            <a:pathLst>
              <a:path w="19390899" h="19390899">
                <a:moveTo>
                  <a:pt x="0" y="0"/>
                </a:moveTo>
                <a:lnTo>
                  <a:pt x="19390899" y="0"/>
                </a:lnTo>
                <a:lnTo>
                  <a:pt x="19390899" y="19390899"/>
                </a:lnTo>
                <a:lnTo>
                  <a:pt x="0" y="1939089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-761592" y="8743950"/>
            <a:ext cx="20530423" cy="3086100"/>
            <a:chOff x="0" y="0"/>
            <a:chExt cx="540719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407190" cy="812800"/>
            </a:xfrm>
            <a:custGeom>
              <a:avLst/>
              <a:gdLst/>
              <a:ahLst/>
              <a:cxnLst/>
              <a:rect l="l" t="t" r="r" b="b"/>
              <a:pathLst>
                <a:path w="5407190" h="812800">
                  <a:moveTo>
                    <a:pt x="0" y="0"/>
                  </a:moveTo>
                  <a:lnTo>
                    <a:pt x="5407190" y="0"/>
                  </a:lnTo>
                  <a:lnTo>
                    <a:pt x="540719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0BA59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38100"/>
              <a:ext cx="5407190" cy="774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00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896976" y="1298424"/>
            <a:ext cx="8244693" cy="7959876"/>
          </a:xfrm>
          <a:custGeom>
            <a:avLst/>
            <a:gdLst/>
            <a:ahLst/>
            <a:cxnLst/>
            <a:rect l="l" t="t" r="r" b="b"/>
            <a:pathLst>
              <a:path w="8244693" h="7959876">
                <a:moveTo>
                  <a:pt x="0" y="0"/>
                </a:moveTo>
                <a:lnTo>
                  <a:pt x="8244693" y="0"/>
                </a:lnTo>
                <a:lnTo>
                  <a:pt x="8244693" y="7959876"/>
                </a:lnTo>
                <a:lnTo>
                  <a:pt x="0" y="795987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405055">
            <a:off x="14644406" y="7035430"/>
            <a:ext cx="3454728" cy="3417040"/>
          </a:xfrm>
          <a:custGeom>
            <a:avLst/>
            <a:gdLst/>
            <a:ahLst/>
            <a:cxnLst/>
            <a:rect l="l" t="t" r="r" b="b"/>
            <a:pathLst>
              <a:path w="3454728" h="3417040">
                <a:moveTo>
                  <a:pt x="0" y="0"/>
                </a:moveTo>
                <a:lnTo>
                  <a:pt x="3454728" y="0"/>
                </a:lnTo>
                <a:lnTo>
                  <a:pt x="3454728" y="3417040"/>
                </a:lnTo>
                <a:lnTo>
                  <a:pt x="0" y="341704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6844322" y="-1014500"/>
            <a:ext cx="3221520" cy="3221520"/>
          </a:xfrm>
          <a:custGeom>
            <a:avLst/>
            <a:gdLst/>
            <a:ahLst/>
            <a:cxnLst/>
            <a:rect l="l" t="t" r="r" b="b"/>
            <a:pathLst>
              <a:path w="3221520" h="3221520">
                <a:moveTo>
                  <a:pt x="0" y="0"/>
                </a:moveTo>
                <a:lnTo>
                  <a:pt x="3221520" y="0"/>
                </a:lnTo>
                <a:lnTo>
                  <a:pt x="3221520" y="3221520"/>
                </a:lnTo>
                <a:lnTo>
                  <a:pt x="0" y="3221520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-1067796">
            <a:off x="-413606" y="1309103"/>
            <a:ext cx="2246447" cy="2628821"/>
          </a:xfrm>
          <a:custGeom>
            <a:avLst/>
            <a:gdLst/>
            <a:ahLst/>
            <a:cxnLst/>
            <a:rect l="l" t="t" r="r" b="b"/>
            <a:pathLst>
              <a:path w="2246447" h="2628821">
                <a:moveTo>
                  <a:pt x="0" y="0"/>
                </a:moveTo>
                <a:lnTo>
                  <a:pt x="2246447" y="0"/>
                </a:lnTo>
                <a:lnTo>
                  <a:pt x="2246447" y="2628821"/>
                </a:lnTo>
                <a:lnTo>
                  <a:pt x="0" y="2628821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6026686" y="235904"/>
            <a:ext cx="2924128" cy="2913495"/>
          </a:xfrm>
          <a:custGeom>
            <a:avLst/>
            <a:gdLst/>
            <a:ahLst/>
            <a:cxnLst/>
            <a:rect l="l" t="t" r="r" b="b"/>
            <a:pathLst>
              <a:path w="2924128" h="2913495">
                <a:moveTo>
                  <a:pt x="0" y="0"/>
                </a:moveTo>
                <a:lnTo>
                  <a:pt x="2924128" y="0"/>
                </a:lnTo>
                <a:lnTo>
                  <a:pt x="2924128" y="2913495"/>
                </a:lnTo>
                <a:lnTo>
                  <a:pt x="0" y="2913495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AutoShape 11"/>
          <p:cNvSpPr/>
          <p:nvPr/>
        </p:nvSpPr>
        <p:spPr>
          <a:xfrm flipV="1">
            <a:off x="10996510" y="7749609"/>
            <a:ext cx="3131642" cy="19050"/>
          </a:xfrm>
          <a:prstGeom prst="line">
            <a:avLst/>
          </a:prstGeom>
          <a:ln w="38100" cap="flat">
            <a:solidFill>
              <a:srgbClr val="FFD501"/>
            </a:solidFill>
            <a:prstDash val="sysDash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8642857" y="8131298"/>
            <a:ext cx="1216393" cy="1225305"/>
          </a:xfrm>
          <a:custGeom>
            <a:avLst/>
            <a:gdLst/>
            <a:ahLst/>
            <a:cxnLst/>
            <a:rect l="l" t="t" r="r" b="b"/>
            <a:pathLst>
              <a:path w="1216393" h="1225305">
                <a:moveTo>
                  <a:pt x="0" y="0"/>
                </a:moveTo>
                <a:lnTo>
                  <a:pt x="1216393" y="0"/>
                </a:lnTo>
                <a:lnTo>
                  <a:pt x="1216393" y="1225304"/>
                </a:lnTo>
                <a:lnTo>
                  <a:pt x="0" y="1225304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7602495" y="3359545"/>
            <a:ext cx="9963364" cy="14873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707"/>
              </a:lnSpc>
            </a:pPr>
            <a:r>
              <a:rPr lang="en-US" sz="12307">
                <a:solidFill>
                  <a:srgbClr val="000000"/>
                </a:solidFill>
                <a:latin typeface="Hitchcut"/>
                <a:ea typeface="Hitchcut"/>
                <a:cs typeface="Hitchcut"/>
                <a:sym typeface="Hitchcut"/>
              </a:rPr>
              <a:t>DIRECTORS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503619" y="1625976"/>
            <a:ext cx="6161117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  <a:spcBef>
                <a:spcPct val="0"/>
              </a:spcBef>
            </a:pPr>
            <a:r>
              <a:rPr lang="en-US" sz="3399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By Zita Draper </a:t>
            </a:r>
          </a:p>
        </p:txBody>
      </p:sp>
      <p:pic>
        <p:nvPicPr>
          <p:cNvPr id="1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F62B90A-EEF5-7CAD-BD00-87AC4386A3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0" y="9563100"/>
            <a:ext cx="1232982" cy="123298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99"/>
    </mc:Choice>
    <mc:Fallback xmlns="">
      <p:transition spd="slow" advTm="36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99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14512" y="-2851231"/>
            <a:ext cx="19390899" cy="19390899"/>
          </a:xfrm>
          <a:custGeom>
            <a:avLst/>
            <a:gdLst/>
            <a:ahLst/>
            <a:cxnLst/>
            <a:rect l="l" t="t" r="r" b="b"/>
            <a:pathLst>
              <a:path w="19390899" h="19390899">
                <a:moveTo>
                  <a:pt x="0" y="0"/>
                </a:moveTo>
                <a:lnTo>
                  <a:pt x="19390899" y="0"/>
                </a:lnTo>
                <a:lnTo>
                  <a:pt x="19390899" y="19390899"/>
                </a:lnTo>
                <a:lnTo>
                  <a:pt x="0" y="1939089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-504848" y="9258300"/>
            <a:ext cx="20530423" cy="3086100"/>
            <a:chOff x="0" y="0"/>
            <a:chExt cx="540719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407190" cy="812800"/>
            </a:xfrm>
            <a:custGeom>
              <a:avLst/>
              <a:gdLst/>
              <a:ahLst/>
              <a:cxnLst/>
              <a:rect l="l" t="t" r="r" b="b"/>
              <a:pathLst>
                <a:path w="5407190" h="812800">
                  <a:moveTo>
                    <a:pt x="0" y="0"/>
                  </a:moveTo>
                  <a:lnTo>
                    <a:pt x="5407190" y="0"/>
                  </a:lnTo>
                  <a:lnTo>
                    <a:pt x="540719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0BA59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38100"/>
              <a:ext cx="5407190" cy="774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00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2351458" y="5844606"/>
            <a:ext cx="7494691" cy="7494691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BA59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114300"/>
              <a:ext cx="660400" cy="6223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00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13952392" y="662039"/>
            <a:ext cx="3780724" cy="8962922"/>
          </a:xfrm>
          <a:custGeom>
            <a:avLst/>
            <a:gdLst/>
            <a:ahLst/>
            <a:cxnLst/>
            <a:rect l="l" t="t" r="r" b="b"/>
            <a:pathLst>
              <a:path w="3780724" h="8962922">
                <a:moveTo>
                  <a:pt x="0" y="0"/>
                </a:moveTo>
                <a:lnTo>
                  <a:pt x="3780723" y="0"/>
                </a:lnTo>
                <a:lnTo>
                  <a:pt x="3780723" y="8962922"/>
                </a:lnTo>
                <a:lnTo>
                  <a:pt x="0" y="896292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-504848" y="6920418"/>
            <a:ext cx="7315200" cy="3684201"/>
          </a:xfrm>
          <a:custGeom>
            <a:avLst/>
            <a:gdLst/>
            <a:ahLst/>
            <a:cxnLst/>
            <a:rect l="l" t="t" r="r" b="b"/>
            <a:pathLst>
              <a:path w="7315200" h="3684201">
                <a:moveTo>
                  <a:pt x="0" y="0"/>
                </a:moveTo>
                <a:lnTo>
                  <a:pt x="7315200" y="0"/>
                </a:lnTo>
                <a:lnTo>
                  <a:pt x="7315200" y="3684201"/>
                </a:lnTo>
                <a:lnTo>
                  <a:pt x="0" y="368420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681202" y="3528018"/>
            <a:ext cx="674600" cy="669693"/>
          </a:xfrm>
          <a:custGeom>
            <a:avLst/>
            <a:gdLst/>
            <a:ahLst/>
            <a:cxnLst/>
            <a:rect l="l" t="t" r="r" b="b"/>
            <a:pathLst>
              <a:path w="674600" h="669693">
                <a:moveTo>
                  <a:pt x="0" y="0"/>
                </a:moveTo>
                <a:lnTo>
                  <a:pt x="674599" y="0"/>
                </a:lnTo>
                <a:lnTo>
                  <a:pt x="674599" y="669693"/>
                </a:lnTo>
                <a:lnTo>
                  <a:pt x="0" y="669693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681202" y="5329178"/>
            <a:ext cx="674600" cy="669693"/>
          </a:xfrm>
          <a:custGeom>
            <a:avLst/>
            <a:gdLst/>
            <a:ahLst/>
            <a:cxnLst/>
            <a:rect l="l" t="t" r="r" b="b"/>
            <a:pathLst>
              <a:path w="674600" h="669693">
                <a:moveTo>
                  <a:pt x="0" y="0"/>
                </a:moveTo>
                <a:lnTo>
                  <a:pt x="674599" y="0"/>
                </a:lnTo>
                <a:lnTo>
                  <a:pt x="674599" y="669694"/>
                </a:lnTo>
                <a:lnTo>
                  <a:pt x="0" y="669694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1681202" y="4364756"/>
            <a:ext cx="674600" cy="669693"/>
          </a:xfrm>
          <a:custGeom>
            <a:avLst/>
            <a:gdLst/>
            <a:ahLst/>
            <a:cxnLst/>
            <a:rect l="l" t="t" r="r" b="b"/>
            <a:pathLst>
              <a:path w="674600" h="669693">
                <a:moveTo>
                  <a:pt x="0" y="0"/>
                </a:moveTo>
                <a:lnTo>
                  <a:pt x="674599" y="0"/>
                </a:lnTo>
                <a:lnTo>
                  <a:pt x="674599" y="669694"/>
                </a:lnTo>
                <a:lnTo>
                  <a:pt x="0" y="669694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7790701" y="4087506"/>
            <a:ext cx="674600" cy="669693"/>
          </a:xfrm>
          <a:custGeom>
            <a:avLst/>
            <a:gdLst/>
            <a:ahLst/>
            <a:cxnLst/>
            <a:rect l="l" t="t" r="r" b="b"/>
            <a:pathLst>
              <a:path w="674600" h="669693">
                <a:moveTo>
                  <a:pt x="0" y="0"/>
                </a:moveTo>
                <a:lnTo>
                  <a:pt x="674600" y="0"/>
                </a:lnTo>
                <a:lnTo>
                  <a:pt x="674600" y="669693"/>
                </a:lnTo>
                <a:lnTo>
                  <a:pt x="0" y="669693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1681202" y="6165917"/>
            <a:ext cx="674600" cy="669693"/>
          </a:xfrm>
          <a:custGeom>
            <a:avLst/>
            <a:gdLst/>
            <a:ahLst/>
            <a:cxnLst/>
            <a:rect l="l" t="t" r="r" b="b"/>
            <a:pathLst>
              <a:path w="674600" h="669693">
                <a:moveTo>
                  <a:pt x="0" y="0"/>
                </a:moveTo>
                <a:lnTo>
                  <a:pt x="674599" y="0"/>
                </a:lnTo>
                <a:lnTo>
                  <a:pt x="674599" y="669693"/>
                </a:lnTo>
                <a:lnTo>
                  <a:pt x="0" y="669693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6547686" y="7044243"/>
            <a:ext cx="6066504" cy="3650933"/>
          </a:xfrm>
          <a:custGeom>
            <a:avLst/>
            <a:gdLst/>
            <a:ahLst/>
            <a:cxnLst/>
            <a:rect l="l" t="t" r="r" b="b"/>
            <a:pathLst>
              <a:path w="6066504" h="3650933">
                <a:moveTo>
                  <a:pt x="0" y="0"/>
                </a:moveTo>
                <a:lnTo>
                  <a:pt x="6066504" y="0"/>
                </a:lnTo>
                <a:lnTo>
                  <a:pt x="6066504" y="3650933"/>
                </a:lnTo>
                <a:lnTo>
                  <a:pt x="0" y="3650933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4017872" y="1883285"/>
            <a:ext cx="9256807" cy="8627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593"/>
              </a:lnSpc>
            </a:pPr>
            <a:r>
              <a:rPr lang="en-US" sz="6593">
                <a:solidFill>
                  <a:srgbClr val="000000"/>
                </a:solidFill>
                <a:latin typeface="Hitchcut"/>
                <a:ea typeface="Hitchcut"/>
                <a:cs typeface="Hitchcut"/>
                <a:sym typeface="Hitchcut"/>
              </a:rPr>
              <a:t> CONTENTS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60165" y="3527126"/>
            <a:ext cx="5654972" cy="6134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Aims and Objectives 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560165" y="4425765"/>
            <a:ext cx="5654972" cy="6134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Directors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560165" y="5328287"/>
            <a:ext cx="5654972" cy="6134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Draft session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60165" y="6230808"/>
            <a:ext cx="5654972" cy="6134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Summary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646276" y="4152397"/>
            <a:ext cx="5039157" cy="12515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Thank you, any questions?</a:t>
            </a:r>
          </a:p>
        </p:txBody>
      </p:sp>
      <p:pic>
        <p:nvPicPr>
          <p:cNvPr id="2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D7AD172-00DE-A7F4-9824-4391F20F45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9900" y="9715500"/>
            <a:ext cx="1045107" cy="104510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395"/>
    </mc:Choice>
    <mc:Fallback xmlns="">
      <p:transition spd="slow" advTm="313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395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551449" y="-2851231"/>
            <a:ext cx="19390899" cy="19390899"/>
          </a:xfrm>
          <a:custGeom>
            <a:avLst/>
            <a:gdLst/>
            <a:ahLst/>
            <a:cxnLst/>
            <a:rect l="l" t="t" r="r" b="b"/>
            <a:pathLst>
              <a:path w="19390899" h="19390899">
                <a:moveTo>
                  <a:pt x="0" y="0"/>
                </a:moveTo>
                <a:lnTo>
                  <a:pt x="19390898" y="0"/>
                </a:lnTo>
                <a:lnTo>
                  <a:pt x="19390898" y="19390899"/>
                </a:lnTo>
                <a:lnTo>
                  <a:pt x="0" y="1939089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rot="-198534">
            <a:off x="5451237" y="1379709"/>
            <a:ext cx="13743277" cy="7488208"/>
            <a:chOff x="0" y="0"/>
            <a:chExt cx="3619629" cy="197220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619629" cy="1972203"/>
            </a:xfrm>
            <a:custGeom>
              <a:avLst/>
              <a:gdLst/>
              <a:ahLst/>
              <a:cxnLst/>
              <a:rect l="l" t="t" r="r" b="b"/>
              <a:pathLst>
                <a:path w="3619629" h="1972203">
                  <a:moveTo>
                    <a:pt x="0" y="0"/>
                  </a:moveTo>
                  <a:lnTo>
                    <a:pt x="3619629" y="0"/>
                  </a:lnTo>
                  <a:lnTo>
                    <a:pt x="3619629" y="1972203"/>
                  </a:lnTo>
                  <a:lnTo>
                    <a:pt x="0" y="1972203"/>
                  </a:lnTo>
                  <a:close/>
                </a:path>
              </a:pathLst>
            </a:custGeom>
            <a:solidFill>
              <a:srgbClr val="0BA59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38100"/>
              <a:ext cx="3619629" cy="193410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00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 rot="-218001">
            <a:off x="7388030" y="4310573"/>
            <a:ext cx="9228532" cy="3069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6107" lvl="1" indent="-313054" algn="ctr">
              <a:lnSpc>
                <a:spcPts val="4059"/>
              </a:lnSpc>
              <a:buFont typeface="Arial"/>
              <a:buChar char="•"/>
            </a:pPr>
            <a:r>
              <a:rPr lang="en-US" sz="2899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The aim of today’s session is to discuss directors duties.</a:t>
            </a:r>
          </a:p>
          <a:p>
            <a:pPr marL="626107" lvl="1" indent="-313054" algn="ctr">
              <a:lnSpc>
                <a:spcPts val="4059"/>
              </a:lnSpc>
              <a:buFont typeface="Arial"/>
              <a:buChar char="•"/>
            </a:pPr>
            <a:r>
              <a:rPr lang="en-US" sz="2899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By the end of today’s session students should be able to demonstrate that they understand directors duties. </a:t>
            </a:r>
          </a:p>
          <a:p>
            <a:pPr algn="ctr">
              <a:lnSpc>
                <a:spcPts val="4059"/>
              </a:lnSpc>
              <a:spcBef>
                <a:spcPct val="0"/>
              </a:spcBef>
            </a:pPr>
            <a:endParaRPr lang="en-US" sz="2899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4596758" y="733390"/>
            <a:ext cx="2360324" cy="2377616"/>
          </a:xfrm>
          <a:custGeom>
            <a:avLst/>
            <a:gdLst/>
            <a:ahLst/>
            <a:cxnLst/>
            <a:rect l="l" t="t" r="r" b="b"/>
            <a:pathLst>
              <a:path w="2360324" h="2377616">
                <a:moveTo>
                  <a:pt x="0" y="0"/>
                </a:moveTo>
                <a:lnTo>
                  <a:pt x="2360324" y="0"/>
                </a:lnTo>
                <a:lnTo>
                  <a:pt x="2360324" y="2377616"/>
                </a:lnTo>
                <a:lnTo>
                  <a:pt x="0" y="237761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-1744326" y="2153437"/>
            <a:ext cx="8701408" cy="8574842"/>
          </a:xfrm>
          <a:custGeom>
            <a:avLst/>
            <a:gdLst/>
            <a:ahLst/>
            <a:cxnLst/>
            <a:rect l="l" t="t" r="r" b="b"/>
            <a:pathLst>
              <a:path w="8701408" h="8574842">
                <a:moveTo>
                  <a:pt x="0" y="0"/>
                </a:moveTo>
                <a:lnTo>
                  <a:pt x="8701408" y="0"/>
                </a:lnTo>
                <a:lnTo>
                  <a:pt x="8701408" y="8574842"/>
                </a:lnTo>
                <a:lnTo>
                  <a:pt x="0" y="857484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3080045">
            <a:off x="-458181" y="-406758"/>
            <a:ext cx="1999153" cy="3689713"/>
          </a:xfrm>
          <a:custGeom>
            <a:avLst/>
            <a:gdLst/>
            <a:ahLst/>
            <a:cxnLst/>
            <a:rect l="l" t="t" r="r" b="b"/>
            <a:pathLst>
              <a:path w="1999153" h="3689713">
                <a:moveTo>
                  <a:pt x="0" y="0"/>
                </a:moveTo>
                <a:lnTo>
                  <a:pt x="1999154" y="0"/>
                </a:lnTo>
                <a:lnTo>
                  <a:pt x="1999154" y="3689713"/>
                </a:lnTo>
                <a:lnTo>
                  <a:pt x="0" y="3689713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6320473" y="7151638"/>
            <a:ext cx="3362952" cy="2861566"/>
          </a:xfrm>
          <a:custGeom>
            <a:avLst/>
            <a:gdLst/>
            <a:ahLst/>
            <a:cxnLst/>
            <a:rect l="l" t="t" r="r" b="b"/>
            <a:pathLst>
              <a:path w="3362952" h="2861566">
                <a:moveTo>
                  <a:pt x="0" y="0"/>
                </a:moveTo>
                <a:lnTo>
                  <a:pt x="3362952" y="0"/>
                </a:lnTo>
                <a:lnTo>
                  <a:pt x="3362952" y="2861566"/>
                </a:lnTo>
                <a:lnTo>
                  <a:pt x="0" y="286156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518269" flipH="1">
            <a:off x="14633306" y="7559396"/>
            <a:ext cx="2456780" cy="2438912"/>
          </a:xfrm>
          <a:custGeom>
            <a:avLst/>
            <a:gdLst/>
            <a:ahLst/>
            <a:cxnLst/>
            <a:rect l="l" t="t" r="r" b="b"/>
            <a:pathLst>
              <a:path w="2456780" h="2438912">
                <a:moveTo>
                  <a:pt x="2456779" y="0"/>
                </a:moveTo>
                <a:lnTo>
                  <a:pt x="0" y="0"/>
                </a:lnTo>
                <a:lnTo>
                  <a:pt x="0" y="2438913"/>
                </a:lnTo>
                <a:lnTo>
                  <a:pt x="2456779" y="2438913"/>
                </a:lnTo>
                <a:lnTo>
                  <a:pt x="2456779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5731819">
            <a:off x="5837257" y="8492812"/>
            <a:ext cx="1131523" cy="3050676"/>
          </a:xfrm>
          <a:custGeom>
            <a:avLst/>
            <a:gdLst/>
            <a:ahLst/>
            <a:cxnLst/>
            <a:rect l="l" t="t" r="r" b="b"/>
            <a:pathLst>
              <a:path w="1131523" h="3050676">
                <a:moveTo>
                  <a:pt x="0" y="0"/>
                </a:moveTo>
                <a:lnTo>
                  <a:pt x="1131524" y="0"/>
                </a:lnTo>
                <a:lnTo>
                  <a:pt x="1131524" y="3050676"/>
                </a:lnTo>
                <a:lnTo>
                  <a:pt x="0" y="3050676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-346655">
            <a:off x="9190032" y="-1003436"/>
            <a:ext cx="7315200" cy="1768948"/>
          </a:xfrm>
          <a:custGeom>
            <a:avLst/>
            <a:gdLst/>
            <a:ahLst/>
            <a:cxnLst/>
            <a:rect l="l" t="t" r="r" b="b"/>
            <a:pathLst>
              <a:path w="7315200" h="1768948">
                <a:moveTo>
                  <a:pt x="0" y="0"/>
                </a:moveTo>
                <a:lnTo>
                  <a:pt x="7315200" y="0"/>
                </a:lnTo>
                <a:lnTo>
                  <a:pt x="7315200" y="1768949"/>
                </a:lnTo>
                <a:lnTo>
                  <a:pt x="0" y="1768949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 rot="-218001">
            <a:off x="8126392" y="2657986"/>
            <a:ext cx="7694526" cy="15309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99"/>
              </a:lnSpc>
            </a:pPr>
            <a:r>
              <a:rPr lang="en-US" sz="5899" u="sng">
                <a:solidFill>
                  <a:srgbClr val="FFF9E8"/>
                </a:solidFill>
                <a:latin typeface="Hitchcut"/>
                <a:ea typeface="Hitchcut"/>
                <a:cs typeface="Hitchcut"/>
                <a:sym typeface="Hitchcut"/>
              </a:rPr>
              <a:t>Aims and Objectives </a:t>
            </a:r>
          </a:p>
        </p:txBody>
      </p:sp>
      <p:pic>
        <p:nvPicPr>
          <p:cNvPr id="1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24E8C0F-358A-5020-901C-36FD34E30B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173819" y="8581619"/>
            <a:ext cx="1420258" cy="142025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981"/>
    </mc:Choice>
    <mc:Fallback xmlns="">
      <p:transition spd="slow" advTm="139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98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543972" y="-2819225"/>
            <a:ext cx="19390899" cy="19390899"/>
          </a:xfrm>
          <a:custGeom>
            <a:avLst/>
            <a:gdLst/>
            <a:ahLst/>
            <a:cxnLst/>
            <a:rect l="l" t="t" r="r" b="b"/>
            <a:pathLst>
              <a:path w="19390899" h="19390899">
                <a:moveTo>
                  <a:pt x="0" y="0"/>
                </a:moveTo>
                <a:lnTo>
                  <a:pt x="19390899" y="0"/>
                </a:lnTo>
                <a:lnTo>
                  <a:pt x="19390899" y="19390899"/>
                </a:lnTo>
                <a:lnTo>
                  <a:pt x="0" y="1939089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1885400" y="4305005"/>
            <a:ext cx="4762996" cy="13743277"/>
            <a:chOff x="0" y="0"/>
            <a:chExt cx="281691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81691" cy="812800"/>
            </a:xfrm>
            <a:custGeom>
              <a:avLst/>
              <a:gdLst/>
              <a:ahLst/>
              <a:cxnLst/>
              <a:rect l="l" t="t" r="r" b="b"/>
              <a:pathLst>
                <a:path w="281691" h="812800">
                  <a:moveTo>
                    <a:pt x="42261" y="0"/>
                  </a:moveTo>
                  <a:lnTo>
                    <a:pt x="239430" y="0"/>
                  </a:lnTo>
                  <a:cubicBezTo>
                    <a:pt x="262770" y="0"/>
                    <a:pt x="281691" y="18921"/>
                    <a:pt x="281691" y="42261"/>
                  </a:cubicBezTo>
                  <a:lnTo>
                    <a:pt x="281691" y="770539"/>
                  </a:lnTo>
                  <a:cubicBezTo>
                    <a:pt x="281691" y="781747"/>
                    <a:pt x="277239" y="792496"/>
                    <a:pt x="269313" y="800422"/>
                  </a:cubicBezTo>
                  <a:cubicBezTo>
                    <a:pt x="261388" y="808348"/>
                    <a:pt x="250639" y="812800"/>
                    <a:pt x="239430" y="812800"/>
                  </a:cubicBezTo>
                  <a:lnTo>
                    <a:pt x="42261" y="812800"/>
                  </a:lnTo>
                  <a:cubicBezTo>
                    <a:pt x="31053" y="812800"/>
                    <a:pt x="20304" y="808348"/>
                    <a:pt x="12378" y="800422"/>
                  </a:cubicBezTo>
                  <a:cubicBezTo>
                    <a:pt x="4453" y="792496"/>
                    <a:pt x="0" y="781747"/>
                    <a:pt x="0" y="770539"/>
                  </a:cubicBezTo>
                  <a:lnTo>
                    <a:pt x="0" y="42261"/>
                  </a:lnTo>
                  <a:cubicBezTo>
                    <a:pt x="0" y="31053"/>
                    <a:pt x="4453" y="20304"/>
                    <a:pt x="12378" y="12378"/>
                  </a:cubicBezTo>
                  <a:cubicBezTo>
                    <a:pt x="20304" y="4453"/>
                    <a:pt x="31053" y="0"/>
                    <a:pt x="42261" y="0"/>
                  </a:cubicBezTo>
                  <a:close/>
                </a:path>
              </a:pathLst>
            </a:custGeom>
            <a:solidFill>
              <a:srgbClr val="0BA59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38100"/>
              <a:ext cx="281691" cy="774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00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6769980" y="4305005"/>
            <a:ext cx="4762996" cy="13743277"/>
            <a:chOff x="0" y="0"/>
            <a:chExt cx="281691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81691" cy="812800"/>
            </a:xfrm>
            <a:custGeom>
              <a:avLst/>
              <a:gdLst/>
              <a:ahLst/>
              <a:cxnLst/>
              <a:rect l="l" t="t" r="r" b="b"/>
              <a:pathLst>
                <a:path w="281691" h="812800">
                  <a:moveTo>
                    <a:pt x="42261" y="0"/>
                  </a:moveTo>
                  <a:lnTo>
                    <a:pt x="239430" y="0"/>
                  </a:lnTo>
                  <a:cubicBezTo>
                    <a:pt x="262770" y="0"/>
                    <a:pt x="281691" y="18921"/>
                    <a:pt x="281691" y="42261"/>
                  </a:cubicBezTo>
                  <a:lnTo>
                    <a:pt x="281691" y="770539"/>
                  </a:lnTo>
                  <a:cubicBezTo>
                    <a:pt x="281691" y="781747"/>
                    <a:pt x="277239" y="792496"/>
                    <a:pt x="269313" y="800422"/>
                  </a:cubicBezTo>
                  <a:cubicBezTo>
                    <a:pt x="261388" y="808348"/>
                    <a:pt x="250639" y="812800"/>
                    <a:pt x="239430" y="812800"/>
                  </a:cubicBezTo>
                  <a:lnTo>
                    <a:pt x="42261" y="812800"/>
                  </a:lnTo>
                  <a:cubicBezTo>
                    <a:pt x="31053" y="812800"/>
                    <a:pt x="20304" y="808348"/>
                    <a:pt x="12378" y="800422"/>
                  </a:cubicBezTo>
                  <a:cubicBezTo>
                    <a:pt x="4453" y="792496"/>
                    <a:pt x="0" y="781747"/>
                    <a:pt x="0" y="770539"/>
                  </a:cubicBezTo>
                  <a:lnTo>
                    <a:pt x="0" y="42261"/>
                  </a:lnTo>
                  <a:cubicBezTo>
                    <a:pt x="0" y="31053"/>
                    <a:pt x="4453" y="20304"/>
                    <a:pt x="12378" y="12378"/>
                  </a:cubicBezTo>
                  <a:cubicBezTo>
                    <a:pt x="20304" y="4453"/>
                    <a:pt x="31053" y="0"/>
                    <a:pt x="42261" y="0"/>
                  </a:cubicBezTo>
                  <a:close/>
                </a:path>
              </a:pathLst>
            </a:custGeom>
            <a:solidFill>
              <a:srgbClr val="0BA59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38100"/>
              <a:ext cx="281691" cy="774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00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651943" y="4305005"/>
            <a:ext cx="4762996" cy="13743277"/>
            <a:chOff x="0" y="0"/>
            <a:chExt cx="281691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81691" cy="812800"/>
            </a:xfrm>
            <a:custGeom>
              <a:avLst/>
              <a:gdLst/>
              <a:ahLst/>
              <a:cxnLst/>
              <a:rect l="l" t="t" r="r" b="b"/>
              <a:pathLst>
                <a:path w="281691" h="812800">
                  <a:moveTo>
                    <a:pt x="42261" y="0"/>
                  </a:moveTo>
                  <a:lnTo>
                    <a:pt x="239430" y="0"/>
                  </a:lnTo>
                  <a:cubicBezTo>
                    <a:pt x="262770" y="0"/>
                    <a:pt x="281691" y="18921"/>
                    <a:pt x="281691" y="42261"/>
                  </a:cubicBezTo>
                  <a:lnTo>
                    <a:pt x="281691" y="770539"/>
                  </a:lnTo>
                  <a:cubicBezTo>
                    <a:pt x="281691" y="781747"/>
                    <a:pt x="277239" y="792496"/>
                    <a:pt x="269313" y="800422"/>
                  </a:cubicBezTo>
                  <a:cubicBezTo>
                    <a:pt x="261388" y="808348"/>
                    <a:pt x="250639" y="812800"/>
                    <a:pt x="239430" y="812800"/>
                  </a:cubicBezTo>
                  <a:lnTo>
                    <a:pt x="42261" y="812800"/>
                  </a:lnTo>
                  <a:cubicBezTo>
                    <a:pt x="31053" y="812800"/>
                    <a:pt x="20304" y="808348"/>
                    <a:pt x="12378" y="800422"/>
                  </a:cubicBezTo>
                  <a:cubicBezTo>
                    <a:pt x="4453" y="792496"/>
                    <a:pt x="0" y="781747"/>
                    <a:pt x="0" y="770539"/>
                  </a:cubicBezTo>
                  <a:lnTo>
                    <a:pt x="0" y="42261"/>
                  </a:lnTo>
                  <a:cubicBezTo>
                    <a:pt x="0" y="31053"/>
                    <a:pt x="4453" y="20304"/>
                    <a:pt x="12378" y="12378"/>
                  </a:cubicBezTo>
                  <a:cubicBezTo>
                    <a:pt x="20304" y="4453"/>
                    <a:pt x="31053" y="0"/>
                    <a:pt x="42261" y="0"/>
                  </a:cubicBezTo>
                  <a:close/>
                </a:path>
              </a:pathLst>
            </a:custGeom>
            <a:solidFill>
              <a:srgbClr val="0BA59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38100"/>
              <a:ext cx="281691" cy="774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00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2659343" y="4588387"/>
            <a:ext cx="2841371" cy="2841371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9E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114300"/>
              <a:ext cx="660400" cy="6223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00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7723314" y="4588387"/>
            <a:ext cx="2841371" cy="2841371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9E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114300"/>
              <a:ext cx="660400" cy="6223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00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2926041" y="4588387"/>
            <a:ext cx="2841371" cy="2841371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9E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76200" y="114300"/>
              <a:ext cx="660400" cy="6223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00"/>
                </a:lnSpc>
              </a:pPr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7614928" y="4887652"/>
            <a:ext cx="2705181" cy="2242841"/>
          </a:xfrm>
          <a:custGeom>
            <a:avLst/>
            <a:gdLst/>
            <a:ahLst/>
            <a:cxnLst/>
            <a:rect l="l" t="t" r="r" b="b"/>
            <a:pathLst>
              <a:path w="2705181" h="2242841">
                <a:moveTo>
                  <a:pt x="0" y="0"/>
                </a:moveTo>
                <a:lnTo>
                  <a:pt x="2705181" y="0"/>
                </a:lnTo>
                <a:lnTo>
                  <a:pt x="2705181" y="2242841"/>
                </a:lnTo>
                <a:lnTo>
                  <a:pt x="0" y="224284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Freeform 22"/>
          <p:cNvSpPr/>
          <p:nvPr/>
        </p:nvSpPr>
        <p:spPr>
          <a:xfrm>
            <a:off x="2566168" y="5041726"/>
            <a:ext cx="2934547" cy="2214249"/>
          </a:xfrm>
          <a:custGeom>
            <a:avLst/>
            <a:gdLst/>
            <a:ahLst/>
            <a:cxnLst/>
            <a:rect l="l" t="t" r="r" b="b"/>
            <a:pathLst>
              <a:path w="2934547" h="2214249">
                <a:moveTo>
                  <a:pt x="0" y="0"/>
                </a:moveTo>
                <a:lnTo>
                  <a:pt x="2934546" y="0"/>
                </a:lnTo>
                <a:lnTo>
                  <a:pt x="2934546" y="2214249"/>
                </a:lnTo>
                <a:lnTo>
                  <a:pt x="0" y="221424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>
            <a:off x="12673900" y="4917906"/>
            <a:ext cx="3093513" cy="2182333"/>
          </a:xfrm>
          <a:custGeom>
            <a:avLst/>
            <a:gdLst/>
            <a:ahLst/>
            <a:cxnLst/>
            <a:rect l="l" t="t" r="r" b="b"/>
            <a:pathLst>
              <a:path w="3093513" h="2182333">
                <a:moveTo>
                  <a:pt x="0" y="0"/>
                </a:moveTo>
                <a:lnTo>
                  <a:pt x="3093513" y="0"/>
                </a:lnTo>
                <a:lnTo>
                  <a:pt x="3093513" y="2182333"/>
                </a:lnTo>
                <a:lnTo>
                  <a:pt x="0" y="2182333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Freeform 24"/>
          <p:cNvSpPr/>
          <p:nvPr/>
        </p:nvSpPr>
        <p:spPr>
          <a:xfrm rot="3080045">
            <a:off x="-773920" y="-584707"/>
            <a:ext cx="1999153" cy="3689713"/>
          </a:xfrm>
          <a:custGeom>
            <a:avLst/>
            <a:gdLst/>
            <a:ahLst/>
            <a:cxnLst/>
            <a:rect l="l" t="t" r="r" b="b"/>
            <a:pathLst>
              <a:path w="1999153" h="3689713">
                <a:moveTo>
                  <a:pt x="0" y="0"/>
                </a:moveTo>
                <a:lnTo>
                  <a:pt x="1999153" y="0"/>
                </a:lnTo>
                <a:lnTo>
                  <a:pt x="1999153" y="3689712"/>
                </a:lnTo>
                <a:lnTo>
                  <a:pt x="0" y="3689712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Freeform 25"/>
          <p:cNvSpPr/>
          <p:nvPr/>
        </p:nvSpPr>
        <p:spPr>
          <a:xfrm rot="2478576">
            <a:off x="17253547" y="312787"/>
            <a:ext cx="1131523" cy="3050676"/>
          </a:xfrm>
          <a:custGeom>
            <a:avLst/>
            <a:gdLst/>
            <a:ahLst/>
            <a:cxnLst/>
            <a:rect l="l" t="t" r="r" b="b"/>
            <a:pathLst>
              <a:path w="1131523" h="3050676">
                <a:moveTo>
                  <a:pt x="0" y="0"/>
                </a:moveTo>
                <a:lnTo>
                  <a:pt x="1131523" y="0"/>
                </a:lnTo>
                <a:lnTo>
                  <a:pt x="1131523" y="3050676"/>
                </a:lnTo>
                <a:lnTo>
                  <a:pt x="0" y="3050676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Freeform 26"/>
          <p:cNvSpPr/>
          <p:nvPr/>
        </p:nvSpPr>
        <p:spPr>
          <a:xfrm>
            <a:off x="-2290639" y="8833706"/>
            <a:ext cx="4581277" cy="2115717"/>
          </a:xfrm>
          <a:custGeom>
            <a:avLst/>
            <a:gdLst/>
            <a:ahLst/>
            <a:cxnLst/>
            <a:rect l="l" t="t" r="r" b="b"/>
            <a:pathLst>
              <a:path w="4581277" h="2115717">
                <a:moveTo>
                  <a:pt x="0" y="0"/>
                </a:moveTo>
                <a:lnTo>
                  <a:pt x="4581278" y="0"/>
                </a:lnTo>
                <a:lnTo>
                  <a:pt x="4581278" y="2115717"/>
                </a:lnTo>
                <a:lnTo>
                  <a:pt x="0" y="2115717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Freeform 27"/>
          <p:cNvSpPr/>
          <p:nvPr/>
        </p:nvSpPr>
        <p:spPr>
          <a:xfrm rot="906774">
            <a:off x="16470718" y="6751534"/>
            <a:ext cx="2792127" cy="3017033"/>
          </a:xfrm>
          <a:custGeom>
            <a:avLst/>
            <a:gdLst/>
            <a:ahLst/>
            <a:cxnLst/>
            <a:rect l="l" t="t" r="r" b="b"/>
            <a:pathLst>
              <a:path w="2792127" h="3017033">
                <a:moveTo>
                  <a:pt x="0" y="0"/>
                </a:moveTo>
                <a:lnTo>
                  <a:pt x="2792126" y="0"/>
                </a:lnTo>
                <a:lnTo>
                  <a:pt x="2792126" y="3017033"/>
                </a:lnTo>
                <a:lnTo>
                  <a:pt x="0" y="3017033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TextBox 28"/>
          <p:cNvSpPr txBox="1"/>
          <p:nvPr/>
        </p:nvSpPr>
        <p:spPr>
          <a:xfrm>
            <a:off x="4537212" y="1293710"/>
            <a:ext cx="9216192" cy="7518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00"/>
              </a:lnSpc>
            </a:pPr>
            <a:r>
              <a:rPr lang="en-US" sz="5600">
                <a:solidFill>
                  <a:srgbClr val="000000"/>
                </a:solidFill>
                <a:latin typeface="Hitchcut"/>
                <a:ea typeface="Hitchcut"/>
                <a:cs typeface="Hitchcut"/>
                <a:sym typeface="Hitchcut"/>
              </a:rPr>
              <a:t>DIRECTORS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290639" y="8105361"/>
            <a:ext cx="3413699" cy="7283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Now we move on to consider directors 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614928" y="7933978"/>
            <a:ext cx="3413699" cy="10807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We will consider, their appointment, removal and duties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2712000" y="8105361"/>
            <a:ext cx="3413699" cy="375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Let’s start </a:t>
            </a:r>
          </a:p>
        </p:txBody>
      </p:sp>
      <p:pic>
        <p:nvPicPr>
          <p:cNvPr id="3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85DA661-CC80-BBA6-0BCD-FA31C16DF2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1904999" y="9105900"/>
            <a:ext cx="994043" cy="99404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933"/>
    </mc:Choice>
    <mc:Fallback xmlns="">
      <p:transition spd="slow" advTm="129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933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551449" y="-2851231"/>
            <a:ext cx="19390899" cy="19390899"/>
          </a:xfrm>
          <a:custGeom>
            <a:avLst/>
            <a:gdLst/>
            <a:ahLst/>
            <a:cxnLst/>
            <a:rect l="l" t="t" r="r" b="b"/>
            <a:pathLst>
              <a:path w="19390899" h="19390899">
                <a:moveTo>
                  <a:pt x="0" y="0"/>
                </a:moveTo>
                <a:lnTo>
                  <a:pt x="19390898" y="0"/>
                </a:lnTo>
                <a:lnTo>
                  <a:pt x="19390898" y="19390899"/>
                </a:lnTo>
                <a:lnTo>
                  <a:pt x="0" y="19390899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9344931" y="3678886"/>
            <a:ext cx="7206090" cy="1438424"/>
            <a:chOff x="0" y="0"/>
            <a:chExt cx="944263" cy="18848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944263" cy="188486"/>
            </a:xfrm>
            <a:custGeom>
              <a:avLst/>
              <a:gdLst/>
              <a:ahLst/>
              <a:cxnLst/>
              <a:rect l="l" t="t" r="r" b="b"/>
              <a:pathLst>
                <a:path w="944263" h="188486">
                  <a:moveTo>
                    <a:pt x="31156" y="0"/>
                  </a:moveTo>
                  <a:lnTo>
                    <a:pt x="913106" y="0"/>
                  </a:lnTo>
                  <a:cubicBezTo>
                    <a:pt x="930313" y="0"/>
                    <a:pt x="944263" y="13949"/>
                    <a:pt x="944263" y="31156"/>
                  </a:cubicBezTo>
                  <a:lnTo>
                    <a:pt x="944263" y="157330"/>
                  </a:lnTo>
                  <a:cubicBezTo>
                    <a:pt x="944263" y="174537"/>
                    <a:pt x="930313" y="188486"/>
                    <a:pt x="913106" y="188486"/>
                  </a:cubicBezTo>
                  <a:lnTo>
                    <a:pt x="31156" y="188486"/>
                  </a:lnTo>
                  <a:cubicBezTo>
                    <a:pt x="13949" y="188486"/>
                    <a:pt x="0" y="174537"/>
                    <a:pt x="0" y="157330"/>
                  </a:cubicBezTo>
                  <a:lnTo>
                    <a:pt x="0" y="31156"/>
                  </a:lnTo>
                  <a:cubicBezTo>
                    <a:pt x="0" y="13949"/>
                    <a:pt x="13949" y="0"/>
                    <a:pt x="31156" y="0"/>
                  </a:cubicBezTo>
                  <a:close/>
                </a:path>
              </a:pathLst>
            </a:custGeom>
            <a:solidFill>
              <a:srgbClr val="FFD50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38100"/>
              <a:ext cx="944263" cy="1503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00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9344931" y="5438799"/>
            <a:ext cx="7206090" cy="1532808"/>
            <a:chOff x="0" y="0"/>
            <a:chExt cx="944263" cy="200854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944263" cy="200854"/>
            </a:xfrm>
            <a:custGeom>
              <a:avLst/>
              <a:gdLst/>
              <a:ahLst/>
              <a:cxnLst/>
              <a:rect l="l" t="t" r="r" b="b"/>
              <a:pathLst>
                <a:path w="944263" h="200854">
                  <a:moveTo>
                    <a:pt x="31156" y="0"/>
                  </a:moveTo>
                  <a:lnTo>
                    <a:pt x="913106" y="0"/>
                  </a:lnTo>
                  <a:cubicBezTo>
                    <a:pt x="930313" y="0"/>
                    <a:pt x="944263" y="13949"/>
                    <a:pt x="944263" y="31156"/>
                  </a:cubicBezTo>
                  <a:lnTo>
                    <a:pt x="944263" y="169698"/>
                  </a:lnTo>
                  <a:cubicBezTo>
                    <a:pt x="944263" y="186905"/>
                    <a:pt x="930313" y="200854"/>
                    <a:pt x="913106" y="200854"/>
                  </a:cubicBezTo>
                  <a:lnTo>
                    <a:pt x="31156" y="200854"/>
                  </a:lnTo>
                  <a:cubicBezTo>
                    <a:pt x="22893" y="200854"/>
                    <a:pt x="14968" y="197572"/>
                    <a:pt x="9125" y="191729"/>
                  </a:cubicBezTo>
                  <a:cubicBezTo>
                    <a:pt x="3283" y="185886"/>
                    <a:pt x="0" y="177961"/>
                    <a:pt x="0" y="169698"/>
                  </a:cubicBezTo>
                  <a:lnTo>
                    <a:pt x="0" y="31156"/>
                  </a:lnTo>
                  <a:cubicBezTo>
                    <a:pt x="0" y="13949"/>
                    <a:pt x="13949" y="0"/>
                    <a:pt x="31156" y="0"/>
                  </a:cubicBezTo>
                  <a:close/>
                </a:path>
              </a:pathLst>
            </a:custGeom>
            <a:solidFill>
              <a:srgbClr val="FFD50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38100"/>
              <a:ext cx="944263" cy="1627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00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9344931" y="7238198"/>
            <a:ext cx="7206090" cy="1438424"/>
            <a:chOff x="0" y="0"/>
            <a:chExt cx="944263" cy="188486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944263" cy="188486"/>
            </a:xfrm>
            <a:custGeom>
              <a:avLst/>
              <a:gdLst/>
              <a:ahLst/>
              <a:cxnLst/>
              <a:rect l="l" t="t" r="r" b="b"/>
              <a:pathLst>
                <a:path w="944263" h="188486">
                  <a:moveTo>
                    <a:pt x="31156" y="0"/>
                  </a:moveTo>
                  <a:lnTo>
                    <a:pt x="913106" y="0"/>
                  </a:lnTo>
                  <a:cubicBezTo>
                    <a:pt x="930313" y="0"/>
                    <a:pt x="944263" y="13949"/>
                    <a:pt x="944263" y="31156"/>
                  </a:cubicBezTo>
                  <a:lnTo>
                    <a:pt x="944263" y="157330"/>
                  </a:lnTo>
                  <a:cubicBezTo>
                    <a:pt x="944263" y="174537"/>
                    <a:pt x="930313" y="188486"/>
                    <a:pt x="913106" y="188486"/>
                  </a:cubicBezTo>
                  <a:lnTo>
                    <a:pt x="31156" y="188486"/>
                  </a:lnTo>
                  <a:cubicBezTo>
                    <a:pt x="13949" y="188486"/>
                    <a:pt x="0" y="174537"/>
                    <a:pt x="0" y="157330"/>
                  </a:cubicBezTo>
                  <a:lnTo>
                    <a:pt x="0" y="31156"/>
                  </a:lnTo>
                  <a:cubicBezTo>
                    <a:pt x="0" y="13949"/>
                    <a:pt x="13949" y="0"/>
                    <a:pt x="31156" y="0"/>
                  </a:cubicBezTo>
                  <a:close/>
                </a:path>
              </a:pathLst>
            </a:custGeom>
            <a:solidFill>
              <a:srgbClr val="FFD50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38100"/>
              <a:ext cx="944263" cy="1503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00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8779448" y="2046945"/>
            <a:ext cx="7852261" cy="1012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60"/>
              </a:lnSpc>
              <a:spcBef>
                <a:spcPct val="0"/>
              </a:spcBef>
            </a:pPr>
            <a:r>
              <a:rPr lang="en-US" sz="290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We have already touch on directors but we need to consider a few key elements 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-504848" y="9258300"/>
            <a:ext cx="20530423" cy="3086100"/>
            <a:chOff x="0" y="0"/>
            <a:chExt cx="540719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5407190" cy="812800"/>
            </a:xfrm>
            <a:custGeom>
              <a:avLst/>
              <a:gdLst/>
              <a:ahLst/>
              <a:cxnLst/>
              <a:rect l="l" t="t" r="r" b="b"/>
              <a:pathLst>
                <a:path w="5407190" h="812800">
                  <a:moveTo>
                    <a:pt x="0" y="0"/>
                  </a:moveTo>
                  <a:lnTo>
                    <a:pt x="5407190" y="0"/>
                  </a:lnTo>
                  <a:lnTo>
                    <a:pt x="540719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0BA59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38100"/>
              <a:ext cx="5407190" cy="774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00"/>
                </a:lnSpc>
              </a:pPr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>
            <a:off x="8860135" y="3793291"/>
            <a:ext cx="1200817" cy="1209614"/>
          </a:xfrm>
          <a:custGeom>
            <a:avLst/>
            <a:gdLst/>
            <a:ahLst/>
            <a:cxnLst/>
            <a:rect l="l" t="t" r="r" b="b"/>
            <a:pathLst>
              <a:path w="1200817" h="1209614">
                <a:moveTo>
                  <a:pt x="0" y="0"/>
                </a:moveTo>
                <a:lnTo>
                  <a:pt x="1200817" y="0"/>
                </a:lnTo>
                <a:lnTo>
                  <a:pt x="1200817" y="1209613"/>
                </a:lnTo>
                <a:lnTo>
                  <a:pt x="0" y="1209613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8860135" y="5610840"/>
            <a:ext cx="1200817" cy="1209614"/>
          </a:xfrm>
          <a:custGeom>
            <a:avLst/>
            <a:gdLst/>
            <a:ahLst/>
            <a:cxnLst/>
            <a:rect l="l" t="t" r="r" b="b"/>
            <a:pathLst>
              <a:path w="1200817" h="1209614">
                <a:moveTo>
                  <a:pt x="0" y="0"/>
                </a:moveTo>
                <a:lnTo>
                  <a:pt x="1200817" y="0"/>
                </a:lnTo>
                <a:lnTo>
                  <a:pt x="1200817" y="1209614"/>
                </a:lnTo>
                <a:lnTo>
                  <a:pt x="0" y="1209614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>
            <a:off x="8860135" y="7384495"/>
            <a:ext cx="1200817" cy="1209614"/>
          </a:xfrm>
          <a:custGeom>
            <a:avLst/>
            <a:gdLst/>
            <a:ahLst/>
            <a:cxnLst/>
            <a:rect l="l" t="t" r="r" b="b"/>
            <a:pathLst>
              <a:path w="1200817" h="1209614">
                <a:moveTo>
                  <a:pt x="0" y="0"/>
                </a:moveTo>
                <a:lnTo>
                  <a:pt x="1200817" y="0"/>
                </a:lnTo>
                <a:lnTo>
                  <a:pt x="1200817" y="1209614"/>
                </a:lnTo>
                <a:lnTo>
                  <a:pt x="0" y="1209614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 rot="-602917">
            <a:off x="-735389" y="-340832"/>
            <a:ext cx="3144102" cy="3149829"/>
          </a:xfrm>
          <a:custGeom>
            <a:avLst/>
            <a:gdLst/>
            <a:ahLst/>
            <a:cxnLst/>
            <a:rect l="l" t="t" r="r" b="b"/>
            <a:pathLst>
              <a:path w="3144102" h="3149829">
                <a:moveTo>
                  <a:pt x="0" y="0"/>
                </a:moveTo>
                <a:lnTo>
                  <a:pt x="3144102" y="0"/>
                </a:lnTo>
                <a:lnTo>
                  <a:pt x="3144102" y="3149829"/>
                </a:lnTo>
                <a:lnTo>
                  <a:pt x="0" y="3149829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>
            <a:off x="477925" y="685511"/>
            <a:ext cx="6742798" cy="8893379"/>
          </a:xfrm>
          <a:custGeom>
            <a:avLst/>
            <a:gdLst/>
            <a:ahLst/>
            <a:cxnLst/>
            <a:rect l="l" t="t" r="r" b="b"/>
            <a:pathLst>
              <a:path w="6742798" h="8893379">
                <a:moveTo>
                  <a:pt x="0" y="0"/>
                </a:moveTo>
                <a:lnTo>
                  <a:pt x="6742799" y="0"/>
                </a:lnTo>
                <a:lnTo>
                  <a:pt x="6742799" y="8893379"/>
                </a:lnTo>
                <a:lnTo>
                  <a:pt x="0" y="8893379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TextBox 21"/>
          <p:cNvSpPr txBox="1"/>
          <p:nvPr/>
        </p:nvSpPr>
        <p:spPr>
          <a:xfrm>
            <a:off x="8779448" y="1177401"/>
            <a:ext cx="7775002" cy="7518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00"/>
              </a:lnSpc>
            </a:pPr>
            <a:r>
              <a:rPr lang="en-US" sz="5600">
                <a:solidFill>
                  <a:srgbClr val="000000"/>
                </a:solidFill>
                <a:latin typeface="Hitchcut"/>
                <a:ea typeface="Hitchcut"/>
                <a:cs typeface="Hitchcut"/>
                <a:sym typeface="Hitchcut"/>
              </a:rPr>
              <a:t>Directors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0564715" y="3841021"/>
            <a:ext cx="2418442" cy="5354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36"/>
              </a:lnSpc>
              <a:spcBef>
                <a:spcPct val="0"/>
              </a:spcBef>
            </a:pPr>
            <a:r>
              <a:rPr lang="en-US" sz="3097">
                <a:solidFill>
                  <a:srgbClr val="000000"/>
                </a:solidFill>
                <a:latin typeface="Hitchcut"/>
                <a:ea typeface="Hitchcut"/>
                <a:cs typeface="Hitchcut"/>
                <a:sym typeface="Hitchcut"/>
              </a:rPr>
              <a:t>S.154(1) 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564715" y="4506188"/>
            <a:ext cx="3739047" cy="3823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65"/>
              </a:lnSpc>
            </a:pPr>
            <a:r>
              <a:rPr lang="en-US" sz="2554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At least one director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0298112" y="5414429"/>
            <a:ext cx="5370090" cy="5354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36"/>
              </a:lnSpc>
              <a:spcBef>
                <a:spcPct val="0"/>
              </a:spcBef>
            </a:pPr>
            <a:r>
              <a:rPr lang="en-US" sz="3097">
                <a:solidFill>
                  <a:srgbClr val="000000"/>
                </a:solidFill>
                <a:latin typeface="Hitchcut"/>
                <a:ea typeface="Hitchcut"/>
                <a:cs typeface="Hitchcut"/>
                <a:sym typeface="Hitchcut"/>
              </a:rPr>
              <a:t>Aged 16 - S157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298112" y="6079596"/>
            <a:ext cx="6252910" cy="3823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65"/>
              </a:lnSpc>
            </a:pPr>
            <a:r>
              <a:rPr lang="en-US" sz="2554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An individual or company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298112" y="7396021"/>
            <a:ext cx="5370090" cy="5354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36"/>
              </a:lnSpc>
              <a:spcBef>
                <a:spcPct val="0"/>
              </a:spcBef>
            </a:pPr>
            <a:r>
              <a:rPr lang="en-US" sz="3097">
                <a:solidFill>
                  <a:srgbClr val="000000"/>
                </a:solidFill>
                <a:latin typeface="Hitchcut"/>
                <a:ea typeface="Hitchcut"/>
                <a:cs typeface="Hitchcut"/>
                <a:sym typeface="Hitchcut"/>
              </a:rPr>
              <a:t>S.156 (A)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0298112" y="8061188"/>
            <a:ext cx="6252910" cy="3823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65"/>
              </a:lnSpc>
            </a:pPr>
            <a:r>
              <a:rPr lang="en-US" sz="2554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Cannot be one if disqualified. </a:t>
            </a:r>
          </a:p>
        </p:txBody>
      </p:sp>
      <p:sp>
        <p:nvSpPr>
          <p:cNvPr id="28" name="Freeform 28"/>
          <p:cNvSpPr/>
          <p:nvPr/>
        </p:nvSpPr>
        <p:spPr>
          <a:xfrm rot="8751528">
            <a:off x="16976424" y="38968"/>
            <a:ext cx="1999153" cy="3689713"/>
          </a:xfrm>
          <a:custGeom>
            <a:avLst/>
            <a:gdLst/>
            <a:ahLst/>
            <a:cxnLst/>
            <a:rect l="l" t="t" r="r" b="b"/>
            <a:pathLst>
              <a:path w="1999153" h="3689713">
                <a:moveTo>
                  <a:pt x="0" y="0"/>
                </a:moveTo>
                <a:lnTo>
                  <a:pt x="1999154" y="0"/>
                </a:lnTo>
                <a:lnTo>
                  <a:pt x="1999154" y="3689713"/>
                </a:lnTo>
                <a:lnTo>
                  <a:pt x="0" y="3689713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Freeform 29"/>
          <p:cNvSpPr/>
          <p:nvPr/>
        </p:nvSpPr>
        <p:spPr>
          <a:xfrm rot="518269">
            <a:off x="5648628" y="1362159"/>
            <a:ext cx="2456780" cy="2438912"/>
          </a:xfrm>
          <a:custGeom>
            <a:avLst/>
            <a:gdLst/>
            <a:ahLst/>
            <a:cxnLst/>
            <a:rect l="l" t="t" r="r" b="b"/>
            <a:pathLst>
              <a:path w="2456780" h="2438912">
                <a:moveTo>
                  <a:pt x="0" y="0"/>
                </a:moveTo>
                <a:lnTo>
                  <a:pt x="2456780" y="0"/>
                </a:lnTo>
                <a:lnTo>
                  <a:pt x="2456780" y="2438913"/>
                </a:lnTo>
                <a:lnTo>
                  <a:pt x="0" y="2438913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0" name="Freeform 30"/>
          <p:cNvSpPr/>
          <p:nvPr/>
        </p:nvSpPr>
        <p:spPr>
          <a:xfrm rot="-346655">
            <a:off x="5948095" y="9283457"/>
            <a:ext cx="3775901" cy="913081"/>
          </a:xfrm>
          <a:custGeom>
            <a:avLst/>
            <a:gdLst/>
            <a:ahLst/>
            <a:cxnLst/>
            <a:rect l="l" t="t" r="r" b="b"/>
            <a:pathLst>
              <a:path w="3775901" h="913081">
                <a:moveTo>
                  <a:pt x="0" y="0"/>
                </a:moveTo>
                <a:lnTo>
                  <a:pt x="3775900" y="0"/>
                </a:lnTo>
                <a:lnTo>
                  <a:pt x="3775900" y="913082"/>
                </a:lnTo>
                <a:lnTo>
                  <a:pt x="0" y="913082"/>
                </a:lnTo>
                <a:lnTo>
                  <a:pt x="0" y="0"/>
                </a:lnTo>
                <a:close/>
              </a:path>
            </a:pathLst>
          </a:custGeom>
          <a:blipFill>
            <a:blip r:embed="rId21">
              <a:extLst>
                <a:ext uri="{96DAC541-7B7A-43D3-8B79-37D633B846F1}">
                  <asvg:svgBlip xmlns:asvg="http://schemas.microsoft.com/office/drawing/2016/SVG/main" r:embed="rId2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1" name="Freeform 31"/>
          <p:cNvSpPr/>
          <p:nvPr/>
        </p:nvSpPr>
        <p:spPr>
          <a:xfrm>
            <a:off x="16113298" y="8943322"/>
            <a:ext cx="1681476" cy="1430783"/>
          </a:xfrm>
          <a:custGeom>
            <a:avLst/>
            <a:gdLst/>
            <a:ahLst/>
            <a:cxnLst/>
            <a:rect l="l" t="t" r="r" b="b"/>
            <a:pathLst>
              <a:path w="1681476" h="1430783">
                <a:moveTo>
                  <a:pt x="0" y="0"/>
                </a:moveTo>
                <a:lnTo>
                  <a:pt x="1681476" y="0"/>
                </a:lnTo>
                <a:lnTo>
                  <a:pt x="1681476" y="1430783"/>
                </a:lnTo>
                <a:lnTo>
                  <a:pt x="0" y="1430783"/>
                </a:lnTo>
                <a:lnTo>
                  <a:pt x="0" y="0"/>
                </a:lnTo>
                <a:close/>
              </a:path>
            </a:pathLst>
          </a:custGeom>
          <a:blipFill>
            <a:blip r:embed="rId23">
              <a:extLst>
                <a:ext uri="{96DAC541-7B7A-43D3-8B79-37D633B846F1}">
                  <asvg:svgBlip xmlns:asvg="http://schemas.microsoft.com/office/drawing/2016/SVG/main" r:embed="rId2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3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A051054-8219-2ADC-C93F-1B4D90622E5E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8705.204"/>
                </p14:media>
              </p:ext>
            </p:extLst>
          </p:nvPr>
        </p:nvPicPr>
        <p:blipFill>
          <a:blip r:embed="rId25"/>
          <a:stretch>
            <a:fillRect/>
          </a:stretch>
        </p:blipFill>
        <p:spPr>
          <a:xfrm>
            <a:off x="14757696" y="3786663"/>
            <a:ext cx="1147666" cy="1147666"/>
          </a:xfrm>
          <a:prstGeom prst="rect">
            <a:avLst/>
          </a:prstGeom>
        </p:spPr>
      </p:pic>
      <p:pic>
        <p:nvPicPr>
          <p:cNvPr id="3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25DDF62-F45F-ABE3-EB93-89C51548ECD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5"/>
          <a:stretch>
            <a:fillRect/>
          </a:stretch>
        </p:blipFill>
        <p:spPr>
          <a:xfrm>
            <a:off x="14931493" y="7512902"/>
            <a:ext cx="973869" cy="973869"/>
          </a:xfrm>
          <a:prstGeom prst="rect">
            <a:avLst/>
          </a:prstGeom>
        </p:spPr>
      </p:pic>
      <p:pic>
        <p:nvPicPr>
          <p:cNvPr id="3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DAC8AB1-E344-B225-B435-48036E42EC4F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5"/>
          <a:stretch>
            <a:fillRect/>
          </a:stretch>
        </p:blipFill>
        <p:spPr>
          <a:xfrm>
            <a:off x="14757696" y="5281548"/>
            <a:ext cx="1632477" cy="163247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120"/>
    </mc:Choice>
    <mc:Fallback xmlns="">
      <p:transition spd="slow" advTm="681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415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9415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7025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6440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014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543972" y="-2819225"/>
            <a:ext cx="19390899" cy="19390899"/>
          </a:xfrm>
          <a:custGeom>
            <a:avLst/>
            <a:gdLst/>
            <a:ahLst/>
            <a:cxnLst/>
            <a:rect l="l" t="t" r="r" b="b"/>
            <a:pathLst>
              <a:path w="19390899" h="19390899">
                <a:moveTo>
                  <a:pt x="0" y="0"/>
                </a:moveTo>
                <a:lnTo>
                  <a:pt x="19390899" y="0"/>
                </a:lnTo>
                <a:lnTo>
                  <a:pt x="19390899" y="19390899"/>
                </a:lnTo>
                <a:lnTo>
                  <a:pt x="0" y="19390899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1885400" y="4305005"/>
            <a:ext cx="4762996" cy="5663108"/>
            <a:chOff x="0" y="0"/>
            <a:chExt cx="281691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81691" cy="812800"/>
            </a:xfrm>
            <a:custGeom>
              <a:avLst/>
              <a:gdLst/>
              <a:ahLst/>
              <a:cxnLst/>
              <a:rect l="l" t="t" r="r" b="b"/>
              <a:pathLst>
                <a:path w="281691" h="812800">
                  <a:moveTo>
                    <a:pt x="42261" y="0"/>
                  </a:moveTo>
                  <a:lnTo>
                    <a:pt x="239430" y="0"/>
                  </a:lnTo>
                  <a:cubicBezTo>
                    <a:pt x="262770" y="0"/>
                    <a:pt x="281691" y="18921"/>
                    <a:pt x="281691" y="42261"/>
                  </a:cubicBezTo>
                  <a:lnTo>
                    <a:pt x="281691" y="770539"/>
                  </a:lnTo>
                  <a:cubicBezTo>
                    <a:pt x="281691" y="781747"/>
                    <a:pt x="277239" y="792496"/>
                    <a:pt x="269313" y="800422"/>
                  </a:cubicBezTo>
                  <a:cubicBezTo>
                    <a:pt x="261388" y="808348"/>
                    <a:pt x="250639" y="812800"/>
                    <a:pt x="239430" y="812800"/>
                  </a:cubicBezTo>
                  <a:lnTo>
                    <a:pt x="42261" y="812800"/>
                  </a:lnTo>
                  <a:cubicBezTo>
                    <a:pt x="31053" y="812800"/>
                    <a:pt x="20304" y="808348"/>
                    <a:pt x="12378" y="800422"/>
                  </a:cubicBezTo>
                  <a:cubicBezTo>
                    <a:pt x="4453" y="792496"/>
                    <a:pt x="0" y="781747"/>
                    <a:pt x="0" y="770539"/>
                  </a:cubicBezTo>
                  <a:lnTo>
                    <a:pt x="0" y="42261"/>
                  </a:lnTo>
                  <a:cubicBezTo>
                    <a:pt x="0" y="31053"/>
                    <a:pt x="4453" y="20304"/>
                    <a:pt x="12378" y="12378"/>
                  </a:cubicBezTo>
                  <a:cubicBezTo>
                    <a:pt x="20304" y="4453"/>
                    <a:pt x="31053" y="0"/>
                    <a:pt x="42261" y="0"/>
                  </a:cubicBezTo>
                  <a:close/>
                </a:path>
              </a:pathLst>
            </a:custGeom>
            <a:solidFill>
              <a:srgbClr val="0BA59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38100"/>
              <a:ext cx="281691" cy="774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00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6769980" y="4305005"/>
            <a:ext cx="4762996" cy="5663108"/>
            <a:chOff x="0" y="0"/>
            <a:chExt cx="281691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81691" cy="812800"/>
            </a:xfrm>
            <a:custGeom>
              <a:avLst/>
              <a:gdLst/>
              <a:ahLst/>
              <a:cxnLst/>
              <a:rect l="l" t="t" r="r" b="b"/>
              <a:pathLst>
                <a:path w="281691" h="812800">
                  <a:moveTo>
                    <a:pt x="42261" y="0"/>
                  </a:moveTo>
                  <a:lnTo>
                    <a:pt x="239430" y="0"/>
                  </a:lnTo>
                  <a:cubicBezTo>
                    <a:pt x="262770" y="0"/>
                    <a:pt x="281691" y="18921"/>
                    <a:pt x="281691" y="42261"/>
                  </a:cubicBezTo>
                  <a:lnTo>
                    <a:pt x="281691" y="770539"/>
                  </a:lnTo>
                  <a:cubicBezTo>
                    <a:pt x="281691" y="781747"/>
                    <a:pt x="277239" y="792496"/>
                    <a:pt x="269313" y="800422"/>
                  </a:cubicBezTo>
                  <a:cubicBezTo>
                    <a:pt x="261388" y="808348"/>
                    <a:pt x="250639" y="812800"/>
                    <a:pt x="239430" y="812800"/>
                  </a:cubicBezTo>
                  <a:lnTo>
                    <a:pt x="42261" y="812800"/>
                  </a:lnTo>
                  <a:cubicBezTo>
                    <a:pt x="31053" y="812800"/>
                    <a:pt x="20304" y="808348"/>
                    <a:pt x="12378" y="800422"/>
                  </a:cubicBezTo>
                  <a:cubicBezTo>
                    <a:pt x="4453" y="792496"/>
                    <a:pt x="0" y="781747"/>
                    <a:pt x="0" y="770539"/>
                  </a:cubicBezTo>
                  <a:lnTo>
                    <a:pt x="0" y="42261"/>
                  </a:lnTo>
                  <a:cubicBezTo>
                    <a:pt x="0" y="31053"/>
                    <a:pt x="4453" y="20304"/>
                    <a:pt x="12378" y="12378"/>
                  </a:cubicBezTo>
                  <a:cubicBezTo>
                    <a:pt x="20304" y="4453"/>
                    <a:pt x="31053" y="0"/>
                    <a:pt x="42261" y="0"/>
                  </a:cubicBezTo>
                  <a:close/>
                </a:path>
              </a:pathLst>
            </a:custGeom>
            <a:solidFill>
              <a:srgbClr val="0BA59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38100"/>
              <a:ext cx="281691" cy="774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00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651943" y="4305005"/>
            <a:ext cx="4762996" cy="5775373"/>
            <a:chOff x="0" y="0"/>
            <a:chExt cx="281691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81691" cy="812800"/>
            </a:xfrm>
            <a:custGeom>
              <a:avLst/>
              <a:gdLst/>
              <a:ahLst/>
              <a:cxnLst/>
              <a:rect l="l" t="t" r="r" b="b"/>
              <a:pathLst>
                <a:path w="281691" h="812800">
                  <a:moveTo>
                    <a:pt x="42261" y="0"/>
                  </a:moveTo>
                  <a:lnTo>
                    <a:pt x="239430" y="0"/>
                  </a:lnTo>
                  <a:cubicBezTo>
                    <a:pt x="262770" y="0"/>
                    <a:pt x="281691" y="18921"/>
                    <a:pt x="281691" y="42261"/>
                  </a:cubicBezTo>
                  <a:lnTo>
                    <a:pt x="281691" y="770539"/>
                  </a:lnTo>
                  <a:cubicBezTo>
                    <a:pt x="281691" y="781747"/>
                    <a:pt x="277239" y="792496"/>
                    <a:pt x="269313" y="800422"/>
                  </a:cubicBezTo>
                  <a:cubicBezTo>
                    <a:pt x="261388" y="808348"/>
                    <a:pt x="250639" y="812800"/>
                    <a:pt x="239430" y="812800"/>
                  </a:cubicBezTo>
                  <a:lnTo>
                    <a:pt x="42261" y="812800"/>
                  </a:lnTo>
                  <a:cubicBezTo>
                    <a:pt x="31053" y="812800"/>
                    <a:pt x="20304" y="808348"/>
                    <a:pt x="12378" y="800422"/>
                  </a:cubicBezTo>
                  <a:cubicBezTo>
                    <a:pt x="4453" y="792496"/>
                    <a:pt x="0" y="781747"/>
                    <a:pt x="0" y="770539"/>
                  </a:cubicBezTo>
                  <a:lnTo>
                    <a:pt x="0" y="42261"/>
                  </a:lnTo>
                  <a:cubicBezTo>
                    <a:pt x="0" y="31053"/>
                    <a:pt x="4453" y="20304"/>
                    <a:pt x="12378" y="12378"/>
                  </a:cubicBezTo>
                  <a:cubicBezTo>
                    <a:pt x="20304" y="4453"/>
                    <a:pt x="31053" y="0"/>
                    <a:pt x="42261" y="0"/>
                  </a:cubicBezTo>
                  <a:close/>
                </a:path>
              </a:pathLst>
            </a:custGeom>
            <a:solidFill>
              <a:srgbClr val="0BA59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38100"/>
              <a:ext cx="281691" cy="774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00"/>
                </a:lnSpc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 rot="3080045">
            <a:off x="-773920" y="-584707"/>
            <a:ext cx="1999153" cy="3689713"/>
          </a:xfrm>
          <a:custGeom>
            <a:avLst/>
            <a:gdLst/>
            <a:ahLst/>
            <a:cxnLst/>
            <a:rect l="l" t="t" r="r" b="b"/>
            <a:pathLst>
              <a:path w="1999153" h="3689713">
                <a:moveTo>
                  <a:pt x="0" y="0"/>
                </a:moveTo>
                <a:lnTo>
                  <a:pt x="1999153" y="0"/>
                </a:lnTo>
                <a:lnTo>
                  <a:pt x="1999153" y="3689712"/>
                </a:lnTo>
                <a:lnTo>
                  <a:pt x="0" y="3689712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2478576">
            <a:off x="17253547" y="312787"/>
            <a:ext cx="1131523" cy="3050676"/>
          </a:xfrm>
          <a:custGeom>
            <a:avLst/>
            <a:gdLst/>
            <a:ahLst/>
            <a:cxnLst/>
            <a:rect l="l" t="t" r="r" b="b"/>
            <a:pathLst>
              <a:path w="1131523" h="3050676">
                <a:moveTo>
                  <a:pt x="0" y="0"/>
                </a:moveTo>
                <a:lnTo>
                  <a:pt x="1131523" y="0"/>
                </a:lnTo>
                <a:lnTo>
                  <a:pt x="1131523" y="3050676"/>
                </a:lnTo>
                <a:lnTo>
                  <a:pt x="0" y="3050676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-2290639" y="8833706"/>
            <a:ext cx="4581277" cy="2115717"/>
          </a:xfrm>
          <a:custGeom>
            <a:avLst/>
            <a:gdLst/>
            <a:ahLst/>
            <a:cxnLst/>
            <a:rect l="l" t="t" r="r" b="b"/>
            <a:pathLst>
              <a:path w="4581277" h="2115717">
                <a:moveTo>
                  <a:pt x="0" y="0"/>
                </a:moveTo>
                <a:lnTo>
                  <a:pt x="4581278" y="0"/>
                </a:lnTo>
                <a:lnTo>
                  <a:pt x="4581278" y="2115717"/>
                </a:lnTo>
                <a:lnTo>
                  <a:pt x="0" y="2115717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 rot="906774">
            <a:off x="16470718" y="6751534"/>
            <a:ext cx="2792127" cy="3017033"/>
          </a:xfrm>
          <a:custGeom>
            <a:avLst/>
            <a:gdLst/>
            <a:ahLst/>
            <a:cxnLst/>
            <a:rect l="l" t="t" r="r" b="b"/>
            <a:pathLst>
              <a:path w="2792127" h="3017033">
                <a:moveTo>
                  <a:pt x="0" y="0"/>
                </a:moveTo>
                <a:lnTo>
                  <a:pt x="2792126" y="0"/>
                </a:lnTo>
                <a:lnTo>
                  <a:pt x="2792126" y="3017033"/>
                </a:lnTo>
                <a:lnTo>
                  <a:pt x="0" y="3017033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4537212" y="1293710"/>
            <a:ext cx="9216192" cy="7518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00"/>
              </a:lnSpc>
            </a:pPr>
            <a:r>
              <a:rPr lang="en-US" sz="5600">
                <a:solidFill>
                  <a:srgbClr val="000000"/>
                </a:solidFill>
                <a:latin typeface="Hitchcut"/>
                <a:ea typeface="Hitchcut"/>
                <a:cs typeface="Hitchcut"/>
                <a:sym typeface="Hitchcut"/>
              </a:rPr>
              <a:t>DIRECTORS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26591" y="4636012"/>
            <a:ext cx="3413699" cy="35477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MA17 APPLIES </a:t>
            </a:r>
          </a:p>
          <a:p>
            <a:pPr algn="ctr">
              <a:lnSpc>
                <a:spcPts val="2800"/>
              </a:lnSpc>
            </a:pPr>
            <a:endParaRPr lang="en-US" sz="280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Appointment and notification is needed. </a:t>
            </a:r>
          </a:p>
          <a:p>
            <a:pPr algn="ctr">
              <a:lnSpc>
                <a:spcPts val="2800"/>
              </a:lnSpc>
            </a:pPr>
            <a:endParaRPr lang="en-US" sz="280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AP01 form needs to be completed. </a:t>
            </a:r>
          </a:p>
          <a:p>
            <a:pPr algn="ctr">
              <a:lnSpc>
                <a:spcPts val="2800"/>
              </a:lnSpc>
            </a:pPr>
            <a:endParaRPr lang="en-US" sz="280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Consent is needed. 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444628" y="4776664"/>
            <a:ext cx="3413699" cy="3900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All will have a contract as most will be employees. </a:t>
            </a:r>
          </a:p>
          <a:p>
            <a:pPr algn="ctr">
              <a:lnSpc>
                <a:spcPts val="2800"/>
              </a:lnSpc>
            </a:pPr>
            <a:endParaRPr lang="en-US" sz="280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endParaRPr lang="en-US" sz="280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What should the contract state? </a:t>
            </a:r>
          </a:p>
          <a:p>
            <a:pPr algn="ctr">
              <a:lnSpc>
                <a:spcPts val="2800"/>
              </a:lnSpc>
            </a:pPr>
            <a:endParaRPr lang="en-US" sz="280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endParaRPr lang="en-US" sz="280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Called a service contract.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2560049" y="4933536"/>
            <a:ext cx="3413699" cy="3900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Special procedural requirements if service contract is for more than 2 years. </a:t>
            </a:r>
          </a:p>
          <a:p>
            <a:pPr algn="ctr">
              <a:lnSpc>
                <a:spcPts val="2800"/>
              </a:lnSpc>
            </a:pPr>
            <a:endParaRPr lang="en-US" sz="280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endParaRPr lang="en-US" sz="280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Here S.188 Applies.</a:t>
            </a:r>
          </a:p>
          <a:p>
            <a:pPr algn="ctr">
              <a:lnSpc>
                <a:spcPts val="2800"/>
              </a:lnSpc>
            </a:pPr>
            <a:endParaRPr lang="en-US" sz="280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endParaRPr lang="en-US" sz="280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S.288 Also Applies here. </a:t>
            </a:r>
          </a:p>
        </p:txBody>
      </p:sp>
      <p:pic>
        <p:nvPicPr>
          <p:cNvPr id="2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6631599-675B-A0BC-2DF8-0D7F122C5E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3429940" y="8562415"/>
            <a:ext cx="1214730" cy="1214730"/>
          </a:xfrm>
          <a:prstGeom prst="rect">
            <a:avLst/>
          </a:prstGeom>
        </p:spPr>
      </p:pic>
      <p:pic>
        <p:nvPicPr>
          <p:cNvPr id="2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EF5F258-06A1-4935-BDEA-109B4042975F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8686800" y="8599877"/>
            <a:ext cx="1097231" cy="1097231"/>
          </a:xfrm>
          <a:prstGeom prst="rect">
            <a:avLst/>
          </a:prstGeom>
        </p:spPr>
      </p:pic>
      <p:pic>
        <p:nvPicPr>
          <p:cNvPr id="2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9DFC6E5-F940-F9A3-752F-47A20DDFCEF6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3931179" y="8823949"/>
            <a:ext cx="1067615" cy="106761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592"/>
    </mc:Choice>
    <mc:Fallback xmlns="">
      <p:transition spd="slow" advTm="745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592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74592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424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98833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44539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543972" y="-2819225"/>
            <a:ext cx="19390899" cy="19390899"/>
          </a:xfrm>
          <a:custGeom>
            <a:avLst/>
            <a:gdLst/>
            <a:ahLst/>
            <a:cxnLst/>
            <a:rect l="l" t="t" r="r" b="b"/>
            <a:pathLst>
              <a:path w="19390899" h="19390899">
                <a:moveTo>
                  <a:pt x="0" y="0"/>
                </a:moveTo>
                <a:lnTo>
                  <a:pt x="19390899" y="0"/>
                </a:lnTo>
                <a:lnTo>
                  <a:pt x="19390899" y="19390899"/>
                </a:lnTo>
                <a:lnTo>
                  <a:pt x="0" y="1939089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1885400" y="4305005"/>
            <a:ext cx="4762996" cy="5279367"/>
            <a:chOff x="0" y="0"/>
            <a:chExt cx="281691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81691" cy="812800"/>
            </a:xfrm>
            <a:custGeom>
              <a:avLst/>
              <a:gdLst/>
              <a:ahLst/>
              <a:cxnLst/>
              <a:rect l="l" t="t" r="r" b="b"/>
              <a:pathLst>
                <a:path w="281691" h="812800">
                  <a:moveTo>
                    <a:pt x="42261" y="0"/>
                  </a:moveTo>
                  <a:lnTo>
                    <a:pt x="239430" y="0"/>
                  </a:lnTo>
                  <a:cubicBezTo>
                    <a:pt x="262770" y="0"/>
                    <a:pt x="281691" y="18921"/>
                    <a:pt x="281691" y="42261"/>
                  </a:cubicBezTo>
                  <a:lnTo>
                    <a:pt x="281691" y="770539"/>
                  </a:lnTo>
                  <a:cubicBezTo>
                    <a:pt x="281691" y="781747"/>
                    <a:pt x="277239" y="792496"/>
                    <a:pt x="269313" y="800422"/>
                  </a:cubicBezTo>
                  <a:cubicBezTo>
                    <a:pt x="261388" y="808348"/>
                    <a:pt x="250639" y="812800"/>
                    <a:pt x="239430" y="812800"/>
                  </a:cubicBezTo>
                  <a:lnTo>
                    <a:pt x="42261" y="812800"/>
                  </a:lnTo>
                  <a:cubicBezTo>
                    <a:pt x="31053" y="812800"/>
                    <a:pt x="20304" y="808348"/>
                    <a:pt x="12378" y="800422"/>
                  </a:cubicBezTo>
                  <a:cubicBezTo>
                    <a:pt x="4453" y="792496"/>
                    <a:pt x="0" y="781747"/>
                    <a:pt x="0" y="770539"/>
                  </a:cubicBezTo>
                  <a:lnTo>
                    <a:pt x="0" y="42261"/>
                  </a:lnTo>
                  <a:cubicBezTo>
                    <a:pt x="0" y="31053"/>
                    <a:pt x="4453" y="20304"/>
                    <a:pt x="12378" y="12378"/>
                  </a:cubicBezTo>
                  <a:cubicBezTo>
                    <a:pt x="20304" y="4453"/>
                    <a:pt x="31053" y="0"/>
                    <a:pt x="42261" y="0"/>
                  </a:cubicBezTo>
                  <a:close/>
                </a:path>
              </a:pathLst>
            </a:custGeom>
            <a:solidFill>
              <a:srgbClr val="0BA59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38100"/>
              <a:ext cx="281691" cy="774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00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6769980" y="4305006"/>
            <a:ext cx="4762996" cy="5455580"/>
            <a:chOff x="0" y="0"/>
            <a:chExt cx="281691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81691" cy="812800"/>
            </a:xfrm>
            <a:custGeom>
              <a:avLst/>
              <a:gdLst/>
              <a:ahLst/>
              <a:cxnLst/>
              <a:rect l="l" t="t" r="r" b="b"/>
              <a:pathLst>
                <a:path w="281691" h="812800">
                  <a:moveTo>
                    <a:pt x="42261" y="0"/>
                  </a:moveTo>
                  <a:lnTo>
                    <a:pt x="239430" y="0"/>
                  </a:lnTo>
                  <a:cubicBezTo>
                    <a:pt x="262770" y="0"/>
                    <a:pt x="281691" y="18921"/>
                    <a:pt x="281691" y="42261"/>
                  </a:cubicBezTo>
                  <a:lnTo>
                    <a:pt x="281691" y="770539"/>
                  </a:lnTo>
                  <a:cubicBezTo>
                    <a:pt x="281691" y="781747"/>
                    <a:pt x="277239" y="792496"/>
                    <a:pt x="269313" y="800422"/>
                  </a:cubicBezTo>
                  <a:cubicBezTo>
                    <a:pt x="261388" y="808348"/>
                    <a:pt x="250639" y="812800"/>
                    <a:pt x="239430" y="812800"/>
                  </a:cubicBezTo>
                  <a:lnTo>
                    <a:pt x="42261" y="812800"/>
                  </a:lnTo>
                  <a:cubicBezTo>
                    <a:pt x="31053" y="812800"/>
                    <a:pt x="20304" y="808348"/>
                    <a:pt x="12378" y="800422"/>
                  </a:cubicBezTo>
                  <a:cubicBezTo>
                    <a:pt x="4453" y="792496"/>
                    <a:pt x="0" y="781747"/>
                    <a:pt x="0" y="770539"/>
                  </a:cubicBezTo>
                  <a:lnTo>
                    <a:pt x="0" y="42261"/>
                  </a:lnTo>
                  <a:cubicBezTo>
                    <a:pt x="0" y="31053"/>
                    <a:pt x="4453" y="20304"/>
                    <a:pt x="12378" y="12378"/>
                  </a:cubicBezTo>
                  <a:cubicBezTo>
                    <a:pt x="20304" y="4453"/>
                    <a:pt x="31053" y="0"/>
                    <a:pt x="42261" y="0"/>
                  </a:cubicBezTo>
                  <a:close/>
                </a:path>
              </a:pathLst>
            </a:custGeom>
            <a:solidFill>
              <a:srgbClr val="0BA59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38100"/>
              <a:ext cx="281691" cy="774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00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651943" y="4305006"/>
            <a:ext cx="4762996" cy="5455580"/>
            <a:chOff x="0" y="0"/>
            <a:chExt cx="281691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81691" cy="812800"/>
            </a:xfrm>
            <a:custGeom>
              <a:avLst/>
              <a:gdLst/>
              <a:ahLst/>
              <a:cxnLst/>
              <a:rect l="l" t="t" r="r" b="b"/>
              <a:pathLst>
                <a:path w="281691" h="812800">
                  <a:moveTo>
                    <a:pt x="42261" y="0"/>
                  </a:moveTo>
                  <a:lnTo>
                    <a:pt x="239430" y="0"/>
                  </a:lnTo>
                  <a:cubicBezTo>
                    <a:pt x="262770" y="0"/>
                    <a:pt x="281691" y="18921"/>
                    <a:pt x="281691" y="42261"/>
                  </a:cubicBezTo>
                  <a:lnTo>
                    <a:pt x="281691" y="770539"/>
                  </a:lnTo>
                  <a:cubicBezTo>
                    <a:pt x="281691" y="781747"/>
                    <a:pt x="277239" y="792496"/>
                    <a:pt x="269313" y="800422"/>
                  </a:cubicBezTo>
                  <a:cubicBezTo>
                    <a:pt x="261388" y="808348"/>
                    <a:pt x="250639" y="812800"/>
                    <a:pt x="239430" y="812800"/>
                  </a:cubicBezTo>
                  <a:lnTo>
                    <a:pt x="42261" y="812800"/>
                  </a:lnTo>
                  <a:cubicBezTo>
                    <a:pt x="31053" y="812800"/>
                    <a:pt x="20304" y="808348"/>
                    <a:pt x="12378" y="800422"/>
                  </a:cubicBezTo>
                  <a:cubicBezTo>
                    <a:pt x="4453" y="792496"/>
                    <a:pt x="0" y="781747"/>
                    <a:pt x="0" y="770539"/>
                  </a:cubicBezTo>
                  <a:lnTo>
                    <a:pt x="0" y="42261"/>
                  </a:lnTo>
                  <a:cubicBezTo>
                    <a:pt x="0" y="31053"/>
                    <a:pt x="4453" y="20304"/>
                    <a:pt x="12378" y="12378"/>
                  </a:cubicBezTo>
                  <a:cubicBezTo>
                    <a:pt x="20304" y="4453"/>
                    <a:pt x="31053" y="0"/>
                    <a:pt x="42261" y="0"/>
                  </a:cubicBezTo>
                  <a:close/>
                </a:path>
              </a:pathLst>
            </a:custGeom>
            <a:solidFill>
              <a:srgbClr val="0BA59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38100"/>
              <a:ext cx="281691" cy="774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00"/>
                </a:lnSpc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 rot="3080045">
            <a:off x="-773920" y="-584707"/>
            <a:ext cx="1999153" cy="3689713"/>
          </a:xfrm>
          <a:custGeom>
            <a:avLst/>
            <a:gdLst/>
            <a:ahLst/>
            <a:cxnLst/>
            <a:rect l="l" t="t" r="r" b="b"/>
            <a:pathLst>
              <a:path w="1999153" h="3689713">
                <a:moveTo>
                  <a:pt x="0" y="0"/>
                </a:moveTo>
                <a:lnTo>
                  <a:pt x="1999153" y="0"/>
                </a:lnTo>
                <a:lnTo>
                  <a:pt x="1999153" y="3689712"/>
                </a:lnTo>
                <a:lnTo>
                  <a:pt x="0" y="368971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2478576">
            <a:off x="17253547" y="312787"/>
            <a:ext cx="1131523" cy="3050676"/>
          </a:xfrm>
          <a:custGeom>
            <a:avLst/>
            <a:gdLst/>
            <a:ahLst/>
            <a:cxnLst/>
            <a:rect l="l" t="t" r="r" b="b"/>
            <a:pathLst>
              <a:path w="1131523" h="3050676">
                <a:moveTo>
                  <a:pt x="0" y="0"/>
                </a:moveTo>
                <a:lnTo>
                  <a:pt x="1131523" y="0"/>
                </a:lnTo>
                <a:lnTo>
                  <a:pt x="1131523" y="3050676"/>
                </a:lnTo>
                <a:lnTo>
                  <a:pt x="0" y="305067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-2290639" y="8833706"/>
            <a:ext cx="4581277" cy="2115717"/>
          </a:xfrm>
          <a:custGeom>
            <a:avLst/>
            <a:gdLst/>
            <a:ahLst/>
            <a:cxnLst/>
            <a:rect l="l" t="t" r="r" b="b"/>
            <a:pathLst>
              <a:path w="4581277" h="2115717">
                <a:moveTo>
                  <a:pt x="0" y="0"/>
                </a:moveTo>
                <a:lnTo>
                  <a:pt x="4581278" y="0"/>
                </a:lnTo>
                <a:lnTo>
                  <a:pt x="4581278" y="2115717"/>
                </a:lnTo>
                <a:lnTo>
                  <a:pt x="0" y="2115717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 rot="906774">
            <a:off x="16470718" y="6751534"/>
            <a:ext cx="2792127" cy="3017033"/>
          </a:xfrm>
          <a:custGeom>
            <a:avLst/>
            <a:gdLst/>
            <a:ahLst/>
            <a:cxnLst/>
            <a:rect l="l" t="t" r="r" b="b"/>
            <a:pathLst>
              <a:path w="2792127" h="3017033">
                <a:moveTo>
                  <a:pt x="0" y="0"/>
                </a:moveTo>
                <a:lnTo>
                  <a:pt x="2792126" y="0"/>
                </a:lnTo>
                <a:lnTo>
                  <a:pt x="2792126" y="3017033"/>
                </a:lnTo>
                <a:lnTo>
                  <a:pt x="0" y="3017033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4537212" y="1293710"/>
            <a:ext cx="9216192" cy="7518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00"/>
              </a:lnSpc>
            </a:pPr>
            <a:r>
              <a:rPr lang="en-US" sz="5600">
                <a:solidFill>
                  <a:srgbClr val="000000"/>
                </a:solidFill>
                <a:latin typeface="Hitchcut"/>
                <a:ea typeface="Hitchcut"/>
                <a:cs typeface="Hitchcut"/>
                <a:sym typeface="Hitchcut"/>
              </a:rPr>
              <a:t>DIRECTORS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26591" y="4803140"/>
            <a:ext cx="3413699" cy="31953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Articles will state information in relation to termination. </a:t>
            </a:r>
          </a:p>
          <a:p>
            <a:pPr algn="ctr">
              <a:lnSpc>
                <a:spcPts val="2800"/>
              </a:lnSpc>
            </a:pPr>
            <a:endParaRPr lang="en-US" sz="280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Key one being MA18. </a:t>
            </a:r>
          </a:p>
          <a:p>
            <a:pPr algn="ctr">
              <a:lnSpc>
                <a:spcPts val="2800"/>
              </a:lnSpc>
            </a:pPr>
            <a:endParaRPr lang="en-US" sz="280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endParaRPr lang="en-US" sz="280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Take a look. 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437150" y="4803140"/>
            <a:ext cx="3413699" cy="49574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Can also be by board resolution - depending on the companies articles.</a:t>
            </a:r>
          </a:p>
          <a:p>
            <a:pPr algn="ctr">
              <a:lnSpc>
                <a:spcPts val="2800"/>
              </a:lnSpc>
            </a:pPr>
            <a:endParaRPr lang="en-US" sz="280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endParaRPr lang="en-US" sz="280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They can be removed by shareholders as stated under S.168 - via a ordinary resolution or general meeting.  </a:t>
            </a:r>
          </a:p>
          <a:p>
            <a:pPr algn="ctr">
              <a:lnSpc>
                <a:spcPts val="2800"/>
              </a:lnSpc>
            </a:pPr>
            <a:endParaRPr lang="en-US" sz="280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endParaRPr lang="en-US" sz="280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12560049" y="4979352"/>
            <a:ext cx="3413699" cy="4605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If the director is a shareholder they can vote. </a:t>
            </a:r>
          </a:p>
          <a:p>
            <a:pPr algn="ctr">
              <a:lnSpc>
                <a:spcPts val="2800"/>
              </a:lnSpc>
            </a:pPr>
            <a:endParaRPr lang="en-US" sz="280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Shareholder has to give special notice. </a:t>
            </a:r>
          </a:p>
          <a:p>
            <a:pPr algn="ctr">
              <a:lnSpc>
                <a:spcPts val="2800"/>
              </a:lnSpc>
            </a:pPr>
            <a:endParaRPr lang="en-US" sz="280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However, director oppose - not call a GM - use S303 - 305 procedure. </a:t>
            </a:r>
          </a:p>
          <a:p>
            <a:pPr algn="ctr">
              <a:lnSpc>
                <a:spcPts val="2800"/>
              </a:lnSpc>
            </a:pPr>
            <a:endParaRPr lang="en-US" sz="280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endParaRPr lang="en-US" sz="280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</p:txBody>
      </p:sp>
      <p:pic>
        <p:nvPicPr>
          <p:cNvPr id="2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D9E9664-0322-39F8-0C73-56FBC95EDF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3885325" y="8565491"/>
            <a:ext cx="609600" cy="609600"/>
          </a:xfrm>
          <a:prstGeom prst="rect">
            <a:avLst/>
          </a:prstGeom>
        </p:spPr>
      </p:pic>
      <p:pic>
        <p:nvPicPr>
          <p:cNvPr id="2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08C5F2E-4285-1D60-DABE-7411B8CA6D5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15437080" y="8870291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890"/>
    </mc:Choice>
    <mc:Fallback>
      <p:transition spd="slow" advTm="288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890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889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9217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543972" y="-2819225"/>
            <a:ext cx="19390899" cy="19390899"/>
          </a:xfrm>
          <a:custGeom>
            <a:avLst/>
            <a:gdLst/>
            <a:ahLst/>
            <a:cxnLst/>
            <a:rect l="l" t="t" r="r" b="b"/>
            <a:pathLst>
              <a:path w="19390899" h="19390899">
                <a:moveTo>
                  <a:pt x="0" y="0"/>
                </a:moveTo>
                <a:lnTo>
                  <a:pt x="19390899" y="0"/>
                </a:lnTo>
                <a:lnTo>
                  <a:pt x="19390899" y="19390899"/>
                </a:lnTo>
                <a:lnTo>
                  <a:pt x="0" y="19390899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1885400" y="4305005"/>
            <a:ext cx="4762996" cy="13743277"/>
            <a:chOff x="0" y="0"/>
            <a:chExt cx="281691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81691" cy="812800"/>
            </a:xfrm>
            <a:custGeom>
              <a:avLst/>
              <a:gdLst/>
              <a:ahLst/>
              <a:cxnLst/>
              <a:rect l="l" t="t" r="r" b="b"/>
              <a:pathLst>
                <a:path w="281691" h="812800">
                  <a:moveTo>
                    <a:pt x="42261" y="0"/>
                  </a:moveTo>
                  <a:lnTo>
                    <a:pt x="239430" y="0"/>
                  </a:lnTo>
                  <a:cubicBezTo>
                    <a:pt x="262770" y="0"/>
                    <a:pt x="281691" y="18921"/>
                    <a:pt x="281691" y="42261"/>
                  </a:cubicBezTo>
                  <a:lnTo>
                    <a:pt x="281691" y="770539"/>
                  </a:lnTo>
                  <a:cubicBezTo>
                    <a:pt x="281691" y="781747"/>
                    <a:pt x="277239" y="792496"/>
                    <a:pt x="269313" y="800422"/>
                  </a:cubicBezTo>
                  <a:cubicBezTo>
                    <a:pt x="261388" y="808348"/>
                    <a:pt x="250639" y="812800"/>
                    <a:pt x="239430" y="812800"/>
                  </a:cubicBezTo>
                  <a:lnTo>
                    <a:pt x="42261" y="812800"/>
                  </a:lnTo>
                  <a:cubicBezTo>
                    <a:pt x="31053" y="812800"/>
                    <a:pt x="20304" y="808348"/>
                    <a:pt x="12378" y="800422"/>
                  </a:cubicBezTo>
                  <a:cubicBezTo>
                    <a:pt x="4453" y="792496"/>
                    <a:pt x="0" y="781747"/>
                    <a:pt x="0" y="770539"/>
                  </a:cubicBezTo>
                  <a:lnTo>
                    <a:pt x="0" y="42261"/>
                  </a:lnTo>
                  <a:cubicBezTo>
                    <a:pt x="0" y="31053"/>
                    <a:pt x="4453" y="20304"/>
                    <a:pt x="12378" y="12378"/>
                  </a:cubicBezTo>
                  <a:cubicBezTo>
                    <a:pt x="20304" y="4453"/>
                    <a:pt x="31053" y="0"/>
                    <a:pt x="42261" y="0"/>
                  </a:cubicBezTo>
                  <a:close/>
                </a:path>
              </a:pathLst>
            </a:custGeom>
            <a:solidFill>
              <a:srgbClr val="0BA59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38100"/>
              <a:ext cx="281691" cy="774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00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6769980" y="4305005"/>
            <a:ext cx="4762996" cy="13743277"/>
            <a:chOff x="0" y="0"/>
            <a:chExt cx="281691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81691" cy="812800"/>
            </a:xfrm>
            <a:custGeom>
              <a:avLst/>
              <a:gdLst/>
              <a:ahLst/>
              <a:cxnLst/>
              <a:rect l="l" t="t" r="r" b="b"/>
              <a:pathLst>
                <a:path w="281691" h="812800">
                  <a:moveTo>
                    <a:pt x="42261" y="0"/>
                  </a:moveTo>
                  <a:lnTo>
                    <a:pt x="239430" y="0"/>
                  </a:lnTo>
                  <a:cubicBezTo>
                    <a:pt x="262770" y="0"/>
                    <a:pt x="281691" y="18921"/>
                    <a:pt x="281691" y="42261"/>
                  </a:cubicBezTo>
                  <a:lnTo>
                    <a:pt x="281691" y="770539"/>
                  </a:lnTo>
                  <a:cubicBezTo>
                    <a:pt x="281691" y="781747"/>
                    <a:pt x="277239" y="792496"/>
                    <a:pt x="269313" y="800422"/>
                  </a:cubicBezTo>
                  <a:cubicBezTo>
                    <a:pt x="261388" y="808348"/>
                    <a:pt x="250639" y="812800"/>
                    <a:pt x="239430" y="812800"/>
                  </a:cubicBezTo>
                  <a:lnTo>
                    <a:pt x="42261" y="812800"/>
                  </a:lnTo>
                  <a:cubicBezTo>
                    <a:pt x="31053" y="812800"/>
                    <a:pt x="20304" y="808348"/>
                    <a:pt x="12378" y="800422"/>
                  </a:cubicBezTo>
                  <a:cubicBezTo>
                    <a:pt x="4453" y="792496"/>
                    <a:pt x="0" y="781747"/>
                    <a:pt x="0" y="770539"/>
                  </a:cubicBezTo>
                  <a:lnTo>
                    <a:pt x="0" y="42261"/>
                  </a:lnTo>
                  <a:cubicBezTo>
                    <a:pt x="0" y="31053"/>
                    <a:pt x="4453" y="20304"/>
                    <a:pt x="12378" y="12378"/>
                  </a:cubicBezTo>
                  <a:cubicBezTo>
                    <a:pt x="20304" y="4453"/>
                    <a:pt x="31053" y="0"/>
                    <a:pt x="42261" y="0"/>
                  </a:cubicBezTo>
                  <a:close/>
                </a:path>
              </a:pathLst>
            </a:custGeom>
            <a:solidFill>
              <a:srgbClr val="0BA59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38100"/>
              <a:ext cx="281691" cy="774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00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651943" y="4305005"/>
            <a:ext cx="4762996" cy="13743277"/>
            <a:chOff x="0" y="0"/>
            <a:chExt cx="281691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81691" cy="812800"/>
            </a:xfrm>
            <a:custGeom>
              <a:avLst/>
              <a:gdLst/>
              <a:ahLst/>
              <a:cxnLst/>
              <a:rect l="l" t="t" r="r" b="b"/>
              <a:pathLst>
                <a:path w="281691" h="812800">
                  <a:moveTo>
                    <a:pt x="42261" y="0"/>
                  </a:moveTo>
                  <a:lnTo>
                    <a:pt x="239430" y="0"/>
                  </a:lnTo>
                  <a:cubicBezTo>
                    <a:pt x="262770" y="0"/>
                    <a:pt x="281691" y="18921"/>
                    <a:pt x="281691" y="42261"/>
                  </a:cubicBezTo>
                  <a:lnTo>
                    <a:pt x="281691" y="770539"/>
                  </a:lnTo>
                  <a:cubicBezTo>
                    <a:pt x="281691" y="781747"/>
                    <a:pt x="277239" y="792496"/>
                    <a:pt x="269313" y="800422"/>
                  </a:cubicBezTo>
                  <a:cubicBezTo>
                    <a:pt x="261388" y="808348"/>
                    <a:pt x="250639" y="812800"/>
                    <a:pt x="239430" y="812800"/>
                  </a:cubicBezTo>
                  <a:lnTo>
                    <a:pt x="42261" y="812800"/>
                  </a:lnTo>
                  <a:cubicBezTo>
                    <a:pt x="31053" y="812800"/>
                    <a:pt x="20304" y="808348"/>
                    <a:pt x="12378" y="800422"/>
                  </a:cubicBezTo>
                  <a:cubicBezTo>
                    <a:pt x="4453" y="792496"/>
                    <a:pt x="0" y="781747"/>
                    <a:pt x="0" y="770539"/>
                  </a:cubicBezTo>
                  <a:lnTo>
                    <a:pt x="0" y="42261"/>
                  </a:lnTo>
                  <a:cubicBezTo>
                    <a:pt x="0" y="31053"/>
                    <a:pt x="4453" y="20304"/>
                    <a:pt x="12378" y="12378"/>
                  </a:cubicBezTo>
                  <a:cubicBezTo>
                    <a:pt x="20304" y="4453"/>
                    <a:pt x="31053" y="0"/>
                    <a:pt x="42261" y="0"/>
                  </a:cubicBezTo>
                  <a:close/>
                </a:path>
              </a:pathLst>
            </a:custGeom>
            <a:solidFill>
              <a:srgbClr val="0BA59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38100"/>
              <a:ext cx="281691" cy="774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00"/>
                </a:lnSpc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 rot="3080045">
            <a:off x="-773920" y="-584707"/>
            <a:ext cx="1999153" cy="3689713"/>
          </a:xfrm>
          <a:custGeom>
            <a:avLst/>
            <a:gdLst/>
            <a:ahLst/>
            <a:cxnLst/>
            <a:rect l="l" t="t" r="r" b="b"/>
            <a:pathLst>
              <a:path w="1999153" h="3689713">
                <a:moveTo>
                  <a:pt x="0" y="0"/>
                </a:moveTo>
                <a:lnTo>
                  <a:pt x="1999153" y="0"/>
                </a:lnTo>
                <a:lnTo>
                  <a:pt x="1999153" y="3689712"/>
                </a:lnTo>
                <a:lnTo>
                  <a:pt x="0" y="3689712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2478576">
            <a:off x="17253547" y="312787"/>
            <a:ext cx="1131523" cy="3050676"/>
          </a:xfrm>
          <a:custGeom>
            <a:avLst/>
            <a:gdLst/>
            <a:ahLst/>
            <a:cxnLst/>
            <a:rect l="l" t="t" r="r" b="b"/>
            <a:pathLst>
              <a:path w="1131523" h="3050676">
                <a:moveTo>
                  <a:pt x="0" y="0"/>
                </a:moveTo>
                <a:lnTo>
                  <a:pt x="1131523" y="0"/>
                </a:lnTo>
                <a:lnTo>
                  <a:pt x="1131523" y="3050676"/>
                </a:lnTo>
                <a:lnTo>
                  <a:pt x="0" y="3050676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-2290639" y="8833706"/>
            <a:ext cx="4581277" cy="2115717"/>
          </a:xfrm>
          <a:custGeom>
            <a:avLst/>
            <a:gdLst/>
            <a:ahLst/>
            <a:cxnLst/>
            <a:rect l="l" t="t" r="r" b="b"/>
            <a:pathLst>
              <a:path w="4581277" h="2115717">
                <a:moveTo>
                  <a:pt x="0" y="0"/>
                </a:moveTo>
                <a:lnTo>
                  <a:pt x="4581278" y="0"/>
                </a:lnTo>
                <a:lnTo>
                  <a:pt x="4581278" y="2115717"/>
                </a:lnTo>
                <a:lnTo>
                  <a:pt x="0" y="2115717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 rot="906774">
            <a:off x="16470718" y="6751534"/>
            <a:ext cx="2792127" cy="3017033"/>
          </a:xfrm>
          <a:custGeom>
            <a:avLst/>
            <a:gdLst/>
            <a:ahLst/>
            <a:cxnLst/>
            <a:rect l="l" t="t" r="r" b="b"/>
            <a:pathLst>
              <a:path w="2792127" h="3017033">
                <a:moveTo>
                  <a:pt x="0" y="0"/>
                </a:moveTo>
                <a:lnTo>
                  <a:pt x="2792126" y="0"/>
                </a:lnTo>
                <a:lnTo>
                  <a:pt x="2792126" y="3017033"/>
                </a:lnTo>
                <a:lnTo>
                  <a:pt x="0" y="3017033"/>
                </a:lnTo>
                <a:lnTo>
                  <a:pt x="0" y="0"/>
                </a:lnTo>
                <a:close/>
              </a:path>
            </a:pathLst>
          </a:custGeom>
          <a:blipFill>
            <a:blip r:embed="rId21">
              <a:extLst>
                <a:ext uri="{96DAC541-7B7A-43D3-8B79-37D633B846F1}">
                  <asvg:svgBlip xmlns:asvg="http://schemas.microsoft.com/office/drawing/2016/SVG/main" r:embed="rId2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4537212" y="1360385"/>
            <a:ext cx="9216192" cy="11087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99"/>
              </a:lnSpc>
            </a:pPr>
            <a:r>
              <a:rPr lang="en-US" sz="8399">
                <a:solidFill>
                  <a:srgbClr val="000000"/>
                </a:solidFill>
                <a:latin typeface="Hitchcut"/>
                <a:ea typeface="Hitchcut"/>
                <a:cs typeface="Hitchcut"/>
                <a:sym typeface="Hitchcut"/>
              </a:rPr>
              <a:t>DIRECTORS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26591" y="4803140"/>
            <a:ext cx="3413699" cy="42525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After termination - form TM01 needs to be filed. </a:t>
            </a:r>
          </a:p>
          <a:p>
            <a:pPr algn="ctr">
              <a:lnSpc>
                <a:spcPts val="2800"/>
              </a:lnSpc>
            </a:pPr>
            <a:endParaRPr lang="en-US" sz="280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With companies house within 14 days. </a:t>
            </a:r>
          </a:p>
          <a:p>
            <a:pPr algn="ctr">
              <a:lnSpc>
                <a:spcPts val="2800"/>
              </a:lnSpc>
            </a:pPr>
            <a:endParaRPr lang="en-US" sz="280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endParaRPr lang="en-US" sz="280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Directors can remove company secretaries - MA3 with form TM02. 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437150" y="4803140"/>
            <a:ext cx="3413699" cy="2842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Once the director has been removed so has their service contract.</a:t>
            </a:r>
          </a:p>
          <a:p>
            <a:pPr algn="ctr">
              <a:lnSpc>
                <a:spcPts val="2800"/>
              </a:lnSpc>
            </a:pPr>
            <a:endParaRPr lang="en-US" sz="280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Can compensate for removal - S217 &amp; S220 apply here. 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2560049" y="4979352"/>
            <a:ext cx="3413699" cy="42525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Can be obliged to be a director without appointment. </a:t>
            </a:r>
          </a:p>
          <a:p>
            <a:pPr algn="ctr">
              <a:lnSpc>
                <a:spcPts val="2800"/>
              </a:lnSpc>
            </a:pPr>
            <a:endParaRPr lang="en-US" sz="280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1/ De facto  - S250 </a:t>
            </a:r>
          </a:p>
          <a:p>
            <a:pPr algn="ctr">
              <a:lnSpc>
                <a:spcPts val="2800"/>
              </a:lnSpc>
            </a:pPr>
            <a:endParaRPr lang="en-US" sz="280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2/ Shadow - S.251. </a:t>
            </a:r>
          </a:p>
          <a:p>
            <a:pPr algn="ctr">
              <a:lnSpc>
                <a:spcPts val="2800"/>
              </a:lnSpc>
            </a:pPr>
            <a:endParaRPr lang="en-US" sz="280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Can also have executive and non executive directors. </a:t>
            </a:r>
          </a:p>
          <a:p>
            <a:pPr algn="ctr">
              <a:lnSpc>
                <a:spcPts val="2800"/>
              </a:lnSpc>
            </a:pPr>
            <a:endParaRPr lang="en-US" sz="280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</p:txBody>
      </p:sp>
      <p:pic>
        <p:nvPicPr>
          <p:cNvPr id="2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1B16CB0-1923-FFCA-5F56-97525FD1C2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3"/>
          <a:stretch>
            <a:fillRect/>
          </a:stretch>
        </p:blipFill>
        <p:spPr>
          <a:xfrm>
            <a:off x="3927612" y="9266689"/>
            <a:ext cx="609600" cy="609600"/>
          </a:xfrm>
          <a:prstGeom prst="rect">
            <a:avLst/>
          </a:prstGeom>
        </p:spPr>
      </p:pic>
      <p:pic>
        <p:nvPicPr>
          <p:cNvPr id="2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B74A2EB-C368-867A-E8C2-ADBC29B5AAF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3"/>
          <a:stretch>
            <a:fillRect/>
          </a:stretch>
        </p:blipFill>
        <p:spPr>
          <a:xfrm>
            <a:off x="8850851" y="9055735"/>
            <a:ext cx="609600" cy="609600"/>
          </a:xfrm>
          <a:prstGeom prst="rect">
            <a:avLst/>
          </a:prstGeom>
        </p:spPr>
      </p:pic>
      <p:pic>
        <p:nvPicPr>
          <p:cNvPr id="2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3C02AA1-CCA4-14C8-481D-F6662BE232F5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3"/>
          <a:stretch>
            <a:fillRect/>
          </a:stretch>
        </p:blipFill>
        <p:spPr>
          <a:xfrm>
            <a:off x="15796969" y="6412274"/>
            <a:ext cx="378915" cy="378915"/>
          </a:xfrm>
          <a:prstGeom prst="rect">
            <a:avLst/>
          </a:prstGeom>
        </p:spPr>
      </p:pic>
      <p:pic>
        <p:nvPicPr>
          <p:cNvPr id="2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618F190-D361-E433-01F0-0024ABFE08BA}"/>
              </a:ext>
            </a:extLst>
          </p:cNvPr>
          <p:cNvPicPr>
            <a:picLocks noChangeAspect="1"/>
          </p:cNvPicPr>
          <p:nvPr>
            <a:audioFile r:link="rId7"/>
            <p:extLst>
              <p:ext uri="{DAA4B4D4-6D71-4841-9C94-3DE7FCFB9230}">
                <p14:media xmlns:p14="http://schemas.microsoft.com/office/powerpoint/2010/main" r:embed="rId8">
                  <p14:trim end="10646.848"/>
                </p14:media>
              </p:ext>
            </p:extLst>
          </p:nvPr>
        </p:nvPicPr>
        <p:blipFill>
          <a:blip r:embed="rId23"/>
          <a:stretch>
            <a:fillRect/>
          </a:stretch>
        </p:blipFill>
        <p:spPr>
          <a:xfrm>
            <a:off x="15820899" y="7033763"/>
            <a:ext cx="505273" cy="505273"/>
          </a:xfrm>
          <a:prstGeom prst="rect">
            <a:avLst/>
          </a:prstGeom>
        </p:spPr>
      </p:pic>
      <p:pic>
        <p:nvPicPr>
          <p:cNvPr id="2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E2777AE-A207-46F3-9F72-C8EE5C3E0530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3"/>
          <a:stretch>
            <a:fillRect/>
          </a:stretch>
        </p:blipFill>
        <p:spPr>
          <a:xfrm>
            <a:off x="14254541" y="9055735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289"/>
    </mc:Choice>
    <mc:Fallback>
      <p:transition spd="slow" advTm="442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289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4289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52890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97179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5507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2250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65300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17550"/>
                            </p:stCondLst>
                            <p:childTnLst>
                              <p:par>
                                <p:cTn id="17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45620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  <p:audio>
              <p:cMediaNode vol="8000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551450" y="-2796926"/>
            <a:ext cx="19390899" cy="19390899"/>
          </a:xfrm>
          <a:custGeom>
            <a:avLst/>
            <a:gdLst/>
            <a:ahLst/>
            <a:cxnLst/>
            <a:rect l="l" t="t" r="r" b="b"/>
            <a:pathLst>
              <a:path w="19390899" h="19390899">
                <a:moveTo>
                  <a:pt x="0" y="0"/>
                </a:moveTo>
                <a:lnTo>
                  <a:pt x="19390899" y="0"/>
                </a:lnTo>
                <a:lnTo>
                  <a:pt x="19390899" y="19390899"/>
                </a:lnTo>
                <a:lnTo>
                  <a:pt x="0" y="19390899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0896427" y="4077785"/>
            <a:ext cx="4762996" cy="13743277"/>
            <a:chOff x="0" y="0"/>
            <a:chExt cx="281691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81691" cy="812800"/>
            </a:xfrm>
            <a:custGeom>
              <a:avLst/>
              <a:gdLst/>
              <a:ahLst/>
              <a:cxnLst/>
              <a:rect l="l" t="t" r="r" b="b"/>
              <a:pathLst>
                <a:path w="281691" h="812800">
                  <a:moveTo>
                    <a:pt x="42261" y="0"/>
                  </a:moveTo>
                  <a:lnTo>
                    <a:pt x="239430" y="0"/>
                  </a:lnTo>
                  <a:cubicBezTo>
                    <a:pt x="262770" y="0"/>
                    <a:pt x="281691" y="18921"/>
                    <a:pt x="281691" y="42261"/>
                  </a:cubicBezTo>
                  <a:lnTo>
                    <a:pt x="281691" y="770539"/>
                  </a:lnTo>
                  <a:cubicBezTo>
                    <a:pt x="281691" y="781747"/>
                    <a:pt x="277239" y="792496"/>
                    <a:pt x="269313" y="800422"/>
                  </a:cubicBezTo>
                  <a:cubicBezTo>
                    <a:pt x="261388" y="808348"/>
                    <a:pt x="250639" y="812800"/>
                    <a:pt x="239430" y="812800"/>
                  </a:cubicBezTo>
                  <a:lnTo>
                    <a:pt x="42261" y="812800"/>
                  </a:lnTo>
                  <a:cubicBezTo>
                    <a:pt x="31053" y="812800"/>
                    <a:pt x="20304" y="808348"/>
                    <a:pt x="12378" y="800422"/>
                  </a:cubicBezTo>
                  <a:cubicBezTo>
                    <a:pt x="4453" y="792496"/>
                    <a:pt x="0" y="781747"/>
                    <a:pt x="0" y="770539"/>
                  </a:cubicBezTo>
                  <a:lnTo>
                    <a:pt x="0" y="42261"/>
                  </a:lnTo>
                  <a:cubicBezTo>
                    <a:pt x="0" y="31053"/>
                    <a:pt x="4453" y="20304"/>
                    <a:pt x="12378" y="12378"/>
                  </a:cubicBezTo>
                  <a:cubicBezTo>
                    <a:pt x="20304" y="4453"/>
                    <a:pt x="31053" y="0"/>
                    <a:pt x="42261" y="0"/>
                  </a:cubicBezTo>
                  <a:close/>
                </a:path>
              </a:pathLst>
            </a:custGeom>
            <a:solidFill>
              <a:srgbClr val="0BA59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38100"/>
              <a:ext cx="281691" cy="774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00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212035" y="3774501"/>
            <a:ext cx="4762996" cy="13743277"/>
            <a:chOff x="0" y="0"/>
            <a:chExt cx="281691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81691" cy="812800"/>
            </a:xfrm>
            <a:custGeom>
              <a:avLst/>
              <a:gdLst/>
              <a:ahLst/>
              <a:cxnLst/>
              <a:rect l="l" t="t" r="r" b="b"/>
              <a:pathLst>
                <a:path w="281691" h="812800">
                  <a:moveTo>
                    <a:pt x="42261" y="0"/>
                  </a:moveTo>
                  <a:lnTo>
                    <a:pt x="239430" y="0"/>
                  </a:lnTo>
                  <a:cubicBezTo>
                    <a:pt x="262770" y="0"/>
                    <a:pt x="281691" y="18921"/>
                    <a:pt x="281691" y="42261"/>
                  </a:cubicBezTo>
                  <a:lnTo>
                    <a:pt x="281691" y="770539"/>
                  </a:lnTo>
                  <a:cubicBezTo>
                    <a:pt x="281691" y="781747"/>
                    <a:pt x="277239" y="792496"/>
                    <a:pt x="269313" y="800422"/>
                  </a:cubicBezTo>
                  <a:cubicBezTo>
                    <a:pt x="261388" y="808348"/>
                    <a:pt x="250639" y="812800"/>
                    <a:pt x="239430" y="812800"/>
                  </a:cubicBezTo>
                  <a:lnTo>
                    <a:pt x="42261" y="812800"/>
                  </a:lnTo>
                  <a:cubicBezTo>
                    <a:pt x="31053" y="812800"/>
                    <a:pt x="20304" y="808348"/>
                    <a:pt x="12378" y="800422"/>
                  </a:cubicBezTo>
                  <a:cubicBezTo>
                    <a:pt x="4453" y="792496"/>
                    <a:pt x="0" y="781747"/>
                    <a:pt x="0" y="770539"/>
                  </a:cubicBezTo>
                  <a:lnTo>
                    <a:pt x="0" y="42261"/>
                  </a:lnTo>
                  <a:cubicBezTo>
                    <a:pt x="0" y="31053"/>
                    <a:pt x="4453" y="20304"/>
                    <a:pt x="12378" y="12378"/>
                  </a:cubicBezTo>
                  <a:cubicBezTo>
                    <a:pt x="20304" y="4453"/>
                    <a:pt x="31053" y="0"/>
                    <a:pt x="42261" y="0"/>
                  </a:cubicBezTo>
                  <a:close/>
                </a:path>
              </a:pathLst>
            </a:custGeom>
            <a:solidFill>
              <a:srgbClr val="0BA59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38100"/>
              <a:ext cx="281691" cy="774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00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 rot="3080045">
            <a:off x="-773920" y="-584707"/>
            <a:ext cx="1999153" cy="3689713"/>
          </a:xfrm>
          <a:custGeom>
            <a:avLst/>
            <a:gdLst/>
            <a:ahLst/>
            <a:cxnLst/>
            <a:rect l="l" t="t" r="r" b="b"/>
            <a:pathLst>
              <a:path w="1999153" h="3689713">
                <a:moveTo>
                  <a:pt x="0" y="0"/>
                </a:moveTo>
                <a:lnTo>
                  <a:pt x="1999153" y="0"/>
                </a:lnTo>
                <a:lnTo>
                  <a:pt x="1999153" y="3689712"/>
                </a:lnTo>
                <a:lnTo>
                  <a:pt x="0" y="3689712"/>
                </a:lnTo>
                <a:lnTo>
                  <a:pt x="0" y="0"/>
                </a:lnTo>
                <a:close/>
              </a:path>
            </a:pathLst>
          </a:custGeom>
          <a:blipFill>
            <a:blip r:embed="rId20"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2478576">
            <a:off x="17253547" y="312787"/>
            <a:ext cx="1131523" cy="3050676"/>
          </a:xfrm>
          <a:custGeom>
            <a:avLst/>
            <a:gdLst/>
            <a:ahLst/>
            <a:cxnLst/>
            <a:rect l="l" t="t" r="r" b="b"/>
            <a:pathLst>
              <a:path w="1131523" h="3050676">
                <a:moveTo>
                  <a:pt x="0" y="0"/>
                </a:moveTo>
                <a:lnTo>
                  <a:pt x="1131523" y="0"/>
                </a:lnTo>
                <a:lnTo>
                  <a:pt x="1131523" y="3050676"/>
                </a:lnTo>
                <a:lnTo>
                  <a:pt x="0" y="3050676"/>
                </a:lnTo>
                <a:lnTo>
                  <a:pt x="0" y="0"/>
                </a:lnTo>
                <a:close/>
              </a:path>
            </a:pathLst>
          </a:custGeom>
          <a:blipFill>
            <a:blip r:embed="rId22">
              <a:extLst>
                <a:ext uri="{96DAC541-7B7A-43D3-8B79-37D633B846F1}">
                  <asvg:svgBlip xmlns:asvg="http://schemas.microsoft.com/office/drawing/2016/SVG/main" r:embed="rId2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-2290639" y="8833706"/>
            <a:ext cx="4581277" cy="2115717"/>
          </a:xfrm>
          <a:custGeom>
            <a:avLst/>
            <a:gdLst/>
            <a:ahLst/>
            <a:cxnLst/>
            <a:rect l="l" t="t" r="r" b="b"/>
            <a:pathLst>
              <a:path w="4581277" h="2115717">
                <a:moveTo>
                  <a:pt x="0" y="0"/>
                </a:moveTo>
                <a:lnTo>
                  <a:pt x="4581278" y="0"/>
                </a:lnTo>
                <a:lnTo>
                  <a:pt x="4581278" y="2115717"/>
                </a:lnTo>
                <a:lnTo>
                  <a:pt x="0" y="2115717"/>
                </a:lnTo>
                <a:lnTo>
                  <a:pt x="0" y="0"/>
                </a:lnTo>
                <a:close/>
              </a:path>
            </a:pathLst>
          </a:custGeom>
          <a:blipFill>
            <a:blip r:embed="rId24">
              <a:extLst>
                <a:ext uri="{96DAC541-7B7A-43D3-8B79-37D633B846F1}">
                  <asvg:svgBlip xmlns:asvg="http://schemas.microsoft.com/office/drawing/2016/SVG/main" r:embed="rId2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906774">
            <a:off x="16470718" y="6751534"/>
            <a:ext cx="2792127" cy="3017033"/>
          </a:xfrm>
          <a:custGeom>
            <a:avLst/>
            <a:gdLst/>
            <a:ahLst/>
            <a:cxnLst/>
            <a:rect l="l" t="t" r="r" b="b"/>
            <a:pathLst>
              <a:path w="2792127" h="3017033">
                <a:moveTo>
                  <a:pt x="0" y="0"/>
                </a:moveTo>
                <a:lnTo>
                  <a:pt x="2792126" y="0"/>
                </a:lnTo>
                <a:lnTo>
                  <a:pt x="2792126" y="3017033"/>
                </a:lnTo>
                <a:lnTo>
                  <a:pt x="0" y="3017033"/>
                </a:lnTo>
                <a:lnTo>
                  <a:pt x="0" y="0"/>
                </a:lnTo>
                <a:close/>
              </a:path>
            </a:pathLst>
          </a:custGeom>
          <a:blipFill>
            <a:blip r:embed="rId26">
              <a:extLst>
                <a:ext uri="{96DAC541-7B7A-43D3-8B79-37D633B846F1}">
                  <asvg:svgBlip xmlns:asvg="http://schemas.microsoft.com/office/drawing/2016/SVG/main" r:embed="rId2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4537212" y="1293710"/>
            <a:ext cx="9216192" cy="14566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00"/>
              </a:lnSpc>
            </a:pPr>
            <a:r>
              <a:rPr lang="en-US" sz="5600">
                <a:solidFill>
                  <a:srgbClr val="000000"/>
                </a:solidFill>
                <a:latin typeface="Hitchcut"/>
                <a:ea typeface="Hitchcut"/>
                <a:cs typeface="Hitchcut"/>
                <a:sym typeface="Hitchcut"/>
              </a:rPr>
              <a:t>WHAT DO DIRECTORS DO?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326591" y="4803140"/>
            <a:ext cx="3413699" cy="375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4886683" y="4125410"/>
            <a:ext cx="3413699" cy="36009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800" dirty="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Control - business and assets. </a:t>
            </a:r>
          </a:p>
          <a:p>
            <a:pPr algn="ctr">
              <a:lnSpc>
                <a:spcPts val="2800"/>
              </a:lnSpc>
            </a:pPr>
            <a:endParaRPr lang="en-US" sz="2800" dirty="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r>
              <a:rPr lang="en-US" sz="2800" dirty="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Fiduciary duties</a:t>
            </a:r>
          </a:p>
          <a:p>
            <a:pPr algn="ctr">
              <a:lnSpc>
                <a:spcPts val="2800"/>
              </a:lnSpc>
            </a:pPr>
            <a:endParaRPr lang="en-US" sz="2800" dirty="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endParaRPr lang="en-US" sz="2800" dirty="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r>
              <a:rPr lang="en-US" sz="2800" dirty="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Key sections we need to consider include S.171.</a:t>
            </a:r>
          </a:p>
          <a:p>
            <a:pPr algn="ctr">
              <a:lnSpc>
                <a:spcPts val="2800"/>
              </a:lnSpc>
            </a:pPr>
            <a:endParaRPr lang="en-US" sz="2800" dirty="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1571075" y="4626927"/>
            <a:ext cx="3413699" cy="53963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800" dirty="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Others include - S172 </a:t>
            </a:r>
          </a:p>
          <a:p>
            <a:pPr algn="ctr">
              <a:lnSpc>
                <a:spcPts val="2800"/>
              </a:lnSpc>
            </a:pPr>
            <a:endParaRPr lang="en-US" sz="2800" dirty="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r>
              <a:rPr lang="en-US" sz="2800" dirty="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173 </a:t>
            </a:r>
          </a:p>
          <a:p>
            <a:pPr algn="ctr">
              <a:lnSpc>
                <a:spcPts val="2800"/>
              </a:lnSpc>
            </a:pPr>
            <a:endParaRPr lang="en-US" sz="2800" dirty="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r>
              <a:rPr lang="en-US" sz="2800" dirty="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174</a:t>
            </a:r>
          </a:p>
          <a:p>
            <a:pPr algn="ctr">
              <a:lnSpc>
                <a:spcPts val="2800"/>
              </a:lnSpc>
            </a:pPr>
            <a:endParaRPr lang="en-US" sz="2800" dirty="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r>
              <a:rPr lang="en-US" sz="2800" dirty="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175</a:t>
            </a:r>
          </a:p>
          <a:p>
            <a:pPr algn="ctr">
              <a:lnSpc>
                <a:spcPts val="2800"/>
              </a:lnSpc>
            </a:pPr>
            <a:endParaRPr lang="en-US" sz="2800" dirty="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r>
              <a:rPr lang="en-US" sz="2800" dirty="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176</a:t>
            </a:r>
          </a:p>
          <a:p>
            <a:pPr algn="ctr">
              <a:lnSpc>
                <a:spcPts val="2800"/>
              </a:lnSpc>
            </a:pPr>
            <a:endParaRPr lang="en-US" sz="2800" dirty="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r>
              <a:rPr lang="en-US" sz="2800" dirty="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MA14 and S.177 - Important not to mix them up. </a:t>
            </a:r>
          </a:p>
          <a:p>
            <a:pPr algn="ctr">
              <a:lnSpc>
                <a:spcPts val="2800"/>
              </a:lnSpc>
            </a:pPr>
            <a:endParaRPr lang="en-US" sz="2800" dirty="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endParaRPr lang="en-US" sz="2800" dirty="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</p:txBody>
      </p:sp>
      <p:pic>
        <p:nvPicPr>
          <p:cNvPr id="1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862E416-868B-1A78-56DD-BF591EE7F2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8"/>
          <a:stretch>
            <a:fillRect/>
          </a:stretch>
        </p:blipFill>
        <p:spPr>
          <a:xfrm>
            <a:off x="6288732" y="5600700"/>
            <a:ext cx="609600" cy="609600"/>
          </a:xfrm>
          <a:prstGeom prst="rect">
            <a:avLst/>
          </a:prstGeom>
        </p:spPr>
      </p:pic>
      <p:pic>
        <p:nvPicPr>
          <p:cNvPr id="1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3A42C7D-C51C-52AF-9665-BACEE24A820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8"/>
          <a:stretch>
            <a:fillRect/>
          </a:stretch>
        </p:blipFill>
        <p:spPr>
          <a:xfrm>
            <a:off x="15021301" y="4417201"/>
            <a:ext cx="609600" cy="609600"/>
          </a:xfrm>
          <a:prstGeom prst="rect">
            <a:avLst/>
          </a:prstGeom>
        </p:spPr>
      </p:pic>
      <p:pic>
        <p:nvPicPr>
          <p:cNvPr id="1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0DA4FD2-4EA8-CCB9-BD4C-09D823D91B05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8"/>
          <a:stretch>
            <a:fillRect/>
          </a:stretch>
        </p:blipFill>
        <p:spPr>
          <a:xfrm>
            <a:off x="13771165" y="5167678"/>
            <a:ext cx="609600" cy="609600"/>
          </a:xfrm>
          <a:prstGeom prst="rect">
            <a:avLst/>
          </a:prstGeom>
        </p:spPr>
      </p:pic>
      <p:pic>
        <p:nvPicPr>
          <p:cNvPr id="2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B459AEA-9726-CF8A-4F22-E75FCA6986E3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8"/>
          <a:stretch>
            <a:fillRect/>
          </a:stretch>
        </p:blipFill>
        <p:spPr>
          <a:xfrm>
            <a:off x="13792822" y="5949508"/>
            <a:ext cx="609600" cy="609600"/>
          </a:xfrm>
          <a:prstGeom prst="rect">
            <a:avLst/>
          </a:prstGeom>
        </p:spPr>
      </p:pic>
      <p:pic>
        <p:nvPicPr>
          <p:cNvPr id="2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F2B7D62-8DF5-753B-096D-F665C5FDE3B5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8"/>
          <a:stretch>
            <a:fillRect/>
          </a:stretch>
        </p:blipFill>
        <p:spPr>
          <a:xfrm>
            <a:off x="13827684" y="6593724"/>
            <a:ext cx="609600" cy="609600"/>
          </a:xfrm>
          <a:prstGeom prst="rect">
            <a:avLst/>
          </a:prstGeom>
        </p:spPr>
      </p:pic>
      <p:pic>
        <p:nvPicPr>
          <p:cNvPr id="2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2678BA7-20E0-8122-77B1-AB57F7C93E66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8"/>
          <a:stretch>
            <a:fillRect/>
          </a:stretch>
        </p:blipFill>
        <p:spPr>
          <a:xfrm>
            <a:off x="13821561" y="7344201"/>
            <a:ext cx="609600" cy="609600"/>
          </a:xfrm>
          <a:prstGeom prst="rect">
            <a:avLst/>
          </a:prstGeom>
        </p:spPr>
      </p:pic>
      <p:pic>
        <p:nvPicPr>
          <p:cNvPr id="2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D5972A8-1BAE-9526-AB6D-E2D80CB230D2}"/>
              </a:ext>
            </a:extLst>
          </p:cNvPr>
          <p:cNvPicPr>
            <a:picLocks noChangeAspect="1"/>
          </p:cNvPicPr>
          <p:nvPr>
            <a:audioFile r:link="rId13"/>
            <p:extLst>
              <p:ext uri="{DAA4B4D4-6D71-4841-9C94-3DE7FCFB9230}">
                <p14:media xmlns:p14="http://schemas.microsoft.com/office/powerpoint/2010/main" r:embed="rId14">
                  <p14:trim end="11658.9795"/>
                </p14:media>
              </p:ext>
            </p:extLst>
          </p:nvPr>
        </p:nvPicPr>
        <p:blipFill>
          <a:blip r:embed="rId28"/>
          <a:stretch>
            <a:fillRect/>
          </a:stretch>
        </p:blipFill>
        <p:spPr>
          <a:xfrm>
            <a:off x="14943680" y="7996200"/>
            <a:ext cx="609600" cy="609600"/>
          </a:xfrm>
          <a:prstGeom prst="rect">
            <a:avLst/>
          </a:prstGeom>
        </p:spPr>
      </p:pic>
      <p:pic>
        <p:nvPicPr>
          <p:cNvPr id="2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4A7AFCC-7868-EC87-3323-584CC70C03C7}"/>
              </a:ext>
            </a:extLst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28"/>
          <a:stretch>
            <a:fillRect/>
          </a:stretch>
        </p:blipFill>
        <p:spPr>
          <a:xfrm>
            <a:off x="14885850" y="9148926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582"/>
    </mc:Choice>
    <mc:Fallback>
      <p:transition spd="slow" advTm="645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582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64582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60342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4924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66552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91476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49233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40709"/>
                            </p:stCondLst>
                            <p:childTnLst>
                              <p:par>
                                <p:cTn id="17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15059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5768"/>
                            </p:stCondLst>
                            <p:childTnLst>
                              <p:par>
                                <p:cTn id="2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" dur="62245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18013"/>
                            </p:stCondLst>
                            <p:childTnLst>
                              <p:par>
                                <p:cTn id="23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20200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38213"/>
                            </p:stCondLst>
                            <p:childTnLst>
                              <p:par>
                                <p:cTn id="2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158909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  <p:audio>
              <p:cMediaNode vol="8000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  <p:audio>
              <p:cMediaNode vol="8000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  <p:audio>
              <p:cMediaNode vol="80000">
                <p:cTn id="3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  <p:audio>
              <p:cMediaNode vol="80000">
                <p:cTn id="3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  <p:audio>
              <p:cMediaNode vol="8000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543972" y="-2819225"/>
            <a:ext cx="19390899" cy="19390899"/>
          </a:xfrm>
          <a:custGeom>
            <a:avLst/>
            <a:gdLst/>
            <a:ahLst/>
            <a:cxnLst/>
            <a:rect l="l" t="t" r="r" b="b"/>
            <a:pathLst>
              <a:path w="19390899" h="19390899">
                <a:moveTo>
                  <a:pt x="0" y="0"/>
                </a:moveTo>
                <a:lnTo>
                  <a:pt x="19390899" y="0"/>
                </a:lnTo>
                <a:lnTo>
                  <a:pt x="19390899" y="19390899"/>
                </a:lnTo>
                <a:lnTo>
                  <a:pt x="0" y="1939089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1885400" y="4305005"/>
            <a:ext cx="4762996" cy="5981995"/>
            <a:chOff x="0" y="0"/>
            <a:chExt cx="281691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81691" cy="812800"/>
            </a:xfrm>
            <a:custGeom>
              <a:avLst/>
              <a:gdLst/>
              <a:ahLst/>
              <a:cxnLst/>
              <a:rect l="l" t="t" r="r" b="b"/>
              <a:pathLst>
                <a:path w="281691" h="812800">
                  <a:moveTo>
                    <a:pt x="42261" y="0"/>
                  </a:moveTo>
                  <a:lnTo>
                    <a:pt x="239430" y="0"/>
                  </a:lnTo>
                  <a:cubicBezTo>
                    <a:pt x="262770" y="0"/>
                    <a:pt x="281691" y="18921"/>
                    <a:pt x="281691" y="42261"/>
                  </a:cubicBezTo>
                  <a:lnTo>
                    <a:pt x="281691" y="770539"/>
                  </a:lnTo>
                  <a:cubicBezTo>
                    <a:pt x="281691" y="781747"/>
                    <a:pt x="277239" y="792496"/>
                    <a:pt x="269313" y="800422"/>
                  </a:cubicBezTo>
                  <a:cubicBezTo>
                    <a:pt x="261388" y="808348"/>
                    <a:pt x="250639" y="812800"/>
                    <a:pt x="239430" y="812800"/>
                  </a:cubicBezTo>
                  <a:lnTo>
                    <a:pt x="42261" y="812800"/>
                  </a:lnTo>
                  <a:cubicBezTo>
                    <a:pt x="31053" y="812800"/>
                    <a:pt x="20304" y="808348"/>
                    <a:pt x="12378" y="800422"/>
                  </a:cubicBezTo>
                  <a:cubicBezTo>
                    <a:pt x="4453" y="792496"/>
                    <a:pt x="0" y="781747"/>
                    <a:pt x="0" y="770539"/>
                  </a:cubicBezTo>
                  <a:lnTo>
                    <a:pt x="0" y="42261"/>
                  </a:lnTo>
                  <a:cubicBezTo>
                    <a:pt x="0" y="31053"/>
                    <a:pt x="4453" y="20304"/>
                    <a:pt x="12378" y="12378"/>
                  </a:cubicBezTo>
                  <a:cubicBezTo>
                    <a:pt x="20304" y="4453"/>
                    <a:pt x="31053" y="0"/>
                    <a:pt x="42261" y="0"/>
                  </a:cubicBezTo>
                  <a:close/>
                </a:path>
              </a:pathLst>
            </a:custGeom>
            <a:solidFill>
              <a:srgbClr val="0BA59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38100"/>
              <a:ext cx="281691" cy="774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00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6769980" y="4305005"/>
            <a:ext cx="4762996" cy="5981995"/>
            <a:chOff x="0" y="0"/>
            <a:chExt cx="281691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81691" cy="812800"/>
            </a:xfrm>
            <a:custGeom>
              <a:avLst/>
              <a:gdLst/>
              <a:ahLst/>
              <a:cxnLst/>
              <a:rect l="l" t="t" r="r" b="b"/>
              <a:pathLst>
                <a:path w="281691" h="812800">
                  <a:moveTo>
                    <a:pt x="42261" y="0"/>
                  </a:moveTo>
                  <a:lnTo>
                    <a:pt x="239430" y="0"/>
                  </a:lnTo>
                  <a:cubicBezTo>
                    <a:pt x="262770" y="0"/>
                    <a:pt x="281691" y="18921"/>
                    <a:pt x="281691" y="42261"/>
                  </a:cubicBezTo>
                  <a:lnTo>
                    <a:pt x="281691" y="770539"/>
                  </a:lnTo>
                  <a:cubicBezTo>
                    <a:pt x="281691" y="781747"/>
                    <a:pt x="277239" y="792496"/>
                    <a:pt x="269313" y="800422"/>
                  </a:cubicBezTo>
                  <a:cubicBezTo>
                    <a:pt x="261388" y="808348"/>
                    <a:pt x="250639" y="812800"/>
                    <a:pt x="239430" y="812800"/>
                  </a:cubicBezTo>
                  <a:lnTo>
                    <a:pt x="42261" y="812800"/>
                  </a:lnTo>
                  <a:cubicBezTo>
                    <a:pt x="31053" y="812800"/>
                    <a:pt x="20304" y="808348"/>
                    <a:pt x="12378" y="800422"/>
                  </a:cubicBezTo>
                  <a:cubicBezTo>
                    <a:pt x="4453" y="792496"/>
                    <a:pt x="0" y="781747"/>
                    <a:pt x="0" y="770539"/>
                  </a:cubicBezTo>
                  <a:lnTo>
                    <a:pt x="0" y="42261"/>
                  </a:lnTo>
                  <a:cubicBezTo>
                    <a:pt x="0" y="31053"/>
                    <a:pt x="4453" y="20304"/>
                    <a:pt x="12378" y="12378"/>
                  </a:cubicBezTo>
                  <a:cubicBezTo>
                    <a:pt x="20304" y="4453"/>
                    <a:pt x="31053" y="0"/>
                    <a:pt x="42261" y="0"/>
                  </a:cubicBezTo>
                  <a:close/>
                </a:path>
              </a:pathLst>
            </a:custGeom>
            <a:solidFill>
              <a:srgbClr val="0BA59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38100"/>
              <a:ext cx="281691" cy="774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00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651943" y="4305005"/>
            <a:ext cx="4762996" cy="5981995"/>
            <a:chOff x="0" y="0"/>
            <a:chExt cx="281691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81691" cy="812800"/>
            </a:xfrm>
            <a:custGeom>
              <a:avLst/>
              <a:gdLst/>
              <a:ahLst/>
              <a:cxnLst/>
              <a:rect l="l" t="t" r="r" b="b"/>
              <a:pathLst>
                <a:path w="281691" h="812800">
                  <a:moveTo>
                    <a:pt x="42261" y="0"/>
                  </a:moveTo>
                  <a:lnTo>
                    <a:pt x="239430" y="0"/>
                  </a:lnTo>
                  <a:cubicBezTo>
                    <a:pt x="262770" y="0"/>
                    <a:pt x="281691" y="18921"/>
                    <a:pt x="281691" y="42261"/>
                  </a:cubicBezTo>
                  <a:lnTo>
                    <a:pt x="281691" y="770539"/>
                  </a:lnTo>
                  <a:cubicBezTo>
                    <a:pt x="281691" y="781747"/>
                    <a:pt x="277239" y="792496"/>
                    <a:pt x="269313" y="800422"/>
                  </a:cubicBezTo>
                  <a:cubicBezTo>
                    <a:pt x="261388" y="808348"/>
                    <a:pt x="250639" y="812800"/>
                    <a:pt x="239430" y="812800"/>
                  </a:cubicBezTo>
                  <a:lnTo>
                    <a:pt x="42261" y="812800"/>
                  </a:lnTo>
                  <a:cubicBezTo>
                    <a:pt x="31053" y="812800"/>
                    <a:pt x="20304" y="808348"/>
                    <a:pt x="12378" y="800422"/>
                  </a:cubicBezTo>
                  <a:cubicBezTo>
                    <a:pt x="4453" y="792496"/>
                    <a:pt x="0" y="781747"/>
                    <a:pt x="0" y="770539"/>
                  </a:cubicBezTo>
                  <a:lnTo>
                    <a:pt x="0" y="42261"/>
                  </a:lnTo>
                  <a:cubicBezTo>
                    <a:pt x="0" y="31053"/>
                    <a:pt x="4453" y="20304"/>
                    <a:pt x="12378" y="12378"/>
                  </a:cubicBezTo>
                  <a:cubicBezTo>
                    <a:pt x="20304" y="4453"/>
                    <a:pt x="31053" y="0"/>
                    <a:pt x="42261" y="0"/>
                  </a:cubicBezTo>
                  <a:close/>
                </a:path>
              </a:pathLst>
            </a:custGeom>
            <a:solidFill>
              <a:srgbClr val="0BA59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38100"/>
              <a:ext cx="281691" cy="774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00"/>
                </a:lnSpc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 rot="3080045">
            <a:off x="-773920" y="-584707"/>
            <a:ext cx="1999153" cy="3689713"/>
          </a:xfrm>
          <a:custGeom>
            <a:avLst/>
            <a:gdLst/>
            <a:ahLst/>
            <a:cxnLst/>
            <a:rect l="l" t="t" r="r" b="b"/>
            <a:pathLst>
              <a:path w="1999153" h="3689713">
                <a:moveTo>
                  <a:pt x="0" y="0"/>
                </a:moveTo>
                <a:lnTo>
                  <a:pt x="1999153" y="0"/>
                </a:lnTo>
                <a:lnTo>
                  <a:pt x="1999153" y="3689712"/>
                </a:lnTo>
                <a:lnTo>
                  <a:pt x="0" y="368971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2478576">
            <a:off x="17253547" y="312787"/>
            <a:ext cx="1131523" cy="3050676"/>
          </a:xfrm>
          <a:custGeom>
            <a:avLst/>
            <a:gdLst/>
            <a:ahLst/>
            <a:cxnLst/>
            <a:rect l="l" t="t" r="r" b="b"/>
            <a:pathLst>
              <a:path w="1131523" h="3050676">
                <a:moveTo>
                  <a:pt x="0" y="0"/>
                </a:moveTo>
                <a:lnTo>
                  <a:pt x="1131523" y="0"/>
                </a:lnTo>
                <a:lnTo>
                  <a:pt x="1131523" y="3050676"/>
                </a:lnTo>
                <a:lnTo>
                  <a:pt x="0" y="3050676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-2290639" y="8833706"/>
            <a:ext cx="4581277" cy="2115717"/>
          </a:xfrm>
          <a:custGeom>
            <a:avLst/>
            <a:gdLst/>
            <a:ahLst/>
            <a:cxnLst/>
            <a:rect l="l" t="t" r="r" b="b"/>
            <a:pathLst>
              <a:path w="4581277" h="2115717">
                <a:moveTo>
                  <a:pt x="0" y="0"/>
                </a:moveTo>
                <a:lnTo>
                  <a:pt x="4581278" y="0"/>
                </a:lnTo>
                <a:lnTo>
                  <a:pt x="4581278" y="2115717"/>
                </a:lnTo>
                <a:lnTo>
                  <a:pt x="0" y="2115717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 rot="906774">
            <a:off x="16470718" y="6751534"/>
            <a:ext cx="2792127" cy="3017033"/>
          </a:xfrm>
          <a:custGeom>
            <a:avLst/>
            <a:gdLst/>
            <a:ahLst/>
            <a:cxnLst/>
            <a:rect l="l" t="t" r="r" b="b"/>
            <a:pathLst>
              <a:path w="2792127" h="3017033">
                <a:moveTo>
                  <a:pt x="0" y="0"/>
                </a:moveTo>
                <a:lnTo>
                  <a:pt x="2792126" y="0"/>
                </a:lnTo>
                <a:lnTo>
                  <a:pt x="2792126" y="3017033"/>
                </a:lnTo>
                <a:lnTo>
                  <a:pt x="0" y="3017033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4537212" y="1293710"/>
            <a:ext cx="9216192" cy="14566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00"/>
              </a:lnSpc>
            </a:pPr>
            <a:r>
              <a:rPr lang="en-US" sz="5600">
                <a:solidFill>
                  <a:srgbClr val="000000"/>
                </a:solidFill>
                <a:latin typeface="Hitchcut"/>
                <a:ea typeface="Hitchcut"/>
                <a:cs typeface="Hitchcut"/>
                <a:sym typeface="Hitchcut"/>
              </a:rPr>
              <a:t>DIRECTORS DISQUALIFICATION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26591" y="4803140"/>
            <a:ext cx="3413699" cy="35477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Under the CDDA 1986 - they can be disqualified - court order. </a:t>
            </a:r>
          </a:p>
          <a:p>
            <a:pPr algn="ctr">
              <a:lnSpc>
                <a:spcPts val="2800"/>
              </a:lnSpc>
            </a:pPr>
            <a:endParaRPr lang="en-US" sz="280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Can last for up to 15 years. </a:t>
            </a:r>
          </a:p>
          <a:p>
            <a:pPr algn="ctr">
              <a:lnSpc>
                <a:spcPts val="2800"/>
              </a:lnSpc>
            </a:pPr>
            <a:endParaRPr lang="en-US" sz="280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Breach of order is a criminal offence. 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437150" y="4803140"/>
            <a:ext cx="3413699" cy="35477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Key sections ; </a:t>
            </a:r>
          </a:p>
          <a:p>
            <a:pPr algn="ctr">
              <a:lnSpc>
                <a:spcPts val="2800"/>
              </a:lnSpc>
            </a:pPr>
            <a:endParaRPr lang="en-US" sz="2800">
              <a:solidFill>
                <a:srgbClr val="FFF9E8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1/ 2</a:t>
            </a:r>
          </a:p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2/ 3</a:t>
            </a:r>
          </a:p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3/ 4 </a:t>
            </a:r>
          </a:p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4/5</a:t>
            </a:r>
          </a:p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5/6</a:t>
            </a:r>
          </a:p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6/ 8 </a:t>
            </a:r>
          </a:p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7/9A</a:t>
            </a:r>
          </a:p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8/10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2560049" y="4979352"/>
            <a:ext cx="3413699" cy="7283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Let’s take a look at each one in turn. </a:t>
            </a:r>
          </a:p>
        </p:txBody>
      </p:sp>
      <p:pic>
        <p:nvPicPr>
          <p:cNvPr id="2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EB55734-6254-CDFF-1BA6-DC9B938DB7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4706600" y="8648677"/>
            <a:ext cx="1242887" cy="124288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998"/>
    </mc:Choice>
    <mc:Fallback>
      <p:transition spd="slow" advTm="559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998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543972" y="-2819225"/>
            <a:ext cx="19390899" cy="19390899"/>
          </a:xfrm>
          <a:custGeom>
            <a:avLst/>
            <a:gdLst/>
            <a:ahLst/>
            <a:cxnLst/>
            <a:rect l="l" t="t" r="r" b="b"/>
            <a:pathLst>
              <a:path w="19390899" h="19390899">
                <a:moveTo>
                  <a:pt x="0" y="0"/>
                </a:moveTo>
                <a:lnTo>
                  <a:pt x="19390899" y="0"/>
                </a:lnTo>
                <a:lnTo>
                  <a:pt x="19390899" y="19390899"/>
                </a:lnTo>
                <a:lnTo>
                  <a:pt x="0" y="1939089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1904570" y="4135279"/>
            <a:ext cx="4762996" cy="5945100"/>
            <a:chOff x="0" y="0"/>
            <a:chExt cx="281691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81691" cy="812800"/>
            </a:xfrm>
            <a:custGeom>
              <a:avLst/>
              <a:gdLst/>
              <a:ahLst/>
              <a:cxnLst/>
              <a:rect l="l" t="t" r="r" b="b"/>
              <a:pathLst>
                <a:path w="281691" h="812800">
                  <a:moveTo>
                    <a:pt x="42261" y="0"/>
                  </a:moveTo>
                  <a:lnTo>
                    <a:pt x="239430" y="0"/>
                  </a:lnTo>
                  <a:cubicBezTo>
                    <a:pt x="262770" y="0"/>
                    <a:pt x="281691" y="18921"/>
                    <a:pt x="281691" y="42261"/>
                  </a:cubicBezTo>
                  <a:lnTo>
                    <a:pt x="281691" y="770539"/>
                  </a:lnTo>
                  <a:cubicBezTo>
                    <a:pt x="281691" y="781747"/>
                    <a:pt x="277239" y="792496"/>
                    <a:pt x="269313" y="800422"/>
                  </a:cubicBezTo>
                  <a:cubicBezTo>
                    <a:pt x="261388" y="808348"/>
                    <a:pt x="250639" y="812800"/>
                    <a:pt x="239430" y="812800"/>
                  </a:cubicBezTo>
                  <a:lnTo>
                    <a:pt x="42261" y="812800"/>
                  </a:lnTo>
                  <a:cubicBezTo>
                    <a:pt x="31053" y="812800"/>
                    <a:pt x="20304" y="808348"/>
                    <a:pt x="12378" y="800422"/>
                  </a:cubicBezTo>
                  <a:cubicBezTo>
                    <a:pt x="4453" y="792496"/>
                    <a:pt x="0" y="781747"/>
                    <a:pt x="0" y="770539"/>
                  </a:cubicBezTo>
                  <a:lnTo>
                    <a:pt x="0" y="42261"/>
                  </a:lnTo>
                  <a:cubicBezTo>
                    <a:pt x="0" y="31053"/>
                    <a:pt x="4453" y="20304"/>
                    <a:pt x="12378" y="12378"/>
                  </a:cubicBezTo>
                  <a:cubicBezTo>
                    <a:pt x="20304" y="4453"/>
                    <a:pt x="31053" y="0"/>
                    <a:pt x="42261" y="0"/>
                  </a:cubicBezTo>
                  <a:close/>
                </a:path>
              </a:pathLst>
            </a:custGeom>
            <a:solidFill>
              <a:srgbClr val="0BA59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38100"/>
              <a:ext cx="281691" cy="774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00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6769980" y="4305005"/>
            <a:ext cx="4762996" cy="5775373"/>
            <a:chOff x="0" y="0"/>
            <a:chExt cx="281691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81691" cy="812800"/>
            </a:xfrm>
            <a:custGeom>
              <a:avLst/>
              <a:gdLst/>
              <a:ahLst/>
              <a:cxnLst/>
              <a:rect l="l" t="t" r="r" b="b"/>
              <a:pathLst>
                <a:path w="281691" h="812800">
                  <a:moveTo>
                    <a:pt x="42261" y="0"/>
                  </a:moveTo>
                  <a:lnTo>
                    <a:pt x="239430" y="0"/>
                  </a:lnTo>
                  <a:cubicBezTo>
                    <a:pt x="262770" y="0"/>
                    <a:pt x="281691" y="18921"/>
                    <a:pt x="281691" y="42261"/>
                  </a:cubicBezTo>
                  <a:lnTo>
                    <a:pt x="281691" y="770539"/>
                  </a:lnTo>
                  <a:cubicBezTo>
                    <a:pt x="281691" y="781747"/>
                    <a:pt x="277239" y="792496"/>
                    <a:pt x="269313" y="800422"/>
                  </a:cubicBezTo>
                  <a:cubicBezTo>
                    <a:pt x="261388" y="808348"/>
                    <a:pt x="250639" y="812800"/>
                    <a:pt x="239430" y="812800"/>
                  </a:cubicBezTo>
                  <a:lnTo>
                    <a:pt x="42261" y="812800"/>
                  </a:lnTo>
                  <a:cubicBezTo>
                    <a:pt x="31053" y="812800"/>
                    <a:pt x="20304" y="808348"/>
                    <a:pt x="12378" y="800422"/>
                  </a:cubicBezTo>
                  <a:cubicBezTo>
                    <a:pt x="4453" y="792496"/>
                    <a:pt x="0" y="781747"/>
                    <a:pt x="0" y="770539"/>
                  </a:cubicBezTo>
                  <a:lnTo>
                    <a:pt x="0" y="42261"/>
                  </a:lnTo>
                  <a:cubicBezTo>
                    <a:pt x="0" y="31053"/>
                    <a:pt x="4453" y="20304"/>
                    <a:pt x="12378" y="12378"/>
                  </a:cubicBezTo>
                  <a:cubicBezTo>
                    <a:pt x="20304" y="4453"/>
                    <a:pt x="31053" y="0"/>
                    <a:pt x="42261" y="0"/>
                  </a:cubicBezTo>
                  <a:close/>
                </a:path>
              </a:pathLst>
            </a:custGeom>
            <a:solidFill>
              <a:srgbClr val="0BA59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38100"/>
              <a:ext cx="281691" cy="774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00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651943" y="4305005"/>
            <a:ext cx="4762996" cy="5775373"/>
            <a:chOff x="0" y="0"/>
            <a:chExt cx="281691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81691" cy="812800"/>
            </a:xfrm>
            <a:custGeom>
              <a:avLst/>
              <a:gdLst/>
              <a:ahLst/>
              <a:cxnLst/>
              <a:rect l="l" t="t" r="r" b="b"/>
              <a:pathLst>
                <a:path w="281691" h="812800">
                  <a:moveTo>
                    <a:pt x="42261" y="0"/>
                  </a:moveTo>
                  <a:lnTo>
                    <a:pt x="239430" y="0"/>
                  </a:lnTo>
                  <a:cubicBezTo>
                    <a:pt x="262770" y="0"/>
                    <a:pt x="281691" y="18921"/>
                    <a:pt x="281691" y="42261"/>
                  </a:cubicBezTo>
                  <a:lnTo>
                    <a:pt x="281691" y="770539"/>
                  </a:lnTo>
                  <a:cubicBezTo>
                    <a:pt x="281691" y="781747"/>
                    <a:pt x="277239" y="792496"/>
                    <a:pt x="269313" y="800422"/>
                  </a:cubicBezTo>
                  <a:cubicBezTo>
                    <a:pt x="261388" y="808348"/>
                    <a:pt x="250639" y="812800"/>
                    <a:pt x="239430" y="812800"/>
                  </a:cubicBezTo>
                  <a:lnTo>
                    <a:pt x="42261" y="812800"/>
                  </a:lnTo>
                  <a:cubicBezTo>
                    <a:pt x="31053" y="812800"/>
                    <a:pt x="20304" y="808348"/>
                    <a:pt x="12378" y="800422"/>
                  </a:cubicBezTo>
                  <a:cubicBezTo>
                    <a:pt x="4453" y="792496"/>
                    <a:pt x="0" y="781747"/>
                    <a:pt x="0" y="770539"/>
                  </a:cubicBezTo>
                  <a:lnTo>
                    <a:pt x="0" y="42261"/>
                  </a:lnTo>
                  <a:cubicBezTo>
                    <a:pt x="0" y="31053"/>
                    <a:pt x="4453" y="20304"/>
                    <a:pt x="12378" y="12378"/>
                  </a:cubicBezTo>
                  <a:cubicBezTo>
                    <a:pt x="20304" y="4453"/>
                    <a:pt x="31053" y="0"/>
                    <a:pt x="42261" y="0"/>
                  </a:cubicBezTo>
                  <a:close/>
                </a:path>
              </a:pathLst>
            </a:custGeom>
            <a:solidFill>
              <a:srgbClr val="0BA59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38100"/>
              <a:ext cx="281691" cy="774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00"/>
                </a:lnSpc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 rot="3080045">
            <a:off x="-773920" y="-584707"/>
            <a:ext cx="1999153" cy="3689713"/>
          </a:xfrm>
          <a:custGeom>
            <a:avLst/>
            <a:gdLst/>
            <a:ahLst/>
            <a:cxnLst/>
            <a:rect l="l" t="t" r="r" b="b"/>
            <a:pathLst>
              <a:path w="1999153" h="3689713">
                <a:moveTo>
                  <a:pt x="0" y="0"/>
                </a:moveTo>
                <a:lnTo>
                  <a:pt x="1999153" y="0"/>
                </a:lnTo>
                <a:lnTo>
                  <a:pt x="1999153" y="3689712"/>
                </a:lnTo>
                <a:lnTo>
                  <a:pt x="0" y="368971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2478576">
            <a:off x="17253547" y="312787"/>
            <a:ext cx="1131523" cy="3050676"/>
          </a:xfrm>
          <a:custGeom>
            <a:avLst/>
            <a:gdLst/>
            <a:ahLst/>
            <a:cxnLst/>
            <a:rect l="l" t="t" r="r" b="b"/>
            <a:pathLst>
              <a:path w="1131523" h="3050676">
                <a:moveTo>
                  <a:pt x="0" y="0"/>
                </a:moveTo>
                <a:lnTo>
                  <a:pt x="1131523" y="0"/>
                </a:lnTo>
                <a:lnTo>
                  <a:pt x="1131523" y="3050676"/>
                </a:lnTo>
                <a:lnTo>
                  <a:pt x="0" y="305067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-2290639" y="8833706"/>
            <a:ext cx="4581277" cy="2115717"/>
          </a:xfrm>
          <a:custGeom>
            <a:avLst/>
            <a:gdLst/>
            <a:ahLst/>
            <a:cxnLst/>
            <a:rect l="l" t="t" r="r" b="b"/>
            <a:pathLst>
              <a:path w="4581277" h="2115717">
                <a:moveTo>
                  <a:pt x="0" y="0"/>
                </a:moveTo>
                <a:lnTo>
                  <a:pt x="4581278" y="0"/>
                </a:lnTo>
                <a:lnTo>
                  <a:pt x="4581278" y="2115717"/>
                </a:lnTo>
                <a:lnTo>
                  <a:pt x="0" y="2115717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 rot="906774">
            <a:off x="16470718" y="6751534"/>
            <a:ext cx="2792127" cy="3017033"/>
          </a:xfrm>
          <a:custGeom>
            <a:avLst/>
            <a:gdLst/>
            <a:ahLst/>
            <a:cxnLst/>
            <a:rect l="l" t="t" r="r" b="b"/>
            <a:pathLst>
              <a:path w="2792127" h="3017033">
                <a:moveTo>
                  <a:pt x="0" y="0"/>
                </a:moveTo>
                <a:lnTo>
                  <a:pt x="2792126" y="0"/>
                </a:lnTo>
                <a:lnTo>
                  <a:pt x="2792126" y="3017033"/>
                </a:lnTo>
                <a:lnTo>
                  <a:pt x="0" y="3017033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4537212" y="1350860"/>
            <a:ext cx="9216192" cy="10147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9"/>
              </a:lnSpc>
            </a:pPr>
            <a:r>
              <a:rPr lang="en-US" sz="7699">
                <a:solidFill>
                  <a:srgbClr val="000000"/>
                </a:solidFill>
                <a:latin typeface="Hitchcut"/>
                <a:ea typeface="Hitchcut"/>
                <a:cs typeface="Hitchcut"/>
                <a:sym typeface="Hitchcut"/>
              </a:rPr>
              <a:t>CONCLUSION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26591" y="4803140"/>
            <a:ext cx="3413699" cy="7283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Finished Directors and directors duties. 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437150" y="4803140"/>
            <a:ext cx="3413699" cy="14331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After Progress week - we move on to consder company finance. 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2560049" y="4979352"/>
            <a:ext cx="3413699" cy="1785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800">
                <a:solidFill>
                  <a:srgbClr val="FFF9E8"/>
                </a:solidFill>
                <a:latin typeface="Sniglet"/>
                <a:ea typeface="Sniglet"/>
                <a:cs typeface="Sniglet"/>
                <a:sym typeface="Sniglet"/>
              </a:rPr>
              <a:t>But for now, ensure that after your assessment is submitted you take a break. </a:t>
            </a:r>
          </a:p>
        </p:txBody>
      </p:sp>
      <p:pic>
        <p:nvPicPr>
          <p:cNvPr id="2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AF08C4C-4E87-FCCA-3979-110FD62192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2315757" y="7364439"/>
            <a:ext cx="2274861" cy="2274861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024"/>
    </mc:Choice>
    <mc:Fallback xmlns="">
      <p:transition spd="slow" advTm="260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024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551449" y="-2851231"/>
            <a:ext cx="19390899" cy="19390899"/>
          </a:xfrm>
          <a:custGeom>
            <a:avLst/>
            <a:gdLst/>
            <a:ahLst/>
            <a:cxnLst/>
            <a:rect l="l" t="t" r="r" b="b"/>
            <a:pathLst>
              <a:path w="19390899" h="19390899">
                <a:moveTo>
                  <a:pt x="0" y="0"/>
                </a:moveTo>
                <a:lnTo>
                  <a:pt x="19390898" y="0"/>
                </a:lnTo>
                <a:lnTo>
                  <a:pt x="19390898" y="19390899"/>
                </a:lnTo>
                <a:lnTo>
                  <a:pt x="0" y="1939089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8718250" y="1265050"/>
            <a:ext cx="9537063" cy="8098552"/>
            <a:chOff x="0" y="0"/>
            <a:chExt cx="812800" cy="690202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690202"/>
            </a:xfrm>
            <a:custGeom>
              <a:avLst/>
              <a:gdLst/>
              <a:ahLst/>
              <a:cxnLst/>
              <a:rect l="l" t="t" r="r" b="b"/>
              <a:pathLst>
                <a:path w="812800" h="690202">
                  <a:moveTo>
                    <a:pt x="406400" y="0"/>
                  </a:moveTo>
                  <a:cubicBezTo>
                    <a:pt x="181951" y="0"/>
                    <a:pt x="0" y="154507"/>
                    <a:pt x="0" y="345101"/>
                  </a:cubicBezTo>
                  <a:cubicBezTo>
                    <a:pt x="0" y="535695"/>
                    <a:pt x="181951" y="690202"/>
                    <a:pt x="406400" y="690202"/>
                  </a:cubicBezTo>
                  <a:cubicBezTo>
                    <a:pt x="630849" y="690202"/>
                    <a:pt x="812800" y="535695"/>
                    <a:pt x="812800" y="345101"/>
                  </a:cubicBezTo>
                  <a:cubicBezTo>
                    <a:pt x="812800" y="154507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D50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76200" y="102806"/>
              <a:ext cx="660400" cy="52268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00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-969260" y="893746"/>
            <a:ext cx="10435685" cy="9714674"/>
          </a:xfrm>
          <a:custGeom>
            <a:avLst/>
            <a:gdLst/>
            <a:ahLst/>
            <a:cxnLst/>
            <a:rect l="l" t="t" r="r" b="b"/>
            <a:pathLst>
              <a:path w="10435685" h="9714674">
                <a:moveTo>
                  <a:pt x="0" y="0"/>
                </a:moveTo>
                <a:lnTo>
                  <a:pt x="10435685" y="0"/>
                </a:lnTo>
                <a:lnTo>
                  <a:pt x="10435685" y="9714673"/>
                </a:lnTo>
                <a:lnTo>
                  <a:pt x="0" y="971467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9714262" y="2758183"/>
            <a:ext cx="7545038" cy="28024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745"/>
              </a:lnSpc>
              <a:spcBef>
                <a:spcPct val="0"/>
              </a:spcBef>
            </a:pPr>
            <a:r>
              <a:rPr lang="en-US" sz="10745">
                <a:solidFill>
                  <a:srgbClr val="000000"/>
                </a:solidFill>
                <a:latin typeface="Hitchcut"/>
                <a:ea typeface="Hitchcut"/>
                <a:cs typeface="Hitchcut"/>
                <a:sym typeface="Hitchcut"/>
              </a:rPr>
              <a:t>THANK YOU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377697" y="6321712"/>
            <a:ext cx="6218167" cy="4819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00"/>
              </a:lnSpc>
              <a:spcBef>
                <a:spcPct val="0"/>
              </a:spcBef>
            </a:pPr>
            <a:r>
              <a:rPr lang="en-US" sz="360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Any Questions?</a:t>
            </a:r>
          </a:p>
        </p:txBody>
      </p:sp>
      <p:sp>
        <p:nvSpPr>
          <p:cNvPr id="9" name="AutoShape 9"/>
          <p:cNvSpPr/>
          <p:nvPr/>
        </p:nvSpPr>
        <p:spPr>
          <a:xfrm flipH="1">
            <a:off x="10377931" y="5712983"/>
            <a:ext cx="6218167" cy="38100"/>
          </a:xfrm>
          <a:prstGeom prst="line">
            <a:avLst/>
          </a:prstGeom>
          <a:ln w="76200" cap="flat">
            <a:solidFill>
              <a:srgbClr val="FFF9E8"/>
            </a:solidFill>
            <a:prstDash val="sysDash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0" y="0"/>
            <a:ext cx="2518147" cy="2142714"/>
          </a:xfrm>
          <a:custGeom>
            <a:avLst/>
            <a:gdLst/>
            <a:ahLst/>
            <a:cxnLst/>
            <a:rect l="l" t="t" r="r" b="b"/>
            <a:pathLst>
              <a:path w="2518147" h="2142714">
                <a:moveTo>
                  <a:pt x="0" y="0"/>
                </a:moveTo>
                <a:lnTo>
                  <a:pt x="2518147" y="0"/>
                </a:lnTo>
                <a:lnTo>
                  <a:pt x="2518147" y="2142714"/>
                </a:lnTo>
                <a:lnTo>
                  <a:pt x="0" y="214271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5658449" y="8289577"/>
            <a:ext cx="3201701" cy="2148051"/>
          </a:xfrm>
          <a:custGeom>
            <a:avLst/>
            <a:gdLst/>
            <a:ahLst/>
            <a:cxnLst/>
            <a:rect l="l" t="t" r="r" b="b"/>
            <a:pathLst>
              <a:path w="3201701" h="2148051">
                <a:moveTo>
                  <a:pt x="0" y="0"/>
                </a:moveTo>
                <a:lnTo>
                  <a:pt x="3201702" y="0"/>
                </a:lnTo>
                <a:lnTo>
                  <a:pt x="3201702" y="2148050"/>
                </a:lnTo>
                <a:lnTo>
                  <a:pt x="0" y="214805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5160865" y="486430"/>
            <a:ext cx="2098435" cy="2071728"/>
          </a:xfrm>
          <a:custGeom>
            <a:avLst/>
            <a:gdLst/>
            <a:ahLst/>
            <a:cxnLst/>
            <a:rect l="l" t="t" r="r" b="b"/>
            <a:pathLst>
              <a:path w="2098435" h="2071728">
                <a:moveTo>
                  <a:pt x="0" y="0"/>
                </a:moveTo>
                <a:lnTo>
                  <a:pt x="2098435" y="0"/>
                </a:lnTo>
                <a:lnTo>
                  <a:pt x="2098435" y="2071728"/>
                </a:lnTo>
                <a:lnTo>
                  <a:pt x="0" y="2071728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737593">
            <a:off x="8546399" y="7412398"/>
            <a:ext cx="2119933" cy="2480772"/>
          </a:xfrm>
          <a:custGeom>
            <a:avLst/>
            <a:gdLst/>
            <a:ahLst/>
            <a:cxnLst/>
            <a:rect l="l" t="t" r="r" b="b"/>
            <a:pathLst>
              <a:path w="2119933" h="2480772">
                <a:moveTo>
                  <a:pt x="0" y="0"/>
                </a:moveTo>
                <a:lnTo>
                  <a:pt x="2119933" y="0"/>
                </a:lnTo>
                <a:lnTo>
                  <a:pt x="2119933" y="2480773"/>
                </a:lnTo>
                <a:lnTo>
                  <a:pt x="0" y="2480773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 rot="-1497513">
            <a:off x="902493" y="7246554"/>
            <a:ext cx="2464592" cy="2519564"/>
          </a:xfrm>
          <a:custGeom>
            <a:avLst/>
            <a:gdLst/>
            <a:ahLst/>
            <a:cxnLst/>
            <a:rect l="l" t="t" r="r" b="b"/>
            <a:pathLst>
              <a:path w="2464592" h="2519564">
                <a:moveTo>
                  <a:pt x="0" y="0"/>
                </a:moveTo>
                <a:lnTo>
                  <a:pt x="2464592" y="0"/>
                </a:lnTo>
                <a:lnTo>
                  <a:pt x="2464592" y="2519564"/>
                </a:lnTo>
                <a:lnTo>
                  <a:pt x="0" y="2519564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1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8CBFB07-DB1E-821D-EECB-4A849C40B1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2694522" y="7402092"/>
            <a:ext cx="1927310" cy="192731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217"/>
    </mc:Choice>
    <mc:Fallback xmlns="">
      <p:transition spd="slow" advTm="122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217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548</Words>
  <Application>Microsoft Office PowerPoint</Application>
  <PresentationFormat>Custom</PresentationFormat>
  <Paragraphs>128</Paragraphs>
  <Slides>12</Slides>
  <Notes>6</Notes>
  <HiddenSlides>0</HiddenSlides>
  <MMClips>28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Aptos</vt:lpstr>
      <vt:lpstr>Hitchcut</vt:lpstr>
      <vt:lpstr>Sniglet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Directors</dc:title>
  <cp:lastModifiedBy>Zita Draper</cp:lastModifiedBy>
  <cp:revision>5</cp:revision>
  <dcterms:created xsi:type="dcterms:W3CDTF">2006-08-16T00:00:00Z</dcterms:created>
  <dcterms:modified xsi:type="dcterms:W3CDTF">2025-03-06T09:41:30Z</dcterms:modified>
  <dc:identifier>DAGgqZzMd2w</dc:identifier>
</cp:coreProperties>
</file>