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D4E108-569C-D2CB-14B2-803E3441A6EC}" v="264" dt="2023-10-31T15:38:18.894"/>
    <p1510:client id="{2D61923B-B767-A3D0-99B0-1EB6F9634D36}" v="416" dt="2023-10-31T15:46:48.572"/>
    <p1510:client id="{47A766C7-4CCB-E9BF-52E6-94FA111C7003}" v="884" dt="2023-10-31T15:18:58.970"/>
    <p1510:client id="{48B73A68-A48D-4820-BFFF-70423DF3ED17}" v="459" dt="2023-10-19T09:58:05.044"/>
    <p1510:client id="{72AB5FA6-48D2-0967-9EF8-5EC773986781}" v="1814" dt="2023-10-19T11:27:40.338"/>
    <p1510:client id="{8F1868C7-83F8-2385-2357-DA38DE692EED}" v="1224" dt="2023-10-28T18:15:50.5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2.xml" Id="rId3" /><Relationship Type="http://schemas.openxmlformats.org/officeDocument/2006/relationships/tableStyles" Target="tableStyle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theme" Target="theme/theme1.xml" Id="rId6" /><Relationship Type="http://schemas.openxmlformats.org/officeDocument/2006/relationships/viewProps" Target="viewProps.xml" Id="rId5" /><Relationship Type="http://schemas.openxmlformats.org/officeDocument/2006/relationships/presProps" Target="presProps.xml" Id="rId4" /><Relationship Type="http://schemas.microsoft.com/office/2015/10/relationships/revisionInfo" Target="revisionInfo.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3D70-91AA-429A-BD57-1CB6792B30EE}"/>
              </a:ext>
            </a:extLst>
          </p:cNvPr>
          <p:cNvSpPr>
            <a:spLocks noGrp="1"/>
          </p:cNvSpPr>
          <p:nvPr>
            <p:ph type="ctrTitle"/>
          </p:nvPr>
        </p:nvSpPr>
        <p:spPr>
          <a:xfrm>
            <a:off x="1088136" y="1078030"/>
            <a:ext cx="9288096" cy="2956718"/>
          </a:xfrm>
        </p:spPr>
        <p:txBody>
          <a:bodyPr anchor="t">
            <a:noAutofit/>
          </a:bodyPr>
          <a:lstStyle>
            <a:lvl1pPr algn="l">
              <a:defRPr sz="6600" cap="all" baseline="0"/>
            </a:lvl1pPr>
          </a:lstStyle>
          <a:p>
            <a:r>
              <a:rPr lang="en-US"/>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4455621"/>
            <a:ext cx="9288096" cy="1435331"/>
          </a:xfrm>
        </p:spPr>
        <p:txBody>
          <a:bodyPr>
            <a:normAutofit/>
          </a:bodyPr>
          <a:lstStyle>
            <a:lvl1pPr marL="0" indent="0" algn="l">
              <a:lnSpc>
                <a:spcPct val="12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451766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401669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007D-9B1D-4E2C-B38F-29C6820996DF}"/>
              </a:ext>
            </a:extLst>
          </p:cNvPr>
          <p:cNvSpPr>
            <a:spLocks noGrp="1"/>
          </p:cNvSpPr>
          <p:nvPr>
            <p:ph type="title"/>
          </p:nvPr>
        </p:nvSpPr>
        <p:spPr>
          <a:xfrm>
            <a:off x="1090940" y="1099127"/>
            <a:ext cx="9272260" cy="3472874"/>
          </a:xfrm>
        </p:spPr>
        <p:txBody>
          <a:bodyPr anchor="t">
            <a:normAutofit/>
          </a:bodyPr>
          <a:lstStyle>
            <a:lvl1pPr>
              <a:defRPr sz="4000" cap="all" baseline="0"/>
            </a:lvl1pPr>
          </a:lstStyle>
          <a:p>
            <a:r>
              <a:rPr lang="en-US"/>
              <a:t>Click to edit Master title style</a:t>
            </a:r>
          </a:p>
        </p:txBody>
      </p:sp>
      <p:sp>
        <p:nvSpPr>
          <p:cNvPr id="3" name="Text Placeholder 2">
            <a:extLst>
              <a:ext uri="{FF2B5EF4-FFF2-40B4-BE49-F238E27FC236}">
                <a16:creationId xmlns:a16="http://schemas.microsoft.com/office/drawing/2014/main" id="{5960C51B-B525-4032-9D08-2978D7367BFF}"/>
              </a:ext>
            </a:extLst>
          </p:cNvPr>
          <p:cNvSpPr>
            <a:spLocks noGrp="1"/>
          </p:cNvSpPr>
          <p:nvPr>
            <p:ph type="body" idx="1"/>
          </p:nvPr>
        </p:nvSpPr>
        <p:spPr>
          <a:xfrm>
            <a:off x="1090939" y="4572000"/>
            <a:ext cx="9272262" cy="1320801"/>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471350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088136"/>
            <a:ext cx="9890066" cy="129422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524557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084333"/>
            <a:ext cx="9949455" cy="83885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374454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p:txBody>
          <a:bodyPr/>
          <a:lstStyle>
            <a:lvl1pPr>
              <a:defRPr cap="all" baseline="0"/>
            </a:lvl1pPr>
          </a:lstStyle>
          <a:p>
            <a:r>
              <a:rPr lang="en-US"/>
              <a:t>Click to edit Master title style</a:t>
            </a:r>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856968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48B02B-A32A-4383-BBC7-0C383390A96F}"/>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3" name="Footer Placeholder 2">
            <a:extLst>
              <a:ext uri="{FF2B5EF4-FFF2-40B4-BE49-F238E27FC236}">
                <a16:creationId xmlns:a16="http://schemas.microsoft.com/office/drawing/2014/main" id="{FCFF7E77-47E0-4F9E-9148-8D0C59C0CF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8005A2-ECF0-4759-A17B-FDECE80683F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485881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DD4B-5676-477E-8C52-4C1CF160FCDE}"/>
              </a:ext>
            </a:extLst>
          </p:cNvPr>
          <p:cNvSpPr>
            <a:spLocks noGrp="1"/>
          </p:cNvSpPr>
          <p:nvPr>
            <p:ph type="title"/>
          </p:nvPr>
        </p:nvSpPr>
        <p:spPr>
          <a:xfrm>
            <a:off x="1090940" y="1094448"/>
            <a:ext cx="3785860" cy="1554362"/>
          </a:xfrm>
        </p:spPr>
        <p:txBody>
          <a:bodyPr anchor="t">
            <a:normAutofit/>
          </a:bodyPr>
          <a:lstStyle>
            <a:lvl1pPr>
              <a:defRPr sz="2800" cap="all" baseline="0"/>
            </a:lvl1pPr>
          </a:lstStyle>
          <a:p>
            <a:r>
              <a:rPr lang="en-US"/>
              <a:t>Click to edit Master title style</a:t>
            </a:r>
          </a:p>
        </p:txBody>
      </p:sp>
      <p:sp>
        <p:nvSpPr>
          <p:cNvPr id="3" name="Content Placeholder 2">
            <a:extLst>
              <a:ext uri="{FF2B5EF4-FFF2-40B4-BE49-F238E27FC236}">
                <a16:creationId xmlns:a16="http://schemas.microsoft.com/office/drawing/2014/main" id="{4B5A3E63-EB15-4D82-BF2B-36BB030C430D}"/>
              </a:ext>
            </a:extLst>
          </p:cNvPr>
          <p:cNvSpPr>
            <a:spLocks noGrp="1"/>
          </p:cNvSpPr>
          <p:nvPr>
            <p:ph idx="1"/>
          </p:nvPr>
        </p:nvSpPr>
        <p:spPr>
          <a:xfrm>
            <a:off x="5524500" y="922689"/>
            <a:ext cx="548600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CBE994E-BAB7-43DC-A0E4-C779CF2A33D5}"/>
              </a:ext>
            </a:extLst>
          </p:cNvPr>
          <p:cNvSpPr>
            <a:spLocks noGrp="1"/>
          </p:cNvSpPr>
          <p:nvPr>
            <p:ph type="body" sz="half" idx="2"/>
          </p:nvPr>
        </p:nvSpPr>
        <p:spPr>
          <a:xfrm>
            <a:off x="1090940" y="2701254"/>
            <a:ext cx="3785860" cy="316773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EFAAA-1B70-42AA-ADCC-F49B58132654}"/>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6" name="Footer Placeholder 5">
            <a:extLst>
              <a:ext uri="{FF2B5EF4-FFF2-40B4-BE49-F238E27FC236}">
                <a16:creationId xmlns:a16="http://schemas.microsoft.com/office/drawing/2014/main" id="{E4C7B6CC-1C13-4F34-AC86-CCD442C8C3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1B638-9061-41AD-AF47-73A4AF8B781A}"/>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793979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3C43-1676-4A29-83F9-D788ED2E71E9}"/>
              </a:ext>
            </a:extLst>
          </p:cNvPr>
          <p:cNvSpPr>
            <a:spLocks noGrp="1"/>
          </p:cNvSpPr>
          <p:nvPr>
            <p:ph type="title"/>
          </p:nvPr>
        </p:nvSpPr>
        <p:spPr>
          <a:xfrm>
            <a:off x="1090940" y="1097280"/>
            <a:ext cx="3785860" cy="1559740"/>
          </a:xfrm>
        </p:spPr>
        <p:txBody>
          <a:bodyPr anchor="t">
            <a:normAutofit/>
          </a:bodyPr>
          <a:lstStyle>
            <a:lvl1pPr>
              <a:defRPr sz="2800" cap="all" baseline="0"/>
            </a:lvl1pPr>
          </a:lstStyle>
          <a:p>
            <a:r>
              <a:rPr lang="en-US"/>
              <a:t>Click to edit Master title style</a:t>
            </a:r>
          </a:p>
        </p:txBody>
      </p:sp>
      <p:sp>
        <p:nvSpPr>
          <p:cNvPr id="3" name="Picture Placeholder 2">
            <a:extLst>
              <a:ext uri="{FF2B5EF4-FFF2-40B4-BE49-F238E27FC236}">
                <a16:creationId xmlns:a16="http://schemas.microsoft.com/office/drawing/2014/main" id="{5214A903-97C7-4349-B8CE-1BBED1942E3B}"/>
              </a:ext>
            </a:extLst>
          </p:cNvPr>
          <p:cNvSpPr>
            <a:spLocks noGrp="1"/>
          </p:cNvSpPr>
          <p:nvPr>
            <p:ph type="pic" idx="1"/>
          </p:nvPr>
        </p:nvSpPr>
        <p:spPr>
          <a:xfrm>
            <a:off x="5524500" y="1143000"/>
            <a:ext cx="5486400"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F0A9F58-4AEB-4286-98F7-3C77AA913BE8}"/>
              </a:ext>
            </a:extLst>
          </p:cNvPr>
          <p:cNvSpPr>
            <a:spLocks noGrp="1"/>
          </p:cNvSpPr>
          <p:nvPr>
            <p:ph type="body" sz="half" idx="2"/>
          </p:nvPr>
        </p:nvSpPr>
        <p:spPr>
          <a:xfrm>
            <a:off x="1090940" y="2697480"/>
            <a:ext cx="3785860" cy="309342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F55A58-F085-4500-AF61-045B12C8F41E}"/>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6" name="Footer Placeholder 5">
            <a:extLst>
              <a:ext uri="{FF2B5EF4-FFF2-40B4-BE49-F238E27FC236}">
                <a16:creationId xmlns:a16="http://schemas.microsoft.com/office/drawing/2014/main" id="{E9936470-561D-49AE-AC84-B79D483FDA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EF2BE2-DF21-4683-9D5F-849A525FD5C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823048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6C900-05BC-4021-B69F-2DAF974B7EF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F26E227-253A-44A0-9404-1CFD8CE41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856654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2CF945-D70F-49C1-8CE5-5758C1166014}"/>
              </a:ext>
            </a:extLst>
          </p:cNvPr>
          <p:cNvSpPr>
            <a:spLocks noGrp="1"/>
          </p:cNvSpPr>
          <p:nvPr>
            <p:ph type="title" orient="vert"/>
          </p:nvPr>
        </p:nvSpPr>
        <p:spPr>
          <a:xfrm>
            <a:off x="9182100" y="1091381"/>
            <a:ext cx="2171700" cy="495336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2FDB721-04AA-4330-8045-3F2D9BB4BC66}"/>
              </a:ext>
            </a:extLst>
          </p:cNvPr>
          <p:cNvSpPr>
            <a:spLocks noGrp="1"/>
          </p:cNvSpPr>
          <p:nvPr>
            <p:ph type="body" orient="vert" idx="1"/>
          </p:nvPr>
        </p:nvSpPr>
        <p:spPr>
          <a:xfrm>
            <a:off x="838200" y="1091381"/>
            <a:ext cx="8265340" cy="495336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418C15-991C-4C71-8DCD-DB3B3888831F}"/>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5" name="Footer Placeholder 4">
            <a:extLst>
              <a:ext uri="{FF2B5EF4-FFF2-40B4-BE49-F238E27FC236}">
                <a16:creationId xmlns:a16="http://schemas.microsoft.com/office/drawing/2014/main" id="{F7728CC3-5830-4EFA-B28E-1648904DE1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DA91B6-E419-4483-9B66-3C758788BC48}"/>
              </a:ext>
            </a:extLst>
          </p:cNvPr>
          <p:cNvSpPr>
            <a:spLocks noGrp="1"/>
          </p:cNvSpPr>
          <p:nvPr>
            <p:ph type="sldNum" sz="quarter" idx="12"/>
          </p:nvPr>
        </p:nvSpPr>
        <p:spPr/>
        <p:txBody>
          <a:bodyPr/>
          <a:lstStyle/>
          <a:p>
            <a:fld id="{719D7796-F675-488F-AC46-C88938C80352}" type="slidenum">
              <a:rPr lang="en-US" smtClean="0"/>
              <a:t>‹#›</a:t>
            </a:fld>
            <a:endParaRPr lang="en-US"/>
          </a:p>
        </p:txBody>
      </p:sp>
      <p:cxnSp>
        <p:nvCxnSpPr>
          <p:cNvPr id="7" name="Straight Connector 6">
            <a:extLst>
              <a:ext uri="{FF2B5EF4-FFF2-40B4-BE49-F238E27FC236}">
                <a16:creationId xmlns:a16="http://schemas.microsoft.com/office/drawing/2014/main" id="{DE447C6A-78C3-4687-9A71-A05DBF6700DE}"/>
              </a:ext>
            </a:extLst>
          </p:cNvPr>
          <p:cNvCxnSpPr>
            <a:cxnSpLocks/>
          </p:cNvCxnSpPr>
          <p:nvPr/>
        </p:nvCxnSpPr>
        <p:spPr>
          <a:xfrm>
            <a:off x="11387805"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0165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129422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447778"/>
            <a:ext cx="9922764" cy="3838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7315200" y="6389688"/>
            <a:ext cx="3695302" cy="365125"/>
          </a:xfrm>
          <a:prstGeom prst="rect">
            <a:avLst/>
          </a:prstGeom>
        </p:spPr>
        <p:txBody>
          <a:bodyPr vert="horz" lIns="91440" tIns="45720" rIns="91440" bIns="45720" rtlCol="0" anchor="ctr"/>
          <a:lstStyle>
            <a:lvl1pPr algn="l">
              <a:defRPr sz="900">
                <a:solidFill>
                  <a:schemeClr val="tx1"/>
                </a:solidFill>
              </a:defRPr>
            </a:lvl1pPr>
          </a:lstStyle>
          <a:p>
            <a:fld id="{A1E45834-53BD-4C8F-B791-CD5378F4150E}" type="datetimeFigureOut">
              <a:rPr lang="en-US" smtClean="0"/>
              <a:t>10/31/2023</a:t>
            </a:fld>
            <a:endParaRPr lang="en-US"/>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90940" y="6389688"/>
            <a:ext cx="443356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983190" y="6389688"/>
            <a:ext cx="940296" cy="365125"/>
          </a:xfrm>
          <a:prstGeom prst="rect">
            <a:avLst/>
          </a:prstGeom>
        </p:spPr>
        <p:txBody>
          <a:bodyPr vert="horz" lIns="91440" tIns="45720" rIns="91440" bIns="45720" rtlCol="0" anchor="ctr"/>
          <a:lstStyle>
            <a:lvl1pPr algn="r">
              <a:defRPr sz="900">
                <a:solidFill>
                  <a:schemeClr val="tx1"/>
                </a:solidFill>
              </a:defRPr>
            </a:lvl1pPr>
          </a:lstStyle>
          <a:p>
            <a:fld id="{719D7796-F675-488F-AC46-C88938C80352}" type="slidenum">
              <a:rPr lang="en-US" smtClean="0"/>
              <a:t>‹#›</a:t>
            </a:fld>
            <a:endParaRPr lang="en-US"/>
          </a:p>
        </p:txBody>
      </p:sp>
      <p:cxnSp>
        <p:nvCxnSpPr>
          <p:cNvPr id="28" name="Straight Connector 27">
            <a:extLst>
              <a:ext uri="{FF2B5EF4-FFF2-40B4-BE49-F238E27FC236}">
                <a16:creationId xmlns:a16="http://schemas.microsoft.com/office/drawing/2014/main" id="{D8689CE0-64D2-447C-9C1F-872D111D8AC3}"/>
              </a:ext>
            </a:extLst>
          </p:cNvPr>
          <p:cNvCxnSpPr>
            <a:cxnSpLocks/>
          </p:cNvCxnSpPr>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9529"/>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txStyles>
    <p:titleStyle>
      <a:lvl1pPr algn="l" defTabSz="914400" rtl="0" eaLnBrk="1" latinLnBrk="0" hangingPunct="1">
        <a:lnSpc>
          <a:spcPct val="85000"/>
        </a:lnSpc>
        <a:spcBef>
          <a:spcPct val="0"/>
        </a:spcBef>
        <a:buNone/>
        <a:defRPr sz="4400" b="1" kern="1200" cap="none"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Neue Haas Grotesk Text Pro" panose="020B05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30000"/>
        </a:lnSpc>
        <a:spcBef>
          <a:spcPts val="500"/>
        </a:spcBef>
        <a:buFont typeface="Neue Haas Grotesk Text Pro" panose="020B05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heffield.ac.uk/academic-skills/study-skills-online/academic-writing" TargetMode="External"/><Relationship Id="rId7" Type="http://schemas.openxmlformats.org/officeDocument/2006/relationships/hyperlink" Target="https://subjectguides.york.ac.uk/academic-writing/criticality"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bing.com/ck/a?!&amp;&amp;p=f22db16848443cceJmltdHM9MTY5ODcxMDQwMCZpZ3VpZD0yNzY3ZWFhMC04Y2E3LTY5MDItMWI4Zi1mOTBiOGQxYzY4NTcmaW5zaWQ9NTIxMA&amp;ptn=3&amp;hsh=3&amp;fclid=2767eaa0-8ca7-6902-1b8f-f90b8d1c6857&amp;psq=organization+and+time+management+time+doctor&amp;u=a1aHR0cHM6Ly93d3cudGltZWRvY3Rvci5jb20vYmxvZy90aW1lLW1hbmFnZW1lbnQtYW5kLW9yZ2FuaXphdGlvbmFsLXNraWxscy8&amp;ntb=1&#160;" TargetMode="External"/><Relationship Id="rId5" Type="http://schemas.openxmlformats.org/officeDocument/2006/relationships/hyperlink" Target="https://www.ox.ac.uk/students/academic/guidance/skills/plagiarism" TargetMode="External"/><Relationship Id="rId4" Type="http://schemas.openxmlformats.org/officeDocument/2006/relationships/hyperlink" Target="https://help.open.ac.uk/how-do-i-use-my-own-wo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1CEF030C-A95A-41CA-87AC-9AEA3338C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F9669AAE-CED6-46E3-B8B0-8813FF543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D6722F0C-A0CD-4611-B215-6850DFE97E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469046"/>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pic>
        <p:nvPicPr>
          <p:cNvPr id="17" name="Picture 16" descr="Colorful wavy concept">
            <a:extLst>
              <a:ext uri="{FF2B5EF4-FFF2-40B4-BE49-F238E27FC236}">
                <a16:creationId xmlns:a16="http://schemas.microsoft.com/office/drawing/2014/main" id="{E227B9CA-996B-F313-9257-DE5F6BF4A701}"/>
              </a:ext>
            </a:extLst>
          </p:cNvPr>
          <p:cNvPicPr>
            <a:picLocks noChangeAspect="1"/>
          </p:cNvPicPr>
          <p:nvPr/>
        </p:nvPicPr>
        <p:blipFill rotWithShape="1">
          <a:blip r:embed="rId2"/>
          <a:srcRect r="-8" b="6545"/>
          <a:stretch/>
        </p:blipFill>
        <p:spPr>
          <a:xfrm>
            <a:off x="4482" y="10"/>
            <a:ext cx="12192235" cy="6860346"/>
          </a:xfrm>
          <a:prstGeom prst="rect">
            <a:avLst/>
          </a:prstGeom>
        </p:spPr>
      </p:pic>
      <p:sp>
        <p:nvSpPr>
          <p:cNvPr id="18" name="TextBox 17">
            <a:extLst>
              <a:ext uri="{FF2B5EF4-FFF2-40B4-BE49-F238E27FC236}">
                <a16:creationId xmlns:a16="http://schemas.microsoft.com/office/drawing/2014/main" id="{A79E3999-EC7C-F475-A0D4-91F132AA92B6}"/>
              </a:ext>
            </a:extLst>
          </p:cNvPr>
          <p:cNvSpPr txBox="1"/>
          <p:nvPr/>
        </p:nvSpPr>
        <p:spPr>
          <a:xfrm>
            <a:off x="176487" y="-36572"/>
            <a:ext cx="1200868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u="sng"/>
              <a:t>Academic writing and its importance. </a:t>
            </a:r>
          </a:p>
          <a:p>
            <a:pPr algn="ctr"/>
            <a:r>
              <a:rPr lang="en-US" sz="1200">
                <a:ea typeface="+mn-lt"/>
                <a:cs typeface="+mn-lt"/>
              </a:rPr>
              <a:t>All students and professionals must practice academic writing well to succeed in their studies and future jobs. Due to these skills being transferable to several work-related tasks, many employers seek candidates with these talents. References and supporting data should be used in academic writing to provide concise, easily understood, and impartial information that supports the thesis statement.  </a:t>
            </a:r>
            <a:r>
              <a:rPr lang="en-US" sz="1200"/>
              <a:t>An article by Sheffield university (2023) describes academic writing as </a:t>
            </a:r>
            <a:r>
              <a:rPr lang="en-US" sz="1200">
                <a:ea typeface="+mn-lt"/>
                <a:cs typeface="+mn-lt"/>
              </a:rPr>
              <a:t>part of an intricate process that supports written assessments at universities and involves gathering, analyzing, and evaluating information as well as organizing, preparing, editing, and proofreading your work and taking feedback into account. There are many complex skills that are important when writing in an academic manner, some of these include: clear presentation, critical thinking and </a:t>
            </a:r>
            <a:r>
              <a:rPr lang="en-US" sz="1200" err="1">
                <a:ea typeface="+mn-lt"/>
                <a:cs typeface="+mn-lt"/>
              </a:rPr>
              <a:t>organisation</a:t>
            </a:r>
            <a:r>
              <a:rPr lang="en-US" sz="1200">
                <a:ea typeface="+mn-lt"/>
                <a:cs typeface="+mn-lt"/>
              </a:rPr>
              <a:t> and thorough researching to ensure use of valid and reliable sources. </a:t>
            </a:r>
          </a:p>
          <a:p>
            <a:endParaRPr lang="en-US" sz="1200">
              <a:ea typeface="+mn-lt"/>
              <a:cs typeface="+mn-lt"/>
            </a:endParaRPr>
          </a:p>
        </p:txBody>
      </p:sp>
      <p:sp>
        <p:nvSpPr>
          <p:cNvPr id="2" name="TextBox 1">
            <a:extLst>
              <a:ext uri="{FF2B5EF4-FFF2-40B4-BE49-F238E27FC236}">
                <a16:creationId xmlns:a16="http://schemas.microsoft.com/office/drawing/2014/main" id="{FE95CD5C-B22D-D364-EC1B-41F5354F783A}"/>
              </a:ext>
            </a:extLst>
          </p:cNvPr>
          <p:cNvSpPr txBox="1"/>
          <p:nvPr/>
        </p:nvSpPr>
        <p:spPr>
          <a:xfrm>
            <a:off x="437213" y="2389057"/>
            <a:ext cx="3154180" cy="39349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17A13920-B40F-9A65-7F4C-13A7A0E4C5FA}"/>
              </a:ext>
            </a:extLst>
          </p:cNvPr>
          <p:cNvSpPr txBox="1"/>
          <p:nvPr/>
        </p:nvSpPr>
        <p:spPr>
          <a:xfrm>
            <a:off x="123748" y="1911115"/>
            <a:ext cx="3944933" cy="4893647"/>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u="sng"/>
              <a:t>Referencing and paraphrasing </a:t>
            </a:r>
          </a:p>
          <a:p>
            <a:r>
              <a:rPr lang="en-US" sz="1200">
                <a:ea typeface="+mn-lt"/>
                <a:cs typeface="+mn-lt"/>
              </a:rPr>
              <a:t>The process of putting information from another source into your own words while maintaining its meaning is known as paraphrasing. Additionally, the open university (2021) states that paraphrasing shows the writers understanding of the subject they are writing about enough to be able to summaries it in their own way.</a:t>
            </a:r>
          </a:p>
          <a:p>
            <a:r>
              <a:rPr lang="en-US" sz="1200">
                <a:ea typeface="+mn-lt"/>
                <a:cs typeface="+mn-lt"/>
              </a:rPr>
              <a:t>Plagiarism is a serious offense both generally and in academic work. Plagiarism is the practice of using someone else's words or ideas as your own, either without citing the original source or author. Citing sources correctly is essential to avoiding plagiarism. Citing sources in one's work enables readers to go back and view the original materials.  in an article by Oxford university (2023) it is  stated that not only is it poor research, but it also indicates that you have not finished the learning process when you pass off someone else's work as your own. Plagiarism is immoral and might negatively impact your career in the future. In conclusion, to avoid plagiarism it is vital to include a reference list of all sources referred to in a piece of work, as well as paraphrasing the information into individuals own words to avoid copying and to show a thorough understanding of the subject or topic. </a:t>
            </a:r>
            <a:endParaRPr lang="en-US" sz="1200"/>
          </a:p>
        </p:txBody>
      </p:sp>
      <p:sp>
        <p:nvSpPr>
          <p:cNvPr id="4" name="TextBox 3">
            <a:extLst>
              <a:ext uri="{FF2B5EF4-FFF2-40B4-BE49-F238E27FC236}">
                <a16:creationId xmlns:a16="http://schemas.microsoft.com/office/drawing/2014/main" id="{EC9EAE40-7126-46CB-5B87-1CDC99BE9DF7}"/>
              </a:ext>
            </a:extLst>
          </p:cNvPr>
          <p:cNvSpPr txBox="1"/>
          <p:nvPr/>
        </p:nvSpPr>
        <p:spPr>
          <a:xfrm>
            <a:off x="4001190" y="1591937"/>
            <a:ext cx="4232672" cy="5447645"/>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u="sng" err="1"/>
              <a:t>Organisation</a:t>
            </a:r>
            <a:r>
              <a:rPr lang="en-US" sz="1200" b="1" u="sng"/>
              <a:t> and time management.</a:t>
            </a:r>
          </a:p>
          <a:p>
            <a:r>
              <a:rPr lang="en-US" sz="1200">
                <a:ea typeface="+mn-lt"/>
                <a:cs typeface="+mn-lt"/>
              </a:rPr>
              <a:t>Good time management techniques enable you to finish tasks, sharpen your attention, and make wiser choices. As a result, you'll be able to better arrange your days to prevent confusion, lessen stress, and free up time for proactive and creative thinking. Ultimately, you can achieve important objectives and progress in your profession by strengthening your time management and organizational skills. </a:t>
            </a:r>
            <a:r>
              <a:rPr lang="en-US" sz="1200" err="1">
                <a:ea typeface="+mn-lt"/>
                <a:cs typeface="+mn-lt"/>
              </a:rPr>
              <a:t>Prioritising</a:t>
            </a:r>
            <a:r>
              <a:rPr lang="en-US" sz="1200">
                <a:ea typeface="+mn-lt"/>
                <a:cs typeface="+mn-lt"/>
              </a:rPr>
              <a:t> tasks in order of importance is vital In order to be productive and efficient. Goal setting enables you to comprehend your ultimate objective and the precise steps required to get it. You may work toward an objective with total attention once you have a clear understanding of it in your mind. Additionally, you may determine which tasks are essential to achieving the objective and stop wasting time on ones that aren't. A web article by time doctor (no date) states creating a weekly to- do list in order of importance is a good way of scheduling tasks, it's also vital to consider any unscheduled tasks to allow extra time if needed. Setting goals and rewards for yourself is also a great way of avoiding procrastination, however completely understanding the task you're doing is a good way of avoiding this too as it allows more thorough research and note taking when you understand what you're talking about.</a:t>
            </a:r>
            <a:endParaRPr lang="en-US" sz="1200"/>
          </a:p>
          <a:p>
            <a:endParaRPr lang="en-US" sz="1200" b="1" u="sng"/>
          </a:p>
          <a:p>
            <a:pPr algn="ctr"/>
            <a:endParaRPr lang="en-US" sz="1200" b="1" u="sng"/>
          </a:p>
        </p:txBody>
      </p:sp>
      <p:sp>
        <p:nvSpPr>
          <p:cNvPr id="5" name="TextBox 4">
            <a:extLst>
              <a:ext uri="{FF2B5EF4-FFF2-40B4-BE49-F238E27FC236}">
                <a16:creationId xmlns:a16="http://schemas.microsoft.com/office/drawing/2014/main" id="{578FF6AF-00B7-2B74-6B64-D402E1FB4885}"/>
              </a:ext>
            </a:extLst>
          </p:cNvPr>
          <p:cNvSpPr txBox="1"/>
          <p:nvPr/>
        </p:nvSpPr>
        <p:spPr>
          <a:xfrm>
            <a:off x="8155895" y="2138279"/>
            <a:ext cx="3804420" cy="4431983"/>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u="sng"/>
              <a:t>Being critical and creating  an argument.</a:t>
            </a:r>
            <a:r>
              <a:rPr lang="en-US" sz="1200"/>
              <a:t> </a:t>
            </a:r>
          </a:p>
          <a:p>
            <a:r>
              <a:rPr lang="en-US" sz="1200">
                <a:ea typeface="+mn-lt"/>
                <a:cs typeface="+mn-lt"/>
              </a:rPr>
              <a:t>Critical thinking is necessary for academic writing; it is not sufficient to simply explain or summarize the facts; you must also analyze, assess, and apply the data to develop your own claims. Here, you can present your own opinions based on the available data. As stated by University of York (2023) criticality isn't only relevant to writing but also when reading, it allows </a:t>
            </a:r>
            <a:r>
              <a:rPr lang="en-US" sz="1200" err="1">
                <a:ea typeface="+mn-lt"/>
                <a:cs typeface="+mn-lt"/>
              </a:rPr>
              <a:t>throrough</a:t>
            </a:r>
            <a:r>
              <a:rPr lang="en-US" sz="1200">
                <a:ea typeface="+mn-lt"/>
                <a:cs typeface="+mn-lt"/>
              </a:rPr>
              <a:t> evaluation of sources being fully relevant to your certain subject or if they are reliable. It also allows you to fully understand what you are looking for  when searching sources. Criticality suggests closely examining the definitions, concepts, presumptions, conclusions, and arguments made in the text. It is targeted questioning and interrogation that honors the contributions and actions of others. This allows you to create an argument whilst establishing valid strengths and weaknesses as well as showing concise reasoning and supporting evidence. Creating an argument should be critical but also fair to the argument and disagreements of other sources. </a:t>
            </a:r>
            <a:endParaRPr lang="en-US" sz="12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1CEF030C-A95A-41CA-87AC-9AEA3338C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F9669AAE-CED6-46E3-B8B0-8813FF543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D6722F0C-A0CD-4611-B215-6850DFE97E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469046"/>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pic>
        <p:nvPicPr>
          <p:cNvPr id="17" name="Picture 16" descr="Colorful wavy concept">
            <a:extLst>
              <a:ext uri="{FF2B5EF4-FFF2-40B4-BE49-F238E27FC236}">
                <a16:creationId xmlns:a16="http://schemas.microsoft.com/office/drawing/2014/main" id="{E227B9CA-996B-F313-9257-DE5F6BF4A701}"/>
              </a:ext>
            </a:extLst>
          </p:cNvPr>
          <p:cNvPicPr>
            <a:picLocks noChangeAspect="1"/>
          </p:cNvPicPr>
          <p:nvPr/>
        </p:nvPicPr>
        <p:blipFill rotWithShape="1">
          <a:blip r:embed="rId2"/>
          <a:srcRect r="-8" b="6545"/>
          <a:stretch/>
        </p:blipFill>
        <p:spPr>
          <a:xfrm>
            <a:off x="-24273" y="-43122"/>
            <a:ext cx="12192235" cy="6860346"/>
          </a:xfrm>
          <a:prstGeom prst="rect">
            <a:avLst/>
          </a:prstGeom>
        </p:spPr>
      </p:pic>
      <p:sp>
        <p:nvSpPr>
          <p:cNvPr id="18" name="TextBox 17">
            <a:extLst>
              <a:ext uri="{FF2B5EF4-FFF2-40B4-BE49-F238E27FC236}">
                <a16:creationId xmlns:a16="http://schemas.microsoft.com/office/drawing/2014/main" id="{A79E3999-EC7C-F475-A0D4-91F132AA92B6}"/>
              </a:ext>
            </a:extLst>
          </p:cNvPr>
          <p:cNvSpPr txBox="1"/>
          <p:nvPr/>
        </p:nvSpPr>
        <p:spPr>
          <a:xfrm>
            <a:off x="488782" y="275723"/>
            <a:ext cx="10891085"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u="sng">
                <a:ea typeface="+mn-lt"/>
                <a:cs typeface="+mn-lt"/>
              </a:rPr>
              <a:t>Reference list </a:t>
            </a:r>
          </a:p>
          <a:p>
            <a:endParaRPr lang="en-US" sz="1200" b="1" u="sng"/>
          </a:p>
          <a:p>
            <a:pPr marL="228600" indent="-228600">
              <a:buAutoNum type="arabicPeriod"/>
            </a:pPr>
            <a:r>
              <a:rPr lang="en-US" sz="1200"/>
              <a:t>Sheffield university (2023)</a:t>
            </a:r>
            <a:r>
              <a:rPr lang="en-US" sz="1200" i="1"/>
              <a:t> Academic skills center: study skills online. </a:t>
            </a:r>
            <a:r>
              <a:rPr lang="en-US" sz="1200"/>
              <a:t>Available at</a:t>
            </a:r>
            <a:r>
              <a:rPr lang="en-US" sz="1200">
                <a:ea typeface="+mn-lt"/>
                <a:cs typeface="+mn-lt"/>
              </a:rPr>
              <a:t>: </a:t>
            </a:r>
            <a:r>
              <a:rPr lang="en-US" sz="1200">
                <a:ea typeface="+mn-lt"/>
                <a:cs typeface="+mn-lt"/>
                <a:hlinkClick r:id="rId3"/>
              </a:rPr>
              <a:t>Academic writing | 301 | The University of Sheffield</a:t>
            </a:r>
            <a:r>
              <a:rPr lang="en-US" sz="1200">
                <a:ea typeface="+mn-lt"/>
                <a:cs typeface="+mn-lt"/>
              </a:rPr>
              <a:t> (Accessed: 16 October 2023)</a:t>
            </a:r>
          </a:p>
          <a:p>
            <a:pPr marL="228600" indent="-228600">
              <a:buAutoNum type="arabicPeriod"/>
            </a:pPr>
            <a:endParaRPr lang="en-US" sz="1200">
              <a:ea typeface="+mn-lt"/>
              <a:cs typeface="+mn-lt"/>
            </a:endParaRPr>
          </a:p>
          <a:p>
            <a:pPr marL="228600" indent="-228600">
              <a:buAutoNum type="arabicPeriod"/>
            </a:pPr>
            <a:r>
              <a:rPr lang="en-US" sz="1200">
                <a:ea typeface="+mn-lt"/>
                <a:cs typeface="+mn-lt"/>
              </a:rPr>
              <a:t>Open university (2021) </a:t>
            </a:r>
            <a:r>
              <a:rPr lang="en-US" sz="1200" i="1">
                <a:ea typeface="+mn-lt"/>
                <a:cs typeface="+mn-lt"/>
              </a:rPr>
              <a:t>writing in your own words. </a:t>
            </a:r>
            <a:r>
              <a:rPr lang="en-US" sz="1200">
                <a:ea typeface="+mn-lt"/>
                <a:cs typeface="+mn-lt"/>
              </a:rPr>
              <a:t>Available at: </a:t>
            </a:r>
            <a:r>
              <a:rPr lang="en-US" sz="1200">
                <a:ea typeface="+mn-lt"/>
                <a:cs typeface="+mn-lt"/>
                <a:hlinkClick r:id="rId4"/>
              </a:rPr>
              <a:t>Writing in your own words: How do I use my own words | Help Centre | The Open University</a:t>
            </a:r>
            <a:r>
              <a:rPr lang="en-US" sz="1200">
                <a:ea typeface="+mn-lt"/>
                <a:cs typeface="+mn-lt"/>
              </a:rPr>
              <a:t> (Accessed 16 </a:t>
            </a:r>
            <a:r>
              <a:rPr lang="en-US" sz="1200" err="1">
                <a:ea typeface="+mn-lt"/>
                <a:cs typeface="+mn-lt"/>
              </a:rPr>
              <a:t>october</a:t>
            </a:r>
            <a:r>
              <a:rPr lang="en-US" sz="1200">
                <a:ea typeface="+mn-lt"/>
                <a:cs typeface="+mn-lt"/>
              </a:rPr>
              <a:t>) </a:t>
            </a:r>
          </a:p>
          <a:p>
            <a:pPr marL="228600" indent="-228600">
              <a:buAutoNum type="arabicPeriod"/>
            </a:pPr>
            <a:endParaRPr lang="en-US" sz="1200">
              <a:ea typeface="+mn-lt"/>
              <a:cs typeface="+mn-lt"/>
            </a:endParaRPr>
          </a:p>
          <a:p>
            <a:pPr marL="228600" indent="-228600">
              <a:buAutoNum type="arabicPeriod"/>
            </a:pPr>
            <a:r>
              <a:rPr lang="en-US" sz="1200">
                <a:ea typeface="+mn-lt"/>
                <a:cs typeface="+mn-lt"/>
              </a:rPr>
              <a:t>Oxford university (2023) P</a:t>
            </a:r>
            <a:r>
              <a:rPr lang="en-US" sz="1200" i="1">
                <a:ea typeface="+mn-lt"/>
                <a:cs typeface="+mn-lt"/>
              </a:rPr>
              <a:t>lagiarism: what is it and how can it be avoided. </a:t>
            </a:r>
            <a:r>
              <a:rPr lang="en-US" sz="1200">
                <a:ea typeface="+mn-lt"/>
                <a:cs typeface="+mn-lt"/>
              </a:rPr>
              <a:t>Available at: </a:t>
            </a:r>
            <a:r>
              <a:rPr lang="en-US" sz="1200">
                <a:ea typeface="+mn-lt"/>
                <a:cs typeface="+mn-lt"/>
                <a:hlinkClick r:id="rId5"/>
              </a:rPr>
              <a:t>Plagiarism | University of Oxford</a:t>
            </a:r>
            <a:r>
              <a:rPr lang="en-US" sz="1200">
                <a:ea typeface="+mn-lt"/>
                <a:cs typeface="+mn-lt"/>
              </a:rPr>
              <a:t>. (Accessed: 16 October 2023)</a:t>
            </a:r>
          </a:p>
          <a:p>
            <a:pPr marL="228600" indent="-228600">
              <a:buAutoNum type="arabicPeriod"/>
            </a:pPr>
            <a:endParaRPr lang="en-US" sz="1200">
              <a:ea typeface="+mn-lt"/>
              <a:cs typeface="+mn-lt"/>
            </a:endParaRPr>
          </a:p>
          <a:p>
            <a:pPr marL="228600" indent="-228600">
              <a:buAutoNum type="arabicPeriod"/>
            </a:pPr>
            <a:r>
              <a:rPr lang="en-US" sz="1200">
                <a:ea typeface="+mn-lt"/>
                <a:cs typeface="+mn-lt"/>
              </a:rPr>
              <a:t>Time doctor (no date) </a:t>
            </a:r>
            <a:r>
              <a:rPr lang="en-US" sz="1200" i="1">
                <a:ea typeface="+mn-lt"/>
                <a:cs typeface="+mn-lt"/>
              </a:rPr>
              <a:t>8 must have </a:t>
            </a:r>
            <a:r>
              <a:rPr lang="en-US" sz="1200" i="1" err="1">
                <a:ea typeface="+mn-lt"/>
                <a:cs typeface="+mn-lt"/>
              </a:rPr>
              <a:t>organisation</a:t>
            </a:r>
            <a:r>
              <a:rPr lang="en-US" sz="1200" i="1">
                <a:ea typeface="+mn-lt"/>
                <a:cs typeface="+mn-lt"/>
              </a:rPr>
              <a:t> and time management skills. </a:t>
            </a:r>
            <a:r>
              <a:rPr lang="en-US" sz="1200">
                <a:ea typeface="+mn-lt"/>
                <a:cs typeface="+mn-lt"/>
              </a:rPr>
              <a:t>Available at: </a:t>
            </a:r>
            <a:r>
              <a:rPr lang="en-US" sz="1200">
                <a:ea typeface="+mn-lt"/>
                <a:cs typeface="+mn-lt"/>
                <a:hlinkClick r:id="rId6"/>
              </a:rPr>
              <a:t>https://www.bing.com/ck/a?!&amp;&amp;p=f22db16848443cceJmltdHM9MTY5ODcxMDQwMCZpZ3VpZD0yNzY3ZWFhMC04Y2E3LTY5MDItMWI4Zi1mOTBiOGQxYzY4NTcmaW5zaWQ9NTIxMA&amp;ptn=3&amp;hsh=3&amp;fclid=2767eaa0-8ca7-6902-1b8f-f90b8d1c6857&amp;psq=organization+and+time+management+time+doctor&amp;u=a1aHR0cHM6Ly93d3cudGltZWRvY3Rvci5jb20vYmxvZy90aW1lLW1hbmFnZW1lbnQtYW5kLW9yZ2FuaXphdGlvbmFsLXNraWxscy8&amp;ntb=1</a:t>
            </a:r>
            <a:r>
              <a:rPr lang="en-US" sz="1200">
                <a:ea typeface="+mn-lt"/>
                <a:cs typeface="+mn-lt"/>
              </a:rPr>
              <a:t> (Accessed: 20th October 2023)</a:t>
            </a:r>
          </a:p>
          <a:p>
            <a:pPr marL="228600" indent="-228600">
              <a:buAutoNum type="arabicPeriod"/>
            </a:pPr>
            <a:endParaRPr lang="en-US" sz="1200">
              <a:ea typeface="+mn-lt"/>
              <a:cs typeface="+mn-lt"/>
            </a:endParaRPr>
          </a:p>
          <a:p>
            <a:pPr marL="228600" indent="-228600">
              <a:buAutoNum type="arabicPeriod"/>
            </a:pPr>
            <a:r>
              <a:rPr lang="en-US" sz="1200">
                <a:ea typeface="+mn-lt"/>
                <a:cs typeface="+mn-lt"/>
              </a:rPr>
              <a:t>University of York (2023) A</a:t>
            </a:r>
            <a:r>
              <a:rPr lang="en-US" sz="1200" i="1">
                <a:ea typeface="+mn-lt"/>
                <a:cs typeface="+mn-lt"/>
              </a:rPr>
              <a:t> practical guide: criticality in academic writing. </a:t>
            </a:r>
            <a:r>
              <a:rPr lang="en-US" sz="1200">
                <a:ea typeface="+mn-lt"/>
                <a:cs typeface="+mn-lt"/>
              </a:rPr>
              <a:t>Available at: </a:t>
            </a:r>
            <a:r>
              <a:rPr lang="en-US" sz="1200">
                <a:ea typeface="+mn-lt"/>
                <a:cs typeface="+mn-lt"/>
                <a:hlinkClick r:id="rId7"/>
              </a:rPr>
              <a:t>Criticality in academic writing - Academic writing: a practical guide - Subject Guides at University of York</a:t>
            </a:r>
            <a:r>
              <a:rPr lang="en-US" sz="1200">
                <a:ea typeface="+mn-lt"/>
                <a:cs typeface="+mn-lt"/>
              </a:rPr>
              <a:t> (Accessed: 20 October 2023) </a:t>
            </a:r>
          </a:p>
          <a:p>
            <a:pPr marL="228600" indent="-228600">
              <a:buAutoNum type="arabicPeriod"/>
            </a:pPr>
            <a:endParaRPr lang="en-US" sz="1200">
              <a:ea typeface="+mn-lt"/>
              <a:cs typeface="+mn-lt"/>
            </a:endParaRPr>
          </a:p>
          <a:p>
            <a:endParaRPr lang="en-US" sz="1200">
              <a:ea typeface="+mn-lt"/>
              <a:cs typeface="+mn-lt"/>
            </a:endParaRPr>
          </a:p>
          <a:p>
            <a:endParaRPr lang="en-US" sz="1200">
              <a:ea typeface="+mn-lt"/>
              <a:cs typeface="+mn-lt"/>
            </a:endParaRPr>
          </a:p>
          <a:p>
            <a:endParaRPr lang="en-US" sz="1200">
              <a:ea typeface="+mn-lt"/>
              <a:cs typeface="+mn-lt"/>
            </a:endParaRPr>
          </a:p>
          <a:p>
            <a:endParaRPr lang="en-US" sz="1200">
              <a:ea typeface="+mn-lt"/>
              <a:cs typeface="+mn-lt"/>
            </a:endParaRPr>
          </a:p>
        </p:txBody>
      </p:sp>
    </p:spTree>
    <p:extLst>
      <p:ext uri="{BB962C8B-B14F-4D97-AF65-F5344CB8AC3E}">
        <p14:creationId xmlns:p14="http://schemas.microsoft.com/office/powerpoint/2010/main" val="1939130425"/>
      </p:ext>
    </p:extLst>
  </p:cSld>
  <p:clrMapOvr>
    <a:masterClrMapping/>
  </p:clrMapOvr>
</p:sld>
</file>

<file path=ppt/theme/theme1.xml><?xml version="1.0" encoding="utf-8"?>
<a:theme xmlns:a="http://schemas.openxmlformats.org/drawingml/2006/main" name="BjornVTI">
  <a:themeElements>
    <a:clrScheme name="AnalogousFromLightSeed_2SEEDS">
      <a:dk1>
        <a:srgbClr val="000000"/>
      </a:dk1>
      <a:lt1>
        <a:srgbClr val="FFFFFF"/>
      </a:lt1>
      <a:dk2>
        <a:srgbClr val="243741"/>
      </a:dk2>
      <a:lt2>
        <a:srgbClr val="E2E5E8"/>
      </a:lt2>
      <a:accent1>
        <a:srgbClr val="BB9D7E"/>
      </a:accent1>
      <a:accent2>
        <a:srgbClr val="C59791"/>
      </a:accent2>
      <a:accent3>
        <a:srgbClr val="A5A27B"/>
      </a:accent3>
      <a:accent4>
        <a:srgbClr val="74ADA7"/>
      </a:accent4>
      <a:accent5>
        <a:srgbClr val="7EA7BB"/>
      </a:accent5>
      <a:accent6>
        <a:srgbClr val="7E8DBB"/>
      </a:accent6>
      <a:hlink>
        <a:srgbClr val="6184A9"/>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VTI" id="{D01443FD-65CF-4AEF-9B9D-4466C96F9785}" vid="{36EF4262-385E-40E6-B073-FB18FD98BF4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BjornVTI</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2023-10-19T09:43:24Z</dcterms:created>
  <dcterms:modified xsi:type="dcterms:W3CDTF">2023-10-31T15:47:04Z</dcterms:modified>
</cp:coreProperties>
</file>