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44"/>
  </p:notesMasterIdLst>
  <p:sldIdLst>
    <p:sldId id="264" r:id="rId2"/>
    <p:sldId id="269" r:id="rId3"/>
    <p:sldId id="312" r:id="rId4"/>
    <p:sldId id="267" r:id="rId5"/>
    <p:sldId id="270" r:id="rId6"/>
    <p:sldId id="271" r:id="rId7"/>
    <p:sldId id="272" r:id="rId8"/>
    <p:sldId id="273" r:id="rId9"/>
    <p:sldId id="274" r:id="rId10"/>
    <p:sldId id="275" r:id="rId11"/>
    <p:sldId id="276" r:id="rId12"/>
    <p:sldId id="279" r:id="rId13"/>
    <p:sldId id="280" r:id="rId14"/>
    <p:sldId id="304" r:id="rId15"/>
    <p:sldId id="305" r:id="rId16"/>
    <p:sldId id="306" r:id="rId17"/>
    <p:sldId id="307" r:id="rId18"/>
    <p:sldId id="281" r:id="rId19"/>
    <p:sldId id="282" r:id="rId20"/>
    <p:sldId id="308" r:id="rId21"/>
    <p:sldId id="309" r:id="rId22"/>
    <p:sldId id="310" r:id="rId23"/>
    <p:sldId id="311" r:id="rId24"/>
    <p:sldId id="294" r:id="rId25"/>
    <p:sldId id="293" r:id="rId26"/>
    <p:sldId id="295" r:id="rId27"/>
    <p:sldId id="296" r:id="rId28"/>
    <p:sldId id="297" r:id="rId29"/>
    <p:sldId id="298" r:id="rId30"/>
    <p:sldId id="299" r:id="rId31"/>
    <p:sldId id="284" r:id="rId32"/>
    <p:sldId id="285" r:id="rId33"/>
    <p:sldId id="286" r:id="rId34"/>
    <p:sldId id="287" r:id="rId35"/>
    <p:sldId id="288" r:id="rId36"/>
    <p:sldId id="289" r:id="rId37"/>
    <p:sldId id="277" r:id="rId38"/>
    <p:sldId id="301" r:id="rId39"/>
    <p:sldId id="302" r:id="rId40"/>
    <p:sldId id="300" r:id="rId41"/>
    <p:sldId id="291" r:id="rId42"/>
    <p:sldId id="303"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109" d="100"/>
          <a:sy n="109" d="100"/>
        </p:scale>
        <p:origin x="-594" y="-8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8AAEC1-FE04-41B0-9A70-E9990925E53C}" type="datetimeFigureOut">
              <a:rPr lang="en-US" smtClean="0"/>
              <a:pPr/>
              <a:t>4/25/2022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DBD575-48B4-4987-ABD8-BEE7F0F095EF}" type="slidenum">
              <a:rPr lang="en-US" smtClean="0"/>
              <a:pPr/>
              <a:t>‹#›</a:t>
            </a:fld>
            <a:endParaRPr lang="en-US"/>
          </a:p>
        </p:txBody>
      </p:sp>
    </p:spTree>
    <p:extLst>
      <p:ext uri="{BB962C8B-B14F-4D97-AF65-F5344CB8AC3E}">
        <p14:creationId xmlns:p14="http://schemas.microsoft.com/office/powerpoint/2010/main" xmlns="" val="1987923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1</a:t>
            </a:fld>
            <a:endParaRPr lang="en-US"/>
          </a:p>
        </p:txBody>
      </p:sp>
    </p:spTree>
    <p:extLst>
      <p:ext uri="{BB962C8B-B14F-4D97-AF65-F5344CB8AC3E}">
        <p14:creationId xmlns:p14="http://schemas.microsoft.com/office/powerpoint/2010/main" xmlns="" val="1006043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recent years, the country has experienced a decline in the domestic labor market due to China's young population shrinking. </a:t>
            </a:r>
          </a:p>
          <a:p>
            <a:r>
              <a:rPr lang="en-US" dirty="0"/>
              <a:t>The government also shares enormous economic and financial burdens due to the higher number of elderly requiring public funding.</a:t>
            </a: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5</a:t>
            </a:fld>
            <a:endParaRPr lang="en-US"/>
          </a:p>
        </p:txBody>
      </p:sp>
    </p:spTree>
    <p:extLst>
      <p:ext uri="{BB962C8B-B14F-4D97-AF65-F5344CB8AC3E}">
        <p14:creationId xmlns:p14="http://schemas.microsoft.com/office/powerpoint/2010/main" xmlns="" val="4026639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also love holiday policies for festivals such as the Lantern Festival, Spring festival, and the National day. </a:t>
            </a:r>
          </a:p>
          <a:p>
            <a:r>
              <a:rPr lang="en-US" dirty="0"/>
              <a:t>The most important tradition for the Chinese people is the concept of harmony, which embraces benevolence, honesty, loyalty, courtesy, and righteousness. </a:t>
            </a:r>
          </a:p>
          <a:p>
            <a:endParaRPr lang="en-US" dirty="0"/>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6</a:t>
            </a:fld>
            <a:endParaRPr lang="en-US"/>
          </a:p>
        </p:txBody>
      </p:sp>
    </p:spTree>
    <p:extLst>
      <p:ext uri="{BB962C8B-B14F-4D97-AF65-F5344CB8AC3E}">
        <p14:creationId xmlns:p14="http://schemas.microsoft.com/office/powerpoint/2010/main" xmlns="" val="1095612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7</a:t>
            </a:fld>
            <a:endParaRPr lang="en-US"/>
          </a:p>
        </p:txBody>
      </p:sp>
    </p:spTree>
    <p:extLst>
      <p:ext uri="{BB962C8B-B14F-4D97-AF65-F5344CB8AC3E}">
        <p14:creationId xmlns:p14="http://schemas.microsoft.com/office/powerpoint/2010/main" xmlns="" val="1627932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world-bank rated it as the most significant sustainable expansion ever. It' is also considered the largest economy in the world. </a:t>
            </a: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8</a:t>
            </a:fld>
            <a:endParaRPr lang="en-US"/>
          </a:p>
        </p:txBody>
      </p:sp>
    </p:spTree>
    <p:extLst>
      <p:ext uri="{BB962C8B-B14F-4D97-AF65-F5344CB8AC3E}">
        <p14:creationId xmlns:p14="http://schemas.microsoft.com/office/powerpoint/2010/main" xmlns="" val="2398527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country has also invested heavily in electric vehicles. China holds numerous technological innovations in history, such as gun powder, the compass, papermaking, and printing.</a:t>
            </a: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9</a:t>
            </a:fld>
            <a:endParaRPr lang="en-US"/>
          </a:p>
        </p:txBody>
      </p:sp>
    </p:spTree>
    <p:extLst>
      <p:ext uri="{BB962C8B-B14F-4D97-AF65-F5344CB8AC3E}">
        <p14:creationId xmlns:p14="http://schemas.microsoft.com/office/powerpoint/2010/main" xmlns="" val="586561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Cultural analysis of a hosting country while deciding to expand the business operations is considered the critical success factor of expansion. The role of cultural understanding before expanding into the international market. To survive in the new market and the scale-up company has to develop an innovative product that is valuable to the customers, and for that, the management should understand the culture of the company (Wang et al., 2022). The culture of a country has a direct influence on the firm and the strategies developed by the management. Culture is defined as the values, norms, and way people think. These aspects differentiate a community from others. The report concludes that when the organizations expand, this is one of the most important things to consider and have to conduct deep research to analyze how the firm behaves.</a:t>
            </a: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23</a:t>
            </a:fld>
            <a:endParaRPr lang="en-US"/>
          </a:p>
        </p:txBody>
      </p:sp>
    </p:spTree>
    <p:extLst>
      <p:ext uri="{BB962C8B-B14F-4D97-AF65-F5344CB8AC3E}">
        <p14:creationId xmlns:p14="http://schemas.microsoft.com/office/powerpoint/2010/main" xmlns="" val="21392844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The “cultural dimension theory of Hofstede” was developed by “Dutch social psychologist Geert Hofstede”. This theory is a framework which measures “cultural dimensions from a global perspective” (</a:t>
            </a:r>
            <a:r>
              <a:rPr kumimoji="0" lang="en-US" sz="1100" b="0" i="0" u="none" strike="noStrike" kern="0" cap="none" spc="0" normalizeH="0" baseline="0" noProof="0" dirty="0" err="1">
                <a:ln>
                  <a:noFill/>
                </a:ln>
                <a:solidFill>
                  <a:srgbClr val="000000"/>
                </a:solidFill>
                <a:effectLst/>
                <a:uLnTx/>
                <a:uFillTx/>
                <a:latin typeface="Arial"/>
                <a:ea typeface="Arial"/>
                <a:cs typeface="Arial"/>
                <a:sym typeface="Arial"/>
              </a:rPr>
              <a:t>Mikhailovskaya</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 2021). When a business aims for extending on a global level, this framework of Hofstede helps in understanding the cultural dimensions. There are six cultural dimensions addressed in this theory. These are - “power distance index, individualism, uncertainty avoidance, masculinity vs. femininity, long term orientation vs. short term orientation and indulgence vs. restraint” (</a:t>
            </a:r>
            <a:r>
              <a:rPr kumimoji="0" lang="en-US" sz="1100" b="0" i="0" u="none" strike="noStrike" kern="0" cap="none" spc="0" normalizeH="0" baseline="0" noProof="0" dirty="0" err="1">
                <a:ln>
                  <a:noFill/>
                </a:ln>
                <a:solidFill>
                  <a:srgbClr val="000000"/>
                </a:solidFill>
                <a:effectLst/>
                <a:uLnTx/>
                <a:uFillTx/>
                <a:latin typeface="Arial"/>
                <a:ea typeface="Arial"/>
                <a:cs typeface="Arial"/>
                <a:sym typeface="Arial"/>
              </a:rPr>
              <a:t>Minkov</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 and </a:t>
            </a:r>
            <a:r>
              <a:rPr kumimoji="0" lang="en-US" sz="1100" b="0" i="0" u="none" strike="noStrike" kern="0" cap="none" spc="0" normalizeH="0" baseline="0" noProof="0" dirty="0" err="1">
                <a:ln>
                  <a:noFill/>
                </a:ln>
                <a:solidFill>
                  <a:srgbClr val="000000"/>
                </a:solidFill>
                <a:effectLst/>
                <a:uLnTx/>
                <a:uFillTx/>
                <a:latin typeface="Arial"/>
                <a:ea typeface="Arial"/>
                <a:cs typeface="Arial"/>
                <a:sym typeface="Arial"/>
              </a:rPr>
              <a:t>Kaasa</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 2020). This framework helps understand if there are any cultural differences in the new market that the company wants to expand. The comparison of the cultural differences of the UK vs. China can be </a:t>
            </a:r>
            <a:r>
              <a:rPr kumimoji="0" lang="en-US" sz="1100" b="0" i="0" u="none" strike="noStrike" kern="0" cap="none" spc="0" normalizeH="0" baseline="0" noProof="0" dirty="0" err="1">
                <a:ln>
                  <a:noFill/>
                </a:ln>
                <a:solidFill>
                  <a:srgbClr val="000000"/>
                </a:solidFill>
                <a:effectLst/>
                <a:uLnTx/>
                <a:uFillTx/>
                <a:latin typeface="Arial"/>
                <a:ea typeface="Arial"/>
                <a:cs typeface="Arial"/>
                <a:sym typeface="Arial"/>
              </a:rPr>
              <a:t>analysed</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 using Hofstede’s model.</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Comparison - UK vs. China</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1" i="1" u="none" strike="noStrike" kern="0" cap="none" spc="0" normalizeH="0" baseline="0" noProof="0" dirty="0">
                <a:ln>
                  <a:noFill/>
                </a:ln>
                <a:solidFill>
                  <a:srgbClr val="000000"/>
                </a:solidFill>
                <a:effectLst/>
                <a:uLnTx/>
                <a:uFillTx/>
                <a:latin typeface="Arial"/>
                <a:ea typeface="Arial"/>
                <a:cs typeface="Arial"/>
                <a:sym typeface="Arial"/>
              </a:rPr>
              <a:t>“Power distance”:</a:t>
            </a:r>
            <a:endParaRPr kumimoji="0" lang="en-US" sz="1100" b="0" i="0" u="none" strike="noStrike" kern="0" cap="none" spc="0" normalizeH="0" baseline="0" noProof="0" dirty="0">
              <a:ln>
                <a:noFill/>
              </a:ln>
              <a:solidFill>
                <a:srgbClr val="000000"/>
              </a:solidFill>
              <a:effectLst/>
              <a:uLnTx/>
              <a:uFillTx/>
              <a:latin typeface="Arial"/>
              <a:ea typeface="Arial"/>
              <a:cs typeface="Arial"/>
              <a:sym typeface="Arial"/>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UK- 35% - Equality is </a:t>
            </a:r>
            <a:r>
              <a:rPr kumimoji="0" lang="en-US" sz="1100" b="0" i="0" u="none" strike="noStrike" kern="0" cap="none" spc="0" normalizeH="0" baseline="0" noProof="0" dirty="0" err="1">
                <a:ln>
                  <a:noFill/>
                </a:ln>
                <a:solidFill>
                  <a:srgbClr val="000000"/>
                </a:solidFill>
                <a:effectLst/>
                <a:uLnTx/>
                <a:uFillTx/>
                <a:latin typeface="Arial"/>
                <a:ea typeface="Arial"/>
                <a:cs typeface="Arial"/>
                <a:sym typeface="Arial"/>
              </a:rPr>
              <a:t>prioritised</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China- 80% - Inequalities are acceptable.</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1" i="1" u="none" strike="noStrike" kern="0" cap="none" spc="0" normalizeH="0" baseline="0" noProof="0" dirty="0">
                <a:ln>
                  <a:noFill/>
                </a:ln>
                <a:solidFill>
                  <a:srgbClr val="000000"/>
                </a:solidFill>
                <a:effectLst/>
                <a:uLnTx/>
                <a:uFillTx/>
                <a:latin typeface="Arial"/>
                <a:ea typeface="Arial"/>
                <a:cs typeface="Arial"/>
                <a:sym typeface="Arial"/>
              </a:rPr>
              <a:t>“Individualism”:</a:t>
            </a:r>
            <a:endParaRPr kumimoji="0" lang="en-US" sz="1100" b="0" i="0" u="none" strike="noStrike" kern="0" cap="none" spc="0" normalizeH="0" baseline="0" noProof="0" dirty="0">
              <a:ln>
                <a:noFill/>
              </a:ln>
              <a:solidFill>
                <a:srgbClr val="000000"/>
              </a:solidFill>
              <a:effectLst/>
              <a:uLnTx/>
              <a:uFillTx/>
              <a:latin typeface="Arial"/>
              <a:ea typeface="Arial"/>
              <a:cs typeface="Arial"/>
              <a:sym typeface="Arial"/>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UK- 89% - thinking by self.</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China- 20% - Act in the interest of a group(</a:t>
            </a:r>
            <a:r>
              <a:rPr kumimoji="0" lang="en-US" sz="1100" b="0" i="0" u="none" strike="noStrike" kern="0" cap="none" spc="0" normalizeH="0" baseline="0" noProof="0" dirty="0" err="1">
                <a:ln>
                  <a:noFill/>
                </a:ln>
                <a:solidFill>
                  <a:srgbClr val="000000"/>
                </a:solidFill>
                <a:effectLst/>
                <a:uLnTx/>
                <a:uFillTx/>
                <a:latin typeface="Arial"/>
                <a:ea typeface="Arial"/>
                <a:cs typeface="Arial"/>
                <a:sym typeface="Arial"/>
              </a:rPr>
              <a:t>Brandminds</a:t>
            </a:r>
            <a:r>
              <a:rPr kumimoji="0" lang="en-US" sz="1100" b="0" i="0" u="none" strike="noStrike" kern="0" cap="none" spc="0" normalizeH="0" baseline="0" noProof="0" dirty="0">
                <a:ln>
                  <a:noFill/>
                </a:ln>
                <a:solidFill>
                  <a:srgbClr val="000000"/>
                </a:solidFill>
                <a:effectLst/>
                <a:uLnTx/>
                <a:uFillTx/>
                <a:latin typeface="Arial"/>
                <a:cs typeface="Arial"/>
                <a:sym typeface="Arial"/>
              </a:rPr>
              <a:t> </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live. 2022). </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1" i="1" u="none" strike="noStrike" kern="0" cap="none" spc="0" normalizeH="0" baseline="0" noProof="0" dirty="0">
                <a:ln>
                  <a:noFill/>
                </a:ln>
                <a:solidFill>
                  <a:srgbClr val="000000"/>
                </a:solidFill>
                <a:effectLst/>
                <a:uLnTx/>
                <a:uFillTx/>
                <a:latin typeface="Arial"/>
                <a:ea typeface="Arial"/>
                <a:cs typeface="Arial"/>
                <a:sym typeface="Arial"/>
              </a:rPr>
              <a:t>“Masculinity”:</a:t>
            </a:r>
            <a:endParaRPr kumimoji="0" lang="en-US" sz="1100" b="0" i="0" u="none" strike="noStrike" kern="0" cap="none" spc="0" normalizeH="0" baseline="0" noProof="0" dirty="0">
              <a:ln>
                <a:noFill/>
              </a:ln>
              <a:solidFill>
                <a:srgbClr val="000000"/>
              </a:solidFill>
              <a:effectLst/>
              <a:uLnTx/>
              <a:uFillTx/>
              <a:latin typeface="Arial"/>
              <a:ea typeface="Arial"/>
              <a:cs typeface="Arial"/>
              <a:sym typeface="Arial"/>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UK- 66% - “Massively success and orient driv</a:t>
            </a:r>
            <a:r>
              <a:rPr kumimoji="0" lang="en-US" sz="1100" b="0" i="0" u="none" strike="noStrike" kern="0" cap="none" spc="0" normalizeH="0" baseline="0" noProof="0" dirty="0">
                <a:ln>
                  <a:noFill/>
                </a:ln>
                <a:solidFill>
                  <a:srgbClr val="000000"/>
                </a:solidFill>
                <a:effectLst/>
                <a:uLnTx/>
                <a:uFillTx/>
                <a:latin typeface="Arial"/>
                <a:cs typeface="Arial"/>
                <a:sym typeface="Arial"/>
              </a:rPr>
              <a:t>en</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China- 66% - Success and orient driven, can sacrifice leisure for work.</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1" i="1" u="none" strike="noStrike" kern="0" cap="none" spc="0" normalizeH="0" baseline="0" noProof="0" dirty="0">
                <a:ln>
                  <a:noFill/>
                </a:ln>
                <a:solidFill>
                  <a:srgbClr val="000000"/>
                </a:solidFill>
                <a:effectLst/>
                <a:uLnTx/>
                <a:uFillTx/>
                <a:latin typeface="Arial"/>
                <a:ea typeface="Arial"/>
                <a:cs typeface="Arial"/>
                <a:sym typeface="Arial"/>
              </a:rPr>
              <a:t>“Uncertainty avoidance”:</a:t>
            </a:r>
            <a:endParaRPr kumimoji="0" lang="en-US" sz="1100" b="0" i="0" u="none" strike="noStrike" kern="0" cap="none" spc="0" normalizeH="0" baseline="0" noProof="0" dirty="0">
              <a:ln>
                <a:noFill/>
              </a:ln>
              <a:solidFill>
                <a:srgbClr val="000000"/>
              </a:solidFill>
              <a:effectLst/>
              <a:uLnTx/>
              <a:uFillTx/>
              <a:latin typeface="Arial"/>
              <a:ea typeface="Arial"/>
              <a:cs typeface="Arial"/>
              <a:sym typeface="Arial"/>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UK- 35% - Comfortable in obscure situations.</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China- 30% - “Adaptable and entrepreneurial”. </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1" i="1" u="none" strike="noStrike" kern="0" cap="none" spc="0" normalizeH="0" baseline="0" noProof="0" dirty="0">
                <a:ln>
                  <a:noFill/>
                </a:ln>
                <a:solidFill>
                  <a:srgbClr val="000000"/>
                </a:solidFill>
                <a:effectLst/>
                <a:uLnTx/>
                <a:uFillTx/>
                <a:latin typeface="Arial"/>
                <a:ea typeface="Arial"/>
                <a:cs typeface="Arial"/>
                <a:sym typeface="Arial"/>
              </a:rPr>
              <a:t>“Long term orientation”:</a:t>
            </a:r>
            <a:endParaRPr kumimoji="0" lang="en-US" sz="1100" b="0" i="0" u="none" strike="noStrike" kern="0" cap="none" spc="0" normalizeH="0" baseline="0" noProof="0" dirty="0">
              <a:ln>
                <a:noFill/>
              </a:ln>
              <a:solidFill>
                <a:srgbClr val="000000"/>
              </a:solidFill>
              <a:effectLst/>
              <a:uLnTx/>
              <a:uFillTx/>
              <a:latin typeface="Arial"/>
              <a:ea typeface="Arial"/>
              <a:cs typeface="Arial"/>
              <a:sym typeface="Arial"/>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UK- 51% - “Equally values the past” while concentrating on the future. </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China- 87% - Can easily “adapt traditions to changed situations”. </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1" i="1" u="none" strike="noStrike" kern="0" cap="none" spc="0" normalizeH="0" baseline="0" noProof="0" dirty="0">
                <a:ln>
                  <a:noFill/>
                </a:ln>
                <a:solidFill>
                  <a:srgbClr val="000000"/>
                </a:solidFill>
                <a:effectLst/>
                <a:uLnTx/>
                <a:uFillTx/>
                <a:latin typeface="Arial"/>
                <a:ea typeface="Arial"/>
                <a:cs typeface="Arial"/>
                <a:sym typeface="Arial"/>
              </a:rPr>
              <a:t>“Indulgence”:</a:t>
            </a:r>
            <a:endParaRPr kumimoji="0" lang="en-US" sz="1100" b="0" i="0" u="none" strike="noStrike" kern="0" cap="none" spc="0" normalizeH="0" baseline="0" noProof="0" dirty="0">
              <a:ln>
                <a:noFill/>
              </a:ln>
              <a:solidFill>
                <a:srgbClr val="000000"/>
              </a:solidFill>
              <a:effectLst/>
              <a:uLnTx/>
              <a:uFillTx/>
              <a:latin typeface="Arial"/>
              <a:ea typeface="Arial"/>
              <a:cs typeface="Arial"/>
              <a:sym typeface="Arial"/>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UK- 69% - Wills to </a:t>
            </a:r>
            <a:r>
              <a:rPr kumimoji="0" lang="en-US" sz="1100" b="0" i="0" u="none" strike="noStrike" kern="0" cap="none" spc="0" normalizeH="0" baseline="0" noProof="0" dirty="0" err="1">
                <a:ln>
                  <a:noFill/>
                </a:ln>
                <a:solidFill>
                  <a:srgbClr val="000000"/>
                </a:solidFill>
                <a:effectLst/>
                <a:uLnTx/>
                <a:uFillTx/>
                <a:latin typeface="Arial"/>
                <a:ea typeface="Arial"/>
                <a:cs typeface="Arial"/>
                <a:sym typeface="Arial"/>
              </a:rPr>
              <a:t>realise</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 the impulses related to enjoying life.</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China- 24% - Does not put emphasis on leisure time. </a:t>
            </a:r>
          </a:p>
          <a:p>
            <a:pPr marL="45720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 </a:t>
            </a: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25</a:t>
            </a:fld>
            <a:endParaRPr lang="en-US"/>
          </a:p>
        </p:txBody>
      </p:sp>
    </p:spTree>
    <p:extLst>
      <p:ext uri="{BB962C8B-B14F-4D97-AF65-F5344CB8AC3E}">
        <p14:creationId xmlns:p14="http://schemas.microsoft.com/office/powerpoint/2010/main" xmlns="" val="14719135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It has been evident through the cultural analysis as per the Hofstede framework that the UK is much more individualistic in nature and also welcomes the amalgamation of different cultures in China. On the other hand, China prefers to remain confined within the boundary of </a:t>
            </a:r>
            <a:r>
              <a:rPr kumimoji="0" lang="en-US" sz="1100" b="0" i="0" u="none" strike="noStrike" kern="0" cap="none" spc="0" normalizeH="0" baseline="0" noProof="0" dirty="0">
                <a:ln>
                  <a:noFill/>
                </a:ln>
                <a:solidFill>
                  <a:srgbClr val="000000"/>
                </a:solidFill>
                <a:effectLst/>
                <a:uLnTx/>
                <a:uFillTx/>
                <a:latin typeface="Arial"/>
                <a:cs typeface="Arial"/>
                <a:sym typeface="Arial"/>
              </a:rPr>
              <a:t>its</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 own culture. </a:t>
            </a:r>
            <a:r>
              <a:rPr kumimoji="0" lang="en-US" sz="1100" b="0" i="0" u="none" strike="noStrike" kern="0" cap="none" spc="0" normalizeH="0" baseline="0" noProof="0" dirty="0">
                <a:ln>
                  <a:noFill/>
                </a:ln>
                <a:solidFill>
                  <a:srgbClr val="000000"/>
                </a:solidFill>
                <a:effectLst/>
                <a:uLnTx/>
                <a:uFillTx/>
                <a:latin typeface="Arial"/>
                <a:cs typeface="Arial"/>
                <a:sym typeface="Arial"/>
              </a:rPr>
              <a:t>N</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eve</a:t>
            </a:r>
            <a:r>
              <a:rPr kumimoji="0" lang="en-US" sz="1100" b="0" i="0" u="none" strike="noStrike" kern="0" cap="none" spc="0" normalizeH="0" baseline="0" noProof="0" dirty="0">
                <a:ln>
                  <a:noFill/>
                </a:ln>
                <a:solidFill>
                  <a:srgbClr val="000000"/>
                </a:solidFill>
                <a:effectLst/>
                <a:uLnTx/>
                <a:uFillTx/>
                <a:latin typeface="Arial"/>
                <a:cs typeface="Arial"/>
                <a:sym typeface="Arial"/>
              </a:rPr>
              <a:t>r</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the</a:t>
            </a:r>
            <a:r>
              <a:rPr kumimoji="0" lang="en-US" sz="1100" b="0" i="0" u="none" strike="noStrike" kern="0" cap="none" spc="0" normalizeH="0" baseline="0" noProof="0" dirty="0">
                <a:ln>
                  <a:noFill/>
                </a:ln>
                <a:solidFill>
                  <a:srgbClr val="000000"/>
                </a:solidFill>
                <a:effectLst/>
                <a:uLnTx/>
                <a:uFillTx/>
                <a:latin typeface="Arial"/>
                <a:cs typeface="Arial"/>
                <a:sym typeface="Arial"/>
              </a:rPr>
              <a:t>l</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ess, </a:t>
            </a:r>
            <a:r>
              <a:rPr kumimoji="0" lang="en-US" sz="1100" b="0" i="0" u="none" strike="noStrike" kern="0" cap="none" spc="0" normalizeH="0" baseline="0" noProof="0" dirty="0">
                <a:ln>
                  <a:noFill/>
                </a:ln>
                <a:solidFill>
                  <a:srgbClr val="000000"/>
                </a:solidFill>
                <a:effectLst/>
                <a:uLnTx/>
                <a:uFillTx/>
                <a:latin typeface="Arial"/>
                <a:cs typeface="Arial"/>
                <a:sym typeface="Arial"/>
              </a:rPr>
              <a:t>C</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hina proves to be re</a:t>
            </a:r>
            <a:r>
              <a:rPr kumimoji="0" lang="en-US" sz="1100" b="0" i="0" u="none" strike="noStrike" kern="0" cap="none" spc="0" normalizeH="0" baseline="0" noProof="0" dirty="0">
                <a:ln>
                  <a:noFill/>
                </a:ln>
                <a:solidFill>
                  <a:srgbClr val="000000"/>
                </a:solidFill>
                <a:effectLst/>
                <a:uLnTx/>
                <a:uFillTx/>
                <a:latin typeface="Arial"/>
                <a:cs typeface="Arial"/>
                <a:sym typeface="Arial"/>
              </a:rPr>
              <a:t>lati</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vely closer to the UK in terms of entrepreneurial </a:t>
            </a:r>
            <a:r>
              <a:rPr kumimoji="0" lang="en-US" sz="1100" b="0" i="0" u="none" strike="noStrike" kern="0" cap="none" spc="0" normalizeH="0" baseline="0" noProof="0" dirty="0" err="1">
                <a:ln>
                  <a:noFill/>
                </a:ln>
                <a:solidFill>
                  <a:srgbClr val="000000"/>
                </a:solidFill>
                <a:effectLst/>
                <a:uLnTx/>
                <a:uFillTx/>
                <a:latin typeface="Arial"/>
                <a:ea typeface="Arial"/>
                <a:cs typeface="Arial"/>
                <a:sym typeface="Arial"/>
              </a:rPr>
              <a:t>fervour</a:t>
            </a:r>
            <a:r>
              <a:rPr kumimoji="0" lang="en-US" sz="1100" b="0" i="0" u="none" strike="noStrike" kern="0" cap="none" spc="0" normalizeH="0" baseline="0" noProof="0" dirty="0">
                <a:ln>
                  <a:noFill/>
                </a:ln>
                <a:solidFill>
                  <a:srgbClr val="000000"/>
                </a:solidFill>
                <a:effectLst/>
                <a:uLnTx/>
                <a:uFillTx/>
                <a:latin typeface="Arial"/>
                <a:ea typeface="Arial"/>
                <a:cs typeface="Arial"/>
                <a:sym typeface="Arial"/>
              </a:rPr>
              <a:t> in them. </a:t>
            </a:r>
            <a:endParaRPr kumimoji="0" lang="en-US" sz="1100" b="0" i="0" u="none" strike="noStrike" kern="0" cap="none" spc="0" normalizeH="0" baseline="0" noProof="0" dirty="0">
              <a:ln>
                <a:noFill/>
              </a:ln>
              <a:solidFill>
                <a:srgbClr val="000000"/>
              </a:solidFill>
              <a:effectLst/>
              <a:uLnTx/>
              <a:uFillTx/>
              <a:latin typeface="Arial"/>
              <a:cs typeface="Arial"/>
              <a:sym typeface="Arial"/>
            </a:endParaRPr>
          </a:p>
          <a:p>
            <a:pPr marL="45720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US" sz="1100" b="0" i="0" u="none" strike="noStrike" kern="0" cap="none" spc="0" normalizeH="0" baseline="0" noProof="0" dirty="0">
                <a:ln>
                  <a:noFill/>
                </a:ln>
                <a:solidFill>
                  <a:srgbClr val="000000"/>
                </a:solidFill>
                <a:effectLst/>
                <a:uLnTx/>
                <a:uFillTx/>
                <a:latin typeface="Arial"/>
                <a:cs typeface="Arial"/>
                <a:sym typeface="Arial"/>
              </a:rPr>
              <a:t/>
            </a:r>
            <a:br>
              <a:rPr kumimoji="0" lang="en-US" sz="1100" b="0" i="0" u="none" strike="noStrike" kern="0" cap="none" spc="0" normalizeH="0" baseline="0" noProof="0" dirty="0">
                <a:ln>
                  <a:noFill/>
                </a:ln>
                <a:solidFill>
                  <a:srgbClr val="000000"/>
                </a:solidFill>
                <a:effectLst/>
                <a:uLnTx/>
                <a:uFillTx/>
                <a:latin typeface="Arial"/>
                <a:cs typeface="Arial"/>
                <a:sym typeface="Arial"/>
              </a:rPr>
            </a:br>
            <a:endParaRPr kumimoji="0" lang="en-US" sz="1100" b="0" i="0" u="none" strike="noStrike" kern="0" cap="none" spc="0" normalizeH="0" baseline="0" noProof="0" dirty="0">
              <a:ln>
                <a:noFill/>
              </a:ln>
              <a:solidFill>
                <a:srgbClr val="000000"/>
              </a:solidFill>
              <a:effectLst/>
              <a:uLnTx/>
              <a:uFillTx/>
              <a:latin typeface="Arial"/>
              <a:cs typeface="Arial"/>
              <a:sym typeface="Arial"/>
            </a:endParaRP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26</a:t>
            </a:fld>
            <a:endParaRPr lang="en-US"/>
          </a:p>
        </p:txBody>
      </p:sp>
    </p:spTree>
    <p:extLst>
      <p:ext uri="{BB962C8B-B14F-4D97-AF65-F5344CB8AC3E}">
        <p14:creationId xmlns:p14="http://schemas.microsoft.com/office/powerpoint/2010/main" xmlns="" val="2750603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United Kingdom is far more accomplished in terms of the power distance index. China is much more inclined toward inequality in the society and is slow to remove them from the surroundings. As per the Long term orientation component of the theory,  the UK has a long term vision of the future, much like that of China. The masculinity index shows both the UK and China choose hard work and are immensely propelled by dignity and success.</a:t>
            </a:r>
            <a:br>
              <a:rPr lang="en-US" dirty="0"/>
            </a:br>
            <a:endParaRPr lang="en-US" dirty="0"/>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27</a:t>
            </a:fld>
            <a:endParaRPr lang="en-US"/>
          </a:p>
        </p:txBody>
      </p:sp>
    </p:spTree>
    <p:extLst>
      <p:ext uri="{BB962C8B-B14F-4D97-AF65-F5344CB8AC3E}">
        <p14:creationId xmlns:p14="http://schemas.microsoft.com/office/powerpoint/2010/main" xmlns="" val="262714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prospect of doing business in China is </a:t>
            </a:r>
            <a:r>
              <a:rPr lang="en-US" dirty="0" err="1"/>
              <a:t>analysed</a:t>
            </a:r>
            <a:r>
              <a:rPr lang="en-US" dirty="0"/>
              <a:t> here with the help of the “power distance” criteria, which is essential in assuming the success of a business in a foreign country. It has been found that the UK and China are differentiated in their perception of inequalities. The UK is consistently putting their efforts to bridge the gap between various cultures. On the other hand, the Chinese population is not open to welcoming people from  diverse cultures and backgrounds. From this viewpoint, in case a UK brand is willing to enter into a business relationship with a Chinese brand or an entrepreneur, it must be open to adopt to its cultural constraints. With appropriate strategies, these cultural issues, which can harm the prospect of a business can be mitigated. </a:t>
            </a: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28</a:t>
            </a:fld>
            <a:endParaRPr lang="en-US"/>
          </a:p>
        </p:txBody>
      </p:sp>
    </p:spTree>
    <p:extLst>
      <p:ext uri="{BB962C8B-B14F-4D97-AF65-F5344CB8AC3E}">
        <p14:creationId xmlns:p14="http://schemas.microsoft.com/office/powerpoint/2010/main" xmlns="" val="1034860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304800" algn="just" defTabSz="914400" rtl="0" eaLnBrk="1" fontAlgn="auto" latinLnBrk="0" hangingPunct="1">
              <a:lnSpc>
                <a:spcPct val="150000"/>
              </a:lnSpc>
              <a:spcBef>
                <a:spcPts val="0"/>
              </a:spcBef>
              <a:spcAft>
                <a:spcPts val="0"/>
              </a:spcAft>
              <a:buClr>
                <a:srgbClr val="000000"/>
              </a:buClr>
              <a:buSzPts val="1200"/>
              <a:buFont typeface="Times New Roman"/>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Have a good knowledge about the market size and diversion in the market.</a:t>
            </a:r>
          </a:p>
          <a:p>
            <a:pPr marL="457200" marR="0" lvl="0" indent="-304800" algn="just" defTabSz="914400" rtl="0" eaLnBrk="1" fontAlgn="auto" latinLnBrk="0" hangingPunct="1">
              <a:lnSpc>
                <a:spcPct val="150000"/>
              </a:lnSpc>
              <a:spcBef>
                <a:spcPts val="0"/>
              </a:spcBef>
              <a:spcAft>
                <a:spcPts val="0"/>
              </a:spcAft>
              <a:buClr>
                <a:srgbClr val="000000"/>
              </a:buClr>
              <a:buSzPts val="1200"/>
              <a:buFont typeface="Times New Roman"/>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policies and regulations for business in China to be known and understood well. </a:t>
            </a:r>
          </a:p>
          <a:p>
            <a:pPr marL="457200" marR="0" lvl="0" indent="-304800" algn="just" defTabSz="914400" rtl="0" eaLnBrk="1" fontAlgn="auto" latinLnBrk="0" hangingPunct="1">
              <a:lnSpc>
                <a:spcPct val="150000"/>
              </a:lnSpc>
              <a:spcBef>
                <a:spcPts val="0"/>
              </a:spcBef>
              <a:spcAft>
                <a:spcPts val="0"/>
              </a:spcAft>
              <a:buClr>
                <a:srgbClr val="000000"/>
              </a:buClr>
              <a:buSzPts val="1200"/>
              <a:buFont typeface="Times New Roman"/>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Proper structural approach and planning need to be done.</a:t>
            </a:r>
          </a:p>
          <a:p>
            <a:pPr marL="457200" marR="0" lvl="0" indent="-304800" algn="just" defTabSz="914400" rtl="0" eaLnBrk="1" fontAlgn="auto" latinLnBrk="0" hangingPunct="1">
              <a:lnSpc>
                <a:spcPct val="150000"/>
              </a:lnSpc>
              <a:spcBef>
                <a:spcPts val="0"/>
              </a:spcBef>
              <a:spcAft>
                <a:spcPts val="0"/>
              </a:spcAft>
              <a:buClr>
                <a:srgbClr val="000000"/>
              </a:buClr>
              <a:buSzPts val="1200"/>
              <a:buFont typeface="Times New Roman"/>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Recruiting good employees overseas can be beneficial for business. </a:t>
            </a:r>
          </a:p>
          <a:p>
            <a:pPr marL="457200" marR="0" lvl="0" indent="-304800" algn="just" defTabSz="914400" rtl="0" eaLnBrk="1" fontAlgn="auto" latinLnBrk="0" hangingPunct="1">
              <a:lnSpc>
                <a:spcPct val="150000"/>
              </a:lnSpc>
              <a:spcBef>
                <a:spcPts val="0"/>
              </a:spcBef>
              <a:spcAft>
                <a:spcPts val="0"/>
              </a:spcAft>
              <a:buClr>
                <a:srgbClr val="000000"/>
              </a:buClr>
              <a:buSzPts val="1200"/>
              <a:buFont typeface="Times New Roman"/>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Patience is very important to see success. </a:t>
            </a:r>
          </a:p>
          <a:p>
            <a:pPr marL="457200" marR="0" lvl="0" indent="-304800" algn="just" defTabSz="914400" rtl="0" eaLnBrk="1" fontAlgn="auto" latinLnBrk="0" hangingPunct="1">
              <a:lnSpc>
                <a:spcPct val="150000"/>
              </a:lnSpc>
              <a:spcBef>
                <a:spcPts val="0"/>
              </a:spcBef>
              <a:spcAft>
                <a:spcPts val="0"/>
              </a:spcAft>
              <a:buClr>
                <a:srgbClr val="000000"/>
              </a:buClr>
              <a:buSzPts val="1200"/>
              <a:buFont typeface="Times New Roman"/>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Respecting the Chinese view of the world can help.</a:t>
            </a:r>
          </a:p>
          <a:p>
            <a:pPr marL="457200" marR="0" lvl="0" indent="-304800" algn="just" defTabSz="914400" rtl="0" eaLnBrk="1" fontAlgn="auto" latinLnBrk="0" hangingPunct="1">
              <a:lnSpc>
                <a:spcPct val="150000"/>
              </a:lnSpc>
              <a:spcBef>
                <a:spcPts val="0"/>
              </a:spcBef>
              <a:spcAft>
                <a:spcPts val="0"/>
              </a:spcAft>
              <a:buClr>
                <a:srgbClr val="000000"/>
              </a:buClr>
              <a:buSzPts val="1200"/>
              <a:buFont typeface="Times New Roman"/>
              <a:buChar char="●"/>
              <a:tabLst/>
              <a:defRPr/>
            </a:pPr>
            <a:r>
              <a:rPr kumimoji="0" lang="en-US"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Understand the connection of politics with every company in China. </a:t>
            </a: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29</a:t>
            </a:fld>
            <a:endParaRPr lang="en-US"/>
          </a:p>
        </p:txBody>
      </p:sp>
    </p:spTree>
    <p:extLst>
      <p:ext uri="{BB962C8B-B14F-4D97-AF65-F5344CB8AC3E}">
        <p14:creationId xmlns:p14="http://schemas.microsoft.com/office/powerpoint/2010/main" xmlns="" val="5309945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Market Access</a:t>
            </a:r>
          </a:p>
          <a:p>
            <a:r>
              <a:rPr lang="en-US" dirty="0"/>
              <a:t>Several things can make China a very difficult market for Marks &amp; Spencer to access such as local distribution networks, buying habits of customers, and regulatory requirements in the country. According to Beamish (2019) market environment of China is completely detached from other markets of the world and this makes it difficult to start a joint venture in this country. He also found that according to estimates, 37 percent of products that pass muster for the UK market fail miserably in the Chinese market. To be successful in the Chinese market, Marks &amp; Spencer needs to leave product marketing in China to its Chinese counterpart. Marks &amp; Spencer needs to let the partner gather market intelligence and work their network and regulate price and delivery terms.</a:t>
            </a: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32</a:t>
            </a:fld>
            <a:endParaRPr lang="en-US"/>
          </a:p>
        </p:txBody>
      </p:sp>
    </p:spTree>
    <p:extLst>
      <p:ext uri="{BB962C8B-B14F-4D97-AF65-F5344CB8AC3E}">
        <p14:creationId xmlns:p14="http://schemas.microsoft.com/office/powerpoint/2010/main" xmlns="" val="1363072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Cultural Understanding</a:t>
            </a:r>
          </a:p>
          <a:p>
            <a:r>
              <a:rPr lang="en-US" dirty="0"/>
              <a:t>Those in the corporate world need to be aware of the ways in which Chinese culture affects their work. Leaders and managers in China are more distinct than in many Western countries like the United Kingdom because of the country's strong emphasis on hierarchy in the workplace (Yan and Luo, 2016). In China, leaders and managers want that their subordinates would follow their commandments without questions. It is impolite in Chinese culture to ask questions to superiors, making alternate suggestions and disagreeing with them. The subordinates are not also allowed to point out the leader’s mistakes. This can cause problems for Marks &amp; Spencer while establishing a joint venture in China.</a:t>
            </a:r>
          </a:p>
          <a:p>
            <a:r>
              <a:rPr lang="en-US" dirty="0"/>
              <a:t>Since China has a longstanding experience of being mistreated by foreign countries, it is especially important for Westerners doing business in China to treat the Chinese with courtesy and decency. Marks &amp; Spencer needs to show positive gestures while doing business in China like giving gifts, recognising hierarchy, showing positive interest in the local culture, attending meetings on time, respecting people in accordance with their hierarchy, and so on.</a:t>
            </a: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33</a:t>
            </a:fld>
            <a:endParaRPr lang="en-US"/>
          </a:p>
        </p:txBody>
      </p:sp>
    </p:spTree>
    <p:extLst>
      <p:ext uri="{BB962C8B-B14F-4D97-AF65-F5344CB8AC3E}">
        <p14:creationId xmlns:p14="http://schemas.microsoft.com/office/powerpoint/2010/main" xmlns="" val="3453246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Customer Preference</a:t>
            </a:r>
          </a:p>
          <a:p>
            <a:r>
              <a:rPr lang="en-US" dirty="0"/>
              <a:t>Over the past few decades, there has been a significant movement in China's social classes, and the consumer environment is significantly more heterogeneous than it was previously. In addition, Ambler (2016) has also stated that the consumer market of China is completely detached from markets elsewhere in the world. Many foreign companies and joint ventures have failed in China as they could not take into account customer preferences properly. Marks &amp; Spencer needs to understand the consumer preference of China properly while establishing a joint venture in the country.</a:t>
            </a:r>
          </a:p>
          <a:p>
            <a:endParaRPr lang="en-US" dirty="0"/>
          </a:p>
          <a:p>
            <a:pPr marL="171450" indent="-171450">
              <a:buFont typeface="Arial" panose="020B0604020202020204" pitchFamily="34" charset="0"/>
              <a:buChar char="•"/>
            </a:pPr>
            <a:r>
              <a:rPr lang="en-US" dirty="0"/>
              <a:t>“Cheap” Vs “Western Quality”</a:t>
            </a:r>
          </a:p>
          <a:p>
            <a:r>
              <a:rPr lang="en-US" dirty="0"/>
              <a:t>In China, the customers and </a:t>
            </a:r>
            <a:r>
              <a:rPr lang="en-US" dirty="0" err="1"/>
              <a:t>organisations</a:t>
            </a:r>
            <a:r>
              <a:rPr lang="en-US" dirty="0"/>
              <a:t> understand that quality does not mean it needs to be perfect. According to Koch and Koch (2018) in this country replacement rates are fast where the vendors and services providers provide fast and cheap repairs. They think that price is the most vital thing in business. The Chinese market does not care about cost-of-ownership. Chinese philosophy is that they need to provide goods at the lowest possible price in order to remain competitive whereas western society believes in superior quality (Beamish, 2019). The company must have a good strategy to control and maintain competitive price and quality in the Chinese market.</a:t>
            </a: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34</a:t>
            </a:fld>
            <a:endParaRPr lang="en-US"/>
          </a:p>
        </p:txBody>
      </p:sp>
    </p:spTree>
    <p:extLst>
      <p:ext uri="{BB962C8B-B14F-4D97-AF65-F5344CB8AC3E}">
        <p14:creationId xmlns:p14="http://schemas.microsoft.com/office/powerpoint/2010/main" xmlns="" val="10916219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Competition and Human Resource</a:t>
            </a:r>
          </a:p>
          <a:p>
            <a:r>
              <a:rPr lang="en-US" dirty="0"/>
              <a:t>In China, many local organization are looking for improving the quality of products and services so that they can sell in both local and foreign markets. This has increased competition in the market. In addition, local customers give more preferences to the local companies and local products and the government of the country also provides incentives and preferences to domestic companies (Julian and Xu, 2015). This can disrupt the market of Marks &amp; Spencer in China tremendously. Chinese companies' top priority is human resources management, as the demand for skilled and professional </a:t>
            </a:r>
            <a:r>
              <a:rPr lang="en-US" dirty="0" err="1"/>
              <a:t>labour</a:t>
            </a:r>
            <a:r>
              <a:rPr lang="en-US" dirty="0"/>
              <a:t> continues to outweigh the availability of qualified workers. It becomes difficult for the domestic and foreign company to hold the best staff because job changes in China mean an increase of 30% in salary (Yan and Luo, 2016). China is a fast-growing market with more than 1.3 billion customers, and it continues to attract international businesses. They appear to have a significant requirement for strong cross-cultural abilities since they must adapt to a cultural and social situation that is radically different from their own (Ambler et al., 2016). Cross-cultural training needs to be provided to the employees and staff who will work in the joint venture of Marks &amp; Spencer.</a:t>
            </a: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35</a:t>
            </a:fld>
            <a:endParaRPr lang="en-US"/>
          </a:p>
        </p:txBody>
      </p:sp>
    </p:spTree>
    <p:extLst>
      <p:ext uri="{BB962C8B-B14F-4D97-AF65-F5344CB8AC3E}">
        <p14:creationId xmlns:p14="http://schemas.microsoft.com/office/powerpoint/2010/main" xmlns="" val="14126802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Attracted by consumer potential, China is becoming a target for multinational companies. Because of its rapid economic development, China remains a desirable location for foreign companies looking to expand their operations. A significant part of doing business in China is learning to deal with China's particular historical, political, and cultural circumstances. New businesses might find a wealth of opportunities in China. As a result of the potential management complexity, cultural and business attitudes that may differ between partners, and the significant risk of technology leakage, most international investors including Marks &amp; Spencer have been wary of entering the market through joint ventures.</a:t>
            </a:r>
          </a:p>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36</a:t>
            </a:fld>
            <a:endParaRPr lang="en-US"/>
          </a:p>
        </p:txBody>
      </p:sp>
    </p:spTree>
    <p:extLst>
      <p:ext uri="{BB962C8B-B14F-4D97-AF65-F5344CB8AC3E}">
        <p14:creationId xmlns:p14="http://schemas.microsoft.com/office/powerpoint/2010/main" xmlns="" val="4051007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DBD575-48B4-4987-ABD8-BEE7F0F095EF}" type="slidenum">
              <a:rPr lang="en-US" smtClean="0"/>
              <a:pPr/>
              <a:t>40</a:t>
            </a:fld>
            <a:endParaRPr lang="en-US"/>
          </a:p>
        </p:txBody>
      </p:sp>
    </p:spTree>
    <p:extLst>
      <p:ext uri="{BB962C8B-B14F-4D97-AF65-F5344CB8AC3E}">
        <p14:creationId xmlns:p14="http://schemas.microsoft.com/office/powerpoint/2010/main" xmlns="" val="710151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D3865F-F28B-4267-A85B-15380D72D4C1}" type="datetimeFigureOut">
              <a:rPr lang="en-US" smtClean="0"/>
              <a:pPr/>
              <a:t>4/25/2022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E662A8-574C-43D4-BAA3-4D56E75D16A2}" type="slidenum">
              <a:rPr lang="en-US" smtClean="0"/>
              <a:pPr/>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940415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D3865F-F28B-4267-A85B-15380D72D4C1}" type="datetimeFigureOut">
              <a:rPr lang="en-US" smtClean="0"/>
              <a:pPr/>
              <a:t>4/25/2022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E662A8-574C-43D4-BAA3-4D56E75D16A2}" type="slidenum">
              <a:rPr lang="en-US" smtClean="0"/>
              <a:pPr/>
              <a:t>‹#›</a:t>
            </a:fld>
            <a:endParaRPr lang="en-US"/>
          </a:p>
        </p:txBody>
      </p:sp>
    </p:spTree>
    <p:extLst>
      <p:ext uri="{BB962C8B-B14F-4D97-AF65-F5344CB8AC3E}">
        <p14:creationId xmlns:p14="http://schemas.microsoft.com/office/powerpoint/2010/main" xmlns="" val="4243293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D3865F-F28B-4267-A85B-15380D72D4C1}" type="datetimeFigureOut">
              <a:rPr lang="en-US" smtClean="0"/>
              <a:pPr/>
              <a:t>4/25/2022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E662A8-574C-43D4-BAA3-4D56E75D16A2}" type="slidenum">
              <a:rPr lang="en-US" smtClean="0"/>
              <a:pPr/>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463299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D3865F-F28B-4267-A85B-15380D72D4C1}" type="datetimeFigureOut">
              <a:rPr lang="en-US" smtClean="0"/>
              <a:pPr/>
              <a:t>4/25/2022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E662A8-574C-43D4-BAA3-4D56E75D16A2}" type="slidenum">
              <a:rPr lang="en-US" smtClean="0"/>
              <a:pPr/>
              <a:t>‹#›</a:t>
            </a:fld>
            <a:endParaRPr lang="en-US"/>
          </a:p>
        </p:txBody>
      </p:sp>
    </p:spTree>
    <p:extLst>
      <p:ext uri="{BB962C8B-B14F-4D97-AF65-F5344CB8AC3E}">
        <p14:creationId xmlns:p14="http://schemas.microsoft.com/office/powerpoint/2010/main" xmlns="" val="3522921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D3865F-F28B-4267-A85B-15380D72D4C1}" type="datetimeFigureOut">
              <a:rPr lang="en-US" smtClean="0"/>
              <a:pPr/>
              <a:t>4/25/2022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E662A8-574C-43D4-BAA3-4D56E75D16A2}" type="slidenum">
              <a:rPr lang="en-US" smtClean="0"/>
              <a:pPr/>
              <a:t>‹#›</a:t>
            </a:fld>
            <a:endParaRPr lang="en-US"/>
          </a:p>
        </p:txBody>
      </p:sp>
    </p:spTree>
    <p:extLst>
      <p:ext uri="{BB962C8B-B14F-4D97-AF65-F5344CB8AC3E}">
        <p14:creationId xmlns:p14="http://schemas.microsoft.com/office/powerpoint/2010/main" xmlns="" val="4202748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D3865F-F28B-4267-A85B-15380D72D4C1}" type="datetimeFigureOut">
              <a:rPr lang="en-US" smtClean="0"/>
              <a:pPr/>
              <a:t>4/25/2022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5E662A8-574C-43D4-BAA3-4D56E75D16A2}" type="slidenum">
              <a:rPr lang="en-US" smtClean="0"/>
              <a:pPr/>
              <a:t>‹#›</a:t>
            </a:fld>
            <a:endParaRPr lang="en-US"/>
          </a:p>
        </p:txBody>
      </p:sp>
    </p:spTree>
    <p:extLst>
      <p:ext uri="{BB962C8B-B14F-4D97-AF65-F5344CB8AC3E}">
        <p14:creationId xmlns:p14="http://schemas.microsoft.com/office/powerpoint/2010/main" xmlns="" val="1070162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ED3865F-F28B-4267-A85B-15380D72D4C1}" type="datetimeFigureOut">
              <a:rPr lang="en-US" smtClean="0"/>
              <a:pPr/>
              <a:t>4/25/2022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05E662A8-574C-43D4-BAA3-4D56E75D16A2}" type="slidenum">
              <a:rPr lang="en-US" smtClean="0"/>
              <a:pPr/>
              <a:t>‹#›</a:t>
            </a:fld>
            <a:endParaRPr lang="en-US"/>
          </a:p>
        </p:txBody>
      </p:sp>
    </p:spTree>
    <p:extLst>
      <p:ext uri="{BB962C8B-B14F-4D97-AF65-F5344CB8AC3E}">
        <p14:creationId xmlns:p14="http://schemas.microsoft.com/office/powerpoint/2010/main" xmlns="" val="548915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ED3865F-F28B-4267-A85B-15380D72D4C1}" type="datetimeFigureOut">
              <a:rPr lang="en-US" smtClean="0"/>
              <a:pPr/>
              <a:t>4/25/2022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5E662A8-574C-43D4-BAA3-4D56E75D16A2}" type="slidenum">
              <a:rPr lang="en-US" smtClean="0"/>
              <a:pPr/>
              <a:t>‹#›</a:t>
            </a:fld>
            <a:endParaRPr lang="en-US"/>
          </a:p>
        </p:txBody>
      </p:sp>
    </p:spTree>
    <p:extLst>
      <p:ext uri="{BB962C8B-B14F-4D97-AF65-F5344CB8AC3E}">
        <p14:creationId xmlns:p14="http://schemas.microsoft.com/office/powerpoint/2010/main" xmlns="" val="4263849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D3865F-F28B-4267-A85B-15380D72D4C1}" type="datetimeFigureOut">
              <a:rPr lang="en-US" smtClean="0"/>
              <a:pPr/>
              <a:t>4/25/2022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E662A8-574C-43D4-BAA3-4D56E75D16A2}" type="slidenum">
              <a:rPr lang="en-US" smtClean="0"/>
              <a:pPr/>
              <a:t>‹#›</a:t>
            </a:fld>
            <a:endParaRPr lang="en-US"/>
          </a:p>
        </p:txBody>
      </p:sp>
    </p:spTree>
    <p:extLst>
      <p:ext uri="{BB962C8B-B14F-4D97-AF65-F5344CB8AC3E}">
        <p14:creationId xmlns:p14="http://schemas.microsoft.com/office/powerpoint/2010/main" xmlns="" val="184615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D3865F-F28B-4267-A85B-15380D72D4C1}" type="datetimeFigureOut">
              <a:rPr lang="en-US" smtClean="0"/>
              <a:pPr/>
              <a:t>4/25/2022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E662A8-574C-43D4-BAA3-4D56E75D16A2}" type="slidenum">
              <a:rPr lang="en-US" smtClean="0"/>
              <a:pPr/>
              <a:t>‹#›</a:t>
            </a:fld>
            <a:endParaRPr lang="en-US"/>
          </a:p>
        </p:txBody>
      </p:sp>
    </p:spTree>
    <p:extLst>
      <p:ext uri="{BB962C8B-B14F-4D97-AF65-F5344CB8AC3E}">
        <p14:creationId xmlns:p14="http://schemas.microsoft.com/office/powerpoint/2010/main" xmlns="" val="4088756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D3865F-F28B-4267-A85B-15380D72D4C1}" type="datetimeFigureOut">
              <a:rPr lang="en-US" smtClean="0"/>
              <a:pPr/>
              <a:t>4/25/2022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E662A8-574C-43D4-BAA3-4D56E75D16A2}" type="slidenum">
              <a:rPr lang="en-US" smtClean="0"/>
              <a:pPr/>
              <a:t>‹#›</a:t>
            </a:fld>
            <a:endParaRPr lang="en-US"/>
          </a:p>
        </p:txBody>
      </p:sp>
    </p:spTree>
    <p:extLst>
      <p:ext uri="{BB962C8B-B14F-4D97-AF65-F5344CB8AC3E}">
        <p14:creationId xmlns:p14="http://schemas.microsoft.com/office/powerpoint/2010/main" xmlns="" val="1052247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ED3865F-F28B-4267-A85B-15380D72D4C1}" type="datetimeFigureOut">
              <a:rPr lang="en-US" smtClean="0"/>
              <a:pPr/>
              <a:t>4/25/2022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5E662A8-574C-43D4-BAA3-4D56E75D16A2}"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61130472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744245-D83A-40C9-915A-7C2731CAEB23}"/>
              </a:ext>
            </a:extLst>
          </p:cNvPr>
          <p:cNvSpPr>
            <a:spLocks noGrp="1"/>
          </p:cNvSpPr>
          <p:nvPr>
            <p:ph type="title"/>
          </p:nvPr>
        </p:nvSpPr>
        <p:spPr>
          <a:xfrm>
            <a:off x="1005840" y="263527"/>
            <a:ext cx="10241280" cy="1450757"/>
          </a:xfrm>
        </p:spPr>
        <p:txBody>
          <a:bodyPr/>
          <a:lstStyle/>
          <a:p>
            <a:pPr algn="ctr"/>
            <a:r>
              <a:rPr lang="en-US" b="1" dirty="0">
                <a:solidFill>
                  <a:schemeClr val="accent2"/>
                </a:solidFill>
                <a:latin typeface="Times New Roman" panose="02020603050405020304" pitchFamily="18" charset="0"/>
                <a:cs typeface="Times New Roman" panose="02020603050405020304" pitchFamily="18" charset="0"/>
              </a:rPr>
              <a:t>International Business Communication </a:t>
            </a:r>
          </a:p>
        </p:txBody>
      </p:sp>
      <p:sp>
        <p:nvSpPr>
          <p:cNvPr id="3" name="Content Placeholder 2">
            <a:extLst>
              <a:ext uri="{FF2B5EF4-FFF2-40B4-BE49-F238E27FC236}">
                <a16:creationId xmlns:a16="http://schemas.microsoft.com/office/drawing/2014/main" xmlns="" id="{EA769B98-FA72-4F1F-A00C-967B736D2546}"/>
              </a:ext>
            </a:extLst>
          </p:cNvPr>
          <p:cNvSpPr>
            <a:spLocks noGrp="1"/>
          </p:cNvSpPr>
          <p:nvPr>
            <p:ph idx="1"/>
          </p:nvPr>
        </p:nvSpPr>
        <p:spPr/>
        <p:txBody>
          <a:bodyPr/>
          <a:lstStyle/>
          <a:p>
            <a:pPr marL="0" indent="0">
              <a:buNone/>
            </a:pPr>
            <a:endParaRPr lang="en-US" dirty="0"/>
          </a:p>
          <a:p>
            <a:pPr marL="0" indent="0" algn="ctr">
              <a:buNone/>
            </a:pPr>
            <a:r>
              <a:rPr lang="en-US" dirty="0">
                <a:latin typeface="Times New Roman" panose="02020603050405020304" pitchFamily="18" charset="0"/>
                <a:cs typeface="Times New Roman" panose="02020603050405020304" pitchFamily="18" charset="0"/>
              </a:rPr>
              <a:t>Assignment 2 – Group presentation</a:t>
            </a:r>
          </a:p>
          <a:p>
            <a:pPr marL="0" indent="0" algn="ctr">
              <a:buNone/>
            </a:pPr>
            <a:r>
              <a:rPr lang="en-US" dirty="0">
                <a:latin typeface="Times New Roman" panose="02020603050405020304" pitchFamily="18" charset="0"/>
                <a:cs typeface="Times New Roman" panose="02020603050405020304" pitchFamily="18" charset="0"/>
              </a:rPr>
              <a:t>Module Code: LCBB6001</a:t>
            </a:r>
          </a:p>
          <a:p>
            <a:pPr marL="0" indent="0" algn="ctr">
              <a:buNone/>
            </a:pPr>
            <a:r>
              <a:rPr lang="en-US" dirty="0">
                <a:latin typeface="Times New Roman" panose="02020603050405020304" pitchFamily="18" charset="0"/>
                <a:cs typeface="Times New Roman" panose="02020603050405020304" pitchFamily="18" charset="0"/>
              </a:rPr>
              <a:t>Marks &amp; Spencer </a:t>
            </a:r>
          </a:p>
          <a:p>
            <a:pPr marL="0" indent="0" algn="ctr">
              <a:buNone/>
            </a:pPr>
            <a:endParaRPr lang="en-US" dirty="0">
              <a:latin typeface="Times New Roman" panose="02020603050405020304" pitchFamily="18" charset="0"/>
              <a:cs typeface="Times New Roman" panose="02020603050405020304" pitchFamily="18" charset="0"/>
            </a:endParaRPr>
          </a:p>
          <a:p>
            <a:r>
              <a:rPr lang="it-IT" i="1" dirty="0">
                <a:latin typeface="Times New Roman" panose="02020603050405020304" pitchFamily="18" charset="0"/>
                <a:cs typeface="Times New Roman" panose="02020603050405020304" pitchFamily="18" charset="0"/>
              </a:rPr>
              <a:t>Tutor’s name: Husam Alharahsheh</a:t>
            </a:r>
          </a:p>
        </p:txBody>
      </p:sp>
    </p:spTree>
    <p:extLst>
      <p:ext uri="{BB962C8B-B14F-4D97-AF65-F5344CB8AC3E}">
        <p14:creationId xmlns:p14="http://schemas.microsoft.com/office/powerpoint/2010/main" xmlns="" val="3518708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3747AD-86DD-4ADC-8257-A81E9E9DA4C8}"/>
              </a:ext>
            </a:extLst>
          </p:cNvPr>
          <p:cNvSpPr>
            <a:spLocks noGrp="1"/>
          </p:cNvSpPr>
          <p:nvPr>
            <p:ph type="title"/>
          </p:nvPr>
        </p:nvSpPr>
        <p:spPr>
          <a:xfrm>
            <a:off x="1097280" y="988906"/>
            <a:ext cx="10058400" cy="748454"/>
          </a:xfrm>
        </p:spPr>
        <p:txBody>
          <a:bodyPr>
            <a:normAutofit fontScale="90000"/>
          </a:bodyPr>
          <a:lstStyle/>
          <a:p>
            <a:r>
              <a:rPr lang="en-US" dirty="0">
                <a:solidFill>
                  <a:schemeClr val="accent2"/>
                </a:solidFill>
              </a:rPr>
              <a:t/>
            </a:r>
            <a:br>
              <a:rPr lang="en-US" dirty="0">
                <a:solidFill>
                  <a:schemeClr val="accent2"/>
                </a:solidFill>
              </a:rPr>
            </a:br>
            <a:r>
              <a:rPr lang="en-US" sz="4900" b="1" dirty="0">
                <a:solidFill>
                  <a:schemeClr val="accent2"/>
                </a:solidFill>
                <a:latin typeface="Times New Roman" panose="02020603050405020304" pitchFamily="18" charset="0"/>
                <a:cs typeface="Times New Roman" panose="02020603050405020304" pitchFamily="18" charset="0"/>
              </a:rPr>
              <a:t>Introduction to the context</a:t>
            </a:r>
          </a:p>
        </p:txBody>
      </p:sp>
      <p:sp>
        <p:nvSpPr>
          <p:cNvPr id="3" name="Content Placeholder 2">
            <a:extLst>
              <a:ext uri="{FF2B5EF4-FFF2-40B4-BE49-F238E27FC236}">
                <a16:creationId xmlns:a16="http://schemas.microsoft.com/office/drawing/2014/main" xmlns="" id="{C735BB24-31C0-42EE-9E4E-398DFF034E85}"/>
              </a:ext>
            </a:extLst>
          </p:cNvPr>
          <p:cNvSpPr>
            <a:spLocks noGrp="1"/>
          </p:cNvSpPr>
          <p:nvPr>
            <p:ph idx="1"/>
          </p:nvPr>
        </p:nvSpPr>
        <p:spPr/>
        <p:txBody>
          <a:bodyPr/>
          <a:lstStyle/>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Introduce to the Chinese culture</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Success and failure of joint venture</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Culture sensitivity in China</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Hofstede cultural Dimensions: UK and China </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Recommendations and conclusion</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dirty="0"/>
          </a:p>
        </p:txBody>
      </p:sp>
    </p:spTree>
    <p:extLst>
      <p:ext uri="{BB962C8B-B14F-4D97-AF65-F5344CB8AC3E}">
        <p14:creationId xmlns:p14="http://schemas.microsoft.com/office/powerpoint/2010/main" xmlns="" val="2629642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2BF3ED-FE91-4ECC-B20B-69EA47C6C3F3}"/>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Introduction to the context</a:t>
            </a:r>
          </a:p>
        </p:txBody>
      </p:sp>
      <p:sp>
        <p:nvSpPr>
          <p:cNvPr id="3" name="Content Placeholder 2">
            <a:extLst>
              <a:ext uri="{FF2B5EF4-FFF2-40B4-BE49-F238E27FC236}">
                <a16:creationId xmlns:a16="http://schemas.microsoft.com/office/drawing/2014/main" xmlns="" id="{5D1C3DD0-0056-4157-A053-160221FBC0C7}"/>
              </a:ext>
            </a:extLst>
          </p:cNvPr>
          <p:cNvSpPr>
            <a:spLocks noGrp="1"/>
          </p:cNvSpPr>
          <p:nvPr>
            <p:ph idx="1"/>
          </p:nvPr>
        </p:nvSpPr>
        <p:spPr/>
        <p:txBody>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When an organization decides to expand its business in foreign countries, it is important for the organization to understand the cultural difference between hosting and home country.</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According to Yeh and De (2019), the success of the organization depends upon managing the cultural differences effectively in the foreign country.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Culture plays a vital role in organizational success because it helps the organization align its marketing strategies accordingly (</a:t>
            </a:r>
            <a:r>
              <a:rPr lang="en-US" dirty="0" err="1">
                <a:latin typeface="Times New Roman" panose="02020603050405020304" pitchFamily="18" charset="0"/>
                <a:cs typeface="Times New Roman" panose="02020603050405020304" pitchFamily="18" charset="0"/>
              </a:rPr>
              <a:t>Kerong</a:t>
            </a:r>
            <a:r>
              <a:rPr lang="en-US" dirty="0">
                <a:latin typeface="Times New Roman" panose="02020603050405020304" pitchFamily="18" charset="0"/>
                <a:cs typeface="Times New Roman" panose="02020603050405020304" pitchFamily="18" charset="0"/>
              </a:rPr>
              <a:t>, 2019).</a:t>
            </a:r>
          </a:p>
          <a:p>
            <a:endParaRPr lang="en-US" dirty="0"/>
          </a:p>
        </p:txBody>
      </p:sp>
    </p:spTree>
    <p:extLst>
      <p:ext uri="{BB962C8B-B14F-4D97-AF65-F5344CB8AC3E}">
        <p14:creationId xmlns:p14="http://schemas.microsoft.com/office/powerpoint/2010/main" xmlns="" val="1409286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5C8D2C1-DA83-420D-9635-D52CE066B5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xmlns="" id="{434F74C9-6A0B-409E-AD1C-45B58BE91B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xmlns="" id="{F5486A9D-1265-4B57-91E6-68E666B978B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qua and green fractal background like floral petal">
            <a:extLst>
              <a:ext uri="{FF2B5EF4-FFF2-40B4-BE49-F238E27FC236}">
                <a16:creationId xmlns:a16="http://schemas.microsoft.com/office/drawing/2014/main" xmlns="" id="{B070675B-3A97-FDC5-2FFB-545D4BD3CA00}"/>
              </a:ext>
            </a:extLst>
          </p:cNvPr>
          <p:cNvPicPr>
            <a:picLocks noChangeAspect="1"/>
          </p:cNvPicPr>
          <p:nvPr/>
        </p:nvPicPr>
        <p:blipFill rotWithShape="1">
          <a:blip r:embed="rId2">
            <a:duotone>
              <a:schemeClr val="bg2">
                <a:shade val="45000"/>
                <a:satMod val="135000"/>
              </a:schemeClr>
              <a:prstClr val="white"/>
            </a:duotone>
            <a:alphaModFix amt="35000"/>
          </a:blip>
          <a:srcRect t="8747" b="16253"/>
          <a:stretch/>
        </p:blipFill>
        <p:spPr>
          <a:xfrm>
            <a:off x="-3155" y="0"/>
            <a:ext cx="12191980" cy="6857990"/>
          </a:xfrm>
          <a:prstGeom prst="rect">
            <a:avLst/>
          </a:prstGeom>
        </p:spPr>
      </p:pic>
      <p:sp>
        <p:nvSpPr>
          <p:cNvPr id="2" name="Title 1">
            <a:extLst>
              <a:ext uri="{FF2B5EF4-FFF2-40B4-BE49-F238E27FC236}">
                <a16:creationId xmlns:a16="http://schemas.microsoft.com/office/drawing/2014/main" xmlns="" id="{F27F5FCF-BFC9-476B-8AAA-7579D3417676}"/>
              </a:ext>
            </a:extLst>
          </p:cNvPr>
          <p:cNvSpPr>
            <a:spLocks noGrp="1"/>
          </p:cNvSpPr>
          <p:nvPr>
            <p:ph type="title"/>
          </p:nvPr>
        </p:nvSpPr>
        <p:spPr>
          <a:xfrm>
            <a:off x="1207658" y="2417708"/>
            <a:ext cx="10058400" cy="2022574"/>
          </a:xfrm>
        </p:spPr>
        <p:txBody>
          <a:bodyPr vert="horz" lIns="91440" tIns="45720" rIns="91440" bIns="45720" rtlCol="0" anchor="b">
            <a:noAutofit/>
          </a:bodyPr>
          <a:lstStyle/>
          <a:p>
            <a:pPr algn="ctr"/>
            <a:r>
              <a:rPr lang="en-US" sz="6000" b="1" dirty="0">
                <a:solidFill>
                  <a:schemeClr val="accent2"/>
                </a:solidFill>
                <a:latin typeface="Times New Roman" panose="02020603050405020304" pitchFamily="18" charset="0"/>
                <a:cs typeface="Times New Roman" panose="02020603050405020304" pitchFamily="18" charset="0"/>
              </a:rPr>
              <a:t>Introduce to the Chinese culture </a:t>
            </a:r>
            <a:br>
              <a:rPr lang="en-US" sz="6000" b="1" dirty="0">
                <a:solidFill>
                  <a:schemeClr val="accent2"/>
                </a:solidFill>
                <a:latin typeface="Times New Roman" panose="02020603050405020304" pitchFamily="18" charset="0"/>
                <a:cs typeface="Times New Roman" panose="02020603050405020304" pitchFamily="18" charset="0"/>
              </a:rPr>
            </a:br>
            <a:endParaRPr lang="en-US" sz="6000" b="1" dirty="0">
              <a:solidFill>
                <a:schemeClr val="accent2"/>
              </a:solidFill>
              <a:latin typeface="Times New Roman" panose="02020603050405020304" pitchFamily="18" charset="0"/>
              <a:cs typeface="Times New Roman" panose="02020603050405020304" pitchFamily="18" charset="0"/>
            </a:endParaRPr>
          </a:p>
        </p:txBody>
      </p:sp>
      <p:cxnSp>
        <p:nvCxnSpPr>
          <p:cNvPr id="15" name="Straight Connector 14">
            <a:extLst>
              <a:ext uri="{FF2B5EF4-FFF2-40B4-BE49-F238E27FC236}">
                <a16:creationId xmlns:a16="http://schemas.microsoft.com/office/drawing/2014/main" xmlns="" id="{77AB95BF-57D0-4E49-9EF2-408B47C8D40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343400"/>
            <a:ext cx="98755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xmlns="" id="{1C520CBD-F82E-44E4-BDA5-128716AD79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xmlns="" id="{4618AE32-A526-42FC-A854-732740BD38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xmlns="" id="{B29C6886-16F7-4736-9BDE-D3E685B62489}"/>
              </a:ext>
            </a:extLst>
          </p:cNvPr>
          <p:cNvSpPr txBox="1"/>
          <p:nvPr/>
        </p:nvSpPr>
        <p:spPr>
          <a:xfrm>
            <a:off x="7256834" y="4550535"/>
            <a:ext cx="3920248" cy="461665"/>
          </a:xfrm>
          <a:prstGeom prst="rect">
            <a:avLst/>
          </a:prstGeom>
          <a:noFill/>
        </p:spPr>
        <p:txBody>
          <a:bodyPr wrap="square">
            <a:spAutoFit/>
          </a:bodyPr>
          <a:lstStyle/>
          <a:p>
            <a:pPr algn="r"/>
            <a:r>
              <a:rPr lang="en-US" sz="2400" b="1" dirty="0">
                <a:solidFill>
                  <a:schemeClr val="accent2"/>
                </a:solidFill>
                <a:latin typeface="Times New Roman" panose="02020603050405020304" pitchFamily="18" charset="0"/>
                <a:cs typeface="Times New Roman" panose="02020603050405020304" pitchFamily="18" charset="0"/>
              </a:rPr>
              <a:t>Provide by </a:t>
            </a:r>
            <a:r>
              <a:rPr lang="en-US" sz="2400" b="1" dirty="0" err="1">
                <a:solidFill>
                  <a:schemeClr val="accent2"/>
                </a:solidFill>
                <a:latin typeface="Times New Roman" panose="02020603050405020304" pitchFamily="18" charset="0"/>
                <a:cs typeface="Times New Roman" panose="02020603050405020304" pitchFamily="18" charset="0"/>
              </a:rPr>
              <a:t>Sevie</a:t>
            </a:r>
            <a:r>
              <a:rPr lang="en-US" sz="2400" b="1" dirty="0">
                <a:solidFill>
                  <a:schemeClr val="accent2"/>
                </a:solidFill>
                <a:latin typeface="Times New Roman" panose="02020603050405020304" pitchFamily="18" charset="0"/>
                <a:cs typeface="Times New Roman" panose="02020603050405020304" pitchFamily="18" charset="0"/>
              </a:rPr>
              <a:t> </a:t>
            </a:r>
            <a:r>
              <a:rPr lang="en-US" sz="2400" b="1" dirty="0" err="1">
                <a:solidFill>
                  <a:schemeClr val="accent2"/>
                </a:solidFill>
                <a:latin typeface="Times New Roman" panose="02020603050405020304" pitchFamily="18" charset="0"/>
                <a:cs typeface="Times New Roman" panose="02020603050405020304" pitchFamily="18" charset="0"/>
              </a:rPr>
              <a:t>Asanova</a:t>
            </a:r>
            <a:endParaRPr lang="en-US" sz="2400" b="1" dirty="0">
              <a:solidFill>
                <a:schemeClr val="accent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4106212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F03FB17-C4E0-4A61-B8E2-24BC83ADC66A}"/>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Population</a:t>
            </a:r>
          </a:p>
        </p:txBody>
      </p:sp>
      <p:sp>
        <p:nvSpPr>
          <p:cNvPr id="3" name="Content Placeholder 2">
            <a:extLst>
              <a:ext uri="{FF2B5EF4-FFF2-40B4-BE49-F238E27FC236}">
                <a16:creationId xmlns:a16="http://schemas.microsoft.com/office/drawing/2014/main" xmlns="" id="{AA49E4F5-39BC-4ECD-8B0D-92B240862C51}"/>
              </a:ext>
            </a:extLst>
          </p:cNvPr>
          <p:cNvSpPr>
            <a:spLocks noGrp="1"/>
          </p:cNvSpPr>
          <p:nvPr>
            <p:ph idx="1"/>
          </p:nvPr>
        </p:nvSpPr>
        <p:spPr/>
        <p:txBody>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China is one of the most populous countries globally, with a population of about a 1.44billion people, which is 20% of the world's current population.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71% of the population is between 15 and 65 years old.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fertility rate in China has been declining, with 1.69 births per woman as at 2020 (Susilo, 2020).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median age in China is 38 years, and it has recorded longer life spans and lower birth rates in its recent demographic trends related to social and economic factors.</a:t>
            </a:r>
          </a:p>
          <a:p>
            <a:endParaRPr lang="en-US" dirty="0"/>
          </a:p>
        </p:txBody>
      </p:sp>
    </p:spTree>
    <p:extLst>
      <p:ext uri="{BB962C8B-B14F-4D97-AF65-F5344CB8AC3E}">
        <p14:creationId xmlns:p14="http://schemas.microsoft.com/office/powerpoint/2010/main" xmlns="" val="4008670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8724C83-F537-4C6B-8F68-26CA22B43099}"/>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Culture</a:t>
            </a:r>
          </a:p>
        </p:txBody>
      </p:sp>
      <p:sp>
        <p:nvSpPr>
          <p:cNvPr id="3" name="Content Placeholder 2">
            <a:extLst>
              <a:ext uri="{FF2B5EF4-FFF2-40B4-BE49-F238E27FC236}">
                <a16:creationId xmlns:a16="http://schemas.microsoft.com/office/drawing/2014/main" xmlns="" id="{0263F6E3-8B5A-434C-972A-D2F2B8835712}"/>
              </a:ext>
            </a:extLst>
          </p:cNvPr>
          <p:cNvSpPr>
            <a:spLocks noGrp="1"/>
          </p:cNvSpPr>
          <p:nvPr>
            <p:ph idx="1"/>
          </p:nvPr>
        </p:nvSpPr>
        <p:spPr/>
        <p:txBody>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Chinese culture is one of the oldest unique cultures across the globe. It encompasses their architecture, ceramics, religion, literature, martial arts, cuisine, and philosophy.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Family is the basic unit of Chinese people, with high values for harmony among individuals, family, and society (Ren et al., 2019).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Chinese culture is also influenced by the abundance of material and spiritual values.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Chinese cultures value Confucianism, Taoism, and Buddhism. </a:t>
            </a:r>
          </a:p>
          <a:p>
            <a:endParaRPr lang="en-US" dirty="0"/>
          </a:p>
        </p:txBody>
      </p:sp>
    </p:spTree>
    <p:extLst>
      <p:ext uri="{BB962C8B-B14F-4D97-AF65-F5344CB8AC3E}">
        <p14:creationId xmlns:p14="http://schemas.microsoft.com/office/powerpoint/2010/main" xmlns="" val="1906274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52ABB703-2B0E-4C3B-B4A2-F3973548E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668C597-C83A-4D94-9067-A60866EE5206}"/>
              </a:ext>
            </a:extLst>
          </p:cNvPr>
          <p:cNvSpPr>
            <a:spLocks noGrp="1"/>
          </p:cNvSpPr>
          <p:nvPr>
            <p:ph type="title"/>
          </p:nvPr>
        </p:nvSpPr>
        <p:spPr>
          <a:xfrm>
            <a:off x="6411685" y="634946"/>
            <a:ext cx="5127171" cy="1450757"/>
          </a:xfrm>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Language</a:t>
            </a:r>
          </a:p>
        </p:txBody>
      </p:sp>
      <p:pic>
        <p:nvPicPr>
          <p:cNvPr id="4" name="Picture 2" descr="Which Chinese dialect should you learn? Whats the difference between  Mandarin and Chinese? • China Admissions">
            <a:extLst>
              <a:ext uri="{FF2B5EF4-FFF2-40B4-BE49-F238E27FC236}">
                <a16:creationId xmlns:a16="http://schemas.microsoft.com/office/drawing/2014/main" xmlns="" id="{0A21D925-8626-48A1-B85C-FA88F76A8E6D}"/>
              </a:ext>
            </a:extLst>
          </p:cNvPr>
          <p:cNvPicPr>
            <a:picLocks noChangeAspect="1" noChangeArrowheads="1"/>
          </p:cNvPicPr>
          <p:nvPr/>
        </p:nvPicPr>
        <p:blipFill>
          <a:blip r:embed="rId3">
            <a:extLst>
              <a:ext uri="{28A0092B-C50C-407E-A947-70E740481C1C}">
                <a14:useLocalDpi xmlns:a14="http://schemas.microsoft.com/office/drawing/2010/main" xmlns="" val="0"/>
              </a:ext>
            </a:extLst>
          </a:blip>
          <a:stretch>
            <a:fillRect/>
          </a:stretch>
        </p:blipFill>
        <p:spPr bwMode="auto">
          <a:xfrm>
            <a:off x="643192" y="960230"/>
            <a:ext cx="5451627" cy="4617498"/>
          </a:xfrm>
          <a:prstGeom prst="rect">
            <a:avLst/>
          </a:prstGeom>
          <a:noFill/>
          <a:extLst>
            <a:ext uri="{909E8E84-426E-40DD-AFC4-6F175D3DCCD1}">
              <a14:hiddenFill xmlns:a14="http://schemas.microsoft.com/office/drawing/2010/main" xmlns="">
                <a:solidFill>
                  <a:srgbClr val="FFFFFF"/>
                </a:solidFill>
              </a14:hiddenFill>
            </a:ext>
          </a:extLst>
        </p:spPr>
      </p:pic>
      <p:cxnSp>
        <p:nvCxnSpPr>
          <p:cNvPr id="11" name="Straight Connector 10">
            <a:extLst>
              <a:ext uri="{FF2B5EF4-FFF2-40B4-BE49-F238E27FC236}">
                <a16:creationId xmlns:a16="http://schemas.microsoft.com/office/drawing/2014/main" xmlns="" id="{9C21570E-E159-49A6-9891-FA397B7A92D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80B4F52F-B494-47BA-8A89-1967F0DC1768}"/>
              </a:ext>
            </a:extLst>
          </p:cNvPr>
          <p:cNvSpPr>
            <a:spLocks noGrp="1"/>
          </p:cNvSpPr>
          <p:nvPr>
            <p:ph idx="1"/>
          </p:nvPr>
        </p:nvSpPr>
        <p:spPr>
          <a:xfrm>
            <a:off x="6411684" y="2198914"/>
            <a:ext cx="5127172" cy="3670180"/>
          </a:xfrm>
        </p:spPr>
        <p:txBody>
          <a:bodyPr>
            <a:normAutofit/>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There are many languages actively spoken in China, but the official Chinese dialect is Putonghua, also known as Mandarin, which is used by more than 70% of the Chinese population (Xu et al., 2020).</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language is a tonal language which is one of the oldest languages still in use. </a:t>
            </a:r>
          </a:p>
          <a:p>
            <a:endParaRPr lang="en-US" dirty="0"/>
          </a:p>
        </p:txBody>
      </p:sp>
      <p:sp>
        <p:nvSpPr>
          <p:cNvPr id="13" name="Rectangle 12">
            <a:extLst>
              <a:ext uri="{FF2B5EF4-FFF2-40B4-BE49-F238E27FC236}">
                <a16:creationId xmlns:a16="http://schemas.microsoft.com/office/drawing/2014/main" xmlns="" id="{E95DA498-D9A2-4DA9-B9DA-B3776E08CF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xmlns="" id="{82A73093-4B9D-420D-B17E-52293703A1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686500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84B70D5-875B-433D-BDBD-1522A85D6C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D9A9B2A-8B3A-4327-BC29-A77589DDDF65}"/>
              </a:ext>
            </a:extLst>
          </p:cNvPr>
          <p:cNvSpPr>
            <a:spLocks noGrp="1"/>
          </p:cNvSpPr>
          <p:nvPr>
            <p:ph type="title"/>
          </p:nvPr>
        </p:nvSpPr>
        <p:spPr>
          <a:xfrm>
            <a:off x="7859485" y="634946"/>
            <a:ext cx="3690257" cy="1450757"/>
          </a:xfrm>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Economy</a:t>
            </a:r>
          </a:p>
        </p:txBody>
      </p:sp>
      <p:pic>
        <p:nvPicPr>
          <p:cNvPr id="4" name="Picture 2" descr="Western media seeks humiliation again in badmouthing Chinese economy -  Global Times">
            <a:extLst>
              <a:ext uri="{FF2B5EF4-FFF2-40B4-BE49-F238E27FC236}">
                <a16:creationId xmlns:a16="http://schemas.microsoft.com/office/drawing/2014/main" xmlns="" id="{25A63BF5-5785-4397-9A9F-3103A98B840D}"/>
              </a:ext>
            </a:extLst>
          </p:cNvPr>
          <p:cNvPicPr>
            <a:picLocks noChangeAspect="1" noChangeArrowheads="1"/>
          </p:cNvPicPr>
          <p:nvPr/>
        </p:nvPicPr>
        <p:blipFill>
          <a:blip r:embed="rId3">
            <a:extLst>
              <a:ext uri="{28A0092B-C50C-407E-A947-70E740481C1C}">
                <a14:useLocalDpi xmlns:a14="http://schemas.microsoft.com/office/drawing/2010/main" xmlns="" val="0"/>
              </a:ext>
            </a:extLst>
          </a:blip>
          <a:stretch>
            <a:fillRect/>
          </a:stretch>
        </p:blipFill>
        <p:spPr bwMode="auto">
          <a:xfrm>
            <a:off x="633999" y="1224344"/>
            <a:ext cx="6909801" cy="4145880"/>
          </a:xfrm>
          <a:prstGeom prst="rect">
            <a:avLst/>
          </a:prstGeom>
          <a:noFill/>
          <a:extLst>
            <a:ext uri="{909E8E84-426E-40DD-AFC4-6F175D3DCCD1}">
              <a14:hiddenFill xmlns:a14="http://schemas.microsoft.com/office/drawing/2010/main" xmlns="">
                <a:solidFill>
                  <a:srgbClr val="FFFFFF"/>
                </a:solidFill>
              </a14:hiddenFill>
            </a:ext>
          </a:extLst>
        </p:spPr>
      </p:pic>
      <p:cxnSp>
        <p:nvCxnSpPr>
          <p:cNvPr id="11" name="Straight Connector 10">
            <a:extLst>
              <a:ext uri="{FF2B5EF4-FFF2-40B4-BE49-F238E27FC236}">
                <a16:creationId xmlns:a16="http://schemas.microsoft.com/office/drawing/2014/main" xmlns="" id="{C947DF4A-614C-4B4C-8B80-E5B9D8E8CFE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A09FE12A-4456-49A7-9745-E3F494D34C9C}"/>
              </a:ext>
            </a:extLst>
          </p:cNvPr>
          <p:cNvSpPr>
            <a:spLocks noGrp="1"/>
          </p:cNvSpPr>
          <p:nvPr>
            <p:ph idx="1"/>
          </p:nvPr>
        </p:nvSpPr>
        <p:spPr>
          <a:xfrm>
            <a:off x="7859485" y="2198914"/>
            <a:ext cx="3690257" cy="3670180"/>
          </a:xfrm>
        </p:spPr>
        <p:txBody>
          <a:bodyPr>
            <a:normAutofit/>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China's economy is a socialist market economy with dominant state-owned enterprises parallel to private ownership and capitalist ideologies.</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China is considered one of the fastest-growing economies globally, with a GDP of about 9.5% (Rui et al., 2019). </a:t>
            </a:r>
          </a:p>
          <a:p>
            <a:endParaRPr lang="en-US" dirty="0"/>
          </a:p>
        </p:txBody>
      </p:sp>
      <p:sp>
        <p:nvSpPr>
          <p:cNvPr id="13" name="Rectangle 12">
            <a:extLst>
              <a:ext uri="{FF2B5EF4-FFF2-40B4-BE49-F238E27FC236}">
                <a16:creationId xmlns:a16="http://schemas.microsoft.com/office/drawing/2014/main" xmlns="" id="{1E299956-A9E7-4FC1-A0B1-D590CA9730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xmlns="" id="{17FC539C-B783-4B03-9F9E-D13430F3F6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4246486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84B70D5-875B-433D-BDBD-1522A85D6C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22A4DD9-B252-4FB1-A82A-055894CB20D5}"/>
              </a:ext>
            </a:extLst>
          </p:cNvPr>
          <p:cNvSpPr>
            <a:spLocks noGrp="1"/>
          </p:cNvSpPr>
          <p:nvPr>
            <p:ph type="title"/>
          </p:nvPr>
        </p:nvSpPr>
        <p:spPr>
          <a:xfrm>
            <a:off x="7795677" y="533514"/>
            <a:ext cx="4144447" cy="1450757"/>
          </a:xfrm>
        </p:spPr>
        <p:txBody>
          <a:bodyPr>
            <a:noAutofit/>
          </a:bodyPr>
          <a:lstStyle/>
          <a:p>
            <a:r>
              <a:rPr lang="en-US" sz="4400" b="1" dirty="0">
                <a:solidFill>
                  <a:schemeClr val="accent2"/>
                </a:solidFill>
                <a:latin typeface="Times New Roman" panose="02020603050405020304" pitchFamily="18" charset="0"/>
                <a:cs typeface="Times New Roman" panose="02020603050405020304" pitchFamily="18" charset="0"/>
              </a:rPr>
              <a:t>Technology advancements in China</a:t>
            </a:r>
          </a:p>
        </p:txBody>
      </p:sp>
      <p:pic>
        <p:nvPicPr>
          <p:cNvPr id="4" name="Picture 2" descr="Technology in China's FYPs: From nonexistence to prosperity - CGTN">
            <a:extLst>
              <a:ext uri="{FF2B5EF4-FFF2-40B4-BE49-F238E27FC236}">
                <a16:creationId xmlns:a16="http://schemas.microsoft.com/office/drawing/2014/main" xmlns="" id="{110F464D-5C13-480B-9BB4-26366DD3C3C4}"/>
              </a:ext>
            </a:extLst>
          </p:cNvPr>
          <p:cNvPicPr>
            <a:picLocks noChangeAspect="1" noChangeArrowheads="1"/>
          </p:cNvPicPr>
          <p:nvPr/>
        </p:nvPicPr>
        <p:blipFill>
          <a:blip r:embed="rId3">
            <a:extLst>
              <a:ext uri="{28A0092B-C50C-407E-A947-70E740481C1C}">
                <a14:useLocalDpi xmlns:a14="http://schemas.microsoft.com/office/drawing/2010/main" xmlns="" val="0"/>
              </a:ext>
            </a:extLst>
          </a:blip>
          <a:stretch>
            <a:fillRect/>
          </a:stretch>
        </p:blipFill>
        <p:spPr bwMode="auto">
          <a:xfrm>
            <a:off x="633999" y="1258893"/>
            <a:ext cx="6909801" cy="4076782"/>
          </a:xfrm>
          <a:prstGeom prst="rect">
            <a:avLst/>
          </a:prstGeom>
          <a:noFill/>
          <a:extLst>
            <a:ext uri="{909E8E84-426E-40DD-AFC4-6F175D3DCCD1}">
              <a14:hiddenFill xmlns:a14="http://schemas.microsoft.com/office/drawing/2010/main" xmlns="">
                <a:solidFill>
                  <a:srgbClr val="FFFFFF"/>
                </a:solidFill>
              </a14:hiddenFill>
            </a:ext>
          </a:extLst>
        </p:spPr>
      </p:pic>
      <p:cxnSp>
        <p:nvCxnSpPr>
          <p:cNvPr id="11" name="Straight Connector 10">
            <a:extLst>
              <a:ext uri="{FF2B5EF4-FFF2-40B4-BE49-F238E27FC236}">
                <a16:creationId xmlns:a16="http://schemas.microsoft.com/office/drawing/2014/main" xmlns="" id="{C947DF4A-614C-4B4C-8B80-E5B9D8E8CFE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E497CF51-CAC3-4504-AE2D-AF17284418DB}"/>
              </a:ext>
            </a:extLst>
          </p:cNvPr>
          <p:cNvSpPr>
            <a:spLocks noGrp="1"/>
          </p:cNvSpPr>
          <p:nvPr>
            <p:ph idx="1"/>
          </p:nvPr>
        </p:nvSpPr>
        <p:spPr>
          <a:xfrm>
            <a:off x="7859485" y="2198914"/>
            <a:ext cx="3690257" cy="3670180"/>
          </a:xfrm>
        </p:spPr>
        <p:txBody>
          <a:bodyPr>
            <a:normAutofit/>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China is considered the leading country in investing in technological advancements, such as technological innovations in its domestic market. Some of the recent technological progress in China includes wireless-technologies weapons enabled by autonomy, artificial intelligence, and aerospace development (Liu and Dong, 2021).</a:t>
            </a:r>
          </a:p>
          <a:p>
            <a:endParaRPr lang="en-US" dirty="0"/>
          </a:p>
        </p:txBody>
      </p:sp>
      <p:sp>
        <p:nvSpPr>
          <p:cNvPr id="13" name="Rectangle 12">
            <a:extLst>
              <a:ext uri="{FF2B5EF4-FFF2-40B4-BE49-F238E27FC236}">
                <a16:creationId xmlns:a16="http://schemas.microsoft.com/office/drawing/2014/main" xmlns="" id="{1E299956-A9E7-4FC1-A0B1-D590CA9730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xmlns="" id="{17FC539C-B783-4B03-9F9E-D13430F3F6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1137822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52ABB703-2B0E-4C3B-B4A2-F3973548E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0F4173F-D516-4AAF-B0A2-BBF0902D51DE}"/>
              </a:ext>
            </a:extLst>
          </p:cNvPr>
          <p:cNvSpPr>
            <a:spLocks noGrp="1"/>
          </p:cNvSpPr>
          <p:nvPr>
            <p:ph type="title"/>
          </p:nvPr>
        </p:nvSpPr>
        <p:spPr>
          <a:xfrm>
            <a:off x="6411685" y="634946"/>
            <a:ext cx="5127171" cy="1450757"/>
          </a:xfrm>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Workforce and Unemployment</a:t>
            </a:r>
          </a:p>
        </p:txBody>
      </p:sp>
      <p:pic>
        <p:nvPicPr>
          <p:cNvPr id="4" name="Picture 3">
            <a:extLst>
              <a:ext uri="{FF2B5EF4-FFF2-40B4-BE49-F238E27FC236}">
                <a16:creationId xmlns:a16="http://schemas.microsoft.com/office/drawing/2014/main" xmlns="" id="{541C9185-0FB6-4356-A610-9283B5C24131}"/>
              </a:ext>
            </a:extLst>
          </p:cNvPr>
          <p:cNvPicPr>
            <a:picLocks noChangeAspect="1"/>
          </p:cNvPicPr>
          <p:nvPr/>
        </p:nvPicPr>
        <p:blipFill>
          <a:blip r:embed="rId2"/>
          <a:stretch>
            <a:fillRect/>
          </a:stretch>
        </p:blipFill>
        <p:spPr>
          <a:xfrm>
            <a:off x="643192" y="1524459"/>
            <a:ext cx="5451627" cy="3489041"/>
          </a:xfrm>
          <a:prstGeom prst="rect">
            <a:avLst/>
          </a:prstGeom>
        </p:spPr>
      </p:pic>
      <p:cxnSp>
        <p:nvCxnSpPr>
          <p:cNvPr id="11" name="Straight Connector 10">
            <a:extLst>
              <a:ext uri="{FF2B5EF4-FFF2-40B4-BE49-F238E27FC236}">
                <a16:creationId xmlns:a16="http://schemas.microsoft.com/office/drawing/2014/main" xmlns="" id="{9C21570E-E159-49A6-9891-FA397B7A92D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5B1FF3C8-6892-4089-9872-1E9C7126B4CA}"/>
              </a:ext>
            </a:extLst>
          </p:cNvPr>
          <p:cNvSpPr>
            <a:spLocks noGrp="1"/>
          </p:cNvSpPr>
          <p:nvPr>
            <p:ph idx="1"/>
          </p:nvPr>
        </p:nvSpPr>
        <p:spPr>
          <a:xfrm>
            <a:off x="6411684" y="2198914"/>
            <a:ext cx="5127172" cy="3670180"/>
          </a:xfrm>
        </p:spPr>
        <p:txBody>
          <a:bodyPr>
            <a:normAutofit/>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China's workforce includes all people above the age of 16years who can work.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In 2020, China's force was at 784 million.</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Out of the figure, 467.7 million in 2021 worked in cities, and 278.8 worked in the countryside (Razzaq et al., 2021).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main employment sectors include 23.6% in the Agriculture sector, 28.7% industrial sector, and 47.7% in the service industry.</a:t>
            </a:r>
          </a:p>
          <a:p>
            <a:endParaRPr lang="en-US" dirty="0"/>
          </a:p>
        </p:txBody>
      </p:sp>
      <p:sp>
        <p:nvSpPr>
          <p:cNvPr id="13" name="Rectangle 12">
            <a:extLst>
              <a:ext uri="{FF2B5EF4-FFF2-40B4-BE49-F238E27FC236}">
                <a16:creationId xmlns:a16="http://schemas.microsoft.com/office/drawing/2014/main" xmlns="" id="{E95DA498-D9A2-4DA9-B9DA-B3776E08CF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xmlns="" id="{82A73093-4B9D-420D-B17E-52293703A1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358576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8D2300-AA00-413A-83EB-1A17DC5F07BD}"/>
              </a:ext>
            </a:extLst>
          </p:cNvPr>
          <p:cNvSpPr>
            <a:spLocks noGrp="1"/>
          </p:cNvSpPr>
          <p:nvPr>
            <p:ph type="title"/>
          </p:nvPr>
        </p:nvSpPr>
        <p:spPr>
          <a:xfrm>
            <a:off x="828148" y="1147287"/>
            <a:ext cx="10596664" cy="1027241"/>
          </a:xfrm>
        </p:spPr>
        <p:txBody>
          <a:bodyPr>
            <a:noAutofit/>
          </a:bodyPr>
          <a:lstStyle/>
          <a:p>
            <a:r>
              <a:rPr lang="en-US" sz="4400" b="1" dirty="0">
                <a:solidFill>
                  <a:schemeClr val="accent2"/>
                </a:solidFill>
                <a:latin typeface="Times New Roman" panose="02020603050405020304" pitchFamily="18" charset="0"/>
                <a:cs typeface="Times New Roman" panose="02020603050405020304" pitchFamily="18" charset="0"/>
              </a:rPr>
              <a:t>Main Cultural Differences between</a:t>
            </a:r>
            <a:br>
              <a:rPr lang="en-US" sz="4400" b="1" dirty="0">
                <a:solidFill>
                  <a:schemeClr val="accent2"/>
                </a:solidFill>
                <a:latin typeface="Times New Roman" panose="02020603050405020304" pitchFamily="18" charset="0"/>
                <a:cs typeface="Times New Roman" panose="02020603050405020304" pitchFamily="18" charset="0"/>
              </a:rPr>
            </a:br>
            <a:r>
              <a:rPr lang="en-US" sz="4400" b="1" dirty="0">
                <a:solidFill>
                  <a:schemeClr val="accent2"/>
                </a:solidFill>
                <a:latin typeface="Times New Roman" panose="02020603050405020304" pitchFamily="18" charset="0"/>
                <a:cs typeface="Times New Roman" panose="02020603050405020304" pitchFamily="18" charset="0"/>
              </a:rPr>
              <a:t> UK and China</a:t>
            </a:r>
            <a:br>
              <a:rPr lang="en-US" sz="4400" b="1" dirty="0">
                <a:solidFill>
                  <a:schemeClr val="accent2"/>
                </a:solidFill>
                <a:latin typeface="Times New Roman" panose="02020603050405020304" pitchFamily="18" charset="0"/>
                <a:cs typeface="Times New Roman" panose="02020603050405020304" pitchFamily="18" charset="0"/>
              </a:rPr>
            </a:br>
            <a:endParaRPr lang="en-US" sz="4400" b="1" dirty="0">
              <a:solidFill>
                <a:schemeClr val="accent2"/>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xmlns="" id="{C475E645-C93D-485E-AEC8-A71B4EDA1F8F}"/>
              </a:ext>
            </a:extLst>
          </p:cNvPr>
          <p:cNvSpPr>
            <a:spLocks noGrp="1"/>
          </p:cNvSpPr>
          <p:nvPr>
            <p:ph idx="1"/>
          </p:nvPr>
        </p:nvSpPr>
        <p:spPr/>
        <p:txBody>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High context cultures like China cater toward in-groups such as friends, families, or colleagues, while low context cultures like the UK cater towards out-groups (</a:t>
            </a:r>
            <a:r>
              <a:rPr lang="en-US" dirty="0" err="1">
                <a:latin typeface="Times New Roman" panose="02020603050405020304" pitchFamily="18" charset="0"/>
                <a:cs typeface="Times New Roman" panose="02020603050405020304" pitchFamily="18" charset="0"/>
              </a:rPr>
              <a:t>Wenxin</a:t>
            </a:r>
            <a:r>
              <a:rPr lang="en-US" dirty="0">
                <a:latin typeface="Times New Roman" panose="02020603050405020304" pitchFamily="18" charset="0"/>
                <a:cs typeface="Times New Roman" panose="02020603050405020304" pitchFamily="18" charset="0"/>
              </a:rPr>
              <a:t> and Yue, 2022).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Out-groups entail creating personal networks where all family members, friends, and workmates are separated in most things.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UK organization holds more excellent value for an individualistic approach than China about the individualism grid.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UK population is self-centered; thus, its citizens seek self-fulfillment, and goals are set individually (Wu, 2022).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China instead embraces collectivism. Chinese will therefore tend to take opinions from friends and family on their consumer behavior. </a:t>
            </a:r>
          </a:p>
          <a:p>
            <a:endParaRPr lang="en-US" dirty="0"/>
          </a:p>
        </p:txBody>
      </p:sp>
    </p:spTree>
    <p:extLst>
      <p:ext uri="{BB962C8B-B14F-4D97-AF65-F5344CB8AC3E}">
        <p14:creationId xmlns:p14="http://schemas.microsoft.com/office/powerpoint/2010/main" xmlns="" val="3610247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5C8D2C1-DA83-420D-9635-D52CE066B5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xmlns="" id="{434F74C9-6A0B-409E-AD1C-45B58BE91B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xmlns="" id="{F5486A9D-1265-4B57-91E6-68E666B978B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qua and green fractal background like floral petal">
            <a:extLst>
              <a:ext uri="{FF2B5EF4-FFF2-40B4-BE49-F238E27FC236}">
                <a16:creationId xmlns:a16="http://schemas.microsoft.com/office/drawing/2014/main" xmlns="" id="{B070675B-3A97-FDC5-2FFB-545D4BD3CA00}"/>
              </a:ext>
            </a:extLst>
          </p:cNvPr>
          <p:cNvPicPr>
            <a:picLocks noChangeAspect="1"/>
          </p:cNvPicPr>
          <p:nvPr/>
        </p:nvPicPr>
        <p:blipFill rotWithShape="1">
          <a:blip r:embed="rId2">
            <a:duotone>
              <a:schemeClr val="bg2">
                <a:shade val="45000"/>
                <a:satMod val="135000"/>
              </a:schemeClr>
              <a:prstClr val="white"/>
            </a:duotone>
            <a:alphaModFix amt="35000"/>
          </a:blip>
          <a:srcRect t="8747" b="16253"/>
          <a:stretch/>
        </p:blipFill>
        <p:spPr>
          <a:xfrm>
            <a:off x="-3155" y="0"/>
            <a:ext cx="12191980" cy="6857990"/>
          </a:xfrm>
          <a:prstGeom prst="rect">
            <a:avLst/>
          </a:prstGeom>
        </p:spPr>
      </p:pic>
      <p:sp>
        <p:nvSpPr>
          <p:cNvPr id="2" name="Title 1">
            <a:extLst>
              <a:ext uri="{FF2B5EF4-FFF2-40B4-BE49-F238E27FC236}">
                <a16:creationId xmlns:a16="http://schemas.microsoft.com/office/drawing/2014/main" xmlns="" id="{F27F5FCF-BFC9-476B-8AAA-7579D3417676}"/>
              </a:ext>
            </a:extLst>
          </p:cNvPr>
          <p:cNvSpPr>
            <a:spLocks noGrp="1"/>
          </p:cNvSpPr>
          <p:nvPr>
            <p:ph type="title"/>
          </p:nvPr>
        </p:nvSpPr>
        <p:spPr>
          <a:xfrm>
            <a:off x="1207658" y="2417708"/>
            <a:ext cx="10058400" cy="2022574"/>
          </a:xfrm>
        </p:spPr>
        <p:txBody>
          <a:bodyPr vert="horz" lIns="91440" tIns="45720" rIns="91440" bIns="45720" rtlCol="0" anchor="b">
            <a:noAutofit/>
          </a:bodyPr>
          <a:lstStyle/>
          <a:p>
            <a:pPr algn="ctr"/>
            <a:r>
              <a:rPr lang="en-US" sz="6000" b="1" dirty="0">
                <a:solidFill>
                  <a:schemeClr val="accent2"/>
                </a:solidFill>
                <a:latin typeface="Times New Roman" panose="02020603050405020304" pitchFamily="18" charset="0"/>
                <a:cs typeface="Times New Roman" panose="02020603050405020304" pitchFamily="18" charset="0"/>
              </a:rPr>
              <a:t>Success and failure of joint venture</a:t>
            </a:r>
            <a:r>
              <a:rPr lang="en-US" sz="6000" dirty="0">
                <a:solidFill>
                  <a:schemeClr val="tx1">
                    <a:lumMod val="85000"/>
                    <a:lumOff val="15000"/>
                  </a:schemeClr>
                </a:solidFill>
              </a:rPr>
              <a:t/>
            </a:r>
            <a:br>
              <a:rPr lang="en-US" sz="6000" dirty="0">
                <a:solidFill>
                  <a:schemeClr val="tx1">
                    <a:lumMod val="85000"/>
                    <a:lumOff val="15000"/>
                  </a:schemeClr>
                </a:solidFill>
              </a:rPr>
            </a:br>
            <a:endParaRPr lang="en-US" sz="6000" dirty="0">
              <a:solidFill>
                <a:schemeClr val="tx1">
                  <a:lumMod val="85000"/>
                  <a:lumOff val="15000"/>
                </a:schemeClr>
              </a:solidFill>
            </a:endParaRPr>
          </a:p>
        </p:txBody>
      </p:sp>
      <p:cxnSp>
        <p:nvCxnSpPr>
          <p:cNvPr id="15" name="Straight Connector 14">
            <a:extLst>
              <a:ext uri="{FF2B5EF4-FFF2-40B4-BE49-F238E27FC236}">
                <a16:creationId xmlns:a16="http://schemas.microsoft.com/office/drawing/2014/main" xmlns="" id="{77AB95BF-57D0-4E49-9EF2-408B47C8D40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343400"/>
            <a:ext cx="98755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xmlns="" id="{1C520CBD-F82E-44E4-BDA5-128716AD79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xmlns="" id="{4618AE32-A526-42FC-A854-732740BD38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xmlns="" id="{B29C6886-16F7-4736-9BDE-D3E685B62489}"/>
              </a:ext>
            </a:extLst>
          </p:cNvPr>
          <p:cNvSpPr txBox="1"/>
          <p:nvPr/>
        </p:nvSpPr>
        <p:spPr>
          <a:xfrm>
            <a:off x="7256834" y="4550535"/>
            <a:ext cx="3920247" cy="461665"/>
          </a:xfrm>
          <a:prstGeom prst="rect">
            <a:avLst/>
          </a:prstGeom>
          <a:noFill/>
        </p:spPr>
        <p:txBody>
          <a:bodyPr wrap="square">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BD582C"/>
                </a:solidFill>
                <a:effectLst/>
                <a:uLnTx/>
                <a:uFillTx/>
                <a:latin typeface="Times New Roman" panose="02020603050405020304" pitchFamily="18" charset="0"/>
                <a:cs typeface="Times New Roman" panose="02020603050405020304" pitchFamily="18" charset="0"/>
              </a:rPr>
              <a:t>Provide by Ana-Maria Rizea</a:t>
            </a:r>
          </a:p>
        </p:txBody>
      </p:sp>
    </p:spTree>
    <p:extLst>
      <p:ext uri="{BB962C8B-B14F-4D97-AF65-F5344CB8AC3E}">
        <p14:creationId xmlns:p14="http://schemas.microsoft.com/office/powerpoint/2010/main" xmlns="" val="2783559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C33BF9DD-8A45-4EEE-B231-0A14D322E5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5F91BFE-3192-4ABE-BE78-B44007B96204}"/>
              </a:ext>
            </a:extLst>
          </p:cNvPr>
          <p:cNvSpPr>
            <a:spLocks noGrp="1"/>
          </p:cNvSpPr>
          <p:nvPr>
            <p:ph type="title"/>
          </p:nvPr>
        </p:nvSpPr>
        <p:spPr>
          <a:xfrm>
            <a:off x="4828856" y="635431"/>
            <a:ext cx="6574972" cy="1450757"/>
          </a:xfrm>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Success and failure of joint ventures</a:t>
            </a:r>
          </a:p>
        </p:txBody>
      </p:sp>
      <p:pic>
        <p:nvPicPr>
          <p:cNvPr id="4" name="image1.jpeg" descr="Timeline&#10;&#10;Description automatically generated with medium confidence">
            <a:extLst>
              <a:ext uri="{FF2B5EF4-FFF2-40B4-BE49-F238E27FC236}">
                <a16:creationId xmlns:a16="http://schemas.microsoft.com/office/drawing/2014/main" xmlns="" id="{085E25FF-9A2F-43D7-9990-D024709A72E6}"/>
              </a:ext>
            </a:extLst>
          </p:cNvPr>
          <p:cNvPicPr>
            <a:picLocks noChangeAspect="1"/>
          </p:cNvPicPr>
          <p:nvPr/>
        </p:nvPicPr>
        <p:blipFill>
          <a:blip r:embed="rId2" cstate="print"/>
          <a:stretch>
            <a:fillRect/>
          </a:stretch>
        </p:blipFill>
        <p:spPr>
          <a:xfrm>
            <a:off x="488250" y="1994566"/>
            <a:ext cx="4001315" cy="2868867"/>
          </a:xfrm>
          <a:prstGeom prst="rect">
            <a:avLst/>
          </a:prstGeom>
        </p:spPr>
      </p:pic>
      <p:cxnSp>
        <p:nvCxnSpPr>
          <p:cNvPr id="11" name="Straight Connector 10">
            <a:extLst>
              <a:ext uri="{FF2B5EF4-FFF2-40B4-BE49-F238E27FC236}">
                <a16:creationId xmlns:a16="http://schemas.microsoft.com/office/drawing/2014/main" xmlns="" id="{9020DCC9-F851-4562-BB20-1AB3C51BFD0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019029C0-E9EA-438E-ACE7-4A6795E3C892}"/>
              </a:ext>
            </a:extLst>
          </p:cNvPr>
          <p:cNvSpPr>
            <a:spLocks noGrp="1"/>
          </p:cNvSpPr>
          <p:nvPr>
            <p:ph idx="1"/>
          </p:nvPr>
        </p:nvSpPr>
        <p:spPr>
          <a:xfrm>
            <a:off x="4747675" y="2206936"/>
            <a:ext cx="7029163" cy="3670180"/>
          </a:xfrm>
        </p:spPr>
        <p:txBody>
          <a:bodyPr>
            <a:noAutofit/>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success of a business depends on integrating Chinese culture</a:t>
            </a:r>
          </a:p>
          <a:p>
            <a:pPr algn="just"/>
            <a:r>
              <a:rPr lang="en-US" dirty="0">
                <a:latin typeface="Times New Roman" panose="02020603050405020304" pitchFamily="18" charset="0"/>
                <a:cs typeface="Times New Roman" panose="02020603050405020304" pitchFamily="18" charset="0"/>
              </a:rPr>
              <a:t>into business.</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business objectives should be firm.</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This way, it can generate revenues for both the parties involved.</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For example, GlaxoSmithKline partnered up with Alibaba (Dai,</a:t>
            </a:r>
          </a:p>
          <a:p>
            <a:pPr algn="just"/>
            <a:r>
              <a:rPr lang="en-US" dirty="0">
                <a:latin typeface="Times New Roman" panose="02020603050405020304" pitchFamily="18" charset="0"/>
                <a:cs typeface="Times New Roman" panose="02020603050405020304" pitchFamily="18" charset="0"/>
              </a:rPr>
              <a:t>2018).</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In uncertainty avoidance, UK and China have a close score (Zhang,</a:t>
            </a:r>
          </a:p>
          <a:p>
            <a:pPr algn="just"/>
            <a:r>
              <a:rPr lang="en-US" dirty="0">
                <a:latin typeface="Times New Roman" panose="02020603050405020304" pitchFamily="18" charset="0"/>
                <a:cs typeface="Times New Roman" panose="02020603050405020304" pitchFamily="18" charset="0"/>
              </a:rPr>
              <a:t>2020).</a:t>
            </a:r>
          </a:p>
        </p:txBody>
      </p:sp>
      <p:sp>
        <p:nvSpPr>
          <p:cNvPr id="13" name="Rectangle 12">
            <a:extLst>
              <a:ext uri="{FF2B5EF4-FFF2-40B4-BE49-F238E27FC236}">
                <a16:creationId xmlns:a16="http://schemas.microsoft.com/office/drawing/2014/main" xmlns="" id="{D5FBCAC9-BD8B-4F3B-AD74-EF37D42113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xmlns="" id="{9556C5A8-AD7E-4CE7-87BE-9EA3B5E178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47277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C9B13A-B290-4670-B004-C4FA528B7F62}"/>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Success and failure of joint ventures</a:t>
            </a:r>
          </a:p>
        </p:txBody>
      </p:sp>
      <p:sp>
        <p:nvSpPr>
          <p:cNvPr id="3" name="Content Placeholder 2">
            <a:extLst>
              <a:ext uri="{FF2B5EF4-FFF2-40B4-BE49-F238E27FC236}">
                <a16:creationId xmlns:a16="http://schemas.microsoft.com/office/drawing/2014/main" xmlns="" id="{66588FA4-2757-40C4-8C0C-FFD5B275CF13}"/>
              </a:ext>
            </a:extLst>
          </p:cNvPr>
          <p:cNvSpPr>
            <a:spLocks noGrp="1"/>
          </p:cNvSpPr>
          <p:nvPr>
            <p:ph idx="1"/>
          </p:nvPr>
        </p:nvSpPr>
        <p:spPr/>
        <p:txBody>
          <a:bodyPr/>
          <a:lstStyle/>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Inability to understand the Chinese culture.</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There are communication gaps.</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Failure in understanding marketing can also cause failure.</a:t>
            </a:r>
          </a:p>
          <a:p>
            <a:endParaRPr lang="en-US" dirty="0"/>
          </a:p>
        </p:txBody>
      </p:sp>
    </p:spTree>
    <p:extLst>
      <p:ext uri="{BB962C8B-B14F-4D97-AF65-F5344CB8AC3E}">
        <p14:creationId xmlns:p14="http://schemas.microsoft.com/office/powerpoint/2010/main" xmlns="" val="3138605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854D02-49CB-4A03-8A68-A41AAE9E009E}"/>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xmlns="" id="{BE3FBAA7-D6CC-4503-B116-C7DDEDF24EFD}"/>
              </a:ext>
            </a:extLst>
          </p:cNvPr>
          <p:cNvSpPr>
            <a:spLocks noGrp="1"/>
          </p:cNvSpPr>
          <p:nvPr>
            <p:ph idx="1"/>
          </p:nvPr>
        </p:nvSpPr>
        <p:spPr/>
        <p:txBody>
          <a:bodyPr/>
          <a:lstStyle/>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Marks and spencer had left China before (</a:t>
            </a:r>
            <a:r>
              <a:rPr lang="en-US" dirty="0" err="1">
                <a:latin typeface="Times New Roman" panose="02020603050405020304" pitchFamily="18" charset="0"/>
                <a:cs typeface="Times New Roman" panose="02020603050405020304" pitchFamily="18" charset="0"/>
              </a:rPr>
              <a:t>Jin</a:t>
            </a:r>
            <a:r>
              <a:rPr lang="en-US" dirty="0">
                <a:latin typeface="Times New Roman" panose="02020603050405020304" pitchFamily="18" charset="0"/>
                <a:cs typeface="Times New Roman" panose="02020603050405020304" pitchFamily="18" charset="0"/>
              </a:rPr>
              <a:t> et al., 2018).</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strategies must integrate the culture.</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Implicit understanding can be implemented with trust.</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local culture must be respected and integrated into the business.</a:t>
            </a:r>
          </a:p>
          <a:p>
            <a:endParaRPr lang="en-US" dirty="0"/>
          </a:p>
        </p:txBody>
      </p:sp>
    </p:spTree>
    <p:extLst>
      <p:ext uri="{BB962C8B-B14F-4D97-AF65-F5344CB8AC3E}">
        <p14:creationId xmlns:p14="http://schemas.microsoft.com/office/powerpoint/2010/main" xmlns="" val="26069023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3777B0-E928-419E-B649-B75BB26908BF}"/>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xmlns="" id="{7B8BF650-1F52-41DF-B672-8DE00BD82D7A}"/>
              </a:ext>
            </a:extLst>
          </p:cNvPr>
          <p:cNvSpPr>
            <a:spLocks noGrp="1"/>
          </p:cNvSpPr>
          <p:nvPr>
            <p:ph idx="1"/>
          </p:nvPr>
        </p:nvSpPr>
        <p:spPr/>
        <p:txBody>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 clear natural benefit is needed for communication.</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Marks and Spencer managers must present operational details (De la Fuente et al., 2019)</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It can present the need for staffing and raw materials.</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Chinese have two stages of negotiation: technical and commercial (Chinese Team Negotiation, 2020).</a:t>
            </a:r>
          </a:p>
          <a:p>
            <a:pPr algn="just"/>
            <a:endParaRPr lang="en-US" dirty="0"/>
          </a:p>
        </p:txBody>
      </p:sp>
    </p:spTree>
    <p:extLst>
      <p:ext uri="{BB962C8B-B14F-4D97-AF65-F5344CB8AC3E}">
        <p14:creationId xmlns:p14="http://schemas.microsoft.com/office/powerpoint/2010/main" xmlns="" val="445648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603470-C449-4E2F-882A-5A20487CBBC1}"/>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xmlns="" id="{8944B055-B04D-4003-8A09-D0801F165196}"/>
              </a:ext>
            </a:extLst>
          </p:cNvPr>
          <p:cNvSpPr>
            <a:spLocks noGrp="1"/>
          </p:cNvSpPr>
          <p:nvPr>
            <p:ph idx="1"/>
          </p:nvPr>
        </p:nvSpPr>
        <p:spPr/>
        <p:txBody>
          <a:bodyPr/>
          <a:lstStyle/>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Cultural integration in China is important.</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There are differences between the culture of the UK and China.</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Hofstede's cultural dimensions show these differences.</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Marks and Spencer must develop trust with the Chinese partners.</a:t>
            </a:r>
          </a:p>
          <a:p>
            <a:endParaRPr lang="en-US" dirty="0"/>
          </a:p>
        </p:txBody>
      </p:sp>
    </p:spTree>
    <p:extLst>
      <p:ext uri="{BB962C8B-B14F-4D97-AF65-F5344CB8AC3E}">
        <p14:creationId xmlns:p14="http://schemas.microsoft.com/office/powerpoint/2010/main" xmlns="" val="35778673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5C8D2C1-DA83-420D-9635-D52CE066B5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xmlns="" id="{434F74C9-6A0B-409E-AD1C-45B58BE91B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xmlns="" id="{F5486A9D-1265-4B57-91E6-68E666B978B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qua and green fractal background like floral petal">
            <a:extLst>
              <a:ext uri="{FF2B5EF4-FFF2-40B4-BE49-F238E27FC236}">
                <a16:creationId xmlns:a16="http://schemas.microsoft.com/office/drawing/2014/main" xmlns="" id="{B070675B-3A97-FDC5-2FFB-545D4BD3CA00}"/>
              </a:ext>
            </a:extLst>
          </p:cNvPr>
          <p:cNvPicPr>
            <a:picLocks noChangeAspect="1"/>
          </p:cNvPicPr>
          <p:nvPr/>
        </p:nvPicPr>
        <p:blipFill rotWithShape="1">
          <a:blip r:embed="rId2">
            <a:duotone>
              <a:schemeClr val="bg2">
                <a:shade val="45000"/>
                <a:satMod val="135000"/>
              </a:schemeClr>
              <a:prstClr val="white"/>
            </a:duotone>
            <a:alphaModFix amt="35000"/>
          </a:blip>
          <a:srcRect t="8747" b="16253"/>
          <a:stretch/>
        </p:blipFill>
        <p:spPr>
          <a:xfrm>
            <a:off x="-3155" y="0"/>
            <a:ext cx="12191980" cy="6857990"/>
          </a:xfrm>
          <a:prstGeom prst="rect">
            <a:avLst/>
          </a:prstGeom>
        </p:spPr>
      </p:pic>
      <p:sp>
        <p:nvSpPr>
          <p:cNvPr id="2" name="Title 1">
            <a:extLst>
              <a:ext uri="{FF2B5EF4-FFF2-40B4-BE49-F238E27FC236}">
                <a16:creationId xmlns:a16="http://schemas.microsoft.com/office/drawing/2014/main" xmlns="" id="{F27F5FCF-BFC9-476B-8AAA-7579D3417676}"/>
              </a:ext>
            </a:extLst>
          </p:cNvPr>
          <p:cNvSpPr>
            <a:spLocks noGrp="1"/>
          </p:cNvSpPr>
          <p:nvPr>
            <p:ph type="title"/>
          </p:nvPr>
        </p:nvSpPr>
        <p:spPr>
          <a:xfrm>
            <a:off x="1207658" y="2417708"/>
            <a:ext cx="10058400" cy="2022574"/>
          </a:xfrm>
        </p:spPr>
        <p:txBody>
          <a:bodyPr vert="horz" lIns="91440" tIns="45720" rIns="91440" bIns="45720" rtlCol="0" anchor="b">
            <a:noAutofit/>
          </a:bodyPr>
          <a:lstStyle/>
          <a:p>
            <a:pPr algn="ctr"/>
            <a:r>
              <a:rPr lang="en-US" sz="6000" b="1" dirty="0">
                <a:solidFill>
                  <a:schemeClr val="accent2"/>
                </a:solidFill>
                <a:latin typeface="Times New Roman" panose="02020603050405020304" pitchFamily="18" charset="0"/>
                <a:cs typeface="Times New Roman" panose="02020603050405020304" pitchFamily="18" charset="0"/>
              </a:rPr>
              <a:t>Culture sensitivity in China</a:t>
            </a:r>
            <a:br>
              <a:rPr lang="en-US" sz="6000" b="1" dirty="0">
                <a:solidFill>
                  <a:schemeClr val="accent2"/>
                </a:solidFill>
                <a:latin typeface="Times New Roman" panose="02020603050405020304" pitchFamily="18" charset="0"/>
                <a:cs typeface="Times New Roman" panose="02020603050405020304" pitchFamily="18" charset="0"/>
              </a:rPr>
            </a:br>
            <a:endParaRPr lang="en-US" sz="6000" b="1" dirty="0">
              <a:solidFill>
                <a:schemeClr val="accent2"/>
              </a:solidFill>
              <a:latin typeface="Times New Roman" panose="02020603050405020304" pitchFamily="18" charset="0"/>
              <a:cs typeface="Times New Roman" panose="02020603050405020304" pitchFamily="18" charset="0"/>
            </a:endParaRPr>
          </a:p>
        </p:txBody>
      </p:sp>
      <p:cxnSp>
        <p:nvCxnSpPr>
          <p:cNvPr id="15" name="Straight Connector 14">
            <a:extLst>
              <a:ext uri="{FF2B5EF4-FFF2-40B4-BE49-F238E27FC236}">
                <a16:creationId xmlns:a16="http://schemas.microsoft.com/office/drawing/2014/main" xmlns="" id="{77AB95BF-57D0-4E49-9EF2-408B47C8D40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343400"/>
            <a:ext cx="98755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xmlns="" id="{1C520CBD-F82E-44E4-BDA5-128716AD79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xmlns="" id="{4618AE32-A526-42FC-A854-732740BD38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xmlns="" id="{B29C6886-16F7-4736-9BDE-D3E685B62489}"/>
              </a:ext>
            </a:extLst>
          </p:cNvPr>
          <p:cNvSpPr txBox="1"/>
          <p:nvPr/>
        </p:nvSpPr>
        <p:spPr>
          <a:xfrm>
            <a:off x="7490298" y="4550535"/>
            <a:ext cx="3686783" cy="461665"/>
          </a:xfrm>
          <a:prstGeom prst="rect">
            <a:avLst/>
          </a:prstGeom>
          <a:noFill/>
        </p:spPr>
        <p:txBody>
          <a:bodyPr wrap="square">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BD582C"/>
                </a:solidFill>
                <a:effectLst/>
                <a:uLnTx/>
                <a:uFillTx/>
                <a:latin typeface="Times New Roman" panose="02020603050405020304" pitchFamily="18" charset="0"/>
                <a:cs typeface="Times New Roman" panose="02020603050405020304" pitchFamily="18" charset="0"/>
              </a:rPr>
              <a:t>Provide by Milena </a:t>
            </a:r>
            <a:r>
              <a:rPr lang="en-US" sz="2400" b="1" dirty="0" err="1">
                <a:solidFill>
                  <a:srgbClr val="BD582C"/>
                </a:solidFill>
                <a:latin typeface="Times New Roman" panose="02020603050405020304" pitchFamily="18" charset="0"/>
                <a:cs typeface="Times New Roman" panose="02020603050405020304" pitchFamily="18" charset="0"/>
              </a:rPr>
              <a:t>Petrova</a:t>
            </a:r>
            <a:endParaRPr kumimoji="0" lang="en-US" sz="2400" b="1" i="0" u="none" strike="noStrike" kern="1200" cap="none" spc="0" normalizeH="0" baseline="0" noProof="0" dirty="0">
              <a:ln>
                <a:noFill/>
              </a:ln>
              <a:solidFill>
                <a:srgbClr val="BD582C"/>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30669966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F49FB4-24AE-4ED3-ACD9-2622F44AA9D9}"/>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xmlns="" id="{15EB92E7-A8F4-4B39-A020-6929E2230C9B}"/>
              </a:ext>
            </a:extLst>
          </p:cNvPr>
          <p:cNvSpPr>
            <a:spLocks noGrp="1"/>
          </p:cNvSpPr>
          <p:nvPr>
            <p:ph idx="1"/>
          </p:nvPr>
        </p:nvSpPr>
        <p:spPr/>
        <p:txBody>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When an organization decides to expand its business in foreign countries, it is important for the organization to understand the cultural difference between hosting and home country.</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According to Yeh and De (2019), the success of the organization depends upon managing the cultural differences effectively in the foreign country.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Culture plays a vital role in organizational success because it helps the organization align its marketing strategies accordingly (</a:t>
            </a:r>
            <a:r>
              <a:rPr lang="en-US" dirty="0" err="1">
                <a:latin typeface="Times New Roman" panose="02020603050405020304" pitchFamily="18" charset="0"/>
                <a:cs typeface="Times New Roman" panose="02020603050405020304" pitchFamily="18" charset="0"/>
              </a:rPr>
              <a:t>Kerong</a:t>
            </a:r>
            <a:r>
              <a:rPr lang="en-US" dirty="0">
                <a:latin typeface="Times New Roman" panose="02020603050405020304" pitchFamily="18" charset="0"/>
                <a:cs typeface="Times New Roman" panose="02020603050405020304" pitchFamily="18" charset="0"/>
              </a:rPr>
              <a:t>, 2019).</a:t>
            </a:r>
          </a:p>
          <a:p>
            <a:endParaRPr lang="en-US" dirty="0"/>
          </a:p>
        </p:txBody>
      </p:sp>
    </p:spTree>
    <p:extLst>
      <p:ext uri="{BB962C8B-B14F-4D97-AF65-F5344CB8AC3E}">
        <p14:creationId xmlns:p14="http://schemas.microsoft.com/office/powerpoint/2010/main" xmlns="" val="28311687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80849E-D704-439F-8D95-88029EDDA596}"/>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Cultural Sensitivity in China</a:t>
            </a:r>
          </a:p>
        </p:txBody>
      </p:sp>
      <p:sp>
        <p:nvSpPr>
          <p:cNvPr id="3" name="Content Placeholder 2">
            <a:extLst>
              <a:ext uri="{FF2B5EF4-FFF2-40B4-BE49-F238E27FC236}">
                <a16:creationId xmlns:a16="http://schemas.microsoft.com/office/drawing/2014/main" xmlns="" id="{EDDBA483-BAEF-4284-B434-D51E035E0360}"/>
              </a:ext>
            </a:extLst>
          </p:cNvPr>
          <p:cNvSpPr>
            <a:spLocks noGrp="1"/>
          </p:cNvSpPr>
          <p:nvPr>
            <p:ph idx="1"/>
          </p:nvPr>
        </p:nvSpPr>
        <p:spPr/>
        <p:txBody>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Mark and Spencer decide to expand its business operations in China by forming a joint venture with a local Chinese organization.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Chinese are more culturally grounded customers as they want to prefer to buy products that are locally produced.</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Therefore, it is beneficial for Mark and Spencer to form a joint venture with the local Chinese firm and penetrate the market.</a:t>
            </a:r>
          </a:p>
          <a:p>
            <a:endParaRPr lang="en-US" dirty="0"/>
          </a:p>
        </p:txBody>
      </p:sp>
    </p:spTree>
    <p:extLst>
      <p:ext uri="{BB962C8B-B14F-4D97-AF65-F5344CB8AC3E}">
        <p14:creationId xmlns:p14="http://schemas.microsoft.com/office/powerpoint/2010/main" xmlns="" val="3789489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995B038-FE01-47C6-ABEB-99EF751AA364}"/>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Business Ethics</a:t>
            </a:r>
          </a:p>
        </p:txBody>
      </p:sp>
      <p:sp>
        <p:nvSpPr>
          <p:cNvPr id="3" name="Content Placeholder 2">
            <a:extLst>
              <a:ext uri="{FF2B5EF4-FFF2-40B4-BE49-F238E27FC236}">
                <a16:creationId xmlns:a16="http://schemas.microsoft.com/office/drawing/2014/main" xmlns="" id="{15208868-F9C0-4FB4-B942-52F18C976E4E}"/>
              </a:ext>
            </a:extLst>
          </p:cNvPr>
          <p:cNvSpPr>
            <a:spLocks noGrp="1"/>
          </p:cNvSpPr>
          <p:nvPr>
            <p:ph idx="1"/>
          </p:nvPr>
        </p:nvSpPr>
        <p:spPr/>
        <p:txBody>
          <a:bodyPr/>
          <a:lstStyle/>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It is necessary for Marks and Spencer to learn about business ethics. In western countries like the United Kingdom, there is a perception that Chinese organizations do not believe in business ethics (Mackie, 2018).</a:t>
            </a:r>
          </a:p>
          <a:p>
            <a:pPr>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However, it is just a perception because the business environment in China is based on morality. China has become the primary market and possibly the most competitive in the world. The business culture's rules are heavily impacted by Chinese philosophies, millenary tradition, and strong agrarian roots. </a:t>
            </a:r>
          </a:p>
          <a:p>
            <a:endParaRPr lang="en-US" dirty="0"/>
          </a:p>
        </p:txBody>
      </p:sp>
    </p:spTree>
    <p:extLst>
      <p:ext uri="{BB962C8B-B14F-4D97-AF65-F5344CB8AC3E}">
        <p14:creationId xmlns:p14="http://schemas.microsoft.com/office/powerpoint/2010/main" xmlns="" val="33535884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FDDE44-6F79-4B00-B858-1145853E4C8E}"/>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Customer Relationship</a:t>
            </a:r>
          </a:p>
        </p:txBody>
      </p:sp>
      <p:sp>
        <p:nvSpPr>
          <p:cNvPr id="3" name="Content Placeholder 2">
            <a:extLst>
              <a:ext uri="{FF2B5EF4-FFF2-40B4-BE49-F238E27FC236}">
                <a16:creationId xmlns:a16="http://schemas.microsoft.com/office/drawing/2014/main" xmlns="" id="{57BD8EF6-CA79-40A2-8C11-6D50F9BC33E6}"/>
              </a:ext>
            </a:extLst>
          </p:cNvPr>
          <p:cNvSpPr>
            <a:spLocks noGrp="1"/>
          </p:cNvSpPr>
          <p:nvPr>
            <p:ph idx="1"/>
          </p:nvPr>
        </p:nvSpPr>
        <p:spPr/>
        <p:txBody>
          <a:bodyPr/>
          <a:lstStyle/>
          <a:p>
            <a:pPr>
              <a:buFont typeface="Wingdings" panose="05000000000000000000" pitchFamily="2" charset="2"/>
              <a:buChar char="q"/>
            </a:pPr>
            <a:r>
              <a:rPr lang="en-US" dirty="0"/>
              <a:t>It is important for Mark and Spencer to realize that maintaining customer relationships in China is not an easy task. </a:t>
            </a:r>
          </a:p>
          <a:p>
            <a:pPr>
              <a:buFont typeface="Wingdings" panose="05000000000000000000" pitchFamily="2" charset="2"/>
              <a:buChar char="q"/>
            </a:pPr>
            <a:r>
              <a:rPr lang="en-US" dirty="0"/>
              <a:t>Han et al., (2021) stated that it takes time to establish customer relationships in China because the customers are culturally grounded in the Chinese market. </a:t>
            </a:r>
          </a:p>
          <a:p>
            <a:pPr>
              <a:buFont typeface="Wingdings" panose="05000000000000000000" pitchFamily="2" charset="2"/>
              <a:buChar char="q"/>
            </a:pPr>
            <a:r>
              <a:rPr lang="en-US" dirty="0"/>
              <a:t>Therefore, it is recommended that Marks and Spencer to consider the preference of Chinese customers and incorporate the element of Chinese traditional culture in their products and services. </a:t>
            </a:r>
          </a:p>
          <a:p>
            <a:endParaRPr lang="en-US" dirty="0"/>
          </a:p>
        </p:txBody>
      </p:sp>
    </p:spTree>
    <p:extLst>
      <p:ext uri="{BB962C8B-B14F-4D97-AF65-F5344CB8AC3E}">
        <p14:creationId xmlns:p14="http://schemas.microsoft.com/office/powerpoint/2010/main" xmlns="" val="35837441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916166-85ED-4E63-A052-5F91AADD7457}"/>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Rationale</a:t>
            </a:r>
          </a:p>
        </p:txBody>
      </p:sp>
      <p:sp>
        <p:nvSpPr>
          <p:cNvPr id="3" name="Content Placeholder 2">
            <a:extLst>
              <a:ext uri="{FF2B5EF4-FFF2-40B4-BE49-F238E27FC236}">
                <a16:creationId xmlns:a16="http://schemas.microsoft.com/office/drawing/2014/main" xmlns="" id="{2D15216C-0CE3-46F0-8E3C-D66F211A257F}"/>
              </a:ext>
            </a:extLst>
          </p:cNvPr>
          <p:cNvSpPr>
            <a:spLocks noGrp="1"/>
          </p:cNvSpPr>
          <p:nvPr>
            <p:ph idx="1"/>
          </p:nvPr>
        </p:nvSpPr>
        <p:spPr/>
        <p:txBody>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Cultural analysis of a hosting country while deciding to expand the business operations is considered the critical success factor of expansion.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To survive in the new market and the scale-up company has to develop an innovative product that is valuable to the customers, and for that, the management should understand the culture of the company (Wang et al., 2022).</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These aspects differentiate a community from others. The report concludes that when the organizations expand, this is one of the most important things to consider and have to conduct deep research to analyze how the firm behaves</a:t>
            </a:r>
          </a:p>
          <a:p>
            <a:endParaRPr lang="en-US" dirty="0"/>
          </a:p>
        </p:txBody>
      </p:sp>
    </p:spTree>
    <p:extLst>
      <p:ext uri="{BB962C8B-B14F-4D97-AF65-F5344CB8AC3E}">
        <p14:creationId xmlns:p14="http://schemas.microsoft.com/office/powerpoint/2010/main" xmlns="" val="28717167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5C8D2C1-DA83-420D-9635-D52CE066B5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xmlns="" id="{434F74C9-6A0B-409E-AD1C-45B58BE91B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xmlns="" id="{F5486A9D-1265-4B57-91E6-68E666B978B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qua and green fractal background like floral petal">
            <a:extLst>
              <a:ext uri="{FF2B5EF4-FFF2-40B4-BE49-F238E27FC236}">
                <a16:creationId xmlns:a16="http://schemas.microsoft.com/office/drawing/2014/main" xmlns="" id="{B070675B-3A97-FDC5-2FFB-545D4BD3CA00}"/>
              </a:ext>
            </a:extLst>
          </p:cNvPr>
          <p:cNvPicPr>
            <a:picLocks noChangeAspect="1"/>
          </p:cNvPicPr>
          <p:nvPr/>
        </p:nvPicPr>
        <p:blipFill rotWithShape="1">
          <a:blip r:embed="rId2">
            <a:duotone>
              <a:schemeClr val="bg2">
                <a:shade val="45000"/>
                <a:satMod val="135000"/>
              </a:schemeClr>
              <a:prstClr val="white"/>
            </a:duotone>
            <a:alphaModFix amt="35000"/>
          </a:blip>
          <a:srcRect t="8747" b="16253"/>
          <a:stretch/>
        </p:blipFill>
        <p:spPr>
          <a:xfrm>
            <a:off x="-3155" y="0"/>
            <a:ext cx="12191980" cy="6857990"/>
          </a:xfrm>
          <a:prstGeom prst="rect">
            <a:avLst/>
          </a:prstGeom>
        </p:spPr>
      </p:pic>
      <p:sp>
        <p:nvSpPr>
          <p:cNvPr id="2" name="Title 1">
            <a:extLst>
              <a:ext uri="{FF2B5EF4-FFF2-40B4-BE49-F238E27FC236}">
                <a16:creationId xmlns:a16="http://schemas.microsoft.com/office/drawing/2014/main" xmlns="" id="{F27F5FCF-BFC9-476B-8AAA-7579D3417676}"/>
              </a:ext>
            </a:extLst>
          </p:cNvPr>
          <p:cNvSpPr>
            <a:spLocks noGrp="1"/>
          </p:cNvSpPr>
          <p:nvPr>
            <p:ph type="title"/>
          </p:nvPr>
        </p:nvSpPr>
        <p:spPr>
          <a:xfrm>
            <a:off x="1207658" y="2526723"/>
            <a:ext cx="10058400" cy="2022574"/>
          </a:xfrm>
        </p:spPr>
        <p:txBody>
          <a:bodyPr vert="horz" lIns="91440" tIns="45720" rIns="91440" bIns="45720" rtlCol="0" anchor="b">
            <a:noAutofit/>
          </a:bodyPr>
          <a:lstStyle/>
          <a:p>
            <a:pPr algn="ctr"/>
            <a:r>
              <a:rPr lang="en-US" sz="6000" b="1" dirty="0">
                <a:solidFill>
                  <a:schemeClr val="accent2"/>
                </a:solidFill>
                <a:latin typeface="Times New Roman" panose="02020603050405020304" pitchFamily="18" charset="0"/>
                <a:cs typeface="Times New Roman" panose="02020603050405020304" pitchFamily="18" charset="0"/>
              </a:rPr>
              <a:t>Hofstede cultural Dimensions: </a:t>
            </a:r>
            <a:br>
              <a:rPr lang="en-US" sz="6000" b="1" dirty="0">
                <a:solidFill>
                  <a:schemeClr val="accent2"/>
                </a:solidFill>
                <a:latin typeface="Times New Roman" panose="02020603050405020304" pitchFamily="18" charset="0"/>
                <a:cs typeface="Times New Roman" panose="02020603050405020304" pitchFamily="18" charset="0"/>
              </a:rPr>
            </a:br>
            <a:r>
              <a:rPr lang="en-US" sz="6000" b="1" dirty="0">
                <a:solidFill>
                  <a:schemeClr val="accent2"/>
                </a:solidFill>
                <a:latin typeface="Times New Roman" panose="02020603050405020304" pitchFamily="18" charset="0"/>
                <a:cs typeface="Times New Roman" panose="02020603050405020304" pitchFamily="18" charset="0"/>
              </a:rPr>
              <a:t>UK and China </a:t>
            </a:r>
            <a:r>
              <a:rPr lang="en-US" sz="6000" b="1" dirty="0">
                <a:solidFill>
                  <a:schemeClr val="accent2"/>
                </a:solidFill>
              </a:rPr>
              <a:t/>
            </a:r>
            <a:br>
              <a:rPr lang="en-US" sz="6000" b="1" dirty="0">
                <a:solidFill>
                  <a:schemeClr val="accent2"/>
                </a:solidFill>
              </a:rPr>
            </a:br>
            <a:endParaRPr lang="en-US" sz="6000" b="1" dirty="0">
              <a:solidFill>
                <a:schemeClr val="accent2"/>
              </a:solidFill>
            </a:endParaRPr>
          </a:p>
        </p:txBody>
      </p:sp>
      <p:cxnSp>
        <p:nvCxnSpPr>
          <p:cNvPr id="15" name="Straight Connector 14">
            <a:extLst>
              <a:ext uri="{FF2B5EF4-FFF2-40B4-BE49-F238E27FC236}">
                <a16:creationId xmlns:a16="http://schemas.microsoft.com/office/drawing/2014/main" xmlns="" id="{77AB95BF-57D0-4E49-9EF2-408B47C8D40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343400"/>
            <a:ext cx="98755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xmlns="" id="{1C520CBD-F82E-44E4-BDA5-128716AD79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xmlns="" id="{4618AE32-A526-42FC-A854-732740BD38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xmlns="" id="{B29C6886-16F7-4736-9BDE-D3E685B62489}"/>
              </a:ext>
            </a:extLst>
          </p:cNvPr>
          <p:cNvSpPr txBox="1"/>
          <p:nvPr/>
        </p:nvSpPr>
        <p:spPr>
          <a:xfrm>
            <a:off x="6643991" y="4550535"/>
            <a:ext cx="4533091" cy="461665"/>
          </a:xfrm>
          <a:prstGeom prst="rect">
            <a:avLst/>
          </a:prstGeom>
          <a:noFill/>
        </p:spPr>
        <p:txBody>
          <a:bodyPr wrap="square">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BD582C"/>
                </a:solidFill>
                <a:effectLst/>
                <a:uLnTx/>
                <a:uFillTx/>
                <a:latin typeface="Times New Roman" panose="02020603050405020304" pitchFamily="18" charset="0"/>
                <a:cs typeface="Times New Roman" panose="02020603050405020304" pitchFamily="18" charset="0"/>
              </a:rPr>
              <a:t>Provide by Desislava </a:t>
            </a:r>
            <a:r>
              <a:rPr kumimoji="0" lang="en-US" sz="2400" b="1" i="0" u="none" strike="noStrike" kern="1200" cap="none" spc="0" normalizeH="0" baseline="0" noProof="0" dirty="0" err="1">
                <a:ln>
                  <a:noFill/>
                </a:ln>
                <a:solidFill>
                  <a:srgbClr val="BD582C"/>
                </a:solidFill>
                <a:effectLst/>
                <a:uLnTx/>
                <a:uFillTx/>
                <a:latin typeface="Times New Roman" panose="02020603050405020304" pitchFamily="18" charset="0"/>
                <a:cs typeface="Times New Roman" panose="02020603050405020304" pitchFamily="18" charset="0"/>
              </a:rPr>
              <a:t>Yordanova</a:t>
            </a:r>
            <a:r>
              <a:rPr kumimoji="0" lang="en-US" sz="2400" b="1" i="0" u="none" strike="noStrike" kern="1200" cap="none" spc="0" normalizeH="0" baseline="0" noProof="0" dirty="0">
                <a:ln>
                  <a:noFill/>
                </a:ln>
                <a:solidFill>
                  <a:srgbClr val="BD582C"/>
                </a:solidFill>
                <a:effectLst/>
                <a:uLnTx/>
                <a:uFillTx/>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xmlns="" val="31945038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C33BF9DD-8A45-4EEE-B231-0A14D322E5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7F1DF4F-2996-4130-9D30-21BD7B83E97C}"/>
              </a:ext>
            </a:extLst>
          </p:cNvPr>
          <p:cNvSpPr>
            <a:spLocks noGrp="1"/>
          </p:cNvSpPr>
          <p:nvPr>
            <p:ph type="title"/>
          </p:nvPr>
        </p:nvSpPr>
        <p:spPr>
          <a:xfrm>
            <a:off x="4408134" y="579069"/>
            <a:ext cx="7441660" cy="1450757"/>
          </a:xfrm>
        </p:spPr>
        <p:txBody>
          <a:bodyPr>
            <a:noAutofit/>
          </a:bodyPr>
          <a:lstStyle/>
          <a:p>
            <a:r>
              <a:rPr lang="en-US" sz="4400" b="1" dirty="0">
                <a:solidFill>
                  <a:schemeClr val="accent2"/>
                </a:solidFill>
                <a:latin typeface="Times New Roman" panose="02020603050405020304" pitchFamily="18" charset="0"/>
                <a:cs typeface="Times New Roman" panose="02020603050405020304" pitchFamily="18" charset="0"/>
              </a:rPr>
              <a:t>Hofstede cultural Dimensions: </a:t>
            </a:r>
            <a:br>
              <a:rPr lang="en-US" sz="4400" b="1" dirty="0">
                <a:solidFill>
                  <a:schemeClr val="accent2"/>
                </a:solidFill>
                <a:latin typeface="Times New Roman" panose="02020603050405020304" pitchFamily="18" charset="0"/>
                <a:cs typeface="Times New Roman" panose="02020603050405020304" pitchFamily="18" charset="0"/>
              </a:rPr>
            </a:br>
            <a:r>
              <a:rPr lang="en-US" sz="4400" b="1" dirty="0">
                <a:solidFill>
                  <a:schemeClr val="accent2"/>
                </a:solidFill>
                <a:latin typeface="Times New Roman" panose="02020603050405020304" pitchFamily="18" charset="0"/>
                <a:cs typeface="Times New Roman" panose="02020603050405020304" pitchFamily="18" charset="0"/>
              </a:rPr>
              <a:t>UK and China </a:t>
            </a:r>
          </a:p>
        </p:txBody>
      </p:sp>
      <p:pic>
        <p:nvPicPr>
          <p:cNvPr id="6" name="Google Shape;87;p17">
            <a:extLst>
              <a:ext uri="{FF2B5EF4-FFF2-40B4-BE49-F238E27FC236}">
                <a16:creationId xmlns:a16="http://schemas.microsoft.com/office/drawing/2014/main" xmlns="" id="{DBAF388E-105B-4F7F-BF82-346002AA85CF}"/>
              </a:ext>
            </a:extLst>
          </p:cNvPr>
          <p:cNvPicPr preferRelativeResize="0"/>
          <p:nvPr/>
        </p:nvPicPr>
        <p:blipFill rotWithShape="1">
          <a:blip r:embed="rId3"/>
          <a:srcRect l="20730" r="20324"/>
          <a:stretch/>
        </p:blipFill>
        <p:spPr>
          <a:xfrm>
            <a:off x="444920" y="1653703"/>
            <a:ext cx="3776886" cy="3675965"/>
          </a:xfrm>
          <a:prstGeom prst="rect">
            <a:avLst/>
          </a:prstGeom>
          <a:noFill/>
        </p:spPr>
      </p:pic>
      <p:cxnSp>
        <p:nvCxnSpPr>
          <p:cNvPr id="13" name="Straight Connector 12">
            <a:extLst>
              <a:ext uri="{FF2B5EF4-FFF2-40B4-BE49-F238E27FC236}">
                <a16:creationId xmlns:a16="http://schemas.microsoft.com/office/drawing/2014/main" xmlns="" id="{9020DCC9-F851-4562-BB20-1AB3C51BFD0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38332239-4062-4497-848A-975C2991C649}"/>
              </a:ext>
            </a:extLst>
          </p:cNvPr>
          <p:cNvSpPr>
            <a:spLocks noGrp="1"/>
          </p:cNvSpPr>
          <p:nvPr>
            <p:ph idx="1"/>
          </p:nvPr>
        </p:nvSpPr>
        <p:spPr>
          <a:xfrm>
            <a:off x="4708187" y="2198914"/>
            <a:ext cx="6841555" cy="3978146"/>
          </a:xfrm>
        </p:spPr>
        <p:txBody>
          <a:bodyPr>
            <a:normAutofit fontScale="70000" lnSpcReduction="20000"/>
          </a:bodyPr>
          <a:lstStyle/>
          <a:p>
            <a:pPr algn="just">
              <a:buFont typeface="Wingdings" panose="05000000000000000000" pitchFamily="2" charset="2"/>
              <a:buChar char="q"/>
            </a:pPr>
            <a:r>
              <a:rPr lang="en-US" sz="2600" dirty="0">
                <a:latin typeface="Times New Roman" panose="02020603050405020304" pitchFamily="18" charset="0"/>
                <a:cs typeface="Times New Roman" panose="02020603050405020304" pitchFamily="18" charset="0"/>
              </a:rPr>
              <a:t>The “cultural dimension theory of Hofstede” was developed by Dutch social psychologist “Geert Hofstede”. This theory is a framework which measures cultural dimensions from a global perspective(</a:t>
            </a:r>
            <a:r>
              <a:rPr lang="en-US" sz="2600" dirty="0" err="1">
                <a:latin typeface="Times New Roman" panose="02020603050405020304" pitchFamily="18" charset="0"/>
                <a:cs typeface="Times New Roman" panose="02020603050405020304" pitchFamily="18" charset="0"/>
              </a:rPr>
              <a:t>Mikhailovskaya</a:t>
            </a:r>
            <a:r>
              <a:rPr lang="en-US" sz="2600" dirty="0">
                <a:latin typeface="Times New Roman" panose="02020603050405020304" pitchFamily="18" charset="0"/>
                <a:cs typeface="Times New Roman" panose="02020603050405020304" pitchFamily="18" charset="0"/>
              </a:rPr>
              <a:t>, 2021). </a:t>
            </a:r>
          </a:p>
          <a:p>
            <a:pPr algn="just">
              <a:buFont typeface="Wingdings" panose="05000000000000000000" pitchFamily="2" charset="2"/>
              <a:buChar char="q"/>
            </a:pPr>
            <a:r>
              <a:rPr lang="en-US" sz="2600" dirty="0">
                <a:latin typeface="Times New Roman" panose="02020603050405020304" pitchFamily="18" charset="0"/>
                <a:cs typeface="Times New Roman" panose="02020603050405020304" pitchFamily="18" charset="0"/>
              </a:rPr>
              <a:t>When a business aims for extending on a global level, this framework of Hofstede helps in understanding the cultural dimensions. </a:t>
            </a:r>
          </a:p>
          <a:p>
            <a:pPr algn="just">
              <a:buFont typeface="Wingdings" panose="05000000000000000000" pitchFamily="2" charset="2"/>
              <a:buChar char="q"/>
            </a:pPr>
            <a:r>
              <a:rPr lang="en-US" sz="2600" dirty="0">
                <a:latin typeface="Times New Roman" panose="02020603050405020304" pitchFamily="18" charset="0"/>
                <a:cs typeface="Times New Roman" panose="02020603050405020304" pitchFamily="18" charset="0"/>
              </a:rPr>
              <a:t>There are six cultural dimensions addressed in this theory. These are – “power distance index”, “individualism”, “uncertainty avoidance”, “masculinity vs. Femininity”, “long term orientation vs. short term orientation” and “indulgence vs. Restraint” (</a:t>
            </a:r>
            <a:r>
              <a:rPr lang="en-US" sz="2600" dirty="0" err="1">
                <a:latin typeface="Times New Roman" panose="02020603050405020304" pitchFamily="18" charset="0"/>
                <a:cs typeface="Times New Roman" panose="02020603050405020304" pitchFamily="18" charset="0"/>
              </a:rPr>
              <a:t>Minkov</a:t>
            </a:r>
            <a:r>
              <a:rPr lang="en-US" sz="2600" dirty="0">
                <a:latin typeface="Times New Roman" panose="02020603050405020304" pitchFamily="18" charset="0"/>
                <a:cs typeface="Times New Roman" panose="02020603050405020304" pitchFamily="18" charset="0"/>
              </a:rPr>
              <a:t> and </a:t>
            </a:r>
            <a:r>
              <a:rPr lang="en-US" sz="2600" dirty="0" err="1">
                <a:latin typeface="Times New Roman" panose="02020603050405020304" pitchFamily="18" charset="0"/>
                <a:cs typeface="Times New Roman" panose="02020603050405020304" pitchFamily="18" charset="0"/>
              </a:rPr>
              <a:t>Kaasa</a:t>
            </a:r>
            <a:r>
              <a:rPr lang="en-US" sz="2600" dirty="0">
                <a:latin typeface="Times New Roman" panose="02020603050405020304" pitchFamily="18" charset="0"/>
                <a:cs typeface="Times New Roman" panose="02020603050405020304" pitchFamily="18" charset="0"/>
              </a:rPr>
              <a:t>, 2020). </a:t>
            </a:r>
          </a:p>
          <a:p>
            <a:pPr algn="just">
              <a:buFont typeface="Wingdings" panose="05000000000000000000" pitchFamily="2" charset="2"/>
              <a:buChar char="q"/>
            </a:pPr>
            <a:r>
              <a:rPr lang="en-US" sz="2600" dirty="0">
                <a:latin typeface="Times New Roman" panose="02020603050405020304" pitchFamily="18" charset="0"/>
                <a:cs typeface="Times New Roman" panose="02020603050405020304" pitchFamily="18" charset="0"/>
              </a:rPr>
              <a:t>This framework helps understand if there are any cultural differences in the new market that the company wants to expand. </a:t>
            </a:r>
          </a:p>
          <a:p>
            <a:pPr algn="just">
              <a:buFont typeface="Wingdings" panose="05000000000000000000" pitchFamily="2" charset="2"/>
              <a:buChar char="q"/>
            </a:pPr>
            <a:r>
              <a:rPr lang="en-US" sz="2600" dirty="0">
                <a:latin typeface="Times New Roman" panose="02020603050405020304" pitchFamily="18" charset="0"/>
                <a:cs typeface="Times New Roman" panose="02020603050405020304" pitchFamily="18" charset="0"/>
              </a:rPr>
              <a:t>The comparison of the cultural differences of the UK vs. China can be </a:t>
            </a:r>
            <a:r>
              <a:rPr lang="en-US" sz="2600" dirty="0" err="1">
                <a:latin typeface="Times New Roman" panose="02020603050405020304" pitchFamily="18" charset="0"/>
                <a:cs typeface="Times New Roman" panose="02020603050405020304" pitchFamily="18" charset="0"/>
              </a:rPr>
              <a:t>analysed</a:t>
            </a:r>
            <a:r>
              <a:rPr lang="en-US" sz="2600" dirty="0">
                <a:latin typeface="Times New Roman" panose="02020603050405020304" pitchFamily="18" charset="0"/>
                <a:cs typeface="Times New Roman" panose="02020603050405020304" pitchFamily="18" charset="0"/>
              </a:rPr>
              <a:t> using Hofstede’s model.</a:t>
            </a:r>
          </a:p>
          <a:p>
            <a:pPr algn="just"/>
            <a:endParaRPr lang="en-US" sz="1400" dirty="0"/>
          </a:p>
        </p:txBody>
      </p:sp>
      <p:sp>
        <p:nvSpPr>
          <p:cNvPr id="15" name="Rectangle 14">
            <a:extLst>
              <a:ext uri="{FF2B5EF4-FFF2-40B4-BE49-F238E27FC236}">
                <a16:creationId xmlns:a16="http://schemas.microsoft.com/office/drawing/2014/main" xmlns="" id="{D5FBCAC9-BD8B-4F3B-AD74-EF37D42113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xmlns="" id="{9556C5A8-AD7E-4CE7-87BE-9EA3B5E178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29068080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0C761D-3B3E-48CD-94DC-CB31CCEE5933}"/>
              </a:ext>
            </a:extLst>
          </p:cNvPr>
          <p:cNvSpPr>
            <a:spLocks noGrp="1"/>
          </p:cNvSpPr>
          <p:nvPr>
            <p:ph type="title"/>
          </p:nvPr>
        </p:nvSpPr>
        <p:spPr>
          <a:xfrm>
            <a:off x="1097280" y="286603"/>
            <a:ext cx="10058400" cy="1450757"/>
          </a:xfrm>
        </p:spPr>
        <p:txBody>
          <a:bodyPr>
            <a:normAutofit/>
          </a:bodyPr>
          <a:lstStyle/>
          <a:p>
            <a:r>
              <a:rPr lang="en-US" b="1">
                <a:latin typeface="Times New Roman" panose="02020603050405020304" pitchFamily="18" charset="0"/>
                <a:cs typeface="Times New Roman" panose="02020603050405020304" pitchFamily="18" charset="0"/>
              </a:rPr>
              <a:t>Hofstede cultural Dimensions: </a:t>
            </a:r>
            <a:br>
              <a:rPr lang="en-US" b="1">
                <a:latin typeface="Times New Roman" panose="02020603050405020304" pitchFamily="18" charset="0"/>
                <a:cs typeface="Times New Roman" panose="02020603050405020304" pitchFamily="18" charset="0"/>
              </a:rPr>
            </a:br>
            <a:r>
              <a:rPr lang="en-US" b="1">
                <a:latin typeface="Times New Roman" panose="02020603050405020304" pitchFamily="18" charset="0"/>
                <a:cs typeface="Times New Roman" panose="02020603050405020304" pitchFamily="18" charset="0"/>
              </a:rPr>
              <a:t>UK and China </a:t>
            </a:r>
          </a:p>
        </p:txBody>
      </p:sp>
      <p:pic>
        <p:nvPicPr>
          <p:cNvPr id="7" name="Google Shape;74;p15">
            <a:extLst>
              <a:ext uri="{FF2B5EF4-FFF2-40B4-BE49-F238E27FC236}">
                <a16:creationId xmlns:a16="http://schemas.microsoft.com/office/drawing/2014/main" xmlns="" id="{CCEBEEEB-A4E4-4AEB-88DF-5AA6B00740A1}"/>
              </a:ext>
            </a:extLst>
          </p:cNvPr>
          <p:cNvPicPr preferRelativeResize="0"/>
          <p:nvPr/>
        </p:nvPicPr>
        <p:blipFill rotWithShape="1">
          <a:blip r:embed="rId3"/>
          <a:stretch/>
        </p:blipFill>
        <p:spPr>
          <a:xfrm>
            <a:off x="768485" y="2922396"/>
            <a:ext cx="3548859" cy="1870036"/>
          </a:xfrm>
          <a:prstGeom prst="rect">
            <a:avLst/>
          </a:prstGeom>
          <a:noFill/>
        </p:spPr>
      </p:pic>
      <p:sp>
        <p:nvSpPr>
          <p:cNvPr id="3" name="Content Placeholder 2">
            <a:extLst>
              <a:ext uri="{FF2B5EF4-FFF2-40B4-BE49-F238E27FC236}">
                <a16:creationId xmlns:a16="http://schemas.microsoft.com/office/drawing/2014/main" xmlns="" id="{E04AC98C-A6BD-469C-94AE-9ADAA29BE0CE}"/>
              </a:ext>
            </a:extLst>
          </p:cNvPr>
          <p:cNvSpPr>
            <a:spLocks noGrp="1"/>
          </p:cNvSpPr>
          <p:nvPr>
            <p:ph idx="1"/>
          </p:nvPr>
        </p:nvSpPr>
        <p:spPr>
          <a:xfrm>
            <a:off x="4639733" y="1845734"/>
            <a:ext cx="6515947" cy="4023360"/>
          </a:xfrm>
        </p:spPr>
        <p:txBody>
          <a:bodyPr>
            <a:normAutofit/>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As per</a:t>
            </a:r>
            <a:r>
              <a:rPr lang="en-US" i="1" dirty="0">
                <a:latin typeface="Times New Roman" panose="02020603050405020304" pitchFamily="18" charset="0"/>
                <a:cs typeface="Times New Roman" panose="02020603050405020304" pitchFamily="18" charset="0"/>
              </a:rPr>
              <a:t> the </a:t>
            </a:r>
            <a:r>
              <a:rPr lang="en-US" b="1" i="1" dirty="0">
                <a:latin typeface="Times New Roman" panose="02020603050405020304" pitchFamily="18" charset="0"/>
                <a:cs typeface="Times New Roman" panose="02020603050405020304" pitchFamily="18" charset="0"/>
              </a:rPr>
              <a:t>individualism</a:t>
            </a:r>
            <a:r>
              <a:rPr lang="en-US" i="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component, the UK is inclined to self-contemplation</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China prefers to  counsel  a team before coming to a conclusion</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a:t>
            </a:r>
            <a:r>
              <a:rPr lang="en-US" b="1" i="1" dirty="0">
                <a:latin typeface="Times New Roman" panose="02020603050405020304" pitchFamily="18" charset="0"/>
                <a:cs typeface="Times New Roman" panose="02020603050405020304" pitchFamily="18" charset="0"/>
              </a:rPr>
              <a:t>“Uncertainty avoidance” </a:t>
            </a:r>
            <a:r>
              <a:rPr lang="en-US" dirty="0">
                <a:latin typeface="Times New Roman" panose="02020603050405020304" pitchFamily="18" charset="0"/>
                <a:cs typeface="Times New Roman" panose="02020603050405020304" pitchFamily="18" charset="0"/>
              </a:rPr>
              <a:t>quotient is relatively high in the UK</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With a  low capacity to deal with uncomfortable situations, China is still considered entrepreneurial ( Eggers et al., 2020)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Unlike China, the UK prefers to engage with diversified culture, as per the </a:t>
            </a:r>
            <a:r>
              <a:rPr lang="en-US" b="1" i="1" dirty="0">
                <a:latin typeface="Times New Roman" panose="02020603050405020304" pitchFamily="18" charset="0"/>
                <a:cs typeface="Times New Roman" panose="02020603050405020304" pitchFamily="18" charset="0"/>
              </a:rPr>
              <a:t>“ indulgence” </a:t>
            </a:r>
            <a:r>
              <a:rPr lang="en-US" dirty="0">
                <a:latin typeface="Times New Roman" panose="02020603050405020304" pitchFamily="18" charset="0"/>
                <a:cs typeface="Times New Roman" panose="02020603050405020304" pitchFamily="18" charset="0"/>
              </a:rPr>
              <a:t>component</a:t>
            </a:r>
          </a:p>
          <a:p>
            <a:endParaRPr lang="en-US" dirty="0"/>
          </a:p>
        </p:txBody>
      </p:sp>
    </p:spTree>
    <p:extLst>
      <p:ext uri="{BB962C8B-B14F-4D97-AF65-F5344CB8AC3E}">
        <p14:creationId xmlns:p14="http://schemas.microsoft.com/office/powerpoint/2010/main" xmlns="" val="30483710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xmlns="" id="{52ABB703-2B0E-4C3B-B4A2-F3973548E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99CC3CA-6BBA-4FB1-A1AB-99B8E99D5D07}"/>
              </a:ext>
            </a:extLst>
          </p:cNvPr>
          <p:cNvSpPr>
            <a:spLocks noGrp="1"/>
          </p:cNvSpPr>
          <p:nvPr>
            <p:ph type="title"/>
          </p:nvPr>
        </p:nvSpPr>
        <p:spPr>
          <a:xfrm>
            <a:off x="6411685" y="634946"/>
            <a:ext cx="5127171" cy="1450757"/>
          </a:xfrm>
        </p:spPr>
        <p:txBody>
          <a:bodyPr>
            <a:normAutofit/>
          </a:bodyPr>
          <a:lstStyle/>
          <a:p>
            <a:r>
              <a:rPr lang="en-US" sz="3400" b="1">
                <a:latin typeface="Times New Roman" panose="02020603050405020304" pitchFamily="18" charset="0"/>
                <a:cs typeface="Times New Roman" panose="02020603050405020304" pitchFamily="18" charset="0"/>
              </a:rPr>
              <a:t>Hofstede cultural Dimensions: </a:t>
            </a:r>
            <a:br>
              <a:rPr lang="en-US" sz="3400" b="1">
                <a:latin typeface="Times New Roman" panose="02020603050405020304" pitchFamily="18" charset="0"/>
                <a:cs typeface="Times New Roman" panose="02020603050405020304" pitchFamily="18" charset="0"/>
              </a:rPr>
            </a:br>
            <a:r>
              <a:rPr lang="en-US" sz="3400" b="1">
                <a:latin typeface="Times New Roman" panose="02020603050405020304" pitchFamily="18" charset="0"/>
                <a:cs typeface="Times New Roman" panose="02020603050405020304" pitchFamily="18" charset="0"/>
              </a:rPr>
              <a:t>UK and China </a:t>
            </a:r>
          </a:p>
        </p:txBody>
      </p:sp>
      <p:pic>
        <p:nvPicPr>
          <p:cNvPr id="10" name="Google Shape;79;p16" descr="A group of flags&#10;&#10;Description automatically generated with low confidence">
            <a:extLst>
              <a:ext uri="{FF2B5EF4-FFF2-40B4-BE49-F238E27FC236}">
                <a16:creationId xmlns:a16="http://schemas.microsoft.com/office/drawing/2014/main" xmlns="" id="{23B93115-A912-49E4-84A0-FDC652A175F6}"/>
              </a:ext>
            </a:extLst>
          </p:cNvPr>
          <p:cNvPicPr preferRelativeResize="0"/>
          <p:nvPr/>
        </p:nvPicPr>
        <p:blipFill rotWithShape="1">
          <a:blip r:embed="rId3"/>
          <a:stretch/>
        </p:blipFill>
        <p:spPr>
          <a:xfrm>
            <a:off x="643192" y="1516671"/>
            <a:ext cx="5451627" cy="3504617"/>
          </a:xfrm>
          <a:prstGeom prst="rect">
            <a:avLst/>
          </a:prstGeom>
          <a:noFill/>
        </p:spPr>
      </p:pic>
      <p:cxnSp>
        <p:nvCxnSpPr>
          <p:cNvPr id="22" name="Straight Connector 21">
            <a:extLst>
              <a:ext uri="{FF2B5EF4-FFF2-40B4-BE49-F238E27FC236}">
                <a16:creationId xmlns:a16="http://schemas.microsoft.com/office/drawing/2014/main" xmlns="" id="{9C21570E-E159-49A6-9891-FA397B7A92D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2D3ECBDC-13E2-4581-A8EF-0AD2E45358A0}"/>
              </a:ext>
            </a:extLst>
          </p:cNvPr>
          <p:cNvSpPr>
            <a:spLocks noGrp="1"/>
          </p:cNvSpPr>
          <p:nvPr>
            <p:ph idx="1"/>
          </p:nvPr>
        </p:nvSpPr>
        <p:spPr>
          <a:xfrm>
            <a:off x="6411684" y="2198914"/>
            <a:ext cx="5127172" cy="3670180"/>
          </a:xfrm>
        </p:spPr>
        <p:txBody>
          <a:bodyPr>
            <a:normAutofit fontScale="92500"/>
          </a:bodyPr>
          <a:lstStyle/>
          <a:p>
            <a:pPr algn="just">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As per the </a:t>
            </a:r>
            <a:r>
              <a:rPr lang="en-US" sz="1800" b="1" i="1" dirty="0">
                <a:latin typeface="Times New Roman" panose="02020603050405020304" pitchFamily="18" charset="0"/>
                <a:cs typeface="Times New Roman" panose="02020603050405020304" pitchFamily="18" charset="0"/>
              </a:rPr>
              <a:t>power distance </a:t>
            </a:r>
            <a:r>
              <a:rPr lang="en-US" sz="1800" dirty="0">
                <a:latin typeface="Times New Roman" panose="02020603050405020304" pitchFamily="18" charset="0"/>
                <a:cs typeface="Times New Roman" panose="02020603050405020304" pitchFamily="18" charset="0"/>
              </a:rPr>
              <a:t>index, the UK is much more focused on the eradicating inequality in the culture</a:t>
            </a:r>
          </a:p>
          <a:p>
            <a:pPr algn="just">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China is accustomed to inequality in the society and is slow to remove them from its surroundings</a:t>
            </a:r>
          </a:p>
          <a:p>
            <a:pPr algn="just">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The </a:t>
            </a:r>
            <a:r>
              <a:rPr lang="en-US" sz="1800" b="1" i="1" dirty="0">
                <a:latin typeface="Times New Roman" panose="02020603050405020304" pitchFamily="18" charset="0"/>
                <a:cs typeface="Times New Roman" panose="02020603050405020304" pitchFamily="18" charset="0"/>
              </a:rPr>
              <a:t>Long-term orientation </a:t>
            </a:r>
            <a:r>
              <a:rPr lang="en-US" sz="1800" dirty="0">
                <a:latin typeface="Times New Roman" panose="02020603050405020304" pitchFamily="18" charset="0"/>
                <a:cs typeface="Times New Roman" panose="02020603050405020304" pitchFamily="18" charset="0"/>
              </a:rPr>
              <a:t>component of the theory vindicates the UK practice of valuing the past while looking into the future (Lahti et al., 2018) </a:t>
            </a:r>
          </a:p>
          <a:p>
            <a:pPr algn="just">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China prefers to gauge the far-reaching impact of an initiative before implementing it. </a:t>
            </a:r>
          </a:p>
          <a:p>
            <a:pPr algn="just">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The </a:t>
            </a:r>
            <a:r>
              <a:rPr lang="en-US" sz="1800" b="1" i="1" dirty="0">
                <a:latin typeface="Times New Roman" panose="02020603050405020304" pitchFamily="18" charset="0"/>
                <a:cs typeface="Times New Roman" panose="02020603050405020304" pitchFamily="18" charset="0"/>
              </a:rPr>
              <a:t>masculinity </a:t>
            </a:r>
            <a:r>
              <a:rPr lang="en-US" sz="1800" dirty="0">
                <a:latin typeface="Times New Roman" panose="02020603050405020304" pitchFamily="18" charset="0"/>
                <a:cs typeface="Times New Roman" panose="02020603050405020304" pitchFamily="18" charset="0"/>
              </a:rPr>
              <a:t>index shows both the UK and China choose hard work and are  immensely propelled by dignity and success</a:t>
            </a:r>
          </a:p>
          <a:p>
            <a:endParaRPr lang="en-US" sz="1800" dirty="0">
              <a:latin typeface="Times New Roman" panose="02020603050405020304" pitchFamily="18" charset="0"/>
              <a:cs typeface="Times New Roman" panose="02020603050405020304" pitchFamily="18" charset="0"/>
            </a:endParaRPr>
          </a:p>
        </p:txBody>
      </p:sp>
      <p:sp>
        <p:nvSpPr>
          <p:cNvPr id="24" name="Rectangle 23">
            <a:extLst>
              <a:ext uri="{FF2B5EF4-FFF2-40B4-BE49-F238E27FC236}">
                <a16:creationId xmlns:a16="http://schemas.microsoft.com/office/drawing/2014/main" xmlns="" id="{E95DA498-D9A2-4DA9-B9DA-B3776E08CF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xmlns="" id="{82A73093-4B9D-420D-B17E-52293703A1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7477344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xmlns="" id="{C33BF9DD-8A45-4EEE-B231-0A14D322E5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54C4BA1-3E6E-4CDA-A87C-391DF6E1CCE8}"/>
              </a:ext>
            </a:extLst>
          </p:cNvPr>
          <p:cNvSpPr>
            <a:spLocks noGrp="1"/>
          </p:cNvSpPr>
          <p:nvPr>
            <p:ph type="title"/>
          </p:nvPr>
        </p:nvSpPr>
        <p:spPr>
          <a:xfrm>
            <a:off x="4399459" y="606640"/>
            <a:ext cx="7240390" cy="1450757"/>
          </a:xfrm>
        </p:spPr>
        <p:txBody>
          <a:bodyPr>
            <a:noAutofit/>
          </a:bodyPr>
          <a:lstStyle/>
          <a:p>
            <a:r>
              <a:rPr lang="en-US" sz="4400" b="1" dirty="0">
                <a:solidFill>
                  <a:schemeClr val="accent2"/>
                </a:solidFill>
                <a:latin typeface="Times New Roman" panose="02020603050405020304" pitchFamily="18" charset="0"/>
                <a:cs typeface="Times New Roman" panose="02020603050405020304" pitchFamily="18" charset="0"/>
              </a:rPr>
              <a:t>Hofstede cultural Dimensions: </a:t>
            </a:r>
            <a:br>
              <a:rPr lang="en-US" sz="4400" b="1" dirty="0">
                <a:solidFill>
                  <a:schemeClr val="accent2"/>
                </a:solidFill>
                <a:latin typeface="Times New Roman" panose="02020603050405020304" pitchFamily="18" charset="0"/>
                <a:cs typeface="Times New Roman" panose="02020603050405020304" pitchFamily="18" charset="0"/>
              </a:rPr>
            </a:br>
            <a:r>
              <a:rPr lang="en-US" sz="4400" b="1" dirty="0">
                <a:solidFill>
                  <a:schemeClr val="accent2"/>
                </a:solidFill>
                <a:latin typeface="Times New Roman" panose="02020603050405020304" pitchFamily="18" charset="0"/>
                <a:cs typeface="Times New Roman" panose="02020603050405020304" pitchFamily="18" charset="0"/>
              </a:rPr>
              <a:t>UK and China</a:t>
            </a:r>
          </a:p>
        </p:txBody>
      </p:sp>
      <p:pic>
        <p:nvPicPr>
          <p:cNvPr id="4" name="Picture 3">
            <a:extLst>
              <a:ext uri="{FF2B5EF4-FFF2-40B4-BE49-F238E27FC236}">
                <a16:creationId xmlns:a16="http://schemas.microsoft.com/office/drawing/2014/main" xmlns="" id="{198D1284-4573-4B77-9600-983025F2F2EA}"/>
              </a:ext>
            </a:extLst>
          </p:cNvPr>
          <p:cNvPicPr>
            <a:picLocks noChangeAspect="1"/>
          </p:cNvPicPr>
          <p:nvPr/>
        </p:nvPicPr>
        <p:blipFill rotWithShape="1">
          <a:blip r:embed="rId3">
            <a:extLst>
              <a:ext uri="{28A0092B-C50C-407E-A947-70E740481C1C}">
                <a14:useLocalDpi xmlns:a14="http://schemas.microsoft.com/office/drawing/2010/main" xmlns="" val="0"/>
              </a:ext>
            </a:extLst>
          </a:blip>
          <a:srcRect l="1" t="6604" r="-5287" b="9430"/>
          <a:stretch/>
        </p:blipFill>
        <p:spPr>
          <a:xfrm>
            <a:off x="633999" y="2403786"/>
            <a:ext cx="4001315" cy="1786995"/>
          </a:xfrm>
          <a:prstGeom prst="rect">
            <a:avLst/>
          </a:prstGeom>
        </p:spPr>
      </p:pic>
      <p:cxnSp>
        <p:nvCxnSpPr>
          <p:cNvPr id="18" name="Straight Connector 10">
            <a:extLst>
              <a:ext uri="{FF2B5EF4-FFF2-40B4-BE49-F238E27FC236}">
                <a16:creationId xmlns:a16="http://schemas.microsoft.com/office/drawing/2014/main" xmlns="" id="{9020DCC9-F851-4562-BB20-1AB3C51BFD0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8C8D5647-7B66-4BE3-BE36-113CCB456177}"/>
              </a:ext>
            </a:extLst>
          </p:cNvPr>
          <p:cNvSpPr>
            <a:spLocks noGrp="1"/>
          </p:cNvSpPr>
          <p:nvPr>
            <p:ph idx="1"/>
          </p:nvPr>
        </p:nvSpPr>
        <p:spPr>
          <a:xfrm>
            <a:off x="4974769" y="2198914"/>
            <a:ext cx="6574973" cy="3670180"/>
          </a:xfrm>
        </p:spPr>
        <p:txBody>
          <a:bodyPr>
            <a:normAutofit fontScale="92500" lnSpcReduction="20000"/>
          </a:bodyPr>
          <a:lstStyle/>
          <a:p>
            <a:pPr algn="just">
              <a:buFont typeface="Wingdings" panose="05000000000000000000" pitchFamily="2" charset="2"/>
              <a:buChar char="q"/>
            </a:pPr>
            <a:r>
              <a:rPr lang="en-US" dirty="0" err="1">
                <a:latin typeface="Times New Roman" panose="02020603050405020304" pitchFamily="18" charset="0"/>
                <a:cs typeface="Times New Roman" panose="02020603050405020304" pitchFamily="18" charset="0"/>
              </a:rPr>
              <a:t>Analysing</a:t>
            </a:r>
            <a:r>
              <a:rPr lang="en-US" dirty="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power distance, it has been found that the people of the United Kingdom strongly believe that the inequalities must be reduced</a:t>
            </a:r>
          </a:p>
          <a:p>
            <a:pPr algn="just">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UK population is board minded and practices equality in diversity in almost all the spheres of life (</a:t>
            </a:r>
            <a:r>
              <a:rPr lang="en-US" sz="2200" dirty="0" err="1">
                <a:latin typeface="Times New Roman" panose="02020603050405020304" pitchFamily="18" charset="0"/>
                <a:cs typeface="Times New Roman" panose="02020603050405020304" pitchFamily="18" charset="0"/>
              </a:rPr>
              <a:t>Anguilar</a:t>
            </a:r>
            <a:r>
              <a:rPr lang="en-US" sz="2200" dirty="0">
                <a:latin typeface="Times New Roman" panose="02020603050405020304" pitchFamily="18" charset="0"/>
                <a:cs typeface="Times New Roman" panose="02020603050405020304" pitchFamily="18" charset="0"/>
              </a:rPr>
              <a:t>, 2020)</a:t>
            </a:r>
          </a:p>
          <a:p>
            <a:pPr algn="just">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To the Chinese people, inequality in the population is largely acceptable and they can live with inequalities in life</a:t>
            </a:r>
          </a:p>
          <a:p>
            <a:pPr algn="just">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They are not good at welcoming various cultures and hence this can be termed as a disadvantage to the foreign market entrants</a:t>
            </a:r>
          </a:p>
          <a:p>
            <a:pPr algn="just">
              <a:buFont typeface="Wingdings" panose="05000000000000000000" pitchFamily="2" charset="2"/>
              <a:buChar char="q"/>
            </a:pPr>
            <a:r>
              <a:rPr lang="en-US" sz="2200" dirty="0">
                <a:latin typeface="Times New Roman" panose="02020603050405020304" pitchFamily="18" charset="0"/>
                <a:cs typeface="Times New Roman" panose="02020603050405020304" pitchFamily="18" charset="0"/>
              </a:rPr>
              <a:t>In order to expand business in the Chinese market, the new brand must produce </a:t>
            </a:r>
            <a:r>
              <a:rPr lang="en-US" sz="2200" dirty="0" err="1">
                <a:latin typeface="Times New Roman" panose="02020603050405020304" pitchFamily="18" charset="0"/>
                <a:cs typeface="Times New Roman" panose="02020603050405020304" pitchFamily="18" charset="0"/>
              </a:rPr>
              <a:t>personalised</a:t>
            </a:r>
            <a:r>
              <a:rPr lang="en-US" sz="220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and desirable products</a:t>
            </a:r>
          </a:p>
          <a:p>
            <a:endParaRPr lang="en-US" sz="1700" dirty="0"/>
          </a:p>
        </p:txBody>
      </p:sp>
      <p:sp>
        <p:nvSpPr>
          <p:cNvPr id="19" name="Rectangle 12">
            <a:extLst>
              <a:ext uri="{FF2B5EF4-FFF2-40B4-BE49-F238E27FC236}">
                <a16:creationId xmlns:a16="http://schemas.microsoft.com/office/drawing/2014/main" xmlns="" id="{D5FBCAC9-BD8B-4F3B-AD74-EF37D42113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4">
            <a:extLst>
              <a:ext uri="{FF2B5EF4-FFF2-40B4-BE49-F238E27FC236}">
                <a16:creationId xmlns:a16="http://schemas.microsoft.com/office/drawing/2014/main" xmlns="" id="{9556C5A8-AD7E-4CE7-87BE-9EA3B5E178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6728022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56E3F2-81EF-4006-9C36-A8C3D1B8B2D9}"/>
              </a:ext>
            </a:extLst>
          </p:cNvPr>
          <p:cNvSpPr>
            <a:spLocks noGrp="1"/>
          </p:cNvSpPr>
          <p:nvPr>
            <p:ph type="title"/>
          </p:nvPr>
        </p:nvSpPr>
        <p:spPr>
          <a:xfrm>
            <a:off x="1097280" y="286603"/>
            <a:ext cx="10058400" cy="1450757"/>
          </a:xfrm>
        </p:spPr>
        <p:txBody>
          <a:bodyPr>
            <a:normAutofit/>
          </a:bodyPr>
          <a:lstStyle/>
          <a:p>
            <a:r>
              <a:rPr lang="en-US" b="1">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xmlns="" id="{11534F10-A449-4EA3-9C90-981DB5AC8532}"/>
              </a:ext>
            </a:extLst>
          </p:cNvPr>
          <p:cNvSpPr>
            <a:spLocks noGrp="1"/>
          </p:cNvSpPr>
          <p:nvPr>
            <p:ph idx="1"/>
          </p:nvPr>
        </p:nvSpPr>
        <p:spPr>
          <a:xfrm>
            <a:off x="1097279" y="1845734"/>
            <a:ext cx="6454987" cy="4023360"/>
          </a:xfrm>
        </p:spPr>
        <p:txBody>
          <a:bodyPr>
            <a:normAutofit/>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China is the most attractive international market for European, British and American investors.</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However, expanding a business in China comes with certain challenges.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cultural differences should be understood well and embraced.</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Local networking must be built strongly in order to perform business operations(</a:t>
            </a:r>
            <a:r>
              <a:rPr lang="en-US" dirty="0" err="1">
                <a:latin typeface="Times New Roman" panose="02020603050405020304" pitchFamily="18" charset="0"/>
                <a:cs typeface="Times New Roman" panose="02020603050405020304" pitchFamily="18" charset="0"/>
              </a:rPr>
              <a:t>Dhaundiyal</a:t>
            </a:r>
            <a:r>
              <a:rPr lang="en-US" dirty="0">
                <a:latin typeface="Times New Roman" panose="02020603050405020304" pitchFamily="18" charset="0"/>
                <a:cs typeface="Times New Roman" panose="02020603050405020304" pitchFamily="18" charset="0"/>
              </a:rPr>
              <a:t> et al., 2020). </a:t>
            </a:r>
          </a:p>
          <a:p>
            <a:endParaRPr lang="en-US" dirty="0">
              <a:latin typeface="Times New Roman" panose="02020603050405020304" pitchFamily="18" charset="0"/>
              <a:cs typeface="Times New Roman" panose="02020603050405020304" pitchFamily="18" charset="0"/>
            </a:endParaRPr>
          </a:p>
        </p:txBody>
      </p:sp>
      <p:pic>
        <p:nvPicPr>
          <p:cNvPr id="5" name="Google Shape;95;p18">
            <a:extLst>
              <a:ext uri="{FF2B5EF4-FFF2-40B4-BE49-F238E27FC236}">
                <a16:creationId xmlns:a16="http://schemas.microsoft.com/office/drawing/2014/main" xmlns="" id="{B55B43A2-AC7C-4091-A5E2-13AA32A000AA}"/>
              </a:ext>
            </a:extLst>
          </p:cNvPr>
          <p:cNvPicPr preferRelativeResize="0"/>
          <p:nvPr/>
        </p:nvPicPr>
        <p:blipFill rotWithShape="1">
          <a:blip r:embed="rId3"/>
          <a:stretch/>
        </p:blipFill>
        <p:spPr>
          <a:xfrm>
            <a:off x="8020570" y="2877844"/>
            <a:ext cx="3135109" cy="1547960"/>
          </a:xfrm>
          <a:prstGeom prst="rect">
            <a:avLst/>
          </a:prstGeom>
          <a:noFill/>
        </p:spPr>
      </p:pic>
    </p:spTree>
    <p:extLst>
      <p:ext uri="{BB962C8B-B14F-4D97-AF65-F5344CB8AC3E}">
        <p14:creationId xmlns:p14="http://schemas.microsoft.com/office/powerpoint/2010/main" xmlns="" val="22365546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25DF4B-7CE3-401B-8679-51EA05E86BDA}"/>
              </a:ext>
            </a:extLst>
          </p:cNvPr>
          <p:cNvSpPr>
            <a:spLocks noGrp="1"/>
          </p:cNvSpPr>
          <p:nvPr>
            <p:ph type="title"/>
          </p:nvPr>
        </p:nvSpPr>
        <p:spPr>
          <a:xfrm>
            <a:off x="1097280" y="286603"/>
            <a:ext cx="10058400" cy="1450757"/>
          </a:xfrm>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Conclusion</a:t>
            </a:r>
          </a:p>
        </p:txBody>
      </p:sp>
      <p:pic>
        <p:nvPicPr>
          <p:cNvPr id="4" name="Google Shape;101;p19">
            <a:extLst>
              <a:ext uri="{FF2B5EF4-FFF2-40B4-BE49-F238E27FC236}">
                <a16:creationId xmlns:a16="http://schemas.microsoft.com/office/drawing/2014/main" xmlns="" id="{374DADC2-5BC6-45BE-81DF-652984417879}"/>
              </a:ext>
            </a:extLst>
          </p:cNvPr>
          <p:cNvPicPr preferRelativeResize="0"/>
          <p:nvPr/>
        </p:nvPicPr>
        <p:blipFill>
          <a:blip r:embed="rId2"/>
          <a:stretch>
            <a:fillRect/>
          </a:stretch>
        </p:blipFill>
        <p:spPr>
          <a:xfrm>
            <a:off x="466928" y="2889116"/>
            <a:ext cx="3813241" cy="2110902"/>
          </a:xfrm>
          <a:prstGeom prst="rect">
            <a:avLst/>
          </a:prstGeom>
          <a:noFill/>
        </p:spPr>
      </p:pic>
      <p:sp>
        <p:nvSpPr>
          <p:cNvPr id="3" name="Content Placeholder 2">
            <a:extLst>
              <a:ext uri="{FF2B5EF4-FFF2-40B4-BE49-F238E27FC236}">
                <a16:creationId xmlns:a16="http://schemas.microsoft.com/office/drawing/2014/main" xmlns="" id="{5A820A3B-52C6-40B5-B439-46C4FD6580E0}"/>
              </a:ext>
            </a:extLst>
          </p:cNvPr>
          <p:cNvSpPr>
            <a:spLocks noGrp="1"/>
          </p:cNvSpPr>
          <p:nvPr>
            <p:ph idx="1"/>
          </p:nvPr>
        </p:nvSpPr>
        <p:spPr>
          <a:xfrm>
            <a:off x="4639733" y="1845734"/>
            <a:ext cx="6515947" cy="4023360"/>
          </a:xfrm>
        </p:spPr>
        <p:txBody>
          <a:bodyPr>
            <a:normAutofit/>
          </a:bodyPr>
          <a:lstStyle/>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This assessment explained the concept of cultural difference when a business tries to expand on a global basis.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Hofstede's Cultural dimensions model was used to explain the factors of cultural difference. </a:t>
            </a:r>
          </a:p>
          <a:p>
            <a:pPr algn="just">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assessment gave ideas about Chinese culture and its difference with the UK's culture in business and also provided recommendations. </a:t>
            </a:r>
          </a:p>
        </p:txBody>
      </p:sp>
    </p:spTree>
    <p:extLst>
      <p:ext uri="{BB962C8B-B14F-4D97-AF65-F5344CB8AC3E}">
        <p14:creationId xmlns:p14="http://schemas.microsoft.com/office/powerpoint/2010/main" xmlns="" val="2632158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25C8D2C1-DA83-420D-9635-D52CE066B5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xmlns="" id="{434F74C9-6A0B-409E-AD1C-45B58BE91B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xmlns="" id="{F5486A9D-1265-4B57-91E6-68E666B978B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qua and green fractal background like floral petal">
            <a:extLst>
              <a:ext uri="{FF2B5EF4-FFF2-40B4-BE49-F238E27FC236}">
                <a16:creationId xmlns:a16="http://schemas.microsoft.com/office/drawing/2014/main" xmlns="" id="{B070675B-3A97-FDC5-2FFB-545D4BD3CA00}"/>
              </a:ext>
            </a:extLst>
          </p:cNvPr>
          <p:cNvPicPr>
            <a:picLocks noChangeAspect="1"/>
          </p:cNvPicPr>
          <p:nvPr/>
        </p:nvPicPr>
        <p:blipFill rotWithShape="1">
          <a:blip r:embed="rId2">
            <a:duotone>
              <a:schemeClr val="bg2">
                <a:shade val="45000"/>
                <a:satMod val="135000"/>
              </a:schemeClr>
              <a:prstClr val="white"/>
            </a:duotone>
            <a:alphaModFix amt="35000"/>
          </a:blip>
          <a:srcRect t="8747" b="16253"/>
          <a:stretch/>
        </p:blipFill>
        <p:spPr>
          <a:xfrm>
            <a:off x="-3155" y="0"/>
            <a:ext cx="12191980" cy="6857990"/>
          </a:xfrm>
          <a:prstGeom prst="rect">
            <a:avLst/>
          </a:prstGeom>
        </p:spPr>
      </p:pic>
      <p:sp>
        <p:nvSpPr>
          <p:cNvPr id="2" name="Title 1">
            <a:extLst>
              <a:ext uri="{FF2B5EF4-FFF2-40B4-BE49-F238E27FC236}">
                <a16:creationId xmlns:a16="http://schemas.microsoft.com/office/drawing/2014/main" xmlns="" id="{F27F5FCF-BFC9-476B-8AAA-7579D3417676}"/>
              </a:ext>
            </a:extLst>
          </p:cNvPr>
          <p:cNvSpPr>
            <a:spLocks noGrp="1"/>
          </p:cNvSpPr>
          <p:nvPr>
            <p:ph type="title"/>
          </p:nvPr>
        </p:nvSpPr>
        <p:spPr>
          <a:xfrm>
            <a:off x="1207658" y="2526723"/>
            <a:ext cx="10058400" cy="2022574"/>
          </a:xfrm>
        </p:spPr>
        <p:txBody>
          <a:bodyPr vert="horz" lIns="91440" tIns="45720" rIns="91440" bIns="45720" rtlCol="0" anchor="b">
            <a:noAutofit/>
          </a:bodyPr>
          <a:lstStyle/>
          <a:p>
            <a:pPr algn="ctr"/>
            <a:r>
              <a:rPr lang="en-US" sz="6000" b="1" dirty="0">
                <a:solidFill>
                  <a:schemeClr val="accent2"/>
                </a:solidFill>
                <a:latin typeface="Times New Roman" panose="02020603050405020304" pitchFamily="18" charset="0"/>
                <a:cs typeface="Times New Roman" panose="02020603050405020304" pitchFamily="18" charset="0"/>
              </a:rPr>
              <a:t>Recommendations and Conclusion</a:t>
            </a:r>
            <a:br>
              <a:rPr lang="en-US" sz="6000" b="1" dirty="0">
                <a:solidFill>
                  <a:schemeClr val="accent2"/>
                </a:solidFill>
                <a:latin typeface="Times New Roman" panose="02020603050405020304" pitchFamily="18" charset="0"/>
                <a:cs typeface="Times New Roman" panose="02020603050405020304" pitchFamily="18" charset="0"/>
              </a:rPr>
            </a:br>
            <a:endParaRPr lang="en-US" sz="6000" b="1" dirty="0">
              <a:solidFill>
                <a:schemeClr val="accent2"/>
              </a:solidFill>
              <a:latin typeface="Times New Roman" panose="02020603050405020304" pitchFamily="18" charset="0"/>
              <a:cs typeface="Times New Roman" panose="02020603050405020304" pitchFamily="18" charset="0"/>
            </a:endParaRPr>
          </a:p>
        </p:txBody>
      </p:sp>
      <p:cxnSp>
        <p:nvCxnSpPr>
          <p:cNvPr id="15" name="Straight Connector 14">
            <a:extLst>
              <a:ext uri="{FF2B5EF4-FFF2-40B4-BE49-F238E27FC236}">
                <a16:creationId xmlns:a16="http://schemas.microsoft.com/office/drawing/2014/main" xmlns="" id="{77AB95BF-57D0-4E49-9EF2-408B47C8D40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07658" y="4343400"/>
            <a:ext cx="98755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xmlns="" id="{1C520CBD-F82E-44E4-BDA5-128716AD79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xmlns="" id="{4618AE32-A526-42FC-A854-732740BD38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xmlns="" id="{B29C6886-16F7-4736-9BDE-D3E685B62489}"/>
              </a:ext>
            </a:extLst>
          </p:cNvPr>
          <p:cNvSpPr txBox="1"/>
          <p:nvPr/>
        </p:nvSpPr>
        <p:spPr>
          <a:xfrm>
            <a:off x="7881837" y="4550535"/>
            <a:ext cx="3295244" cy="400110"/>
          </a:xfrm>
          <a:prstGeom prst="rect">
            <a:avLst/>
          </a:prstGeom>
          <a:noFill/>
        </p:spPr>
        <p:txBody>
          <a:bodyPr wrap="square">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BD582C"/>
                </a:solidFill>
                <a:effectLst/>
                <a:uLnTx/>
                <a:uFillTx/>
                <a:latin typeface="Times New Roman" panose="02020603050405020304" pitchFamily="18" charset="0"/>
                <a:cs typeface="Times New Roman" panose="02020603050405020304" pitchFamily="18" charset="0"/>
              </a:rPr>
              <a:t>Provide by Reneta Ivanova</a:t>
            </a:r>
          </a:p>
        </p:txBody>
      </p:sp>
    </p:spTree>
    <p:extLst>
      <p:ext uri="{BB962C8B-B14F-4D97-AF65-F5344CB8AC3E}">
        <p14:creationId xmlns:p14="http://schemas.microsoft.com/office/powerpoint/2010/main" xmlns="" val="3341735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52ABB703-2B0E-4C3B-B4A2-F3973548E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880D3CF-9E7E-4CC2-9597-3693BFA06D98}"/>
              </a:ext>
            </a:extLst>
          </p:cNvPr>
          <p:cNvSpPr>
            <a:spLocks noGrp="1"/>
          </p:cNvSpPr>
          <p:nvPr>
            <p:ph type="title"/>
          </p:nvPr>
        </p:nvSpPr>
        <p:spPr>
          <a:xfrm>
            <a:off x="6411685" y="635431"/>
            <a:ext cx="5127171" cy="1450757"/>
          </a:xfrm>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Recommendations</a:t>
            </a:r>
          </a:p>
        </p:txBody>
      </p:sp>
      <p:pic>
        <p:nvPicPr>
          <p:cNvPr id="5" name="Picture 2" descr="Marks and Spencer pulls out of China's high street - the world's biggest  retail market">
            <a:extLst>
              <a:ext uri="{FF2B5EF4-FFF2-40B4-BE49-F238E27FC236}">
                <a16:creationId xmlns:a16="http://schemas.microsoft.com/office/drawing/2014/main" xmlns="" id="{54BC493F-816D-4460-A391-668E2FE7466B}"/>
              </a:ext>
            </a:extLst>
          </p:cNvPr>
          <p:cNvPicPr>
            <a:picLocks noChangeAspect="1" noChangeArrowheads="1"/>
          </p:cNvPicPr>
          <p:nvPr/>
        </p:nvPicPr>
        <p:blipFill>
          <a:blip r:embed="rId3">
            <a:extLst>
              <a:ext uri="{28A0092B-C50C-407E-A947-70E740481C1C}">
                <a14:useLocalDpi xmlns:a14="http://schemas.microsoft.com/office/drawing/2010/main" xmlns="" val="0"/>
              </a:ext>
            </a:extLst>
          </a:blip>
          <a:stretch>
            <a:fillRect/>
          </a:stretch>
        </p:blipFill>
        <p:spPr bwMode="auto">
          <a:xfrm>
            <a:off x="581693" y="990806"/>
            <a:ext cx="5451627" cy="3407266"/>
          </a:xfrm>
          <a:prstGeom prst="rect">
            <a:avLst/>
          </a:prstGeom>
          <a:noFill/>
          <a:extLst>
            <a:ext uri="{909E8E84-426E-40DD-AFC4-6F175D3DCCD1}">
              <a14:hiddenFill xmlns:a14="http://schemas.microsoft.com/office/drawing/2010/main" xmlns="">
                <a:solidFill>
                  <a:srgbClr val="FFFFFF"/>
                </a:solidFill>
              </a14:hiddenFill>
            </a:ext>
          </a:extLst>
        </p:spPr>
      </p:pic>
      <p:cxnSp>
        <p:nvCxnSpPr>
          <p:cNvPr id="12" name="Straight Connector 11">
            <a:extLst>
              <a:ext uri="{FF2B5EF4-FFF2-40B4-BE49-F238E27FC236}">
                <a16:creationId xmlns:a16="http://schemas.microsoft.com/office/drawing/2014/main" xmlns="" id="{9C21570E-E159-49A6-9891-FA397B7A92D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xmlns="" id="{C68B606C-99E8-4957-941F-09C2955AB353}"/>
              </a:ext>
            </a:extLst>
          </p:cNvPr>
          <p:cNvSpPr txBox="1">
            <a:spLocks noGrp="1"/>
          </p:cNvSpPr>
          <p:nvPr>
            <p:ph idx="1"/>
          </p:nvPr>
        </p:nvSpPr>
        <p:spPr>
          <a:xfrm>
            <a:off x="6411684" y="2198914"/>
            <a:ext cx="5127172" cy="3670180"/>
          </a:xfrm>
          <a:prstGeom prst="rect">
            <a:avLst/>
          </a:prstGeom>
        </p:spPr>
        <p:txBody>
          <a:bodyPr vert="horz" lIns="91440" tIns="45720" rIns="91440" bIns="45720" rtlCol="0">
            <a:normAutofit fontScale="77500" lnSpcReduction="2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gn="just">
              <a:buFont typeface="Wingdings" panose="05000000000000000000" pitchFamily="2" charset="2"/>
              <a:buChar char="q"/>
            </a:pPr>
            <a:r>
              <a:rPr lang="en-US" sz="3200" dirty="0">
                <a:latin typeface="Times New Roman" panose="02020603050405020304" pitchFamily="18" charset="0"/>
                <a:cs typeface="Times New Roman" panose="02020603050405020304" pitchFamily="18" charset="0"/>
              </a:rPr>
              <a:t>Market Access</a:t>
            </a:r>
            <a:endParaRPr lang="bg-BG" sz="3200" dirty="0">
              <a:latin typeface="Times New Roman" panose="02020603050405020304" pitchFamily="18" charset="0"/>
              <a:cs typeface="Times New Roman" panose="02020603050405020304" pitchFamily="18" charset="0"/>
            </a:endParaRPr>
          </a:p>
          <a:p>
            <a:pPr marL="0" indent="0" algn="just">
              <a:buFont typeface="Wingdings 3" charset="2"/>
              <a:buNone/>
            </a:pPr>
            <a:r>
              <a:rPr lang="en-US" sz="2900" dirty="0">
                <a:latin typeface="Times New Roman" panose="02020603050405020304" pitchFamily="18" charset="0"/>
                <a:cs typeface="Times New Roman" panose="02020603050405020304" pitchFamily="18" charset="0"/>
              </a:rPr>
              <a:t>Several things can make China a very difficult market for Marks &amp; Spencer to access such as local distribution networks, buying habits of customers, and regulatory requirements in the country. To be successful in the Chinese market, Marks &amp; Spencer needs to leave product marketing in China to its Chinese counterpart. Marks &amp; Spencer needs to let the partner gather market intelligence and work their network and regulate price and delivery terms.</a:t>
            </a:r>
          </a:p>
        </p:txBody>
      </p:sp>
      <p:sp>
        <p:nvSpPr>
          <p:cNvPr id="14" name="Rectangle 13">
            <a:extLst>
              <a:ext uri="{FF2B5EF4-FFF2-40B4-BE49-F238E27FC236}">
                <a16:creationId xmlns:a16="http://schemas.microsoft.com/office/drawing/2014/main" xmlns="" id="{E95DA498-D9A2-4DA9-B9DA-B3776E08CF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xmlns="" id="{82A73093-4B9D-420D-B17E-52293703A1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26694436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5" name="Rectangle 144">
            <a:extLst>
              <a:ext uri="{FF2B5EF4-FFF2-40B4-BE49-F238E27FC236}">
                <a16:creationId xmlns:a16="http://schemas.microsoft.com/office/drawing/2014/main" xmlns="" id="{0D3048CC-BFEE-499F-968D-9681FE2545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F37E299-AD43-42CC-8356-7A46190EC666}"/>
              </a:ext>
            </a:extLst>
          </p:cNvPr>
          <p:cNvSpPr>
            <a:spLocks noGrp="1"/>
          </p:cNvSpPr>
          <p:nvPr>
            <p:ph type="title"/>
          </p:nvPr>
        </p:nvSpPr>
        <p:spPr>
          <a:xfrm>
            <a:off x="6607690" y="559622"/>
            <a:ext cx="4928809" cy="1450757"/>
          </a:xfrm>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Recommendations</a:t>
            </a:r>
          </a:p>
        </p:txBody>
      </p:sp>
      <p:sp>
        <p:nvSpPr>
          <p:cNvPr id="147" name="Rectangle 146">
            <a:extLst>
              <a:ext uri="{FF2B5EF4-FFF2-40B4-BE49-F238E27FC236}">
                <a16:creationId xmlns:a16="http://schemas.microsoft.com/office/drawing/2014/main" xmlns="" id="{2AF095ED-34C6-4B6B-BF2F-B18C3C6CD2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1733" y="321733"/>
            <a:ext cx="3057906" cy="3408237"/>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6" name="Picture 12" descr="Meeting time Icon - Download in Glyph Style">
            <a:extLst>
              <a:ext uri="{FF2B5EF4-FFF2-40B4-BE49-F238E27FC236}">
                <a16:creationId xmlns:a16="http://schemas.microsoft.com/office/drawing/2014/main" xmlns="" id="{03B4FF7C-738D-4785-9C50-9895847076D7}"/>
              </a:ext>
            </a:extLst>
          </p:cNvPr>
          <p:cNvPicPr>
            <a:picLocks noChangeAspect="1" noChangeArrowheads="1"/>
          </p:cNvPicPr>
          <p:nvPr/>
        </p:nvPicPr>
        <p:blipFill>
          <a:blip r:embed="rId3">
            <a:extLst>
              <a:ext uri="{28A0092B-C50C-407E-A947-70E740481C1C}">
                <a14:useLocalDpi xmlns:a14="http://schemas.microsoft.com/office/drawing/2010/main" xmlns="" val="0"/>
              </a:ext>
            </a:extLst>
          </a:blip>
          <a:stretch>
            <a:fillRect/>
          </a:stretch>
        </p:blipFill>
        <p:spPr bwMode="auto">
          <a:xfrm>
            <a:off x="458336" y="633502"/>
            <a:ext cx="2784700" cy="2784700"/>
          </a:xfrm>
          <a:prstGeom prst="rect">
            <a:avLst/>
          </a:prstGeom>
          <a:noFill/>
          <a:extLst>
            <a:ext uri="{909E8E84-426E-40DD-AFC4-6F175D3DCCD1}">
              <a14:hiddenFill xmlns:a14="http://schemas.microsoft.com/office/drawing/2010/main" xmlns="">
                <a:solidFill>
                  <a:srgbClr val="FFFFFF"/>
                </a:solidFill>
              </a14:hiddenFill>
            </a:ext>
          </a:extLst>
        </p:spPr>
      </p:pic>
      <p:sp>
        <p:nvSpPr>
          <p:cNvPr id="149" name="Rectangle 148">
            <a:extLst>
              <a:ext uri="{FF2B5EF4-FFF2-40B4-BE49-F238E27FC236}">
                <a16:creationId xmlns:a16="http://schemas.microsoft.com/office/drawing/2014/main" xmlns="" id="{E80E2106-26D1-4CFC-9F58-A3D915C7A9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28588" y="321734"/>
            <a:ext cx="2567411" cy="1955250"/>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4" name="Picture 10" descr="What is global culture? What are some examples? - Quora">
            <a:extLst>
              <a:ext uri="{FF2B5EF4-FFF2-40B4-BE49-F238E27FC236}">
                <a16:creationId xmlns:a16="http://schemas.microsoft.com/office/drawing/2014/main" xmlns="" id="{5613517C-FEF7-4F13-B3D8-A2C3859C17E2}"/>
              </a:ext>
            </a:extLst>
          </p:cNvPr>
          <p:cNvPicPr>
            <a:picLocks noChangeAspect="1" noChangeArrowheads="1"/>
          </p:cNvPicPr>
          <p:nvPr/>
        </p:nvPicPr>
        <p:blipFill rotWithShape="1">
          <a:blip r:embed="rId4">
            <a:extLst>
              <a:ext uri="{28A0092B-C50C-407E-A947-70E740481C1C}">
                <a14:useLocalDpi xmlns:a14="http://schemas.microsoft.com/office/drawing/2010/main" xmlns="" val="0"/>
              </a:ext>
            </a:extLst>
          </a:blip>
          <a:srcRect l="2019" r="8" b="8"/>
          <a:stretch/>
        </p:blipFill>
        <p:spPr bwMode="auto">
          <a:xfrm>
            <a:off x="3664753" y="487853"/>
            <a:ext cx="2295082" cy="1598672"/>
          </a:xfrm>
          <a:prstGeom prst="rect">
            <a:avLst/>
          </a:prstGeom>
          <a:noFill/>
          <a:extLst>
            <a:ext uri="{909E8E84-426E-40DD-AFC4-6F175D3DCCD1}">
              <a14:hiddenFill xmlns:a14="http://schemas.microsoft.com/office/drawing/2010/main" xmlns="">
                <a:solidFill>
                  <a:srgbClr val="FFFFFF"/>
                </a:solidFill>
              </a14:hiddenFill>
            </a:ext>
          </a:extLst>
        </p:spPr>
      </p:pic>
      <p:cxnSp>
        <p:nvCxnSpPr>
          <p:cNvPr id="151" name="Straight Connector 150">
            <a:extLst>
              <a:ext uri="{FF2B5EF4-FFF2-40B4-BE49-F238E27FC236}">
                <a16:creationId xmlns:a16="http://schemas.microsoft.com/office/drawing/2014/main" xmlns="" id="{9E02610F-7D0E-44AD-ADE2-F343EC06F79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746959" y="2085703"/>
            <a:ext cx="41148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53" name="Rectangle 152">
            <a:extLst>
              <a:ext uri="{FF2B5EF4-FFF2-40B4-BE49-F238E27FC236}">
                <a16:creationId xmlns:a16="http://schemas.microsoft.com/office/drawing/2014/main" xmlns="" id="{82C98A42-D33B-4523-A0B2-4904C32B70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1733" y="3879167"/>
            <a:ext cx="3057906" cy="2104612"/>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Hierarchy culture: pros and cons">
            <a:extLst>
              <a:ext uri="{FF2B5EF4-FFF2-40B4-BE49-F238E27FC236}">
                <a16:creationId xmlns:a16="http://schemas.microsoft.com/office/drawing/2014/main" xmlns="" id="{CEBC4DD2-32BD-4498-BDEA-EB6A208276E7}"/>
              </a:ext>
            </a:extLst>
          </p:cNvPr>
          <p:cNvPicPr>
            <a:picLocks noChangeAspect="1" noChangeArrowheads="1"/>
          </p:cNvPicPr>
          <p:nvPr/>
        </p:nvPicPr>
        <p:blipFill rotWithShape="1">
          <a:blip r:embed="rId5">
            <a:extLst>
              <a:ext uri="{28A0092B-C50C-407E-A947-70E740481C1C}">
                <a14:useLocalDpi xmlns:a14="http://schemas.microsoft.com/office/drawing/2010/main" xmlns="" val="0"/>
              </a:ext>
            </a:extLst>
          </a:blip>
          <a:srcRect l="4466" r="-1" b="-1"/>
          <a:stretch/>
        </p:blipFill>
        <p:spPr bwMode="auto">
          <a:xfrm>
            <a:off x="544719" y="4013574"/>
            <a:ext cx="2611936" cy="1819377"/>
          </a:xfrm>
          <a:prstGeom prst="rect">
            <a:avLst/>
          </a:prstGeom>
          <a:noFill/>
          <a:extLst>
            <a:ext uri="{909E8E84-426E-40DD-AFC4-6F175D3DCCD1}">
              <a14:hiddenFill xmlns:a14="http://schemas.microsoft.com/office/drawing/2010/main" xmlns="">
                <a:solidFill>
                  <a:srgbClr val="FFFFFF"/>
                </a:solidFill>
              </a14:hiddenFill>
            </a:ext>
          </a:extLst>
        </p:spPr>
      </p:pic>
      <p:sp>
        <p:nvSpPr>
          <p:cNvPr id="155" name="Rectangle 154">
            <a:extLst>
              <a:ext uri="{FF2B5EF4-FFF2-40B4-BE49-F238E27FC236}">
                <a16:creationId xmlns:a16="http://schemas.microsoft.com/office/drawing/2014/main" xmlns="" id="{B314DF03-4B84-4C63-9500-DC80BCA1BB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28588" y="2451014"/>
            <a:ext cx="2567411" cy="3532765"/>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Icon gift icon - Christmas Icons Daniele De Santis">
            <a:extLst>
              <a:ext uri="{FF2B5EF4-FFF2-40B4-BE49-F238E27FC236}">
                <a16:creationId xmlns:a16="http://schemas.microsoft.com/office/drawing/2014/main" xmlns="" id="{5A657F58-84D9-41A0-844E-DC0764CE744C}"/>
              </a:ext>
            </a:extLst>
          </p:cNvPr>
          <p:cNvPicPr>
            <a:picLocks noChangeAspect="1" noChangeArrowheads="1"/>
          </p:cNvPicPr>
          <p:nvPr/>
        </p:nvPicPr>
        <p:blipFill rotWithShape="1">
          <a:blip r:embed="rId6">
            <a:extLst>
              <a:ext uri="{28A0092B-C50C-407E-A947-70E740481C1C}">
                <a14:useLocalDpi xmlns:a14="http://schemas.microsoft.com/office/drawing/2010/main" xmlns="" val="0"/>
              </a:ext>
            </a:extLst>
          </a:blip>
          <a:srcRect l="15499" r="16048" b="2"/>
          <a:stretch/>
        </p:blipFill>
        <p:spPr bwMode="auto">
          <a:xfrm>
            <a:off x="3706375" y="2601842"/>
            <a:ext cx="2211836" cy="3231109"/>
          </a:xfrm>
          <a:prstGeom prst="rect">
            <a:avLst/>
          </a:prstGeom>
          <a:noFill/>
          <a:extLst>
            <a:ext uri="{909E8E84-426E-40DD-AFC4-6F175D3DCCD1}">
              <a14:hiddenFill xmlns:a14="http://schemas.microsoft.com/office/drawing/2010/main" xmlns="">
                <a:solidFill>
                  <a:srgbClr val="FFFFFF"/>
                </a:solidFill>
              </a14:hiddenFill>
            </a:ext>
          </a:extLst>
        </p:spPr>
      </p:pic>
      <p:sp>
        <p:nvSpPr>
          <p:cNvPr id="3" name="Content Placeholder 2">
            <a:extLst>
              <a:ext uri="{FF2B5EF4-FFF2-40B4-BE49-F238E27FC236}">
                <a16:creationId xmlns:a16="http://schemas.microsoft.com/office/drawing/2014/main" xmlns="" id="{E3A3F1B9-29C3-4E3F-8BB3-33351C60608C}"/>
              </a:ext>
            </a:extLst>
          </p:cNvPr>
          <p:cNvSpPr>
            <a:spLocks noGrp="1"/>
          </p:cNvSpPr>
          <p:nvPr>
            <p:ph idx="1"/>
          </p:nvPr>
        </p:nvSpPr>
        <p:spPr>
          <a:xfrm>
            <a:off x="6410528" y="2198913"/>
            <a:ext cx="5323135" cy="3532764"/>
          </a:xfrm>
        </p:spPr>
        <p:txBody>
          <a:bodyPr>
            <a:noAutofit/>
          </a:bodyPr>
          <a:lstStyle/>
          <a:p>
            <a:pPr algn="just">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Cultural Understanding</a:t>
            </a:r>
          </a:p>
          <a:p>
            <a:pPr algn="just"/>
            <a:r>
              <a:rPr lang="en-US" sz="1600" dirty="0">
                <a:latin typeface="Times New Roman" panose="02020603050405020304" pitchFamily="18" charset="0"/>
                <a:cs typeface="Times New Roman" panose="02020603050405020304" pitchFamily="18" charset="0"/>
              </a:rPr>
              <a:t>In China, leaders and managers want that their subordinates would follow their commandments without questions. It is impolite in Chinese culture to ask questions to superiors, making alternate suggestions and disagreeing with them. The subordinates are not also allowed to point out the leader’s mistakes. This can cause problems for Marks &amp; Spencer while establishing a joint venture in China.</a:t>
            </a:r>
          </a:p>
          <a:p>
            <a:pPr algn="just"/>
            <a:r>
              <a:rPr lang="en-US" sz="1600" dirty="0">
                <a:latin typeface="Times New Roman" panose="02020603050405020304" pitchFamily="18" charset="0"/>
                <a:cs typeface="Times New Roman" panose="02020603050405020304" pitchFamily="18" charset="0"/>
              </a:rPr>
              <a:t>Marks &amp; Spencer needs to show positive gestures while doing business in China like </a:t>
            </a:r>
          </a:p>
          <a:p>
            <a:pPr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giving gifts; recognising hierarchy; showing positive interest in the local culture; attending meetings on time; respecting people in accordance with their hierarchy</a:t>
            </a:r>
            <a:endParaRPr lang="en-US" sz="1600" dirty="0"/>
          </a:p>
        </p:txBody>
      </p:sp>
      <p:sp>
        <p:nvSpPr>
          <p:cNvPr id="157" name="Rectangle 156">
            <a:extLst>
              <a:ext uri="{FF2B5EF4-FFF2-40B4-BE49-F238E27FC236}">
                <a16:creationId xmlns:a16="http://schemas.microsoft.com/office/drawing/2014/main" xmlns="" id="{C0C2C24D-DBC6-4FC3-8BD4-31D3CC1A3D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 name="Rectangle 158">
            <a:extLst>
              <a:ext uri="{FF2B5EF4-FFF2-40B4-BE49-F238E27FC236}">
                <a16:creationId xmlns:a16="http://schemas.microsoft.com/office/drawing/2014/main" xmlns="" id="{57B513E8-3CAA-4B4E-92DE-D3EA3E17B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41797050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FCCCE1-5931-42FB-86A1-0090E01DBF57}"/>
              </a:ext>
            </a:extLst>
          </p:cNvPr>
          <p:cNvSpPr>
            <a:spLocks noGrp="1"/>
          </p:cNvSpPr>
          <p:nvPr>
            <p:ph type="title"/>
          </p:nvPr>
        </p:nvSpPr>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Recommendations </a:t>
            </a:r>
          </a:p>
        </p:txBody>
      </p:sp>
      <p:sp>
        <p:nvSpPr>
          <p:cNvPr id="3" name="Content Placeholder 2">
            <a:extLst>
              <a:ext uri="{FF2B5EF4-FFF2-40B4-BE49-F238E27FC236}">
                <a16:creationId xmlns:a16="http://schemas.microsoft.com/office/drawing/2014/main" xmlns="" id="{5709B41F-6598-40A4-B2A5-5FBDAB468446}"/>
              </a:ext>
            </a:extLst>
          </p:cNvPr>
          <p:cNvSpPr>
            <a:spLocks noGrp="1"/>
          </p:cNvSpPr>
          <p:nvPr>
            <p:ph idx="1"/>
          </p:nvPr>
        </p:nvSpPr>
        <p:spPr/>
        <p:txBody>
          <a:bodyPr>
            <a:normAutofit fontScale="85000" lnSpcReduction="20000"/>
          </a:bodyPr>
          <a:lstStyle/>
          <a:p>
            <a:pPr algn="just">
              <a:buFont typeface="Wingdings" panose="05000000000000000000" pitchFamily="2" charset="2"/>
              <a:buChar char="q"/>
            </a:pPr>
            <a:r>
              <a:rPr lang="en-US" dirty="0"/>
              <a:t>Customer Preference</a:t>
            </a:r>
          </a:p>
          <a:p>
            <a:pPr algn="just"/>
            <a:r>
              <a:rPr lang="en-US" dirty="0"/>
              <a:t>Over the past few decades, there has been a significant movement in China's social classes, and the consumer environment is significantly more heterogeneous than it was previously. In addition, Ambler (2016) has also stated that the consumer market of China is completely detached from markets elsewhere in the world. Many foreign companies and joint ventures have failed in China as they could not take into account customer preferences properly. Marks &amp; Spencer needs to understand the consumer preference of China properly while establishing a joint venture in the country.</a:t>
            </a:r>
          </a:p>
          <a:p>
            <a:pPr algn="just"/>
            <a:endParaRPr lang="en-US" dirty="0"/>
          </a:p>
          <a:p>
            <a:pPr algn="just">
              <a:buFont typeface="Wingdings" panose="05000000000000000000" pitchFamily="2" charset="2"/>
              <a:buChar char="q"/>
            </a:pPr>
            <a:r>
              <a:rPr lang="en-US" dirty="0"/>
              <a:t>“Cheap” Vs “Western Quality”</a:t>
            </a:r>
          </a:p>
          <a:p>
            <a:pPr algn="just"/>
            <a:r>
              <a:rPr lang="en-US" dirty="0"/>
              <a:t>In China, the customers and </a:t>
            </a:r>
            <a:r>
              <a:rPr lang="en-US" dirty="0" err="1"/>
              <a:t>organisations</a:t>
            </a:r>
            <a:r>
              <a:rPr lang="en-US" dirty="0"/>
              <a:t> understand that quality does not mean it needs to be perfect. According to Koch and Koch (2018) in this country replacement rates are fast where the vendors and services providers provide fast and cheap repairs. They think that price is the most vital thing in business. The Chinese market does not care about cost-of-ownership. Chinese philosophy is that they need to provide goods at the lowest possible price in order to remain competitive whereas western society believes in superior quality (Beamish, 2019). The company must have a good strategy to control and maintain competitive price and quality in the Chinese market.</a:t>
            </a:r>
          </a:p>
          <a:p>
            <a:endParaRPr lang="en-US" dirty="0"/>
          </a:p>
        </p:txBody>
      </p:sp>
    </p:spTree>
    <p:extLst>
      <p:ext uri="{BB962C8B-B14F-4D97-AF65-F5344CB8AC3E}">
        <p14:creationId xmlns:p14="http://schemas.microsoft.com/office/powerpoint/2010/main" xmlns="" val="22835022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xmlns="" id="{52ABB703-2B0E-4C3B-B4A2-F3973548E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FBFE071-13E8-4FF6-AECA-E44E3FF53A62}"/>
              </a:ext>
            </a:extLst>
          </p:cNvPr>
          <p:cNvSpPr>
            <a:spLocks noGrp="1"/>
          </p:cNvSpPr>
          <p:nvPr>
            <p:ph type="title"/>
          </p:nvPr>
        </p:nvSpPr>
        <p:spPr>
          <a:xfrm>
            <a:off x="6411685" y="634946"/>
            <a:ext cx="5127171" cy="1450757"/>
          </a:xfrm>
        </p:spPr>
        <p:txBody>
          <a:bodyPr>
            <a:normAutofit/>
          </a:bodyPr>
          <a:lstStyle/>
          <a:p>
            <a:r>
              <a:rPr lang="en-US" b="1">
                <a:latin typeface="Times New Roman" panose="02020603050405020304" pitchFamily="18" charset="0"/>
                <a:cs typeface="Times New Roman" panose="02020603050405020304" pitchFamily="18" charset="0"/>
              </a:rPr>
              <a:t>Recommendations</a:t>
            </a:r>
          </a:p>
        </p:txBody>
      </p:sp>
      <p:pic>
        <p:nvPicPr>
          <p:cNvPr id="2050" name="Picture 2" descr="Selection Process : Meaning and 8 Steps of Selection Process">
            <a:extLst>
              <a:ext uri="{FF2B5EF4-FFF2-40B4-BE49-F238E27FC236}">
                <a16:creationId xmlns:a16="http://schemas.microsoft.com/office/drawing/2014/main" xmlns="" id="{0D3FE802-2D1D-4382-99D1-608E0830AFEE}"/>
              </a:ext>
            </a:extLst>
          </p:cNvPr>
          <p:cNvPicPr>
            <a:picLocks noChangeAspect="1" noChangeArrowheads="1"/>
          </p:cNvPicPr>
          <p:nvPr/>
        </p:nvPicPr>
        <p:blipFill>
          <a:blip r:embed="rId3">
            <a:extLst>
              <a:ext uri="{28A0092B-C50C-407E-A947-70E740481C1C}">
                <a14:useLocalDpi xmlns:a14="http://schemas.microsoft.com/office/drawing/2010/main" xmlns="" val="0"/>
              </a:ext>
            </a:extLst>
          </a:blip>
          <a:stretch>
            <a:fillRect/>
          </a:stretch>
        </p:blipFill>
        <p:spPr bwMode="auto">
          <a:xfrm>
            <a:off x="643192" y="1715266"/>
            <a:ext cx="5451627" cy="3107427"/>
          </a:xfrm>
          <a:prstGeom prst="rect">
            <a:avLst/>
          </a:prstGeom>
          <a:noFill/>
          <a:extLst>
            <a:ext uri="{909E8E84-426E-40DD-AFC4-6F175D3DCCD1}">
              <a14:hiddenFill xmlns:a14="http://schemas.microsoft.com/office/drawing/2010/main" xmlns="">
                <a:solidFill>
                  <a:srgbClr val="FFFFFF"/>
                </a:solidFill>
              </a14:hiddenFill>
            </a:ext>
          </a:extLst>
        </p:spPr>
      </p:pic>
      <p:cxnSp>
        <p:nvCxnSpPr>
          <p:cNvPr id="73" name="Straight Connector 72">
            <a:extLst>
              <a:ext uri="{FF2B5EF4-FFF2-40B4-BE49-F238E27FC236}">
                <a16:creationId xmlns:a16="http://schemas.microsoft.com/office/drawing/2014/main" xmlns="" id="{9C21570E-E159-49A6-9891-FA397B7A92D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5EEFEE6F-5620-441A-B409-BD616552F1BE}"/>
              </a:ext>
            </a:extLst>
          </p:cNvPr>
          <p:cNvSpPr>
            <a:spLocks noGrp="1"/>
          </p:cNvSpPr>
          <p:nvPr>
            <p:ph idx="1"/>
          </p:nvPr>
        </p:nvSpPr>
        <p:spPr>
          <a:xfrm>
            <a:off x="6411684" y="2198913"/>
            <a:ext cx="5127172" cy="3890601"/>
          </a:xfrm>
        </p:spPr>
        <p:txBody>
          <a:bodyPr>
            <a:normAutofit fontScale="77500" lnSpcReduction="20000"/>
          </a:bodyPr>
          <a:lstStyle/>
          <a:p>
            <a:pPr algn="just">
              <a:buFont typeface="Wingdings" panose="05000000000000000000" pitchFamily="2" charset="2"/>
              <a:buChar char="q"/>
            </a:pPr>
            <a:r>
              <a:rPr lang="en-US" sz="2300" dirty="0">
                <a:latin typeface="Times New Roman" panose="02020603050405020304" pitchFamily="18" charset="0"/>
                <a:cs typeface="Times New Roman" panose="02020603050405020304" pitchFamily="18" charset="0"/>
              </a:rPr>
              <a:t>Competition and Human Resource</a:t>
            </a:r>
          </a:p>
          <a:p>
            <a:pPr algn="just"/>
            <a:r>
              <a:rPr lang="en-US" sz="2300" dirty="0">
                <a:latin typeface="Times New Roman" panose="02020603050405020304" pitchFamily="18" charset="0"/>
                <a:cs typeface="Times New Roman" panose="02020603050405020304" pitchFamily="18" charset="0"/>
              </a:rPr>
              <a:t>In China, many local organization are looking for improving the quality of products and services so that they can sell in both local and foreign markets. This has increased competition in the market. In addition, local customers give more preferences to the local companies and local products and the government of the country also provides incentives and preferences to domestic companies (Julian and Xu, 2015). China is a fast-growing market with more than 1.3 billion customers, and it continues to attract international businesses. They appear to have a significant requirement for strong cross-cultural abilities since they must adapt to a cultural and social situation that is radically different from their own (Ambler et al., 2016). Cross-cultural training needs to be provided to the employees and staff who will work in the joint venture of Marks &amp; Spencer.</a:t>
            </a:r>
          </a:p>
          <a:p>
            <a:endParaRPr lang="en-US" sz="1100" dirty="0"/>
          </a:p>
        </p:txBody>
      </p:sp>
      <p:sp>
        <p:nvSpPr>
          <p:cNvPr id="75" name="Rectangle 74">
            <a:extLst>
              <a:ext uri="{FF2B5EF4-FFF2-40B4-BE49-F238E27FC236}">
                <a16:creationId xmlns:a16="http://schemas.microsoft.com/office/drawing/2014/main" xmlns="" id="{E95DA498-D9A2-4DA9-B9DA-B3776E08CF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xmlns="" id="{82A73093-4B9D-420D-B17E-52293703A1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41797191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52ABB703-2B0E-4C3B-B4A2-F3973548E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87A0D10-A6A0-490A-A80E-6E1B4FA67538}"/>
              </a:ext>
            </a:extLst>
          </p:cNvPr>
          <p:cNvSpPr>
            <a:spLocks noGrp="1"/>
          </p:cNvSpPr>
          <p:nvPr>
            <p:ph type="title"/>
          </p:nvPr>
        </p:nvSpPr>
        <p:spPr>
          <a:xfrm>
            <a:off x="6411685" y="634946"/>
            <a:ext cx="5127171" cy="1450757"/>
          </a:xfrm>
        </p:spPr>
        <p:txBody>
          <a:bodyPr>
            <a:normAutofit/>
          </a:bodyPr>
          <a:lstStyle/>
          <a:p>
            <a:r>
              <a:rPr lang="en-US" sz="4400" b="1" dirty="0">
                <a:solidFill>
                  <a:schemeClr val="accent2"/>
                </a:solidFill>
                <a:latin typeface="Times New Roman" panose="02020603050405020304" pitchFamily="18" charset="0"/>
                <a:cs typeface="Times New Roman" panose="02020603050405020304" pitchFamily="18" charset="0"/>
              </a:rPr>
              <a:t>Conclusion</a:t>
            </a:r>
          </a:p>
        </p:txBody>
      </p:sp>
      <p:pic>
        <p:nvPicPr>
          <p:cNvPr id="4" name="Picture 3" descr="Text&#10;&#10;Description automatically generated">
            <a:extLst>
              <a:ext uri="{FF2B5EF4-FFF2-40B4-BE49-F238E27FC236}">
                <a16:creationId xmlns:a16="http://schemas.microsoft.com/office/drawing/2014/main" xmlns="" id="{98516F7C-3D37-402C-85E4-3D53A33227BC}"/>
              </a:ext>
            </a:extLst>
          </p:cNvPr>
          <p:cNvPicPr>
            <a:picLocks noChangeAspect="1"/>
          </p:cNvPicPr>
          <p:nvPr/>
        </p:nvPicPr>
        <p:blipFill>
          <a:blip r:embed="rId3"/>
          <a:stretch>
            <a:fillRect/>
          </a:stretch>
        </p:blipFill>
        <p:spPr>
          <a:xfrm>
            <a:off x="643192" y="1735709"/>
            <a:ext cx="5451627" cy="3066540"/>
          </a:xfrm>
          <a:prstGeom prst="rect">
            <a:avLst/>
          </a:prstGeom>
        </p:spPr>
      </p:pic>
      <p:cxnSp>
        <p:nvCxnSpPr>
          <p:cNvPr id="11" name="Straight Connector 10">
            <a:extLst>
              <a:ext uri="{FF2B5EF4-FFF2-40B4-BE49-F238E27FC236}">
                <a16:creationId xmlns:a16="http://schemas.microsoft.com/office/drawing/2014/main" xmlns="" id="{9C21570E-E159-49A6-9891-FA397B7A92D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0A3139D5-7046-4DBC-99AC-8735345EA88B}"/>
              </a:ext>
            </a:extLst>
          </p:cNvPr>
          <p:cNvSpPr>
            <a:spLocks noGrp="1"/>
          </p:cNvSpPr>
          <p:nvPr>
            <p:ph idx="1"/>
          </p:nvPr>
        </p:nvSpPr>
        <p:spPr>
          <a:xfrm>
            <a:off x="6411684" y="2198914"/>
            <a:ext cx="5127172" cy="3670180"/>
          </a:xfrm>
        </p:spPr>
        <p:txBody>
          <a:bodyPr>
            <a:normAutofit/>
          </a:bodyPr>
          <a:lstStyle/>
          <a:p>
            <a:pPr algn="just"/>
            <a:r>
              <a:rPr lang="en-US" dirty="0">
                <a:latin typeface="Times New Roman" panose="02020603050405020304" pitchFamily="18" charset="0"/>
                <a:cs typeface="Times New Roman" panose="02020603050405020304" pitchFamily="18" charset="0"/>
              </a:rPr>
              <a:t>A significant part of doing business in China is learning to deal with China's particular historical, political, and cultural circumstances. New businesses might find a wealth of opportunities in China. As a result of the potential management complexity, cultural and business attitudes that may differ between partners, and the significant risk of technology leakage, most international investors including Marks &amp; Spencer have been wary of entering the market through joint ventures.</a:t>
            </a:r>
          </a:p>
          <a:p>
            <a:endParaRPr lang="en-US" dirty="0"/>
          </a:p>
        </p:txBody>
      </p:sp>
      <p:sp>
        <p:nvSpPr>
          <p:cNvPr id="13" name="Rectangle 12">
            <a:extLst>
              <a:ext uri="{FF2B5EF4-FFF2-40B4-BE49-F238E27FC236}">
                <a16:creationId xmlns:a16="http://schemas.microsoft.com/office/drawing/2014/main" xmlns="" id="{E95DA498-D9A2-4DA9-B9DA-B3776E08CF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xmlns="" id="{82A73093-4B9D-420D-B17E-52293703A1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16853348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946D66-763A-4293-9F74-AF2D9ED29522}"/>
              </a:ext>
            </a:extLst>
          </p:cNvPr>
          <p:cNvSpPr>
            <a:spLocks noGrp="1"/>
          </p:cNvSpPr>
          <p:nvPr>
            <p:ph type="title"/>
          </p:nvPr>
        </p:nvSpPr>
        <p:spPr>
          <a:xfrm>
            <a:off x="1096962" y="1254867"/>
            <a:ext cx="10206577" cy="978603"/>
          </a:xfrm>
        </p:spPr>
        <p:txBody>
          <a:bodyPr>
            <a:noAutofit/>
          </a:bodyPr>
          <a:lstStyle/>
          <a:p>
            <a:r>
              <a:rPr lang="en-US" sz="4400" b="1" dirty="0">
                <a:solidFill>
                  <a:schemeClr val="accent2"/>
                </a:solidFill>
                <a:latin typeface="Times New Roman" panose="02020603050405020304" pitchFamily="18" charset="0"/>
                <a:cs typeface="Times New Roman" panose="02020603050405020304" pitchFamily="18" charset="0"/>
              </a:rPr>
              <a:t>References </a:t>
            </a:r>
            <a:br>
              <a:rPr lang="en-US" sz="4400" b="1" dirty="0">
                <a:solidFill>
                  <a:schemeClr val="accent2"/>
                </a:solidFill>
                <a:latin typeface="Times New Roman" panose="02020603050405020304" pitchFamily="18" charset="0"/>
                <a:cs typeface="Times New Roman" panose="02020603050405020304" pitchFamily="18" charset="0"/>
              </a:rPr>
            </a:br>
            <a:r>
              <a:rPr lang="en-US" sz="4400" b="1" dirty="0">
                <a:solidFill>
                  <a:schemeClr val="accent2"/>
                </a:solidFill>
                <a:latin typeface="Times New Roman" panose="02020603050405020304" pitchFamily="18" charset="0"/>
                <a:cs typeface="Times New Roman" panose="02020603050405020304" pitchFamily="18" charset="0"/>
              </a:rPr>
              <a:t>		     		   </a:t>
            </a:r>
            <a:r>
              <a:rPr lang="en-US" sz="3200" b="1" i="1" dirty="0">
                <a:solidFill>
                  <a:schemeClr val="accent2"/>
                </a:solidFill>
                <a:latin typeface="Times New Roman" panose="02020603050405020304" pitchFamily="18" charset="0"/>
                <a:cs typeface="Times New Roman" panose="02020603050405020304" pitchFamily="18" charset="0"/>
              </a:rPr>
              <a:t>Provided by </a:t>
            </a:r>
            <a:r>
              <a:rPr lang="en-US" sz="3200" b="1" i="1" dirty="0" err="1">
                <a:solidFill>
                  <a:schemeClr val="accent2"/>
                </a:solidFill>
                <a:latin typeface="Times New Roman" panose="02020603050405020304" pitchFamily="18" charset="0"/>
                <a:cs typeface="Times New Roman" panose="02020603050405020304" pitchFamily="18" charset="0"/>
              </a:rPr>
              <a:t>Sevie</a:t>
            </a:r>
            <a:r>
              <a:rPr lang="en-US" sz="3200" b="1" i="1" dirty="0">
                <a:solidFill>
                  <a:schemeClr val="accent2"/>
                </a:solidFill>
                <a:latin typeface="Times New Roman" panose="02020603050405020304" pitchFamily="18" charset="0"/>
                <a:cs typeface="Times New Roman" panose="02020603050405020304" pitchFamily="18" charset="0"/>
              </a:rPr>
              <a:t> </a:t>
            </a:r>
            <a:r>
              <a:rPr lang="en-US" sz="3200" b="1" i="1" dirty="0" err="1">
                <a:solidFill>
                  <a:schemeClr val="accent2"/>
                </a:solidFill>
                <a:latin typeface="Times New Roman" panose="02020603050405020304" pitchFamily="18" charset="0"/>
                <a:cs typeface="Times New Roman" panose="02020603050405020304" pitchFamily="18" charset="0"/>
              </a:rPr>
              <a:t>Asanova</a:t>
            </a:r>
            <a:r>
              <a:rPr lang="en-US" sz="3200" b="1" i="1" dirty="0">
                <a:solidFill>
                  <a:schemeClr val="accent2"/>
                </a:solidFill>
                <a:latin typeface="Times New Roman" panose="02020603050405020304" pitchFamily="18" charset="0"/>
                <a:cs typeface="Times New Roman" panose="02020603050405020304" pitchFamily="18" charset="0"/>
              </a:rPr>
              <a:t>; 1917330 </a:t>
            </a:r>
            <a:r>
              <a:rPr lang="en-US" sz="4400" i="1" dirty="0">
                <a:latin typeface="Times New Roman" panose="02020603050405020304" pitchFamily="18" charset="0"/>
                <a:cs typeface="Times New Roman" panose="02020603050405020304" pitchFamily="18" charset="0"/>
              </a:rPr>
              <a:t/>
            </a:r>
            <a:br>
              <a:rPr lang="en-US" sz="4400" i="1" dirty="0">
                <a:latin typeface="Times New Roman" panose="02020603050405020304" pitchFamily="18" charset="0"/>
                <a:cs typeface="Times New Roman" panose="02020603050405020304" pitchFamily="18" charset="0"/>
              </a:rPr>
            </a:br>
            <a:endParaRPr lang="en-US" sz="4400" i="1" dirty="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xmlns="" id="{BA8286D3-664C-4795-9C3E-DB3FD45E6660}"/>
              </a:ext>
            </a:extLst>
          </p:cNvPr>
          <p:cNvSpPr>
            <a:spLocks noGrp="1"/>
          </p:cNvSpPr>
          <p:nvPr>
            <p:ph idx="1"/>
          </p:nvPr>
        </p:nvSpPr>
        <p:spPr>
          <a:xfrm>
            <a:off x="755515" y="1836536"/>
            <a:ext cx="10680970" cy="4350256"/>
          </a:xfrm>
        </p:spPr>
        <p:txBody>
          <a:bodyPr>
            <a:normAutofit fontScale="25000" lnSpcReduction="20000"/>
          </a:bodyPr>
          <a:lstStyle/>
          <a:p>
            <a:pPr algn="just">
              <a:buFont typeface="Wingdings" panose="05000000000000000000" pitchFamily="2" charset="2"/>
              <a:buChar char="q"/>
            </a:pPr>
            <a:r>
              <a:rPr lang="en-US" sz="7200" dirty="0">
                <a:solidFill>
                  <a:schemeClr val="tx1"/>
                </a:solidFill>
                <a:latin typeface="Times New Roman" panose="02020603050405020304" pitchFamily="18" charset="0"/>
                <a:cs typeface="Times New Roman" panose="02020603050405020304" pitchFamily="18" charset="0"/>
              </a:rPr>
              <a:t>Liu, Y. and Dong, F., 2021. How technological innovation impacts urban green economy efficiency in emerging economies: A case study of 278 Chinese cities. </a:t>
            </a:r>
            <a:r>
              <a:rPr lang="en-US" sz="7200" i="1" dirty="0">
                <a:solidFill>
                  <a:schemeClr val="tx1"/>
                </a:solidFill>
                <a:latin typeface="Times New Roman" panose="02020603050405020304" pitchFamily="18" charset="0"/>
                <a:cs typeface="Times New Roman" panose="02020603050405020304" pitchFamily="18" charset="0"/>
              </a:rPr>
              <a:t>Resources, Conservation and Recycling</a:t>
            </a:r>
            <a:r>
              <a:rPr lang="en-US" sz="7200" dirty="0">
                <a:solidFill>
                  <a:schemeClr val="tx1"/>
                </a:solidFill>
                <a:latin typeface="Times New Roman" panose="02020603050405020304" pitchFamily="18" charset="0"/>
                <a:cs typeface="Times New Roman" panose="02020603050405020304" pitchFamily="18" charset="0"/>
              </a:rPr>
              <a:t>, </a:t>
            </a:r>
            <a:r>
              <a:rPr lang="en-US" sz="7200" i="1" dirty="0">
                <a:solidFill>
                  <a:schemeClr val="tx1"/>
                </a:solidFill>
                <a:latin typeface="Times New Roman" panose="02020603050405020304" pitchFamily="18" charset="0"/>
                <a:cs typeface="Times New Roman" panose="02020603050405020304" pitchFamily="18" charset="0"/>
              </a:rPr>
              <a:t>169</a:t>
            </a:r>
            <a:r>
              <a:rPr lang="en-US" sz="7200" dirty="0">
                <a:solidFill>
                  <a:schemeClr val="tx1"/>
                </a:solidFill>
                <a:latin typeface="Times New Roman" panose="02020603050405020304" pitchFamily="18" charset="0"/>
                <a:cs typeface="Times New Roman" panose="02020603050405020304" pitchFamily="18" charset="0"/>
              </a:rPr>
              <a:t>, p.105534.</a:t>
            </a:r>
          </a:p>
          <a:p>
            <a:pPr algn="just">
              <a:buFont typeface="Wingdings" panose="05000000000000000000" pitchFamily="2" charset="2"/>
              <a:buChar char="q"/>
            </a:pPr>
            <a:r>
              <a:rPr lang="en-US" sz="7200" dirty="0">
                <a:solidFill>
                  <a:schemeClr val="tx1"/>
                </a:solidFill>
                <a:latin typeface="Times New Roman" panose="02020603050405020304" pitchFamily="18" charset="0"/>
                <a:cs typeface="Times New Roman" panose="02020603050405020304" pitchFamily="18" charset="0"/>
              </a:rPr>
              <a:t>Razzaq, A., Sharif, A., Ahmad, P. and </a:t>
            </a:r>
            <a:r>
              <a:rPr lang="en-US" sz="7200" dirty="0" err="1">
                <a:solidFill>
                  <a:schemeClr val="tx1"/>
                </a:solidFill>
                <a:latin typeface="Times New Roman" panose="02020603050405020304" pitchFamily="18" charset="0"/>
                <a:cs typeface="Times New Roman" panose="02020603050405020304" pitchFamily="18" charset="0"/>
              </a:rPr>
              <a:t>Jermsittiparsert</a:t>
            </a:r>
            <a:r>
              <a:rPr lang="en-US" sz="7200" dirty="0">
                <a:solidFill>
                  <a:schemeClr val="tx1"/>
                </a:solidFill>
                <a:latin typeface="Times New Roman" panose="02020603050405020304" pitchFamily="18" charset="0"/>
                <a:cs typeface="Times New Roman" panose="02020603050405020304" pitchFamily="18" charset="0"/>
              </a:rPr>
              <a:t>, K., 2021. Asymmetric role of tourism development and technology innovation on carbon dioxide emission reduction in the Chinese economy: Fresh insights from QARDL approach. </a:t>
            </a:r>
            <a:r>
              <a:rPr lang="en-US" sz="7200" i="1" dirty="0">
                <a:solidFill>
                  <a:schemeClr val="tx1"/>
                </a:solidFill>
                <a:latin typeface="Times New Roman" panose="02020603050405020304" pitchFamily="18" charset="0"/>
                <a:cs typeface="Times New Roman" panose="02020603050405020304" pitchFamily="18" charset="0"/>
              </a:rPr>
              <a:t>Sustainable Development</a:t>
            </a:r>
            <a:r>
              <a:rPr lang="en-US" sz="7200" dirty="0">
                <a:solidFill>
                  <a:schemeClr val="tx1"/>
                </a:solidFill>
                <a:latin typeface="Times New Roman" panose="02020603050405020304" pitchFamily="18" charset="0"/>
                <a:cs typeface="Times New Roman" panose="02020603050405020304" pitchFamily="18" charset="0"/>
              </a:rPr>
              <a:t>, </a:t>
            </a:r>
            <a:r>
              <a:rPr lang="en-US" sz="7200" i="1" dirty="0">
                <a:solidFill>
                  <a:schemeClr val="tx1"/>
                </a:solidFill>
                <a:latin typeface="Times New Roman" panose="02020603050405020304" pitchFamily="18" charset="0"/>
                <a:cs typeface="Times New Roman" panose="02020603050405020304" pitchFamily="18" charset="0"/>
              </a:rPr>
              <a:t>29</a:t>
            </a:r>
            <a:r>
              <a:rPr lang="en-US" sz="7200" dirty="0">
                <a:solidFill>
                  <a:schemeClr val="tx1"/>
                </a:solidFill>
                <a:latin typeface="Times New Roman" panose="02020603050405020304" pitchFamily="18" charset="0"/>
                <a:cs typeface="Times New Roman" panose="02020603050405020304" pitchFamily="18" charset="0"/>
              </a:rPr>
              <a:t>(1), pp.176-193.</a:t>
            </a:r>
          </a:p>
          <a:p>
            <a:pPr algn="just">
              <a:buFont typeface="Wingdings" panose="05000000000000000000" pitchFamily="2" charset="2"/>
              <a:buChar char="q"/>
            </a:pPr>
            <a:r>
              <a:rPr lang="en-US" sz="7200" dirty="0">
                <a:solidFill>
                  <a:schemeClr val="tx1"/>
                </a:solidFill>
                <a:latin typeface="Times New Roman" panose="02020603050405020304" pitchFamily="18" charset="0"/>
                <a:cs typeface="Times New Roman" panose="02020603050405020304" pitchFamily="18" charset="0"/>
              </a:rPr>
              <a:t>Ren, Y., Hu, J., Lu, B., Zhou, W. and Tan, B., 2019. Prevalence and risk factors of hip fracture in a middle-aged and older Chinese population. </a:t>
            </a:r>
            <a:r>
              <a:rPr lang="en-US" sz="7200" i="1" dirty="0">
                <a:solidFill>
                  <a:schemeClr val="tx1"/>
                </a:solidFill>
                <a:latin typeface="Times New Roman" panose="02020603050405020304" pitchFamily="18" charset="0"/>
                <a:cs typeface="Times New Roman" panose="02020603050405020304" pitchFamily="18" charset="0"/>
              </a:rPr>
              <a:t>Bone</a:t>
            </a:r>
            <a:r>
              <a:rPr lang="en-US" sz="7200" dirty="0">
                <a:solidFill>
                  <a:schemeClr val="tx1"/>
                </a:solidFill>
                <a:latin typeface="Times New Roman" panose="02020603050405020304" pitchFamily="18" charset="0"/>
                <a:cs typeface="Times New Roman" panose="02020603050405020304" pitchFamily="18" charset="0"/>
              </a:rPr>
              <a:t>, </a:t>
            </a:r>
            <a:r>
              <a:rPr lang="en-US" sz="7200" i="1" dirty="0">
                <a:solidFill>
                  <a:schemeClr val="tx1"/>
                </a:solidFill>
                <a:latin typeface="Times New Roman" panose="02020603050405020304" pitchFamily="18" charset="0"/>
                <a:cs typeface="Times New Roman" panose="02020603050405020304" pitchFamily="18" charset="0"/>
              </a:rPr>
              <a:t>122</a:t>
            </a:r>
            <a:r>
              <a:rPr lang="en-US" sz="7200" dirty="0">
                <a:solidFill>
                  <a:schemeClr val="tx1"/>
                </a:solidFill>
                <a:latin typeface="Times New Roman" panose="02020603050405020304" pitchFamily="18" charset="0"/>
                <a:cs typeface="Times New Roman" panose="02020603050405020304" pitchFamily="18" charset="0"/>
              </a:rPr>
              <a:t>, pp.143-149.</a:t>
            </a:r>
          </a:p>
          <a:p>
            <a:pPr algn="just">
              <a:buFont typeface="Wingdings" panose="05000000000000000000" pitchFamily="2" charset="2"/>
              <a:buChar char="q"/>
            </a:pPr>
            <a:r>
              <a:rPr lang="en-US" sz="7200" dirty="0">
                <a:solidFill>
                  <a:schemeClr val="tx1"/>
                </a:solidFill>
                <a:latin typeface="Times New Roman" panose="02020603050405020304" pitchFamily="18" charset="0"/>
                <a:cs typeface="Times New Roman" panose="02020603050405020304" pitchFamily="18" charset="0"/>
              </a:rPr>
              <a:t>Rui, L., </a:t>
            </a:r>
            <a:r>
              <a:rPr lang="en-US" sz="7200" dirty="0" err="1">
                <a:solidFill>
                  <a:schemeClr val="tx1"/>
                </a:solidFill>
                <a:latin typeface="Times New Roman" panose="02020603050405020304" pitchFamily="18" charset="0"/>
                <a:cs typeface="Times New Roman" panose="02020603050405020304" pitchFamily="18" charset="0"/>
              </a:rPr>
              <a:t>Sineviciene</a:t>
            </a:r>
            <a:r>
              <a:rPr lang="en-US" sz="7200" dirty="0">
                <a:solidFill>
                  <a:schemeClr val="tx1"/>
                </a:solidFill>
                <a:latin typeface="Times New Roman" panose="02020603050405020304" pitchFamily="18" charset="0"/>
                <a:cs typeface="Times New Roman" panose="02020603050405020304" pitchFamily="18" charset="0"/>
              </a:rPr>
              <a:t>, L., Melnyk, L., </a:t>
            </a:r>
            <a:r>
              <a:rPr lang="en-US" sz="7200" dirty="0" err="1">
                <a:solidFill>
                  <a:schemeClr val="tx1"/>
                </a:solidFill>
                <a:latin typeface="Times New Roman" panose="02020603050405020304" pitchFamily="18" charset="0"/>
                <a:cs typeface="Times New Roman" panose="02020603050405020304" pitchFamily="18" charset="0"/>
              </a:rPr>
              <a:t>Kubatko</a:t>
            </a:r>
            <a:r>
              <a:rPr lang="en-US" sz="7200" dirty="0">
                <a:solidFill>
                  <a:schemeClr val="tx1"/>
                </a:solidFill>
                <a:latin typeface="Times New Roman" panose="02020603050405020304" pitchFamily="18" charset="0"/>
                <a:cs typeface="Times New Roman" panose="02020603050405020304" pitchFamily="18" charset="0"/>
              </a:rPr>
              <a:t>, O., </a:t>
            </a:r>
            <a:r>
              <a:rPr lang="en-US" sz="7200" dirty="0" err="1">
                <a:solidFill>
                  <a:schemeClr val="tx1"/>
                </a:solidFill>
                <a:latin typeface="Times New Roman" panose="02020603050405020304" pitchFamily="18" charset="0"/>
                <a:cs typeface="Times New Roman" panose="02020603050405020304" pitchFamily="18" charset="0"/>
              </a:rPr>
              <a:t>Karintseva</a:t>
            </a:r>
            <a:r>
              <a:rPr lang="en-US" sz="7200" dirty="0">
                <a:solidFill>
                  <a:schemeClr val="tx1"/>
                </a:solidFill>
                <a:latin typeface="Times New Roman" panose="02020603050405020304" pitchFamily="18" charset="0"/>
                <a:cs typeface="Times New Roman" panose="02020603050405020304" pitchFamily="18" charset="0"/>
              </a:rPr>
              <a:t>, O. and </a:t>
            </a:r>
            <a:r>
              <a:rPr lang="en-US" sz="7200" dirty="0" err="1">
                <a:solidFill>
                  <a:schemeClr val="tx1"/>
                </a:solidFill>
                <a:latin typeface="Times New Roman" panose="02020603050405020304" pitchFamily="18" charset="0"/>
                <a:cs typeface="Times New Roman" panose="02020603050405020304" pitchFamily="18" charset="0"/>
              </a:rPr>
              <a:t>Lyulyov</a:t>
            </a:r>
            <a:r>
              <a:rPr lang="en-US" sz="7200" dirty="0">
                <a:solidFill>
                  <a:schemeClr val="tx1"/>
                </a:solidFill>
                <a:latin typeface="Times New Roman" panose="02020603050405020304" pitchFamily="18" charset="0"/>
                <a:cs typeface="Times New Roman" panose="02020603050405020304" pitchFamily="18" charset="0"/>
              </a:rPr>
              <a:t>, O., 2019. Economic and environmental convergence of transformation economy: The case of China. </a:t>
            </a:r>
            <a:r>
              <a:rPr lang="en-US" sz="7200" i="1" dirty="0">
                <a:solidFill>
                  <a:schemeClr val="tx1"/>
                </a:solidFill>
                <a:latin typeface="Times New Roman" panose="02020603050405020304" pitchFamily="18" charset="0"/>
                <a:cs typeface="Times New Roman" panose="02020603050405020304" pitchFamily="18" charset="0"/>
              </a:rPr>
              <a:t>Problems and Perspectives in Management</a:t>
            </a:r>
            <a:r>
              <a:rPr lang="en-US" sz="7200" dirty="0">
                <a:solidFill>
                  <a:schemeClr val="tx1"/>
                </a:solidFill>
                <a:latin typeface="Times New Roman" panose="02020603050405020304" pitchFamily="18" charset="0"/>
                <a:cs typeface="Times New Roman" panose="02020603050405020304" pitchFamily="18" charset="0"/>
              </a:rPr>
              <a:t>, </a:t>
            </a:r>
            <a:r>
              <a:rPr lang="en-US" sz="7200" i="1" dirty="0">
                <a:solidFill>
                  <a:schemeClr val="tx1"/>
                </a:solidFill>
                <a:latin typeface="Times New Roman" panose="02020603050405020304" pitchFamily="18" charset="0"/>
                <a:cs typeface="Times New Roman" panose="02020603050405020304" pitchFamily="18" charset="0"/>
              </a:rPr>
              <a:t>17</a:t>
            </a:r>
            <a:r>
              <a:rPr lang="en-US" sz="7200" dirty="0">
                <a:solidFill>
                  <a:schemeClr val="tx1"/>
                </a:solidFill>
                <a:latin typeface="Times New Roman" panose="02020603050405020304" pitchFamily="18" charset="0"/>
                <a:cs typeface="Times New Roman" panose="02020603050405020304" pitchFamily="18" charset="0"/>
              </a:rPr>
              <a:t>(3), pp.233-241.</a:t>
            </a:r>
          </a:p>
          <a:p>
            <a:pPr algn="just">
              <a:buFont typeface="Wingdings" panose="05000000000000000000" pitchFamily="2" charset="2"/>
              <a:buChar char="q"/>
            </a:pPr>
            <a:r>
              <a:rPr lang="en-US" sz="7200" dirty="0">
                <a:solidFill>
                  <a:schemeClr val="tx1"/>
                </a:solidFill>
                <a:latin typeface="Times New Roman" panose="02020603050405020304" pitchFamily="18" charset="0"/>
                <a:cs typeface="Times New Roman" panose="02020603050405020304" pitchFamily="18" charset="0"/>
              </a:rPr>
              <a:t>Susilo, D., 2020. Chinese Cultural Values and Its Influence on Chinese Indonesian Entrepreneurial Culture. </a:t>
            </a:r>
            <a:r>
              <a:rPr lang="en-US" sz="7200" i="1" dirty="0">
                <a:solidFill>
                  <a:schemeClr val="tx1"/>
                </a:solidFill>
                <a:latin typeface="Times New Roman" panose="02020603050405020304" pitchFamily="18" charset="0"/>
                <a:cs typeface="Times New Roman" panose="02020603050405020304" pitchFamily="18" charset="0"/>
              </a:rPr>
              <a:t>Asian People Journal (APJ)</a:t>
            </a:r>
            <a:r>
              <a:rPr lang="en-US" sz="7200" dirty="0">
                <a:solidFill>
                  <a:schemeClr val="tx1"/>
                </a:solidFill>
                <a:latin typeface="Times New Roman" panose="02020603050405020304" pitchFamily="18" charset="0"/>
                <a:cs typeface="Times New Roman" panose="02020603050405020304" pitchFamily="18" charset="0"/>
              </a:rPr>
              <a:t>, </a:t>
            </a:r>
            <a:r>
              <a:rPr lang="en-US" sz="7200" i="1" dirty="0">
                <a:solidFill>
                  <a:schemeClr val="tx1"/>
                </a:solidFill>
                <a:latin typeface="Times New Roman" panose="02020603050405020304" pitchFamily="18" charset="0"/>
                <a:cs typeface="Times New Roman" panose="02020603050405020304" pitchFamily="18" charset="0"/>
              </a:rPr>
              <a:t>3</a:t>
            </a:r>
            <a:r>
              <a:rPr lang="en-US" sz="7200" dirty="0">
                <a:solidFill>
                  <a:schemeClr val="tx1"/>
                </a:solidFill>
                <a:latin typeface="Times New Roman" panose="02020603050405020304" pitchFamily="18" charset="0"/>
                <a:cs typeface="Times New Roman" panose="02020603050405020304" pitchFamily="18" charset="0"/>
              </a:rPr>
              <a:t>(1), pp.201-208.</a:t>
            </a:r>
          </a:p>
          <a:p>
            <a:pPr algn="just">
              <a:buFont typeface="Wingdings" panose="05000000000000000000" pitchFamily="2" charset="2"/>
              <a:buChar char="q"/>
            </a:pPr>
            <a:r>
              <a:rPr lang="en-US" sz="7200" dirty="0" err="1">
                <a:solidFill>
                  <a:schemeClr val="tx1"/>
                </a:solidFill>
                <a:latin typeface="Times New Roman" panose="02020603050405020304" pitchFamily="18" charset="0"/>
                <a:cs typeface="Times New Roman" panose="02020603050405020304" pitchFamily="18" charset="0"/>
              </a:rPr>
              <a:t>Wenxin</a:t>
            </a:r>
            <a:r>
              <a:rPr lang="en-US" sz="7200" dirty="0">
                <a:solidFill>
                  <a:schemeClr val="tx1"/>
                </a:solidFill>
                <a:latin typeface="Times New Roman" panose="02020603050405020304" pitchFamily="18" charset="0"/>
                <a:cs typeface="Times New Roman" panose="02020603050405020304" pitchFamily="18" charset="0"/>
              </a:rPr>
              <a:t>, Z. and </a:t>
            </a:r>
            <a:r>
              <a:rPr lang="en-US" sz="7200" dirty="0" err="1">
                <a:solidFill>
                  <a:schemeClr val="tx1"/>
                </a:solidFill>
                <a:latin typeface="Times New Roman" panose="02020603050405020304" pitchFamily="18" charset="0"/>
                <a:cs typeface="Times New Roman" panose="02020603050405020304" pitchFamily="18" charset="0"/>
              </a:rPr>
              <a:t>Yue</a:t>
            </a:r>
            <a:r>
              <a:rPr lang="en-US" sz="7200" dirty="0">
                <a:solidFill>
                  <a:schemeClr val="tx1"/>
                </a:solidFill>
                <a:latin typeface="Times New Roman" panose="02020603050405020304" pitchFamily="18" charset="0"/>
                <a:cs typeface="Times New Roman" panose="02020603050405020304" pitchFamily="18" charset="0"/>
              </a:rPr>
              <a:t>, W., 2022. An Analysis on Sino-UK Cultural Differences in Education from the Perspective of Hofstede’s Cultural Dimensions Theory (A Case Study of Are Our Kids Tough Enough?). </a:t>
            </a:r>
            <a:r>
              <a:rPr lang="en-US" sz="7200" i="1" dirty="0">
                <a:solidFill>
                  <a:schemeClr val="tx1"/>
                </a:solidFill>
                <a:latin typeface="Times New Roman" panose="02020603050405020304" pitchFamily="18" charset="0"/>
                <a:cs typeface="Times New Roman" panose="02020603050405020304" pitchFamily="18" charset="0"/>
              </a:rPr>
              <a:t>Journal on Education</a:t>
            </a:r>
            <a:r>
              <a:rPr lang="en-US" sz="7200" dirty="0">
                <a:solidFill>
                  <a:schemeClr val="tx1"/>
                </a:solidFill>
                <a:latin typeface="Times New Roman" panose="02020603050405020304" pitchFamily="18" charset="0"/>
                <a:cs typeface="Times New Roman" panose="02020603050405020304" pitchFamily="18" charset="0"/>
              </a:rPr>
              <a:t>, </a:t>
            </a:r>
            <a:r>
              <a:rPr lang="en-US" sz="7200" i="1" dirty="0">
                <a:solidFill>
                  <a:schemeClr val="tx1"/>
                </a:solidFill>
                <a:latin typeface="Times New Roman" panose="02020603050405020304" pitchFamily="18" charset="0"/>
                <a:cs typeface="Times New Roman" panose="02020603050405020304" pitchFamily="18" charset="0"/>
              </a:rPr>
              <a:t>4</a:t>
            </a:r>
            <a:r>
              <a:rPr lang="en-US" sz="7200" dirty="0">
                <a:solidFill>
                  <a:schemeClr val="tx1"/>
                </a:solidFill>
                <a:latin typeface="Times New Roman" panose="02020603050405020304" pitchFamily="18" charset="0"/>
                <a:cs typeface="Times New Roman" panose="02020603050405020304" pitchFamily="18" charset="0"/>
              </a:rPr>
              <a:t>(2), pp.373-384.</a:t>
            </a:r>
          </a:p>
          <a:p>
            <a:pPr algn="just">
              <a:buFont typeface="Wingdings" panose="05000000000000000000" pitchFamily="2" charset="2"/>
              <a:buChar char="q"/>
            </a:pPr>
            <a:r>
              <a:rPr lang="en-US" sz="7200" dirty="0">
                <a:solidFill>
                  <a:schemeClr val="tx1"/>
                </a:solidFill>
                <a:latin typeface="Times New Roman" panose="02020603050405020304" pitchFamily="18" charset="0"/>
                <a:cs typeface="Times New Roman" panose="02020603050405020304" pitchFamily="18" charset="0"/>
              </a:rPr>
              <a:t>Wu, X., 2022. The Dissemination of Chinese Native Culture from the Perspective of Interculturality. </a:t>
            </a:r>
            <a:r>
              <a:rPr lang="en-US" sz="7200" i="1" dirty="0">
                <a:solidFill>
                  <a:schemeClr val="tx1"/>
                </a:solidFill>
                <a:latin typeface="Times New Roman" panose="02020603050405020304" pitchFamily="18" charset="0"/>
                <a:cs typeface="Times New Roman" panose="02020603050405020304" pitchFamily="18" charset="0"/>
              </a:rPr>
              <a:t>Frontiers in Educational Research</a:t>
            </a:r>
            <a:r>
              <a:rPr lang="en-US" sz="7200" dirty="0">
                <a:solidFill>
                  <a:schemeClr val="tx1"/>
                </a:solidFill>
                <a:latin typeface="Times New Roman" panose="02020603050405020304" pitchFamily="18" charset="0"/>
                <a:cs typeface="Times New Roman" panose="02020603050405020304" pitchFamily="18" charset="0"/>
              </a:rPr>
              <a:t>, </a:t>
            </a:r>
            <a:r>
              <a:rPr lang="en-US" sz="7200" i="1" dirty="0">
                <a:solidFill>
                  <a:schemeClr val="tx1"/>
                </a:solidFill>
                <a:latin typeface="Times New Roman" panose="02020603050405020304" pitchFamily="18" charset="0"/>
                <a:cs typeface="Times New Roman" panose="02020603050405020304" pitchFamily="18" charset="0"/>
              </a:rPr>
              <a:t>5</a:t>
            </a:r>
            <a:r>
              <a:rPr lang="en-US" sz="7200" dirty="0">
                <a:solidFill>
                  <a:schemeClr val="tx1"/>
                </a:solidFill>
                <a:latin typeface="Times New Roman" panose="02020603050405020304" pitchFamily="18" charset="0"/>
                <a:cs typeface="Times New Roman" panose="02020603050405020304" pitchFamily="18" charset="0"/>
              </a:rPr>
              <a:t>(3).</a:t>
            </a:r>
          </a:p>
          <a:p>
            <a:pPr marL="0" indent="0">
              <a:buNone/>
            </a:pPr>
            <a:endParaRPr lang="en-US" dirty="0"/>
          </a:p>
        </p:txBody>
      </p:sp>
    </p:spTree>
    <p:extLst>
      <p:ext uri="{BB962C8B-B14F-4D97-AF65-F5344CB8AC3E}">
        <p14:creationId xmlns:p14="http://schemas.microsoft.com/office/powerpoint/2010/main" xmlns="" val="39144971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529E03-0AF7-4018-852F-D9F2652A25EA}"/>
              </a:ext>
            </a:extLst>
          </p:cNvPr>
          <p:cNvSpPr>
            <a:spLocks noGrp="1"/>
          </p:cNvSpPr>
          <p:nvPr>
            <p:ph type="title"/>
          </p:nvPr>
        </p:nvSpPr>
        <p:spPr/>
        <p:txBody>
          <a:bodyPr>
            <a:normAutofit fontScale="90000"/>
          </a:bodyPr>
          <a:lstStyle/>
          <a:p>
            <a:r>
              <a:rPr lang="en-US" sz="4400" b="1" dirty="0">
                <a:solidFill>
                  <a:schemeClr val="accent2"/>
                </a:solidFill>
                <a:latin typeface="Times New Roman" panose="02020603050405020304" pitchFamily="18" charset="0"/>
                <a:cs typeface="Times New Roman" panose="02020603050405020304" pitchFamily="18" charset="0"/>
              </a:rPr>
              <a:t>References</a:t>
            </a:r>
            <a:r>
              <a:rPr lang="en-US" dirty="0"/>
              <a:t> </a:t>
            </a:r>
            <a:br>
              <a:rPr lang="en-US" dirty="0"/>
            </a:br>
            <a:r>
              <a:rPr lang="en-US" dirty="0"/>
              <a:t>			      </a:t>
            </a:r>
            <a:r>
              <a:rPr lang="en-US" sz="3600" b="1" i="1" dirty="0">
                <a:solidFill>
                  <a:schemeClr val="accent2"/>
                </a:solidFill>
                <a:latin typeface="Times New Roman" panose="02020603050405020304" pitchFamily="18" charset="0"/>
                <a:cs typeface="Times New Roman" panose="02020603050405020304" pitchFamily="18" charset="0"/>
              </a:rPr>
              <a:t>Provided by Ana-Maria Rizea; 1917143</a:t>
            </a:r>
          </a:p>
        </p:txBody>
      </p:sp>
      <p:sp>
        <p:nvSpPr>
          <p:cNvPr id="3" name="Content Placeholder 2">
            <a:extLst>
              <a:ext uri="{FF2B5EF4-FFF2-40B4-BE49-F238E27FC236}">
                <a16:creationId xmlns:a16="http://schemas.microsoft.com/office/drawing/2014/main" xmlns="" id="{136601C8-938D-4C44-9977-77E568A7C509}"/>
              </a:ext>
            </a:extLst>
          </p:cNvPr>
          <p:cNvSpPr>
            <a:spLocks noGrp="1"/>
          </p:cNvSpPr>
          <p:nvPr>
            <p:ph idx="1"/>
          </p:nvPr>
        </p:nvSpPr>
        <p:spPr>
          <a:xfrm>
            <a:off x="1097280" y="1845734"/>
            <a:ext cx="10274354" cy="4023360"/>
          </a:xfrm>
        </p:spPr>
        <p:txBody>
          <a:bodyPr>
            <a:noAutofit/>
          </a:bodyPr>
          <a:lstStyle/>
          <a:p>
            <a:pPr algn="just">
              <a:buFont typeface="Wingdings" panose="05000000000000000000" pitchFamily="2" charset="2"/>
              <a:buChar char="q"/>
            </a:pPr>
            <a:r>
              <a:rPr lang="en-US" sz="1800" dirty="0">
                <a:solidFill>
                  <a:schemeClr val="tx1"/>
                </a:solidFill>
                <a:latin typeface="Times New Roman" panose="02020603050405020304" pitchFamily="18" charset="0"/>
                <a:cs typeface="Times New Roman" panose="02020603050405020304" pitchFamily="18" charset="0"/>
              </a:rPr>
              <a:t>Zhang, X., 2020. Analysis of Cultural Differences in China-</a:t>
            </a:r>
            <a:r>
              <a:rPr lang="en-US" sz="1800" dirty="0" err="1">
                <a:solidFill>
                  <a:schemeClr val="tx1"/>
                </a:solidFill>
                <a:latin typeface="Times New Roman" panose="02020603050405020304" pitchFamily="18" charset="0"/>
                <a:cs typeface="Times New Roman" panose="02020603050405020304" pitchFamily="18" charset="0"/>
              </a:rPr>
              <a:t>Uk</a:t>
            </a:r>
            <a:r>
              <a:rPr lang="en-US" sz="1800" dirty="0">
                <a:solidFill>
                  <a:schemeClr val="tx1"/>
                </a:solidFill>
                <a:latin typeface="Times New Roman" panose="02020603050405020304" pitchFamily="18" charset="0"/>
                <a:cs typeface="Times New Roman" panose="02020603050405020304" pitchFamily="18" charset="0"/>
              </a:rPr>
              <a:t> Joint Ventures.</a:t>
            </a:r>
          </a:p>
          <a:p>
            <a:pPr algn="just">
              <a:buFont typeface="Wingdings" panose="05000000000000000000" pitchFamily="2" charset="2"/>
              <a:buChar char="q"/>
            </a:pPr>
            <a:r>
              <a:rPr lang="en-US" sz="1800" dirty="0" err="1">
                <a:solidFill>
                  <a:schemeClr val="tx1"/>
                </a:solidFill>
                <a:latin typeface="Times New Roman" panose="02020603050405020304" pitchFamily="18" charset="0"/>
                <a:cs typeface="Times New Roman" panose="02020603050405020304" pitchFamily="18" charset="0"/>
              </a:rPr>
              <a:t>Jin</a:t>
            </a:r>
            <a:r>
              <a:rPr lang="en-US" sz="1800" dirty="0">
                <a:solidFill>
                  <a:schemeClr val="tx1"/>
                </a:solidFill>
                <a:latin typeface="Times New Roman" panose="02020603050405020304" pitchFamily="18" charset="0"/>
                <a:cs typeface="Times New Roman" panose="02020603050405020304" pitchFamily="18" charset="0"/>
              </a:rPr>
              <a:t>, H., Miao, Y. and Park, S.T., 2018. A Case Study of Marks and Spencer lost China. Journal of Industrial Convergence, 16(2), pp.15-23.</a:t>
            </a:r>
          </a:p>
          <a:p>
            <a:pPr algn="just">
              <a:buFont typeface="Wingdings" panose="05000000000000000000" pitchFamily="2" charset="2"/>
              <a:buChar char="q"/>
            </a:pPr>
            <a:r>
              <a:rPr lang="en-US" sz="1800" dirty="0">
                <a:solidFill>
                  <a:schemeClr val="tx1"/>
                </a:solidFill>
                <a:latin typeface="Times New Roman" panose="02020603050405020304" pitchFamily="18" charset="0"/>
                <a:cs typeface="Times New Roman" panose="02020603050405020304" pitchFamily="18" charset="0"/>
              </a:rPr>
              <a:t>De la Fuente, R., </a:t>
            </a:r>
            <a:r>
              <a:rPr lang="en-US" sz="1800" dirty="0" err="1">
                <a:solidFill>
                  <a:schemeClr val="tx1"/>
                </a:solidFill>
                <a:latin typeface="Times New Roman" panose="02020603050405020304" pitchFamily="18" charset="0"/>
                <a:cs typeface="Times New Roman" panose="02020603050405020304" pitchFamily="18" charset="0"/>
              </a:rPr>
              <a:t>Gatica</a:t>
            </a:r>
            <a:r>
              <a:rPr lang="en-US" sz="1800" dirty="0">
                <a:solidFill>
                  <a:schemeClr val="tx1"/>
                </a:solidFill>
                <a:latin typeface="Times New Roman" panose="02020603050405020304" pitchFamily="18" charset="0"/>
                <a:cs typeface="Times New Roman" panose="02020603050405020304" pitchFamily="18" charset="0"/>
              </a:rPr>
              <a:t>, J. and Smith, R.L., 2019, December. A simulation model to determine staffing strategy and warehouse capacity for a local distribution center. In 2019 Winter Simulation Conference (WSC) (pp. 1743-1754). IEEE.</a:t>
            </a:r>
          </a:p>
          <a:p>
            <a:pPr algn="just">
              <a:buFont typeface="Wingdings" panose="05000000000000000000" pitchFamily="2" charset="2"/>
              <a:buChar char="q"/>
            </a:pPr>
            <a:r>
              <a:rPr lang="en-US" sz="1800" dirty="0">
                <a:solidFill>
                  <a:schemeClr val="tx1"/>
                </a:solidFill>
                <a:latin typeface="Times New Roman" panose="02020603050405020304" pitchFamily="18" charset="0"/>
                <a:cs typeface="Times New Roman" panose="02020603050405020304" pitchFamily="18" charset="0"/>
              </a:rPr>
              <a:t>Dai, S., 2018. Chinese tech giants push vaccine search service amid latest scandal. [online] South China Morning Post. Available at: &lt;https://www.scmp.com/tech/enterprises/article/2156860/chinese-tech-giants-push-vaccine-search-service-amid-countrys&gt; [Accessed 28 March 2022].</a:t>
            </a:r>
          </a:p>
          <a:p>
            <a:pPr algn="just">
              <a:buFont typeface="Wingdings" panose="05000000000000000000" pitchFamily="2" charset="2"/>
              <a:buChar char="q"/>
            </a:pPr>
            <a:r>
              <a:rPr lang="en-US" sz="1800" dirty="0">
                <a:solidFill>
                  <a:schemeClr val="tx1"/>
                </a:solidFill>
                <a:latin typeface="Times New Roman" panose="02020603050405020304" pitchFamily="18" charset="0"/>
                <a:cs typeface="Times New Roman" panose="02020603050405020304" pitchFamily="18" charset="0"/>
              </a:rPr>
              <a:t>Chinese Team Negotiation, 2020. Chinese Team Negotiation | Negotiation Experts. [online] Negotiations.com. Available at: &lt;https://www.negotiations.com/questions/negotiatechinese/#:~:text=There%20are%20two%20distinct%20phases,and%20competent%20in%20technical%20issues.&gt; [Accessed 28 March 2022].</a:t>
            </a:r>
          </a:p>
          <a:p>
            <a:pPr algn="just">
              <a:buFont typeface="Wingdings" panose="05000000000000000000" pitchFamily="2" charset="2"/>
              <a:buChar char="q"/>
            </a:pPr>
            <a:r>
              <a:rPr lang="en-US" sz="1800" dirty="0">
                <a:solidFill>
                  <a:schemeClr val="tx1"/>
                </a:solidFill>
                <a:latin typeface="Times New Roman" panose="02020603050405020304" pitchFamily="18" charset="0"/>
                <a:cs typeface="Times New Roman" panose="02020603050405020304" pitchFamily="18" charset="0"/>
              </a:rPr>
              <a:t>Liu, W., </a:t>
            </a:r>
            <a:r>
              <a:rPr lang="en-US" sz="1800" dirty="0" err="1">
                <a:solidFill>
                  <a:schemeClr val="tx1"/>
                </a:solidFill>
                <a:latin typeface="Times New Roman" panose="02020603050405020304" pitchFamily="18" charset="0"/>
                <a:cs typeface="Times New Roman" panose="02020603050405020304" pitchFamily="18" charset="0"/>
              </a:rPr>
              <a:t>Sto</a:t>
            </a:r>
            <a:endParaRPr lang="en-US" sz="18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6187677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9A04B7-1172-434A-962D-BCD5AAA0FF49}"/>
              </a:ext>
            </a:extLst>
          </p:cNvPr>
          <p:cNvSpPr>
            <a:spLocks noGrp="1"/>
          </p:cNvSpPr>
          <p:nvPr>
            <p:ph type="title"/>
          </p:nvPr>
        </p:nvSpPr>
        <p:spPr/>
        <p:txBody>
          <a:bodyPr>
            <a:normAutofit fontScale="90000"/>
          </a:bodyPr>
          <a:lstStyle/>
          <a:p>
            <a:r>
              <a:rPr lang="en-US" sz="4900" b="1" dirty="0">
                <a:solidFill>
                  <a:schemeClr val="accent2"/>
                </a:solidFill>
                <a:latin typeface="Times New Roman" panose="02020603050405020304" pitchFamily="18" charset="0"/>
                <a:cs typeface="Times New Roman" panose="02020603050405020304" pitchFamily="18" charset="0"/>
              </a:rPr>
              <a:t>References</a:t>
            </a:r>
            <a:r>
              <a:rPr lang="en-US" sz="4400" dirty="0">
                <a:solidFill>
                  <a:schemeClr val="accent2"/>
                </a:solidFill>
                <a:latin typeface="Times New Roman" panose="02020603050405020304" pitchFamily="18" charset="0"/>
                <a:cs typeface="Times New Roman" panose="02020603050405020304" pitchFamily="18" charset="0"/>
              </a:rPr>
              <a:t/>
            </a:r>
            <a:br>
              <a:rPr lang="en-US" sz="4400" dirty="0">
                <a:solidFill>
                  <a:schemeClr val="accent2"/>
                </a:solidFill>
                <a:latin typeface="Times New Roman" panose="02020603050405020304" pitchFamily="18" charset="0"/>
                <a:cs typeface="Times New Roman" panose="02020603050405020304" pitchFamily="18" charset="0"/>
              </a:rPr>
            </a:br>
            <a:r>
              <a:rPr lang="en-US" sz="4400" dirty="0">
                <a:solidFill>
                  <a:schemeClr val="accent2"/>
                </a:solidFill>
                <a:latin typeface="Times New Roman" panose="02020603050405020304" pitchFamily="18" charset="0"/>
                <a:cs typeface="Times New Roman" panose="02020603050405020304" pitchFamily="18" charset="0"/>
              </a:rPr>
              <a:t>				</a:t>
            </a:r>
            <a:r>
              <a:rPr lang="en-US" sz="3600" b="1" i="1" dirty="0">
                <a:solidFill>
                  <a:schemeClr val="accent2"/>
                </a:solidFill>
                <a:latin typeface="Times New Roman" panose="02020603050405020304" pitchFamily="18" charset="0"/>
                <a:cs typeface="Times New Roman" panose="02020603050405020304" pitchFamily="18" charset="0"/>
              </a:rPr>
              <a:t>Provided by Milena </a:t>
            </a:r>
            <a:r>
              <a:rPr lang="en-US" sz="3600" b="1" i="1" dirty="0" err="1">
                <a:solidFill>
                  <a:schemeClr val="accent2"/>
                </a:solidFill>
                <a:latin typeface="Times New Roman" panose="02020603050405020304" pitchFamily="18" charset="0"/>
                <a:cs typeface="Times New Roman" panose="02020603050405020304" pitchFamily="18" charset="0"/>
              </a:rPr>
              <a:t>Petrova</a:t>
            </a:r>
            <a:r>
              <a:rPr lang="en-US" sz="3600" b="1" i="1" dirty="0">
                <a:solidFill>
                  <a:schemeClr val="accent2"/>
                </a:solidFill>
                <a:latin typeface="Times New Roman" panose="02020603050405020304" pitchFamily="18" charset="0"/>
                <a:cs typeface="Times New Roman" panose="02020603050405020304" pitchFamily="18" charset="0"/>
              </a:rPr>
              <a:t>; 1916909</a:t>
            </a:r>
          </a:p>
        </p:txBody>
      </p:sp>
      <p:sp>
        <p:nvSpPr>
          <p:cNvPr id="3" name="Content Placeholder 2">
            <a:extLst>
              <a:ext uri="{FF2B5EF4-FFF2-40B4-BE49-F238E27FC236}">
                <a16:creationId xmlns:a16="http://schemas.microsoft.com/office/drawing/2014/main" xmlns="" id="{72CF04C1-833C-4EB5-8CFE-058FF5E5C8E7}"/>
              </a:ext>
            </a:extLst>
          </p:cNvPr>
          <p:cNvSpPr>
            <a:spLocks noGrp="1"/>
          </p:cNvSpPr>
          <p:nvPr>
            <p:ph idx="1"/>
          </p:nvPr>
        </p:nvSpPr>
        <p:spPr>
          <a:xfrm>
            <a:off x="1097280" y="1845734"/>
            <a:ext cx="10058400" cy="4023360"/>
          </a:xfrm>
        </p:spPr>
        <p:txBody>
          <a:bodyPr>
            <a:normAutofit fontScale="92500" lnSpcReduction="10000"/>
          </a:bodyPr>
          <a:lstStyle/>
          <a:p>
            <a:pPr algn="just">
              <a:buFont typeface="Wingdings" panose="05000000000000000000" pitchFamily="2" charset="2"/>
              <a:buChar char="q"/>
            </a:pPr>
            <a:r>
              <a:rPr lang="en-US" sz="1900" dirty="0">
                <a:latin typeface="Times New Roman" panose="02020603050405020304" pitchFamily="18" charset="0"/>
                <a:cs typeface="Times New Roman" panose="02020603050405020304" pitchFamily="18" charset="0"/>
              </a:rPr>
              <a:t>Yeh, C.L.C. and De Cock, S., 2019. Codes of Politeness in the Chinese Workplace: A Focus on Some Major Components and Practices of Politeness in Chinese Business Culture.</a:t>
            </a:r>
          </a:p>
          <a:p>
            <a:pPr algn="just">
              <a:buFont typeface="Wingdings" panose="05000000000000000000" pitchFamily="2" charset="2"/>
              <a:buChar char="q"/>
            </a:pPr>
            <a:r>
              <a:rPr lang="en-US" sz="1900" dirty="0" err="1">
                <a:latin typeface="Times New Roman" panose="02020603050405020304" pitchFamily="18" charset="0"/>
                <a:cs typeface="Times New Roman" panose="02020603050405020304" pitchFamily="18" charset="0"/>
              </a:rPr>
              <a:t>Kerong</a:t>
            </a:r>
            <a:r>
              <a:rPr lang="en-US" sz="1900" dirty="0">
                <a:latin typeface="Times New Roman" panose="02020603050405020304" pitchFamily="18" charset="0"/>
                <a:cs typeface="Times New Roman" panose="02020603050405020304" pitchFamily="18" charset="0"/>
              </a:rPr>
              <a:t>, L., 2019. Discuss How the Guanxi-Based Networking is Related to Chinese Culture and Business. The Frontiers of Society, Science and Technology, 1().</a:t>
            </a:r>
          </a:p>
          <a:p>
            <a:pPr algn="just">
              <a:buFont typeface="Wingdings" panose="05000000000000000000" pitchFamily="2" charset="2"/>
              <a:buChar char="q"/>
            </a:pPr>
            <a:r>
              <a:rPr lang="en-US" sz="1900" dirty="0">
                <a:latin typeface="Times New Roman" panose="02020603050405020304" pitchFamily="18" charset="0"/>
                <a:cs typeface="Times New Roman" panose="02020603050405020304" pitchFamily="18" charset="0"/>
              </a:rPr>
              <a:t>Mackie, J., 2018. Business success among Southeast Asian Chinese: the role of culture, values, and social structures. In Market cultures (pp. 129-144). Routledge.</a:t>
            </a:r>
          </a:p>
          <a:p>
            <a:pPr algn="just">
              <a:buFont typeface="Wingdings" panose="05000000000000000000" pitchFamily="2" charset="2"/>
              <a:buChar char="q"/>
            </a:pPr>
            <a:r>
              <a:rPr lang="en-US" sz="1900" dirty="0">
                <a:latin typeface="Times New Roman" panose="02020603050405020304" pitchFamily="18" charset="0"/>
                <a:cs typeface="Times New Roman" panose="02020603050405020304" pitchFamily="18" charset="0"/>
              </a:rPr>
              <a:t>Han, Q., Rong, Y. and Zeng, R., 2021, August. The Construction of Chinese Internet Culture in the Era of New Media—A Case Study of </a:t>
            </a:r>
            <a:r>
              <a:rPr lang="en-US" sz="1900" dirty="0" err="1">
                <a:latin typeface="Times New Roman" panose="02020603050405020304" pitchFamily="18" charset="0"/>
                <a:cs typeface="Times New Roman" panose="02020603050405020304" pitchFamily="18" charset="0"/>
              </a:rPr>
              <a:t>Bilibili</a:t>
            </a:r>
            <a:r>
              <a:rPr lang="en-US" sz="1900" dirty="0">
                <a:latin typeface="Times New Roman" panose="02020603050405020304" pitchFamily="18" charset="0"/>
                <a:cs typeface="Times New Roman" panose="02020603050405020304" pitchFamily="18" charset="0"/>
              </a:rPr>
              <a:t>. In 2021 5th International Seminar on Education, Management and Social Sciences (ISEMSS 2021) (pp. 925-929). Atlantis Press.</a:t>
            </a:r>
          </a:p>
          <a:p>
            <a:pPr algn="just">
              <a:buFont typeface="Wingdings" panose="05000000000000000000" pitchFamily="2" charset="2"/>
              <a:buChar char="q"/>
            </a:pPr>
            <a:r>
              <a:rPr lang="en-US" sz="1900" dirty="0" err="1">
                <a:latin typeface="Times New Roman" panose="02020603050405020304" pitchFamily="18" charset="0"/>
                <a:cs typeface="Times New Roman" panose="02020603050405020304" pitchFamily="18" charset="0"/>
              </a:rPr>
              <a:t>Figueira</a:t>
            </a:r>
            <a:r>
              <a:rPr lang="en-US" sz="1900" dirty="0">
                <a:latin typeface="Times New Roman" panose="02020603050405020304" pitchFamily="18" charset="0"/>
                <a:cs typeface="Times New Roman" panose="02020603050405020304" pitchFamily="18" charset="0"/>
              </a:rPr>
              <a:t>, S. and Torres de Oliveira, R., 2022. The Chinese business system and its </a:t>
            </a:r>
            <a:r>
              <a:rPr lang="en-US" sz="1900" dirty="0" err="1">
                <a:latin typeface="Times New Roman" panose="02020603050405020304" pitchFamily="18" charset="0"/>
                <a:cs typeface="Times New Roman" panose="02020603050405020304" pitchFamily="18" charset="0"/>
              </a:rPr>
              <a:t>authoriliberal</a:t>
            </a:r>
            <a:r>
              <a:rPr lang="en-US" sz="1900" dirty="0">
                <a:latin typeface="Times New Roman" panose="02020603050405020304" pitchFamily="18" charset="0"/>
                <a:cs typeface="Times New Roman" panose="02020603050405020304" pitchFamily="18" charset="0"/>
              </a:rPr>
              <a:t> economic model. Thunderbird International Business Review, 64(1), pp.51-66.</a:t>
            </a:r>
          </a:p>
          <a:p>
            <a:pPr algn="just">
              <a:buFont typeface="Wingdings" panose="05000000000000000000" pitchFamily="2" charset="2"/>
              <a:buChar char="q"/>
            </a:pPr>
            <a:r>
              <a:rPr lang="en-US" sz="1900" dirty="0">
                <a:latin typeface="Times New Roman" panose="02020603050405020304" pitchFamily="18" charset="0"/>
                <a:cs typeface="Times New Roman" panose="02020603050405020304" pitchFamily="18" charset="0"/>
              </a:rPr>
              <a:t>Wang, H., Wu, H. and Humphreys, P., 2022. Chinese Merchant Group Culture, Corporate Social Responsibility, and Cost of Debt: Evidence from Private Listed Firms in China. Sustainability, 14(5), p.2630</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1625486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C6C896-CA41-4218-920F-AE136B25045C}"/>
              </a:ext>
            </a:extLst>
          </p:cNvPr>
          <p:cNvSpPr>
            <a:spLocks noGrp="1"/>
          </p:cNvSpPr>
          <p:nvPr>
            <p:ph type="title"/>
          </p:nvPr>
        </p:nvSpPr>
        <p:spPr/>
        <p:txBody>
          <a:bodyPr>
            <a:normAutofit fontScale="90000"/>
          </a:bodyPr>
          <a:lstStyle/>
          <a:p>
            <a:r>
              <a:rPr lang="en-US" sz="4900" b="1" dirty="0">
                <a:solidFill>
                  <a:schemeClr val="accent2"/>
                </a:solidFill>
                <a:latin typeface="Times New Roman" panose="02020603050405020304" pitchFamily="18" charset="0"/>
                <a:cs typeface="Times New Roman" panose="02020603050405020304" pitchFamily="18" charset="0"/>
              </a:rPr>
              <a:t>References </a:t>
            </a:r>
            <a:r>
              <a:rPr lang="en-US" b="1" dirty="0">
                <a:solidFill>
                  <a:schemeClr val="accent2"/>
                </a:solidFill>
              </a:rPr>
              <a:t/>
            </a:r>
            <a:br>
              <a:rPr lang="en-US" b="1" dirty="0">
                <a:solidFill>
                  <a:schemeClr val="accent2"/>
                </a:solidFill>
              </a:rPr>
            </a:br>
            <a:r>
              <a:rPr lang="en-US" b="1" dirty="0">
                <a:solidFill>
                  <a:schemeClr val="accent2"/>
                </a:solidFill>
              </a:rPr>
              <a:t>			 </a:t>
            </a:r>
            <a:r>
              <a:rPr lang="en-US" sz="3600" b="1" i="1" dirty="0">
                <a:solidFill>
                  <a:schemeClr val="accent2"/>
                </a:solidFill>
                <a:latin typeface="Times New Roman" panose="02020603050405020304" pitchFamily="18" charset="0"/>
                <a:cs typeface="Times New Roman" panose="02020603050405020304" pitchFamily="18" charset="0"/>
              </a:rPr>
              <a:t>Provided by </a:t>
            </a:r>
            <a:r>
              <a:rPr lang="en-US" sz="3600" b="1" i="1" dirty="0" err="1">
                <a:solidFill>
                  <a:schemeClr val="accent2"/>
                </a:solidFill>
                <a:latin typeface="Times New Roman" panose="02020603050405020304" pitchFamily="18" charset="0"/>
                <a:cs typeface="Times New Roman" panose="02020603050405020304" pitchFamily="18" charset="0"/>
              </a:rPr>
              <a:t>Desislava</a:t>
            </a:r>
            <a:r>
              <a:rPr lang="en-US" sz="3600" b="1" i="1" dirty="0">
                <a:solidFill>
                  <a:schemeClr val="accent2"/>
                </a:solidFill>
                <a:latin typeface="Times New Roman" panose="02020603050405020304" pitchFamily="18" charset="0"/>
                <a:cs typeface="Times New Roman" panose="02020603050405020304" pitchFamily="18" charset="0"/>
              </a:rPr>
              <a:t> </a:t>
            </a:r>
            <a:r>
              <a:rPr lang="en-US" sz="3600" b="1" i="1" dirty="0" err="1">
                <a:solidFill>
                  <a:schemeClr val="accent2"/>
                </a:solidFill>
                <a:latin typeface="Times New Roman" panose="02020603050405020304" pitchFamily="18" charset="0"/>
                <a:cs typeface="Times New Roman" panose="02020603050405020304" pitchFamily="18" charset="0"/>
              </a:rPr>
              <a:t>Yordanova</a:t>
            </a:r>
            <a:r>
              <a:rPr lang="en-US" sz="3600" b="1" i="1" dirty="0">
                <a:solidFill>
                  <a:schemeClr val="accent2"/>
                </a:solidFill>
                <a:latin typeface="Times New Roman" panose="02020603050405020304" pitchFamily="18" charset="0"/>
                <a:cs typeface="Times New Roman" panose="02020603050405020304" pitchFamily="18" charset="0"/>
              </a:rPr>
              <a:t>; 1912503</a:t>
            </a:r>
          </a:p>
        </p:txBody>
      </p:sp>
      <p:sp>
        <p:nvSpPr>
          <p:cNvPr id="3" name="Content Placeholder 2">
            <a:extLst>
              <a:ext uri="{FF2B5EF4-FFF2-40B4-BE49-F238E27FC236}">
                <a16:creationId xmlns:a16="http://schemas.microsoft.com/office/drawing/2014/main" xmlns="" id="{366FE4F2-1FA7-4051-B996-7D28EAF0CAC2}"/>
              </a:ext>
            </a:extLst>
          </p:cNvPr>
          <p:cNvSpPr>
            <a:spLocks noGrp="1"/>
          </p:cNvSpPr>
          <p:nvPr>
            <p:ph idx="1"/>
          </p:nvPr>
        </p:nvSpPr>
        <p:spPr>
          <a:xfrm>
            <a:off x="1097280" y="1845734"/>
            <a:ext cx="10058400" cy="4023360"/>
          </a:xfrm>
        </p:spPr>
        <p:txBody>
          <a:bodyPr>
            <a:noAutofit/>
          </a:bodyPr>
          <a:lstStyle/>
          <a:p>
            <a:pPr algn="just">
              <a:buFont typeface="Wingdings" panose="05000000000000000000" pitchFamily="2" charset="2"/>
              <a:buChar char="q"/>
            </a:pPr>
            <a:r>
              <a:rPr lang="en-US" sz="1200" dirty="0">
                <a:solidFill>
                  <a:schemeClr val="tx1"/>
                </a:solidFill>
                <a:latin typeface="Times New Roman" panose="02020603050405020304" pitchFamily="18" charset="0"/>
                <a:cs typeface="Times New Roman" panose="02020603050405020304" pitchFamily="18" charset="0"/>
              </a:rPr>
              <a:t>Aguilar, E., 2020. Coaching for equity: Conversations that change practice. John Wiley &amp; Sons.</a:t>
            </a:r>
          </a:p>
          <a:p>
            <a:pPr algn="just">
              <a:buFont typeface="Wingdings" panose="05000000000000000000" pitchFamily="2" charset="2"/>
              <a:buChar char="q"/>
            </a:pPr>
            <a:r>
              <a:rPr lang="en-US" sz="1200" dirty="0" err="1">
                <a:solidFill>
                  <a:schemeClr val="tx1"/>
                </a:solidFill>
                <a:latin typeface="Times New Roman" panose="02020603050405020304" pitchFamily="18" charset="0"/>
                <a:cs typeface="Times New Roman" panose="02020603050405020304" pitchFamily="18" charset="0"/>
              </a:rPr>
              <a:t>Brandminds.live</a:t>
            </a:r>
            <a:r>
              <a:rPr lang="en-US" sz="1200" dirty="0">
                <a:solidFill>
                  <a:schemeClr val="tx1"/>
                </a:solidFill>
                <a:latin typeface="Times New Roman" panose="02020603050405020304" pitchFamily="18" charset="0"/>
                <a:cs typeface="Times New Roman" panose="02020603050405020304" pitchFamily="18" charset="0"/>
              </a:rPr>
              <a:t>. 2022. What is Hofstede's cultural dimensions theory? UK vs China, a comparison. [online] Available at: &lt;https://brandminds.live/what-is-hofstedes-cultural-dimensions-theory-uk-vs-china-a-comparison/&gt; [Accessed 28 March 2022].</a:t>
            </a:r>
          </a:p>
          <a:p>
            <a:pPr algn="just">
              <a:buFont typeface="Wingdings" panose="05000000000000000000" pitchFamily="2" charset="2"/>
              <a:buChar char="q"/>
            </a:pPr>
            <a:r>
              <a:rPr lang="en-US" sz="1200" dirty="0" err="1">
                <a:solidFill>
                  <a:schemeClr val="tx1"/>
                </a:solidFill>
                <a:latin typeface="Times New Roman" panose="02020603050405020304" pitchFamily="18" charset="0"/>
                <a:cs typeface="Times New Roman" panose="02020603050405020304" pitchFamily="18" charset="0"/>
              </a:rPr>
              <a:t>Dhaundiyal</a:t>
            </a:r>
            <a:r>
              <a:rPr lang="en-US" sz="1200" dirty="0">
                <a:solidFill>
                  <a:schemeClr val="tx1"/>
                </a:solidFill>
                <a:latin typeface="Times New Roman" panose="02020603050405020304" pitchFamily="18" charset="0"/>
                <a:cs typeface="Times New Roman" panose="02020603050405020304" pitchFamily="18" charset="0"/>
              </a:rPr>
              <a:t>, D., Chakravarty, R. and N. Joshi, A., 2020, November. Hofstede and </a:t>
            </a:r>
            <a:r>
              <a:rPr lang="en-US" sz="1200" dirty="0" err="1">
                <a:solidFill>
                  <a:schemeClr val="tx1"/>
                </a:solidFill>
                <a:latin typeface="Times New Roman" panose="02020603050405020304" pitchFamily="18" charset="0"/>
                <a:cs typeface="Times New Roman" panose="02020603050405020304" pitchFamily="18" charset="0"/>
              </a:rPr>
              <a:t>Hobbitses</a:t>
            </a:r>
            <a:r>
              <a:rPr lang="en-US" sz="1200" dirty="0">
                <a:solidFill>
                  <a:schemeClr val="tx1"/>
                </a:solidFill>
                <a:latin typeface="Times New Roman" panose="02020603050405020304" pitchFamily="18" charset="0"/>
                <a:cs typeface="Times New Roman" panose="02020603050405020304" pitchFamily="18" charset="0"/>
              </a:rPr>
              <a:t>: Generational Evolution of Power Distance and Masculinity in UK in Popular Literature. In IndiaHCI'20: Proceedings of the 11th Indian Conference on Human-Computer Interaction (pp. 1-11).</a:t>
            </a:r>
          </a:p>
          <a:p>
            <a:pPr algn="just">
              <a:buFont typeface="Wingdings" panose="05000000000000000000" pitchFamily="2" charset="2"/>
              <a:buChar char="q"/>
            </a:pPr>
            <a:r>
              <a:rPr lang="en-US" sz="1200" dirty="0">
                <a:solidFill>
                  <a:schemeClr val="tx1"/>
                </a:solidFill>
                <a:latin typeface="Times New Roman" panose="02020603050405020304" pitchFamily="18" charset="0"/>
                <a:cs typeface="Times New Roman" panose="02020603050405020304" pitchFamily="18" charset="0"/>
              </a:rPr>
              <a:t>Eggers, F., </a:t>
            </a:r>
            <a:r>
              <a:rPr lang="en-US" sz="1200" dirty="0" err="1">
                <a:solidFill>
                  <a:schemeClr val="tx1"/>
                </a:solidFill>
                <a:latin typeface="Times New Roman" panose="02020603050405020304" pitchFamily="18" charset="0"/>
                <a:cs typeface="Times New Roman" panose="02020603050405020304" pitchFamily="18" charset="0"/>
              </a:rPr>
              <a:t>Niemand</a:t>
            </a:r>
            <a:r>
              <a:rPr lang="en-US" sz="1200" dirty="0">
                <a:solidFill>
                  <a:schemeClr val="tx1"/>
                </a:solidFill>
                <a:latin typeface="Times New Roman" panose="02020603050405020304" pitchFamily="18" charset="0"/>
                <a:cs typeface="Times New Roman" panose="02020603050405020304" pitchFamily="18" charset="0"/>
              </a:rPr>
              <a:t>, T., Kraus, S. and </a:t>
            </a:r>
            <a:r>
              <a:rPr lang="en-US" sz="1200" dirty="0" err="1">
                <a:solidFill>
                  <a:schemeClr val="tx1"/>
                </a:solidFill>
                <a:latin typeface="Times New Roman" panose="02020603050405020304" pitchFamily="18" charset="0"/>
                <a:cs typeface="Times New Roman" panose="02020603050405020304" pitchFamily="18" charset="0"/>
              </a:rPr>
              <a:t>Breier</a:t>
            </a:r>
            <a:r>
              <a:rPr lang="en-US" sz="1200" dirty="0">
                <a:solidFill>
                  <a:schemeClr val="tx1"/>
                </a:solidFill>
                <a:latin typeface="Times New Roman" panose="02020603050405020304" pitchFamily="18" charset="0"/>
                <a:cs typeface="Times New Roman" panose="02020603050405020304" pitchFamily="18" charset="0"/>
              </a:rPr>
              <a:t>, M., 2020. Developing a scale for entrepreneurial marketing: Revealing its inner frame and prediction of performance. Journal of Business Research, 113, pp.72-82.</a:t>
            </a:r>
          </a:p>
          <a:p>
            <a:pPr algn="just">
              <a:buFont typeface="Wingdings" panose="05000000000000000000" pitchFamily="2" charset="2"/>
              <a:buChar char="q"/>
            </a:pPr>
            <a:r>
              <a:rPr lang="en-US" sz="1200" dirty="0" err="1">
                <a:solidFill>
                  <a:schemeClr val="tx1"/>
                </a:solidFill>
                <a:latin typeface="Times New Roman" panose="02020603050405020304" pitchFamily="18" charset="0"/>
                <a:cs typeface="Times New Roman" panose="02020603050405020304" pitchFamily="18" charset="0"/>
              </a:rPr>
              <a:t>Gunessee</a:t>
            </a:r>
            <a:r>
              <a:rPr lang="en-US" sz="1200" dirty="0">
                <a:solidFill>
                  <a:schemeClr val="tx1"/>
                </a:solidFill>
                <a:latin typeface="Times New Roman" panose="02020603050405020304" pitchFamily="18" charset="0"/>
                <a:cs typeface="Times New Roman" panose="02020603050405020304" pitchFamily="18" charset="0"/>
              </a:rPr>
              <a:t>, S. and Subramanian, N., 2020. Ambiguity and its coping mechanisms in supply chains lessons from the Covid-19 pandemic and natural disasters. International Journal of Operations &amp; Production Management.</a:t>
            </a:r>
          </a:p>
          <a:p>
            <a:pPr algn="just">
              <a:buFont typeface="Wingdings" panose="05000000000000000000" pitchFamily="2" charset="2"/>
              <a:buChar char="q"/>
            </a:pPr>
            <a:r>
              <a:rPr lang="en-US" sz="1200" dirty="0">
                <a:solidFill>
                  <a:schemeClr val="tx1"/>
                </a:solidFill>
                <a:latin typeface="Times New Roman" panose="02020603050405020304" pitchFamily="18" charset="0"/>
                <a:cs typeface="Times New Roman" panose="02020603050405020304" pitchFamily="18" charset="0"/>
              </a:rPr>
              <a:t>Herrmann-</a:t>
            </a:r>
            <a:r>
              <a:rPr lang="en-US" sz="1200" dirty="0" err="1">
                <a:solidFill>
                  <a:schemeClr val="tx1"/>
                </a:solidFill>
                <a:latin typeface="Times New Roman" panose="02020603050405020304" pitchFamily="18" charset="0"/>
                <a:cs typeface="Times New Roman" panose="02020603050405020304" pitchFamily="18" charset="0"/>
              </a:rPr>
              <a:t>Pillath</a:t>
            </a:r>
            <a:r>
              <a:rPr lang="en-US" sz="1200" dirty="0">
                <a:solidFill>
                  <a:schemeClr val="tx1"/>
                </a:solidFill>
                <a:latin typeface="Times New Roman" panose="02020603050405020304" pitchFamily="18" charset="0"/>
                <a:cs typeface="Times New Roman" panose="02020603050405020304" pitchFamily="18" charset="0"/>
              </a:rPr>
              <a:t>, C., Feng, X. and Guo, M., 2019. Entrepreneurs and ritual in China's economic culture. Journal of Institutional Economics, 15(5), pp.775-789.</a:t>
            </a:r>
          </a:p>
          <a:p>
            <a:pPr algn="just">
              <a:buFont typeface="Wingdings" panose="05000000000000000000" pitchFamily="2" charset="2"/>
              <a:buChar char="q"/>
            </a:pPr>
            <a:r>
              <a:rPr lang="en-US" sz="1200" dirty="0">
                <a:solidFill>
                  <a:schemeClr val="tx1"/>
                </a:solidFill>
                <a:latin typeface="Times New Roman" panose="02020603050405020304" pitchFamily="18" charset="0"/>
                <a:cs typeface="Times New Roman" panose="02020603050405020304" pitchFamily="18" charset="0"/>
              </a:rPr>
              <a:t>Hofstede Insights. 2022. Country Comparison - Hofstede Insights. [online] Available at: &lt;https://www.hofstede-insights.com/country-comparison/china,sweden,the-uk/&gt; [Accessed 28 March 2022].</a:t>
            </a:r>
          </a:p>
          <a:p>
            <a:pPr algn="just">
              <a:buFont typeface="Wingdings" panose="05000000000000000000" pitchFamily="2" charset="2"/>
              <a:buChar char="q"/>
            </a:pPr>
            <a:r>
              <a:rPr lang="en-US" sz="1200" dirty="0" err="1">
                <a:solidFill>
                  <a:schemeClr val="tx1"/>
                </a:solidFill>
                <a:latin typeface="Times New Roman" panose="02020603050405020304" pitchFamily="18" charset="0"/>
                <a:cs typeface="Times New Roman" panose="02020603050405020304" pitchFamily="18" charset="0"/>
              </a:rPr>
              <a:t>Mikhailovskaya</a:t>
            </a:r>
            <a:r>
              <a:rPr lang="en-US" sz="1200" dirty="0">
                <a:solidFill>
                  <a:schemeClr val="tx1"/>
                </a:solidFill>
                <a:latin typeface="Times New Roman" panose="02020603050405020304" pitchFamily="18" charset="0"/>
                <a:cs typeface="Times New Roman" panose="02020603050405020304" pitchFamily="18" charset="0"/>
              </a:rPr>
              <a:t>, A.R., 2021. HOFSTEDE’S CULTURAL DIMENSIONS THEORY IN INTERNATIONAL BUSINESS. Science and innovations in the 21st century: </a:t>
            </a:r>
            <a:r>
              <a:rPr lang="bg-BG" sz="1200" dirty="0">
                <a:solidFill>
                  <a:schemeClr val="tx1"/>
                </a:solidFill>
                <a:latin typeface="Times New Roman" panose="02020603050405020304" pitchFamily="18" charset="0"/>
                <a:cs typeface="Times New Roman" panose="02020603050405020304" pitchFamily="18" charset="0"/>
              </a:rPr>
              <a:t>матеріали І Всеукраїнської Інтернет-конференції студентів та молодих вчених (Мелітополь, 12 травня 2021 р.) Гуманітарні науки. Соціальні та поведінкові науки. Мелітополь: ТДАТУ, 2021. 126 с., </a:t>
            </a:r>
            <a:r>
              <a:rPr lang="en-US" sz="1200" dirty="0">
                <a:solidFill>
                  <a:schemeClr val="tx1"/>
                </a:solidFill>
                <a:latin typeface="Times New Roman" panose="02020603050405020304" pitchFamily="18" charset="0"/>
                <a:cs typeface="Times New Roman" panose="02020603050405020304" pitchFamily="18" charset="0"/>
              </a:rPr>
              <a:t>p.54.</a:t>
            </a:r>
          </a:p>
          <a:p>
            <a:pPr algn="just">
              <a:buFont typeface="Wingdings" panose="05000000000000000000" pitchFamily="2" charset="2"/>
              <a:buChar char="q"/>
            </a:pPr>
            <a:r>
              <a:rPr lang="en-US" sz="1200" dirty="0" err="1">
                <a:solidFill>
                  <a:schemeClr val="tx1"/>
                </a:solidFill>
                <a:latin typeface="Times New Roman" panose="02020603050405020304" pitchFamily="18" charset="0"/>
                <a:cs typeface="Times New Roman" panose="02020603050405020304" pitchFamily="18" charset="0"/>
              </a:rPr>
              <a:t>Minkov</a:t>
            </a:r>
            <a:r>
              <a:rPr lang="en-US" sz="1200" dirty="0">
                <a:solidFill>
                  <a:schemeClr val="tx1"/>
                </a:solidFill>
                <a:latin typeface="Times New Roman" panose="02020603050405020304" pitchFamily="18" charset="0"/>
                <a:cs typeface="Times New Roman" panose="02020603050405020304" pitchFamily="18" charset="0"/>
              </a:rPr>
              <a:t>, M. and </a:t>
            </a:r>
            <a:r>
              <a:rPr lang="en-US" sz="1200" dirty="0" err="1">
                <a:solidFill>
                  <a:schemeClr val="tx1"/>
                </a:solidFill>
                <a:latin typeface="Times New Roman" panose="02020603050405020304" pitchFamily="18" charset="0"/>
                <a:cs typeface="Times New Roman" panose="02020603050405020304" pitchFamily="18" charset="0"/>
              </a:rPr>
              <a:t>Kaasa</a:t>
            </a:r>
            <a:r>
              <a:rPr lang="en-US" sz="1200" dirty="0">
                <a:solidFill>
                  <a:schemeClr val="tx1"/>
                </a:solidFill>
                <a:latin typeface="Times New Roman" panose="02020603050405020304" pitchFamily="18" charset="0"/>
                <a:cs typeface="Times New Roman" panose="02020603050405020304" pitchFamily="18" charset="0"/>
              </a:rPr>
              <a:t>, A., 2020. A test of Hofstede's model of culture following his own approach. Cross Cultural &amp; Strategic Management.</a:t>
            </a:r>
          </a:p>
          <a:p>
            <a:pPr algn="just">
              <a:buFont typeface="Wingdings" panose="05000000000000000000" pitchFamily="2" charset="2"/>
              <a:buChar char="q"/>
            </a:pPr>
            <a:r>
              <a:rPr lang="en-US" sz="1200" dirty="0">
                <a:solidFill>
                  <a:schemeClr val="tx1"/>
                </a:solidFill>
                <a:latin typeface="Times New Roman" panose="02020603050405020304" pitchFamily="18" charset="0"/>
                <a:cs typeface="Times New Roman" panose="02020603050405020304" pitchFamily="18" charset="0"/>
              </a:rPr>
              <a:t>Lahti, T., </a:t>
            </a:r>
            <a:r>
              <a:rPr lang="en-US" sz="1200" dirty="0" err="1">
                <a:solidFill>
                  <a:schemeClr val="tx1"/>
                </a:solidFill>
                <a:latin typeface="Times New Roman" panose="02020603050405020304" pitchFamily="18" charset="0"/>
                <a:cs typeface="Times New Roman" panose="02020603050405020304" pitchFamily="18" charset="0"/>
              </a:rPr>
              <a:t>Wincent</a:t>
            </a:r>
            <a:r>
              <a:rPr lang="en-US" sz="1200" dirty="0">
                <a:solidFill>
                  <a:schemeClr val="tx1"/>
                </a:solidFill>
                <a:latin typeface="Times New Roman" panose="02020603050405020304" pitchFamily="18" charset="0"/>
                <a:cs typeface="Times New Roman" panose="02020603050405020304" pitchFamily="18" charset="0"/>
              </a:rPr>
              <a:t>, J. and </a:t>
            </a:r>
            <a:r>
              <a:rPr lang="en-US" sz="1200" dirty="0" err="1">
                <a:solidFill>
                  <a:schemeClr val="tx1"/>
                </a:solidFill>
                <a:latin typeface="Times New Roman" panose="02020603050405020304" pitchFamily="18" charset="0"/>
                <a:cs typeface="Times New Roman" panose="02020603050405020304" pitchFamily="18" charset="0"/>
              </a:rPr>
              <a:t>Parida</a:t>
            </a:r>
            <a:r>
              <a:rPr lang="en-US" sz="1200" dirty="0">
                <a:solidFill>
                  <a:schemeClr val="tx1"/>
                </a:solidFill>
                <a:latin typeface="Times New Roman" panose="02020603050405020304" pitchFamily="18" charset="0"/>
                <a:cs typeface="Times New Roman" panose="02020603050405020304" pitchFamily="18" charset="0"/>
              </a:rPr>
              <a:t>, V., 2018. A definition and theoretical review of the circular economy, value creation, and sustainable business models: where are we now and where should research move in the future?. Sustainability, 10(8), p.2799.</a:t>
            </a:r>
          </a:p>
          <a:p>
            <a:pPr algn="just">
              <a:buFont typeface="Wingdings" panose="05000000000000000000" pitchFamily="2" charset="2"/>
              <a:buChar char="q"/>
            </a:pPr>
            <a:r>
              <a:rPr lang="en-US" sz="1200" dirty="0" err="1">
                <a:solidFill>
                  <a:schemeClr val="tx1"/>
                </a:solidFill>
                <a:latin typeface="Times New Roman" panose="02020603050405020304" pitchFamily="18" charset="0"/>
                <a:cs typeface="Times New Roman" panose="02020603050405020304" pitchFamily="18" charset="0"/>
              </a:rPr>
              <a:t>Woetzel</a:t>
            </a:r>
            <a:r>
              <a:rPr lang="en-US" sz="1200" dirty="0">
                <a:solidFill>
                  <a:schemeClr val="tx1"/>
                </a:solidFill>
                <a:latin typeface="Times New Roman" panose="02020603050405020304" pitchFamily="18" charset="0"/>
                <a:cs typeface="Times New Roman" panose="02020603050405020304" pitchFamily="18" charset="0"/>
              </a:rPr>
              <a:t>, J., </a:t>
            </a:r>
            <a:r>
              <a:rPr lang="en-US" sz="1200" dirty="0" err="1">
                <a:solidFill>
                  <a:schemeClr val="tx1"/>
                </a:solidFill>
                <a:latin typeface="Times New Roman" panose="02020603050405020304" pitchFamily="18" charset="0"/>
                <a:cs typeface="Times New Roman" panose="02020603050405020304" pitchFamily="18" charset="0"/>
              </a:rPr>
              <a:t>Seong</a:t>
            </a:r>
            <a:r>
              <a:rPr lang="en-US" sz="1200" dirty="0">
                <a:solidFill>
                  <a:schemeClr val="tx1"/>
                </a:solidFill>
                <a:latin typeface="Times New Roman" panose="02020603050405020304" pitchFamily="18" charset="0"/>
                <a:cs typeface="Times New Roman" panose="02020603050405020304" pitchFamily="18" charset="0"/>
              </a:rPr>
              <a:t>, J., Leung, N., Ngai, J. and </a:t>
            </a:r>
            <a:r>
              <a:rPr lang="en-US" sz="1200" dirty="0" err="1">
                <a:solidFill>
                  <a:schemeClr val="tx1"/>
                </a:solidFill>
                <a:latin typeface="Times New Roman" panose="02020603050405020304" pitchFamily="18" charset="0"/>
                <a:cs typeface="Times New Roman" panose="02020603050405020304" pitchFamily="18" charset="0"/>
              </a:rPr>
              <a:t>Manyika</a:t>
            </a:r>
            <a:r>
              <a:rPr lang="en-US" sz="1200" dirty="0">
                <a:solidFill>
                  <a:schemeClr val="tx1"/>
                </a:solidFill>
                <a:latin typeface="Times New Roman" panose="02020603050405020304" pitchFamily="18" charset="0"/>
                <a:cs typeface="Times New Roman" panose="02020603050405020304" pitchFamily="18" charset="0"/>
              </a:rPr>
              <a:t>, J., 2019. China and the world: Inside the dynamics of a changing relationship.</a:t>
            </a:r>
          </a:p>
          <a:p>
            <a:pPr algn="just"/>
            <a:endParaRPr lang="en-US" sz="11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8273528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E5DDF4-FD5D-4337-8C67-363713DE88E1}"/>
              </a:ext>
            </a:extLst>
          </p:cNvPr>
          <p:cNvSpPr>
            <a:spLocks noGrp="1"/>
          </p:cNvSpPr>
          <p:nvPr>
            <p:ph type="title"/>
          </p:nvPr>
        </p:nvSpPr>
        <p:spPr/>
        <p:txBody>
          <a:bodyPr>
            <a:normAutofit fontScale="90000"/>
          </a:bodyPr>
          <a:lstStyle/>
          <a:p>
            <a:r>
              <a:rPr lang="en-US" sz="4900" b="1" dirty="0">
                <a:solidFill>
                  <a:schemeClr val="accent2"/>
                </a:solidFill>
                <a:latin typeface="Times New Roman" panose="02020603050405020304" pitchFamily="18" charset="0"/>
                <a:cs typeface="Times New Roman" panose="02020603050405020304" pitchFamily="18" charset="0"/>
              </a:rPr>
              <a:t>References </a:t>
            </a:r>
            <a:br>
              <a:rPr lang="en-US" sz="4900" b="1" dirty="0">
                <a:solidFill>
                  <a:schemeClr val="accent2"/>
                </a:solidFill>
                <a:latin typeface="Times New Roman" panose="02020603050405020304" pitchFamily="18" charset="0"/>
                <a:cs typeface="Times New Roman" panose="02020603050405020304" pitchFamily="18" charset="0"/>
              </a:rPr>
            </a:br>
            <a:r>
              <a:rPr lang="en-US" sz="4900" b="1" dirty="0">
                <a:solidFill>
                  <a:schemeClr val="accent2"/>
                </a:solidFill>
                <a:latin typeface="Times New Roman" panose="02020603050405020304" pitchFamily="18" charset="0"/>
                <a:cs typeface="Times New Roman" panose="02020603050405020304" pitchFamily="18" charset="0"/>
              </a:rPr>
              <a:t>			</a:t>
            </a:r>
            <a:r>
              <a:rPr lang="en-US" sz="4300" b="1" dirty="0">
                <a:solidFill>
                  <a:schemeClr val="accent2"/>
                </a:solidFill>
              </a:rPr>
              <a:t>	</a:t>
            </a:r>
            <a:r>
              <a:rPr lang="en-US" sz="3600" b="1" i="1" dirty="0">
                <a:solidFill>
                  <a:schemeClr val="accent2"/>
                </a:solidFill>
                <a:latin typeface="Times New Roman" panose="02020603050405020304" pitchFamily="18" charset="0"/>
                <a:cs typeface="Times New Roman" panose="02020603050405020304" pitchFamily="18" charset="0"/>
              </a:rPr>
              <a:t>Provided by Reneta Ivanova; 1906323</a:t>
            </a:r>
            <a:endParaRPr lang="en-US" sz="4300" b="1" i="1" dirty="0">
              <a:solidFill>
                <a:schemeClr val="accent2"/>
              </a:solidFill>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xmlns="" id="{C2A895B7-A445-48CD-BE8F-C0F460FD827C}"/>
              </a:ext>
            </a:extLst>
          </p:cNvPr>
          <p:cNvSpPr>
            <a:spLocks noGrp="1"/>
          </p:cNvSpPr>
          <p:nvPr>
            <p:ph idx="1"/>
          </p:nvPr>
        </p:nvSpPr>
        <p:spPr>
          <a:xfrm>
            <a:off x="1096963" y="1846263"/>
            <a:ext cx="10058400" cy="4022725"/>
          </a:xfrm>
        </p:spPr>
        <p:txBody>
          <a:bodyPr>
            <a:normAutofit/>
          </a:bodyPr>
          <a:lstStyle/>
          <a:p>
            <a:pPr algn="just">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Ambler, T., </a:t>
            </a:r>
            <a:r>
              <a:rPr lang="en-US" sz="1800" dirty="0" err="1">
                <a:latin typeface="Times New Roman" panose="02020603050405020304" pitchFamily="18" charset="0"/>
                <a:cs typeface="Times New Roman" panose="02020603050405020304" pitchFamily="18" charset="0"/>
              </a:rPr>
              <a:t>Witzel</a:t>
            </a:r>
            <a:r>
              <a:rPr lang="en-US" sz="1800" dirty="0">
                <a:latin typeface="Times New Roman" panose="02020603050405020304" pitchFamily="18" charset="0"/>
                <a:cs typeface="Times New Roman" panose="02020603050405020304" pitchFamily="18" charset="0"/>
              </a:rPr>
              <a:t>, M. and Xi, C., 2016. Doing business in China. Routledge.</a:t>
            </a:r>
          </a:p>
          <a:p>
            <a:pPr algn="just">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Beamish, P., 2019. Multinational joint ventures in developing countries (RLE International Business). Routledge.</a:t>
            </a:r>
          </a:p>
          <a:p>
            <a:pPr algn="just">
              <a:buFont typeface="Wingdings" panose="05000000000000000000" pitchFamily="2" charset="2"/>
              <a:buChar char="q"/>
            </a:pPr>
            <a:r>
              <a:rPr lang="en-US" sz="1800" dirty="0" err="1">
                <a:latin typeface="Times New Roman" panose="02020603050405020304" pitchFamily="18" charset="0"/>
                <a:cs typeface="Times New Roman" panose="02020603050405020304" pitchFamily="18" charset="0"/>
              </a:rPr>
              <a:t>Brauner</a:t>
            </a:r>
            <a:r>
              <a:rPr lang="en-US" sz="1800" dirty="0">
                <a:latin typeface="Times New Roman" panose="02020603050405020304" pitchFamily="18" charset="0"/>
                <a:cs typeface="Times New Roman" panose="02020603050405020304" pitchFamily="18" charset="0"/>
              </a:rPr>
              <a:t>, Y., </a:t>
            </a:r>
            <a:r>
              <a:rPr lang="en-US" sz="1800" dirty="0" err="1">
                <a:latin typeface="Times New Roman" panose="02020603050405020304" pitchFamily="18" charset="0"/>
                <a:cs typeface="Times New Roman" panose="02020603050405020304" pitchFamily="18" charset="0"/>
              </a:rPr>
              <a:t>Dourado</a:t>
            </a:r>
            <a:r>
              <a:rPr lang="en-US" sz="1800" dirty="0">
                <a:latin typeface="Times New Roman" panose="02020603050405020304" pitchFamily="18" charset="0"/>
                <a:cs typeface="Times New Roman" panose="02020603050405020304" pitchFamily="18" charset="0"/>
              </a:rPr>
              <a:t>, A.P. and </a:t>
            </a:r>
            <a:r>
              <a:rPr lang="en-US" sz="1800" dirty="0" err="1">
                <a:latin typeface="Times New Roman" panose="02020603050405020304" pitchFamily="18" charset="0"/>
                <a:cs typeface="Times New Roman" panose="02020603050405020304" pitchFamily="18" charset="0"/>
              </a:rPr>
              <a:t>Traversa</a:t>
            </a:r>
            <a:r>
              <a:rPr lang="en-US" sz="1800" dirty="0">
                <a:latin typeface="Times New Roman" panose="02020603050405020304" pitchFamily="18" charset="0"/>
                <a:cs typeface="Times New Roman" panose="02020603050405020304" pitchFamily="18" charset="0"/>
              </a:rPr>
              <a:t>, E., 2021. Ten Years of Marks &amp; Spencer. </a:t>
            </a:r>
            <a:r>
              <a:rPr lang="en-US" sz="1800" dirty="0" err="1">
                <a:latin typeface="Times New Roman" panose="02020603050405020304" pitchFamily="18" charset="0"/>
                <a:cs typeface="Times New Roman" panose="02020603050405020304" pitchFamily="18" charset="0"/>
              </a:rPr>
              <a:t>Intertax</a:t>
            </a:r>
            <a:r>
              <a:rPr lang="en-US" sz="1800" dirty="0">
                <a:latin typeface="Times New Roman" panose="02020603050405020304" pitchFamily="18" charset="0"/>
                <a:cs typeface="Times New Roman" panose="02020603050405020304" pitchFamily="18" charset="0"/>
              </a:rPr>
              <a:t>, 43, p.306.</a:t>
            </a:r>
          </a:p>
          <a:p>
            <a:pPr algn="just">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Julian, C.C. and Xu, J., 2015. International joint venture marketing performance in China: a resource-based approach. Journal for Global Business Advancement, 8(4), pp.420-435.</a:t>
            </a:r>
          </a:p>
          <a:p>
            <a:pPr algn="just">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Koch, B.J. and Koch, P.L., 2018. Joint venture survival in China: the importance of tangible and intangible trust. Journal of Asia Business Studies.</a:t>
            </a:r>
          </a:p>
          <a:p>
            <a:pPr algn="just">
              <a:buFont typeface="Wingdings" panose="05000000000000000000" pitchFamily="2" charset="2"/>
              <a:buChar char="q"/>
            </a:pPr>
            <a:r>
              <a:rPr lang="en-US" sz="1800" dirty="0">
                <a:latin typeface="Times New Roman" panose="02020603050405020304" pitchFamily="18" charset="0"/>
                <a:cs typeface="Times New Roman" panose="02020603050405020304" pitchFamily="18" charset="0"/>
              </a:rPr>
              <a:t>Yan, A. and Luo, Y., 2016. International Joint Ventures: Theory and Practice: Theory and Practice. Routledge.</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9295998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52ABB703-2B0E-4C3B-B4A2-F3973548E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635C953-5E78-4CCC-B083-2AD63E420164}"/>
              </a:ext>
            </a:extLst>
          </p:cNvPr>
          <p:cNvSpPr>
            <a:spLocks noGrp="1"/>
          </p:cNvSpPr>
          <p:nvPr>
            <p:ph type="title"/>
          </p:nvPr>
        </p:nvSpPr>
        <p:spPr>
          <a:xfrm>
            <a:off x="6411685" y="634946"/>
            <a:ext cx="5127171" cy="1450757"/>
          </a:xfrm>
        </p:spPr>
        <p:txBody>
          <a:bodyPr>
            <a:normAutofit/>
          </a:bodyPr>
          <a:lstStyle/>
          <a:p>
            <a:r>
              <a:rPr lang="en-US" b="1" dirty="0">
                <a:solidFill>
                  <a:schemeClr val="accent2"/>
                </a:solidFill>
                <a:latin typeface="Times New Roman" panose="02020603050405020304" pitchFamily="18" charset="0"/>
                <a:cs typeface="Times New Roman" panose="02020603050405020304" pitchFamily="18" charset="0"/>
              </a:rPr>
              <a:t>THE END </a:t>
            </a:r>
          </a:p>
        </p:txBody>
      </p:sp>
      <p:pic>
        <p:nvPicPr>
          <p:cNvPr id="7" name="Graphic 6" descr="Handshake">
            <a:extLst>
              <a:ext uri="{FF2B5EF4-FFF2-40B4-BE49-F238E27FC236}">
                <a16:creationId xmlns:a16="http://schemas.microsoft.com/office/drawing/2014/main" xmlns="" id="{93D9232B-1839-E21C-7078-7895981847FF}"/>
              </a:ext>
            </a:extLst>
          </p:cNvPr>
          <p:cNvPicPr>
            <a:picLocks noChangeAspect="1"/>
          </p:cNvPicPr>
          <p:nvPr/>
        </p:nvPicPr>
        <p:blipFill>
          <a:blip r:embed="rId2">
            <a:extLst>
              <a:ext uri="{28A0092B-C50C-407E-A947-70E740481C1C}">
                <a14:useLocalDpi xmlns:a14="http://schemas.microsoft.com/office/drawing/2010/main" xmlns="" val="0"/>
              </a:ext>
              <a:ext uri="{96DAC541-7B7A-43D3-8B79-37D633B846F1}">
                <asvg:svgBlip xmlns:asvg="http://schemas.microsoft.com/office/drawing/2016/SVG/main" xmlns="" r:embed="rId3"/>
              </a:ext>
            </a:extLst>
          </a:blip>
          <a:stretch>
            <a:fillRect/>
          </a:stretch>
        </p:blipFill>
        <p:spPr>
          <a:xfrm>
            <a:off x="745132" y="645106"/>
            <a:ext cx="5247747" cy="5247747"/>
          </a:xfrm>
          <a:prstGeom prst="rect">
            <a:avLst/>
          </a:prstGeom>
        </p:spPr>
      </p:pic>
      <p:cxnSp>
        <p:nvCxnSpPr>
          <p:cNvPr id="12" name="Straight Connector 11">
            <a:extLst>
              <a:ext uri="{FF2B5EF4-FFF2-40B4-BE49-F238E27FC236}">
                <a16:creationId xmlns:a16="http://schemas.microsoft.com/office/drawing/2014/main" xmlns="" id="{9C21570E-E159-49A6-9891-FA397B7A92D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FBAF1E75-8621-4E2B-86D0-078D94CED1A6}"/>
              </a:ext>
            </a:extLst>
          </p:cNvPr>
          <p:cNvSpPr>
            <a:spLocks noGrp="1"/>
          </p:cNvSpPr>
          <p:nvPr>
            <p:ph idx="1"/>
          </p:nvPr>
        </p:nvSpPr>
        <p:spPr>
          <a:xfrm>
            <a:off x="6411684" y="2198914"/>
            <a:ext cx="5127172" cy="3670180"/>
          </a:xfrm>
        </p:spPr>
        <p:txBody>
          <a:bodyPr>
            <a:normAutofit/>
          </a:bodyPr>
          <a:lstStyle/>
          <a:p>
            <a:endParaRPr lang="en-US" dirty="0"/>
          </a:p>
          <a:p>
            <a:endParaRPr lang="en-US" dirty="0"/>
          </a:p>
          <a:p>
            <a:endParaRPr lang="en-US" dirty="0"/>
          </a:p>
          <a:p>
            <a:r>
              <a:rPr lang="en-US" b="1" dirty="0">
                <a:solidFill>
                  <a:schemeClr val="accent2"/>
                </a:solidFill>
                <a:latin typeface="Times New Roman" panose="02020603050405020304" pitchFamily="18" charset="0"/>
                <a:cs typeface="Times New Roman" panose="02020603050405020304" pitchFamily="18" charset="0"/>
              </a:rPr>
              <a:t>Thank You</a:t>
            </a:r>
          </a:p>
          <a:p>
            <a:r>
              <a:rPr lang="en-US" b="1" dirty="0">
                <a:solidFill>
                  <a:schemeClr val="accent2"/>
                </a:solidFill>
                <a:latin typeface="Times New Roman" panose="02020603050405020304" pitchFamily="18" charset="0"/>
                <a:cs typeface="Times New Roman" panose="02020603050405020304" pitchFamily="18" charset="0"/>
              </a:rPr>
              <a:t>For Your Attention!!!</a:t>
            </a:r>
          </a:p>
        </p:txBody>
      </p:sp>
      <p:sp>
        <p:nvSpPr>
          <p:cNvPr id="14" name="Rectangle 13">
            <a:extLst>
              <a:ext uri="{FF2B5EF4-FFF2-40B4-BE49-F238E27FC236}">
                <a16:creationId xmlns:a16="http://schemas.microsoft.com/office/drawing/2014/main" xmlns="" id="{E95DA498-D9A2-4DA9-B9DA-B3776E08CF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xmlns="" id="{82A73093-4B9D-420D-B17E-52293703A1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xmlns="" id="{B7AA0CA5-E311-4463-A958-17C8BAE303C0}"/>
              </a:ext>
            </a:extLst>
          </p:cNvPr>
          <p:cNvPicPr>
            <a:picLocks noChangeAspect="1"/>
          </p:cNvPicPr>
          <p:nvPr/>
        </p:nvPicPr>
        <p:blipFill>
          <a:blip r:embed="rId4"/>
          <a:stretch>
            <a:fillRect/>
          </a:stretch>
        </p:blipFill>
        <p:spPr>
          <a:xfrm>
            <a:off x="-15" y="0"/>
            <a:ext cx="12192000" cy="6857999"/>
          </a:xfrm>
          <a:prstGeom prst="rect">
            <a:avLst/>
          </a:prstGeom>
        </p:spPr>
      </p:pic>
    </p:spTree>
    <p:extLst>
      <p:ext uri="{BB962C8B-B14F-4D97-AF65-F5344CB8AC3E}">
        <p14:creationId xmlns:p14="http://schemas.microsoft.com/office/powerpoint/2010/main" xmlns="" val="260757835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xmlns=""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359</TotalTime>
  <Words>4744</Words>
  <Application>Microsoft Office PowerPoint</Application>
  <PresentationFormat>Custom</PresentationFormat>
  <Paragraphs>272</Paragraphs>
  <Slides>42</Slides>
  <Notes>18</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Retrospect</vt:lpstr>
      <vt:lpstr>International Business Communication </vt:lpstr>
      <vt:lpstr> Introduction to the context</vt:lpstr>
      <vt:lpstr>Introduction to the context</vt:lpstr>
      <vt:lpstr>Introduce to the Chinese culture  </vt:lpstr>
      <vt:lpstr>Population</vt:lpstr>
      <vt:lpstr>Culture</vt:lpstr>
      <vt:lpstr>Language</vt:lpstr>
      <vt:lpstr>Economy</vt:lpstr>
      <vt:lpstr>Technology advancements in China</vt:lpstr>
      <vt:lpstr>Workforce and Unemployment</vt:lpstr>
      <vt:lpstr>Main Cultural Differences between  UK and China </vt:lpstr>
      <vt:lpstr>Success and failure of joint venture </vt:lpstr>
      <vt:lpstr>Success and failure of joint ventures</vt:lpstr>
      <vt:lpstr>Success and failure of joint ventures</vt:lpstr>
      <vt:lpstr>Recommendations</vt:lpstr>
      <vt:lpstr>Recommendations</vt:lpstr>
      <vt:lpstr>Conclusion</vt:lpstr>
      <vt:lpstr>Culture sensitivity in China </vt:lpstr>
      <vt:lpstr>Introduction</vt:lpstr>
      <vt:lpstr>Cultural Sensitivity in China</vt:lpstr>
      <vt:lpstr>Business Ethics</vt:lpstr>
      <vt:lpstr>Customer Relationship</vt:lpstr>
      <vt:lpstr>Rationale</vt:lpstr>
      <vt:lpstr>Hofstede cultural Dimensions:  UK and China  </vt:lpstr>
      <vt:lpstr>Hofstede cultural Dimensions:  UK and China </vt:lpstr>
      <vt:lpstr>Hofstede cultural Dimensions:  UK and China </vt:lpstr>
      <vt:lpstr>Hofstede cultural Dimensions:  UK and China </vt:lpstr>
      <vt:lpstr>Hofstede cultural Dimensions:  UK and China</vt:lpstr>
      <vt:lpstr>Recommendations</vt:lpstr>
      <vt:lpstr>Conclusion</vt:lpstr>
      <vt:lpstr>Recommendations and Conclusion </vt:lpstr>
      <vt:lpstr>Recommendations</vt:lpstr>
      <vt:lpstr>Recommendations</vt:lpstr>
      <vt:lpstr>Recommendations </vt:lpstr>
      <vt:lpstr>Recommendations</vt:lpstr>
      <vt:lpstr>Conclusion</vt:lpstr>
      <vt:lpstr>References              Provided by Sevie Asanova; 1917330  </vt:lpstr>
      <vt:lpstr>References           Provided by Ana-Maria Rizea; 1917143</vt:lpstr>
      <vt:lpstr>References     Provided by Milena Petrova; 1916909</vt:lpstr>
      <vt:lpstr>References      Provided by Desislava Yordanova; 1912503</vt:lpstr>
      <vt:lpstr>References      Provided by Reneta Ivanova; 1906323</vt:lpstr>
      <vt:lpstr>THE END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Recommendation</dc:title>
  <dc:creator>reneta_ivanova_ai@abv.bg</dc:creator>
  <cp:lastModifiedBy>Windows User</cp:lastModifiedBy>
  <cp:revision>17</cp:revision>
  <dcterms:created xsi:type="dcterms:W3CDTF">2022-04-18T09:00:29Z</dcterms:created>
  <dcterms:modified xsi:type="dcterms:W3CDTF">2022-04-25T07:23:55Z</dcterms:modified>
</cp:coreProperties>
</file>