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76" r:id="rId2"/>
    <p:sldMasterId id="2147483683" r:id="rId3"/>
  </p:sldMasterIdLst>
  <p:notesMasterIdLst>
    <p:notesMasterId r:id="rId27"/>
  </p:notesMasterIdLst>
  <p:sldIdLst>
    <p:sldId id="257" r:id="rId4"/>
    <p:sldId id="273" r:id="rId5"/>
    <p:sldId id="450" r:id="rId6"/>
    <p:sldId id="374" r:id="rId7"/>
    <p:sldId id="461" r:id="rId8"/>
    <p:sldId id="462" r:id="rId9"/>
    <p:sldId id="404" r:id="rId10"/>
    <p:sldId id="402" r:id="rId11"/>
    <p:sldId id="403" r:id="rId12"/>
    <p:sldId id="406" r:id="rId13"/>
    <p:sldId id="495" r:id="rId14"/>
    <p:sldId id="463" r:id="rId15"/>
    <p:sldId id="299" r:id="rId16"/>
    <p:sldId id="284" r:id="rId17"/>
    <p:sldId id="292" r:id="rId18"/>
    <p:sldId id="481" r:id="rId19"/>
    <p:sldId id="281" r:id="rId20"/>
    <p:sldId id="497" r:id="rId21"/>
    <p:sldId id="498" r:id="rId22"/>
    <p:sldId id="287" r:id="rId23"/>
    <p:sldId id="499" r:id="rId24"/>
    <p:sldId id="472" r:id="rId25"/>
    <p:sldId id="483" r:id="rId26"/>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2E0532-B092-4629-B8E2-6A4679C296ED}" v="4" dt="2024-10-08T14:50:13.8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p:scale>
          <a:sx n="95" d="100"/>
          <a:sy n="95" d="100"/>
        </p:scale>
        <p:origin x="288" y="6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052E0532-B092-4629-B8E2-6A4679C296ED}"/>
    <pc:docChg chg="custSel modSld">
      <pc:chgData name="Deborah Jenkins" userId="3cd02ba5-e528-4585-978d-4fde2b47730a" providerId="ADAL" clId="{052E0532-B092-4629-B8E2-6A4679C296ED}" dt="2024-10-08T14:50:58.704" v="6" actId="478"/>
      <pc:docMkLst>
        <pc:docMk/>
      </pc:docMkLst>
      <pc:sldChg chg="addSp delSp modSp mod delDesignElem">
        <pc:chgData name="Deborah Jenkins" userId="3cd02ba5-e528-4585-978d-4fde2b47730a" providerId="ADAL" clId="{052E0532-B092-4629-B8E2-6A4679C296ED}" dt="2024-10-08T14:50:13.811" v="4"/>
        <pc:sldMkLst>
          <pc:docMk/>
          <pc:sldMk cId="284548130" sldId="257"/>
        </pc:sldMkLst>
        <pc:spChg chg="add mod">
          <ac:chgData name="Deborah Jenkins" userId="3cd02ba5-e528-4585-978d-4fde2b47730a" providerId="ADAL" clId="{052E0532-B092-4629-B8E2-6A4679C296ED}" dt="2024-10-08T14:50:13.811" v="4"/>
          <ac:spMkLst>
            <pc:docMk/>
            <pc:sldMk cId="284548130" sldId="257"/>
            <ac:spMk id="7" creationId="{05DC9EB5-A5AA-B44F-95A5-00BFB8182794}"/>
          </ac:spMkLst>
        </pc:spChg>
        <pc:spChg chg="del">
          <ac:chgData name="Deborah Jenkins" userId="3cd02ba5-e528-4585-978d-4fde2b47730a" providerId="ADAL" clId="{052E0532-B092-4629-B8E2-6A4679C296ED}" dt="2024-10-08T14:48:23.478" v="1"/>
          <ac:spMkLst>
            <pc:docMk/>
            <pc:sldMk cId="284548130" sldId="257"/>
            <ac:spMk id="9" creationId="{42A4FC2C-047E-45A5-965D-8E1E3BF09BC6}"/>
          </ac:spMkLst>
        </pc:spChg>
        <pc:picChg chg="del">
          <ac:chgData name="Deborah Jenkins" userId="3cd02ba5-e528-4585-978d-4fde2b47730a" providerId="ADAL" clId="{052E0532-B092-4629-B8E2-6A4679C296ED}" dt="2024-10-08T14:50:00.264" v="2" actId="478"/>
          <ac:picMkLst>
            <pc:docMk/>
            <pc:sldMk cId="284548130" sldId="257"/>
            <ac:picMk id="4" creationId="{281A4913-3A93-8033-9166-95207A851A54}"/>
          </ac:picMkLst>
        </pc:picChg>
      </pc:sldChg>
      <pc:sldChg chg="delSp mod">
        <pc:chgData name="Deborah Jenkins" userId="3cd02ba5-e528-4585-978d-4fde2b47730a" providerId="ADAL" clId="{052E0532-B092-4629-B8E2-6A4679C296ED}" dt="2024-10-08T14:50:58.704" v="6" actId="478"/>
        <pc:sldMkLst>
          <pc:docMk/>
          <pc:sldMk cId="2941564429" sldId="273"/>
        </pc:sldMkLst>
        <pc:picChg chg="del">
          <ac:chgData name="Deborah Jenkins" userId="3cd02ba5-e528-4585-978d-4fde2b47730a" providerId="ADAL" clId="{052E0532-B092-4629-B8E2-6A4679C296ED}" dt="2024-10-08T14:50:58.704" v="6" actId="478"/>
          <ac:picMkLst>
            <pc:docMk/>
            <pc:sldMk cId="2941564429" sldId="273"/>
            <ac:picMk id="4" creationId="{0DEDCFFC-21C3-A7D0-8E55-24700D9482F2}"/>
          </ac:picMkLst>
        </pc:picChg>
        <pc:picChg chg="del">
          <ac:chgData name="Deborah Jenkins" userId="3cd02ba5-e528-4585-978d-4fde2b47730a" providerId="ADAL" clId="{052E0532-B092-4629-B8E2-6A4679C296ED}" dt="2024-10-08T14:50:55.153" v="5" actId="478"/>
          <ac:picMkLst>
            <pc:docMk/>
            <pc:sldMk cId="2941564429" sldId="273"/>
            <ac:picMk id="6" creationId="{B97F6D9A-FBC6-2CB5-256A-533D49F6E9F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011A03-20EB-475C-81EB-1D77ECCED646}"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9F3DBC0D-3EAE-491D-89AD-FD460816E22A}">
      <dgm:prSet/>
      <dgm:spPr/>
      <dgm:t>
        <a:bodyPr/>
        <a:lstStyle/>
        <a:p>
          <a:r>
            <a:rPr lang="en-GB" dirty="0">
              <a:effectLst>
                <a:outerShdw blurRad="38100" dist="38100" dir="2700000" algn="tl">
                  <a:srgbClr val="000000">
                    <a:alpha val="43137"/>
                  </a:srgbClr>
                </a:outerShdw>
              </a:effectLst>
            </a:rPr>
            <a:t>Once you’ve figured out your strengths, it’s time to be critical and review your weaknesses</a:t>
          </a:r>
          <a:endParaRPr lang="en-US" dirty="0">
            <a:effectLst>
              <a:outerShdw blurRad="38100" dist="38100" dir="2700000" algn="tl">
                <a:srgbClr val="000000">
                  <a:alpha val="43137"/>
                </a:srgbClr>
              </a:outerShdw>
            </a:effectLst>
          </a:endParaRPr>
        </a:p>
      </dgm:t>
    </dgm:pt>
    <dgm:pt modelId="{4526C97B-AB97-48A9-BEF2-1270FB04A2AD}" type="parTrans" cxnId="{8D32CFEE-A58C-4884-8F43-D2C69CE7F9D3}">
      <dgm:prSet/>
      <dgm:spPr/>
      <dgm:t>
        <a:bodyPr/>
        <a:lstStyle/>
        <a:p>
          <a:endParaRPr lang="en-US"/>
        </a:p>
      </dgm:t>
    </dgm:pt>
    <dgm:pt modelId="{7385632E-B5FA-4162-B9C1-5B048D1B4FFB}" type="sibTrans" cxnId="{8D32CFEE-A58C-4884-8F43-D2C69CE7F9D3}">
      <dgm:prSet/>
      <dgm:spPr/>
      <dgm:t>
        <a:bodyPr/>
        <a:lstStyle/>
        <a:p>
          <a:endParaRPr lang="en-US"/>
        </a:p>
      </dgm:t>
    </dgm:pt>
    <dgm:pt modelId="{81FF29EA-32E3-42AE-A30D-8636E98DF65A}">
      <dgm:prSet/>
      <dgm:spPr/>
      <dgm:t>
        <a:bodyPr/>
        <a:lstStyle/>
        <a:p>
          <a:r>
            <a:rPr lang="en-GB"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dirty="0">
            <a:effectLst>
              <a:outerShdw blurRad="38100" dist="38100" dir="2700000" algn="tl">
                <a:srgbClr val="000000">
                  <a:alpha val="43137"/>
                </a:srgbClr>
              </a:outerShdw>
            </a:effectLst>
          </a:endParaRPr>
        </a:p>
      </dgm:t>
    </dgm:pt>
    <dgm:pt modelId="{368F675D-97C9-417A-AFD5-552FB4EF32A8}" type="parTrans" cxnId="{8E27E3FC-C54A-4054-914E-3296C53E9118}">
      <dgm:prSet/>
      <dgm:spPr/>
      <dgm:t>
        <a:bodyPr/>
        <a:lstStyle/>
        <a:p>
          <a:endParaRPr lang="en-US"/>
        </a:p>
      </dgm:t>
    </dgm:pt>
    <dgm:pt modelId="{3188C3B0-5006-4F2E-A61D-52EBCE7C4B08}" type="sibTrans" cxnId="{8E27E3FC-C54A-4054-914E-3296C53E9118}">
      <dgm:prSet/>
      <dgm:spPr/>
      <dgm:t>
        <a:bodyPr/>
        <a:lstStyle/>
        <a:p>
          <a:endParaRPr lang="en-US"/>
        </a:p>
      </dgm:t>
    </dgm:pt>
    <dgm:pt modelId="{3B832A83-1351-4E5A-BB90-23B3ED2C8F99}">
      <dgm:prSet/>
      <dgm:spPr/>
      <dgm:t>
        <a:bodyPr/>
        <a:lstStyle/>
        <a:p>
          <a:r>
            <a:rPr lang="en-GB">
              <a:effectLst>
                <a:outerShdw blurRad="38100" dist="38100" dir="2700000" algn="tl">
                  <a:srgbClr val="000000">
                    <a:alpha val="43137"/>
                  </a:srgbClr>
                </a:outerShdw>
              </a:effectLst>
            </a:rPr>
            <a:t>What does the company LACK?</a:t>
          </a:r>
          <a:endParaRPr lang="en-US">
            <a:effectLst>
              <a:outerShdw blurRad="38100" dist="38100" dir="2700000" algn="tl">
                <a:srgbClr val="000000">
                  <a:alpha val="43137"/>
                </a:srgbClr>
              </a:outerShdw>
            </a:effectLst>
          </a:endParaRPr>
        </a:p>
      </dgm:t>
    </dgm:pt>
    <dgm:pt modelId="{16AEAED7-B84A-45D7-BA2B-329739F265F0}" type="parTrans" cxnId="{948A372E-F5A5-4B91-8DCF-0F2F247DEA07}">
      <dgm:prSet/>
      <dgm:spPr/>
      <dgm:t>
        <a:bodyPr/>
        <a:lstStyle/>
        <a:p>
          <a:endParaRPr lang="en-US"/>
        </a:p>
      </dgm:t>
    </dgm:pt>
    <dgm:pt modelId="{7F431C52-DE39-4E46-9C20-222CADB262F9}" type="sibTrans" cxnId="{948A372E-F5A5-4B91-8DCF-0F2F247DEA07}">
      <dgm:prSet/>
      <dgm:spPr/>
      <dgm:t>
        <a:bodyPr/>
        <a:lstStyle/>
        <a:p>
          <a:endParaRPr lang="en-US"/>
        </a:p>
      </dgm:t>
    </dgm:pt>
    <dgm:pt modelId="{3250446C-CE19-46AA-B564-CC717BB6717B}">
      <dgm:prSet/>
      <dgm:spPr/>
      <dgm:t>
        <a:bodyPr/>
        <a:lstStyle/>
        <a:p>
          <a:r>
            <a:rPr lang="en-GB">
              <a:effectLst>
                <a:outerShdw blurRad="38100" dist="38100" dir="2700000" algn="tl">
                  <a:srgbClr val="000000">
                    <a:alpha val="43137"/>
                  </a:srgbClr>
                </a:outerShdw>
              </a:effectLst>
            </a:rPr>
            <a:t>Things your Competitors do better than you?</a:t>
          </a:r>
          <a:endParaRPr lang="en-US">
            <a:effectLst>
              <a:outerShdw blurRad="38100" dist="38100" dir="2700000" algn="tl">
                <a:srgbClr val="000000">
                  <a:alpha val="43137"/>
                </a:srgbClr>
              </a:outerShdw>
            </a:effectLst>
          </a:endParaRPr>
        </a:p>
      </dgm:t>
    </dgm:pt>
    <dgm:pt modelId="{7A4580F8-8F8B-45AC-A926-444668562662}" type="parTrans" cxnId="{CC216110-CB0F-4BD7-81CD-BB05191A5607}">
      <dgm:prSet/>
      <dgm:spPr/>
      <dgm:t>
        <a:bodyPr/>
        <a:lstStyle/>
        <a:p>
          <a:endParaRPr lang="en-US"/>
        </a:p>
      </dgm:t>
    </dgm:pt>
    <dgm:pt modelId="{2C8CE265-B9D2-4FB5-8828-66CE3EF3B220}" type="sibTrans" cxnId="{CC216110-CB0F-4BD7-81CD-BB05191A5607}">
      <dgm:prSet/>
      <dgm:spPr/>
      <dgm:t>
        <a:bodyPr/>
        <a:lstStyle/>
        <a:p>
          <a:endParaRPr lang="en-US"/>
        </a:p>
      </dgm:t>
    </dgm:pt>
    <dgm:pt modelId="{78F8196B-3257-4C8F-84B0-70160847FD1B}">
      <dgm:prSet/>
      <dgm:spPr/>
      <dgm:t>
        <a:bodyPr/>
        <a:lstStyle/>
        <a:p>
          <a:r>
            <a:rPr lang="en-GB">
              <a:effectLst>
                <a:outerShdw blurRad="38100" dist="38100" dir="2700000" algn="tl">
                  <a:srgbClr val="000000">
                    <a:alpha val="43137"/>
                  </a:srgbClr>
                </a:outerShdw>
              </a:effectLst>
            </a:rPr>
            <a:t>Resource Limitations</a:t>
          </a:r>
          <a:endParaRPr lang="en-US">
            <a:effectLst>
              <a:outerShdw blurRad="38100" dist="38100" dir="2700000" algn="tl">
                <a:srgbClr val="000000">
                  <a:alpha val="43137"/>
                </a:srgbClr>
              </a:outerShdw>
            </a:effectLst>
          </a:endParaRPr>
        </a:p>
      </dgm:t>
    </dgm:pt>
    <dgm:pt modelId="{AF8CD2A8-9D8E-43AD-80F6-8364DB5C352F}" type="parTrans" cxnId="{898B870C-4F40-4F04-86E6-C6BD295D2372}">
      <dgm:prSet/>
      <dgm:spPr/>
      <dgm:t>
        <a:bodyPr/>
        <a:lstStyle/>
        <a:p>
          <a:endParaRPr lang="en-US"/>
        </a:p>
      </dgm:t>
    </dgm:pt>
    <dgm:pt modelId="{C49529FB-DED8-4091-A319-533F72376A32}" type="sibTrans" cxnId="{898B870C-4F40-4F04-86E6-C6BD295D2372}">
      <dgm:prSet/>
      <dgm:spPr/>
      <dgm:t>
        <a:bodyPr/>
        <a:lstStyle/>
        <a:p>
          <a:endParaRPr lang="en-US"/>
        </a:p>
      </dgm:t>
    </dgm:pt>
    <dgm:pt modelId="{892C2DBB-3AF1-44C1-A65F-76F23581DDC7}">
      <dgm:prSet/>
      <dgm:spPr/>
      <dgm:t>
        <a:bodyPr/>
        <a:lstStyle/>
        <a:p>
          <a:r>
            <a:rPr lang="en-GB">
              <a:effectLst>
                <a:outerShdw blurRad="38100" dist="38100" dir="2700000" algn="tl">
                  <a:srgbClr val="000000">
                    <a:alpha val="43137"/>
                  </a:srgbClr>
                </a:outerShdw>
              </a:effectLst>
            </a:rPr>
            <a:t>Unclear unique selling position.</a:t>
          </a:r>
          <a:endParaRPr lang="en-US">
            <a:effectLst>
              <a:outerShdw blurRad="38100" dist="38100" dir="2700000" algn="tl">
                <a:srgbClr val="000000">
                  <a:alpha val="43137"/>
                </a:srgbClr>
              </a:outerShdw>
            </a:effectLst>
          </a:endParaRPr>
        </a:p>
      </dgm:t>
    </dgm:pt>
    <dgm:pt modelId="{A23E6E88-26AF-4DED-B713-E0F795C18186}" type="parTrans" cxnId="{C69DB58D-C5BB-4E86-A567-414D18A959D3}">
      <dgm:prSet/>
      <dgm:spPr/>
      <dgm:t>
        <a:bodyPr/>
        <a:lstStyle/>
        <a:p>
          <a:endParaRPr lang="en-US"/>
        </a:p>
      </dgm:t>
    </dgm:pt>
    <dgm:pt modelId="{805B3357-00A2-4A83-8FA8-4EC7B4080899}" type="sibTrans" cxnId="{C69DB58D-C5BB-4E86-A567-414D18A959D3}">
      <dgm:prSet/>
      <dgm:spPr/>
      <dgm:t>
        <a:bodyPr/>
        <a:lstStyle/>
        <a:p>
          <a:endParaRPr lang="en-US"/>
        </a:p>
      </dgm:t>
    </dgm:pt>
    <dgm:pt modelId="{F4D89CE3-BF6C-43F6-B9E5-CE278138150D}" type="pres">
      <dgm:prSet presAssocID="{19011A03-20EB-475C-81EB-1D77ECCED646}" presName="vert0" presStyleCnt="0">
        <dgm:presLayoutVars>
          <dgm:dir/>
          <dgm:animOne val="branch"/>
          <dgm:animLvl val="lvl"/>
        </dgm:presLayoutVars>
      </dgm:prSet>
      <dgm:spPr/>
    </dgm:pt>
    <dgm:pt modelId="{B02D02AE-5851-462E-BE70-F6FB87104F33}" type="pres">
      <dgm:prSet presAssocID="{9F3DBC0D-3EAE-491D-89AD-FD460816E22A}" presName="thickLine" presStyleLbl="alignNode1" presStyleIdx="0" presStyleCnt="6"/>
      <dgm:spPr/>
    </dgm:pt>
    <dgm:pt modelId="{55D25497-EB69-4D7B-9350-25E4FA20ADC0}" type="pres">
      <dgm:prSet presAssocID="{9F3DBC0D-3EAE-491D-89AD-FD460816E22A}" presName="horz1" presStyleCnt="0"/>
      <dgm:spPr/>
    </dgm:pt>
    <dgm:pt modelId="{351557E7-D426-4665-AE89-014FC1025415}" type="pres">
      <dgm:prSet presAssocID="{9F3DBC0D-3EAE-491D-89AD-FD460816E22A}" presName="tx1" presStyleLbl="revTx" presStyleIdx="0" presStyleCnt="6" custLinFactNeighborX="116" custLinFactNeighborY="337"/>
      <dgm:spPr/>
    </dgm:pt>
    <dgm:pt modelId="{69A9F40B-1373-465E-979E-490D49A23870}" type="pres">
      <dgm:prSet presAssocID="{9F3DBC0D-3EAE-491D-89AD-FD460816E22A}" presName="vert1" presStyleCnt="0"/>
      <dgm:spPr/>
    </dgm:pt>
    <dgm:pt modelId="{BE7BBEA4-8342-4FA6-B8DB-E490219D4BD4}" type="pres">
      <dgm:prSet presAssocID="{81FF29EA-32E3-42AE-A30D-8636E98DF65A}" presName="thickLine" presStyleLbl="alignNode1" presStyleIdx="1" presStyleCnt="6"/>
      <dgm:spPr/>
    </dgm:pt>
    <dgm:pt modelId="{060D4671-869B-4C5A-B7C8-97F881EEE153}" type="pres">
      <dgm:prSet presAssocID="{81FF29EA-32E3-42AE-A30D-8636E98DF65A}" presName="horz1" presStyleCnt="0"/>
      <dgm:spPr/>
    </dgm:pt>
    <dgm:pt modelId="{B1944CC4-4543-47AD-8735-9E65364D1F45}" type="pres">
      <dgm:prSet presAssocID="{81FF29EA-32E3-42AE-A30D-8636E98DF65A}" presName="tx1" presStyleLbl="revTx" presStyleIdx="1" presStyleCnt="6"/>
      <dgm:spPr/>
    </dgm:pt>
    <dgm:pt modelId="{21945934-0DC2-4D00-8852-01650D305560}" type="pres">
      <dgm:prSet presAssocID="{81FF29EA-32E3-42AE-A30D-8636E98DF65A}" presName="vert1" presStyleCnt="0"/>
      <dgm:spPr/>
    </dgm:pt>
    <dgm:pt modelId="{F63607F2-C1FD-4B0D-A021-237F372F4355}" type="pres">
      <dgm:prSet presAssocID="{3B832A83-1351-4E5A-BB90-23B3ED2C8F99}" presName="thickLine" presStyleLbl="alignNode1" presStyleIdx="2" presStyleCnt="6"/>
      <dgm:spPr/>
    </dgm:pt>
    <dgm:pt modelId="{676643D1-7592-4611-A820-BFDD4D21BC3B}" type="pres">
      <dgm:prSet presAssocID="{3B832A83-1351-4E5A-BB90-23B3ED2C8F99}" presName="horz1" presStyleCnt="0"/>
      <dgm:spPr/>
    </dgm:pt>
    <dgm:pt modelId="{45955138-467F-4102-8FFE-2E28DE6B035A}" type="pres">
      <dgm:prSet presAssocID="{3B832A83-1351-4E5A-BB90-23B3ED2C8F99}" presName="tx1" presStyleLbl="revTx" presStyleIdx="2" presStyleCnt="6"/>
      <dgm:spPr/>
    </dgm:pt>
    <dgm:pt modelId="{E3DC1453-9A46-4144-B881-90B59C0CEF91}" type="pres">
      <dgm:prSet presAssocID="{3B832A83-1351-4E5A-BB90-23B3ED2C8F99}" presName="vert1" presStyleCnt="0"/>
      <dgm:spPr/>
    </dgm:pt>
    <dgm:pt modelId="{D9876468-DE16-40DB-84AB-E90EC2698DC2}" type="pres">
      <dgm:prSet presAssocID="{3250446C-CE19-46AA-B564-CC717BB6717B}" presName="thickLine" presStyleLbl="alignNode1" presStyleIdx="3" presStyleCnt="6"/>
      <dgm:spPr/>
    </dgm:pt>
    <dgm:pt modelId="{E9750A81-0D97-4A55-A227-07ABEEF8D3A7}" type="pres">
      <dgm:prSet presAssocID="{3250446C-CE19-46AA-B564-CC717BB6717B}" presName="horz1" presStyleCnt="0"/>
      <dgm:spPr/>
    </dgm:pt>
    <dgm:pt modelId="{C0F27D71-5F4E-4153-9442-0277DA63E5C8}" type="pres">
      <dgm:prSet presAssocID="{3250446C-CE19-46AA-B564-CC717BB6717B}" presName="tx1" presStyleLbl="revTx" presStyleIdx="3" presStyleCnt="6"/>
      <dgm:spPr/>
    </dgm:pt>
    <dgm:pt modelId="{9942AAC7-88D5-4F14-952E-CBC439244900}" type="pres">
      <dgm:prSet presAssocID="{3250446C-CE19-46AA-B564-CC717BB6717B}" presName="vert1" presStyleCnt="0"/>
      <dgm:spPr/>
    </dgm:pt>
    <dgm:pt modelId="{84CDFCAF-0136-40B6-90E6-00482056B768}" type="pres">
      <dgm:prSet presAssocID="{78F8196B-3257-4C8F-84B0-70160847FD1B}" presName="thickLine" presStyleLbl="alignNode1" presStyleIdx="4" presStyleCnt="6"/>
      <dgm:spPr/>
    </dgm:pt>
    <dgm:pt modelId="{3143C6A9-DD65-4442-B667-664E842C969E}" type="pres">
      <dgm:prSet presAssocID="{78F8196B-3257-4C8F-84B0-70160847FD1B}" presName="horz1" presStyleCnt="0"/>
      <dgm:spPr/>
    </dgm:pt>
    <dgm:pt modelId="{A4B7DEEB-C676-4BD0-B7CC-97DB257358F7}" type="pres">
      <dgm:prSet presAssocID="{78F8196B-3257-4C8F-84B0-70160847FD1B}" presName="tx1" presStyleLbl="revTx" presStyleIdx="4" presStyleCnt="6"/>
      <dgm:spPr/>
    </dgm:pt>
    <dgm:pt modelId="{006E3334-719F-49CA-B37B-1731605EC076}" type="pres">
      <dgm:prSet presAssocID="{78F8196B-3257-4C8F-84B0-70160847FD1B}" presName="vert1" presStyleCnt="0"/>
      <dgm:spPr/>
    </dgm:pt>
    <dgm:pt modelId="{105906EB-B183-4F53-8E85-0BD3C6ADFE88}" type="pres">
      <dgm:prSet presAssocID="{892C2DBB-3AF1-44C1-A65F-76F23581DDC7}" presName="thickLine" presStyleLbl="alignNode1" presStyleIdx="5" presStyleCnt="6"/>
      <dgm:spPr/>
    </dgm:pt>
    <dgm:pt modelId="{B93C19C3-33CF-4E0D-8809-4B3262AAFE1A}" type="pres">
      <dgm:prSet presAssocID="{892C2DBB-3AF1-44C1-A65F-76F23581DDC7}" presName="horz1" presStyleCnt="0"/>
      <dgm:spPr/>
    </dgm:pt>
    <dgm:pt modelId="{E0E61A87-0253-4BD2-A9FB-D0C195273F35}" type="pres">
      <dgm:prSet presAssocID="{892C2DBB-3AF1-44C1-A65F-76F23581DDC7}" presName="tx1" presStyleLbl="revTx" presStyleIdx="5" presStyleCnt="6"/>
      <dgm:spPr/>
    </dgm:pt>
    <dgm:pt modelId="{A70C3F40-5516-4C04-AA0F-A91417BD15D5}" type="pres">
      <dgm:prSet presAssocID="{892C2DBB-3AF1-44C1-A65F-76F23581DDC7}" presName="vert1" presStyleCnt="0"/>
      <dgm:spPr/>
    </dgm:pt>
  </dgm:ptLst>
  <dgm:cxnLst>
    <dgm:cxn modelId="{7128A20A-FA33-4AF8-87E7-177039E16DB7}" type="presOf" srcId="{3B832A83-1351-4E5A-BB90-23B3ED2C8F99}" destId="{45955138-467F-4102-8FFE-2E28DE6B035A}" srcOrd="0" destOrd="0" presId="urn:microsoft.com/office/officeart/2008/layout/LinedList"/>
    <dgm:cxn modelId="{898B870C-4F40-4F04-86E6-C6BD295D2372}" srcId="{19011A03-20EB-475C-81EB-1D77ECCED646}" destId="{78F8196B-3257-4C8F-84B0-70160847FD1B}" srcOrd="4" destOrd="0" parTransId="{AF8CD2A8-9D8E-43AD-80F6-8364DB5C352F}" sibTransId="{C49529FB-DED8-4091-A319-533F72376A32}"/>
    <dgm:cxn modelId="{CC216110-CB0F-4BD7-81CD-BB05191A5607}" srcId="{19011A03-20EB-475C-81EB-1D77ECCED646}" destId="{3250446C-CE19-46AA-B564-CC717BB6717B}" srcOrd="3" destOrd="0" parTransId="{7A4580F8-8F8B-45AC-A926-444668562662}" sibTransId="{2C8CE265-B9D2-4FB5-8828-66CE3EF3B220}"/>
    <dgm:cxn modelId="{948A372E-F5A5-4B91-8DCF-0F2F247DEA07}" srcId="{19011A03-20EB-475C-81EB-1D77ECCED646}" destId="{3B832A83-1351-4E5A-BB90-23B3ED2C8F99}" srcOrd="2" destOrd="0" parTransId="{16AEAED7-B84A-45D7-BA2B-329739F265F0}" sibTransId="{7F431C52-DE39-4E46-9C20-222CADB262F9}"/>
    <dgm:cxn modelId="{DEE50B49-BEA9-42F3-9D00-B20D7CF71EB2}" type="presOf" srcId="{9F3DBC0D-3EAE-491D-89AD-FD460816E22A}" destId="{351557E7-D426-4665-AE89-014FC1025415}" srcOrd="0" destOrd="0" presId="urn:microsoft.com/office/officeart/2008/layout/LinedList"/>
    <dgm:cxn modelId="{1FE80972-D3A1-42BE-ABEB-225EDAE51323}" type="presOf" srcId="{892C2DBB-3AF1-44C1-A65F-76F23581DDC7}" destId="{E0E61A87-0253-4BD2-A9FB-D0C195273F35}" srcOrd="0" destOrd="0" presId="urn:microsoft.com/office/officeart/2008/layout/LinedList"/>
    <dgm:cxn modelId="{9D428552-C9FA-459B-8785-034FCFE97E82}" type="presOf" srcId="{81FF29EA-32E3-42AE-A30D-8636E98DF65A}" destId="{B1944CC4-4543-47AD-8735-9E65364D1F45}" srcOrd="0" destOrd="0" presId="urn:microsoft.com/office/officeart/2008/layout/LinedList"/>
    <dgm:cxn modelId="{1E9F4B59-719D-4AB6-8451-B8EF332B1B8E}" type="presOf" srcId="{78F8196B-3257-4C8F-84B0-70160847FD1B}" destId="{A4B7DEEB-C676-4BD0-B7CC-97DB257358F7}" srcOrd="0" destOrd="0" presId="urn:microsoft.com/office/officeart/2008/layout/LinedList"/>
    <dgm:cxn modelId="{7B853B7E-D312-45D6-9FFD-56B3813B4771}" type="presOf" srcId="{3250446C-CE19-46AA-B564-CC717BB6717B}" destId="{C0F27D71-5F4E-4153-9442-0277DA63E5C8}" srcOrd="0" destOrd="0" presId="urn:microsoft.com/office/officeart/2008/layout/LinedList"/>
    <dgm:cxn modelId="{C69DB58D-C5BB-4E86-A567-414D18A959D3}" srcId="{19011A03-20EB-475C-81EB-1D77ECCED646}" destId="{892C2DBB-3AF1-44C1-A65F-76F23581DDC7}" srcOrd="5" destOrd="0" parTransId="{A23E6E88-26AF-4DED-B713-E0F795C18186}" sibTransId="{805B3357-00A2-4A83-8FA8-4EC7B4080899}"/>
    <dgm:cxn modelId="{92467ADE-5920-4DAC-8EFF-2D74EC516AA6}" type="presOf" srcId="{19011A03-20EB-475C-81EB-1D77ECCED646}" destId="{F4D89CE3-BF6C-43F6-B9E5-CE278138150D}" srcOrd="0" destOrd="0" presId="urn:microsoft.com/office/officeart/2008/layout/LinedList"/>
    <dgm:cxn modelId="{8D32CFEE-A58C-4884-8F43-D2C69CE7F9D3}" srcId="{19011A03-20EB-475C-81EB-1D77ECCED646}" destId="{9F3DBC0D-3EAE-491D-89AD-FD460816E22A}" srcOrd="0" destOrd="0" parTransId="{4526C97B-AB97-48A9-BEF2-1270FB04A2AD}" sibTransId="{7385632E-B5FA-4162-B9C1-5B048D1B4FFB}"/>
    <dgm:cxn modelId="{8E27E3FC-C54A-4054-914E-3296C53E9118}" srcId="{19011A03-20EB-475C-81EB-1D77ECCED646}" destId="{81FF29EA-32E3-42AE-A30D-8636E98DF65A}" srcOrd="1" destOrd="0" parTransId="{368F675D-97C9-417A-AFD5-552FB4EF32A8}" sibTransId="{3188C3B0-5006-4F2E-A61D-52EBCE7C4B08}"/>
    <dgm:cxn modelId="{FBDD7940-E2FC-4970-8017-94A353563EF6}" type="presParOf" srcId="{F4D89CE3-BF6C-43F6-B9E5-CE278138150D}" destId="{B02D02AE-5851-462E-BE70-F6FB87104F33}" srcOrd="0" destOrd="0" presId="urn:microsoft.com/office/officeart/2008/layout/LinedList"/>
    <dgm:cxn modelId="{1732CE2E-D8FE-4AA4-90DC-76E3E21F318C}" type="presParOf" srcId="{F4D89CE3-BF6C-43F6-B9E5-CE278138150D}" destId="{55D25497-EB69-4D7B-9350-25E4FA20ADC0}" srcOrd="1" destOrd="0" presId="urn:microsoft.com/office/officeart/2008/layout/LinedList"/>
    <dgm:cxn modelId="{91B8A93F-AEEB-4296-AC46-C3CD2D8458FA}" type="presParOf" srcId="{55D25497-EB69-4D7B-9350-25E4FA20ADC0}" destId="{351557E7-D426-4665-AE89-014FC1025415}" srcOrd="0" destOrd="0" presId="urn:microsoft.com/office/officeart/2008/layout/LinedList"/>
    <dgm:cxn modelId="{2CE2AB01-3479-4566-8408-F8510909C9C2}" type="presParOf" srcId="{55D25497-EB69-4D7B-9350-25E4FA20ADC0}" destId="{69A9F40B-1373-465E-979E-490D49A23870}" srcOrd="1" destOrd="0" presId="urn:microsoft.com/office/officeart/2008/layout/LinedList"/>
    <dgm:cxn modelId="{501F3544-2A71-47C8-A5B6-44CF4F901400}" type="presParOf" srcId="{F4D89CE3-BF6C-43F6-B9E5-CE278138150D}" destId="{BE7BBEA4-8342-4FA6-B8DB-E490219D4BD4}" srcOrd="2" destOrd="0" presId="urn:microsoft.com/office/officeart/2008/layout/LinedList"/>
    <dgm:cxn modelId="{92EE9CDB-589D-4902-9B18-4145ABC35226}" type="presParOf" srcId="{F4D89CE3-BF6C-43F6-B9E5-CE278138150D}" destId="{060D4671-869B-4C5A-B7C8-97F881EEE153}" srcOrd="3" destOrd="0" presId="urn:microsoft.com/office/officeart/2008/layout/LinedList"/>
    <dgm:cxn modelId="{24BDF10D-8878-4B77-A9AC-F7FCCE741CE1}" type="presParOf" srcId="{060D4671-869B-4C5A-B7C8-97F881EEE153}" destId="{B1944CC4-4543-47AD-8735-9E65364D1F45}" srcOrd="0" destOrd="0" presId="urn:microsoft.com/office/officeart/2008/layout/LinedList"/>
    <dgm:cxn modelId="{24C20ECC-FEA1-4A94-94C9-3C9BF75B73F9}" type="presParOf" srcId="{060D4671-869B-4C5A-B7C8-97F881EEE153}" destId="{21945934-0DC2-4D00-8852-01650D305560}" srcOrd="1" destOrd="0" presId="urn:microsoft.com/office/officeart/2008/layout/LinedList"/>
    <dgm:cxn modelId="{1AAE7529-62EE-44B1-AF2C-12590F911A7A}" type="presParOf" srcId="{F4D89CE3-BF6C-43F6-B9E5-CE278138150D}" destId="{F63607F2-C1FD-4B0D-A021-237F372F4355}" srcOrd="4" destOrd="0" presId="urn:microsoft.com/office/officeart/2008/layout/LinedList"/>
    <dgm:cxn modelId="{42F034ED-ED2A-4475-B950-FE4C49ABFD34}" type="presParOf" srcId="{F4D89CE3-BF6C-43F6-B9E5-CE278138150D}" destId="{676643D1-7592-4611-A820-BFDD4D21BC3B}" srcOrd="5" destOrd="0" presId="urn:microsoft.com/office/officeart/2008/layout/LinedList"/>
    <dgm:cxn modelId="{D5DF9666-D204-4575-B69F-A1A55B7149B6}" type="presParOf" srcId="{676643D1-7592-4611-A820-BFDD4D21BC3B}" destId="{45955138-467F-4102-8FFE-2E28DE6B035A}" srcOrd="0" destOrd="0" presId="urn:microsoft.com/office/officeart/2008/layout/LinedList"/>
    <dgm:cxn modelId="{91917487-6300-47D7-B16F-8AEC1ED5B5DB}" type="presParOf" srcId="{676643D1-7592-4611-A820-BFDD4D21BC3B}" destId="{E3DC1453-9A46-4144-B881-90B59C0CEF91}" srcOrd="1" destOrd="0" presId="urn:microsoft.com/office/officeart/2008/layout/LinedList"/>
    <dgm:cxn modelId="{5B030A42-5DEB-492C-ABCD-777C18EC8097}" type="presParOf" srcId="{F4D89CE3-BF6C-43F6-B9E5-CE278138150D}" destId="{D9876468-DE16-40DB-84AB-E90EC2698DC2}" srcOrd="6" destOrd="0" presId="urn:microsoft.com/office/officeart/2008/layout/LinedList"/>
    <dgm:cxn modelId="{CE50608F-5D56-4819-B8D6-5ED9CC0AED6D}" type="presParOf" srcId="{F4D89CE3-BF6C-43F6-B9E5-CE278138150D}" destId="{E9750A81-0D97-4A55-A227-07ABEEF8D3A7}" srcOrd="7" destOrd="0" presId="urn:microsoft.com/office/officeart/2008/layout/LinedList"/>
    <dgm:cxn modelId="{5F180EEE-E1C3-42AA-B07D-E2C3242619FB}" type="presParOf" srcId="{E9750A81-0D97-4A55-A227-07ABEEF8D3A7}" destId="{C0F27D71-5F4E-4153-9442-0277DA63E5C8}" srcOrd="0" destOrd="0" presId="urn:microsoft.com/office/officeart/2008/layout/LinedList"/>
    <dgm:cxn modelId="{58F81F8B-D089-45D7-89A3-6623006E7757}" type="presParOf" srcId="{E9750A81-0D97-4A55-A227-07ABEEF8D3A7}" destId="{9942AAC7-88D5-4F14-952E-CBC439244900}" srcOrd="1" destOrd="0" presId="urn:microsoft.com/office/officeart/2008/layout/LinedList"/>
    <dgm:cxn modelId="{199CC6D4-46E9-454E-9C0F-16907451D08B}" type="presParOf" srcId="{F4D89CE3-BF6C-43F6-B9E5-CE278138150D}" destId="{84CDFCAF-0136-40B6-90E6-00482056B768}" srcOrd="8" destOrd="0" presId="urn:microsoft.com/office/officeart/2008/layout/LinedList"/>
    <dgm:cxn modelId="{81C39F3D-22F3-428F-AB5F-C296CF0A8440}" type="presParOf" srcId="{F4D89CE3-BF6C-43F6-B9E5-CE278138150D}" destId="{3143C6A9-DD65-4442-B667-664E842C969E}" srcOrd="9" destOrd="0" presId="urn:microsoft.com/office/officeart/2008/layout/LinedList"/>
    <dgm:cxn modelId="{7AA40669-94C7-40B8-ABF4-BA554A9625F6}" type="presParOf" srcId="{3143C6A9-DD65-4442-B667-664E842C969E}" destId="{A4B7DEEB-C676-4BD0-B7CC-97DB257358F7}" srcOrd="0" destOrd="0" presId="urn:microsoft.com/office/officeart/2008/layout/LinedList"/>
    <dgm:cxn modelId="{9C8B4FD8-40BF-46E0-906E-6541696A9650}" type="presParOf" srcId="{3143C6A9-DD65-4442-B667-664E842C969E}" destId="{006E3334-719F-49CA-B37B-1731605EC076}" srcOrd="1" destOrd="0" presId="urn:microsoft.com/office/officeart/2008/layout/LinedList"/>
    <dgm:cxn modelId="{30993259-C5B9-49A0-83D2-7B1E40192D73}" type="presParOf" srcId="{F4D89CE3-BF6C-43F6-B9E5-CE278138150D}" destId="{105906EB-B183-4F53-8E85-0BD3C6ADFE88}" srcOrd="10" destOrd="0" presId="urn:microsoft.com/office/officeart/2008/layout/LinedList"/>
    <dgm:cxn modelId="{2F7AFC1B-C985-4746-81D0-893115C81F49}" type="presParOf" srcId="{F4D89CE3-BF6C-43F6-B9E5-CE278138150D}" destId="{B93C19C3-33CF-4E0D-8809-4B3262AAFE1A}" srcOrd="11" destOrd="0" presId="urn:microsoft.com/office/officeart/2008/layout/LinedList"/>
    <dgm:cxn modelId="{8E85A9CE-34AD-477A-9F69-D4B961C01061}" type="presParOf" srcId="{B93C19C3-33CF-4E0D-8809-4B3262AAFE1A}" destId="{E0E61A87-0253-4BD2-A9FB-D0C195273F35}" srcOrd="0" destOrd="0" presId="urn:microsoft.com/office/officeart/2008/layout/LinedList"/>
    <dgm:cxn modelId="{053C0D51-C1A3-47C3-966F-D9C37ADCC835}" type="presParOf" srcId="{B93C19C3-33CF-4E0D-8809-4B3262AAFE1A}" destId="{A70C3F40-5516-4C04-AA0F-A91417BD15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D4B2CE-6019-4E40-AA70-EE7B277C3FEE}"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US"/>
        </a:p>
      </dgm:t>
    </dgm:pt>
    <dgm:pt modelId="{C04D39D4-9D16-44FF-B2A8-30784F8C31CC}">
      <dgm:prSet custT="1"/>
      <dgm:spPr/>
      <dgm:t>
        <a:bodyPr/>
        <a:lstStyle/>
        <a:p>
          <a:r>
            <a:rPr lang="en-GB" sz="1400" dirty="0"/>
            <a:t>The final element of a SWOT analysis are Threats – everything that poses a RISK to either your company itself or its likelihood of success or growth.</a:t>
          </a:r>
          <a:endParaRPr lang="en-US" sz="1400" dirty="0"/>
        </a:p>
      </dgm:t>
    </dgm:pt>
    <dgm:pt modelId="{0CF439D5-8921-4053-96B8-0D9741D54B94}" type="parTrans" cxnId="{414236EA-FCDA-4AB4-882E-F79F2EAA4B1D}">
      <dgm:prSet/>
      <dgm:spPr/>
      <dgm:t>
        <a:bodyPr/>
        <a:lstStyle/>
        <a:p>
          <a:endParaRPr lang="en-US"/>
        </a:p>
      </dgm:t>
    </dgm:pt>
    <dgm:pt modelId="{A2E6EDFC-EC19-487A-9013-2720FFC5D754}" type="sibTrans" cxnId="{414236EA-FCDA-4AB4-882E-F79F2EAA4B1D}">
      <dgm:prSet/>
      <dgm:spPr/>
      <dgm:t>
        <a:bodyPr/>
        <a:lstStyle/>
        <a:p>
          <a:endParaRPr lang="en-US"/>
        </a:p>
      </dgm:t>
    </dgm:pt>
    <dgm:pt modelId="{8A013ED4-634C-43C3-A59B-622F5158C122}">
      <dgm:prSet custT="1"/>
      <dgm:spPr/>
      <dgm:t>
        <a:bodyPr/>
        <a:lstStyle/>
        <a:p>
          <a:r>
            <a:rPr lang="en-GB" sz="1400" dirty="0"/>
            <a:t>This could include things like emerging competitors, changes in regulatory law, financial risks, and virtually everything else that could potentially jeopardize the future of your company or project.</a:t>
          </a:r>
          <a:endParaRPr lang="en-US" sz="1400" dirty="0"/>
        </a:p>
      </dgm:t>
    </dgm:pt>
    <dgm:pt modelId="{91B799EE-CFD5-470D-9529-594FFE0DDF51}" type="parTrans" cxnId="{F5C602C3-6C62-480F-879E-DAFFBC5B9382}">
      <dgm:prSet/>
      <dgm:spPr/>
      <dgm:t>
        <a:bodyPr/>
        <a:lstStyle/>
        <a:p>
          <a:endParaRPr lang="en-US"/>
        </a:p>
      </dgm:t>
    </dgm:pt>
    <dgm:pt modelId="{77AE0F2F-1143-4E94-B90F-B83D38D92DDC}" type="sibTrans" cxnId="{F5C602C3-6C62-480F-879E-DAFFBC5B9382}">
      <dgm:prSet/>
      <dgm:spPr/>
      <dgm:t>
        <a:bodyPr/>
        <a:lstStyle/>
        <a:p>
          <a:endParaRPr lang="en-US"/>
        </a:p>
      </dgm:t>
    </dgm:pt>
    <dgm:pt modelId="{6FFB4329-F71F-49DF-8ED0-B639EF0FE066}">
      <dgm:prSet custT="1"/>
      <dgm:spPr/>
      <dgm:t>
        <a:bodyPr/>
        <a:lstStyle/>
        <a:p>
          <a:r>
            <a:rPr lang="en-GB" sz="1400" dirty="0"/>
            <a:t>NEGATIVE Press.</a:t>
          </a:r>
        </a:p>
        <a:p>
          <a:endParaRPr lang="en-GB" sz="1400" dirty="0"/>
        </a:p>
        <a:p>
          <a:r>
            <a:rPr lang="en-GB" sz="1400" dirty="0"/>
            <a:t>New or strengthening rivals/competition</a:t>
          </a:r>
          <a:endParaRPr lang="en-US" sz="1400" dirty="0"/>
        </a:p>
      </dgm:t>
    </dgm:pt>
    <dgm:pt modelId="{D68FEDEF-D9F2-4A8E-B0A4-465C74CA4535}" type="parTrans" cxnId="{BD79E721-5B41-4B98-BBA7-B13F87DCD026}">
      <dgm:prSet/>
      <dgm:spPr/>
      <dgm:t>
        <a:bodyPr/>
        <a:lstStyle/>
        <a:p>
          <a:endParaRPr lang="en-US"/>
        </a:p>
      </dgm:t>
    </dgm:pt>
    <dgm:pt modelId="{64872A65-FA5B-433C-A449-502168137FAC}" type="sibTrans" cxnId="{BD79E721-5B41-4B98-BBA7-B13F87DCD026}">
      <dgm:prSet/>
      <dgm:spPr/>
      <dgm:t>
        <a:bodyPr/>
        <a:lstStyle/>
        <a:p>
          <a:endParaRPr lang="en-US"/>
        </a:p>
      </dgm:t>
    </dgm:pt>
    <dgm:pt modelId="{09244681-9C83-4CF2-BDBC-70DDF51D8744}">
      <dgm:prSet custT="1"/>
      <dgm:spPr/>
      <dgm:t>
        <a:bodyPr/>
        <a:lstStyle/>
        <a:p>
          <a:r>
            <a:rPr lang="en-GB" sz="1400" dirty="0"/>
            <a:t>Changing CUSTOMER Attitudes towards your company.</a:t>
          </a:r>
          <a:endParaRPr lang="en-US" sz="1400" dirty="0"/>
        </a:p>
      </dgm:t>
    </dgm:pt>
    <dgm:pt modelId="{F0E5C5BA-6995-46B6-997A-721791AEE237}" type="parTrans" cxnId="{44A9F972-EA4B-45D7-AC3A-9C3636F3310F}">
      <dgm:prSet/>
      <dgm:spPr/>
      <dgm:t>
        <a:bodyPr/>
        <a:lstStyle/>
        <a:p>
          <a:endParaRPr lang="en-US"/>
        </a:p>
      </dgm:t>
    </dgm:pt>
    <dgm:pt modelId="{FE7CB61E-2699-472B-BBCC-FA910D138729}" type="sibTrans" cxnId="{44A9F972-EA4B-45D7-AC3A-9C3636F3310F}">
      <dgm:prSet/>
      <dgm:spPr/>
      <dgm:t>
        <a:bodyPr/>
        <a:lstStyle/>
        <a:p>
          <a:endParaRPr lang="en-US"/>
        </a:p>
      </dgm:t>
    </dgm:pt>
    <dgm:pt modelId="{F79C5C01-EE9A-4610-AF2B-C2E5F6348005}">
      <dgm:prSet custT="1"/>
      <dgm:spPr/>
      <dgm:t>
        <a:bodyPr/>
        <a:lstStyle/>
        <a:p>
          <a:r>
            <a:rPr lang="en-GB" sz="1400" dirty="0"/>
            <a:t>Geopolitical events, Ukraine, Economy, Strikes, NHS, Food banks, </a:t>
          </a:r>
        </a:p>
      </dgm:t>
    </dgm:pt>
    <dgm:pt modelId="{D1D571D2-CA1F-4E5D-8B9F-7815F5A4F6D1}" type="parTrans" cxnId="{AB5E5B4E-BEE6-42AA-B21C-8C044D53CBDB}">
      <dgm:prSet/>
      <dgm:spPr/>
      <dgm:t>
        <a:bodyPr/>
        <a:lstStyle/>
        <a:p>
          <a:endParaRPr lang="en-US"/>
        </a:p>
      </dgm:t>
    </dgm:pt>
    <dgm:pt modelId="{DBC7C526-9B71-4B05-BA27-2094B7E9519E}" type="sibTrans" cxnId="{AB5E5B4E-BEE6-42AA-B21C-8C044D53CBDB}">
      <dgm:prSet/>
      <dgm:spPr/>
      <dgm:t>
        <a:bodyPr/>
        <a:lstStyle/>
        <a:p>
          <a:endParaRPr lang="en-US"/>
        </a:p>
      </dgm:t>
    </dgm:pt>
    <dgm:pt modelId="{0394DF42-501F-4741-B66F-ED26AC447B17}" type="pres">
      <dgm:prSet presAssocID="{84D4B2CE-6019-4E40-AA70-EE7B277C3FEE}" presName="vert0" presStyleCnt="0">
        <dgm:presLayoutVars>
          <dgm:dir/>
          <dgm:animOne val="branch"/>
          <dgm:animLvl val="lvl"/>
        </dgm:presLayoutVars>
      </dgm:prSet>
      <dgm:spPr/>
    </dgm:pt>
    <dgm:pt modelId="{18F931B1-1401-40E6-B823-1473C0B3B046}" type="pres">
      <dgm:prSet presAssocID="{C04D39D4-9D16-44FF-B2A8-30784F8C31CC}" presName="thickLine" presStyleLbl="alignNode1" presStyleIdx="0" presStyleCnt="5"/>
      <dgm:spPr/>
    </dgm:pt>
    <dgm:pt modelId="{8F4C32A4-63A4-44A0-AE2F-506885493596}" type="pres">
      <dgm:prSet presAssocID="{C04D39D4-9D16-44FF-B2A8-30784F8C31CC}" presName="horz1" presStyleCnt="0"/>
      <dgm:spPr/>
    </dgm:pt>
    <dgm:pt modelId="{02DC78E4-832F-4F9B-9D6C-B4FDF44216B3}" type="pres">
      <dgm:prSet presAssocID="{C04D39D4-9D16-44FF-B2A8-30784F8C31CC}" presName="tx1" presStyleLbl="revTx" presStyleIdx="0" presStyleCnt="5"/>
      <dgm:spPr/>
    </dgm:pt>
    <dgm:pt modelId="{38227F4B-D1CD-4211-8F62-0057D424A17C}" type="pres">
      <dgm:prSet presAssocID="{C04D39D4-9D16-44FF-B2A8-30784F8C31CC}" presName="vert1" presStyleCnt="0"/>
      <dgm:spPr/>
    </dgm:pt>
    <dgm:pt modelId="{AEF33ADF-D3A6-44B8-9E54-3B4296F5DD24}" type="pres">
      <dgm:prSet presAssocID="{8A013ED4-634C-43C3-A59B-622F5158C122}" presName="thickLine" presStyleLbl="alignNode1" presStyleIdx="1" presStyleCnt="5"/>
      <dgm:spPr/>
    </dgm:pt>
    <dgm:pt modelId="{AB6CDF1C-8542-4BAA-86EA-DC91C7E5E683}" type="pres">
      <dgm:prSet presAssocID="{8A013ED4-634C-43C3-A59B-622F5158C122}" presName="horz1" presStyleCnt="0"/>
      <dgm:spPr/>
    </dgm:pt>
    <dgm:pt modelId="{81195E4A-23C6-472A-B838-2F0A3B9B5C3D}" type="pres">
      <dgm:prSet presAssocID="{8A013ED4-634C-43C3-A59B-622F5158C122}" presName="tx1" presStyleLbl="revTx" presStyleIdx="1" presStyleCnt="5"/>
      <dgm:spPr/>
    </dgm:pt>
    <dgm:pt modelId="{672CF819-DA30-4989-B284-663DDDC244FF}" type="pres">
      <dgm:prSet presAssocID="{8A013ED4-634C-43C3-A59B-622F5158C122}" presName="vert1" presStyleCnt="0"/>
      <dgm:spPr/>
    </dgm:pt>
    <dgm:pt modelId="{092EDD6B-9621-4BEF-99CE-18BF43B0190E}" type="pres">
      <dgm:prSet presAssocID="{6FFB4329-F71F-49DF-8ED0-B639EF0FE066}" presName="thickLine" presStyleLbl="alignNode1" presStyleIdx="2" presStyleCnt="5"/>
      <dgm:spPr/>
    </dgm:pt>
    <dgm:pt modelId="{5C4980C1-72D3-4E67-8EFA-02FD8DB3BBC1}" type="pres">
      <dgm:prSet presAssocID="{6FFB4329-F71F-49DF-8ED0-B639EF0FE066}" presName="horz1" presStyleCnt="0"/>
      <dgm:spPr/>
    </dgm:pt>
    <dgm:pt modelId="{A27E6C79-9F2A-4AF6-B999-40E03CE772FB}" type="pres">
      <dgm:prSet presAssocID="{6FFB4329-F71F-49DF-8ED0-B639EF0FE066}" presName="tx1" presStyleLbl="revTx" presStyleIdx="2" presStyleCnt="5" custScaleY="113287"/>
      <dgm:spPr/>
    </dgm:pt>
    <dgm:pt modelId="{79E1DA9C-F485-4DB5-9E78-96828383D5D1}" type="pres">
      <dgm:prSet presAssocID="{6FFB4329-F71F-49DF-8ED0-B639EF0FE066}" presName="vert1" presStyleCnt="0"/>
      <dgm:spPr/>
    </dgm:pt>
    <dgm:pt modelId="{9BEDCD4B-5E34-4430-90BC-EFF5A38902EB}" type="pres">
      <dgm:prSet presAssocID="{09244681-9C83-4CF2-BDBC-70DDF51D8744}" presName="thickLine" presStyleLbl="alignNode1" presStyleIdx="3" presStyleCnt="5"/>
      <dgm:spPr/>
    </dgm:pt>
    <dgm:pt modelId="{0C645602-6B2F-4B75-B6B8-E618728DC951}" type="pres">
      <dgm:prSet presAssocID="{09244681-9C83-4CF2-BDBC-70DDF51D8744}" presName="horz1" presStyleCnt="0"/>
      <dgm:spPr/>
    </dgm:pt>
    <dgm:pt modelId="{C6BAF1EA-4A99-497D-A96D-E16BD1D5088C}" type="pres">
      <dgm:prSet presAssocID="{09244681-9C83-4CF2-BDBC-70DDF51D8744}" presName="tx1" presStyleLbl="revTx" presStyleIdx="3" presStyleCnt="5"/>
      <dgm:spPr/>
    </dgm:pt>
    <dgm:pt modelId="{FC491579-AE40-4DF0-8896-F6A38091C530}" type="pres">
      <dgm:prSet presAssocID="{09244681-9C83-4CF2-BDBC-70DDF51D8744}" presName="vert1" presStyleCnt="0"/>
      <dgm:spPr/>
    </dgm:pt>
    <dgm:pt modelId="{619AA726-5DB9-44AB-A9DA-2F55936671A0}" type="pres">
      <dgm:prSet presAssocID="{F79C5C01-EE9A-4610-AF2B-C2E5F6348005}" presName="thickLine" presStyleLbl="alignNode1" presStyleIdx="4" presStyleCnt="5"/>
      <dgm:spPr/>
    </dgm:pt>
    <dgm:pt modelId="{32891396-3479-408D-8DCC-B394EBAF282D}" type="pres">
      <dgm:prSet presAssocID="{F79C5C01-EE9A-4610-AF2B-C2E5F6348005}" presName="horz1" presStyleCnt="0"/>
      <dgm:spPr/>
    </dgm:pt>
    <dgm:pt modelId="{EBAC7FB8-ADEC-48DF-971C-D42E4AB93DE4}" type="pres">
      <dgm:prSet presAssocID="{F79C5C01-EE9A-4610-AF2B-C2E5F6348005}" presName="tx1" presStyleLbl="revTx" presStyleIdx="4" presStyleCnt="5"/>
      <dgm:spPr/>
    </dgm:pt>
    <dgm:pt modelId="{1C573B31-B4F1-49A0-82F2-887821437213}" type="pres">
      <dgm:prSet presAssocID="{F79C5C01-EE9A-4610-AF2B-C2E5F6348005}" presName="vert1" presStyleCnt="0"/>
      <dgm:spPr/>
    </dgm:pt>
  </dgm:ptLst>
  <dgm:cxnLst>
    <dgm:cxn modelId="{BD79E721-5B41-4B98-BBA7-B13F87DCD026}" srcId="{84D4B2CE-6019-4E40-AA70-EE7B277C3FEE}" destId="{6FFB4329-F71F-49DF-8ED0-B639EF0FE066}" srcOrd="2" destOrd="0" parTransId="{D68FEDEF-D9F2-4A8E-B0A4-465C74CA4535}" sibTransId="{64872A65-FA5B-433C-A449-502168137FAC}"/>
    <dgm:cxn modelId="{A93F4A4B-5AEE-4DFC-8143-A76D1342BE42}" type="presOf" srcId="{09244681-9C83-4CF2-BDBC-70DDF51D8744}" destId="{C6BAF1EA-4A99-497D-A96D-E16BD1D5088C}" srcOrd="0" destOrd="0" presId="urn:microsoft.com/office/officeart/2008/layout/LinedList"/>
    <dgm:cxn modelId="{AB5E5B4E-BEE6-42AA-B21C-8C044D53CBDB}" srcId="{84D4B2CE-6019-4E40-AA70-EE7B277C3FEE}" destId="{F79C5C01-EE9A-4610-AF2B-C2E5F6348005}" srcOrd="4" destOrd="0" parTransId="{D1D571D2-CA1F-4E5D-8B9F-7815F5A4F6D1}" sibTransId="{DBC7C526-9B71-4B05-BA27-2094B7E9519E}"/>
    <dgm:cxn modelId="{44A9F972-EA4B-45D7-AC3A-9C3636F3310F}" srcId="{84D4B2CE-6019-4E40-AA70-EE7B277C3FEE}" destId="{09244681-9C83-4CF2-BDBC-70DDF51D8744}" srcOrd="3" destOrd="0" parTransId="{F0E5C5BA-6995-46B6-997A-721791AEE237}" sibTransId="{FE7CB61E-2699-472B-BBCC-FA910D138729}"/>
    <dgm:cxn modelId="{CCE12F5A-DC17-4FE2-99C2-B9727C15554E}" type="presOf" srcId="{6FFB4329-F71F-49DF-8ED0-B639EF0FE066}" destId="{A27E6C79-9F2A-4AF6-B999-40E03CE772FB}" srcOrd="0" destOrd="0" presId="urn:microsoft.com/office/officeart/2008/layout/LinedList"/>
    <dgm:cxn modelId="{D40D688C-6A96-4A66-BDA4-E892D1E16147}" type="presOf" srcId="{8A013ED4-634C-43C3-A59B-622F5158C122}" destId="{81195E4A-23C6-472A-B838-2F0A3B9B5C3D}" srcOrd="0" destOrd="0" presId="urn:microsoft.com/office/officeart/2008/layout/LinedList"/>
    <dgm:cxn modelId="{112EC3AF-98EE-4F69-AC8E-F7443AD5BD7D}" type="presOf" srcId="{F79C5C01-EE9A-4610-AF2B-C2E5F6348005}" destId="{EBAC7FB8-ADEC-48DF-971C-D42E4AB93DE4}" srcOrd="0" destOrd="0" presId="urn:microsoft.com/office/officeart/2008/layout/LinedList"/>
    <dgm:cxn modelId="{F5C602C3-6C62-480F-879E-DAFFBC5B9382}" srcId="{84D4B2CE-6019-4E40-AA70-EE7B277C3FEE}" destId="{8A013ED4-634C-43C3-A59B-622F5158C122}" srcOrd="1" destOrd="0" parTransId="{91B799EE-CFD5-470D-9529-594FFE0DDF51}" sibTransId="{77AE0F2F-1143-4E94-B90F-B83D38D92DDC}"/>
    <dgm:cxn modelId="{7899CEC3-16E5-430A-8B76-8AAC3E2DA532}" type="presOf" srcId="{84D4B2CE-6019-4E40-AA70-EE7B277C3FEE}" destId="{0394DF42-501F-4741-B66F-ED26AC447B17}" srcOrd="0" destOrd="0" presId="urn:microsoft.com/office/officeart/2008/layout/LinedList"/>
    <dgm:cxn modelId="{414236EA-FCDA-4AB4-882E-F79F2EAA4B1D}" srcId="{84D4B2CE-6019-4E40-AA70-EE7B277C3FEE}" destId="{C04D39D4-9D16-44FF-B2A8-30784F8C31CC}" srcOrd="0" destOrd="0" parTransId="{0CF439D5-8921-4053-96B8-0D9741D54B94}" sibTransId="{A2E6EDFC-EC19-487A-9013-2720FFC5D754}"/>
    <dgm:cxn modelId="{CE148FFF-AAE7-4BF2-ABFE-83C976C85A0B}" type="presOf" srcId="{C04D39D4-9D16-44FF-B2A8-30784F8C31CC}" destId="{02DC78E4-832F-4F9B-9D6C-B4FDF44216B3}" srcOrd="0" destOrd="0" presId="urn:microsoft.com/office/officeart/2008/layout/LinedList"/>
    <dgm:cxn modelId="{36C1D771-1393-425A-B365-0BF1AD45D2A0}" type="presParOf" srcId="{0394DF42-501F-4741-B66F-ED26AC447B17}" destId="{18F931B1-1401-40E6-B823-1473C0B3B046}" srcOrd="0" destOrd="0" presId="urn:microsoft.com/office/officeart/2008/layout/LinedList"/>
    <dgm:cxn modelId="{A94E5450-F347-4283-B4CB-63F9BC3BDDD6}" type="presParOf" srcId="{0394DF42-501F-4741-B66F-ED26AC447B17}" destId="{8F4C32A4-63A4-44A0-AE2F-506885493596}" srcOrd="1" destOrd="0" presId="urn:microsoft.com/office/officeart/2008/layout/LinedList"/>
    <dgm:cxn modelId="{41391207-0A3F-435E-B54B-CEDE17EEB873}" type="presParOf" srcId="{8F4C32A4-63A4-44A0-AE2F-506885493596}" destId="{02DC78E4-832F-4F9B-9D6C-B4FDF44216B3}" srcOrd="0" destOrd="0" presId="urn:microsoft.com/office/officeart/2008/layout/LinedList"/>
    <dgm:cxn modelId="{28C58F27-9DF5-4B1E-A388-78A5A9D4D5E6}" type="presParOf" srcId="{8F4C32A4-63A4-44A0-AE2F-506885493596}" destId="{38227F4B-D1CD-4211-8F62-0057D424A17C}" srcOrd="1" destOrd="0" presId="urn:microsoft.com/office/officeart/2008/layout/LinedList"/>
    <dgm:cxn modelId="{86C55866-AC37-4BA5-96A3-2645A0531DFB}" type="presParOf" srcId="{0394DF42-501F-4741-B66F-ED26AC447B17}" destId="{AEF33ADF-D3A6-44B8-9E54-3B4296F5DD24}" srcOrd="2" destOrd="0" presId="urn:microsoft.com/office/officeart/2008/layout/LinedList"/>
    <dgm:cxn modelId="{F4340298-4D76-4FCF-B4A5-1A93D3260557}" type="presParOf" srcId="{0394DF42-501F-4741-B66F-ED26AC447B17}" destId="{AB6CDF1C-8542-4BAA-86EA-DC91C7E5E683}" srcOrd="3" destOrd="0" presId="urn:microsoft.com/office/officeart/2008/layout/LinedList"/>
    <dgm:cxn modelId="{545A836F-0390-4A45-AA5E-72C47E66FB99}" type="presParOf" srcId="{AB6CDF1C-8542-4BAA-86EA-DC91C7E5E683}" destId="{81195E4A-23C6-472A-B838-2F0A3B9B5C3D}" srcOrd="0" destOrd="0" presId="urn:microsoft.com/office/officeart/2008/layout/LinedList"/>
    <dgm:cxn modelId="{C0A2C242-8040-4092-909D-99E3B987266A}" type="presParOf" srcId="{AB6CDF1C-8542-4BAA-86EA-DC91C7E5E683}" destId="{672CF819-DA30-4989-B284-663DDDC244FF}" srcOrd="1" destOrd="0" presId="urn:microsoft.com/office/officeart/2008/layout/LinedList"/>
    <dgm:cxn modelId="{267806E9-2028-4AB7-918E-0F56B4347A3B}" type="presParOf" srcId="{0394DF42-501F-4741-B66F-ED26AC447B17}" destId="{092EDD6B-9621-4BEF-99CE-18BF43B0190E}" srcOrd="4" destOrd="0" presId="urn:microsoft.com/office/officeart/2008/layout/LinedList"/>
    <dgm:cxn modelId="{E34E937F-924C-4852-BF09-AD5257EEBEB2}" type="presParOf" srcId="{0394DF42-501F-4741-B66F-ED26AC447B17}" destId="{5C4980C1-72D3-4E67-8EFA-02FD8DB3BBC1}" srcOrd="5" destOrd="0" presId="urn:microsoft.com/office/officeart/2008/layout/LinedList"/>
    <dgm:cxn modelId="{1490BAB4-59C6-4495-AA10-CB64BF668FF7}" type="presParOf" srcId="{5C4980C1-72D3-4E67-8EFA-02FD8DB3BBC1}" destId="{A27E6C79-9F2A-4AF6-B999-40E03CE772FB}" srcOrd="0" destOrd="0" presId="urn:microsoft.com/office/officeart/2008/layout/LinedList"/>
    <dgm:cxn modelId="{6068002F-05FB-43DA-AC00-39CBC0567C11}" type="presParOf" srcId="{5C4980C1-72D3-4E67-8EFA-02FD8DB3BBC1}" destId="{79E1DA9C-F485-4DB5-9E78-96828383D5D1}" srcOrd="1" destOrd="0" presId="urn:microsoft.com/office/officeart/2008/layout/LinedList"/>
    <dgm:cxn modelId="{ABF34856-7C81-4863-AEC1-1E01B037D689}" type="presParOf" srcId="{0394DF42-501F-4741-B66F-ED26AC447B17}" destId="{9BEDCD4B-5E34-4430-90BC-EFF5A38902EB}" srcOrd="6" destOrd="0" presId="urn:microsoft.com/office/officeart/2008/layout/LinedList"/>
    <dgm:cxn modelId="{37B0BB00-1F3D-4D97-8FD7-93A797092986}" type="presParOf" srcId="{0394DF42-501F-4741-B66F-ED26AC447B17}" destId="{0C645602-6B2F-4B75-B6B8-E618728DC951}" srcOrd="7" destOrd="0" presId="urn:microsoft.com/office/officeart/2008/layout/LinedList"/>
    <dgm:cxn modelId="{70E5FB08-C0BD-4912-92DF-80F551C49848}" type="presParOf" srcId="{0C645602-6B2F-4B75-B6B8-E618728DC951}" destId="{C6BAF1EA-4A99-497D-A96D-E16BD1D5088C}" srcOrd="0" destOrd="0" presId="urn:microsoft.com/office/officeart/2008/layout/LinedList"/>
    <dgm:cxn modelId="{D0C27B68-5C6B-49E1-99B4-74FE21E3424C}" type="presParOf" srcId="{0C645602-6B2F-4B75-B6B8-E618728DC951}" destId="{FC491579-AE40-4DF0-8896-F6A38091C530}" srcOrd="1" destOrd="0" presId="urn:microsoft.com/office/officeart/2008/layout/LinedList"/>
    <dgm:cxn modelId="{D222765C-E54E-4E36-9578-004064546D18}" type="presParOf" srcId="{0394DF42-501F-4741-B66F-ED26AC447B17}" destId="{619AA726-5DB9-44AB-A9DA-2F55936671A0}" srcOrd="8" destOrd="0" presId="urn:microsoft.com/office/officeart/2008/layout/LinedList"/>
    <dgm:cxn modelId="{C7DAF17F-8ABC-4925-8E28-1511A522B71D}" type="presParOf" srcId="{0394DF42-501F-4741-B66F-ED26AC447B17}" destId="{32891396-3479-408D-8DCC-B394EBAF282D}" srcOrd="9" destOrd="0" presId="urn:microsoft.com/office/officeart/2008/layout/LinedList"/>
    <dgm:cxn modelId="{F0EF90E4-93B0-4A76-879E-838F5455D64F}" type="presParOf" srcId="{32891396-3479-408D-8DCC-B394EBAF282D}" destId="{EBAC7FB8-ADEC-48DF-971C-D42E4AB93DE4}" srcOrd="0" destOrd="0" presId="urn:microsoft.com/office/officeart/2008/layout/LinedList"/>
    <dgm:cxn modelId="{05C8A483-0465-48F9-84D7-39386F21BEB1}" type="presParOf" srcId="{32891396-3479-408D-8DCC-B394EBAF282D}" destId="{1C573B31-B4F1-49A0-82F2-8878214372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D02AE-5851-462E-BE70-F6FB87104F33}">
      <dsp:nvSpPr>
        <dsp:cNvPr id="0" name=""/>
        <dsp:cNvSpPr/>
      </dsp:nvSpPr>
      <dsp:spPr>
        <a:xfrm>
          <a:off x="0" y="2219"/>
          <a:ext cx="45432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1557E7-D426-4665-AE89-014FC1025415}">
      <dsp:nvSpPr>
        <dsp:cNvPr id="0" name=""/>
        <dsp:cNvSpPr/>
      </dsp:nvSpPr>
      <dsp:spPr>
        <a:xfrm>
          <a:off x="0" y="4769"/>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effectLst>
                <a:outerShdw blurRad="38100" dist="38100" dir="2700000" algn="tl">
                  <a:srgbClr val="000000">
                    <a:alpha val="43137"/>
                  </a:srgbClr>
                </a:outerShdw>
              </a:effectLst>
            </a:rPr>
            <a:t>Once you’ve figured out your strengths, it’s time to be critical and review your weaknesses</a:t>
          </a:r>
          <a:endParaRPr lang="en-US" sz="1500" kern="1200" dirty="0">
            <a:effectLst>
              <a:outerShdw blurRad="38100" dist="38100" dir="2700000" algn="tl">
                <a:srgbClr val="000000">
                  <a:alpha val="43137"/>
                </a:srgbClr>
              </a:outerShdw>
            </a:effectLst>
          </a:endParaRPr>
        </a:p>
      </dsp:txBody>
      <dsp:txXfrm>
        <a:off x="0" y="4769"/>
        <a:ext cx="4543279" cy="756682"/>
      </dsp:txXfrm>
    </dsp:sp>
    <dsp:sp modelId="{BE7BBEA4-8342-4FA6-B8DB-E490219D4BD4}">
      <dsp:nvSpPr>
        <dsp:cNvPr id="0" name=""/>
        <dsp:cNvSpPr/>
      </dsp:nvSpPr>
      <dsp:spPr>
        <a:xfrm>
          <a:off x="0" y="758901"/>
          <a:ext cx="454327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944CC4-4543-47AD-8735-9E65364D1F45}">
      <dsp:nvSpPr>
        <dsp:cNvPr id="0" name=""/>
        <dsp:cNvSpPr/>
      </dsp:nvSpPr>
      <dsp:spPr>
        <a:xfrm>
          <a:off x="0" y="758901"/>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sz="1500" kern="1200" dirty="0">
            <a:effectLst>
              <a:outerShdw blurRad="38100" dist="38100" dir="2700000" algn="tl">
                <a:srgbClr val="000000">
                  <a:alpha val="43137"/>
                </a:srgbClr>
              </a:outerShdw>
            </a:effectLst>
          </a:endParaRPr>
        </a:p>
      </dsp:txBody>
      <dsp:txXfrm>
        <a:off x="0" y="758901"/>
        <a:ext cx="4543279" cy="756682"/>
      </dsp:txXfrm>
    </dsp:sp>
    <dsp:sp modelId="{F63607F2-C1FD-4B0D-A021-237F372F4355}">
      <dsp:nvSpPr>
        <dsp:cNvPr id="0" name=""/>
        <dsp:cNvSpPr/>
      </dsp:nvSpPr>
      <dsp:spPr>
        <a:xfrm>
          <a:off x="0" y="1515583"/>
          <a:ext cx="454327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5955138-467F-4102-8FFE-2E28DE6B035A}">
      <dsp:nvSpPr>
        <dsp:cNvPr id="0" name=""/>
        <dsp:cNvSpPr/>
      </dsp:nvSpPr>
      <dsp:spPr>
        <a:xfrm>
          <a:off x="0" y="1515583"/>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What does the company LACK?</a:t>
          </a:r>
          <a:endParaRPr lang="en-US" sz="1500" kern="1200">
            <a:effectLst>
              <a:outerShdw blurRad="38100" dist="38100" dir="2700000" algn="tl">
                <a:srgbClr val="000000">
                  <a:alpha val="43137"/>
                </a:srgbClr>
              </a:outerShdw>
            </a:effectLst>
          </a:endParaRPr>
        </a:p>
      </dsp:txBody>
      <dsp:txXfrm>
        <a:off x="0" y="1515583"/>
        <a:ext cx="4543279" cy="756682"/>
      </dsp:txXfrm>
    </dsp:sp>
    <dsp:sp modelId="{D9876468-DE16-40DB-84AB-E90EC2698DC2}">
      <dsp:nvSpPr>
        <dsp:cNvPr id="0" name=""/>
        <dsp:cNvSpPr/>
      </dsp:nvSpPr>
      <dsp:spPr>
        <a:xfrm>
          <a:off x="0" y="2272266"/>
          <a:ext cx="454327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F27D71-5F4E-4153-9442-0277DA63E5C8}">
      <dsp:nvSpPr>
        <dsp:cNvPr id="0" name=""/>
        <dsp:cNvSpPr/>
      </dsp:nvSpPr>
      <dsp:spPr>
        <a:xfrm>
          <a:off x="0" y="2272266"/>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Things your Competitors do better than you?</a:t>
          </a:r>
          <a:endParaRPr lang="en-US" sz="1500" kern="1200">
            <a:effectLst>
              <a:outerShdw blurRad="38100" dist="38100" dir="2700000" algn="tl">
                <a:srgbClr val="000000">
                  <a:alpha val="43137"/>
                </a:srgbClr>
              </a:outerShdw>
            </a:effectLst>
          </a:endParaRPr>
        </a:p>
      </dsp:txBody>
      <dsp:txXfrm>
        <a:off x="0" y="2272266"/>
        <a:ext cx="4543279" cy="756682"/>
      </dsp:txXfrm>
    </dsp:sp>
    <dsp:sp modelId="{84CDFCAF-0136-40B6-90E6-00482056B768}">
      <dsp:nvSpPr>
        <dsp:cNvPr id="0" name=""/>
        <dsp:cNvSpPr/>
      </dsp:nvSpPr>
      <dsp:spPr>
        <a:xfrm>
          <a:off x="0" y="3028948"/>
          <a:ext cx="4543279"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B7DEEB-C676-4BD0-B7CC-97DB257358F7}">
      <dsp:nvSpPr>
        <dsp:cNvPr id="0" name=""/>
        <dsp:cNvSpPr/>
      </dsp:nvSpPr>
      <dsp:spPr>
        <a:xfrm>
          <a:off x="0" y="3028948"/>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Resource Limitations</a:t>
          </a:r>
          <a:endParaRPr lang="en-US" sz="1500" kern="1200">
            <a:effectLst>
              <a:outerShdw blurRad="38100" dist="38100" dir="2700000" algn="tl">
                <a:srgbClr val="000000">
                  <a:alpha val="43137"/>
                </a:srgbClr>
              </a:outerShdw>
            </a:effectLst>
          </a:endParaRPr>
        </a:p>
      </dsp:txBody>
      <dsp:txXfrm>
        <a:off x="0" y="3028948"/>
        <a:ext cx="4543279" cy="756682"/>
      </dsp:txXfrm>
    </dsp:sp>
    <dsp:sp modelId="{105906EB-B183-4F53-8E85-0BD3C6ADFE88}">
      <dsp:nvSpPr>
        <dsp:cNvPr id="0" name=""/>
        <dsp:cNvSpPr/>
      </dsp:nvSpPr>
      <dsp:spPr>
        <a:xfrm>
          <a:off x="0" y="3785630"/>
          <a:ext cx="45432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0E61A87-0253-4BD2-A9FB-D0C195273F35}">
      <dsp:nvSpPr>
        <dsp:cNvPr id="0" name=""/>
        <dsp:cNvSpPr/>
      </dsp:nvSpPr>
      <dsp:spPr>
        <a:xfrm>
          <a:off x="0" y="3785630"/>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Unclear unique selling position.</a:t>
          </a:r>
          <a:endParaRPr lang="en-US" sz="1500" kern="1200">
            <a:effectLst>
              <a:outerShdw blurRad="38100" dist="38100" dir="2700000" algn="tl">
                <a:srgbClr val="000000">
                  <a:alpha val="43137"/>
                </a:srgbClr>
              </a:outerShdw>
            </a:effectLst>
          </a:endParaRPr>
        </a:p>
      </dsp:txBody>
      <dsp:txXfrm>
        <a:off x="0" y="3785630"/>
        <a:ext cx="4543279" cy="7566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931B1-1401-40E6-B823-1473C0B3B046}">
      <dsp:nvSpPr>
        <dsp:cNvPr id="0" name=""/>
        <dsp:cNvSpPr/>
      </dsp:nvSpPr>
      <dsp:spPr>
        <a:xfrm>
          <a:off x="0" y="2265"/>
          <a:ext cx="7264959"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2DC78E4-832F-4F9B-9D6C-B4FDF44216B3}">
      <dsp:nvSpPr>
        <dsp:cNvPr id="0" name=""/>
        <dsp:cNvSpPr/>
      </dsp:nvSpPr>
      <dsp:spPr>
        <a:xfrm>
          <a:off x="0" y="2265"/>
          <a:ext cx="7264959" cy="707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The final element of a SWOT analysis are Threats – everything that poses a RISK to either your company itself or its likelihood of success or growth.</a:t>
          </a:r>
          <a:endParaRPr lang="en-US" sz="1400" kern="1200" dirty="0"/>
        </a:p>
      </dsp:txBody>
      <dsp:txXfrm>
        <a:off x="0" y="2265"/>
        <a:ext cx="7264959" cy="707784"/>
      </dsp:txXfrm>
    </dsp:sp>
    <dsp:sp modelId="{AEF33ADF-D3A6-44B8-9E54-3B4296F5DD24}">
      <dsp:nvSpPr>
        <dsp:cNvPr id="0" name=""/>
        <dsp:cNvSpPr/>
      </dsp:nvSpPr>
      <dsp:spPr>
        <a:xfrm>
          <a:off x="0" y="710050"/>
          <a:ext cx="7264959"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1195E4A-23C6-472A-B838-2F0A3B9B5C3D}">
      <dsp:nvSpPr>
        <dsp:cNvPr id="0" name=""/>
        <dsp:cNvSpPr/>
      </dsp:nvSpPr>
      <dsp:spPr>
        <a:xfrm>
          <a:off x="0" y="710050"/>
          <a:ext cx="7264959" cy="707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This could include things like emerging competitors, changes in regulatory law, financial risks, and virtually everything else that could potentially jeopardize the future of your company or project.</a:t>
          </a:r>
          <a:endParaRPr lang="en-US" sz="1400" kern="1200" dirty="0"/>
        </a:p>
      </dsp:txBody>
      <dsp:txXfrm>
        <a:off x="0" y="710050"/>
        <a:ext cx="7264959" cy="707784"/>
      </dsp:txXfrm>
    </dsp:sp>
    <dsp:sp modelId="{092EDD6B-9621-4BEF-99CE-18BF43B0190E}">
      <dsp:nvSpPr>
        <dsp:cNvPr id="0" name=""/>
        <dsp:cNvSpPr/>
      </dsp:nvSpPr>
      <dsp:spPr>
        <a:xfrm>
          <a:off x="0" y="1417834"/>
          <a:ext cx="7264959"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27E6C79-9F2A-4AF6-B999-40E03CE772FB}">
      <dsp:nvSpPr>
        <dsp:cNvPr id="0" name=""/>
        <dsp:cNvSpPr/>
      </dsp:nvSpPr>
      <dsp:spPr>
        <a:xfrm>
          <a:off x="0" y="1417834"/>
          <a:ext cx="7257864" cy="80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NEGATIVE Press.</a:t>
          </a:r>
        </a:p>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r>
            <a:rPr lang="en-GB" sz="1400" kern="1200" dirty="0"/>
            <a:t>New or strengthening rivals/competition</a:t>
          </a:r>
          <a:endParaRPr lang="en-US" sz="1400" kern="1200" dirty="0"/>
        </a:p>
      </dsp:txBody>
      <dsp:txXfrm>
        <a:off x="0" y="1417834"/>
        <a:ext cx="7257864" cy="801827"/>
      </dsp:txXfrm>
    </dsp:sp>
    <dsp:sp modelId="{9BEDCD4B-5E34-4430-90BC-EFF5A38902EB}">
      <dsp:nvSpPr>
        <dsp:cNvPr id="0" name=""/>
        <dsp:cNvSpPr/>
      </dsp:nvSpPr>
      <dsp:spPr>
        <a:xfrm>
          <a:off x="0" y="2219662"/>
          <a:ext cx="7264959"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6BAF1EA-4A99-497D-A96D-E16BD1D5088C}">
      <dsp:nvSpPr>
        <dsp:cNvPr id="0" name=""/>
        <dsp:cNvSpPr/>
      </dsp:nvSpPr>
      <dsp:spPr>
        <a:xfrm>
          <a:off x="0" y="2219662"/>
          <a:ext cx="7264959" cy="707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Changing CUSTOMER Attitudes towards your company.</a:t>
          </a:r>
          <a:endParaRPr lang="en-US" sz="1400" kern="1200" dirty="0"/>
        </a:p>
      </dsp:txBody>
      <dsp:txXfrm>
        <a:off x="0" y="2219662"/>
        <a:ext cx="7264959" cy="707784"/>
      </dsp:txXfrm>
    </dsp:sp>
    <dsp:sp modelId="{619AA726-5DB9-44AB-A9DA-2F55936671A0}">
      <dsp:nvSpPr>
        <dsp:cNvPr id="0" name=""/>
        <dsp:cNvSpPr/>
      </dsp:nvSpPr>
      <dsp:spPr>
        <a:xfrm>
          <a:off x="0" y="2927446"/>
          <a:ext cx="7264959"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BAC7FB8-ADEC-48DF-971C-D42E4AB93DE4}">
      <dsp:nvSpPr>
        <dsp:cNvPr id="0" name=""/>
        <dsp:cNvSpPr/>
      </dsp:nvSpPr>
      <dsp:spPr>
        <a:xfrm>
          <a:off x="0" y="2927446"/>
          <a:ext cx="7264959" cy="707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Geopolitical events, Ukraine, Economy, Strikes, NHS, Food banks, </a:t>
          </a:r>
        </a:p>
      </dsp:txBody>
      <dsp:txXfrm>
        <a:off x="0" y="2927446"/>
        <a:ext cx="7264959" cy="70778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AD5DB2-57C7-4CBD-AFA6-71A98371C818}" type="datetimeFigureOut">
              <a:rPr lang="en-GB" smtClean="0"/>
              <a:t>08/10/2024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492300-0610-4DC6-A02F-7B30CC30966A}" type="slidenum">
              <a:rPr lang="en-GB" smtClean="0"/>
              <a:t>‹#›</a:t>
            </a:fld>
            <a:endParaRPr lang="en-GB"/>
          </a:p>
        </p:txBody>
      </p:sp>
    </p:spTree>
    <p:extLst>
      <p:ext uri="{BB962C8B-B14F-4D97-AF65-F5344CB8AC3E}">
        <p14:creationId xmlns:p14="http://schemas.microsoft.com/office/powerpoint/2010/main" val="648534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approaching this section of your Situational analysis section of SOSTAC it is useful to consider the 5C’s</a:t>
            </a:r>
          </a:p>
          <a:p>
            <a:endParaRPr lang="en-GB" dirty="0"/>
          </a:p>
          <a:p>
            <a:r>
              <a:rPr lang="en-GB" dirty="0"/>
              <a:t>This is internal and external, today we look at the first two,</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4765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5668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strengths are internal so when you look for something specific that they do the reason why cant be “because of things happening around the world </a:t>
            </a:r>
            <a:r>
              <a:rPr lang="en-GB" dirty="0" err="1"/>
              <a:t>e.g</a:t>
            </a:r>
            <a:r>
              <a:rPr lang="en-GB" dirty="0"/>
              <a:t> economics/politics/war/famine etc, think, do they have the most skilled people, own their own supply chain (vertical integration)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61277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Weakness and opportunity similarity example -  if I have limited geographical range for my business like a local shop, there are many opportunities for growth and expansion, Deliveries, selling online, etc..</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8665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Copy and past the link in the </a:t>
            </a:r>
            <a:r>
              <a:rPr lang="en-GB" dirty="0" err="1">
                <a:hlinkClick r:id="rId3"/>
              </a:rPr>
              <a:t>chatbox</a:t>
            </a:r>
            <a:r>
              <a:rPr lang="en-GB" dirty="0">
                <a:hlinkClick r:id="" action="ppaction://noaction"/>
              </a:rPr>
              <a:t>, </a:t>
            </a:r>
          </a:p>
          <a:p>
            <a:endParaRPr lang="en-GB" dirty="0">
              <a:hlinkClick r:id="" action="ppaction://noaction"/>
            </a:endParaRPr>
          </a:p>
          <a:p>
            <a:r>
              <a:rPr lang="en-GB" dirty="0">
                <a:hlinkClick r:id="" action="ppaction://noaction"/>
              </a:rPr>
              <a:t>Library and Learning Resources | University of Wales Trinity Saint David (uwtsd.ac.uk)</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9026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use this information to paint a picture of the “ average” customer/’s by looking at each of these age ranges, incomes, device, browsing habits etc.</a:t>
            </a:r>
          </a:p>
          <a:p>
            <a:endParaRPr lang="en-GB" dirty="0"/>
          </a:p>
          <a:p>
            <a:r>
              <a:rPr lang="en-GB" dirty="0"/>
              <a:t>E.G you may have found that the most common customer profile for your brand is 18-24 range most visitors are female, they also google words like music of travel and most frequently visit your webpage via Facebook and reddit advertisements.  </a:t>
            </a:r>
          </a:p>
          <a:p>
            <a:r>
              <a:rPr lang="en-GB" dirty="0"/>
              <a:t>Now we have a bit of a picture of that customers ‘Profile’</a:t>
            </a:r>
          </a:p>
          <a:p>
            <a:endParaRPr lang="en-GB" dirty="0"/>
          </a:p>
          <a:p>
            <a:r>
              <a:rPr lang="en-GB" dirty="0"/>
              <a:t>Continue to explore this website in your own time (the trial is only 7 days and will reduce to a limited version but will still allow you to access the geographics, demographics, behaviours and some reduced website performance information but you can create new free trial by logging out and signing up with another email address (this will be an invaluable tool for assessment 1!)</a:t>
            </a:r>
          </a:p>
          <a:p>
            <a:r>
              <a:rPr lang="en-GB" dirty="0"/>
              <a:t>  </a:t>
            </a:r>
          </a:p>
        </p:txBody>
      </p:sp>
      <p:sp>
        <p:nvSpPr>
          <p:cNvPr id="4" name="Slide Number Placeholder 3"/>
          <p:cNvSpPr>
            <a:spLocks noGrp="1"/>
          </p:cNvSpPr>
          <p:nvPr>
            <p:ph type="sldNum" sz="quarter" idx="5"/>
          </p:nvPr>
        </p:nvSpPr>
        <p:spPr/>
        <p:txBody>
          <a:bodyPr/>
          <a:lstStyle/>
          <a:p>
            <a:fld id="{EE525F19-5284-4F97-8C54-16AC0FA31F13}" type="slidenum">
              <a:rPr lang="en-GB" smtClean="0"/>
              <a:t>15</a:t>
            </a:fld>
            <a:endParaRPr lang="en-GB"/>
          </a:p>
        </p:txBody>
      </p:sp>
    </p:spTree>
    <p:extLst>
      <p:ext uri="{BB962C8B-B14F-4D97-AF65-F5344CB8AC3E}">
        <p14:creationId xmlns:p14="http://schemas.microsoft.com/office/powerpoint/2010/main" val="15504523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now we know who to target, now how….</a:t>
            </a:r>
          </a:p>
        </p:txBody>
      </p:sp>
      <p:sp>
        <p:nvSpPr>
          <p:cNvPr id="4" name="Slide Number Placeholder 3"/>
          <p:cNvSpPr>
            <a:spLocks noGrp="1"/>
          </p:cNvSpPr>
          <p:nvPr>
            <p:ph type="sldNum" sz="quarter" idx="5"/>
          </p:nvPr>
        </p:nvSpPr>
        <p:spPr/>
        <p:txBody>
          <a:bodyPr/>
          <a:lstStyle/>
          <a:p>
            <a:fld id="{EE525F19-5284-4F97-8C54-16AC0FA31F13}" type="slidenum">
              <a:rPr lang="en-GB" smtClean="0"/>
              <a:t>16</a:t>
            </a:fld>
            <a:endParaRPr lang="en-GB"/>
          </a:p>
        </p:txBody>
      </p:sp>
    </p:spTree>
    <p:extLst>
      <p:ext uri="{BB962C8B-B14F-4D97-AF65-F5344CB8AC3E}">
        <p14:creationId xmlns:p14="http://schemas.microsoft.com/office/powerpoint/2010/main" val="2629476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49108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23</a:t>
            </a:fld>
            <a:endParaRPr lang="en-GB"/>
          </a:p>
        </p:txBody>
      </p:sp>
    </p:spTree>
    <p:extLst>
      <p:ext uri="{BB962C8B-B14F-4D97-AF65-F5344CB8AC3E}">
        <p14:creationId xmlns:p14="http://schemas.microsoft.com/office/powerpoint/2010/main" val="18336473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22643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33196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CC0F03E-5C64-4E62-869D-16E1156EB617}"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6F0B30-D6A3-40D8-97DB-1E6D46547F59}" type="slidenum">
              <a:rPr lang="en-GB" smtClean="0"/>
              <a:t>‹#›</a:t>
            </a:fld>
            <a:endParaRPr lang="en-GB"/>
          </a:p>
        </p:txBody>
      </p:sp>
    </p:spTree>
    <p:extLst>
      <p:ext uri="{BB962C8B-B14F-4D97-AF65-F5344CB8AC3E}">
        <p14:creationId xmlns:p14="http://schemas.microsoft.com/office/powerpoint/2010/main" val="3172125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C0F03E-5C64-4E62-869D-16E1156EB617}" type="datetimeFigureOut">
              <a:rPr lang="en-GB" smtClean="0"/>
              <a:t>08/10/2024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6F0B30-D6A3-40D8-97DB-1E6D46547F59}" type="slidenum">
              <a:rPr lang="en-GB" smtClean="0"/>
              <a:t>‹#›</a:t>
            </a:fld>
            <a:endParaRPr lang="en-GB"/>
          </a:p>
        </p:txBody>
      </p:sp>
    </p:spTree>
    <p:extLst>
      <p:ext uri="{BB962C8B-B14F-4D97-AF65-F5344CB8AC3E}">
        <p14:creationId xmlns:p14="http://schemas.microsoft.com/office/powerpoint/2010/main" val="2339438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C0F03E-5C64-4E62-869D-16E1156EB617}" type="datetimeFigureOut">
              <a:rPr lang="en-GB" smtClean="0"/>
              <a:t>08/10/2024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6F0B30-D6A3-40D8-97DB-1E6D46547F59}" type="slidenum">
              <a:rPr lang="en-GB" smtClean="0"/>
              <a:t>‹#›</a:t>
            </a:fld>
            <a:endParaRPr lang="en-GB"/>
          </a:p>
        </p:txBody>
      </p:sp>
    </p:spTree>
    <p:extLst>
      <p:ext uri="{BB962C8B-B14F-4D97-AF65-F5344CB8AC3E}">
        <p14:creationId xmlns:p14="http://schemas.microsoft.com/office/powerpoint/2010/main" val="729391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C0F03E-5C64-4E62-869D-16E1156EB617}" type="datetimeFigureOut">
              <a:rPr lang="en-GB" smtClean="0"/>
              <a:t>08/10/2024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6F0B30-D6A3-40D8-97DB-1E6D46547F59}" type="slidenum">
              <a:rPr lang="en-GB" smtClean="0"/>
              <a:t>‹#›</a:t>
            </a:fld>
            <a:endParaRPr lang="en-GB"/>
          </a:p>
        </p:txBody>
      </p:sp>
    </p:spTree>
    <p:extLst>
      <p:ext uri="{BB962C8B-B14F-4D97-AF65-F5344CB8AC3E}">
        <p14:creationId xmlns:p14="http://schemas.microsoft.com/office/powerpoint/2010/main" val="2945550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C0F03E-5C64-4E62-869D-16E1156EB617}" type="datetimeFigureOut">
              <a:rPr lang="en-GB" smtClean="0"/>
              <a:t>08/10/2024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6F0B30-D6A3-40D8-97DB-1E6D46547F59}" type="slidenum">
              <a:rPr lang="en-GB" smtClean="0"/>
              <a:t>‹#›</a:t>
            </a:fld>
            <a:endParaRPr lang="en-GB"/>
          </a:p>
        </p:txBody>
      </p:sp>
    </p:spTree>
    <p:extLst>
      <p:ext uri="{BB962C8B-B14F-4D97-AF65-F5344CB8AC3E}">
        <p14:creationId xmlns:p14="http://schemas.microsoft.com/office/powerpoint/2010/main" val="4069002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CC0F03E-5C64-4E62-869D-16E1156EB617}" type="datetimeFigureOut">
              <a:rPr lang="en-GB" smtClean="0"/>
              <a:t>08/10/2024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6F0B30-D6A3-40D8-97DB-1E6D46547F59}" type="slidenum">
              <a:rPr lang="en-GB" smtClean="0"/>
              <a:t>‹#›</a:t>
            </a:fld>
            <a:endParaRPr lang="en-GB"/>
          </a:p>
        </p:txBody>
      </p:sp>
    </p:spTree>
    <p:extLst>
      <p:ext uri="{BB962C8B-B14F-4D97-AF65-F5344CB8AC3E}">
        <p14:creationId xmlns:p14="http://schemas.microsoft.com/office/powerpoint/2010/main" val="2258716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CC0F03E-5C64-4E62-869D-16E1156EB617}" type="datetimeFigureOut">
              <a:rPr lang="en-GB" smtClean="0"/>
              <a:t>08/10/2024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6F0B30-D6A3-40D8-97DB-1E6D46547F59}" type="slidenum">
              <a:rPr lang="en-GB" smtClean="0"/>
              <a:t>‹#›</a:t>
            </a:fld>
            <a:endParaRPr lang="en-GB"/>
          </a:p>
        </p:txBody>
      </p:sp>
    </p:spTree>
    <p:extLst>
      <p:ext uri="{BB962C8B-B14F-4D97-AF65-F5344CB8AC3E}">
        <p14:creationId xmlns:p14="http://schemas.microsoft.com/office/powerpoint/2010/main" val="1555539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C0F03E-5C64-4E62-869D-16E1156EB617}"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6F0B30-D6A3-40D8-97DB-1E6D46547F59}" type="slidenum">
              <a:rPr lang="en-GB" smtClean="0"/>
              <a:t>‹#›</a:t>
            </a:fld>
            <a:endParaRPr lang="en-GB"/>
          </a:p>
        </p:txBody>
      </p:sp>
    </p:spTree>
    <p:extLst>
      <p:ext uri="{BB962C8B-B14F-4D97-AF65-F5344CB8AC3E}">
        <p14:creationId xmlns:p14="http://schemas.microsoft.com/office/powerpoint/2010/main" val="95527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C0F03E-5C64-4E62-869D-16E1156EB617}"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6F0B30-D6A3-40D8-97DB-1E6D46547F59}" type="slidenum">
              <a:rPr lang="en-GB" smtClean="0"/>
              <a:t>‹#›</a:t>
            </a:fld>
            <a:endParaRPr lang="en-GB"/>
          </a:p>
        </p:txBody>
      </p:sp>
    </p:spTree>
    <p:extLst>
      <p:ext uri="{BB962C8B-B14F-4D97-AF65-F5344CB8AC3E}">
        <p14:creationId xmlns:p14="http://schemas.microsoft.com/office/powerpoint/2010/main" val="32158010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BF70C-C330-65B0-0CA0-2830181DCA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A1A060-3AEA-7D40-C37A-19F8AB15AA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0E266A-A439-3F9C-57AA-CD56CFB8DDF1}"/>
              </a:ext>
            </a:extLst>
          </p:cNvPr>
          <p:cNvSpPr>
            <a:spLocks noGrp="1"/>
          </p:cNvSpPr>
          <p:nvPr>
            <p:ph type="dt" sz="half" idx="10"/>
          </p:nvPr>
        </p:nvSpPr>
        <p:spPr/>
        <p:txBody>
          <a:bodyPr/>
          <a:lstStyle/>
          <a:p>
            <a:fld id="{FCC0F03E-5C64-4E62-869D-16E1156EB617}" type="datetimeFigureOut">
              <a:rPr lang="en-GB" smtClean="0"/>
              <a:t>08/10/2024</a:t>
            </a:fld>
            <a:endParaRPr lang="en-GB"/>
          </a:p>
        </p:txBody>
      </p:sp>
      <p:sp>
        <p:nvSpPr>
          <p:cNvPr id="5" name="Footer Placeholder 4">
            <a:extLst>
              <a:ext uri="{FF2B5EF4-FFF2-40B4-BE49-F238E27FC236}">
                <a16:creationId xmlns:a16="http://schemas.microsoft.com/office/drawing/2014/main" id="{AF6F4E14-3EFD-94D0-A522-C259BA0616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E4CED6-3F40-77CF-9E26-790BF2626000}"/>
              </a:ext>
            </a:extLst>
          </p:cNvPr>
          <p:cNvSpPr>
            <a:spLocks noGrp="1"/>
          </p:cNvSpPr>
          <p:nvPr>
            <p:ph type="sldNum" sz="quarter" idx="12"/>
          </p:nvPr>
        </p:nvSpPr>
        <p:spPr/>
        <p:txBody>
          <a:bodyPr/>
          <a:lstStyle/>
          <a:p>
            <a:fld id="{126F0B30-D6A3-40D8-97DB-1E6D46547F59}" type="slidenum">
              <a:rPr lang="en-GB" smtClean="0"/>
              <a:t>‹#›</a:t>
            </a:fld>
            <a:endParaRPr lang="en-GB"/>
          </a:p>
        </p:txBody>
      </p:sp>
    </p:spTree>
    <p:extLst>
      <p:ext uri="{BB962C8B-B14F-4D97-AF65-F5344CB8AC3E}">
        <p14:creationId xmlns:p14="http://schemas.microsoft.com/office/powerpoint/2010/main" val="2027874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94493-0710-AB1A-5BE9-7F33F2A33A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B1FE5F-B436-7396-0DA6-0C14F3F98B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41E41D9-8D0F-541D-9B2E-8795FD3C3301}"/>
              </a:ext>
            </a:extLst>
          </p:cNvPr>
          <p:cNvSpPr>
            <a:spLocks noGrp="1"/>
          </p:cNvSpPr>
          <p:nvPr>
            <p:ph type="dt" sz="half" idx="10"/>
          </p:nvPr>
        </p:nvSpPr>
        <p:spPr/>
        <p:txBody>
          <a:bodyPr/>
          <a:lstStyle/>
          <a:p>
            <a:fld id="{FCC0F03E-5C64-4E62-869D-16E1156EB617}" type="datetimeFigureOut">
              <a:rPr lang="en-GB" smtClean="0"/>
              <a:t>08/10/2024</a:t>
            </a:fld>
            <a:endParaRPr lang="en-GB"/>
          </a:p>
        </p:txBody>
      </p:sp>
      <p:sp>
        <p:nvSpPr>
          <p:cNvPr id="5" name="Footer Placeholder 4">
            <a:extLst>
              <a:ext uri="{FF2B5EF4-FFF2-40B4-BE49-F238E27FC236}">
                <a16:creationId xmlns:a16="http://schemas.microsoft.com/office/drawing/2014/main" id="{A130B34B-453B-7870-EADE-4ABA57460D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6EF2D8-A6FC-3C3F-151E-04A2025773FE}"/>
              </a:ext>
            </a:extLst>
          </p:cNvPr>
          <p:cNvSpPr>
            <a:spLocks noGrp="1"/>
          </p:cNvSpPr>
          <p:nvPr>
            <p:ph type="sldNum" sz="quarter" idx="12"/>
          </p:nvPr>
        </p:nvSpPr>
        <p:spPr/>
        <p:txBody>
          <a:bodyPr/>
          <a:lstStyle/>
          <a:p>
            <a:fld id="{126F0B30-D6A3-40D8-97DB-1E6D46547F59}" type="slidenum">
              <a:rPr lang="en-GB" smtClean="0"/>
              <a:t>‹#›</a:t>
            </a:fld>
            <a:endParaRPr lang="en-GB"/>
          </a:p>
        </p:txBody>
      </p:sp>
    </p:spTree>
    <p:extLst>
      <p:ext uri="{BB962C8B-B14F-4D97-AF65-F5344CB8AC3E}">
        <p14:creationId xmlns:p14="http://schemas.microsoft.com/office/powerpoint/2010/main" val="6535803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394198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129805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04070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049039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181791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642252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032107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C0F03E-5C64-4E62-869D-16E1156EB617}" type="datetimeFigureOut">
              <a:rPr lang="en-GB" smtClean="0"/>
              <a:t>08/10/2024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6F0B30-D6A3-40D8-97DB-1E6D46547F59}" type="slidenum">
              <a:rPr lang="en-GB" smtClean="0"/>
              <a:t>‹#›</a:t>
            </a:fld>
            <a:endParaRPr lang="en-GB"/>
          </a:p>
        </p:txBody>
      </p:sp>
    </p:spTree>
    <p:extLst>
      <p:ext uri="{BB962C8B-B14F-4D97-AF65-F5344CB8AC3E}">
        <p14:creationId xmlns:p14="http://schemas.microsoft.com/office/powerpoint/2010/main" val="42467339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94493-0710-AB1A-5BE9-7F33F2A33A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B1FE5F-B436-7396-0DA6-0C14F3F98B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41E41D9-8D0F-541D-9B2E-8795FD3C3301}"/>
              </a:ext>
            </a:extLst>
          </p:cNvPr>
          <p:cNvSpPr>
            <a:spLocks noGrp="1"/>
          </p:cNvSpPr>
          <p:nvPr>
            <p:ph type="dt" sz="half" idx="10"/>
          </p:nvPr>
        </p:nvSpPr>
        <p:spPr/>
        <p:txBody>
          <a:bodyPr/>
          <a:lstStyle/>
          <a:p>
            <a:fld id="{FCC0F03E-5C64-4E62-869D-16E1156EB617}" type="datetimeFigureOut">
              <a:rPr lang="en-GB" smtClean="0"/>
              <a:t>08/10/2024</a:t>
            </a:fld>
            <a:endParaRPr lang="en-GB"/>
          </a:p>
        </p:txBody>
      </p:sp>
      <p:sp>
        <p:nvSpPr>
          <p:cNvPr id="5" name="Footer Placeholder 4">
            <a:extLst>
              <a:ext uri="{FF2B5EF4-FFF2-40B4-BE49-F238E27FC236}">
                <a16:creationId xmlns:a16="http://schemas.microsoft.com/office/drawing/2014/main" id="{A130B34B-453B-7870-EADE-4ABA57460D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6EF2D8-A6FC-3C3F-151E-04A2025773FE}"/>
              </a:ext>
            </a:extLst>
          </p:cNvPr>
          <p:cNvSpPr>
            <a:spLocks noGrp="1"/>
          </p:cNvSpPr>
          <p:nvPr>
            <p:ph type="sldNum" sz="quarter" idx="12"/>
          </p:nvPr>
        </p:nvSpPr>
        <p:spPr/>
        <p:txBody>
          <a:bodyPr/>
          <a:lstStyle/>
          <a:p>
            <a:fld id="{126F0B30-D6A3-40D8-97DB-1E6D46547F59}" type="slidenum">
              <a:rPr lang="en-GB" smtClean="0"/>
              <a:t>‹#›</a:t>
            </a:fld>
            <a:endParaRPr lang="en-GB"/>
          </a:p>
        </p:txBody>
      </p:sp>
    </p:spTree>
    <p:extLst>
      <p:ext uri="{BB962C8B-B14F-4D97-AF65-F5344CB8AC3E}">
        <p14:creationId xmlns:p14="http://schemas.microsoft.com/office/powerpoint/2010/main" val="34568807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297433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7039856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85531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image" Target="../media/image3.png"/><Relationship Id="rId5" Type="http://schemas.openxmlformats.org/officeDocument/2006/relationships/slideLayout" Target="../slideLayouts/slideLayout19.xml"/><Relationship Id="rId10" Type="http://schemas.openxmlformats.org/officeDocument/2006/relationships/theme" Target="../theme/theme2.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C0F03E-5C64-4E62-869D-16E1156EB617}" type="datetimeFigureOut">
              <a:rPr lang="en-GB" smtClean="0"/>
              <a:t>08/10/2024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6F0B30-D6A3-40D8-97DB-1E6D46547F59}" type="slidenum">
              <a:rPr lang="en-GB" smtClean="0"/>
              <a:t>‹#›</a:t>
            </a:fld>
            <a:endParaRPr lang="en-GB"/>
          </a:p>
        </p:txBody>
      </p:sp>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4091116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10/8/2024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334432877"/>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6" r:id="rId7"/>
    <p:sldLayoutId id="2147483687" r:id="rId8"/>
    <p:sldLayoutId id="2147483688"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67447407"/>
      </p:ext>
    </p:extLst>
  </p:cSld>
  <p:clrMap bg1="lt1" tx1="dk1" bg2="lt2" tx2="dk2" accent1="accent1" accent2="accent2" accent3="accent3" accent4="accent4" accent5="accent5" accent6="accent6" hlink="hlink" folHlink="folHlink"/>
  <p:sldLayoutIdLst>
    <p:sldLayoutId id="2147483684"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2.png"/><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9.png"/><Relationship Id="rId1" Type="http://schemas.openxmlformats.org/officeDocument/2006/relationships/slideLayout" Target="../slideLayouts/slideLayout17.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9.xml"/><Relationship Id="rId1" Type="http://schemas.openxmlformats.org/officeDocument/2006/relationships/slideLayout" Target="../slideLayouts/slideLayout16.xml"/><Relationship Id="rId5" Type="http://schemas.openxmlformats.org/officeDocument/2006/relationships/hyperlink" Target="https://www.similarweb.com/" TargetMode="External"/><Relationship Id="rId4" Type="http://schemas.openxmlformats.org/officeDocument/2006/relationships/image" Target="../media/image3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05DC9EB5-A5AA-B44F-95A5-00BFB8182794}"/>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84548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dirty="0"/>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200" y="1576786"/>
            <a:ext cx="10515600" cy="4351338"/>
          </a:xfrm>
        </p:spPr>
        <p:txBody>
          <a:bodyPr vert="horz" lIns="91440" tIns="45720" rIns="91440" bIns="45720" rtlCol="0">
            <a:normAutofit/>
          </a:bodyPr>
          <a:lstStyle/>
          <a:p>
            <a:pPr marL="0"/>
            <a:r>
              <a:rPr lang="en-US" sz="3000" dirty="0"/>
              <a:t>Introduction to SOSTAC marketing planning framework</a:t>
            </a:r>
          </a:p>
          <a:p>
            <a:pPr marL="0"/>
            <a:endParaRPr lang="en-US" sz="3000" dirty="0"/>
          </a:p>
          <a:p>
            <a:pPr marL="0"/>
            <a:r>
              <a:rPr lang="en-US" sz="3000" dirty="0"/>
              <a:t>Introduction to the 5 ‘C’s</a:t>
            </a:r>
          </a:p>
          <a:p>
            <a:pPr marL="0"/>
            <a:endParaRPr lang="en-US" sz="3000" dirty="0"/>
          </a:p>
          <a:p>
            <a:pPr marL="0"/>
            <a:r>
              <a:rPr lang="en-US" sz="3000" dirty="0"/>
              <a:t>Company &amp; Customers</a:t>
            </a:r>
          </a:p>
          <a:p>
            <a:pPr marL="0"/>
            <a:endParaRPr lang="en-US" sz="3000" dirty="0">
              <a:solidFill>
                <a:srgbClr val="FFFFFF"/>
              </a:solidFill>
            </a:endParaRPr>
          </a:p>
          <a:p>
            <a:pPr marL="0"/>
            <a:endParaRPr lang="en-US" sz="3000" dirty="0">
              <a:solidFill>
                <a:srgbClr val="FFFFFF"/>
              </a:solidFill>
            </a:endParaRPr>
          </a:p>
          <a:p>
            <a:pPr marL="0"/>
            <a:endParaRPr lang="en-US" sz="3000" dirty="0">
              <a:solidFill>
                <a:srgbClr val="FFFFFF"/>
              </a:solidFill>
            </a:endParaRPr>
          </a:p>
        </p:txBody>
      </p:sp>
    </p:spTree>
    <p:extLst>
      <p:ext uri="{BB962C8B-B14F-4D97-AF65-F5344CB8AC3E}">
        <p14:creationId xmlns:p14="http://schemas.microsoft.com/office/powerpoint/2010/main" val="2941564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A52F21A1-0B8A-882C-E2C5-50846E38AA88}"/>
              </a:ext>
            </a:extLst>
          </p:cNvPr>
          <p:cNvSpPr>
            <a:spLocks noGrp="1"/>
          </p:cNvSpPr>
          <p:nvPr>
            <p:ph type="title"/>
          </p:nvPr>
        </p:nvSpPr>
        <p:spPr>
          <a:xfrm>
            <a:off x="761995" y="307447"/>
            <a:ext cx="10693884" cy="1109932"/>
          </a:xfrm>
        </p:spPr>
        <p:txBody>
          <a:bodyPr>
            <a:normAutofit/>
          </a:bodyPr>
          <a:lstStyle/>
          <a:p>
            <a:r>
              <a:rPr lang="en-GB" altLang="en-US" sz="4000">
                <a:latin typeface="Trebuchet MS" panose="020B0603020202020204" pitchFamily="34" charset="0"/>
              </a:rPr>
              <a:t>The SOSTAC Planning System</a:t>
            </a:r>
          </a:p>
        </p:txBody>
      </p:sp>
      <p:sp>
        <p:nvSpPr>
          <p:cNvPr id="5123" name="Content Placeholder 2">
            <a:extLst>
              <a:ext uri="{FF2B5EF4-FFF2-40B4-BE49-F238E27FC236}">
                <a16:creationId xmlns:a16="http://schemas.microsoft.com/office/drawing/2014/main" id="{463476FB-F3F5-BBA3-4C4A-1D117B07897B}"/>
              </a:ext>
            </a:extLst>
          </p:cNvPr>
          <p:cNvSpPr>
            <a:spLocks noGrp="1"/>
          </p:cNvSpPr>
          <p:nvPr>
            <p:ph idx="1"/>
          </p:nvPr>
        </p:nvSpPr>
        <p:spPr>
          <a:xfrm>
            <a:off x="7164635" y="1528565"/>
            <a:ext cx="4265370" cy="3902635"/>
          </a:xfrm>
        </p:spPr>
        <p:txBody>
          <a:bodyPr anchor="ctr">
            <a:normAutofit/>
          </a:bodyPr>
          <a:lstStyle/>
          <a:p>
            <a:r>
              <a:rPr lang="en-GB" altLang="en-US" sz="2000" dirty="0">
                <a:latin typeface="Trebuchet MS" panose="020B0603020202020204" pitchFamily="34" charset="0"/>
              </a:rPr>
              <a:t>Many approaches to developing a marketing communications plan</a:t>
            </a:r>
          </a:p>
          <a:p>
            <a:r>
              <a:rPr lang="en-GB" altLang="en-US" sz="2000" dirty="0">
                <a:latin typeface="Trebuchet MS" panose="020B0603020202020204" pitchFamily="34" charset="0"/>
              </a:rPr>
              <a:t>No common approach but essential elements every plan must have</a:t>
            </a:r>
          </a:p>
          <a:p>
            <a:r>
              <a:rPr lang="en-GB" altLang="en-US" sz="2000" dirty="0">
                <a:latin typeface="Trebuchet MS" panose="020B0603020202020204" pitchFamily="34" charset="0"/>
              </a:rPr>
              <a:t>SOSTAC is an aide-memoire to help ensure focus on the key elements</a:t>
            </a:r>
          </a:p>
          <a:p>
            <a:r>
              <a:rPr lang="en-GB" altLang="en-US" sz="2000" dirty="0">
                <a:latin typeface="Trebuchet MS" panose="020B0603020202020204" pitchFamily="34" charset="0"/>
              </a:rPr>
              <a:t>SOSTAC can also be used to develop corporate plans, marketing plans, direct mail plans...even personal plans</a:t>
            </a:r>
          </a:p>
        </p:txBody>
      </p:sp>
      <p:pic>
        <p:nvPicPr>
          <p:cNvPr id="2" name="Picture 1">
            <a:extLst>
              <a:ext uri="{FF2B5EF4-FFF2-40B4-BE49-F238E27FC236}">
                <a16:creationId xmlns:a16="http://schemas.microsoft.com/office/drawing/2014/main" id="{48F6067F-69CC-FC00-B186-CFF2CAAB29ED}"/>
              </a:ext>
            </a:extLst>
          </p:cNvPr>
          <p:cNvPicPr>
            <a:picLocks noChangeAspect="1"/>
          </p:cNvPicPr>
          <p:nvPr/>
        </p:nvPicPr>
        <p:blipFill>
          <a:blip r:embed="rId2"/>
          <a:stretch>
            <a:fillRect/>
          </a:stretch>
        </p:blipFill>
        <p:spPr>
          <a:xfrm>
            <a:off x="261257" y="1343972"/>
            <a:ext cx="6802734" cy="4472798"/>
          </a:xfrm>
          <a:prstGeom prst="rect">
            <a:avLst/>
          </a:prstGeom>
        </p:spPr>
      </p:pic>
      <p:pic>
        <p:nvPicPr>
          <p:cNvPr id="3" name="Picture 2">
            <a:extLst>
              <a:ext uri="{FF2B5EF4-FFF2-40B4-BE49-F238E27FC236}">
                <a16:creationId xmlns:a16="http://schemas.microsoft.com/office/drawing/2014/main" id="{E7444136-6E0B-A17F-18B2-9F27B1AF3456}"/>
              </a:ext>
            </a:extLst>
          </p:cNvPr>
          <p:cNvPicPr>
            <a:picLocks noChangeAspect="1"/>
          </p:cNvPicPr>
          <p:nvPr/>
        </p:nvPicPr>
        <p:blipFill>
          <a:blip r:embed="rId3"/>
          <a:stretch>
            <a:fillRect/>
          </a:stretch>
        </p:blipFill>
        <p:spPr>
          <a:xfrm>
            <a:off x="14514" y="5814221"/>
            <a:ext cx="12192000" cy="105828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6038800" y="-1827584"/>
            <a:ext cx="4536504" cy="2889114"/>
          </a:xfrm>
        </p:spPr>
        <p:txBody>
          <a:bodyPr vert="horz" lIns="91440" tIns="45720" rIns="91440" bIns="45720" rtlCol="0" anchor="b">
            <a:normAutofit/>
          </a:bodyPr>
          <a:lstStyle/>
          <a:p>
            <a:r>
              <a:rPr lang="en-US" altLang="en-US" sz="4700" dirty="0"/>
              <a:t>Situation Analysis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318556" y="331595"/>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3" name="TextBox 2">
            <a:extLst>
              <a:ext uri="{FF2B5EF4-FFF2-40B4-BE49-F238E27FC236}">
                <a16:creationId xmlns:a16="http://schemas.microsoft.com/office/drawing/2014/main" id="{9810F191-B2EF-97B7-C242-1B4B55C0AAB8}"/>
              </a:ext>
            </a:extLst>
          </p:cNvPr>
          <p:cNvSpPr txBox="1"/>
          <p:nvPr/>
        </p:nvSpPr>
        <p:spPr>
          <a:xfrm>
            <a:off x="7053943" y="1838848"/>
            <a:ext cx="4515852" cy="923330"/>
          </a:xfrm>
          <a:prstGeom prst="rect">
            <a:avLst/>
          </a:prstGeom>
          <a:noFill/>
        </p:spPr>
        <p:txBody>
          <a:bodyPr wrap="none" rtlCol="0">
            <a:spAutoFit/>
          </a:bodyPr>
          <a:lstStyle/>
          <a:p>
            <a:r>
              <a:rPr lang="en-GB" dirty="0"/>
              <a:t>Consider your UK destination and the event </a:t>
            </a:r>
          </a:p>
          <a:p>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1891903" y="350729"/>
            <a:ext cx="8408194" cy="744836"/>
          </a:xfrm>
        </p:spPr>
        <p:txBody>
          <a:bodyPr vert="horz" lIns="91440" tIns="45720" rIns="91440" bIns="45720" rtlCol="0" anchor="ctr">
            <a:noAutofit/>
          </a:bodyPr>
          <a:lstStyle/>
          <a:p>
            <a:pPr algn="ctr"/>
            <a:r>
              <a:rPr lang="en-US" altLang="en-US" dirty="0">
                <a:solidFill>
                  <a:schemeClr val="tx1">
                    <a:lumMod val="85000"/>
                    <a:lumOff val="15000"/>
                  </a:schemeClr>
                </a:solidFill>
              </a:rPr>
              <a:t>Situational analysis</a:t>
            </a:r>
            <a:br>
              <a:rPr lang="en-US" altLang="en-US" dirty="0">
                <a:solidFill>
                  <a:schemeClr val="tx1">
                    <a:lumMod val="85000"/>
                    <a:lumOff val="15000"/>
                  </a:schemeClr>
                </a:solidFill>
              </a:rPr>
            </a:br>
            <a:r>
              <a:rPr lang="en-US" altLang="en-US" dirty="0">
                <a:solidFill>
                  <a:schemeClr val="tx1">
                    <a:lumMod val="85000"/>
                    <a:lumOff val="15000"/>
                  </a:schemeClr>
                </a:solidFill>
              </a:rPr>
              <a:t>5 ‘C’s</a:t>
            </a:r>
          </a:p>
        </p:txBody>
      </p: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1767400" y="1616017"/>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6888088" y="4550777"/>
            <a:ext cx="4584878" cy="369332"/>
          </a:xfrm>
          <a:prstGeom prst="rect">
            <a:avLst/>
          </a:prstGeom>
          <a:noFill/>
        </p:spPr>
        <p:txBody>
          <a:bodyPr wrap="square">
            <a:spAutoFit/>
          </a:bodyPr>
          <a:lstStyle/>
          <a:p>
            <a:pPr defTabSz="457200"/>
            <a:r>
              <a:rPr lang="en-GB" dirty="0">
                <a:solidFill>
                  <a:prstClr val="black"/>
                </a:solidFill>
                <a:latin typeface="Calibri" panose="020F0502020204030204"/>
              </a:rPr>
              <a:t>(Corporate finance institute, 2022)</a:t>
            </a:r>
          </a:p>
        </p:txBody>
      </p:sp>
      <p:sp>
        <p:nvSpPr>
          <p:cNvPr id="2" name="TextBox 1">
            <a:extLst>
              <a:ext uri="{FF2B5EF4-FFF2-40B4-BE49-F238E27FC236}">
                <a16:creationId xmlns:a16="http://schemas.microsoft.com/office/drawing/2014/main" id="{765BA59B-5E50-FF27-F7A9-CACC10A8D36C}"/>
              </a:ext>
            </a:extLst>
          </p:cNvPr>
          <p:cNvSpPr txBox="1"/>
          <p:nvPr/>
        </p:nvSpPr>
        <p:spPr>
          <a:xfrm>
            <a:off x="3431704" y="4874706"/>
            <a:ext cx="5048680" cy="369332"/>
          </a:xfrm>
          <a:prstGeom prst="rect">
            <a:avLst/>
          </a:prstGeom>
          <a:solidFill>
            <a:schemeClr val="bg1"/>
          </a:solidFill>
        </p:spPr>
        <p:txBody>
          <a:bodyPr wrap="square" rtlCol="0">
            <a:spAutoFit/>
          </a:bodyPr>
          <a:lstStyle/>
          <a:p>
            <a:pPr defTabSz="457200"/>
            <a:endParaRPr lang="en-GB" dirty="0">
              <a:solidFill>
                <a:prstClr val="white"/>
              </a:solidFill>
              <a:latin typeface="Calibri" panose="020F0502020204030204"/>
            </a:endParaRPr>
          </a:p>
        </p:txBody>
      </p:sp>
      <p:pic>
        <p:nvPicPr>
          <p:cNvPr id="4" name="Picture 3">
            <a:extLst>
              <a:ext uri="{FF2B5EF4-FFF2-40B4-BE49-F238E27FC236}">
                <a16:creationId xmlns:a16="http://schemas.microsoft.com/office/drawing/2014/main" id="{71D57CC8-B8A8-0E98-D6E8-DF36A834E2DC}"/>
              </a:ext>
            </a:extLst>
          </p:cNvPr>
          <p:cNvPicPr>
            <a:picLocks noChangeAspect="1"/>
          </p:cNvPicPr>
          <p:nvPr/>
        </p:nvPicPr>
        <p:blipFill>
          <a:blip r:embed="rId4"/>
          <a:stretch>
            <a:fillRect/>
          </a:stretch>
        </p:blipFill>
        <p:spPr>
          <a:xfrm>
            <a:off x="14514" y="5814221"/>
            <a:ext cx="12192000" cy="105828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170"/>
                                        </p:tgtEl>
                                        <p:attrNameLst>
                                          <p:attrName>style.visibility</p:attrName>
                                        </p:attrNameLst>
                                      </p:cBhvr>
                                      <p:to>
                                        <p:strVal val="visible"/>
                                      </p:to>
                                    </p:set>
                                    <p:animEffect transition="in" filter="fade">
                                      <p:cBhvr>
                                        <p:cTn id="7" dur="400"/>
                                        <p:tgtEl>
                                          <p:spTgt spid="7170"/>
                                        </p:tgtEl>
                                      </p:cBhvr>
                                    </p:animEffect>
                                  </p:childTnLst>
                                </p:cTn>
                              </p:par>
                              <p:par>
                                <p:cTn id="8" presetID="10" presetClass="entr" presetSubtype="0" fill="hold" grpId="0" nodeType="withEffect">
                                  <p:stCondLst>
                                    <p:cond delay="70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893775" y="354180"/>
            <a:ext cx="7886700" cy="1325563"/>
          </a:xfrm>
        </p:spPr>
        <p:txBody>
          <a:bodyPr>
            <a:normAutofit fontScale="90000"/>
          </a:bodyPr>
          <a:lstStyle/>
          <a:p>
            <a:r>
              <a:rPr lang="en-GB" dirty="0"/>
              <a:t>Company</a:t>
            </a:r>
            <a:br>
              <a:rPr lang="en-GB" dirty="0"/>
            </a:br>
            <a:r>
              <a:rPr lang="en-GB" dirty="0"/>
              <a:t>Internal analysis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411008" y="2152482"/>
            <a:ext cx="4994088" cy="4351338"/>
          </a:xfrm>
        </p:spPr>
        <p:txBody>
          <a:bodyPr/>
          <a:lstStyle/>
          <a:p>
            <a:pPr marL="0" indent="0">
              <a:buNone/>
            </a:pPr>
            <a:r>
              <a:rPr lang="en-GB" sz="2000" dirty="0">
                <a:solidFill>
                  <a:srgbClr val="000000"/>
                </a:solidFill>
              </a:rPr>
              <a:t>What do we sell?</a:t>
            </a:r>
          </a:p>
          <a:p>
            <a:pPr marL="0" indent="0">
              <a:buNone/>
            </a:pPr>
            <a:r>
              <a:rPr lang="en-GB" sz="2000" dirty="0">
                <a:solidFill>
                  <a:srgbClr val="000000"/>
                </a:solidFill>
              </a:rPr>
              <a:t>USP?</a:t>
            </a:r>
          </a:p>
          <a:p>
            <a:pPr marL="0" indent="0">
              <a:buNone/>
            </a:pPr>
            <a:r>
              <a:rPr lang="en-GB" sz="2000" dirty="0">
                <a:solidFill>
                  <a:srgbClr val="000000"/>
                </a:solidFill>
              </a:rPr>
              <a:t>How do we differ from competitors?</a:t>
            </a:r>
          </a:p>
          <a:p>
            <a:pPr marL="0" indent="0">
              <a:buNone/>
            </a:pPr>
            <a:r>
              <a:rPr lang="en-GB" sz="2000" dirty="0">
                <a:solidFill>
                  <a:srgbClr val="000000"/>
                </a:solidFill>
              </a:rPr>
              <a:t>What are our sources of competitive advantage?</a:t>
            </a:r>
          </a:p>
          <a:p>
            <a:pPr marL="0" indent="0">
              <a:buNone/>
            </a:pPr>
            <a:r>
              <a:rPr lang="en-GB" sz="2000" dirty="0">
                <a:solidFill>
                  <a:srgbClr val="000000"/>
                </a:solidFill>
              </a:rPr>
              <a:t>What are our current goals?</a:t>
            </a:r>
          </a:p>
          <a:p>
            <a:pPr marL="0" indent="0">
              <a:buNone/>
            </a:pPr>
            <a:r>
              <a:rPr lang="en-GB" sz="2000" dirty="0">
                <a:solidFill>
                  <a:srgbClr val="000000"/>
                </a:solidFill>
              </a:rPr>
              <a:t>Are we meeting customer needs?</a:t>
            </a:r>
          </a:p>
          <a:p>
            <a:pPr marL="0" indent="0">
              <a:buNone/>
            </a:pPr>
            <a:endParaRPr lang="en-GB" dirty="0"/>
          </a:p>
        </p:txBody>
      </p:sp>
      <p:sp>
        <p:nvSpPr>
          <p:cNvPr id="4" name="Content Placeholder 3">
            <a:extLst>
              <a:ext uri="{FF2B5EF4-FFF2-40B4-BE49-F238E27FC236}">
                <a16:creationId xmlns:a16="http://schemas.microsoft.com/office/drawing/2014/main" id="{B62CDF2D-DCA5-0016-F637-E6F4D00EB845}"/>
              </a:ext>
            </a:extLst>
          </p:cNvPr>
          <p:cNvSpPr>
            <a:spLocks noGrp="1"/>
          </p:cNvSpPr>
          <p:nvPr>
            <p:ph sz="half" idx="2"/>
          </p:nvPr>
        </p:nvSpPr>
        <p:spPr>
          <a:xfrm>
            <a:off x="10077820" y="4199943"/>
            <a:ext cx="3867150" cy="4351338"/>
          </a:xfrm>
        </p:spPr>
        <p:txBody>
          <a:bodyPr/>
          <a:lstStyle/>
          <a:p>
            <a:r>
              <a:rPr lang="en-GB" dirty="0"/>
              <a:t>Strengths </a:t>
            </a:r>
          </a:p>
          <a:p>
            <a:r>
              <a:rPr lang="en-GB" dirty="0"/>
              <a:t>Weaknesses</a:t>
            </a:r>
          </a:p>
          <a:p>
            <a:r>
              <a:rPr lang="en-GB" dirty="0"/>
              <a:t>Opportunities </a:t>
            </a:r>
          </a:p>
          <a:p>
            <a:r>
              <a:rPr lang="en-GB" dirty="0"/>
              <a:t>Threats</a:t>
            </a:r>
          </a:p>
        </p:txBody>
      </p:sp>
      <p:pic>
        <p:nvPicPr>
          <p:cNvPr id="5" name="Picture 4">
            <a:extLst>
              <a:ext uri="{FF2B5EF4-FFF2-40B4-BE49-F238E27FC236}">
                <a16:creationId xmlns:a16="http://schemas.microsoft.com/office/drawing/2014/main" id="{092F7B26-0C65-4555-BF51-4FD24C0AF92E}"/>
              </a:ext>
            </a:extLst>
          </p:cNvPr>
          <p:cNvPicPr>
            <a:picLocks noChangeAspect="1"/>
          </p:cNvPicPr>
          <p:nvPr/>
        </p:nvPicPr>
        <p:blipFill rotWithShape="1">
          <a:blip r:embed="rId3"/>
          <a:srcRect l="3078" t="27334" r="77506"/>
          <a:stretch/>
        </p:blipFill>
        <p:spPr>
          <a:xfrm>
            <a:off x="324407" y="185410"/>
            <a:ext cx="1242954" cy="1494333"/>
          </a:xfrm>
          <a:prstGeom prst="rect">
            <a:avLst/>
          </a:prstGeom>
        </p:spPr>
      </p:pic>
      <p:pic>
        <p:nvPicPr>
          <p:cNvPr id="6" name="Picture 5">
            <a:extLst>
              <a:ext uri="{FF2B5EF4-FFF2-40B4-BE49-F238E27FC236}">
                <a16:creationId xmlns:a16="http://schemas.microsoft.com/office/drawing/2014/main" id="{86D260EA-C42B-6431-4A37-5A6345C55117}"/>
              </a:ext>
            </a:extLst>
          </p:cNvPr>
          <p:cNvPicPr>
            <a:picLocks noChangeAspect="1"/>
          </p:cNvPicPr>
          <p:nvPr/>
        </p:nvPicPr>
        <p:blipFill>
          <a:blip r:embed="rId4"/>
          <a:stretch>
            <a:fillRect/>
          </a:stretch>
        </p:blipFill>
        <p:spPr>
          <a:xfrm>
            <a:off x="7895637" y="212537"/>
            <a:ext cx="3971956" cy="3879890"/>
          </a:xfrm>
          <a:prstGeom prst="rect">
            <a:avLst/>
          </a:prstGeom>
        </p:spPr>
      </p:pic>
    </p:spTree>
    <p:extLst>
      <p:ext uri="{BB962C8B-B14F-4D97-AF65-F5344CB8AC3E}">
        <p14:creationId xmlns:p14="http://schemas.microsoft.com/office/powerpoint/2010/main" val="2551506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8ACB4-3A15-41C5-B1BD-82D4C20858F4}"/>
              </a:ext>
            </a:extLst>
          </p:cNvPr>
          <p:cNvSpPr>
            <a:spLocks noGrp="1"/>
          </p:cNvSpPr>
          <p:nvPr>
            <p:ph type="title"/>
          </p:nvPr>
        </p:nvSpPr>
        <p:spPr>
          <a:xfrm>
            <a:off x="8093157" y="420226"/>
            <a:ext cx="2962672" cy="490066"/>
          </a:xfrm>
        </p:spPr>
        <p:txBody>
          <a:bodyPr>
            <a:normAutofit fontScale="90000"/>
          </a:bodyPr>
          <a:lstStyle/>
          <a:p>
            <a:r>
              <a:rPr lang="en-GB" sz="4400" dirty="0"/>
              <a:t> </a:t>
            </a:r>
            <a:r>
              <a:rPr lang="en-GB" sz="3200" b="1" dirty="0"/>
              <a:t>Strengths</a:t>
            </a:r>
            <a:endParaRPr lang="en-GB" sz="3200" dirty="0"/>
          </a:p>
        </p:txBody>
      </p:sp>
      <p:sp>
        <p:nvSpPr>
          <p:cNvPr id="3" name="Content Placeholder 2">
            <a:extLst>
              <a:ext uri="{FF2B5EF4-FFF2-40B4-BE49-F238E27FC236}">
                <a16:creationId xmlns:a16="http://schemas.microsoft.com/office/drawing/2014/main" id="{20E345C9-1C70-43FB-84CD-27FBFA4DEF3D}"/>
              </a:ext>
            </a:extLst>
          </p:cNvPr>
          <p:cNvSpPr>
            <a:spLocks noGrp="1"/>
          </p:cNvSpPr>
          <p:nvPr>
            <p:ph sz="half" idx="1"/>
          </p:nvPr>
        </p:nvSpPr>
        <p:spPr>
          <a:xfrm>
            <a:off x="629449" y="1005157"/>
            <a:ext cx="4723348" cy="4923366"/>
          </a:xfrm>
        </p:spPr>
        <p:txBody>
          <a:bodyPr>
            <a:normAutofit fontScale="70000" lnSpcReduction="20000"/>
          </a:bodyPr>
          <a:lstStyle/>
          <a:p>
            <a:pPr marL="0" indent="0">
              <a:lnSpc>
                <a:spcPct val="120000"/>
              </a:lnSpc>
              <a:buNone/>
            </a:pPr>
            <a:r>
              <a:rPr lang="en-GB" sz="3300" dirty="0">
                <a:cs typeface="Arial" panose="020B0604020202020204" pitchFamily="34" charset="0"/>
              </a:rPr>
              <a:t>What a Company does especially well. </a:t>
            </a:r>
          </a:p>
          <a:p>
            <a:pPr marL="0" indent="0">
              <a:lnSpc>
                <a:spcPct val="120000"/>
              </a:lnSpc>
              <a:buNone/>
            </a:pPr>
            <a:r>
              <a:rPr lang="en-GB" sz="3300" dirty="0">
                <a:cs typeface="Arial" panose="020B0604020202020204" pitchFamily="34" charset="0"/>
              </a:rPr>
              <a:t>This could be something intangible, such as </a:t>
            </a:r>
            <a:r>
              <a:rPr lang="en-GB" sz="3300" b="1" dirty="0">
                <a:cs typeface="Arial" panose="020B0604020202020204" pitchFamily="34" charset="0"/>
              </a:rPr>
              <a:t>the ‘BRAND’.</a:t>
            </a:r>
          </a:p>
          <a:p>
            <a:pPr marL="0" indent="0">
              <a:lnSpc>
                <a:spcPct val="120000"/>
              </a:lnSpc>
              <a:buNone/>
            </a:pPr>
            <a:r>
              <a:rPr lang="en-GB" sz="3300" dirty="0">
                <a:cs typeface="Arial" panose="020B0604020202020204" pitchFamily="34" charset="0"/>
              </a:rPr>
              <a:t>It could also be your people and your </a:t>
            </a:r>
            <a:r>
              <a:rPr lang="en-GB" sz="3300" b="1" dirty="0">
                <a:cs typeface="Arial" panose="020B0604020202020204" pitchFamily="34" charset="0"/>
              </a:rPr>
              <a:t>highly skilled and knowledgeable staff</a:t>
            </a:r>
            <a:r>
              <a:rPr lang="en-GB" sz="3300" dirty="0">
                <a:cs typeface="Arial" panose="020B0604020202020204" pitchFamily="34" charset="0"/>
              </a:rPr>
              <a:t>.</a:t>
            </a:r>
          </a:p>
          <a:p>
            <a:pPr marL="0" indent="0">
              <a:lnSpc>
                <a:spcPct val="120000"/>
              </a:lnSpc>
              <a:buNone/>
            </a:pPr>
            <a:r>
              <a:rPr lang="en-GB" sz="3300" b="1" dirty="0">
                <a:cs typeface="Arial" panose="020B0604020202020204" pitchFamily="34" charset="0"/>
              </a:rPr>
              <a:t>YOUR Customer Service</a:t>
            </a:r>
            <a:r>
              <a:rPr lang="en-GB" sz="3300" dirty="0">
                <a:cs typeface="Arial" panose="020B0604020202020204" pitchFamily="34" charset="0"/>
              </a:rPr>
              <a:t>.</a:t>
            </a:r>
          </a:p>
          <a:p>
            <a:pPr marL="0" indent="0">
              <a:lnSpc>
                <a:spcPct val="120000"/>
              </a:lnSpc>
              <a:buNone/>
            </a:pPr>
            <a:r>
              <a:rPr lang="en-GB" sz="3300" b="1" dirty="0">
                <a:cs typeface="Arial" panose="020B0604020202020204" pitchFamily="34" charset="0"/>
              </a:rPr>
              <a:t>Your LOCATION.</a:t>
            </a:r>
          </a:p>
          <a:p>
            <a:pPr marL="0" indent="0">
              <a:lnSpc>
                <a:spcPct val="120000"/>
              </a:lnSpc>
              <a:buNone/>
            </a:pPr>
            <a:r>
              <a:rPr lang="en-GB" sz="3300" b="1" dirty="0">
                <a:cs typeface="Arial" panose="020B0604020202020204" pitchFamily="34" charset="0"/>
              </a:rPr>
              <a:t>Strong leadership</a:t>
            </a:r>
            <a:r>
              <a:rPr lang="en-GB" sz="3300" dirty="0">
                <a:cs typeface="Arial" panose="020B0604020202020204" pitchFamily="34" charset="0"/>
              </a:rPr>
              <a:t>, or a great team!</a:t>
            </a:r>
          </a:p>
          <a:p>
            <a:endParaRPr lang="en-GB" dirty="0"/>
          </a:p>
        </p:txBody>
      </p:sp>
      <p:pic>
        <p:nvPicPr>
          <p:cNvPr id="5" name="Content Placeholder 4">
            <a:extLst>
              <a:ext uri="{FF2B5EF4-FFF2-40B4-BE49-F238E27FC236}">
                <a16:creationId xmlns:a16="http://schemas.microsoft.com/office/drawing/2014/main" id="{ED9AC491-C1BE-4A6F-AB74-1BA4A05221E6}"/>
              </a:ext>
            </a:extLst>
          </p:cNvPr>
          <p:cNvPicPr>
            <a:picLocks noGrp="1" noChangeAspect="1"/>
          </p:cNvPicPr>
          <p:nvPr>
            <p:ph sz="half" idx="2"/>
          </p:nvPr>
        </p:nvPicPr>
        <p:blipFill>
          <a:blip r:embed="rId3"/>
          <a:stretch>
            <a:fillRect/>
          </a:stretch>
        </p:blipFill>
        <p:spPr>
          <a:xfrm>
            <a:off x="7221353" y="1005157"/>
            <a:ext cx="3724518" cy="3941330"/>
          </a:xfrm>
          <a:prstGeom prst="rect">
            <a:avLst/>
          </a:prstGeom>
        </p:spPr>
      </p:pic>
      <p:sp>
        <p:nvSpPr>
          <p:cNvPr id="6" name="TextBox 5">
            <a:extLst>
              <a:ext uri="{FF2B5EF4-FFF2-40B4-BE49-F238E27FC236}">
                <a16:creationId xmlns:a16="http://schemas.microsoft.com/office/drawing/2014/main" id="{A3CF8692-F82E-42DE-BAA3-06B7104EB52F}"/>
              </a:ext>
            </a:extLst>
          </p:cNvPr>
          <p:cNvSpPr txBox="1"/>
          <p:nvPr/>
        </p:nvSpPr>
        <p:spPr>
          <a:xfrm>
            <a:off x="263791" y="158616"/>
            <a:ext cx="4572000" cy="523220"/>
          </a:xfrm>
          <a:prstGeom prst="rect">
            <a:avLst/>
          </a:prstGeom>
          <a:noFill/>
        </p:spPr>
        <p:txBody>
          <a:bodyPr wrap="square">
            <a:spAutoFit/>
          </a:bodyPr>
          <a:lstStyle/>
          <a:p>
            <a:pPr defTabSz="457200"/>
            <a:r>
              <a:rPr lang="en-GB" sz="2800" dirty="0">
                <a:solidFill>
                  <a:prstClr val="black"/>
                </a:solidFill>
                <a:latin typeface="Calibri" panose="020F0502020204030204"/>
              </a:rPr>
              <a:t>SWOT</a:t>
            </a:r>
            <a:r>
              <a:rPr lang="en-GB" dirty="0">
                <a:solidFill>
                  <a:prstClr val="black"/>
                </a:solidFill>
                <a:latin typeface="Calibri" panose="020F0502020204030204"/>
              </a:rPr>
              <a:t> ( </a:t>
            </a:r>
            <a:r>
              <a:rPr lang="en-GB" b="1" dirty="0">
                <a:solidFill>
                  <a:prstClr val="black"/>
                </a:solidFill>
                <a:latin typeface="Calibri" panose="020F0502020204030204"/>
              </a:rPr>
              <a:t>Micro analysis </a:t>
            </a:r>
            <a:r>
              <a:rPr lang="en-GB" dirty="0">
                <a:solidFill>
                  <a:prstClr val="black"/>
                </a:solidFill>
                <a:latin typeface="Calibri" panose="020F0502020204030204"/>
              </a:rPr>
              <a:t>)</a:t>
            </a:r>
          </a:p>
        </p:txBody>
      </p:sp>
      <p:sp>
        <p:nvSpPr>
          <p:cNvPr id="4" name="TextBox 3">
            <a:extLst>
              <a:ext uri="{FF2B5EF4-FFF2-40B4-BE49-F238E27FC236}">
                <a16:creationId xmlns:a16="http://schemas.microsoft.com/office/drawing/2014/main" id="{C2E358D1-8E05-2A83-E5BE-E678DB311B1C}"/>
              </a:ext>
            </a:extLst>
          </p:cNvPr>
          <p:cNvSpPr txBox="1"/>
          <p:nvPr/>
        </p:nvSpPr>
        <p:spPr>
          <a:xfrm>
            <a:off x="2549791" y="5514444"/>
            <a:ext cx="8067582" cy="923330"/>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Think of your work environment and tell me something ‘specific’ </a:t>
            </a:r>
          </a:p>
          <a:p>
            <a:pPr defTabSz="457200"/>
            <a:r>
              <a:rPr lang="en-GB" dirty="0">
                <a:solidFill>
                  <a:prstClr val="black"/>
                </a:solidFill>
                <a:latin typeface="Abadi" panose="020B0604020202020204" pitchFamily="34" charset="0"/>
              </a:rPr>
              <a:t>that you feel they do better than anyone else and how you can prove it (evidence)?    (10 mins)</a:t>
            </a:r>
          </a:p>
        </p:txBody>
      </p:sp>
    </p:spTree>
    <p:extLst>
      <p:ext uri="{BB962C8B-B14F-4D97-AF65-F5344CB8AC3E}">
        <p14:creationId xmlns:p14="http://schemas.microsoft.com/office/powerpoint/2010/main" val="958599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96FA8-DCEF-4BD5-9C69-C926A0732182}"/>
              </a:ext>
            </a:extLst>
          </p:cNvPr>
          <p:cNvSpPr>
            <a:spLocks noGrp="1"/>
          </p:cNvSpPr>
          <p:nvPr>
            <p:ph type="title"/>
          </p:nvPr>
        </p:nvSpPr>
        <p:spPr>
          <a:xfrm>
            <a:off x="252449" y="-42094"/>
            <a:ext cx="4094129" cy="1325563"/>
          </a:xfrm>
        </p:spPr>
        <p:txBody>
          <a:bodyPr>
            <a:normAutofit/>
          </a:bodyPr>
          <a:lstStyle/>
          <a:p>
            <a:r>
              <a:rPr lang="en-GB" b="1" dirty="0"/>
              <a:t>Weaknesses</a:t>
            </a:r>
          </a:p>
        </p:txBody>
      </p:sp>
      <p:graphicFrame>
        <p:nvGraphicFramePr>
          <p:cNvPr id="4" name="Content Placeholder 2">
            <a:extLst>
              <a:ext uri="{FF2B5EF4-FFF2-40B4-BE49-F238E27FC236}">
                <a16:creationId xmlns:a16="http://schemas.microsoft.com/office/drawing/2014/main" id="{4375C86C-312F-4EBC-BD54-25569EE8FF8C}"/>
              </a:ext>
            </a:extLst>
          </p:cNvPr>
          <p:cNvGraphicFramePr>
            <a:graphicFrameLocks noGrp="1"/>
          </p:cNvGraphicFramePr>
          <p:nvPr>
            <p:ph idx="1"/>
          </p:nvPr>
        </p:nvGraphicFramePr>
        <p:xfrm>
          <a:off x="6499367" y="402027"/>
          <a:ext cx="4543279" cy="45445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D440F86-A8B9-4E14-AD8D-3B6301CC76A3}"/>
              </a:ext>
            </a:extLst>
          </p:cNvPr>
          <p:cNvPicPr>
            <a:picLocks noChangeAspect="1"/>
          </p:cNvPicPr>
          <p:nvPr/>
        </p:nvPicPr>
        <p:blipFill>
          <a:blip r:embed="rId7"/>
          <a:stretch>
            <a:fillRect/>
          </a:stretch>
        </p:blipFill>
        <p:spPr>
          <a:xfrm>
            <a:off x="252449" y="1025420"/>
            <a:ext cx="3583036" cy="355616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29C955CE-327A-8669-9570-683FF4BD1BC2}"/>
              </a:ext>
            </a:extLst>
          </p:cNvPr>
          <p:cNvSpPr txBox="1"/>
          <p:nvPr/>
        </p:nvSpPr>
        <p:spPr>
          <a:xfrm>
            <a:off x="1773975" y="4946559"/>
            <a:ext cx="8067582" cy="1200329"/>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For the same brand, what are their weakness (these can be hard to find as companies don’t like to advertise their weaknesses, a good place to look is reviews sites! Trip advisor, amazon product reviews, you tube/social media etc.. (10 mins)</a:t>
            </a:r>
          </a:p>
        </p:txBody>
      </p:sp>
    </p:spTree>
    <p:extLst>
      <p:ext uri="{BB962C8B-B14F-4D97-AF65-F5344CB8AC3E}">
        <p14:creationId xmlns:p14="http://schemas.microsoft.com/office/powerpoint/2010/main" val="2474589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069FD-98CA-4C39-AEEB-6B6EFE912BF7}"/>
              </a:ext>
            </a:extLst>
          </p:cNvPr>
          <p:cNvSpPr>
            <a:spLocks noGrp="1"/>
          </p:cNvSpPr>
          <p:nvPr>
            <p:ph type="title"/>
          </p:nvPr>
        </p:nvSpPr>
        <p:spPr>
          <a:xfrm>
            <a:off x="6856766" y="332656"/>
            <a:ext cx="3682752" cy="562074"/>
          </a:xfrm>
        </p:spPr>
        <p:txBody>
          <a:bodyPr anchor="ctr">
            <a:normAutofit/>
          </a:bodyPr>
          <a:lstStyle/>
          <a:p>
            <a:r>
              <a:rPr lang="en-GB" sz="3200" b="1" dirty="0"/>
              <a:t>Opportunities</a:t>
            </a:r>
            <a:endParaRPr lang="en-GB" sz="3200" dirty="0"/>
          </a:p>
        </p:txBody>
      </p:sp>
      <p:sp>
        <p:nvSpPr>
          <p:cNvPr id="3" name="Content Placeholder 2">
            <a:extLst>
              <a:ext uri="{FF2B5EF4-FFF2-40B4-BE49-F238E27FC236}">
                <a16:creationId xmlns:a16="http://schemas.microsoft.com/office/drawing/2014/main" id="{8E5A68BF-068D-4347-A215-629F19B3A14A}"/>
              </a:ext>
            </a:extLst>
          </p:cNvPr>
          <p:cNvSpPr>
            <a:spLocks noGrp="1"/>
          </p:cNvSpPr>
          <p:nvPr>
            <p:ph sz="half" idx="1"/>
          </p:nvPr>
        </p:nvSpPr>
        <p:spPr>
          <a:xfrm>
            <a:off x="1752972" y="341754"/>
            <a:ext cx="4919092" cy="4455399"/>
          </a:xfrm>
        </p:spPr>
        <p:txBody>
          <a:bodyPr>
            <a:normAutofit fontScale="62500" lnSpcReduction="20000"/>
          </a:bodyPr>
          <a:lstStyle/>
          <a:p>
            <a:pPr marL="0" indent="0">
              <a:lnSpc>
                <a:spcPct val="120000"/>
              </a:lnSpc>
              <a:buNone/>
            </a:pPr>
            <a:r>
              <a:rPr lang="en-GB" sz="3400" dirty="0"/>
              <a:t>Marketing team - </a:t>
            </a:r>
            <a:r>
              <a:rPr lang="en-GB" sz="3400" b="1" dirty="0"/>
              <a:t>That’s an opportunity. </a:t>
            </a:r>
          </a:p>
          <a:p>
            <a:pPr marL="0" indent="0">
              <a:lnSpc>
                <a:spcPct val="120000"/>
              </a:lnSpc>
              <a:buNone/>
            </a:pPr>
            <a:r>
              <a:rPr lang="en-GB" sz="3400" dirty="0"/>
              <a:t>Is your company developing an innovative new idea that will open up NEW markets or demographics? </a:t>
            </a:r>
            <a:r>
              <a:rPr lang="en-GB" sz="3400" b="1" dirty="0"/>
              <a:t>That’s another opportunity.</a:t>
            </a:r>
          </a:p>
          <a:p>
            <a:pPr marL="0" indent="0">
              <a:lnSpc>
                <a:spcPct val="120000"/>
              </a:lnSpc>
              <a:buNone/>
            </a:pPr>
            <a:r>
              <a:rPr lang="en-GB" sz="3400" dirty="0"/>
              <a:t>Press/</a:t>
            </a:r>
            <a:r>
              <a:rPr lang="en-GB" sz="3400" b="1" dirty="0"/>
              <a:t>MEDIA coverage </a:t>
            </a:r>
            <a:r>
              <a:rPr lang="en-GB" sz="3400" dirty="0"/>
              <a:t>of your company.</a:t>
            </a:r>
          </a:p>
          <a:p>
            <a:pPr marL="0" indent="0">
              <a:lnSpc>
                <a:spcPct val="120000"/>
              </a:lnSpc>
              <a:buNone/>
            </a:pPr>
            <a:r>
              <a:rPr lang="en-GB" sz="3400" b="1" dirty="0"/>
              <a:t>FEW </a:t>
            </a:r>
            <a:r>
              <a:rPr lang="en-GB" sz="3400" dirty="0"/>
              <a:t>competitors in your area.</a:t>
            </a:r>
          </a:p>
          <a:p>
            <a:pPr marL="0" indent="0">
              <a:lnSpc>
                <a:spcPct val="120000"/>
              </a:lnSpc>
              <a:buNone/>
            </a:pPr>
            <a:r>
              <a:rPr lang="en-GB" sz="3400" dirty="0"/>
              <a:t>A SWOT analysis covers everything you could do to  grow as a company or advance your organization’s mission.</a:t>
            </a:r>
          </a:p>
          <a:p>
            <a:pPr>
              <a:lnSpc>
                <a:spcPct val="90000"/>
              </a:lnSpc>
            </a:pPr>
            <a:endParaRPr lang="en-GB" sz="1500" dirty="0"/>
          </a:p>
        </p:txBody>
      </p:sp>
      <p:pic>
        <p:nvPicPr>
          <p:cNvPr id="4" name="Picture 3" descr="Logo, company name&#10;&#10;Description automatically generated">
            <a:extLst>
              <a:ext uri="{FF2B5EF4-FFF2-40B4-BE49-F238E27FC236}">
                <a16:creationId xmlns:a16="http://schemas.microsoft.com/office/drawing/2014/main" id="{C4DF3306-3D30-4B5D-8340-51B49B7C2C06}"/>
              </a:ext>
            </a:extLst>
          </p:cNvPr>
          <p:cNvPicPr>
            <a:picLocks noChangeAspect="1"/>
          </p:cNvPicPr>
          <p:nvPr/>
        </p:nvPicPr>
        <p:blipFill>
          <a:blip r:embed="rId3"/>
          <a:stretch>
            <a:fillRect/>
          </a:stretch>
        </p:blipFill>
        <p:spPr>
          <a:xfrm>
            <a:off x="6886121" y="1196753"/>
            <a:ext cx="3148556" cy="3124943"/>
          </a:xfrm>
          <a:prstGeom prst="rect">
            <a:avLst/>
          </a:prstGeom>
          <a:noFill/>
        </p:spPr>
      </p:pic>
      <p:sp>
        <p:nvSpPr>
          <p:cNvPr id="5" name="TextBox 4">
            <a:extLst>
              <a:ext uri="{FF2B5EF4-FFF2-40B4-BE49-F238E27FC236}">
                <a16:creationId xmlns:a16="http://schemas.microsoft.com/office/drawing/2014/main" id="{5B3FCFAD-D0A0-AB6E-F00B-3AE2F1B79D7D}"/>
              </a:ext>
            </a:extLst>
          </p:cNvPr>
          <p:cNvSpPr txBox="1"/>
          <p:nvPr/>
        </p:nvSpPr>
        <p:spPr>
          <a:xfrm>
            <a:off x="2135560" y="4437112"/>
            <a:ext cx="8067582" cy="1200329"/>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For the same brand, find an opportunity (Again a good place to look is reviews sites! Often a weakness and opportunity can be the same thing! Find a link which you think shows an opportunity (Not the same link as your weakness) and explain what the opportunity is.  (10 mins)</a:t>
            </a:r>
          </a:p>
        </p:txBody>
      </p:sp>
      <p:sp>
        <p:nvSpPr>
          <p:cNvPr id="6" name="Content Placeholder 2">
            <a:extLst>
              <a:ext uri="{FF2B5EF4-FFF2-40B4-BE49-F238E27FC236}">
                <a16:creationId xmlns:a16="http://schemas.microsoft.com/office/drawing/2014/main" id="{A767EAD5-4810-5144-26A8-5B2400C44AE6}"/>
              </a:ext>
            </a:extLst>
          </p:cNvPr>
          <p:cNvSpPr txBox="1">
            <a:spLocks/>
          </p:cNvSpPr>
          <p:nvPr/>
        </p:nvSpPr>
        <p:spPr>
          <a:xfrm>
            <a:off x="12804576" y="3464031"/>
            <a:ext cx="4919092" cy="260158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sz="1200" b="1" dirty="0">
                <a:solidFill>
                  <a:prstClr val="black"/>
                </a:solidFill>
                <a:latin typeface="Calibri" panose="020F0502020204030204"/>
              </a:rPr>
              <a:t>TOWS </a:t>
            </a:r>
          </a:p>
          <a:p>
            <a:pPr marL="0" indent="0">
              <a:lnSpc>
                <a:spcPct val="120000"/>
              </a:lnSpc>
              <a:buNone/>
            </a:pPr>
            <a:r>
              <a:rPr lang="en-GB" sz="1200" b="1" dirty="0">
                <a:solidFill>
                  <a:prstClr val="black"/>
                </a:solidFill>
                <a:latin typeface="Calibri" panose="020F0502020204030204"/>
              </a:rPr>
              <a:t>Exploring strategy </a:t>
            </a:r>
          </a:p>
          <a:p>
            <a:pPr marL="0" indent="0">
              <a:lnSpc>
                <a:spcPct val="120000"/>
              </a:lnSpc>
              <a:buNone/>
            </a:pPr>
            <a:r>
              <a:rPr lang="en-GB" sz="1200" b="1" dirty="0">
                <a:solidFill>
                  <a:prstClr val="black"/>
                </a:solidFill>
                <a:latin typeface="Calibri" panose="020F0502020204030204"/>
              </a:rPr>
              <a:t>Whittington, Etal</a:t>
            </a:r>
          </a:p>
        </p:txBody>
      </p:sp>
    </p:spTree>
    <p:extLst>
      <p:ext uri="{BB962C8B-B14F-4D97-AF65-F5344CB8AC3E}">
        <p14:creationId xmlns:p14="http://schemas.microsoft.com/office/powerpoint/2010/main" val="262516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35747-4A2E-4FF2-85A6-6A140B135185}"/>
              </a:ext>
            </a:extLst>
          </p:cNvPr>
          <p:cNvSpPr>
            <a:spLocks noGrp="1"/>
          </p:cNvSpPr>
          <p:nvPr>
            <p:ph type="title"/>
          </p:nvPr>
        </p:nvSpPr>
        <p:spPr>
          <a:xfrm>
            <a:off x="263978" y="-117817"/>
            <a:ext cx="3046982" cy="1043409"/>
          </a:xfrm>
        </p:spPr>
        <p:txBody>
          <a:bodyPr>
            <a:normAutofit/>
          </a:bodyPr>
          <a:lstStyle/>
          <a:p>
            <a:r>
              <a:rPr lang="en-GB" sz="3100" b="1" dirty="0"/>
              <a:t>Threats</a:t>
            </a:r>
            <a:endParaRPr lang="en-GB" sz="3100" dirty="0"/>
          </a:p>
        </p:txBody>
      </p:sp>
      <p:graphicFrame>
        <p:nvGraphicFramePr>
          <p:cNvPr id="4" name="Content Placeholder 2">
            <a:extLst>
              <a:ext uri="{FF2B5EF4-FFF2-40B4-BE49-F238E27FC236}">
                <a16:creationId xmlns:a16="http://schemas.microsoft.com/office/drawing/2014/main" id="{9BC46A71-1BD8-41F9-9F9E-5531BA84CE7B}"/>
              </a:ext>
            </a:extLst>
          </p:cNvPr>
          <p:cNvGraphicFramePr>
            <a:graphicFrameLocks noGrp="1"/>
          </p:cNvGraphicFramePr>
          <p:nvPr>
            <p:ph idx="1"/>
            <p:extLst>
              <p:ext uri="{D42A27DB-BD31-4B8C-83A1-F6EECF244321}">
                <p14:modId xmlns:p14="http://schemas.microsoft.com/office/powerpoint/2010/main" val="1633690068"/>
              </p:ext>
            </p:extLst>
          </p:nvPr>
        </p:nvGraphicFramePr>
        <p:xfrm>
          <a:off x="15493" y="663580"/>
          <a:ext cx="7264959" cy="36374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BE0E461F-92D9-1890-7F74-39EBD0ACF754}"/>
              </a:ext>
            </a:extLst>
          </p:cNvPr>
          <p:cNvSpPr txBox="1"/>
          <p:nvPr/>
        </p:nvSpPr>
        <p:spPr>
          <a:xfrm>
            <a:off x="1017843" y="5489658"/>
            <a:ext cx="4927878" cy="1200329"/>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For the same brand find a threat </a:t>
            </a:r>
            <a:r>
              <a:rPr lang="en-GB" b="1" dirty="0">
                <a:solidFill>
                  <a:prstClr val="black"/>
                </a:solidFill>
                <a:latin typeface="Abadi" panose="020B0604020202020204" pitchFamily="34" charset="0"/>
              </a:rPr>
              <a:t>(This time I want you to find something using the Library!) </a:t>
            </a:r>
            <a:r>
              <a:rPr lang="en-GB" dirty="0">
                <a:solidFill>
                  <a:prstClr val="black"/>
                </a:solidFill>
                <a:latin typeface="Abadi" panose="020B0604020202020204" pitchFamily="34" charset="0"/>
              </a:rPr>
              <a:t>Find an academic report which you think shows a Threat (20 mins)</a:t>
            </a:r>
          </a:p>
        </p:txBody>
      </p:sp>
      <p:pic>
        <p:nvPicPr>
          <p:cNvPr id="11" name="Picture 10">
            <a:extLst>
              <a:ext uri="{FF2B5EF4-FFF2-40B4-BE49-F238E27FC236}">
                <a16:creationId xmlns:a16="http://schemas.microsoft.com/office/drawing/2014/main" id="{BCBE4C71-3A0F-85DD-EA89-21B50F4D125C}"/>
              </a:ext>
            </a:extLst>
          </p:cNvPr>
          <p:cNvPicPr>
            <a:picLocks noChangeAspect="1"/>
          </p:cNvPicPr>
          <p:nvPr/>
        </p:nvPicPr>
        <p:blipFill>
          <a:blip r:embed="rId8"/>
          <a:stretch>
            <a:fillRect/>
          </a:stretch>
        </p:blipFill>
        <p:spPr>
          <a:xfrm>
            <a:off x="5212191" y="1952263"/>
            <a:ext cx="2953338" cy="3637497"/>
          </a:xfrm>
          <a:prstGeom prst="rect">
            <a:avLst/>
          </a:prstGeom>
        </p:spPr>
      </p:pic>
      <p:cxnSp>
        <p:nvCxnSpPr>
          <p:cNvPr id="13" name="Straight Arrow Connector 12">
            <a:extLst>
              <a:ext uri="{FF2B5EF4-FFF2-40B4-BE49-F238E27FC236}">
                <a16:creationId xmlns:a16="http://schemas.microsoft.com/office/drawing/2014/main" id="{E6343889-5AB7-3046-D3B4-E474ADBC774C}"/>
              </a:ext>
            </a:extLst>
          </p:cNvPr>
          <p:cNvCxnSpPr>
            <a:cxnSpLocks/>
          </p:cNvCxnSpPr>
          <p:nvPr/>
        </p:nvCxnSpPr>
        <p:spPr>
          <a:xfrm>
            <a:off x="3868615" y="4877465"/>
            <a:ext cx="108143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A22A154A-9390-5324-EDC2-1E92CAE27514}"/>
              </a:ext>
            </a:extLst>
          </p:cNvPr>
          <p:cNvSpPr txBox="1"/>
          <p:nvPr/>
        </p:nvSpPr>
        <p:spPr>
          <a:xfrm>
            <a:off x="263978" y="4289329"/>
            <a:ext cx="3604637" cy="923330"/>
          </a:xfrm>
          <a:prstGeom prst="rect">
            <a:avLst/>
          </a:prstGeom>
          <a:noFill/>
        </p:spPr>
        <p:txBody>
          <a:bodyPr wrap="square" rtlCol="0">
            <a:spAutoFit/>
          </a:bodyPr>
          <a:lstStyle/>
          <a:p>
            <a:pPr defTabSz="457200"/>
            <a:r>
              <a:rPr lang="en-GB" dirty="0">
                <a:solidFill>
                  <a:prstClr val="black"/>
                </a:solidFill>
                <a:latin typeface="Calibri" panose="020F0502020204030204"/>
              </a:rPr>
              <a:t>Once your search results appear try some of the different types of resources</a:t>
            </a:r>
          </a:p>
        </p:txBody>
      </p:sp>
      <p:sp>
        <p:nvSpPr>
          <p:cNvPr id="6" name="TextBox 5">
            <a:extLst>
              <a:ext uri="{FF2B5EF4-FFF2-40B4-BE49-F238E27FC236}">
                <a16:creationId xmlns:a16="http://schemas.microsoft.com/office/drawing/2014/main" id="{4E148AAF-04AA-B0CB-B330-4C4C0FF10148}"/>
              </a:ext>
            </a:extLst>
          </p:cNvPr>
          <p:cNvSpPr txBox="1"/>
          <p:nvPr/>
        </p:nvSpPr>
        <p:spPr>
          <a:xfrm>
            <a:off x="6838887" y="5680113"/>
            <a:ext cx="5423452" cy="646331"/>
          </a:xfrm>
          <a:prstGeom prst="rect">
            <a:avLst/>
          </a:prstGeom>
          <a:noFill/>
        </p:spPr>
        <p:txBody>
          <a:bodyPr wrap="square" rtlCol="0">
            <a:spAutoFit/>
          </a:bodyPr>
          <a:lstStyle/>
          <a:p>
            <a:pPr defTabSz="457200"/>
            <a:r>
              <a:rPr lang="en-GB" dirty="0">
                <a:solidFill>
                  <a:prstClr val="black"/>
                </a:solidFill>
                <a:latin typeface="Calibri" panose="020F0502020204030204"/>
              </a:rPr>
              <a:t>If ‘threat to’ does not bring anything useful try other search terms </a:t>
            </a:r>
            <a:r>
              <a:rPr lang="en-GB" dirty="0" err="1">
                <a:solidFill>
                  <a:prstClr val="black"/>
                </a:solidFill>
                <a:latin typeface="Calibri" panose="020F0502020204030204"/>
              </a:rPr>
              <a:t>e.g</a:t>
            </a:r>
            <a:r>
              <a:rPr lang="en-GB" dirty="0">
                <a:solidFill>
                  <a:prstClr val="black"/>
                </a:solidFill>
                <a:latin typeface="Calibri" panose="020F0502020204030204"/>
              </a:rPr>
              <a:t> brand name, or industry news/threats.</a:t>
            </a:r>
          </a:p>
        </p:txBody>
      </p:sp>
      <p:pic>
        <p:nvPicPr>
          <p:cNvPr id="10" name="Picture 9">
            <a:extLst>
              <a:ext uri="{FF2B5EF4-FFF2-40B4-BE49-F238E27FC236}">
                <a16:creationId xmlns:a16="http://schemas.microsoft.com/office/drawing/2014/main" id="{19C8BA49-BABC-D5F7-538C-29994DCA787F}"/>
              </a:ext>
            </a:extLst>
          </p:cNvPr>
          <p:cNvPicPr>
            <a:picLocks noChangeAspect="1"/>
          </p:cNvPicPr>
          <p:nvPr/>
        </p:nvPicPr>
        <p:blipFill>
          <a:blip r:embed="rId9"/>
          <a:stretch>
            <a:fillRect/>
          </a:stretch>
        </p:blipFill>
        <p:spPr>
          <a:xfrm>
            <a:off x="7476591" y="129712"/>
            <a:ext cx="4291563" cy="4291563"/>
          </a:xfrm>
          <a:prstGeom prst="rect">
            <a:avLst/>
          </a:prstGeom>
        </p:spPr>
      </p:pic>
    </p:spTree>
    <p:extLst>
      <p:ext uri="{BB962C8B-B14F-4D97-AF65-F5344CB8AC3E}">
        <p14:creationId xmlns:p14="http://schemas.microsoft.com/office/powerpoint/2010/main" val="2898586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par>
                                <p:cTn id="15" presetID="10" presetClass="entr" presetSubtype="0"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par>
                          <p:cTn id="18" fill="hold">
                            <p:stCondLst>
                              <p:cond delay="1000"/>
                            </p:stCondLst>
                            <p:childTnLst>
                              <p:par>
                                <p:cTn id="19" presetID="10" presetClass="entr" presetSubtype="0" fill="hold" grpId="0"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4"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2783632" y="260649"/>
            <a:ext cx="6228692" cy="4584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857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8112332" y="16851"/>
            <a:ext cx="7886700" cy="1325563"/>
          </a:xfrm>
        </p:spPr>
        <p:txBody>
          <a:bodyPr/>
          <a:lstStyle/>
          <a:p>
            <a:r>
              <a:rPr lang="en-GB" dirty="0"/>
              <a:t>Customers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6066881" y="1370099"/>
            <a:ext cx="4464497" cy="4346094"/>
          </a:xfrm>
        </p:spPr>
        <p:txBody>
          <a:bodyPr/>
          <a:lstStyle/>
          <a:p>
            <a:pPr marL="0" indent="0">
              <a:buNone/>
            </a:pPr>
            <a:r>
              <a:rPr lang="en-GB" sz="2000" dirty="0"/>
              <a:t>Segmentation variables</a:t>
            </a:r>
          </a:p>
          <a:p>
            <a:pPr marL="0" indent="0">
              <a:buNone/>
            </a:pPr>
            <a:r>
              <a:rPr lang="en-GB" sz="2000" dirty="0"/>
              <a:t>Seasons/trends/events?</a:t>
            </a:r>
          </a:p>
          <a:p>
            <a:pPr marL="0" indent="0">
              <a:buNone/>
            </a:pPr>
            <a:r>
              <a:rPr lang="en-GB" sz="2000" dirty="0"/>
              <a:t>What does the ideal customer look like? </a:t>
            </a:r>
          </a:p>
          <a:p>
            <a:pPr marL="0" indent="0">
              <a:buNone/>
            </a:pPr>
            <a:r>
              <a:rPr lang="en-GB" sz="2000" dirty="0"/>
              <a:t>Who is purchasing our product?</a:t>
            </a:r>
          </a:p>
          <a:p>
            <a:pPr marL="0" indent="0">
              <a:buNone/>
            </a:pPr>
            <a:r>
              <a:rPr lang="en-GB" sz="2000" dirty="0"/>
              <a:t>Which products have good/bad reviews?</a:t>
            </a:r>
          </a:p>
          <a:p>
            <a:pPr marL="0" indent="0">
              <a:buNone/>
            </a:pPr>
            <a:r>
              <a:rPr lang="en-GB" sz="2000" dirty="0"/>
              <a:t>What do they think of us?</a:t>
            </a:r>
          </a:p>
          <a:p>
            <a:pPr marL="0" indent="0">
              <a:buNone/>
            </a:pPr>
            <a:r>
              <a:rPr lang="en-GB" sz="2000" dirty="0"/>
              <a:t>What common complaints/praise?</a:t>
            </a:r>
          </a:p>
          <a:p>
            <a:pPr marL="0" indent="0">
              <a:buNone/>
            </a:pPr>
            <a:r>
              <a:rPr lang="en-GB" sz="2000" dirty="0"/>
              <a:t>How do customers like to engage with my brand?</a:t>
            </a:r>
          </a:p>
          <a:p>
            <a:pPr marL="0" indent="0">
              <a:buNone/>
            </a:pPr>
            <a:endParaRPr lang="en-GB" sz="1800" dirty="0"/>
          </a:p>
          <a:p>
            <a:pPr marL="0" indent="0">
              <a:buNone/>
            </a:pPr>
            <a:endParaRPr lang="en-GB" sz="1800" dirty="0"/>
          </a:p>
          <a:p>
            <a:pPr marL="0" indent="0">
              <a:buNone/>
            </a:pPr>
            <a:endParaRPr lang="en-GB" dirty="0"/>
          </a:p>
          <a:p>
            <a:pPr marL="0" indent="0">
              <a:buNone/>
            </a:pPr>
            <a:endParaRPr lang="en-GB" dirty="0"/>
          </a:p>
        </p:txBody>
      </p:sp>
      <p:pic>
        <p:nvPicPr>
          <p:cNvPr id="10" name="Picture 9">
            <a:extLst>
              <a:ext uri="{FF2B5EF4-FFF2-40B4-BE49-F238E27FC236}">
                <a16:creationId xmlns:a16="http://schemas.microsoft.com/office/drawing/2014/main" id="{6EDA7EFB-0ECA-8793-BA3E-203DEBE2909D}"/>
              </a:ext>
            </a:extLst>
          </p:cNvPr>
          <p:cNvPicPr>
            <a:picLocks noChangeAspect="1"/>
          </p:cNvPicPr>
          <p:nvPr/>
        </p:nvPicPr>
        <p:blipFill rotWithShape="1">
          <a:blip r:embed="rId2"/>
          <a:srcRect l="22494" t="27334" r="58899"/>
          <a:stretch/>
        </p:blipFill>
        <p:spPr>
          <a:xfrm>
            <a:off x="10204864" y="116255"/>
            <a:ext cx="1656185" cy="2077708"/>
          </a:xfrm>
          <a:prstGeom prst="rect">
            <a:avLst/>
          </a:prstGeom>
        </p:spPr>
      </p:pic>
      <p:pic>
        <p:nvPicPr>
          <p:cNvPr id="11" name="Picture 10">
            <a:extLst>
              <a:ext uri="{FF2B5EF4-FFF2-40B4-BE49-F238E27FC236}">
                <a16:creationId xmlns:a16="http://schemas.microsoft.com/office/drawing/2014/main" id="{0DBA0DC2-8C00-D9B7-7C81-1998EE438A45}"/>
              </a:ext>
            </a:extLst>
          </p:cNvPr>
          <p:cNvPicPr>
            <a:picLocks noChangeAspect="1"/>
          </p:cNvPicPr>
          <p:nvPr/>
        </p:nvPicPr>
        <p:blipFill>
          <a:blip r:embed="rId3"/>
          <a:stretch>
            <a:fillRect/>
          </a:stretch>
        </p:blipFill>
        <p:spPr>
          <a:xfrm>
            <a:off x="410399" y="116255"/>
            <a:ext cx="4946792" cy="3869940"/>
          </a:xfrm>
          <a:prstGeom prst="rect">
            <a:avLst/>
          </a:prstGeom>
        </p:spPr>
      </p:pic>
      <p:pic>
        <p:nvPicPr>
          <p:cNvPr id="12" name="Picture 11">
            <a:extLst>
              <a:ext uri="{FF2B5EF4-FFF2-40B4-BE49-F238E27FC236}">
                <a16:creationId xmlns:a16="http://schemas.microsoft.com/office/drawing/2014/main" id="{7DA2C167-6EE8-1DE4-D91A-51FDE1D0DA20}"/>
              </a:ext>
            </a:extLst>
          </p:cNvPr>
          <p:cNvPicPr>
            <a:picLocks noChangeAspect="1"/>
          </p:cNvPicPr>
          <p:nvPr/>
        </p:nvPicPr>
        <p:blipFill>
          <a:blip r:embed="rId4"/>
          <a:stretch>
            <a:fillRect/>
          </a:stretch>
        </p:blipFill>
        <p:spPr>
          <a:xfrm>
            <a:off x="410399" y="3894755"/>
            <a:ext cx="5054115" cy="1821438"/>
          </a:xfrm>
          <a:prstGeom prst="rect">
            <a:avLst/>
          </a:prstGeom>
        </p:spPr>
      </p:pic>
    </p:spTree>
    <p:extLst>
      <p:ext uri="{BB962C8B-B14F-4D97-AF65-F5344CB8AC3E}">
        <p14:creationId xmlns:p14="http://schemas.microsoft.com/office/powerpoint/2010/main" val="165513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arbucks kicks off $10m 'moon shot' on recyclable cups | News | The Grocer">
            <a:extLst>
              <a:ext uri="{FF2B5EF4-FFF2-40B4-BE49-F238E27FC236}">
                <a16:creationId xmlns:a16="http://schemas.microsoft.com/office/drawing/2014/main" id="{C02C4A2A-8308-4668-9E1D-4B80AA2C3F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82" r="1" b="1"/>
          <a:stretch/>
        </p:blipFill>
        <p:spPr bwMode="auto">
          <a:xfrm>
            <a:off x="0" y="30554"/>
            <a:ext cx="72522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804779B-2B16-4DDC-AF67-1B3AAA66A25C}"/>
              </a:ext>
            </a:extLst>
          </p:cNvPr>
          <p:cNvSpPr>
            <a:spLocks noGrp="1"/>
          </p:cNvSpPr>
          <p:nvPr>
            <p:ph type="title"/>
          </p:nvPr>
        </p:nvSpPr>
        <p:spPr>
          <a:xfrm>
            <a:off x="7550394" y="232945"/>
            <a:ext cx="3315780" cy="1899912"/>
          </a:xfrm>
        </p:spPr>
        <p:txBody>
          <a:bodyPr>
            <a:normAutofit/>
          </a:bodyPr>
          <a:lstStyle/>
          <a:p>
            <a:r>
              <a:rPr lang="en-GB" sz="3500" dirty="0"/>
              <a:t>Market segments:</a:t>
            </a:r>
          </a:p>
        </p:txBody>
      </p:sp>
      <p:sp>
        <p:nvSpPr>
          <p:cNvPr id="3" name="Content Placeholder 2">
            <a:extLst>
              <a:ext uri="{FF2B5EF4-FFF2-40B4-BE49-F238E27FC236}">
                <a16:creationId xmlns:a16="http://schemas.microsoft.com/office/drawing/2014/main" id="{949D959F-003D-4633-9D7F-267EDB141616}"/>
              </a:ext>
            </a:extLst>
          </p:cNvPr>
          <p:cNvSpPr>
            <a:spLocks noGrp="1"/>
          </p:cNvSpPr>
          <p:nvPr>
            <p:ph idx="1"/>
          </p:nvPr>
        </p:nvSpPr>
        <p:spPr>
          <a:xfrm>
            <a:off x="7550394" y="1665718"/>
            <a:ext cx="4356684" cy="4044107"/>
          </a:xfrm>
        </p:spPr>
        <p:txBody>
          <a:bodyPr>
            <a:normAutofit/>
          </a:bodyPr>
          <a:lstStyle/>
          <a:p>
            <a:pPr marL="0" indent="0">
              <a:buNone/>
            </a:pPr>
            <a:endParaRPr lang="en-GB" sz="1400" dirty="0"/>
          </a:p>
          <a:p>
            <a:pPr marL="0" indent="0">
              <a:buNone/>
            </a:pPr>
            <a:r>
              <a:rPr lang="en-GB" sz="1400" dirty="0"/>
              <a:t>Marketing works best when you have a clear idea of who is likely to buy from you. For Starbucks there are many potential segments – these are just examples:</a:t>
            </a:r>
          </a:p>
          <a:p>
            <a:r>
              <a:rPr lang="en-GB" sz="1400" dirty="0"/>
              <a:t>Commuters</a:t>
            </a:r>
          </a:p>
          <a:p>
            <a:r>
              <a:rPr lang="en-GB" sz="1400" dirty="0"/>
              <a:t>Students </a:t>
            </a:r>
          </a:p>
          <a:p>
            <a:r>
              <a:rPr lang="en-GB" sz="1400" dirty="0"/>
              <a:t>People on a shopping trip</a:t>
            </a:r>
          </a:p>
          <a:p>
            <a:r>
              <a:rPr lang="en-GB" sz="1400" dirty="0"/>
              <a:t>18-55</a:t>
            </a:r>
          </a:p>
          <a:p>
            <a:r>
              <a:rPr lang="en-GB" sz="1400" dirty="0"/>
              <a:t>Higher income etc.. </a:t>
            </a:r>
          </a:p>
        </p:txBody>
      </p:sp>
    </p:spTree>
    <p:extLst>
      <p:ext uri="{BB962C8B-B14F-4D97-AF65-F5344CB8AC3E}">
        <p14:creationId xmlns:p14="http://schemas.microsoft.com/office/powerpoint/2010/main" val="3462930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37367" y="194807"/>
            <a:ext cx="2564892" cy="1463040"/>
          </a:xfrm>
        </p:spPr>
        <p:txBody>
          <a:bodyPr vert="horz" lIns="68580" tIns="34290" rIns="68580" bIns="34290" rtlCol="0" anchor="ctr">
            <a:normAutofit fontScale="90000"/>
          </a:bodyPr>
          <a:lstStyle/>
          <a:p>
            <a:r>
              <a:rPr lang="en-US" dirty="0"/>
              <a:t>Segmentation variables</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569764" y="4124739"/>
            <a:ext cx="5622235" cy="1463040"/>
          </a:xfrm>
        </p:spPr>
        <p:txBody>
          <a:bodyPr vert="horz" lIns="68580" tIns="34290" rIns="68580" bIns="34290" rtlCol="0" anchor="ctr">
            <a:normAutofit/>
          </a:bodyPr>
          <a:lstStyle/>
          <a:p>
            <a:pPr marL="0" indent="0">
              <a:buNone/>
            </a:pPr>
            <a:r>
              <a:rPr lang="en-GB" sz="1600" dirty="0"/>
              <a:t>Segmentation is the process of breaking down the market into groups of customers with similar needs. </a:t>
            </a:r>
            <a:r>
              <a:rPr lang="en-US" sz="1600" dirty="0"/>
              <a:t>These four categories can be used to assess and group consumers.</a:t>
            </a:r>
          </a:p>
        </p:txBody>
      </p:sp>
      <p:pic>
        <p:nvPicPr>
          <p:cNvPr id="7" name="Picture 6">
            <a:extLst>
              <a:ext uri="{FF2B5EF4-FFF2-40B4-BE49-F238E27FC236}">
                <a16:creationId xmlns:a16="http://schemas.microsoft.com/office/drawing/2014/main" id="{7B6DA36D-BFF2-E6F9-0266-89579027AACC}"/>
              </a:ext>
            </a:extLst>
          </p:cNvPr>
          <p:cNvPicPr>
            <a:picLocks noChangeAspect="1"/>
          </p:cNvPicPr>
          <p:nvPr/>
        </p:nvPicPr>
        <p:blipFill>
          <a:blip r:embed="rId2"/>
          <a:stretch>
            <a:fillRect/>
          </a:stretch>
        </p:blipFill>
        <p:spPr>
          <a:xfrm>
            <a:off x="6764093" y="194807"/>
            <a:ext cx="5051169" cy="3367446"/>
          </a:xfrm>
          <a:prstGeom prst="rect">
            <a:avLst/>
          </a:prstGeom>
        </p:spPr>
      </p:pic>
      <p:pic>
        <p:nvPicPr>
          <p:cNvPr id="4" name="Picture 3">
            <a:extLst>
              <a:ext uri="{FF2B5EF4-FFF2-40B4-BE49-F238E27FC236}">
                <a16:creationId xmlns:a16="http://schemas.microsoft.com/office/drawing/2014/main" id="{96888C8F-92B0-4E5D-AA34-83621295D2AC}"/>
              </a:ext>
            </a:extLst>
          </p:cNvPr>
          <p:cNvPicPr>
            <a:picLocks noChangeAspect="1"/>
          </p:cNvPicPr>
          <p:nvPr/>
        </p:nvPicPr>
        <p:blipFill rotWithShape="1">
          <a:blip r:embed="rId3"/>
          <a:srcRect b="1910"/>
          <a:stretch/>
        </p:blipFill>
        <p:spPr>
          <a:xfrm>
            <a:off x="247530" y="1878530"/>
            <a:ext cx="5941545" cy="2141811"/>
          </a:xfrm>
          <a:prstGeom prst="rect">
            <a:avLst/>
          </a:prstGeom>
          <a:effectLst>
            <a:softEdge rad="31750"/>
          </a:effectLst>
        </p:spPr>
      </p:pic>
    </p:spTree>
    <p:extLst>
      <p:ext uri="{BB962C8B-B14F-4D97-AF65-F5344CB8AC3E}">
        <p14:creationId xmlns:p14="http://schemas.microsoft.com/office/powerpoint/2010/main" val="14556135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CF45E-781C-4624-A79A-4C7AEBB0D4E1}"/>
              </a:ext>
            </a:extLst>
          </p:cNvPr>
          <p:cNvSpPr>
            <a:spLocks noGrp="1"/>
          </p:cNvSpPr>
          <p:nvPr>
            <p:ph type="title"/>
          </p:nvPr>
        </p:nvSpPr>
        <p:spPr>
          <a:xfrm>
            <a:off x="2152650" y="585217"/>
            <a:ext cx="7886700" cy="1325563"/>
          </a:xfrm>
        </p:spPr>
        <p:txBody>
          <a:bodyPr>
            <a:normAutofit/>
          </a:bodyPr>
          <a:lstStyle/>
          <a:p>
            <a:r>
              <a:rPr lang="en-GB">
                <a:solidFill>
                  <a:schemeClr val="bg1"/>
                </a:solidFill>
              </a:rPr>
              <a:t>Customer profiles</a:t>
            </a:r>
          </a:p>
        </p:txBody>
      </p:sp>
      <p:sp>
        <p:nvSpPr>
          <p:cNvPr id="3" name="Content Placeholder 2">
            <a:extLst>
              <a:ext uri="{FF2B5EF4-FFF2-40B4-BE49-F238E27FC236}">
                <a16:creationId xmlns:a16="http://schemas.microsoft.com/office/drawing/2014/main" id="{C29C6E86-0A22-4805-B7AA-8934C1294D33}"/>
              </a:ext>
            </a:extLst>
          </p:cNvPr>
          <p:cNvSpPr>
            <a:spLocks noGrp="1"/>
          </p:cNvSpPr>
          <p:nvPr>
            <p:ph idx="1"/>
          </p:nvPr>
        </p:nvSpPr>
        <p:spPr>
          <a:xfrm>
            <a:off x="478522" y="753810"/>
            <a:ext cx="5528026" cy="4523868"/>
          </a:xfrm>
        </p:spPr>
        <p:txBody>
          <a:bodyPr anchor="ctr">
            <a:normAutofit/>
          </a:bodyPr>
          <a:lstStyle/>
          <a:p>
            <a:pPr marL="0" indent="0">
              <a:buNone/>
            </a:pPr>
            <a:r>
              <a:rPr lang="en-GB" sz="1600" dirty="0"/>
              <a:t>Customer profiles help us to get a good idea of the similarities within – and the differences between – customer segments. Using segmentation criteria allows us to build these profiles in a way that is meaningful to our brand. </a:t>
            </a:r>
          </a:p>
          <a:p>
            <a:pPr marL="0" indent="0">
              <a:buNone/>
            </a:pPr>
            <a:r>
              <a:rPr lang="en-GB" sz="1600" dirty="0"/>
              <a:t>Ideal buyer profiles are used to target the most profitable customer group as a priority. We can use this information to paint a picture of the “ average” customer/’s by looking at each of these age ranges, incomes, device, browsing habits etc.</a:t>
            </a:r>
          </a:p>
          <a:p>
            <a:pPr marL="0" indent="0">
              <a:buNone/>
            </a:pPr>
            <a:r>
              <a:rPr lang="en-GB" sz="1600" dirty="0"/>
              <a:t>There will typically be several profiles that fit a given brand</a:t>
            </a:r>
          </a:p>
          <a:p>
            <a:endParaRPr lang="en-GB" sz="1600" dirty="0"/>
          </a:p>
          <a:p>
            <a:pPr marL="0" indent="0">
              <a:buNone/>
            </a:pPr>
            <a:r>
              <a:rPr lang="en-GB" sz="1600" dirty="0"/>
              <a:t>E.G you may have found that the most common customer profile for your brand is 18-24 range most visitors are female, they also google words like music or travel and most frequently visit your webpage via Facebook and reddit advertisements.  Now we have a basic picture of our main target customer.</a:t>
            </a:r>
          </a:p>
          <a:p>
            <a:pPr marL="0" indent="0">
              <a:buNone/>
            </a:pPr>
            <a:endParaRPr lang="en-GB" sz="1400" dirty="0"/>
          </a:p>
          <a:p>
            <a:pPr marL="0" indent="0">
              <a:buNone/>
            </a:pPr>
            <a:endParaRPr lang="en-GB" sz="1300" dirty="0"/>
          </a:p>
        </p:txBody>
      </p:sp>
      <p:pic>
        <p:nvPicPr>
          <p:cNvPr id="4" name="Picture 3">
            <a:extLst>
              <a:ext uri="{FF2B5EF4-FFF2-40B4-BE49-F238E27FC236}">
                <a16:creationId xmlns:a16="http://schemas.microsoft.com/office/drawing/2014/main" id="{4DB940DB-0D50-77BE-C84F-E03268818033}"/>
              </a:ext>
            </a:extLst>
          </p:cNvPr>
          <p:cNvPicPr>
            <a:picLocks noChangeAspect="1"/>
          </p:cNvPicPr>
          <p:nvPr/>
        </p:nvPicPr>
        <p:blipFill rotWithShape="1">
          <a:blip r:embed="rId3"/>
          <a:srcRect l="14438" r="12086" b="1"/>
          <a:stretch/>
        </p:blipFill>
        <p:spPr>
          <a:xfrm>
            <a:off x="7035398" y="44673"/>
            <a:ext cx="4150601" cy="3248121"/>
          </a:xfrm>
          <a:prstGeom prst="rect">
            <a:avLst/>
          </a:prstGeom>
        </p:spPr>
      </p:pic>
      <p:pic>
        <p:nvPicPr>
          <p:cNvPr id="3074" name="Picture 2" descr="Customer Profile Template to Reach Your Target Audience">
            <a:extLst>
              <a:ext uri="{FF2B5EF4-FFF2-40B4-BE49-F238E27FC236}">
                <a16:creationId xmlns:a16="http://schemas.microsoft.com/office/drawing/2014/main" id="{0FF0D3A0-B80B-763E-1676-9D7E8BCCD81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925" t="19064" r="3925" b="24169"/>
          <a:stretch/>
        </p:blipFill>
        <p:spPr bwMode="auto">
          <a:xfrm>
            <a:off x="6082366" y="3015744"/>
            <a:ext cx="6056664" cy="2516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68759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2152650" y="4735719"/>
            <a:ext cx="7886700" cy="1114382"/>
          </a:xfrm>
        </p:spPr>
        <p:txBody>
          <a:bodyPr vert="horz" lIns="91440" tIns="45720" rIns="91440" bIns="45720" rtlCol="0" anchor="ctr">
            <a:normAutofit/>
          </a:bodyPr>
          <a:lstStyle/>
          <a:p>
            <a:pPr algn="ctr"/>
            <a:r>
              <a:rPr lang="en-US" sz="4500" dirty="0"/>
              <a:t>Targeting</a:t>
            </a:r>
          </a:p>
        </p:txBody>
      </p:sp>
      <p:pic>
        <p:nvPicPr>
          <p:cNvPr id="5" name="Picture 4">
            <a:extLst>
              <a:ext uri="{FF2B5EF4-FFF2-40B4-BE49-F238E27FC236}">
                <a16:creationId xmlns:a16="http://schemas.microsoft.com/office/drawing/2014/main" id="{E8DEAB91-AA56-7C26-A035-5D30D2EE40BF}"/>
              </a:ext>
            </a:extLst>
          </p:cNvPr>
          <p:cNvPicPr>
            <a:picLocks noChangeAspect="1"/>
          </p:cNvPicPr>
          <p:nvPr/>
        </p:nvPicPr>
        <p:blipFill rotWithShape="1">
          <a:blip r:embed="rId3"/>
          <a:srcRect t="15438" b="14167"/>
          <a:stretch/>
        </p:blipFill>
        <p:spPr>
          <a:xfrm>
            <a:off x="1524010" y="439147"/>
            <a:ext cx="9143980" cy="4296572"/>
          </a:xfrm>
          <a:prstGeom prst="rect">
            <a:avLst/>
          </a:prstGeom>
        </p:spPr>
      </p:pic>
    </p:spTree>
    <p:extLst>
      <p:ext uri="{BB962C8B-B14F-4D97-AF65-F5344CB8AC3E}">
        <p14:creationId xmlns:p14="http://schemas.microsoft.com/office/powerpoint/2010/main" val="103321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51451" y="35625"/>
            <a:ext cx="7729890" cy="994172"/>
          </a:xfrm>
        </p:spPr>
        <p:txBody>
          <a:bodyPr>
            <a:normAutofit/>
          </a:bodyPr>
          <a:lstStyle/>
          <a:p>
            <a:r>
              <a:rPr lang="en-GB" sz="3000" dirty="0"/>
              <a:t>Undifferentiated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556207" y="1127888"/>
            <a:ext cx="4384591" cy="4010641"/>
          </a:xfrm>
        </p:spPr>
        <p:txBody>
          <a:bodyPr>
            <a:normAutofit/>
          </a:bodyPr>
          <a:lstStyle/>
          <a:p>
            <a:pPr marL="0" indent="0">
              <a:buNone/>
            </a:pPr>
            <a:endParaRPr lang="en-GB" sz="1650" dirty="0"/>
          </a:p>
          <a:p>
            <a:pPr marL="214313" lvl="1" indent="-214313"/>
            <a:r>
              <a:rPr lang="en-GB" sz="1650" dirty="0"/>
              <a:t>Undifferentiated targeting is also known as </a:t>
            </a:r>
            <a:r>
              <a:rPr lang="en-US" sz="1650" dirty="0"/>
              <a:t>mass marketing.</a:t>
            </a:r>
          </a:p>
          <a:p>
            <a:pPr marL="214313" lvl="1" indent="-214313"/>
            <a:r>
              <a:rPr lang="en-GB" sz="1650" dirty="0"/>
              <a:t>One product offered to an entire market with no differentiation. In doing so these companies can benefit from economies of scale by standardizing operations, menus, staffing, purchasing and promotion. e.g., sugar, salt McDonalds.</a:t>
            </a:r>
          </a:p>
          <a:p>
            <a:pPr marL="214313" lvl="1" indent="-214313"/>
            <a:r>
              <a:rPr lang="en-GB" sz="1650" dirty="0"/>
              <a:t>Low cost, but unsustainable when demand decreases, or competition is introduced.</a:t>
            </a:r>
          </a:p>
        </p:txBody>
      </p:sp>
      <p:pic>
        <p:nvPicPr>
          <p:cNvPr id="4" name="Picture 3">
            <a:extLst>
              <a:ext uri="{FF2B5EF4-FFF2-40B4-BE49-F238E27FC236}">
                <a16:creationId xmlns:a16="http://schemas.microsoft.com/office/drawing/2014/main" id="{A4C346A5-2880-4886-E236-F6B103A1A425}"/>
              </a:ext>
            </a:extLst>
          </p:cNvPr>
          <p:cNvPicPr>
            <a:picLocks noChangeAspect="1"/>
          </p:cNvPicPr>
          <p:nvPr/>
        </p:nvPicPr>
        <p:blipFill>
          <a:blip r:embed="rId2"/>
          <a:stretch>
            <a:fillRect/>
          </a:stretch>
        </p:blipFill>
        <p:spPr>
          <a:xfrm>
            <a:off x="5702382" y="1268078"/>
            <a:ext cx="5933411" cy="2941670"/>
          </a:xfrm>
          <a:prstGeom prst="rect">
            <a:avLst/>
          </a:prstGeom>
        </p:spPr>
      </p:pic>
      <p:sp>
        <p:nvSpPr>
          <p:cNvPr id="5" name="TextBox 4">
            <a:extLst>
              <a:ext uri="{FF2B5EF4-FFF2-40B4-BE49-F238E27FC236}">
                <a16:creationId xmlns:a16="http://schemas.microsoft.com/office/drawing/2014/main" id="{DC4812BA-35EF-85C5-D81B-0FB53EDA57C4}"/>
              </a:ext>
            </a:extLst>
          </p:cNvPr>
          <p:cNvSpPr txBox="1"/>
          <p:nvPr/>
        </p:nvSpPr>
        <p:spPr>
          <a:xfrm>
            <a:off x="1480446" y="4815363"/>
            <a:ext cx="4221936" cy="646331"/>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Name an event where you might use this strategy? </a:t>
            </a:r>
          </a:p>
        </p:txBody>
      </p:sp>
    </p:spTree>
    <p:extLst>
      <p:ext uri="{BB962C8B-B14F-4D97-AF65-F5344CB8AC3E}">
        <p14:creationId xmlns:p14="http://schemas.microsoft.com/office/powerpoint/2010/main" val="3058932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442424" y="170953"/>
            <a:ext cx="7626096" cy="1179576"/>
          </a:xfrm>
        </p:spPr>
        <p:txBody>
          <a:bodyPr>
            <a:normAutofit/>
          </a:bodyPr>
          <a:lstStyle/>
          <a:p>
            <a:r>
              <a:rPr lang="en-GB" sz="3500" dirty="0"/>
              <a:t>Differentiated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856084" y="589588"/>
            <a:ext cx="4895016" cy="4071863"/>
          </a:xfrm>
        </p:spPr>
        <p:txBody>
          <a:bodyPr anchor="ctr">
            <a:normAutofit/>
          </a:bodyPr>
          <a:lstStyle/>
          <a:p>
            <a:pPr marL="0" lvl="1" indent="0">
              <a:buNone/>
            </a:pPr>
            <a:endParaRPr lang="en-GB" sz="1500" dirty="0"/>
          </a:p>
          <a:p>
            <a:pPr marL="214313" lvl="1" indent="-214313"/>
            <a:r>
              <a:rPr lang="en-GB" sz="1500" dirty="0"/>
              <a:t>Differentiated targeting is also known as segmented marketing</a:t>
            </a:r>
            <a:r>
              <a:rPr lang="en-US" sz="1500" dirty="0"/>
              <a:t>.</a:t>
            </a:r>
          </a:p>
          <a:p>
            <a:pPr marL="214313" lvl="1" indent="-214313"/>
            <a:endParaRPr lang="en-US" sz="1500" dirty="0"/>
          </a:p>
          <a:p>
            <a:pPr marL="214313" lvl="1" indent="-214313"/>
            <a:r>
              <a:rPr lang="en-GB" sz="1500" dirty="0"/>
              <a:t>Similar products are offered to different segments as unique offerings e.g., men’s and women’s versions (</a:t>
            </a:r>
            <a:r>
              <a:rPr lang="en-GB" sz="1500" dirty="0" err="1"/>
              <a:t>razors,shampoo</a:t>
            </a:r>
            <a:r>
              <a:rPr lang="en-GB" sz="1500" dirty="0"/>
              <a:t> etc) Economy/standard/premium rooms in hotels (price points), </a:t>
            </a:r>
          </a:p>
          <a:p>
            <a:pPr marL="214313" lvl="1" indent="-214313"/>
            <a:r>
              <a:rPr lang="en-GB" sz="1500" dirty="0"/>
              <a:t>Good for customer satisfaction and better market share but increases the cost of doing business.</a:t>
            </a:r>
          </a:p>
        </p:txBody>
      </p:sp>
      <p:pic>
        <p:nvPicPr>
          <p:cNvPr id="5" name="Picture 4">
            <a:extLst>
              <a:ext uri="{FF2B5EF4-FFF2-40B4-BE49-F238E27FC236}">
                <a16:creationId xmlns:a16="http://schemas.microsoft.com/office/drawing/2014/main" id="{7FBBFCC6-81E1-39BB-3655-92CA1294E60B}"/>
              </a:ext>
            </a:extLst>
          </p:cNvPr>
          <p:cNvPicPr>
            <a:picLocks noChangeAspect="1"/>
          </p:cNvPicPr>
          <p:nvPr/>
        </p:nvPicPr>
        <p:blipFill rotWithShape="1">
          <a:blip r:embed="rId2"/>
          <a:srcRect l="15368" r="15086" b="3"/>
          <a:stretch/>
        </p:blipFill>
        <p:spPr>
          <a:xfrm>
            <a:off x="602020" y="1126302"/>
            <a:ext cx="5493980" cy="4502766"/>
          </a:xfrm>
          <a:prstGeom prst="rect">
            <a:avLst/>
          </a:prstGeom>
        </p:spPr>
      </p:pic>
      <p:sp>
        <p:nvSpPr>
          <p:cNvPr id="4" name="TextBox 3">
            <a:extLst>
              <a:ext uri="{FF2B5EF4-FFF2-40B4-BE49-F238E27FC236}">
                <a16:creationId xmlns:a16="http://schemas.microsoft.com/office/drawing/2014/main" id="{198CA27E-627C-0554-0C24-03969E9AA7F5}"/>
              </a:ext>
            </a:extLst>
          </p:cNvPr>
          <p:cNvSpPr txBox="1"/>
          <p:nvPr/>
        </p:nvSpPr>
        <p:spPr>
          <a:xfrm>
            <a:off x="7016542" y="4547007"/>
            <a:ext cx="4221936" cy="369332"/>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How might this be used in Events?</a:t>
            </a:r>
          </a:p>
        </p:txBody>
      </p:sp>
    </p:spTree>
    <p:extLst>
      <p:ext uri="{BB962C8B-B14F-4D97-AF65-F5344CB8AC3E}">
        <p14:creationId xmlns:p14="http://schemas.microsoft.com/office/powerpoint/2010/main" val="3889272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274153" y="206099"/>
            <a:ext cx="4059307" cy="1938076"/>
          </a:xfrm>
        </p:spPr>
        <p:txBody>
          <a:bodyPr>
            <a:normAutofit/>
          </a:bodyPr>
          <a:lstStyle/>
          <a:p>
            <a:r>
              <a:rPr lang="en-GB" dirty="0"/>
              <a:t>Concentrated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28479" y="1847181"/>
            <a:ext cx="5348693" cy="3694373"/>
          </a:xfrm>
        </p:spPr>
        <p:txBody>
          <a:bodyPr>
            <a:normAutofit/>
          </a:bodyPr>
          <a:lstStyle/>
          <a:p>
            <a:pPr marL="214313" lvl="1" indent="-214313"/>
            <a:r>
              <a:rPr lang="en-GB" sz="1700" dirty="0"/>
              <a:t>Concentrated marketing is also known as n</a:t>
            </a:r>
            <a:r>
              <a:rPr lang="en-US" sz="1700" dirty="0" err="1"/>
              <a:t>iche</a:t>
            </a:r>
            <a:r>
              <a:rPr lang="en-US" sz="1700" dirty="0"/>
              <a:t> marketing</a:t>
            </a:r>
          </a:p>
          <a:p>
            <a:pPr lvl="0"/>
            <a:r>
              <a:rPr lang="en-GB" sz="1700" dirty="0"/>
              <a:t> An exclusive product is used to cater for one or a few market segments e.g. Ferrari, Armani suits, unique offerings, Sandals a company with 15 luxury resorts in the Caribbean is an example of adoption of a niche strategy, located within one specific geographic area, makes  them vulnerable to any instability in the area, which could impact on travel and customer demand</a:t>
            </a:r>
          </a:p>
          <a:p>
            <a:pPr marL="0" indent="0">
              <a:buNone/>
            </a:pPr>
            <a:endParaRPr lang="en-US" sz="1700" dirty="0"/>
          </a:p>
          <a:p>
            <a:pPr lvl="0"/>
            <a:r>
              <a:rPr lang="en-US" sz="1700" dirty="0"/>
              <a:t> </a:t>
            </a:r>
            <a:r>
              <a:rPr lang="en-GB" sz="1700" dirty="0"/>
              <a:t>Greater knowledge of customer needs and stronger market position, but riskier as businesses are more vulnerable to stronger competition.</a:t>
            </a:r>
          </a:p>
          <a:p>
            <a:pPr marL="257175" lvl="1" indent="-257175">
              <a:buFontTx/>
              <a:buChar char="•"/>
            </a:pPr>
            <a:endParaRPr lang="en-GB" sz="1700" dirty="0"/>
          </a:p>
        </p:txBody>
      </p:sp>
      <p:pic>
        <p:nvPicPr>
          <p:cNvPr id="8" name="Picture 7">
            <a:extLst>
              <a:ext uri="{FF2B5EF4-FFF2-40B4-BE49-F238E27FC236}">
                <a16:creationId xmlns:a16="http://schemas.microsoft.com/office/drawing/2014/main" id="{86E470F6-5FED-BC84-8A0E-B5EE3C014CDF}"/>
              </a:ext>
            </a:extLst>
          </p:cNvPr>
          <p:cNvPicPr>
            <a:picLocks noChangeAspect="1"/>
          </p:cNvPicPr>
          <p:nvPr/>
        </p:nvPicPr>
        <p:blipFill rotWithShape="1">
          <a:blip r:embed="rId2"/>
          <a:srcRect r="-3" b="2393"/>
          <a:stretch/>
        </p:blipFill>
        <p:spPr>
          <a:xfrm>
            <a:off x="6653351"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a:extLst>
              <a:ext uri="{FF2B5EF4-FFF2-40B4-BE49-F238E27FC236}">
                <a16:creationId xmlns:a16="http://schemas.microsoft.com/office/drawing/2014/main" id="{013F5FD8-CF7D-8721-87F8-67008EDDDAE3}"/>
              </a:ext>
            </a:extLst>
          </p:cNvPr>
          <p:cNvPicPr>
            <a:picLocks noChangeAspect="1"/>
          </p:cNvPicPr>
          <p:nvPr/>
        </p:nvPicPr>
        <p:blipFill rotWithShape="1">
          <a:blip r:embed="rId3"/>
          <a:srcRect t="18333" r="2" b="2"/>
          <a:stretch/>
        </p:blipFill>
        <p:spPr>
          <a:xfrm>
            <a:off x="6514829" y="3694368"/>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426629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1506961" y="3183410"/>
            <a:ext cx="2468166" cy="2452687"/>
          </a:xfrm>
        </p:spPr>
        <p:txBody>
          <a:bodyPr anchor="ctr">
            <a:normAutofit/>
          </a:bodyPr>
          <a:lstStyle/>
          <a:p>
            <a:r>
              <a:rPr lang="en-GB" sz="3100" dirty="0"/>
              <a:t>Customised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4950404" y="3196049"/>
            <a:ext cx="5614060" cy="2452687"/>
          </a:xfrm>
        </p:spPr>
        <p:txBody>
          <a:bodyPr anchor="ctr">
            <a:normAutofit/>
          </a:bodyPr>
          <a:lstStyle/>
          <a:p>
            <a:pPr marL="0" lvl="1" indent="0">
              <a:buNone/>
            </a:pPr>
            <a:endParaRPr lang="en-GB" sz="1600" dirty="0"/>
          </a:p>
          <a:p>
            <a:pPr marL="214313" lvl="1" indent="-214313"/>
            <a:r>
              <a:rPr lang="en-GB" sz="1600" dirty="0"/>
              <a:t>Customised targeting is also known as </a:t>
            </a:r>
            <a:r>
              <a:rPr lang="en-US" sz="1600" dirty="0"/>
              <a:t>micro marketing.</a:t>
            </a:r>
          </a:p>
          <a:p>
            <a:r>
              <a:rPr lang="en-GB" sz="1600" dirty="0"/>
              <a:t> Targets individuals instead of segments e.g. made-to-order products like clothes, and food.</a:t>
            </a:r>
          </a:p>
          <a:p>
            <a:r>
              <a:rPr lang="en-GB" sz="1600" dirty="0"/>
              <a:t> More customer value, and competitive advantage but expensive and time consuming.</a:t>
            </a:r>
          </a:p>
        </p:txBody>
      </p:sp>
      <p:pic>
        <p:nvPicPr>
          <p:cNvPr id="1026" name="Picture 2" descr="Image result for subway&quot;">
            <a:extLst>
              <a:ext uri="{FF2B5EF4-FFF2-40B4-BE49-F238E27FC236}">
                <a16:creationId xmlns:a16="http://schemas.microsoft.com/office/drawing/2014/main" id="{3FA3CE2B-C0C9-4E8D-ABF1-709B502934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169" b="13808"/>
          <a:stretch/>
        </p:blipFill>
        <p:spPr bwMode="auto">
          <a:xfrm>
            <a:off x="1712854" y="118662"/>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4859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866958" y="-397079"/>
            <a:ext cx="7886700" cy="2139553"/>
          </a:xfrm>
        </p:spPr>
        <p:txBody>
          <a:bodyPr/>
          <a:lstStyle/>
          <a:p>
            <a:r>
              <a:rPr lang="en-GB" dirty="0"/>
              <a:t>Any Questions?</a:t>
            </a:r>
          </a:p>
        </p:txBody>
      </p:sp>
      <p:pic>
        <p:nvPicPr>
          <p:cNvPr id="4" name="Picture 2" descr="See the source image">
            <a:extLst>
              <a:ext uri="{FF2B5EF4-FFF2-40B4-BE49-F238E27FC236}">
                <a16:creationId xmlns:a16="http://schemas.microsoft.com/office/drawing/2014/main" id="{3BF81206-D75A-3F98-244B-7CE96B7856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5600" y="1804423"/>
            <a:ext cx="6336704" cy="4054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37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30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15303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513423" y="3572581"/>
            <a:ext cx="4304209" cy="1463040"/>
          </a:xfrm>
        </p:spPr>
        <p:txBody>
          <a:bodyPr vert="horz" lIns="68580" tIns="34290" rIns="68580" bIns="34290" rtlCol="0" anchor="ctr">
            <a:normAutofit fontScale="90000"/>
          </a:bodyPr>
          <a:lstStyle/>
          <a:p>
            <a:r>
              <a:rPr lang="en-US" dirty="0"/>
              <a:t>Let’s </a:t>
            </a:r>
            <a:r>
              <a:rPr lang="en-GB" dirty="0"/>
              <a:t>analyse</a:t>
            </a:r>
            <a:r>
              <a:rPr lang="en-US"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2342968" y="6531557"/>
            <a:ext cx="7997431" cy="369332"/>
          </a:xfrm>
          <a:prstGeom prst="rect">
            <a:avLst/>
          </a:prstGeom>
          <a:noFill/>
        </p:spPr>
        <p:txBody>
          <a:bodyPr wrap="square">
            <a:spAutoFit/>
          </a:bodyPr>
          <a:lstStyle/>
          <a:p>
            <a:r>
              <a:rPr lang="en-GB" dirty="0">
                <a:hlinkClick r:id="rId3"/>
              </a:rPr>
              <a:t>The Digital Intelligence Platform You Need to Win Your Market | </a:t>
            </a:r>
            <a:r>
              <a:rPr lang="en-GB" dirty="0" err="1">
                <a:hlinkClick r:id="rId3"/>
              </a:rPr>
              <a:t>Similarweb</a:t>
            </a:r>
            <a:endParaRPr lang="en-GB" dirty="0"/>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522" y="331095"/>
            <a:ext cx="3230590" cy="28627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75D0E04-09B6-FDB7-6AD8-C0D67AE88EBA}"/>
              </a:ext>
            </a:extLst>
          </p:cNvPr>
          <p:cNvSpPr txBox="1"/>
          <p:nvPr/>
        </p:nvSpPr>
        <p:spPr>
          <a:xfrm>
            <a:off x="5218043" y="585059"/>
            <a:ext cx="6639339" cy="369332"/>
          </a:xfrm>
          <a:prstGeom prst="rect">
            <a:avLst/>
          </a:prstGeom>
          <a:noFill/>
        </p:spPr>
        <p:txBody>
          <a:bodyPr wrap="square">
            <a:spAutoFit/>
          </a:bodyPr>
          <a:lstStyle/>
          <a:p>
            <a:r>
              <a:rPr lang="en-GB" dirty="0">
                <a:hlinkClick r:id="rId5"/>
              </a:rPr>
              <a:t>Website Traffic - Check and </a:t>
            </a:r>
            <a:r>
              <a:rPr lang="en-GB" dirty="0" err="1">
                <a:hlinkClick r:id="rId5"/>
              </a:rPr>
              <a:t>Analyze</a:t>
            </a:r>
            <a:r>
              <a:rPr lang="en-GB" dirty="0">
                <a:hlinkClick r:id="rId5"/>
              </a:rPr>
              <a:t> Any Website | </a:t>
            </a:r>
            <a:r>
              <a:rPr lang="en-GB" dirty="0" err="1">
                <a:hlinkClick r:id="rId5"/>
              </a:rPr>
              <a:t>Similarweb</a:t>
            </a:r>
            <a:endParaRPr lang="en-GB" dirty="0"/>
          </a:p>
        </p:txBody>
      </p:sp>
      <p:sp>
        <p:nvSpPr>
          <p:cNvPr id="7" name="TextBox 6">
            <a:extLst>
              <a:ext uri="{FF2B5EF4-FFF2-40B4-BE49-F238E27FC236}">
                <a16:creationId xmlns:a16="http://schemas.microsoft.com/office/drawing/2014/main" id="{C88E0463-7FFF-AE5C-451D-B647C3634723}"/>
              </a:ext>
            </a:extLst>
          </p:cNvPr>
          <p:cNvSpPr txBox="1"/>
          <p:nvPr/>
        </p:nvSpPr>
        <p:spPr>
          <a:xfrm>
            <a:off x="4987254" y="1582340"/>
            <a:ext cx="6870128" cy="3970318"/>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Use the Canteen/Library computers or your laptops to create a </a:t>
            </a:r>
            <a:r>
              <a:rPr lang="en-GB" dirty="0" err="1">
                <a:solidFill>
                  <a:prstClr val="black"/>
                </a:solidFill>
                <a:latin typeface="Abadi" panose="020B0604020202020204" pitchFamily="34" charset="0"/>
              </a:rPr>
              <a:t>similarweb</a:t>
            </a:r>
            <a:r>
              <a:rPr lang="en-GB" dirty="0">
                <a:solidFill>
                  <a:prstClr val="black"/>
                </a:solidFill>
                <a:latin typeface="Abadi" panose="020B0604020202020204" pitchFamily="34" charset="0"/>
              </a:rPr>
              <a:t> account, (its free and you can use your student account)</a:t>
            </a:r>
          </a:p>
          <a:p>
            <a:pPr defTabSz="457200"/>
            <a:endParaRPr lang="en-GB" dirty="0">
              <a:solidFill>
                <a:prstClr val="black"/>
              </a:solidFill>
              <a:latin typeface="Abadi" panose="020B0604020202020204" pitchFamily="34" charset="0"/>
            </a:endParaRPr>
          </a:p>
          <a:p>
            <a:pPr defTabSz="457200"/>
            <a:r>
              <a:rPr lang="en-GB" dirty="0">
                <a:solidFill>
                  <a:prstClr val="black"/>
                </a:solidFill>
                <a:latin typeface="Abadi" panose="020B0604020202020204" pitchFamily="34" charset="0"/>
              </a:rPr>
              <a:t>Analyse websites of 3 different restaurant brands find out about their traffic and potential customers, come back with the following info – </a:t>
            </a:r>
          </a:p>
          <a:p>
            <a:pPr defTabSz="457200"/>
            <a:endParaRPr lang="en-GB" dirty="0">
              <a:solidFill>
                <a:prstClr val="black"/>
              </a:solidFill>
              <a:latin typeface="Abadi" panose="020B0604020202020204" pitchFamily="34" charset="0"/>
            </a:endParaRPr>
          </a:p>
          <a:p>
            <a:pPr defTabSz="457200"/>
            <a:r>
              <a:rPr lang="en-GB" dirty="0">
                <a:solidFill>
                  <a:prstClr val="black"/>
                </a:solidFill>
                <a:latin typeface="Abadi" panose="020B0604020202020204" pitchFamily="34" charset="0"/>
              </a:rPr>
              <a:t>Top 3 countries they receive traffic from? </a:t>
            </a:r>
          </a:p>
          <a:p>
            <a:pPr defTabSz="457200"/>
            <a:r>
              <a:rPr lang="en-GB" dirty="0">
                <a:solidFill>
                  <a:prstClr val="black"/>
                </a:solidFill>
                <a:latin typeface="Abadi" panose="020B0604020202020204" pitchFamily="34" charset="0"/>
              </a:rPr>
              <a:t>The most and least popular ages ranges?</a:t>
            </a:r>
          </a:p>
          <a:p>
            <a:pPr defTabSz="457200"/>
            <a:r>
              <a:rPr lang="en-GB" dirty="0">
                <a:solidFill>
                  <a:prstClr val="black"/>
                </a:solidFill>
                <a:latin typeface="Abadi" panose="020B0604020202020204" pitchFamily="34" charset="0"/>
              </a:rPr>
              <a:t>Browsing habit information?</a:t>
            </a:r>
          </a:p>
          <a:p>
            <a:pPr defTabSz="457200"/>
            <a:r>
              <a:rPr lang="en-GB" dirty="0">
                <a:solidFill>
                  <a:prstClr val="black"/>
                </a:solidFill>
                <a:latin typeface="Abadi" panose="020B0604020202020204" pitchFamily="34" charset="0"/>
              </a:rPr>
              <a:t>What social media sites are driving the most/least traffic?</a:t>
            </a:r>
          </a:p>
          <a:p>
            <a:pPr defTabSz="457200"/>
            <a:r>
              <a:rPr lang="en-GB" dirty="0">
                <a:solidFill>
                  <a:prstClr val="black"/>
                </a:solidFill>
                <a:latin typeface="Abadi" panose="020B0604020202020204" pitchFamily="34" charset="0"/>
              </a:rPr>
              <a:t>What else do their customers search for? </a:t>
            </a:r>
          </a:p>
          <a:p>
            <a:pPr defTabSz="457200"/>
            <a:endParaRPr lang="en-GB" dirty="0">
              <a:solidFill>
                <a:prstClr val="black"/>
              </a:solidFill>
              <a:latin typeface="Abadi" panose="020B0604020202020204" pitchFamily="34" charset="0"/>
            </a:endParaRPr>
          </a:p>
          <a:p>
            <a:pPr defTabSz="457200"/>
            <a:r>
              <a:rPr lang="en-GB" dirty="0">
                <a:solidFill>
                  <a:prstClr val="black"/>
                </a:solidFill>
                <a:latin typeface="Abadi" panose="020B0604020202020204" pitchFamily="34" charset="0"/>
              </a:rPr>
              <a:t>1 hour</a:t>
            </a:r>
          </a:p>
        </p:txBody>
      </p:sp>
    </p:spTree>
    <p:extLst>
      <p:ext uri="{BB962C8B-B14F-4D97-AF65-F5344CB8AC3E}">
        <p14:creationId xmlns:p14="http://schemas.microsoft.com/office/powerpoint/2010/main" val="2037496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AccessTheme1 1</Template>
  <TotalTime>0</TotalTime>
  <Words>1700</Words>
  <Application>Microsoft Office PowerPoint</Application>
  <PresentationFormat>Widescreen</PresentationFormat>
  <Paragraphs>159</Paragraphs>
  <Slides>23</Slides>
  <Notes>9</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23</vt:i4>
      </vt:variant>
    </vt:vector>
  </HeadingPairs>
  <TitlesOfParts>
    <vt:vector size="32" baseType="lpstr">
      <vt:lpstr>Abadi</vt:lpstr>
      <vt:lpstr>Aptos</vt:lpstr>
      <vt:lpstr>Arial</vt:lpstr>
      <vt:lpstr>Calibri</vt:lpstr>
      <vt:lpstr>Calibri Light</vt:lpstr>
      <vt:lpstr>Trebuchet MS</vt:lpstr>
      <vt:lpstr>AccessTheme1</vt:lpstr>
      <vt:lpstr>Accessible 2</vt:lpstr>
      <vt:lpstr>Sub Title 1</vt:lpstr>
      <vt:lpstr>PowerPoint Presentation</vt:lpstr>
      <vt:lpstr>Aims for today</vt:lpstr>
      <vt:lpstr>The SOSTAC Planning System</vt:lpstr>
      <vt:lpstr>Situation Analysis</vt:lpstr>
      <vt:lpstr>Situational analysis 5 ‘C’s</vt:lpstr>
      <vt:lpstr>Company Internal analysis </vt:lpstr>
      <vt:lpstr> Strengths</vt:lpstr>
      <vt:lpstr>Weaknesses</vt:lpstr>
      <vt:lpstr>Opportunities</vt:lpstr>
      <vt:lpstr>Threats</vt:lpstr>
      <vt:lpstr>PowerPoint Presentation</vt:lpstr>
      <vt:lpstr>Customers </vt:lpstr>
      <vt:lpstr>Market segments:</vt:lpstr>
      <vt:lpstr>Segmentation variables</vt:lpstr>
      <vt:lpstr>Customer profiles</vt:lpstr>
      <vt:lpstr>Targeting</vt:lpstr>
      <vt:lpstr>Undifferentiated targeting</vt:lpstr>
      <vt:lpstr>Differentiated targeting</vt:lpstr>
      <vt:lpstr>Concentrated targeting</vt:lpstr>
      <vt:lpstr>Customised targeting</vt:lpstr>
      <vt:lpstr>Any Questions?</vt:lpstr>
      <vt:lpstr>  We are going to take a 30 min break…  See you soon!</vt:lpstr>
      <vt:lpstr>Let’s analyse a website and see what we can find!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Deborah Jenkins</dc:creator>
  <cp:lastModifiedBy>Deborah Jenkins</cp:lastModifiedBy>
  <cp:revision>1</cp:revision>
  <dcterms:created xsi:type="dcterms:W3CDTF">2024-10-08T14:28:08Z</dcterms:created>
  <dcterms:modified xsi:type="dcterms:W3CDTF">2024-10-08T14:51:06Z</dcterms:modified>
</cp:coreProperties>
</file>