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1"/>
  </p:notesMasterIdLst>
  <p:sldIdLst>
    <p:sldId id="719" r:id="rId7"/>
    <p:sldId id="859" r:id="rId8"/>
    <p:sldId id="770" r:id="rId9"/>
    <p:sldId id="379" r:id="rId10"/>
    <p:sldId id="922" r:id="rId11"/>
    <p:sldId id="923" r:id="rId12"/>
    <p:sldId id="924" r:id="rId13"/>
    <p:sldId id="925" r:id="rId14"/>
    <p:sldId id="930" r:id="rId15"/>
    <p:sldId id="931" r:id="rId16"/>
    <p:sldId id="929" r:id="rId17"/>
    <p:sldId id="928" r:id="rId18"/>
    <p:sldId id="393" r:id="rId19"/>
    <p:sldId id="732" r:id="rId20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73844" autoAdjust="0"/>
  </p:normalViewPr>
  <p:slideViewPr>
    <p:cSldViewPr snapToGrid="0">
      <p:cViewPr varScale="1">
        <p:scale>
          <a:sx n="69" d="100"/>
          <a:sy n="69" d="100"/>
        </p:scale>
        <p:origin x="1130" y="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gs" Target="tags/tag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delSld modSld">
      <pc:chgData name="Stalin Jacob Wilson Packia Dhas" userId="050d7d71-3621-4503-95e8-1c9a9d962492" providerId="ADAL" clId="{3FBC77E1-FE42-4F9E-B4B2-3759F3328945}" dt="2026-07-06T05:55:48.875" v="11" actId="47"/>
      <pc:docMkLst>
        <pc:docMk/>
      </pc:docMkLst>
      <pc:sldChg chg="modSp mod">
        <pc:chgData name="Stalin Jacob Wilson Packia Dhas" userId="050d7d71-3621-4503-95e8-1c9a9d962492" providerId="ADAL" clId="{3FBC77E1-FE42-4F9E-B4B2-3759F3328945}" dt="2026-07-06T05:50:26.831" v="3" actId="113"/>
        <pc:sldMkLst>
          <pc:docMk/>
          <pc:sldMk cId="1155176608" sldId="922"/>
        </pc:sldMkLst>
        <pc:spChg chg="mod">
          <ac:chgData name="Stalin Jacob Wilson Packia Dhas" userId="050d7d71-3621-4503-95e8-1c9a9d962492" providerId="ADAL" clId="{3FBC77E1-FE42-4F9E-B4B2-3759F3328945}" dt="2026-07-06T05:50:26.831" v="3" actId="113"/>
          <ac:spMkLst>
            <pc:docMk/>
            <pc:sldMk cId="1155176608" sldId="922"/>
            <ac:spMk id="9" creationId="{5FEBDCB8-B377-2842-FA47-65CA6339EB7A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7-06T05:55:43.229" v="10" actId="113"/>
        <pc:sldMkLst>
          <pc:docMk/>
          <pc:sldMk cId="295651710" sldId="924"/>
        </pc:sldMkLst>
        <pc:spChg chg="mod">
          <ac:chgData name="Stalin Jacob Wilson Packia Dhas" userId="050d7d71-3621-4503-95e8-1c9a9d962492" providerId="ADAL" clId="{3FBC77E1-FE42-4F9E-B4B2-3759F3328945}" dt="2026-07-06T05:55:43.229" v="10" actId="113"/>
          <ac:spMkLst>
            <pc:docMk/>
            <pc:sldMk cId="295651710" sldId="924"/>
            <ac:spMk id="9" creationId="{27750135-8754-A5D4-B170-604E86F39E9F}"/>
          </ac:spMkLst>
        </pc:spChg>
      </pc:sldChg>
      <pc:sldChg chg="modSp mod">
        <pc:chgData name="Stalin Jacob Wilson Packia Dhas" userId="050d7d71-3621-4503-95e8-1c9a9d962492" providerId="ADAL" clId="{3FBC77E1-FE42-4F9E-B4B2-3759F3328945}" dt="2026-07-06T05:54:11.023" v="9" actId="113"/>
        <pc:sldMkLst>
          <pc:docMk/>
          <pc:sldMk cId="1254001633" sldId="925"/>
        </pc:sldMkLst>
        <pc:spChg chg="mod">
          <ac:chgData name="Stalin Jacob Wilson Packia Dhas" userId="050d7d71-3621-4503-95e8-1c9a9d962492" providerId="ADAL" clId="{3FBC77E1-FE42-4F9E-B4B2-3759F3328945}" dt="2026-07-06T05:54:11.023" v="9" actId="113"/>
          <ac:spMkLst>
            <pc:docMk/>
            <pc:sldMk cId="1254001633" sldId="925"/>
            <ac:spMk id="9" creationId="{123D03EE-EAEF-D061-236A-004059973B49}"/>
          </ac:spMkLst>
        </pc:spChg>
      </pc:sldChg>
      <pc:sldChg chg="del">
        <pc:chgData name="Stalin Jacob Wilson Packia Dhas" userId="050d7d71-3621-4503-95e8-1c9a9d962492" providerId="ADAL" clId="{3FBC77E1-FE42-4F9E-B4B2-3759F3328945}" dt="2026-07-06T05:55:48.875" v="11" actId="47"/>
        <pc:sldMkLst>
          <pc:docMk/>
          <pc:sldMk cId="3260372730" sldId="92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6CEA5-40A2-59B3-3A2D-7A9DB0776F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C88E81-8F81-CEBF-BB10-BD72616227C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8E207D-6338-1EB7-24A8-90E1B152AD5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EBE2FC-EA74-FA57-9673-AB1EB7F887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F2481C-434C-1CA4-F004-BA1334DF0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6AC2D-FDBD-9F83-F48C-0A7FFBB42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8171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ABD004-1DB1-4362-B8F4-A17779E98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45CC67-4A0F-9A91-1FEF-45A4BA5717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3967AF-4779-B0A3-8F4C-C621B47211B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F78BB6F0-03B8-7953-1FA8-782735F9E07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303CA8-47F1-A11D-3B8B-022804CCB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578BE-E868-1EE8-ECEB-16D8C825F5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56760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80B0B3-E800-2203-D458-154B0B4FBC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F30D659-E20B-9B32-3A19-4A02789E24D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8C5E35-8B67-818B-6359-A2D393879F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4686867-DDAB-256A-5909-980E48B5BDA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ED473-3ADC-4B72-B0AA-E416E0499B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1DEFDD-C21C-5585-ADE7-5C417C747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6818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EC78B-F63C-3517-3B38-9A93BEC72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07577C5-2C04-FAD6-D4B5-35CB50F474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D6DD2C-805B-AAE9-2903-B91788042A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B7149C9-CB79-3416-B6CE-C3EAAD81B87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01DE5A-473B-4232-7050-EA52F42FF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026D-8F7E-B297-1397-A91E8CD30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51258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84D4B7-7C11-A67E-1332-0DF27C0EFE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D23CED-5F95-96B6-7C5D-3EF1BF5B5F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FB8F06-729A-CC8B-AD4A-8F8E145822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C849B2-EE5B-19CA-E481-B17471859BE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9C8B32-832C-105D-6050-10A04E2D99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296D70-46C1-9641-8B3F-7691F694B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37502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9753A-254F-F102-16C8-96F955803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9874BD7-6D60-5B81-183D-13BB08DA48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31A18F-F9E5-52D5-B446-9EE0EC94EAF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2934084-C925-EAB5-8CAD-90AC175F5ED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3E525-AC32-494E-DD8B-3B0D4177B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DEF746-C2DB-A89A-2134-2BB129805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0271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8A586F-5368-C7DE-831A-0783B03FB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FA3AE7-0610-7A0D-A366-AFDCE50476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8F4F44F-EACD-7C6C-B163-B29805F3BA7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8A738D6-62E9-D66B-76A6-BE6EBE7F00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FD5243-9B7B-075E-F886-FBA83CC86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A4E97-64F6-F04E-A8D4-ACBECE8D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771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E23C3C-C92F-62A7-0F0C-7FF9ECEC5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2093489-AD11-A34E-581C-21D807C562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C7AB1F6-9446-7A08-B5E2-6E5462BDEF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E73DA26-05D0-8E22-A2AE-40AA131B6CF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6EAED6-46C8-34E4-A91A-E9E034066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643E9-42DD-D308-9477-579F589418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6131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728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Engineering and Project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07/06/2026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93535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  <p:sldLayoutId id="2147483792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588967" y="2883630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Cost Benefit Analysis</a:t>
            </a:r>
            <a:endParaRPr lang="en-GB" sz="4400" b="1" dirty="0"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58DDA9-88DB-FD1F-956E-2E7BBD8045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C1000-06DF-8105-D7B6-52044302D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  <a:spcAft>
                <a:spcPts val="1000"/>
              </a:spcAft>
            </a:pPr>
            <a:r>
              <a:rPr lang="en-GB" sz="3200" b="1" dirty="0">
                <a:solidFill>
                  <a:schemeClr val="bg1"/>
                </a:solidFill>
                <a:ea typeface="Cambria" panose="02040503050406030204" pitchFamily="18" charset="0"/>
                <a:cs typeface="Arial" panose="020B0604020202020204" pitchFamily="34" charset="0"/>
              </a:rPr>
              <a:t>Content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65799D-C667-E90C-0356-F0A7090B1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C19EEB-BC9A-DF4B-3F85-471B45804862}"/>
              </a:ext>
            </a:extLst>
          </p:cNvPr>
          <p:cNvSpPr txBox="1"/>
          <p:nvPr/>
        </p:nvSpPr>
        <p:spPr>
          <a:xfrm>
            <a:off x="376880" y="1440258"/>
            <a:ext cx="11594969" cy="37239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Content:</a:t>
            </a:r>
          </a:p>
          <a:p>
            <a:pPr marL="457200" indent="-457200" algn="just"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3000" dirty="0">
                <a:ea typeface="Cambria" panose="02040503050406030204" pitchFamily="18" charset="0"/>
                <a:cs typeface="Arial" panose="020B0604020202020204" pitchFamily="34" charset="0"/>
              </a:rPr>
              <a:t>Cost Benefit Analysis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3000" b="1" dirty="0">
              <a:effectLst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60DC71C-6177-9545-5108-AE151094D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44965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368" y="0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chemeClr val="bg1"/>
                </a:solidFill>
              </a:rPr>
              <a:t>Learning Outcome</a:t>
            </a:r>
            <a:endParaRPr lang="en-GB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376880" y="1440258"/>
            <a:ext cx="11594969" cy="2913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3000" b="1" dirty="0">
                <a:effectLst/>
                <a:ea typeface="Cambria" panose="02040503050406030204" pitchFamily="18" charset="0"/>
                <a:cs typeface="Arial" panose="020B0604020202020204" pitchFamily="34" charset="0"/>
              </a:rPr>
              <a:t>Learning Outcome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	</a:t>
            </a:r>
            <a:r>
              <a:rPr lang="en-GB" sz="2800" dirty="0">
                <a:ea typeface="Cambria" panose="02040503050406030204" pitchFamily="18" charset="0"/>
                <a:cs typeface="Times New Roman" panose="02020603050405020304" pitchFamily="18" charset="0"/>
              </a:rPr>
              <a:t>At</a:t>
            </a:r>
            <a:r>
              <a:rPr lang="en-GB" sz="2800" dirty="0">
                <a:effectLst/>
                <a:ea typeface="Cambria" panose="02040503050406030204" pitchFamily="18" charset="0"/>
                <a:cs typeface="Times New Roman" panose="02020603050405020304" pitchFamily="18" charset="0"/>
              </a:rPr>
              <a:t> the end of this lecture, students will be able to:</a:t>
            </a:r>
          </a:p>
          <a:p>
            <a:pPr marL="1371600" lvl="2" indent="-4572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US" sz="2800" dirty="0"/>
              <a:t>Identify project costs and benefits, and use cost–benefit analysis to support decision-making..</a:t>
            </a:r>
            <a:endParaRPr lang="en-GB" sz="2800" dirty="0">
              <a:effectLst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40D3D-835D-77C3-6860-95E0A97265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Engineering and Project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571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What is CBA?</a:t>
            </a:r>
          </a:p>
          <a:p>
            <a:r>
              <a:rPr lang="en-US" dirty="0"/>
              <a:t>Cost–Benefit Analysis (CBA) is a method used to evaluate how well a </a:t>
            </a:r>
            <a:r>
              <a:rPr lang="en-US" b="1" dirty="0"/>
              <a:t>planned action or project</a:t>
            </a:r>
            <a:r>
              <a:rPr lang="en-US" dirty="0"/>
              <a:t> will perform by comparing its </a:t>
            </a:r>
            <a:r>
              <a:rPr lang="en-US" b="1" dirty="0"/>
              <a:t>costs and benefits</a:t>
            </a:r>
            <a:r>
              <a:rPr lang="en-US" dirty="0"/>
              <a:t>.</a:t>
            </a:r>
          </a:p>
          <a:p>
            <a:r>
              <a:rPr lang="en-US" dirty="0"/>
              <a:t>Measures both </a:t>
            </a:r>
            <a:r>
              <a:rPr lang="en-US" b="1" dirty="0"/>
              <a:t>positive factors (benefits)</a:t>
            </a:r>
            <a:r>
              <a:rPr lang="en-US" dirty="0"/>
              <a:t> and </a:t>
            </a:r>
            <a:r>
              <a:rPr lang="en-US" b="1" dirty="0"/>
              <a:t>negative factors (costs)</a:t>
            </a:r>
            <a:r>
              <a:rPr lang="en-US" dirty="0"/>
              <a:t> of a project.</a:t>
            </a:r>
          </a:p>
          <a:p>
            <a:r>
              <a:rPr lang="en-US" dirty="0"/>
              <a:t>The analysis </a:t>
            </a:r>
            <a:r>
              <a:rPr lang="en-US" b="1" dirty="0"/>
              <a:t>adds benefits and subtracts costs</a:t>
            </a:r>
            <a:r>
              <a:rPr lang="en-US" dirty="0"/>
              <a:t> to determine the </a:t>
            </a:r>
            <a:r>
              <a:rPr lang="en-US" b="1" dirty="0"/>
              <a:t>net result</a:t>
            </a:r>
            <a:r>
              <a:rPr lang="en-US" dirty="0"/>
              <a:t> of a decision.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A5AD142-3055-E74B-7996-B21B3B306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4C033-B57E-ADA2-9113-6C3DA5F51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D79CBEA-EA50-EAEB-566B-2645D791A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E763DFF-8307-DA34-465F-7114AC4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FEBDCB8-B377-2842-FA47-65CA6339EB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Why Use Cost–Benefit Analysis?</a:t>
            </a:r>
          </a:p>
          <a:p>
            <a:r>
              <a:rPr lang="en-US" dirty="0"/>
              <a:t>To determine whether a project is </a:t>
            </a:r>
            <a:r>
              <a:rPr lang="en-US" b="1" dirty="0"/>
              <a:t>economically feasible.</a:t>
            </a:r>
          </a:p>
          <a:p>
            <a:r>
              <a:rPr lang="en-US" dirty="0"/>
              <a:t>To compare two or more </a:t>
            </a:r>
            <a:r>
              <a:rPr lang="en-US" b="1" dirty="0"/>
              <a:t>project alternatives</a:t>
            </a:r>
            <a:r>
              <a:rPr lang="en-US" dirty="0"/>
              <a:t>.</a:t>
            </a:r>
          </a:p>
          <a:p>
            <a:r>
              <a:rPr lang="en-US" dirty="0"/>
              <a:t>To identify which project gives the </a:t>
            </a:r>
            <a:r>
              <a:rPr lang="en-US" b="1" dirty="0"/>
              <a:t>best return </a:t>
            </a:r>
            <a:r>
              <a:rPr lang="en-US" dirty="0"/>
              <a:t>on investment.</a:t>
            </a:r>
          </a:p>
          <a:p>
            <a:r>
              <a:rPr lang="en-US" dirty="0"/>
              <a:t>To determine the </a:t>
            </a:r>
            <a:r>
              <a:rPr lang="en-US" b="1" dirty="0"/>
              <a:t>optimal time </a:t>
            </a:r>
            <a:r>
              <a:rPr lang="en-US" dirty="0"/>
              <a:t>to start a project.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51766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A766DA-F43F-48B5-03F3-DF1A4B1DD9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B6527-8907-F95F-0267-007504331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E694650-92F8-70C5-3FF1-ED7F9A91E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9CD0914-0A16-F77C-9731-4C6CE792E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7514489-FD22-55C8-015D-17A281043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Cost:</a:t>
            </a:r>
          </a:p>
          <a:p>
            <a:r>
              <a:rPr lang="en-US" sz="3200" dirty="0"/>
              <a:t>The value of resources or money used to produce something.</a:t>
            </a:r>
          </a:p>
          <a:p>
            <a:r>
              <a:rPr lang="en-US" sz="3200" dirty="0"/>
              <a:t>Once spent, it cannot be used again.</a:t>
            </a:r>
          </a:p>
          <a:p>
            <a:pPr marL="0" indent="0">
              <a:buNone/>
            </a:pPr>
            <a:r>
              <a:rPr lang="en-US" sz="3200" b="1" dirty="0"/>
              <a:t>Benefit:</a:t>
            </a:r>
          </a:p>
          <a:p>
            <a:r>
              <a:rPr lang="en-US" sz="3200" dirty="0"/>
              <a:t>The monetary value of desirable outcomes resulting from decisions or projects.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56688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1AD9A4-9CE1-DD05-9850-44F14BAAE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53081-83DF-C748-E5DA-2412C3B54C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983A1A5-E1E5-F653-CDCA-9BBB036C8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A4A9374-7106-DDA5-908F-E4FA22A25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7750135-8754-A5D4-B170-604E86F39E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Concept of CBA</a:t>
            </a:r>
            <a:endParaRPr lang="en-US" sz="3200" b="1" dirty="0"/>
          </a:p>
          <a:p>
            <a:r>
              <a:rPr lang="en-US" dirty="0" err="1"/>
              <a:t>Organisations</a:t>
            </a:r>
            <a:r>
              <a:rPr lang="en-US" dirty="0"/>
              <a:t> aim to create value or </a:t>
            </a:r>
            <a:r>
              <a:rPr lang="en-US" b="1" dirty="0"/>
              <a:t>profit</a:t>
            </a:r>
            <a:r>
              <a:rPr lang="en-US" dirty="0"/>
              <a:t>.</a:t>
            </a:r>
          </a:p>
          <a:p>
            <a:r>
              <a:rPr lang="en-US" dirty="0"/>
              <a:t>A system must produce more benefits than costs.</a:t>
            </a:r>
          </a:p>
          <a:p>
            <a:r>
              <a:rPr lang="en-US" dirty="0"/>
              <a:t>If benefits exceed costs, the project is</a:t>
            </a:r>
            <a:r>
              <a:rPr lang="en-US" b="1" dirty="0"/>
              <a:t> viable</a:t>
            </a:r>
            <a:r>
              <a:rPr lang="en-US" dirty="0"/>
              <a:t>.</a:t>
            </a:r>
          </a:p>
          <a:p>
            <a:r>
              <a:rPr lang="en-US" dirty="0"/>
              <a:t>If costs exceed benefits, the project may not be worthwhile.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51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AA590A-9B65-572E-0741-94DBADB92D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A8B1E-0752-A600-F1AE-B0E7EE470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C8823D5-EB32-8DE6-CCB6-296787C04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4B95F65-8588-5A36-A99B-BF912E81D0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23D03EE-EAEF-D061-236A-004059973B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Process of Cost–Benefit Analysis</a:t>
            </a:r>
          </a:p>
          <a:p>
            <a:pPr marL="0" indent="0">
              <a:buNone/>
            </a:pPr>
            <a:r>
              <a:rPr lang="en-US" dirty="0"/>
              <a:t>1. </a:t>
            </a:r>
            <a:r>
              <a:rPr lang="en-US" b="1" dirty="0"/>
              <a:t>Identification</a:t>
            </a:r>
            <a:r>
              <a:rPr lang="en-US" dirty="0"/>
              <a:t> of costs and benefits.</a:t>
            </a:r>
          </a:p>
          <a:p>
            <a:pPr marL="0" indent="0">
              <a:buNone/>
            </a:pPr>
            <a:r>
              <a:rPr lang="en-US" dirty="0"/>
              <a:t>2. </a:t>
            </a:r>
            <a:r>
              <a:rPr lang="en-US" b="1" dirty="0"/>
              <a:t>Evaluation</a:t>
            </a:r>
            <a:r>
              <a:rPr lang="en-US" dirty="0"/>
              <a:t> of costs and benefits.</a:t>
            </a:r>
          </a:p>
          <a:p>
            <a:pPr marL="0" indent="0">
              <a:buNone/>
            </a:pPr>
            <a:r>
              <a:rPr lang="en-US" dirty="0"/>
              <a:t>3. </a:t>
            </a:r>
            <a:r>
              <a:rPr lang="en-US" b="1" dirty="0"/>
              <a:t>Selection</a:t>
            </a:r>
            <a:r>
              <a:rPr lang="en-US" dirty="0"/>
              <a:t> of the best alternative or decision.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0016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189071-BBF9-4E56-5CB0-5741D6541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4F3BE-71EF-6FEE-F275-F9F093250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D4693C7-F2B6-1388-EEAB-468B35368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E87D783-2D68-DD7D-4BD2-7A96721F3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8A2918C-5BFC-ABD1-AAE8-C564B7CA6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Example: Installing Solar Panels on a University Building</a:t>
            </a:r>
          </a:p>
          <a:p>
            <a:pPr marL="0" indent="0">
              <a:buNone/>
            </a:pPr>
            <a:r>
              <a:rPr lang="en-US" b="1" dirty="0"/>
              <a:t>Costs:</a:t>
            </a:r>
            <a:endParaRPr lang="en-US" dirty="0"/>
          </a:p>
          <a:p>
            <a:r>
              <a:rPr lang="en-US" dirty="0"/>
              <a:t>High installation cost</a:t>
            </a:r>
          </a:p>
          <a:p>
            <a:r>
              <a:rPr lang="en-US" dirty="0"/>
              <a:t>Maintenance and cleaning costs</a:t>
            </a:r>
          </a:p>
          <a:p>
            <a:r>
              <a:rPr lang="en-US" dirty="0"/>
              <a:t>Initial design and setup costs</a:t>
            </a:r>
          </a:p>
          <a:p>
            <a:pPr marL="0" indent="0">
              <a:buNone/>
            </a:pPr>
            <a:r>
              <a:rPr lang="en-US" b="1" dirty="0"/>
              <a:t>Benefits:</a:t>
            </a:r>
            <a:endParaRPr lang="en-US" dirty="0"/>
          </a:p>
          <a:p>
            <a:r>
              <a:rPr lang="en-US" dirty="0"/>
              <a:t>Reduced electricity bills</a:t>
            </a:r>
          </a:p>
          <a:p>
            <a:r>
              <a:rPr lang="en-US" dirty="0"/>
              <a:t>Lower carbon emissions</a:t>
            </a:r>
          </a:p>
          <a:p>
            <a:r>
              <a:rPr lang="en-US" dirty="0"/>
              <a:t>Long-term energy savings</a:t>
            </a:r>
          </a:p>
          <a:p>
            <a:r>
              <a:rPr lang="en-US" dirty="0"/>
              <a:t>Improved sustainability image of the </a:t>
            </a:r>
            <a:r>
              <a:rPr lang="en-US" dirty="0" err="1"/>
              <a:t>orgainsation</a:t>
            </a:r>
            <a:endParaRPr lang="en-US" dirty="0"/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004269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00BB23-4C3F-3CD4-AE41-69FD27FB1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592E7-0731-F2C2-F45E-52D28FBD84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37C551A-2012-8CAD-F101-8FE290DBF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BC03E0B-6996-1960-F142-39CB19C3F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887419F3-A83B-EDB3-5915-B7864F2FFB83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7846" y="1430195"/>
                <a:ext cx="11081186" cy="4770111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/>
                  <a:t>Cost Benefit Analysis</a:t>
                </a:r>
              </a:p>
              <a:p>
                <a:pPr marL="0" indent="0">
                  <a:buNone/>
                </a:pPr>
                <a:r>
                  <a:rPr lang="en-GB" dirty="0"/>
                  <a:t>			Net Benefit =Total Benefits−Total Costs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b="0"/>
                        <m:t>Benefit</m:t>
                      </m:r>
                      <m:r>
                        <m:rPr>
                          <m:nor/>
                        </m:rPr>
                        <a:rPr lang="en-GB" b="0" i="0" smtClean="0"/>
                        <m:t> </m:t>
                      </m:r>
                      <m:r>
                        <m:rPr>
                          <m:nor/>
                        </m:rPr>
                        <a:rPr lang="en-GB" b="0"/>
                        <m:t>Cost</m:t>
                      </m:r>
                      <m:r>
                        <m:rPr>
                          <m:nor/>
                        </m:rPr>
                        <a:rPr lang="en-GB" b="0" i="1"/>
                        <m:t> </m:t>
                      </m:r>
                      <m:r>
                        <m:rPr>
                          <m:nor/>
                        </m:rPr>
                        <a:rPr lang="en-GB" b="0" i="1"/>
                        <m:t>Ratio</m:t>
                      </m:r>
                      <m:r>
                        <m:rPr>
                          <m:nor/>
                        </m:rPr>
                        <a:rPr lang="en-GB" b="0" i="1"/>
                        <m:t> (</m:t>
                      </m:r>
                      <m:r>
                        <m:rPr>
                          <m:nor/>
                        </m:rPr>
                        <a:rPr lang="en-GB" b="0" i="1"/>
                        <m:t>BCR</m:t>
                      </m:r>
                      <m:r>
                        <m:rPr>
                          <m:nor/>
                        </m:rPr>
                        <a:rPr lang="en-GB" b="0" i="1"/>
                        <m:t>)</m:t>
                      </m:r>
                      <m:r>
                        <a:rPr lang="en-GB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ar-AE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m:rPr>
                              <m:nor/>
                            </m:rPr>
                            <a:rPr lang="en-GB" i="1"/>
                            <m:t>Total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Benefits</m:t>
                          </m:r>
                        </m:num>
                        <m:den>
                          <m:r>
                            <m:rPr>
                              <m:nor/>
                            </m:rPr>
                            <a:rPr lang="en-GB" i="1"/>
                            <m:t>Total</m:t>
                          </m:r>
                          <m:r>
                            <m:rPr>
                              <m:nor/>
                            </m:rPr>
                            <a:rPr lang="en-GB" i="1"/>
                            <m:t> </m:t>
                          </m:r>
                          <m:r>
                            <m:rPr>
                              <m:nor/>
                            </m:rPr>
                            <a:rPr lang="en-GB" i="1"/>
                            <m:t>Costs</m:t>
                          </m:r>
                        </m:den>
                      </m:f>
                    </m:oMath>
                  </m:oMathPara>
                </a14:m>
                <a:endParaRPr lang="ar-AE" b="0" dirty="0"/>
              </a:p>
              <a:p>
                <a:endParaRPr lang="en-GB" dirty="0"/>
              </a:p>
              <a:p>
                <a:r>
                  <a:rPr lang="en-GB" dirty="0"/>
                  <a:t>If </a:t>
                </a:r>
                <a:r>
                  <a:rPr lang="en-GB" b="1" dirty="0"/>
                  <a:t>Net Benefit &gt; 0</a:t>
                </a:r>
                <a:r>
                  <a:rPr lang="en-GB" dirty="0"/>
                  <a:t>, the option is beneficial.</a:t>
                </a:r>
              </a:p>
              <a:p>
                <a:r>
                  <a:rPr lang="en-GB" dirty="0"/>
                  <a:t>If </a:t>
                </a:r>
                <a:r>
                  <a:rPr lang="en-GB" b="1" dirty="0"/>
                  <a:t>BCR &gt; 1</a:t>
                </a:r>
                <a:r>
                  <a:rPr lang="en-GB" dirty="0"/>
                  <a:t>, benefits outweigh costs.</a:t>
                </a:r>
              </a:p>
              <a:p>
                <a:r>
                  <a:rPr lang="en-US" dirty="0"/>
                  <a:t>If </a:t>
                </a:r>
                <a:r>
                  <a:rPr lang="en-US" b="1" dirty="0"/>
                  <a:t>BCR = 1</a:t>
                </a:r>
                <a:r>
                  <a:rPr lang="en-US" dirty="0"/>
                  <a:t>, benefits equal costs.</a:t>
                </a:r>
              </a:p>
              <a:p>
                <a:r>
                  <a:rPr lang="en-US" dirty="0"/>
                  <a:t>If </a:t>
                </a:r>
                <a:r>
                  <a:rPr lang="en-US" b="1" dirty="0"/>
                  <a:t>BCR &lt; 1</a:t>
                </a:r>
                <a:r>
                  <a:rPr lang="en-US" dirty="0"/>
                  <a:t>, costs are greater than benefits.</a:t>
                </a:r>
                <a:endParaRPr lang="en-GB" dirty="0"/>
              </a:p>
              <a:p>
                <a:pPr marL="0" indent="0">
                  <a:buNone/>
                </a:pPr>
                <a:endParaRPr lang="en-US" b="1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887419F3-A83B-EDB3-5915-B7864F2FFB83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7846" y="1430195"/>
                <a:ext cx="11081186" cy="4770111"/>
              </a:xfrm>
              <a:blipFill>
                <a:blip r:embed="rId3"/>
                <a:stretch>
                  <a:fillRect l="-1156" t="-2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13779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0D3D1-2F16-ADB6-993E-96FB6AA15C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E229E-7DB9-7A04-8407-735EC8F09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424F8BA-6907-FB91-C7FA-420C8E3B3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C3A14C0-F270-6184-1A4C-322FBA6A8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CFC318D-550C-5899-AB6B-CE2720C63F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Advantages</a:t>
            </a:r>
          </a:p>
          <a:p>
            <a:r>
              <a:rPr lang="en-US" dirty="0"/>
              <a:t>Supports informed decision making.</a:t>
            </a:r>
          </a:p>
          <a:p>
            <a:r>
              <a:rPr lang="en-US" dirty="0"/>
              <a:t>Helps compare different project options.</a:t>
            </a:r>
          </a:p>
          <a:p>
            <a:r>
              <a:rPr lang="en-US" dirty="0"/>
              <a:t>Identifies economic and social impacts.</a:t>
            </a:r>
          </a:p>
          <a:p>
            <a:r>
              <a:rPr lang="en-US" dirty="0"/>
              <a:t>Helps allocate resources efficiently.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80671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83813A-CC68-94B5-A81A-EB698F11E0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3B5D2-4B0F-699C-653F-495F148E1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5121" y="286270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5400" dirty="0">
                <a:solidFill>
                  <a:schemeClr val="bg1"/>
                </a:solidFill>
              </a:rPr>
              <a:t>Cost Benefit Analysis</a:t>
            </a:r>
            <a:endParaRPr lang="en-GB" sz="54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F70AD3F-426C-B0C6-23C0-80E7C02094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834C9DD-118E-03AA-A085-0A03BF6214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2D31AE0-FC8E-4003-3C25-C7118A24F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46" y="1430195"/>
            <a:ext cx="11081186" cy="47701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Limitations</a:t>
            </a:r>
          </a:p>
          <a:p>
            <a:r>
              <a:rPr lang="en-US" dirty="0"/>
              <a:t>Difficult to measure social or environmental impacts.</a:t>
            </a:r>
          </a:p>
          <a:p>
            <a:r>
              <a:rPr lang="en-US" dirty="0"/>
              <a:t>Future benefits may be uncertain.</a:t>
            </a:r>
          </a:p>
          <a:p>
            <a:r>
              <a:rPr lang="en-US" dirty="0"/>
              <a:t>Some benefits cannot be easily quantified.</a:t>
            </a:r>
          </a:p>
          <a:p>
            <a:r>
              <a:rPr lang="en-US" dirty="0"/>
              <a:t>Results may depend on assumptions.</a:t>
            </a:r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186389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9767" y="265671"/>
            <a:ext cx="8646637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897" b="1" dirty="0">
                <a:solidFill>
                  <a:schemeClr val="bg1"/>
                </a:solidFill>
              </a:rPr>
              <a:t>References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Engineering and Project Management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2787" y="1459642"/>
            <a:ext cx="10884330" cy="51847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[1] E. Boardman, D. H. Greenberg, A. R. Vining, and D. L. Weimer, </a:t>
            </a:r>
            <a:r>
              <a:rPr lang="en-US" i="1" dirty="0"/>
              <a:t>Cost-Benefit Analysis: Concepts and Practice</a:t>
            </a:r>
            <a:r>
              <a:rPr lang="en-US" dirty="0"/>
              <a:t>, 5th ed. Cambridge, UK: Cambridge University Press, 2018</a:t>
            </a:r>
          </a:p>
          <a:p>
            <a:pPr marL="0" indent="0">
              <a:buNone/>
            </a:pPr>
            <a:r>
              <a:rPr lang="en-US" dirty="0"/>
              <a:t>[2] M. Florio and C. </a:t>
            </a:r>
            <a:r>
              <a:rPr lang="en-US" dirty="0" err="1"/>
              <a:t>Pancotti</a:t>
            </a:r>
            <a:r>
              <a:rPr lang="en-US" dirty="0"/>
              <a:t>, </a:t>
            </a:r>
            <a:r>
              <a:rPr lang="en-US" i="1" dirty="0"/>
              <a:t>Applied Welfare Economics: Cost-Benefit Analysis of Projects</a:t>
            </a:r>
            <a:r>
              <a:rPr lang="en-US" dirty="0"/>
              <a:t>. Abingdon, UK: Routledge, 2022. </a:t>
            </a:r>
          </a:p>
          <a:p>
            <a:pPr marL="673707" indent="-673707">
              <a:buAutoNum type="alphaU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1237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2939742" y="203186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875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703</TotalTime>
  <Words>599</Words>
  <Application>Microsoft Office PowerPoint</Application>
  <PresentationFormat>Widescreen</PresentationFormat>
  <Paragraphs>118</Paragraphs>
  <Slides>14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Cost Benefit Analysis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</cp:revision>
  <dcterms:created xsi:type="dcterms:W3CDTF">2021-03-09T15:35:42Z</dcterms:created>
  <dcterms:modified xsi:type="dcterms:W3CDTF">2026-07-06T05:55:53Z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