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6" r:id="rId2"/>
    <p:sldId id="257" r:id="rId3"/>
    <p:sldId id="279" r:id="rId4"/>
    <p:sldId id="258" r:id="rId5"/>
    <p:sldId id="259" r:id="rId6"/>
    <p:sldId id="262" r:id="rId7"/>
    <p:sldId id="280" r:id="rId8"/>
    <p:sldId id="267" r:id="rId9"/>
    <p:sldId id="278" r:id="rId10"/>
    <p:sldId id="286" r:id="rId11"/>
    <p:sldId id="281" r:id="rId12"/>
    <p:sldId id="283" r:id="rId13"/>
    <p:sldId id="285" r:id="rId14"/>
    <p:sldId id="284" r:id="rId15"/>
    <p:sldId id="28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autoAdjust="0"/>
  </p:normalViewPr>
  <p:slideViewPr>
    <p:cSldViewPr snapToGrid="0">
      <p:cViewPr varScale="1">
        <p:scale>
          <a:sx n="109" d="100"/>
          <a:sy n="109" d="100"/>
        </p:scale>
        <p:origin x="384" y="102"/>
      </p:cViewPr>
      <p:guideLst>
        <p:guide orient="horz" pos="2160"/>
        <p:guide pos="3840"/>
      </p:guideLst>
    </p:cSldViewPr>
  </p:slideViewPr>
  <p:outlineViewPr>
    <p:cViewPr>
      <p:scale>
        <a:sx n="33" d="100"/>
        <a:sy n="33" d="100"/>
      </p:scale>
      <p:origin x="0" y="24900"/>
    </p:cViewPr>
  </p:outlineViewPr>
  <p:notesTextViewPr>
    <p:cViewPr>
      <p:scale>
        <a:sx n="1" d="1"/>
        <a:sy n="1" d="1"/>
      </p:scale>
      <p:origin x="0" y="0"/>
    </p:cViewPr>
  </p:notesTextViewPr>
  <p:notesViewPr>
    <p:cSldViewPr snapToGrid="0">
      <p:cViewPr varScale="1">
        <p:scale>
          <a:sx n="69" d="100"/>
          <a:sy n="69" d="100"/>
        </p:scale>
        <p:origin x="2568" y="3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805EF13-5FD5-43E1-A9B6-30A4A4BD05CB}" type="datetimeFigureOut">
              <a:rPr lang="cy-GB" smtClean="0"/>
              <a:t>24/09/2019</a:t>
            </a:fld>
            <a:endParaRPr lang="cy-GB"/>
          </a:p>
        </p:txBody>
      </p:sp>
      <p:sp>
        <p:nvSpPr>
          <p:cNvPr id="4" name="Footer Placeholder 3"/>
          <p:cNvSpPr>
            <a:spLocks noGrp="1"/>
          </p:cNvSpPr>
          <p:nvPr>
            <p:ph type="ftr" sz="quarter" idx="2"/>
          </p:nvPr>
        </p:nvSpPr>
        <p:spPr>
          <a:xfrm>
            <a:off x="0" y="8685214"/>
            <a:ext cx="2971800" cy="457200"/>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884613" y="8685214"/>
            <a:ext cx="2971800" cy="457200"/>
          </a:xfrm>
          <a:prstGeom prst="rect">
            <a:avLst/>
          </a:prstGeom>
        </p:spPr>
        <p:txBody>
          <a:bodyPr vert="horz" lIns="91440" tIns="45720" rIns="91440" bIns="45720" rtlCol="0" anchor="b"/>
          <a:lstStyle>
            <a:lvl1pPr algn="r">
              <a:defRPr sz="1200"/>
            </a:lvl1pPr>
          </a:lstStyle>
          <a:p>
            <a:fld id="{F274F045-252F-4391-8B20-5B3D474C267C}" type="slidenum">
              <a:rPr lang="cy-GB" smtClean="0"/>
              <a:t>‹#›</a:t>
            </a:fld>
            <a:endParaRPr lang="cy-GB"/>
          </a:p>
        </p:txBody>
      </p:sp>
    </p:spTree>
    <p:extLst>
      <p:ext uri="{BB962C8B-B14F-4D97-AF65-F5344CB8AC3E}">
        <p14:creationId xmlns:p14="http://schemas.microsoft.com/office/powerpoint/2010/main" val="17057291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4BA422-A259-45FA-BAA8-B416B2CE1741}" type="datetimeFigureOut">
              <a:rPr lang="en-GB" smtClean="0"/>
              <a:t>24/09/2019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820218-9479-46F7-A785-5ECB49259CB5}" type="slidenum">
              <a:rPr lang="en-GB" smtClean="0"/>
              <a:t>‹#›</a:t>
            </a:fld>
            <a:endParaRPr lang="en-GB"/>
          </a:p>
        </p:txBody>
      </p:sp>
    </p:spTree>
    <p:extLst>
      <p:ext uri="{BB962C8B-B14F-4D97-AF65-F5344CB8AC3E}">
        <p14:creationId xmlns:p14="http://schemas.microsoft.com/office/powerpoint/2010/main" val="2932480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Introduce each other and the programme</a:t>
            </a:r>
            <a:endParaRPr lang="en-GB" dirty="0"/>
          </a:p>
        </p:txBody>
      </p:sp>
      <p:sp>
        <p:nvSpPr>
          <p:cNvPr id="4" name="Slide Number Placeholder 3"/>
          <p:cNvSpPr>
            <a:spLocks noGrp="1"/>
          </p:cNvSpPr>
          <p:nvPr>
            <p:ph type="sldNum" sz="quarter" idx="10"/>
          </p:nvPr>
        </p:nvSpPr>
        <p:spPr/>
        <p:txBody>
          <a:bodyPr/>
          <a:lstStyle/>
          <a:p>
            <a:fld id="{E9820218-9479-46F7-A785-5ECB49259CB5}" type="slidenum">
              <a:rPr lang="en-GB" smtClean="0"/>
              <a:t>1</a:t>
            </a:fld>
            <a:endParaRPr lang="en-GB"/>
          </a:p>
        </p:txBody>
      </p:sp>
    </p:spTree>
    <p:extLst>
      <p:ext uri="{BB962C8B-B14F-4D97-AF65-F5344CB8AC3E}">
        <p14:creationId xmlns:p14="http://schemas.microsoft.com/office/powerpoint/2010/main" val="2248609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EFBE9B7-5600-4303-8B36-7779A873C2F6}"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3778752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FBE9B7-5600-4303-8B36-7779A873C2F6}"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2823339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EFBE9B7-5600-4303-8B36-7779A873C2F6}"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3678909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EFBE9B7-5600-4303-8B36-7779A873C2F6}"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3584861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EFBE9B7-5600-4303-8B36-7779A873C2F6}" type="datetimeFigureOut">
              <a:rPr lang="en-GB" smtClean="0"/>
              <a:t>24/09/2019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140088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EFBE9B7-5600-4303-8B36-7779A873C2F6}" type="datetimeFigureOut">
              <a:rPr lang="en-GB" smtClean="0"/>
              <a:t>24/09/2019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24181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FBE9B7-5600-4303-8B36-7779A873C2F6}" type="datetimeFigureOut">
              <a:rPr lang="en-GB" smtClean="0"/>
              <a:t>24/09/2019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2324847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FBE9B7-5600-4303-8B36-7779A873C2F6}"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2441035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EFBE9B7-5600-4303-8B36-7779A873C2F6}" type="datetimeFigureOut">
              <a:rPr lang="en-GB" smtClean="0"/>
              <a:t>24/09/2019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2861037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FBE9B7-5600-4303-8B36-7779A873C2F6}"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3602792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EFBE9B7-5600-4303-8B36-7779A873C2F6}" type="datetimeFigureOut">
              <a:rPr lang="en-GB" smtClean="0"/>
              <a:t>24/09/2019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B2A96-CAF5-4791-8486-E352C7070AE0}" type="slidenum">
              <a:rPr lang="en-GB" smtClean="0"/>
              <a:t>‹#›</a:t>
            </a:fld>
            <a:endParaRPr lang="en-GB"/>
          </a:p>
        </p:txBody>
      </p:sp>
    </p:spTree>
    <p:extLst>
      <p:ext uri="{BB962C8B-B14F-4D97-AF65-F5344CB8AC3E}">
        <p14:creationId xmlns:p14="http://schemas.microsoft.com/office/powerpoint/2010/main" val="2864859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6217920" y="2119313"/>
            <a:ext cx="42672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5"/>
          </p:nvPr>
        </p:nvSpPr>
        <p:spPr/>
        <p:txBody>
          <a:bodyPr/>
          <a:lstStyle>
            <a:lvl1pPr>
              <a:defRPr/>
            </a:lvl1pPr>
          </a:lstStyle>
          <a:p>
            <a:pPr>
              <a:defRPr/>
            </a:pPr>
            <a:endParaRPr lang="en-GB"/>
          </a:p>
        </p:txBody>
      </p:sp>
      <p:sp>
        <p:nvSpPr>
          <p:cNvPr id="6" name="Footer Placeholder 4"/>
          <p:cNvSpPr>
            <a:spLocks noGrp="1"/>
          </p:cNvSpPr>
          <p:nvPr>
            <p:ph type="ftr" sz="quarter" idx="16"/>
          </p:nvPr>
        </p:nvSpPr>
        <p:spPr/>
        <p:txBody>
          <a:bodyPr/>
          <a:lstStyle>
            <a:lvl1pPr>
              <a:defRPr/>
            </a:lvl1pPr>
          </a:lstStyle>
          <a:p>
            <a:pPr>
              <a:defRPr/>
            </a:pPr>
            <a:endParaRPr lang="en-GB"/>
          </a:p>
        </p:txBody>
      </p:sp>
      <p:sp>
        <p:nvSpPr>
          <p:cNvPr id="7" name="Slide Number Placeholder 5"/>
          <p:cNvSpPr>
            <a:spLocks noGrp="1"/>
          </p:cNvSpPr>
          <p:nvPr>
            <p:ph type="sldNum" sz="quarter" idx="17"/>
          </p:nvPr>
        </p:nvSpPr>
        <p:spPr/>
        <p:txBody>
          <a:bodyPr/>
          <a:lstStyle>
            <a:lvl1pPr>
              <a:defRPr/>
            </a:lvl1pPr>
          </a:lstStyle>
          <a:p>
            <a:fld id="{6F1299C5-DD53-489E-A557-95774EF29050}" type="slidenum">
              <a:rPr lang="en-GB" altLang="en-US"/>
              <a:pPr/>
              <a:t>‹#›</a:t>
            </a:fld>
            <a:endParaRPr lang="en-GB" altLang="en-US"/>
          </a:p>
        </p:txBody>
      </p:sp>
    </p:spTree>
    <p:extLst>
      <p:ext uri="{BB962C8B-B14F-4D97-AF65-F5344CB8AC3E}">
        <p14:creationId xmlns:p14="http://schemas.microsoft.com/office/powerpoint/2010/main" val="3141260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FBE9B7-5600-4303-8B36-7779A873C2F6}" type="datetimeFigureOut">
              <a:rPr lang="en-GB" smtClean="0"/>
              <a:t>24/09/2019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8B2A96-CAF5-4791-8486-E352C7070AE0}" type="slidenum">
              <a:rPr lang="en-GB" smtClean="0"/>
              <a:t>‹#›</a:t>
            </a:fld>
            <a:endParaRPr lang="en-GB"/>
          </a:p>
        </p:txBody>
      </p:sp>
    </p:spTree>
    <p:extLst>
      <p:ext uri="{BB962C8B-B14F-4D97-AF65-F5344CB8AC3E}">
        <p14:creationId xmlns:p14="http://schemas.microsoft.com/office/powerpoint/2010/main" val="19414246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carers.org/about-us/about-young-carers" TargetMode="External"/><Relationship Id="rId2" Type="http://schemas.openxmlformats.org/officeDocument/2006/relationships/hyperlink" Target="https://statswales.gov.wales/Catalogue/Health-and-Social-Care/Social-Services/Childrens-Services/Service-Provision/youngcarers-by-localauthority-measur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noProof="1"/>
              <a:t/>
            </a:r>
            <a:br>
              <a:rPr lang="en-GB" noProof="1"/>
            </a:br>
            <a:r>
              <a:rPr lang="en-GB" noProof="1"/>
              <a:t> </a:t>
            </a:r>
            <a:br>
              <a:rPr lang="en-GB" noProof="1"/>
            </a:br>
            <a:r>
              <a:rPr lang="en-GB" noProof="1" smtClean="0"/>
              <a:t>A Practical Session</a:t>
            </a:r>
            <a:r>
              <a:rPr lang="en-GB" noProof="1"/>
              <a:t/>
            </a:r>
            <a:br>
              <a:rPr lang="en-GB" noProof="1"/>
            </a:br>
            <a:r>
              <a:rPr lang="en-GB" sz="5300" b="1" noProof="1"/>
              <a:t>Research questions, </a:t>
            </a:r>
            <a:r>
              <a:rPr lang="en-GB" sz="5300" b="1" noProof="1" smtClean="0"/>
              <a:t>methodology</a:t>
            </a:r>
            <a:r>
              <a:rPr lang="en-GB" sz="5300" b="1" noProof="1"/>
              <a:t> </a:t>
            </a:r>
            <a:r>
              <a:rPr lang="en-GB" sz="5300" b="1" noProof="1" smtClean="0"/>
              <a:t>and Methods</a:t>
            </a:r>
            <a:endParaRPr lang="cy-GB" b="1" noProof="1"/>
          </a:p>
        </p:txBody>
      </p:sp>
      <p:sp>
        <p:nvSpPr>
          <p:cNvPr id="3" name="Subtitle 2"/>
          <p:cNvSpPr>
            <a:spLocks noGrp="1"/>
          </p:cNvSpPr>
          <p:nvPr>
            <p:ph type="subTitle" idx="1"/>
          </p:nvPr>
        </p:nvSpPr>
        <p:spPr>
          <a:xfrm>
            <a:off x="1524000" y="4269147"/>
            <a:ext cx="9144000" cy="1655762"/>
          </a:xfrm>
        </p:spPr>
        <p:txBody>
          <a:bodyPr>
            <a:normAutofit/>
          </a:bodyPr>
          <a:lstStyle/>
          <a:p>
            <a:r>
              <a:rPr lang="cy-GB" sz="2800" b="1" noProof="1" smtClean="0"/>
              <a:t>SJYW5007</a:t>
            </a:r>
          </a:p>
          <a:p>
            <a:r>
              <a:rPr lang="cy-GB" sz="2800" b="1" noProof="1" smtClean="0"/>
              <a:t>Alana Enoch</a:t>
            </a:r>
            <a:endParaRPr lang="en-GB" dirty="0"/>
          </a:p>
        </p:txBody>
      </p:sp>
    </p:spTree>
    <p:extLst>
      <p:ext uri="{BB962C8B-B14F-4D97-AF65-F5344CB8AC3E}">
        <p14:creationId xmlns:p14="http://schemas.microsoft.com/office/powerpoint/2010/main" val="36772859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b="1" noProof="1" smtClean="0"/>
              <a:t>Introduction</a:t>
            </a:r>
            <a:endParaRPr lang="cy-GB" b="1" noProof="1"/>
          </a:p>
        </p:txBody>
      </p:sp>
      <p:sp>
        <p:nvSpPr>
          <p:cNvPr id="6" name="Content Placeholder 5"/>
          <p:cNvSpPr>
            <a:spLocks noGrp="1"/>
          </p:cNvSpPr>
          <p:nvPr>
            <p:ph idx="1"/>
          </p:nvPr>
        </p:nvSpPr>
        <p:spPr/>
        <p:txBody>
          <a:bodyPr>
            <a:normAutofit/>
          </a:bodyPr>
          <a:lstStyle/>
          <a:p>
            <a:r>
              <a:rPr lang="cy-GB" noProof="1" smtClean="0"/>
              <a:t>Session Overview </a:t>
            </a:r>
          </a:p>
          <a:p>
            <a:pPr lvl="1"/>
            <a:r>
              <a:rPr lang="cy-GB" noProof="1" smtClean="0"/>
              <a:t>Exploring the complex lives of children and young people;</a:t>
            </a:r>
          </a:p>
          <a:p>
            <a:pPr lvl="1"/>
            <a:r>
              <a:rPr lang="cy-GB" noProof="1" smtClean="0"/>
              <a:t>Group tasks;</a:t>
            </a:r>
          </a:p>
          <a:p>
            <a:pPr lvl="1"/>
            <a:r>
              <a:rPr lang="cy-GB" noProof="1" smtClean="0"/>
              <a:t>Statistics and setting the scene;</a:t>
            </a:r>
          </a:p>
          <a:p>
            <a:pPr lvl="1"/>
            <a:r>
              <a:rPr lang="cy-GB" noProof="1" smtClean="0"/>
              <a:t>Research Questions;</a:t>
            </a:r>
          </a:p>
          <a:p>
            <a:pPr lvl="1"/>
            <a:r>
              <a:rPr lang="cy-GB" noProof="1" smtClean="0"/>
              <a:t>Research Methodology;</a:t>
            </a:r>
          </a:p>
          <a:p>
            <a:pPr lvl="1"/>
            <a:r>
              <a:rPr lang="cy-GB" noProof="1" smtClean="0"/>
              <a:t>Research Methods – data collection;</a:t>
            </a:r>
          </a:p>
          <a:p>
            <a:pPr lvl="1"/>
            <a:r>
              <a:rPr lang="en-GB" noProof="1" smtClean="0"/>
              <a:t>Introducing </a:t>
            </a:r>
            <a:r>
              <a:rPr lang="en-GB" noProof="1"/>
              <a:t>evidence and referencing </a:t>
            </a:r>
            <a:r>
              <a:rPr lang="en-GB" noProof="1" smtClean="0"/>
              <a:t>techniques.</a:t>
            </a:r>
            <a:endParaRPr lang="cy-GB" noProof="1" smtClean="0"/>
          </a:p>
          <a:p>
            <a:pPr lvl="1"/>
            <a:endParaRPr lang="cy-GB" noProof="1"/>
          </a:p>
        </p:txBody>
      </p:sp>
    </p:spTree>
    <p:extLst>
      <p:ext uri="{BB962C8B-B14F-4D97-AF65-F5344CB8AC3E}">
        <p14:creationId xmlns:p14="http://schemas.microsoft.com/office/powerpoint/2010/main" val="35904275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Group Task 1</a:t>
            </a:r>
            <a:endParaRPr lang="en-GB" b="1" dirty="0"/>
          </a:p>
        </p:txBody>
      </p:sp>
      <p:sp>
        <p:nvSpPr>
          <p:cNvPr id="4" name="Content Placeholder 3"/>
          <p:cNvSpPr>
            <a:spLocks noGrp="1"/>
          </p:cNvSpPr>
          <p:nvPr>
            <p:ph idx="1"/>
          </p:nvPr>
        </p:nvSpPr>
        <p:spPr/>
        <p:txBody>
          <a:bodyPr/>
          <a:lstStyle/>
          <a:p>
            <a:r>
              <a:rPr lang="en-GB" dirty="0" smtClean="0"/>
              <a:t>In your groups, consider:</a:t>
            </a:r>
          </a:p>
          <a:p>
            <a:pPr lvl="1"/>
            <a:r>
              <a:rPr lang="en-GB" dirty="0"/>
              <a:t>What are the greatest challenges facing young people in today’s society?  </a:t>
            </a:r>
            <a:endParaRPr lang="en-GB" dirty="0" smtClean="0"/>
          </a:p>
          <a:p>
            <a:pPr lvl="1"/>
            <a:r>
              <a:rPr lang="en-GB" dirty="0" smtClean="0"/>
              <a:t>Feedback</a:t>
            </a:r>
            <a:endParaRPr lang="en-GB" dirty="0"/>
          </a:p>
        </p:txBody>
      </p:sp>
    </p:spTree>
    <p:extLst>
      <p:ext uri="{BB962C8B-B14F-4D97-AF65-F5344CB8AC3E}">
        <p14:creationId xmlns:p14="http://schemas.microsoft.com/office/powerpoint/2010/main" val="39762264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b="1" noProof="1" smtClean="0"/>
              <a:t>Well-being</a:t>
            </a:r>
            <a:endParaRPr lang="cy-GB" b="1" noProof="1"/>
          </a:p>
        </p:txBody>
      </p:sp>
      <p:sp>
        <p:nvSpPr>
          <p:cNvPr id="7" name="Content Placeholder 6"/>
          <p:cNvSpPr>
            <a:spLocks noGrp="1"/>
          </p:cNvSpPr>
          <p:nvPr>
            <p:ph idx="1"/>
          </p:nvPr>
        </p:nvSpPr>
        <p:spPr/>
        <p:txBody>
          <a:bodyPr>
            <a:normAutofit/>
          </a:bodyPr>
          <a:lstStyle/>
          <a:p>
            <a:pPr algn="just"/>
            <a:r>
              <a:rPr lang="cy-GB" noProof="1" smtClean="0"/>
              <a:t>In 2007 UNICEF, the world’s leading organisation for children and children’s rights, published a ground breaking study looking at the well-being of children and young people in some of the world’s richest countries.</a:t>
            </a:r>
          </a:p>
          <a:p>
            <a:pPr algn="just"/>
            <a:r>
              <a:rPr lang="cy-GB" noProof="1" smtClean="0"/>
              <a:t>Shockingly, the United Kingdom was bottom of the league table. It turned out that children and young people in Britain were among the unhappiest, unhealthiest, poorest and least educated in the developed world in the early years of the new millennium.</a:t>
            </a:r>
            <a:endParaRPr lang="cy-GB" noProof="1"/>
          </a:p>
        </p:txBody>
      </p:sp>
      <p:sp>
        <p:nvSpPr>
          <p:cNvPr id="2" name="TextBox 1"/>
          <p:cNvSpPr txBox="1"/>
          <p:nvPr/>
        </p:nvSpPr>
        <p:spPr>
          <a:xfrm>
            <a:off x="3670126" y="6112701"/>
            <a:ext cx="4997885" cy="646331"/>
          </a:xfrm>
          <a:prstGeom prst="rect">
            <a:avLst/>
          </a:prstGeom>
          <a:noFill/>
        </p:spPr>
        <p:txBody>
          <a:bodyPr wrap="square" rtlCol="0">
            <a:spAutoFit/>
          </a:bodyPr>
          <a:lstStyle/>
          <a:p>
            <a:r>
              <a:rPr lang="en-GB" dirty="0" smtClean="0"/>
              <a:t>From: The well-being of children: how does the UK score? UNICEF UK Report Card 11 </a:t>
            </a:r>
            <a:endParaRPr lang="en-GB" dirty="0"/>
          </a:p>
        </p:txBody>
      </p:sp>
    </p:spTree>
    <p:extLst>
      <p:ext uri="{BB962C8B-B14F-4D97-AF65-F5344CB8AC3E}">
        <p14:creationId xmlns:p14="http://schemas.microsoft.com/office/powerpoint/2010/main" val="2372151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b="1" noProof="1" smtClean="0"/>
              <a:t>Mental Health</a:t>
            </a:r>
            <a:endParaRPr lang="cy-GB" b="1" noProof="1"/>
          </a:p>
        </p:txBody>
      </p:sp>
      <p:sp>
        <p:nvSpPr>
          <p:cNvPr id="7" name="Content Placeholder 6"/>
          <p:cNvSpPr>
            <a:spLocks noGrp="1"/>
          </p:cNvSpPr>
          <p:nvPr>
            <p:ph idx="1"/>
          </p:nvPr>
        </p:nvSpPr>
        <p:spPr/>
        <p:txBody>
          <a:bodyPr>
            <a:normAutofit/>
          </a:bodyPr>
          <a:lstStyle/>
          <a:p>
            <a:r>
              <a:rPr lang="cy-GB" noProof="1" smtClean="0"/>
              <a:t>1 in 10 children and young people aged 5 - 16 suffer from a diagnosable mental health disorder - that is around three children in every class (Green, H., McGinnity, A., Meltzer, H., et al. 2005 </a:t>
            </a:r>
            <a:r>
              <a:rPr lang="cy-GB" i="1" noProof="1" smtClean="0"/>
              <a:t>cited in </a:t>
            </a:r>
            <a:r>
              <a:rPr lang="cy-GB" noProof="1" smtClean="0"/>
              <a:t>Young Minds, 2016)</a:t>
            </a:r>
          </a:p>
          <a:p>
            <a:r>
              <a:rPr lang="cy-GB" noProof="1" smtClean="0"/>
              <a:t>Between 1 in every 12 and 1 in 15 children and young people deliberately self-harm (Mental Health Foundation, 2006 </a:t>
            </a:r>
            <a:r>
              <a:rPr lang="cy-GB" i="1" noProof="1" smtClean="0"/>
              <a:t>cited in </a:t>
            </a:r>
            <a:r>
              <a:rPr lang="cy-GB" noProof="1" smtClean="0"/>
              <a:t>Young Minds, 2016).</a:t>
            </a:r>
            <a:endParaRPr lang="cy-GB" noProof="1"/>
          </a:p>
        </p:txBody>
      </p:sp>
    </p:spTree>
    <p:extLst>
      <p:ext uri="{BB962C8B-B14F-4D97-AF65-F5344CB8AC3E}">
        <p14:creationId xmlns:p14="http://schemas.microsoft.com/office/powerpoint/2010/main" val="8606019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b="1" noProof="1" smtClean="0"/>
              <a:t>Poverty</a:t>
            </a:r>
            <a:endParaRPr lang="cy-GB" b="1" noProof="1"/>
          </a:p>
        </p:txBody>
      </p:sp>
      <p:sp>
        <p:nvSpPr>
          <p:cNvPr id="7" name="Content Placeholder 6"/>
          <p:cNvSpPr>
            <a:spLocks noGrp="1"/>
          </p:cNvSpPr>
          <p:nvPr>
            <p:ph idx="1"/>
          </p:nvPr>
        </p:nvSpPr>
        <p:spPr/>
        <p:txBody>
          <a:bodyPr>
            <a:normAutofit/>
          </a:bodyPr>
          <a:lstStyle/>
          <a:p>
            <a:pPr algn="just"/>
            <a:r>
              <a:rPr lang="cy-GB" noProof="1" smtClean="0"/>
              <a:t>The latest figures show that more than one in five children in Wales lives in a poor household (…).  Wales continues to have among the highest levels of child poverty in the UK, according to figures released today.  Northern Ireland and Wales are at the top of child poverty league table, with 22% of children living in households which have less than 60% of average incomes (Williamson, 2015). </a:t>
            </a:r>
            <a:endParaRPr lang="cy-GB" noProof="1"/>
          </a:p>
        </p:txBody>
      </p:sp>
    </p:spTree>
    <p:extLst>
      <p:ext uri="{BB962C8B-B14F-4D97-AF65-F5344CB8AC3E}">
        <p14:creationId xmlns:p14="http://schemas.microsoft.com/office/powerpoint/2010/main" val="30655438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1" smtClean="0"/>
              <a:t>Young Carers</a:t>
            </a:r>
            <a:endParaRPr lang="cy-GB" b="1" noProof="1"/>
          </a:p>
        </p:txBody>
      </p:sp>
      <p:sp>
        <p:nvSpPr>
          <p:cNvPr id="4" name="Content Placeholder 3"/>
          <p:cNvSpPr>
            <a:spLocks noGrp="1"/>
          </p:cNvSpPr>
          <p:nvPr>
            <p:ph idx="1"/>
          </p:nvPr>
        </p:nvSpPr>
        <p:spPr/>
        <p:txBody>
          <a:bodyPr>
            <a:normAutofit fontScale="77500" lnSpcReduction="20000"/>
          </a:bodyPr>
          <a:lstStyle/>
          <a:p>
            <a:r>
              <a:rPr lang="cy-GB" sz="2300" noProof="1" smtClean="0"/>
              <a:t>The number of young carers known to Social Services during the 2015-2016 year: 782</a:t>
            </a:r>
          </a:p>
          <a:p>
            <a:pPr marL="0" indent="0">
              <a:buNone/>
            </a:pPr>
            <a:r>
              <a:rPr lang="cy-GB" sz="2300" noProof="1" smtClean="0">
                <a:hlinkClick r:id="rId2"/>
              </a:rPr>
              <a:t>https://statswales.gov.wales/Catalogue/Health-and-Social-Care/Social-Services/Childrens-Services/Service-Provision/youngcarers-by-localauthority-measure</a:t>
            </a:r>
            <a:endParaRPr lang="cy-GB" sz="2300" noProof="1" smtClean="0"/>
          </a:p>
          <a:p>
            <a:pPr marL="0" indent="0">
              <a:buNone/>
            </a:pPr>
            <a:endParaRPr lang="cy-GB" sz="2300" noProof="1"/>
          </a:p>
          <a:p>
            <a:pPr marL="0" indent="0">
              <a:buNone/>
            </a:pPr>
            <a:endParaRPr lang="cy-GB" sz="2000" noProof="1" smtClean="0"/>
          </a:p>
          <a:p>
            <a:r>
              <a:rPr lang="cy-GB" sz="2300" noProof="1" smtClean="0"/>
              <a:t>There are about 700,000 young carers in the UK. </a:t>
            </a:r>
          </a:p>
          <a:p>
            <a:r>
              <a:rPr lang="cy-GB" sz="2300" noProof="1" smtClean="0"/>
              <a:t>That’s about one in 12 secondary aged pupils.</a:t>
            </a:r>
          </a:p>
          <a:p>
            <a:r>
              <a:rPr lang="cy-GB" sz="2300" noProof="1" smtClean="0"/>
              <a:t>There are likely to be young carers in every school and college.</a:t>
            </a:r>
          </a:p>
          <a:p>
            <a:r>
              <a:rPr lang="cy-GB" sz="2300" noProof="1" smtClean="0"/>
              <a:t>Many young carers struggle to juggle their education and caring which can cause pressure and stress.</a:t>
            </a:r>
          </a:p>
          <a:p>
            <a:r>
              <a:rPr lang="cy-GB" sz="2300" noProof="1" smtClean="0"/>
              <a:t>In a survey, 39% said that nobody in their school was aware of their caring role.</a:t>
            </a:r>
          </a:p>
          <a:p>
            <a:r>
              <a:rPr lang="cy-GB" sz="2300" noProof="1" smtClean="0"/>
              <a:t>26% have been bullied at school because of their caring role.</a:t>
            </a:r>
          </a:p>
          <a:p>
            <a:r>
              <a:rPr lang="cy-GB" sz="2300" noProof="1" smtClean="0"/>
              <a:t>1 in 20 miss school because of their caring role.</a:t>
            </a:r>
          </a:p>
          <a:p>
            <a:pPr marL="0" indent="0">
              <a:buNone/>
            </a:pPr>
            <a:endParaRPr lang="cy-GB" sz="2300" noProof="1" smtClean="0"/>
          </a:p>
          <a:p>
            <a:pPr marL="0" indent="0">
              <a:buNone/>
            </a:pPr>
            <a:r>
              <a:rPr lang="cy-GB" sz="2300" noProof="1" smtClean="0">
                <a:hlinkClick r:id="rId3"/>
              </a:rPr>
              <a:t>https://carers.org/about-us/about-young-carers</a:t>
            </a:r>
            <a:endParaRPr lang="cy-GB" sz="2300" noProof="1" smtClean="0"/>
          </a:p>
          <a:p>
            <a:pPr marL="0" indent="0">
              <a:buNone/>
            </a:pPr>
            <a:endParaRPr lang="cy-GB" sz="2300" noProof="1" smtClean="0"/>
          </a:p>
          <a:p>
            <a:endParaRPr lang="cy-GB" sz="2400" noProof="1" smtClean="0"/>
          </a:p>
          <a:p>
            <a:endParaRPr lang="cy-GB" sz="2400" noProof="1"/>
          </a:p>
        </p:txBody>
      </p:sp>
    </p:spTree>
    <p:extLst>
      <p:ext uri="{BB962C8B-B14F-4D97-AF65-F5344CB8AC3E}">
        <p14:creationId xmlns:p14="http://schemas.microsoft.com/office/powerpoint/2010/main" val="30886944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600" b="1" noProof="1" smtClean="0"/>
              <a:t>What does this mean for children and young people?</a:t>
            </a:r>
            <a:endParaRPr lang="cy-GB" sz="3600" b="1" noProof="1"/>
          </a:p>
        </p:txBody>
      </p:sp>
      <p:sp>
        <p:nvSpPr>
          <p:cNvPr id="4" name="Content Placeholder 3"/>
          <p:cNvSpPr>
            <a:spLocks noGrp="1"/>
          </p:cNvSpPr>
          <p:nvPr>
            <p:ph idx="1"/>
          </p:nvPr>
        </p:nvSpPr>
        <p:spPr/>
        <p:txBody>
          <a:bodyPr>
            <a:normAutofit/>
          </a:bodyPr>
          <a:lstStyle/>
          <a:p>
            <a:pPr algn="just"/>
            <a:r>
              <a:rPr lang="cy-GB" noProof="1" smtClean="0"/>
              <a:t>All of the presented issues cause a significant challenge for children and Young people’s personal, social and educational development;</a:t>
            </a:r>
          </a:p>
          <a:p>
            <a:pPr algn="just"/>
            <a:r>
              <a:rPr lang="cy-GB" noProof="1" smtClean="0"/>
              <a:t>These challenges can remain with them throughout their lives causing a cycle of disadvantage.</a:t>
            </a:r>
          </a:p>
        </p:txBody>
      </p:sp>
    </p:spTree>
    <p:extLst>
      <p:ext uri="{BB962C8B-B14F-4D97-AF65-F5344CB8AC3E}">
        <p14:creationId xmlns:p14="http://schemas.microsoft.com/office/powerpoint/2010/main" val="206613635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Group Activity </a:t>
            </a:r>
            <a:r>
              <a:rPr lang="en-GB" b="1" dirty="0" smtClean="0"/>
              <a:t>2 – 45 minutes</a:t>
            </a:r>
            <a:r>
              <a:rPr lang="en-GB" b="1" dirty="0" smtClean="0"/>
              <a:t/>
            </a:r>
            <a:br>
              <a:rPr lang="en-GB" b="1" dirty="0" smtClean="0"/>
            </a:br>
            <a:r>
              <a:rPr lang="en-GB" b="1" dirty="0" smtClean="0"/>
              <a:t>		</a:t>
            </a:r>
            <a:endParaRPr lang="en-GB" b="1" dirty="0"/>
          </a:p>
        </p:txBody>
      </p:sp>
      <p:sp>
        <p:nvSpPr>
          <p:cNvPr id="4" name="Content Placeholder 3"/>
          <p:cNvSpPr>
            <a:spLocks noGrp="1"/>
          </p:cNvSpPr>
          <p:nvPr>
            <p:ph idx="1"/>
          </p:nvPr>
        </p:nvSpPr>
        <p:spPr>
          <a:xfrm>
            <a:off x="838200" y="1371600"/>
            <a:ext cx="10515600" cy="4805363"/>
          </a:xfrm>
        </p:spPr>
        <p:txBody>
          <a:bodyPr>
            <a:normAutofit fontScale="77500" lnSpcReduction="20000"/>
          </a:bodyPr>
          <a:lstStyle/>
          <a:p>
            <a:pPr algn="just"/>
            <a:r>
              <a:rPr lang="en-GB" dirty="0"/>
              <a:t>You are a group of Researchers tasked with exploring the lives of young people.  </a:t>
            </a:r>
            <a:endParaRPr lang="en-GB" dirty="0" smtClean="0"/>
          </a:p>
          <a:p>
            <a:pPr algn="just"/>
            <a:r>
              <a:rPr lang="en-GB" dirty="0" smtClean="0"/>
              <a:t>Welsh Government has tasked you with this research to better understand the lives of young people, and as a means of responding to the issues identified.</a:t>
            </a:r>
          </a:p>
          <a:p>
            <a:pPr algn="just"/>
            <a:endParaRPr lang="en-GB" dirty="0"/>
          </a:p>
          <a:p>
            <a:pPr algn="just"/>
            <a:r>
              <a:rPr lang="en-GB" dirty="0" smtClean="0"/>
              <a:t>You </a:t>
            </a:r>
            <a:r>
              <a:rPr lang="en-GB" dirty="0"/>
              <a:t>are required </a:t>
            </a:r>
            <a:r>
              <a:rPr lang="en-GB" dirty="0" smtClean="0"/>
              <a:t>to:</a:t>
            </a:r>
          </a:p>
          <a:p>
            <a:pPr algn="just"/>
            <a:endParaRPr lang="en-GB" dirty="0" smtClean="0"/>
          </a:p>
          <a:p>
            <a:pPr marL="514350" indent="-514350" algn="just">
              <a:buFont typeface="+mj-lt"/>
              <a:buAutoNum type="arabicPeriod"/>
            </a:pPr>
            <a:r>
              <a:rPr lang="en-GB" dirty="0"/>
              <a:t>C</a:t>
            </a:r>
            <a:r>
              <a:rPr lang="en-GB" dirty="0" smtClean="0"/>
              <a:t>onsider </a:t>
            </a:r>
            <a:r>
              <a:rPr lang="en-GB" dirty="0"/>
              <a:t>one </a:t>
            </a:r>
            <a:r>
              <a:rPr lang="en-GB" dirty="0" smtClean="0"/>
              <a:t>of the challenges identified within your group task</a:t>
            </a:r>
            <a:r>
              <a:rPr lang="cy-GB" noProof="1" smtClean="0"/>
              <a:t>; </a:t>
            </a:r>
          </a:p>
          <a:p>
            <a:pPr marL="514350" indent="-514350" algn="just">
              <a:buFont typeface="+mj-lt"/>
              <a:buAutoNum type="arabicPeriod"/>
            </a:pPr>
            <a:r>
              <a:rPr lang="cy-GB" noProof="1"/>
              <a:t>P</a:t>
            </a:r>
            <a:r>
              <a:rPr lang="cy-GB" noProof="1" smtClean="0"/>
              <a:t>repare a research question to enable you to explore this challenge;</a:t>
            </a:r>
          </a:p>
          <a:p>
            <a:pPr marL="514350" indent="-514350" algn="just">
              <a:buFont typeface="+mj-lt"/>
              <a:buAutoNum type="arabicPeriod"/>
            </a:pPr>
            <a:r>
              <a:rPr lang="cy-GB" noProof="1" smtClean="0"/>
              <a:t>Discuss and consider how you would go about obtaining this </a:t>
            </a:r>
            <a:r>
              <a:rPr lang="cy-GB" noProof="1" smtClean="0"/>
              <a:t>information and provide a detailed account of the methods you have decided to use.</a:t>
            </a:r>
          </a:p>
          <a:p>
            <a:pPr marL="514350" indent="-514350" algn="just">
              <a:buFont typeface="+mj-lt"/>
              <a:buAutoNum type="arabicPeriod"/>
            </a:pPr>
            <a:r>
              <a:rPr lang="cy-GB" noProof="1" smtClean="0"/>
              <a:t>Discuss why you have choosen these as your methods – consider your values and principles as trainee youth workers. </a:t>
            </a:r>
            <a:endParaRPr lang="cy-GB" noProof="1" smtClean="0"/>
          </a:p>
          <a:p>
            <a:pPr marL="0" indent="0" algn="just">
              <a:buNone/>
            </a:pPr>
            <a:endParaRPr lang="cy-GB" noProof="1" smtClean="0"/>
          </a:p>
          <a:p>
            <a:pPr algn="just"/>
            <a:r>
              <a:rPr lang="cy-GB" noProof="1" smtClean="0"/>
              <a:t>Feedback</a:t>
            </a:r>
            <a:endParaRPr lang="cy-GB" noProof="1"/>
          </a:p>
          <a:p>
            <a:endParaRPr lang="en-GB" dirty="0"/>
          </a:p>
          <a:p>
            <a:endParaRPr lang="en-GB" dirty="0"/>
          </a:p>
        </p:txBody>
      </p:sp>
    </p:spTree>
    <p:extLst>
      <p:ext uri="{BB962C8B-B14F-4D97-AF65-F5344CB8AC3E}">
        <p14:creationId xmlns:p14="http://schemas.microsoft.com/office/powerpoint/2010/main" val="26306279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169288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Research methodology</a:t>
            </a:r>
            <a:endParaRPr lang="en-GB" b="1" dirty="0"/>
          </a:p>
        </p:txBody>
      </p:sp>
      <p:sp>
        <p:nvSpPr>
          <p:cNvPr id="4" name="Content Placeholder 3"/>
          <p:cNvSpPr>
            <a:spLocks noGrp="1"/>
          </p:cNvSpPr>
          <p:nvPr>
            <p:ph idx="1"/>
          </p:nvPr>
        </p:nvSpPr>
        <p:spPr/>
        <p:txBody>
          <a:bodyPr>
            <a:normAutofit/>
          </a:bodyPr>
          <a:lstStyle/>
          <a:p>
            <a:pPr algn="just"/>
            <a:r>
              <a:rPr lang="en-GB" dirty="0" smtClean="0"/>
              <a:t>When researching, you are required to identify </a:t>
            </a:r>
            <a:r>
              <a:rPr lang="en-GB" dirty="0"/>
              <a:t>your methodological </a:t>
            </a:r>
            <a:r>
              <a:rPr lang="en-GB" dirty="0" smtClean="0"/>
              <a:t>choice:</a:t>
            </a:r>
          </a:p>
          <a:p>
            <a:pPr algn="just"/>
            <a:r>
              <a:rPr lang="en-GB" dirty="0" smtClean="0"/>
              <a:t>Consider:</a:t>
            </a:r>
          </a:p>
          <a:p>
            <a:pPr lvl="1" algn="just"/>
            <a:r>
              <a:rPr lang="en-GB" dirty="0" smtClean="0"/>
              <a:t>What do you need to do; </a:t>
            </a:r>
            <a:endParaRPr lang="en-GB" dirty="0"/>
          </a:p>
          <a:p>
            <a:pPr lvl="1" algn="just"/>
            <a:r>
              <a:rPr lang="en-GB" dirty="0" smtClean="0"/>
              <a:t>How will you do it; </a:t>
            </a:r>
          </a:p>
          <a:p>
            <a:pPr lvl="1" algn="just"/>
            <a:r>
              <a:rPr lang="en-GB" dirty="0"/>
              <a:t>W</a:t>
            </a:r>
            <a:r>
              <a:rPr lang="en-GB" dirty="0" smtClean="0"/>
              <a:t>hy am I choosing to do it </a:t>
            </a:r>
            <a:r>
              <a:rPr lang="en-GB" dirty="0"/>
              <a:t>that way</a:t>
            </a:r>
          </a:p>
          <a:p>
            <a:pPr algn="just"/>
            <a:r>
              <a:rPr lang="en-GB" dirty="0"/>
              <a:t>Qualitative…</a:t>
            </a:r>
          </a:p>
          <a:p>
            <a:pPr algn="just"/>
            <a:r>
              <a:rPr lang="en-GB" dirty="0"/>
              <a:t>Quantitative…</a:t>
            </a:r>
          </a:p>
          <a:p>
            <a:pPr algn="just"/>
            <a:endParaRPr lang="en-GB" dirty="0"/>
          </a:p>
        </p:txBody>
      </p:sp>
    </p:spTree>
    <p:extLst>
      <p:ext uri="{BB962C8B-B14F-4D97-AF65-F5344CB8AC3E}">
        <p14:creationId xmlns:p14="http://schemas.microsoft.com/office/powerpoint/2010/main" val="16410843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Quantitative Research</a:t>
            </a:r>
            <a:endParaRPr lang="en-GB" b="1" dirty="0"/>
          </a:p>
        </p:txBody>
      </p:sp>
      <p:sp>
        <p:nvSpPr>
          <p:cNvPr id="5" name="Content Placeholder 4"/>
          <p:cNvSpPr>
            <a:spLocks noGrp="1"/>
          </p:cNvSpPr>
          <p:nvPr>
            <p:ph idx="1"/>
          </p:nvPr>
        </p:nvSpPr>
        <p:spPr/>
        <p:txBody>
          <a:bodyPr/>
          <a:lstStyle/>
          <a:p>
            <a:pPr marL="0" indent="0">
              <a:buNone/>
            </a:pPr>
            <a:r>
              <a:rPr lang="en-GB" altLang="en-US" dirty="0"/>
              <a:t>Has been defined as: </a:t>
            </a:r>
          </a:p>
          <a:p>
            <a:pPr>
              <a:buNone/>
            </a:pPr>
            <a:endParaRPr lang="en-GB" altLang="en-US" sz="2000" dirty="0"/>
          </a:p>
          <a:p>
            <a:pPr lvl="1">
              <a:buNone/>
            </a:pPr>
            <a:r>
              <a:rPr lang="en-GB" altLang="en-US" dirty="0"/>
              <a:t>	Explaining phenomena by collecting numerical data that are analysed using mathematically based methods (in particular statistics).</a:t>
            </a:r>
          </a:p>
          <a:p>
            <a:pPr lvl="1" algn="r">
              <a:buNone/>
            </a:pPr>
            <a:r>
              <a:rPr lang="en-GB" altLang="en-US" dirty="0" smtClean="0"/>
              <a:t>(</a:t>
            </a:r>
            <a:r>
              <a:rPr lang="en-GB" altLang="en-US" dirty="0" err="1" smtClean="0"/>
              <a:t>Aliaga</a:t>
            </a:r>
            <a:r>
              <a:rPr lang="en-GB" altLang="en-US" dirty="0" smtClean="0"/>
              <a:t> </a:t>
            </a:r>
            <a:r>
              <a:rPr lang="en-GB" altLang="en-US" dirty="0"/>
              <a:t>and </a:t>
            </a:r>
            <a:r>
              <a:rPr lang="en-GB" altLang="en-US" dirty="0" smtClean="0"/>
              <a:t>Gunderson, 2002</a:t>
            </a:r>
            <a:r>
              <a:rPr lang="en-GB" altLang="en-US" dirty="0"/>
              <a:t>)</a:t>
            </a:r>
          </a:p>
          <a:p>
            <a:pPr lvl="1">
              <a:buNone/>
            </a:pPr>
            <a:endParaRPr lang="en-GB" altLang="en-US" sz="2000" dirty="0"/>
          </a:p>
          <a:p>
            <a:pPr lvl="1">
              <a:buNone/>
            </a:pPr>
            <a:r>
              <a:rPr lang="en-GB" altLang="en-US" sz="2000" dirty="0"/>
              <a:t>	Note – non-quantitative data (</a:t>
            </a:r>
            <a:r>
              <a:rPr lang="en-GB" altLang="en-US" sz="2000" dirty="0" err="1"/>
              <a:t>eg</a:t>
            </a:r>
            <a:r>
              <a:rPr lang="en-GB" altLang="en-US" sz="2000" dirty="0"/>
              <a:t> beliefs, attitudes) can be transformed into a quantitative form by using measurement tools for example the use of a Likert scale.</a:t>
            </a:r>
          </a:p>
          <a:p>
            <a:endParaRPr lang="en-GB" dirty="0"/>
          </a:p>
        </p:txBody>
      </p:sp>
    </p:spTree>
    <p:extLst>
      <p:ext uri="{BB962C8B-B14F-4D97-AF65-F5344CB8AC3E}">
        <p14:creationId xmlns:p14="http://schemas.microsoft.com/office/powerpoint/2010/main" val="23234490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Qualitative Research</a:t>
            </a:r>
            <a:endParaRPr lang="en-GB" b="1" dirty="0"/>
          </a:p>
        </p:txBody>
      </p:sp>
      <p:sp>
        <p:nvSpPr>
          <p:cNvPr id="3" name="Content Placeholder 2"/>
          <p:cNvSpPr>
            <a:spLocks noGrp="1"/>
          </p:cNvSpPr>
          <p:nvPr>
            <p:ph idx="1"/>
          </p:nvPr>
        </p:nvSpPr>
        <p:spPr/>
        <p:txBody>
          <a:bodyPr/>
          <a:lstStyle/>
          <a:p>
            <a:r>
              <a:rPr lang="en-GB" dirty="0" smtClean="0"/>
              <a:t>Has been defined as answering:</a:t>
            </a:r>
          </a:p>
          <a:p>
            <a:endParaRPr lang="en-GB" dirty="0"/>
          </a:p>
          <a:p>
            <a:pPr marL="0" indent="0">
              <a:buNone/>
            </a:pPr>
            <a:r>
              <a:rPr lang="en-GB" dirty="0" smtClean="0"/>
              <a:t>…the </a:t>
            </a:r>
            <a:r>
              <a:rPr lang="en-GB" i="1" dirty="0"/>
              <a:t>whys</a:t>
            </a:r>
            <a:r>
              <a:rPr lang="en-GB" dirty="0"/>
              <a:t> and </a:t>
            </a:r>
            <a:r>
              <a:rPr lang="en-GB" i="1" dirty="0" err="1"/>
              <a:t>hows</a:t>
            </a:r>
            <a:r>
              <a:rPr lang="en-GB" dirty="0"/>
              <a:t> of human </a:t>
            </a:r>
            <a:r>
              <a:rPr lang="en-GB" dirty="0" err="1"/>
              <a:t>behavior</a:t>
            </a:r>
            <a:r>
              <a:rPr lang="en-GB" dirty="0"/>
              <a:t>, opinion, and experience— information that is difficult to obtain through more quantitatively-oriented methods of data </a:t>
            </a:r>
            <a:r>
              <a:rPr lang="en-GB" dirty="0" smtClean="0"/>
              <a:t>collection.</a:t>
            </a:r>
          </a:p>
          <a:p>
            <a:pPr marL="0" indent="0" algn="r">
              <a:buNone/>
            </a:pPr>
            <a:r>
              <a:rPr lang="en-GB" dirty="0" smtClean="0"/>
              <a:t>(Guest, </a:t>
            </a:r>
            <a:r>
              <a:rPr lang="en-GB" dirty="0" err="1" smtClean="0"/>
              <a:t>Namey</a:t>
            </a:r>
            <a:r>
              <a:rPr lang="en-GB" dirty="0" smtClean="0"/>
              <a:t> and Mitchell, 2013, p. 1)</a:t>
            </a:r>
          </a:p>
          <a:p>
            <a:pPr marL="0" indent="0">
              <a:buNone/>
            </a:pPr>
            <a:r>
              <a:rPr lang="en-GB" dirty="0" smtClean="0"/>
              <a:t>Also, it is described as:</a:t>
            </a:r>
            <a:endParaRPr lang="en-GB" dirty="0"/>
          </a:p>
          <a:p>
            <a:pPr marL="0" indent="0">
              <a:buNone/>
            </a:pPr>
            <a:r>
              <a:rPr lang="en-GB" dirty="0"/>
              <a:t>“an approach for exploring and understanding the meaning individuals or groups ascribe to a social or human problem” (Creswell, 2014, p. 4).</a:t>
            </a:r>
          </a:p>
          <a:p>
            <a:pPr marL="0" indent="0">
              <a:buNone/>
            </a:pPr>
            <a:endParaRPr lang="en-GB" dirty="0"/>
          </a:p>
        </p:txBody>
      </p:sp>
    </p:spTree>
    <p:extLst>
      <p:ext uri="{BB962C8B-B14F-4D97-AF65-F5344CB8AC3E}">
        <p14:creationId xmlns:p14="http://schemas.microsoft.com/office/powerpoint/2010/main" val="8478225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Methods of Data Collection</a:t>
            </a:r>
            <a:endParaRPr lang="en-GB" b="1" dirty="0"/>
          </a:p>
        </p:txBody>
      </p:sp>
      <p:sp>
        <p:nvSpPr>
          <p:cNvPr id="3" name="Content Placeholder 2"/>
          <p:cNvSpPr>
            <a:spLocks noGrp="1"/>
          </p:cNvSpPr>
          <p:nvPr>
            <p:ph sz="half" idx="1"/>
          </p:nvPr>
        </p:nvSpPr>
        <p:spPr>
          <a:xfrm>
            <a:off x="838200" y="1825624"/>
            <a:ext cx="5181600" cy="4793711"/>
          </a:xfrm>
        </p:spPr>
        <p:txBody>
          <a:bodyPr>
            <a:normAutofit fontScale="92500" lnSpcReduction="10000"/>
          </a:bodyPr>
          <a:lstStyle/>
          <a:p>
            <a:pPr marL="274320" indent="-274320">
              <a:defRPr/>
            </a:pPr>
            <a:r>
              <a:rPr lang="en-GB" dirty="0" smtClean="0"/>
              <a:t>Methods </a:t>
            </a:r>
            <a:r>
              <a:rPr lang="en-US" dirty="0" smtClean="0"/>
              <a:t>are </a:t>
            </a:r>
            <a:r>
              <a:rPr lang="en-US" dirty="0"/>
              <a:t>the tools you use to collect data. </a:t>
            </a:r>
          </a:p>
          <a:p>
            <a:pPr marL="274320" indent="-274320">
              <a:defRPr/>
            </a:pPr>
            <a:r>
              <a:rPr lang="en-GB" dirty="0"/>
              <a:t>They follow on from your methodological choice:</a:t>
            </a:r>
          </a:p>
          <a:p>
            <a:pPr marL="274320" indent="-274320">
              <a:defRPr/>
            </a:pPr>
            <a:r>
              <a:rPr lang="en-GB" dirty="0"/>
              <a:t>Qualitative uses qualitative methods :</a:t>
            </a:r>
          </a:p>
          <a:p>
            <a:pPr marL="640080" lvl="1" indent="-274320">
              <a:defRPr/>
            </a:pPr>
            <a:r>
              <a:rPr lang="en-GB" dirty="0" err="1"/>
              <a:t>E.g</a:t>
            </a:r>
            <a:r>
              <a:rPr lang="en-GB" dirty="0"/>
              <a:t> Interviews, Focus groups</a:t>
            </a:r>
          </a:p>
          <a:p>
            <a:pPr marL="641033" lvl="1" indent="-274320">
              <a:defRPr/>
            </a:pPr>
            <a:r>
              <a:rPr lang="en-GB" dirty="0"/>
              <a:t>Quantitative methods: Surveys</a:t>
            </a:r>
          </a:p>
          <a:p>
            <a:endParaRPr lang="en-GB" dirty="0"/>
          </a:p>
        </p:txBody>
      </p:sp>
      <p:sp>
        <p:nvSpPr>
          <p:cNvPr id="5" name="Content Placeholder 4"/>
          <p:cNvSpPr>
            <a:spLocks noGrp="1"/>
          </p:cNvSpPr>
          <p:nvPr>
            <p:ph sz="half" idx="2"/>
          </p:nvPr>
        </p:nvSpPr>
        <p:spPr/>
        <p:txBody>
          <a:bodyPr>
            <a:normAutofit fontScale="92500" lnSpcReduction="10000"/>
          </a:bodyPr>
          <a:lstStyle/>
          <a:p>
            <a:pPr marL="0" indent="0">
              <a:buNone/>
            </a:pPr>
            <a:r>
              <a:rPr lang="en-US" dirty="0" smtClean="0"/>
              <a:t>Quantitative:</a:t>
            </a:r>
          </a:p>
          <a:p>
            <a:r>
              <a:rPr lang="en-US" dirty="0" smtClean="0"/>
              <a:t>Involves </a:t>
            </a:r>
            <a:r>
              <a:rPr lang="en-US" dirty="0"/>
              <a:t>experiments, surveys, testing, and structured content analysis, structured interviews, and </a:t>
            </a:r>
            <a:r>
              <a:rPr lang="en-US" dirty="0" smtClean="0"/>
              <a:t>observation.</a:t>
            </a:r>
          </a:p>
          <a:p>
            <a:pPr lvl="1"/>
            <a:endParaRPr lang="en-US" b="1" dirty="0"/>
          </a:p>
          <a:p>
            <a:pPr marL="0" indent="0">
              <a:buNone/>
            </a:pPr>
            <a:r>
              <a:rPr lang="en-US" dirty="0" smtClean="0"/>
              <a:t>Qualitative:</a:t>
            </a:r>
          </a:p>
          <a:p>
            <a:r>
              <a:rPr lang="en-US" dirty="0" smtClean="0"/>
              <a:t>Involves </a:t>
            </a:r>
            <a:r>
              <a:rPr lang="en-US" dirty="0"/>
              <a:t>semi / unstructured interviews, observation, focus groups and content analysis, participatory methods of data collection.</a:t>
            </a:r>
          </a:p>
          <a:p>
            <a:endParaRPr lang="en-GB" dirty="0"/>
          </a:p>
        </p:txBody>
      </p:sp>
    </p:spTree>
    <p:extLst>
      <p:ext uri="{BB962C8B-B14F-4D97-AF65-F5344CB8AC3E}">
        <p14:creationId xmlns:p14="http://schemas.microsoft.com/office/powerpoint/2010/main" val="15826287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br>
              <a:rPr lang="en-GB" dirty="0" smtClean="0"/>
            </a:br>
            <a:r>
              <a:rPr lang="en-GB" dirty="0" smtClean="0"/>
              <a:t>Reading Week</a:t>
            </a:r>
            <a:endParaRPr lang="en-GB" dirty="0"/>
          </a:p>
        </p:txBody>
      </p:sp>
      <p:sp>
        <p:nvSpPr>
          <p:cNvPr id="5" name="Content Placeholder 4"/>
          <p:cNvSpPr>
            <a:spLocks noGrp="1"/>
          </p:cNvSpPr>
          <p:nvPr>
            <p:ph idx="1"/>
          </p:nvPr>
        </p:nvSpPr>
        <p:spPr/>
        <p:txBody>
          <a:bodyPr>
            <a:normAutofit/>
          </a:bodyPr>
          <a:lstStyle/>
          <a:p>
            <a:r>
              <a:rPr lang="en-GB" dirty="0" smtClean="0"/>
              <a:t>During reading week you are required to research what is meant by the following terms and provide a summary of your findings during our lecture after reading week. </a:t>
            </a:r>
          </a:p>
          <a:p>
            <a:r>
              <a:rPr lang="en-GB" dirty="0" smtClean="0"/>
              <a:t>Qualitative </a:t>
            </a:r>
            <a:endParaRPr lang="en-GB" dirty="0"/>
          </a:p>
          <a:p>
            <a:r>
              <a:rPr lang="en-GB" dirty="0" smtClean="0"/>
              <a:t>Quantitative</a:t>
            </a:r>
          </a:p>
          <a:p>
            <a:r>
              <a:rPr lang="en-GB" dirty="0" smtClean="0"/>
              <a:t>Methodology</a:t>
            </a:r>
          </a:p>
          <a:p>
            <a:r>
              <a:rPr lang="en-GB" dirty="0" smtClean="0"/>
              <a:t>Methods</a:t>
            </a:r>
          </a:p>
          <a:p>
            <a:r>
              <a:rPr lang="en-GB" dirty="0" smtClean="0"/>
              <a:t>Research Ethics</a:t>
            </a:r>
          </a:p>
          <a:p>
            <a:pPr lvl="1"/>
            <a:r>
              <a:rPr lang="en-GB" dirty="0" smtClean="0"/>
              <a:t>No more than a paragraph is needed for each of the above. </a:t>
            </a:r>
          </a:p>
        </p:txBody>
      </p:sp>
    </p:spTree>
    <p:extLst>
      <p:ext uri="{BB962C8B-B14F-4D97-AF65-F5344CB8AC3E}">
        <p14:creationId xmlns:p14="http://schemas.microsoft.com/office/powerpoint/2010/main" val="14633534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511</TotalTime>
  <Words>878</Words>
  <Application>Microsoft Office PowerPoint</Application>
  <PresentationFormat>Widescreen</PresentationFormat>
  <Paragraphs>99</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   A Practical Session Research questions, methodology and Methods</vt:lpstr>
      <vt:lpstr>Introduction</vt:lpstr>
      <vt:lpstr>Group Task 1</vt:lpstr>
      <vt:lpstr>Well-being</vt:lpstr>
      <vt:lpstr>Mental Health</vt:lpstr>
      <vt:lpstr>Poverty</vt:lpstr>
      <vt:lpstr>Young Carers</vt:lpstr>
      <vt:lpstr>What does this mean for children and young people?</vt:lpstr>
      <vt:lpstr>Group Activity 2 – 45 minutes   </vt:lpstr>
      <vt:lpstr>Feedback</vt:lpstr>
      <vt:lpstr>Research methodology</vt:lpstr>
      <vt:lpstr>Quantitative Research</vt:lpstr>
      <vt:lpstr>Qualitative Research</vt:lpstr>
      <vt:lpstr>Methods of Data Collection</vt:lpstr>
      <vt:lpstr>Directed Study Reading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Collaborations</dc:title>
  <dc:creator>Angharad Lewis</dc:creator>
  <cp:lastModifiedBy>Alana Enoch</cp:lastModifiedBy>
  <cp:revision>57</cp:revision>
  <cp:lastPrinted>2016-11-01T15:10:36Z</cp:lastPrinted>
  <dcterms:created xsi:type="dcterms:W3CDTF">2016-10-26T10:49:45Z</dcterms:created>
  <dcterms:modified xsi:type="dcterms:W3CDTF">2019-09-24T15:32:38Z</dcterms:modified>
</cp:coreProperties>
</file>