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9" r:id="rId12"/>
    <p:sldId id="271" r:id="rId13"/>
    <p:sldId id="270" r:id="rId14"/>
    <p:sldId id="272" r:id="rId15"/>
    <p:sldId id="275" r:id="rId16"/>
    <p:sldId id="276" r:id="rId17"/>
    <p:sldId id="273" r:id="rId18"/>
    <p:sldId id="277" r:id="rId19"/>
    <p:sldId id="278" r:id="rId20"/>
    <p:sldId id="274" r:id="rId21"/>
    <p:sldId id="279" r:id="rId22"/>
    <p:sldId id="280" r:id="rId23"/>
    <p:sldId id="258" r:id="rId24"/>
    <p:sldId id="281" r:id="rId25"/>
    <p:sldId id="282" r:id="rId26"/>
    <p:sldId id="283" r:id="rId27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420" autoAdjust="0"/>
    <p:restoredTop sz="94660"/>
  </p:normalViewPr>
  <p:slideViewPr>
    <p:cSldViewPr snapToGrid="0">
      <p:cViewPr varScale="1">
        <p:scale>
          <a:sx n="66" d="100"/>
          <a:sy n="66" d="100"/>
        </p:scale>
        <p:origin x="69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01A67-AB92-4AAB-8E04-7AC07C857C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49D6A8-855C-49A2-B81B-C5D1E0D4F0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570940-2C36-4E5C-8022-CAA292A17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07241-664C-4F2D-961C-E294055F7A03}" type="datetimeFigureOut">
              <a:rPr lang="de-DE" smtClean="0"/>
              <a:t>04.06.2020</a:t>
            </a:fld>
            <a:endParaRPr lang="de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D73B0-5BF0-46A0-8D41-169F3D6C2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9E2AD7-AE03-47DD-BD46-8E501BC0F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641FF-82D1-4A26-AA23-C5439188AE66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04136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26FE5-14EF-4A85-BF06-F7152824F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0D64F-EFEC-4E1D-9E0C-D2E31E531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778CA4-7908-4607-9DC9-B75AF58F9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07241-664C-4F2D-961C-E294055F7A03}" type="datetimeFigureOut">
              <a:rPr lang="de-DE" smtClean="0"/>
              <a:t>04.06.2020</a:t>
            </a:fld>
            <a:endParaRPr lang="de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C5C6B7-B5C6-46B8-BD1D-F82AC75D2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3748FE-DF44-46B9-9C09-4B4784F43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641FF-82D1-4A26-AA23-C5439188AE66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14163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767E7-59D8-42BE-A50F-FACA98E72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013E12-C825-4BC9-8B54-F022FC7845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D370B-D867-4399-8890-861B9BCA1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07241-664C-4F2D-961C-E294055F7A03}" type="datetimeFigureOut">
              <a:rPr lang="de-DE" smtClean="0"/>
              <a:t>04.06.2020</a:t>
            </a:fld>
            <a:endParaRPr lang="de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B8B27-28A2-4F71-9530-DECE81539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4340BD-A7DD-4639-92F8-BC4734712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641FF-82D1-4A26-AA23-C5439188AE66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66343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E7526-D7CA-42FF-BB46-C747522F3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61A92-217F-4D30-AB11-476482B0B1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67FA6D-D0D6-4DF6-945A-DE513E4287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2BF2AA-8660-4AAF-A1EC-0C8F219173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07241-664C-4F2D-961C-E294055F7A03}" type="datetimeFigureOut">
              <a:rPr lang="de-DE" smtClean="0"/>
              <a:t>04.06.2020</a:t>
            </a:fld>
            <a:endParaRPr lang="de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4617D9-7F8A-46C5-AEA7-797C7D733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79358C-0D1B-4C23-B866-6E2EF2B0B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641FF-82D1-4A26-AA23-C5439188AE66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3562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64C3F-0BA4-4CC7-B8CB-7208CD15E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48A08D-6F80-48A0-AF18-1C8F129096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2DBAA4-6C4F-4D9E-A940-B94CD5669E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80819A-65D7-40D4-AF9E-42ECD4B17F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8293C6-5440-4AB7-AEE7-BD3A256902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6CD4C4-7680-429C-82B6-E73FDD596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07241-664C-4F2D-961C-E294055F7A03}" type="datetimeFigureOut">
              <a:rPr lang="de-DE" smtClean="0"/>
              <a:t>04.06.2020</a:t>
            </a:fld>
            <a:endParaRPr lang="de-D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65D75F-40CE-4EAB-966D-FE4912F18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D2BF9F-E218-4566-ACCC-F5A499799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641FF-82D1-4A26-AA23-C5439188AE66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10465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084AC-3AA3-4D80-A551-7FB6E4A7C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ED8543-4D90-4067-9D7E-A306A2837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07241-664C-4F2D-961C-E294055F7A03}" type="datetimeFigureOut">
              <a:rPr lang="de-DE" smtClean="0"/>
              <a:t>04.06.2020</a:t>
            </a:fld>
            <a:endParaRPr lang="de-D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797536-873A-4971-BBD3-74D4916A2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397EC2-9343-4028-8D14-F11CAAE31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641FF-82D1-4A26-AA23-C5439188AE66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00839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1C37DF-9716-4DEF-8B40-D46BA6FD3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07241-664C-4F2D-961C-E294055F7A03}" type="datetimeFigureOut">
              <a:rPr lang="de-DE" smtClean="0"/>
              <a:t>04.06.2020</a:t>
            </a:fld>
            <a:endParaRPr lang="de-D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43158A-9ECA-4DCF-88D2-4A6541CE3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958270-08F6-4FBE-A48C-78CF5B524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641FF-82D1-4A26-AA23-C5439188AE66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19872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6E495-576B-4544-AD55-FECD74F0C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BC628-F9FC-4FD1-82A7-B644557D1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862278-B007-4977-A7A9-62B78DBDAD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AAC3FD-D4E5-43D9-99DD-3F5853D03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07241-664C-4F2D-961C-E294055F7A03}" type="datetimeFigureOut">
              <a:rPr lang="de-DE" smtClean="0"/>
              <a:t>04.06.2020</a:t>
            </a:fld>
            <a:endParaRPr lang="de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7D2E9C-5A27-4B19-B416-5C483A77E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F86877-4676-429A-AADB-5923CA18D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641FF-82D1-4A26-AA23-C5439188AE66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16638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B87B9-01F0-4B80-A773-024C954BC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254271-70F2-43B4-BB3B-20396735DB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0A0EC-266B-420C-81E9-6C5922901B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35861-560A-499B-B137-EBFEEFFE6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07241-664C-4F2D-961C-E294055F7A03}" type="datetimeFigureOut">
              <a:rPr lang="de-DE" smtClean="0"/>
              <a:t>04.06.2020</a:t>
            </a:fld>
            <a:endParaRPr lang="de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34C3DF-682B-4FA8-A96E-7D4D2C8B7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2C59EE-DD9D-452F-A6C7-BA7FF0E14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641FF-82D1-4A26-AA23-C5439188AE66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44826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9250B-3878-44B3-9760-82B462680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A515E0-BD7F-4D96-B276-DD0048FCE1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73B81E-A304-49AD-8594-1F9DB8B24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07241-664C-4F2D-961C-E294055F7A03}" type="datetimeFigureOut">
              <a:rPr lang="de-DE" smtClean="0"/>
              <a:t>04.06.2020</a:t>
            </a:fld>
            <a:endParaRPr lang="de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B650C8-FFDB-46C6-9588-3AEEDC45B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F301C-CAD2-44BD-B4AB-AED3B5C1F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641FF-82D1-4A26-AA23-C5439188AE66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45211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C5D1E9-00E6-4792-A6AE-9472547C64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C4DBBB-7A4D-4384-90EC-A89DF4EFC5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1E3397-7CD3-4829-BB93-74A0D955E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07241-664C-4F2D-961C-E294055F7A03}" type="datetimeFigureOut">
              <a:rPr lang="de-DE" smtClean="0"/>
              <a:t>04.06.2020</a:t>
            </a:fld>
            <a:endParaRPr lang="de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3C8B1A-51CE-4E03-99D2-EE7E59B46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B8BF97-423F-4942-B177-032BEFB2D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641FF-82D1-4A26-AA23-C5439188AE66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01868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14A528-3449-4D7D-ADFB-B08CBA852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2FF51D-7F3A-4DE2-8BF6-FF9740F431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3C4307-723A-42A5-85C7-9BE4B55C39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807241-664C-4F2D-961C-E294055F7A03}" type="datetimeFigureOut">
              <a:rPr lang="de-DE" smtClean="0"/>
              <a:t>04.06.2020</a:t>
            </a:fld>
            <a:endParaRPr lang="de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A48580-94F4-4D20-ABCE-2FC70C9D45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032A1-FA8A-44AE-A4DA-B9A45E4065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641FF-82D1-4A26-AA23-C5439188AE66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22958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view of a city&#10;&#10;Description automatically generated">
            <a:extLst>
              <a:ext uri="{FF2B5EF4-FFF2-40B4-BE49-F238E27FC236}">
                <a16:creationId xmlns:a16="http://schemas.microsoft.com/office/drawing/2014/main" id="{CB89D611-5910-43C3-9096-C0CD3A9C89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r="1" b="1"/>
          <a:stretch/>
        </p:blipFill>
        <p:spPr>
          <a:xfrm>
            <a:off x="-4243" y="10"/>
            <a:ext cx="12196243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5707F116-8EC0-4822-9067-186AC8C9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38684" y="1316432"/>
            <a:ext cx="4225136" cy="42251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9F1A7E4-819D-4D21-8E8B-32671A9F9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563919" y="753376"/>
            <a:ext cx="5353835" cy="5353835"/>
          </a:xfrm>
          <a:custGeom>
            <a:avLst/>
            <a:gdLst>
              <a:gd name="connsiteX0" fmla="*/ 690507 w 5353835"/>
              <a:gd name="connsiteY0" fmla="*/ 5273742 h 5353835"/>
              <a:gd name="connsiteX1" fmla="*/ 4938299 w 5353835"/>
              <a:gd name="connsiteY1" fmla="*/ 5273742 h 5353835"/>
              <a:gd name="connsiteX2" fmla="*/ 4858206 w 5353835"/>
              <a:gd name="connsiteY2" fmla="*/ 5353835 h 5353835"/>
              <a:gd name="connsiteX3" fmla="*/ 770600 w 5353835"/>
              <a:gd name="connsiteY3" fmla="*/ 5353835 h 5353835"/>
              <a:gd name="connsiteX4" fmla="*/ 433255 w 5353835"/>
              <a:gd name="connsiteY4" fmla="*/ 80093 h 5353835"/>
              <a:gd name="connsiteX5" fmla="*/ 51334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58206 h 5353835"/>
              <a:gd name="connsiteX8" fmla="*/ 5273742 w 5353835"/>
              <a:gd name="connsiteY8" fmla="*/ 4938299 h 5353835"/>
              <a:gd name="connsiteX9" fmla="*/ 5273742 w 5353835"/>
              <a:gd name="connsiteY9" fmla="*/ 80093 h 5353835"/>
              <a:gd name="connsiteX10" fmla="*/ 0 w 5353835"/>
              <a:gd name="connsiteY10" fmla="*/ 513348 h 5353835"/>
              <a:gd name="connsiteX11" fmla="*/ 80093 w 5353835"/>
              <a:gd name="connsiteY11" fmla="*/ 433255 h 5353835"/>
              <a:gd name="connsiteX12" fmla="*/ 80093 w 5353835"/>
              <a:gd name="connsiteY12" fmla="*/ 4663328 h 5353835"/>
              <a:gd name="connsiteX13" fmla="*/ 0 w 5353835"/>
              <a:gd name="connsiteY13" fmla="*/ 4583235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7" y="5273742"/>
                </a:moveTo>
                <a:lnTo>
                  <a:pt x="4938299" y="5273742"/>
                </a:lnTo>
                <a:lnTo>
                  <a:pt x="4858206" y="5353835"/>
                </a:lnTo>
                <a:lnTo>
                  <a:pt x="770600" y="5353835"/>
                </a:lnTo>
                <a:close/>
                <a:moveTo>
                  <a:pt x="433255" y="80093"/>
                </a:moveTo>
                <a:lnTo>
                  <a:pt x="513348" y="0"/>
                </a:lnTo>
                <a:lnTo>
                  <a:pt x="5353835" y="0"/>
                </a:lnTo>
                <a:lnTo>
                  <a:pt x="5353835" y="4858206"/>
                </a:lnTo>
                <a:lnTo>
                  <a:pt x="5273742" y="4938299"/>
                </a:lnTo>
                <a:lnTo>
                  <a:pt x="5273742" y="80093"/>
                </a:lnTo>
                <a:close/>
                <a:moveTo>
                  <a:pt x="0" y="513348"/>
                </a:moveTo>
                <a:lnTo>
                  <a:pt x="80093" y="433255"/>
                </a:lnTo>
                <a:lnTo>
                  <a:pt x="80093" y="4663328"/>
                </a:lnTo>
                <a:lnTo>
                  <a:pt x="0" y="45832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5162A4-9FEE-4258-B6AD-6542AE84D6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093" y="2452525"/>
            <a:ext cx="4248318" cy="1952947"/>
          </a:xfrm>
          <a:noFill/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US" sz="3800" dirty="0">
                <a:solidFill>
                  <a:srgbClr val="080808"/>
                </a:solidFill>
                <a:latin typeface="+mn-lt"/>
              </a:rPr>
              <a:t>Hotel International </a:t>
            </a:r>
            <a:br>
              <a:rPr lang="en-US" sz="3300" dirty="0">
                <a:solidFill>
                  <a:srgbClr val="080808"/>
                </a:solidFill>
                <a:latin typeface="+mn-lt"/>
              </a:rPr>
            </a:br>
            <a:r>
              <a:rPr lang="en-US" sz="2900" dirty="0">
                <a:solidFill>
                  <a:srgbClr val="080808"/>
                </a:solidFill>
                <a:latin typeface="+mn-lt"/>
              </a:rPr>
              <a:t>- Hilton Munich Airport -</a:t>
            </a:r>
            <a:br>
              <a:rPr lang="en-US" sz="3300" dirty="0">
                <a:solidFill>
                  <a:srgbClr val="080808"/>
                </a:solidFill>
              </a:rPr>
            </a:br>
            <a:endParaRPr lang="en-US" sz="3300" dirty="0">
              <a:solidFill>
                <a:srgbClr val="080808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50E80-2DCB-4702-9C11-D33A712F29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19491" y="4126600"/>
            <a:ext cx="2442690" cy="915772"/>
          </a:xfrm>
          <a:noFill/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1800" dirty="0">
                <a:solidFill>
                  <a:srgbClr val="080808"/>
                </a:solidFill>
              </a:rPr>
              <a:t>Lisa-Marie Bassler (1901570)</a:t>
            </a:r>
          </a:p>
          <a:p>
            <a:r>
              <a:rPr lang="en-US" sz="1800" dirty="0">
                <a:solidFill>
                  <a:srgbClr val="080808"/>
                </a:solidFill>
              </a:rPr>
              <a:t>Personnel Resourcing &amp; Development (M5X01921)</a:t>
            </a:r>
          </a:p>
        </p:txBody>
      </p:sp>
    </p:spTree>
    <p:extLst>
      <p:ext uri="{BB962C8B-B14F-4D97-AF65-F5344CB8AC3E}">
        <p14:creationId xmlns:p14="http://schemas.microsoft.com/office/powerpoint/2010/main" val="795454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BA823-89C0-4401-AC97-6CD25E22B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9" y="1396289"/>
            <a:ext cx="4249006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</a:rPr>
              <a:t>Hilton Munich Airport</a:t>
            </a:r>
            <a:endParaRPr lang="de-DE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7B413-FDAE-4940-A52A-186E2394B4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099" y="3036712"/>
            <a:ext cx="5198011" cy="3489216"/>
          </a:xfrm>
        </p:spPr>
        <p:txBody>
          <a:bodyPr anchor="t">
            <a:normAutofit/>
          </a:bodyPr>
          <a:lstStyle/>
          <a:p>
            <a:r>
              <a:rPr lang="en-GB" sz="2500" dirty="0"/>
              <a:t>551 guest rooms</a:t>
            </a:r>
          </a:p>
          <a:p>
            <a:r>
              <a:rPr lang="en-GB" sz="2500" dirty="0"/>
              <a:t>2.136 </a:t>
            </a:r>
            <a:r>
              <a:rPr lang="de-DE" sz="2500" dirty="0"/>
              <a:t>m² </a:t>
            </a:r>
            <a:r>
              <a:rPr lang="en-GB" sz="2500" dirty="0"/>
              <a:t>meeting space</a:t>
            </a:r>
          </a:p>
          <a:p>
            <a:r>
              <a:rPr lang="en-GB" sz="2500" dirty="0"/>
              <a:t>1.400 </a:t>
            </a:r>
            <a:r>
              <a:rPr lang="de-DE" sz="2500" dirty="0"/>
              <a:t>m²</a:t>
            </a:r>
            <a:r>
              <a:rPr lang="en-GB" sz="2500" dirty="0"/>
              <a:t> glass atrium</a:t>
            </a:r>
          </a:p>
          <a:p>
            <a:r>
              <a:rPr lang="en-GB" sz="2500" dirty="0"/>
              <a:t>Built in 1994:  Kempinski Hotel</a:t>
            </a:r>
          </a:p>
          <a:p>
            <a:r>
              <a:rPr lang="en-GB" sz="2500" dirty="0"/>
              <a:t>Since 2015: Hilton Hotels &amp; Resorts</a:t>
            </a:r>
          </a:p>
          <a:p>
            <a:r>
              <a:rPr lang="en-GB" sz="2500" dirty="0"/>
              <a:t>Expansion: 2017</a:t>
            </a:r>
          </a:p>
          <a:p>
            <a:pPr marL="0" indent="0">
              <a:buNone/>
            </a:pPr>
            <a:r>
              <a:rPr lang="en-GB" sz="2000" dirty="0"/>
              <a:t>(Munich Airport, 2020)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86541C6-61B1-4DAA-B57A-EAF3F24F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33310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large building&#10;&#10;Description automatically generated">
            <a:extLst>
              <a:ext uri="{FF2B5EF4-FFF2-40B4-BE49-F238E27FC236}">
                <a16:creationId xmlns:a16="http://schemas.microsoft.com/office/drawing/2014/main" id="{25867463-8F3E-4955-8387-5DBCD6C93A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63" r="-1" b="-1"/>
          <a:stretch/>
        </p:blipFill>
        <p:spPr>
          <a:xfrm>
            <a:off x="5142944" y="3"/>
            <a:ext cx="6069184" cy="283978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3" y="106160"/>
                </a:lnTo>
                <a:cubicBezTo>
                  <a:pt x="5907891" y="1641596"/>
                  <a:pt x="4611168" y="2839783"/>
                  <a:pt x="3034592" y="2839783"/>
                </a:cubicBezTo>
                <a:cubicBezTo>
                  <a:pt x="1458016" y="2839783"/>
                  <a:pt x="161292" y="1641596"/>
                  <a:pt x="5360" y="106160"/>
                </a:cubicBez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71750011-2006-46BB-AFDE-C6E461752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93989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picture containing clock&#10;&#10;Description automatically generated">
            <a:extLst>
              <a:ext uri="{FF2B5EF4-FFF2-40B4-BE49-F238E27FC236}">
                <a16:creationId xmlns:a16="http://schemas.microsoft.com/office/drawing/2014/main" id="{F23C9644-9226-4503-B2D2-AFEDC73243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739" r="562" b="-2"/>
          <a:stretch/>
        </p:blipFill>
        <p:spPr>
          <a:xfrm>
            <a:off x="7190587" y="3124784"/>
            <a:ext cx="5001415" cy="3733214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3044952" y="0"/>
                </a:moveTo>
                <a:cubicBezTo>
                  <a:pt x="3780687" y="0"/>
                  <a:pt x="4455477" y="260939"/>
                  <a:pt x="4981824" y="695319"/>
                </a:cubicBezTo>
                <a:lnTo>
                  <a:pt x="5001415" y="713124"/>
                </a:lnTo>
                <a:lnTo>
                  <a:pt x="5001415" y="3733214"/>
                </a:lnTo>
                <a:lnTo>
                  <a:pt x="81043" y="3733214"/>
                </a:lnTo>
                <a:lnTo>
                  <a:pt x="61862" y="3658617"/>
                </a:lnTo>
                <a:cubicBezTo>
                  <a:pt x="21301" y="3460397"/>
                  <a:pt x="0" y="3255162"/>
                  <a:pt x="0" y="3044952"/>
                </a:cubicBezTo>
                <a:cubicBezTo>
                  <a:pt x="0" y="1363271"/>
                  <a:pt x="1363271" y="0"/>
                  <a:pt x="3044952" y="0"/>
                </a:cubicBezTo>
                <a:close/>
              </a:path>
            </a:pathLst>
          </a:custGeom>
        </p:spPr>
      </p:pic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1C52FEE0-5A08-4AE3-B5BF-4F4990209976}"/>
              </a:ext>
            </a:extLst>
          </p:cNvPr>
          <p:cNvCxnSpPr>
            <a:cxnSpLocks/>
          </p:cNvCxnSpPr>
          <p:nvPr/>
        </p:nvCxnSpPr>
        <p:spPr>
          <a:xfrm>
            <a:off x="8989996" y="2521819"/>
            <a:ext cx="1780673" cy="181917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19719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4CDD1-39D0-4509-ACDE-635D162CC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/>
              <a:t>	Content Table</a:t>
            </a:r>
            <a:endParaRPr lang="de-DE" sz="36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03FB611-4699-451C-A087-8D29B9AFEDA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23370" y="1457471"/>
            <a:ext cx="10905066" cy="439398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de-DE" sz="2200" dirty="0">
                <a:ea typeface="Times New Roman" panose="02020603050405020304" pitchFamily="18" charset="0"/>
                <a:cs typeface="Calibri" panose="020F0502020204030204" pitchFamily="34" charset="0"/>
              </a:rPr>
              <a:t>1</a:t>
            </a:r>
            <a:r>
              <a:rPr kumimoji="0" lang="en-US" altLang="de-DE" sz="2200" b="0" i="0" u="none" strike="noStrike" cap="none" normalizeH="0" baseline="0" dirty="0">
                <a:ln>
                  <a:noFill/>
                </a:ln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PESTLE Analysis of the External Environment</a:t>
            </a:r>
            <a:endParaRPr kumimoji="0" lang="de-DE" altLang="de-DE" sz="22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de-DE" sz="2200" dirty="0">
                <a:ea typeface="Times New Roman" panose="02020603050405020304" pitchFamily="18" charset="0"/>
                <a:cs typeface="Calibri" panose="020F0502020204030204" pitchFamily="34" charset="0"/>
              </a:rPr>
              <a:t>2</a:t>
            </a:r>
            <a:r>
              <a:rPr kumimoji="0" lang="en-US" altLang="de-DE" sz="2200" b="0" i="0" u="none" strike="noStrike" cap="none" normalizeH="0" baseline="0" dirty="0">
                <a:ln>
                  <a:noFill/>
                </a:ln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Effective Recruitment and Selection</a:t>
            </a:r>
            <a:endParaRPr kumimoji="0" lang="de-DE" altLang="de-DE" sz="22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de-DE" sz="2200" dirty="0">
                <a:ea typeface="Times New Roman" panose="02020603050405020304" pitchFamily="18" charset="0"/>
                <a:cs typeface="Calibri" panose="020F0502020204030204" pitchFamily="34" charset="0"/>
              </a:rPr>
              <a:t>3</a:t>
            </a:r>
            <a:r>
              <a:rPr kumimoji="0" lang="en-US" altLang="de-DE" sz="2200" b="0" i="0" u="none" strike="noStrike" cap="none" normalizeH="0" baseline="0" dirty="0">
                <a:ln>
                  <a:noFill/>
                </a:ln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Principle Factors of Culture, Equality and Diversity</a:t>
            </a:r>
            <a:endParaRPr kumimoji="0" lang="de-DE" altLang="de-DE" sz="22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de-DE" sz="2200" dirty="0">
                <a:ea typeface="Times New Roman" panose="02020603050405020304" pitchFamily="18" charset="0"/>
                <a:cs typeface="Calibri" panose="020F0502020204030204" pitchFamily="34" charset="0"/>
              </a:rPr>
              <a:t>4</a:t>
            </a:r>
            <a:r>
              <a:rPr kumimoji="0" lang="en-US" altLang="de-DE" sz="2200" b="0" i="0" u="none" strike="noStrike" cap="none" normalizeH="0" baseline="0" dirty="0">
                <a:ln>
                  <a:noFill/>
                </a:ln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Performance Management</a:t>
            </a:r>
            <a:endParaRPr kumimoji="0" lang="de-DE" altLang="de-DE" sz="22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de-DE" sz="2200" dirty="0">
                <a:ea typeface="Times New Roman" panose="02020603050405020304" pitchFamily="18" charset="0"/>
                <a:cs typeface="Calibri" panose="020F0502020204030204" pitchFamily="34" charset="0"/>
              </a:rPr>
              <a:t>5</a:t>
            </a:r>
            <a:r>
              <a:rPr kumimoji="0" lang="en-US" altLang="de-DE" sz="2200" b="0" i="0" u="none" strike="noStrike" cap="none" normalizeH="0" baseline="0" dirty="0">
                <a:ln>
                  <a:noFill/>
                </a:ln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Recommendations</a:t>
            </a:r>
            <a:endParaRPr kumimoji="0" lang="de-DE" altLang="de-DE" sz="22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de-DE" sz="2200" b="0" i="0" u="none" strike="noStrike" cap="none" normalizeH="0" baseline="0" dirty="0">
                <a:ln>
                  <a:noFill/>
                </a:ln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Bibliography</a:t>
            </a:r>
            <a:endParaRPr kumimoji="0" lang="de-DE" altLang="de-DE" sz="22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010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539B1E-AB13-449B-9175-4C9048EE10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16222" y="4124368"/>
            <a:ext cx="3312734" cy="1141851"/>
          </a:xfrm>
          <a:noFill/>
        </p:spPr>
        <p:txBody>
          <a:bodyPr>
            <a:normAutofit/>
          </a:bodyPr>
          <a:lstStyle/>
          <a:p>
            <a:r>
              <a:rPr lang="en-GB" dirty="0">
                <a:solidFill>
                  <a:srgbClr val="080808"/>
                </a:solidFill>
              </a:rPr>
              <a:t>External Environment of Hilton Munich Airport</a:t>
            </a:r>
            <a:endParaRPr lang="de-DE" dirty="0">
              <a:solidFill>
                <a:srgbClr val="080808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F06DA8-9DDC-4D71-875A-ADBF20E2AF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Autofit/>
          </a:bodyPr>
          <a:lstStyle/>
          <a:p>
            <a:r>
              <a:rPr lang="en-GB" sz="4600" dirty="0">
                <a:solidFill>
                  <a:srgbClr val="080808"/>
                </a:solidFill>
              </a:rPr>
              <a:t>PESTLE Analysis</a:t>
            </a:r>
            <a:endParaRPr lang="de-DE" sz="4600" dirty="0">
              <a:solidFill>
                <a:srgbClr val="080808"/>
              </a:solidFill>
            </a:endParaRPr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37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4C8E72-525F-45C4-90DC-E964ED1FB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/>
              <a:t>Political</a:t>
            </a:r>
            <a:endParaRPr lang="de-DE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A0944-3D49-4886-92F6-1262E9CFC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577515"/>
            <a:ext cx="10905066" cy="4393982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300" dirty="0"/>
              <a:t>Stable government in Germany for decades </a:t>
            </a:r>
            <a:r>
              <a:rPr lang="en-GB" sz="1800" i="1" dirty="0"/>
              <a:t>(MarketLine, 2019)</a:t>
            </a:r>
          </a:p>
          <a:p>
            <a:pPr>
              <a:lnSpc>
                <a:spcPct val="200000"/>
              </a:lnSpc>
            </a:pPr>
            <a:r>
              <a:rPr lang="en-GB" sz="2300" dirty="0"/>
              <a:t>Increased number of immigrants since 2016 </a:t>
            </a:r>
            <a:r>
              <a:rPr lang="en-GB" sz="1800" i="1" dirty="0"/>
              <a:t>(Casey, 2019)</a:t>
            </a:r>
          </a:p>
          <a:p>
            <a:pPr>
              <a:lnSpc>
                <a:spcPct val="200000"/>
              </a:lnSpc>
            </a:pPr>
            <a:r>
              <a:rPr lang="en-GB" sz="2300" dirty="0"/>
              <a:t>Immigrants: Solution for Bavarian labour shortage</a:t>
            </a:r>
          </a:p>
          <a:p>
            <a:pPr>
              <a:lnSpc>
                <a:spcPct val="200000"/>
              </a:lnSpc>
            </a:pPr>
            <a:r>
              <a:rPr lang="en-GB" sz="2300" dirty="0"/>
              <a:t>Political debate about third runway expansion </a:t>
            </a:r>
            <a:r>
              <a:rPr lang="en-GB" sz="1800" i="1" dirty="0"/>
              <a:t>(Hofer und </a:t>
            </a:r>
            <a:r>
              <a:rPr lang="en-GB" sz="1800" i="1" dirty="0" err="1"/>
              <a:t>Koenen</a:t>
            </a:r>
            <a:r>
              <a:rPr lang="en-GB" sz="1800" i="1" dirty="0"/>
              <a:t>, 2017)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300" dirty="0">
                <a:solidFill>
                  <a:srgbClr val="002060"/>
                </a:solidFill>
              </a:rPr>
              <a:t>Hilton</a:t>
            </a:r>
            <a:r>
              <a:rPr lang="en-GB" sz="2300" dirty="0"/>
              <a:t>: Need for hiring more employees for increasing hotel guests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3668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8AD7E-17E5-4E56-AAE9-78AA23E26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Economic</a:t>
            </a:r>
            <a:endParaRPr lang="de-DE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939A3-BDB7-489E-A0B6-70567088C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830" y="1512573"/>
            <a:ext cx="11582400" cy="4893026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Munich: strongest economy in Germany </a:t>
            </a:r>
            <a:r>
              <a:rPr lang="en-GB" sz="1800" i="1" dirty="0"/>
              <a:t>(Colliers International, 2020)</a:t>
            </a:r>
          </a:p>
          <a:p>
            <a:endParaRPr lang="en-GB" sz="2000" dirty="0"/>
          </a:p>
          <a:p>
            <a:r>
              <a:rPr lang="en-GB" sz="2000" dirty="0"/>
              <a:t>National gross minimum wage: 9.35</a:t>
            </a:r>
            <a:r>
              <a:rPr lang="de-DE" sz="2000" dirty="0"/>
              <a:t>€</a:t>
            </a:r>
            <a:r>
              <a:rPr lang="en-GB" sz="2000" dirty="0"/>
              <a:t> </a:t>
            </a:r>
            <a:r>
              <a:rPr lang="en-GB" sz="1800" i="1" dirty="0"/>
              <a:t>(Trading Economics, 2020)</a:t>
            </a:r>
          </a:p>
          <a:p>
            <a:pPr lvl="1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Incentive for employees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Financial burden for hotels</a:t>
            </a:r>
          </a:p>
          <a:p>
            <a:pPr lvl="1"/>
            <a:endParaRPr lang="en-GB" sz="2000" dirty="0"/>
          </a:p>
          <a:p>
            <a:r>
              <a:rPr lang="en-GB" sz="2000" dirty="0"/>
              <a:t>GDP increase: 3.9% in 2018</a:t>
            </a:r>
          </a:p>
          <a:p>
            <a:pPr marL="0" indent="0">
              <a:buNone/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    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Purchasing power 39% above national average </a:t>
            </a:r>
            <a:r>
              <a:rPr lang="en-GB" sz="1800" i="1" dirty="0"/>
              <a:t>(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City of Munich Department of Labour and Economic, 2019</a:t>
            </a:r>
            <a:r>
              <a:rPr lang="en-GB" sz="1800" i="1" dirty="0"/>
              <a:t>)</a:t>
            </a:r>
          </a:p>
          <a:p>
            <a:pPr lvl="1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Attractive area to live and work in </a:t>
            </a:r>
          </a:p>
          <a:p>
            <a:pPr lvl="1"/>
            <a:endParaRPr lang="en-GB" sz="2000" dirty="0"/>
          </a:p>
          <a:p>
            <a:r>
              <a:rPr lang="en-GB" sz="2000" dirty="0"/>
              <a:t>Severe housing shortage</a:t>
            </a:r>
          </a:p>
          <a:p>
            <a:pPr lvl="1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Potential problem for hospitality low-earners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45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05BBE8-3AD0-41DE-BFD8-56834719D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Social</a:t>
            </a:r>
            <a:endParaRPr lang="de-DE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96E80-4E73-44DC-86D6-8CF66267A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94" y="1457471"/>
            <a:ext cx="11065383" cy="4393982"/>
          </a:xfrm>
        </p:spPr>
        <p:txBody>
          <a:bodyPr>
            <a:normAutofit/>
          </a:bodyPr>
          <a:lstStyle/>
          <a:p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sz="2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Weltstadt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mit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Herz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 (Metropolis with a heart): T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ourism h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otspot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(Simply Munich, 2018)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rgbClr val="00206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Hilton: </a:t>
            </a:r>
            <a:r>
              <a:rPr lang="en-GB" sz="2100" dirty="0">
                <a:latin typeface="Calibri" panose="020F0502020204030204" pitchFamily="34" charset="0"/>
                <a:cs typeface="Times New Roman" panose="02020603050405020304" pitchFamily="18" charset="0"/>
              </a:rPr>
              <a:t>	Increasing number of hotel guests</a:t>
            </a:r>
            <a:endParaRPr lang="de-DE" sz="21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r>
              <a:rPr lang="de-DE" sz="2100" dirty="0">
                <a:latin typeface="Calibri" panose="020F0502020204030204" pitchFamily="34" charset="0"/>
                <a:cs typeface="Times New Roman" panose="02020603050405020304" pitchFamily="18" charset="0"/>
              </a:rPr>
              <a:t>		Need for hiring multilingual staff with culture knowledge</a:t>
            </a:r>
          </a:p>
          <a:p>
            <a:pPr marL="457200" lvl="1" indent="0">
              <a:buNone/>
            </a:pPr>
            <a:endParaRPr lang="en-GB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100" dirty="0">
                <a:latin typeface="Calibri" panose="020F0502020204030204" pitchFamily="34" charset="0"/>
                <a:cs typeface="Times New Roman" panose="02020603050405020304" pitchFamily="18" charset="0"/>
              </a:rPr>
              <a:t>Nearby hospitality schools and universities: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rgbClr val="00206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Hilton: </a:t>
            </a:r>
            <a:r>
              <a:rPr lang="en-GB" sz="2100" dirty="0">
                <a:latin typeface="Calibri" panose="020F0502020204030204" pitchFamily="34" charset="0"/>
                <a:cs typeface="Times New Roman" panose="02020603050405020304" pitchFamily="18" charset="0"/>
              </a:rPr>
              <a:t>	Y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oung and talented workforce base for recruitment</a:t>
            </a:r>
          </a:p>
          <a:p>
            <a:pPr lvl="1"/>
            <a:endParaRPr lang="en-GB" sz="2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sz="2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Wohnen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 München“ (Living in Munich): 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argest government housing construction program</a:t>
            </a:r>
          </a:p>
          <a:p>
            <a:pPr marL="0" indent="0">
              <a:buNone/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(City of Munich Department of Labour and Economic, 2019)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Area:	Need for m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ore housing facilities</a:t>
            </a:r>
            <a:endParaRPr lang="de-DE" sz="2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de-DE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697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020A6C-0BC4-4594-92C2-959C2D28D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/>
              <a:t>Technological</a:t>
            </a:r>
            <a:endParaRPr lang="de-DE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83340-6264-4EFE-AA81-DB5EA6A97E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415050"/>
            <a:ext cx="10905066" cy="5317054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endParaRPr lang="en-GB" sz="18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Hilton:  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echnological advances influenced 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otel, e.g. 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guest 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(Hilton, 2020)</a:t>
            </a:r>
            <a:endParaRPr lang="de-DE" sz="18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Munich Airport: interconnected infrastructure with motorway, bus and train connections</a:t>
            </a:r>
          </a:p>
          <a:p>
            <a:pPr lvl="1">
              <a:lnSpc>
                <a:spcPct val="11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Hilton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Accessibility 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employees and guests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Free public transport for students: </a:t>
            </a:r>
          </a:p>
          <a:p>
            <a:pPr lvl="1">
              <a:lnSpc>
                <a:spcPct val="11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Hilton: 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Incentive to find work at the hote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endParaRPr lang="en-GB" sz="2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eliable internet connection and free “M-WLAN” hotspot across Munich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(TripAdvisor, 2020)</a:t>
            </a:r>
          </a:p>
          <a:p>
            <a:pPr lvl="1">
              <a:lnSpc>
                <a:spcPct val="10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Hilton: 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Facilitates job advertising and job research</a:t>
            </a:r>
            <a:endParaRPr lang="de-DE" sz="2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de-DE" sz="19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247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FFF76D-8FE9-4C69-A568-A0415BF2B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/>
              <a:t>Legal</a:t>
            </a:r>
            <a:endParaRPr lang="de-DE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9FD30-0A55-41A9-9497-1F9118EFDA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30" y="1649749"/>
            <a:ext cx="11831658" cy="547269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 week: 48 hours from Monday to Saturday,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xceptions for the service sector</a:t>
            </a:r>
          </a:p>
          <a:p>
            <a:pPr marL="0" indent="0">
              <a:lnSpc>
                <a:spcPct val="100000"/>
              </a:lnSpc>
              <a:spcAft>
                <a:spcPts val="0"/>
              </a:spcAft>
              <a:buNone/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(How To Germany, 2020)</a:t>
            </a:r>
          </a:p>
          <a:p>
            <a:pPr>
              <a:spcAft>
                <a:spcPts val="0"/>
              </a:spcAft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Sundays and bank holidays: store closures by law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(The German Way &amp; More, 2020)</a:t>
            </a:r>
          </a:p>
          <a:p>
            <a:pPr lvl="1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Hilton:  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Large expenses for compensation 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Sunday work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(How To Germany, 2020)</a:t>
            </a:r>
          </a:p>
          <a:p>
            <a:pPr lvl="1"/>
            <a:endParaRPr lang="de-D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Schengen Agreement: 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Migrating across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member borders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Felbermayr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Gr</a:t>
            </a:r>
            <a:r>
              <a:rPr lang="en-GB" sz="1800" i="1" dirty="0" err="1"/>
              <a:t>ö</a:t>
            </a:r>
            <a:r>
              <a:rPr lang="en-GB" sz="18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schl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8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Steinwachs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2018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Hilton: 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ulinary workers from southern Europe finding employment in hotels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7715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4F1C3-6093-4F71-B28D-98488A3CF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Environmental</a:t>
            </a:r>
            <a:endParaRPr lang="de-DE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4E1AB-C241-47F4-9A5E-51B264965E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113" y="1442277"/>
            <a:ext cx="10905066" cy="439398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Munich Airport: 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lans for first CO2-free airport in Germany by 2030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(Munich Airport, 2020)</a:t>
            </a:r>
          </a:p>
          <a:p>
            <a:pPr lvl="1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Hilton: 	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ncreasing demand for sustainable practices as energy costs 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 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hotels’ largest		expense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(Braw, 2013) </a:t>
            </a:r>
            <a:endParaRPr lang="de-DE" sz="18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Airport expansion:</a:t>
            </a:r>
          </a:p>
          <a:p>
            <a:pPr lvl="1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Hilton:</a:t>
            </a:r>
            <a:r>
              <a:rPr lang="en-GB" sz="22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Need for promoting ethical and sustainable practices</a:t>
            </a:r>
          </a:p>
          <a:p>
            <a:pPr marL="457200" lvl="1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Rising interest in corporate social responsibilities </a:t>
            </a:r>
          </a:p>
          <a:p>
            <a:pPr marL="457200" lvl="1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Mullins (1998): “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Businesses have obligations towards society welfare because of the			impact of their trading”</a:t>
            </a:r>
            <a:endParaRPr lang="de-DE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de-DE" sz="2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3080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1B2441C-7AFE-43A7-87FE-3356A8078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707F116-8EC0-4822-9067-186AC8C9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38684" y="1316432"/>
            <a:ext cx="4225136" cy="42251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9F1A7E4-819D-4D21-8E8B-32671A9F9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563919" y="753376"/>
            <a:ext cx="5353835" cy="5353835"/>
          </a:xfrm>
          <a:custGeom>
            <a:avLst/>
            <a:gdLst>
              <a:gd name="connsiteX0" fmla="*/ 690507 w 5353835"/>
              <a:gd name="connsiteY0" fmla="*/ 5273742 h 5353835"/>
              <a:gd name="connsiteX1" fmla="*/ 4938299 w 5353835"/>
              <a:gd name="connsiteY1" fmla="*/ 5273742 h 5353835"/>
              <a:gd name="connsiteX2" fmla="*/ 4858206 w 5353835"/>
              <a:gd name="connsiteY2" fmla="*/ 5353835 h 5353835"/>
              <a:gd name="connsiteX3" fmla="*/ 770600 w 5353835"/>
              <a:gd name="connsiteY3" fmla="*/ 5353835 h 5353835"/>
              <a:gd name="connsiteX4" fmla="*/ 433255 w 5353835"/>
              <a:gd name="connsiteY4" fmla="*/ 80093 h 5353835"/>
              <a:gd name="connsiteX5" fmla="*/ 51334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58206 h 5353835"/>
              <a:gd name="connsiteX8" fmla="*/ 5273742 w 5353835"/>
              <a:gd name="connsiteY8" fmla="*/ 4938299 h 5353835"/>
              <a:gd name="connsiteX9" fmla="*/ 5273742 w 5353835"/>
              <a:gd name="connsiteY9" fmla="*/ 80093 h 5353835"/>
              <a:gd name="connsiteX10" fmla="*/ 0 w 5353835"/>
              <a:gd name="connsiteY10" fmla="*/ 513348 h 5353835"/>
              <a:gd name="connsiteX11" fmla="*/ 80093 w 5353835"/>
              <a:gd name="connsiteY11" fmla="*/ 433255 h 5353835"/>
              <a:gd name="connsiteX12" fmla="*/ 80093 w 5353835"/>
              <a:gd name="connsiteY12" fmla="*/ 4663328 h 5353835"/>
              <a:gd name="connsiteX13" fmla="*/ 0 w 5353835"/>
              <a:gd name="connsiteY13" fmla="*/ 4583235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7" y="5273742"/>
                </a:moveTo>
                <a:lnTo>
                  <a:pt x="4938299" y="5273742"/>
                </a:lnTo>
                <a:lnTo>
                  <a:pt x="4858206" y="5353835"/>
                </a:lnTo>
                <a:lnTo>
                  <a:pt x="770600" y="5353835"/>
                </a:lnTo>
                <a:close/>
                <a:moveTo>
                  <a:pt x="433255" y="80093"/>
                </a:moveTo>
                <a:lnTo>
                  <a:pt x="513348" y="0"/>
                </a:lnTo>
                <a:lnTo>
                  <a:pt x="5353835" y="0"/>
                </a:lnTo>
                <a:lnTo>
                  <a:pt x="5353835" y="4858206"/>
                </a:lnTo>
                <a:lnTo>
                  <a:pt x="5273742" y="4938299"/>
                </a:lnTo>
                <a:lnTo>
                  <a:pt x="5273742" y="80093"/>
                </a:lnTo>
                <a:close/>
                <a:moveTo>
                  <a:pt x="0" y="513348"/>
                </a:moveTo>
                <a:lnTo>
                  <a:pt x="80093" y="433255"/>
                </a:lnTo>
                <a:lnTo>
                  <a:pt x="80093" y="4663328"/>
                </a:lnTo>
                <a:lnTo>
                  <a:pt x="0" y="45832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21CBFB-A2ED-476B-B9D1-CB4C4193B8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4091" y="2566429"/>
            <a:ext cx="4248318" cy="1952947"/>
          </a:xfrm>
          <a:noFill/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080808"/>
                </a:solidFill>
              </a:rPr>
              <a:t>Effective Recruitment and Selection</a:t>
            </a:r>
            <a:endParaRPr lang="de-DE" sz="3600" dirty="0">
              <a:solidFill>
                <a:srgbClr val="080808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F31B1A-1BB2-47DE-B18A-424413A9D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7172051" y="1189367"/>
            <a:ext cx="1827638" cy="182763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9FDBB0E-6648-40FA-8EA9-F5E39D798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599177" y="1361513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ECBAC9-8FF8-4D44-BD49-6B81C381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951582" y="-621194"/>
            <a:ext cx="2495927" cy="1767670"/>
          </a:xfrm>
          <a:custGeom>
            <a:avLst/>
            <a:gdLst>
              <a:gd name="connsiteX0" fmla="*/ 0 w 2495927"/>
              <a:gd name="connsiteY0" fmla="*/ 1767670 h 1767670"/>
              <a:gd name="connsiteX1" fmla="*/ 1767670 w 2495927"/>
              <a:gd name="connsiteY1" fmla="*/ 0 h 1767670"/>
              <a:gd name="connsiteX2" fmla="*/ 2495927 w 2495927"/>
              <a:gd name="connsiteY2" fmla="*/ 728256 h 1767670"/>
              <a:gd name="connsiteX3" fmla="*/ 2495927 w 2495927"/>
              <a:gd name="connsiteY3" fmla="*/ 1767670 h 1767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95927" h="1767670">
                <a:moveTo>
                  <a:pt x="0" y="1767670"/>
                </a:moveTo>
                <a:lnTo>
                  <a:pt x="1767670" y="0"/>
                </a:lnTo>
                <a:lnTo>
                  <a:pt x="2495927" y="728256"/>
                </a:lnTo>
                <a:lnTo>
                  <a:pt x="2495927" y="176767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0F234A-713C-4B90-B43E-8F10C8B67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136578" y="419910"/>
            <a:ext cx="1130961" cy="1130961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D9E8922-1B3D-4020-A05C-C539C0C55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7135024" y="4167722"/>
            <a:ext cx="1079965" cy="1079965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8064EBB-920B-4259-AC3A-6F286FAF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7011922" y="4095164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2329D9A-3D48-4B69-939D-2A480F147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5097" y="3345077"/>
            <a:ext cx="1316404" cy="131640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D5CC4CB-7B78-480A-A0AE-A8A35C08E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417113" y="4226109"/>
            <a:ext cx="586534" cy="58653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C580C66-5435-4F00-873E-679D3D504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241090" y="5965012"/>
            <a:ext cx="696678" cy="69667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B4AFD177-1A38-4FAE-87D4-840AE22C8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5870" y="5837885"/>
            <a:ext cx="2055357" cy="1027679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96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21B94-5C09-4369-A2CC-4ED82D040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705" y="928717"/>
            <a:ext cx="10905066" cy="439398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21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Company goals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Obtain competitive advantage and maintain long-term success</a:t>
            </a:r>
          </a:p>
          <a:p>
            <a:pPr>
              <a:lnSpc>
                <a:spcPct val="200000"/>
              </a:lnSpc>
            </a:pP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inding the right person for the right role at the right time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(CIPD, 2020)</a:t>
            </a:r>
          </a:p>
          <a:p>
            <a:pPr>
              <a:lnSpc>
                <a:spcPct val="200000"/>
              </a:lnSpc>
            </a:pP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staff turnover is concerning and expensive </a:t>
            </a:r>
          </a:p>
          <a:p>
            <a:pPr>
              <a:lnSpc>
                <a:spcPct val="200000"/>
              </a:lnSpc>
            </a:pP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mportance for giving employees detailed job descriptions</a:t>
            </a:r>
          </a:p>
          <a:p>
            <a:pPr>
              <a:lnSpc>
                <a:spcPct val="200000"/>
              </a:lnSpc>
            </a:pP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realistic perspective of their job role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(CIPD, 2020)</a:t>
            </a:r>
          </a:p>
          <a:p>
            <a:pPr>
              <a:lnSpc>
                <a:spcPct val="200000"/>
              </a:lnSpc>
            </a:pP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ariety of advertising methods: third-party job websites, job fairs or directly via website</a:t>
            </a:r>
            <a:endParaRPr lang="de-DE" sz="2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de-DE" sz="2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5475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74EF4-A5DF-4A44-B469-FD82E211E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141" y="491459"/>
            <a:ext cx="9250288" cy="5780132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nternationally recognised reputation makes name stand out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Ranked #1 of 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100 Best Employers To Work For” in 2019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(Fortune Magazine, 2020)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ainly online advertising (e.g. Indeed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or 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YouTube videos 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Hilton Munich Airport: 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ame shows up alongside airport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websites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Hilton’s strong online and social media presence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imilar methods of competitors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rtificial intelligence, chatbots and digital interview platform </a:t>
            </a:r>
            <a:r>
              <a:rPr lang="en-GB" sz="2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HireVue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Smart, 2020 and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Kurter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2019)</a:t>
            </a:r>
            <a:endParaRPr lang="de-DE" sz="18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rgbClr val="2A679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Hilton Hotels &amp; Resorts Font">
            <a:extLst>
              <a:ext uri="{FF2B5EF4-FFF2-40B4-BE49-F238E27FC236}">
                <a16:creationId xmlns:a16="http://schemas.microsoft.com/office/drawing/2014/main" id="{124C7211-9AFC-4899-90E8-B8C5ADA334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95927" y="2753139"/>
            <a:ext cx="1551194" cy="134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34757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E39DFCF-9247-4DE5-BB93-074BFAF07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42B652E-D499-4CDA-8F7A-60469EDBC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1632" y="996662"/>
            <a:ext cx="4864676" cy="4864676"/>
          </a:xfrm>
          <a:custGeom>
            <a:avLst/>
            <a:gdLst>
              <a:gd name="connsiteX0" fmla="*/ 0 w 4864676"/>
              <a:gd name="connsiteY0" fmla="*/ 0 h 4864676"/>
              <a:gd name="connsiteX1" fmla="*/ 4864676 w 4864676"/>
              <a:gd name="connsiteY1" fmla="*/ 0 h 4864676"/>
              <a:gd name="connsiteX2" fmla="*/ 4864676 w 4864676"/>
              <a:gd name="connsiteY2" fmla="*/ 4864676 h 4864676"/>
              <a:gd name="connsiteX3" fmla="*/ 1281101 w 4864676"/>
              <a:gd name="connsiteY3" fmla="*/ 4864676 h 4864676"/>
              <a:gd name="connsiteX4" fmla="*/ 0 w 4864676"/>
              <a:gd name="connsiteY4" fmla="*/ 3583575 h 4864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64676" h="4864676">
                <a:moveTo>
                  <a:pt x="0" y="0"/>
                </a:moveTo>
                <a:lnTo>
                  <a:pt x="4864676" y="0"/>
                </a:lnTo>
                <a:lnTo>
                  <a:pt x="4864676" y="4864676"/>
                </a:lnTo>
                <a:lnTo>
                  <a:pt x="1281101" y="4864676"/>
                </a:lnTo>
                <a:lnTo>
                  <a:pt x="0" y="358357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84A22B8-F5B6-47C2-B88E-DADAF3791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7225693" y="996662"/>
            <a:ext cx="4864676" cy="4864676"/>
          </a:xfrm>
          <a:custGeom>
            <a:avLst/>
            <a:gdLst>
              <a:gd name="connsiteX0" fmla="*/ 0 w 4864676"/>
              <a:gd name="connsiteY0" fmla="*/ 0 h 4864676"/>
              <a:gd name="connsiteX1" fmla="*/ 3583574 w 4864676"/>
              <a:gd name="connsiteY1" fmla="*/ 0 h 4864676"/>
              <a:gd name="connsiteX2" fmla="*/ 4864676 w 4864676"/>
              <a:gd name="connsiteY2" fmla="*/ 1281103 h 4864676"/>
              <a:gd name="connsiteX3" fmla="*/ 4864676 w 4864676"/>
              <a:gd name="connsiteY3" fmla="*/ 4864676 h 4864676"/>
              <a:gd name="connsiteX4" fmla="*/ 0 w 4864676"/>
              <a:gd name="connsiteY4" fmla="*/ 4864676 h 4864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64676" h="4864676">
                <a:moveTo>
                  <a:pt x="0" y="0"/>
                </a:moveTo>
                <a:lnTo>
                  <a:pt x="3583574" y="0"/>
                </a:lnTo>
                <a:lnTo>
                  <a:pt x="4864676" y="1281103"/>
                </a:lnTo>
                <a:lnTo>
                  <a:pt x="4864676" y="4864676"/>
                </a:lnTo>
                <a:lnTo>
                  <a:pt x="0" y="4864676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A987C18C-164D-4263-B486-4647A98E8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789020" y="1"/>
            <a:ext cx="6613961" cy="3286380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E7E98B39-04C6-408B-92FD-768628740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286" y="3571620"/>
            <a:ext cx="6613961" cy="3286380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81C8C27-2457-421F-BDC4-7B4EA3C7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EA13C66-82C1-44AF-972B-8F5CCA41B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71208" y="5287803"/>
            <a:ext cx="955808" cy="9558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DB36437-FE59-457E-91A7-396BBD3C9C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E4529F-D292-43EC-8F82-2D696707D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215071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080808"/>
                </a:solidFill>
                <a:latin typeface="+mn-lt"/>
                <a:ea typeface="+mj-ea"/>
                <a:cs typeface="+mj-cs"/>
              </a:rPr>
              <a:t>Principle Factors of Culture, Equality and Diversity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44D3693-2EFE-4667-89D5-47E2D5920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42846" y="410171"/>
            <a:ext cx="1321281" cy="13212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21FD796-9CD0-404D-8DF5-5274C0BCC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30319" y="1508609"/>
            <a:ext cx="700047" cy="70004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5941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CE02A-76FF-4C63-A713-0FB5A67C5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7800" y="543147"/>
            <a:ext cx="11210460" cy="598278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300" dirty="0">
                <a:solidFill>
                  <a:schemeClr val="accent3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“Employees are the most valuable asset of hotels”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(Mullins and </a:t>
            </a:r>
            <a:r>
              <a:rPr lang="en-GB" sz="190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Dossor</a:t>
            </a:r>
            <a:r>
              <a:rPr lang="en-GB" sz="1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2013)</a:t>
            </a:r>
            <a:endParaRPr lang="de-DE" sz="19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3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Culture: 		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Intangible way people live and the attributes they portray, e.g.	</a:t>
            </a:r>
            <a:r>
              <a:rPr lang="en-GB" sz="2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		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beliefs,</a:t>
            </a:r>
            <a:r>
              <a:rPr lang="en-GB" sz="2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values</a:t>
            </a:r>
            <a:r>
              <a:rPr lang="en-GB" sz="2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</a:t>
            </a:r>
            <a:r>
              <a:rPr lang="en-GB" sz="2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behaviours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(ARCADA, 2020)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3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GB" sz="23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iversity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		Intentionally employed individuals of varying gender, ethnicity,				age or</a:t>
            </a:r>
            <a:r>
              <a:rPr lang="en-GB" sz="2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sexual orientation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(Lee, 2020)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3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Equa</a:t>
            </a:r>
            <a:r>
              <a:rPr lang="en-GB" sz="23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lity/Inclusivity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	Makes people feel valued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(ARCADA, 2020)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3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Diverse talent pool with many different viewpoints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Strong brand image and returning customer base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(Lee, 2020)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3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Results: Increased j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 contentment, retention and productivity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(Lee, 2020)</a:t>
            </a:r>
            <a:endParaRPr lang="de-DE" sz="19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de-DE" sz="2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7169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A919E-132E-4CFC-94C4-95E0B164D7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859" y="782367"/>
            <a:ext cx="7889780" cy="5744818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GB" sz="23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tand out for commitment to an inclusive workforce </a:t>
            </a:r>
          </a:p>
          <a:p>
            <a:pPr>
              <a:spcAft>
                <a:spcPts val="800"/>
              </a:spcAft>
            </a:pP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Team Member Resource Groups reviewed at the Quarterly Diversity Dashboard</a:t>
            </a:r>
          </a:p>
          <a:p>
            <a:pPr>
              <a:spcAft>
                <a:spcPts val="800"/>
              </a:spcAft>
            </a:pP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Diversity hire targets: 30% for non-hourly jobs </a:t>
            </a:r>
            <a:endParaRPr lang="en-GB" sz="23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35% females and 20% ethnically diverse				leaders</a:t>
            </a:r>
          </a:p>
          <a:p>
            <a:pPr>
              <a:spcAft>
                <a:spcPts val="800"/>
              </a:spcAft>
            </a:pP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“Companies Committed to Diversity Hiring” by Glassdoor</a:t>
            </a:r>
          </a:p>
          <a:p>
            <a:pPr>
              <a:spcAft>
                <a:spcPts val="800"/>
              </a:spcAft>
            </a:pP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“Best Employer for Diversity and Women” by Forbes </a:t>
            </a:r>
            <a:endParaRPr lang="en-GB" sz="23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(Hilton, 2020)</a:t>
            </a:r>
            <a:endParaRPr lang="de-DE" sz="22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de-DE" sz="1500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Oval 74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rgbClr val="2A679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Hilton Hotels &amp; Resorts Font">
            <a:extLst>
              <a:ext uri="{FF2B5EF4-FFF2-40B4-BE49-F238E27FC236}">
                <a16:creationId xmlns:a16="http://schemas.microsoft.com/office/drawing/2014/main" id="{686E052F-C05C-4758-849F-F9E307A1B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73358" y="2745063"/>
            <a:ext cx="1581357" cy="1367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48254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6D2918-0DF8-424D-A40D-1DB4F674E0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0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080808"/>
                </a:solidFill>
                <a:latin typeface="+mn-lt"/>
              </a:rPr>
              <a:t>Performance Management</a:t>
            </a:r>
            <a:endParaRPr lang="de-DE" sz="3600" dirty="0">
              <a:solidFill>
                <a:srgbClr val="080808"/>
              </a:solidFill>
              <a:latin typeface="+mn-lt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7284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98C19-722E-494E-82A5-61127D306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30" y="1577515"/>
            <a:ext cx="11101037" cy="4393982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23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Goal: 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Achievement of company objectives and targets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</a:t>
            </a:r>
            <a:r>
              <a:rPr lang="en-GB" sz="23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anagement: </a:t>
            </a:r>
            <a:r>
              <a:rPr lang="en-GB" sz="23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valuation and Development - KPIs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(Chubb, Reilly and Brown, 2011)</a:t>
            </a:r>
            <a:endParaRPr lang="de-DE" sz="18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Employees must understand what is expected from them to achieve targets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23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lanning and Establishing objectives - </a:t>
            </a:r>
            <a:r>
              <a:rPr lang="en-GB" sz="23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onitoring and Developing - </a:t>
            </a:r>
            <a:r>
              <a:rPr lang="en-GB" sz="23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ewarding </a:t>
            </a:r>
            <a:r>
              <a:rPr lang="en-GB" sz="2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(CIPD, 2020)</a:t>
            </a:r>
            <a:endParaRPr lang="de-DE" sz="20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de-DE" sz="2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8772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0A9BA-3C8A-45EB-AB55-C31568B6AD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385" y="674126"/>
            <a:ext cx="9326527" cy="5895639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Development 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eviews (PDR) and Personal 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evelopment Plans (PDP)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mployees and departments of the month”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ewards for exceptional performance, e.g. vouchers or free staff stays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CEO Light &amp; Warmth Award: Performing above and beyond of what is expected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External development programs and mentoring programs for diverse and women leaders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sz="1800" i="1" dirty="0">
                <a:latin typeface="Calibri" panose="020F0502020204030204" pitchFamily="34" charset="0"/>
                <a:cs typeface="Times New Roman" panose="02020603050405020304" pitchFamily="18" charset="0"/>
              </a:rPr>
              <a:t>     (Hilton, 2020)</a:t>
            </a:r>
            <a:endParaRPr lang="de-DE" sz="1800" i="1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rgbClr val="2A679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Hilton Hotels &amp; Resorts Font">
            <a:extLst>
              <a:ext uri="{FF2B5EF4-FFF2-40B4-BE49-F238E27FC236}">
                <a16:creationId xmlns:a16="http://schemas.microsoft.com/office/drawing/2014/main" id="{25D1F88B-7E1F-4B3C-9B24-B774895231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13574" y="2766663"/>
            <a:ext cx="1570030" cy="1358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44392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7">
            <a:extLst>
              <a:ext uri="{FF2B5EF4-FFF2-40B4-BE49-F238E27FC236}">
                <a16:creationId xmlns:a16="http://schemas.microsoft.com/office/drawing/2014/main" id="{59741E43-DA67-4902-A966-C3055EBEF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Isosceles Triangle 9">
            <a:extLst>
              <a:ext uri="{FF2B5EF4-FFF2-40B4-BE49-F238E27FC236}">
                <a16:creationId xmlns:a16="http://schemas.microsoft.com/office/drawing/2014/main" id="{F675644C-899B-4714-9696-BB9863B90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299" y="3695245"/>
            <a:ext cx="6325509" cy="3162755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Freeform: Shape 11">
            <a:extLst>
              <a:ext uri="{FF2B5EF4-FFF2-40B4-BE49-F238E27FC236}">
                <a16:creationId xmlns:a16="http://schemas.microsoft.com/office/drawing/2014/main" id="{2E96FDEA-9753-492A-AC3F-6EEA67430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1101315" y="4733437"/>
            <a:ext cx="2736866" cy="1981337"/>
          </a:xfrm>
          <a:custGeom>
            <a:avLst/>
            <a:gdLst>
              <a:gd name="connsiteX0" fmla="*/ 0 w 2736866"/>
              <a:gd name="connsiteY0" fmla="*/ 0 h 1981337"/>
              <a:gd name="connsiteX1" fmla="*/ 2736866 w 2736866"/>
              <a:gd name="connsiteY1" fmla="*/ 0 h 1981337"/>
              <a:gd name="connsiteX2" fmla="*/ 2736866 w 2736866"/>
              <a:gd name="connsiteY2" fmla="*/ 1225808 h 1981337"/>
              <a:gd name="connsiteX3" fmla="*/ 1981337 w 2736866"/>
              <a:gd name="connsiteY3" fmla="*/ 1981337 h 198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36866" h="1981337">
                <a:moveTo>
                  <a:pt x="0" y="0"/>
                </a:moveTo>
                <a:lnTo>
                  <a:pt x="2736866" y="0"/>
                </a:lnTo>
                <a:lnTo>
                  <a:pt x="2736866" y="1225808"/>
                </a:lnTo>
                <a:lnTo>
                  <a:pt x="1981337" y="1981337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Rectangle 13">
            <a:extLst>
              <a:ext uri="{FF2B5EF4-FFF2-40B4-BE49-F238E27FC236}">
                <a16:creationId xmlns:a16="http://schemas.microsoft.com/office/drawing/2014/main" id="{A8DE0E0C-D349-42F5-9A39-823BED9EB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414981" y="2376240"/>
            <a:ext cx="2105519" cy="210551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15">
            <a:extLst>
              <a:ext uri="{FF2B5EF4-FFF2-40B4-BE49-F238E27FC236}">
                <a16:creationId xmlns:a16="http://schemas.microsoft.com/office/drawing/2014/main" id="{ED9383F1-58F9-4DBA-92D5-9B32E90D3B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7345982" y="3996"/>
            <a:ext cx="6802040" cy="6978466"/>
          </a:xfrm>
          <a:custGeom>
            <a:avLst/>
            <a:gdLst>
              <a:gd name="connsiteX0" fmla="*/ 0 w 6802040"/>
              <a:gd name="connsiteY0" fmla="*/ 1955321 h 6978466"/>
              <a:gd name="connsiteX1" fmla="*/ 1955323 w 6802040"/>
              <a:gd name="connsiteY1" fmla="*/ 0 h 6978466"/>
              <a:gd name="connsiteX2" fmla="*/ 6802040 w 6802040"/>
              <a:gd name="connsiteY2" fmla="*/ 4846718 h 6978466"/>
              <a:gd name="connsiteX3" fmla="*/ 4670292 w 6802040"/>
              <a:gd name="connsiteY3" fmla="*/ 6978466 h 6978466"/>
              <a:gd name="connsiteX4" fmla="*/ 0 w 6802040"/>
              <a:gd name="connsiteY4" fmla="*/ 6978466 h 69784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2040" h="6978466">
                <a:moveTo>
                  <a:pt x="0" y="1955321"/>
                </a:moveTo>
                <a:lnTo>
                  <a:pt x="1955323" y="0"/>
                </a:lnTo>
                <a:lnTo>
                  <a:pt x="6802040" y="4846718"/>
                </a:lnTo>
                <a:lnTo>
                  <a:pt x="4670292" y="6978466"/>
                </a:lnTo>
                <a:lnTo>
                  <a:pt x="0" y="6978466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Rectangle 17">
            <a:extLst>
              <a:ext uri="{FF2B5EF4-FFF2-40B4-BE49-F238E27FC236}">
                <a16:creationId xmlns:a16="http://schemas.microsoft.com/office/drawing/2014/main" id="{BC01FF70-2FFE-4A99-9E3F-9699B085C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04916" y="2236992"/>
            <a:ext cx="3717912" cy="371791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19">
            <a:extLst>
              <a:ext uri="{FF2B5EF4-FFF2-40B4-BE49-F238E27FC236}">
                <a16:creationId xmlns:a16="http://schemas.microsoft.com/office/drawing/2014/main" id="{025BC6F1-1CC0-4099-9F93-A109CBE35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6856962" y="1316432"/>
            <a:ext cx="4225136" cy="42251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>
              <a:solidFill>
                <a:srgbClr val="080808"/>
              </a:solidFill>
            </a:endParaRPr>
          </a:p>
        </p:txBody>
      </p:sp>
      <p:sp>
        <p:nvSpPr>
          <p:cNvPr id="39" name="Freeform: Shape 21">
            <a:extLst>
              <a:ext uri="{FF2B5EF4-FFF2-40B4-BE49-F238E27FC236}">
                <a16:creationId xmlns:a16="http://schemas.microsoft.com/office/drawing/2014/main" id="{08BE48F6-4887-4180-BF05-D9053DAAB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6282197" y="753376"/>
            <a:ext cx="5353835" cy="5353835"/>
          </a:xfrm>
          <a:custGeom>
            <a:avLst/>
            <a:gdLst>
              <a:gd name="connsiteX0" fmla="*/ 690506 w 5353835"/>
              <a:gd name="connsiteY0" fmla="*/ 5273742 h 5353835"/>
              <a:gd name="connsiteX1" fmla="*/ 4927602 w 5353835"/>
              <a:gd name="connsiteY1" fmla="*/ 5273742 h 5353835"/>
              <a:gd name="connsiteX2" fmla="*/ 4847509 w 5353835"/>
              <a:gd name="connsiteY2" fmla="*/ 5353835 h 5353835"/>
              <a:gd name="connsiteX3" fmla="*/ 770599 w 5353835"/>
              <a:gd name="connsiteY3" fmla="*/ 5353835 h 5353835"/>
              <a:gd name="connsiteX4" fmla="*/ 422575 w 5353835"/>
              <a:gd name="connsiteY4" fmla="*/ 80093 h 5353835"/>
              <a:gd name="connsiteX5" fmla="*/ 50266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47509 h 5353835"/>
              <a:gd name="connsiteX8" fmla="*/ 5273742 w 5353835"/>
              <a:gd name="connsiteY8" fmla="*/ 4927602 h 5353835"/>
              <a:gd name="connsiteX9" fmla="*/ 5273742 w 5353835"/>
              <a:gd name="connsiteY9" fmla="*/ 80093 h 5353835"/>
              <a:gd name="connsiteX10" fmla="*/ 0 w 5353835"/>
              <a:gd name="connsiteY10" fmla="*/ 502667 h 5353835"/>
              <a:gd name="connsiteX11" fmla="*/ 80093 w 5353835"/>
              <a:gd name="connsiteY11" fmla="*/ 422574 h 5353835"/>
              <a:gd name="connsiteX12" fmla="*/ 80093 w 5353835"/>
              <a:gd name="connsiteY12" fmla="*/ 4663329 h 5353835"/>
              <a:gd name="connsiteX13" fmla="*/ 0 w 5353835"/>
              <a:gd name="connsiteY13" fmla="*/ 4583236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6" y="5273742"/>
                </a:moveTo>
                <a:lnTo>
                  <a:pt x="4927602" y="5273742"/>
                </a:lnTo>
                <a:lnTo>
                  <a:pt x="4847509" y="5353835"/>
                </a:lnTo>
                <a:lnTo>
                  <a:pt x="770599" y="5353835"/>
                </a:lnTo>
                <a:close/>
                <a:moveTo>
                  <a:pt x="422575" y="80093"/>
                </a:moveTo>
                <a:lnTo>
                  <a:pt x="502668" y="0"/>
                </a:lnTo>
                <a:lnTo>
                  <a:pt x="5353835" y="0"/>
                </a:lnTo>
                <a:lnTo>
                  <a:pt x="5353835" y="4847509"/>
                </a:lnTo>
                <a:lnTo>
                  <a:pt x="5273742" y="4927602"/>
                </a:lnTo>
                <a:lnTo>
                  <a:pt x="5273742" y="80093"/>
                </a:lnTo>
                <a:close/>
                <a:moveTo>
                  <a:pt x="0" y="502667"/>
                </a:moveTo>
                <a:lnTo>
                  <a:pt x="80093" y="422574"/>
                </a:lnTo>
                <a:lnTo>
                  <a:pt x="80093" y="4663329"/>
                </a:lnTo>
                <a:lnTo>
                  <a:pt x="0" y="4583236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883CBD-B45C-442A-BA89-332CF0C3B9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26981" y="2452526"/>
            <a:ext cx="4248318" cy="1952947"/>
          </a:xfrm>
          <a:noFill/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080808"/>
                </a:solidFill>
                <a:latin typeface="+mn-lt"/>
              </a:rPr>
              <a:t>Recommendations</a:t>
            </a:r>
            <a:endParaRPr lang="de-DE" sz="4000" dirty="0">
              <a:solidFill>
                <a:srgbClr val="080808"/>
              </a:solidFill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4B5714-DC74-4F8F-A45B-2175207B68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8881" y="4064374"/>
            <a:ext cx="2442690" cy="915772"/>
          </a:xfrm>
          <a:noFill/>
        </p:spPr>
        <p:txBody>
          <a:bodyPr>
            <a:normAutofit/>
          </a:bodyPr>
          <a:lstStyle/>
          <a:p>
            <a:r>
              <a:rPr lang="en-GB" sz="2800" dirty="0"/>
              <a:t>An Outline Plan with Summary</a:t>
            </a:r>
            <a:endParaRPr lang="de-DE" sz="2800" dirty="0"/>
          </a:p>
        </p:txBody>
      </p:sp>
      <p:sp>
        <p:nvSpPr>
          <p:cNvPr id="40" name="Rectangle 23">
            <a:extLst>
              <a:ext uri="{FF2B5EF4-FFF2-40B4-BE49-F238E27FC236}">
                <a16:creationId xmlns:a16="http://schemas.microsoft.com/office/drawing/2014/main" id="{24D2F742-54E7-4C62-98C5-F8990E2A0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495218" y="523673"/>
            <a:ext cx="1827638" cy="182763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Isosceles Triangle 25">
            <a:extLst>
              <a:ext uri="{FF2B5EF4-FFF2-40B4-BE49-F238E27FC236}">
                <a16:creationId xmlns:a16="http://schemas.microsoft.com/office/drawing/2014/main" id="{CB9C6D32-02E3-4990-89E8-366D73DEC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743717" y="-1"/>
            <a:ext cx="2158854" cy="107942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Rectangle 27">
            <a:extLst>
              <a:ext uri="{FF2B5EF4-FFF2-40B4-BE49-F238E27FC236}">
                <a16:creationId xmlns:a16="http://schemas.microsoft.com/office/drawing/2014/main" id="{A176DD56-124E-424A-869A-5281743F2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922343" y="1584143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3629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B05E4F47-B148-49E0-B472-BBF149315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972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7A2CE8EB-F719-4F84-9E91-F538438CA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BC054-5BF9-4269-834F-930E7289C8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189" y="740560"/>
            <a:ext cx="5922745" cy="5958038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GB" sz="2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mployees are taking company’s values increasingly into account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GB" sz="2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mployer’s position towards employee wellness has become important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People strategy strongly focused on work-like-balance</a:t>
            </a:r>
            <a:r>
              <a:rPr lang="en-GB" sz="22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F</a:t>
            </a:r>
            <a:r>
              <a:rPr lang="en-GB" sz="2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lexible working and </a:t>
            </a:r>
            <a:r>
              <a:rPr lang="en-GB" sz="22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consideration of</a:t>
            </a:r>
            <a:r>
              <a:rPr lang="en-GB" sz="2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private life as </a:t>
            </a:r>
            <a:r>
              <a:rPr lang="en-GB" sz="2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Sangiorgi</a:t>
            </a:r>
            <a:r>
              <a:rPr lang="en-GB" sz="2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2020)</a:t>
            </a:r>
            <a:endParaRPr lang="de-DE" sz="2200" i="1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Recommendation 1:</a:t>
            </a:r>
            <a:r>
              <a:rPr lang="en-GB" sz="2200" dirty="0">
                <a:solidFill>
                  <a:schemeClr val="accent3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Finding ideal working hours for individuals </a:t>
            </a:r>
          </a:p>
          <a:p>
            <a:endParaRPr lang="de-DE" sz="1800" dirty="0">
              <a:solidFill>
                <a:srgbClr val="000000"/>
              </a:solidFill>
            </a:endParaRPr>
          </a:p>
        </p:txBody>
      </p:sp>
      <p:sp>
        <p:nvSpPr>
          <p:cNvPr id="29" name="Freeform 50">
            <a:extLst>
              <a:ext uri="{FF2B5EF4-FFF2-40B4-BE49-F238E27FC236}">
                <a16:creationId xmlns:a16="http://schemas.microsoft.com/office/drawing/2014/main" id="{684BF3E1-C321-4F38-85CF-FEBBEEC15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7121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F8C795-E0D3-466E-BBD3-72C9516029B8}"/>
              </a:ext>
            </a:extLst>
          </p:cNvPr>
          <p:cNvPicPr/>
          <p:nvPr/>
        </p:nvPicPr>
        <p:blipFill rotWithShape="1">
          <a:blip r:embed="rId3"/>
          <a:srcRect l="10747" t="25803" r="36074" b="6046"/>
          <a:stretch/>
        </p:blipFill>
        <p:spPr bwMode="auto">
          <a:xfrm>
            <a:off x="7267075" y="2103740"/>
            <a:ext cx="4924618" cy="3407343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79A9924-4CFD-437C-85F5-A91A68ED4B7E}"/>
              </a:ext>
            </a:extLst>
          </p:cNvPr>
          <p:cNvSpPr txBox="1"/>
          <p:nvPr/>
        </p:nvSpPr>
        <p:spPr>
          <a:xfrm>
            <a:off x="8893743" y="5775159"/>
            <a:ext cx="2136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(Glassdoor, 2020)</a:t>
            </a:r>
            <a:endParaRPr lang="de-DE" i="1" dirty="0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FBCDD098-41E9-4934-8DA7-6916E6B6A26A}"/>
              </a:ext>
            </a:extLst>
          </p:cNvPr>
          <p:cNvSpPr/>
          <p:nvPr/>
        </p:nvSpPr>
        <p:spPr>
          <a:xfrm>
            <a:off x="7053149" y="4655911"/>
            <a:ext cx="673769" cy="4427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018664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6DC17-C05F-4FE2-BCCA-6983C87C6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75" y="591583"/>
            <a:ext cx="11168246" cy="567483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Location and online presence with airport connection ideal for addressing people</a:t>
            </a:r>
          </a:p>
          <a:p>
            <a:pPr>
              <a:lnSpc>
                <a:spcPct val="10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Recommendation 2:</a:t>
            </a:r>
            <a:r>
              <a:rPr lang="en-GB" sz="2100" dirty="0">
                <a:solidFill>
                  <a:schemeClr val="accent3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More flexibility/cross-training can save money and prevents understaffing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endParaRPr lang="de-DE" sz="2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Hilton f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ocuses on online recruitment</a:t>
            </a:r>
            <a:endParaRPr lang="en-GB" sz="2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chemeClr val="accent3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Recommendation 3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Offline advertising methods such as job fairs for older generations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endParaRPr lang="de-DE" sz="2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GB" sz="21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2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ravel with </a:t>
            </a:r>
            <a:r>
              <a:rPr lang="en-GB" sz="21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2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urpose”: 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Doubling investment to cut their environmental footprint </a:t>
            </a:r>
            <a:r>
              <a:rPr lang="en-GB" sz="2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(Hilton, 2020)</a:t>
            </a:r>
          </a:p>
          <a:p>
            <a:pPr>
              <a:lnSpc>
                <a:spcPct val="10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Recommendation 4: 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Hotel should work closely with airport strategies reducing the carbon footprint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endParaRPr lang="en-GB" sz="2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10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chemeClr val="accent3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Recommendation 5: 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Cooperation with hospitality schools, e.g. graduate schemes</a:t>
            </a:r>
            <a:r>
              <a:rPr lang="en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placements</a:t>
            </a:r>
            <a:endParaRPr lang="de-DE" sz="21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6419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4AC34-E7AE-49FD-95E9-764A9BD48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3192"/>
            <a:ext cx="10515600" cy="1325563"/>
          </a:xfrm>
        </p:spPr>
        <p:txBody>
          <a:bodyPr/>
          <a:lstStyle/>
          <a:p>
            <a:r>
              <a:rPr lang="en-GB" dirty="0"/>
              <a:t>Bibliography</a:t>
            </a:r>
            <a:endParaRPr lang="de-D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4AFA8-A389-49E7-B632-8B23ACDC30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134" y="1260909"/>
            <a:ext cx="11213431" cy="537089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Appt, S. (2017) ‘Germany continues to be on track to become first GDPR-ready country with new data protection laws’,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Pinsent Masons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14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July. Available at: https://www.pinsentmasons.com/out-law/news/germany-continues-to-be-on-track-to-become-first-gdpr-ready-country-with-new-data-protection-laws (Accessed: 27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ARCADA (2020)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impact of workplace diversity on organisations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https://core.ac.uk/download/pdf/38093915.pdf (Accessed: 1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2020).</a:t>
            </a:r>
            <a:endParaRPr lang="de-DE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/>
              <a:t>Booking.com (2020) </a:t>
            </a:r>
            <a:r>
              <a:rPr lang="en-GB" sz="1600" i="1" dirty="0"/>
              <a:t>Hilton Munich Airport, </a:t>
            </a:r>
            <a:r>
              <a:rPr lang="en-GB" sz="1600" i="1" dirty="0" err="1"/>
              <a:t>Oberding</a:t>
            </a:r>
            <a:r>
              <a:rPr lang="en-GB" sz="1600" i="1" dirty="0"/>
              <a:t> – Updated 2020 Prices</a:t>
            </a:r>
            <a:r>
              <a:rPr lang="en-GB" sz="1600" dirty="0"/>
              <a:t>. Available at: https://q-cf.bstatic.com/images/hotel/max1024x768/149/149037907.jpg (Accessed: 2</a:t>
            </a:r>
            <a:r>
              <a:rPr lang="en-GB" sz="1600" baseline="30000" dirty="0"/>
              <a:t>nd</a:t>
            </a:r>
            <a:r>
              <a:rPr lang="en-GB" sz="1600" dirty="0"/>
              <a:t> June 2020). [image]</a:t>
            </a:r>
            <a:endParaRPr lang="de-DE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Braw, E. (2013) ‘Sustainable tourism: the rise of the eco-boutique hotels’,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Guardian, 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22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July. Available at: https://www.theguardian.com/sustainable-business/blog/sustainable-tourism-eco-boutique-hotels (Accessed: 22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Casey, R. (2019) ‘The two contrasting sides of German refugee policy’,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New Humanitarian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11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November. Available at: https://www.thenewhumanitarian.org/news-feature/2019/11/11/German-refugee-integration-policy (Accessed: 25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Chartered Institute of Personnel and Development (2020)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Diversity and inclusion in the workplace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https://www.cipd.co.uk/knowledge/fundamentals/relations/diversity/factsheet (Accessed: 1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2020).</a:t>
            </a:r>
            <a:endParaRPr lang="de-DE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Chartered Institute of Personnel and Development (2020)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Performance management: an introduction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https://www.cipd.co.uk/knowledge/fundamentals/people/performance/factsheet (Accessed: 2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2020).</a:t>
            </a:r>
            <a:endParaRPr lang="de-DE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Chartered Institute of Personnel and Development (2020)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Recruitment: an introduction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https://www.cipd.co.uk/knowledge/fundamentals/people/recruitment/factsheet (Accessed: 24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Chubb, C., Reilly, P. and Brown D. (2011)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Performance Management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Brighton: Institute for Employment Studies.</a:t>
            </a:r>
            <a:endParaRPr lang="de-DE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de-DE" sz="1600" dirty="0"/>
          </a:p>
        </p:txBody>
      </p:sp>
    </p:spTree>
    <p:extLst>
      <p:ext uri="{BB962C8B-B14F-4D97-AF65-F5344CB8AC3E}">
        <p14:creationId xmlns:p14="http://schemas.microsoft.com/office/powerpoint/2010/main" val="4667750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5B578-9AD4-4607-BFC6-926BADBA2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685" y="429142"/>
            <a:ext cx="11097127" cy="6230721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City of Munich Department of Labour and Economic (2019) </a:t>
            </a:r>
            <a:r>
              <a:rPr lang="en-GB" sz="2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Munich Annual Economic Report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http://www.wirtschaft-muenchen.de/publikationen/pdfs/Munich-annual-economic-report-19_summary.pdf (Accessed: 22</a:t>
            </a:r>
            <a:r>
              <a:rPr lang="en-GB" sz="27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27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Colliers International (2020) </a:t>
            </a:r>
            <a:r>
              <a:rPr lang="en-GB" sz="2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Munich’s Economic Region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https://www.colliers.com/en-gb/munich/insights/research-munich-economic-facts (Accessed: 22</a:t>
            </a:r>
            <a:r>
              <a:rPr lang="en-GB" sz="27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27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27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Felbermayr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G., </a:t>
            </a:r>
            <a:r>
              <a:rPr lang="en-GB" sz="27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Gröschl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J. and </a:t>
            </a:r>
            <a:r>
              <a:rPr lang="en-GB" sz="27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Steinwachs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T. (2018) ‘The Trade Effects of Border Controls: Evidence from the European Schengen Agreement’, </a:t>
            </a:r>
            <a:r>
              <a:rPr lang="en-GB" sz="2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Common Market Studies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Vol. 56(2), p. 335-352.</a:t>
            </a:r>
            <a:endParaRPr lang="de-DE" sz="27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Fortune Magazine (2020) </a:t>
            </a:r>
            <a:r>
              <a:rPr lang="en-GB" sz="2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100 Best Companies to Work For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https://fortune.com/best-companies/2019/hilton-worldwide-holdings/ (Accessed: 22</a:t>
            </a:r>
            <a:r>
              <a:rPr lang="en-GB" sz="27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27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Glassdoor (2020) </a:t>
            </a:r>
            <a:r>
              <a:rPr lang="en-GB" sz="2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Hilton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https://www.glassdoor.co.uk/Reviews/Hilton-Reviews-E330_P3.htm (Accessed: 1</a:t>
            </a:r>
            <a:r>
              <a:rPr lang="en-GB" sz="27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2020).</a:t>
            </a:r>
            <a:endParaRPr lang="de-DE" sz="27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Hilton (2020) </a:t>
            </a:r>
            <a:r>
              <a:rPr lang="en-GB" sz="2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Career Paths – Work You’ll Love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https://jobs.hilton.com/emea/en/career-paths (Accessed: 25</a:t>
            </a:r>
            <a:r>
              <a:rPr lang="en-GB" sz="27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27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Hilton (2020) </a:t>
            </a:r>
            <a:r>
              <a:rPr lang="en-GB" sz="2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Diversity &amp; Inclusion at Hilton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https://www.hilton.com/en/corporate/wp-content/uploads/2019/11/20190225_External-Diversity-Brochure.pdf (Accessed: 25</a:t>
            </a:r>
            <a:r>
              <a:rPr lang="en-GB" sz="27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27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Hilton (2020) </a:t>
            </a:r>
            <a:r>
              <a:rPr lang="en-GB" sz="2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Job description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https://jobs.hilton.com/us/en/job/HOT072QV/Technischer-Leiter-m-w-d (Accessed: 1</a:t>
            </a:r>
            <a:r>
              <a:rPr lang="en-GB" sz="27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2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2020).</a:t>
            </a: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2700" dirty="0"/>
              <a:t>Hilton (2020) </a:t>
            </a:r>
            <a:r>
              <a:rPr lang="en-GB" sz="2700" i="1" dirty="0"/>
              <a:t>Hilton Hotels &amp; Resorts Font</a:t>
            </a:r>
            <a:r>
              <a:rPr lang="en-GB" sz="2700" dirty="0"/>
              <a:t>. Available at: https://fontmeme.com/images/hilton-hotels-logo.png (Accessed: 2</a:t>
            </a:r>
            <a:r>
              <a:rPr lang="en-GB" sz="2700" baseline="30000" dirty="0"/>
              <a:t>nd</a:t>
            </a:r>
            <a:r>
              <a:rPr lang="en-GB" sz="2700" dirty="0"/>
              <a:t> June 2020). [image]</a:t>
            </a: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2700" dirty="0"/>
              <a:t>Hilton Munich Airport (2020) </a:t>
            </a:r>
            <a:r>
              <a:rPr lang="en-GB" sz="2700" i="1" dirty="0"/>
              <a:t>Hilton Munich Airport</a:t>
            </a:r>
            <a:r>
              <a:rPr lang="en-GB" sz="2700" dirty="0"/>
              <a:t>. Available at: https://www3.hilton.com/resources/media/hi/MUCTMHI/en_US/img/shared/full_page_image_gallery/main/HL_newexterior001_2_1270x560_FitToBoxSmallDimension_Center.jpg (Accessed: 2</a:t>
            </a:r>
            <a:r>
              <a:rPr lang="en-GB" sz="2700" baseline="30000" dirty="0"/>
              <a:t>nd</a:t>
            </a:r>
            <a:r>
              <a:rPr lang="en-GB" sz="2700" dirty="0"/>
              <a:t> June 2020). [image]</a:t>
            </a: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Hilton Newsroom (2019) </a:t>
            </a:r>
            <a:r>
              <a:rPr lang="en-GB" sz="2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Hilton Ranked #2 Workplace in World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https://newsroom.hilton.com/corporate/news/hilton-named-a-worlds-best-workplace (Accessed: 25</a:t>
            </a:r>
            <a:r>
              <a:rPr lang="en-GB" sz="28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endParaRPr lang="de-DE" sz="27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1473286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C37BA-C657-4389-A191-B8834436C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868" y="588780"/>
            <a:ext cx="11530263" cy="6269220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Hilton Newsroom (2020) </a:t>
            </a:r>
            <a:r>
              <a:rPr lang="en-GB" sz="4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Hilton Touches Down At Munich Airport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https://newsroom.hilton.com/hilton/news/hilton-touches-down-at-munich-airport (Accessed: 27</a:t>
            </a:r>
            <a:r>
              <a:rPr lang="en-GB" sz="40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4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Hilton Newsroom (2018) </a:t>
            </a:r>
            <a:r>
              <a:rPr lang="en-GB" sz="4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Hilton Recognizes Team Members with 2017 CEO Light &amp; Warmth Award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https://newsroom.hilton.com/corporate/news/hilton-recognizes-team-members-with-2017-ceo-light-warmth-award (Accessed: 31</a:t>
            </a:r>
            <a:r>
              <a:rPr lang="en-GB" sz="40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4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Hilton (2020) </a:t>
            </a:r>
            <a:r>
              <a:rPr lang="en-GB" sz="4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Hilton Portfolio For Travel Advisors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https://www.travelagents.hilton.com/assets/files/10782%20[GTP]_Travel_Agent_Brochure_Updates_CPV2-min.pdf (Accessed: 22</a:t>
            </a:r>
            <a:r>
              <a:rPr lang="en-GB" sz="40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4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Hilton (2020) </a:t>
            </a:r>
            <a:r>
              <a:rPr lang="en-GB" sz="4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Travel with Purpose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https://cr.hilton.com/ (Accessed: 1</a:t>
            </a:r>
            <a:r>
              <a:rPr lang="en-GB" sz="40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2020).</a:t>
            </a:r>
            <a:endParaRPr lang="de-DE" sz="4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Hilton (2020) </a:t>
            </a:r>
            <a:r>
              <a:rPr lang="en-GB" sz="4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Welcome to Hilton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https://www.hilton.com/en/corporate/ (Accessed: 22</a:t>
            </a:r>
            <a:r>
              <a:rPr lang="en-GB" sz="40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4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How To Germany (2020) </a:t>
            </a:r>
            <a:r>
              <a:rPr lang="en-GB" sz="4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Employees’ Rights in Germany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https://www.howtogermany.com/pages/employee-rights.html (Accessed: 25</a:t>
            </a:r>
            <a:r>
              <a:rPr lang="en-GB" sz="40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4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InterContinental Hotel Group (2020) </a:t>
            </a:r>
            <a:r>
              <a:rPr lang="en-GB" sz="4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How our application process works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https://careers.ihg.com/ihg-stories/how-our-application-process-works (Accessed: 25</a:t>
            </a:r>
            <a:r>
              <a:rPr lang="en-GB" sz="40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4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Kurter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H. L. (2019) ‘How Hilton Reduced Their Time To Hire From 43 Days Down To 5’, </a:t>
            </a:r>
            <a:r>
              <a:rPr lang="en-GB" sz="4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Forbes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19</a:t>
            </a:r>
            <a:r>
              <a:rPr lang="en-GB" sz="40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September. Available at: https://www.forbes.com/sites/heidilynnekurter/2019/09/19/how-hilton-reduced-their-time-to-hire-from-43-days-down-to-5/#138ce18f6759 (Accessed: 24</a:t>
            </a:r>
            <a:r>
              <a:rPr lang="en-GB" sz="40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4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Lee, S. (2020) ‘Diversity in the workplace – benefits and challenges’, </a:t>
            </a:r>
            <a:r>
              <a:rPr lang="en-GB" sz="4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Culture Amp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[blog]. Available at: https://www.cultureamp.com/blog/diversity-in-the-workplace-benefits-and-challenges/ (Accessed: 1</a:t>
            </a:r>
            <a:r>
              <a:rPr lang="en-GB" sz="40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2020).</a:t>
            </a:r>
            <a:endParaRPr lang="de-DE" sz="4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Lockley, S. K. (2020) </a:t>
            </a:r>
            <a:r>
              <a:rPr lang="en-GB" sz="4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Company Culture Is Now Reflected in an Employee App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https://staffbase.com/blog/employee-app-hilton-vienna/ (Accessed: 1</a:t>
            </a:r>
            <a:r>
              <a:rPr lang="en-GB" sz="40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2020).</a:t>
            </a:r>
            <a:endParaRPr lang="en-GB" sz="4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Mullins, L. J. (1998) </a:t>
            </a:r>
            <a:r>
              <a:rPr lang="en-GB" sz="4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People in the Hospitality Industry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3</a:t>
            </a:r>
            <a:r>
              <a:rPr lang="en-GB" sz="40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Ed. Harlow: Addison Wesley Longman Limited.</a:t>
            </a:r>
            <a:endParaRPr lang="de-DE" sz="4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37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de-DE" sz="37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5676556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723E9-B6F8-4438-BF89-78A0ECE05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941" y="414705"/>
            <a:ext cx="10515600" cy="5893836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Mullins, L. J. and </a:t>
            </a:r>
            <a:r>
              <a:rPr lang="en-GB" sz="13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Dossor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P. (2013) </a:t>
            </a:r>
            <a:r>
              <a:rPr lang="en-GB" sz="13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Hospitality Management and Organisational Behaviour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5</a:t>
            </a:r>
            <a:r>
              <a:rPr lang="en-GB" sz="13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Ed. Harlow: Pearson Education Limited.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/>
              <a:t>Munich Airport (2020) </a:t>
            </a:r>
            <a:r>
              <a:rPr lang="en-GB" sz="1300" i="1" dirty="0" err="1"/>
              <a:t>Kontakt</a:t>
            </a:r>
            <a:r>
              <a:rPr lang="en-GB" sz="1300" i="1" dirty="0"/>
              <a:t> &amp; </a:t>
            </a:r>
            <a:r>
              <a:rPr lang="en-GB" sz="1300" i="1" dirty="0" err="1"/>
              <a:t>Anfahrt</a:t>
            </a:r>
            <a:r>
              <a:rPr lang="en-GB" sz="1300" dirty="0"/>
              <a:t>. Available at: https://www.munich-airport.de/_b/0000000000000005607913bb5c18b437/karte-zufahrt-airportclinic-p8.jpg?t=eyJ3aWR0aCI6bnVsbH0=--43c017980d01a4b7b406185d456fdc7a8939b4cc (Accessed: 2</a:t>
            </a:r>
            <a:r>
              <a:rPr lang="en-GB" sz="1300" baseline="30000" dirty="0"/>
              <a:t>nd</a:t>
            </a:r>
            <a:r>
              <a:rPr lang="en-GB" sz="1300" dirty="0"/>
              <a:t> June 2020). [image]</a:t>
            </a:r>
            <a:endParaRPr lang="de-DE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Munich Airport (2020) </a:t>
            </a:r>
            <a:r>
              <a:rPr lang="en-GB" sz="13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Hilton Munich Airport.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Available at: https://www.munich-airport.com/hilton-munich-airport-625496 (Accessed: 22</a:t>
            </a:r>
            <a:r>
              <a:rPr lang="en-GB" sz="13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Munich Airport (2020) </a:t>
            </a:r>
            <a:r>
              <a:rPr lang="en-GB" sz="13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Our climate, our contribution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https://www.munich-airport.com/_b/0000000000000004328927bb5b2a017b/Klimaschutzbrosch_en.pdf (Accessed: 1</a:t>
            </a:r>
            <a:r>
              <a:rPr lang="en-GB" sz="13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2020).</a:t>
            </a:r>
            <a:endParaRPr lang="de-DE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Sangiorgi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V. (2020) </a:t>
            </a:r>
            <a:r>
              <a:rPr lang="en-GB" sz="13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Attraction and Retention Through Work-Life Balance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https://employee-wellness-europe.hrtechoutlook.com/cxoinsights/attraction-and-retention-through-worklife-balance-nid-1094.html (Accessed: 1</a:t>
            </a:r>
            <a:r>
              <a:rPr lang="en-GB" sz="13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2020).</a:t>
            </a:r>
            <a:endParaRPr lang="de-DE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Simply Munich (2018) </a:t>
            </a:r>
            <a:r>
              <a:rPr lang="en-GB" sz="13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Tourism in Munich 2018 Annual review - Upward trend continues in 2018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https://www.munich.travel/en/topics/travel-trade/upward-trend-continues-in-2018 (Accessed: 1</a:t>
            </a:r>
            <a:r>
              <a:rPr lang="en-GB" sz="13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2020).</a:t>
            </a:r>
            <a:endParaRPr lang="de-DE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Smart, S. (2020) </a:t>
            </a:r>
            <a:r>
              <a:rPr lang="en-GB" sz="13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How Hilton Rendered “Hospitality” in to Recruitment Processes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https://talent-management-software.hrtechoutlook.com/cxoinsights/how-hilton-rendered--hospitality--in-to-recruitment-processes-nid-608.html (Accessed: 1</a:t>
            </a:r>
            <a:r>
              <a:rPr lang="en-GB" sz="13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2020).</a:t>
            </a:r>
            <a:endParaRPr lang="de-DE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German Way &amp; More (2020) </a:t>
            </a:r>
            <a:r>
              <a:rPr lang="en-GB" sz="13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Shopping Hours in Germany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https://www.german-way.com/travel-and-tourism/germany-for-tourists/shopping-in-germany/shopping-hours-in-germany/ (Accessed: 1</a:t>
            </a:r>
            <a:r>
              <a:rPr lang="en-GB" sz="13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2020).</a:t>
            </a:r>
            <a:endParaRPr lang="de-DE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Trading Economics (2020) </a:t>
            </a:r>
            <a:r>
              <a:rPr lang="en-GB" sz="13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Germany Gross Minimum Wages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https://tradingeconomics.com/germany/minimum-wages (Accessed: 22</a:t>
            </a:r>
            <a:r>
              <a:rPr lang="en-GB" sz="13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 2020).</a:t>
            </a:r>
            <a:endParaRPr lang="de-DE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TripAdvisor (2020) </a:t>
            </a:r>
            <a:r>
              <a:rPr lang="en-GB" sz="13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Munich: Places with Free </a:t>
            </a:r>
            <a:r>
              <a:rPr lang="en-GB" sz="13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Wifi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https://www.tripadvisor.com/Travel-g187309-c6232/Munich:Germany:Places.With.Free.Wifi.html (Accessed: 1</a:t>
            </a:r>
            <a:r>
              <a:rPr lang="en-GB" sz="13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2020).</a:t>
            </a:r>
            <a:endParaRPr lang="de-DE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01877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2793</Words>
  <Application>Microsoft Office PowerPoint</Application>
  <PresentationFormat>Widescreen</PresentationFormat>
  <Paragraphs>175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Calibri Light</vt:lpstr>
      <vt:lpstr>Wingdings</vt:lpstr>
      <vt:lpstr>Office Theme</vt:lpstr>
      <vt:lpstr>Hotel International  - Hilton Munich Airport - </vt:lpstr>
      <vt:lpstr>Hilton Munich Airport</vt:lpstr>
      <vt:lpstr> Content Table</vt:lpstr>
      <vt:lpstr>PESTLE Analysis</vt:lpstr>
      <vt:lpstr>Political</vt:lpstr>
      <vt:lpstr>Economic</vt:lpstr>
      <vt:lpstr>Social</vt:lpstr>
      <vt:lpstr>Technological</vt:lpstr>
      <vt:lpstr>Legal</vt:lpstr>
      <vt:lpstr>Environmental</vt:lpstr>
      <vt:lpstr>Effective Recruitment and Selection</vt:lpstr>
      <vt:lpstr>PowerPoint Presentation</vt:lpstr>
      <vt:lpstr>PowerPoint Presentation</vt:lpstr>
      <vt:lpstr>Principle Factors of Culture, Equality and Diversity</vt:lpstr>
      <vt:lpstr>PowerPoint Presentation</vt:lpstr>
      <vt:lpstr>PowerPoint Presentation</vt:lpstr>
      <vt:lpstr>Performance Management</vt:lpstr>
      <vt:lpstr>PowerPoint Presentation</vt:lpstr>
      <vt:lpstr>PowerPoint Presentation</vt:lpstr>
      <vt:lpstr>Recommendations</vt:lpstr>
      <vt:lpstr>PowerPoint Presentation</vt:lpstr>
      <vt:lpstr>PowerPoint Presentation</vt:lpstr>
      <vt:lpstr>Bibliography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International</dc:title>
  <dc:creator>Lisa-marie Bassler</dc:creator>
  <cp:lastModifiedBy>Lisa-marie Bassler</cp:lastModifiedBy>
  <cp:revision>58</cp:revision>
  <dcterms:created xsi:type="dcterms:W3CDTF">2020-05-28T11:37:46Z</dcterms:created>
  <dcterms:modified xsi:type="dcterms:W3CDTF">2020-06-04T11:59:54Z</dcterms:modified>
</cp:coreProperties>
</file>