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119"/>
  </p:notesMasterIdLst>
  <p:sldIdLst>
    <p:sldId id="256" r:id="rId3"/>
    <p:sldId id="258" r:id="rId4"/>
    <p:sldId id="259" r:id="rId5"/>
    <p:sldId id="260" r:id="rId6"/>
    <p:sldId id="317" r:id="rId7"/>
    <p:sldId id="261" r:id="rId8"/>
    <p:sldId id="318" r:id="rId9"/>
    <p:sldId id="262" r:id="rId10"/>
    <p:sldId id="319" r:id="rId11"/>
    <p:sldId id="263" r:id="rId12"/>
    <p:sldId id="320" r:id="rId13"/>
    <p:sldId id="321" r:id="rId14"/>
    <p:sldId id="322" r:id="rId15"/>
    <p:sldId id="265" r:id="rId16"/>
    <p:sldId id="323" r:id="rId17"/>
    <p:sldId id="266" r:id="rId18"/>
    <p:sldId id="324" r:id="rId19"/>
    <p:sldId id="267" r:id="rId20"/>
    <p:sldId id="325" r:id="rId21"/>
    <p:sldId id="268" r:id="rId22"/>
    <p:sldId id="326" r:id="rId23"/>
    <p:sldId id="269" r:id="rId24"/>
    <p:sldId id="327" r:id="rId25"/>
    <p:sldId id="328" r:id="rId26"/>
    <p:sldId id="270" r:id="rId27"/>
    <p:sldId id="329" r:id="rId28"/>
    <p:sldId id="271" r:id="rId29"/>
    <p:sldId id="330" r:id="rId30"/>
    <p:sldId id="272" r:id="rId31"/>
    <p:sldId id="331" r:id="rId32"/>
    <p:sldId id="273" r:id="rId33"/>
    <p:sldId id="339" r:id="rId34"/>
    <p:sldId id="338" r:id="rId35"/>
    <p:sldId id="332" r:id="rId36"/>
    <p:sldId id="274" r:id="rId37"/>
    <p:sldId id="333" r:id="rId38"/>
    <p:sldId id="275" r:id="rId39"/>
    <p:sldId id="334" r:id="rId40"/>
    <p:sldId id="276" r:id="rId41"/>
    <p:sldId id="335" r:id="rId42"/>
    <p:sldId id="277" r:id="rId43"/>
    <p:sldId id="336" r:id="rId44"/>
    <p:sldId id="278" r:id="rId45"/>
    <p:sldId id="337" r:id="rId46"/>
    <p:sldId id="279" r:id="rId47"/>
    <p:sldId id="340" r:id="rId48"/>
    <p:sldId id="280" r:id="rId49"/>
    <p:sldId id="341" r:id="rId50"/>
    <p:sldId id="281" r:id="rId51"/>
    <p:sldId id="342" r:id="rId52"/>
    <p:sldId id="282" r:id="rId53"/>
    <p:sldId id="343" r:id="rId54"/>
    <p:sldId id="283" r:id="rId55"/>
    <p:sldId id="344" r:id="rId56"/>
    <p:sldId id="284" r:id="rId57"/>
    <p:sldId id="345" r:id="rId58"/>
    <p:sldId id="285" r:id="rId59"/>
    <p:sldId id="346" r:id="rId60"/>
    <p:sldId id="286" r:id="rId61"/>
    <p:sldId id="347" r:id="rId62"/>
    <p:sldId id="287" r:id="rId63"/>
    <p:sldId id="348" r:id="rId64"/>
    <p:sldId id="288" r:id="rId65"/>
    <p:sldId id="349" r:id="rId66"/>
    <p:sldId id="289" r:id="rId67"/>
    <p:sldId id="350" r:id="rId68"/>
    <p:sldId id="290" r:id="rId69"/>
    <p:sldId id="351" r:id="rId70"/>
    <p:sldId id="291" r:id="rId71"/>
    <p:sldId id="352" r:id="rId72"/>
    <p:sldId id="292" r:id="rId73"/>
    <p:sldId id="353" r:id="rId74"/>
    <p:sldId id="293" r:id="rId75"/>
    <p:sldId id="355" r:id="rId76"/>
    <p:sldId id="354" r:id="rId77"/>
    <p:sldId id="356" r:id="rId78"/>
    <p:sldId id="295" r:id="rId79"/>
    <p:sldId id="357" r:id="rId80"/>
    <p:sldId id="294" r:id="rId81"/>
    <p:sldId id="359" r:id="rId82"/>
    <p:sldId id="358" r:id="rId83"/>
    <p:sldId id="360" r:id="rId84"/>
    <p:sldId id="296" r:id="rId85"/>
    <p:sldId id="361" r:id="rId86"/>
    <p:sldId id="297" r:id="rId87"/>
    <p:sldId id="362" r:id="rId88"/>
    <p:sldId id="298" r:id="rId89"/>
    <p:sldId id="363" r:id="rId90"/>
    <p:sldId id="299" r:id="rId91"/>
    <p:sldId id="364" r:id="rId92"/>
    <p:sldId id="300" r:id="rId93"/>
    <p:sldId id="365" r:id="rId94"/>
    <p:sldId id="301" r:id="rId95"/>
    <p:sldId id="366" r:id="rId96"/>
    <p:sldId id="302" r:id="rId97"/>
    <p:sldId id="367" r:id="rId98"/>
    <p:sldId id="303" r:id="rId99"/>
    <p:sldId id="368" r:id="rId100"/>
    <p:sldId id="304" r:id="rId101"/>
    <p:sldId id="369" r:id="rId102"/>
    <p:sldId id="305" r:id="rId103"/>
    <p:sldId id="370" r:id="rId104"/>
    <p:sldId id="306" r:id="rId105"/>
    <p:sldId id="371" r:id="rId106"/>
    <p:sldId id="307" r:id="rId107"/>
    <p:sldId id="372" r:id="rId108"/>
    <p:sldId id="308" r:id="rId109"/>
    <p:sldId id="373" r:id="rId110"/>
    <p:sldId id="309" r:id="rId111"/>
    <p:sldId id="310" r:id="rId112"/>
    <p:sldId id="311" r:id="rId113"/>
    <p:sldId id="312" r:id="rId114"/>
    <p:sldId id="313" r:id="rId115"/>
    <p:sldId id="314" r:id="rId116"/>
    <p:sldId id="315" r:id="rId117"/>
    <p:sldId id="316" r:id="rId1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55" autoAdjust="0"/>
    <p:restoredTop sz="92537" autoAdjust="0"/>
  </p:normalViewPr>
  <p:slideViewPr>
    <p:cSldViewPr snapToGrid="0" snapToObjects="1">
      <p:cViewPr varScale="1">
        <p:scale>
          <a:sx n="111" d="100"/>
          <a:sy n="111" d="100"/>
        </p:scale>
        <p:origin x="1668" y="9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12" Type="http://schemas.openxmlformats.org/officeDocument/2006/relationships/slide" Target="slides/slide110.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tableStyles" Target="tableStyles.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slide" Target="slides/slide116.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notesMaster" Target="notesMasters/notesMaster1.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viewProps" Target="viewProps.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976AA6-5B26-4B3F-8393-392563734D4C}" type="doc">
      <dgm:prSet loTypeId="urn:microsoft.com/office/officeart/2005/8/layout/venn1" loCatId="relationship" qsTypeId="urn:microsoft.com/office/officeart/2005/8/quickstyle/simple1" qsCatId="simple" csTypeId="urn:microsoft.com/office/officeart/2005/8/colors/colorful2" csCatId="colorful" phldr="1"/>
      <dgm:spPr/>
    </dgm:pt>
    <dgm:pt modelId="{06218D0E-6F2B-4B8F-B1CE-800B5A6EF20E}">
      <dgm:prSet phldrT="[Text]"/>
      <dgm:spPr/>
      <dgm:t>
        <a:bodyPr/>
        <a:lstStyle/>
        <a:p>
          <a:r>
            <a:rPr lang="cy-GB" noProof="0" dirty="0"/>
            <a:t>Pobl</a:t>
          </a:r>
          <a:endParaRPr lang="en-GB" dirty="0"/>
        </a:p>
      </dgm:t>
    </dgm:pt>
    <dgm:pt modelId="{EF7D3DE1-47BF-4642-A5E8-B3939DC0D24B}" type="parTrans" cxnId="{39E8D721-44BC-40A4-B44A-7D5A07BD0507}">
      <dgm:prSet/>
      <dgm:spPr/>
      <dgm:t>
        <a:bodyPr/>
        <a:lstStyle/>
        <a:p>
          <a:endParaRPr lang="en-GB"/>
        </a:p>
      </dgm:t>
    </dgm:pt>
    <dgm:pt modelId="{CA9B9BA3-5029-4B4D-97E7-4FB2261F4245}" type="sibTrans" cxnId="{39E8D721-44BC-40A4-B44A-7D5A07BD0507}">
      <dgm:prSet/>
      <dgm:spPr/>
      <dgm:t>
        <a:bodyPr/>
        <a:lstStyle/>
        <a:p>
          <a:endParaRPr lang="en-GB"/>
        </a:p>
      </dgm:t>
    </dgm:pt>
    <dgm:pt modelId="{8E252B4C-1E8F-45A0-B27A-231B2022D5D9}">
      <dgm:prSet phldrT="[Text]"/>
      <dgm:spPr/>
      <dgm:t>
        <a:bodyPr/>
        <a:lstStyle/>
        <a:p>
          <a:r>
            <a:rPr lang="cy-GB" noProof="0" dirty="0"/>
            <a:t>Elw</a:t>
          </a:r>
          <a:endParaRPr lang="en-GB" dirty="0"/>
        </a:p>
      </dgm:t>
    </dgm:pt>
    <dgm:pt modelId="{A5F6EBCF-D9E6-4605-90BE-0E2409A69006}" type="parTrans" cxnId="{BBC1B4F3-B187-412E-B593-BBB37E8F837B}">
      <dgm:prSet/>
      <dgm:spPr/>
      <dgm:t>
        <a:bodyPr/>
        <a:lstStyle/>
        <a:p>
          <a:endParaRPr lang="en-GB"/>
        </a:p>
      </dgm:t>
    </dgm:pt>
    <dgm:pt modelId="{F5110C9D-3923-4475-8794-57362DA750E6}" type="sibTrans" cxnId="{BBC1B4F3-B187-412E-B593-BBB37E8F837B}">
      <dgm:prSet/>
      <dgm:spPr/>
      <dgm:t>
        <a:bodyPr/>
        <a:lstStyle/>
        <a:p>
          <a:endParaRPr lang="en-GB"/>
        </a:p>
      </dgm:t>
    </dgm:pt>
    <dgm:pt modelId="{F1F1E8BB-6395-4B51-8913-5F6D027B4AC8}">
      <dgm:prSet phldrT="[Text]"/>
      <dgm:spPr/>
      <dgm:t>
        <a:bodyPr/>
        <a:lstStyle/>
        <a:p>
          <a:r>
            <a:rPr lang="cy-GB" noProof="0" dirty="0"/>
            <a:t>Planed</a:t>
          </a:r>
          <a:endParaRPr lang="en-GB" dirty="0"/>
        </a:p>
      </dgm:t>
      <dgm:extLst>
        <a:ext uri="{E40237B7-FDA0-4F09-8148-C483321AD2D9}">
          <dgm14:cNvPr xmlns:dgm14="http://schemas.microsoft.com/office/drawing/2010/diagram" id="0" name="" descr="Graphic - Venn Diagram representing People, Planet and Profit"/>
        </a:ext>
      </dgm:extLst>
    </dgm:pt>
    <dgm:pt modelId="{30B5107E-1606-4AF0-869B-FA8B37EBBD99}" type="parTrans" cxnId="{5781BD22-69EB-484B-AFDF-49A5844D2E29}">
      <dgm:prSet/>
      <dgm:spPr/>
      <dgm:t>
        <a:bodyPr/>
        <a:lstStyle/>
        <a:p>
          <a:endParaRPr lang="en-GB"/>
        </a:p>
      </dgm:t>
    </dgm:pt>
    <dgm:pt modelId="{014ED870-3FE0-4E07-BD0B-074404FDE316}" type="sibTrans" cxnId="{5781BD22-69EB-484B-AFDF-49A5844D2E29}">
      <dgm:prSet/>
      <dgm:spPr/>
      <dgm:t>
        <a:bodyPr/>
        <a:lstStyle/>
        <a:p>
          <a:endParaRPr lang="en-GB"/>
        </a:p>
      </dgm:t>
    </dgm:pt>
    <dgm:pt modelId="{D8A70BB6-0306-4E78-8A44-92962D836527}" type="pres">
      <dgm:prSet presAssocID="{C8976AA6-5B26-4B3F-8393-392563734D4C}" presName="compositeShape" presStyleCnt="0">
        <dgm:presLayoutVars>
          <dgm:chMax val="7"/>
          <dgm:dir/>
          <dgm:resizeHandles val="exact"/>
        </dgm:presLayoutVars>
      </dgm:prSet>
      <dgm:spPr/>
    </dgm:pt>
    <dgm:pt modelId="{B6DB1ABF-0DAD-4D38-93A4-ED50FBF7CBCE}" type="pres">
      <dgm:prSet presAssocID="{06218D0E-6F2B-4B8F-B1CE-800B5A6EF20E}" presName="circ1" presStyleLbl="vennNode1" presStyleIdx="0" presStyleCnt="3"/>
      <dgm:spPr/>
    </dgm:pt>
    <dgm:pt modelId="{DA3E57DB-51EA-4B74-B28D-899B4380598E}" type="pres">
      <dgm:prSet presAssocID="{06218D0E-6F2B-4B8F-B1CE-800B5A6EF20E}" presName="circ1Tx" presStyleLbl="revTx" presStyleIdx="0" presStyleCnt="0">
        <dgm:presLayoutVars>
          <dgm:chMax val="0"/>
          <dgm:chPref val="0"/>
          <dgm:bulletEnabled val="1"/>
        </dgm:presLayoutVars>
      </dgm:prSet>
      <dgm:spPr/>
    </dgm:pt>
    <dgm:pt modelId="{0B134405-27C9-4C7C-8590-8C3DB9592876}" type="pres">
      <dgm:prSet presAssocID="{8E252B4C-1E8F-45A0-B27A-231B2022D5D9}" presName="circ2" presStyleLbl="vennNode1" presStyleIdx="1" presStyleCnt="3"/>
      <dgm:spPr/>
    </dgm:pt>
    <dgm:pt modelId="{25A718AF-200B-4C38-9E2F-7783870C61FE}" type="pres">
      <dgm:prSet presAssocID="{8E252B4C-1E8F-45A0-B27A-231B2022D5D9}" presName="circ2Tx" presStyleLbl="revTx" presStyleIdx="0" presStyleCnt="0">
        <dgm:presLayoutVars>
          <dgm:chMax val="0"/>
          <dgm:chPref val="0"/>
          <dgm:bulletEnabled val="1"/>
        </dgm:presLayoutVars>
      </dgm:prSet>
      <dgm:spPr/>
    </dgm:pt>
    <dgm:pt modelId="{8F82E135-CFF8-4150-B46C-17109A78D59D}" type="pres">
      <dgm:prSet presAssocID="{F1F1E8BB-6395-4B51-8913-5F6D027B4AC8}" presName="circ3" presStyleLbl="vennNode1" presStyleIdx="2" presStyleCnt="3"/>
      <dgm:spPr/>
    </dgm:pt>
    <dgm:pt modelId="{301BEC40-106B-4905-A28C-22D1A1B8776E}" type="pres">
      <dgm:prSet presAssocID="{F1F1E8BB-6395-4B51-8913-5F6D027B4AC8}" presName="circ3Tx" presStyleLbl="revTx" presStyleIdx="0" presStyleCnt="0">
        <dgm:presLayoutVars>
          <dgm:chMax val="0"/>
          <dgm:chPref val="0"/>
          <dgm:bulletEnabled val="1"/>
        </dgm:presLayoutVars>
      </dgm:prSet>
      <dgm:spPr/>
    </dgm:pt>
  </dgm:ptLst>
  <dgm:cxnLst>
    <dgm:cxn modelId="{EB5D9D1A-858A-4267-A5D8-DC8A9CCCACF7}" type="presOf" srcId="{8E252B4C-1E8F-45A0-B27A-231B2022D5D9}" destId="{25A718AF-200B-4C38-9E2F-7783870C61FE}" srcOrd="1" destOrd="0" presId="urn:microsoft.com/office/officeart/2005/8/layout/venn1"/>
    <dgm:cxn modelId="{39E8D721-44BC-40A4-B44A-7D5A07BD0507}" srcId="{C8976AA6-5B26-4B3F-8393-392563734D4C}" destId="{06218D0E-6F2B-4B8F-B1CE-800B5A6EF20E}" srcOrd="0" destOrd="0" parTransId="{EF7D3DE1-47BF-4642-A5E8-B3939DC0D24B}" sibTransId="{CA9B9BA3-5029-4B4D-97E7-4FB2261F4245}"/>
    <dgm:cxn modelId="{5781BD22-69EB-484B-AFDF-49A5844D2E29}" srcId="{C8976AA6-5B26-4B3F-8393-392563734D4C}" destId="{F1F1E8BB-6395-4B51-8913-5F6D027B4AC8}" srcOrd="2" destOrd="0" parTransId="{30B5107E-1606-4AF0-869B-FA8B37EBBD99}" sibTransId="{014ED870-3FE0-4E07-BD0B-074404FDE316}"/>
    <dgm:cxn modelId="{541D4B2E-0210-4E22-8CB3-0EFD87825E1D}" type="presOf" srcId="{06218D0E-6F2B-4B8F-B1CE-800B5A6EF20E}" destId="{DA3E57DB-51EA-4B74-B28D-899B4380598E}" srcOrd="1" destOrd="0" presId="urn:microsoft.com/office/officeart/2005/8/layout/venn1"/>
    <dgm:cxn modelId="{A4F78E60-AA87-4BB0-940D-BBC113A13D36}" type="presOf" srcId="{8E252B4C-1E8F-45A0-B27A-231B2022D5D9}" destId="{0B134405-27C9-4C7C-8590-8C3DB9592876}" srcOrd="0" destOrd="0" presId="urn:microsoft.com/office/officeart/2005/8/layout/venn1"/>
    <dgm:cxn modelId="{681B1188-51D0-4972-B53B-BCCD3C6237A4}" type="presOf" srcId="{C8976AA6-5B26-4B3F-8393-392563734D4C}" destId="{D8A70BB6-0306-4E78-8A44-92962D836527}" srcOrd="0" destOrd="0" presId="urn:microsoft.com/office/officeart/2005/8/layout/venn1"/>
    <dgm:cxn modelId="{ED9B6C99-18E0-4796-8C68-4460D517E12F}" type="presOf" srcId="{F1F1E8BB-6395-4B51-8913-5F6D027B4AC8}" destId="{301BEC40-106B-4905-A28C-22D1A1B8776E}" srcOrd="1" destOrd="0" presId="urn:microsoft.com/office/officeart/2005/8/layout/venn1"/>
    <dgm:cxn modelId="{BDED8BC7-10D0-4EE6-8148-2CECA6A8A1DE}" type="presOf" srcId="{F1F1E8BB-6395-4B51-8913-5F6D027B4AC8}" destId="{8F82E135-CFF8-4150-B46C-17109A78D59D}" srcOrd="0" destOrd="0" presId="urn:microsoft.com/office/officeart/2005/8/layout/venn1"/>
    <dgm:cxn modelId="{BBC1B4F3-B187-412E-B593-BBB37E8F837B}" srcId="{C8976AA6-5B26-4B3F-8393-392563734D4C}" destId="{8E252B4C-1E8F-45A0-B27A-231B2022D5D9}" srcOrd="1" destOrd="0" parTransId="{A5F6EBCF-D9E6-4605-90BE-0E2409A69006}" sibTransId="{F5110C9D-3923-4475-8794-57362DA750E6}"/>
    <dgm:cxn modelId="{F17C01FF-3139-431A-87C7-AE1DB005E616}" type="presOf" srcId="{06218D0E-6F2B-4B8F-B1CE-800B5A6EF20E}" destId="{B6DB1ABF-0DAD-4D38-93A4-ED50FBF7CBCE}" srcOrd="0" destOrd="0" presId="urn:microsoft.com/office/officeart/2005/8/layout/venn1"/>
    <dgm:cxn modelId="{96075196-C9E2-4AD2-92F2-4172D565A2FE}" type="presParOf" srcId="{D8A70BB6-0306-4E78-8A44-92962D836527}" destId="{B6DB1ABF-0DAD-4D38-93A4-ED50FBF7CBCE}" srcOrd="0" destOrd="0" presId="urn:microsoft.com/office/officeart/2005/8/layout/venn1"/>
    <dgm:cxn modelId="{70797555-657C-4FCC-91D7-5CFF65A303CE}" type="presParOf" srcId="{D8A70BB6-0306-4E78-8A44-92962D836527}" destId="{DA3E57DB-51EA-4B74-B28D-899B4380598E}" srcOrd="1" destOrd="0" presId="urn:microsoft.com/office/officeart/2005/8/layout/venn1"/>
    <dgm:cxn modelId="{2374CA90-C88F-4D38-A031-5B172C391C69}" type="presParOf" srcId="{D8A70BB6-0306-4E78-8A44-92962D836527}" destId="{0B134405-27C9-4C7C-8590-8C3DB9592876}" srcOrd="2" destOrd="0" presId="urn:microsoft.com/office/officeart/2005/8/layout/venn1"/>
    <dgm:cxn modelId="{2C5580AC-321A-4F15-9BEF-8A622D30BBA0}" type="presParOf" srcId="{D8A70BB6-0306-4E78-8A44-92962D836527}" destId="{25A718AF-200B-4C38-9E2F-7783870C61FE}" srcOrd="3" destOrd="0" presId="urn:microsoft.com/office/officeart/2005/8/layout/venn1"/>
    <dgm:cxn modelId="{DACFA916-802D-45F7-8ACD-2390D6E969CF}" type="presParOf" srcId="{D8A70BB6-0306-4E78-8A44-92962D836527}" destId="{8F82E135-CFF8-4150-B46C-17109A78D59D}" srcOrd="4" destOrd="0" presId="urn:microsoft.com/office/officeart/2005/8/layout/venn1"/>
    <dgm:cxn modelId="{BB18EAF5-18FF-4623-A0AB-00B3AC3D5357}" type="presParOf" srcId="{D8A70BB6-0306-4E78-8A44-92962D836527}" destId="{301BEC40-106B-4905-A28C-22D1A1B8776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976AA6-5B26-4B3F-8393-392563734D4C}" type="doc">
      <dgm:prSet loTypeId="urn:microsoft.com/office/officeart/2005/8/layout/venn1" loCatId="relationship" qsTypeId="urn:microsoft.com/office/officeart/2005/8/quickstyle/simple1" qsCatId="simple" csTypeId="urn:microsoft.com/office/officeart/2005/8/colors/colorful2" csCatId="colorful" phldr="1"/>
      <dgm:spPr/>
    </dgm:pt>
    <dgm:pt modelId="{06218D0E-6F2B-4B8F-B1CE-800B5A6EF20E}">
      <dgm:prSet phldrT="[Text]"/>
      <dgm:spPr/>
      <dgm:t>
        <a:bodyPr/>
        <a:lstStyle/>
        <a:p>
          <a:r>
            <a:rPr lang="en-GB" dirty="0"/>
            <a:t>People</a:t>
          </a:r>
        </a:p>
      </dgm:t>
    </dgm:pt>
    <dgm:pt modelId="{EF7D3DE1-47BF-4642-A5E8-B3939DC0D24B}" type="parTrans" cxnId="{39E8D721-44BC-40A4-B44A-7D5A07BD0507}">
      <dgm:prSet/>
      <dgm:spPr/>
      <dgm:t>
        <a:bodyPr/>
        <a:lstStyle/>
        <a:p>
          <a:endParaRPr lang="en-GB"/>
        </a:p>
      </dgm:t>
    </dgm:pt>
    <dgm:pt modelId="{CA9B9BA3-5029-4B4D-97E7-4FB2261F4245}" type="sibTrans" cxnId="{39E8D721-44BC-40A4-B44A-7D5A07BD0507}">
      <dgm:prSet/>
      <dgm:spPr/>
      <dgm:t>
        <a:bodyPr/>
        <a:lstStyle/>
        <a:p>
          <a:endParaRPr lang="en-GB"/>
        </a:p>
      </dgm:t>
    </dgm:pt>
    <dgm:pt modelId="{8E252B4C-1E8F-45A0-B27A-231B2022D5D9}">
      <dgm:prSet phldrT="[Text]"/>
      <dgm:spPr/>
      <dgm:t>
        <a:bodyPr/>
        <a:lstStyle/>
        <a:p>
          <a:r>
            <a:rPr lang="en-GB" dirty="0"/>
            <a:t>Profit</a:t>
          </a:r>
        </a:p>
      </dgm:t>
    </dgm:pt>
    <dgm:pt modelId="{A5F6EBCF-D9E6-4605-90BE-0E2409A69006}" type="parTrans" cxnId="{BBC1B4F3-B187-412E-B593-BBB37E8F837B}">
      <dgm:prSet/>
      <dgm:spPr/>
      <dgm:t>
        <a:bodyPr/>
        <a:lstStyle/>
        <a:p>
          <a:endParaRPr lang="en-GB"/>
        </a:p>
      </dgm:t>
    </dgm:pt>
    <dgm:pt modelId="{F5110C9D-3923-4475-8794-57362DA750E6}" type="sibTrans" cxnId="{BBC1B4F3-B187-412E-B593-BBB37E8F837B}">
      <dgm:prSet/>
      <dgm:spPr/>
      <dgm:t>
        <a:bodyPr/>
        <a:lstStyle/>
        <a:p>
          <a:endParaRPr lang="en-GB"/>
        </a:p>
      </dgm:t>
    </dgm:pt>
    <dgm:pt modelId="{F1F1E8BB-6395-4B51-8913-5F6D027B4AC8}">
      <dgm:prSet phldrT="[Text]"/>
      <dgm:spPr/>
      <dgm:t>
        <a:bodyPr/>
        <a:lstStyle/>
        <a:p>
          <a:r>
            <a:rPr lang="en-GB" dirty="0"/>
            <a:t>Planet</a:t>
          </a:r>
        </a:p>
      </dgm:t>
      <dgm:extLst>
        <a:ext uri="{E40237B7-FDA0-4F09-8148-C483321AD2D9}">
          <dgm14:cNvPr xmlns:dgm14="http://schemas.microsoft.com/office/drawing/2010/diagram" id="0" name="" descr="Graphic - Venn Diagram representing People, Planet and Profit"/>
        </a:ext>
      </dgm:extLst>
    </dgm:pt>
    <dgm:pt modelId="{30B5107E-1606-4AF0-869B-FA8B37EBBD99}" type="parTrans" cxnId="{5781BD22-69EB-484B-AFDF-49A5844D2E29}">
      <dgm:prSet/>
      <dgm:spPr/>
      <dgm:t>
        <a:bodyPr/>
        <a:lstStyle/>
        <a:p>
          <a:endParaRPr lang="en-GB"/>
        </a:p>
      </dgm:t>
    </dgm:pt>
    <dgm:pt modelId="{014ED870-3FE0-4E07-BD0B-074404FDE316}" type="sibTrans" cxnId="{5781BD22-69EB-484B-AFDF-49A5844D2E29}">
      <dgm:prSet/>
      <dgm:spPr/>
      <dgm:t>
        <a:bodyPr/>
        <a:lstStyle/>
        <a:p>
          <a:endParaRPr lang="en-GB"/>
        </a:p>
      </dgm:t>
    </dgm:pt>
    <dgm:pt modelId="{D8A70BB6-0306-4E78-8A44-92962D836527}" type="pres">
      <dgm:prSet presAssocID="{C8976AA6-5B26-4B3F-8393-392563734D4C}" presName="compositeShape" presStyleCnt="0">
        <dgm:presLayoutVars>
          <dgm:chMax val="7"/>
          <dgm:dir/>
          <dgm:resizeHandles val="exact"/>
        </dgm:presLayoutVars>
      </dgm:prSet>
      <dgm:spPr/>
    </dgm:pt>
    <dgm:pt modelId="{B6DB1ABF-0DAD-4D38-93A4-ED50FBF7CBCE}" type="pres">
      <dgm:prSet presAssocID="{06218D0E-6F2B-4B8F-B1CE-800B5A6EF20E}" presName="circ1" presStyleLbl="vennNode1" presStyleIdx="0" presStyleCnt="3"/>
      <dgm:spPr/>
    </dgm:pt>
    <dgm:pt modelId="{DA3E57DB-51EA-4B74-B28D-899B4380598E}" type="pres">
      <dgm:prSet presAssocID="{06218D0E-6F2B-4B8F-B1CE-800B5A6EF20E}" presName="circ1Tx" presStyleLbl="revTx" presStyleIdx="0" presStyleCnt="0">
        <dgm:presLayoutVars>
          <dgm:chMax val="0"/>
          <dgm:chPref val="0"/>
          <dgm:bulletEnabled val="1"/>
        </dgm:presLayoutVars>
      </dgm:prSet>
      <dgm:spPr/>
    </dgm:pt>
    <dgm:pt modelId="{0B134405-27C9-4C7C-8590-8C3DB9592876}" type="pres">
      <dgm:prSet presAssocID="{8E252B4C-1E8F-45A0-B27A-231B2022D5D9}" presName="circ2" presStyleLbl="vennNode1" presStyleIdx="1" presStyleCnt="3"/>
      <dgm:spPr/>
    </dgm:pt>
    <dgm:pt modelId="{25A718AF-200B-4C38-9E2F-7783870C61FE}" type="pres">
      <dgm:prSet presAssocID="{8E252B4C-1E8F-45A0-B27A-231B2022D5D9}" presName="circ2Tx" presStyleLbl="revTx" presStyleIdx="0" presStyleCnt="0">
        <dgm:presLayoutVars>
          <dgm:chMax val="0"/>
          <dgm:chPref val="0"/>
          <dgm:bulletEnabled val="1"/>
        </dgm:presLayoutVars>
      </dgm:prSet>
      <dgm:spPr/>
    </dgm:pt>
    <dgm:pt modelId="{8F82E135-CFF8-4150-B46C-17109A78D59D}" type="pres">
      <dgm:prSet presAssocID="{F1F1E8BB-6395-4B51-8913-5F6D027B4AC8}" presName="circ3" presStyleLbl="vennNode1" presStyleIdx="2" presStyleCnt="3"/>
      <dgm:spPr/>
    </dgm:pt>
    <dgm:pt modelId="{301BEC40-106B-4905-A28C-22D1A1B8776E}" type="pres">
      <dgm:prSet presAssocID="{F1F1E8BB-6395-4B51-8913-5F6D027B4AC8}" presName="circ3Tx" presStyleLbl="revTx" presStyleIdx="0" presStyleCnt="0">
        <dgm:presLayoutVars>
          <dgm:chMax val="0"/>
          <dgm:chPref val="0"/>
          <dgm:bulletEnabled val="1"/>
        </dgm:presLayoutVars>
      </dgm:prSet>
      <dgm:spPr/>
    </dgm:pt>
  </dgm:ptLst>
  <dgm:cxnLst>
    <dgm:cxn modelId="{EB5D9D1A-858A-4267-A5D8-DC8A9CCCACF7}" type="presOf" srcId="{8E252B4C-1E8F-45A0-B27A-231B2022D5D9}" destId="{25A718AF-200B-4C38-9E2F-7783870C61FE}" srcOrd="1" destOrd="0" presId="urn:microsoft.com/office/officeart/2005/8/layout/venn1"/>
    <dgm:cxn modelId="{39E8D721-44BC-40A4-B44A-7D5A07BD0507}" srcId="{C8976AA6-5B26-4B3F-8393-392563734D4C}" destId="{06218D0E-6F2B-4B8F-B1CE-800B5A6EF20E}" srcOrd="0" destOrd="0" parTransId="{EF7D3DE1-47BF-4642-A5E8-B3939DC0D24B}" sibTransId="{CA9B9BA3-5029-4B4D-97E7-4FB2261F4245}"/>
    <dgm:cxn modelId="{5781BD22-69EB-484B-AFDF-49A5844D2E29}" srcId="{C8976AA6-5B26-4B3F-8393-392563734D4C}" destId="{F1F1E8BB-6395-4B51-8913-5F6D027B4AC8}" srcOrd="2" destOrd="0" parTransId="{30B5107E-1606-4AF0-869B-FA8B37EBBD99}" sibTransId="{014ED870-3FE0-4E07-BD0B-074404FDE316}"/>
    <dgm:cxn modelId="{541D4B2E-0210-4E22-8CB3-0EFD87825E1D}" type="presOf" srcId="{06218D0E-6F2B-4B8F-B1CE-800B5A6EF20E}" destId="{DA3E57DB-51EA-4B74-B28D-899B4380598E}" srcOrd="1" destOrd="0" presId="urn:microsoft.com/office/officeart/2005/8/layout/venn1"/>
    <dgm:cxn modelId="{A4F78E60-AA87-4BB0-940D-BBC113A13D36}" type="presOf" srcId="{8E252B4C-1E8F-45A0-B27A-231B2022D5D9}" destId="{0B134405-27C9-4C7C-8590-8C3DB9592876}" srcOrd="0" destOrd="0" presId="urn:microsoft.com/office/officeart/2005/8/layout/venn1"/>
    <dgm:cxn modelId="{681B1188-51D0-4972-B53B-BCCD3C6237A4}" type="presOf" srcId="{C8976AA6-5B26-4B3F-8393-392563734D4C}" destId="{D8A70BB6-0306-4E78-8A44-92962D836527}" srcOrd="0" destOrd="0" presId="urn:microsoft.com/office/officeart/2005/8/layout/venn1"/>
    <dgm:cxn modelId="{ED9B6C99-18E0-4796-8C68-4460D517E12F}" type="presOf" srcId="{F1F1E8BB-6395-4B51-8913-5F6D027B4AC8}" destId="{301BEC40-106B-4905-A28C-22D1A1B8776E}" srcOrd="1" destOrd="0" presId="urn:microsoft.com/office/officeart/2005/8/layout/venn1"/>
    <dgm:cxn modelId="{BDED8BC7-10D0-4EE6-8148-2CECA6A8A1DE}" type="presOf" srcId="{F1F1E8BB-6395-4B51-8913-5F6D027B4AC8}" destId="{8F82E135-CFF8-4150-B46C-17109A78D59D}" srcOrd="0" destOrd="0" presId="urn:microsoft.com/office/officeart/2005/8/layout/venn1"/>
    <dgm:cxn modelId="{BBC1B4F3-B187-412E-B593-BBB37E8F837B}" srcId="{C8976AA6-5B26-4B3F-8393-392563734D4C}" destId="{8E252B4C-1E8F-45A0-B27A-231B2022D5D9}" srcOrd="1" destOrd="0" parTransId="{A5F6EBCF-D9E6-4605-90BE-0E2409A69006}" sibTransId="{F5110C9D-3923-4475-8794-57362DA750E6}"/>
    <dgm:cxn modelId="{F17C01FF-3139-431A-87C7-AE1DB005E616}" type="presOf" srcId="{06218D0E-6F2B-4B8F-B1CE-800B5A6EF20E}" destId="{B6DB1ABF-0DAD-4D38-93A4-ED50FBF7CBCE}" srcOrd="0" destOrd="0" presId="urn:microsoft.com/office/officeart/2005/8/layout/venn1"/>
    <dgm:cxn modelId="{96075196-C9E2-4AD2-92F2-4172D565A2FE}" type="presParOf" srcId="{D8A70BB6-0306-4E78-8A44-92962D836527}" destId="{B6DB1ABF-0DAD-4D38-93A4-ED50FBF7CBCE}" srcOrd="0" destOrd="0" presId="urn:microsoft.com/office/officeart/2005/8/layout/venn1"/>
    <dgm:cxn modelId="{70797555-657C-4FCC-91D7-5CFF65A303CE}" type="presParOf" srcId="{D8A70BB6-0306-4E78-8A44-92962D836527}" destId="{DA3E57DB-51EA-4B74-B28D-899B4380598E}" srcOrd="1" destOrd="0" presId="urn:microsoft.com/office/officeart/2005/8/layout/venn1"/>
    <dgm:cxn modelId="{2374CA90-C88F-4D38-A031-5B172C391C69}" type="presParOf" srcId="{D8A70BB6-0306-4E78-8A44-92962D836527}" destId="{0B134405-27C9-4C7C-8590-8C3DB9592876}" srcOrd="2" destOrd="0" presId="urn:microsoft.com/office/officeart/2005/8/layout/venn1"/>
    <dgm:cxn modelId="{2C5580AC-321A-4F15-9BEF-8A622D30BBA0}" type="presParOf" srcId="{D8A70BB6-0306-4E78-8A44-92962D836527}" destId="{25A718AF-200B-4C38-9E2F-7783870C61FE}" srcOrd="3" destOrd="0" presId="urn:microsoft.com/office/officeart/2005/8/layout/venn1"/>
    <dgm:cxn modelId="{DACFA916-802D-45F7-8ACD-2390D6E969CF}" type="presParOf" srcId="{D8A70BB6-0306-4E78-8A44-92962D836527}" destId="{8F82E135-CFF8-4150-B46C-17109A78D59D}" srcOrd="4" destOrd="0" presId="urn:microsoft.com/office/officeart/2005/8/layout/venn1"/>
    <dgm:cxn modelId="{BB18EAF5-18FF-4623-A0AB-00B3AC3D5357}" type="presParOf" srcId="{D8A70BB6-0306-4E78-8A44-92962D836527}" destId="{301BEC40-106B-4905-A28C-22D1A1B8776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976AA6-5B26-4B3F-8393-392563734D4C}" type="doc">
      <dgm:prSet loTypeId="urn:microsoft.com/office/officeart/2005/8/layout/venn1" loCatId="relationship" qsTypeId="urn:microsoft.com/office/officeart/2005/8/quickstyle/simple1" qsCatId="simple" csTypeId="urn:microsoft.com/office/officeart/2005/8/colors/colorful4" csCatId="colorful" phldr="1"/>
      <dgm:spPr/>
    </dgm:pt>
    <dgm:pt modelId="{06218D0E-6F2B-4B8F-B1CE-800B5A6EF20E}">
      <dgm:prSet phldrT="[Text]"/>
      <dgm:spPr/>
      <dgm:t>
        <a:bodyPr/>
        <a:lstStyle/>
        <a:p>
          <a:r>
            <a:rPr lang="cy-GB" noProof="0" dirty="0"/>
            <a:t>Pobl</a:t>
          </a:r>
          <a:endParaRPr lang="en-GB" dirty="0"/>
        </a:p>
      </dgm:t>
    </dgm:pt>
    <dgm:pt modelId="{EF7D3DE1-47BF-4642-A5E8-B3939DC0D24B}" type="parTrans" cxnId="{39E8D721-44BC-40A4-B44A-7D5A07BD0507}">
      <dgm:prSet/>
      <dgm:spPr/>
      <dgm:t>
        <a:bodyPr/>
        <a:lstStyle/>
        <a:p>
          <a:endParaRPr lang="en-GB"/>
        </a:p>
      </dgm:t>
    </dgm:pt>
    <dgm:pt modelId="{CA9B9BA3-5029-4B4D-97E7-4FB2261F4245}" type="sibTrans" cxnId="{39E8D721-44BC-40A4-B44A-7D5A07BD0507}">
      <dgm:prSet/>
      <dgm:spPr/>
      <dgm:t>
        <a:bodyPr/>
        <a:lstStyle/>
        <a:p>
          <a:endParaRPr lang="en-GB"/>
        </a:p>
      </dgm:t>
    </dgm:pt>
    <dgm:pt modelId="{8E252B4C-1E8F-45A0-B27A-231B2022D5D9}">
      <dgm:prSet phldrT="[Text]"/>
      <dgm:spPr/>
      <dgm:t>
        <a:bodyPr/>
        <a:lstStyle/>
        <a:p>
          <a:r>
            <a:rPr lang="cy-GB" noProof="0" dirty="0"/>
            <a:t>Elw</a:t>
          </a:r>
          <a:endParaRPr lang="en-GB" dirty="0"/>
        </a:p>
      </dgm:t>
    </dgm:pt>
    <dgm:pt modelId="{A5F6EBCF-D9E6-4605-90BE-0E2409A69006}" type="parTrans" cxnId="{BBC1B4F3-B187-412E-B593-BBB37E8F837B}">
      <dgm:prSet/>
      <dgm:spPr/>
      <dgm:t>
        <a:bodyPr/>
        <a:lstStyle/>
        <a:p>
          <a:endParaRPr lang="en-GB"/>
        </a:p>
      </dgm:t>
    </dgm:pt>
    <dgm:pt modelId="{F5110C9D-3923-4475-8794-57362DA750E6}" type="sibTrans" cxnId="{BBC1B4F3-B187-412E-B593-BBB37E8F837B}">
      <dgm:prSet/>
      <dgm:spPr/>
      <dgm:t>
        <a:bodyPr/>
        <a:lstStyle/>
        <a:p>
          <a:endParaRPr lang="en-GB"/>
        </a:p>
      </dgm:t>
    </dgm:pt>
    <dgm:pt modelId="{F1F1E8BB-6395-4B51-8913-5F6D027B4AC8}">
      <dgm:prSet phldrT="[Text]"/>
      <dgm:spPr/>
      <dgm:t>
        <a:bodyPr/>
        <a:lstStyle/>
        <a:p>
          <a:r>
            <a:rPr lang="cy-GB" noProof="0" dirty="0"/>
            <a:t>Planed</a:t>
          </a:r>
          <a:endParaRPr lang="en-GB" dirty="0"/>
        </a:p>
      </dgm:t>
    </dgm:pt>
    <dgm:pt modelId="{30B5107E-1606-4AF0-869B-FA8B37EBBD99}" type="parTrans" cxnId="{5781BD22-69EB-484B-AFDF-49A5844D2E29}">
      <dgm:prSet/>
      <dgm:spPr/>
      <dgm:t>
        <a:bodyPr/>
        <a:lstStyle/>
        <a:p>
          <a:endParaRPr lang="en-GB"/>
        </a:p>
      </dgm:t>
    </dgm:pt>
    <dgm:pt modelId="{014ED870-3FE0-4E07-BD0B-074404FDE316}" type="sibTrans" cxnId="{5781BD22-69EB-484B-AFDF-49A5844D2E29}">
      <dgm:prSet/>
      <dgm:spPr/>
      <dgm:t>
        <a:bodyPr/>
        <a:lstStyle/>
        <a:p>
          <a:endParaRPr lang="en-GB"/>
        </a:p>
      </dgm:t>
    </dgm:pt>
    <dgm:pt modelId="{D8A70BB6-0306-4E78-8A44-92962D836527}" type="pres">
      <dgm:prSet presAssocID="{C8976AA6-5B26-4B3F-8393-392563734D4C}" presName="compositeShape" presStyleCnt="0">
        <dgm:presLayoutVars>
          <dgm:chMax val="7"/>
          <dgm:dir/>
          <dgm:resizeHandles val="exact"/>
        </dgm:presLayoutVars>
      </dgm:prSet>
      <dgm:spPr/>
    </dgm:pt>
    <dgm:pt modelId="{B6DB1ABF-0DAD-4D38-93A4-ED50FBF7CBCE}" type="pres">
      <dgm:prSet presAssocID="{06218D0E-6F2B-4B8F-B1CE-800B5A6EF20E}" presName="circ1" presStyleLbl="vennNode1" presStyleIdx="0" presStyleCnt="3"/>
      <dgm:spPr/>
    </dgm:pt>
    <dgm:pt modelId="{DA3E57DB-51EA-4B74-B28D-899B4380598E}" type="pres">
      <dgm:prSet presAssocID="{06218D0E-6F2B-4B8F-B1CE-800B5A6EF20E}" presName="circ1Tx" presStyleLbl="revTx" presStyleIdx="0" presStyleCnt="0">
        <dgm:presLayoutVars>
          <dgm:chMax val="0"/>
          <dgm:chPref val="0"/>
          <dgm:bulletEnabled val="1"/>
        </dgm:presLayoutVars>
      </dgm:prSet>
      <dgm:spPr/>
    </dgm:pt>
    <dgm:pt modelId="{0B134405-27C9-4C7C-8590-8C3DB9592876}" type="pres">
      <dgm:prSet presAssocID="{8E252B4C-1E8F-45A0-B27A-231B2022D5D9}" presName="circ2" presStyleLbl="vennNode1" presStyleIdx="1" presStyleCnt="3"/>
      <dgm:spPr/>
    </dgm:pt>
    <dgm:pt modelId="{25A718AF-200B-4C38-9E2F-7783870C61FE}" type="pres">
      <dgm:prSet presAssocID="{8E252B4C-1E8F-45A0-B27A-231B2022D5D9}" presName="circ2Tx" presStyleLbl="revTx" presStyleIdx="0" presStyleCnt="0">
        <dgm:presLayoutVars>
          <dgm:chMax val="0"/>
          <dgm:chPref val="0"/>
          <dgm:bulletEnabled val="1"/>
        </dgm:presLayoutVars>
      </dgm:prSet>
      <dgm:spPr/>
    </dgm:pt>
    <dgm:pt modelId="{8F82E135-CFF8-4150-B46C-17109A78D59D}" type="pres">
      <dgm:prSet presAssocID="{F1F1E8BB-6395-4B51-8913-5F6D027B4AC8}" presName="circ3" presStyleLbl="vennNode1" presStyleIdx="2" presStyleCnt="3"/>
      <dgm:spPr/>
    </dgm:pt>
    <dgm:pt modelId="{301BEC40-106B-4905-A28C-22D1A1B8776E}" type="pres">
      <dgm:prSet presAssocID="{F1F1E8BB-6395-4B51-8913-5F6D027B4AC8}" presName="circ3Tx" presStyleLbl="revTx" presStyleIdx="0" presStyleCnt="0">
        <dgm:presLayoutVars>
          <dgm:chMax val="0"/>
          <dgm:chPref val="0"/>
          <dgm:bulletEnabled val="1"/>
        </dgm:presLayoutVars>
      </dgm:prSet>
      <dgm:spPr/>
    </dgm:pt>
  </dgm:ptLst>
  <dgm:cxnLst>
    <dgm:cxn modelId="{EB5D9D1A-858A-4267-A5D8-DC8A9CCCACF7}" type="presOf" srcId="{8E252B4C-1E8F-45A0-B27A-231B2022D5D9}" destId="{25A718AF-200B-4C38-9E2F-7783870C61FE}" srcOrd="1" destOrd="0" presId="urn:microsoft.com/office/officeart/2005/8/layout/venn1"/>
    <dgm:cxn modelId="{39E8D721-44BC-40A4-B44A-7D5A07BD0507}" srcId="{C8976AA6-5B26-4B3F-8393-392563734D4C}" destId="{06218D0E-6F2B-4B8F-B1CE-800B5A6EF20E}" srcOrd="0" destOrd="0" parTransId="{EF7D3DE1-47BF-4642-A5E8-B3939DC0D24B}" sibTransId="{CA9B9BA3-5029-4B4D-97E7-4FB2261F4245}"/>
    <dgm:cxn modelId="{5781BD22-69EB-484B-AFDF-49A5844D2E29}" srcId="{C8976AA6-5B26-4B3F-8393-392563734D4C}" destId="{F1F1E8BB-6395-4B51-8913-5F6D027B4AC8}" srcOrd="2" destOrd="0" parTransId="{30B5107E-1606-4AF0-869B-FA8B37EBBD99}" sibTransId="{014ED870-3FE0-4E07-BD0B-074404FDE316}"/>
    <dgm:cxn modelId="{541D4B2E-0210-4E22-8CB3-0EFD87825E1D}" type="presOf" srcId="{06218D0E-6F2B-4B8F-B1CE-800B5A6EF20E}" destId="{DA3E57DB-51EA-4B74-B28D-899B4380598E}" srcOrd="1" destOrd="0" presId="urn:microsoft.com/office/officeart/2005/8/layout/venn1"/>
    <dgm:cxn modelId="{A4F78E60-AA87-4BB0-940D-BBC113A13D36}" type="presOf" srcId="{8E252B4C-1E8F-45A0-B27A-231B2022D5D9}" destId="{0B134405-27C9-4C7C-8590-8C3DB9592876}" srcOrd="0" destOrd="0" presId="urn:microsoft.com/office/officeart/2005/8/layout/venn1"/>
    <dgm:cxn modelId="{681B1188-51D0-4972-B53B-BCCD3C6237A4}" type="presOf" srcId="{C8976AA6-5B26-4B3F-8393-392563734D4C}" destId="{D8A70BB6-0306-4E78-8A44-92962D836527}" srcOrd="0" destOrd="0" presId="urn:microsoft.com/office/officeart/2005/8/layout/venn1"/>
    <dgm:cxn modelId="{ED9B6C99-18E0-4796-8C68-4460D517E12F}" type="presOf" srcId="{F1F1E8BB-6395-4B51-8913-5F6D027B4AC8}" destId="{301BEC40-106B-4905-A28C-22D1A1B8776E}" srcOrd="1" destOrd="0" presId="urn:microsoft.com/office/officeart/2005/8/layout/venn1"/>
    <dgm:cxn modelId="{BDED8BC7-10D0-4EE6-8148-2CECA6A8A1DE}" type="presOf" srcId="{F1F1E8BB-6395-4B51-8913-5F6D027B4AC8}" destId="{8F82E135-CFF8-4150-B46C-17109A78D59D}" srcOrd="0" destOrd="0" presId="urn:microsoft.com/office/officeart/2005/8/layout/venn1"/>
    <dgm:cxn modelId="{BBC1B4F3-B187-412E-B593-BBB37E8F837B}" srcId="{C8976AA6-5B26-4B3F-8393-392563734D4C}" destId="{8E252B4C-1E8F-45A0-B27A-231B2022D5D9}" srcOrd="1" destOrd="0" parTransId="{A5F6EBCF-D9E6-4605-90BE-0E2409A69006}" sibTransId="{F5110C9D-3923-4475-8794-57362DA750E6}"/>
    <dgm:cxn modelId="{F17C01FF-3139-431A-87C7-AE1DB005E616}" type="presOf" srcId="{06218D0E-6F2B-4B8F-B1CE-800B5A6EF20E}" destId="{B6DB1ABF-0DAD-4D38-93A4-ED50FBF7CBCE}" srcOrd="0" destOrd="0" presId="urn:microsoft.com/office/officeart/2005/8/layout/venn1"/>
    <dgm:cxn modelId="{96075196-C9E2-4AD2-92F2-4172D565A2FE}" type="presParOf" srcId="{D8A70BB6-0306-4E78-8A44-92962D836527}" destId="{B6DB1ABF-0DAD-4D38-93A4-ED50FBF7CBCE}" srcOrd="0" destOrd="0" presId="urn:microsoft.com/office/officeart/2005/8/layout/venn1"/>
    <dgm:cxn modelId="{70797555-657C-4FCC-91D7-5CFF65A303CE}" type="presParOf" srcId="{D8A70BB6-0306-4E78-8A44-92962D836527}" destId="{DA3E57DB-51EA-4B74-B28D-899B4380598E}" srcOrd="1" destOrd="0" presId="urn:microsoft.com/office/officeart/2005/8/layout/venn1"/>
    <dgm:cxn modelId="{2374CA90-C88F-4D38-A031-5B172C391C69}" type="presParOf" srcId="{D8A70BB6-0306-4E78-8A44-92962D836527}" destId="{0B134405-27C9-4C7C-8590-8C3DB9592876}" srcOrd="2" destOrd="0" presId="urn:microsoft.com/office/officeart/2005/8/layout/venn1"/>
    <dgm:cxn modelId="{2C5580AC-321A-4F15-9BEF-8A622D30BBA0}" type="presParOf" srcId="{D8A70BB6-0306-4E78-8A44-92962D836527}" destId="{25A718AF-200B-4C38-9E2F-7783870C61FE}" srcOrd="3" destOrd="0" presId="urn:microsoft.com/office/officeart/2005/8/layout/venn1"/>
    <dgm:cxn modelId="{DACFA916-802D-45F7-8ACD-2390D6E969CF}" type="presParOf" srcId="{D8A70BB6-0306-4E78-8A44-92962D836527}" destId="{8F82E135-CFF8-4150-B46C-17109A78D59D}" srcOrd="4" destOrd="0" presId="urn:microsoft.com/office/officeart/2005/8/layout/venn1"/>
    <dgm:cxn modelId="{BB18EAF5-18FF-4623-A0AB-00B3AC3D5357}" type="presParOf" srcId="{D8A70BB6-0306-4E78-8A44-92962D836527}" destId="{301BEC40-106B-4905-A28C-22D1A1B8776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976AA6-5B26-4B3F-8393-392563734D4C}" type="doc">
      <dgm:prSet loTypeId="urn:microsoft.com/office/officeart/2005/8/layout/venn1" loCatId="relationship" qsTypeId="urn:microsoft.com/office/officeart/2005/8/quickstyle/simple1" qsCatId="simple" csTypeId="urn:microsoft.com/office/officeart/2005/8/colors/colorful4" csCatId="colorful" phldr="1"/>
      <dgm:spPr/>
    </dgm:pt>
    <dgm:pt modelId="{06218D0E-6F2B-4B8F-B1CE-800B5A6EF20E}">
      <dgm:prSet phldrT="[Text]"/>
      <dgm:spPr/>
      <dgm:t>
        <a:bodyPr/>
        <a:lstStyle/>
        <a:p>
          <a:r>
            <a:rPr lang="en-GB" dirty="0">
              <a:solidFill>
                <a:schemeClr val="accent1">
                  <a:lumMod val="75000"/>
                </a:schemeClr>
              </a:solidFill>
            </a:rPr>
            <a:t>People</a:t>
          </a:r>
        </a:p>
      </dgm:t>
    </dgm:pt>
    <dgm:pt modelId="{EF7D3DE1-47BF-4642-A5E8-B3939DC0D24B}" type="parTrans" cxnId="{39E8D721-44BC-40A4-B44A-7D5A07BD0507}">
      <dgm:prSet/>
      <dgm:spPr/>
      <dgm:t>
        <a:bodyPr/>
        <a:lstStyle/>
        <a:p>
          <a:endParaRPr lang="en-GB"/>
        </a:p>
      </dgm:t>
    </dgm:pt>
    <dgm:pt modelId="{CA9B9BA3-5029-4B4D-97E7-4FB2261F4245}" type="sibTrans" cxnId="{39E8D721-44BC-40A4-B44A-7D5A07BD0507}">
      <dgm:prSet/>
      <dgm:spPr/>
      <dgm:t>
        <a:bodyPr/>
        <a:lstStyle/>
        <a:p>
          <a:endParaRPr lang="en-GB"/>
        </a:p>
      </dgm:t>
    </dgm:pt>
    <dgm:pt modelId="{8E252B4C-1E8F-45A0-B27A-231B2022D5D9}">
      <dgm:prSet phldrT="[Text]"/>
      <dgm:spPr/>
      <dgm:t>
        <a:bodyPr/>
        <a:lstStyle/>
        <a:p>
          <a:r>
            <a:rPr lang="en-GB" dirty="0">
              <a:solidFill>
                <a:schemeClr val="accent1">
                  <a:lumMod val="75000"/>
                </a:schemeClr>
              </a:solidFill>
            </a:rPr>
            <a:t>Profit</a:t>
          </a:r>
        </a:p>
      </dgm:t>
    </dgm:pt>
    <dgm:pt modelId="{A5F6EBCF-D9E6-4605-90BE-0E2409A69006}" type="parTrans" cxnId="{BBC1B4F3-B187-412E-B593-BBB37E8F837B}">
      <dgm:prSet/>
      <dgm:spPr/>
      <dgm:t>
        <a:bodyPr/>
        <a:lstStyle/>
        <a:p>
          <a:endParaRPr lang="en-GB"/>
        </a:p>
      </dgm:t>
    </dgm:pt>
    <dgm:pt modelId="{F5110C9D-3923-4475-8794-57362DA750E6}" type="sibTrans" cxnId="{BBC1B4F3-B187-412E-B593-BBB37E8F837B}">
      <dgm:prSet/>
      <dgm:spPr/>
      <dgm:t>
        <a:bodyPr/>
        <a:lstStyle/>
        <a:p>
          <a:endParaRPr lang="en-GB"/>
        </a:p>
      </dgm:t>
    </dgm:pt>
    <dgm:pt modelId="{F1F1E8BB-6395-4B51-8913-5F6D027B4AC8}">
      <dgm:prSet phldrT="[Text]"/>
      <dgm:spPr/>
      <dgm:t>
        <a:bodyPr/>
        <a:lstStyle/>
        <a:p>
          <a:r>
            <a:rPr lang="en-GB" dirty="0">
              <a:solidFill>
                <a:schemeClr val="accent1">
                  <a:lumMod val="75000"/>
                </a:schemeClr>
              </a:solidFill>
            </a:rPr>
            <a:t>Planet</a:t>
          </a:r>
        </a:p>
      </dgm:t>
    </dgm:pt>
    <dgm:pt modelId="{30B5107E-1606-4AF0-869B-FA8B37EBBD99}" type="parTrans" cxnId="{5781BD22-69EB-484B-AFDF-49A5844D2E29}">
      <dgm:prSet/>
      <dgm:spPr/>
      <dgm:t>
        <a:bodyPr/>
        <a:lstStyle/>
        <a:p>
          <a:endParaRPr lang="en-GB"/>
        </a:p>
      </dgm:t>
    </dgm:pt>
    <dgm:pt modelId="{014ED870-3FE0-4E07-BD0B-074404FDE316}" type="sibTrans" cxnId="{5781BD22-69EB-484B-AFDF-49A5844D2E29}">
      <dgm:prSet/>
      <dgm:spPr/>
      <dgm:t>
        <a:bodyPr/>
        <a:lstStyle/>
        <a:p>
          <a:endParaRPr lang="en-GB"/>
        </a:p>
      </dgm:t>
    </dgm:pt>
    <dgm:pt modelId="{D8A70BB6-0306-4E78-8A44-92962D836527}" type="pres">
      <dgm:prSet presAssocID="{C8976AA6-5B26-4B3F-8393-392563734D4C}" presName="compositeShape" presStyleCnt="0">
        <dgm:presLayoutVars>
          <dgm:chMax val="7"/>
          <dgm:dir/>
          <dgm:resizeHandles val="exact"/>
        </dgm:presLayoutVars>
      </dgm:prSet>
      <dgm:spPr/>
    </dgm:pt>
    <dgm:pt modelId="{B6DB1ABF-0DAD-4D38-93A4-ED50FBF7CBCE}" type="pres">
      <dgm:prSet presAssocID="{06218D0E-6F2B-4B8F-B1CE-800B5A6EF20E}" presName="circ1" presStyleLbl="vennNode1" presStyleIdx="0" presStyleCnt="3"/>
      <dgm:spPr/>
    </dgm:pt>
    <dgm:pt modelId="{DA3E57DB-51EA-4B74-B28D-899B4380598E}" type="pres">
      <dgm:prSet presAssocID="{06218D0E-6F2B-4B8F-B1CE-800B5A6EF20E}" presName="circ1Tx" presStyleLbl="revTx" presStyleIdx="0" presStyleCnt="0">
        <dgm:presLayoutVars>
          <dgm:chMax val="0"/>
          <dgm:chPref val="0"/>
          <dgm:bulletEnabled val="1"/>
        </dgm:presLayoutVars>
      </dgm:prSet>
      <dgm:spPr/>
    </dgm:pt>
    <dgm:pt modelId="{0B134405-27C9-4C7C-8590-8C3DB9592876}" type="pres">
      <dgm:prSet presAssocID="{8E252B4C-1E8F-45A0-B27A-231B2022D5D9}" presName="circ2" presStyleLbl="vennNode1" presStyleIdx="1" presStyleCnt="3"/>
      <dgm:spPr/>
    </dgm:pt>
    <dgm:pt modelId="{25A718AF-200B-4C38-9E2F-7783870C61FE}" type="pres">
      <dgm:prSet presAssocID="{8E252B4C-1E8F-45A0-B27A-231B2022D5D9}" presName="circ2Tx" presStyleLbl="revTx" presStyleIdx="0" presStyleCnt="0">
        <dgm:presLayoutVars>
          <dgm:chMax val="0"/>
          <dgm:chPref val="0"/>
          <dgm:bulletEnabled val="1"/>
        </dgm:presLayoutVars>
      </dgm:prSet>
      <dgm:spPr/>
    </dgm:pt>
    <dgm:pt modelId="{8F82E135-CFF8-4150-B46C-17109A78D59D}" type="pres">
      <dgm:prSet presAssocID="{F1F1E8BB-6395-4B51-8913-5F6D027B4AC8}" presName="circ3" presStyleLbl="vennNode1" presStyleIdx="2" presStyleCnt="3"/>
      <dgm:spPr/>
    </dgm:pt>
    <dgm:pt modelId="{301BEC40-106B-4905-A28C-22D1A1B8776E}" type="pres">
      <dgm:prSet presAssocID="{F1F1E8BB-6395-4B51-8913-5F6D027B4AC8}" presName="circ3Tx" presStyleLbl="revTx" presStyleIdx="0" presStyleCnt="0">
        <dgm:presLayoutVars>
          <dgm:chMax val="0"/>
          <dgm:chPref val="0"/>
          <dgm:bulletEnabled val="1"/>
        </dgm:presLayoutVars>
      </dgm:prSet>
      <dgm:spPr/>
    </dgm:pt>
  </dgm:ptLst>
  <dgm:cxnLst>
    <dgm:cxn modelId="{EB5D9D1A-858A-4267-A5D8-DC8A9CCCACF7}" type="presOf" srcId="{8E252B4C-1E8F-45A0-B27A-231B2022D5D9}" destId="{25A718AF-200B-4C38-9E2F-7783870C61FE}" srcOrd="1" destOrd="0" presId="urn:microsoft.com/office/officeart/2005/8/layout/venn1"/>
    <dgm:cxn modelId="{39E8D721-44BC-40A4-B44A-7D5A07BD0507}" srcId="{C8976AA6-5B26-4B3F-8393-392563734D4C}" destId="{06218D0E-6F2B-4B8F-B1CE-800B5A6EF20E}" srcOrd="0" destOrd="0" parTransId="{EF7D3DE1-47BF-4642-A5E8-B3939DC0D24B}" sibTransId="{CA9B9BA3-5029-4B4D-97E7-4FB2261F4245}"/>
    <dgm:cxn modelId="{5781BD22-69EB-484B-AFDF-49A5844D2E29}" srcId="{C8976AA6-5B26-4B3F-8393-392563734D4C}" destId="{F1F1E8BB-6395-4B51-8913-5F6D027B4AC8}" srcOrd="2" destOrd="0" parTransId="{30B5107E-1606-4AF0-869B-FA8B37EBBD99}" sibTransId="{014ED870-3FE0-4E07-BD0B-074404FDE316}"/>
    <dgm:cxn modelId="{541D4B2E-0210-4E22-8CB3-0EFD87825E1D}" type="presOf" srcId="{06218D0E-6F2B-4B8F-B1CE-800B5A6EF20E}" destId="{DA3E57DB-51EA-4B74-B28D-899B4380598E}" srcOrd="1" destOrd="0" presId="urn:microsoft.com/office/officeart/2005/8/layout/venn1"/>
    <dgm:cxn modelId="{A4F78E60-AA87-4BB0-940D-BBC113A13D36}" type="presOf" srcId="{8E252B4C-1E8F-45A0-B27A-231B2022D5D9}" destId="{0B134405-27C9-4C7C-8590-8C3DB9592876}" srcOrd="0" destOrd="0" presId="urn:microsoft.com/office/officeart/2005/8/layout/venn1"/>
    <dgm:cxn modelId="{681B1188-51D0-4972-B53B-BCCD3C6237A4}" type="presOf" srcId="{C8976AA6-5B26-4B3F-8393-392563734D4C}" destId="{D8A70BB6-0306-4E78-8A44-92962D836527}" srcOrd="0" destOrd="0" presId="urn:microsoft.com/office/officeart/2005/8/layout/venn1"/>
    <dgm:cxn modelId="{ED9B6C99-18E0-4796-8C68-4460D517E12F}" type="presOf" srcId="{F1F1E8BB-6395-4B51-8913-5F6D027B4AC8}" destId="{301BEC40-106B-4905-A28C-22D1A1B8776E}" srcOrd="1" destOrd="0" presId="urn:microsoft.com/office/officeart/2005/8/layout/venn1"/>
    <dgm:cxn modelId="{BDED8BC7-10D0-4EE6-8148-2CECA6A8A1DE}" type="presOf" srcId="{F1F1E8BB-6395-4B51-8913-5F6D027B4AC8}" destId="{8F82E135-CFF8-4150-B46C-17109A78D59D}" srcOrd="0" destOrd="0" presId="urn:microsoft.com/office/officeart/2005/8/layout/venn1"/>
    <dgm:cxn modelId="{BBC1B4F3-B187-412E-B593-BBB37E8F837B}" srcId="{C8976AA6-5B26-4B3F-8393-392563734D4C}" destId="{8E252B4C-1E8F-45A0-B27A-231B2022D5D9}" srcOrd="1" destOrd="0" parTransId="{A5F6EBCF-D9E6-4605-90BE-0E2409A69006}" sibTransId="{F5110C9D-3923-4475-8794-57362DA750E6}"/>
    <dgm:cxn modelId="{F17C01FF-3139-431A-87C7-AE1DB005E616}" type="presOf" srcId="{06218D0E-6F2B-4B8F-B1CE-800B5A6EF20E}" destId="{B6DB1ABF-0DAD-4D38-93A4-ED50FBF7CBCE}" srcOrd="0" destOrd="0" presId="urn:microsoft.com/office/officeart/2005/8/layout/venn1"/>
    <dgm:cxn modelId="{96075196-C9E2-4AD2-92F2-4172D565A2FE}" type="presParOf" srcId="{D8A70BB6-0306-4E78-8A44-92962D836527}" destId="{B6DB1ABF-0DAD-4D38-93A4-ED50FBF7CBCE}" srcOrd="0" destOrd="0" presId="urn:microsoft.com/office/officeart/2005/8/layout/venn1"/>
    <dgm:cxn modelId="{70797555-657C-4FCC-91D7-5CFF65A303CE}" type="presParOf" srcId="{D8A70BB6-0306-4E78-8A44-92962D836527}" destId="{DA3E57DB-51EA-4B74-B28D-899B4380598E}" srcOrd="1" destOrd="0" presId="urn:microsoft.com/office/officeart/2005/8/layout/venn1"/>
    <dgm:cxn modelId="{2374CA90-C88F-4D38-A031-5B172C391C69}" type="presParOf" srcId="{D8A70BB6-0306-4E78-8A44-92962D836527}" destId="{0B134405-27C9-4C7C-8590-8C3DB9592876}" srcOrd="2" destOrd="0" presId="urn:microsoft.com/office/officeart/2005/8/layout/venn1"/>
    <dgm:cxn modelId="{2C5580AC-321A-4F15-9BEF-8A622D30BBA0}" type="presParOf" srcId="{D8A70BB6-0306-4E78-8A44-92962D836527}" destId="{25A718AF-200B-4C38-9E2F-7783870C61FE}" srcOrd="3" destOrd="0" presId="urn:microsoft.com/office/officeart/2005/8/layout/venn1"/>
    <dgm:cxn modelId="{DACFA916-802D-45F7-8ACD-2390D6E969CF}" type="presParOf" srcId="{D8A70BB6-0306-4E78-8A44-92962D836527}" destId="{8F82E135-CFF8-4150-B46C-17109A78D59D}" srcOrd="4" destOrd="0" presId="urn:microsoft.com/office/officeart/2005/8/layout/venn1"/>
    <dgm:cxn modelId="{BB18EAF5-18FF-4623-A0AB-00B3AC3D5357}" type="presParOf" srcId="{D8A70BB6-0306-4E78-8A44-92962D836527}" destId="{301BEC40-106B-4905-A28C-22D1A1B8776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8976AA6-5B26-4B3F-8393-392563734D4C}" type="doc">
      <dgm:prSet loTypeId="urn:microsoft.com/office/officeart/2005/8/layout/venn1" loCatId="relationship" qsTypeId="urn:microsoft.com/office/officeart/2005/8/quickstyle/simple1" qsCatId="simple" csTypeId="urn:microsoft.com/office/officeart/2005/8/colors/colorful4" csCatId="colorful" phldr="1"/>
      <dgm:spPr/>
    </dgm:pt>
    <dgm:pt modelId="{06218D0E-6F2B-4B8F-B1CE-800B5A6EF20E}">
      <dgm:prSet phldrT="[Text]"/>
      <dgm:spPr/>
      <dgm:t>
        <a:bodyPr/>
        <a:lstStyle/>
        <a:p>
          <a:r>
            <a:rPr lang="cy-GB" noProof="0" dirty="0"/>
            <a:t>Pobl</a:t>
          </a:r>
          <a:endParaRPr lang="en-GB" dirty="0"/>
        </a:p>
      </dgm:t>
    </dgm:pt>
    <dgm:pt modelId="{EF7D3DE1-47BF-4642-A5E8-B3939DC0D24B}" type="parTrans" cxnId="{39E8D721-44BC-40A4-B44A-7D5A07BD0507}">
      <dgm:prSet/>
      <dgm:spPr/>
      <dgm:t>
        <a:bodyPr/>
        <a:lstStyle/>
        <a:p>
          <a:endParaRPr lang="en-GB"/>
        </a:p>
      </dgm:t>
    </dgm:pt>
    <dgm:pt modelId="{CA9B9BA3-5029-4B4D-97E7-4FB2261F4245}" type="sibTrans" cxnId="{39E8D721-44BC-40A4-B44A-7D5A07BD0507}">
      <dgm:prSet/>
      <dgm:spPr/>
      <dgm:t>
        <a:bodyPr/>
        <a:lstStyle/>
        <a:p>
          <a:endParaRPr lang="en-GB"/>
        </a:p>
      </dgm:t>
    </dgm:pt>
    <dgm:pt modelId="{8E252B4C-1E8F-45A0-B27A-231B2022D5D9}">
      <dgm:prSet phldrT="[Text]"/>
      <dgm:spPr/>
      <dgm:t>
        <a:bodyPr/>
        <a:lstStyle/>
        <a:p>
          <a:r>
            <a:rPr lang="cy-GB" noProof="0" dirty="0"/>
            <a:t>Elw</a:t>
          </a:r>
          <a:endParaRPr lang="en-GB" dirty="0"/>
        </a:p>
      </dgm:t>
    </dgm:pt>
    <dgm:pt modelId="{A5F6EBCF-D9E6-4605-90BE-0E2409A69006}" type="parTrans" cxnId="{BBC1B4F3-B187-412E-B593-BBB37E8F837B}">
      <dgm:prSet/>
      <dgm:spPr/>
      <dgm:t>
        <a:bodyPr/>
        <a:lstStyle/>
        <a:p>
          <a:endParaRPr lang="en-GB"/>
        </a:p>
      </dgm:t>
    </dgm:pt>
    <dgm:pt modelId="{F5110C9D-3923-4475-8794-57362DA750E6}" type="sibTrans" cxnId="{BBC1B4F3-B187-412E-B593-BBB37E8F837B}">
      <dgm:prSet/>
      <dgm:spPr/>
      <dgm:t>
        <a:bodyPr/>
        <a:lstStyle/>
        <a:p>
          <a:endParaRPr lang="en-GB"/>
        </a:p>
      </dgm:t>
    </dgm:pt>
    <dgm:pt modelId="{F1F1E8BB-6395-4B51-8913-5F6D027B4AC8}">
      <dgm:prSet phldrT="[Text]"/>
      <dgm:spPr/>
      <dgm:t>
        <a:bodyPr/>
        <a:lstStyle/>
        <a:p>
          <a:r>
            <a:rPr lang="cy-GB" noProof="0" dirty="0"/>
            <a:t>Planed</a:t>
          </a:r>
          <a:endParaRPr lang="en-GB" dirty="0"/>
        </a:p>
      </dgm:t>
    </dgm:pt>
    <dgm:pt modelId="{30B5107E-1606-4AF0-869B-FA8B37EBBD99}" type="parTrans" cxnId="{5781BD22-69EB-484B-AFDF-49A5844D2E29}">
      <dgm:prSet/>
      <dgm:spPr/>
      <dgm:t>
        <a:bodyPr/>
        <a:lstStyle/>
        <a:p>
          <a:endParaRPr lang="en-GB"/>
        </a:p>
      </dgm:t>
    </dgm:pt>
    <dgm:pt modelId="{014ED870-3FE0-4E07-BD0B-074404FDE316}" type="sibTrans" cxnId="{5781BD22-69EB-484B-AFDF-49A5844D2E29}">
      <dgm:prSet/>
      <dgm:spPr/>
      <dgm:t>
        <a:bodyPr/>
        <a:lstStyle/>
        <a:p>
          <a:endParaRPr lang="en-GB"/>
        </a:p>
      </dgm:t>
    </dgm:pt>
    <dgm:pt modelId="{D8A70BB6-0306-4E78-8A44-92962D836527}" type="pres">
      <dgm:prSet presAssocID="{C8976AA6-5B26-4B3F-8393-392563734D4C}" presName="compositeShape" presStyleCnt="0">
        <dgm:presLayoutVars>
          <dgm:chMax val="7"/>
          <dgm:dir/>
          <dgm:resizeHandles val="exact"/>
        </dgm:presLayoutVars>
      </dgm:prSet>
      <dgm:spPr/>
    </dgm:pt>
    <dgm:pt modelId="{B6DB1ABF-0DAD-4D38-93A4-ED50FBF7CBCE}" type="pres">
      <dgm:prSet presAssocID="{06218D0E-6F2B-4B8F-B1CE-800B5A6EF20E}" presName="circ1" presStyleLbl="vennNode1" presStyleIdx="0" presStyleCnt="3"/>
      <dgm:spPr/>
    </dgm:pt>
    <dgm:pt modelId="{DA3E57DB-51EA-4B74-B28D-899B4380598E}" type="pres">
      <dgm:prSet presAssocID="{06218D0E-6F2B-4B8F-B1CE-800B5A6EF20E}" presName="circ1Tx" presStyleLbl="revTx" presStyleIdx="0" presStyleCnt="0">
        <dgm:presLayoutVars>
          <dgm:chMax val="0"/>
          <dgm:chPref val="0"/>
          <dgm:bulletEnabled val="1"/>
        </dgm:presLayoutVars>
      </dgm:prSet>
      <dgm:spPr/>
    </dgm:pt>
    <dgm:pt modelId="{0B134405-27C9-4C7C-8590-8C3DB9592876}" type="pres">
      <dgm:prSet presAssocID="{8E252B4C-1E8F-45A0-B27A-231B2022D5D9}" presName="circ2" presStyleLbl="vennNode1" presStyleIdx="1" presStyleCnt="3"/>
      <dgm:spPr/>
    </dgm:pt>
    <dgm:pt modelId="{25A718AF-200B-4C38-9E2F-7783870C61FE}" type="pres">
      <dgm:prSet presAssocID="{8E252B4C-1E8F-45A0-B27A-231B2022D5D9}" presName="circ2Tx" presStyleLbl="revTx" presStyleIdx="0" presStyleCnt="0">
        <dgm:presLayoutVars>
          <dgm:chMax val="0"/>
          <dgm:chPref val="0"/>
          <dgm:bulletEnabled val="1"/>
        </dgm:presLayoutVars>
      </dgm:prSet>
      <dgm:spPr/>
    </dgm:pt>
    <dgm:pt modelId="{8F82E135-CFF8-4150-B46C-17109A78D59D}" type="pres">
      <dgm:prSet presAssocID="{F1F1E8BB-6395-4B51-8913-5F6D027B4AC8}" presName="circ3" presStyleLbl="vennNode1" presStyleIdx="2" presStyleCnt="3"/>
      <dgm:spPr/>
    </dgm:pt>
    <dgm:pt modelId="{301BEC40-106B-4905-A28C-22D1A1B8776E}" type="pres">
      <dgm:prSet presAssocID="{F1F1E8BB-6395-4B51-8913-5F6D027B4AC8}" presName="circ3Tx" presStyleLbl="revTx" presStyleIdx="0" presStyleCnt="0">
        <dgm:presLayoutVars>
          <dgm:chMax val="0"/>
          <dgm:chPref val="0"/>
          <dgm:bulletEnabled val="1"/>
        </dgm:presLayoutVars>
      </dgm:prSet>
      <dgm:spPr/>
    </dgm:pt>
  </dgm:ptLst>
  <dgm:cxnLst>
    <dgm:cxn modelId="{EB5D9D1A-858A-4267-A5D8-DC8A9CCCACF7}" type="presOf" srcId="{8E252B4C-1E8F-45A0-B27A-231B2022D5D9}" destId="{25A718AF-200B-4C38-9E2F-7783870C61FE}" srcOrd="1" destOrd="0" presId="urn:microsoft.com/office/officeart/2005/8/layout/venn1"/>
    <dgm:cxn modelId="{39E8D721-44BC-40A4-B44A-7D5A07BD0507}" srcId="{C8976AA6-5B26-4B3F-8393-392563734D4C}" destId="{06218D0E-6F2B-4B8F-B1CE-800B5A6EF20E}" srcOrd="0" destOrd="0" parTransId="{EF7D3DE1-47BF-4642-A5E8-B3939DC0D24B}" sibTransId="{CA9B9BA3-5029-4B4D-97E7-4FB2261F4245}"/>
    <dgm:cxn modelId="{5781BD22-69EB-484B-AFDF-49A5844D2E29}" srcId="{C8976AA6-5B26-4B3F-8393-392563734D4C}" destId="{F1F1E8BB-6395-4B51-8913-5F6D027B4AC8}" srcOrd="2" destOrd="0" parTransId="{30B5107E-1606-4AF0-869B-FA8B37EBBD99}" sibTransId="{014ED870-3FE0-4E07-BD0B-074404FDE316}"/>
    <dgm:cxn modelId="{541D4B2E-0210-4E22-8CB3-0EFD87825E1D}" type="presOf" srcId="{06218D0E-6F2B-4B8F-B1CE-800B5A6EF20E}" destId="{DA3E57DB-51EA-4B74-B28D-899B4380598E}" srcOrd="1" destOrd="0" presId="urn:microsoft.com/office/officeart/2005/8/layout/venn1"/>
    <dgm:cxn modelId="{A4F78E60-AA87-4BB0-940D-BBC113A13D36}" type="presOf" srcId="{8E252B4C-1E8F-45A0-B27A-231B2022D5D9}" destId="{0B134405-27C9-4C7C-8590-8C3DB9592876}" srcOrd="0" destOrd="0" presId="urn:microsoft.com/office/officeart/2005/8/layout/venn1"/>
    <dgm:cxn modelId="{681B1188-51D0-4972-B53B-BCCD3C6237A4}" type="presOf" srcId="{C8976AA6-5B26-4B3F-8393-392563734D4C}" destId="{D8A70BB6-0306-4E78-8A44-92962D836527}" srcOrd="0" destOrd="0" presId="urn:microsoft.com/office/officeart/2005/8/layout/venn1"/>
    <dgm:cxn modelId="{ED9B6C99-18E0-4796-8C68-4460D517E12F}" type="presOf" srcId="{F1F1E8BB-6395-4B51-8913-5F6D027B4AC8}" destId="{301BEC40-106B-4905-A28C-22D1A1B8776E}" srcOrd="1" destOrd="0" presId="urn:microsoft.com/office/officeart/2005/8/layout/venn1"/>
    <dgm:cxn modelId="{BDED8BC7-10D0-4EE6-8148-2CECA6A8A1DE}" type="presOf" srcId="{F1F1E8BB-6395-4B51-8913-5F6D027B4AC8}" destId="{8F82E135-CFF8-4150-B46C-17109A78D59D}" srcOrd="0" destOrd="0" presId="urn:microsoft.com/office/officeart/2005/8/layout/venn1"/>
    <dgm:cxn modelId="{BBC1B4F3-B187-412E-B593-BBB37E8F837B}" srcId="{C8976AA6-5B26-4B3F-8393-392563734D4C}" destId="{8E252B4C-1E8F-45A0-B27A-231B2022D5D9}" srcOrd="1" destOrd="0" parTransId="{A5F6EBCF-D9E6-4605-90BE-0E2409A69006}" sibTransId="{F5110C9D-3923-4475-8794-57362DA750E6}"/>
    <dgm:cxn modelId="{F17C01FF-3139-431A-87C7-AE1DB005E616}" type="presOf" srcId="{06218D0E-6F2B-4B8F-B1CE-800B5A6EF20E}" destId="{B6DB1ABF-0DAD-4D38-93A4-ED50FBF7CBCE}" srcOrd="0" destOrd="0" presId="urn:microsoft.com/office/officeart/2005/8/layout/venn1"/>
    <dgm:cxn modelId="{96075196-C9E2-4AD2-92F2-4172D565A2FE}" type="presParOf" srcId="{D8A70BB6-0306-4E78-8A44-92962D836527}" destId="{B6DB1ABF-0DAD-4D38-93A4-ED50FBF7CBCE}" srcOrd="0" destOrd="0" presId="urn:microsoft.com/office/officeart/2005/8/layout/venn1"/>
    <dgm:cxn modelId="{70797555-657C-4FCC-91D7-5CFF65A303CE}" type="presParOf" srcId="{D8A70BB6-0306-4E78-8A44-92962D836527}" destId="{DA3E57DB-51EA-4B74-B28D-899B4380598E}" srcOrd="1" destOrd="0" presId="urn:microsoft.com/office/officeart/2005/8/layout/venn1"/>
    <dgm:cxn modelId="{2374CA90-C88F-4D38-A031-5B172C391C69}" type="presParOf" srcId="{D8A70BB6-0306-4E78-8A44-92962D836527}" destId="{0B134405-27C9-4C7C-8590-8C3DB9592876}" srcOrd="2" destOrd="0" presId="urn:microsoft.com/office/officeart/2005/8/layout/venn1"/>
    <dgm:cxn modelId="{2C5580AC-321A-4F15-9BEF-8A622D30BBA0}" type="presParOf" srcId="{D8A70BB6-0306-4E78-8A44-92962D836527}" destId="{25A718AF-200B-4C38-9E2F-7783870C61FE}" srcOrd="3" destOrd="0" presId="urn:microsoft.com/office/officeart/2005/8/layout/venn1"/>
    <dgm:cxn modelId="{DACFA916-802D-45F7-8ACD-2390D6E969CF}" type="presParOf" srcId="{D8A70BB6-0306-4E78-8A44-92962D836527}" destId="{8F82E135-CFF8-4150-B46C-17109A78D59D}" srcOrd="4" destOrd="0" presId="urn:microsoft.com/office/officeart/2005/8/layout/venn1"/>
    <dgm:cxn modelId="{BB18EAF5-18FF-4623-A0AB-00B3AC3D5357}" type="presParOf" srcId="{D8A70BB6-0306-4E78-8A44-92962D836527}" destId="{301BEC40-106B-4905-A28C-22D1A1B8776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8976AA6-5B26-4B3F-8393-392563734D4C}" type="doc">
      <dgm:prSet loTypeId="urn:microsoft.com/office/officeart/2005/8/layout/venn1" loCatId="relationship" qsTypeId="urn:microsoft.com/office/officeart/2005/8/quickstyle/simple1" qsCatId="simple" csTypeId="urn:microsoft.com/office/officeart/2005/8/colors/colorful4" csCatId="colorful" phldr="1"/>
      <dgm:spPr/>
    </dgm:pt>
    <dgm:pt modelId="{06218D0E-6F2B-4B8F-B1CE-800B5A6EF20E}">
      <dgm:prSet phldrT="[Text]"/>
      <dgm:spPr/>
      <dgm:t>
        <a:bodyPr/>
        <a:lstStyle/>
        <a:p>
          <a:r>
            <a:rPr lang="en-GB"/>
            <a:t>People</a:t>
          </a:r>
          <a:endParaRPr lang="en-GB" dirty="0"/>
        </a:p>
      </dgm:t>
    </dgm:pt>
    <dgm:pt modelId="{EF7D3DE1-47BF-4642-A5E8-B3939DC0D24B}" type="parTrans" cxnId="{39E8D721-44BC-40A4-B44A-7D5A07BD0507}">
      <dgm:prSet/>
      <dgm:spPr/>
      <dgm:t>
        <a:bodyPr/>
        <a:lstStyle/>
        <a:p>
          <a:endParaRPr lang="en-GB"/>
        </a:p>
      </dgm:t>
    </dgm:pt>
    <dgm:pt modelId="{CA9B9BA3-5029-4B4D-97E7-4FB2261F4245}" type="sibTrans" cxnId="{39E8D721-44BC-40A4-B44A-7D5A07BD0507}">
      <dgm:prSet/>
      <dgm:spPr/>
      <dgm:t>
        <a:bodyPr/>
        <a:lstStyle/>
        <a:p>
          <a:endParaRPr lang="en-GB"/>
        </a:p>
      </dgm:t>
    </dgm:pt>
    <dgm:pt modelId="{8E252B4C-1E8F-45A0-B27A-231B2022D5D9}">
      <dgm:prSet phldrT="[Text]"/>
      <dgm:spPr/>
      <dgm:t>
        <a:bodyPr/>
        <a:lstStyle/>
        <a:p>
          <a:r>
            <a:rPr lang="en-GB" dirty="0"/>
            <a:t>Profit</a:t>
          </a:r>
        </a:p>
      </dgm:t>
    </dgm:pt>
    <dgm:pt modelId="{A5F6EBCF-D9E6-4605-90BE-0E2409A69006}" type="parTrans" cxnId="{BBC1B4F3-B187-412E-B593-BBB37E8F837B}">
      <dgm:prSet/>
      <dgm:spPr/>
      <dgm:t>
        <a:bodyPr/>
        <a:lstStyle/>
        <a:p>
          <a:endParaRPr lang="en-GB"/>
        </a:p>
      </dgm:t>
    </dgm:pt>
    <dgm:pt modelId="{F5110C9D-3923-4475-8794-57362DA750E6}" type="sibTrans" cxnId="{BBC1B4F3-B187-412E-B593-BBB37E8F837B}">
      <dgm:prSet/>
      <dgm:spPr/>
      <dgm:t>
        <a:bodyPr/>
        <a:lstStyle/>
        <a:p>
          <a:endParaRPr lang="en-GB"/>
        </a:p>
      </dgm:t>
    </dgm:pt>
    <dgm:pt modelId="{F1F1E8BB-6395-4B51-8913-5F6D027B4AC8}">
      <dgm:prSet phldrT="[Text]"/>
      <dgm:spPr/>
      <dgm:t>
        <a:bodyPr/>
        <a:lstStyle/>
        <a:p>
          <a:r>
            <a:rPr lang="en-GB"/>
            <a:t>Planet</a:t>
          </a:r>
          <a:endParaRPr lang="en-GB" dirty="0"/>
        </a:p>
      </dgm:t>
    </dgm:pt>
    <dgm:pt modelId="{30B5107E-1606-4AF0-869B-FA8B37EBBD99}" type="parTrans" cxnId="{5781BD22-69EB-484B-AFDF-49A5844D2E29}">
      <dgm:prSet/>
      <dgm:spPr/>
      <dgm:t>
        <a:bodyPr/>
        <a:lstStyle/>
        <a:p>
          <a:endParaRPr lang="en-GB"/>
        </a:p>
      </dgm:t>
    </dgm:pt>
    <dgm:pt modelId="{014ED870-3FE0-4E07-BD0B-074404FDE316}" type="sibTrans" cxnId="{5781BD22-69EB-484B-AFDF-49A5844D2E29}">
      <dgm:prSet/>
      <dgm:spPr/>
      <dgm:t>
        <a:bodyPr/>
        <a:lstStyle/>
        <a:p>
          <a:endParaRPr lang="en-GB"/>
        </a:p>
      </dgm:t>
    </dgm:pt>
    <dgm:pt modelId="{D8A70BB6-0306-4E78-8A44-92962D836527}" type="pres">
      <dgm:prSet presAssocID="{C8976AA6-5B26-4B3F-8393-392563734D4C}" presName="compositeShape" presStyleCnt="0">
        <dgm:presLayoutVars>
          <dgm:chMax val="7"/>
          <dgm:dir/>
          <dgm:resizeHandles val="exact"/>
        </dgm:presLayoutVars>
      </dgm:prSet>
      <dgm:spPr/>
    </dgm:pt>
    <dgm:pt modelId="{B6DB1ABF-0DAD-4D38-93A4-ED50FBF7CBCE}" type="pres">
      <dgm:prSet presAssocID="{06218D0E-6F2B-4B8F-B1CE-800B5A6EF20E}" presName="circ1" presStyleLbl="vennNode1" presStyleIdx="0" presStyleCnt="3"/>
      <dgm:spPr/>
    </dgm:pt>
    <dgm:pt modelId="{DA3E57DB-51EA-4B74-B28D-899B4380598E}" type="pres">
      <dgm:prSet presAssocID="{06218D0E-6F2B-4B8F-B1CE-800B5A6EF20E}" presName="circ1Tx" presStyleLbl="revTx" presStyleIdx="0" presStyleCnt="0">
        <dgm:presLayoutVars>
          <dgm:chMax val="0"/>
          <dgm:chPref val="0"/>
          <dgm:bulletEnabled val="1"/>
        </dgm:presLayoutVars>
      </dgm:prSet>
      <dgm:spPr/>
    </dgm:pt>
    <dgm:pt modelId="{0B134405-27C9-4C7C-8590-8C3DB9592876}" type="pres">
      <dgm:prSet presAssocID="{8E252B4C-1E8F-45A0-B27A-231B2022D5D9}" presName="circ2" presStyleLbl="vennNode1" presStyleIdx="1" presStyleCnt="3"/>
      <dgm:spPr/>
    </dgm:pt>
    <dgm:pt modelId="{25A718AF-200B-4C38-9E2F-7783870C61FE}" type="pres">
      <dgm:prSet presAssocID="{8E252B4C-1E8F-45A0-B27A-231B2022D5D9}" presName="circ2Tx" presStyleLbl="revTx" presStyleIdx="0" presStyleCnt="0">
        <dgm:presLayoutVars>
          <dgm:chMax val="0"/>
          <dgm:chPref val="0"/>
          <dgm:bulletEnabled val="1"/>
        </dgm:presLayoutVars>
      </dgm:prSet>
      <dgm:spPr/>
    </dgm:pt>
    <dgm:pt modelId="{8F82E135-CFF8-4150-B46C-17109A78D59D}" type="pres">
      <dgm:prSet presAssocID="{F1F1E8BB-6395-4B51-8913-5F6D027B4AC8}" presName="circ3" presStyleLbl="vennNode1" presStyleIdx="2" presStyleCnt="3"/>
      <dgm:spPr/>
    </dgm:pt>
    <dgm:pt modelId="{301BEC40-106B-4905-A28C-22D1A1B8776E}" type="pres">
      <dgm:prSet presAssocID="{F1F1E8BB-6395-4B51-8913-5F6D027B4AC8}" presName="circ3Tx" presStyleLbl="revTx" presStyleIdx="0" presStyleCnt="0">
        <dgm:presLayoutVars>
          <dgm:chMax val="0"/>
          <dgm:chPref val="0"/>
          <dgm:bulletEnabled val="1"/>
        </dgm:presLayoutVars>
      </dgm:prSet>
      <dgm:spPr/>
    </dgm:pt>
  </dgm:ptLst>
  <dgm:cxnLst>
    <dgm:cxn modelId="{EB5D9D1A-858A-4267-A5D8-DC8A9CCCACF7}" type="presOf" srcId="{8E252B4C-1E8F-45A0-B27A-231B2022D5D9}" destId="{25A718AF-200B-4C38-9E2F-7783870C61FE}" srcOrd="1" destOrd="0" presId="urn:microsoft.com/office/officeart/2005/8/layout/venn1"/>
    <dgm:cxn modelId="{39E8D721-44BC-40A4-B44A-7D5A07BD0507}" srcId="{C8976AA6-5B26-4B3F-8393-392563734D4C}" destId="{06218D0E-6F2B-4B8F-B1CE-800B5A6EF20E}" srcOrd="0" destOrd="0" parTransId="{EF7D3DE1-47BF-4642-A5E8-B3939DC0D24B}" sibTransId="{CA9B9BA3-5029-4B4D-97E7-4FB2261F4245}"/>
    <dgm:cxn modelId="{5781BD22-69EB-484B-AFDF-49A5844D2E29}" srcId="{C8976AA6-5B26-4B3F-8393-392563734D4C}" destId="{F1F1E8BB-6395-4B51-8913-5F6D027B4AC8}" srcOrd="2" destOrd="0" parTransId="{30B5107E-1606-4AF0-869B-FA8B37EBBD99}" sibTransId="{014ED870-3FE0-4E07-BD0B-074404FDE316}"/>
    <dgm:cxn modelId="{541D4B2E-0210-4E22-8CB3-0EFD87825E1D}" type="presOf" srcId="{06218D0E-6F2B-4B8F-B1CE-800B5A6EF20E}" destId="{DA3E57DB-51EA-4B74-B28D-899B4380598E}" srcOrd="1" destOrd="0" presId="urn:microsoft.com/office/officeart/2005/8/layout/venn1"/>
    <dgm:cxn modelId="{A4F78E60-AA87-4BB0-940D-BBC113A13D36}" type="presOf" srcId="{8E252B4C-1E8F-45A0-B27A-231B2022D5D9}" destId="{0B134405-27C9-4C7C-8590-8C3DB9592876}" srcOrd="0" destOrd="0" presId="urn:microsoft.com/office/officeart/2005/8/layout/venn1"/>
    <dgm:cxn modelId="{681B1188-51D0-4972-B53B-BCCD3C6237A4}" type="presOf" srcId="{C8976AA6-5B26-4B3F-8393-392563734D4C}" destId="{D8A70BB6-0306-4E78-8A44-92962D836527}" srcOrd="0" destOrd="0" presId="urn:microsoft.com/office/officeart/2005/8/layout/venn1"/>
    <dgm:cxn modelId="{ED9B6C99-18E0-4796-8C68-4460D517E12F}" type="presOf" srcId="{F1F1E8BB-6395-4B51-8913-5F6D027B4AC8}" destId="{301BEC40-106B-4905-A28C-22D1A1B8776E}" srcOrd="1" destOrd="0" presId="urn:microsoft.com/office/officeart/2005/8/layout/venn1"/>
    <dgm:cxn modelId="{BDED8BC7-10D0-4EE6-8148-2CECA6A8A1DE}" type="presOf" srcId="{F1F1E8BB-6395-4B51-8913-5F6D027B4AC8}" destId="{8F82E135-CFF8-4150-B46C-17109A78D59D}" srcOrd="0" destOrd="0" presId="urn:microsoft.com/office/officeart/2005/8/layout/venn1"/>
    <dgm:cxn modelId="{BBC1B4F3-B187-412E-B593-BBB37E8F837B}" srcId="{C8976AA6-5B26-4B3F-8393-392563734D4C}" destId="{8E252B4C-1E8F-45A0-B27A-231B2022D5D9}" srcOrd="1" destOrd="0" parTransId="{A5F6EBCF-D9E6-4605-90BE-0E2409A69006}" sibTransId="{F5110C9D-3923-4475-8794-57362DA750E6}"/>
    <dgm:cxn modelId="{F17C01FF-3139-431A-87C7-AE1DB005E616}" type="presOf" srcId="{06218D0E-6F2B-4B8F-B1CE-800B5A6EF20E}" destId="{B6DB1ABF-0DAD-4D38-93A4-ED50FBF7CBCE}" srcOrd="0" destOrd="0" presId="urn:microsoft.com/office/officeart/2005/8/layout/venn1"/>
    <dgm:cxn modelId="{96075196-C9E2-4AD2-92F2-4172D565A2FE}" type="presParOf" srcId="{D8A70BB6-0306-4E78-8A44-92962D836527}" destId="{B6DB1ABF-0DAD-4D38-93A4-ED50FBF7CBCE}" srcOrd="0" destOrd="0" presId="urn:microsoft.com/office/officeart/2005/8/layout/venn1"/>
    <dgm:cxn modelId="{70797555-657C-4FCC-91D7-5CFF65A303CE}" type="presParOf" srcId="{D8A70BB6-0306-4E78-8A44-92962D836527}" destId="{DA3E57DB-51EA-4B74-B28D-899B4380598E}" srcOrd="1" destOrd="0" presId="urn:microsoft.com/office/officeart/2005/8/layout/venn1"/>
    <dgm:cxn modelId="{2374CA90-C88F-4D38-A031-5B172C391C69}" type="presParOf" srcId="{D8A70BB6-0306-4E78-8A44-92962D836527}" destId="{0B134405-27C9-4C7C-8590-8C3DB9592876}" srcOrd="2" destOrd="0" presId="urn:microsoft.com/office/officeart/2005/8/layout/venn1"/>
    <dgm:cxn modelId="{2C5580AC-321A-4F15-9BEF-8A622D30BBA0}" type="presParOf" srcId="{D8A70BB6-0306-4E78-8A44-92962D836527}" destId="{25A718AF-200B-4C38-9E2F-7783870C61FE}" srcOrd="3" destOrd="0" presId="urn:microsoft.com/office/officeart/2005/8/layout/venn1"/>
    <dgm:cxn modelId="{DACFA916-802D-45F7-8ACD-2390D6E969CF}" type="presParOf" srcId="{D8A70BB6-0306-4E78-8A44-92962D836527}" destId="{8F82E135-CFF8-4150-B46C-17109A78D59D}" srcOrd="4" destOrd="0" presId="urn:microsoft.com/office/officeart/2005/8/layout/venn1"/>
    <dgm:cxn modelId="{BB18EAF5-18FF-4623-A0AB-00B3AC3D5357}" type="presParOf" srcId="{D8A70BB6-0306-4E78-8A44-92962D836527}" destId="{301BEC40-106B-4905-A28C-22D1A1B8776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8976AA6-5B26-4B3F-8393-392563734D4C}" type="doc">
      <dgm:prSet loTypeId="urn:microsoft.com/office/officeart/2005/8/layout/venn1" loCatId="relationship" qsTypeId="urn:microsoft.com/office/officeart/2005/8/quickstyle/simple1" qsCatId="simple" csTypeId="urn:microsoft.com/office/officeart/2005/8/colors/colorful4" csCatId="colorful" phldr="1"/>
      <dgm:spPr/>
    </dgm:pt>
    <dgm:pt modelId="{06218D0E-6F2B-4B8F-B1CE-800B5A6EF20E}">
      <dgm:prSet phldrT="[Text]"/>
      <dgm:spPr/>
      <dgm:t>
        <a:bodyPr/>
        <a:lstStyle/>
        <a:p>
          <a:r>
            <a:rPr lang="cy-GB" noProof="0" dirty="0"/>
            <a:t>Pobl</a:t>
          </a:r>
          <a:endParaRPr lang="en-GB" dirty="0"/>
        </a:p>
      </dgm:t>
    </dgm:pt>
    <dgm:pt modelId="{EF7D3DE1-47BF-4642-A5E8-B3939DC0D24B}" type="parTrans" cxnId="{39E8D721-44BC-40A4-B44A-7D5A07BD0507}">
      <dgm:prSet/>
      <dgm:spPr/>
      <dgm:t>
        <a:bodyPr/>
        <a:lstStyle/>
        <a:p>
          <a:endParaRPr lang="en-GB"/>
        </a:p>
      </dgm:t>
    </dgm:pt>
    <dgm:pt modelId="{CA9B9BA3-5029-4B4D-97E7-4FB2261F4245}" type="sibTrans" cxnId="{39E8D721-44BC-40A4-B44A-7D5A07BD0507}">
      <dgm:prSet/>
      <dgm:spPr/>
      <dgm:t>
        <a:bodyPr/>
        <a:lstStyle/>
        <a:p>
          <a:endParaRPr lang="en-GB"/>
        </a:p>
      </dgm:t>
    </dgm:pt>
    <dgm:pt modelId="{8E252B4C-1E8F-45A0-B27A-231B2022D5D9}">
      <dgm:prSet phldrT="[Text]"/>
      <dgm:spPr/>
      <dgm:t>
        <a:bodyPr/>
        <a:lstStyle/>
        <a:p>
          <a:r>
            <a:rPr lang="cy-GB" noProof="0" dirty="0"/>
            <a:t>Elw</a:t>
          </a:r>
          <a:endParaRPr lang="en-GB" dirty="0"/>
        </a:p>
      </dgm:t>
    </dgm:pt>
    <dgm:pt modelId="{A5F6EBCF-D9E6-4605-90BE-0E2409A69006}" type="parTrans" cxnId="{BBC1B4F3-B187-412E-B593-BBB37E8F837B}">
      <dgm:prSet/>
      <dgm:spPr/>
      <dgm:t>
        <a:bodyPr/>
        <a:lstStyle/>
        <a:p>
          <a:endParaRPr lang="en-GB"/>
        </a:p>
      </dgm:t>
    </dgm:pt>
    <dgm:pt modelId="{F5110C9D-3923-4475-8794-57362DA750E6}" type="sibTrans" cxnId="{BBC1B4F3-B187-412E-B593-BBB37E8F837B}">
      <dgm:prSet/>
      <dgm:spPr/>
      <dgm:t>
        <a:bodyPr/>
        <a:lstStyle/>
        <a:p>
          <a:endParaRPr lang="en-GB"/>
        </a:p>
      </dgm:t>
    </dgm:pt>
    <dgm:pt modelId="{F1F1E8BB-6395-4B51-8913-5F6D027B4AC8}">
      <dgm:prSet phldrT="[Text]"/>
      <dgm:spPr/>
      <dgm:t>
        <a:bodyPr/>
        <a:lstStyle/>
        <a:p>
          <a:r>
            <a:rPr lang="cy-GB" noProof="0" dirty="0"/>
            <a:t>Planed</a:t>
          </a:r>
          <a:endParaRPr lang="en-GB" dirty="0"/>
        </a:p>
      </dgm:t>
    </dgm:pt>
    <dgm:pt modelId="{30B5107E-1606-4AF0-869B-FA8B37EBBD99}" type="parTrans" cxnId="{5781BD22-69EB-484B-AFDF-49A5844D2E29}">
      <dgm:prSet/>
      <dgm:spPr/>
      <dgm:t>
        <a:bodyPr/>
        <a:lstStyle/>
        <a:p>
          <a:endParaRPr lang="en-GB"/>
        </a:p>
      </dgm:t>
    </dgm:pt>
    <dgm:pt modelId="{014ED870-3FE0-4E07-BD0B-074404FDE316}" type="sibTrans" cxnId="{5781BD22-69EB-484B-AFDF-49A5844D2E29}">
      <dgm:prSet/>
      <dgm:spPr/>
      <dgm:t>
        <a:bodyPr/>
        <a:lstStyle/>
        <a:p>
          <a:endParaRPr lang="en-GB"/>
        </a:p>
      </dgm:t>
    </dgm:pt>
    <dgm:pt modelId="{D8A70BB6-0306-4E78-8A44-92962D836527}" type="pres">
      <dgm:prSet presAssocID="{C8976AA6-5B26-4B3F-8393-392563734D4C}" presName="compositeShape" presStyleCnt="0">
        <dgm:presLayoutVars>
          <dgm:chMax val="7"/>
          <dgm:dir/>
          <dgm:resizeHandles val="exact"/>
        </dgm:presLayoutVars>
      </dgm:prSet>
      <dgm:spPr/>
    </dgm:pt>
    <dgm:pt modelId="{B6DB1ABF-0DAD-4D38-93A4-ED50FBF7CBCE}" type="pres">
      <dgm:prSet presAssocID="{06218D0E-6F2B-4B8F-B1CE-800B5A6EF20E}" presName="circ1" presStyleLbl="vennNode1" presStyleIdx="0" presStyleCnt="3"/>
      <dgm:spPr/>
    </dgm:pt>
    <dgm:pt modelId="{DA3E57DB-51EA-4B74-B28D-899B4380598E}" type="pres">
      <dgm:prSet presAssocID="{06218D0E-6F2B-4B8F-B1CE-800B5A6EF20E}" presName="circ1Tx" presStyleLbl="revTx" presStyleIdx="0" presStyleCnt="0">
        <dgm:presLayoutVars>
          <dgm:chMax val="0"/>
          <dgm:chPref val="0"/>
          <dgm:bulletEnabled val="1"/>
        </dgm:presLayoutVars>
      </dgm:prSet>
      <dgm:spPr/>
    </dgm:pt>
    <dgm:pt modelId="{0B134405-27C9-4C7C-8590-8C3DB9592876}" type="pres">
      <dgm:prSet presAssocID="{8E252B4C-1E8F-45A0-B27A-231B2022D5D9}" presName="circ2" presStyleLbl="vennNode1" presStyleIdx="1" presStyleCnt="3"/>
      <dgm:spPr/>
    </dgm:pt>
    <dgm:pt modelId="{25A718AF-200B-4C38-9E2F-7783870C61FE}" type="pres">
      <dgm:prSet presAssocID="{8E252B4C-1E8F-45A0-B27A-231B2022D5D9}" presName="circ2Tx" presStyleLbl="revTx" presStyleIdx="0" presStyleCnt="0">
        <dgm:presLayoutVars>
          <dgm:chMax val="0"/>
          <dgm:chPref val="0"/>
          <dgm:bulletEnabled val="1"/>
        </dgm:presLayoutVars>
      </dgm:prSet>
      <dgm:spPr/>
    </dgm:pt>
    <dgm:pt modelId="{8F82E135-CFF8-4150-B46C-17109A78D59D}" type="pres">
      <dgm:prSet presAssocID="{F1F1E8BB-6395-4B51-8913-5F6D027B4AC8}" presName="circ3" presStyleLbl="vennNode1" presStyleIdx="2" presStyleCnt="3"/>
      <dgm:spPr/>
    </dgm:pt>
    <dgm:pt modelId="{301BEC40-106B-4905-A28C-22D1A1B8776E}" type="pres">
      <dgm:prSet presAssocID="{F1F1E8BB-6395-4B51-8913-5F6D027B4AC8}" presName="circ3Tx" presStyleLbl="revTx" presStyleIdx="0" presStyleCnt="0">
        <dgm:presLayoutVars>
          <dgm:chMax val="0"/>
          <dgm:chPref val="0"/>
          <dgm:bulletEnabled val="1"/>
        </dgm:presLayoutVars>
      </dgm:prSet>
      <dgm:spPr/>
    </dgm:pt>
  </dgm:ptLst>
  <dgm:cxnLst>
    <dgm:cxn modelId="{EB5D9D1A-858A-4267-A5D8-DC8A9CCCACF7}" type="presOf" srcId="{8E252B4C-1E8F-45A0-B27A-231B2022D5D9}" destId="{25A718AF-200B-4C38-9E2F-7783870C61FE}" srcOrd="1" destOrd="0" presId="urn:microsoft.com/office/officeart/2005/8/layout/venn1"/>
    <dgm:cxn modelId="{39E8D721-44BC-40A4-B44A-7D5A07BD0507}" srcId="{C8976AA6-5B26-4B3F-8393-392563734D4C}" destId="{06218D0E-6F2B-4B8F-B1CE-800B5A6EF20E}" srcOrd="0" destOrd="0" parTransId="{EF7D3DE1-47BF-4642-A5E8-B3939DC0D24B}" sibTransId="{CA9B9BA3-5029-4B4D-97E7-4FB2261F4245}"/>
    <dgm:cxn modelId="{5781BD22-69EB-484B-AFDF-49A5844D2E29}" srcId="{C8976AA6-5B26-4B3F-8393-392563734D4C}" destId="{F1F1E8BB-6395-4B51-8913-5F6D027B4AC8}" srcOrd="2" destOrd="0" parTransId="{30B5107E-1606-4AF0-869B-FA8B37EBBD99}" sibTransId="{014ED870-3FE0-4E07-BD0B-074404FDE316}"/>
    <dgm:cxn modelId="{541D4B2E-0210-4E22-8CB3-0EFD87825E1D}" type="presOf" srcId="{06218D0E-6F2B-4B8F-B1CE-800B5A6EF20E}" destId="{DA3E57DB-51EA-4B74-B28D-899B4380598E}" srcOrd="1" destOrd="0" presId="urn:microsoft.com/office/officeart/2005/8/layout/venn1"/>
    <dgm:cxn modelId="{A4F78E60-AA87-4BB0-940D-BBC113A13D36}" type="presOf" srcId="{8E252B4C-1E8F-45A0-B27A-231B2022D5D9}" destId="{0B134405-27C9-4C7C-8590-8C3DB9592876}" srcOrd="0" destOrd="0" presId="urn:microsoft.com/office/officeart/2005/8/layout/venn1"/>
    <dgm:cxn modelId="{681B1188-51D0-4972-B53B-BCCD3C6237A4}" type="presOf" srcId="{C8976AA6-5B26-4B3F-8393-392563734D4C}" destId="{D8A70BB6-0306-4E78-8A44-92962D836527}" srcOrd="0" destOrd="0" presId="urn:microsoft.com/office/officeart/2005/8/layout/venn1"/>
    <dgm:cxn modelId="{ED9B6C99-18E0-4796-8C68-4460D517E12F}" type="presOf" srcId="{F1F1E8BB-6395-4B51-8913-5F6D027B4AC8}" destId="{301BEC40-106B-4905-A28C-22D1A1B8776E}" srcOrd="1" destOrd="0" presId="urn:microsoft.com/office/officeart/2005/8/layout/venn1"/>
    <dgm:cxn modelId="{BDED8BC7-10D0-4EE6-8148-2CECA6A8A1DE}" type="presOf" srcId="{F1F1E8BB-6395-4B51-8913-5F6D027B4AC8}" destId="{8F82E135-CFF8-4150-B46C-17109A78D59D}" srcOrd="0" destOrd="0" presId="urn:microsoft.com/office/officeart/2005/8/layout/venn1"/>
    <dgm:cxn modelId="{BBC1B4F3-B187-412E-B593-BBB37E8F837B}" srcId="{C8976AA6-5B26-4B3F-8393-392563734D4C}" destId="{8E252B4C-1E8F-45A0-B27A-231B2022D5D9}" srcOrd="1" destOrd="0" parTransId="{A5F6EBCF-D9E6-4605-90BE-0E2409A69006}" sibTransId="{F5110C9D-3923-4475-8794-57362DA750E6}"/>
    <dgm:cxn modelId="{F17C01FF-3139-431A-87C7-AE1DB005E616}" type="presOf" srcId="{06218D0E-6F2B-4B8F-B1CE-800B5A6EF20E}" destId="{B6DB1ABF-0DAD-4D38-93A4-ED50FBF7CBCE}" srcOrd="0" destOrd="0" presId="urn:microsoft.com/office/officeart/2005/8/layout/venn1"/>
    <dgm:cxn modelId="{96075196-C9E2-4AD2-92F2-4172D565A2FE}" type="presParOf" srcId="{D8A70BB6-0306-4E78-8A44-92962D836527}" destId="{B6DB1ABF-0DAD-4D38-93A4-ED50FBF7CBCE}" srcOrd="0" destOrd="0" presId="urn:microsoft.com/office/officeart/2005/8/layout/venn1"/>
    <dgm:cxn modelId="{70797555-657C-4FCC-91D7-5CFF65A303CE}" type="presParOf" srcId="{D8A70BB6-0306-4E78-8A44-92962D836527}" destId="{DA3E57DB-51EA-4B74-B28D-899B4380598E}" srcOrd="1" destOrd="0" presId="urn:microsoft.com/office/officeart/2005/8/layout/venn1"/>
    <dgm:cxn modelId="{2374CA90-C88F-4D38-A031-5B172C391C69}" type="presParOf" srcId="{D8A70BB6-0306-4E78-8A44-92962D836527}" destId="{0B134405-27C9-4C7C-8590-8C3DB9592876}" srcOrd="2" destOrd="0" presId="urn:microsoft.com/office/officeart/2005/8/layout/venn1"/>
    <dgm:cxn modelId="{2C5580AC-321A-4F15-9BEF-8A622D30BBA0}" type="presParOf" srcId="{D8A70BB6-0306-4E78-8A44-92962D836527}" destId="{25A718AF-200B-4C38-9E2F-7783870C61FE}" srcOrd="3" destOrd="0" presId="urn:microsoft.com/office/officeart/2005/8/layout/venn1"/>
    <dgm:cxn modelId="{DACFA916-802D-45F7-8ACD-2390D6E969CF}" type="presParOf" srcId="{D8A70BB6-0306-4E78-8A44-92962D836527}" destId="{8F82E135-CFF8-4150-B46C-17109A78D59D}" srcOrd="4" destOrd="0" presId="urn:microsoft.com/office/officeart/2005/8/layout/venn1"/>
    <dgm:cxn modelId="{BB18EAF5-18FF-4623-A0AB-00B3AC3D5357}" type="presParOf" srcId="{D8A70BB6-0306-4E78-8A44-92962D836527}" destId="{301BEC40-106B-4905-A28C-22D1A1B8776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8976AA6-5B26-4B3F-8393-392563734D4C}" type="doc">
      <dgm:prSet loTypeId="urn:microsoft.com/office/officeart/2005/8/layout/venn1" loCatId="relationship" qsTypeId="urn:microsoft.com/office/officeart/2005/8/quickstyle/simple1" qsCatId="simple" csTypeId="urn:microsoft.com/office/officeart/2005/8/colors/colorful4" csCatId="colorful" phldr="1"/>
      <dgm:spPr/>
    </dgm:pt>
    <dgm:pt modelId="{06218D0E-6F2B-4B8F-B1CE-800B5A6EF20E}">
      <dgm:prSet phldrT="[Text]"/>
      <dgm:spPr/>
      <dgm:t>
        <a:bodyPr/>
        <a:lstStyle/>
        <a:p>
          <a:r>
            <a:rPr lang="en-GB" dirty="0"/>
            <a:t>People</a:t>
          </a:r>
        </a:p>
      </dgm:t>
    </dgm:pt>
    <dgm:pt modelId="{EF7D3DE1-47BF-4642-A5E8-B3939DC0D24B}" type="parTrans" cxnId="{39E8D721-44BC-40A4-B44A-7D5A07BD0507}">
      <dgm:prSet/>
      <dgm:spPr/>
      <dgm:t>
        <a:bodyPr/>
        <a:lstStyle/>
        <a:p>
          <a:endParaRPr lang="en-GB"/>
        </a:p>
      </dgm:t>
    </dgm:pt>
    <dgm:pt modelId="{CA9B9BA3-5029-4B4D-97E7-4FB2261F4245}" type="sibTrans" cxnId="{39E8D721-44BC-40A4-B44A-7D5A07BD0507}">
      <dgm:prSet/>
      <dgm:spPr/>
      <dgm:t>
        <a:bodyPr/>
        <a:lstStyle/>
        <a:p>
          <a:endParaRPr lang="en-GB"/>
        </a:p>
      </dgm:t>
    </dgm:pt>
    <dgm:pt modelId="{8E252B4C-1E8F-45A0-B27A-231B2022D5D9}">
      <dgm:prSet phldrT="[Text]"/>
      <dgm:spPr/>
      <dgm:t>
        <a:bodyPr/>
        <a:lstStyle/>
        <a:p>
          <a:r>
            <a:rPr lang="en-GB"/>
            <a:t>Profit</a:t>
          </a:r>
          <a:endParaRPr lang="en-GB" dirty="0"/>
        </a:p>
      </dgm:t>
    </dgm:pt>
    <dgm:pt modelId="{A5F6EBCF-D9E6-4605-90BE-0E2409A69006}" type="parTrans" cxnId="{BBC1B4F3-B187-412E-B593-BBB37E8F837B}">
      <dgm:prSet/>
      <dgm:spPr/>
      <dgm:t>
        <a:bodyPr/>
        <a:lstStyle/>
        <a:p>
          <a:endParaRPr lang="en-GB"/>
        </a:p>
      </dgm:t>
    </dgm:pt>
    <dgm:pt modelId="{F5110C9D-3923-4475-8794-57362DA750E6}" type="sibTrans" cxnId="{BBC1B4F3-B187-412E-B593-BBB37E8F837B}">
      <dgm:prSet/>
      <dgm:spPr/>
      <dgm:t>
        <a:bodyPr/>
        <a:lstStyle/>
        <a:p>
          <a:endParaRPr lang="en-GB"/>
        </a:p>
      </dgm:t>
    </dgm:pt>
    <dgm:pt modelId="{F1F1E8BB-6395-4B51-8913-5F6D027B4AC8}">
      <dgm:prSet phldrT="[Text]"/>
      <dgm:spPr/>
      <dgm:t>
        <a:bodyPr/>
        <a:lstStyle/>
        <a:p>
          <a:r>
            <a:rPr lang="en-GB"/>
            <a:t>Planet</a:t>
          </a:r>
          <a:endParaRPr lang="en-GB" dirty="0"/>
        </a:p>
      </dgm:t>
    </dgm:pt>
    <dgm:pt modelId="{30B5107E-1606-4AF0-869B-FA8B37EBBD99}" type="parTrans" cxnId="{5781BD22-69EB-484B-AFDF-49A5844D2E29}">
      <dgm:prSet/>
      <dgm:spPr/>
      <dgm:t>
        <a:bodyPr/>
        <a:lstStyle/>
        <a:p>
          <a:endParaRPr lang="en-GB"/>
        </a:p>
      </dgm:t>
    </dgm:pt>
    <dgm:pt modelId="{014ED870-3FE0-4E07-BD0B-074404FDE316}" type="sibTrans" cxnId="{5781BD22-69EB-484B-AFDF-49A5844D2E29}">
      <dgm:prSet/>
      <dgm:spPr/>
      <dgm:t>
        <a:bodyPr/>
        <a:lstStyle/>
        <a:p>
          <a:endParaRPr lang="en-GB"/>
        </a:p>
      </dgm:t>
    </dgm:pt>
    <dgm:pt modelId="{D8A70BB6-0306-4E78-8A44-92962D836527}" type="pres">
      <dgm:prSet presAssocID="{C8976AA6-5B26-4B3F-8393-392563734D4C}" presName="compositeShape" presStyleCnt="0">
        <dgm:presLayoutVars>
          <dgm:chMax val="7"/>
          <dgm:dir/>
          <dgm:resizeHandles val="exact"/>
        </dgm:presLayoutVars>
      </dgm:prSet>
      <dgm:spPr/>
    </dgm:pt>
    <dgm:pt modelId="{B6DB1ABF-0DAD-4D38-93A4-ED50FBF7CBCE}" type="pres">
      <dgm:prSet presAssocID="{06218D0E-6F2B-4B8F-B1CE-800B5A6EF20E}" presName="circ1" presStyleLbl="vennNode1" presStyleIdx="0" presStyleCnt="3"/>
      <dgm:spPr/>
    </dgm:pt>
    <dgm:pt modelId="{DA3E57DB-51EA-4B74-B28D-899B4380598E}" type="pres">
      <dgm:prSet presAssocID="{06218D0E-6F2B-4B8F-B1CE-800B5A6EF20E}" presName="circ1Tx" presStyleLbl="revTx" presStyleIdx="0" presStyleCnt="0">
        <dgm:presLayoutVars>
          <dgm:chMax val="0"/>
          <dgm:chPref val="0"/>
          <dgm:bulletEnabled val="1"/>
        </dgm:presLayoutVars>
      </dgm:prSet>
      <dgm:spPr/>
    </dgm:pt>
    <dgm:pt modelId="{0B134405-27C9-4C7C-8590-8C3DB9592876}" type="pres">
      <dgm:prSet presAssocID="{8E252B4C-1E8F-45A0-B27A-231B2022D5D9}" presName="circ2" presStyleLbl="vennNode1" presStyleIdx="1" presStyleCnt="3"/>
      <dgm:spPr/>
    </dgm:pt>
    <dgm:pt modelId="{25A718AF-200B-4C38-9E2F-7783870C61FE}" type="pres">
      <dgm:prSet presAssocID="{8E252B4C-1E8F-45A0-B27A-231B2022D5D9}" presName="circ2Tx" presStyleLbl="revTx" presStyleIdx="0" presStyleCnt="0">
        <dgm:presLayoutVars>
          <dgm:chMax val="0"/>
          <dgm:chPref val="0"/>
          <dgm:bulletEnabled val="1"/>
        </dgm:presLayoutVars>
      </dgm:prSet>
      <dgm:spPr/>
    </dgm:pt>
    <dgm:pt modelId="{8F82E135-CFF8-4150-B46C-17109A78D59D}" type="pres">
      <dgm:prSet presAssocID="{F1F1E8BB-6395-4B51-8913-5F6D027B4AC8}" presName="circ3" presStyleLbl="vennNode1" presStyleIdx="2" presStyleCnt="3"/>
      <dgm:spPr/>
    </dgm:pt>
    <dgm:pt modelId="{301BEC40-106B-4905-A28C-22D1A1B8776E}" type="pres">
      <dgm:prSet presAssocID="{F1F1E8BB-6395-4B51-8913-5F6D027B4AC8}" presName="circ3Tx" presStyleLbl="revTx" presStyleIdx="0" presStyleCnt="0">
        <dgm:presLayoutVars>
          <dgm:chMax val="0"/>
          <dgm:chPref val="0"/>
          <dgm:bulletEnabled val="1"/>
        </dgm:presLayoutVars>
      </dgm:prSet>
      <dgm:spPr/>
    </dgm:pt>
  </dgm:ptLst>
  <dgm:cxnLst>
    <dgm:cxn modelId="{EB5D9D1A-858A-4267-A5D8-DC8A9CCCACF7}" type="presOf" srcId="{8E252B4C-1E8F-45A0-B27A-231B2022D5D9}" destId="{25A718AF-200B-4C38-9E2F-7783870C61FE}" srcOrd="1" destOrd="0" presId="urn:microsoft.com/office/officeart/2005/8/layout/venn1"/>
    <dgm:cxn modelId="{39E8D721-44BC-40A4-B44A-7D5A07BD0507}" srcId="{C8976AA6-5B26-4B3F-8393-392563734D4C}" destId="{06218D0E-6F2B-4B8F-B1CE-800B5A6EF20E}" srcOrd="0" destOrd="0" parTransId="{EF7D3DE1-47BF-4642-A5E8-B3939DC0D24B}" sibTransId="{CA9B9BA3-5029-4B4D-97E7-4FB2261F4245}"/>
    <dgm:cxn modelId="{5781BD22-69EB-484B-AFDF-49A5844D2E29}" srcId="{C8976AA6-5B26-4B3F-8393-392563734D4C}" destId="{F1F1E8BB-6395-4B51-8913-5F6D027B4AC8}" srcOrd="2" destOrd="0" parTransId="{30B5107E-1606-4AF0-869B-FA8B37EBBD99}" sibTransId="{014ED870-3FE0-4E07-BD0B-074404FDE316}"/>
    <dgm:cxn modelId="{541D4B2E-0210-4E22-8CB3-0EFD87825E1D}" type="presOf" srcId="{06218D0E-6F2B-4B8F-B1CE-800B5A6EF20E}" destId="{DA3E57DB-51EA-4B74-B28D-899B4380598E}" srcOrd="1" destOrd="0" presId="urn:microsoft.com/office/officeart/2005/8/layout/venn1"/>
    <dgm:cxn modelId="{A4F78E60-AA87-4BB0-940D-BBC113A13D36}" type="presOf" srcId="{8E252B4C-1E8F-45A0-B27A-231B2022D5D9}" destId="{0B134405-27C9-4C7C-8590-8C3DB9592876}" srcOrd="0" destOrd="0" presId="urn:microsoft.com/office/officeart/2005/8/layout/venn1"/>
    <dgm:cxn modelId="{681B1188-51D0-4972-B53B-BCCD3C6237A4}" type="presOf" srcId="{C8976AA6-5B26-4B3F-8393-392563734D4C}" destId="{D8A70BB6-0306-4E78-8A44-92962D836527}" srcOrd="0" destOrd="0" presId="urn:microsoft.com/office/officeart/2005/8/layout/venn1"/>
    <dgm:cxn modelId="{ED9B6C99-18E0-4796-8C68-4460D517E12F}" type="presOf" srcId="{F1F1E8BB-6395-4B51-8913-5F6D027B4AC8}" destId="{301BEC40-106B-4905-A28C-22D1A1B8776E}" srcOrd="1" destOrd="0" presId="urn:microsoft.com/office/officeart/2005/8/layout/venn1"/>
    <dgm:cxn modelId="{BDED8BC7-10D0-4EE6-8148-2CECA6A8A1DE}" type="presOf" srcId="{F1F1E8BB-6395-4B51-8913-5F6D027B4AC8}" destId="{8F82E135-CFF8-4150-B46C-17109A78D59D}" srcOrd="0" destOrd="0" presId="urn:microsoft.com/office/officeart/2005/8/layout/venn1"/>
    <dgm:cxn modelId="{BBC1B4F3-B187-412E-B593-BBB37E8F837B}" srcId="{C8976AA6-5B26-4B3F-8393-392563734D4C}" destId="{8E252B4C-1E8F-45A0-B27A-231B2022D5D9}" srcOrd="1" destOrd="0" parTransId="{A5F6EBCF-D9E6-4605-90BE-0E2409A69006}" sibTransId="{F5110C9D-3923-4475-8794-57362DA750E6}"/>
    <dgm:cxn modelId="{F17C01FF-3139-431A-87C7-AE1DB005E616}" type="presOf" srcId="{06218D0E-6F2B-4B8F-B1CE-800B5A6EF20E}" destId="{B6DB1ABF-0DAD-4D38-93A4-ED50FBF7CBCE}" srcOrd="0" destOrd="0" presId="urn:microsoft.com/office/officeart/2005/8/layout/venn1"/>
    <dgm:cxn modelId="{96075196-C9E2-4AD2-92F2-4172D565A2FE}" type="presParOf" srcId="{D8A70BB6-0306-4E78-8A44-92962D836527}" destId="{B6DB1ABF-0DAD-4D38-93A4-ED50FBF7CBCE}" srcOrd="0" destOrd="0" presId="urn:microsoft.com/office/officeart/2005/8/layout/venn1"/>
    <dgm:cxn modelId="{70797555-657C-4FCC-91D7-5CFF65A303CE}" type="presParOf" srcId="{D8A70BB6-0306-4E78-8A44-92962D836527}" destId="{DA3E57DB-51EA-4B74-B28D-899B4380598E}" srcOrd="1" destOrd="0" presId="urn:microsoft.com/office/officeart/2005/8/layout/venn1"/>
    <dgm:cxn modelId="{2374CA90-C88F-4D38-A031-5B172C391C69}" type="presParOf" srcId="{D8A70BB6-0306-4E78-8A44-92962D836527}" destId="{0B134405-27C9-4C7C-8590-8C3DB9592876}" srcOrd="2" destOrd="0" presId="urn:microsoft.com/office/officeart/2005/8/layout/venn1"/>
    <dgm:cxn modelId="{2C5580AC-321A-4F15-9BEF-8A622D30BBA0}" type="presParOf" srcId="{D8A70BB6-0306-4E78-8A44-92962D836527}" destId="{25A718AF-200B-4C38-9E2F-7783870C61FE}" srcOrd="3" destOrd="0" presId="urn:microsoft.com/office/officeart/2005/8/layout/venn1"/>
    <dgm:cxn modelId="{DACFA916-802D-45F7-8ACD-2390D6E969CF}" type="presParOf" srcId="{D8A70BB6-0306-4E78-8A44-92962D836527}" destId="{8F82E135-CFF8-4150-B46C-17109A78D59D}" srcOrd="4" destOrd="0" presId="urn:microsoft.com/office/officeart/2005/8/layout/venn1"/>
    <dgm:cxn modelId="{BB18EAF5-18FF-4623-A0AB-00B3AC3D5357}" type="presParOf" srcId="{D8A70BB6-0306-4E78-8A44-92962D836527}" destId="{301BEC40-106B-4905-A28C-22D1A1B8776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1ABF-0DAD-4D38-93A4-ED50FBF7CBCE}">
      <dsp:nvSpPr>
        <dsp:cNvPr id="0" name=""/>
        <dsp:cNvSpPr/>
      </dsp:nvSpPr>
      <dsp:spPr>
        <a:xfrm>
          <a:off x="559069" y="28288"/>
          <a:ext cx="1357861" cy="1357861"/>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cy-GB" sz="2300" kern="1200" noProof="0" dirty="0"/>
            <a:t>Pobl</a:t>
          </a:r>
          <a:endParaRPr lang="en-GB" sz="2300" kern="1200" dirty="0"/>
        </a:p>
      </dsp:txBody>
      <dsp:txXfrm>
        <a:off x="740117" y="265914"/>
        <a:ext cx="995765" cy="611037"/>
      </dsp:txXfrm>
    </dsp:sp>
    <dsp:sp modelId="{0B134405-27C9-4C7C-8590-8C3DB9592876}">
      <dsp:nvSpPr>
        <dsp:cNvPr id="0" name=""/>
        <dsp:cNvSpPr/>
      </dsp:nvSpPr>
      <dsp:spPr>
        <a:xfrm>
          <a:off x="1049030" y="876952"/>
          <a:ext cx="1357861" cy="1357861"/>
        </a:xfrm>
        <a:prstGeom prst="ellipse">
          <a:avLst/>
        </a:prstGeom>
        <a:solidFill>
          <a:schemeClr val="accent2">
            <a:alpha val="50000"/>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cy-GB" sz="2300" kern="1200" noProof="0" dirty="0"/>
            <a:t>Elw</a:t>
          </a:r>
          <a:endParaRPr lang="en-GB" sz="2300" kern="1200" dirty="0"/>
        </a:p>
      </dsp:txBody>
      <dsp:txXfrm>
        <a:off x="1464310" y="1227733"/>
        <a:ext cx="814717" cy="746823"/>
      </dsp:txXfrm>
    </dsp:sp>
    <dsp:sp modelId="{8F82E135-CFF8-4150-B46C-17109A78D59D}">
      <dsp:nvSpPr>
        <dsp:cNvPr id="0" name=""/>
        <dsp:cNvSpPr/>
      </dsp:nvSpPr>
      <dsp:spPr>
        <a:xfrm>
          <a:off x="69107" y="876952"/>
          <a:ext cx="1357861" cy="1357861"/>
        </a:xfrm>
        <a:prstGeom prst="ellipse">
          <a:avLst/>
        </a:prstGeom>
        <a:solidFill>
          <a:schemeClr val="accent2">
            <a:alpha val="50000"/>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cy-GB" sz="2300" kern="1200" noProof="0" dirty="0"/>
            <a:t>Planed</a:t>
          </a:r>
          <a:endParaRPr lang="en-GB" sz="2300" kern="1200" dirty="0"/>
        </a:p>
      </dsp:txBody>
      <dsp:txXfrm>
        <a:off x="196972" y="1227733"/>
        <a:ext cx="814717" cy="7468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1ABF-0DAD-4D38-93A4-ED50FBF7CBCE}">
      <dsp:nvSpPr>
        <dsp:cNvPr id="0" name=""/>
        <dsp:cNvSpPr/>
      </dsp:nvSpPr>
      <dsp:spPr>
        <a:xfrm>
          <a:off x="559069" y="28288"/>
          <a:ext cx="1357861" cy="1357861"/>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People</a:t>
          </a:r>
        </a:p>
      </dsp:txBody>
      <dsp:txXfrm>
        <a:off x="740117" y="265914"/>
        <a:ext cx="995765" cy="611037"/>
      </dsp:txXfrm>
    </dsp:sp>
    <dsp:sp modelId="{0B134405-27C9-4C7C-8590-8C3DB9592876}">
      <dsp:nvSpPr>
        <dsp:cNvPr id="0" name=""/>
        <dsp:cNvSpPr/>
      </dsp:nvSpPr>
      <dsp:spPr>
        <a:xfrm>
          <a:off x="1049030" y="876952"/>
          <a:ext cx="1357861" cy="1357861"/>
        </a:xfrm>
        <a:prstGeom prst="ellipse">
          <a:avLst/>
        </a:prstGeom>
        <a:solidFill>
          <a:schemeClr val="accent2">
            <a:alpha val="50000"/>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Profit</a:t>
          </a:r>
        </a:p>
      </dsp:txBody>
      <dsp:txXfrm>
        <a:off x="1464310" y="1227733"/>
        <a:ext cx="814717" cy="746823"/>
      </dsp:txXfrm>
    </dsp:sp>
    <dsp:sp modelId="{8F82E135-CFF8-4150-B46C-17109A78D59D}">
      <dsp:nvSpPr>
        <dsp:cNvPr id="0" name=""/>
        <dsp:cNvSpPr/>
      </dsp:nvSpPr>
      <dsp:spPr>
        <a:xfrm>
          <a:off x="69107" y="876952"/>
          <a:ext cx="1357861" cy="1357861"/>
        </a:xfrm>
        <a:prstGeom prst="ellipse">
          <a:avLst/>
        </a:prstGeom>
        <a:solidFill>
          <a:schemeClr val="accent2">
            <a:alpha val="50000"/>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Planet</a:t>
          </a:r>
        </a:p>
      </dsp:txBody>
      <dsp:txXfrm>
        <a:off x="196972" y="1227733"/>
        <a:ext cx="814717" cy="7468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1ABF-0DAD-4D38-93A4-ED50FBF7CBCE}">
      <dsp:nvSpPr>
        <dsp:cNvPr id="0" name=""/>
        <dsp:cNvSpPr/>
      </dsp:nvSpPr>
      <dsp:spPr>
        <a:xfrm>
          <a:off x="559069" y="28288"/>
          <a:ext cx="1357861" cy="1357861"/>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cy-GB" sz="2300" kern="1200" noProof="0" dirty="0"/>
            <a:t>Pobl</a:t>
          </a:r>
          <a:endParaRPr lang="en-GB" sz="2300" kern="1200" dirty="0"/>
        </a:p>
      </dsp:txBody>
      <dsp:txXfrm>
        <a:off x="740117" y="265914"/>
        <a:ext cx="995765" cy="611037"/>
      </dsp:txXfrm>
    </dsp:sp>
    <dsp:sp modelId="{0B134405-27C9-4C7C-8590-8C3DB9592876}">
      <dsp:nvSpPr>
        <dsp:cNvPr id="0" name=""/>
        <dsp:cNvSpPr/>
      </dsp:nvSpPr>
      <dsp:spPr>
        <a:xfrm>
          <a:off x="1049030" y="876952"/>
          <a:ext cx="1357861" cy="1357861"/>
        </a:xfrm>
        <a:prstGeom prst="ellipse">
          <a:avLst/>
        </a:prstGeom>
        <a:solidFill>
          <a:schemeClr val="accent4">
            <a:alpha val="50000"/>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cy-GB" sz="2300" kern="1200" noProof="0" dirty="0"/>
            <a:t>Elw</a:t>
          </a:r>
          <a:endParaRPr lang="en-GB" sz="2300" kern="1200" dirty="0"/>
        </a:p>
      </dsp:txBody>
      <dsp:txXfrm>
        <a:off x="1464310" y="1227733"/>
        <a:ext cx="814717" cy="746823"/>
      </dsp:txXfrm>
    </dsp:sp>
    <dsp:sp modelId="{8F82E135-CFF8-4150-B46C-17109A78D59D}">
      <dsp:nvSpPr>
        <dsp:cNvPr id="0" name=""/>
        <dsp:cNvSpPr/>
      </dsp:nvSpPr>
      <dsp:spPr>
        <a:xfrm>
          <a:off x="69107" y="876952"/>
          <a:ext cx="1357861" cy="1357861"/>
        </a:xfrm>
        <a:prstGeom prst="ellipse">
          <a:avLst/>
        </a:prstGeom>
        <a:solidFill>
          <a:schemeClr val="accent4">
            <a:alpha val="50000"/>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cy-GB" sz="2300" kern="1200" noProof="0" dirty="0"/>
            <a:t>Planed</a:t>
          </a:r>
          <a:endParaRPr lang="en-GB" sz="2300" kern="1200" dirty="0"/>
        </a:p>
      </dsp:txBody>
      <dsp:txXfrm>
        <a:off x="196972" y="1227733"/>
        <a:ext cx="814717" cy="7468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1ABF-0DAD-4D38-93A4-ED50FBF7CBCE}">
      <dsp:nvSpPr>
        <dsp:cNvPr id="0" name=""/>
        <dsp:cNvSpPr/>
      </dsp:nvSpPr>
      <dsp:spPr>
        <a:xfrm>
          <a:off x="559069" y="28288"/>
          <a:ext cx="1357861" cy="1357861"/>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1">
                  <a:lumMod val="75000"/>
                </a:schemeClr>
              </a:solidFill>
            </a:rPr>
            <a:t>People</a:t>
          </a:r>
        </a:p>
      </dsp:txBody>
      <dsp:txXfrm>
        <a:off x="740117" y="265914"/>
        <a:ext cx="995765" cy="611037"/>
      </dsp:txXfrm>
    </dsp:sp>
    <dsp:sp modelId="{0B134405-27C9-4C7C-8590-8C3DB9592876}">
      <dsp:nvSpPr>
        <dsp:cNvPr id="0" name=""/>
        <dsp:cNvSpPr/>
      </dsp:nvSpPr>
      <dsp:spPr>
        <a:xfrm>
          <a:off x="1049030" y="876952"/>
          <a:ext cx="1357861" cy="1357861"/>
        </a:xfrm>
        <a:prstGeom prst="ellipse">
          <a:avLst/>
        </a:prstGeom>
        <a:solidFill>
          <a:schemeClr val="accent4">
            <a:alpha val="50000"/>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1">
                  <a:lumMod val="75000"/>
                </a:schemeClr>
              </a:solidFill>
            </a:rPr>
            <a:t>Profit</a:t>
          </a:r>
        </a:p>
      </dsp:txBody>
      <dsp:txXfrm>
        <a:off x="1464310" y="1227733"/>
        <a:ext cx="814717" cy="746823"/>
      </dsp:txXfrm>
    </dsp:sp>
    <dsp:sp modelId="{8F82E135-CFF8-4150-B46C-17109A78D59D}">
      <dsp:nvSpPr>
        <dsp:cNvPr id="0" name=""/>
        <dsp:cNvSpPr/>
      </dsp:nvSpPr>
      <dsp:spPr>
        <a:xfrm>
          <a:off x="69107" y="876952"/>
          <a:ext cx="1357861" cy="1357861"/>
        </a:xfrm>
        <a:prstGeom prst="ellipse">
          <a:avLst/>
        </a:prstGeom>
        <a:solidFill>
          <a:schemeClr val="accent4">
            <a:alpha val="50000"/>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1">
                  <a:lumMod val="75000"/>
                </a:schemeClr>
              </a:solidFill>
            </a:rPr>
            <a:t>Planet</a:t>
          </a:r>
        </a:p>
      </dsp:txBody>
      <dsp:txXfrm>
        <a:off x="196972" y="1227733"/>
        <a:ext cx="814717" cy="7468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1ABF-0DAD-4D38-93A4-ED50FBF7CBCE}">
      <dsp:nvSpPr>
        <dsp:cNvPr id="0" name=""/>
        <dsp:cNvSpPr/>
      </dsp:nvSpPr>
      <dsp:spPr>
        <a:xfrm>
          <a:off x="559069" y="28288"/>
          <a:ext cx="1357861" cy="1357861"/>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cy-GB" sz="2300" kern="1200" noProof="0" dirty="0"/>
            <a:t>Pobl</a:t>
          </a:r>
          <a:endParaRPr lang="en-GB" sz="2300" kern="1200" dirty="0"/>
        </a:p>
      </dsp:txBody>
      <dsp:txXfrm>
        <a:off x="740117" y="265914"/>
        <a:ext cx="995765" cy="611037"/>
      </dsp:txXfrm>
    </dsp:sp>
    <dsp:sp modelId="{0B134405-27C9-4C7C-8590-8C3DB9592876}">
      <dsp:nvSpPr>
        <dsp:cNvPr id="0" name=""/>
        <dsp:cNvSpPr/>
      </dsp:nvSpPr>
      <dsp:spPr>
        <a:xfrm>
          <a:off x="1049030" y="876952"/>
          <a:ext cx="1357861" cy="1357861"/>
        </a:xfrm>
        <a:prstGeom prst="ellipse">
          <a:avLst/>
        </a:prstGeom>
        <a:solidFill>
          <a:schemeClr val="accent4">
            <a:alpha val="50000"/>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cy-GB" sz="2300" kern="1200" noProof="0" dirty="0"/>
            <a:t>Elw</a:t>
          </a:r>
          <a:endParaRPr lang="en-GB" sz="2300" kern="1200" dirty="0"/>
        </a:p>
      </dsp:txBody>
      <dsp:txXfrm>
        <a:off x="1464310" y="1227733"/>
        <a:ext cx="814717" cy="746823"/>
      </dsp:txXfrm>
    </dsp:sp>
    <dsp:sp modelId="{8F82E135-CFF8-4150-B46C-17109A78D59D}">
      <dsp:nvSpPr>
        <dsp:cNvPr id="0" name=""/>
        <dsp:cNvSpPr/>
      </dsp:nvSpPr>
      <dsp:spPr>
        <a:xfrm>
          <a:off x="69107" y="876952"/>
          <a:ext cx="1357861" cy="1357861"/>
        </a:xfrm>
        <a:prstGeom prst="ellipse">
          <a:avLst/>
        </a:prstGeom>
        <a:solidFill>
          <a:schemeClr val="accent4">
            <a:alpha val="50000"/>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cy-GB" sz="2300" kern="1200" noProof="0" dirty="0"/>
            <a:t>Planed</a:t>
          </a:r>
          <a:endParaRPr lang="en-GB" sz="2300" kern="1200" dirty="0"/>
        </a:p>
      </dsp:txBody>
      <dsp:txXfrm>
        <a:off x="196972" y="1227733"/>
        <a:ext cx="814717" cy="7468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1ABF-0DAD-4D38-93A4-ED50FBF7CBCE}">
      <dsp:nvSpPr>
        <dsp:cNvPr id="0" name=""/>
        <dsp:cNvSpPr/>
      </dsp:nvSpPr>
      <dsp:spPr>
        <a:xfrm>
          <a:off x="559069" y="28288"/>
          <a:ext cx="1357861" cy="1357861"/>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t>People</a:t>
          </a:r>
          <a:endParaRPr lang="en-GB" sz="2400" kern="1200" dirty="0"/>
        </a:p>
      </dsp:txBody>
      <dsp:txXfrm>
        <a:off x="740117" y="265914"/>
        <a:ext cx="995765" cy="611037"/>
      </dsp:txXfrm>
    </dsp:sp>
    <dsp:sp modelId="{0B134405-27C9-4C7C-8590-8C3DB9592876}">
      <dsp:nvSpPr>
        <dsp:cNvPr id="0" name=""/>
        <dsp:cNvSpPr/>
      </dsp:nvSpPr>
      <dsp:spPr>
        <a:xfrm>
          <a:off x="1049030" y="876952"/>
          <a:ext cx="1357861" cy="1357861"/>
        </a:xfrm>
        <a:prstGeom prst="ellipse">
          <a:avLst/>
        </a:prstGeom>
        <a:solidFill>
          <a:schemeClr val="accent4">
            <a:alpha val="50000"/>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Profit</a:t>
          </a:r>
        </a:p>
      </dsp:txBody>
      <dsp:txXfrm>
        <a:off x="1464310" y="1227733"/>
        <a:ext cx="814717" cy="746823"/>
      </dsp:txXfrm>
    </dsp:sp>
    <dsp:sp modelId="{8F82E135-CFF8-4150-B46C-17109A78D59D}">
      <dsp:nvSpPr>
        <dsp:cNvPr id="0" name=""/>
        <dsp:cNvSpPr/>
      </dsp:nvSpPr>
      <dsp:spPr>
        <a:xfrm>
          <a:off x="69107" y="876952"/>
          <a:ext cx="1357861" cy="1357861"/>
        </a:xfrm>
        <a:prstGeom prst="ellipse">
          <a:avLst/>
        </a:prstGeom>
        <a:solidFill>
          <a:schemeClr val="accent4">
            <a:alpha val="50000"/>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t>Planet</a:t>
          </a:r>
          <a:endParaRPr lang="en-GB" sz="2400" kern="1200" dirty="0"/>
        </a:p>
      </dsp:txBody>
      <dsp:txXfrm>
        <a:off x="196972" y="1227733"/>
        <a:ext cx="814717" cy="7468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1ABF-0DAD-4D38-93A4-ED50FBF7CBCE}">
      <dsp:nvSpPr>
        <dsp:cNvPr id="0" name=""/>
        <dsp:cNvSpPr/>
      </dsp:nvSpPr>
      <dsp:spPr>
        <a:xfrm>
          <a:off x="559069" y="28288"/>
          <a:ext cx="1357861" cy="1357861"/>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cy-GB" sz="2300" kern="1200" noProof="0" dirty="0"/>
            <a:t>Pobl</a:t>
          </a:r>
          <a:endParaRPr lang="en-GB" sz="2300" kern="1200" dirty="0"/>
        </a:p>
      </dsp:txBody>
      <dsp:txXfrm>
        <a:off x="740117" y="265914"/>
        <a:ext cx="995765" cy="611037"/>
      </dsp:txXfrm>
    </dsp:sp>
    <dsp:sp modelId="{0B134405-27C9-4C7C-8590-8C3DB9592876}">
      <dsp:nvSpPr>
        <dsp:cNvPr id="0" name=""/>
        <dsp:cNvSpPr/>
      </dsp:nvSpPr>
      <dsp:spPr>
        <a:xfrm>
          <a:off x="1049030" y="876952"/>
          <a:ext cx="1357861" cy="1357861"/>
        </a:xfrm>
        <a:prstGeom prst="ellipse">
          <a:avLst/>
        </a:prstGeom>
        <a:solidFill>
          <a:schemeClr val="accent4">
            <a:alpha val="50000"/>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cy-GB" sz="2300" kern="1200" noProof="0" dirty="0"/>
            <a:t>Elw</a:t>
          </a:r>
          <a:endParaRPr lang="en-GB" sz="2300" kern="1200" dirty="0"/>
        </a:p>
      </dsp:txBody>
      <dsp:txXfrm>
        <a:off x="1464310" y="1227733"/>
        <a:ext cx="814717" cy="746823"/>
      </dsp:txXfrm>
    </dsp:sp>
    <dsp:sp modelId="{8F82E135-CFF8-4150-B46C-17109A78D59D}">
      <dsp:nvSpPr>
        <dsp:cNvPr id="0" name=""/>
        <dsp:cNvSpPr/>
      </dsp:nvSpPr>
      <dsp:spPr>
        <a:xfrm>
          <a:off x="69107" y="876952"/>
          <a:ext cx="1357861" cy="1357861"/>
        </a:xfrm>
        <a:prstGeom prst="ellipse">
          <a:avLst/>
        </a:prstGeom>
        <a:solidFill>
          <a:schemeClr val="accent4">
            <a:alpha val="50000"/>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cy-GB" sz="2300" kern="1200" noProof="0" dirty="0"/>
            <a:t>Planed</a:t>
          </a:r>
          <a:endParaRPr lang="en-GB" sz="2300" kern="1200" dirty="0"/>
        </a:p>
      </dsp:txBody>
      <dsp:txXfrm>
        <a:off x="196972" y="1227733"/>
        <a:ext cx="814717" cy="7468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1ABF-0DAD-4D38-93A4-ED50FBF7CBCE}">
      <dsp:nvSpPr>
        <dsp:cNvPr id="0" name=""/>
        <dsp:cNvSpPr/>
      </dsp:nvSpPr>
      <dsp:spPr>
        <a:xfrm>
          <a:off x="559069" y="28288"/>
          <a:ext cx="1357861" cy="1357861"/>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People</a:t>
          </a:r>
        </a:p>
      </dsp:txBody>
      <dsp:txXfrm>
        <a:off x="740117" y="265914"/>
        <a:ext cx="995765" cy="611037"/>
      </dsp:txXfrm>
    </dsp:sp>
    <dsp:sp modelId="{0B134405-27C9-4C7C-8590-8C3DB9592876}">
      <dsp:nvSpPr>
        <dsp:cNvPr id="0" name=""/>
        <dsp:cNvSpPr/>
      </dsp:nvSpPr>
      <dsp:spPr>
        <a:xfrm>
          <a:off x="1049030" y="876952"/>
          <a:ext cx="1357861" cy="1357861"/>
        </a:xfrm>
        <a:prstGeom prst="ellipse">
          <a:avLst/>
        </a:prstGeom>
        <a:solidFill>
          <a:schemeClr val="accent4">
            <a:alpha val="50000"/>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t>Profit</a:t>
          </a:r>
          <a:endParaRPr lang="en-GB" sz="2400" kern="1200" dirty="0"/>
        </a:p>
      </dsp:txBody>
      <dsp:txXfrm>
        <a:off x="1464310" y="1227733"/>
        <a:ext cx="814717" cy="746823"/>
      </dsp:txXfrm>
    </dsp:sp>
    <dsp:sp modelId="{8F82E135-CFF8-4150-B46C-17109A78D59D}">
      <dsp:nvSpPr>
        <dsp:cNvPr id="0" name=""/>
        <dsp:cNvSpPr/>
      </dsp:nvSpPr>
      <dsp:spPr>
        <a:xfrm>
          <a:off x="69107" y="876952"/>
          <a:ext cx="1357861" cy="1357861"/>
        </a:xfrm>
        <a:prstGeom prst="ellipse">
          <a:avLst/>
        </a:prstGeom>
        <a:solidFill>
          <a:schemeClr val="accent4">
            <a:alpha val="50000"/>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t>Planet</a:t>
          </a:r>
          <a:endParaRPr lang="en-GB" sz="2400" kern="1200" dirty="0"/>
        </a:p>
      </dsp:txBody>
      <dsp:txXfrm>
        <a:off x="196972" y="1227733"/>
        <a:ext cx="814717" cy="746823"/>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8/7/2025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2407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1062456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10" Type="http://schemas.openxmlformats.org/officeDocument/2006/relationships/image" Target="../media/image2.png"/><Relationship Id="rId4" Type="http://schemas.openxmlformats.org/officeDocument/2006/relationships/slideLayout" Target="../slideLayouts/slideLayout5.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hyperlink" Target="mailto:ken.dicks@uwtsd.ac.uk"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hyperlink" Target="mailto:ken.dicks@uwtsd.ac.uk"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ed.ted.com/lessons/the-earth-is-full-paul-gilding" TargetMode="External"/><Relationship Id="rId2" Type="http://schemas.openxmlformats.org/officeDocument/2006/relationships/hyperlink" Target="https://www.cisl.cam.ac.uk/" TargetMode="External"/><Relationship Id="rId1" Type="http://schemas.openxmlformats.org/officeDocument/2006/relationships/slideLayout" Target="../slideLayouts/slideLayout9.xml"/><Relationship Id="rId6" Type="http://schemas.openxmlformats.org/officeDocument/2006/relationships/image" Target="../media/image10.png"/><Relationship Id="rId5" Type="http://schemas.openxmlformats.org/officeDocument/2006/relationships/hyperlink" Target="https://moodle.uwtsd.ac.uk/course/view.php?id=3522" TargetMode="Externa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hyperlink" Target="https://ed.ted.com/lessons/the-earth-is-full-paul-gilding" TargetMode="External"/><Relationship Id="rId2" Type="http://schemas.openxmlformats.org/officeDocument/2006/relationships/hyperlink" Target="https://www.cisl.cam.ac.uk/" TargetMode="External"/><Relationship Id="rId1" Type="http://schemas.openxmlformats.org/officeDocument/2006/relationships/slideLayout" Target="../slideLayouts/slideLayout9.xml"/><Relationship Id="rId6" Type="http://schemas.openxmlformats.org/officeDocument/2006/relationships/image" Target="../media/image10.png"/><Relationship Id="rId5" Type="http://schemas.openxmlformats.org/officeDocument/2006/relationships/hyperlink" Target="https://moodle.uwtsd.ac.uk/course/view.php?id=3522" TargetMode="Externa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openxmlformats.org/officeDocument/2006/relationships/hyperlink" Target="https://www-jstor-org.ezproxy.uwtsd.ac.uk/stable/20454941?sid=primo" TargetMode="External"/><Relationship Id="rId3" Type="http://schemas.openxmlformats.org/officeDocument/2006/relationships/hyperlink" Target="https://www.imf.org/en/Home" TargetMode="External"/><Relationship Id="rId7" Type="http://schemas.openxmlformats.org/officeDocument/2006/relationships/image" Target="../media/image14.png"/><Relationship Id="rId2" Type="http://schemas.openxmlformats.org/officeDocument/2006/relationships/hyperlink" Target="https://www.worldbank.org/en/home" TargetMode="External"/><Relationship Id="rId1" Type="http://schemas.openxmlformats.org/officeDocument/2006/relationships/slideLayout" Target="../slideLayouts/slideLayout3.xml"/><Relationship Id="rId6" Type="http://schemas.openxmlformats.org/officeDocument/2006/relationships/hyperlink" Target="https://archive.org/details/imperialnaturewo0000gold" TargetMode="External"/><Relationship Id="rId5" Type="http://schemas.openxmlformats.org/officeDocument/2006/relationships/image" Target="../media/image13.png"/><Relationship Id="rId4" Type="http://schemas.openxmlformats.org/officeDocument/2006/relationships/hyperlink" Target="https://www-oxfordreference-com.ezproxy.uwtsd.ac.uk/display/10.1093/acref/9780199599868.001.0001/acref-9780199599868-e-496?rskey=2MccdY&amp;result=1"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jstor-org.ezproxy.uwtsd.ac.uk/stable/20454941?sid=primo" TargetMode="External"/><Relationship Id="rId3" Type="http://schemas.openxmlformats.org/officeDocument/2006/relationships/hyperlink" Target="https://www.imf.org/en/Home" TargetMode="External"/><Relationship Id="rId7" Type="http://schemas.openxmlformats.org/officeDocument/2006/relationships/image" Target="../media/image14.png"/><Relationship Id="rId2" Type="http://schemas.openxmlformats.org/officeDocument/2006/relationships/hyperlink" Target="https://www.worldbank.org/en/home" TargetMode="External"/><Relationship Id="rId1" Type="http://schemas.openxmlformats.org/officeDocument/2006/relationships/slideLayout" Target="../slideLayouts/slideLayout3.xml"/><Relationship Id="rId6" Type="http://schemas.openxmlformats.org/officeDocument/2006/relationships/hyperlink" Target="https://archive.org/details/imperialnaturewo0000gold" TargetMode="External"/><Relationship Id="rId5" Type="http://schemas.openxmlformats.org/officeDocument/2006/relationships/image" Target="../media/image13.png"/><Relationship Id="rId4" Type="http://schemas.openxmlformats.org/officeDocument/2006/relationships/hyperlink" Target="https://www-oxfordreference-com.ezproxy.uwtsd.ac.uk/display/10.1093/acref/9780199599868.001.0001/acref-9780199599868-e-496?rskey=2MccdY&amp;result=1"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youtube.com/watch?v=hho1h7OR6l8" TargetMode="Externa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youtube.com/watch?v=hho1h7OR6l8" TargetMode="Externa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hyperlink" Target="https://www.croptrust.org/work/svalbard-global-seed-vault/" TargetMode="External"/><Relationship Id="rId2" Type="http://schemas.openxmlformats.org/officeDocument/2006/relationships/hyperlink" Target="https://www-oxfordreference-com.ezproxy.uwtsd.ac.uk/display/10.1093/acref/9780199599868.001.0001/acref-9780199599868-e-272?rskey=HVUouk&amp;result=1" TargetMode="External"/><Relationship Id="rId1" Type="http://schemas.openxmlformats.org/officeDocument/2006/relationships/slideLayout" Target="../slideLayouts/slideLayout3.xml"/><Relationship Id="rId5" Type="http://schemas.openxmlformats.org/officeDocument/2006/relationships/image" Target="../media/image14.png"/><Relationship Id="rId4" Type="http://schemas.openxmlformats.org/officeDocument/2006/relationships/hyperlink" Target="https://academic.oup.com/yale-scholarship-online/book/19768?login=true#login-purchase"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croptrust.org/work/svalbard-global-seed-vault/" TargetMode="External"/><Relationship Id="rId2" Type="http://schemas.openxmlformats.org/officeDocument/2006/relationships/hyperlink" Target="https://www-oxfordreference-com.ezproxy.uwtsd.ac.uk/display/10.1093/acref/9780199599868.001.0001/acref-9780199599868-e-272?rskey=HVUouk&amp;result=1" TargetMode="External"/><Relationship Id="rId1" Type="http://schemas.openxmlformats.org/officeDocument/2006/relationships/slideLayout" Target="../slideLayouts/slideLayout3.xml"/><Relationship Id="rId5" Type="http://schemas.openxmlformats.org/officeDocument/2006/relationships/image" Target="../media/image14.png"/><Relationship Id="rId4" Type="http://schemas.openxmlformats.org/officeDocument/2006/relationships/hyperlink" Target="https://academic.oup.com/yale-scholarship-online/book/19768?login=true#login-purchase"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3.xml"/><Relationship Id="rId4" Type="http://schemas.openxmlformats.org/officeDocument/2006/relationships/image" Target="../media/image18.jpeg"/></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3.xml"/><Relationship Id="rId4" Type="http://schemas.openxmlformats.org/officeDocument/2006/relationships/image" Target="../media/image18.jpeg"/></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3.png"/><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3.png"/><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3.xml"/><Relationship Id="rId5" Type="http://schemas.openxmlformats.org/officeDocument/2006/relationships/image" Target="../media/image13.png"/><Relationship Id="rId4" Type="http://schemas.openxmlformats.org/officeDocument/2006/relationships/image" Target="../media/image21.png"/></Relationships>
</file>

<file path=ppt/slides/_rels/slide4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3.xml"/><Relationship Id="rId5" Type="http://schemas.openxmlformats.org/officeDocument/2006/relationships/image" Target="../media/image13.png"/><Relationship Id="rId4" Type="http://schemas.openxmlformats.org/officeDocument/2006/relationships/image" Target="../media/image21.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hyperlink" Target="https://files.libcom.org/files/BookchinCriticalAppraisal.pdf" TargetMode="Externa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hyperlink" Target="https://files.libcom.org/files/BookchinCriticalAppraisal.pdf" TargetMode="Externa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hyperlink" Target="https://www-jstor-org.ezproxy.uwtsd.ac.uk/stable/j.ctt183q5f3" TargetMode="Externa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hyperlink" Target="https://www-jstor-org.ezproxy.uwtsd.ac.uk/stable/j.ctt183q5f3" TargetMode="Externa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3" Type="http://schemas.openxmlformats.org/officeDocument/2006/relationships/hyperlink" Target="https://green-socialist.com/" TargetMode="External"/><Relationship Id="rId2" Type="http://schemas.openxmlformats.org/officeDocument/2006/relationships/hyperlink" Target="https://www.socialistalternative.org/planning-green-growth/eco-socialism/" TargetMode="External"/><Relationship Id="rId1" Type="http://schemas.openxmlformats.org/officeDocument/2006/relationships/slideLayout" Target="../slideLayouts/slideLayout3.xml"/><Relationship Id="rId5" Type="http://schemas.openxmlformats.org/officeDocument/2006/relationships/hyperlink" Target="https://www-jstor-org.ezproxy.uwtsd.ac.uk/stable/j.ctv1p3xjwp.9?pq-origsite=summon" TargetMode="External"/><Relationship Id="rId4" Type="http://schemas.openxmlformats.org/officeDocument/2006/relationships/hyperlink" Target="https://climateandcapitalism.com/2020/11/13/the-return-of-nature-socialism-and-ecology/"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green-socialist.com/" TargetMode="External"/><Relationship Id="rId2" Type="http://schemas.openxmlformats.org/officeDocument/2006/relationships/hyperlink" Target="https://www.socialistalternative.org/planning-green-growth/eco-socialism/" TargetMode="External"/><Relationship Id="rId1" Type="http://schemas.openxmlformats.org/officeDocument/2006/relationships/slideLayout" Target="../slideLayouts/slideLayout3.xml"/><Relationship Id="rId5" Type="http://schemas.openxmlformats.org/officeDocument/2006/relationships/hyperlink" Target="https://www-jstor-org.ezproxy.uwtsd.ac.uk/stable/j.ctv1p3xjwp.9?pq-origsite=summon" TargetMode="External"/><Relationship Id="rId4" Type="http://schemas.openxmlformats.org/officeDocument/2006/relationships/hyperlink" Target="https://climateandcapitalism.com/2020/11/13/the-return-of-nature-socialism-and-ecology/" TargetMode="External"/></Relationships>
</file>

<file path=ppt/slides/_rels/slide56.xml.rels><?xml version="1.0" encoding="UTF-8" standalone="yes"?>
<Relationships xmlns="http://schemas.openxmlformats.org/package/2006/relationships"><Relationship Id="rId2" Type="http://schemas.openxmlformats.org/officeDocument/2006/relationships/hyperlink" Target="https://www-jstor-org.ezproxy.uwtsd.ac.uk/stable/j.ctv1p3xjwp.9?pq-origsite=summon" TargetMode="External"/><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2" Type="http://schemas.openxmlformats.org/officeDocument/2006/relationships/hyperlink" Target="https://www-jstor-org.ezproxy.uwtsd.ac.uk/stable/j.ctv1p3xjwp.9?pq-origsite=summon" TargetMode="Externa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hyperlink" Target="https://research-ebsco-com.ezproxy.uwtsd.ac.uk/c/onvpsy/viewer/pdf/th4nghpwtb?route=details" TargetMode="External"/><Relationship Id="rId7" Type="http://schemas.openxmlformats.org/officeDocument/2006/relationships/image" Target="../media/image22.png"/><Relationship Id="rId2" Type="http://schemas.openxmlformats.org/officeDocument/2006/relationships/hyperlink" Target="https://www-oxfordreference-com.ezproxy.uwtsd.ac.uk/display/10.1093/acref/9780195123715.001.0001/acref-9780195123715-e-702?rskey=mFlsno&amp;result=1" TargetMode="External"/><Relationship Id="rId1" Type="http://schemas.openxmlformats.org/officeDocument/2006/relationships/slideLayout" Target="../slideLayouts/slideLayout3.xml"/><Relationship Id="rId6" Type="http://schemas.openxmlformats.org/officeDocument/2006/relationships/hyperlink" Target="https://www.youtube.com/watch?v=JJ0nFD19eT8" TargetMode="External"/><Relationship Id="rId5" Type="http://schemas.openxmlformats.org/officeDocument/2006/relationships/hyperlink" Target="https://www.rosalux.de/en/news/id/46700/a-brief-history-of-the-alter-globalization-movement" TargetMode="External"/><Relationship Id="rId4" Type="http://schemas.openxmlformats.org/officeDocument/2006/relationships/hyperlink" Target="https://onlinelibrary-wiley-com.ezproxy.uwtsd.ac.uk/doi/full/10.1111/j.1467-8330.2007.00534.x"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research-ebsco-com.ezproxy.uwtsd.ac.uk/c/onvpsy/viewer/pdf/th4nghpwtb?route=details" TargetMode="External"/><Relationship Id="rId7" Type="http://schemas.openxmlformats.org/officeDocument/2006/relationships/image" Target="../media/image22.png"/><Relationship Id="rId2" Type="http://schemas.openxmlformats.org/officeDocument/2006/relationships/hyperlink" Target="https://www-oxfordreference-com.ezproxy.uwtsd.ac.uk/display/10.1093/acref/9780195123715.001.0001/acref-9780195123715-e-702?rskey=mFlsno&amp;result=1" TargetMode="External"/><Relationship Id="rId1" Type="http://schemas.openxmlformats.org/officeDocument/2006/relationships/slideLayout" Target="../slideLayouts/slideLayout3.xml"/><Relationship Id="rId6" Type="http://schemas.openxmlformats.org/officeDocument/2006/relationships/hyperlink" Target="https://www.youtube.com/watch?v=JJ0nFD19eT8" TargetMode="External"/><Relationship Id="rId5" Type="http://schemas.openxmlformats.org/officeDocument/2006/relationships/hyperlink" Target="https://www.rosalux.de/en/news/id/46700/a-brief-history-of-the-alter-globalization-movement" TargetMode="External"/><Relationship Id="rId4" Type="http://schemas.openxmlformats.org/officeDocument/2006/relationships/hyperlink" Target="https://onlinelibrary-wiley-com.ezproxy.uwtsd.ac.uk/doi/full/10.1111/j.1467-8330.2007.00534.x" TargetMode="Externa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3.png"/><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3.png"/><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uvm.edu/~skaza/teaching/assets/EFtypes.pdf" TargetMode="Externa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uvm.edu/~skaza/teaching/assets/EFtypes.pdf" TargetMode="Externa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3.png"/><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3.png"/><Relationship Id="rId2" Type="http://schemas.openxmlformats.org/officeDocument/2006/relationships/diagramData" Target="../diagrams/data6.xml"/><Relationship Id="rId1" Type="http://schemas.openxmlformats.org/officeDocument/2006/relationships/slideLayout" Target="../slideLayouts/slideLayout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70.xml.rels><?xml version="1.0" encoding="UTF-8" standalone="yes"?>
<Relationships xmlns="http://schemas.openxmlformats.org/package/2006/relationships"><Relationship Id="rId2" Type="http://schemas.openxmlformats.org/officeDocument/2006/relationships/hyperlink" Target="https://www.google.co.uk/books/edition/Ecology_Community_and_Lifestyle/egGtPctMg8UC?hl=en&amp;gbpv=1&amp;dq=N%C3%A6ss+1989+Ecology,+Community+and+Lifestyle:+Outline+of+an+Ecosophy&amp;printsec=frontcover" TargetMode="External"/><Relationship Id="rId1" Type="http://schemas.openxmlformats.org/officeDocument/2006/relationships/slideLayout" Target="../slideLayouts/slideLayout9.xml"/></Relationships>
</file>

<file path=ppt/slides/_rels/slide71.xml.rels><?xml version="1.0" encoding="UTF-8" standalone="yes"?>
<Relationships xmlns="http://schemas.openxmlformats.org/package/2006/relationships"><Relationship Id="rId2" Type="http://schemas.openxmlformats.org/officeDocument/2006/relationships/hyperlink" Target="https://www.google.co.uk/books/edition/Ecology_Community_and_Lifestyle/egGtPctMg8UC?hl=en&amp;gbpv=1&amp;dq=N%C3%A6ss+1989+Ecology,+Community+and+Lifestyle:+Outline+of+an+Ecosophy&amp;printsec=frontcover" TargetMode="External"/><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3" Type="http://schemas.openxmlformats.org/officeDocument/2006/relationships/hyperlink" Target="https://www.google.co.uk/books/edition/Ecology_Community_and_Lifestyle/egGtPctMg8UC?hl=en&amp;gbpv=1&amp;dq=N%C3%A6ss+1989+Ecology,+Community+and+Lifestyle:+Outline+of+an+Ecosophy&amp;printsec=frontcover" TargetMode="External"/><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2" Type="http://schemas.openxmlformats.org/officeDocument/2006/relationships/hyperlink" Target="https://www.google.co.uk/books/edition/Ecology_Community_and_Lifestyle/egGtPctMg8UC?hl=en&amp;gbpv=1&amp;dq=N%C3%A6ss+1989+Ecology,+Community+and+Lifestyle:+Outline+of+an+Ecosophy&amp;printsec=frontcover" TargetMode="External"/><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bing.com/videos/riverview/relatedvideo?q=deep%20green%20sustainability%20arne%20naess&amp;mid=BA88C4EF63C6D32E94B9BA88C4EF63C6D32E94B9&amp;ajaxhist=0" TargetMode="External"/><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bing.com/videos/riverview/relatedvideo?q=deep%20green%20sustainability%20arne%20naess&amp;mid=BA88C4EF63C6D32E94B9BA88C4EF63C6D32E94B9&amp;ajaxhist=0" TargetMode="External"/><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3.png"/><Relationship Id="rId2" Type="http://schemas.openxmlformats.org/officeDocument/2006/relationships/diagramData" Target="../diagrams/data7.xml"/><Relationship Id="rId1" Type="http://schemas.openxmlformats.org/officeDocument/2006/relationships/slideLayout" Target="../slideLayouts/slideLayout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13.png"/><Relationship Id="rId2" Type="http://schemas.openxmlformats.org/officeDocument/2006/relationships/diagramData" Target="../diagrams/data8.xml"/><Relationship Id="rId1" Type="http://schemas.openxmlformats.org/officeDocument/2006/relationships/slideLayout" Target="../slideLayouts/slideLayout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78.xml.rels><?xml version="1.0" encoding="UTF-8" standalone="yes"?>
<Relationships xmlns="http://schemas.openxmlformats.org/package/2006/relationships"><Relationship Id="rId2" Type="http://schemas.openxmlformats.org/officeDocument/2006/relationships/hyperlink" Target="https://doi.org/10.1515/9781400832859" TargetMode="External"/><Relationship Id="rId1" Type="http://schemas.openxmlformats.org/officeDocument/2006/relationships/slideLayout" Target="../slideLayouts/slideLayout9.xml"/></Relationships>
</file>

<file path=ppt/slides/_rels/slide79.xml.rels><?xml version="1.0" encoding="UTF-8" standalone="yes"?>
<Relationships xmlns="http://schemas.openxmlformats.org/package/2006/relationships"><Relationship Id="rId2" Type="http://schemas.openxmlformats.org/officeDocument/2006/relationships/hyperlink" Target="https://doi.org/10.1515/9781400832859" TargetMode="External"/><Relationship Id="rId1" Type="http://schemas.openxmlformats.org/officeDocument/2006/relationships/slideLayout" Target="../slideLayouts/slideLayout9.xml"/></Relationships>
</file>

<file path=ppt/slides/_rels/slide8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bing.com/videos/riverview/relatedvideo?q=deep%20green%20sustainability%20arne%20naess&amp;mid=BA88C4EF63C6D32E94B9BA88C4EF63C6D32E94B9&amp;ajaxhist=0" TargetMode="External"/><Relationship Id="rId1" Type="http://schemas.openxmlformats.org/officeDocument/2006/relationships/slideLayout" Target="../slideLayouts/slideLayout9.xml"/></Relationships>
</file>

<file path=ppt/slides/_rels/slide8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bing.com/videos/riverview/relatedvideo?q=deep%20green%20sustainability%20arne%20naess&amp;mid=BA88C4EF63C6D32E94B9BA88C4EF63C6D32E94B9&amp;ajaxhist=0" TargetMode="External"/><Relationship Id="rId1" Type="http://schemas.openxmlformats.org/officeDocument/2006/relationships/slideLayout" Target="../slideLayouts/slideLayout9.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2.xml.rels><?xml version="1.0" encoding="UTF-8" standalone="yes"?>
<Relationships xmlns="http://schemas.openxmlformats.org/package/2006/relationships"><Relationship Id="rId2" Type="http://schemas.openxmlformats.org/officeDocument/2006/relationships/hyperlink" Target="https://commonslibrary.parliament.uk/what-is-the-global-south/" TargetMode="External"/><Relationship Id="rId1" Type="http://schemas.openxmlformats.org/officeDocument/2006/relationships/slideLayout" Target="../slideLayouts/slideLayout9.xml"/></Relationships>
</file>

<file path=ppt/slides/_rels/slide93.xml.rels><?xml version="1.0" encoding="UTF-8" standalone="yes"?>
<Relationships xmlns="http://schemas.openxmlformats.org/package/2006/relationships"><Relationship Id="rId2" Type="http://schemas.openxmlformats.org/officeDocument/2006/relationships/hyperlink" Target="https://commonslibrary.parliament.uk/what-is-the-global-south/" TargetMode="External"/><Relationship Id="rId1" Type="http://schemas.openxmlformats.org/officeDocument/2006/relationships/slideLayout" Target="../slideLayouts/slideLayout9.xml"/></Relationships>
</file>

<file path=ppt/slides/_rels/slide9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oxfordreference-com.ezproxy.uwtsd.ac.uk/display/10.1093/acref/9780199599868.001.0001/acref-9780199599868-e-546?rskey=WV0xP4&amp;result=1" TargetMode="External"/><Relationship Id="rId1" Type="http://schemas.openxmlformats.org/officeDocument/2006/relationships/slideLayout" Target="../slideLayouts/slideLayout9.xml"/></Relationships>
</file>

<file path=ppt/slides/_rels/slide9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oxfordreference-com.ezproxy.uwtsd.ac.uk/display/10.1093/acref/9780199599868.001.0001/acref-9780199599868-e-546?rskey=WV0xP4&amp;result=1" TargetMode="External"/><Relationship Id="rId1" Type="http://schemas.openxmlformats.org/officeDocument/2006/relationships/slideLayout" Target="../slideLayouts/slideLayout9.xml"/></Relationships>
</file>

<file path=ppt/slides/_rels/slide96.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8794790.001.0001/acref-9780198794790-e-136?rskey=SCEafw&amp;result=1" TargetMode="External"/><Relationship Id="rId1" Type="http://schemas.openxmlformats.org/officeDocument/2006/relationships/slideLayout" Target="../slideLayouts/slideLayout9.xml"/></Relationships>
</file>

<file path=ppt/slides/_rels/slide97.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8794790.001.0001/acref-9780198794790-e-136?rskey=SCEafw&amp;result=1" TargetMode="External"/><Relationship Id="rId1" Type="http://schemas.openxmlformats.org/officeDocument/2006/relationships/slideLayout" Target="../slideLayouts/slideLayout9.xml"/></Relationships>
</file>

<file path=ppt/slides/_rels/slide98.xml.rels><?xml version="1.0" encoding="UTF-8" standalone="yes"?>
<Relationships xmlns="http://schemas.openxmlformats.org/package/2006/relationships"><Relationship Id="rId2" Type="http://schemas.openxmlformats.org/officeDocument/2006/relationships/hyperlink" Target="https://royalsocietypublishing.org/toc/rstb/2022/377/1857" TargetMode="External"/><Relationship Id="rId1" Type="http://schemas.openxmlformats.org/officeDocument/2006/relationships/slideLayout" Target="../slideLayouts/slideLayout9.xml"/></Relationships>
</file>

<file path=ppt/slides/_rels/slide99.xml.rels><?xml version="1.0" encoding="UTF-8" standalone="yes"?>
<Relationships xmlns="http://schemas.openxmlformats.org/package/2006/relationships"><Relationship Id="rId2" Type="http://schemas.openxmlformats.org/officeDocument/2006/relationships/hyperlink" Target="https://royalsocietypublishing.org/toc/rstb/2022/377/1857" TargetMode="External"/><Relationship Id="rId1" Type="http://schemas.openxmlformats.org/officeDocument/2006/relationships/slideLayout" Target="../slideLayouts/slideLayout9.xml"/></Relationships>
</file>

<file path=ppt/slides/_rels/slide10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v=kKWln6iPXH8" TargetMode="External"/><Relationship Id="rId1" Type="http://schemas.openxmlformats.org/officeDocument/2006/relationships/slideLayout" Target="../slideLayouts/slideLayout9.xml"/><Relationship Id="rId4" Type="http://schemas.openxmlformats.org/officeDocument/2006/relationships/image" Target="../media/image27.png"/></Relationships>
</file>

<file path=ppt/slides/_rels/slide10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v=kKWln6iPXH8" TargetMode="External"/><Relationship Id="rId1" Type="http://schemas.openxmlformats.org/officeDocument/2006/relationships/slideLayout" Target="../slideLayouts/slideLayout9.xml"/><Relationship Id="rId4" Type="http://schemas.openxmlformats.org/officeDocument/2006/relationships/image" Target="../media/image27.png"/></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6.xml.rels><?xml version="1.0" encoding="UTF-8" standalone="yes"?>
<Relationships xmlns="http://schemas.openxmlformats.org/package/2006/relationships"><Relationship Id="rId2" Type="http://schemas.openxmlformats.org/officeDocument/2006/relationships/hyperlink" Target="https://www.un.org/en/actnow" TargetMode="External"/><Relationship Id="rId1" Type="http://schemas.openxmlformats.org/officeDocument/2006/relationships/slideLayout" Target="../slideLayouts/slideLayout3.xml"/></Relationships>
</file>

<file path=ppt/slides/_rels/slide107.xml.rels><?xml version="1.0" encoding="UTF-8" standalone="yes"?>
<Relationships xmlns="http://schemas.openxmlformats.org/package/2006/relationships"><Relationship Id="rId2" Type="http://schemas.openxmlformats.org/officeDocument/2006/relationships/hyperlink" Target="https://www.un.org/en/actnow" TargetMode="External"/><Relationship Id="rId1" Type="http://schemas.openxmlformats.org/officeDocument/2006/relationships/slideLayout" Target="../slideLayouts/slideLayout3.xml"/></Relationships>
</file>

<file path=ppt/slides/_rels/slide10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proquest.com/docview/2371184383/fulltextPDF/A86F208FBFC24819PQ/1?accountid=130472" TargetMode="External"/><Relationship Id="rId1" Type="http://schemas.openxmlformats.org/officeDocument/2006/relationships/slideLayout" Target="../slideLayouts/slideLayout3.xml"/></Relationships>
</file>

<file path=ppt/slides/_rels/slide10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proquest.com/docview/2371184383/fulltextPDF/A86F208FBFC24819PQ/1?accountid=130472" TargetMode="External"/><Relationship Id="rId1" Type="http://schemas.openxmlformats.org/officeDocument/2006/relationships/slideLayout" Target="../slideLayouts/slideLayout3.xml"/></Relationships>
</file>

<file path=ppt/slides/_rels/slide110.xml.rels><?xml version="1.0" encoding="UTF-8" standalone="yes"?>
<Relationships xmlns="http://schemas.openxmlformats.org/package/2006/relationships"><Relationship Id="rId8" Type="http://schemas.openxmlformats.org/officeDocument/2006/relationships/hyperlink" Target="https://onlinelibrary.wiley.com/doi/10.1111/1468-0092.00030" TargetMode="External"/><Relationship Id="rId3" Type="http://schemas.openxmlformats.org/officeDocument/2006/relationships/hyperlink" Target="https://research-ebsco-com.ezproxy.uwtsd.ac.uk/c/onvpsy/viewer/pdf/th4nghpwtb?route=details" TargetMode="External"/><Relationship Id="rId7" Type="http://schemas.openxmlformats.org/officeDocument/2006/relationships/hyperlink" Target="https://commonslibrary.parliament.uk/what-is-the-global-south/" TargetMode="External"/><Relationship Id="rId2" Type="http://schemas.openxmlformats.org/officeDocument/2006/relationships/hyperlink" Target="https://www-vlebooks-com.ezproxy.uwtsd.ac.uk/Product/Index/67348?page=0&amp;startBookmarkId=-1" TargetMode="External"/><Relationship Id="rId1" Type="http://schemas.openxmlformats.org/officeDocument/2006/relationships/slideLayout" Target="../slideLayouts/slideLayout3.xml"/><Relationship Id="rId6" Type="http://schemas.openxmlformats.org/officeDocument/2006/relationships/hyperlink" Target="https://theanarchistlibrary.org/library/murray-bookchin-what-is-social-ecology" TargetMode="External"/><Relationship Id="rId5" Type="http://schemas.openxmlformats.org/officeDocument/2006/relationships/hyperlink" Target="https://www.academia.edu/2587919/Perspectives_on_Ecofeminism_1992_" TargetMode="External"/><Relationship Id="rId4" Type="http://schemas.openxmlformats.org/officeDocument/2006/relationships/hyperlink" Target="https://www-jstor-org.ezproxy.uwtsd.ac.uk/stable/20454941?sid=primo" TargetMode="External"/></Relationships>
</file>

<file path=ppt/slides/_rels/slide111.xml.rels><?xml version="1.0" encoding="UTF-8" standalone="yes"?>
<Relationships xmlns="http://schemas.openxmlformats.org/package/2006/relationships"><Relationship Id="rId8" Type="http://schemas.openxmlformats.org/officeDocument/2006/relationships/hyperlink" Target="https://ebookcentral.proquest.com/lib/trinity/detail.action?docID=31357862&amp;pq-origsite=primo" TargetMode="External"/><Relationship Id="rId3" Type="http://schemas.openxmlformats.org/officeDocument/2006/relationships/hyperlink" Target="https://www.youtube.com/watch?v=hho1h7OR6l8" TargetMode="External"/><Relationship Id="rId7" Type="http://schemas.openxmlformats.org/officeDocument/2006/relationships/hyperlink" Target="https://www-oxfordreference-com.ezproxy.uwtsd.ac.uk/display/10.1093/acref/9780199657681.001.0001/acref-9780199657681-e-1604?rskey=SdlbD1&amp;result=1" TargetMode="External"/><Relationship Id="rId2" Type="http://schemas.openxmlformats.org/officeDocument/2006/relationships/hyperlink" Target="https://www-oxfordreference-com.ezproxy.uwtsd.ac.uk/display/10.1093/acref/9780198794790.001.0001/acref-9780198794790-e-136?rskey=SCEafw&amp;result=1" TargetMode="External"/><Relationship Id="rId1" Type="http://schemas.openxmlformats.org/officeDocument/2006/relationships/slideLayout" Target="../slideLayouts/slideLayout3.xml"/><Relationship Id="rId6" Type="http://schemas.openxmlformats.org/officeDocument/2006/relationships/hyperlink" Target="https://www-oxfordreference-com.ezproxy.uwtsd.ac.uk/display/10.1093/acref/9780199599868.001.0001/acref-9780199599868-e-546?rskey=WV0xP4&amp;result=1" TargetMode="External"/><Relationship Id="rId5" Type="http://schemas.openxmlformats.org/officeDocument/2006/relationships/hyperlink" Target="https://www-oxfordreference-com.ezproxy.uwtsd.ac.uk/display/10.1093/acref/9780199599868.001.0001/acref-9780199599868-e-272?rskey=HVUouk&amp;result=1" TargetMode="External"/><Relationship Id="rId10" Type="http://schemas.openxmlformats.org/officeDocument/2006/relationships/hyperlink" Target="https://www-sciencedirect-com.ezproxy.uwtsd.ac.uk/science/article/pii/S0921800997001389?via%3Dihub" TargetMode="External"/><Relationship Id="rId4" Type="http://schemas.openxmlformats.org/officeDocument/2006/relationships/hyperlink" Target="https://www-oxfordreference-com.ezproxy.uwtsd.ac.uk/display/10.1093/acref/9780199599868.001.0001/acref-9780199599868-e-496?rskey=mtOteZ&amp;result=2" TargetMode="External"/><Relationship Id="rId9" Type="http://schemas.openxmlformats.org/officeDocument/2006/relationships/hyperlink" Target="https://www.croptrust.org/what-we-do/programs/svalbard-global-seed-vault/" TargetMode="External"/></Relationships>
</file>

<file path=ppt/slides/_rels/slide112.xml.rels><?xml version="1.0" encoding="UTF-8" standalone="yes"?>
<Relationships xmlns="http://schemas.openxmlformats.org/package/2006/relationships"><Relationship Id="rId8" Type="http://schemas.openxmlformats.org/officeDocument/2006/relationships/hyperlink" Target="https://archive.org/details/imperialnaturewo0000gold" TargetMode="External"/><Relationship Id="rId3" Type="http://schemas.openxmlformats.org/officeDocument/2006/relationships/hyperlink" Target="https://research-ebsco-com.ezproxy.uwtsd.ac.uk/c/onvpsy/viewer/pdf/sd2ihgx52b?route=details" TargetMode="External"/><Relationship Id="rId7" Type="http://schemas.openxmlformats.org/officeDocument/2006/relationships/hyperlink" Target="https://ed.ted.com/lessons/the-earth-is-full-paul-gilding" TargetMode="External"/><Relationship Id="rId2" Type="http://schemas.openxmlformats.org/officeDocument/2006/relationships/hyperlink" Target="https://research-ebsco-com.ezproxy.uwtsd.ac.uk/c/onvpsy/viewer/pdf/o23rv2okoz?route=details" TargetMode="External"/><Relationship Id="rId1" Type="http://schemas.openxmlformats.org/officeDocument/2006/relationships/slideLayout" Target="../slideLayouts/slideLayout3.xml"/><Relationship Id="rId6" Type="http://schemas.openxmlformats.org/officeDocument/2006/relationships/hyperlink" Target="https://academic.oup.com/yale-scholarship-online/book/19768?login=true#login-purchase#login-purchase" TargetMode="External"/><Relationship Id="rId11" Type="http://schemas.openxmlformats.org/officeDocument/2006/relationships/hyperlink" Target="https://www-oxfordreference-com.ezproxy.uwtsd.ac.uk/display/10.1093/acref/9780198759430.001.0001/acref-9780198759430" TargetMode="External"/><Relationship Id="rId5" Type="http://schemas.openxmlformats.org/officeDocument/2006/relationships/hyperlink" Target="https://www.youtube.com/watch?v=JJ0nFD19eT8" TargetMode="External"/><Relationship Id="rId10" Type="http://schemas.openxmlformats.org/officeDocument/2006/relationships/hyperlink" Target="https://www-jstor-org.ezproxy.uwtsd.ac.uk/stable/j.ctv1mjqv74" TargetMode="External"/><Relationship Id="rId4" Type="http://schemas.openxmlformats.org/officeDocument/2006/relationships/hyperlink" Target="https://www.google.co.uk/books/edition/The_Development_Dictionary/2bi_kf7QAq4C?hl=en&amp;gbpv=1&amp;dq=sachs+development+dictionary&amp;printsec=frontcover" TargetMode="External"/><Relationship Id="rId9" Type="http://schemas.openxmlformats.org/officeDocument/2006/relationships/hyperlink" Target="https://www.bing.com/videos/riverview/relatedvideo?&amp;q=introduction+to+gaia+theory&amp;&amp;mid=E058219998E9DF3F7F1FE058219998E9DF3F7F1F&amp;mmscn=mtsc&amp;aps=0&amp;FORM=VRDGAR" TargetMode="External"/></Relationships>
</file>

<file path=ppt/slides/_rels/slide113.xml.rels><?xml version="1.0" encoding="UTF-8" standalone="yes"?>
<Relationships xmlns="http://schemas.openxmlformats.org/package/2006/relationships"><Relationship Id="rId8" Type="http://schemas.openxmlformats.org/officeDocument/2006/relationships/hyperlink" Target="http://www.esdtoolkit.org/" TargetMode="External"/><Relationship Id="rId3" Type="http://schemas.openxmlformats.org/officeDocument/2006/relationships/hyperlink" Target="https://www.bing.com/videos/riverview/relatedvideo?q=deep%20green%20sustainability%20arne%20naess&amp;mid=BA88C4EF63C6D32E94B9BA88C4EF63C6D32E94B9&amp;ajaxhist=0" TargetMode="External"/><Relationship Id="rId7" Type="http://schemas.openxmlformats.org/officeDocument/2006/relationships/hyperlink" Target="https://www-igi-global-com.ezproxy.uwtsd.ac.uk/gateway/book/142191" TargetMode="External"/><Relationship Id="rId2" Type="http://schemas.openxmlformats.org/officeDocument/2006/relationships/hyperlink" Target="https://link.springer.com/article/10.1007/s10021-001-0101-5" TargetMode="External"/><Relationship Id="rId1" Type="http://schemas.openxmlformats.org/officeDocument/2006/relationships/slideLayout" Target="../slideLayouts/slideLayout3.xml"/><Relationship Id="rId6" Type="http://schemas.openxmlformats.org/officeDocument/2006/relationships/hyperlink" Target="https://core.ac.uk/download/pdf/37766292.pdf" TargetMode="External"/><Relationship Id="rId5" Type="http://schemas.openxmlformats.org/officeDocument/2006/relationships/hyperlink" Target="https://www-cambridge-org.ezproxy.uwtsd.ac.uk/core/journals/journal-of-biosocial-science/article/female-sterilisation-in-india-examining-the-role-of-womens-own-decision-making-and-information-given-to-client/C4054291A1C407F33ADE747CA28239F2" TargetMode="External"/><Relationship Id="rId4" Type="http://schemas.openxmlformats.org/officeDocument/2006/relationships/hyperlink" Target="https://research-ebsco-com.ezproxy.uwtsd.ac.uk/c/onvpsy/search/details/isva33lvc5?db=nlebk" TargetMode="External"/></Relationships>
</file>

<file path=ppt/slides/_rels/slide114.xml.rels><?xml version="1.0" encoding="UTF-8" standalone="yes"?>
<Relationships xmlns="http://schemas.openxmlformats.org/package/2006/relationships"><Relationship Id="rId8" Type="http://schemas.openxmlformats.org/officeDocument/2006/relationships/hyperlink" Target="https://www-oxfordreference-com.ezproxy.uwtsd.ac.uk/display/10.1093/acref/9780191826320.001.0001/acref-9780191826320-e-2639?rskey=2LP1wu&amp;result=2" TargetMode="External"/><Relationship Id="rId3" Type="http://schemas.openxmlformats.org/officeDocument/2006/relationships/hyperlink" Target="https://www-vlebooks-com.ezproxy.uwtsd.ac.uk/Product/Index/2036942?page=0&amp;startBookmarkId=-1" TargetMode="External"/><Relationship Id="rId7" Type="http://schemas.openxmlformats.org/officeDocument/2006/relationships/hyperlink" Target="https://journals-sagepub-com.ezproxy.uwtsd.ac.uk/doi/full/10.1177/0011392115614786" TargetMode="External"/><Relationship Id="rId2" Type="http://schemas.openxmlformats.org/officeDocument/2006/relationships/hyperlink" Target="https://www-jstor-org.ezproxy.uwtsd.ac.uk/stable/j.ctv1p3xjwp.9?pq-origsite=summon" TargetMode="External"/><Relationship Id="rId1" Type="http://schemas.openxmlformats.org/officeDocument/2006/relationships/slideLayout" Target="../slideLayouts/slideLayout3.xml"/><Relationship Id="rId6" Type="http://schemas.openxmlformats.org/officeDocument/2006/relationships/hyperlink" Target="https://link.springer.com/referenceworkentry/10.1007/1-4020-4494-1_109" TargetMode="External"/><Relationship Id="rId5" Type="http://schemas.openxmlformats.org/officeDocument/2006/relationships/hyperlink" Target="https://mahb.stanford.edu/library-item/solutions-overpopulation-can/" TargetMode="External"/><Relationship Id="rId4" Type="http://schemas.openxmlformats.org/officeDocument/2006/relationships/hyperlink" Target="https://seemedj.mefos.unios.hr/index.php/seemedj/article/view/219" TargetMode="External"/><Relationship Id="rId9" Type="http://schemas.openxmlformats.org/officeDocument/2006/relationships/hyperlink" Target="https://www.youtube.com/watch?v=kKWln6iPXH8" TargetMode="External"/></Relationships>
</file>

<file path=ppt/slides/_rels/slide115.xml.rels><?xml version="1.0" encoding="UTF-8" standalone="yes"?>
<Relationships xmlns="http://schemas.openxmlformats.org/package/2006/relationships"><Relationship Id="rId8" Type="http://schemas.openxmlformats.org/officeDocument/2006/relationships/hyperlink" Target="https://archive.org/details/stayingalivewome0000shiv" TargetMode="External"/><Relationship Id="rId3" Type="http://schemas.openxmlformats.org/officeDocument/2006/relationships/hyperlink" Target="https://www.taylorfrancis.com/books/oa-edit/10.4324/9781351175180/negotiating-gender-expertise-environment-development-bernadette-resurrecci%C3%B3n-rebecca-elmhirst" TargetMode="External"/><Relationship Id="rId7" Type="http://schemas.openxmlformats.org/officeDocument/2006/relationships/hyperlink" Target="https://www-jstor-org.ezproxy.uwtsd.ac.uk/stable/4378423?sid=primo" TargetMode="External"/><Relationship Id="rId2" Type="http://schemas.openxmlformats.org/officeDocument/2006/relationships/hyperlink" Target="https://sustainabledevelopment.un.org/content/documents/6569122-Pelenc-Weak%20Sustainability%20versus%20Strong%20Sustainability.pdf" TargetMode="External"/><Relationship Id="rId1" Type="http://schemas.openxmlformats.org/officeDocument/2006/relationships/slideLayout" Target="../slideLayouts/slideLayout3.xml"/><Relationship Id="rId6" Type="http://schemas.openxmlformats.org/officeDocument/2006/relationships/hyperlink" Target="https://www.criticalthinking.org/template.php?pages_id=766&amp;utm_content=cmp-true" TargetMode="External"/><Relationship Id="rId5" Type="http://schemas.openxmlformats.org/officeDocument/2006/relationships/hyperlink" Target="https://www.mdpi.com/2071-1050/12/5/1837" TargetMode="External"/><Relationship Id="rId4" Type="http://schemas.openxmlformats.org/officeDocument/2006/relationships/hyperlink" Target="https://royalsociety.org/-/media/policy/Publications/2022/ipcc-ar6-summary-briefing.pdf" TargetMode="External"/><Relationship Id="rId9" Type="http://schemas.openxmlformats.org/officeDocument/2006/relationships/hyperlink" Target="https://royalsocietypublishing.org/toc/rstb/2022/377/1857" TargetMode="External"/></Relationships>
</file>

<file path=ppt/slides/_rels/slide116.xml.rels><?xml version="1.0" encoding="UTF-8" standalone="yes"?>
<Relationships xmlns="http://schemas.openxmlformats.org/package/2006/relationships"><Relationship Id="rId8" Type="http://schemas.openxmlformats.org/officeDocument/2006/relationships/hyperlink" Target="https://files.libcom.org/files/BookchinCriticalAppraisal.pdf" TargetMode="External"/><Relationship Id="rId3" Type="http://schemas.openxmlformats.org/officeDocument/2006/relationships/hyperlink" Target="https://www.researchgate.net/publication/298004888_A_world_of_populations_Transnational_perspectives_on_demography_in_the_twentieth_century" TargetMode="External"/><Relationship Id="rId7" Type="http://schemas.openxmlformats.org/officeDocument/2006/relationships/hyperlink" Target="https://doi.org/10.7551/mitpress/9780262029100.003.0003" TargetMode="External"/><Relationship Id="rId2" Type="http://schemas.openxmlformats.org/officeDocument/2006/relationships/hyperlink" Target="https://www.charlenespretnak.com/attachments/Ecofeminism_-_1987.pdf" TargetMode="External"/><Relationship Id="rId1" Type="http://schemas.openxmlformats.org/officeDocument/2006/relationships/slideLayout" Target="../slideLayouts/slideLayout3.xml"/><Relationship Id="rId6" Type="http://schemas.openxmlformats.org/officeDocument/2006/relationships/hyperlink" Target="https://muse.jhu.edu/book/3527" TargetMode="External"/><Relationship Id="rId5" Type="http://schemas.openxmlformats.org/officeDocument/2006/relationships/hyperlink" Target="https://www.uvm.edu/~skaza/teaching/assets/EFtypes.pdf" TargetMode="External"/><Relationship Id="rId10" Type="http://schemas.openxmlformats.org/officeDocument/2006/relationships/hyperlink" Target="https://research-ebsco-com.ezproxy.uwtsd.ac.uk/c/onvpsy/viewer/pdf/5str67bs45?route=details" TargetMode="External"/><Relationship Id="rId4" Type="http://schemas.openxmlformats.org/officeDocument/2006/relationships/hyperlink" Target="https://www.un.org/en/actnow" TargetMode="External"/><Relationship Id="rId9" Type="http://schemas.openxmlformats.org/officeDocument/2006/relationships/hyperlink" Target="https://sustainabledevelopment.un.org/content/documents/5987our-common-futur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407712" y="3698442"/>
            <a:ext cx="8388192" cy="584775"/>
          </a:xfrm>
          <a:prstGeom prst="rect">
            <a:avLst/>
          </a:prstGeom>
          <a:noFill/>
        </p:spPr>
        <p:txBody>
          <a:bodyPr wrap="square" rtlCol="0">
            <a:spAutoFit/>
          </a:bodyPr>
          <a:lstStyle/>
          <a:p>
            <a:r>
              <a:rPr lang="cy-GB" sz="3200" b="1" noProof="0" dirty="0">
                <a:latin typeface="Arial" panose="020B0604020202020204" pitchFamily="34" charset="0"/>
                <a:cs typeface="Arial" panose="020B0604020202020204" pitchFamily="34" charset="0"/>
              </a:rPr>
              <a:t>ECGE7007Q: Cymunedau Cynaliadwy</a:t>
            </a:r>
          </a:p>
        </p:txBody>
      </p:sp>
      <p:sp>
        <p:nvSpPr>
          <p:cNvPr id="18" name="TextBox 17"/>
          <p:cNvSpPr txBox="1"/>
          <p:nvPr/>
        </p:nvSpPr>
        <p:spPr>
          <a:xfrm>
            <a:off x="793641" y="4305050"/>
            <a:ext cx="8190103" cy="1815882"/>
          </a:xfrm>
          <a:prstGeom prst="rect">
            <a:avLst/>
          </a:prstGeom>
          <a:noFill/>
        </p:spPr>
        <p:txBody>
          <a:bodyPr wrap="square" rtlCol="0">
            <a:spAutoFit/>
          </a:bodyPr>
          <a:lstStyle/>
          <a:p>
            <a:r>
              <a:rPr lang="cy-GB" sz="2800" b="1" noProof="0" dirty="0">
                <a:latin typeface="Arial" panose="020B0604020202020204" pitchFamily="34" charset="0"/>
                <a:cs typeface="Arial" panose="020B0604020202020204" pitchFamily="34" charset="0"/>
              </a:rPr>
              <a:t>Thema 2: Materion Cynaliadwyedd- Cyflwyniad </a:t>
            </a:r>
          </a:p>
          <a:p>
            <a:r>
              <a:rPr lang="cy-GB" sz="2800" b="1" noProof="0" dirty="0">
                <a:latin typeface="Arial" panose="020B0604020202020204" pitchFamily="34" charset="0"/>
                <a:cs typeface="Arial" panose="020B0604020202020204" pitchFamily="34" charset="0"/>
              </a:rPr>
              <a:t>(Rhan 3: Agweddau at Gynaliadwyedd)</a:t>
            </a:r>
          </a:p>
          <a:p>
            <a:r>
              <a:rPr lang="cy-GB" sz="2800" b="1" noProof="0" dirty="0">
                <a:latin typeface="Arial" panose="020B0604020202020204" pitchFamily="34" charset="0"/>
                <a:cs typeface="Arial" panose="020B0604020202020204" pitchFamily="34" charset="0"/>
              </a:rPr>
              <a:t> </a:t>
            </a:r>
          </a:p>
          <a:p>
            <a:r>
              <a:rPr lang="cy-GB" sz="2800" b="1" noProof="0" dirty="0">
                <a:latin typeface="Arial" panose="020B0604020202020204" pitchFamily="34" charset="0"/>
                <a:cs typeface="Arial" panose="020B0604020202020204" pitchFamily="34" charset="0"/>
              </a:rPr>
              <a:t> </a:t>
            </a:r>
          </a:p>
        </p:txBody>
      </p:sp>
      <p:sp>
        <p:nvSpPr>
          <p:cNvPr id="4" name="Rectangle 3"/>
          <p:cNvSpPr/>
          <p:nvPr/>
        </p:nvSpPr>
        <p:spPr>
          <a:xfrm>
            <a:off x="1444833" y="293647"/>
            <a:ext cx="1940029" cy="15121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5" name="Rectangle 4"/>
          <p:cNvSpPr/>
          <p:nvPr/>
        </p:nvSpPr>
        <p:spPr>
          <a:xfrm>
            <a:off x="5765313" y="293647"/>
            <a:ext cx="1134126" cy="108012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1350"/>
          </a:p>
        </p:txBody>
      </p:sp>
      <p:sp>
        <p:nvSpPr>
          <p:cNvPr id="6" name="Rectangle 5"/>
          <p:cNvSpPr/>
          <p:nvPr/>
        </p:nvSpPr>
        <p:spPr>
          <a:xfrm>
            <a:off x="3497061" y="293647"/>
            <a:ext cx="324036"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p:cNvSpPr/>
          <p:nvPr/>
        </p:nvSpPr>
        <p:spPr>
          <a:xfrm>
            <a:off x="6143355" y="1913827"/>
            <a:ext cx="1674186"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p:cNvSpPr/>
          <p:nvPr/>
        </p:nvSpPr>
        <p:spPr>
          <a:xfrm>
            <a:off x="3929109" y="293647"/>
            <a:ext cx="865664" cy="54006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350"/>
          </a:p>
        </p:txBody>
      </p:sp>
      <p:sp>
        <p:nvSpPr>
          <p:cNvPr id="9" name="Rectangle 8"/>
          <p:cNvSpPr/>
          <p:nvPr/>
        </p:nvSpPr>
        <p:spPr>
          <a:xfrm>
            <a:off x="1984893" y="1913827"/>
            <a:ext cx="2350829" cy="156617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0" name="Rectangle 9"/>
          <p:cNvSpPr/>
          <p:nvPr/>
        </p:nvSpPr>
        <p:spPr>
          <a:xfrm>
            <a:off x="4469169" y="1481779"/>
            <a:ext cx="1512168" cy="108012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13" name="Rectangle 12"/>
          <p:cNvSpPr/>
          <p:nvPr/>
        </p:nvSpPr>
        <p:spPr>
          <a:xfrm>
            <a:off x="3933296" y="887713"/>
            <a:ext cx="865664" cy="48605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4" name="Rectangle 13"/>
          <p:cNvSpPr/>
          <p:nvPr/>
        </p:nvSpPr>
        <p:spPr>
          <a:xfrm>
            <a:off x="3497061" y="1427773"/>
            <a:ext cx="875708" cy="37804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Rectangle 14"/>
          <p:cNvSpPr/>
          <p:nvPr/>
        </p:nvSpPr>
        <p:spPr>
          <a:xfrm>
            <a:off x="4469169" y="2666906"/>
            <a:ext cx="1512168" cy="813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 name="Picture 1">
            <a:extLst>
              <a:ext uri="{FF2B5EF4-FFF2-40B4-BE49-F238E27FC236}">
                <a16:creationId xmlns:a16="http://schemas.microsoft.com/office/drawing/2014/main" id="{1A82646B-6A85-3B06-34CF-CFDFCCD577FA}"/>
              </a:ext>
              <a:ext uri="{C183D7F6-B498-43B3-948B-1728B52AA6E4}">
                <adec:decorative xmlns:adec="http://schemas.microsoft.com/office/drawing/2017/decorative" val="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43960" y="1586787"/>
            <a:ext cx="1362587" cy="870105"/>
          </a:xfrm>
          <a:prstGeom prst="rect">
            <a:avLst/>
          </a:prstGeom>
        </p:spPr>
      </p:pic>
      <p:pic>
        <p:nvPicPr>
          <p:cNvPr id="3" name="Picture 2" descr="A diagram  of a community and green infrastructure plan">
            <a:extLst>
              <a:ext uri="{FF2B5EF4-FFF2-40B4-BE49-F238E27FC236}">
                <a16:creationId xmlns:a16="http://schemas.microsoft.com/office/drawing/2014/main" id="{464AB8FF-F381-2295-2D73-B0C086DDF2AB}"/>
              </a:ext>
              <a:ext uri="{C183D7F6-B498-43B3-948B-1728B52AA6E4}">
                <adec:decorative xmlns:adec="http://schemas.microsoft.com/office/drawing/2017/decorative" val="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04019" y="344491"/>
            <a:ext cx="1821656" cy="1407319"/>
          </a:xfrm>
          <a:prstGeom prst="rect">
            <a:avLst/>
          </a:prstGeom>
        </p:spPr>
      </p:pic>
      <p:pic>
        <p:nvPicPr>
          <p:cNvPr id="12" name="Picture 11" descr="A diagram illustrating the UN Sustainable Development  model of People, Planet and Profit">
            <a:extLst>
              <a:ext uri="{FF2B5EF4-FFF2-40B4-BE49-F238E27FC236}">
                <a16:creationId xmlns:a16="http://schemas.microsoft.com/office/drawing/2014/main" id="{4A9A2E10-C96F-6C1D-7187-05FB6E7EDD7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253151" y="2021654"/>
            <a:ext cx="1454595" cy="1372735"/>
          </a:xfrm>
          <a:prstGeom prst="rect">
            <a:avLst/>
          </a:prstGeom>
        </p:spPr>
      </p:pic>
      <p:pic>
        <p:nvPicPr>
          <p:cNvPr id="16" name="Picture 15" descr="A graphic representation of the UN Sustainable Development Goals (SDG)">
            <a:extLst>
              <a:ext uri="{FF2B5EF4-FFF2-40B4-BE49-F238E27FC236}">
                <a16:creationId xmlns:a16="http://schemas.microsoft.com/office/drawing/2014/main" id="{22B4E79C-7DF3-B7E8-0299-41A777B0F8C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092906" y="2021654"/>
            <a:ext cx="2148449" cy="1334300"/>
          </a:xfrm>
          <a:prstGeom prst="rect">
            <a:avLst/>
          </a:prstGeom>
        </p:spPr>
      </p:pic>
      <p:sp>
        <p:nvSpPr>
          <p:cNvPr id="19" name="Rectangle 18">
            <a:extLst>
              <a:ext uri="{FF2B5EF4-FFF2-40B4-BE49-F238E27FC236}">
                <a16:creationId xmlns:a16="http://schemas.microsoft.com/office/drawing/2014/main" id="{FC476867-3BC3-7CF8-8E2E-A8091748ABE1}"/>
              </a:ext>
            </a:extLst>
          </p:cNvPr>
          <p:cNvSpPr/>
          <p:nvPr/>
        </p:nvSpPr>
        <p:spPr>
          <a:xfrm>
            <a:off x="1444832" y="1913827"/>
            <a:ext cx="465270"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0" name="Rectangle 19">
            <a:extLst>
              <a:ext uri="{FF2B5EF4-FFF2-40B4-BE49-F238E27FC236}">
                <a16:creationId xmlns:a16="http://schemas.microsoft.com/office/drawing/2014/main" id="{1D192674-8FF3-BE99-FD76-983E1925BA42}"/>
              </a:ext>
            </a:extLst>
          </p:cNvPr>
          <p:cNvSpPr/>
          <p:nvPr/>
        </p:nvSpPr>
        <p:spPr>
          <a:xfrm>
            <a:off x="6143355" y="1427773"/>
            <a:ext cx="1674186" cy="423201"/>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1" name="Picture 20">
            <a:extLst>
              <a:ext uri="{FF2B5EF4-FFF2-40B4-BE49-F238E27FC236}">
                <a16:creationId xmlns:a16="http://schemas.microsoft.com/office/drawing/2014/main" id="{A7B95A7A-C03F-F94F-7060-403C05691C0E}"/>
              </a:ext>
              <a:ext uri="{C183D7F6-B498-43B3-948B-1728B52AA6E4}">
                <adec:decorative xmlns:adec="http://schemas.microsoft.com/office/drawing/2017/decorative" val="1"/>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848525" y="388865"/>
            <a:ext cx="942740" cy="889685"/>
          </a:xfrm>
          <a:prstGeom prst="rect">
            <a:avLst/>
          </a:prstGeom>
        </p:spPr>
      </p:pic>
      <p:sp>
        <p:nvSpPr>
          <p:cNvPr id="22" name="Rectangle 21">
            <a:extLst>
              <a:ext uri="{FF2B5EF4-FFF2-40B4-BE49-F238E27FC236}">
                <a16:creationId xmlns:a16="http://schemas.microsoft.com/office/drawing/2014/main" id="{C81E4FDA-8468-4434-28FA-B469F74C7A99}"/>
              </a:ext>
            </a:extLst>
          </p:cNvPr>
          <p:cNvSpPr/>
          <p:nvPr/>
        </p:nvSpPr>
        <p:spPr>
          <a:xfrm>
            <a:off x="4901217" y="293647"/>
            <a:ext cx="755921"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3" name="Rectangle 22">
            <a:extLst>
              <a:ext uri="{FF2B5EF4-FFF2-40B4-BE49-F238E27FC236}">
                <a16:creationId xmlns:a16="http://schemas.microsoft.com/office/drawing/2014/main" id="{0D94F91E-FA9F-AB6D-88B5-B034987FA59C}"/>
              </a:ext>
            </a:extLst>
          </p:cNvPr>
          <p:cNvSpPr/>
          <p:nvPr/>
        </p:nvSpPr>
        <p:spPr>
          <a:xfrm>
            <a:off x="6953445" y="293648"/>
            <a:ext cx="812891" cy="1048513"/>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TextBox 23">
            <a:extLst>
              <a:ext uri="{FF2B5EF4-FFF2-40B4-BE49-F238E27FC236}">
                <a16:creationId xmlns:a16="http://schemas.microsoft.com/office/drawing/2014/main" id="{9FCE2185-09BB-A8BA-8F85-67AA53FC3656}"/>
              </a:ext>
            </a:extLst>
          </p:cNvPr>
          <p:cNvSpPr txBox="1"/>
          <p:nvPr/>
        </p:nvSpPr>
        <p:spPr>
          <a:xfrm>
            <a:off x="2435382" y="5430227"/>
            <a:ext cx="409216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7"/>
              </a:rPr>
              <a:t>ken.dicks@uwtsd.ac.uk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99016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544127-49F1-07AF-3279-54CEA9FE649B}"/>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41981604-EAAF-28BC-6953-66D39FE3A26D}"/>
              </a:ext>
            </a:extLst>
          </p:cNvPr>
          <p:cNvSpPr txBox="1"/>
          <p:nvPr/>
        </p:nvSpPr>
        <p:spPr>
          <a:xfrm>
            <a:off x="407712" y="3698442"/>
            <a:ext cx="8388192" cy="584775"/>
          </a:xfrm>
          <a:prstGeom prst="rect">
            <a:avLst/>
          </a:prstGeom>
          <a:noFill/>
        </p:spPr>
        <p:txBody>
          <a:bodyPr wrap="square" rtlCol="0">
            <a:spAutoFit/>
          </a:bodyPr>
          <a:lstStyle/>
          <a:p>
            <a:r>
              <a:rPr lang="en-GB" sz="3200" b="1" dirty="0">
                <a:solidFill>
                  <a:schemeClr val="accent1">
                    <a:lumMod val="75000"/>
                  </a:schemeClr>
                </a:solidFill>
                <a:latin typeface="Arial" panose="020B0604020202020204" pitchFamily="34" charset="0"/>
                <a:cs typeface="Arial" panose="020B0604020202020204" pitchFamily="34" charset="0"/>
              </a:rPr>
              <a:t>ECGE7007Q: Sustainable Communities</a:t>
            </a:r>
          </a:p>
        </p:txBody>
      </p:sp>
      <p:sp>
        <p:nvSpPr>
          <p:cNvPr id="18" name="TextBox 17">
            <a:extLst>
              <a:ext uri="{FF2B5EF4-FFF2-40B4-BE49-F238E27FC236}">
                <a16:creationId xmlns:a16="http://schemas.microsoft.com/office/drawing/2014/main" id="{273CD4A0-5F8A-DE9B-A0E3-F68BC091F3B6}"/>
              </a:ext>
            </a:extLst>
          </p:cNvPr>
          <p:cNvSpPr txBox="1"/>
          <p:nvPr/>
        </p:nvSpPr>
        <p:spPr>
          <a:xfrm>
            <a:off x="744426" y="4401241"/>
            <a:ext cx="8241717" cy="1384995"/>
          </a:xfrm>
          <a:prstGeom prst="rect">
            <a:avLst/>
          </a:prstGeom>
          <a:noFill/>
        </p:spPr>
        <p:txBody>
          <a:bodyPr wrap="square" rtlCol="0">
            <a:spAutoFit/>
          </a:bodyPr>
          <a:lstStyle/>
          <a:p>
            <a:r>
              <a:rPr lang="en-GB" sz="2800" b="1" dirty="0">
                <a:solidFill>
                  <a:schemeClr val="accent1">
                    <a:lumMod val="75000"/>
                  </a:schemeClr>
                </a:solidFill>
                <a:latin typeface="Arial" panose="020B0604020202020204" pitchFamily="34" charset="0"/>
                <a:cs typeface="Arial" panose="020B0604020202020204" pitchFamily="34" charset="0"/>
              </a:rPr>
              <a:t>Theme 2: Sustainability Issues- An Introduction </a:t>
            </a:r>
          </a:p>
          <a:p>
            <a:r>
              <a:rPr lang="en-GB" sz="2800" b="1" dirty="0">
                <a:solidFill>
                  <a:schemeClr val="accent1">
                    <a:lumMod val="75000"/>
                  </a:schemeClr>
                </a:solidFill>
                <a:latin typeface="Arial" panose="020B0604020202020204" pitchFamily="34" charset="0"/>
                <a:cs typeface="Arial" panose="020B0604020202020204" pitchFamily="34" charset="0"/>
              </a:rPr>
              <a:t>(Part 3: Approaches to Sustainability)</a:t>
            </a:r>
          </a:p>
          <a:p>
            <a:r>
              <a:rPr lang="en-GB" sz="2800" b="1" dirty="0">
                <a:solidFill>
                  <a:schemeClr val="accent1">
                    <a:lumMod val="75000"/>
                  </a:schemeClr>
                </a:solidFill>
                <a:latin typeface="Arial" panose="020B0604020202020204" pitchFamily="34" charset="0"/>
                <a:cs typeface="Arial" panose="020B0604020202020204" pitchFamily="34" charset="0"/>
              </a:rPr>
              <a:t> </a:t>
            </a:r>
          </a:p>
        </p:txBody>
      </p:sp>
      <p:sp>
        <p:nvSpPr>
          <p:cNvPr id="4" name="Rectangle 3">
            <a:extLst>
              <a:ext uri="{FF2B5EF4-FFF2-40B4-BE49-F238E27FC236}">
                <a16:creationId xmlns:a16="http://schemas.microsoft.com/office/drawing/2014/main" id="{498439D3-27D6-B660-4994-5ECC8E7BB892}"/>
              </a:ext>
            </a:extLst>
          </p:cNvPr>
          <p:cNvSpPr/>
          <p:nvPr/>
        </p:nvSpPr>
        <p:spPr>
          <a:xfrm>
            <a:off x="1444833" y="293647"/>
            <a:ext cx="1940029" cy="15121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5" name="Rectangle 4">
            <a:extLst>
              <a:ext uri="{FF2B5EF4-FFF2-40B4-BE49-F238E27FC236}">
                <a16:creationId xmlns:a16="http://schemas.microsoft.com/office/drawing/2014/main" id="{CCDEBF9F-524E-FB1F-B5DB-B04010B5D18A}"/>
              </a:ext>
            </a:extLst>
          </p:cNvPr>
          <p:cNvSpPr/>
          <p:nvPr/>
        </p:nvSpPr>
        <p:spPr>
          <a:xfrm>
            <a:off x="5765313" y="293647"/>
            <a:ext cx="1134126" cy="108012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1350"/>
          </a:p>
        </p:txBody>
      </p:sp>
      <p:sp>
        <p:nvSpPr>
          <p:cNvPr id="6" name="Rectangle 5">
            <a:extLst>
              <a:ext uri="{FF2B5EF4-FFF2-40B4-BE49-F238E27FC236}">
                <a16:creationId xmlns:a16="http://schemas.microsoft.com/office/drawing/2014/main" id="{D4EAACC4-2BA0-58AA-9850-549205601C86}"/>
              </a:ext>
            </a:extLst>
          </p:cNvPr>
          <p:cNvSpPr/>
          <p:nvPr/>
        </p:nvSpPr>
        <p:spPr>
          <a:xfrm>
            <a:off x="3497061" y="293647"/>
            <a:ext cx="324036"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a:extLst>
              <a:ext uri="{FF2B5EF4-FFF2-40B4-BE49-F238E27FC236}">
                <a16:creationId xmlns:a16="http://schemas.microsoft.com/office/drawing/2014/main" id="{A0D7E383-8291-6FE4-B056-E1F3158FD1F1}"/>
              </a:ext>
            </a:extLst>
          </p:cNvPr>
          <p:cNvSpPr/>
          <p:nvPr/>
        </p:nvSpPr>
        <p:spPr>
          <a:xfrm>
            <a:off x="6143355" y="1913827"/>
            <a:ext cx="1674186"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a:extLst>
              <a:ext uri="{FF2B5EF4-FFF2-40B4-BE49-F238E27FC236}">
                <a16:creationId xmlns:a16="http://schemas.microsoft.com/office/drawing/2014/main" id="{D07C2552-A0CD-79F6-DADA-36FB477E9C88}"/>
              </a:ext>
            </a:extLst>
          </p:cNvPr>
          <p:cNvSpPr/>
          <p:nvPr/>
        </p:nvSpPr>
        <p:spPr>
          <a:xfrm>
            <a:off x="3929109" y="293647"/>
            <a:ext cx="865664" cy="54006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350"/>
          </a:p>
        </p:txBody>
      </p:sp>
      <p:sp>
        <p:nvSpPr>
          <p:cNvPr id="9" name="Rectangle 8">
            <a:extLst>
              <a:ext uri="{FF2B5EF4-FFF2-40B4-BE49-F238E27FC236}">
                <a16:creationId xmlns:a16="http://schemas.microsoft.com/office/drawing/2014/main" id="{CD92F4DB-52FC-D395-C536-0B08D484BEA3}"/>
              </a:ext>
            </a:extLst>
          </p:cNvPr>
          <p:cNvSpPr/>
          <p:nvPr/>
        </p:nvSpPr>
        <p:spPr>
          <a:xfrm>
            <a:off x="1984893" y="1913827"/>
            <a:ext cx="2350829" cy="156617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0" name="Rectangle 9">
            <a:extLst>
              <a:ext uri="{FF2B5EF4-FFF2-40B4-BE49-F238E27FC236}">
                <a16:creationId xmlns:a16="http://schemas.microsoft.com/office/drawing/2014/main" id="{C779CAE3-AAFA-724A-0562-1E719FC24EF1}"/>
              </a:ext>
            </a:extLst>
          </p:cNvPr>
          <p:cNvSpPr/>
          <p:nvPr/>
        </p:nvSpPr>
        <p:spPr>
          <a:xfrm>
            <a:off x="4469169" y="1481779"/>
            <a:ext cx="1512168" cy="108012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13" name="Rectangle 12">
            <a:extLst>
              <a:ext uri="{FF2B5EF4-FFF2-40B4-BE49-F238E27FC236}">
                <a16:creationId xmlns:a16="http://schemas.microsoft.com/office/drawing/2014/main" id="{810D6E3E-CBC2-C795-43CA-D8CE654EABFD}"/>
              </a:ext>
            </a:extLst>
          </p:cNvPr>
          <p:cNvSpPr/>
          <p:nvPr/>
        </p:nvSpPr>
        <p:spPr>
          <a:xfrm>
            <a:off x="3933296" y="887713"/>
            <a:ext cx="865664" cy="48605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4" name="Rectangle 13">
            <a:extLst>
              <a:ext uri="{FF2B5EF4-FFF2-40B4-BE49-F238E27FC236}">
                <a16:creationId xmlns:a16="http://schemas.microsoft.com/office/drawing/2014/main" id="{0213ABBB-98B7-837D-82D0-C88260EF5065}"/>
              </a:ext>
            </a:extLst>
          </p:cNvPr>
          <p:cNvSpPr/>
          <p:nvPr/>
        </p:nvSpPr>
        <p:spPr>
          <a:xfrm>
            <a:off x="3497061" y="1427773"/>
            <a:ext cx="875708" cy="37804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Rectangle 14">
            <a:extLst>
              <a:ext uri="{FF2B5EF4-FFF2-40B4-BE49-F238E27FC236}">
                <a16:creationId xmlns:a16="http://schemas.microsoft.com/office/drawing/2014/main" id="{4CF9F786-E763-24A5-5B6D-E89F62BEB2C1}"/>
              </a:ext>
            </a:extLst>
          </p:cNvPr>
          <p:cNvSpPr/>
          <p:nvPr/>
        </p:nvSpPr>
        <p:spPr>
          <a:xfrm>
            <a:off x="4469169" y="2666906"/>
            <a:ext cx="1512168" cy="813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 name="Picture 1">
            <a:extLst>
              <a:ext uri="{FF2B5EF4-FFF2-40B4-BE49-F238E27FC236}">
                <a16:creationId xmlns:a16="http://schemas.microsoft.com/office/drawing/2014/main" id="{C7A84AF4-E4FE-B1AE-6F49-016049F4155B}"/>
              </a:ext>
              <a:ext uri="{C183D7F6-B498-43B3-948B-1728B52AA6E4}">
                <adec:decorative xmlns:adec="http://schemas.microsoft.com/office/drawing/2017/decorative" val="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43960" y="1586787"/>
            <a:ext cx="1362587" cy="870105"/>
          </a:xfrm>
          <a:prstGeom prst="rect">
            <a:avLst/>
          </a:prstGeom>
        </p:spPr>
      </p:pic>
      <p:pic>
        <p:nvPicPr>
          <p:cNvPr id="3" name="Picture 2" descr="A diagram  of a community and green infrastructure plan">
            <a:extLst>
              <a:ext uri="{FF2B5EF4-FFF2-40B4-BE49-F238E27FC236}">
                <a16:creationId xmlns:a16="http://schemas.microsoft.com/office/drawing/2014/main" id="{9CD91322-DC08-49A6-4FC0-A9525AE5C085}"/>
              </a:ext>
              <a:ext uri="{C183D7F6-B498-43B3-948B-1728B52AA6E4}">
                <adec:decorative xmlns:adec="http://schemas.microsoft.com/office/drawing/2017/decorative" val="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04019" y="344491"/>
            <a:ext cx="1821656" cy="1407319"/>
          </a:xfrm>
          <a:prstGeom prst="rect">
            <a:avLst/>
          </a:prstGeom>
        </p:spPr>
      </p:pic>
      <p:pic>
        <p:nvPicPr>
          <p:cNvPr id="12" name="Picture 11" descr="A diagram illustrating the UN Sustainable Development  model of People, Planet and Profit">
            <a:extLst>
              <a:ext uri="{FF2B5EF4-FFF2-40B4-BE49-F238E27FC236}">
                <a16:creationId xmlns:a16="http://schemas.microsoft.com/office/drawing/2014/main" id="{C2A80F17-1ACC-A529-12AD-2AE30F63969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253151" y="2021654"/>
            <a:ext cx="1454595" cy="1372735"/>
          </a:xfrm>
          <a:prstGeom prst="rect">
            <a:avLst/>
          </a:prstGeom>
        </p:spPr>
      </p:pic>
      <p:pic>
        <p:nvPicPr>
          <p:cNvPr id="16" name="Picture 15" descr="A graphic representation of the UN Sustainable Development Goals (SDG)">
            <a:extLst>
              <a:ext uri="{FF2B5EF4-FFF2-40B4-BE49-F238E27FC236}">
                <a16:creationId xmlns:a16="http://schemas.microsoft.com/office/drawing/2014/main" id="{B8C70A79-73A5-74AC-7036-CB1E078B81C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092906" y="2021654"/>
            <a:ext cx="2148449" cy="1334300"/>
          </a:xfrm>
          <a:prstGeom prst="rect">
            <a:avLst/>
          </a:prstGeom>
        </p:spPr>
      </p:pic>
      <p:sp>
        <p:nvSpPr>
          <p:cNvPr id="19" name="Rectangle 18">
            <a:extLst>
              <a:ext uri="{FF2B5EF4-FFF2-40B4-BE49-F238E27FC236}">
                <a16:creationId xmlns:a16="http://schemas.microsoft.com/office/drawing/2014/main" id="{D7956910-CEB3-D7FA-7409-87F594553F32}"/>
              </a:ext>
            </a:extLst>
          </p:cNvPr>
          <p:cNvSpPr/>
          <p:nvPr/>
        </p:nvSpPr>
        <p:spPr>
          <a:xfrm>
            <a:off x="1444832" y="1913827"/>
            <a:ext cx="465270"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0" name="Rectangle 19">
            <a:extLst>
              <a:ext uri="{FF2B5EF4-FFF2-40B4-BE49-F238E27FC236}">
                <a16:creationId xmlns:a16="http://schemas.microsoft.com/office/drawing/2014/main" id="{D6CD31FA-2DEF-5A07-C393-139C976A057D}"/>
              </a:ext>
            </a:extLst>
          </p:cNvPr>
          <p:cNvSpPr/>
          <p:nvPr/>
        </p:nvSpPr>
        <p:spPr>
          <a:xfrm>
            <a:off x="6143355" y="1427773"/>
            <a:ext cx="1674186" cy="423201"/>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1" name="Picture 20">
            <a:extLst>
              <a:ext uri="{FF2B5EF4-FFF2-40B4-BE49-F238E27FC236}">
                <a16:creationId xmlns:a16="http://schemas.microsoft.com/office/drawing/2014/main" id="{B563084D-152D-9FD2-12D5-851F325E02E1}"/>
              </a:ext>
              <a:ext uri="{C183D7F6-B498-43B3-948B-1728B52AA6E4}">
                <adec:decorative xmlns:adec="http://schemas.microsoft.com/office/drawing/2017/decorative" val="1"/>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848525" y="388865"/>
            <a:ext cx="942740" cy="889685"/>
          </a:xfrm>
          <a:prstGeom prst="rect">
            <a:avLst/>
          </a:prstGeom>
        </p:spPr>
      </p:pic>
      <p:sp>
        <p:nvSpPr>
          <p:cNvPr id="22" name="Rectangle 21">
            <a:extLst>
              <a:ext uri="{FF2B5EF4-FFF2-40B4-BE49-F238E27FC236}">
                <a16:creationId xmlns:a16="http://schemas.microsoft.com/office/drawing/2014/main" id="{86335C0D-1FDD-1DE8-4AC0-9BDC63126EC1}"/>
              </a:ext>
            </a:extLst>
          </p:cNvPr>
          <p:cNvSpPr/>
          <p:nvPr/>
        </p:nvSpPr>
        <p:spPr>
          <a:xfrm>
            <a:off x="4901217" y="293647"/>
            <a:ext cx="755921"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3" name="Rectangle 22">
            <a:extLst>
              <a:ext uri="{FF2B5EF4-FFF2-40B4-BE49-F238E27FC236}">
                <a16:creationId xmlns:a16="http://schemas.microsoft.com/office/drawing/2014/main" id="{632B7FF6-6D14-CFB7-4034-D3E33FDE0138}"/>
              </a:ext>
            </a:extLst>
          </p:cNvPr>
          <p:cNvSpPr/>
          <p:nvPr/>
        </p:nvSpPr>
        <p:spPr>
          <a:xfrm>
            <a:off x="6953445" y="293648"/>
            <a:ext cx="812891" cy="1048513"/>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TextBox 23">
            <a:extLst>
              <a:ext uri="{FF2B5EF4-FFF2-40B4-BE49-F238E27FC236}">
                <a16:creationId xmlns:a16="http://schemas.microsoft.com/office/drawing/2014/main" id="{830491EE-69C5-CB26-AB76-A13D5CC5DF67}"/>
              </a:ext>
            </a:extLst>
          </p:cNvPr>
          <p:cNvSpPr txBox="1"/>
          <p:nvPr/>
        </p:nvSpPr>
        <p:spPr>
          <a:xfrm>
            <a:off x="2435382" y="5430227"/>
            <a:ext cx="409216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7"/>
              </a:rPr>
              <a:t>ken.dicks@uwtsd.ac.uk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91306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E3A8B1-3383-0E72-AB74-FFBEFDA2C9E7}"/>
              </a:ext>
            </a:extLst>
          </p:cNvPr>
          <p:cNvSpPr txBox="1"/>
          <p:nvPr/>
        </p:nvSpPr>
        <p:spPr>
          <a:xfrm>
            <a:off x="1300899" y="1808820"/>
            <a:ext cx="6268825" cy="1015663"/>
          </a:xfrm>
          <a:prstGeom prst="rect">
            <a:avLst/>
          </a:prstGeom>
          <a:noFill/>
        </p:spPr>
        <p:txBody>
          <a:bodyPr wrap="square" rtlCol="0">
            <a:spAutoFit/>
          </a:bodyPr>
          <a:lstStyle/>
          <a:p>
            <a:pPr algn="ctr"/>
            <a:r>
              <a:rPr lang="cy-GB" sz="3000" b="1" noProof="0" dirty="0"/>
              <a:t>Beth a drafodwyd gennym yn Rhan 2?</a:t>
            </a:r>
          </a:p>
          <a:p>
            <a:pPr algn="ctr"/>
            <a:endParaRPr lang="cy-GB" sz="3000" b="1" noProof="0" dirty="0"/>
          </a:p>
        </p:txBody>
      </p:sp>
      <p:pic>
        <p:nvPicPr>
          <p:cNvPr id="4" name="Picture 3" descr="Icon - Question Mark">
            <a:extLst>
              <a:ext uri="{FF2B5EF4-FFF2-40B4-BE49-F238E27FC236}">
                <a16:creationId xmlns:a16="http://schemas.microsoft.com/office/drawing/2014/main" id="{60CB5498-D572-A0BB-5481-51FD1028CDD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792390" y="3212977"/>
            <a:ext cx="1559221" cy="1559221"/>
          </a:xfrm>
          <a:prstGeom prst="rect">
            <a:avLst/>
          </a:prstGeom>
        </p:spPr>
      </p:pic>
    </p:spTree>
    <p:extLst>
      <p:ext uri="{BB962C8B-B14F-4D97-AF65-F5344CB8AC3E}">
        <p14:creationId xmlns:p14="http://schemas.microsoft.com/office/powerpoint/2010/main" val="86649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F3095E-0FBA-BE12-4EC4-A3D6713EC3C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9BC1C80-ECEE-F614-8BAB-8FAA68882881}"/>
              </a:ext>
            </a:extLst>
          </p:cNvPr>
          <p:cNvSpPr txBox="1"/>
          <p:nvPr/>
        </p:nvSpPr>
        <p:spPr>
          <a:xfrm>
            <a:off x="2087724" y="1808820"/>
            <a:ext cx="4914546" cy="553998"/>
          </a:xfrm>
          <a:prstGeom prst="rect">
            <a:avLst/>
          </a:prstGeom>
          <a:noFill/>
        </p:spPr>
        <p:txBody>
          <a:bodyPr wrap="square" rtlCol="0">
            <a:spAutoFit/>
          </a:bodyPr>
          <a:lstStyle/>
          <a:p>
            <a:pPr algn="ctr"/>
            <a:r>
              <a:rPr lang="en-GB" sz="3000" b="1" dirty="0">
                <a:solidFill>
                  <a:schemeClr val="accent1">
                    <a:lumMod val="75000"/>
                  </a:schemeClr>
                </a:solidFill>
              </a:rPr>
              <a:t>What did we cover in Part 2?</a:t>
            </a:r>
          </a:p>
        </p:txBody>
      </p:sp>
      <p:pic>
        <p:nvPicPr>
          <p:cNvPr id="4" name="Picture 3" descr="Icon - Question Mark">
            <a:extLst>
              <a:ext uri="{FF2B5EF4-FFF2-40B4-BE49-F238E27FC236}">
                <a16:creationId xmlns:a16="http://schemas.microsoft.com/office/drawing/2014/main" id="{CA1D1984-096F-1BB6-D217-0F14D15E1F2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792390" y="3212977"/>
            <a:ext cx="1559221" cy="1559221"/>
          </a:xfrm>
          <a:prstGeom prst="rect">
            <a:avLst/>
          </a:prstGeom>
        </p:spPr>
      </p:pic>
    </p:spTree>
    <p:extLst>
      <p:ext uri="{BB962C8B-B14F-4D97-AF65-F5344CB8AC3E}">
        <p14:creationId xmlns:p14="http://schemas.microsoft.com/office/powerpoint/2010/main" val="552902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AF967-8620-5851-2DBE-AB7AA8C10BD7}"/>
              </a:ext>
            </a:extLst>
          </p:cNvPr>
          <p:cNvSpPr>
            <a:spLocks noGrp="1"/>
          </p:cNvSpPr>
          <p:nvPr>
            <p:ph type="title"/>
          </p:nvPr>
        </p:nvSpPr>
        <p:spPr>
          <a:xfrm>
            <a:off x="547734" y="250303"/>
            <a:ext cx="8229600" cy="621900"/>
          </a:xfrm>
        </p:spPr>
        <p:txBody>
          <a:bodyPr>
            <a:noAutofit/>
          </a:bodyPr>
          <a:lstStyle/>
          <a:p>
            <a:pPr algn="ctr"/>
            <a:r>
              <a:rPr lang="cy-GB" b="1" noProof="0" dirty="0"/>
              <a:t>Datblygiad Cynaliadwy</a:t>
            </a:r>
          </a:p>
        </p:txBody>
      </p:sp>
      <p:sp>
        <p:nvSpPr>
          <p:cNvPr id="6" name="TextBox 5">
            <a:extLst>
              <a:ext uri="{FF2B5EF4-FFF2-40B4-BE49-F238E27FC236}">
                <a16:creationId xmlns:a16="http://schemas.microsoft.com/office/drawing/2014/main" id="{677599C0-A2F3-DC6E-5630-4EE5B0DC8B11}"/>
              </a:ext>
            </a:extLst>
          </p:cNvPr>
          <p:cNvSpPr txBox="1"/>
          <p:nvPr/>
        </p:nvSpPr>
        <p:spPr>
          <a:xfrm>
            <a:off x="278958" y="1123244"/>
            <a:ext cx="8229600" cy="541686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400" noProof="0" dirty="0"/>
              <a:t>Efallai mai diffiniad Adroddiad </a:t>
            </a:r>
            <a:r>
              <a:rPr lang="cy-GB" sz="2400" noProof="0" dirty="0" err="1"/>
              <a:t>Brundtland</a:t>
            </a:r>
            <a:r>
              <a:rPr lang="cy-GB" sz="2400" noProof="0" dirty="0"/>
              <a:t>* (1987) oedd y cyntaf i roi cynaliadwyedd a datblygiad gyda’i gilydd, gan ddweud mai:</a:t>
            </a:r>
          </a:p>
          <a:p>
            <a:pPr algn="ctr">
              <a:spcBef>
                <a:spcPts val="600"/>
              </a:spcBef>
              <a:spcAft>
                <a:spcPts val="600"/>
              </a:spcAft>
            </a:pPr>
            <a:r>
              <a:rPr lang="cy-GB" sz="2400" noProof="0" dirty="0"/>
              <a:t>“datblygiad sy’n diwallu anghenion y presennol heb </a:t>
            </a:r>
            <a:r>
              <a:rPr lang="cy-GB" sz="2400" dirty="0"/>
              <a:t>beryglu gallu cenedlaethau’r dyfodol i ddiwallu eu hanghenion eu hunain yw datblygiad cynaliadwy</a:t>
            </a:r>
            <a:r>
              <a:rPr lang="cy-GB" sz="2400" noProof="0" dirty="0"/>
              <a:t>.” </a:t>
            </a:r>
          </a:p>
          <a:p>
            <a:pPr algn="r">
              <a:spcBef>
                <a:spcPts val="600"/>
              </a:spcBef>
              <a:spcAft>
                <a:spcPts val="600"/>
              </a:spcAft>
            </a:pPr>
            <a:r>
              <a:rPr lang="cy-GB" sz="1600" noProof="0" dirty="0"/>
              <a:t>(Comisiwn y Byd ar yr Amgylchedd a Datblygu*, 1987)</a:t>
            </a:r>
          </a:p>
          <a:p>
            <a:pPr marL="285750" indent="-285750">
              <a:spcBef>
                <a:spcPts val="600"/>
              </a:spcBef>
              <a:spcAft>
                <a:spcPts val="600"/>
              </a:spcAft>
              <a:buFont typeface="Arial" panose="020B0604020202020204" pitchFamily="34" charset="0"/>
              <a:buChar char="•"/>
            </a:pPr>
            <a:r>
              <a:rPr lang="cy-GB" sz="2400" noProof="0" dirty="0"/>
              <a:t>Fodd bynnag, honnir gan rai y gellir dehongli’r cysyniad mor eang nes bod y cysyniad yn un gwag, a honnir gan eraill nad yw’r cysyniad yn un diystyr, ond yn hytrach yn un dadleuol </a:t>
            </a:r>
            <a:r>
              <a:rPr lang="cy-GB" sz="1600" noProof="0" dirty="0"/>
              <a:t>(gweler </a:t>
            </a:r>
            <a:r>
              <a:rPr lang="cy-GB" sz="1600" noProof="0" dirty="0" err="1"/>
              <a:t>Jacobs</a:t>
            </a:r>
            <a:r>
              <a:rPr lang="cy-GB" sz="1600" noProof="0" dirty="0"/>
              <a:t>, 1999).</a:t>
            </a:r>
          </a:p>
          <a:p>
            <a:pPr algn="r">
              <a:spcBef>
                <a:spcPts val="600"/>
              </a:spcBef>
              <a:spcAft>
                <a:spcPts val="600"/>
              </a:spcAft>
            </a:pPr>
            <a:r>
              <a:rPr lang="cy-GB" sz="1600" noProof="0" dirty="0"/>
              <a:t> </a:t>
            </a:r>
          </a:p>
          <a:p>
            <a:pPr algn="ctr">
              <a:spcBef>
                <a:spcPts val="600"/>
              </a:spcBef>
              <a:spcAft>
                <a:spcPts val="600"/>
              </a:spcAft>
            </a:pPr>
            <a:endParaRPr lang="cy-GB" sz="2400" noProof="0" dirty="0"/>
          </a:p>
        </p:txBody>
      </p:sp>
    </p:spTree>
    <p:extLst>
      <p:ext uri="{BB962C8B-B14F-4D97-AF65-F5344CB8AC3E}">
        <p14:creationId xmlns:p14="http://schemas.microsoft.com/office/powerpoint/2010/main" val="2481521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0FFD7C-6C70-5F35-D514-70D3D769E0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428134-747D-A008-CFC0-CD1E64E77AFE}"/>
              </a:ext>
            </a:extLst>
          </p:cNvPr>
          <p:cNvSpPr>
            <a:spLocks noGrp="1"/>
          </p:cNvSpPr>
          <p:nvPr>
            <p:ph type="title"/>
          </p:nvPr>
        </p:nvSpPr>
        <p:spPr>
          <a:xfrm>
            <a:off x="547734" y="250303"/>
            <a:ext cx="8229600" cy="621900"/>
          </a:xfrm>
        </p:spPr>
        <p:txBody>
          <a:bodyPr>
            <a:noAutofit/>
          </a:bodyPr>
          <a:lstStyle/>
          <a:p>
            <a:pPr algn="ctr"/>
            <a:r>
              <a:rPr lang="en-GB" b="1" dirty="0">
                <a:solidFill>
                  <a:schemeClr val="accent1">
                    <a:lumMod val="75000"/>
                  </a:schemeClr>
                </a:solidFill>
              </a:rPr>
              <a:t>Sustainable Development  </a:t>
            </a:r>
          </a:p>
        </p:txBody>
      </p:sp>
      <p:sp>
        <p:nvSpPr>
          <p:cNvPr id="6" name="TextBox 5">
            <a:extLst>
              <a:ext uri="{FF2B5EF4-FFF2-40B4-BE49-F238E27FC236}">
                <a16:creationId xmlns:a16="http://schemas.microsoft.com/office/drawing/2014/main" id="{7759AA09-6B21-5D9B-3422-994BE57302C7}"/>
              </a:ext>
            </a:extLst>
          </p:cNvPr>
          <p:cNvSpPr txBox="1"/>
          <p:nvPr/>
        </p:nvSpPr>
        <p:spPr>
          <a:xfrm>
            <a:off x="278958" y="1123244"/>
            <a:ext cx="8229600" cy="541686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altLang="en-US" sz="2400" dirty="0">
                <a:solidFill>
                  <a:schemeClr val="accent1">
                    <a:lumMod val="75000"/>
                  </a:schemeClr>
                </a:solidFill>
              </a:rPr>
              <a:t>The Brundtland Report’s* (1987) definition may have been the first to put sustainability and development together, stating that;</a:t>
            </a:r>
          </a:p>
          <a:p>
            <a:pPr algn="ctr">
              <a:spcBef>
                <a:spcPts val="600"/>
              </a:spcBef>
              <a:spcAft>
                <a:spcPts val="600"/>
              </a:spcAft>
            </a:pPr>
            <a:r>
              <a:rPr lang="en-GB" altLang="en-US" sz="2400" dirty="0">
                <a:solidFill>
                  <a:schemeClr val="accent1">
                    <a:lumMod val="75000"/>
                  </a:schemeClr>
                </a:solidFill>
              </a:rPr>
              <a:t>“sustainable development is development that meets the needs of the present without compromising the ability of future generations to meet their own needs.” </a:t>
            </a:r>
          </a:p>
          <a:p>
            <a:pPr algn="r">
              <a:spcBef>
                <a:spcPts val="600"/>
              </a:spcBef>
              <a:spcAft>
                <a:spcPts val="600"/>
              </a:spcAft>
            </a:pPr>
            <a:r>
              <a:rPr lang="en-GB" altLang="en-US" sz="1600" dirty="0">
                <a:solidFill>
                  <a:schemeClr val="accent1">
                    <a:lumMod val="75000"/>
                  </a:schemeClr>
                </a:solidFill>
              </a:rPr>
              <a:t>(World Commission of Environment and Development*, 1987)</a:t>
            </a:r>
          </a:p>
          <a:p>
            <a:pPr marL="285750" indent="-285750">
              <a:spcBef>
                <a:spcPts val="600"/>
              </a:spcBef>
              <a:spcAft>
                <a:spcPts val="600"/>
              </a:spcAft>
              <a:buFont typeface="Arial" panose="020B0604020202020204" pitchFamily="34" charset="0"/>
              <a:buChar char="•"/>
            </a:pPr>
            <a:r>
              <a:rPr lang="en-GB" altLang="en-US" sz="2400" dirty="0">
                <a:solidFill>
                  <a:schemeClr val="accent1">
                    <a:lumMod val="75000"/>
                  </a:schemeClr>
                </a:solidFill>
              </a:rPr>
              <a:t>However, some claim that the concept can be interpreted so broadly as to render the concept an empty one, and others claiming that the concept is not a meaningless one, but is rather a contestable one </a:t>
            </a:r>
            <a:r>
              <a:rPr lang="en-GB" altLang="en-US" sz="1600" dirty="0">
                <a:solidFill>
                  <a:schemeClr val="accent1">
                    <a:lumMod val="75000"/>
                  </a:schemeClr>
                </a:solidFill>
              </a:rPr>
              <a:t>(see Jacobs, 1999).</a:t>
            </a:r>
          </a:p>
          <a:p>
            <a:pPr algn="r">
              <a:spcBef>
                <a:spcPts val="600"/>
              </a:spcBef>
              <a:spcAft>
                <a:spcPts val="600"/>
              </a:spcAft>
            </a:pPr>
            <a:r>
              <a:rPr lang="en-GB" altLang="en-US" sz="1600" dirty="0">
                <a:solidFill>
                  <a:schemeClr val="accent1">
                    <a:lumMod val="75000"/>
                  </a:schemeClr>
                </a:solidFill>
              </a:rPr>
              <a:t> </a:t>
            </a:r>
          </a:p>
          <a:p>
            <a:pPr algn="ctr">
              <a:spcBef>
                <a:spcPts val="600"/>
              </a:spcBef>
              <a:spcAft>
                <a:spcPts val="600"/>
              </a:spcAft>
            </a:pPr>
            <a:endParaRPr lang="en-GB" altLang="en-US" sz="2400" dirty="0">
              <a:solidFill>
                <a:schemeClr val="accent1">
                  <a:lumMod val="75000"/>
                </a:schemeClr>
              </a:solidFill>
            </a:endParaRPr>
          </a:p>
        </p:txBody>
      </p:sp>
    </p:spTree>
    <p:extLst>
      <p:ext uri="{BB962C8B-B14F-4D97-AF65-F5344CB8AC3E}">
        <p14:creationId xmlns:p14="http://schemas.microsoft.com/office/powerpoint/2010/main" val="2071584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0" y="133969"/>
            <a:ext cx="9112520" cy="56552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b="1" dirty="0"/>
              <a:t>Datblygiad Cynaliadwy - Beirniadaeth</a:t>
            </a:r>
            <a:endParaRPr lang="cy-GB" b="1" noProof="0" dirty="0"/>
          </a:p>
        </p:txBody>
      </p:sp>
      <p:sp>
        <p:nvSpPr>
          <p:cNvPr id="3" name="TextBox 2"/>
          <p:cNvSpPr txBox="1"/>
          <p:nvPr/>
        </p:nvSpPr>
        <p:spPr>
          <a:xfrm>
            <a:off x="309077" y="1123524"/>
            <a:ext cx="8309822" cy="2831544"/>
          </a:xfrm>
          <a:prstGeom prst="rect">
            <a:avLst/>
          </a:prstGeom>
          <a:noFill/>
        </p:spPr>
        <p:txBody>
          <a:bodyPr wrap="square" rtlCol="0">
            <a:spAutoFit/>
          </a:bodyPr>
          <a:lstStyle/>
          <a:p>
            <a:pPr algn="ctr"/>
            <a:r>
              <a:rPr lang="cy-GB" sz="2400" b="1" noProof="0" dirty="0"/>
              <a:t>Pam y dylem edrych ar ddatblygiad cynaliadwy?</a:t>
            </a:r>
          </a:p>
          <a:p>
            <a:pPr algn="ctr"/>
            <a:endParaRPr lang="cy-GB" sz="2100" b="1" noProof="0" dirty="0"/>
          </a:p>
          <a:p>
            <a:pPr algn="ctr"/>
            <a:r>
              <a:rPr lang="cy-GB" sz="2400" i="1" noProof="0" dirty="0"/>
              <a:t>Mae Paul </a:t>
            </a:r>
            <a:r>
              <a:rPr lang="cy-GB" sz="2400" i="1" noProof="0" dirty="0" err="1"/>
              <a:t>Gilding</a:t>
            </a:r>
            <a:r>
              <a:rPr lang="cy-GB" sz="2400" i="1" noProof="0" dirty="0"/>
              <a:t> yn Gymrawd </a:t>
            </a:r>
            <a:r>
              <a:rPr lang="cy-GB" sz="2400" i="1" dirty="0">
                <a:hlinkClick r:id="rId2">
                  <a:extLst>
                    <a:ext uri="{A12FA001-AC4F-418D-AE19-62706E023703}">
                      <ahyp:hlinkClr xmlns:ahyp="http://schemas.microsoft.com/office/drawing/2018/hyperlinkcolor" val="tx"/>
                    </a:ext>
                  </a:extLst>
                </a:hlinkClick>
              </a:rPr>
              <a:t>Sefydliad ar gyfer Arweinyddiaeth Cynaliadwyedd</a:t>
            </a:r>
            <a:r>
              <a:rPr lang="cy-GB" sz="2400" i="1" dirty="0"/>
              <a:t> </a:t>
            </a:r>
            <a:r>
              <a:rPr lang="cy-GB" sz="2400" i="1" noProof="0" dirty="0"/>
              <a:t>Prifysgol Caergrawnt.</a:t>
            </a:r>
          </a:p>
          <a:p>
            <a:pPr algn="ctr"/>
            <a:r>
              <a:rPr lang="cy-GB" sz="2400" i="1" noProof="0" dirty="0"/>
              <a:t>Enw ei TED </a:t>
            </a:r>
            <a:r>
              <a:rPr lang="cy-GB" sz="2400" i="1" noProof="0" dirty="0" err="1"/>
              <a:t>Talk</a:t>
            </a:r>
            <a:r>
              <a:rPr lang="cy-GB" sz="2400" i="1" noProof="0" dirty="0"/>
              <a:t> yw ‘The </a:t>
            </a:r>
            <a:r>
              <a:rPr lang="cy-GB" sz="2400" i="1" noProof="0" dirty="0" err="1"/>
              <a:t>Earth</a:t>
            </a:r>
            <a:r>
              <a:rPr lang="cy-GB" sz="2400" i="1" noProof="0" dirty="0"/>
              <a:t> Is </a:t>
            </a:r>
            <a:r>
              <a:rPr lang="cy-GB" sz="2400" i="1" noProof="0" dirty="0" err="1"/>
              <a:t>Full</a:t>
            </a:r>
            <a:r>
              <a:rPr lang="cy-GB" sz="2400" i="1" noProof="0" dirty="0"/>
              <a:t>’</a:t>
            </a:r>
          </a:p>
          <a:p>
            <a:pPr algn="ctr"/>
            <a:endParaRPr lang="cy-GB" sz="2100" b="1" noProof="0" dirty="0"/>
          </a:p>
          <a:p>
            <a:pPr algn="ctr"/>
            <a:r>
              <a:rPr lang="cy-GB" sz="2000" noProof="0" dirty="0"/>
              <a:t>Gweithgaredd Astudio dan Arweiniad: ‘The </a:t>
            </a:r>
            <a:r>
              <a:rPr lang="cy-GB" sz="2000" noProof="0" dirty="0" err="1"/>
              <a:t>Earth</a:t>
            </a:r>
            <a:r>
              <a:rPr lang="cy-GB" sz="2000" noProof="0" dirty="0"/>
              <a:t> is </a:t>
            </a:r>
            <a:r>
              <a:rPr lang="cy-GB" sz="2000" noProof="0" dirty="0" err="1"/>
              <a:t>Full</a:t>
            </a:r>
            <a:r>
              <a:rPr lang="cy-GB" sz="2000" noProof="0" dirty="0"/>
              <a:t>’ – Pam Mae Cynaliadwyedd Yn Bwysig?</a:t>
            </a:r>
            <a:endParaRPr lang="cy-GB" sz="2100" b="1" noProof="0" dirty="0"/>
          </a:p>
        </p:txBody>
      </p:sp>
      <p:pic>
        <p:nvPicPr>
          <p:cNvPr id="4" name="Picture 3" descr="Icon - Link to Online Video of  Gilding, P. 'The Earth is Full'">
            <a:hlinkClick r:id="rId3"/>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023956" y="5129422"/>
            <a:ext cx="842901" cy="889089"/>
          </a:xfrm>
          <a:prstGeom prst="rect">
            <a:avLst/>
          </a:prstGeom>
        </p:spPr>
      </p:pic>
      <p:pic>
        <p:nvPicPr>
          <p:cNvPr id="9" name="Picture 8" descr="Icon - Guided Study Activity">
            <a:hlinkClick r:id="rId5"/>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8365233" y="3108438"/>
            <a:ext cx="507332" cy="507332"/>
          </a:xfrm>
          <a:prstGeom prst="rect">
            <a:avLst/>
          </a:prstGeom>
        </p:spPr>
      </p:pic>
      <p:sp>
        <p:nvSpPr>
          <p:cNvPr id="7" name="TextBox 6"/>
          <p:cNvSpPr txBox="1"/>
          <p:nvPr/>
        </p:nvSpPr>
        <p:spPr>
          <a:xfrm>
            <a:off x="1324254" y="4013732"/>
            <a:ext cx="6242303" cy="1115690"/>
          </a:xfrm>
          <a:prstGeom prst="rect">
            <a:avLst/>
          </a:prstGeom>
          <a:noFill/>
        </p:spPr>
        <p:txBody>
          <a:bodyPr wrap="square" rtlCol="0">
            <a:spAutoFit/>
          </a:bodyPr>
          <a:lstStyle/>
          <a:p>
            <a:pPr algn="ctr"/>
            <a:r>
              <a:rPr lang="cy-GB" b="1" i="1" noProof="0" dirty="0"/>
              <a:t>Beth yw Negeseuon Allweddol y fideo hwn?</a:t>
            </a:r>
          </a:p>
          <a:p>
            <a:pPr algn="ctr">
              <a:spcBef>
                <a:spcPts val="450"/>
              </a:spcBef>
              <a:spcAft>
                <a:spcPts val="450"/>
              </a:spcAft>
            </a:pPr>
            <a:r>
              <a:rPr lang="cy-GB" b="1" i="1" noProof="0" dirty="0"/>
              <a:t>Ydych chi’n derbyn y dadleuon hyn yn ddi-gwestiwn?</a:t>
            </a:r>
          </a:p>
          <a:p>
            <a:pPr algn="ctr">
              <a:spcBef>
                <a:spcPts val="450"/>
              </a:spcBef>
              <a:spcAft>
                <a:spcPts val="450"/>
              </a:spcAft>
            </a:pPr>
            <a:r>
              <a:rPr lang="cy-GB" b="1" i="1" noProof="0" dirty="0"/>
              <a:t>(</a:t>
            </a:r>
            <a:r>
              <a:rPr lang="cy-GB" b="1" i="1" noProof="0" dirty="0" err="1"/>
              <a:t>Gilding</a:t>
            </a:r>
            <a:r>
              <a:rPr lang="cy-GB" b="1" i="1" noProof="0" dirty="0"/>
              <a:t>, P., Dim Dyddiad)</a:t>
            </a:r>
          </a:p>
        </p:txBody>
      </p:sp>
    </p:spTree>
    <p:extLst>
      <p:ext uri="{BB962C8B-B14F-4D97-AF65-F5344CB8AC3E}">
        <p14:creationId xmlns:p14="http://schemas.microsoft.com/office/powerpoint/2010/main" val="3117605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4B71F0-A329-FE98-87B7-CD829B65F04F}"/>
            </a:ext>
          </a:extLst>
        </p:cNvPr>
        <p:cNvGrpSpPr/>
        <p:nvPr/>
      </p:nvGrpSpPr>
      <p:grpSpPr>
        <a:xfrm>
          <a:off x="0" y="0"/>
          <a:ext cx="0" cy="0"/>
          <a:chOff x="0" y="0"/>
          <a:chExt cx="0" cy="0"/>
        </a:xfrm>
      </p:grpSpPr>
      <p:sp>
        <p:nvSpPr>
          <p:cNvPr id="2" name="Rectangle 2">
            <a:extLst>
              <a:ext uri="{FF2B5EF4-FFF2-40B4-BE49-F238E27FC236}">
                <a16:creationId xmlns:a16="http://schemas.microsoft.com/office/drawing/2014/main" id="{B20F5781-C080-E486-FCB2-CDC4BF5870D3}"/>
              </a:ext>
            </a:extLst>
          </p:cNvPr>
          <p:cNvSpPr txBox="1">
            <a:spLocks noChangeArrowheads="1"/>
          </p:cNvSpPr>
          <p:nvPr/>
        </p:nvSpPr>
        <p:spPr>
          <a:xfrm>
            <a:off x="0" y="133969"/>
            <a:ext cx="9112520" cy="56552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b="1" dirty="0">
                <a:solidFill>
                  <a:schemeClr val="accent1">
                    <a:lumMod val="75000"/>
                  </a:schemeClr>
                </a:solidFill>
              </a:rPr>
              <a:t>Sustainable Development – A Critique</a:t>
            </a:r>
          </a:p>
        </p:txBody>
      </p:sp>
      <p:sp>
        <p:nvSpPr>
          <p:cNvPr id="3" name="TextBox 2">
            <a:extLst>
              <a:ext uri="{FF2B5EF4-FFF2-40B4-BE49-F238E27FC236}">
                <a16:creationId xmlns:a16="http://schemas.microsoft.com/office/drawing/2014/main" id="{87809ADD-9B74-5BE9-5701-62A6986731E0}"/>
              </a:ext>
            </a:extLst>
          </p:cNvPr>
          <p:cNvSpPr txBox="1"/>
          <p:nvPr/>
        </p:nvSpPr>
        <p:spPr>
          <a:xfrm>
            <a:off x="309077" y="1123524"/>
            <a:ext cx="8309822" cy="2846933"/>
          </a:xfrm>
          <a:prstGeom prst="rect">
            <a:avLst/>
          </a:prstGeom>
          <a:noFill/>
        </p:spPr>
        <p:txBody>
          <a:bodyPr wrap="square" rtlCol="0">
            <a:spAutoFit/>
          </a:bodyPr>
          <a:lstStyle/>
          <a:p>
            <a:pPr algn="ctr"/>
            <a:r>
              <a:rPr lang="en-GB" sz="2400" b="1" dirty="0">
                <a:solidFill>
                  <a:schemeClr val="accent1">
                    <a:lumMod val="75000"/>
                  </a:schemeClr>
                </a:solidFill>
              </a:rPr>
              <a:t>Why should we look at sustainable development?</a:t>
            </a:r>
          </a:p>
          <a:p>
            <a:pPr algn="ctr"/>
            <a:endParaRPr lang="en-GB" sz="2100" b="1" dirty="0">
              <a:solidFill>
                <a:schemeClr val="accent1">
                  <a:lumMod val="75000"/>
                </a:schemeClr>
              </a:solidFill>
            </a:endParaRPr>
          </a:p>
          <a:p>
            <a:pPr algn="ctr"/>
            <a:r>
              <a:rPr lang="en-GB" sz="2400" i="1" dirty="0">
                <a:solidFill>
                  <a:schemeClr val="accent1">
                    <a:lumMod val="75000"/>
                  </a:schemeClr>
                </a:solidFill>
              </a:rPr>
              <a:t>Paul Gilding is a Fellow of the University of Cambridge’s </a:t>
            </a:r>
          </a:p>
          <a:p>
            <a:pPr algn="ctr"/>
            <a:r>
              <a:rPr lang="en-GB" sz="2400" i="1" dirty="0">
                <a:solidFill>
                  <a:schemeClr val="accent5"/>
                </a:solidFill>
                <a:hlinkClick r:id="rId2">
                  <a:extLst>
                    <a:ext uri="{A12FA001-AC4F-418D-AE19-62706E023703}">
                      <ahyp:hlinkClr xmlns:ahyp="http://schemas.microsoft.com/office/drawing/2018/hyperlinkcolor" val="tx"/>
                    </a:ext>
                  </a:extLst>
                </a:hlinkClick>
              </a:rPr>
              <a:t>Institute for Sustainability Leadership</a:t>
            </a:r>
            <a:r>
              <a:rPr lang="en-GB" sz="2400" i="1" dirty="0">
                <a:solidFill>
                  <a:schemeClr val="accent1">
                    <a:lumMod val="75000"/>
                  </a:schemeClr>
                </a:solidFill>
              </a:rPr>
              <a:t>. </a:t>
            </a:r>
          </a:p>
          <a:p>
            <a:pPr algn="ctr"/>
            <a:r>
              <a:rPr lang="en-GB" sz="2400" i="1" dirty="0">
                <a:solidFill>
                  <a:schemeClr val="accent1">
                    <a:lumMod val="75000"/>
                  </a:schemeClr>
                </a:solidFill>
              </a:rPr>
              <a:t>His TED Talk is entitled ‘The Earth Is Full’</a:t>
            </a:r>
          </a:p>
          <a:p>
            <a:pPr algn="ctr"/>
            <a:endParaRPr lang="en-GB" sz="2100" b="1" dirty="0">
              <a:solidFill>
                <a:schemeClr val="accent1">
                  <a:lumMod val="75000"/>
                </a:schemeClr>
              </a:solidFill>
            </a:endParaRPr>
          </a:p>
          <a:p>
            <a:pPr algn="ctr"/>
            <a:r>
              <a:rPr lang="en-GB" sz="2000" dirty="0">
                <a:solidFill>
                  <a:schemeClr val="accent1">
                    <a:lumMod val="75000"/>
                  </a:schemeClr>
                </a:solidFill>
              </a:rPr>
              <a:t>Guided Study Activity: ‘The Earth is Full’ - Why Is Sustainability Important?</a:t>
            </a:r>
          </a:p>
          <a:p>
            <a:pPr algn="ctr"/>
            <a:endParaRPr lang="en-GB" sz="2100" b="1" dirty="0">
              <a:solidFill>
                <a:schemeClr val="accent1">
                  <a:lumMod val="75000"/>
                </a:schemeClr>
              </a:solidFill>
            </a:endParaRPr>
          </a:p>
        </p:txBody>
      </p:sp>
      <p:pic>
        <p:nvPicPr>
          <p:cNvPr id="4" name="Picture 3" descr="Icon - Link to Online Video of Gilding, P. 'The Earth is Full'">
            <a:hlinkClick r:id="rId3"/>
            <a:extLst>
              <a:ext uri="{FF2B5EF4-FFF2-40B4-BE49-F238E27FC236}">
                <a16:creationId xmlns:a16="http://schemas.microsoft.com/office/drawing/2014/main" id="{782D4A38-A45B-EDA1-86CC-2BBB69E1F59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128380" y="4900203"/>
            <a:ext cx="855760" cy="902652"/>
          </a:xfrm>
          <a:prstGeom prst="rect">
            <a:avLst/>
          </a:prstGeom>
        </p:spPr>
      </p:pic>
      <p:pic>
        <p:nvPicPr>
          <p:cNvPr id="9" name="Picture 8" descr="Icon - Guided Study Activity">
            <a:hlinkClick r:id="rId5"/>
            <a:extLst>
              <a:ext uri="{FF2B5EF4-FFF2-40B4-BE49-F238E27FC236}">
                <a16:creationId xmlns:a16="http://schemas.microsoft.com/office/drawing/2014/main" id="{87434267-3F00-BB3A-9CA3-4C30EC367075}"/>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8365233" y="3108438"/>
            <a:ext cx="507332" cy="507332"/>
          </a:xfrm>
          <a:prstGeom prst="rect">
            <a:avLst/>
          </a:prstGeom>
        </p:spPr>
      </p:pic>
      <p:sp>
        <p:nvSpPr>
          <p:cNvPr id="7" name="TextBox 6">
            <a:extLst>
              <a:ext uri="{FF2B5EF4-FFF2-40B4-BE49-F238E27FC236}">
                <a16:creationId xmlns:a16="http://schemas.microsoft.com/office/drawing/2014/main" id="{86A03E79-D435-FD06-692B-6A4E560AE8F5}"/>
              </a:ext>
            </a:extLst>
          </p:cNvPr>
          <p:cNvSpPr txBox="1"/>
          <p:nvPr/>
        </p:nvSpPr>
        <p:spPr>
          <a:xfrm>
            <a:off x="2118511" y="3798908"/>
            <a:ext cx="4906978" cy="1115690"/>
          </a:xfrm>
          <a:prstGeom prst="rect">
            <a:avLst/>
          </a:prstGeom>
          <a:noFill/>
        </p:spPr>
        <p:txBody>
          <a:bodyPr wrap="square" rtlCol="0">
            <a:spAutoFit/>
          </a:bodyPr>
          <a:lstStyle/>
          <a:p>
            <a:pPr algn="ctr"/>
            <a:r>
              <a:rPr lang="en-GB" b="1" i="1" dirty="0">
                <a:solidFill>
                  <a:schemeClr val="accent1">
                    <a:lumMod val="75000"/>
                  </a:schemeClr>
                </a:solidFill>
              </a:rPr>
              <a:t>What are the Key Messages of this video?</a:t>
            </a:r>
          </a:p>
          <a:p>
            <a:pPr algn="ctr">
              <a:spcBef>
                <a:spcPts val="450"/>
              </a:spcBef>
              <a:spcAft>
                <a:spcPts val="450"/>
              </a:spcAft>
            </a:pPr>
            <a:r>
              <a:rPr lang="en-GB" b="1" i="1" dirty="0">
                <a:solidFill>
                  <a:schemeClr val="accent1">
                    <a:lumMod val="75000"/>
                  </a:schemeClr>
                </a:solidFill>
              </a:rPr>
              <a:t>Do you accept these arguments at face value?</a:t>
            </a:r>
          </a:p>
          <a:p>
            <a:pPr algn="ctr">
              <a:spcBef>
                <a:spcPts val="450"/>
              </a:spcBef>
              <a:spcAft>
                <a:spcPts val="450"/>
              </a:spcAft>
            </a:pPr>
            <a:r>
              <a:rPr lang="en-GB" b="1" i="1" dirty="0">
                <a:solidFill>
                  <a:schemeClr val="accent1">
                    <a:lumMod val="75000"/>
                  </a:schemeClr>
                </a:solidFill>
              </a:rPr>
              <a:t>(Gilding, P., No Date)</a:t>
            </a:r>
          </a:p>
        </p:txBody>
      </p:sp>
    </p:spTree>
    <p:extLst>
      <p:ext uri="{BB962C8B-B14F-4D97-AF65-F5344CB8AC3E}">
        <p14:creationId xmlns:p14="http://schemas.microsoft.com/office/powerpoint/2010/main" val="233899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3DD8AA99-6C5B-117F-7250-4C084E966444}"/>
              </a:ext>
            </a:extLst>
          </p:cNvPr>
          <p:cNvSpPr txBox="1">
            <a:spLocks noChangeArrowheads="1"/>
          </p:cNvSpPr>
          <p:nvPr/>
        </p:nvSpPr>
        <p:spPr>
          <a:xfrm>
            <a:off x="117695" y="184034"/>
            <a:ext cx="8809022" cy="56552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4000" b="1" noProof="0" dirty="0"/>
              <a:t>Datblygiad Cynaliadwy – </a:t>
            </a:r>
            <a:r>
              <a:rPr lang="cy-GB" sz="4000" b="1" dirty="0"/>
              <a:t>Safbwyntiau Beirniadol</a:t>
            </a:r>
            <a:endParaRPr lang="cy-GB" sz="4000" b="1" noProof="0" dirty="0"/>
          </a:p>
        </p:txBody>
      </p:sp>
      <p:sp>
        <p:nvSpPr>
          <p:cNvPr id="10" name="TextBox 9">
            <a:extLst>
              <a:ext uri="{FF2B5EF4-FFF2-40B4-BE49-F238E27FC236}">
                <a16:creationId xmlns:a16="http://schemas.microsoft.com/office/drawing/2014/main" id="{B52FBE6C-7506-F32D-AF4D-9426F4F69343}"/>
              </a:ext>
            </a:extLst>
          </p:cNvPr>
          <p:cNvSpPr txBox="1"/>
          <p:nvPr/>
        </p:nvSpPr>
        <p:spPr>
          <a:xfrm>
            <a:off x="251519" y="1386543"/>
            <a:ext cx="8470961" cy="3990836"/>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cy-GB" sz="2000" dirty="0"/>
              <a:t>Dywed</a:t>
            </a:r>
            <a:r>
              <a:rPr lang="cy-GB" sz="2000" noProof="0" dirty="0"/>
              <a:t> </a:t>
            </a:r>
            <a:r>
              <a:rPr lang="cy-GB" sz="2000" noProof="0" dirty="0" err="1"/>
              <a:t>Attfield</a:t>
            </a:r>
            <a:r>
              <a:rPr lang="cy-GB" sz="2000" noProof="0" dirty="0"/>
              <a:t> (2003) mai’r ffordd orau o ymdrin ag ystyr ‘datblygiad’, lle mae hyn yn ffurf gryno am ‘ddatblygiad cymdeithasol ac economaidd’, yw trwy edrych ar y syniad cyferbyniol o ‘</a:t>
            </a:r>
            <a:r>
              <a:rPr lang="cy-GB" sz="2000" noProof="0" dirty="0" err="1"/>
              <a:t>danddatblygiad</a:t>
            </a:r>
            <a:r>
              <a:rPr lang="cy-GB" sz="2000" noProof="0" dirty="0"/>
              <a:t>’</a:t>
            </a:r>
          </a:p>
          <a:p>
            <a:pPr marL="257175" indent="-257175">
              <a:spcBef>
                <a:spcPts val="450"/>
              </a:spcBef>
              <a:spcAft>
                <a:spcPts val="450"/>
              </a:spcAft>
              <a:buFont typeface="Arial" panose="020B0604020202020204" pitchFamily="34" charset="0"/>
              <a:buChar char="•"/>
            </a:pPr>
            <a:r>
              <a:rPr lang="cy-GB" sz="2000" dirty="0"/>
              <a:t>Sefyllfa yw </a:t>
            </a:r>
            <a:r>
              <a:rPr lang="cy-GB" sz="2000" dirty="0" err="1"/>
              <a:t>tand</a:t>
            </a:r>
            <a:r>
              <a:rPr lang="cy-GB" sz="2000" noProof="0" dirty="0"/>
              <a:t>datblygiad lle mae’r rhan fwyaf o’r drygau canlynol yn atgyfnerthu ei gilydd: </a:t>
            </a:r>
          </a:p>
          <a:p>
            <a:pPr marL="257175" indent="-257175">
              <a:spcBef>
                <a:spcPts val="450"/>
              </a:spcBef>
              <a:spcAft>
                <a:spcPts val="450"/>
              </a:spcAft>
              <a:buFont typeface="Arial" panose="020B0604020202020204" pitchFamily="34" charset="0"/>
              <a:buChar char="•"/>
            </a:pPr>
            <a:r>
              <a:rPr lang="cy-GB" sz="2000" noProof="0" dirty="0"/>
              <a:t>tlodi; camfaethiad; cyfradd marwolaethau babanod uchel; disgwyliad oes isel; mynediad cyfyng at ofal iechyd; anllythrennedd; a chynhyrchiant gwael</a:t>
            </a:r>
          </a:p>
          <a:p>
            <a:pPr marL="257175" indent="-257175">
              <a:spcBef>
                <a:spcPts val="450"/>
              </a:spcBef>
              <a:spcAft>
                <a:spcPts val="450"/>
              </a:spcAft>
              <a:buFont typeface="Arial" panose="020B0604020202020204" pitchFamily="34" charset="0"/>
              <a:buChar char="•"/>
            </a:pPr>
            <a:r>
              <a:rPr lang="cy-GB" sz="2000" dirty="0"/>
              <a:t>Mewn cyferbyniad i hyn i gyd, gellir gweld datblygiad fel proses sy’n symud i ffwrdd o’r sefyllfaoedd hyn tuag at lefelau gwell o ddisgwyliad oes, iechyd, llythrennedd a chynhyrchiant</a:t>
            </a:r>
            <a:r>
              <a:rPr lang="cy-GB" sz="2000" noProof="0" dirty="0"/>
              <a:t>  </a:t>
            </a:r>
          </a:p>
          <a:p>
            <a:pPr marL="257175" indent="-257175">
              <a:spcBef>
                <a:spcPts val="450"/>
              </a:spcBef>
              <a:spcAft>
                <a:spcPts val="450"/>
              </a:spcAft>
              <a:buFont typeface="Arial" panose="020B0604020202020204" pitchFamily="34" charset="0"/>
              <a:buChar char="•"/>
            </a:pPr>
            <a:endParaRPr lang="cy-GB" sz="2000" noProof="0" dirty="0"/>
          </a:p>
        </p:txBody>
      </p:sp>
      <p:sp>
        <p:nvSpPr>
          <p:cNvPr id="11" name="TextBox 10">
            <a:extLst>
              <a:ext uri="{FF2B5EF4-FFF2-40B4-BE49-F238E27FC236}">
                <a16:creationId xmlns:a16="http://schemas.microsoft.com/office/drawing/2014/main" id="{9FFA6FEF-83E8-B72D-0883-F8994324AFB8}"/>
              </a:ext>
            </a:extLst>
          </p:cNvPr>
          <p:cNvSpPr txBox="1"/>
          <p:nvPr/>
        </p:nvSpPr>
        <p:spPr>
          <a:xfrm>
            <a:off x="744400" y="4941169"/>
            <a:ext cx="7485200" cy="854080"/>
          </a:xfrm>
          <a:prstGeom prst="rect">
            <a:avLst/>
          </a:prstGeom>
          <a:noFill/>
        </p:spPr>
        <p:txBody>
          <a:bodyPr wrap="square" rtlCol="0">
            <a:spAutoFit/>
          </a:bodyPr>
          <a:lstStyle/>
          <a:p>
            <a:pPr algn="ctr"/>
            <a:r>
              <a:rPr lang="cy-GB" sz="1650" b="1" noProof="0" dirty="0"/>
              <a:t>Ond a allwn ni symud i ffwrdd o ‘</a:t>
            </a:r>
            <a:r>
              <a:rPr lang="cy-GB" sz="1650" b="1" noProof="0" dirty="0" err="1"/>
              <a:t>danddatblygiad</a:t>
            </a:r>
            <a:r>
              <a:rPr lang="cy-GB" sz="1650" b="1" noProof="0" dirty="0"/>
              <a:t>’ yn y system bresennol?</a:t>
            </a:r>
          </a:p>
          <a:p>
            <a:pPr algn="ctr"/>
            <a:r>
              <a:rPr lang="cy-GB" sz="1650" b="1" noProof="0" dirty="0"/>
              <a:t>Rhannwch eich barn â’r grŵp</a:t>
            </a:r>
          </a:p>
          <a:p>
            <a:pPr algn="ctr"/>
            <a:endParaRPr lang="cy-GB" sz="1650" b="1" noProof="0" dirty="0"/>
          </a:p>
        </p:txBody>
      </p:sp>
      <p:pic>
        <p:nvPicPr>
          <p:cNvPr id="13" name="Picture 12" descr="Icon - Question Mark">
            <a:extLst>
              <a:ext uri="{FF2B5EF4-FFF2-40B4-BE49-F238E27FC236}">
                <a16:creationId xmlns:a16="http://schemas.microsoft.com/office/drawing/2014/main" id="{B1B6025B-C232-A2E0-C159-FBD49CC7129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274453" y="5518250"/>
            <a:ext cx="425095" cy="425095"/>
          </a:xfrm>
          <a:prstGeom prst="rect">
            <a:avLst/>
          </a:prstGeom>
        </p:spPr>
      </p:pic>
    </p:spTree>
    <p:extLst>
      <p:ext uri="{BB962C8B-B14F-4D97-AF65-F5344CB8AC3E}">
        <p14:creationId xmlns:p14="http://schemas.microsoft.com/office/powerpoint/2010/main" val="790636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56008-54EE-682E-ED13-072F48E0B184}"/>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622332FB-5D15-C8E9-B1A1-918766E98840}"/>
              </a:ext>
            </a:extLst>
          </p:cNvPr>
          <p:cNvSpPr txBox="1">
            <a:spLocks noChangeArrowheads="1"/>
          </p:cNvSpPr>
          <p:nvPr/>
        </p:nvSpPr>
        <p:spPr>
          <a:xfrm>
            <a:off x="117695" y="184034"/>
            <a:ext cx="8809022" cy="56552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4000" b="1" dirty="0">
                <a:solidFill>
                  <a:schemeClr val="accent1">
                    <a:lumMod val="75000"/>
                  </a:schemeClr>
                </a:solidFill>
              </a:rPr>
              <a:t>Sustainable Development – Critical Views</a:t>
            </a:r>
          </a:p>
        </p:txBody>
      </p:sp>
      <p:sp>
        <p:nvSpPr>
          <p:cNvPr id="10" name="TextBox 9">
            <a:extLst>
              <a:ext uri="{FF2B5EF4-FFF2-40B4-BE49-F238E27FC236}">
                <a16:creationId xmlns:a16="http://schemas.microsoft.com/office/drawing/2014/main" id="{74BF9D2F-B73A-D63B-7155-AB6EF4CA6DDA}"/>
              </a:ext>
            </a:extLst>
          </p:cNvPr>
          <p:cNvSpPr txBox="1"/>
          <p:nvPr/>
        </p:nvSpPr>
        <p:spPr>
          <a:xfrm>
            <a:off x="251519" y="1103594"/>
            <a:ext cx="8470961" cy="3554819"/>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Attfield (2003) states that the meaning of development’, where this is short for ‘social and economic development’, is best approached through looking at the contrasting notion of ‘under-development’</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 Underdevelopment is a state of affairs in which most of the following evils reinforce one another: </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poverty; malnutrition; high rate of infant mor</a:t>
            </a:r>
            <a:r>
              <a:rPr lang="en-GB" sz="2000" dirty="0">
                <a:solidFill>
                  <a:srgbClr val="FF0000"/>
                </a:solidFill>
              </a:rPr>
              <a:t>t</a:t>
            </a:r>
            <a:r>
              <a:rPr lang="en-GB" sz="2000" dirty="0">
                <a:solidFill>
                  <a:schemeClr val="accent1">
                    <a:lumMod val="75000"/>
                  </a:schemeClr>
                </a:solidFill>
              </a:rPr>
              <a:t>ality; low life expectancy; limited access to health care; illiteracy; and poor productivity</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In contrast to all this, development can be seen as a process that moves away from these states of affairs to better levels of life-expectancy, health, literacy and productivity  </a:t>
            </a:r>
          </a:p>
        </p:txBody>
      </p:sp>
      <p:sp>
        <p:nvSpPr>
          <p:cNvPr id="11" name="TextBox 10">
            <a:extLst>
              <a:ext uri="{FF2B5EF4-FFF2-40B4-BE49-F238E27FC236}">
                <a16:creationId xmlns:a16="http://schemas.microsoft.com/office/drawing/2014/main" id="{53AEA54E-ED85-3C43-6C55-F7C8661AA1A0}"/>
              </a:ext>
            </a:extLst>
          </p:cNvPr>
          <p:cNvSpPr txBox="1"/>
          <p:nvPr/>
        </p:nvSpPr>
        <p:spPr>
          <a:xfrm>
            <a:off x="744400" y="4941169"/>
            <a:ext cx="7485200" cy="600164"/>
          </a:xfrm>
          <a:prstGeom prst="rect">
            <a:avLst/>
          </a:prstGeom>
          <a:noFill/>
        </p:spPr>
        <p:txBody>
          <a:bodyPr wrap="square" rtlCol="0">
            <a:spAutoFit/>
          </a:bodyPr>
          <a:lstStyle/>
          <a:p>
            <a:pPr algn="ctr"/>
            <a:r>
              <a:rPr lang="en-GB" sz="1650" b="1" dirty="0">
                <a:solidFill>
                  <a:schemeClr val="accent1">
                    <a:lumMod val="75000"/>
                  </a:schemeClr>
                </a:solidFill>
              </a:rPr>
              <a:t>But can we move away from ‘underdevelopment’ in the current system?</a:t>
            </a:r>
          </a:p>
          <a:p>
            <a:pPr algn="ctr"/>
            <a:r>
              <a:rPr lang="en-GB" sz="1650" b="1" dirty="0">
                <a:solidFill>
                  <a:schemeClr val="accent1">
                    <a:lumMod val="75000"/>
                  </a:schemeClr>
                </a:solidFill>
              </a:rPr>
              <a:t>Share your thoughts with the group</a:t>
            </a:r>
          </a:p>
        </p:txBody>
      </p:sp>
      <p:pic>
        <p:nvPicPr>
          <p:cNvPr id="13" name="Picture 12" descr="Icon - Question Mark">
            <a:extLst>
              <a:ext uri="{FF2B5EF4-FFF2-40B4-BE49-F238E27FC236}">
                <a16:creationId xmlns:a16="http://schemas.microsoft.com/office/drawing/2014/main" id="{92B1E315-7C86-DE24-6A84-8D41A3132E2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274453" y="5518250"/>
            <a:ext cx="425095" cy="425095"/>
          </a:xfrm>
          <a:prstGeom prst="rect">
            <a:avLst/>
          </a:prstGeom>
        </p:spPr>
      </p:pic>
    </p:spTree>
    <p:extLst>
      <p:ext uri="{BB962C8B-B14F-4D97-AF65-F5344CB8AC3E}">
        <p14:creationId xmlns:p14="http://schemas.microsoft.com/office/powerpoint/2010/main" val="3278075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D5CF2-537E-190B-1EB9-E9915F18799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7F359E2-2690-64CA-0FFC-9996E41A181D}"/>
              </a:ext>
            </a:extLst>
          </p:cNvPr>
          <p:cNvSpPr txBox="1"/>
          <p:nvPr/>
        </p:nvSpPr>
        <p:spPr>
          <a:xfrm>
            <a:off x="135750" y="1292714"/>
            <a:ext cx="8580495" cy="3524042"/>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200" noProof="0" dirty="0"/>
              <a:t>Mae </a:t>
            </a:r>
            <a:r>
              <a:rPr lang="cy-GB" sz="2200" noProof="0" dirty="0" err="1"/>
              <a:t>Esteva</a:t>
            </a:r>
            <a:r>
              <a:rPr lang="cy-GB" sz="2200" noProof="0" dirty="0"/>
              <a:t> (1992) yn dadlau bod system y rhyfel oer, sy’n seiliedig ar gymorth ariannol y gorllewin, wedi creu system lle mae</a:t>
            </a:r>
          </a:p>
          <a:p>
            <a:pPr marL="214313" indent="-214313">
              <a:spcBef>
                <a:spcPts val="450"/>
              </a:spcBef>
              <a:spcAft>
                <a:spcPts val="450"/>
              </a:spcAft>
              <a:buFont typeface="Arial" panose="020B0604020202020204" pitchFamily="34" charset="0"/>
              <a:buChar char="•"/>
            </a:pPr>
            <a:r>
              <a:rPr lang="cy-GB" sz="2200" noProof="0" dirty="0"/>
              <a:t>Cyfres o bolisïau a sloganau </a:t>
            </a:r>
            <a:r>
              <a:rPr lang="cy-GB" sz="2200" noProof="0" dirty="0" err="1"/>
              <a:t>neo</a:t>
            </a:r>
            <a:r>
              <a:rPr lang="cy-GB" sz="2200" noProof="0" dirty="0"/>
              <a:t>-drefedigaethol yn cael eu gorfodi ar ran gwledydd a chorfforaethau pwerus gan asiantaethau datblygu byd-eang, megis </a:t>
            </a:r>
            <a:r>
              <a:rPr lang="cy-GB" sz="2200" noProof="0" dirty="0">
                <a:hlinkClick r:id="rId2">
                  <a:extLst>
                    <a:ext uri="{A12FA001-AC4F-418D-AE19-62706E023703}">
                      <ahyp:hlinkClr xmlns:ahyp="http://schemas.microsoft.com/office/drawing/2018/hyperlinkcolor" val="tx"/>
                    </a:ext>
                  </a:extLst>
                </a:hlinkClick>
              </a:rPr>
              <a:t>Ban</a:t>
            </a:r>
            <a:r>
              <a:rPr lang="cy-GB" sz="2200" dirty="0">
                <a:hlinkClick r:id="rId2">
                  <a:extLst>
                    <a:ext uri="{A12FA001-AC4F-418D-AE19-62706E023703}">
                      <ahyp:hlinkClr xmlns:ahyp="http://schemas.microsoft.com/office/drawing/2018/hyperlinkcolor" val="tx"/>
                    </a:ext>
                  </a:extLst>
                </a:hlinkClick>
              </a:rPr>
              <a:t>c y Byd</a:t>
            </a:r>
            <a:r>
              <a:rPr lang="cy-GB" sz="2200" noProof="0" dirty="0"/>
              <a:t> a’r </a:t>
            </a:r>
            <a:r>
              <a:rPr lang="cy-GB" sz="2200" noProof="0" dirty="0">
                <a:hlinkClick r:id="rId3">
                  <a:extLst>
                    <a:ext uri="{A12FA001-AC4F-418D-AE19-62706E023703}">
                      <ahyp:hlinkClr xmlns:ahyp="http://schemas.microsoft.com/office/drawing/2018/hyperlinkcolor" val="tx"/>
                    </a:ext>
                  </a:extLst>
                </a:hlinkClick>
              </a:rPr>
              <a:t>Gronfa Ariannol Ryngwladol (IMF)</a:t>
            </a:r>
            <a:endParaRPr lang="cy-GB" sz="2200" noProof="0" dirty="0"/>
          </a:p>
          <a:p>
            <a:pPr marL="214313" indent="-214313">
              <a:spcBef>
                <a:spcPts val="450"/>
              </a:spcBef>
              <a:spcAft>
                <a:spcPts val="450"/>
              </a:spcAft>
              <a:buFont typeface="Arial" panose="020B0604020202020204" pitchFamily="34" charset="0"/>
              <a:buChar char="•"/>
            </a:pPr>
            <a:r>
              <a:rPr lang="cy-GB" sz="2200" noProof="0" dirty="0"/>
              <a:t>Gan arwain at ddatblygiad sy’n canolbwyntio ar bobl, ailddatblygu, datblygiad integredig, datblygiad alldarddol yn hytrach na </a:t>
            </a:r>
            <a:r>
              <a:rPr lang="cy-GB" sz="2200" noProof="0" dirty="0">
                <a:hlinkClick r:id="rId4">
                  <a:extLst>
                    <a:ext uri="{A12FA001-AC4F-418D-AE19-62706E023703}">
                      <ahyp:hlinkClr xmlns:ahyp="http://schemas.microsoft.com/office/drawing/2018/hyperlinkcolor" val="tx"/>
                    </a:ext>
                  </a:extLst>
                </a:hlinkClick>
              </a:rPr>
              <a:t>mewndarddol</a:t>
            </a:r>
            <a:r>
              <a:rPr lang="cy-GB" sz="2200" noProof="0" dirty="0"/>
              <a:t> (</a:t>
            </a:r>
            <a:r>
              <a:rPr lang="cy-GB" sz="2200" noProof="0" dirty="0" err="1"/>
              <a:t>Castree</a:t>
            </a:r>
            <a:r>
              <a:rPr lang="cy-GB" sz="2200" noProof="0" dirty="0"/>
              <a:t> </a:t>
            </a:r>
            <a:r>
              <a:rPr lang="cy-GB" sz="2200" i="1" noProof="0" dirty="0" err="1"/>
              <a:t>et</a:t>
            </a:r>
            <a:r>
              <a:rPr lang="cy-GB" sz="2200" i="1" noProof="0" dirty="0"/>
              <a:t> </a:t>
            </a:r>
            <a:r>
              <a:rPr lang="cy-GB" sz="2200" i="1" noProof="0" dirty="0" err="1"/>
              <a:t>al</a:t>
            </a:r>
            <a:r>
              <a:rPr lang="cy-GB" sz="2200" i="1" noProof="0" dirty="0"/>
              <a:t>, </a:t>
            </a:r>
            <a:r>
              <a:rPr lang="cy-GB" sz="2200" noProof="0" dirty="0"/>
              <a:t>2013a), ac yn awr, datblygiad cynaliadwy </a:t>
            </a:r>
          </a:p>
          <a:p>
            <a:pPr algn="r">
              <a:spcBef>
                <a:spcPts val="450"/>
              </a:spcBef>
              <a:spcAft>
                <a:spcPts val="450"/>
              </a:spcAft>
            </a:pPr>
            <a:r>
              <a:rPr lang="cy-GB" sz="2200" noProof="0" dirty="0"/>
              <a:t>(</a:t>
            </a:r>
            <a:r>
              <a:rPr lang="cy-GB" sz="2200" noProof="0" dirty="0" err="1"/>
              <a:t>Esteva</a:t>
            </a:r>
            <a:r>
              <a:rPr lang="cy-GB" sz="2200" noProof="0" dirty="0"/>
              <a:t>, 1992, tt.15-16)</a:t>
            </a:r>
          </a:p>
        </p:txBody>
      </p:sp>
      <p:sp>
        <p:nvSpPr>
          <p:cNvPr id="3" name="Rectangle 2">
            <a:extLst>
              <a:ext uri="{FF2B5EF4-FFF2-40B4-BE49-F238E27FC236}">
                <a16:creationId xmlns:a16="http://schemas.microsoft.com/office/drawing/2014/main" id="{19296234-AD7F-42DE-C7CD-2DBCD67CE382}"/>
              </a:ext>
            </a:extLst>
          </p:cNvPr>
          <p:cNvSpPr txBox="1">
            <a:spLocks noChangeArrowheads="1"/>
          </p:cNvSpPr>
          <p:nvPr/>
        </p:nvSpPr>
        <p:spPr>
          <a:xfrm>
            <a:off x="197515" y="93286"/>
            <a:ext cx="8591678" cy="56552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4000" b="1" dirty="0"/>
              <a:t>Datblygiad Cynaliadwy – Safbwyntiau Beirniadol</a:t>
            </a:r>
          </a:p>
        </p:txBody>
      </p:sp>
      <p:sp>
        <p:nvSpPr>
          <p:cNvPr id="4" name="TextBox 3">
            <a:extLst>
              <a:ext uri="{FF2B5EF4-FFF2-40B4-BE49-F238E27FC236}">
                <a16:creationId xmlns:a16="http://schemas.microsoft.com/office/drawing/2014/main" id="{635B5617-1486-CE41-5535-B2C8A0427491}"/>
              </a:ext>
            </a:extLst>
          </p:cNvPr>
          <p:cNvSpPr txBox="1"/>
          <p:nvPr/>
        </p:nvSpPr>
        <p:spPr>
          <a:xfrm>
            <a:off x="1153388" y="4766701"/>
            <a:ext cx="4374486" cy="369332"/>
          </a:xfrm>
          <a:prstGeom prst="rect">
            <a:avLst/>
          </a:prstGeom>
          <a:noFill/>
        </p:spPr>
        <p:txBody>
          <a:bodyPr wrap="square" rtlCol="0">
            <a:spAutoFit/>
          </a:bodyPr>
          <a:lstStyle/>
          <a:p>
            <a:pPr algn="r"/>
            <a:r>
              <a:rPr lang="cy-GB" b="1" noProof="0" dirty="0"/>
              <a:t>A oes angen eglurhad pellach arnom?</a:t>
            </a:r>
            <a:endParaRPr lang="cy-GB" sz="1800" b="1" noProof="0" dirty="0"/>
          </a:p>
        </p:txBody>
      </p:sp>
      <p:pic>
        <p:nvPicPr>
          <p:cNvPr id="5" name="Picture 4" descr="Icon - Question Mark&#10;&#10;">
            <a:extLst>
              <a:ext uri="{FF2B5EF4-FFF2-40B4-BE49-F238E27FC236}">
                <a16:creationId xmlns:a16="http://schemas.microsoft.com/office/drawing/2014/main" id="{293874CA-633F-FA87-4528-2ABBF61D91CF}"/>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622694" y="4749542"/>
            <a:ext cx="442964" cy="442964"/>
          </a:xfrm>
          <a:prstGeom prst="rect">
            <a:avLst/>
          </a:prstGeom>
        </p:spPr>
      </p:pic>
      <p:sp>
        <p:nvSpPr>
          <p:cNvPr id="6" name="TextBox 5">
            <a:extLst>
              <a:ext uri="{FF2B5EF4-FFF2-40B4-BE49-F238E27FC236}">
                <a16:creationId xmlns:a16="http://schemas.microsoft.com/office/drawing/2014/main" id="{173670B5-78B5-0170-510E-6D34C12CFC79}"/>
              </a:ext>
            </a:extLst>
          </p:cNvPr>
          <p:cNvSpPr txBox="1"/>
          <p:nvPr/>
        </p:nvSpPr>
        <p:spPr>
          <a:xfrm>
            <a:off x="2897814" y="5265204"/>
            <a:ext cx="4050450" cy="300082"/>
          </a:xfrm>
          <a:prstGeom prst="rect">
            <a:avLst/>
          </a:prstGeom>
          <a:noFill/>
        </p:spPr>
        <p:txBody>
          <a:bodyPr wrap="square" rtlCol="0">
            <a:spAutoFit/>
          </a:bodyPr>
          <a:lstStyle/>
          <a:p>
            <a:r>
              <a:rPr lang="cy-GB" sz="1350" noProof="0" dirty="0"/>
              <a:t>Beirniadaeth bellach ar Fanc y Byd (Goldman, 2005)</a:t>
            </a:r>
          </a:p>
        </p:txBody>
      </p:sp>
      <p:pic>
        <p:nvPicPr>
          <p:cNvPr id="8" name="Picture 7" descr="Icon - Information - link to Goldman's text online">
            <a:hlinkClick r:id="rId6"/>
            <a:extLst>
              <a:ext uri="{FF2B5EF4-FFF2-40B4-BE49-F238E27FC236}">
                <a16:creationId xmlns:a16="http://schemas.microsoft.com/office/drawing/2014/main" id="{8EF75E9F-9F41-D777-56AE-06FEB95BC251}"/>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043084" y="5215001"/>
            <a:ext cx="350421" cy="348053"/>
          </a:xfrm>
          <a:prstGeom prst="rect">
            <a:avLst/>
          </a:prstGeom>
        </p:spPr>
      </p:pic>
      <p:sp>
        <p:nvSpPr>
          <p:cNvPr id="9" name="TextBox 8">
            <a:extLst>
              <a:ext uri="{FF2B5EF4-FFF2-40B4-BE49-F238E27FC236}">
                <a16:creationId xmlns:a16="http://schemas.microsoft.com/office/drawing/2014/main" id="{E223E37B-367D-38D9-D16F-BEC340407F4C}"/>
              </a:ext>
            </a:extLst>
          </p:cNvPr>
          <p:cNvSpPr txBox="1"/>
          <p:nvPr/>
        </p:nvSpPr>
        <p:spPr>
          <a:xfrm>
            <a:off x="2897814" y="5627423"/>
            <a:ext cx="4050450" cy="300082"/>
          </a:xfrm>
          <a:prstGeom prst="rect">
            <a:avLst/>
          </a:prstGeom>
          <a:noFill/>
        </p:spPr>
        <p:txBody>
          <a:bodyPr wrap="square" rtlCol="0">
            <a:spAutoFit/>
          </a:bodyPr>
          <a:lstStyle/>
          <a:p>
            <a:r>
              <a:rPr lang="cy-GB" sz="1350" noProof="0" dirty="0"/>
              <a:t>Beirniadaeth bellach ar yr IMF (</a:t>
            </a:r>
            <a:r>
              <a:rPr lang="cy-GB" sz="1350" noProof="0" dirty="0" err="1"/>
              <a:t>Best</a:t>
            </a:r>
            <a:r>
              <a:rPr lang="cy-GB" sz="1350" noProof="0" dirty="0"/>
              <a:t>, 2007)</a:t>
            </a:r>
          </a:p>
        </p:txBody>
      </p:sp>
      <p:pic>
        <p:nvPicPr>
          <p:cNvPr id="10" name="Picture 9" descr="Icon - Information - link to Best's article online">
            <a:hlinkClick r:id="rId8"/>
            <a:extLst>
              <a:ext uri="{FF2B5EF4-FFF2-40B4-BE49-F238E27FC236}">
                <a16:creationId xmlns:a16="http://schemas.microsoft.com/office/drawing/2014/main" id="{420CF368-9F19-18D0-98A0-87D238D1699B}"/>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043084" y="5577220"/>
            <a:ext cx="350421" cy="348053"/>
          </a:xfrm>
          <a:prstGeom prst="rect">
            <a:avLst/>
          </a:prstGeom>
        </p:spPr>
      </p:pic>
    </p:spTree>
    <p:extLst>
      <p:ext uri="{BB962C8B-B14F-4D97-AF65-F5344CB8AC3E}">
        <p14:creationId xmlns:p14="http://schemas.microsoft.com/office/powerpoint/2010/main" val="178271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69BD2-3DF9-50D2-219F-870DC104A0C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65D8E72-4CDF-BB19-8DA2-F06C8F55C083}"/>
              </a:ext>
            </a:extLst>
          </p:cNvPr>
          <p:cNvSpPr txBox="1"/>
          <p:nvPr/>
        </p:nvSpPr>
        <p:spPr>
          <a:xfrm>
            <a:off x="113878" y="939747"/>
            <a:ext cx="8580495" cy="3524042"/>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200" dirty="0" err="1">
                <a:solidFill>
                  <a:schemeClr val="accent1">
                    <a:lumMod val="75000"/>
                  </a:schemeClr>
                </a:solidFill>
              </a:rPr>
              <a:t>Esteva</a:t>
            </a:r>
            <a:r>
              <a:rPr lang="en-GB" sz="2200" dirty="0">
                <a:solidFill>
                  <a:schemeClr val="accent1">
                    <a:lumMod val="75000"/>
                  </a:schemeClr>
                </a:solidFill>
              </a:rPr>
              <a:t> (1992) argues that the cold-war system, based on western financial support has created a system in which,</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 A sequence of neo-colonialist policies and slogans are imposed on behalf of powerful countries and corporations by global development agencies, such as the </a:t>
            </a:r>
            <a:r>
              <a:rPr lang="en-GB" sz="2200" dirty="0">
                <a:solidFill>
                  <a:schemeClr val="accent5"/>
                </a:solidFill>
                <a:hlinkClick r:id="rId2">
                  <a:extLst>
                    <a:ext uri="{A12FA001-AC4F-418D-AE19-62706E023703}">
                      <ahyp:hlinkClr xmlns:ahyp="http://schemas.microsoft.com/office/drawing/2018/hyperlinkcolor" val="tx"/>
                    </a:ext>
                  </a:extLst>
                </a:hlinkClick>
              </a:rPr>
              <a:t>World Bank</a:t>
            </a:r>
            <a:r>
              <a:rPr lang="en-GB" sz="2200" dirty="0">
                <a:solidFill>
                  <a:schemeClr val="accent5"/>
                </a:solidFill>
              </a:rPr>
              <a:t> </a:t>
            </a:r>
            <a:r>
              <a:rPr lang="en-GB" sz="2200" dirty="0">
                <a:solidFill>
                  <a:schemeClr val="accent1">
                    <a:lumMod val="75000"/>
                  </a:schemeClr>
                </a:solidFill>
              </a:rPr>
              <a:t>and </a:t>
            </a:r>
            <a:r>
              <a:rPr lang="en-GB" sz="2200" dirty="0">
                <a:solidFill>
                  <a:schemeClr val="accent5"/>
                </a:solidFill>
                <a:hlinkClick r:id="rId3">
                  <a:extLst>
                    <a:ext uri="{A12FA001-AC4F-418D-AE19-62706E023703}">
                      <ahyp:hlinkClr xmlns:ahyp="http://schemas.microsoft.com/office/drawing/2018/hyperlinkcolor" val="tx"/>
                    </a:ext>
                  </a:extLst>
                </a:hlinkClick>
              </a:rPr>
              <a:t>IMF</a:t>
            </a:r>
            <a:endParaRPr lang="en-GB" sz="2200" dirty="0">
              <a:solidFill>
                <a:schemeClr val="accent5"/>
              </a:solidFill>
            </a:endParaRP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Leading to human-centred development, redevelopment, integrated development, exogenous rather than </a:t>
            </a:r>
            <a:r>
              <a:rPr lang="en-GB" sz="2200" dirty="0">
                <a:solidFill>
                  <a:schemeClr val="accent5"/>
                </a:solidFill>
                <a:hlinkClick r:id="rId4">
                  <a:extLst>
                    <a:ext uri="{A12FA001-AC4F-418D-AE19-62706E023703}">
                      <ahyp:hlinkClr xmlns:ahyp="http://schemas.microsoft.com/office/drawing/2018/hyperlinkcolor" val="tx"/>
                    </a:ext>
                  </a:extLst>
                </a:hlinkClick>
              </a:rPr>
              <a:t>endogenous</a:t>
            </a:r>
            <a:r>
              <a:rPr lang="en-GB" sz="2200" dirty="0">
                <a:solidFill>
                  <a:schemeClr val="accent1">
                    <a:lumMod val="75000"/>
                  </a:schemeClr>
                </a:solidFill>
              </a:rPr>
              <a:t> development (</a:t>
            </a:r>
            <a:r>
              <a:rPr lang="en-GB" sz="2200" dirty="0" err="1">
                <a:solidFill>
                  <a:schemeClr val="accent1">
                    <a:lumMod val="75000"/>
                  </a:schemeClr>
                </a:solidFill>
              </a:rPr>
              <a:t>Castree</a:t>
            </a:r>
            <a:r>
              <a:rPr lang="en-GB" sz="2200" dirty="0">
                <a:solidFill>
                  <a:schemeClr val="accent1">
                    <a:lumMod val="75000"/>
                  </a:schemeClr>
                </a:solidFill>
              </a:rPr>
              <a:t> </a:t>
            </a:r>
            <a:r>
              <a:rPr lang="en-GB" sz="2200" i="1" dirty="0">
                <a:solidFill>
                  <a:schemeClr val="accent1">
                    <a:lumMod val="75000"/>
                  </a:schemeClr>
                </a:solidFill>
              </a:rPr>
              <a:t>et al, </a:t>
            </a:r>
            <a:r>
              <a:rPr lang="en-GB" sz="2200" dirty="0">
                <a:solidFill>
                  <a:schemeClr val="accent1">
                    <a:lumMod val="75000"/>
                  </a:schemeClr>
                </a:solidFill>
              </a:rPr>
              <a:t>2013a), and now, sustainable development </a:t>
            </a:r>
          </a:p>
          <a:p>
            <a:pPr algn="r">
              <a:spcBef>
                <a:spcPts val="450"/>
              </a:spcBef>
              <a:spcAft>
                <a:spcPts val="450"/>
              </a:spcAft>
            </a:pPr>
            <a:r>
              <a:rPr lang="en-GB" sz="2200" dirty="0">
                <a:solidFill>
                  <a:schemeClr val="accent1">
                    <a:lumMod val="75000"/>
                  </a:schemeClr>
                </a:solidFill>
              </a:rPr>
              <a:t>(</a:t>
            </a:r>
            <a:r>
              <a:rPr lang="en-GB" sz="2200" dirty="0" err="1">
                <a:solidFill>
                  <a:schemeClr val="accent1">
                    <a:lumMod val="75000"/>
                  </a:schemeClr>
                </a:solidFill>
              </a:rPr>
              <a:t>Esteva</a:t>
            </a:r>
            <a:r>
              <a:rPr lang="en-GB" sz="2200" dirty="0">
                <a:solidFill>
                  <a:schemeClr val="accent1">
                    <a:lumMod val="75000"/>
                  </a:schemeClr>
                </a:solidFill>
              </a:rPr>
              <a:t>, 1992, pp.15-16)</a:t>
            </a:r>
          </a:p>
        </p:txBody>
      </p:sp>
      <p:sp>
        <p:nvSpPr>
          <p:cNvPr id="3" name="Rectangle 2">
            <a:extLst>
              <a:ext uri="{FF2B5EF4-FFF2-40B4-BE49-F238E27FC236}">
                <a16:creationId xmlns:a16="http://schemas.microsoft.com/office/drawing/2014/main" id="{EBABB103-7676-CC24-E923-2C4925F1705D}"/>
              </a:ext>
            </a:extLst>
          </p:cNvPr>
          <p:cNvSpPr txBox="1">
            <a:spLocks noChangeArrowheads="1"/>
          </p:cNvSpPr>
          <p:nvPr/>
        </p:nvSpPr>
        <p:spPr>
          <a:xfrm>
            <a:off x="197515" y="93286"/>
            <a:ext cx="8591678" cy="56552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4000" b="1" dirty="0">
                <a:solidFill>
                  <a:schemeClr val="accent1">
                    <a:lumMod val="75000"/>
                  </a:schemeClr>
                </a:solidFill>
              </a:rPr>
              <a:t>Sustainable Development – Critical Views</a:t>
            </a:r>
          </a:p>
        </p:txBody>
      </p:sp>
      <p:sp>
        <p:nvSpPr>
          <p:cNvPr id="4" name="TextBox 3">
            <a:extLst>
              <a:ext uri="{FF2B5EF4-FFF2-40B4-BE49-F238E27FC236}">
                <a16:creationId xmlns:a16="http://schemas.microsoft.com/office/drawing/2014/main" id="{4BD78133-555D-A868-140C-94C9DF558659}"/>
              </a:ext>
            </a:extLst>
          </p:cNvPr>
          <p:cNvSpPr txBox="1"/>
          <p:nvPr/>
        </p:nvSpPr>
        <p:spPr>
          <a:xfrm>
            <a:off x="1153388" y="4666572"/>
            <a:ext cx="4374486" cy="369332"/>
          </a:xfrm>
          <a:prstGeom prst="rect">
            <a:avLst/>
          </a:prstGeom>
          <a:noFill/>
        </p:spPr>
        <p:txBody>
          <a:bodyPr wrap="square" rtlCol="0">
            <a:spAutoFit/>
          </a:bodyPr>
          <a:lstStyle/>
          <a:p>
            <a:pPr algn="r"/>
            <a:r>
              <a:rPr lang="en-GB" sz="1800" b="1" dirty="0">
                <a:solidFill>
                  <a:schemeClr val="accent1">
                    <a:lumMod val="75000"/>
                  </a:schemeClr>
                </a:solidFill>
              </a:rPr>
              <a:t>Do we need any further clarification?</a:t>
            </a:r>
          </a:p>
        </p:txBody>
      </p:sp>
      <p:pic>
        <p:nvPicPr>
          <p:cNvPr id="5" name="Picture 4" descr="Icon - Question Mark&#10;&#10;">
            <a:extLst>
              <a:ext uri="{FF2B5EF4-FFF2-40B4-BE49-F238E27FC236}">
                <a16:creationId xmlns:a16="http://schemas.microsoft.com/office/drawing/2014/main" id="{5890DC9C-C74A-3D38-35C5-8199E1C798B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622694" y="4643014"/>
            <a:ext cx="442964" cy="442964"/>
          </a:xfrm>
          <a:prstGeom prst="rect">
            <a:avLst/>
          </a:prstGeom>
        </p:spPr>
      </p:pic>
      <p:sp>
        <p:nvSpPr>
          <p:cNvPr id="6" name="TextBox 5">
            <a:extLst>
              <a:ext uri="{FF2B5EF4-FFF2-40B4-BE49-F238E27FC236}">
                <a16:creationId xmlns:a16="http://schemas.microsoft.com/office/drawing/2014/main" id="{05C88571-0B3F-A6AB-5FD2-1EA6118F2C22}"/>
              </a:ext>
            </a:extLst>
          </p:cNvPr>
          <p:cNvSpPr txBox="1"/>
          <p:nvPr/>
        </p:nvSpPr>
        <p:spPr>
          <a:xfrm>
            <a:off x="2897814" y="5265204"/>
            <a:ext cx="4050450" cy="300082"/>
          </a:xfrm>
          <a:prstGeom prst="rect">
            <a:avLst/>
          </a:prstGeom>
          <a:noFill/>
        </p:spPr>
        <p:txBody>
          <a:bodyPr wrap="square" rtlCol="0">
            <a:spAutoFit/>
          </a:bodyPr>
          <a:lstStyle/>
          <a:p>
            <a:r>
              <a:rPr lang="en-GB" sz="1350" dirty="0">
                <a:solidFill>
                  <a:schemeClr val="accent1">
                    <a:lumMod val="75000"/>
                  </a:schemeClr>
                </a:solidFill>
              </a:rPr>
              <a:t>Further critique of the World Bank (Goldman, 2005)</a:t>
            </a:r>
          </a:p>
        </p:txBody>
      </p:sp>
      <p:pic>
        <p:nvPicPr>
          <p:cNvPr id="8" name="Picture 7" descr="Icon - Information - link to Goldman's text online">
            <a:hlinkClick r:id="rId6"/>
            <a:extLst>
              <a:ext uri="{FF2B5EF4-FFF2-40B4-BE49-F238E27FC236}">
                <a16:creationId xmlns:a16="http://schemas.microsoft.com/office/drawing/2014/main" id="{7391D3BC-BB08-CAE1-8056-2582369708C3}"/>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043084" y="5215001"/>
            <a:ext cx="350421" cy="348053"/>
          </a:xfrm>
          <a:prstGeom prst="rect">
            <a:avLst/>
          </a:prstGeom>
        </p:spPr>
      </p:pic>
      <p:sp>
        <p:nvSpPr>
          <p:cNvPr id="9" name="TextBox 8">
            <a:extLst>
              <a:ext uri="{FF2B5EF4-FFF2-40B4-BE49-F238E27FC236}">
                <a16:creationId xmlns:a16="http://schemas.microsoft.com/office/drawing/2014/main" id="{51200076-EC54-0ECB-8B58-2C9B80F9FE3B}"/>
              </a:ext>
            </a:extLst>
          </p:cNvPr>
          <p:cNvSpPr txBox="1"/>
          <p:nvPr/>
        </p:nvSpPr>
        <p:spPr>
          <a:xfrm>
            <a:off x="2897814" y="5627423"/>
            <a:ext cx="4050450" cy="300082"/>
          </a:xfrm>
          <a:prstGeom prst="rect">
            <a:avLst/>
          </a:prstGeom>
          <a:noFill/>
        </p:spPr>
        <p:txBody>
          <a:bodyPr wrap="square" rtlCol="0">
            <a:spAutoFit/>
          </a:bodyPr>
          <a:lstStyle/>
          <a:p>
            <a:r>
              <a:rPr lang="en-GB" sz="1350" dirty="0">
                <a:solidFill>
                  <a:schemeClr val="accent1">
                    <a:lumMod val="75000"/>
                  </a:schemeClr>
                </a:solidFill>
              </a:rPr>
              <a:t>Further critique of the IMF (Best, 2007)</a:t>
            </a:r>
          </a:p>
        </p:txBody>
      </p:sp>
      <p:pic>
        <p:nvPicPr>
          <p:cNvPr id="10" name="Picture 9" descr="Icon - Information - link to Best's article online">
            <a:hlinkClick r:id="rId8"/>
            <a:extLst>
              <a:ext uri="{FF2B5EF4-FFF2-40B4-BE49-F238E27FC236}">
                <a16:creationId xmlns:a16="http://schemas.microsoft.com/office/drawing/2014/main" id="{6D478553-A5EA-1C48-2D0D-6C0FCD53C58A}"/>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7043084" y="5577220"/>
            <a:ext cx="350421" cy="348053"/>
          </a:xfrm>
          <a:prstGeom prst="rect">
            <a:avLst/>
          </a:prstGeom>
        </p:spPr>
      </p:pic>
    </p:spTree>
    <p:extLst>
      <p:ext uri="{BB962C8B-B14F-4D97-AF65-F5344CB8AC3E}">
        <p14:creationId xmlns:p14="http://schemas.microsoft.com/office/powerpoint/2010/main" val="4113466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3F0228-C781-47C4-DD31-6E2670A0D6EF}"/>
              </a:ext>
            </a:extLst>
          </p:cNvPr>
          <p:cNvSpPr txBox="1"/>
          <p:nvPr/>
        </p:nvSpPr>
        <p:spPr>
          <a:xfrm>
            <a:off x="309516" y="1442727"/>
            <a:ext cx="8524967" cy="4539704"/>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200" dirty="0"/>
              <a:t>Mae </a:t>
            </a:r>
            <a:r>
              <a:rPr lang="cy-GB" sz="2200" noProof="0" dirty="0" err="1"/>
              <a:t>Vandana</a:t>
            </a:r>
            <a:r>
              <a:rPr lang="cy-GB" sz="2200" noProof="0" dirty="0"/>
              <a:t> </a:t>
            </a:r>
            <a:r>
              <a:rPr lang="cy-GB" sz="2200" noProof="0" dirty="0" err="1"/>
              <a:t>Shiva</a:t>
            </a:r>
            <a:r>
              <a:rPr lang="cy-GB" sz="2200" noProof="0" dirty="0"/>
              <a:t> yn feirniad arall. Ffeminist Indiaidd yw hi, sy’n gwrthwynebu’r system bresennol o </a:t>
            </a:r>
            <a:r>
              <a:rPr lang="cy-GB" sz="2200" dirty="0"/>
              <a:t>ddatblygiad</a:t>
            </a:r>
            <a:r>
              <a:rPr lang="cy-GB" sz="2200" noProof="0" dirty="0"/>
              <a:t>, neu’n fwy penodol, </a:t>
            </a:r>
            <a:r>
              <a:rPr lang="cy-GB" sz="2200" dirty="0"/>
              <a:t>yn </a:t>
            </a:r>
            <a:r>
              <a:rPr lang="cy-GB" sz="2200" noProof="0" dirty="0"/>
              <a:t>wrthwynebydd i syniadau datblygiad sy’n cuddio </a:t>
            </a:r>
            <a:r>
              <a:rPr lang="cy-GB" sz="2200" noProof="0" dirty="0" err="1"/>
              <a:t>camfanteisio</a:t>
            </a:r>
            <a:r>
              <a:rPr lang="cy-GB" sz="2200" noProof="0" dirty="0"/>
              <a:t>. </a:t>
            </a:r>
          </a:p>
          <a:p>
            <a:pPr marL="214313" indent="-214313">
              <a:spcBef>
                <a:spcPts val="450"/>
              </a:spcBef>
              <a:spcAft>
                <a:spcPts val="450"/>
              </a:spcAft>
              <a:buFont typeface="Arial" panose="020B0604020202020204" pitchFamily="34" charset="0"/>
              <a:buChar char="•"/>
            </a:pPr>
            <a:r>
              <a:rPr lang="cy-GB" sz="2200" noProof="0" dirty="0"/>
              <a:t>Yn </a:t>
            </a:r>
            <a:r>
              <a:rPr lang="cy-GB" sz="2200" i="1" noProof="0" dirty="0" err="1"/>
              <a:t>Staying</a:t>
            </a:r>
            <a:r>
              <a:rPr lang="cy-GB" sz="2200" i="1" noProof="0" dirty="0"/>
              <a:t> </a:t>
            </a:r>
            <a:r>
              <a:rPr lang="cy-GB" sz="2200" i="1" noProof="0" dirty="0" err="1"/>
              <a:t>Alive</a:t>
            </a:r>
            <a:r>
              <a:rPr lang="cy-GB" sz="2200" i="1" noProof="0" dirty="0"/>
              <a:t>: </a:t>
            </a:r>
            <a:r>
              <a:rPr lang="cy-GB" sz="2200" i="1" noProof="0" dirty="0" err="1"/>
              <a:t>Women</a:t>
            </a:r>
            <a:r>
              <a:rPr lang="cy-GB" sz="2200" i="1" noProof="0" dirty="0"/>
              <a:t>, </a:t>
            </a:r>
            <a:r>
              <a:rPr lang="cy-GB" sz="2200" i="1" noProof="0" dirty="0" err="1"/>
              <a:t>Ecology</a:t>
            </a:r>
            <a:r>
              <a:rPr lang="cy-GB" sz="2200" i="1" noProof="0" dirty="0"/>
              <a:t>, </a:t>
            </a:r>
            <a:r>
              <a:rPr lang="cy-GB" sz="2200" i="1" noProof="0" dirty="0" err="1"/>
              <a:t>and</a:t>
            </a:r>
            <a:r>
              <a:rPr lang="cy-GB" sz="2200" i="1" noProof="0" dirty="0"/>
              <a:t> Survival </a:t>
            </a:r>
            <a:r>
              <a:rPr lang="cy-GB" sz="2200" i="1" noProof="0" dirty="0" err="1"/>
              <a:t>in</a:t>
            </a:r>
            <a:r>
              <a:rPr lang="cy-GB" sz="2200" i="1" noProof="0" dirty="0"/>
              <a:t> India, </a:t>
            </a:r>
            <a:r>
              <a:rPr lang="cy-GB" sz="2200" dirty="0"/>
              <a:t>mae hi’n gwrthod </a:t>
            </a:r>
            <a:r>
              <a:rPr lang="cy-GB" sz="2200" noProof="0" dirty="0"/>
              <a:t>‘ffurfiau goruchafiaeth newydd’ a orfodir yn enw datblygiad sy’n tanseilio </a:t>
            </a:r>
            <a:r>
              <a:rPr lang="cy-GB" sz="2200" dirty="0" err="1"/>
              <a:t>rhyng</a:t>
            </a:r>
            <a:r>
              <a:rPr lang="cy-GB" sz="2200" noProof="0" dirty="0"/>
              <a:t>ddibyniaeth cymdeithas gynhaliaeth. (</a:t>
            </a:r>
            <a:r>
              <a:rPr lang="cy-GB" sz="2200" noProof="0" dirty="0" err="1"/>
              <a:t>Shiva</a:t>
            </a:r>
            <a:r>
              <a:rPr lang="cy-GB" sz="2200" noProof="0" dirty="0"/>
              <a:t>, 1988b, t.4), </a:t>
            </a:r>
          </a:p>
          <a:p>
            <a:pPr marL="214313" indent="-214313">
              <a:spcBef>
                <a:spcPts val="450"/>
              </a:spcBef>
              <a:spcAft>
                <a:spcPts val="450"/>
              </a:spcAft>
              <a:buFont typeface="Arial" panose="020B0604020202020204" pitchFamily="34" charset="0"/>
              <a:buChar char="•"/>
            </a:pPr>
            <a:r>
              <a:rPr lang="cy-GB" sz="2200" noProof="0" dirty="0"/>
              <a:t>Mewn gwaith arall, </a:t>
            </a:r>
            <a:r>
              <a:rPr lang="cy-GB" sz="2200" i="1" noProof="0" dirty="0" err="1"/>
              <a:t>Geopolitics</a:t>
            </a:r>
            <a:r>
              <a:rPr lang="cy-GB" sz="2200" i="1" noProof="0" dirty="0"/>
              <a:t> of Food: </a:t>
            </a:r>
            <a:r>
              <a:rPr lang="cy-GB" sz="2200" i="1" noProof="0" dirty="0" err="1"/>
              <a:t>America’s</a:t>
            </a:r>
            <a:r>
              <a:rPr lang="cy-GB" sz="2200" i="1" noProof="0" dirty="0"/>
              <a:t> </a:t>
            </a:r>
            <a:r>
              <a:rPr lang="cy-GB" sz="2200" i="1" noProof="0" dirty="0" err="1"/>
              <a:t>Use</a:t>
            </a:r>
            <a:r>
              <a:rPr lang="cy-GB" sz="2200" i="1" noProof="0" dirty="0"/>
              <a:t> of Food as a </a:t>
            </a:r>
            <a:r>
              <a:rPr lang="cy-GB" sz="2200" i="1" noProof="0" dirty="0" err="1"/>
              <a:t>Weapon</a:t>
            </a:r>
            <a:r>
              <a:rPr lang="cy-GB" sz="2200" i="1" noProof="0" dirty="0"/>
              <a:t>,</a:t>
            </a:r>
            <a:r>
              <a:rPr lang="cy-GB" sz="2200" noProof="0" dirty="0"/>
              <a:t> </a:t>
            </a:r>
            <a:r>
              <a:rPr lang="cy-GB" sz="2200" dirty="0"/>
              <a:t>mae hi’n rhoi’r bai ar UDA</a:t>
            </a:r>
            <a:r>
              <a:rPr lang="cy-GB" sz="2200" noProof="0" dirty="0"/>
              <a:t>, gan ddadlau bod ‘rheolaeth dros fwyd y byd wedi bod yn amcan yr un mor strategol o bolisi’r UDA â systemau milwrol’. (</a:t>
            </a:r>
            <a:r>
              <a:rPr lang="cy-GB" sz="2200" noProof="0" dirty="0" err="1"/>
              <a:t>Shiva</a:t>
            </a:r>
            <a:r>
              <a:rPr lang="cy-GB" sz="2200" noProof="0" dirty="0"/>
              <a:t>, 1988a, t.881)</a:t>
            </a:r>
            <a:endParaRPr lang="cy-GB" sz="2200" i="1" noProof="0" dirty="0"/>
          </a:p>
          <a:p>
            <a:pPr marL="214313" indent="-214313">
              <a:spcBef>
                <a:spcPts val="450"/>
              </a:spcBef>
              <a:spcAft>
                <a:spcPts val="450"/>
              </a:spcAft>
              <a:buFont typeface="Arial" panose="020B0604020202020204" pitchFamily="34" charset="0"/>
              <a:buChar char="•"/>
            </a:pPr>
            <a:endParaRPr lang="cy-GB" sz="2200" noProof="0" dirty="0"/>
          </a:p>
        </p:txBody>
      </p:sp>
      <p:sp>
        <p:nvSpPr>
          <p:cNvPr id="3" name="Rectangle 2">
            <a:extLst>
              <a:ext uri="{FF2B5EF4-FFF2-40B4-BE49-F238E27FC236}">
                <a16:creationId xmlns:a16="http://schemas.microsoft.com/office/drawing/2014/main" id="{06039F4A-1E94-30CC-C252-20A8D9ABE9C3}"/>
              </a:ext>
            </a:extLst>
          </p:cNvPr>
          <p:cNvSpPr txBox="1">
            <a:spLocks noChangeArrowheads="1"/>
          </p:cNvSpPr>
          <p:nvPr/>
        </p:nvSpPr>
        <p:spPr>
          <a:xfrm>
            <a:off x="87267" y="158542"/>
            <a:ext cx="8969466" cy="56552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4000" b="1" dirty="0"/>
              <a:t>Datblygiad Cynaliadwy – Safbwyntiau Beirniadol</a:t>
            </a:r>
          </a:p>
        </p:txBody>
      </p:sp>
      <p:sp>
        <p:nvSpPr>
          <p:cNvPr id="4" name="TextBox 3">
            <a:extLst>
              <a:ext uri="{FF2B5EF4-FFF2-40B4-BE49-F238E27FC236}">
                <a16:creationId xmlns:a16="http://schemas.microsoft.com/office/drawing/2014/main" id="{716A31C3-FE7F-76B6-E647-442308BFB829}"/>
              </a:ext>
            </a:extLst>
          </p:cNvPr>
          <p:cNvSpPr txBox="1"/>
          <p:nvPr/>
        </p:nvSpPr>
        <p:spPr>
          <a:xfrm>
            <a:off x="1331565" y="5436329"/>
            <a:ext cx="4374486" cy="369332"/>
          </a:xfrm>
          <a:prstGeom prst="rect">
            <a:avLst/>
          </a:prstGeom>
          <a:noFill/>
        </p:spPr>
        <p:txBody>
          <a:bodyPr wrap="square" rtlCol="0">
            <a:spAutoFit/>
          </a:bodyPr>
          <a:lstStyle/>
          <a:p>
            <a:pPr algn="r"/>
            <a:r>
              <a:rPr lang="cy-GB" b="1" noProof="0" dirty="0"/>
              <a:t>Unrhyw </a:t>
            </a:r>
            <a:r>
              <a:rPr lang="cy-GB" b="1" dirty="0"/>
              <a:t>feddyli</a:t>
            </a:r>
            <a:r>
              <a:rPr lang="cy-GB" b="1" noProof="0" dirty="0" err="1"/>
              <a:t>au</a:t>
            </a:r>
            <a:r>
              <a:rPr lang="cy-GB" b="1" noProof="0" dirty="0"/>
              <a:t> neu gwestiynau?</a:t>
            </a:r>
            <a:endParaRPr lang="cy-GB" sz="1800" b="1" noProof="0" dirty="0"/>
          </a:p>
        </p:txBody>
      </p:sp>
      <p:pic>
        <p:nvPicPr>
          <p:cNvPr id="5" name="Picture 4" descr="Icon - Question Mark">
            <a:extLst>
              <a:ext uri="{FF2B5EF4-FFF2-40B4-BE49-F238E27FC236}">
                <a16:creationId xmlns:a16="http://schemas.microsoft.com/office/drawing/2014/main" id="{74C1A84A-9E98-99BB-5764-33F8B948D4C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760057" y="5387970"/>
            <a:ext cx="442964" cy="442964"/>
          </a:xfrm>
          <a:prstGeom prst="rect">
            <a:avLst/>
          </a:prstGeom>
        </p:spPr>
      </p:pic>
    </p:spTree>
    <p:extLst>
      <p:ext uri="{BB962C8B-B14F-4D97-AF65-F5344CB8AC3E}">
        <p14:creationId xmlns:p14="http://schemas.microsoft.com/office/powerpoint/2010/main" val="1868138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3FE874-920A-BD7C-71DE-E07087EE44C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28FC67C-6866-6060-4CA4-2C6A97FDA7A6}"/>
              </a:ext>
            </a:extLst>
          </p:cNvPr>
          <p:cNvSpPr txBox="1"/>
          <p:nvPr/>
        </p:nvSpPr>
        <p:spPr>
          <a:xfrm>
            <a:off x="237089" y="1011096"/>
            <a:ext cx="8524967" cy="4539704"/>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Another critic is Vandana Shiva, an Indian feminist, who opposes the current system of development, or more specifically, is an opponent of notions of development that disguise exploitation.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In </a:t>
            </a:r>
            <a:r>
              <a:rPr lang="en-GB" sz="2200" i="1" dirty="0">
                <a:solidFill>
                  <a:schemeClr val="accent1">
                    <a:lumMod val="75000"/>
                  </a:schemeClr>
                </a:solidFill>
              </a:rPr>
              <a:t>Staying Alive: Women, Ecology, and Survival in India </a:t>
            </a:r>
            <a:r>
              <a:rPr lang="en-GB" sz="2200" dirty="0">
                <a:solidFill>
                  <a:schemeClr val="accent1">
                    <a:lumMod val="75000"/>
                  </a:schemeClr>
                </a:solidFill>
              </a:rPr>
              <a:t>she rejects ‘new forms of dominance’ imposed in the name of development which undermine the interdependence of subsistence society. (Shiva, 1988b, p.4),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In another work, </a:t>
            </a:r>
            <a:r>
              <a:rPr lang="en-GB" sz="2200" i="1" dirty="0">
                <a:solidFill>
                  <a:schemeClr val="accent1">
                    <a:lumMod val="75000"/>
                  </a:schemeClr>
                </a:solidFill>
              </a:rPr>
              <a:t>Geopolitics of Food: America’s Use of Food as a Weapon</a:t>
            </a:r>
            <a:r>
              <a:rPr lang="en-GB" sz="2200" dirty="0">
                <a:solidFill>
                  <a:schemeClr val="accent1">
                    <a:lumMod val="75000"/>
                  </a:schemeClr>
                </a:solidFill>
              </a:rPr>
              <a:t> she places the blame with the USA, arguing that ‘control over world food has been as strategic an objective of US policy as military systems’. (Shiva, 1988a, p.881)</a:t>
            </a:r>
            <a:endParaRPr lang="en-GB" sz="2200" i="1"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endParaRPr lang="en-GB" sz="2200" dirty="0">
              <a:solidFill>
                <a:schemeClr val="accent1">
                  <a:lumMod val="75000"/>
                </a:schemeClr>
              </a:solidFill>
            </a:endParaRPr>
          </a:p>
        </p:txBody>
      </p:sp>
      <p:sp>
        <p:nvSpPr>
          <p:cNvPr id="3" name="Rectangle 2">
            <a:extLst>
              <a:ext uri="{FF2B5EF4-FFF2-40B4-BE49-F238E27FC236}">
                <a16:creationId xmlns:a16="http://schemas.microsoft.com/office/drawing/2014/main" id="{419A6955-2E76-5368-E817-0193786B4937}"/>
              </a:ext>
            </a:extLst>
          </p:cNvPr>
          <p:cNvSpPr txBox="1">
            <a:spLocks noChangeArrowheads="1"/>
          </p:cNvSpPr>
          <p:nvPr/>
        </p:nvSpPr>
        <p:spPr>
          <a:xfrm>
            <a:off x="87267" y="158542"/>
            <a:ext cx="8969466" cy="565529"/>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4000" b="1" dirty="0">
                <a:solidFill>
                  <a:schemeClr val="accent1">
                    <a:lumMod val="75000"/>
                  </a:schemeClr>
                </a:solidFill>
              </a:rPr>
              <a:t>Sustainable Development – Critical Views</a:t>
            </a:r>
          </a:p>
        </p:txBody>
      </p:sp>
      <p:sp>
        <p:nvSpPr>
          <p:cNvPr id="4" name="TextBox 3">
            <a:extLst>
              <a:ext uri="{FF2B5EF4-FFF2-40B4-BE49-F238E27FC236}">
                <a16:creationId xmlns:a16="http://schemas.microsoft.com/office/drawing/2014/main" id="{C3DAC7A0-C721-85FD-05F3-32C22682D059}"/>
              </a:ext>
            </a:extLst>
          </p:cNvPr>
          <p:cNvSpPr txBox="1"/>
          <p:nvPr/>
        </p:nvSpPr>
        <p:spPr>
          <a:xfrm>
            <a:off x="1331565" y="5436329"/>
            <a:ext cx="4374486" cy="369332"/>
          </a:xfrm>
          <a:prstGeom prst="rect">
            <a:avLst/>
          </a:prstGeom>
          <a:noFill/>
        </p:spPr>
        <p:txBody>
          <a:bodyPr wrap="square" rtlCol="0">
            <a:spAutoFit/>
          </a:bodyPr>
          <a:lstStyle/>
          <a:p>
            <a:pPr algn="r"/>
            <a:r>
              <a:rPr lang="en-GB" sz="1800" b="1" dirty="0">
                <a:solidFill>
                  <a:schemeClr val="accent1">
                    <a:lumMod val="75000"/>
                  </a:schemeClr>
                </a:solidFill>
              </a:rPr>
              <a:t>Any thoughts or questions?</a:t>
            </a:r>
          </a:p>
        </p:txBody>
      </p:sp>
      <p:pic>
        <p:nvPicPr>
          <p:cNvPr id="5" name="Picture 4" descr="Icon - Question Mark">
            <a:extLst>
              <a:ext uri="{FF2B5EF4-FFF2-40B4-BE49-F238E27FC236}">
                <a16:creationId xmlns:a16="http://schemas.microsoft.com/office/drawing/2014/main" id="{1FC66F59-5F4F-9200-A70B-804E0E1C1D0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760057" y="5387970"/>
            <a:ext cx="442964" cy="442964"/>
          </a:xfrm>
          <a:prstGeom prst="rect">
            <a:avLst/>
          </a:prstGeom>
        </p:spPr>
      </p:pic>
    </p:spTree>
    <p:extLst>
      <p:ext uri="{BB962C8B-B14F-4D97-AF65-F5344CB8AC3E}">
        <p14:creationId xmlns:p14="http://schemas.microsoft.com/office/powerpoint/2010/main" val="1020532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8048-8F99-87B1-DFD7-2BB6E9279485}"/>
              </a:ext>
            </a:extLst>
          </p:cNvPr>
          <p:cNvSpPr>
            <a:spLocks noGrp="1"/>
          </p:cNvSpPr>
          <p:nvPr>
            <p:ph type="title"/>
          </p:nvPr>
        </p:nvSpPr>
        <p:spPr>
          <a:xfrm>
            <a:off x="376572" y="253138"/>
            <a:ext cx="8229600" cy="691586"/>
          </a:xfrm>
        </p:spPr>
        <p:txBody>
          <a:bodyPr>
            <a:noAutofit/>
          </a:bodyPr>
          <a:lstStyle/>
          <a:p>
            <a:pPr algn="ctr"/>
            <a:r>
              <a:rPr lang="cy-GB" b="1" noProof="0" dirty="0"/>
              <a:t>Agweddau at Gynaliadwyedd</a:t>
            </a:r>
          </a:p>
        </p:txBody>
      </p:sp>
      <p:sp>
        <p:nvSpPr>
          <p:cNvPr id="3" name="TextBox 2">
            <a:extLst>
              <a:ext uri="{FF2B5EF4-FFF2-40B4-BE49-F238E27FC236}">
                <a16:creationId xmlns:a16="http://schemas.microsoft.com/office/drawing/2014/main" id="{758FE36B-5FB4-945E-9AAA-28AF744900CE}"/>
              </a:ext>
            </a:extLst>
          </p:cNvPr>
          <p:cNvSpPr txBox="1"/>
          <p:nvPr/>
        </p:nvSpPr>
        <p:spPr>
          <a:xfrm>
            <a:off x="143508" y="974166"/>
            <a:ext cx="8695728" cy="500649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600" noProof="0" dirty="0"/>
              <a:t>Gellir gweld y </a:t>
            </a:r>
            <a:r>
              <a:rPr lang="cy-GB" sz="2600" dirty="0"/>
              <a:t>beirniadaethau uchod yn rhan o ddadl gynyddol a chymhleth ynghylch datblygiad cynaliadwy</a:t>
            </a:r>
            <a:endParaRPr lang="cy-GB" sz="2600" noProof="0" dirty="0"/>
          </a:p>
          <a:p>
            <a:pPr marL="342900" indent="-342900">
              <a:spcBef>
                <a:spcPts val="450"/>
              </a:spcBef>
              <a:spcAft>
                <a:spcPts val="450"/>
              </a:spcAft>
              <a:buFont typeface="Arial" panose="020B0604020202020204" pitchFamily="34" charset="0"/>
              <a:buChar char="•"/>
            </a:pPr>
            <a:r>
              <a:rPr lang="cy-GB" sz="2600" noProof="0" dirty="0"/>
              <a:t>Gellir gweld agwedd </a:t>
            </a:r>
            <a:r>
              <a:rPr lang="cy-GB" sz="2600" noProof="0" dirty="0" err="1"/>
              <a:t>Esteva</a:t>
            </a:r>
            <a:r>
              <a:rPr lang="cy-GB" sz="2600" noProof="0" dirty="0"/>
              <a:t> yn rhan o ddamcaniaeth ôl-drefedigaethol</a:t>
            </a:r>
          </a:p>
          <a:p>
            <a:pPr marL="342900" indent="-342900">
              <a:spcBef>
                <a:spcPts val="450"/>
              </a:spcBef>
              <a:spcAft>
                <a:spcPts val="450"/>
              </a:spcAft>
              <a:buFont typeface="Arial" panose="020B0604020202020204" pitchFamily="34" charset="0"/>
              <a:buChar char="•"/>
            </a:pPr>
            <a:r>
              <a:rPr lang="cy-GB" sz="2600" noProof="0" dirty="0"/>
              <a:t>Mae ôl-</a:t>
            </a:r>
            <a:r>
              <a:rPr lang="cy-GB" sz="2600" noProof="0" dirty="0" err="1"/>
              <a:t>drefedigaethedd</a:t>
            </a:r>
            <a:r>
              <a:rPr lang="cy-GB" sz="2600" noProof="0" dirty="0"/>
              <a:t> a ffeministiaeth ill dau yn dylanwadu ar</a:t>
            </a:r>
            <a:r>
              <a:rPr lang="cy-GB" sz="2600" dirty="0"/>
              <a:t> un</a:t>
            </a:r>
            <a:r>
              <a:rPr lang="cy-GB" sz="2600" noProof="0" dirty="0"/>
              <a:t> </a:t>
            </a:r>
            <a:r>
              <a:rPr lang="cy-GB" sz="2600" noProof="0" dirty="0" err="1"/>
              <a:t>Shiva</a:t>
            </a:r>
            <a:endParaRPr lang="cy-GB" sz="2600" noProof="0" dirty="0"/>
          </a:p>
          <a:p>
            <a:pPr marL="342900" indent="-342900">
              <a:spcBef>
                <a:spcPts val="450"/>
              </a:spcBef>
              <a:spcAft>
                <a:spcPts val="450"/>
              </a:spcAft>
              <a:buFont typeface="Arial" panose="020B0604020202020204" pitchFamily="34" charset="0"/>
              <a:buChar char="•"/>
            </a:pPr>
            <a:r>
              <a:rPr lang="cy-GB" sz="2600" dirty="0"/>
              <a:t>Byddwn nawr yn treulio ychydig o amser yn edrych ar agweddau eraill at y pwnc</a:t>
            </a:r>
            <a:endParaRPr lang="cy-GB" sz="2600" noProof="0" dirty="0"/>
          </a:p>
          <a:p>
            <a:pPr marL="342900" indent="-342900">
              <a:spcBef>
                <a:spcPts val="450"/>
              </a:spcBef>
              <a:spcAft>
                <a:spcPts val="450"/>
              </a:spcAft>
              <a:buFont typeface="Arial" panose="020B0604020202020204" pitchFamily="34" charset="0"/>
              <a:buChar char="•"/>
            </a:pPr>
            <a:r>
              <a:rPr lang="cy-GB" sz="2600" noProof="0" dirty="0"/>
              <a:t>Byddwn yn ymdrin ag ystod eang o faterion a chysyniadau, felly gwnewch yn siŵr eich bod yn stopio ac yn gofyn cwestiynau lle bo angen.</a:t>
            </a:r>
          </a:p>
        </p:txBody>
      </p:sp>
    </p:spTree>
    <p:extLst>
      <p:ext uri="{BB962C8B-B14F-4D97-AF65-F5344CB8AC3E}">
        <p14:creationId xmlns:p14="http://schemas.microsoft.com/office/powerpoint/2010/main" val="27892377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A6BD3E-4E88-4A0E-0782-365AA3CF54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94DC13-BF2D-3357-5351-D1DE59C88E8C}"/>
              </a:ext>
            </a:extLst>
          </p:cNvPr>
          <p:cNvSpPr>
            <a:spLocks noGrp="1"/>
          </p:cNvSpPr>
          <p:nvPr>
            <p:ph type="title"/>
          </p:nvPr>
        </p:nvSpPr>
        <p:spPr>
          <a:xfrm>
            <a:off x="376572" y="253138"/>
            <a:ext cx="8229600" cy="691586"/>
          </a:xfrm>
        </p:spPr>
        <p:txBody>
          <a:bodyPr>
            <a:noAutofit/>
          </a:bodyPr>
          <a:lstStyle/>
          <a:p>
            <a:pPr algn="ctr"/>
            <a:r>
              <a:rPr lang="en-GB" b="1" dirty="0">
                <a:solidFill>
                  <a:schemeClr val="accent1">
                    <a:lumMod val="75000"/>
                  </a:schemeClr>
                </a:solidFill>
              </a:rPr>
              <a:t>Approaches to Sustainability</a:t>
            </a:r>
          </a:p>
        </p:txBody>
      </p:sp>
      <p:sp>
        <p:nvSpPr>
          <p:cNvPr id="3" name="TextBox 2">
            <a:extLst>
              <a:ext uri="{FF2B5EF4-FFF2-40B4-BE49-F238E27FC236}">
                <a16:creationId xmlns:a16="http://schemas.microsoft.com/office/drawing/2014/main" id="{2C7B8BC1-3F8C-3A14-7051-342CE5D28F37}"/>
              </a:ext>
            </a:extLst>
          </p:cNvPr>
          <p:cNvSpPr txBox="1"/>
          <p:nvPr/>
        </p:nvSpPr>
        <p:spPr>
          <a:xfrm>
            <a:off x="143508" y="1264353"/>
            <a:ext cx="8695728" cy="4206280"/>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600" dirty="0">
                <a:solidFill>
                  <a:schemeClr val="accent1">
                    <a:lumMod val="75000"/>
                  </a:schemeClr>
                </a:solidFill>
              </a:rPr>
              <a:t>The criticisms above can be seen as part of a growing and complex debate regarding sustainable development</a:t>
            </a:r>
          </a:p>
          <a:p>
            <a:pPr marL="342900" indent="-342900">
              <a:spcBef>
                <a:spcPts val="450"/>
              </a:spcBef>
              <a:spcAft>
                <a:spcPts val="450"/>
              </a:spcAft>
              <a:buFont typeface="Arial" panose="020B0604020202020204" pitchFamily="34" charset="0"/>
              <a:buChar char="•"/>
            </a:pPr>
            <a:r>
              <a:rPr lang="en-GB" sz="2600" dirty="0" err="1">
                <a:solidFill>
                  <a:schemeClr val="accent1">
                    <a:lumMod val="75000"/>
                  </a:schemeClr>
                </a:solidFill>
              </a:rPr>
              <a:t>Esteva’s</a:t>
            </a:r>
            <a:r>
              <a:rPr lang="en-GB" sz="2600" dirty="0">
                <a:solidFill>
                  <a:schemeClr val="accent1">
                    <a:lumMod val="75000"/>
                  </a:schemeClr>
                </a:solidFill>
              </a:rPr>
              <a:t> approach can be seen as part of post-colonial theory</a:t>
            </a:r>
          </a:p>
          <a:p>
            <a:pPr marL="342900" indent="-342900">
              <a:spcBef>
                <a:spcPts val="450"/>
              </a:spcBef>
              <a:spcAft>
                <a:spcPts val="450"/>
              </a:spcAft>
              <a:buFont typeface="Arial" panose="020B0604020202020204" pitchFamily="34" charset="0"/>
              <a:buChar char="•"/>
            </a:pPr>
            <a:r>
              <a:rPr lang="en-GB" sz="2600" dirty="0">
                <a:solidFill>
                  <a:schemeClr val="accent1">
                    <a:lumMod val="75000"/>
                  </a:schemeClr>
                </a:solidFill>
              </a:rPr>
              <a:t>Shiva’s is influenced both by post-colonialism and feminism</a:t>
            </a:r>
          </a:p>
          <a:p>
            <a:pPr marL="342900" indent="-342900">
              <a:spcBef>
                <a:spcPts val="450"/>
              </a:spcBef>
              <a:spcAft>
                <a:spcPts val="450"/>
              </a:spcAft>
              <a:buFont typeface="Arial" panose="020B0604020202020204" pitchFamily="34" charset="0"/>
              <a:buChar char="•"/>
            </a:pPr>
            <a:r>
              <a:rPr lang="en-GB" sz="2600" dirty="0">
                <a:solidFill>
                  <a:schemeClr val="accent1">
                    <a:lumMod val="75000"/>
                  </a:schemeClr>
                </a:solidFill>
              </a:rPr>
              <a:t>We will now take some time to look at other approaches to the subject</a:t>
            </a:r>
          </a:p>
          <a:p>
            <a:pPr marL="342900" indent="-342900">
              <a:spcBef>
                <a:spcPts val="450"/>
              </a:spcBef>
              <a:spcAft>
                <a:spcPts val="450"/>
              </a:spcAft>
              <a:buFont typeface="Arial" panose="020B0604020202020204" pitchFamily="34" charset="0"/>
              <a:buChar char="•"/>
            </a:pPr>
            <a:r>
              <a:rPr lang="en-GB" sz="2600" dirty="0">
                <a:solidFill>
                  <a:schemeClr val="accent1">
                    <a:lumMod val="75000"/>
                  </a:schemeClr>
                </a:solidFill>
              </a:rPr>
              <a:t>We will be covering a wide range of issues and concepts so please make sure that you stop and ask questions where needed.</a:t>
            </a:r>
          </a:p>
        </p:txBody>
      </p:sp>
    </p:spTree>
    <p:extLst>
      <p:ext uri="{BB962C8B-B14F-4D97-AF65-F5344CB8AC3E}">
        <p14:creationId xmlns:p14="http://schemas.microsoft.com/office/powerpoint/2010/main" val="3006121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65558-02AC-B662-2413-521DB3773084}"/>
              </a:ext>
            </a:extLst>
          </p:cNvPr>
          <p:cNvSpPr>
            <a:spLocks noGrp="1"/>
          </p:cNvSpPr>
          <p:nvPr>
            <p:ph type="title"/>
          </p:nvPr>
        </p:nvSpPr>
        <p:spPr>
          <a:xfrm>
            <a:off x="341844" y="724292"/>
            <a:ext cx="8229600" cy="857250"/>
          </a:xfrm>
        </p:spPr>
        <p:txBody>
          <a:bodyPr>
            <a:noAutofit/>
          </a:bodyPr>
          <a:lstStyle/>
          <a:p>
            <a:pPr algn="ctr"/>
            <a:r>
              <a:rPr lang="cy-GB" b="1" dirty="0"/>
              <a:t>Agweddau at Gynaliadwyedd</a:t>
            </a:r>
            <a:br>
              <a:rPr lang="cy-GB" b="1" dirty="0"/>
            </a:br>
            <a:br>
              <a:rPr lang="cy-GB" b="1" dirty="0"/>
            </a:br>
            <a:r>
              <a:rPr lang="cy-GB" b="1" dirty="0"/>
              <a:t>Cyd-destun Hanesyddol Cryno</a:t>
            </a:r>
            <a:endParaRPr lang="en-GB" b="1" dirty="0"/>
          </a:p>
        </p:txBody>
      </p:sp>
      <p:sp>
        <p:nvSpPr>
          <p:cNvPr id="3" name="TextBox 2">
            <a:extLst>
              <a:ext uri="{FF2B5EF4-FFF2-40B4-BE49-F238E27FC236}">
                <a16:creationId xmlns:a16="http://schemas.microsoft.com/office/drawing/2014/main" id="{EC85B563-A241-623D-8C39-BB11C50D1595}"/>
              </a:ext>
            </a:extLst>
          </p:cNvPr>
          <p:cNvSpPr txBox="1"/>
          <p:nvPr/>
        </p:nvSpPr>
        <p:spPr>
          <a:xfrm>
            <a:off x="1936185" y="4293096"/>
            <a:ext cx="5184576" cy="507831"/>
          </a:xfrm>
          <a:prstGeom prst="rect">
            <a:avLst/>
          </a:prstGeom>
          <a:noFill/>
        </p:spPr>
        <p:txBody>
          <a:bodyPr wrap="square" rtlCol="0">
            <a:spAutoFit/>
          </a:bodyPr>
          <a:lstStyle/>
          <a:p>
            <a:pPr algn="ctr"/>
            <a:r>
              <a:rPr lang="cy-GB" sz="1350" noProof="0" dirty="0"/>
              <a:t>Sylwch fod y fideo byr hwn ar gael ar </a:t>
            </a:r>
            <a:r>
              <a:rPr lang="cy-GB" sz="1350" noProof="0" dirty="0" err="1"/>
              <a:t>Moodle</a:t>
            </a:r>
            <a:r>
              <a:rPr lang="cy-GB" sz="1350" dirty="0"/>
              <a:t> hefyd</a:t>
            </a:r>
            <a:endParaRPr lang="cy-GB" sz="1350" noProof="0" dirty="0"/>
          </a:p>
          <a:p>
            <a:pPr algn="ctr"/>
            <a:r>
              <a:rPr lang="cy-GB" sz="1350" noProof="0" dirty="0"/>
              <a:t>(</a:t>
            </a:r>
            <a:r>
              <a:rPr lang="cy-GB" sz="1350" noProof="0" dirty="0" err="1"/>
              <a:t>Caradonna</a:t>
            </a:r>
            <a:r>
              <a:rPr lang="cy-GB" sz="1350" noProof="0" dirty="0"/>
              <a:t>, J.L., 2015)</a:t>
            </a:r>
          </a:p>
        </p:txBody>
      </p:sp>
      <p:pic>
        <p:nvPicPr>
          <p:cNvPr id="5" name="Picture 4" descr="Icon - Link to video online&#10;&#10;">
            <a:hlinkClick r:id="rId2"/>
            <a:extLst>
              <a:ext uri="{FF2B5EF4-FFF2-40B4-BE49-F238E27FC236}">
                <a16:creationId xmlns:a16="http://schemas.microsoft.com/office/drawing/2014/main" id="{06B96B5B-27FC-0E3F-0AF3-134CF60211E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815917" y="2979196"/>
            <a:ext cx="1281455" cy="1351674"/>
          </a:xfrm>
          <a:prstGeom prst="rect">
            <a:avLst/>
          </a:prstGeom>
        </p:spPr>
      </p:pic>
    </p:spTree>
    <p:extLst>
      <p:ext uri="{BB962C8B-B14F-4D97-AF65-F5344CB8AC3E}">
        <p14:creationId xmlns:p14="http://schemas.microsoft.com/office/powerpoint/2010/main" val="32799931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0AFC16-A0A4-22B9-2F7C-71BA98B886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7D493B-240E-5DF8-548B-763D1A64616B}"/>
              </a:ext>
            </a:extLst>
          </p:cNvPr>
          <p:cNvSpPr>
            <a:spLocks noGrp="1"/>
          </p:cNvSpPr>
          <p:nvPr>
            <p:ph type="title"/>
          </p:nvPr>
        </p:nvSpPr>
        <p:spPr>
          <a:xfrm>
            <a:off x="341844" y="724292"/>
            <a:ext cx="8229600" cy="857250"/>
          </a:xfrm>
        </p:spPr>
        <p:txBody>
          <a:bodyPr>
            <a:noAutofit/>
          </a:bodyPr>
          <a:lstStyle/>
          <a:p>
            <a:pPr algn="ctr"/>
            <a:r>
              <a:rPr lang="en-GB" b="1" dirty="0">
                <a:solidFill>
                  <a:schemeClr val="accent1">
                    <a:lumMod val="75000"/>
                  </a:schemeClr>
                </a:solidFill>
              </a:rPr>
              <a:t>Approaches to Sustainability</a:t>
            </a:r>
            <a:br>
              <a:rPr lang="en-GB" b="1" dirty="0">
                <a:solidFill>
                  <a:schemeClr val="accent1">
                    <a:lumMod val="75000"/>
                  </a:schemeClr>
                </a:solidFill>
              </a:rPr>
            </a:br>
            <a:br>
              <a:rPr lang="en-GB" b="1" dirty="0">
                <a:solidFill>
                  <a:schemeClr val="accent1">
                    <a:lumMod val="75000"/>
                  </a:schemeClr>
                </a:solidFill>
              </a:rPr>
            </a:br>
            <a:r>
              <a:rPr lang="en-GB" b="1" dirty="0">
                <a:solidFill>
                  <a:schemeClr val="accent1">
                    <a:lumMod val="75000"/>
                  </a:schemeClr>
                </a:solidFill>
              </a:rPr>
              <a:t>A Brief Historical Context</a:t>
            </a:r>
          </a:p>
        </p:txBody>
      </p:sp>
      <p:sp>
        <p:nvSpPr>
          <p:cNvPr id="3" name="TextBox 2">
            <a:extLst>
              <a:ext uri="{FF2B5EF4-FFF2-40B4-BE49-F238E27FC236}">
                <a16:creationId xmlns:a16="http://schemas.microsoft.com/office/drawing/2014/main" id="{96B11ECB-DF26-323F-FB73-902CEAF1B8FE}"/>
              </a:ext>
            </a:extLst>
          </p:cNvPr>
          <p:cNvSpPr txBox="1"/>
          <p:nvPr/>
        </p:nvSpPr>
        <p:spPr>
          <a:xfrm>
            <a:off x="1936185" y="4293096"/>
            <a:ext cx="5184576" cy="507831"/>
          </a:xfrm>
          <a:prstGeom prst="rect">
            <a:avLst/>
          </a:prstGeom>
          <a:noFill/>
        </p:spPr>
        <p:txBody>
          <a:bodyPr wrap="square" rtlCol="0">
            <a:spAutoFit/>
          </a:bodyPr>
          <a:lstStyle/>
          <a:p>
            <a:pPr algn="ctr"/>
            <a:r>
              <a:rPr lang="en-GB" sz="1350" dirty="0">
                <a:solidFill>
                  <a:schemeClr val="accent1">
                    <a:lumMod val="75000"/>
                  </a:schemeClr>
                </a:solidFill>
              </a:rPr>
              <a:t>Please note that this short video is also available on Moodle</a:t>
            </a:r>
          </a:p>
          <a:p>
            <a:pPr algn="ctr"/>
            <a:r>
              <a:rPr lang="en-GB" sz="1350" dirty="0">
                <a:solidFill>
                  <a:schemeClr val="accent1">
                    <a:lumMod val="75000"/>
                  </a:schemeClr>
                </a:solidFill>
              </a:rPr>
              <a:t>(Caradonna, J.L., 2015)</a:t>
            </a:r>
          </a:p>
        </p:txBody>
      </p:sp>
      <p:pic>
        <p:nvPicPr>
          <p:cNvPr id="5" name="Picture 4" descr="Icon - Link to video online&#10;&#10;">
            <a:hlinkClick r:id="rId2"/>
            <a:extLst>
              <a:ext uri="{FF2B5EF4-FFF2-40B4-BE49-F238E27FC236}">
                <a16:creationId xmlns:a16="http://schemas.microsoft.com/office/drawing/2014/main" id="{2EA628CF-C2F9-4F0D-D14F-34F04B47217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815917" y="2979196"/>
            <a:ext cx="1281455" cy="1351674"/>
          </a:xfrm>
          <a:prstGeom prst="rect">
            <a:avLst/>
          </a:prstGeom>
        </p:spPr>
      </p:pic>
    </p:spTree>
    <p:extLst>
      <p:ext uri="{BB962C8B-B14F-4D97-AF65-F5344CB8AC3E}">
        <p14:creationId xmlns:p14="http://schemas.microsoft.com/office/powerpoint/2010/main" val="3870704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457200" y="335895"/>
            <a:ext cx="8229600" cy="554823"/>
          </a:xfrm>
        </p:spPr>
        <p:txBody>
          <a:bodyPr>
            <a:noAutofit/>
          </a:bodyPr>
          <a:lstStyle/>
          <a:p>
            <a:pPr algn="ctr"/>
            <a:r>
              <a:rPr lang="cy-GB" b="1" dirty="0"/>
              <a:t>Agweddau at Gynaliadwyedd</a:t>
            </a:r>
            <a:endParaRPr lang="en-US" altLang="en-US" b="1" dirty="0"/>
          </a:p>
        </p:txBody>
      </p:sp>
      <p:sp>
        <p:nvSpPr>
          <p:cNvPr id="2" name="TextBox 1">
            <a:extLst>
              <a:ext uri="{FF2B5EF4-FFF2-40B4-BE49-F238E27FC236}">
                <a16:creationId xmlns:a16="http://schemas.microsoft.com/office/drawing/2014/main" id="{F382D58E-68A8-7EBF-0EAF-F1A288ADD5E8}"/>
              </a:ext>
            </a:extLst>
          </p:cNvPr>
          <p:cNvSpPr txBox="1"/>
          <p:nvPr/>
        </p:nvSpPr>
        <p:spPr>
          <a:xfrm>
            <a:off x="197513" y="1215573"/>
            <a:ext cx="8692989" cy="4426853"/>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400" noProof="0" dirty="0"/>
              <a:t>Yn y Rhan hon, cawn ein cyflwyno i nifer o agweddau a safbwyntiau ideolegol, gan gynnwys:</a:t>
            </a:r>
          </a:p>
          <a:p>
            <a:pPr marL="342900" indent="-342900">
              <a:spcBef>
                <a:spcPts val="450"/>
              </a:spcBef>
              <a:spcAft>
                <a:spcPts val="450"/>
              </a:spcAft>
              <a:buFont typeface="Arial" panose="020B0604020202020204" pitchFamily="34" charset="0"/>
              <a:buChar char="•"/>
            </a:pPr>
            <a:r>
              <a:rPr lang="cy-GB" sz="2400" b="1" noProof="0" dirty="0" err="1"/>
              <a:t>Amgylcheddaeth</a:t>
            </a:r>
            <a:endParaRPr lang="cy-GB" sz="2400" b="1" noProof="0" dirty="0"/>
          </a:p>
          <a:p>
            <a:pPr marL="342900" indent="-342900">
              <a:spcBef>
                <a:spcPts val="450"/>
              </a:spcBef>
              <a:spcAft>
                <a:spcPts val="450"/>
              </a:spcAft>
              <a:buFont typeface="Arial" panose="020B0604020202020204" pitchFamily="34" charset="0"/>
              <a:buChar char="•"/>
            </a:pPr>
            <a:r>
              <a:rPr lang="cy-GB" sz="2400" b="1" noProof="0" dirty="0"/>
              <a:t>Cynaliadwyedd gwan yn erbyn cynaliadwyedd cryf</a:t>
            </a:r>
          </a:p>
          <a:p>
            <a:pPr marL="342900" indent="-342900">
              <a:spcBef>
                <a:spcPts val="450"/>
              </a:spcBef>
              <a:spcAft>
                <a:spcPts val="450"/>
              </a:spcAft>
              <a:buFont typeface="Arial" panose="020B0604020202020204" pitchFamily="34" charset="0"/>
              <a:buChar char="•"/>
            </a:pPr>
            <a:r>
              <a:rPr lang="cy-GB" sz="2400" b="1" noProof="0" dirty="0"/>
              <a:t>Agweddau </a:t>
            </a:r>
            <a:r>
              <a:rPr lang="cy-GB" sz="2400" b="1" noProof="0" dirty="0" err="1"/>
              <a:t>Techno</a:t>
            </a:r>
            <a:r>
              <a:rPr lang="cy-GB" sz="2400" b="1" noProof="0" dirty="0"/>
              <a:t>-ganolog</a:t>
            </a:r>
          </a:p>
          <a:p>
            <a:pPr marL="342900" indent="-342900">
              <a:spcBef>
                <a:spcPts val="450"/>
              </a:spcBef>
              <a:spcAft>
                <a:spcPts val="450"/>
              </a:spcAft>
              <a:buFont typeface="Arial" panose="020B0604020202020204" pitchFamily="34" charset="0"/>
              <a:buChar char="•"/>
            </a:pPr>
            <a:r>
              <a:rPr lang="cy-GB" sz="2400" b="1" noProof="0" dirty="0"/>
              <a:t>Agweddau Eco-</a:t>
            </a:r>
            <a:r>
              <a:rPr lang="cy-GB" sz="2400" b="1" dirty="0"/>
              <a:t>ganolog, gan gynnwys</a:t>
            </a:r>
            <a:r>
              <a:rPr lang="cy-GB" sz="2400" b="1" noProof="0" dirty="0"/>
              <a:t>: Ecoleg Gymdeithasol, Eco-Sosialaeth, Eco-Ffeministiaeth ac Ecoleg Ddofn</a:t>
            </a:r>
          </a:p>
          <a:p>
            <a:pPr marL="342900" indent="-342900">
              <a:spcBef>
                <a:spcPts val="450"/>
              </a:spcBef>
              <a:spcAft>
                <a:spcPts val="450"/>
              </a:spcAft>
              <a:buFont typeface="Arial" panose="020B0604020202020204" pitchFamily="34" charset="0"/>
              <a:buChar char="•"/>
            </a:pPr>
            <a:r>
              <a:rPr lang="cy-GB" sz="2400" noProof="0" dirty="0"/>
              <a:t>Fodd bynnag, ar y cam hwn, dim ond trosolwg fydd hwn ac efallai y byddwch yn dymuno ymchwilio un neu fwy o’r rhain yn eich astudiaethau annibynnol.</a:t>
            </a:r>
          </a:p>
        </p:txBody>
      </p:sp>
    </p:spTree>
    <p:extLst>
      <p:ext uri="{BB962C8B-B14F-4D97-AF65-F5344CB8AC3E}">
        <p14:creationId xmlns:p14="http://schemas.microsoft.com/office/powerpoint/2010/main" val="4788561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53DF2E-760B-7626-4BA7-94EF89694398}"/>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D43528F7-4C73-23C7-0DB7-0D7787894C5A}"/>
              </a:ext>
            </a:extLst>
          </p:cNvPr>
          <p:cNvSpPr>
            <a:spLocks noGrp="1"/>
          </p:cNvSpPr>
          <p:nvPr>
            <p:ph type="title"/>
          </p:nvPr>
        </p:nvSpPr>
        <p:spPr>
          <a:xfrm>
            <a:off x="457200" y="335895"/>
            <a:ext cx="8229600" cy="554823"/>
          </a:xfrm>
        </p:spPr>
        <p:txBody>
          <a:bodyPr>
            <a:noAutofit/>
          </a:bodyPr>
          <a:lstStyle/>
          <a:p>
            <a:pPr algn="ctr"/>
            <a:r>
              <a:rPr lang="en-GB" altLang="en-US" b="1" dirty="0">
                <a:solidFill>
                  <a:schemeClr val="accent1">
                    <a:lumMod val="75000"/>
                  </a:schemeClr>
                </a:solidFill>
              </a:rPr>
              <a:t>Approaches to Sustainability</a:t>
            </a:r>
            <a:endParaRPr lang="en-US" altLang="en-US" b="1" dirty="0">
              <a:solidFill>
                <a:schemeClr val="accent1">
                  <a:lumMod val="75000"/>
                </a:schemeClr>
              </a:solidFill>
            </a:endParaRPr>
          </a:p>
        </p:txBody>
      </p:sp>
      <p:sp>
        <p:nvSpPr>
          <p:cNvPr id="2" name="TextBox 1">
            <a:extLst>
              <a:ext uri="{FF2B5EF4-FFF2-40B4-BE49-F238E27FC236}">
                <a16:creationId xmlns:a16="http://schemas.microsoft.com/office/drawing/2014/main" id="{6D4E9E59-9E55-2125-A887-2985DA2A2891}"/>
              </a:ext>
            </a:extLst>
          </p:cNvPr>
          <p:cNvSpPr txBox="1"/>
          <p:nvPr/>
        </p:nvSpPr>
        <p:spPr>
          <a:xfrm>
            <a:off x="197513" y="1215573"/>
            <a:ext cx="8692989" cy="4426853"/>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In this Part we will be introduced to a number of approaches and ideological stances, including;</a:t>
            </a:r>
          </a:p>
          <a:p>
            <a:pPr marL="342900" indent="-342900">
              <a:spcBef>
                <a:spcPts val="450"/>
              </a:spcBef>
              <a:spcAft>
                <a:spcPts val="450"/>
              </a:spcAft>
              <a:buFont typeface="Arial" panose="020B0604020202020204" pitchFamily="34" charset="0"/>
              <a:buChar char="•"/>
            </a:pPr>
            <a:r>
              <a:rPr lang="en-GB" sz="2400" b="1" dirty="0">
                <a:solidFill>
                  <a:schemeClr val="accent1">
                    <a:lumMod val="75000"/>
                  </a:schemeClr>
                </a:solidFill>
              </a:rPr>
              <a:t>Environmentalism</a:t>
            </a:r>
          </a:p>
          <a:p>
            <a:pPr marL="342900" indent="-342900">
              <a:spcBef>
                <a:spcPts val="450"/>
              </a:spcBef>
              <a:spcAft>
                <a:spcPts val="450"/>
              </a:spcAft>
              <a:buFont typeface="Arial" panose="020B0604020202020204" pitchFamily="34" charset="0"/>
              <a:buChar char="•"/>
            </a:pPr>
            <a:r>
              <a:rPr lang="en-GB" sz="2400" b="1" dirty="0">
                <a:solidFill>
                  <a:schemeClr val="accent1">
                    <a:lumMod val="75000"/>
                  </a:schemeClr>
                </a:solidFill>
              </a:rPr>
              <a:t>Weak vs strong sustainability</a:t>
            </a:r>
          </a:p>
          <a:p>
            <a:pPr marL="342900" indent="-342900">
              <a:spcBef>
                <a:spcPts val="450"/>
              </a:spcBef>
              <a:spcAft>
                <a:spcPts val="450"/>
              </a:spcAft>
              <a:buFont typeface="Arial" panose="020B0604020202020204" pitchFamily="34" charset="0"/>
              <a:buChar char="•"/>
            </a:pPr>
            <a:r>
              <a:rPr lang="en-GB" sz="2400" b="1" dirty="0">
                <a:solidFill>
                  <a:schemeClr val="accent1">
                    <a:lumMod val="75000"/>
                  </a:schemeClr>
                </a:solidFill>
              </a:rPr>
              <a:t>Technocentric approaches</a:t>
            </a:r>
          </a:p>
          <a:p>
            <a:pPr marL="342900" indent="-342900">
              <a:spcBef>
                <a:spcPts val="450"/>
              </a:spcBef>
              <a:spcAft>
                <a:spcPts val="450"/>
              </a:spcAft>
              <a:buFont typeface="Arial" panose="020B0604020202020204" pitchFamily="34" charset="0"/>
              <a:buChar char="•"/>
            </a:pPr>
            <a:r>
              <a:rPr lang="en-GB" sz="2400" b="1" dirty="0">
                <a:solidFill>
                  <a:schemeClr val="accent1">
                    <a:lumMod val="75000"/>
                  </a:schemeClr>
                </a:solidFill>
              </a:rPr>
              <a:t>Eco-centric approaches, including: Social Ecology, Eco- Socialism, Eco Feminism &amp; Deep Ecology</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However, at this stage this will only be an overview and you might wish to research one or more of these in your independent studies.</a:t>
            </a:r>
          </a:p>
        </p:txBody>
      </p:sp>
    </p:spTree>
    <p:extLst>
      <p:ext uri="{BB962C8B-B14F-4D97-AF65-F5344CB8AC3E}">
        <p14:creationId xmlns:p14="http://schemas.microsoft.com/office/powerpoint/2010/main" val="2218583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384772" y="253983"/>
            <a:ext cx="8229600" cy="529568"/>
          </a:xfrm>
        </p:spPr>
        <p:txBody>
          <a:bodyPr>
            <a:noAutofit/>
          </a:bodyPr>
          <a:lstStyle/>
          <a:p>
            <a:pPr algn="ctr"/>
            <a:r>
              <a:rPr lang="cy-GB" b="1" noProof="0" dirty="0" err="1"/>
              <a:t>Amgylcheddaeth</a:t>
            </a:r>
            <a:endParaRPr lang="en-US" altLang="en-US" b="1" dirty="0"/>
          </a:p>
        </p:txBody>
      </p:sp>
      <p:sp>
        <p:nvSpPr>
          <p:cNvPr id="4" name="TextBox 3">
            <a:extLst>
              <a:ext uri="{FF2B5EF4-FFF2-40B4-BE49-F238E27FC236}">
                <a16:creationId xmlns:a16="http://schemas.microsoft.com/office/drawing/2014/main" id="{A05201DA-62CF-C291-2297-6137A2B82479}"/>
              </a:ext>
            </a:extLst>
          </p:cNvPr>
          <p:cNvSpPr txBox="1"/>
          <p:nvPr/>
        </p:nvSpPr>
        <p:spPr>
          <a:xfrm>
            <a:off x="82567" y="1049875"/>
            <a:ext cx="8978865" cy="4355038"/>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cy-GB" sz="2100" dirty="0"/>
              <a:t>Dywed</a:t>
            </a:r>
            <a:r>
              <a:rPr lang="cy-GB" sz="2100" noProof="0" dirty="0"/>
              <a:t> Park &amp; </a:t>
            </a:r>
            <a:r>
              <a:rPr lang="cy-GB" sz="2100" noProof="0" dirty="0" err="1"/>
              <a:t>Allaby</a:t>
            </a:r>
            <a:r>
              <a:rPr lang="cy-GB" sz="2100" noProof="0" dirty="0"/>
              <a:t> (2017) fod y term yn cwmpasu’r ‘credoau gwleidyddol sy’n ysgogi mudiad cymdeithasol trefnedig o bobl sy’n rhannu pryder ynghylch datrys problemau llygredd amgylcheddol ac adnoddau naturiol’. </a:t>
            </a:r>
          </a:p>
          <a:p>
            <a:pPr marL="257175" indent="-257175">
              <a:spcBef>
                <a:spcPts val="450"/>
              </a:spcBef>
              <a:spcAft>
                <a:spcPts val="450"/>
              </a:spcAft>
              <a:buFont typeface="Arial" panose="020B0604020202020204" pitchFamily="34" charset="0"/>
              <a:buChar char="•"/>
            </a:pPr>
            <a:r>
              <a:rPr lang="cy-GB" sz="2100" noProof="0" dirty="0"/>
              <a:t>Ânt ymlaen i ddadlau y gall y pryderon hyn amlygu eu hunain mewn ystod eang o ffyrdd gan gynnwys:</a:t>
            </a:r>
          </a:p>
          <a:p>
            <a:pPr marL="257175" indent="-257175">
              <a:spcBef>
                <a:spcPts val="450"/>
              </a:spcBef>
              <a:spcAft>
                <a:spcPts val="450"/>
              </a:spcAft>
              <a:buFont typeface="Arial" panose="020B0604020202020204" pitchFamily="34" charset="0"/>
              <a:buChar char="•"/>
            </a:pPr>
            <a:r>
              <a:rPr lang="cy-GB" sz="2100" noProof="0" dirty="0"/>
              <a:t>‘Aelodaeth o garfannau pwyso </a:t>
            </a:r>
            <a:r>
              <a:rPr lang="cy-GB" sz="2100" dirty="0"/>
              <a:t>a sefydliadau ymgyrchu a</a:t>
            </a:r>
            <a:r>
              <a:rPr lang="cy-GB" sz="2100" noProof="0" dirty="0" err="1"/>
              <a:t>mgylcheddol</a:t>
            </a:r>
            <a:r>
              <a:rPr lang="cy-GB" sz="2100" noProof="0" dirty="0"/>
              <a:t> (megis </a:t>
            </a:r>
            <a:r>
              <a:rPr lang="cy-GB" sz="2100" noProof="0" dirty="0" err="1"/>
              <a:t>Friends</a:t>
            </a:r>
            <a:r>
              <a:rPr lang="cy-GB" sz="2100" noProof="0" dirty="0"/>
              <a:t> of the </a:t>
            </a:r>
            <a:r>
              <a:rPr lang="cy-GB" sz="2100" noProof="0" dirty="0" err="1"/>
              <a:t>Earth</a:t>
            </a:r>
            <a:r>
              <a:rPr lang="cy-GB" sz="2100" noProof="0" dirty="0"/>
              <a:t> a Greenpeace), cydymdeimlad â gwleidyddiaeth amgylcheddol, ac ymwneud ag ef, prynwriaeth werdd, </a:t>
            </a:r>
            <a:r>
              <a:rPr lang="cy-GB" sz="2100" noProof="0" dirty="0" err="1"/>
              <a:t>ymgyrchedd</a:t>
            </a:r>
            <a:r>
              <a:rPr lang="cy-GB" sz="2100" noProof="0" dirty="0"/>
              <a:t> amgylcheddol lleol,</a:t>
            </a:r>
            <a:r>
              <a:rPr lang="cy-GB" sz="2100" dirty="0"/>
              <a:t> </a:t>
            </a:r>
            <a:r>
              <a:rPr lang="cy-GB" sz="2100" noProof="0" dirty="0"/>
              <a:t>a dilyn ffyrdd o fyw sy’n gyfeillgar i’r amgylchedd’. (Park &amp; </a:t>
            </a:r>
            <a:r>
              <a:rPr lang="cy-GB" sz="2100" noProof="0" dirty="0" err="1"/>
              <a:t>Allaby</a:t>
            </a:r>
            <a:r>
              <a:rPr lang="cy-GB" sz="2100" noProof="0" dirty="0"/>
              <a:t> 2017, dim tudalen)</a:t>
            </a:r>
          </a:p>
          <a:p>
            <a:pPr marL="257175" indent="-257175">
              <a:spcBef>
                <a:spcPts val="450"/>
              </a:spcBef>
              <a:spcAft>
                <a:spcPts val="450"/>
              </a:spcAft>
              <a:buFont typeface="Arial" panose="020B0604020202020204" pitchFamily="34" charset="0"/>
              <a:buChar char="•"/>
            </a:pPr>
            <a:r>
              <a:rPr lang="cy-GB" sz="2100" noProof="0" dirty="0"/>
              <a:t>Maent yn dadlau y datblygodd cysyniad y gorllewin o </a:t>
            </a:r>
            <a:r>
              <a:rPr lang="cy-GB" sz="2100" noProof="0" dirty="0" err="1"/>
              <a:t>amgylcheddaeth</a:t>
            </a:r>
            <a:r>
              <a:rPr lang="cy-GB" sz="2100" noProof="0" dirty="0"/>
              <a:t> o’r diddordeb diwylliannol mewn natur a’r dirwedd naturiol yn </a:t>
            </a:r>
            <a:r>
              <a:rPr lang="cy-GB" sz="2100" noProof="0" dirty="0" err="1"/>
              <a:t>UDA’r</a:t>
            </a:r>
            <a:r>
              <a:rPr lang="cy-GB" sz="2100" noProof="0" dirty="0"/>
              <a:t> 19</a:t>
            </a:r>
            <a:r>
              <a:rPr lang="cy-GB" sz="2100" baseline="30000" noProof="0" dirty="0"/>
              <a:t>eg</a:t>
            </a:r>
            <a:r>
              <a:rPr lang="cy-GB" sz="2100" noProof="0" dirty="0"/>
              <a:t> ganrif</a:t>
            </a:r>
          </a:p>
        </p:txBody>
      </p:sp>
    </p:spTree>
    <p:extLst>
      <p:ext uri="{BB962C8B-B14F-4D97-AF65-F5344CB8AC3E}">
        <p14:creationId xmlns:p14="http://schemas.microsoft.com/office/powerpoint/2010/main" val="25030869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01B2B-CBEE-D223-75E9-5CDCBCA6F35A}"/>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400B0BBE-31B0-8512-CBDC-4C2F0CBED15E}"/>
              </a:ext>
            </a:extLst>
          </p:cNvPr>
          <p:cNvSpPr>
            <a:spLocks noGrp="1"/>
          </p:cNvSpPr>
          <p:nvPr>
            <p:ph type="title"/>
          </p:nvPr>
        </p:nvSpPr>
        <p:spPr>
          <a:xfrm>
            <a:off x="384772" y="253983"/>
            <a:ext cx="8229600" cy="529568"/>
          </a:xfrm>
        </p:spPr>
        <p:txBody>
          <a:bodyPr>
            <a:noAutofit/>
          </a:bodyPr>
          <a:lstStyle/>
          <a:p>
            <a:pPr algn="ctr"/>
            <a:r>
              <a:rPr lang="en-GB" b="1" dirty="0">
                <a:solidFill>
                  <a:schemeClr val="accent1">
                    <a:lumMod val="75000"/>
                  </a:schemeClr>
                </a:solidFill>
              </a:rPr>
              <a:t>Environmentalism</a:t>
            </a:r>
            <a:endParaRPr lang="en-US" altLang="en-US" b="1" dirty="0">
              <a:solidFill>
                <a:schemeClr val="accent1">
                  <a:lumMod val="75000"/>
                </a:schemeClr>
              </a:solidFill>
            </a:endParaRPr>
          </a:p>
        </p:txBody>
      </p:sp>
      <p:sp>
        <p:nvSpPr>
          <p:cNvPr id="4" name="TextBox 3">
            <a:extLst>
              <a:ext uri="{FF2B5EF4-FFF2-40B4-BE49-F238E27FC236}">
                <a16:creationId xmlns:a16="http://schemas.microsoft.com/office/drawing/2014/main" id="{49B77167-74DA-E48D-1562-CC2CDAED9772}"/>
              </a:ext>
            </a:extLst>
          </p:cNvPr>
          <p:cNvSpPr txBox="1"/>
          <p:nvPr/>
        </p:nvSpPr>
        <p:spPr>
          <a:xfrm>
            <a:off x="82567" y="1049875"/>
            <a:ext cx="8978865" cy="4355038"/>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100" dirty="0">
                <a:solidFill>
                  <a:schemeClr val="accent1">
                    <a:lumMod val="75000"/>
                  </a:schemeClr>
                </a:solidFill>
              </a:rPr>
              <a:t>Park &amp; </a:t>
            </a:r>
            <a:r>
              <a:rPr lang="en-GB" sz="2100" dirty="0" err="1">
                <a:solidFill>
                  <a:schemeClr val="accent1">
                    <a:lumMod val="75000"/>
                  </a:schemeClr>
                </a:solidFill>
              </a:rPr>
              <a:t>Allaby</a:t>
            </a:r>
            <a:r>
              <a:rPr lang="en-GB" sz="2100" dirty="0">
                <a:solidFill>
                  <a:schemeClr val="accent1">
                    <a:lumMod val="75000"/>
                  </a:schemeClr>
                </a:solidFill>
              </a:rPr>
              <a:t> (2017) state that the term covers ‘the political beliefs that motivate an organized social movement of people who share a concern about solving problems of environmental pollution and natural resources’. </a:t>
            </a:r>
          </a:p>
          <a:p>
            <a:pPr marL="257175" indent="-257175">
              <a:spcBef>
                <a:spcPts val="450"/>
              </a:spcBef>
              <a:spcAft>
                <a:spcPts val="450"/>
              </a:spcAft>
              <a:buFont typeface="Arial" panose="020B0604020202020204" pitchFamily="34" charset="0"/>
              <a:buChar char="•"/>
            </a:pPr>
            <a:r>
              <a:rPr lang="en-GB" sz="2100" dirty="0">
                <a:solidFill>
                  <a:schemeClr val="accent1">
                    <a:lumMod val="75000"/>
                  </a:schemeClr>
                </a:solidFill>
              </a:rPr>
              <a:t>They go on to argue that these concerns can manifest itself in a wide range of ways including;</a:t>
            </a:r>
          </a:p>
          <a:p>
            <a:pPr marL="257175" indent="-257175">
              <a:spcBef>
                <a:spcPts val="450"/>
              </a:spcBef>
              <a:spcAft>
                <a:spcPts val="450"/>
              </a:spcAft>
              <a:buFont typeface="Arial" panose="020B0604020202020204" pitchFamily="34" charset="0"/>
              <a:buChar char="•"/>
            </a:pPr>
            <a:r>
              <a:rPr lang="en-GB" sz="2100" dirty="0">
                <a:solidFill>
                  <a:schemeClr val="accent1">
                    <a:lumMod val="75000"/>
                  </a:schemeClr>
                </a:solidFill>
              </a:rPr>
              <a:t>‘Membership of environmental pressure groups and campaigning organizations (such as Friends of the Earth and Greenpeace), sympathy for and engagement with environmental politics, green consumerism, local environmental activism, and adoption of lifestyles that are environment‐friendly’. (Park &amp; </a:t>
            </a:r>
            <a:r>
              <a:rPr lang="en-GB" sz="2100" dirty="0" err="1">
                <a:solidFill>
                  <a:schemeClr val="accent1">
                    <a:lumMod val="75000"/>
                  </a:schemeClr>
                </a:solidFill>
              </a:rPr>
              <a:t>Allaby</a:t>
            </a:r>
            <a:r>
              <a:rPr lang="en-GB" sz="2100" dirty="0">
                <a:solidFill>
                  <a:schemeClr val="accent1">
                    <a:lumMod val="75000"/>
                  </a:schemeClr>
                </a:solidFill>
              </a:rPr>
              <a:t> 2017, no page)</a:t>
            </a:r>
          </a:p>
          <a:p>
            <a:pPr marL="257175" indent="-257175">
              <a:spcBef>
                <a:spcPts val="450"/>
              </a:spcBef>
              <a:spcAft>
                <a:spcPts val="450"/>
              </a:spcAft>
              <a:buFont typeface="Arial" panose="020B0604020202020204" pitchFamily="34" charset="0"/>
              <a:buChar char="•"/>
            </a:pPr>
            <a:r>
              <a:rPr lang="en-GB" sz="2100" dirty="0">
                <a:solidFill>
                  <a:schemeClr val="accent1">
                    <a:lumMod val="75000"/>
                  </a:schemeClr>
                </a:solidFill>
              </a:rPr>
              <a:t>They argue that the western concept of environmentalism developed out of the cultural interest in nature and the natural landscape in 19</a:t>
            </a:r>
            <a:r>
              <a:rPr lang="en-GB" sz="2100" baseline="30000" dirty="0">
                <a:solidFill>
                  <a:schemeClr val="accent1">
                    <a:lumMod val="75000"/>
                  </a:schemeClr>
                </a:solidFill>
              </a:rPr>
              <a:t>th</a:t>
            </a:r>
            <a:r>
              <a:rPr lang="en-GB" sz="2100" dirty="0">
                <a:solidFill>
                  <a:schemeClr val="accent1">
                    <a:lumMod val="75000"/>
                  </a:schemeClr>
                </a:solidFill>
              </a:rPr>
              <a:t> century USA</a:t>
            </a:r>
          </a:p>
        </p:txBody>
      </p:sp>
    </p:spTree>
    <p:extLst>
      <p:ext uri="{BB962C8B-B14F-4D97-AF65-F5344CB8AC3E}">
        <p14:creationId xmlns:p14="http://schemas.microsoft.com/office/powerpoint/2010/main" val="3729483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9D1BCC-5EFB-CFCC-DE78-20B4E151E2D4}"/>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D35751CB-C9BA-AAD4-3C74-9B4E57400215}"/>
              </a:ext>
            </a:extLst>
          </p:cNvPr>
          <p:cNvSpPr>
            <a:spLocks noGrp="1"/>
          </p:cNvSpPr>
          <p:nvPr>
            <p:ph type="title"/>
          </p:nvPr>
        </p:nvSpPr>
        <p:spPr>
          <a:xfrm>
            <a:off x="457200" y="192276"/>
            <a:ext cx="8229600" cy="507549"/>
          </a:xfrm>
        </p:spPr>
        <p:txBody>
          <a:bodyPr>
            <a:noAutofit/>
          </a:bodyPr>
          <a:lstStyle/>
          <a:p>
            <a:pPr algn="ctr"/>
            <a:r>
              <a:rPr lang="cy-GB" sz="4000" b="1" noProof="0" dirty="0" err="1"/>
              <a:t>Amgylcheddaeth</a:t>
            </a:r>
            <a:endParaRPr lang="cy-GB" sz="4000" b="1" noProof="0" dirty="0"/>
          </a:p>
        </p:txBody>
      </p:sp>
      <p:sp>
        <p:nvSpPr>
          <p:cNvPr id="4" name="TextBox 3">
            <a:extLst>
              <a:ext uri="{FF2B5EF4-FFF2-40B4-BE49-F238E27FC236}">
                <a16:creationId xmlns:a16="http://schemas.microsoft.com/office/drawing/2014/main" id="{8C5EF4BB-20B9-B346-2092-82D5D5337C2A}"/>
              </a:ext>
            </a:extLst>
          </p:cNvPr>
          <p:cNvSpPr txBox="1"/>
          <p:nvPr/>
        </p:nvSpPr>
        <p:spPr>
          <a:xfrm>
            <a:off x="153852" y="916351"/>
            <a:ext cx="8532948" cy="4052391"/>
          </a:xfrm>
          <a:prstGeom prst="rect">
            <a:avLst/>
          </a:prstGeom>
          <a:noFill/>
        </p:spPr>
        <p:txBody>
          <a:bodyPr wrap="square" rtlCol="0">
            <a:spAutoFit/>
          </a:bodyPr>
          <a:lstStyle/>
          <a:p>
            <a:pPr>
              <a:spcBef>
                <a:spcPts val="450"/>
              </a:spcBef>
              <a:spcAft>
                <a:spcPts val="450"/>
              </a:spcAft>
            </a:pPr>
            <a:r>
              <a:rPr lang="cy-GB" sz="2400" b="1" dirty="0" err="1"/>
              <a:t>Amgylcheddaeth</a:t>
            </a:r>
            <a:endParaRPr lang="cy-GB" sz="2400" noProof="0" dirty="0"/>
          </a:p>
          <a:p>
            <a:pPr marL="257175" indent="-257175">
              <a:spcBef>
                <a:spcPts val="450"/>
              </a:spcBef>
              <a:spcAft>
                <a:spcPts val="450"/>
              </a:spcAft>
              <a:buFont typeface="Arial" panose="020B0604020202020204" pitchFamily="34" charset="0"/>
              <a:buChar char="•"/>
            </a:pPr>
            <a:r>
              <a:rPr lang="cy-GB" sz="2000" noProof="0" dirty="0"/>
              <a:t>Fodd bynnag, ystyrir gan lawer fod yr ymadrodd yn rhy amwys a holl-gynhwysol i fod o unrhyw ddefnydd</a:t>
            </a:r>
          </a:p>
          <a:p>
            <a:pPr marL="257175" indent="-257175">
              <a:spcBef>
                <a:spcPts val="450"/>
              </a:spcBef>
              <a:spcAft>
                <a:spcPts val="450"/>
              </a:spcAft>
              <a:buFont typeface="Arial" panose="020B0604020202020204" pitchFamily="34" charset="0"/>
              <a:buChar char="•"/>
            </a:pPr>
            <a:r>
              <a:rPr lang="cy-GB" sz="2000" noProof="0" dirty="0"/>
              <a:t>Mae pobl eraill yn gweld </a:t>
            </a:r>
            <a:r>
              <a:rPr lang="cy-GB" sz="2000" noProof="0" dirty="0" err="1"/>
              <a:t>amgylcheddaeth</a:t>
            </a:r>
            <a:r>
              <a:rPr lang="cy-GB" sz="2000" noProof="0" dirty="0"/>
              <a:t> yn ‘arwynebol’, ond beth maen nhw’n ei olygu?</a:t>
            </a:r>
          </a:p>
          <a:p>
            <a:pPr marL="257175" indent="-257175">
              <a:spcBef>
                <a:spcPts val="450"/>
              </a:spcBef>
              <a:spcAft>
                <a:spcPts val="450"/>
              </a:spcAft>
              <a:buFont typeface="Arial" panose="020B0604020202020204" pitchFamily="34" charset="0"/>
              <a:buChar char="•"/>
            </a:pPr>
            <a:r>
              <a:rPr lang="cy-GB" sz="2000" noProof="0" dirty="0"/>
              <a:t>Mae awduron fel </a:t>
            </a:r>
            <a:r>
              <a:rPr lang="cy-GB" sz="2000" noProof="0" dirty="0" err="1"/>
              <a:t>Xiong</a:t>
            </a:r>
            <a:r>
              <a:rPr lang="cy-GB" sz="2000" noProof="0" dirty="0"/>
              <a:t> (2014) yn dadlau bod </a:t>
            </a:r>
            <a:r>
              <a:rPr lang="cy-GB" sz="2000" noProof="0" dirty="0" err="1"/>
              <a:t>amgylcheddaeth</a:t>
            </a:r>
            <a:r>
              <a:rPr lang="cy-GB" sz="2000" noProof="0" dirty="0"/>
              <a:t> arwynebol yn trin dinistr amgylcheddol ac ecolegol trwy fynd i’r afael â </a:t>
            </a:r>
            <a:r>
              <a:rPr lang="cy-GB" sz="2000" b="1" dirty="0"/>
              <a:t>symptomau ffisegol uniongyrchol</a:t>
            </a:r>
            <a:r>
              <a:rPr lang="cy-GB" sz="2000" b="1" noProof="0" dirty="0"/>
              <a:t> </a:t>
            </a:r>
            <a:r>
              <a:rPr lang="cy-GB" sz="2000" dirty="0"/>
              <a:t>ond yn gwrthod adfyfyrio’n feirniadol ar y</a:t>
            </a:r>
            <a:r>
              <a:rPr lang="cy-GB" sz="2000" noProof="0" dirty="0"/>
              <a:t> </a:t>
            </a:r>
            <a:r>
              <a:rPr lang="cy-GB" sz="2000" b="1" dirty="0"/>
              <a:t>materion diwylliannol, gwleidyddol ac ideolegol gwaelodol</a:t>
            </a:r>
            <a:r>
              <a:rPr lang="cy-GB" sz="2000" b="1" noProof="0" dirty="0"/>
              <a:t>.</a:t>
            </a:r>
          </a:p>
          <a:p>
            <a:pPr marL="257175" indent="-257175">
              <a:spcBef>
                <a:spcPts val="450"/>
              </a:spcBef>
              <a:spcAft>
                <a:spcPts val="450"/>
              </a:spcAft>
              <a:buFont typeface="Arial" panose="020B0604020202020204" pitchFamily="34" charset="0"/>
              <a:buChar char="•"/>
            </a:pPr>
            <a:r>
              <a:rPr lang="cy-GB" sz="2000" dirty="0"/>
              <a:t>Yn aml, diffinnir </a:t>
            </a:r>
            <a:r>
              <a:rPr lang="cy-GB" sz="2000" dirty="0" err="1"/>
              <a:t>amgylcheddaeth</a:t>
            </a:r>
            <a:r>
              <a:rPr lang="cy-GB" sz="2000" dirty="0"/>
              <a:t> yn ôl ei pherthynas â</a:t>
            </a:r>
            <a:r>
              <a:rPr lang="cy-GB" sz="2000" noProof="0" dirty="0"/>
              <a:t> </a:t>
            </a:r>
            <a:r>
              <a:rPr lang="cy-GB" sz="2000" b="1" noProof="0" dirty="0">
                <a:hlinkClick r:id="rId2">
                  <a:extLst>
                    <a:ext uri="{A12FA001-AC4F-418D-AE19-62706E023703}">
                      <ahyp:hlinkClr xmlns:ahyp="http://schemas.microsoft.com/office/drawing/2018/hyperlinkcolor" val="tx"/>
                    </a:ext>
                  </a:extLst>
                </a:hlinkClick>
              </a:rPr>
              <a:t>chadwraeth</a:t>
            </a:r>
            <a:r>
              <a:rPr lang="cy-GB" sz="2000" b="1" noProof="0" dirty="0"/>
              <a:t> </a:t>
            </a:r>
            <a:r>
              <a:rPr lang="cy-GB" sz="2000" noProof="0" dirty="0"/>
              <a:t>(Rogers </a:t>
            </a:r>
            <a:r>
              <a:rPr lang="cy-GB" sz="2000" i="1" noProof="0" dirty="0" err="1"/>
              <a:t>et</a:t>
            </a:r>
            <a:r>
              <a:rPr lang="cy-GB" sz="2000" i="1" noProof="0" dirty="0"/>
              <a:t> </a:t>
            </a:r>
            <a:r>
              <a:rPr lang="cy-GB" sz="2000" i="1" noProof="0" dirty="0" err="1"/>
              <a:t>al</a:t>
            </a:r>
            <a:r>
              <a:rPr lang="cy-GB" sz="2000" noProof="0" dirty="0"/>
              <a:t>, 2013b) trwy ffyrdd technolegol a </a:t>
            </a:r>
            <a:r>
              <a:rPr lang="cy-GB" sz="2000" noProof="0" dirty="0">
                <a:hlinkClick r:id="rId3">
                  <a:extLst>
                    <a:ext uri="{A12FA001-AC4F-418D-AE19-62706E023703}">
                      <ahyp:hlinkClr xmlns:ahyp="http://schemas.microsoft.com/office/drawing/2018/hyperlinkcolor" val="tx"/>
                    </a:ext>
                  </a:extLst>
                </a:hlinkClick>
              </a:rPr>
              <a:t>diogelu adnoddau naturiol sy’n prinhau</a:t>
            </a:r>
            <a:r>
              <a:rPr lang="cy-GB" sz="2000" noProof="0" dirty="0"/>
              <a:t>.</a:t>
            </a:r>
          </a:p>
        </p:txBody>
      </p:sp>
      <p:sp>
        <p:nvSpPr>
          <p:cNvPr id="5" name="TextBox 4">
            <a:extLst>
              <a:ext uri="{FF2B5EF4-FFF2-40B4-BE49-F238E27FC236}">
                <a16:creationId xmlns:a16="http://schemas.microsoft.com/office/drawing/2014/main" id="{CD522CB4-6F0A-3D28-3B37-9CDD6BE0E3B0}"/>
              </a:ext>
            </a:extLst>
          </p:cNvPr>
          <p:cNvSpPr txBox="1"/>
          <p:nvPr/>
        </p:nvSpPr>
        <p:spPr>
          <a:xfrm>
            <a:off x="2064470" y="5361129"/>
            <a:ext cx="4037049" cy="300082"/>
          </a:xfrm>
          <a:prstGeom prst="rect">
            <a:avLst/>
          </a:prstGeom>
          <a:noFill/>
        </p:spPr>
        <p:txBody>
          <a:bodyPr wrap="square" rtlCol="0">
            <a:spAutoFit/>
          </a:bodyPr>
          <a:lstStyle/>
          <a:p>
            <a:pPr algn="r"/>
            <a:r>
              <a:rPr lang="cy-GB" sz="1350" dirty="0"/>
              <a:t>Beirniadaeth bellach ar gadwraeth</a:t>
            </a:r>
            <a:r>
              <a:rPr lang="cy-GB" sz="1350" noProof="0" dirty="0"/>
              <a:t> (</a:t>
            </a:r>
            <a:r>
              <a:rPr lang="cy-GB" sz="1350" noProof="0" dirty="0" err="1"/>
              <a:t>Freyfogle</a:t>
            </a:r>
            <a:r>
              <a:rPr lang="cy-GB" sz="1350" noProof="0" dirty="0"/>
              <a:t>, 2006)</a:t>
            </a:r>
          </a:p>
        </p:txBody>
      </p:sp>
      <p:pic>
        <p:nvPicPr>
          <p:cNvPr id="7" name="Picture 6" descr="Icon - Information Link to Freyfogle's article online">
            <a:hlinkClick r:id="rId4"/>
            <a:extLst>
              <a:ext uri="{FF2B5EF4-FFF2-40B4-BE49-F238E27FC236}">
                <a16:creationId xmlns:a16="http://schemas.microsoft.com/office/drawing/2014/main" id="{02CB91A3-C18A-79D8-8913-4FA5FDFF8BE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106861" y="5361129"/>
            <a:ext cx="350421" cy="348053"/>
          </a:xfrm>
          <a:prstGeom prst="rect">
            <a:avLst/>
          </a:prstGeom>
        </p:spPr>
      </p:pic>
    </p:spTree>
    <p:extLst>
      <p:ext uri="{BB962C8B-B14F-4D97-AF65-F5344CB8AC3E}">
        <p14:creationId xmlns:p14="http://schemas.microsoft.com/office/powerpoint/2010/main" val="17841214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457200" y="192276"/>
            <a:ext cx="8229600" cy="507549"/>
          </a:xfrm>
        </p:spPr>
        <p:txBody>
          <a:bodyPr>
            <a:noAutofit/>
          </a:bodyPr>
          <a:lstStyle/>
          <a:p>
            <a:pPr algn="ctr"/>
            <a:r>
              <a:rPr lang="en-GB" altLang="en-US" sz="4000" b="1" dirty="0">
                <a:solidFill>
                  <a:schemeClr val="accent1">
                    <a:lumMod val="75000"/>
                  </a:schemeClr>
                </a:solidFill>
              </a:rPr>
              <a:t>Environmentalism</a:t>
            </a:r>
            <a:endParaRPr lang="en-US" altLang="en-US" sz="4000" b="1" dirty="0">
              <a:solidFill>
                <a:schemeClr val="accent1">
                  <a:lumMod val="75000"/>
                </a:schemeClr>
              </a:solidFill>
            </a:endParaRPr>
          </a:p>
        </p:txBody>
      </p:sp>
      <p:sp>
        <p:nvSpPr>
          <p:cNvPr id="4" name="TextBox 3">
            <a:extLst>
              <a:ext uri="{FF2B5EF4-FFF2-40B4-BE49-F238E27FC236}">
                <a16:creationId xmlns:a16="http://schemas.microsoft.com/office/drawing/2014/main" id="{A05201DA-62CF-C291-2297-6137A2B82479}"/>
              </a:ext>
            </a:extLst>
          </p:cNvPr>
          <p:cNvSpPr txBox="1"/>
          <p:nvPr/>
        </p:nvSpPr>
        <p:spPr>
          <a:xfrm>
            <a:off x="153852" y="916351"/>
            <a:ext cx="8532948" cy="4052391"/>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Environmentalism</a:t>
            </a:r>
            <a:endParaRPr lang="en-GB" sz="2400" dirty="0">
              <a:solidFill>
                <a:schemeClr val="accent1">
                  <a:lumMod val="75000"/>
                </a:schemeClr>
              </a:solidFill>
            </a:endParaRP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However, the phrase is seen by many to be too vague and all encompassing to be of any use</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Others see environmentalism as ‘shallow’, but what do they mean?</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Authors such as </a:t>
            </a:r>
            <a:r>
              <a:rPr lang="en-GB" sz="2000" dirty="0" err="1">
                <a:solidFill>
                  <a:schemeClr val="accent1">
                    <a:lumMod val="75000"/>
                  </a:schemeClr>
                </a:solidFill>
              </a:rPr>
              <a:t>Xiong</a:t>
            </a:r>
            <a:r>
              <a:rPr lang="en-GB" sz="2000" dirty="0">
                <a:solidFill>
                  <a:schemeClr val="accent1">
                    <a:lumMod val="75000"/>
                  </a:schemeClr>
                </a:solidFill>
              </a:rPr>
              <a:t> (2014) argue that shallow environmentalism treats environmental and ecological destruction by addressing </a:t>
            </a:r>
            <a:r>
              <a:rPr lang="en-GB" sz="2000" b="1" dirty="0">
                <a:solidFill>
                  <a:schemeClr val="accent1">
                    <a:lumMod val="75000"/>
                  </a:schemeClr>
                </a:solidFill>
              </a:rPr>
              <a:t>immediate physical symptoms </a:t>
            </a:r>
            <a:r>
              <a:rPr lang="en-GB" sz="2000" dirty="0">
                <a:solidFill>
                  <a:schemeClr val="accent1">
                    <a:lumMod val="75000"/>
                  </a:schemeClr>
                </a:solidFill>
              </a:rPr>
              <a:t>but refuses to reflect critically on the </a:t>
            </a:r>
            <a:r>
              <a:rPr lang="en-GB" sz="2000" b="1" dirty="0">
                <a:solidFill>
                  <a:schemeClr val="accent1">
                    <a:lumMod val="75000"/>
                  </a:schemeClr>
                </a:solidFill>
              </a:rPr>
              <a:t>underlying cultural, political, and ideological matters.</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Environmentalism is often defined by its concern with </a:t>
            </a:r>
            <a:r>
              <a:rPr lang="en-GB" sz="2000" b="1" dirty="0">
                <a:solidFill>
                  <a:schemeClr val="accent5"/>
                </a:solidFill>
                <a:hlinkClick r:id="rId2">
                  <a:extLst>
                    <a:ext uri="{A12FA001-AC4F-418D-AE19-62706E023703}">
                      <ahyp:hlinkClr xmlns:ahyp="http://schemas.microsoft.com/office/drawing/2018/hyperlinkcolor" val="tx"/>
                    </a:ext>
                  </a:extLst>
                </a:hlinkClick>
              </a:rPr>
              <a:t>conservation</a:t>
            </a:r>
            <a:r>
              <a:rPr lang="en-GB" sz="2000" b="1" dirty="0">
                <a:solidFill>
                  <a:schemeClr val="accent1">
                    <a:lumMod val="75000"/>
                  </a:schemeClr>
                </a:solidFill>
              </a:rPr>
              <a:t> </a:t>
            </a:r>
            <a:r>
              <a:rPr lang="en-GB" sz="2000" dirty="0">
                <a:solidFill>
                  <a:schemeClr val="accent1">
                    <a:lumMod val="75000"/>
                  </a:schemeClr>
                </a:solidFill>
              </a:rPr>
              <a:t>(Rogers </a:t>
            </a:r>
            <a:r>
              <a:rPr lang="en-GB" sz="2000" i="1" dirty="0">
                <a:solidFill>
                  <a:schemeClr val="accent1">
                    <a:lumMod val="75000"/>
                  </a:schemeClr>
                </a:solidFill>
              </a:rPr>
              <a:t>et al</a:t>
            </a:r>
            <a:r>
              <a:rPr lang="en-GB" sz="2000" dirty="0">
                <a:solidFill>
                  <a:schemeClr val="accent1">
                    <a:lumMod val="75000"/>
                  </a:schemeClr>
                </a:solidFill>
              </a:rPr>
              <a:t>, 2013b) through technological means and </a:t>
            </a:r>
            <a:r>
              <a:rPr lang="en-GB" sz="2000" dirty="0">
                <a:solidFill>
                  <a:schemeClr val="accent5"/>
                </a:solidFill>
                <a:hlinkClick r:id="rId3">
                  <a:extLst>
                    <a:ext uri="{A12FA001-AC4F-418D-AE19-62706E023703}">
                      <ahyp:hlinkClr xmlns:ahyp="http://schemas.microsoft.com/office/drawing/2018/hyperlinkcolor" val="tx"/>
                    </a:ext>
                  </a:extLst>
                </a:hlinkClick>
              </a:rPr>
              <a:t>preserving dwindling natural resources</a:t>
            </a:r>
            <a:r>
              <a:rPr lang="en-GB" sz="2000" dirty="0">
                <a:solidFill>
                  <a:schemeClr val="accent5"/>
                </a:solidFill>
              </a:rPr>
              <a:t>.</a:t>
            </a:r>
          </a:p>
        </p:txBody>
      </p:sp>
      <p:sp>
        <p:nvSpPr>
          <p:cNvPr id="5" name="TextBox 4">
            <a:extLst>
              <a:ext uri="{FF2B5EF4-FFF2-40B4-BE49-F238E27FC236}">
                <a16:creationId xmlns:a16="http://schemas.microsoft.com/office/drawing/2014/main" id="{F42881E6-F06E-59E8-BC84-D4214678BF30}"/>
              </a:ext>
            </a:extLst>
          </p:cNvPr>
          <p:cNvSpPr txBox="1"/>
          <p:nvPr/>
        </p:nvSpPr>
        <p:spPr>
          <a:xfrm>
            <a:off x="2460395" y="5361129"/>
            <a:ext cx="3641124" cy="300082"/>
          </a:xfrm>
          <a:prstGeom prst="rect">
            <a:avLst/>
          </a:prstGeom>
          <a:noFill/>
        </p:spPr>
        <p:txBody>
          <a:bodyPr wrap="square" rtlCol="0">
            <a:spAutoFit/>
          </a:bodyPr>
          <a:lstStyle/>
          <a:p>
            <a:pPr algn="r"/>
            <a:r>
              <a:rPr lang="en-GB" sz="1350" dirty="0">
                <a:solidFill>
                  <a:schemeClr val="accent1">
                    <a:lumMod val="75000"/>
                  </a:schemeClr>
                </a:solidFill>
              </a:rPr>
              <a:t>Further critique of conservation (</a:t>
            </a:r>
            <a:r>
              <a:rPr lang="en-GB" sz="1350" dirty="0" err="1">
                <a:solidFill>
                  <a:schemeClr val="accent1">
                    <a:lumMod val="75000"/>
                  </a:schemeClr>
                </a:solidFill>
              </a:rPr>
              <a:t>Freyfogle</a:t>
            </a:r>
            <a:r>
              <a:rPr lang="en-GB" sz="1350" dirty="0">
                <a:solidFill>
                  <a:schemeClr val="accent1">
                    <a:lumMod val="75000"/>
                  </a:schemeClr>
                </a:solidFill>
              </a:rPr>
              <a:t>, 2006)</a:t>
            </a:r>
          </a:p>
        </p:txBody>
      </p:sp>
      <p:pic>
        <p:nvPicPr>
          <p:cNvPr id="7" name="Picture 6" descr="Icon - Information Link to Freyfogle's article online">
            <a:hlinkClick r:id="rId4"/>
            <a:extLst>
              <a:ext uri="{FF2B5EF4-FFF2-40B4-BE49-F238E27FC236}">
                <a16:creationId xmlns:a16="http://schemas.microsoft.com/office/drawing/2014/main" id="{B6DD8461-5B92-D791-F101-EC48123C0A7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106861" y="5361129"/>
            <a:ext cx="350421" cy="348053"/>
          </a:xfrm>
          <a:prstGeom prst="rect">
            <a:avLst/>
          </a:prstGeom>
        </p:spPr>
      </p:pic>
    </p:spTree>
    <p:extLst>
      <p:ext uri="{BB962C8B-B14F-4D97-AF65-F5344CB8AC3E}">
        <p14:creationId xmlns:p14="http://schemas.microsoft.com/office/powerpoint/2010/main" val="3009565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D750D6-021A-2B05-4E69-E7A51F7ACF63}"/>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63B59521-A983-D501-CD4E-5CCD483DB175}"/>
              </a:ext>
            </a:extLst>
          </p:cNvPr>
          <p:cNvSpPr>
            <a:spLocks noGrp="1"/>
          </p:cNvSpPr>
          <p:nvPr>
            <p:ph type="title"/>
          </p:nvPr>
        </p:nvSpPr>
        <p:spPr>
          <a:xfrm>
            <a:off x="390060" y="402361"/>
            <a:ext cx="8229600" cy="573562"/>
          </a:xfrm>
        </p:spPr>
        <p:txBody>
          <a:bodyPr>
            <a:normAutofit fontScale="90000"/>
          </a:bodyPr>
          <a:lstStyle/>
          <a:p>
            <a:pPr algn="ctr"/>
            <a:r>
              <a:rPr lang="cy-GB" b="1" noProof="0" dirty="0"/>
              <a:t>Cynaliadwyedd Gwan yn erbyn Cynaliadwyedd Cryf</a:t>
            </a:r>
          </a:p>
        </p:txBody>
      </p:sp>
      <p:sp>
        <p:nvSpPr>
          <p:cNvPr id="3" name="TextBox 2">
            <a:extLst>
              <a:ext uri="{FF2B5EF4-FFF2-40B4-BE49-F238E27FC236}">
                <a16:creationId xmlns:a16="http://schemas.microsoft.com/office/drawing/2014/main" id="{1B12284D-9E49-A179-A954-0AB6A0B7D26A}"/>
              </a:ext>
            </a:extLst>
          </p:cNvPr>
          <p:cNvSpPr txBox="1"/>
          <p:nvPr/>
        </p:nvSpPr>
        <p:spPr>
          <a:xfrm>
            <a:off x="264654" y="1551827"/>
            <a:ext cx="8614692" cy="3308598"/>
          </a:xfrm>
          <a:prstGeom prst="rect">
            <a:avLst/>
          </a:prstGeom>
          <a:noFill/>
        </p:spPr>
        <p:txBody>
          <a:bodyPr wrap="square" rtlCol="0">
            <a:spAutoFit/>
          </a:bodyPr>
          <a:lstStyle/>
          <a:p>
            <a:pPr>
              <a:spcBef>
                <a:spcPts val="450"/>
              </a:spcBef>
              <a:spcAft>
                <a:spcPts val="450"/>
              </a:spcAft>
            </a:pPr>
            <a:r>
              <a:rPr lang="cy-GB" sz="2400" b="1" noProof="0" dirty="0"/>
              <a:t>Cynaliadwyedd Gwan</a:t>
            </a:r>
            <a:endParaRPr lang="cy-GB" sz="2400" noProof="0" dirty="0"/>
          </a:p>
          <a:p>
            <a:pPr marL="257175" indent="-257175">
              <a:spcBef>
                <a:spcPts val="450"/>
              </a:spcBef>
              <a:spcAft>
                <a:spcPts val="450"/>
              </a:spcAft>
              <a:buFont typeface="Arial" panose="020B0604020202020204" pitchFamily="34" charset="0"/>
              <a:buChar char="•"/>
            </a:pPr>
            <a:r>
              <a:rPr lang="cy-GB" sz="2000" dirty="0"/>
              <a:t>Yn eu briff i Adroddiad Datblygiad Cynaliadwy Byd-eang y Cenhedloedd Unedig, m</a:t>
            </a:r>
            <a:r>
              <a:rPr lang="cy-GB" sz="2000" noProof="0" dirty="0" err="1"/>
              <a:t>ae</a:t>
            </a:r>
            <a:r>
              <a:rPr lang="cy-GB" sz="2000" noProof="0" dirty="0"/>
              <a:t> ymchwilwyr megis </a:t>
            </a:r>
            <a:r>
              <a:rPr lang="cy-GB" sz="2000" noProof="0" dirty="0" err="1"/>
              <a:t>Pelenc</a:t>
            </a:r>
            <a:r>
              <a:rPr lang="cy-GB" sz="2000" noProof="0" dirty="0"/>
              <a:t> (2015) wedi trafod y rhaniad hwn o agweddau at gynaliadwyedd</a:t>
            </a:r>
          </a:p>
          <a:p>
            <a:pPr marL="257175" indent="-257175">
              <a:spcBef>
                <a:spcPts val="450"/>
              </a:spcBef>
              <a:spcAft>
                <a:spcPts val="450"/>
              </a:spcAft>
              <a:buFont typeface="Arial" panose="020B0604020202020204" pitchFamily="34" charset="0"/>
              <a:buChar char="•"/>
            </a:pPr>
            <a:r>
              <a:rPr lang="cy-GB" sz="2000" noProof="0" dirty="0"/>
              <a:t>Maent yn dadlau bod ‘Cynaliadwyedd gwan yn tybio bod cyfalaf naturiol a chyfalaf gwneuthuredig yn amnewidiadwy yn y bôn ac yn ystyried nad oes gwahaniaethau hanfodol rhwng y mathau o les </a:t>
            </a:r>
            <a:r>
              <a:rPr lang="cy-GB" sz="2000" dirty="0"/>
              <a:t>a gynhyrchir ganddynt</a:t>
            </a:r>
            <a:r>
              <a:rPr lang="cy-GB" sz="2000" noProof="0" dirty="0"/>
              <a:t>’ (t.1)</a:t>
            </a:r>
          </a:p>
          <a:p>
            <a:pPr marL="257175" indent="-257175">
              <a:spcBef>
                <a:spcPts val="450"/>
              </a:spcBef>
              <a:spcAft>
                <a:spcPts val="450"/>
              </a:spcAft>
              <a:buFont typeface="Arial" panose="020B0604020202020204" pitchFamily="34" charset="0"/>
              <a:buChar char="•"/>
            </a:pPr>
            <a:r>
              <a:rPr lang="cy-GB" sz="2000" noProof="0" dirty="0"/>
              <a:t>Hynny yw y gellir datrys </a:t>
            </a:r>
            <a:r>
              <a:rPr lang="cy-GB" sz="2000" dirty="0"/>
              <a:t>problemau amgylcheddol</a:t>
            </a:r>
            <a:r>
              <a:rPr lang="cy-GB" sz="2000" noProof="0" dirty="0"/>
              <a:t> (disbyddu cyfalaf naturiol) trwy ddefnyddio technoleg a pheirianneg (cyfalaf gwneuthuredig)</a:t>
            </a:r>
          </a:p>
        </p:txBody>
      </p:sp>
      <p:sp>
        <p:nvSpPr>
          <p:cNvPr id="5" name="TextBox 4">
            <a:extLst>
              <a:ext uri="{FF2B5EF4-FFF2-40B4-BE49-F238E27FC236}">
                <a16:creationId xmlns:a16="http://schemas.microsoft.com/office/drawing/2014/main" id="{AA7A4CED-EDB1-7740-7DCA-7B1F574303E9}"/>
              </a:ext>
            </a:extLst>
          </p:cNvPr>
          <p:cNvSpPr txBox="1"/>
          <p:nvPr/>
        </p:nvSpPr>
        <p:spPr>
          <a:xfrm>
            <a:off x="1820451" y="5436329"/>
            <a:ext cx="4374486" cy="369332"/>
          </a:xfrm>
          <a:prstGeom prst="rect">
            <a:avLst/>
          </a:prstGeom>
          <a:noFill/>
        </p:spPr>
        <p:txBody>
          <a:bodyPr wrap="square" rtlCol="0">
            <a:spAutoFit/>
          </a:bodyPr>
          <a:lstStyle/>
          <a:p>
            <a:pPr algn="r"/>
            <a:r>
              <a:rPr lang="cy-GB" b="1" noProof="0" dirty="0"/>
              <a:t>A oes angen eglurhad pellach arnom?</a:t>
            </a:r>
          </a:p>
        </p:txBody>
      </p:sp>
      <p:pic>
        <p:nvPicPr>
          <p:cNvPr id="6" name="Picture 5" descr="Icon - Question Mark">
            <a:extLst>
              <a:ext uri="{FF2B5EF4-FFF2-40B4-BE49-F238E27FC236}">
                <a16:creationId xmlns:a16="http://schemas.microsoft.com/office/drawing/2014/main" id="{23A76E2B-A783-0E05-8A50-F5A2B960DDF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8943" y="5387970"/>
            <a:ext cx="442964" cy="442964"/>
          </a:xfrm>
          <a:prstGeom prst="rect">
            <a:avLst/>
          </a:prstGeom>
        </p:spPr>
      </p:pic>
    </p:spTree>
    <p:extLst>
      <p:ext uri="{BB962C8B-B14F-4D97-AF65-F5344CB8AC3E}">
        <p14:creationId xmlns:p14="http://schemas.microsoft.com/office/powerpoint/2010/main" val="129117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390060" y="210423"/>
            <a:ext cx="8229600" cy="573562"/>
          </a:xfrm>
        </p:spPr>
        <p:txBody>
          <a:bodyPr>
            <a:normAutofit fontScale="90000"/>
          </a:bodyPr>
          <a:lstStyle/>
          <a:p>
            <a:pPr algn="ctr"/>
            <a:r>
              <a:rPr lang="en-GB" sz="4400" b="1" dirty="0">
                <a:solidFill>
                  <a:schemeClr val="accent1">
                    <a:lumMod val="75000"/>
                  </a:schemeClr>
                </a:solidFill>
              </a:rPr>
              <a:t>Weak versus Strong Sustainability</a:t>
            </a:r>
          </a:p>
        </p:txBody>
      </p:sp>
      <p:sp>
        <p:nvSpPr>
          <p:cNvPr id="3" name="TextBox 2">
            <a:extLst>
              <a:ext uri="{FF2B5EF4-FFF2-40B4-BE49-F238E27FC236}">
                <a16:creationId xmlns:a16="http://schemas.microsoft.com/office/drawing/2014/main" id="{EE57ED88-8A53-03E7-3CC4-E422610FBEDE}"/>
              </a:ext>
            </a:extLst>
          </p:cNvPr>
          <p:cNvSpPr txBox="1"/>
          <p:nvPr/>
        </p:nvSpPr>
        <p:spPr>
          <a:xfrm>
            <a:off x="264654" y="1551827"/>
            <a:ext cx="8614692" cy="3308598"/>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Weak Sustainability</a:t>
            </a:r>
            <a:endParaRPr lang="en-GB" sz="2400" dirty="0">
              <a:solidFill>
                <a:schemeClr val="accent1">
                  <a:lumMod val="75000"/>
                </a:schemeClr>
              </a:solidFill>
            </a:endParaRP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Researchers such as </a:t>
            </a:r>
            <a:r>
              <a:rPr lang="en-GB" sz="2000" dirty="0" err="1">
                <a:solidFill>
                  <a:schemeClr val="accent1">
                    <a:lumMod val="75000"/>
                  </a:schemeClr>
                </a:solidFill>
              </a:rPr>
              <a:t>Pelenc</a:t>
            </a:r>
            <a:r>
              <a:rPr lang="en-GB" sz="2000" dirty="0">
                <a:solidFill>
                  <a:schemeClr val="accent1">
                    <a:lumMod val="75000"/>
                  </a:schemeClr>
                </a:solidFill>
              </a:rPr>
              <a:t> (2015) in their briefing to the U.N. Global Sustainable Development Report have discussed this division of approaches to sustainability</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They argue that ‘Weak sustainability assumes that natural capital and manufactured capital are essentially substitutable and considers that there are no essential differences between the kinds of well-being they generate’ (p.1)</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That is to say that environmental issues (depletion of natural capital) can be solved by the use of technology and engineering (manufactured capital)</a:t>
            </a:r>
          </a:p>
        </p:txBody>
      </p:sp>
      <p:sp>
        <p:nvSpPr>
          <p:cNvPr id="5" name="TextBox 4">
            <a:extLst>
              <a:ext uri="{FF2B5EF4-FFF2-40B4-BE49-F238E27FC236}">
                <a16:creationId xmlns:a16="http://schemas.microsoft.com/office/drawing/2014/main" id="{719FD57B-E7B0-B689-F17B-6DAACC208FFE}"/>
              </a:ext>
            </a:extLst>
          </p:cNvPr>
          <p:cNvSpPr txBox="1"/>
          <p:nvPr/>
        </p:nvSpPr>
        <p:spPr>
          <a:xfrm>
            <a:off x="1820451" y="5436329"/>
            <a:ext cx="4374486" cy="369332"/>
          </a:xfrm>
          <a:prstGeom prst="rect">
            <a:avLst/>
          </a:prstGeom>
          <a:noFill/>
        </p:spPr>
        <p:txBody>
          <a:bodyPr wrap="square" rtlCol="0">
            <a:spAutoFit/>
          </a:bodyPr>
          <a:lstStyle/>
          <a:p>
            <a:pPr algn="r"/>
            <a:r>
              <a:rPr lang="en-GB" sz="1800" b="1" dirty="0">
                <a:solidFill>
                  <a:schemeClr val="accent1">
                    <a:lumMod val="75000"/>
                  </a:schemeClr>
                </a:solidFill>
              </a:rPr>
              <a:t>Do we need any further clarification?</a:t>
            </a:r>
          </a:p>
        </p:txBody>
      </p:sp>
      <p:pic>
        <p:nvPicPr>
          <p:cNvPr id="6" name="Picture 5" descr="Icon - Question Mark">
            <a:extLst>
              <a:ext uri="{FF2B5EF4-FFF2-40B4-BE49-F238E27FC236}">
                <a16:creationId xmlns:a16="http://schemas.microsoft.com/office/drawing/2014/main" id="{E695B260-A94A-24FD-BC58-FE817748481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8943" y="5387970"/>
            <a:ext cx="442964" cy="442964"/>
          </a:xfrm>
          <a:prstGeom prst="rect">
            <a:avLst/>
          </a:prstGeom>
        </p:spPr>
      </p:pic>
    </p:spTree>
    <p:extLst>
      <p:ext uri="{BB962C8B-B14F-4D97-AF65-F5344CB8AC3E}">
        <p14:creationId xmlns:p14="http://schemas.microsoft.com/office/powerpoint/2010/main" val="3246194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AB2A1-8131-61F5-5EFB-6A7D171FA28E}"/>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466C81B3-E454-E040-7B69-FF326A6009E9}"/>
              </a:ext>
            </a:extLst>
          </p:cNvPr>
          <p:cNvSpPr>
            <a:spLocks noGrp="1"/>
          </p:cNvSpPr>
          <p:nvPr>
            <p:ph type="title"/>
          </p:nvPr>
        </p:nvSpPr>
        <p:spPr>
          <a:xfrm>
            <a:off x="413538" y="173835"/>
            <a:ext cx="8229600" cy="530168"/>
          </a:xfrm>
        </p:spPr>
        <p:txBody>
          <a:bodyPr>
            <a:normAutofit fontScale="90000"/>
          </a:bodyPr>
          <a:lstStyle/>
          <a:p>
            <a:pPr algn="ctr"/>
            <a:r>
              <a:rPr lang="cy-GB" b="1" noProof="0" dirty="0"/>
              <a:t>Cynaliadwyedd Gwan</a:t>
            </a:r>
          </a:p>
        </p:txBody>
      </p:sp>
      <p:sp>
        <p:nvSpPr>
          <p:cNvPr id="3" name="TextBox 2">
            <a:extLst>
              <a:ext uri="{FF2B5EF4-FFF2-40B4-BE49-F238E27FC236}">
                <a16:creationId xmlns:a16="http://schemas.microsoft.com/office/drawing/2014/main" id="{3E8F36AA-4687-5840-43CA-D54E71C2F40F}"/>
              </a:ext>
            </a:extLst>
          </p:cNvPr>
          <p:cNvSpPr txBox="1"/>
          <p:nvPr/>
        </p:nvSpPr>
        <p:spPr>
          <a:xfrm>
            <a:off x="251519" y="1069538"/>
            <a:ext cx="8769975" cy="3308598"/>
          </a:xfrm>
          <a:prstGeom prst="rect">
            <a:avLst/>
          </a:prstGeom>
          <a:noFill/>
        </p:spPr>
        <p:txBody>
          <a:bodyPr wrap="square" rtlCol="0">
            <a:spAutoFit/>
          </a:bodyPr>
          <a:lstStyle/>
          <a:p>
            <a:pPr>
              <a:spcBef>
                <a:spcPts val="450"/>
              </a:spcBef>
              <a:spcAft>
                <a:spcPts val="450"/>
              </a:spcAft>
            </a:pPr>
            <a:r>
              <a:rPr lang="cy-GB" sz="2400" b="1" noProof="0" dirty="0"/>
              <a:t>Cynaliadwyedd Gwan</a:t>
            </a:r>
            <a:endParaRPr lang="cy-GB" sz="2400" noProof="0" dirty="0"/>
          </a:p>
          <a:p>
            <a:pPr marL="257175" indent="-257175">
              <a:spcBef>
                <a:spcPts val="450"/>
              </a:spcBef>
              <a:spcAft>
                <a:spcPts val="450"/>
              </a:spcAft>
              <a:buFont typeface="Arial" panose="020B0604020202020204" pitchFamily="34" charset="0"/>
              <a:buChar char="•"/>
            </a:pPr>
            <a:r>
              <a:rPr lang="cy-GB" sz="2000" noProof="0" dirty="0"/>
              <a:t>I </a:t>
            </a:r>
            <a:r>
              <a:rPr lang="cy-GB" sz="2000" noProof="0" dirty="0" err="1"/>
              <a:t>Pelenc</a:t>
            </a:r>
            <a:r>
              <a:rPr lang="cy-GB" sz="2000" noProof="0" dirty="0"/>
              <a:t> (2015), ‘Mae sefyllfa </a:t>
            </a:r>
            <a:r>
              <a:rPr lang="cy-GB" sz="2000" dirty="0"/>
              <a:t>o’r fath yn arwain at fwyhau digollediadau ariannol ar gyfer diraddiadau amgylcheddol</a:t>
            </a:r>
            <a:r>
              <a:rPr lang="cy-GB" sz="2000" noProof="0" dirty="0"/>
              <a:t>’. (t.1)</a:t>
            </a:r>
          </a:p>
          <a:p>
            <a:pPr marL="257175" indent="-257175">
              <a:spcBef>
                <a:spcPts val="450"/>
              </a:spcBef>
              <a:spcAft>
                <a:spcPts val="450"/>
              </a:spcAft>
              <a:buFont typeface="Arial" panose="020B0604020202020204" pitchFamily="34" charset="0"/>
              <a:buChar char="•"/>
            </a:pPr>
            <a:r>
              <a:rPr lang="cy-GB" sz="2000" noProof="0" dirty="0"/>
              <a:t>Ânt ymlaen i ddadlau, ‘Yn ogystal, o safbwynt cynaliadwyedd gwan, tybir fod cynnydd technolegol yn parhau i gynhyrchu atebion technegol i’r problemau amgylcheddol a achosir gan y cynnydd mewn cynhyrchu nwyddau a gwasanaethau’ (t.1)</a:t>
            </a:r>
          </a:p>
          <a:p>
            <a:pPr marL="257175" indent="-257175">
              <a:spcBef>
                <a:spcPts val="450"/>
              </a:spcBef>
              <a:spcAft>
                <a:spcPts val="450"/>
              </a:spcAft>
              <a:buFont typeface="Arial" panose="020B0604020202020204" pitchFamily="34" charset="0"/>
              <a:buChar char="•"/>
            </a:pPr>
            <a:r>
              <a:rPr lang="cy-GB" sz="2000" noProof="0" dirty="0"/>
              <a:t>Hynny yw yr ystyrir bod technoleg yn gallu darparu atebion i’r problemau a achosir gan y ‘cylchred defnydd’ (gweler y </a:t>
            </a:r>
            <a:r>
              <a:rPr lang="cy-GB" sz="2000" dirty="0"/>
              <a:t>fideo yn Rhan</a:t>
            </a:r>
            <a:r>
              <a:rPr lang="cy-GB" sz="2000" noProof="0" dirty="0"/>
              <a:t> 2 – </a:t>
            </a:r>
            <a:r>
              <a:rPr lang="cy-GB" sz="2000" i="1" noProof="0" dirty="0"/>
              <a:t>The </a:t>
            </a:r>
            <a:r>
              <a:rPr lang="cy-GB" sz="2000" i="1" noProof="0" dirty="0" err="1"/>
              <a:t>Story</a:t>
            </a:r>
            <a:r>
              <a:rPr lang="cy-GB" sz="2000" i="1" noProof="0" dirty="0"/>
              <a:t> of </a:t>
            </a:r>
            <a:r>
              <a:rPr lang="cy-GB" sz="2000" i="1" noProof="0" dirty="0" err="1"/>
              <a:t>Stuff</a:t>
            </a:r>
            <a:r>
              <a:rPr lang="cy-GB" sz="2000" noProof="0" dirty="0"/>
              <a:t>)</a:t>
            </a:r>
          </a:p>
        </p:txBody>
      </p:sp>
      <p:sp>
        <p:nvSpPr>
          <p:cNvPr id="2" name="TextBox 1">
            <a:extLst>
              <a:ext uri="{FF2B5EF4-FFF2-40B4-BE49-F238E27FC236}">
                <a16:creationId xmlns:a16="http://schemas.microsoft.com/office/drawing/2014/main" id="{82E4EECB-CE22-097D-5E9A-9F2F592119E4}"/>
              </a:ext>
            </a:extLst>
          </p:cNvPr>
          <p:cNvSpPr txBox="1"/>
          <p:nvPr/>
        </p:nvSpPr>
        <p:spPr>
          <a:xfrm>
            <a:off x="1892887" y="5436329"/>
            <a:ext cx="4374486" cy="369332"/>
          </a:xfrm>
          <a:prstGeom prst="rect">
            <a:avLst/>
          </a:prstGeom>
          <a:noFill/>
        </p:spPr>
        <p:txBody>
          <a:bodyPr wrap="square" rtlCol="0">
            <a:spAutoFit/>
          </a:bodyPr>
          <a:lstStyle/>
          <a:p>
            <a:pPr algn="r"/>
            <a:r>
              <a:rPr lang="cy-GB" b="1" dirty="0"/>
              <a:t>A oes angen eglurhad pellach arnom</a:t>
            </a:r>
            <a:r>
              <a:rPr lang="en-GB" sz="1800" b="1" dirty="0"/>
              <a:t>?</a:t>
            </a:r>
          </a:p>
        </p:txBody>
      </p:sp>
      <p:pic>
        <p:nvPicPr>
          <p:cNvPr id="6" name="Picture 5" descr="Icon - Question Mark">
            <a:extLst>
              <a:ext uri="{FF2B5EF4-FFF2-40B4-BE49-F238E27FC236}">
                <a16:creationId xmlns:a16="http://schemas.microsoft.com/office/drawing/2014/main" id="{FC1569D2-21B5-E229-D7D7-7E058E7B610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21379" y="5387970"/>
            <a:ext cx="442964" cy="442964"/>
          </a:xfrm>
          <a:prstGeom prst="rect">
            <a:avLst/>
          </a:prstGeom>
        </p:spPr>
      </p:pic>
    </p:spTree>
    <p:extLst>
      <p:ext uri="{BB962C8B-B14F-4D97-AF65-F5344CB8AC3E}">
        <p14:creationId xmlns:p14="http://schemas.microsoft.com/office/powerpoint/2010/main" val="17699467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413538" y="173835"/>
            <a:ext cx="8229600" cy="530168"/>
          </a:xfrm>
        </p:spPr>
        <p:txBody>
          <a:bodyPr>
            <a:normAutofit fontScale="90000"/>
          </a:bodyPr>
          <a:lstStyle/>
          <a:p>
            <a:pPr algn="ctr"/>
            <a:r>
              <a:rPr lang="en-GB" altLang="en-US" b="1" dirty="0">
                <a:solidFill>
                  <a:schemeClr val="accent1">
                    <a:lumMod val="75000"/>
                  </a:schemeClr>
                </a:solidFill>
              </a:rPr>
              <a:t>Weak Sustainability</a:t>
            </a:r>
            <a:endParaRPr lang="en-US" altLang="en-US" b="1" dirty="0">
              <a:solidFill>
                <a:schemeClr val="accent1">
                  <a:lumMod val="75000"/>
                </a:schemeClr>
              </a:solidFill>
            </a:endParaRPr>
          </a:p>
        </p:txBody>
      </p:sp>
      <p:sp>
        <p:nvSpPr>
          <p:cNvPr id="3" name="TextBox 2">
            <a:extLst>
              <a:ext uri="{FF2B5EF4-FFF2-40B4-BE49-F238E27FC236}">
                <a16:creationId xmlns:a16="http://schemas.microsoft.com/office/drawing/2014/main" id="{EE57ED88-8A53-03E7-3CC4-E422610FBEDE}"/>
              </a:ext>
            </a:extLst>
          </p:cNvPr>
          <p:cNvSpPr txBox="1"/>
          <p:nvPr/>
        </p:nvSpPr>
        <p:spPr>
          <a:xfrm>
            <a:off x="251519" y="1069538"/>
            <a:ext cx="8769975" cy="3616375"/>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Weak Sustainability</a:t>
            </a:r>
            <a:endParaRPr lang="en-GB" sz="2400" dirty="0">
              <a:solidFill>
                <a:schemeClr val="accent1">
                  <a:lumMod val="75000"/>
                </a:schemeClr>
              </a:solidFill>
            </a:endParaRP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For </a:t>
            </a:r>
            <a:r>
              <a:rPr lang="en-GB" sz="2000" dirty="0" err="1">
                <a:solidFill>
                  <a:schemeClr val="accent1">
                    <a:lumMod val="75000"/>
                  </a:schemeClr>
                </a:solidFill>
              </a:rPr>
              <a:t>Pelenc</a:t>
            </a:r>
            <a:r>
              <a:rPr lang="en-GB" sz="2000" dirty="0">
                <a:solidFill>
                  <a:schemeClr val="accent1">
                    <a:lumMod val="75000"/>
                  </a:schemeClr>
                </a:solidFill>
              </a:rPr>
              <a:t> (2015), ‘Such a position leads to maximising monetary compensations for environmental degradations’. (p.1)</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They go on to argue that ‘In addition, from a weak sustainability perspective, technological progress is assumed to continually generate technical solutions to the environmental problems caused by the increased production of goods and services’ (p.1)</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That is to say that technology is seen as being able to provide solutions to the problems caused by the ‘cycle of consumption’ (see video in Part 2 – </a:t>
            </a:r>
            <a:r>
              <a:rPr lang="en-GB" sz="2000" i="1" dirty="0">
                <a:solidFill>
                  <a:schemeClr val="accent1">
                    <a:lumMod val="75000"/>
                  </a:schemeClr>
                </a:solidFill>
              </a:rPr>
              <a:t>The Story of Stuff</a:t>
            </a:r>
            <a:r>
              <a:rPr lang="en-GB" sz="2000" dirty="0">
                <a:solidFill>
                  <a:schemeClr val="accent1">
                    <a:lumMod val="75000"/>
                  </a:schemeClr>
                </a:solidFill>
              </a:rPr>
              <a:t>)</a:t>
            </a:r>
          </a:p>
        </p:txBody>
      </p:sp>
      <p:sp>
        <p:nvSpPr>
          <p:cNvPr id="2" name="TextBox 1">
            <a:extLst>
              <a:ext uri="{FF2B5EF4-FFF2-40B4-BE49-F238E27FC236}">
                <a16:creationId xmlns:a16="http://schemas.microsoft.com/office/drawing/2014/main" id="{5287FD6D-4B37-2116-637F-47F06EAD0C5D}"/>
              </a:ext>
            </a:extLst>
          </p:cNvPr>
          <p:cNvSpPr txBox="1"/>
          <p:nvPr/>
        </p:nvSpPr>
        <p:spPr>
          <a:xfrm>
            <a:off x="1892887" y="5436329"/>
            <a:ext cx="4374486" cy="369332"/>
          </a:xfrm>
          <a:prstGeom prst="rect">
            <a:avLst/>
          </a:prstGeom>
          <a:noFill/>
        </p:spPr>
        <p:txBody>
          <a:bodyPr wrap="square" rtlCol="0">
            <a:spAutoFit/>
          </a:bodyPr>
          <a:lstStyle/>
          <a:p>
            <a:pPr algn="r"/>
            <a:r>
              <a:rPr lang="en-GB" sz="1800" b="1" dirty="0">
                <a:solidFill>
                  <a:schemeClr val="accent1">
                    <a:lumMod val="75000"/>
                  </a:schemeClr>
                </a:solidFill>
              </a:rPr>
              <a:t>Do we need any further clarification?</a:t>
            </a:r>
          </a:p>
        </p:txBody>
      </p:sp>
      <p:pic>
        <p:nvPicPr>
          <p:cNvPr id="6" name="Picture 5" descr="Icon - Question Mark">
            <a:extLst>
              <a:ext uri="{FF2B5EF4-FFF2-40B4-BE49-F238E27FC236}">
                <a16:creationId xmlns:a16="http://schemas.microsoft.com/office/drawing/2014/main" id="{5ECBEE61-6246-687B-7796-6026551CA93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21379" y="5387970"/>
            <a:ext cx="442964" cy="442964"/>
          </a:xfrm>
          <a:prstGeom prst="rect">
            <a:avLst/>
          </a:prstGeom>
        </p:spPr>
      </p:pic>
    </p:spTree>
    <p:extLst>
      <p:ext uri="{BB962C8B-B14F-4D97-AF65-F5344CB8AC3E}">
        <p14:creationId xmlns:p14="http://schemas.microsoft.com/office/powerpoint/2010/main" val="18954681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D94E20-60EF-028B-5654-68E098C74D7C}"/>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71C8F0ED-B594-7274-7982-8CEB4F6C08CB}"/>
              </a:ext>
            </a:extLst>
          </p:cNvPr>
          <p:cNvSpPr>
            <a:spLocks noGrp="1"/>
          </p:cNvSpPr>
          <p:nvPr>
            <p:ph type="title"/>
          </p:nvPr>
        </p:nvSpPr>
        <p:spPr>
          <a:xfrm>
            <a:off x="457200" y="309351"/>
            <a:ext cx="8229600" cy="455378"/>
          </a:xfrm>
        </p:spPr>
        <p:txBody>
          <a:bodyPr>
            <a:normAutofit fontScale="90000"/>
          </a:bodyPr>
          <a:lstStyle/>
          <a:p>
            <a:pPr algn="ctr"/>
            <a:r>
              <a:rPr lang="cy-GB" b="1" noProof="0" dirty="0"/>
              <a:t>Cynaliadwyedd Cryf</a:t>
            </a:r>
          </a:p>
        </p:txBody>
      </p:sp>
      <p:sp>
        <p:nvSpPr>
          <p:cNvPr id="4" name="TextBox 3">
            <a:extLst>
              <a:ext uri="{FF2B5EF4-FFF2-40B4-BE49-F238E27FC236}">
                <a16:creationId xmlns:a16="http://schemas.microsoft.com/office/drawing/2014/main" id="{8B009B74-20AF-D1BE-12BB-E075C45F529A}"/>
              </a:ext>
            </a:extLst>
          </p:cNvPr>
          <p:cNvSpPr txBox="1"/>
          <p:nvPr/>
        </p:nvSpPr>
        <p:spPr>
          <a:xfrm>
            <a:off x="133006" y="1221001"/>
            <a:ext cx="8877987" cy="3436838"/>
          </a:xfrm>
          <a:prstGeom prst="rect">
            <a:avLst/>
          </a:prstGeom>
          <a:noFill/>
        </p:spPr>
        <p:txBody>
          <a:bodyPr wrap="square" rtlCol="0">
            <a:spAutoFit/>
          </a:bodyPr>
          <a:lstStyle/>
          <a:p>
            <a:pPr>
              <a:spcBef>
                <a:spcPts val="450"/>
              </a:spcBef>
              <a:spcAft>
                <a:spcPts val="450"/>
              </a:spcAft>
            </a:pPr>
            <a:r>
              <a:rPr lang="cy-GB" sz="2400" b="1" noProof="0" dirty="0"/>
              <a:t>Cynaliadwyedd Cryf</a:t>
            </a:r>
            <a:endParaRPr lang="cy-GB" sz="2400" noProof="0" dirty="0"/>
          </a:p>
          <a:p>
            <a:pPr marL="257175" indent="-257175">
              <a:spcBef>
                <a:spcPts val="450"/>
              </a:spcBef>
              <a:spcAft>
                <a:spcPts val="450"/>
              </a:spcAft>
              <a:buFont typeface="Arial" panose="020B0604020202020204" pitchFamily="34" charset="0"/>
              <a:buChar char="•"/>
            </a:pPr>
            <a:r>
              <a:rPr lang="cy-GB" sz="2000" noProof="0" dirty="0"/>
              <a:t>Yn groes i’r safbwynt hwn, dywed </a:t>
            </a:r>
            <a:r>
              <a:rPr lang="cy-GB" sz="2000" noProof="0" dirty="0" err="1"/>
              <a:t>Pelenc</a:t>
            </a:r>
            <a:r>
              <a:rPr lang="cy-GB" sz="2000" noProof="0" dirty="0"/>
              <a:t> (2015) fod ‘cynaliadwyedd cryf yn coleddu bod rhai elfennau o gyfalaf naturiol yn </a:t>
            </a:r>
            <a:r>
              <a:rPr lang="cy-GB" sz="2000" b="1" i="1" dirty="0"/>
              <a:t>hanfodol</a:t>
            </a:r>
            <a:r>
              <a:rPr lang="cy-GB" sz="2000" noProof="0" dirty="0"/>
              <a:t> </a:t>
            </a:r>
            <a:r>
              <a:rPr lang="cy-GB" sz="2000" dirty="0"/>
              <a:t>oherwydd eu cyfraniad unigryw at les dynol</a:t>
            </a:r>
            <a:r>
              <a:rPr lang="cy-GB" sz="2000" noProof="0" dirty="0"/>
              <a:t>’ (t.2)</a:t>
            </a:r>
          </a:p>
          <a:p>
            <a:pPr marL="257175" indent="-257175">
              <a:spcBef>
                <a:spcPts val="450"/>
              </a:spcBef>
              <a:spcAft>
                <a:spcPts val="450"/>
              </a:spcAft>
              <a:buFont typeface="Arial" panose="020B0604020202020204" pitchFamily="34" charset="0"/>
              <a:buChar char="•"/>
            </a:pPr>
            <a:r>
              <a:rPr lang="cy-GB" sz="2000" noProof="0" dirty="0"/>
              <a:t>Ânt ymlaen i ddadlau bod hyn yn golygu y ceir ffurfiau o gyfalaf naturiol na all unrhyw beth gymryd eu lle, os ydym am gynnal lles dynol </a:t>
            </a:r>
          </a:p>
          <a:p>
            <a:pPr marL="257175" indent="-257175">
              <a:spcBef>
                <a:spcPts val="450"/>
              </a:spcBef>
              <a:spcAft>
                <a:spcPts val="450"/>
              </a:spcAft>
              <a:buFont typeface="Arial" panose="020B0604020202020204" pitchFamily="34" charset="0"/>
              <a:buChar char="•"/>
            </a:pPr>
            <a:r>
              <a:rPr lang="cy-GB" sz="2000" dirty="0"/>
              <a:t>A bod </a:t>
            </a:r>
            <a:r>
              <a:rPr lang="cy-GB" sz="2000" noProof="0" dirty="0"/>
              <a:t>‘Rhaid gwneud </a:t>
            </a:r>
            <a:r>
              <a:rPr lang="cy-GB" sz="2000" noProof="0" dirty="0" err="1"/>
              <a:t>rha</a:t>
            </a:r>
            <a:r>
              <a:rPr lang="cy-GB" sz="2000" dirty="0"/>
              <a:t>i asesiadau o’r gwasanaethau hynny sy’n chwarae rôl arbennig o bwysig wrth gynnal bywyd a chreu lles dynol</a:t>
            </a:r>
            <a:r>
              <a:rPr lang="cy-GB" sz="2000" noProof="0" dirty="0"/>
              <a:t>. (t.2)</a:t>
            </a:r>
          </a:p>
          <a:p>
            <a:pPr marL="257175" indent="-257175">
              <a:spcBef>
                <a:spcPts val="450"/>
              </a:spcBef>
              <a:spcAft>
                <a:spcPts val="450"/>
              </a:spcAft>
              <a:buFont typeface="Arial" panose="020B0604020202020204" pitchFamily="34" charset="0"/>
              <a:buChar char="•"/>
            </a:pPr>
            <a:r>
              <a:rPr lang="cy-GB" sz="2000" noProof="0" dirty="0"/>
              <a:t>Fel y </a:t>
            </a:r>
            <a:r>
              <a:rPr lang="cy-GB" sz="2000" dirty="0"/>
              <a:t>gwelwn yn ddiweddarach, ystyrir y farn hon yn rhy </a:t>
            </a:r>
            <a:r>
              <a:rPr lang="cy-GB" sz="2000" noProof="0" dirty="0"/>
              <a:t>‘</a:t>
            </a:r>
            <a:r>
              <a:rPr lang="cy-GB" sz="2000" noProof="0" dirty="0" err="1"/>
              <a:t>anthropoganolog</a:t>
            </a:r>
            <a:r>
              <a:rPr lang="cy-GB" sz="2000" noProof="0" dirty="0"/>
              <a:t>’</a:t>
            </a:r>
            <a:r>
              <a:rPr lang="cy-GB" sz="2000" dirty="0"/>
              <a:t> gan rai </a:t>
            </a:r>
            <a:endParaRPr lang="cy-GB" sz="2000" noProof="0" dirty="0"/>
          </a:p>
        </p:txBody>
      </p:sp>
      <p:sp>
        <p:nvSpPr>
          <p:cNvPr id="7" name="TextBox 6">
            <a:extLst>
              <a:ext uri="{FF2B5EF4-FFF2-40B4-BE49-F238E27FC236}">
                <a16:creationId xmlns:a16="http://schemas.microsoft.com/office/drawing/2014/main" id="{E528EB47-C865-1AFE-B29F-DF355B541E18}"/>
              </a:ext>
            </a:extLst>
          </p:cNvPr>
          <p:cNvSpPr txBox="1"/>
          <p:nvPr/>
        </p:nvSpPr>
        <p:spPr>
          <a:xfrm>
            <a:off x="1892883" y="5436329"/>
            <a:ext cx="4374486" cy="369332"/>
          </a:xfrm>
          <a:prstGeom prst="rect">
            <a:avLst/>
          </a:prstGeom>
          <a:noFill/>
        </p:spPr>
        <p:txBody>
          <a:bodyPr wrap="square" rtlCol="0">
            <a:spAutoFit/>
          </a:bodyPr>
          <a:lstStyle/>
          <a:p>
            <a:pPr algn="r"/>
            <a:r>
              <a:rPr lang="cy-GB" b="1" dirty="0"/>
              <a:t>A oes angen eglurhad pellach arnom</a:t>
            </a:r>
            <a:r>
              <a:rPr lang="en-GB" b="1" dirty="0"/>
              <a:t>?</a:t>
            </a:r>
          </a:p>
        </p:txBody>
      </p:sp>
      <p:pic>
        <p:nvPicPr>
          <p:cNvPr id="8" name="Picture 7" descr="Icon - Question Mark">
            <a:extLst>
              <a:ext uri="{FF2B5EF4-FFF2-40B4-BE49-F238E27FC236}">
                <a16:creationId xmlns:a16="http://schemas.microsoft.com/office/drawing/2014/main" id="{F1B365F3-0DD0-53E5-82D1-97CFA80E012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21375" y="5387970"/>
            <a:ext cx="442964" cy="442964"/>
          </a:xfrm>
          <a:prstGeom prst="rect">
            <a:avLst/>
          </a:prstGeom>
        </p:spPr>
      </p:pic>
    </p:spTree>
    <p:extLst>
      <p:ext uri="{BB962C8B-B14F-4D97-AF65-F5344CB8AC3E}">
        <p14:creationId xmlns:p14="http://schemas.microsoft.com/office/powerpoint/2010/main" val="5620022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457200" y="309351"/>
            <a:ext cx="8229600" cy="455378"/>
          </a:xfrm>
        </p:spPr>
        <p:txBody>
          <a:bodyPr>
            <a:normAutofit fontScale="90000"/>
          </a:bodyPr>
          <a:lstStyle/>
          <a:p>
            <a:pPr algn="ctr"/>
            <a:r>
              <a:rPr lang="en-GB" altLang="en-US" b="1" dirty="0">
                <a:solidFill>
                  <a:schemeClr val="accent1">
                    <a:lumMod val="75000"/>
                  </a:schemeClr>
                </a:solidFill>
              </a:rPr>
              <a:t>Strong Sustainability</a:t>
            </a:r>
            <a:endParaRPr lang="en-US" altLang="en-US" b="1" dirty="0">
              <a:solidFill>
                <a:schemeClr val="accent1">
                  <a:lumMod val="75000"/>
                </a:schemeClr>
              </a:solidFill>
            </a:endParaRPr>
          </a:p>
        </p:txBody>
      </p:sp>
      <p:sp>
        <p:nvSpPr>
          <p:cNvPr id="4" name="TextBox 3">
            <a:extLst>
              <a:ext uri="{FF2B5EF4-FFF2-40B4-BE49-F238E27FC236}">
                <a16:creationId xmlns:a16="http://schemas.microsoft.com/office/drawing/2014/main" id="{534131A7-4B03-7B10-EA70-3D971D664CD1}"/>
              </a:ext>
            </a:extLst>
          </p:cNvPr>
          <p:cNvSpPr txBox="1"/>
          <p:nvPr/>
        </p:nvSpPr>
        <p:spPr>
          <a:xfrm>
            <a:off x="133006" y="1059125"/>
            <a:ext cx="8877987" cy="3744615"/>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Strong Sustainability</a:t>
            </a:r>
            <a:endParaRPr lang="en-GB" sz="2400" dirty="0">
              <a:solidFill>
                <a:schemeClr val="accent1">
                  <a:lumMod val="75000"/>
                </a:schemeClr>
              </a:solidFill>
            </a:endParaRP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In opposition to this position, </a:t>
            </a:r>
            <a:r>
              <a:rPr lang="en-GB" sz="2000" dirty="0" err="1">
                <a:solidFill>
                  <a:schemeClr val="accent1">
                    <a:lumMod val="75000"/>
                  </a:schemeClr>
                </a:solidFill>
              </a:rPr>
              <a:t>Pelenc</a:t>
            </a:r>
            <a:r>
              <a:rPr lang="en-GB" sz="2000" dirty="0">
                <a:solidFill>
                  <a:schemeClr val="accent1">
                    <a:lumMod val="75000"/>
                  </a:schemeClr>
                </a:solidFill>
              </a:rPr>
              <a:t> (2015), notes that ‘strong sustainability holds that certain elements of natural capital are </a:t>
            </a:r>
            <a:r>
              <a:rPr lang="en-GB" sz="2000" b="1" i="1" dirty="0">
                <a:solidFill>
                  <a:schemeClr val="accent1">
                    <a:lumMod val="75000"/>
                  </a:schemeClr>
                </a:solidFill>
              </a:rPr>
              <a:t>critical</a:t>
            </a:r>
            <a:r>
              <a:rPr lang="en-GB" sz="2000" dirty="0">
                <a:solidFill>
                  <a:schemeClr val="accent1">
                    <a:lumMod val="75000"/>
                  </a:schemeClr>
                </a:solidFill>
              </a:rPr>
              <a:t> due to their unique contribution to human well-being’ (p.2)</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They go on to argue that this means that there are forms of natural capital that cannot be replaced if human well-being is to be maintained</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And that ‘Some assessments must be made of those services that play a particularly important role in supporting life and generating human well-being. (p.2)</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As we will see later, this view is seen by some as being too ‘anthropocentric’</a:t>
            </a:r>
          </a:p>
        </p:txBody>
      </p:sp>
      <p:sp>
        <p:nvSpPr>
          <p:cNvPr id="7" name="TextBox 6">
            <a:extLst>
              <a:ext uri="{FF2B5EF4-FFF2-40B4-BE49-F238E27FC236}">
                <a16:creationId xmlns:a16="http://schemas.microsoft.com/office/drawing/2014/main" id="{D27FFA4D-23ED-334F-EEE0-4116ED5F9271}"/>
              </a:ext>
            </a:extLst>
          </p:cNvPr>
          <p:cNvSpPr txBox="1"/>
          <p:nvPr/>
        </p:nvSpPr>
        <p:spPr>
          <a:xfrm>
            <a:off x="1892883" y="5436329"/>
            <a:ext cx="4374486" cy="369332"/>
          </a:xfrm>
          <a:prstGeom prst="rect">
            <a:avLst/>
          </a:prstGeom>
          <a:noFill/>
        </p:spPr>
        <p:txBody>
          <a:bodyPr wrap="square" rtlCol="0">
            <a:spAutoFit/>
          </a:bodyPr>
          <a:lstStyle/>
          <a:p>
            <a:pPr algn="r"/>
            <a:r>
              <a:rPr lang="en-GB" sz="1800" b="1" dirty="0">
                <a:solidFill>
                  <a:schemeClr val="accent1">
                    <a:lumMod val="75000"/>
                  </a:schemeClr>
                </a:solidFill>
              </a:rPr>
              <a:t>Do we need any further clarification?</a:t>
            </a:r>
          </a:p>
        </p:txBody>
      </p:sp>
      <p:pic>
        <p:nvPicPr>
          <p:cNvPr id="8" name="Picture 7" descr="Icon - Question Mark">
            <a:extLst>
              <a:ext uri="{FF2B5EF4-FFF2-40B4-BE49-F238E27FC236}">
                <a16:creationId xmlns:a16="http://schemas.microsoft.com/office/drawing/2014/main" id="{937E856D-F5B9-C1BD-DACF-16606BB1D67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21375" y="5387970"/>
            <a:ext cx="442964" cy="442964"/>
          </a:xfrm>
          <a:prstGeom prst="rect">
            <a:avLst/>
          </a:prstGeom>
        </p:spPr>
      </p:pic>
    </p:spTree>
    <p:extLst>
      <p:ext uri="{BB962C8B-B14F-4D97-AF65-F5344CB8AC3E}">
        <p14:creationId xmlns:p14="http://schemas.microsoft.com/office/powerpoint/2010/main" val="25457055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A953DB-A6FC-C7E8-A453-27AB1B1705CE}"/>
            </a:ext>
          </a:extLst>
        </p:cNvPr>
        <p:cNvGrpSpPr/>
        <p:nvPr/>
      </p:nvGrpSpPr>
      <p:grpSpPr>
        <a:xfrm>
          <a:off x="0" y="0"/>
          <a:ext cx="0" cy="0"/>
          <a:chOff x="0" y="0"/>
          <a:chExt cx="0" cy="0"/>
        </a:xfrm>
      </p:grpSpPr>
      <p:sp>
        <p:nvSpPr>
          <p:cNvPr id="2" name="Title 3">
            <a:extLst>
              <a:ext uri="{FF2B5EF4-FFF2-40B4-BE49-F238E27FC236}">
                <a16:creationId xmlns:a16="http://schemas.microsoft.com/office/drawing/2014/main" id="{ABDC80C3-EF07-A4AE-2871-F9AE94C2A913}"/>
              </a:ext>
            </a:extLst>
          </p:cNvPr>
          <p:cNvSpPr txBox="1">
            <a:spLocks/>
          </p:cNvSpPr>
          <p:nvPr/>
        </p:nvSpPr>
        <p:spPr>
          <a:xfrm>
            <a:off x="457200" y="295482"/>
            <a:ext cx="8229600" cy="45537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4000" b="1" noProof="0" dirty="0"/>
              <a:t>Agweddau at Gynaliadwyedd</a:t>
            </a:r>
          </a:p>
        </p:txBody>
      </p:sp>
      <p:sp>
        <p:nvSpPr>
          <p:cNvPr id="3" name="TextBox 2">
            <a:extLst>
              <a:ext uri="{FF2B5EF4-FFF2-40B4-BE49-F238E27FC236}">
                <a16:creationId xmlns:a16="http://schemas.microsoft.com/office/drawing/2014/main" id="{F3303D9A-6E28-DB4A-8A3E-B57140DAC1E7}"/>
              </a:ext>
            </a:extLst>
          </p:cNvPr>
          <p:cNvSpPr txBox="1"/>
          <p:nvPr/>
        </p:nvSpPr>
        <p:spPr>
          <a:xfrm>
            <a:off x="1127156" y="2209045"/>
            <a:ext cx="6889688" cy="1754326"/>
          </a:xfrm>
          <a:prstGeom prst="rect">
            <a:avLst/>
          </a:prstGeom>
          <a:noFill/>
        </p:spPr>
        <p:txBody>
          <a:bodyPr wrap="square" rtlCol="0">
            <a:spAutoFit/>
          </a:bodyPr>
          <a:lstStyle/>
          <a:p>
            <a:pPr algn="ctr"/>
            <a:r>
              <a:rPr lang="cy-GB" sz="3600" noProof="0" dirty="0" err="1"/>
              <a:t>Techno</a:t>
            </a:r>
            <a:r>
              <a:rPr lang="cy-GB" sz="3600" noProof="0" dirty="0"/>
              <a:t>-ganolog</a:t>
            </a:r>
          </a:p>
          <a:p>
            <a:pPr algn="ctr"/>
            <a:r>
              <a:rPr lang="cy-GB" sz="3600" dirty="0"/>
              <a:t>y</a:t>
            </a:r>
            <a:r>
              <a:rPr lang="cy-GB" sz="3600" noProof="0" dirty="0"/>
              <a:t>n erbyn</a:t>
            </a:r>
          </a:p>
          <a:p>
            <a:pPr algn="ctr"/>
            <a:r>
              <a:rPr lang="cy-GB" sz="3600" noProof="0" dirty="0"/>
              <a:t>Eco-ganolog</a:t>
            </a:r>
          </a:p>
        </p:txBody>
      </p:sp>
      <p:sp>
        <p:nvSpPr>
          <p:cNvPr id="4" name="TextBox 3">
            <a:extLst>
              <a:ext uri="{FF2B5EF4-FFF2-40B4-BE49-F238E27FC236}">
                <a16:creationId xmlns:a16="http://schemas.microsoft.com/office/drawing/2014/main" id="{BF6ED69B-73F9-6FF0-03EF-D5DD126E6FCC}"/>
              </a:ext>
            </a:extLst>
          </p:cNvPr>
          <p:cNvSpPr txBox="1"/>
          <p:nvPr/>
        </p:nvSpPr>
        <p:spPr>
          <a:xfrm>
            <a:off x="782426" y="5436329"/>
            <a:ext cx="5484944" cy="369332"/>
          </a:xfrm>
          <a:prstGeom prst="rect">
            <a:avLst/>
          </a:prstGeom>
          <a:noFill/>
        </p:spPr>
        <p:txBody>
          <a:bodyPr wrap="square" rtlCol="0">
            <a:spAutoFit/>
          </a:bodyPr>
          <a:lstStyle/>
          <a:p>
            <a:pPr algn="r"/>
            <a:r>
              <a:rPr lang="cy-GB" b="1" noProof="0" dirty="0"/>
              <a:t>Beth ydych chi’n credu yw ystyr y ddau ymadrodd hyn?</a:t>
            </a:r>
          </a:p>
        </p:txBody>
      </p:sp>
      <p:pic>
        <p:nvPicPr>
          <p:cNvPr id="5" name="Picture 4" descr="Icon - Question Mark">
            <a:extLst>
              <a:ext uri="{FF2B5EF4-FFF2-40B4-BE49-F238E27FC236}">
                <a16:creationId xmlns:a16="http://schemas.microsoft.com/office/drawing/2014/main" id="{EE160B28-B8AF-C2E6-AE8F-E10E26C6AB0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21375" y="5387970"/>
            <a:ext cx="442964" cy="442964"/>
          </a:xfrm>
          <a:prstGeom prst="rect">
            <a:avLst/>
          </a:prstGeom>
        </p:spPr>
      </p:pic>
    </p:spTree>
    <p:extLst>
      <p:ext uri="{BB962C8B-B14F-4D97-AF65-F5344CB8AC3E}">
        <p14:creationId xmlns:p14="http://schemas.microsoft.com/office/powerpoint/2010/main" val="4016853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6166CE48-5D75-94E2-0FBB-7C1B0485BC9A}"/>
              </a:ext>
            </a:extLst>
          </p:cNvPr>
          <p:cNvSpPr txBox="1">
            <a:spLocks/>
          </p:cNvSpPr>
          <p:nvPr/>
        </p:nvSpPr>
        <p:spPr>
          <a:xfrm>
            <a:off x="457200" y="295482"/>
            <a:ext cx="8229600" cy="45537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chemeClr val="accent1">
                    <a:lumMod val="75000"/>
                  </a:schemeClr>
                </a:solidFill>
              </a:rPr>
              <a:t>Approaches to Sustainability</a:t>
            </a:r>
            <a:endParaRPr lang="en-US" altLang="en-US" sz="4000" b="1" dirty="0">
              <a:solidFill>
                <a:schemeClr val="accent1">
                  <a:lumMod val="75000"/>
                </a:schemeClr>
              </a:solidFill>
            </a:endParaRPr>
          </a:p>
        </p:txBody>
      </p:sp>
      <p:sp>
        <p:nvSpPr>
          <p:cNvPr id="3" name="TextBox 2">
            <a:extLst>
              <a:ext uri="{FF2B5EF4-FFF2-40B4-BE49-F238E27FC236}">
                <a16:creationId xmlns:a16="http://schemas.microsoft.com/office/drawing/2014/main" id="{96726C3F-EB35-F6FF-BC1F-9B9A4703BB1C}"/>
              </a:ext>
            </a:extLst>
          </p:cNvPr>
          <p:cNvSpPr txBox="1"/>
          <p:nvPr/>
        </p:nvSpPr>
        <p:spPr>
          <a:xfrm>
            <a:off x="1127156" y="2209045"/>
            <a:ext cx="6889688" cy="1754326"/>
          </a:xfrm>
          <a:prstGeom prst="rect">
            <a:avLst/>
          </a:prstGeom>
          <a:noFill/>
        </p:spPr>
        <p:txBody>
          <a:bodyPr wrap="square" rtlCol="0">
            <a:spAutoFit/>
          </a:bodyPr>
          <a:lstStyle/>
          <a:p>
            <a:pPr algn="ctr"/>
            <a:r>
              <a:rPr lang="en-GB" sz="3600" dirty="0">
                <a:solidFill>
                  <a:schemeClr val="accent1">
                    <a:lumMod val="75000"/>
                  </a:schemeClr>
                </a:solidFill>
              </a:rPr>
              <a:t>Technocentric</a:t>
            </a:r>
          </a:p>
          <a:p>
            <a:pPr algn="ctr"/>
            <a:r>
              <a:rPr lang="en-GB" sz="3600" dirty="0">
                <a:solidFill>
                  <a:schemeClr val="accent1">
                    <a:lumMod val="75000"/>
                  </a:schemeClr>
                </a:solidFill>
              </a:rPr>
              <a:t>versus</a:t>
            </a:r>
          </a:p>
          <a:p>
            <a:pPr algn="ctr"/>
            <a:r>
              <a:rPr lang="en-GB" sz="3600" dirty="0">
                <a:solidFill>
                  <a:schemeClr val="accent1">
                    <a:lumMod val="75000"/>
                  </a:schemeClr>
                </a:solidFill>
              </a:rPr>
              <a:t>Ecocentric</a:t>
            </a:r>
          </a:p>
        </p:txBody>
      </p:sp>
      <p:sp>
        <p:nvSpPr>
          <p:cNvPr id="4" name="TextBox 3">
            <a:extLst>
              <a:ext uri="{FF2B5EF4-FFF2-40B4-BE49-F238E27FC236}">
                <a16:creationId xmlns:a16="http://schemas.microsoft.com/office/drawing/2014/main" id="{DE7EDB8E-AEC4-31C1-E170-4DB92221EADB}"/>
              </a:ext>
            </a:extLst>
          </p:cNvPr>
          <p:cNvSpPr txBox="1"/>
          <p:nvPr/>
        </p:nvSpPr>
        <p:spPr>
          <a:xfrm>
            <a:off x="1720158" y="5436329"/>
            <a:ext cx="4547211" cy="369332"/>
          </a:xfrm>
          <a:prstGeom prst="rect">
            <a:avLst/>
          </a:prstGeom>
          <a:noFill/>
        </p:spPr>
        <p:txBody>
          <a:bodyPr wrap="square" rtlCol="0">
            <a:spAutoFit/>
          </a:bodyPr>
          <a:lstStyle/>
          <a:p>
            <a:pPr algn="r"/>
            <a:r>
              <a:rPr lang="en-GB" b="1" dirty="0">
                <a:solidFill>
                  <a:schemeClr val="accent1">
                    <a:lumMod val="75000"/>
                  </a:schemeClr>
                </a:solidFill>
              </a:rPr>
              <a:t>What do you think these two phrases mean</a:t>
            </a:r>
            <a:r>
              <a:rPr lang="en-GB" sz="1800" b="1" dirty="0">
                <a:solidFill>
                  <a:schemeClr val="accent1">
                    <a:lumMod val="75000"/>
                  </a:schemeClr>
                </a:solidFill>
              </a:rPr>
              <a:t>?</a:t>
            </a:r>
          </a:p>
        </p:txBody>
      </p:sp>
      <p:pic>
        <p:nvPicPr>
          <p:cNvPr id="5" name="Picture 4" descr="Icon - Question Mark">
            <a:extLst>
              <a:ext uri="{FF2B5EF4-FFF2-40B4-BE49-F238E27FC236}">
                <a16:creationId xmlns:a16="http://schemas.microsoft.com/office/drawing/2014/main" id="{B1A8A5B6-0521-4E91-463F-6C59965B2A8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21375" y="5387970"/>
            <a:ext cx="442964" cy="442964"/>
          </a:xfrm>
          <a:prstGeom prst="rect">
            <a:avLst/>
          </a:prstGeom>
        </p:spPr>
      </p:pic>
    </p:spTree>
    <p:extLst>
      <p:ext uri="{BB962C8B-B14F-4D97-AF65-F5344CB8AC3E}">
        <p14:creationId xmlns:p14="http://schemas.microsoft.com/office/powerpoint/2010/main" val="14147358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5FAA65-89D0-653F-BD29-7B2663686DC2}"/>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B4DBAFD5-2F69-20D8-C6A4-DBB20EDB3090}"/>
              </a:ext>
            </a:extLst>
          </p:cNvPr>
          <p:cNvSpPr>
            <a:spLocks noGrp="1"/>
          </p:cNvSpPr>
          <p:nvPr>
            <p:ph type="title"/>
          </p:nvPr>
        </p:nvSpPr>
        <p:spPr>
          <a:xfrm>
            <a:off x="348558" y="213281"/>
            <a:ext cx="8229600" cy="438581"/>
          </a:xfrm>
        </p:spPr>
        <p:txBody>
          <a:bodyPr>
            <a:normAutofit fontScale="90000"/>
          </a:bodyPr>
          <a:lstStyle/>
          <a:p>
            <a:pPr algn="ctr"/>
            <a:r>
              <a:rPr lang="cy-GB" b="1" noProof="0" dirty="0"/>
              <a:t>Agweddau </a:t>
            </a:r>
            <a:r>
              <a:rPr lang="cy-GB" b="1" noProof="0" dirty="0" err="1"/>
              <a:t>Techno</a:t>
            </a:r>
            <a:r>
              <a:rPr lang="cy-GB" b="1" noProof="0" dirty="0"/>
              <a:t>-ganolog</a:t>
            </a:r>
          </a:p>
        </p:txBody>
      </p:sp>
      <p:sp>
        <p:nvSpPr>
          <p:cNvPr id="3" name="TextBox 2">
            <a:extLst>
              <a:ext uri="{FF2B5EF4-FFF2-40B4-BE49-F238E27FC236}">
                <a16:creationId xmlns:a16="http://schemas.microsoft.com/office/drawing/2014/main" id="{27330D85-540C-B4D2-9EBE-E7CA1E85B8BD}"/>
              </a:ext>
            </a:extLst>
          </p:cNvPr>
          <p:cNvSpPr txBox="1"/>
          <p:nvPr/>
        </p:nvSpPr>
        <p:spPr>
          <a:xfrm>
            <a:off x="125760" y="1155119"/>
            <a:ext cx="9018240" cy="3436838"/>
          </a:xfrm>
          <a:prstGeom prst="rect">
            <a:avLst/>
          </a:prstGeom>
          <a:noFill/>
        </p:spPr>
        <p:txBody>
          <a:bodyPr wrap="square" rtlCol="0">
            <a:spAutoFit/>
          </a:bodyPr>
          <a:lstStyle/>
          <a:p>
            <a:pPr>
              <a:spcBef>
                <a:spcPts val="450"/>
              </a:spcBef>
              <a:spcAft>
                <a:spcPts val="450"/>
              </a:spcAft>
            </a:pPr>
            <a:r>
              <a:rPr lang="cy-GB" sz="2400" b="1" noProof="0" dirty="0"/>
              <a:t>Ymyraethwyr</a:t>
            </a:r>
            <a:endParaRPr lang="cy-GB" noProof="0" dirty="0"/>
          </a:p>
          <a:p>
            <a:pPr marL="257175" indent="-257175">
              <a:spcBef>
                <a:spcPts val="450"/>
              </a:spcBef>
              <a:spcAft>
                <a:spcPts val="450"/>
              </a:spcAft>
              <a:buFont typeface="Arial" panose="020B0604020202020204" pitchFamily="34" charset="0"/>
              <a:buChar char="•"/>
            </a:pPr>
            <a:r>
              <a:rPr lang="cy-GB" sz="2000" noProof="0" dirty="0" err="1"/>
              <a:t>Ge</a:t>
            </a:r>
            <a:r>
              <a:rPr lang="cy-GB" sz="2000" dirty="0" err="1"/>
              <a:t>llir</a:t>
            </a:r>
            <a:r>
              <a:rPr lang="cy-GB" sz="2000" dirty="0"/>
              <a:t> ystyried fod yr agwedd hon at gynaliadwyedd yn agwedd</a:t>
            </a:r>
            <a:r>
              <a:rPr lang="cy-GB" sz="2000" noProof="0" dirty="0"/>
              <a:t> </a:t>
            </a:r>
            <a:r>
              <a:rPr lang="cy-GB" sz="2000" b="1" noProof="0" dirty="0"/>
              <a:t>wan</a:t>
            </a:r>
            <a:r>
              <a:rPr lang="cy-GB" sz="2000" noProof="0" dirty="0"/>
              <a:t> (gweler uchod)</a:t>
            </a:r>
          </a:p>
          <a:p>
            <a:pPr marL="257175" indent="-257175">
              <a:spcBef>
                <a:spcPts val="450"/>
              </a:spcBef>
              <a:spcAft>
                <a:spcPts val="450"/>
              </a:spcAft>
              <a:buFont typeface="Arial" panose="020B0604020202020204" pitchFamily="34" charset="0"/>
              <a:buChar char="•"/>
            </a:pPr>
            <a:r>
              <a:rPr lang="cy-GB" sz="2000" noProof="0" dirty="0"/>
              <a:t>Mae llawer yn dadlau mai ymgais ydyw i fynd i’r afael â phroblemau amgylcheddol trwy greu dulliau technolegol newydd </a:t>
            </a:r>
          </a:p>
          <a:p>
            <a:pPr marL="257175" indent="-257175">
              <a:spcBef>
                <a:spcPts val="450"/>
              </a:spcBef>
              <a:spcAft>
                <a:spcPts val="450"/>
              </a:spcAft>
              <a:buFont typeface="Arial" panose="020B0604020202020204" pitchFamily="34" charset="0"/>
              <a:buChar char="•"/>
            </a:pPr>
            <a:r>
              <a:rPr lang="cy-GB" sz="2000" noProof="0" dirty="0"/>
              <a:t>Gelwir rhai sy’n cefnogi’r agwedd </a:t>
            </a:r>
            <a:r>
              <a:rPr lang="cy-GB" sz="2000" noProof="0" dirty="0" err="1"/>
              <a:t>techno</a:t>
            </a:r>
            <a:r>
              <a:rPr lang="cy-GB" sz="2000" noProof="0" dirty="0"/>
              <a:t>-ganolog yn ‘ymyraethwyr’, gan fod ganddynt ffydd mewn dyfeisgarwch dynol, gwyddoniaeth, a’r farchnad i ddatrys pob problem a ‘gwella’ ansawdd yr amgylchedd</a:t>
            </a:r>
          </a:p>
          <a:p>
            <a:pPr marL="257175" indent="-257175">
              <a:spcBef>
                <a:spcPts val="450"/>
              </a:spcBef>
              <a:spcAft>
                <a:spcPts val="450"/>
              </a:spcAft>
              <a:buFont typeface="Arial" panose="020B0604020202020204" pitchFamily="34" charset="0"/>
              <a:buChar char="•"/>
            </a:pPr>
            <a:r>
              <a:rPr lang="cy-GB" sz="2000" noProof="0" dirty="0"/>
              <a:t>Yn yr ystyr hwn, gellir ei hystyried yn agwedd </a:t>
            </a:r>
            <a:r>
              <a:rPr lang="cy-GB" sz="2000" noProof="0" dirty="0" err="1"/>
              <a:t>deleolegol</a:t>
            </a:r>
            <a:r>
              <a:rPr lang="cy-GB" sz="2000" noProof="0" dirty="0"/>
              <a:t> glasurol, hynny yw ei bod yn ateb diben perffeithio cymdeithas ddynol</a:t>
            </a:r>
          </a:p>
        </p:txBody>
      </p:sp>
      <p:sp>
        <p:nvSpPr>
          <p:cNvPr id="5" name="TextBox 4">
            <a:extLst>
              <a:ext uri="{FF2B5EF4-FFF2-40B4-BE49-F238E27FC236}">
                <a16:creationId xmlns:a16="http://schemas.microsoft.com/office/drawing/2014/main" id="{D08E8499-F31D-D7D0-E6AB-446BCB0B574A}"/>
              </a:ext>
            </a:extLst>
          </p:cNvPr>
          <p:cNvSpPr txBox="1"/>
          <p:nvPr/>
        </p:nvSpPr>
        <p:spPr>
          <a:xfrm>
            <a:off x="1576011" y="5436329"/>
            <a:ext cx="4374486" cy="369332"/>
          </a:xfrm>
          <a:prstGeom prst="rect">
            <a:avLst/>
          </a:prstGeom>
          <a:noFill/>
        </p:spPr>
        <p:txBody>
          <a:bodyPr wrap="square" rtlCol="0">
            <a:spAutoFit/>
          </a:bodyPr>
          <a:lstStyle/>
          <a:p>
            <a:pPr algn="r"/>
            <a:r>
              <a:rPr lang="cy-GB" b="1" dirty="0"/>
              <a:t>A oes angen eglurhad pellach arnom</a:t>
            </a:r>
            <a:r>
              <a:rPr lang="en-GB" b="1" dirty="0"/>
              <a:t>?</a:t>
            </a:r>
          </a:p>
        </p:txBody>
      </p:sp>
      <p:pic>
        <p:nvPicPr>
          <p:cNvPr id="6" name="Picture 5" descr="Icon - Question Mark">
            <a:extLst>
              <a:ext uri="{FF2B5EF4-FFF2-40B4-BE49-F238E27FC236}">
                <a16:creationId xmlns:a16="http://schemas.microsoft.com/office/drawing/2014/main" id="{C0AC536D-9670-BAC6-E53C-122CA1EA48B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004503" y="5387970"/>
            <a:ext cx="442964" cy="442964"/>
          </a:xfrm>
          <a:prstGeom prst="rect">
            <a:avLst/>
          </a:prstGeom>
        </p:spPr>
      </p:pic>
    </p:spTree>
    <p:extLst>
      <p:ext uri="{BB962C8B-B14F-4D97-AF65-F5344CB8AC3E}">
        <p14:creationId xmlns:p14="http://schemas.microsoft.com/office/powerpoint/2010/main" val="33418380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348558" y="213281"/>
            <a:ext cx="8229600" cy="438581"/>
          </a:xfrm>
        </p:spPr>
        <p:txBody>
          <a:bodyPr>
            <a:normAutofit fontScale="90000"/>
          </a:bodyPr>
          <a:lstStyle/>
          <a:p>
            <a:pPr algn="ctr"/>
            <a:r>
              <a:rPr lang="en-GB" altLang="en-US" b="1" dirty="0">
                <a:solidFill>
                  <a:schemeClr val="accent1">
                    <a:lumMod val="75000"/>
                  </a:schemeClr>
                </a:solidFill>
              </a:rPr>
              <a:t>Technocentric Approaches</a:t>
            </a:r>
            <a:endParaRPr lang="en-US" altLang="en-US" b="1" dirty="0">
              <a:solidFill>
                <a:schemeClr val="accent1">
                  <a:lumMod val="75000"/>
                </a:schemeClr>
              </a:solidFill>
            </a:endParaRPr>
          </a:p>
        </p:txBody>
      </p:sp>
      <p:sp>
        <p:nvSpPr>
          <p:cNvPr id="3" name="TextBox 2">
            <a:extLst>
              <a:ext uri="{FF2B5EF4-FFF2-40B4-BE49-F238E27FC236}">
                <a16:creationId xmlns:a16="http://schemas.microsoft.com/office/drawing/2014/main" id="{F497F405-F27C-ED8C-B44D-91FB050AB857}"/>
              </a:ext>
            </a:extLst>
          </p:cNvPr>
          <p:cNvSpPr txBox="1"/>
          <p:nvPr/>
        </p:nvSpPr>
        <p:spPr>
          <a:xfrm>
            <a:off x="207241" y="1072954"/>
            <a:ext cx="9018240" cy="3436838"/>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Interventionists</a:t>
            </a:r>
            <a:endParaRPr lang="en-GB" sz="1800" dirty="0">
              <a:solidFill>
                <a:schemeClr val="accent1">
                  <a:lumMod val="75000"/>
                </a:schemeClr>
              </a:solidFill>
            </a:endParaRP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This approach to sustainability can be seen to be a </a:t>
            </a:r>
            <a:r>
              <a:rPr lang="en-GB" sz="2000" b="1" dirty="0">
                <a:solidFill>
                  <a:schemeClr val="accent1">
                    <a:lumMod val="75000"/>
                  </a:schemeClr>
                </a:solidFill>
              </a:rPr>
              <a:t>weak</a:t>
            </a:r>
            <a:r>
              <a:rPr lang="en-GB" sz="2000" dirty="0">
                <a:solidFill>
                  <a:schemeClr val="accent1">
                    <a:lumMod val="75000"/>
                  </a:schemeClr>
                </a:solidFill>
              </a:rPr>
              <a:t> approach (see above)</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Many argue that it is an attempt to address environmental issues by creating new technological approaches </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Some who support the technocentric approach are know</a:t>
            </a:r>
            <a:r>
              <a:rPr lang="en-GB" sz="2000" dirty="0">
                <a:solidFill>
                  <a:srgbClr val="FF0000"/>
                </a:solidFill>
              </a:rPr>
              <a:t>n</a:t>
            </a:r>
            <a:r>
              <a:rPr lang="en-GB" sz="2000" dirty="0">
                <a:solidFill>
                  <a:schemeClr val="accent1">
                    <a:lumMod val="75000"/>
                  </a:schemeClr>
                </a:solidFill>
              </a:rPr>
              <a:t> as ‘interventionists’, in that they have faith in human ingenuity, science, and the market to solve all problems and ‘improve’ the quality of the environment</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In this sense it can be seen to be a classic teleological approach, that is say that it serves the purpose of perfecting human society</a:t>
            </a:r>
          </a:p>
        </p:txBody>
      </p:sp>
      <p:sp>
        <p:nvSpPr>
          <p:cNvPr id="5" name="TextBox 4">
            <a:extLst>
              <a:ext uri="{FF2B5EF4-FFF2-40B4-BE49-F238E27FC236}">
                <a16:creationId xmlns:a16="http://schemas.microsoft.com/office/drawing/2014/main" id="{D38F84D5-C1F8-FFB5-2035-434C443EC93D}"/>
              </a:ext>
            </a:extLst>
          </p:cNvPr>
          <p:cNvSpPr txBox="1"/>
          <p:nvPr/>
        </p:nvSpPr>
        <p:spPr>
          <a:xfrm>
            <a:off x="1576011" y="5436329"/>
            <a:ext cx="4374486" cy="369332"/>
          </a:xfrm>
          <a:prstGeom prst="rect">
            <a:avLst/>
          </a:prstGeom>
          <a:noFill/>
        </p:spPr>
        <p:txBody>
          <a:bodyPr wrap="square" rtlCol="0">
            <a:spAutoFit/>
          </a:bodyPr>
          <a:lstStyle/>
          <a:p>
            <a:pPr algn="r"/>
            <a:r>
              <a:rPr lang="en-GB" sz="1800" b="1" dirty="0">
                <a:solidFill>
                  <a:schemeClr val="accent1">
                    <a:lumMod val="75000"/>
                  </a:schemeClr>
                </a:solidFill>
              </a:rPr>
              <a:t>Do we need any further clarification?</a:t>
            </a:r>
          </a:p>
        </p:txBody>
      </p:sp>
      <p:pic>
        <p:nvPicPr>
          <p:cNvPr id="6" name="Picture 5" descr="Icon - Question Mark">
            <a:extLst>
              <a:ext uri="{FF2B5EF4-FFF2-40B4-BE49-F238E27FC236}">
                <a16:creationId xmlns:a16="http://schemas.microsoft.com/office/drawing/2014/main" id="{60D2DE79-A547-8860-D7B7-9F858227682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004503" y="5387970"/>
            <a:ext cx="442964" cy="442964"/>
          </a:xfrm>
          <a:prstGeom prst="rect">
            <a:avLst/>
          </a:prstGeom>
        </p:spPr>
      </p:pic>
    </p:spTree>
    <p:extLst>
      <p:ext uri="{BB962C8B-B14F-4D97-AF65-F5344CB8AC3E}">
        <p14:creationId xmlns:p14="http://schemas.microsoft.com/office/powerpoint/2010/main" val="35132939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168D2E-30B1-544B-440C-77F16079458B}"/>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1E0B02AC-D0E8-3CCB-55DC-287B038C834A}"/>
              </a:ext>
            </a:extLst>
          </p:cNvPr>
          <p:cNvSpPr>
            <a:spLocks noGrp="1"/>
          </p:cNvSpPr>
          <p:nvPr>
            <p:ph type="title"/>
          </p:nvPr>
        </p:nvSpPr>
        <p:spPr>
          <a:xfrm>
            <a:off x="375718" y="256246"/>
            <a:ext cx="8229600" cy="358445"/>
          </a:xfrm>
        </p:spPr>
        <p:txBody>
          <a:bodyPr>
            <a:normAutofit fontScale="90000"/>
          </a:bodyPr>
          <a:lstStyle/>
          <a:p>
            <a:pPr algn="ctr"/>
            <a:r>
              <a:rPr lang="cy-GB" b="1" dirty="0"/>
              <a:t>Agweddau </a:t>
            </a:r>
            <a:r>
              <a:rPr lang="cy-GB" b="1" dirty="0" err="1"/>
              <a:t>Techno</a:t>
            </a:r>
            <a:r>
              <a:rPr lang="cy-GB" b="1" dirty="0"/>
              <a:t>-ganolog</a:t>
            </a:r>
            <a:endParaRPr lang="en-US" altLang="en-US" b="1" dirty="0"/>
          </a:p>
        </p:txBody>
      </p:sp>
      <p:sp>
        <p:nvSpPr>
          <p:cNvPr id="4" name="TextBox 3">
            <a:extLst>
              <a:ext uri="{FF2B5EF4-FFF2-40B4-BE49-F238E27FC236}">
                <a16:creationId xmlns:a16="http://schemas.microsoft.com/office/drawing/2014/main" id="{13E0CDA7-D7C1-49BD-B1D7-8C0C3E749B7E}"/>
              </a:ext>
            </a:extLst>
          </p:cNvPr>
          <p:cNvSpPr txBox="1"/>
          <p:nvPr/>
        </p:nvSpPr>
        <p:spPr>
          <a:xfrm>
            <a:off x="305527" y="1078406"/>
            <a:ext cx="6264696" cy="461665"/>
          </a:xfrm>
          <a:prstGeom prst="rect">
            <a:avLst/>
          </a:prstGeom>
          <a:noFill/>
        </p:spPr>
        <p:txBody>
          <a:bodyPr wrap="square" rtlCol="0">
            <a:spAutoFit/>
          </a:bodyPr>
          <a:lstStyle/>
          <a:p>
            <a:r>
              <a:rPr lang="cy-GB" sz="2400" b="1" dirty="0"/>
              <a:t>Ymyraethwyr</a:t>
            </a:r>
            <a:endParaRPr lang="en-GB" sz="2400" b="1" dirty="0"/>
          </a:p>
        </p:txBody>
      </p:sp>
      <p:pic>
        <p:nvPicPr>
          <p:cNvPr id="9" name="Picture 8" descr="Photograph - The Thames Flood Barrier">
            <a:extLst>
              <a:ext uri="{FF2B5EF4-FFF2-40B4-BE49-F238E27FC236}">
                <a16:creationId xmlns:a16="http://schemas.microsoft.com/office/drawing/2014/main" id="{C4D0A48D-EE90-BE62-AC9C-AA269880E97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05527" y="2284345"/>
            <a:ext cx="3966524" cy="2644349"/>
          </a:xfrm>
          <a:prstGeom prst="rect">
            <a:avLst/>
          </a:prstGeom>
        </p:spPr>
      </p:pic>
      <p:pic>
        <p:nvPicPr>
          <p:cNvPr id="12" name="Picture 11" descr="Image - Genetically Modified Organisms (GMOs)">
            <a:extLst>
              <a:ext uri="{FF2B5EF4-FFF2-40B4-BE49-F238E27FC236}">
                <a16:creationId xmlns:a16="http://schemas.microsoft.com/office/drawing/2014/main" id="{D439D6C3-BA19-0AC7-962F-04EAB9D6992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11760" y="2564904"/>
            <a:ext cx="4800534" cy="2700300"/>
          </a:xfrm>
          <a:prstGeom prst="rect">
            <a:avLst/>
          </a:prstGeom>
        </p:spPr>
      </p:pic>
      <p:pic>
        <p:nvPicPr>
          <p:cNvPr id="14" name="Picture 13" descr="Photograph - Hydroponic crop">
            <a:extLst>
              <a:ext uri="{FF2B5EF4-FFF2-40B4-BE49-F238E27FC236}">
                <a16:creationId xmlns:a16="http://schemas.microsoft.com/office/drawing/2014/main" id="{988BD1E6-33AA-89DA-30FA-187F1B9D0BA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896119" y="3077559"/>
            <a:ext cx="4048473" cy="2700300"/>
          </a:xfrm>
          <a:prstGeom prst="rect">
            <a:avLst/>
          </a:prstGeom>
        </p:spPr>
      </p:pic>
    </p:spTree>
    <p:extLst>
      <p:ext uri="{BB962C8B-B14F-4D97-AF65-F5344CB8AC3E}">
        <p14:creationId xmlns:p14="http://schemas.microsoft.com/office/powerpoint/2010/main" val="2177023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9"/>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nodeType="clickEffect">
                                  <p:stCondLst>
                                    <p:cond delay="0"/>
                                  </p:stCondLst>
                                  <p:childTnLst>
                                    <p:set>
                                      <p:cBhvr>
                                        <p:cTn id="22" dur="1" fill="hold">
                                          <p:stCondLst>
                                            <p:cond delay="0"/>
                                          </p:stCondLst>
                                        </p:cTn>
                                        <p:tgtEl>
                                          <p:spTgt spid="1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375718" y="256246"/>
            <a:ext cx="8229600" cy="358445"/>
          </a:xfrm>
        </p:spPr>
        <p:txBody>
          <a:bodyPr>
            <a:normAutofit fontScale="90000"/>
          </a:bodyPr>
          <a:lstStyle/>
          <a:p>
            <a:pPr algn="ctr"/>
            <a:r>
              <a:rPr lang="en-GB" altLang="en-US" b="1" dirty="0">
                <a:solidFill>
                  <a:schemeClr val="accent1">
                    <a:lumMod val="75000"/>
                  </a:schemeClr>
                </a:solidFill>
              </a:rPr>
              <a:t>Technocentric Approaches</a:t>
            </a:r>
            <a:endParaRPr lang="en-US" altLang="en-US" b="1" dirty="0">
              <a:solidFill>
                <a:schemeClr val="accent1">
                  <a:lumMod val="75000"/>
                </a:schemeClr>
              </a:solidFill>
            </a:endParaRPr>
          </a:p>
        </p:txBody>
      </p:sp>
      <p:sp>
        <p:nvSpPr>
          <p:cNvPr id="4" name="TextBox 3">
            <a:extLst>
              <a:ext uri="{FF2B5EF4-FFF2-40B4-BE49-F238E27FC236}">
                <a16:creationId xmlns:a16="http://schemas.microsoft.com/office/drawing/2014/main" id="{AF3EE300-BF12-AD0B-C178-508E24A8353A}"/>
              </a:ext>
            </a:extLst>
          </p:cNvPr>
          <p:cNvSpPr txBox="1"/>
          <p:nvPr/>
        </p:nvSpPr>
        <p:spPr>
          <a:xfrm>
            <a:off x="170038" y="987852"/>
            <a:ext cx="6264696" cy="461665"/>
          </a:xfrm>
          <a:prstGeom prst="rect">
            <a:avLst/>
          </a:prstGeom>
          <a:noFill/>
        </p:spPr>
        <p:txBody>
          <a:bodyPr wrap="square" rtlCol="0">
            <a:spAutoFit/>
          </a:bodyPr>
          <a:lstStyle/>
          <a:p>
            <a:r>
              <a:rPr lang="en-GB" sz="2400" b="1" dirty="0">
                <a:solidFill>
                  <a:schemeClr val="accent1">
                    <a:lumMod val="75000"/>
                  </a:schemeClr>
                </a:solidFill>
              </a:rPr>
              <a:t>Interventionists</a:t>
            </a:r>
          </a:p>
        </p:txBody>
      </p:sp>
      <p:pic>
        <p:nvPicPr>
          <p:cNvPr id="9" name="Picture 8" descr="Photograph - The Thames Flood Barrier">
            <a:extLst>
              <a:ext uri="{FF2B5EF4-FFF2-40B4-BE49-F238E27FC236}">
                <a16:creationId xmlns:a16="http://schemas.microsoft.com/office/drawing/2014/main" id="{F3B9962A-47C9-D79E-307A-14309FEB4BE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75718" y="2052249"/>
            <a:ext cx="3966524" cy="2644349"/>
          </a:xfrm>
          <a:prstGeom prst="rect">
            <a:avLst/>
          </a:prstGeom>
        </p:spPr>
      </p:pic>
      <p:pic>
        <p:nvPicPr>
          <p:cNvPr id="12" name="Picture 11" descr="Image - Genetically Modified Organisms (GMOs)">
            <a:extLst>
              <a:ext uri="{FF2B5EF4-FFF2-40B4-BE49-F238E27FC236}">
                <a16:creationId xmlns:a16="http://schemas.microsoft.com/office/drawing/2014/main" id="{8F1F4056-7F43-7E2E-0F55-4F09CB23C6E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11760" y="2564904"/>
            <a:ext cx="4800534" cy="2700300"/>
          </a:xfrm>
          <a:prstGeom prst="rect">
            <a:avLst/>
          </a:prstGeom>
        </p:spPr>
      </p:pic>
      <p:pic>
        <p:nvPicPr>
          <p:cNvPr id="14" name="Picture 13" descr="Photograph - Hydroponic crop">
            <a:extLst>
              <a:ext uri="{FF2B5EF4-FFF2-40B4-BE49-F238E27FC236}">
                <a16:creationId xmlns:a16="http://schemas.microsoft.com/office/drawing/2014/main" id="{72A559EB-4E5F-BA0E-253F-58B56E9C162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896119" y="3077559"/>
            <a:ext cx="4048473" cy="2700300"/>
          </a:xfrm>
          <a:prstGeom prst="rect">
            <a:avLst/>
          </a:prstGeom>
        </p:spPr>
      </p:pic>
    </p:spTree>
    <p:extLst>
      <p:ext uri="{BB962C8B-B14F-4D97-AF65-F5344CB8AC3E}">
        <p14:creationId xmlns:p14="http://schemas.microsoft.com/office/powerpoint/2010/main" val="2045864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9"/>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nodeType="clickEffect">
                                  <p:stCondLst>
                                    <p:cond delay="0"/>
                                  </p:stCondLst>
                                  <p:childTnLst>
                                    <p:set>
                                      <p:cBhvr>
                                        <p:cTn id="22" dur="1" fill="hold">
                                          <p:stCondLst>
                                            <p:cond delay="0"/>
                                          </p:stCondLst>
                                        </p:cTn>
                                        <p:tgtEl>
                                          <p:spTgt spid="1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E4B1E-955E-BC44-373A-3F6FD5678B3E}"/>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5F11936A-9F71-7737-170A-070FBEF9540E}"/>
              </a:ext>
            </a:extLst>
          </p:cNvPr>
          <p:cNvSpPr>
            <a:spLocks noGrp="1"/>
          </p:cNvSpPr>
          <p:nvPr>
            <p:ph type="title"/>
          </p:nvPr>
        </p:nvSpPr>
        <p:spPr>
          <a:xfrm>
            <a:off x="291045" y="324962"/>
            <a:ext cx="8229600" cy="475562"/>
          </a:xfrm>
        </p:spPr>
        <p:txBody>
          <a:bodyPr>
            <a:normAutofit fontScale="90000"/>
          </a:bodyPr>
          <a:lstStyle/>
          <a:p>
            <a:pPr algn="ctr"/>
            <a:r>
              <a:rPr lang="cy-GB" b="1" dirty="0"/>
              <a:t>Agweddau </a:t>
            </a:r>
            <a:r>
              <a:rPr lang="cy-GB" b="1" dirty="0" err="1"/>
              <a:t>Techno</a:t>
            </a:r>
            <a:r>
              <a:rPr lang="cy-GB" b="1" dirty="0"/>
              <a:t>-ganolog</a:t>
            </a:r>
            <a:endParaRPr lang="en-US" altLang="en-US" b="1" dirty="0"/>
          </a:p>
        </p:txBody>
      </p:sp>
      <p:sp>
        <p:nvSpPr>
          <p:cNvPr id="10" name="TextBox 9">
            <a:extLst>
              <a:ext uri="{FF2B5EF4-FFF2-40B4-BE49-F238E27FC236}">
                <a16:creationId xmlns:a16="http://schemas.microsoft.com/office/drawing/2014/main" id="{2D05B15C-D37B-EFF9-1F08-73C09F50AA60}"/>
              </a:ext>
            </a:extLst>
          </p:cNvPr>
          <p:cNvSpPr txBox="1"/>
          <p:nvPr/>
        </p:nvSpPr>
        <p:spPr>
          <a:xfrm>
            <a:off x="237310" y="1260709"/>
            <a:ext cx="8424936" cy="1231106"/>
          </a:xfrm>
          <a:prstGeom prst="rect">
            <a:avLst/>
          </a:prstGeom>
          <a:noFill/>
        </p:spPr>
        <p:txBody>
          <a:bodyPr wrap="square" rtlCol="0">
            <a:spAutoFit/>
          </a:bodyPr>
          <a:lstStyle/>
          <a:p>
            <a:pPr>
              <a:spcBef>
                <a:spcPts val="600"/>
              </a:spcBef>
              <a:spcAft>
                <a:spcPts val="600"/>
              </a:spcAft>
            </a:pPr>
            <a:r>
              <a:rPr lang="cy-GB" sz="2400" b="1" noProof="0" dirty="0"/>
              <a:t>Ymyraethwyr</a:t>
            </a:r>
            <a:endParaRPr lang="cy-GB" sz="2400" noProof="0" dirty="0"/>
          </a:p>
          <a:p>
            <a:pPr marL="342900" indent="-342900">
              <a:spcBef>
                <a:spcPts val="600"/>
              </a:spcBef>
              <a:spcAft>
                <a:spcPts val="600"/>
              </a:spcAft>
              <a:buFont typeface="Arial" panose="020B0604020202020204" pitchFamily="34" charset="0"/>
              <a:buChar char="•"/>
            </a:pPr>
            <a:r>
              <a:rPr lang="cy-GB" sz="2000" noProof="0" dirty="0"/>
              <a:t>Yn yr ystyr hwn, gellir ystyried eu bod yn blaenoriaethu cymdeithas a’r farchnad dros yr amgylchedd (h.y. pobl ac elw dros y blaned)</a:t>
            </a:r>
          </a:p>
        </p:txBody>
      </p:sp>
      <p:graphicFrame>
        <p:nvGraphicFramePr>
          <p:cNvPr id="11" name="Diagram 10">
            <a:extLst>
              <a:ext uri="{FF2B5EF4-FFF2-40B4-BE49-F238E27FC236}">
                <a16:creationId xmlns:a16="http://schemas.microsoft.com/office/drawing/2014/main" id="{5011D465-10B0-672A-165A-A3A6ECFE5586}"/>
              </a:ext>
            </a:extLst>
          </p:cNvPr>
          <p:cNvGraphicFramePr/>
          <p:nvPr>
            <p:extLst>
              <p:ext uri="{D42A27DB-BD31-4B8C-83A1-F6EECF244321}">
                <p14:modId xmlns:p14="http://schemas.microsoft.com/office/powerpoint/2010/main" val="2746192704"/>
              </p:ext>
            </p:extLst>
          </p:nvPr>
        </p:nvGraphicFramePr>
        <p:xfrm>
          <a:off x="3167845" y="2986821"/>
          <a:ext cx="2476000" cy="2263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7A98DF2-5308-F83A-C16E-CD5151D167FB}"/>
              </a:ext>
            </a:extLst>
          </p:cNvPr>
          <p:cNvSpPr txBox="1"/>
          <p:nvPr/>
        </p:nvSpPr>
        <p:spPr>
          <a:xfrm>
            <a:off x="1574276" y="5436329"/>
            <a:ext cx="5089074" cy="369332"/>
          </a:xfrm>
          <a:prstGeom prst="rect">
            <a:avLst/>
          </a:prstGeom>
          <a:noFill/>
        </p:spPr>
        <p:txBody>
          <a:bodyPr wrap="square" rtlCol="0">
            <a:spAutoFit/>
          </a:bodyPr>
          <a:lstStyle/>
          <a:p>
            <a:r>
              <a:rPr lang="cy-GB" b="1" noProof="0" dirty="0"/>
              <a:t>Pa broblemau allwch chi eu gweld â’r agwedd hon?</a:t>
            </a:r>
          </a:p>
        </p:txBody>
      </p:sp>
      <p:pic>
        <p:nvPicPr>
          <p:cNvPr id="6" name="Picture 5" descr="Icon - Question Mark">
            <a:extLst>
              <a:ext uri="{FF2B5EF4-FFF2-40B4-BE49-F238E27FC236}">
                <a16:creationId xmlns:a16="http://schemas.microsoft.com/office/drawing/2014/main" id="{8FFA0F74-A84A-05E9-1E61-A24DCEB2DBC1}"/>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663350" y="5436329"/>
            <a:ext cx="442964" cy="442964"/>
          </a:xfrm>
          <a:prstGeom prst="rect">
            <a:avLst/>
          </a:prstGeom>
        </p:spPr>
      </p:pic>
    </p:spTree>
    <p:extLst>
      <p:ext uri="{BB962C8B-B14F-4D97-AF65-F5344CB8AC3E}">
        <p14:creationId xmlns:p14="http://schemas.microsoft.com/office/powerpoint/2010/main" val="5093236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291045" y="324962"/>
            <a:ext cx="8229600" cy="475562"/>
          </a:xfrm>
        </p:spPr>
        <p:txBody>
          <a:bodyPr>
            <a:normAutofit fontScale="90000"/>
          </a:bodyPr>
          <a:lstStyle/>
          <a:p>
            <a:pPr algn="ctr"/>
            <a:r>
              <a:rPr lang="en-GB" altLang="en-US" b="1" dirty="0">
                <a:solidFill>
                  <a:schemeClr val="accent1">
                    <a:lumMod val="75000"/>
                  </a:schemeClr>
                </a:solidFill>
              </a:rPr>
              <a:t>Technocentric Approaches</a:t>
            </a:r>
            <a:endParaRPr lang="en-US" altLang="en-US" b="1" dirty="0">
              <a:solidFill>
                <a:schemeClr val="accent1">
                  <a:lumMod val="75000"/>
                </a:schemeClr>
              </a:solidFill>
            </a:endParaRPr>
          </a:p>
        </p:txBody>
      </p:sp>
      <p:sp>
        <p:nvSpPr>
          <p:cNvPr id="10" name="TextBox 9">
            <a:extLst>
              <a:ext uri="{FF2B5EF4-FFF2-40B4-BE49-F238E27FC236}">
                <a16:creationId xmlns:a16="http://schemas.microsoft.com/office/drawing/2014/main" id="{AEE8C64C-2A6A-76AD-2A93-9FF839B671AE}"/>
              </a:ext>
            </a:extLst>
          </p:cNvPr>
          <p:cNvSpPr txBox="1"/>
          <p:nvPr/>
        </p:nvSpPr>
        <p:spPr>
          <a:xfrm>
            <a:off x="193377" y="1278119"/>
            <a:ext cx="8424936" cy="1231106"/>
          </a:xfrm>
          <a:prstGeom prst="rect">
            <a:avLst/>
          </a:prstGeom>
          <a:noFill/>
        </p:spPr>
        <p:txBody>
          <a:bodyPr wrap="square" rtlCol="0">
            <a:spAutoFit/>
          </a:bodyPr>
          <a:lstStyle/>
          <a:p>
            <a:pPr>
              <a:spcBef>
                <a:spcPts val="600"/>
              </a:spcBef>
              <a:spcAft>
                <a:spcPts val="600"/>
              </a:spcAft>
            </a:pPr>
            <a:r>
              <a:rPr lang="en-GB" sz="2400" b="1" dirty="0">
                <a:solidFill>
                  <a:schemeClr val="accent1">
                    <a:lumMod val="75000"/>
                  </a:schemeClr>
                </a:solidFill>
              </a:rPr>
              <a:t>Interventionists</a:t>
            </a:r>
            <a:endParaRPr lang="en-GB" sz="2400" dirty="0">
              <a:solidFill>
                <a:schemeClr val="accent1">
                  <a:lumMod val="75000"/>
                </a:schemeClr>
              </a:solidFill>
            </a:endParaRPr>
          </a:p>
          <a:p>
            <a:pPr marL="342900" indent="-342900">
              <a:spcBef>
                <a:spcPts val="600"/>
              </a:spcBef>
              <a:spcAft>
                <a:spcPts val="600"/>
              </a:spcAft>
              <a:buFont typeface="Arial" panose="020B0604020202020204" pitchFamily="34" charset="0"/>
              <a:buChar char="•"/>
            </a:pPr>
            <a:r>
              <a:rPr lang="en-GB" sz="2000" dirty="0">
                <a:solidFill>
                  <a:schemeClr val="accent1">
                    <a:lumMod val="75000"/>
                  </a:schemeClr>
                </a:solidFill>
              </a:rPr>
              <a:t>In this sense they can be seen to prioritise society and the market over the environment (i.e. people and profit over planet)</a:t>
            </a:r>
          </a:p>
        </p:txBody>
      </p:sp>
      <p:graphicFrame>
        <p:nvGraphicFramePr>
          <p:cNvPr id="11" name="Diagram 10">
            <a:extLst>
              <a:ext uri="{FF2B5EF4-FFF2-40B4-BE49-F238E27FC236}">
                <a16:creationId xmlns:a16="http://schemas.microsoft.com/office/drawing/2014/main" id="{701104D1-9238-6444-9E62-B3D527507BE6}"/>
              </a:ext>
            </a:extLst>
          </p:cNvPr>
          <p:cNvGraphicFramePr/>
          <p:nvPr>
            <p:extLst>
              <p:ext uri="{D42A27DB-BD31-4B8C-83A1-F6EECF244321}">
                <p14:modId xmlns:p14="http://schemas.microsoft.com/office/powerpoint/2010/main" val="3391551018"/>
              </p:ext>
            </p:extLst>
          </p:nvPr>
        </p:nvGraphicFramePr>
        <p:xfrm>
          <a:off x="3167845" y="2769538"/>
          <a:ext cx="2476000" cy="2263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A84FDF9-8337-15BA-2E25-9CBF94F09659}"/>
              </a:ext>
            </a:extLst>
          </p:cNvPr>
          <p:cNvSpPr txBox="1"/>
          <p:nvPr/>
        </p:nvSpPr>
        <p:spPr>
          <a:xfrm>
            <a:off x="2236206" y="5436329"/>
            <a:ext cx="4427144" cy="369332"/>
          </a:xfrm>
          <a:prstGeom prst="rect">
            <a:avLst/>
          </a:prstGeom>
          <a:noFill/>
        </p:spPr>
        <p:txBody>
          <a:bodyPr wrap="square" rtlCol="0">
            <a:spAutoFit/>
          </a:bodyPr>
          <a:lstStyle/>
          <a:p>
            <a:r>
              <a:rPr lang="en-GB" sz="1800" b="1" dirty="0">
                <a:solidFill>
                  <a:schemeClr val="accent1">
                    <a:lumMod val="75000"/>
                  </a:schemeClr>
                </a:solidFill>
              </a:rPr>
              <a:t>What issues can you see with this approach?</a:t>
            </a:r>
          </a:p>
        </p:txBody>
      </p:sp>
      <p:pic>
        <p:nvPicPr>
          <p:cNvPr id="6" name="Picture 5" descr="Icon - Question Mark">
            <a:extLst>
              <a:ext uri="{FF2B5EF4-FFF2-40B4-BE49-F238E27FC236}">
                <a16:creationId xmlns:a16="http://schemas.microsoft.com/office/drawing/2014/main" id="{FD634152-C96D-A2E3-6B6F-5C801E1F8D6B}"/>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663350" y="5436329"/>
            <a:ext cx="442964" cy="442964"/>
          </a:xfrm>
          <a:prstGeom prst="rect">
            <a:avLst/>
          </a:prstGeom>
        </p:spPr>
      </p:pic>
    </p:spTree>
    <p:extLst>
      <p:ext uri="{BB962C8B-B14F-4D97-AF65-F5344CB8AC3E}">
        <p14:creationId xmlns:p14="http://schemas.microsoft.com/office/powerpoint/2010/main" val="19795308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1BB74-3BC2-F1F0-2AD0-988D603C0C28}"/>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45DBA6E4-A95B-87EC-5129-98A6DC300F6D}"/>
              </a:ext>
            </a:extLst>
          </p:cNvPr>
          <p:cNvSpPr>
            <a:spLocks noGrp="1"/>
          </p:cNvSpPr>
          <p:nvPr>
            <p:ph type="title"/>
          </p:nvPr>
        </p:nvSpPr>
        <p:spPr>
          <a:xfrm>
            <a:off x="303291" y="266523"/>
            <a:ext cx="8229600" cy="358445"/>
          </a:xfrm>
        </p:spPr>
        <p:txBody>
          <a:bodyPr>
            <a:normAutofit fontScale="90000"/>
          </a:bodyPr>
          <a:lstStyle/>
          <a:p>
            <a:pPr algn="ctr"/>
            <a:r>
              <a:rPr lang="cy-GB" b="1" dirty="0"/>
              <a:t>Agweddau </a:t>
            </a:r>
            <a:r>
              <a:rPr lang="cy-GB" b="1" dirty="0" err="1"/>
              <a:t>Techno</a:t>
            </a:r>
            <a:r>
              <a:rPr lang="cy-GB" b="1" dirty="0"/>
              <a:t>-ganolog</a:t>
            </a:r>
            <a:endParaRPr lang="en-US" altLang="en-US" b="1" dirty="0"/>
          </a:p>
        </p:txBody>
      </p:sp>
      <p:sp>
        <p:nvSpPr>
          <p:cNvPr id="3" name="TextBox 2">
            <a:extLst>
              <a:ext uri="{FF2B5EF4-FFF2-40B4-BE49-F238E27FC236}">
                <a16:creationId xmlns:a16="http://schemas.microsoft.com/office/drawing/2014/main" id="{050A75BC-3B63-407E-882A-19652B342F0F}"/>
              </a:ext>
            </a:extLst>
          </p:cNvPr>
          <p:cNvSpPr txBox="1"/>
          <p:nvPr/>
        </p:nvSpPr>
        <p:spPr>
          <a:xfrm>
            <a:off x="197514" y="1565330"/>
            <a:ext cx="8748972" cy="3129062"/>
          </a:xfrm>
          <a:prstGeom prst="rect">
            <a:avLst/>
          </a:prstGeom>
          <a:noFill/>
        </p:spPr>
        <p:txBody>
          <a:bodyPr wrap="square" rtlCol="0">
            <a:spAutoFit/>
          </a:bodyPr>
          <a:lstStyle/>
          <a:p>
            <a:pPr>
              <a:spcBef>
                <a:spcPts val="450"/>
              </a:spcBef>
              <a:spcAft>
                <a:spcPts val="450"/>
              </a:spcAft>
            </a:pPr>
            <a:r>
              <a:rPr lang="cy-GB" sz="2400" b="1" noProof="0" dirty="0"/>
              <a:t>Cymodwyr</a:t>
            </a:r>
            <a:endParaRPr lang="cy-GB" sz="2400" noProof="0" dirty="0"/>
          </a:p>
          <a:p>
            <a:pPr marL="257175" indent="-257175">
              <a:spcBef>
                <a:spcPts val="450"/>
              </a:spcBef>
              <a:spcAft>
                <a:spcPts val="450"/>
              </a:spcAft>
              <a:buFont typeface="Arial" panose="020B0604020202020204" pitchFamily="34" charset="0"/>
              <a:buChar char="•"/>
            </a:pPr>
            <a:r>
              <a:rPr lang="cy-GB" sz="2000" noProof="0" dirty="0"/>
              <a:t>Mae ‘</a:t>
            </a:r>
            <a:r>
              <a:rPr lang="cy-GB" sz="2000" noProof="0" dirty="0" err="1"/>
              <a:t>cy</a:t>
            </a:r>
            <a:r>
              <a:rPr lang="cy-GB" sz="2000" dirty="0"/>
              <a:t>modwyr</a:t>
            </a:r>
            <a:r>
              <a:rPr lang="cy-GB" sz="2000" noProof="0" dirty="0"/>
              <a:t>’ yn dilyn y safbwynt hwn i raddau helaeth, ond maent yn fwy cymedrol ac yn mynegi </a:t>
            </a:r>
            <a:r>
              <a:rPr lang="cy-GB" sz="2000" dirty="0"/>
              <a:t>gair</a:t>
            </a:r>
            <a:r>
              <a:rPr lang="cy-GB" sz="2000" noProof="0" dirty="0"/>
              <a:t> o rybudd.  </a:t>
            </a:r>
          </a:p>
          <a:p>
            <a:pPr marL="257175" indent="-257175">
              <a:spcBef>
                <a:spcPts val="450"/>
              </a:spcBef>
              <a:spcAft>
                <a:spcPts val="450"/>
              </a:spcAft>
              <a:buFont typeface="Arial" panose="020B0604020202020204" pitchFamily="34" charset="0"/>
              <a:buChar char="•"/>
            </a:pPr>
            <a:r>
              <a:rPr lang="cy-GB" sz="2000" noProof="0" dirty="0"/>
              <a:t>Maent yn credu bod angen rhai </a:t>
            </a:r>
            <a:r>
              <a:rPr lang="cy-GB" sz="2000" noProof="0" dirty="0" err="1"/>
              <a:t>cymodau</a:t>
            </a:r>
            <a:r>
              <a:rPr lang="cy-GB" sz="2000" noProof="0" dirty="0"/>
              <a:t> i liniaru effaith pobl ar yr amgylchedd.</a:t>
            </a:r>
          </a:p>
          <a:p>
            <a:pPr marL="257175" indent="-257175">
              <a:spcBef>
                <a:spcPts val="450"/>
              </a:spcBef>
              <a:spcAft>
                <a:spcPts val="450"/>
              </a:spcAft>
              <a:buFont typeface="Arial" panose="020B0604020202020204" pitchFamily="34" charset="0"/>
              <a:buChar char="•"/>
            </a:pPr>
            <a:r>
              <a:rPr lang="cy-GB" sz="2000" dirty="0"/>
              <a:t>Mae’r agwedd hon yn dal yn ddibynnol ar ddefnyddio technoleg, ond mewn ffordd sy’n lleihau effaith amgylcheddol</a:t>
            </a:r>
            <a:endParaRPr lang="cy-GB" sz="2000" noProof="0" dirty="0"/>
          </a:p>
          <a:p>
            <a:pPr marL="257175" indent="-257175">
              <a:spcBef>
                <a:spcPts val="450"/>
              </a:spcBef>
              <a:spcAft>
                <a:spcPts val="450"/>
              </a:spcAft>
              <a:buFont typeface="Arial" panose="020B0604020202020204" pitchFamily="34" charset="0"/>
              <a:buChar char="•"/>
            </a:pPr>
            <a:r>
              <a:rPr lang="cy-GB" sz="2000" noProof="0" dirty="0"/>
              <a:t>Yn y ffordd hon, gellir ystyried eu bod eisiau’r ‘</a:t>
            </a:r>
            <a:r>
              <a:rPr lang="cy-GB" sz="2000" noProof="0" dirty="0" err="1"/>
              <a:t>status</a:t>
            </a:r>
            <a:r>
              <a:rPr lang="cy-GB" sz="2000" noProof="0" dirty="0"/>
              <a:t> </a:t>
            </a:r>
            <a:r>
              <a:rPr lang="cy-GB" sz="2000" noProof="0" dirty="0" err="1"/>
              <a:t>quo</a:t>
            </a:r>
            <a:r>
              <a:rPr lang="cy-GB" sz="2000" noProof="0" dirty="0"/>
              <a:t>’ neu’r ‘gorau o’r ddau fyd’</a:t>
            </a:r>
          </a:p>
        </p:txBody>
      </p:sp>
      <p:sp>
        <p:nvSpPr>
          <p:cNvPr id="5" name="TextBox 4">
            <a:extLst>
              <a:ext uri="{FF2B5EF4-FFF2-40B4-BE49-F238E27FC236}">
                <a16:creationId xmlns:a16="http://schemas.microsoft.com/office/drawing/2014/main" id="{A9284289-A77C-1FDF-2ED2-A409C5B01997}"/>
              </a:ext>
            </a:extLst>
          </p:cNvPr>
          <p:cNvSpPr txBox="1"/>
          <p:nvPr/>
        </p:nvSpPr>
        <p:spPr>
          <a:xfrm>
            <a:off x="3059832" y="5436328"/>
            <a:ext cx="4320480" cy="323165"/>
          </a:xfrm>
          <a:prstGeom prst="rect">
            <a:avLst/>
          </a:prstGeom>
          <a:noFill/>
        </p:spPr>
        <p:txBody>
          <a:bodyPr wrap="square" rtlCol="0">
            <a:spAutoFit/>
          </a:bodyPr>
          <a:lstStyle/>
          <a:p>
            <a:pPr algn="r"/>
            <a:r>
              <a:rPr lang="cy-GB" sz="1500" noProof="0" dirty="0"/>
              <a:t>(Gweler </a:t>
            </a:r>
            <a:r>
              <a:rPr lang="cy-GB" sz="1500" noProof="0" dirty="0" err="1"/>
              <a:t>O’Riordan</a:t>
            </a:r>
            <a:r>
              <a:rPr lang="cy-GB" sz="1500" noProof="0" dirty="0"/>
              <a:t>, 1999 er enghraifft)</a:t>
            </a:r>
          </a:p>
        </p:txBody>
      </p:sp>
    </p:spTree>
    <p:extLst>
      <p:ext uri="{BB962C8B-B14F-4D97-AF65-F5344CB8AC3E}">
        <p14:creationId xmlns:p14="http://schemas.microsoft.com/office/powerpoint/2010/main" val="14971523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303291" y="266523"/>
            <a:ext cx="8229600" cy="358445"/>
          </a:xfrm>
        </p:spPr>
        <p:txBody>
          <a:bodyPr>
            <a:normAutofit fontScale="90000"/>
          </a:bodyPr>
          <a:lstStyle/>
          <a:p>
            <a:pPr algn="ctr"/>
            <a:r>
              <a:rPr lang="en-GB" altLang="en-US" b="1" dirty="0">
                <a:solidFill>
                  <a:schemeClr val="accent1">
                    <a:lumMod val="75000"/>
                  </a:schemeClr>
                </a:solidFill>
              </a:rPr>
              <a:t>Technocentric Approaches</a:t>
            </a:r>
            <a:endParaRPr lang="en-US" altLang="en-US" b="1" dirty="0">
              <a:solidFill>
                <a:schemeClr val="accent1">
                  <a:lumMod val="75000"/>
                </a:schemeClr>
              </a:solidFill>
            </a:endParaRPr>
          </a:p>
        </p:txBody>
      </p:sp>
      <p:sp>
        <p:nvSpPr>
          <p:cNvPr id="3" name="TextBox 2">
            <a:extLst>
              <a:ext uri="{FF2B5EF4-FFF2-40B4-BE49-F238E27FC236}">
                <a16:creationId xmlns:a16="http://schemas.microsoft.com/office/drawing/2014/main" id="{F497F405-F27C-ED8C-B44D-91FB050AB857}"/>
              </a:ext>
            </a:extLst>
          </p:cNvPr>
          <p:cNvSpPr txBox="1"/>
          <p:nvPr/>
        </p:nvSpPr>
        <p:spPr>
          <a:xfrm>
            <a:off x="303291" y="1533563"/>
            <a:ext cx="8748972" cy="3436838"/>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Accommodationists</a:t>
            </a:r>
            <a:endParaRPr lang="en-GB" sz="2400" dirty="0">
              <a:solidFill>
                <a:schemeClr val="accent1">
                  <a:lumMod val="75000"/>
                </a:schemeClr>
              </a:solidFill>
            </a:endParaRP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‘Accommodationists’ largely follow this view but are more moderate and express a note of caution.  </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They believe some accommodations are needed to mitigate the impact of humans on the environment.</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This approach is still dependent on the use of technology but in a way that minimises environmental impact</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In this way they can be seen as wanting the ‘status quo’ or the ‘best of both worlds’</a:t>
            </a:r>
          </a:p>
        </p:txBody>
      </p:sp>
      <p:sp>
        <p:nvSpPr>
          <p:cNvPr id="5" name="TextBox 4">
            <a:extLst>
              <a:ext uri="{FF2B5EF4-FFF2-40B4-BE49-F238E27FC236}">
                <a16:creationId xmlns:a16="http://schemas.microsoft.com/office/drawing/2014/main" id="{DEDA84C2-BA05-00CF-B00F-30E878813E0F}"/>
              </a:ext>
            </a:extLst>
          </p:cNvPr>
          <p:cNvSpPr txBox="1"/>
          <p:nvPr/>
        </p:nvSpPr>
        <p:spPr>
          <a:xfrm>
            <a:off x="3059832" y="5436328"/>
            <a:ext cx="4320480" cy="323165"/>
          </a:xfrm>
          <a:prstGeom prst="rect">
            <a:avLst/>
          </a:prstGeom>
          <a:noFill/>
        </p:spPr>
        <p:txBody>
          <a:bodyPr wrap="square" rtlCol="0">
            <a:spAutoFit/>
          </a:bodyPr>
          <a:lstStyle/>
          <a:p>
            <a:pPr algn="r"/>
            <a:r>
              <a:rPr lang="en-GB" sz="1500" dirty="0">
                <a:solidFill>
                  <a:schemeClr val="accent1">
                    <a:lumMod val="75000"/>
                  </a:schemeClr>
                </a:solidFill>
              </a:rPr>
              <a:t>(See for example </a:t>
            </a:r>
            <a:r>
              <a:rPr lang="en-GB" sz="1500" dirty="0" err="1">
                <a:solidFill>
                  <a:schemeClr val="accent1">
                    <a:lumMod val="75000"/>
                  </a:schemeClr>
                </a:solidFill>
              </a:rPr>
              <a:t>O’Riordan</a:t>
            </a:r>
            <a:r>
              <a:rPr lang="en-GB" sz="1500" dirty="0">
                <a:solidFill>
                  <a:schemeClr val="accent1">
                    <a:lumMod val="75000"/>
                  </a:schemeClr>
                </a:solidFill>
              </a:rPr>
              <a:t>, 1999)</a:t>
            </a:r>
          </a:p>
        </p:txBody>
      </p:sp>
    </p:spTree>
    <p:extLst>
      <p:ext uri="{BB962C8B-B14F-4D97-AF65-F5344CB8AC3E}">
        <p14:creationId xmlns:p14="http://schemas.microsoft.com/office/powerpoint/2010/main" val="23578235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BE797B-B541-FF62-4946-01060FC254A5}"/>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824D5EB2-35E1-693E-76B6-82A4B0DCB875}"/>
              </a:ext>
            </a:extLst>
          </p:cNvPr>
          <p:cNvSpPr>
            <a:spLocks noGrp="1"/>
          </p:cNvSpPr>
          <p:nvPr>
            <p:ph type="title"/>
          </p:nvPr>
        </p:nvSpPr>
        <p:spPr>
          <a:xfrm>
            <a:off x="359532" y="251020"/>
            <a:ext cx="8229600" cy="486784"/>
          </a:xfrm>
        </p:spPr>
        <p:txBody>
          <a:bodyPr>
            <a:normAutofit fontScale="90000"/>
          </a:bodyPr>
          <a:lstStyle/>
          <a:p>
            <a:pPr algn="ctr"/>
            <a:r>
              <a:rPr lang="cy-GB" b="1" dirty="0"/>
              <a:t>Agweddau </a:t>
            </a:r>
            <a:r>
              <a:rPr lang="cy-GB" b="1" dirty="0" err="1"/>
              <a:t>Techno</a:t>
            </a:r>
            <a:r>
              <a:rPr lang="cy-GB" b="1" dirty="0"/>
              <a:t>-ganolog</a:t>
            </a:r>
            <a:endParaRPr lang="en-US" altLang="en-US" b="1" dirty="0"/>
          </a:p>
        </p:txBody>
      </p:sp>
      <p:sp>
        <p:nvSpPr>
          <p:cNvPr id="4" name="TextBox 3">
            <a:extLst>
              <a:ext uri="{FF2B5EF4-FFF2-40B4-BE49-F238E27FC236}">
                <a16:creationId xmlns:a16="http://schemas.microsoft.com/office/drawing/2014/main" id="{FD24F8BB-6593-DE9E-948A-FD4666EA7B55}"/>
              </a:ext>
            </a:extLst>
          </p:cNvPr>
          <p:cNvSpPr txBox="1"/>
          <p:nvPr/>
        </p:nvSpPr>
        <p:spPr>
          <a:xfrm>
            <a:off x="143508" y="1409083"/>
            <a:ext cx="6264696" cy="461665"/>
          </a:xfrm>
          <a:prstGeom prst="rect">
            <a:avLst/>
          </a:prstGeom>
          <a:noFill/>
        </p:spPr>
        <p:txBody>
          <a:bodyPr wrap="square" rtlCol="0">
            <a:spAutoFit/>
          </a:bodyPr>
          <a:lstStyle/>
          <a:p>
            <a:r>
              <a:rPr lang="cy-GB" sz="2400" b="1" noProof="0" dirty="0"/>
              <a:t>Cymodwyr</a:t>
            </a:r>
            <a:endParaRPr lang="en-GB" sz="2400" b="1" dirty="0"/>
          </a:p>
        </p:txBody>
      </p:sp>
      <p:pic>
        <p:nvPicPr>
          <p:cNvPr id="5" name="Picture 4" descr="Photograph - Wind Turbines">
            <a:extLst>
              <a:ext uri="{FF2B5EF4-FFF2-40B4-BE49-F238E27FC236}">
                <a16:creationId xmlns:a16="http://schemas.microsoft.com/office/drawing/2014/main" id="{55B42F3A-3E18-7210-5286-E2056A6FC5A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59532" y="2337963"/>
            <a:ext cx="4287390" cy="2143695"/>
          </a:xfrm>
          <a:prstGeom prst="rect">
            <a:avLst/>
          </a:prstGeom>
        </p:spPr>
      </p:pic>
      <p:pic>
        <p:nvPicPr>
          <p:cNvPr id="7" name="Picture 6" descr="Photograph - Solar Panels">
            <a:extLst>
              <a:ext uri="{FF2B5EF4-FFF2-40B4-BE49-F238E27FC236}">
                <a16:creationId xmlns:a16="http://schemas.microsoft.com/office/drawing/2014/main" id="{DB1258AD-1A21-0154-50D4-E4D1DC4DEC2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072622" y="2628710"/>
            <a:ext cx="4998758" cy="2143695"/>
          </a:xfrm>
          <a:prstGeom prst="rect">
            <a:avLst/>
          </a:prstGeom>
        </p:spPr>
      </p:pic>
      <p:pic>
        <p:nvPicPr>
          <p:cNvPr id="6" name="Picture 5" descr="Photograph - Electric vehicle">
            <a:extLst>
              <a:ext uri="{FF2B5EF4-FFF2-40B4-BE49-F238E27FC236}">
                <a16:creationId xmlns:a16="http://schemas.microsoft.com/office/drawing/2014/main" id="{2569563A-8733-F8A1-2860-62DCF0047340}"/>
              </a:ext>
            </a:extLst>
          </p:cNvPr>
          <p:cNvPicPr>
            <a:picLocks noChangeAspect="1"/>
          </p:cNvPicPr>
          <p:nvPr/>
        </p:nvPicPr>
        <p:blipFill>
          <a:blip r:embed="rId4"/>
          <a:stretch>
            <a:fillRect/>
          </a:stretch>
        </p:blipFill>
        <p:spPr>
          <a:xfrm>
            <a:off x="5085057" y="2825261"/>
            <a:ext cx="3595772" cy="2392823"/>
          </a:xfrm>
          <a:prstGeom prst="rect">
            <a:avLst/>
          </a:prstGeom>
        </p:spPr>
      </p:pic>
      <p:sp>
        <p:nvSpPr>
          <p:cNvPr id="10" name="TextBox 9">
            <a:extLst>
              <a:ext uri="{FF2B5EF4-FFF2-40B4-BE49-F238E27FC236}">
                <a16:creationId xmlns:a16="http://schemas.microsoft.com/office/drawing/2014/main" id="{0CD67B06-7C43-2B80-A65D-A9435926FCBB}"/>
              </a:ext>
            </a:extLst>
          </p:cNvPr>
          <p:cNvSpPr txBox="1"/>
          <p:nvPr/>
        </p:nvSpPr>
        <p:spPr>
          <a:xfrm>
            <a:off x="1423448" y="5458686"/>
            <a:ext cx="5103480" cy="369332"/>
          </a:xfrm>
          <a:prstGeom prst="rect">
            <a:avLst/>
          </a:prstGeom>
          <a:noFill/>
        </p:spPr>
        <p:txBody>
          <a:bodyPr wrap="square" rtlCol="0">
            <a:spAutoFit/>
          </a:bodyPr>
          <a:lstStyle/>
          <a:p>
            <a:r>
              <a:rPr lang="cy-GB" b="1" dirty="0"/>
              <a:t>Pa broblemau allwch chi eu gweld â’r agwedd hon?</a:t>
            </a:r>
          </a:p>
        </p:txBody>
      </p:sp>
      <p:pic>
        <p:nvPicPr>
          <p:cNvPr id="11" name="Picture 10" descr="Icon - Question Mark">
            <a:extLst>
              <a:ext uri="{FF2B5EF4-FFF2-40B4-BE49-F238E27FC236}">
                <a16:creationId xmlns:a16="http://schemas.microsoft.com/office/drawing/2014/main" id="{6764A7D5-ADDC-24D8-BFDA-C1F5FF99D24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526927" y="5414635"/>
            <a:ext cx="442964" cy="442964"/>
          </a:xfrm>
          <a:prstGeom prst="rect">
            <a:avLst/>
          </a:prstGeom>
        </p:spPr>
      </p:pic>
    </p:spTree>
    <p:extLst>
      <p:ext uri="{BB962C8B-B14F-4D97-AF65-F5344CB8AC3E}">
        <p14:creationId xmlns:p14="http://schemas.microsoft.com/office/powerpoint/2010/main" val="620670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5"/>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7"/>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359532" y="251020"/>
            <a:ext cx="8229600" cy="486784"/>
          </a:xfrm>
        </p:spPr>
        <p:txBody>
          <a:bodyPr>
            <a:normAutofit fontScale="90000"/>
          </a:bodyPr>
          <a:lstStyle/>
          <a:p>
            <a:pPr algn="ctr"/>
            <a:r>
              <a:rPr lang="en-GB" altLang="en-US" b="1" dirty="0">
                <a:solidFill>
                  <a:schemeClr val="accent1">
                    <a:lumMod val="75000"/>
                  </a:schemeClr>
                </a:solidFill>
              </a:rPr>
              <a:t>Technocentric Approaches</a:t>
            </a:r>
            <a:endParaRPr lang="en-US" altLang="en-US" b="1" dirty="0">
              <a:solidFill>
                <a:schemeClr val="accent1">
                  <a:lumMod val="75000"/>
                </a:schemeClr>
              </a:solidFill>
            </a:endParaRPr>
          </a:p>
        </p:txBody>
      </p:sp>
      <p:sp>
        <p:nvSpPr>
          <p:cNvPr id="4" name="TextBox 3">
            <a:extLst>
              <a:ext uri="{FF2B5EF4-FFF2-40B4-BE49-F238E27FC236}">
                <a16:creationId xmlns:a16="http://schemas.microsoft.com/office/drawing/2014/main" id="{AF3EE300-BF12-AD0B-C178-508E24A8353A}"/>
              </a:ext>
            </a:extLst>
          </p:cNvPr>
          <p:cNvSpPr txBox="1"/>
          <p:nvPr/>
        </p:nvSpPr>
        <p:spPr>
          <a:xfrm>
            <a:off x="143508" y="1221591"/>
            <a:ext cx="6264696" cy="461665"/>
          </a:xfrm>
          <a:prstGeom prst="rect">
            <a:avLst/>
          </a:prstGeom>
          <a:noFill/>
        </p:spPr>
        <p:txBody>
          <a:bodyPr wrap="square" rtlCol="0">
            <a:spAutoFit/>
          </a:bodyPr>
          <a:lstStyle/>
          <a:p>
            <a:r>
              <a:rPr lang="en-GB" sz="2400" b="1" dirty="0">
                <a:solidFill>
                  <a:schemeClr val="accent1">
                    <a:lumMod val="75000"/>
                  </a:schemeClr>
                </a:solidFill>
              </a:rPr>
              <a:t>Accommodationists</a:t>
            </a:r>
          </a:p>
        </p:txBody>
      </p:sp>
      <p:pic>
        <p:nvPicPr>
          <p:cNvPr id="5" name="Picture 4" descr="Photograph - Wind Turbines">
            <a:extLst>
              <a:ext uri="{FF2B5EF4-FFF2-40B4-BE49-F238E27FC236}">
                <a16:creationId xmlns:a16="http://schemas.microsoft.com/office/drawing/2014/main" id="{6A21CDCE-0C2E-170E-082B-2659AFE79AC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59532" y="2337963"/>
            <a:ext cx="4287390" cy="2143695"/>
          </a:xfrm>
          <a:prstGeom prst="rect">
            <a:avLst/>
          </a:prstGeom>
        </p:spPr>
      </p:pic>
      <p:pic>
        <p:nvPicPr>
          <p:cNvPr id="7" name="Picture 6" descr="Photograph - Solar Panels">
            <a:extLst>
              <a:ext uri="{FF2B5EF4-FFF2-40B4-BE49-F238E27FC236}">
                <a16:creationId xmlns:a16="http://schemas.microsoft.com/office/drawing/2014/main" id="{392926F4-970E-E0CD-02A0-4656B85B8D5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072622" y="2628710"/>
            <a:ext cx="4998758" cy="2143695"/>
          </a:xfrm>
          <a:prstGeom prst="rect">
            <a:avLst/>
          </a:prstGeom>
        </p:spPr>
      </p:pic>
      <p:pic>
        <p:nvPicPr>
          <p:cNvPr id="6" name="Picture 5" descr="Photograph - Electric vehicle">
            <a:extLst>
              <a:ext uri="{FF2B5EF4-FFF2-40B4-BE49-F238E27FC236}">
                <a16:creationId xmlns:a16="http://schemas.microsoft.com/office/drawing/2014/main" id="{480B8F36-0D07-CAF3-6CE0-3413AD2A752B}"/>
              </a:ext>
            </a:extLst>
          </p:cNvPr>
          <p:cNvPicPr>
            <a:picLocks noChangeAspect="1"/>
          </p:cNvPicPr>
          <p:nvPr/>
        </p:nvPicPr>
        <p:blipFill>
          <a:blip r:embed="rId4"/>
          <a:stretch>
            <a:fillRect/>
          </a:stretch>
        </p:blipFill>
        <p:spPr>
          <a:xfrm>
            <a:off x="5085057" y="2825261"/>
            <a:ext cx="3595772" cy="2392823"/>
          </a:xfrm>
          <a:prstGeom prst="rect">
            <a:avLst/>
          </a:prstGeom>
        </p:spPr>
      </p:pic>
      <p:sp>
        <p:nvSpPr>
          <p:cNvPr id="10" name="TextBox 9">
            <a:extLst>
              <a:ext uri="{FF2B5EF4-FFF2-40B4-BE49-F238E27FC236}">
                <a16:creationId xmlns:a16="http://schemas.microsoft.com/office/drawing/2014/main" id="{9984682F-2891-EA9A-749E-9F7C2DFB0691}"/>
              </a:ext>
            </a:extLst>
          </p:cNvPr>
          <p:cNvSpPr txBox="1"/>
          <p:nvPr/>
        </p:nvSpPr>
        <p:spPr>
          <a:xfrm>
            <a:off x="2072622" y="5458686"/>
            <a:ext cx="4454305" cy="369332"/>
          </a:xfrm>
          <a:prstGeom prst="rect">
            <a:avLst/>
          </a:prstGeom>
          <a:noFill/>
        </p:spPr>
        <p:txBody>
          <a:bodyPr wrap="square" rtlCol="0">
            <a:spAutoFit/>
          </a:bodyPr>
          <a:lstStyle/>
          <a:p>
            <a:r>
              <a:rPr lang="en-GB" sz="1800" b="1" dirty="0">
                <a:solidFill>
                  <a:schemeClr val="accent1">
                    <a:lumMod val="75000"/>
                  </a:schemeClr>
                </a:solidFill>
              </a:rPr>
              <a:t>What issues can you see with this approach?</a:t>
            </a:r>
          </a:p>
        </p:txBody>
      </p:sp>
      <p:pic>
        <p:nvPicPr>
          <p:cNvPr id="11" name="Picture 10" descr="Icon - Question Mark">
            <a:extLst>
              <a:ext uri="{FF2B5EF4-FFF2-40B4-BE49-F238E27FC236}">
                <a16:creationId xmlns:a16="http://schemas.microsoft.com/office/drawing/2014/main" id="{C35B33F1-2958-EA6C-BAF0-5402F52A1FCE}"/>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526927" y="5414635"/>
            <a:ext cx="442964" cy="442964"/>
          </a:xfrm>
          <a:prstGeom prst="rect">
            <a:avLst/>
          </a:prstGeom>
        </p:spPr>
      </p:pic>
    </p:spTree>
    <p:extLst>
      <p:ext uri="{BB962C8B-B14F-4D97-AF65-F5344CB8AC3E}">
        <p14:creationId xmlns:p14="http://schemas.microsoft.com/office/powerpoint/2010/main" val="578098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5"/>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7"/>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9E587-AE59-5801-457A-E3D247CD849E}"/>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4EA2F5EA-8E67-EF49-9B99-DBE4ED5471D7}"/>
              </a:ext>
            </a:extLst>
          </p:cNvPr>
          <p:cNvSpPr>
            <a:spLocks noGrp="1"/>
          </p:cNvSpPr>
          <p:nvPr>
            <p:ph type="title"/>
          </p:nvPr>
        </p:nvSpPr>
        <p:spPr>
          <a:xfrm>
            <a:off x="375719" y="290364"/>
            <a:ext cx="8229600" cy="438581"/>
          </a:xfrm>
        </p:spPr>
        <p:txBody>
          <a:bodyPr>
            <a:normAutofit fontScale="90000"/>
          </a:bodyPr>
          <a:lstStyle/>
          <a:p>
            <a:pPr algn="ctr"/>
            <a:r>
              <a:rPr lang="cy-GB" b="1" noProof="0" dirty="0"/>
              <a:t>Agweddau Eco-ganolog</a:t>
            </a:r>
          </a:p>
        </p:txBody>
      </p:sp>
      <p:sp>
        <p:nvSpPr>
          <p:cNvPr id="3" name="TextBox 2">
            <a:extLst>
              <a:ext uri="{FF2B5EF4-FFF2-40B4-BE49-F238E27FC236}">
                <a16:creationId xmlns:a16="http://schemas.microsoft.com/office/drawing/2014/main" id="{18BF8257-D8C3-4019-5BB0-F7A7D0233A24}"/>
              </a:ext>
            </a:extLst>
          </p:cNvPr>
          <p:cNvSpPr txBox="1"/>
          <p:nvPr/>
        </p:nvSpPr>
        <p:spPr>
          <a:xfrm>
            <a:off x="143508" y="1299169"/>
            <a:ext cx="8856984" cy="380104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400" noProof="0" dirty="0"/>
              <a:t>Mae pob agwedd eco-</a:t>
            </a:r>
            <a:r>
              <a:rPr lang="cy-GB" sz="2400" dirty="0"/>
              <a:t>ganolog yn pwysleisio’r berthynas rhwng pobl a’r amgylchedd</a:t>
            </a:r>
            <a:endParaRPr lang="cy-GB" sz="2400" noProof="0" dirty="0"/>
          </a:p>
          <a:p>
            <a:pPr marL="342900" indent="-342900">
              <a:spcBef>
                <a:spcPts val="450"/>
              </a:spcBef>
              <a:spcAft>
                <a:spcPts val="450"/>
              </a:spcAft>
              <a:buFont typeface="Arial" panose="020B0604020202020204" pitchFamily="34" charset="0"/>
              <a:buChar char="•"/>
            </a:pPr>
            <a:r>
              <a:rPr lang="cy-GB" sz="2400" dirty="0"/>
              <a:t>Mae’r</a:t>
            </a:r>
            <a:r>
              <a:rPr lang="cy-GB" sz="2400" noProof="0" dirty="0"/>
              <a:t> term yn deillio o’r ffaith fod yr agweddau hyn yn canolbwyntio ar flaenoriaethau ecolegol</a:t>
            </a:r>
          </a:p>
          <a:p>
            <a:pPr marL="342900" indent="-342900">
              <a:spcBef>
                <a:spcPts val="450"/>
              </a:spcBef>
              <a:spcAft>
                <a:spcPts val="450"/>
              </a:spcAft>
              <a:buFont typeface="Arial" panose="020B0604020202020204" pitchFamily="34" charset="0"/>
              <a:buChar char="•"/>
            </a:pPr>
            <a:r>
              <a:rPr lang="cy-GB" sz="2400" noProof="0" dirty="0"/>
              <a:t>Gellir hefyd ystyried bod agweddau eco-ganolog yn radical </a:t>
            </a:r>
            <a:r>
              <a:rPr lang="cy-GB" sz="2400" dirty="0"/>
              <a:t>gan</a:t>
            </a:r>
            <a:r>
              <a:rPr lang="cy-GB" sz="2400" noProof="0" dirty="0"/>
              <a:t> eu bod yn mynnu newid systemig</a:t>
            </a:r>
          </a:p>
          <a:p>
            <a:pPr marL="342900" indent="-342900">
              <a:spcBef>
                <a:spcPts val="450"/>
              </a:spcBef>
              <a:spcAft>
                <a:spcPts val="450"/>
              </a:spcAft>
              <a:buFont typeface="Arial" panose="020B0604020202020204" pitchFamily="34" charset="0"/>
              <a:buChar char="•"/>
            </a:pPr>
            <a:r>
              <a:rPr lang="cy-GB" sz="2400" noProof="0" dirty="0"/>
              <a:t>Maent hefyd yn tueddu i ganolbwyntio ar weithgarwch economaidd lleol, cydweithredol a hunanddibynnol (e.e. </a:t>
            </a:r>
            <a:r>
              <a:rPr lang="cy-GB" sz="2400" dirty="0"/>
              <a:t>dulliau</a:t>
            </a:r>
            <a:r>
              <a:rPr lang="cy-GB" sz="2400" noProof="0" dirty="0"/>
              <a:t> ‘</a:t>
            </a:r>
            <a:r>
              <a:rPr lang="cy-GB" sz="2400" noProof="0" dirty="0" err="1"/>
              <a:t>cymunedolaidd</a:t>
            </a:r>
            <a:r>
              <a:rPr lang="cy-GB" sz="2400" noProof="0" dirty="0"/>
              <a:t>’). </a:t>
            </a:r>
          </a:p>
        </p:txBody>
      </p:sp>
    </p:spTree>
    <p:extLst>
      <p:ext uri="{BB962C8B-B14F-4D97-AF65-F5344CB8AC3E}">
        <p14:creationId xmlns:p14="http://schemas.microsoft.com/office/powerpoint/2010/main" val="27743477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375719" y="290364"/>
            <a:ext cx="8229600" cy="438581"/>
          </a:xfrm>
        </p:spPr>
        <p:txBody>
          <a:bodyPr>
            <a:normAutofit fontScale="90000"/>
          </a:bodyPr>
          <a:lstStyle/>
          <a:p>
            <a:pPr algn="ctr"/>
            <a:r>
              <a:rPr lang="en-GB" altLang="en-US" b="1" dirty="0">
                <a:solidFill>
                  <a:schemeClr val="accent1">
                    <a:lumMod val="75000"/>
                  </a:schemeClr>
                </a:solidFill>
              </a:rPr>
              <a:t>Ecocentric Approaches</a:t>
            </a:r>
            <a:endParaRPr lang="en-US" altLang="en-US" b="1" dirty="0">
              <a:solidFill>
                <a:schemeClr val="accent1">
                  <a:lumMod val="75000"/>
                </a:schemeClr>
              </a:solidFill>
            </a:endParaRPr>
          </a:p>
        </p:txBody>
      </p:sp>
      <p:sp>
        <p:nvSpPr>
          <p:cNvPr id="3" name="TextBox 2">
            <a:extLst>
              <a:ext uri="{FF2B5EF4-FFF2-40B4-BE49-F238E27FC236}">
                <a16:creationId xmlns:a16="http://schemas.microsoft.com/office/drawing/2014/main" id="{AEFFCE8D-ADFE-7477-3E05-6637A70F4081}"/>
              </a:ext>
            </a:extLst>
          </p:cNvPr>
          <p:cNvSpPr txBox="1"/>
          <p:nvPr/>
        </p:nvSpPr>
        <p:spPr>
          <a:xfrm>
            <a:off x="287016" y="1241227"/>
            <a:ext cx="8856984" cy="343170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All eco-centric approaches emphasise the relationship between people and the environment</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The term derives from the fact that these approaches focus on ecological priorities</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Eco-centric approaches can also be seen to be radical in that they require systemic change</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They also tend to focus on locally based, cooperative and self-reliant economic activity (e.g. ‘communalist’ approaches). </a:t>
            </a:r>
          </a:p>
        </p:txBody>
      </p:sp>
    </p:spTree>
    <p:extLst>
      <p:ext uri="{BB962C8B-B14F-4D97-AF65-F5344CB8AC3E}">
        <p14:creationId xmlns:p14="http://schemas.microsoft.com/office/powerpoint/2010/main" val="19488124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B49797-E5EC-FD6B-6FE0-AEECCBD99A9D}"/>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EF23E1DD-8745-32E9-59A8-02438452FA0B}"/>
              </a:ext>
            </a:extLst>
          </p:cNvPr>
          <p:cNvSpPr>
            <a:spLocks noGrp="1"/>
          </p:cNvSpPr>
          <p:nvPr>
            <p:ph type="title"/>
          </p:nvPr>
        </p:nvSpPr>
        <p:spPr>
          <a:xfrm>
            <a:off x="349188" y="249690"/>
            <a:ext cx="8229600" cy="358445"/>
          </a:xfrm>
        </p:spPr>
        <p:txBody>
          <a:bodyPr>
            <a:normAutofit fontScale="90000"/>
          </a:bodyPr>
          <a:lstStyle/>
          <a:p>
            <a:pPr algn="ctr"/>
            <a:r>
              <a:rPr lang="cy-GB" b="1" dirty="0"/>
              <a:t>Agweddau Eco-ganolog</a:t>
            </a:r>
            <a:endParaRPr lang="en-US" altLang="en-US" b="1" dirty="0"/>
          </a:p>
        </p:txBody>
      </p:sp>
      <p:sp>
        <p:nvSpPr>
          <p:cNvPr id="3" name="TextBox 2">
            <a:extLst>
              <a:ext uri="{FF2B5EF4-FFF2-40B4-BE49-F238E27FC236}">
                <a16:creationId xmlns:a16="http://schemas.microsoft.com/office/drawing/2014/main" id="{DBFA3637-D1C8-244E-B3C8-890038551D50}"/>
              </a:ext>
            </a:extLst>
          </p:cNvPr>
          <p:cNvSpPr txBox="1"/>
          <p:nvPr/>
        </p:nvSpPr>
        <p:spPr>
          <a:xfrm>
            <a:off x="197514" y="1203631"/>
            <a:ext cx="8748972" cy="2821285"/>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400" noProof="0" dirty="0"/>
              <a:t>Ceir nifer o agweddau gwyrdd neu eco-ganolog gwahanol, sy’n cynnwys: </a:t>
            </a:r>
          </a:p>
          <a:p>
            <a:pPr marL="342900" indent="-342900">
              <a:spcBef>
                <a:spcPts val="450"/>
              </a:spcBef>
              <a:spcAft>
                <a:spcPts val="450"/>
              </a:spcAft>
              <a:buFont typeface="Arial" panose="020B0604020202020204" pitchFamily="34" charset="0"/>
              <a:buChar char="•"/>
            </a:pPr>
            <a:r>
              <a:rPr lang="cy-GB" sz="2400" noProof="0" dirty="0"/>
              <a:t>Ecoleg Gymdeithasol </a:t>
            </a:r>
          </a:p>
          <a:p>
            <a:pPr marL="342900" indent="-342900">
              <a:spcBef>
                <a:spcPts val="450"/>
              </a:spcBef>
              <a:spcAft>
                <a:spcPts val="450"/>
              </a:spcAft>
              <a:buFont typeface="Arial" panose="020B0604020202020204" pitchFamily="34" charset="0"/>
              <a:buChar char="•"/>
            </a:pPr>
            <a:r>
              <a:rPr lang="cy-GB" sz="2400" noProof="0" dirty="0"/>
              <a:t>Eco-Sosialaeth </a:t>
            </a:r>
          </a:p>
          <a:p>
            <a:pPr marL="342900" indent="-342900">
              <a:spcBef>
                <a:spcPts val="450"/>
              </a:spcBef>
              <a:spcAft>
                <a:spcPts val="450"/>
              </a:spcAft>
              <a:buFont typeface="Arial" panose="020B0604020202020204" pitchFamily="34" charset="0"/>
              <a:buChar char="•"/>
            </a:pPr>
            <a:r>
              <a:rPr lang="cy-GB" sz="2400" noProof="0" dirty="0"/>
              <a:t>Eco-Ffeministiaeth</a:t>
            </a:r>
          </a:p>
          <a:p>
            <a:pPr marL="342900" indent="-342900">
              <a:spcBef>
                <a:spcPts val="450"/>
              </a:spcBef>
              <a:spcAft>
                <a:spcPts val="450"/>
              </a:spcAft>
              <a:buFont typeface="Arial" panose="020B0604020202020204" pitchFamily="34" charset="0"/>
              <a:buChar char="•"/>
            </a:pPr>
            <a:r>
              <a:rPr lang="cy-GB" sz="2400" noProof="0" dirty="0"/>
              <a:t>Ecoleg Ddofn</a:t>
            </a:r>
          </a:p>
        </p:txBody>
      </p:sp>
      <p:sp>
        <p:nvSpPr>
          <p:cNvPr id="4" name="TextBox 3">
            <a:extLst>
              <a:ext uri="{FF2B5EF4-FFF2-40B4-BE49-F238E27FC236}">
                <a16:creationId xmlns:a16="http://schemas.microsoft.com/office/drawing/2014/main" id="{2C0CAF4D-9FC6-8D97-929A-DE864BA87A8D}"/>
              </a:ext>
            </a:extLst>
          </p:cNvPr>
          <p:cNvSpPr txBox="1"/>
          <p:nvPr/>
        </p:nvSpPr>
        <p:spPr>
          <a:xfrm>
            <a:off x="349188" y="4225197"/>
            <a:ext cx="8259864" cy="1200329"/>
          </a:xfrm>
          <a:prstGeom prst="rect">
            <a:avLst/>
          </a:prstGeom>
          <a:noFill/>
        </p:spPr>
        <p:txBody>
          <a:bodyPr wrap="square" rtlCol="0">
            <a:spAutoFit/>
          </a:bodyPr>
          <a:lstStyle/>
          <a:p>
            <a:pPr algn="ctr"/>
            <a:r>
              <a:rPr lang="cy-GB" b="1" i="1" dirty="0"/>
              <a:t>Fe welwch ddolenni ac adnoddau ychwanegol ar bob un o’r damcaniaethau hyn yn y sleidiau hyn.</a:t>
            </a:r>
            <a:r>
              <a:rPr lang="cy-GB" b="1" i="1" noProof="0" dirty="0"/>
              <a:t> Dewiswch un neu ddau yr hoffech eu hadolygu y byddant, yn eich tyb chi, yn eich helpu i adfyfyrio ar eich safbwynt eich hun ar gynaliadwyedd yn y gweithgaredd adfyfyriol ar-lein cyntaf. </a:t>
            </a:r>
          </a:p>
        </p:txBody>
      </p:sp>
    </p:spTree>
    <p:extLst>
      <p:ext uri="{BB962C8B-B14F-4D97-AF65-F5344CB8AC3E}">
        <p14:creationId xmlns:p14="http://schemas.microsoft.com/office/powerpoint/2010/main" val="2584302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349188" y="249690"/>
            <a:ext cx="8229600" cy="358445"/>
          </a:xfrm>
        </p:spPr>
        <p:txBody>
          <a:bodyPr>
            <a:normAutofit fontScale="90000"/>
          </a:bodyPr>
          <a:lstStyle/>
          <a:p>
            <a:pPr algn="ctr"/>
            <a:r>
              <a:rPr lang="en-GB" altLang="en-US" b="1" dirty="0">
                <a:solidFill>
                  <a:schemeClr val="accent1">
                    <a:lumMod val="75000"/>
                  </a:schemeClr>
                </a:solidFill>
              </a:rPr>
              <a:t>Ecocentric Approaches</a:t>
            </a:r>
          </a:p>
        </p:txBody>
      </p:sp>
      <p:sp>
        <p:nvSpPr>
          <p:cNvPr id="3" name="TextBox 2">
            <a:extLst>
              <a:ext uri="{FF2B5EF4-FFF2-40B4-BE49-F238E27FC236}">
                <a16:creationId xmlns:a16="http://schemas.microsoft.com/office/drawing/2014/main" id="{AEFFCE8D-ADFE-7477-3E05-6637A70F4081}"/>
              </a:ext>
            </a:extLst>
          </p:cNvPr>
          <p:cNvSpPr txBox="1"/>
          <p:nvPr/>
        </p:nvSpPr>
        <p:spPr>
          <a:xfrm>
            <a:off x="197514" y="1004454"/>
            <a:ext cx="8748972" cy="2821285"/>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There are a number of different green or eco-centric approaches, which include: </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Social Ecology </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Eco Socialism </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Eco Feminism</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Deep Ecology</a:t>
            </a:r>
          </a:p>
        </p:txBody>
      </p:sp>
      <p:sp>
        <p:nvSpPr>
          <p:cNvPr id="4" name="TextBox 3">
            <a:extLst>
              <a:ext uri="{FF2B5EF4-FFF2-40B4-BE49-F238E27FC236}">
                <a16:creationId xmlns:a16="http://schemas.microsoft.com/office/drawing/2014/main" id="{D259321C-470E-3701-06C1-34F1FBBB11F4}"/>
              </a:ext>
            </a:extLst>
          </p:cNvPr>
          <p:cNvSpPr txBox="1"/>
          <p:nvPr/>
        </p:nvSpPr>
        <p:spPr>
          <a:xfrm>
            <a:off x="349188" y="4128245"/>
            <a:ext cx="8259864" cy="923330"/>
          </a:xfrm>
          <a:prstGeom prst="rect">
            <a:avLst/>
          </a:prstGeom>
          <a:noFill/>
        </p:spPr>
        <p:txBody>
          <a:bodyPr wrap="square" rtlCol="0">
            <a:spAutoFit/>
          </a:bodyPr>
          <a:lstStyle/>
          <a:p>
            <a:pPr algn="ctr"/>
            <a:r>
              <a:rPr lang="en-GB" b="1" i="1" dirty="0">
                <a:solidFill>
                  <a:schemeClr val="accent1">
                    <a:lumMod val="75000"/>
                  </a:schemeClr>
                </a:solidFill>
              </a:rPr>
              <a:t>You will find additional links and resources on each of these theories in these slides, choose one or two you would like to review that you feel will help you to  reflect on your own position on sustainability in the first online reflective activity. </a:t>
            </a:r>
          </a:p>
        </p:txBody>
      </p:sp>
    </p:spTree>
    <p:extLst>
      <p:ext uri="{BB962C8B-B14F-4D97-AF65-F5344CB8AC3E}">
        <p14:creationId xmlns:p14="http://schemas.microsoft.com/office/powerpoint/2010/main" val="42152364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379C3-93D9-4F30-3CAC-1F4A77924F7E}"/>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D5761C3A-A0E2-E2EC-96C9-A52A72EBCF3E}"/>
              </a:ext>
            </a:extLst>
          </p:cNvPr>
          <p:cNvSpPr>
            <a:spLocks noGrp="1"/>
          </p:cNvSpPr>
          <p:nvPr>
            <p:ph type="title"/>
          </p:nvPr>
        </p:nvSpPr>
        <p:spPr>
          <a:xfrm>
            <a:off x="511206" y="294343"/>
            <a:ext cx="8229600" cy="438581"/>
          </a:xfrm>
        </p:spPr>
        <p:txBody>
          <a:bodyPr>
            <a:normAutofit fontScale="90000"/>
          </a:bodyPr>
          <a:lstStyle/>
          <a:p>
            <a:pPr algn="ctr"/>
            <a:r>
              <a:rPr lang="cy-GB" b="1" noProof="0" dirty="0"/>
              <a:t>Ecoleg Gymdeithasol</a:t>
            </a:r>
          </a:p>
        </p:txBody>
      </p:sp>
      <p:sp>
        <p:nvSpPr>
          <p:cNvPr id="3" name="TextBox 2">
            <a:extLst>
              <a:ext uri="{FF2B5EF4-FFF2-40B4-BE49-F238E27FC236}">
                <a16:creationId xmlns:a16="http://schemas.microsoft.com/office/drawing/2014/main" id="{411C94AF-5BEF-124F-874F-8B07056AE51D}"/>
              </a:ext>
            </a:extLst>
          </p:cNvPr>
          <p:cNvSpPr txBox="1"/>
          <p:nvPr/>
        </p:nvSpPr>
        <p:spPr>
          <a:xfrm>
            <a:off x="251520" y="1047768"/>
            <a:ext cx="8748972" cy="4278094"/>
          </a:xfrm>
          <a:prstGeom prst="rect">
            <a:avLst/>
          </a:prstGeom>
          <a:noFill/>
        </p:spPr>
        <p:txBody>
          <a:bodyPr wrap="square" rtlCol="0">
            <a:spAutoFit/>
          </a:bodyPr>
          <a:lstStyle/>
          <a:p>
            <a:pPr>
              <a:spcBef>
                <a:spcPts val="450"/>
              </a:spcBef>
              <a:spcAft>
                <a:spcPts val="450"/>
              </a:spcAft>
            </a:pPr>
            <a:r>
              <a:rPr lang="cy-GB" sz="2400" b="1" noProof="0" dirty="0"/>
              <a:t>Ecoleg Gymdeithasol</a:t>
            </a:r>
            <a:endParaRPr lang="cy-GB" sz="2400" noProof="0" dirty="0"/>
          </a:p>
          <a:p>
            <a:pPr marL="342900" indent="-342900">
              <a:spcBef>
                <a:spcPts val="450"/>
              </a:spcBef>
              <a:spcAft>
                <a:spcPts val="450"/>
              </a:spcAft>
              <a:buFont typeface="Arial" panose="020B0604020202020204" pitchFamily="34" charset="0"/>
              <a:buChar char="•"/>
            </a:pPr>
            <a:r>
              <a:rPr lang="cy-GB" sz="2000" noProof="0" dirty="0"/>
              <a:t>Yn </a:t>
            </a:r>
            <a:r>
              <a:rPr lang="cy-GB" sz="2000" noProof="0" dirty="0" err="1"/>
              <a:t>seiliedi</a:t>
            </a:r>
            <a:r>
              <a:rPr lang="cy-GB" sz="2000" dirty="0"/>
              <a:t>g ar safbwyntiau sosialaidd anarchaidd a </a:t>
            </a:r>
            <a:r>
              <a:rPr lang="cy-GB" sz="2000" dirty="0" err="1"/>
              <a:t>rhyddewyllysiol</a:t>
            </a:r>
            <a:r>
              <a:rPr lang="cy-GB" sz="2000" dirty="0"/>
              <a:t> megis rhai</a:t>
            </a:r>
            <a:r>
              <a:rPr lang="cy-GB" sz="2000" noProof="0" dirty="0"/>
              <a:t> Murray </a:t>
            </a:r>
            <a:r>
              <a:rPr lang="cy-GB" sz="2000" noProof="0" dirty="0" err="1"/>
              <a:t>Bookchin</a:t>
            </a:r>
            <a:endParaRPr lang="cy-GB" sz="2000" noProof="0" dirty="0"/>
          </a:p>
          <a:p>
            <a:pPr marL="342900" indent="-342900">
              <a:spcBef>
                <a:spcPts val="450"/>
              </a:spcBef>
              <a:spcAft>
                <a:spcPts val="450"/>
              </a:spcAft>
              <a:buFont typeface="Arial" panose="020B0604020202020204" pitchFamily="34" charset="0"/>
              <a:buChar char="•"/>
            </a:pPr>
            <a:r>
              <a:rPr lang="cy-GB" sz="2000" noProof="0" dirty="0"/>
              <a:t>O’r farn bod ein holl broblemau ecolegol presennol yn deillio o broblemau cymdeithasol dyfnion.</a:t>
            </a:r>
          </a:p>
          <a:p>
            <a:pPr marL="342900" indent="-342900">
              <a:spcBef>
                <a:spcPts val="450"/>
              </a:spcBef>
              <a:spcAft>
                <a:spcPts val="450"/>
              </a:spcAft>
              <a:buFont typeface="Arial" panose="020B0604020202020204" pitchFamily="34" charset="0"/>
              <a:buChar char="•"/>
            </a:pPr>
            <a:r>
              <a:rPr lang="cy-GB" sz="2000" noProof="0" dirty="0"/>
              <a:t>Ystyrir bod </a:t>
            </a:r>
            <a:r>
              <a:rPr lang="cy-GB" sz="2000" noProof="0" dirty="0" err="1"/>
              <a:t>camdrin</a:t>
            </a:r>
            <a:r>
              <a:rPr lang="cy-GB" sz="2000" noProof="0" dirty="0"/>
              <a:t> a </a:t>
            </a:r>
            <a:r>
              <a:rPr lang="cy-GB" sz="2000" noProof="0" dirty="0" err="1"/>
              <a:t>chamfanteisio</a:t>
            </a:r>
            <a:r>
              <a:rPr lang="cy-GB" sz="2000" noProof="0" dirty="0"/>
              <a:t> amgylcheddol yn ganlyniad uniongyrchol i oruchafiaeth rhai grwpiau o fodau dynol dros grwpiau eraill o fodau dynol </a:t>
            </a:r>
          </a:p>
          <a:p>
            <a:pPr marL="342900" indent="-342900">
              <a:spcBef>
                <a:spcPts val="450"/>
              </a:spcBef>
              <a:spcAft>
                <a:spcPts val="450"/>
              </a:spcAft>
              <a:buFont typeface="Arial" panose="020B0604020202020204" pitchFamily="34" charset="0"/>
              <a:buChar char="•"/>
            </a:pPr>
            <a:r>
              <a:rPr lang="cy-GB" sz="2000" noProof="0" dirty="0"/>
              <a:t>Fe’i gelwir hefyd yn oruchafiaeth rhwng pobl.</a:t>
            </a:r>
          </a:p>
          <a:p>
            <a:pPr marL="342900" indent="-342900">
              <a:spcBef>
                <a:spcPts val="450"/>
              </a:spcBef>
              <a:spcAft>
                <a:spcPts val="450"/>
              </a:spcAft>
              <a:buFont typeface="Arial" panose="020B0604020202020204" pitchFamily="34" charset="0"/>
              <a:buChar char="•"/>
            </a:pPr>
            <a:r>
              <a:rPr lang="cy-GB" sz="2000" noProof="0" dirty="0"/>
              <a:t>Gall hyn fod yn oruchafiaeth gan un grŵp ethnig mewn rhanbarth, gan un wlad dros un arall, neu gwmni amlwladol dros grŵp o bobl</a:t>
            </a:r>
          </a:p>
          <a:p>
            <a:pPr>
              <a:spcBef>
                <a:spcPts val="450"/>
              </a:spcBef>
              <a:spcAft>
                <a:spcPts val="450"/>
              </a:spcAft>
            </a:pPr>
            <a:endParaRPr lang="cy-GB" noProof="0" dirty="0"/>
          </a:p>
        </p:txBody>
      </p:sp>
      <p:sp>
        <p:nvSpPr>
          <p:cNvPr id="4" name="TextBox 3">
            <a:extLst>
              <a:ext uri="{FF2B5EF4-FFF2-40B4-BE49-F238E27FC236}">
                <a16:creationId xmlns:a16="http://schemas.microsoft.com/office/drawing/2014/main" id="{E21E7A64-73D5-82F9-D205-DF47068F1465}"/>
              </a:ext>
            </a:extLst>
          </p:cNvPr>
          <p:cNvSpPr txBox="1"/>
          <p:nvPr/>
        </p:nvSpPr>
        <p:spPr>
          <a:xfrm>
            <a:off x="4779390" y="5487067"/>
            <a:ext cx="2962776" cy="323165"/>
          </a:xfrm>
          <a:prstGeom prst="rect">
            <a:avLst/>
          </a:prstGeom>
          <a:noFill/>
        </p:spPr>
        <p:txBody>
          <a:bodyPr wrap="square" rtlCol="0">
            <a:spAutoFit/>
          </a:bodyPr>
          <a:lstStyle/>
          <a:p>
            <a:pPr algn="r"/>
            <a:r>
              <a:rPr lang="cy-GB" sz="1500" noProof="0" dirty="0"/>
              <a:t>(Gweler </a:t>
            </a:r>
            <a:r>
              <a:rPr lang="cy-GB" sz="1500" noProof="0" dirty="0">
                <a:hlinkClick r:id="rId2"/>
              </a:rPr>
              <a:t>White 2008</a:t>
            </a:r>
            <a:r>
              <a:rPr lang="cy-GB" sz="1500" noProof="0" dirty="0"/>
              <a:t> </a:t>
            </a:r>
            <a:r>
              <a:rPr lang="cy-GB" sz="1500" dirty="0"/>
              <a:t>er enghraifft)</a:t>
            </a:r>
            <a:endParaRPr lang="cy-GB" sz="1500" noProof="0" dirty="0"/>
          </a:p>
        </p:txBody>
      </p:sp>
    </p:spTree>
    <p:extLst>
      <p:ext uri="{BB962C8B-B14F-4D97-AF65-F5344CB8AC3E}">
        <p14:creationId xmlns:p14="http://schemas.microsoft.com/office/powerpoint/2010/main" val="413894268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511206" y="294343"/>
            <a:ext cx="8229600" cy="438581"/>
          </a:xfrm>
        </p:spPr>
        <p:txBody>
          <a:bodyPr>
            <a:normAutofit fontScale="90000"/>
          </a:bodyPr>
          <a:lstStyle/>
          <a:p>
            <a:pPr algn="ctr"/>
            <a:r>
              <a:rPr lang="en-GB" altLang="en-US" b="1" dirty="0">
                <a:solidFill>
                  <a:schemeClr val="accent1">
                    <a:lumMod val="75000"/>
                  </a:schemeClr>
                </a:solidFill>
              </a:rPr>
              <a:t>Social Ecology</a:t>
            </a:r>
            <a:endParaRPr lang="en-US" altLang="en-US" b="1" dirty="0">
              <a:solidFill>
                <a:schemeClr val="accent1">
                  <a:lumMod val="75000"/>
                </a:schemeClr>
              </a:solidFill>
            </a:endParaRPr>
          </a:p>
        </p:txBody>
      </p:sp>
      <p:sp>
        <p:nvSpPr>
          <p:cNvPr id="3" name="TextBox 2">
            <a:extLst>
              <a:ext uri="{FF2B5EF4-FFF2-40B4-BE49-F238E27FC236}">
                <a16:creationId xmlns:a16="http://schemas.microsoft.com/office/drawing/2014/main" id="{AEFFCE8D-ADFE-7477-3E05-6637A70F4081}"/>
              </a:ext>
            </a:extLst>
          </p:cNvPr>
          <p:cNvSpPr txBox="1"/>
          <p:nvPr/>
        </p:nvSpPr>
        <p:spPr>
          <a:xfrm>
            <a:off x="251520" y="1047768"/>
            <a:ext cx="8748972" cy="4585871"/>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Social Ecology</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Based on anarchist and libertarian socialist views such as those of Murray Bookchin</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Takes the view that all our present ecological problems arise from deep-seated social problems.</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Environmental abuse and exploitation is seen as the direct result of the domination of some groups of humans beings by other groups of human beings, </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Otherwise known as intra-human domination.</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This can be domination by one ethic group in a region, by one country over another or a multi-national company over a group of people</a:t>
            </a:r>
          </a:p>
          <a:p>
            <a:pPr>
              <a:spcBef>
                <a:spcPts val="450"/>
              </a:spcBef>
              <a:spcAft>
                <a:spcPts val="450"/>
              </a:spcAft>
            </a:pPr>
            <a:endParaRPr lang="en-GB" sz="1800" dirty="0">
              <a:solidFill>
                <a:schemeClr val="accent1">
                  <a:lumMod val="75000"/>
                </a:schemeClr>
              </a:solidFill>
            </a:endParaRPr>
          </a:p>
        </p:txBody>
      </p:sp>
      <p:sp>
        <p:nvSpPr>
          <p:cNvPr id="4" name="TextBox 3">
            <a:extLst>
              <a:ext uri="{FF2B5EF4-FFF2-40B4-BE49-F238E27FC236}">
                <a16:creationId xmlns:a16="http://schemas.microsoft.com/office/drawing/2014/main" id="{0123767F-2037-EC5E-A3BE-1531309CA50A}"/>
              </a:ext>
            </a:extLst>
          </p:cNvPr>
          <p:cNvSpPr txBox="1"/>
          <p:nvPr/>
        </p:nvSpPr>
        <p:spPr>
          <a:xfrm>
            <a:off x="4987860" y="5487067"/>
            <a:ext cx="2754306" cy="323165"/>
          </a:xfrm>
          <a:prstGeom prst="rect">
            <a:avLst/>
          </a:prstGeom>
          <a:noFill/>
        </p:spPr>
        <p:txBody>
          <a:bodyPr wrap="square" rtlCol="0">
            <a:spAutoFit/>
          </a:bodyPr>
          <a:lstStyle/>
          <a:p>
            <a:pPr algn="r"/>
            <a:r>
              <a:rPr lang="en-GB" sz="1500" dirty="0">
                <a:solidFill>
                  <a:schemeClr val="accent1">
                    <a:lumMod val="75000"/>
                  </a:schemeClr>
                </a:solidFill>
              </a:rPr>
              <a:t>(See for example </a:t>
            </a:r>
            <a:r>
              <a:rPr lang="en-GB" sz="1500" dirty="0">
                <a:solidFill>
                  <a:schemeClr val="accent5"/>
                </a:solidFill>
                <a:hlinkClick r:id="rId2">
                  <a:extLst>
                    <a:ext uri="{A12FA001-AC4F-418D-AE19-62706E023703}">
                      <ahyp:hlinkClr xmlns:ahyp="http://schemas.microsoft.com/office/drawing/2018/hyperlinkcolor" val="tx"/>
                    </a:ext>
                  </a:extLst>
                </a:hlinkClick>
              </a:rPr>
              <a:t>White 2008</a:t>
            </a:r>
            <a:r>
              <a:rPr lang="en-GB" sz="1500" dirty="0">
                <a:solidFill>
                  <a:schemeClr val="accent1">
                    <a:lumMod val="75000"/>
                  </a:schemeClr>
                </a:solidFill>
              </a:rPr>
              <a:t>)</a:t>
            </a:r>
          </a:p>
        </p:txBody>
      </p:sp>
    </p:spTree>
    <p:extLst>
      <p:ext uri="{BB962C8B-B14F-4D97-AF65-F5344CB8AC3E}">
        <p14:creationId xmlns:p14="http://schemas.microsoft.com/office/powerpoint/2010/main" val="10196280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AFA02-4CD6-5836-7F46-77F16EA224AF}"/>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4190AAA5-5763-7008-FB6E-4A5B80918DC2}"/>
              </a:ext>
            </a:extLst>
          </p:cNvPr>
          <p:cNvSpPr>
            <a:spLocks noGrp="1"/>
          </p:cNvSpPr>
          <p:nvPr>
            <p:ph type="title"/>
          </p:nvPr>
        </p:nvSpPr>
        <p:spPr>
          <a:xfrm>
            <a:off x="258024" y="237853"/>
            <a:ext cx="8229600" cy="583574"/>
          </a:xfrm>
        </p:spPr>
        <p:txBody>
          <a:bodyPr>
            <a:normAutofit fontScale="90000"/>
          </a:bodyPr>
          <a:lstStyle/>
          <a:p>
            <a:pPr algn="ctr"/>
            <a:r>
              <a:rPr lang="cy-GB" b="1" dirty="0"/>
              <a:t>Ecoleg Gymdeithasol</a:t>
            </a:r>
            <a:endParaRPr lang="en-US" altLang="en-US" b="1" dirty="0"/>
          </a:p>
        </p:txBody>
      </p:sp>
      <p:sp>
        <p:nvSpPr>
          <p:cNvPr id="3" name="TextBox 2">
            <a:extLst>
              <a:ext uri="{FF2B5EF4-FFF2-40B4-BE49-F238E27FC236}">
                <a16:creationId xmlns:a16="http://schemas.microsoft.com/office/drawing/2014/main" id="{3F6AF224-B3A5-B3DA-9483-4B5150B4CDC6}"/>
              </a:ext>
            </a:extLst>
          </p:cNvPr>
          <p:cNvSpPr txBox="1"/>
          <p:nvPr/>
        </p:nvSpPr>
        <p:spPr>
          <a:xfrm>
            <a:off x="335895" y="1336942"/>
            <a:ext cx="8640960" cy="3554819"/>
          </a:xfrm>
          <a:prstGeom prst="rect">
            <a:avLst/>
          </a:prstGeom>
          <a:noFill/>
        </p:spPr>
        <p:txBody>
          <a:bodyPr wrap="square" rtlCol="0">
            <a:spAutoFit/>
          </a:bodyPr>
          <a:lstStyle/>
          <a:p>
            <a:pPr>
              <a:spcBef>
                <a:spcPts val="450"/>
              </a:spcBef>
              <a:spcAft>
                <a:spcPts val="450"/>
              </a:spcAft>
            </a:pPr>
            <a:r>
              <a:rPr lang="cy-GB" sz="2400" b="1" noProof="0" dirty="0"/>
              <a:t>Ecoleg Gymdeithasol</a:t>
            </a:r>
            <a:endParaRPr lang="cy-GB" sz="2400" noProof="0" dirty="0"/>
          </a:p>
          <a:p>
            <a:pPr marL="342900" indent="-342900">
              <a:spcBef>
                <a:spcPts val="450"/>
              </a:spcBef>
              <a:spcAft>
                <a:spcPts val="450"/>
              </a:spcAft>
              <a:buFont typeface="Arial" panose="020B0604020202020204" pitchFamily="34" charset="0"/>
              <a:buChar char="•"/>
            </a:pPr>
            <a:r>
              <a:rPr lang="cy-GB" sz="2200" noProof="0" dirty="0"/>
              <a:t>O’r farn na ellir deall problemau ecolegol presennol yn iawn, heb sôn am eu datrys, heb ddelio’n benderfynol â phroblemau mewn cymdeithas. </a:t>
            </a:r>
          </a:p>
          <a:p>
            <a:pPr marL="342900" indent="-342900">
              <a:spcBef>
                <a:spcPts val="450"/>
              </a:spcBef>
              <a:spcAft>
                <a:spcPts val="450"/>
              </a:spcAft>
              <a:buFont typeface="Arial" panose="020B0604020202020204" pitchFamily="34" charset="0"/>
              <a:buChar char="•"/>
            </a:pPr>
            <a:r>
              <a:rPr lang="cy-GB" sz="2200" dirty="0"/>
              <a:t>Ystyrir bod gwrthdaro economaidd, ethnig, diwylliannol a rhwng y rhywiau, ymhlith llawer o rai eraill, yn ganolog i’r afleoliadau ecolegol mwyaf difrifol a wynebir gennym heddiw </a:t>
            </a:r>
          </a:p>
          <a:p>
            <a:pPr marL="342900" indent="-342900">
              <a:spcBef>
                <a:spcPts val="450"/>
              </a:spcBef>
              <a:spcAft>
                <a:spcPts val="450"/>
              </a:spcAft>
              <a:buFont typeface="Arial" panose="020B0604020202020204" pitchFamily="34" charset="0"/>
              <a:buChar char="•"/>
            </a:pPr>
            <a:r>
              <a:rPr lang="cy-GB" sz="2200" noProof="0" dirty="0"/>
              <a:t>Yr unig eithriadau yw trychinebau gwirioneddol ‘naturiol’ (h.y. llosgfynyddoedd a daeargrynfeydd)</a:t>
            </a:r>
          </a:p>
        </p:txBody>
      </p:sp>
      <p:sp>
        <p:nvSpPr>
          <p:cNvPr id="4" name="TextBox 3">
            <a:extLst>
              <a:ext uri="{FF2B5EF4-FFF2-40B4-BE49-F238E27FC236}">
                <a16:creationId xmlns:a16="http://schemas.microsoft.com/office/drawing/2014/main" id="{E15D78DB-7679-211B-1DCE-9BF7F891688A}"/>
              </a:ext>
            </a:extLst>
          </p:cNvPr>
          <p:cNvSpPr txBox="1"/>
          <p:nvPr/>
        </p:nvSpPr>
        <p:spPr>
          <a:xfrm>
            <a:off x="4751109" y="5487067"/>
            <a:ext cx="2991057" cy="323165"/>
          </a:xfrm>
          <a:prstGeom prst="rect">
            <a:avLst/>
          </a:prstGeom>
          <a:noFill/>
        </p:spPr>
        <p:txBody>
          <a:bodyPr wrap="square" rtlCol="0">
            <a:spAutoFit/>
          </a:bodyPr>
          <a:lstStyle/>
          <a:p>
            <a:pPr algn="r"/>
            <a:r>
              <a:rPr lang="cy-GB" sz="1500" dirty="0"/>
              <a:t>(Gweler </a:t>
            </a:r>
            <a:r>
              <a:rPr lang="cy-GB" sz="1500" dirty="0">
                <a:hlinkClick r:id="rId2"/>
              </a:rPr>
              <a:t>White 2008</a:t>
            </a:r>
            <a:r>
              <a:rPr lang="cy-GB" sz="1500" dirty="0"/>
              <a:t> er enghraifft)</a:t>
            </a:r>
          </a:p>
        </p:txBody>
      </p:sp>
    </p:spTree>
    <p:extLst>
      <p:ext uri="{BB962C8B-B14F-4D97-AF65-F5344CB8AC3E}">
        <p14:creationId xmlns:p14="http://schemas.microsoft.com/office/powerpoint/2010/main" val="282843961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258024" y="237853"/>
            <a:ext cx="8229600" cy="583574"/>
          </a:xfrm>
        </p:spPr>
        <p:txBody>
          <a:bodyPr>
            <a:normAutofit fontScale="90000"/>
          </a:bodyPr>
          <a:lstStyle/>
          <a:p>
            <a:pPr algn="ctr"/>
            <a:r>
              <a:rPr lang="en-GB" altLang="en-US" b="1" dirty="0">
                <a:solidFill>
                  <a:schemeClr val="accent1">
                    <a:lumMod val="75000"/>
                  </a:schemeClr>
                </a:solidFill>
              </a:rPr>
              <a:t>Social Ecology</a:t>
            </a:r>
            <a:endParaRPr lang="en-US" altLang="en-US" b="1" dirty="0">
              <a:solidFill>
                <a:schemeClr val="accent1">
                  <a:lumMod val="75000"/>
                </a:schemeClr>
              </a:solidFill>
            </a:endParaRPr>
          </a:p>
        </p:txBody>
      </p:sp>
      <p:sp>
        <p:nvSpPr>
          <p:cNvPr id="3" name="TextBox 2">
            <a:extLst>
              <a:ext uri="{FF2B5EF4-FFF2-40B4-BE49-F238E27FC236}">
                <a16:creationId xmlns:a16="http://schemas.microsoft.com/office/drawing/2014/main" id="{AEFFCE8D-ADFE-7477-3E05-6637A70F4081}"/>
              </a:ext>
            </a:extLst>
          </p:cNvPr>
          <p:cNvSpPr txBox="1"/>
          <p:nvPr/>
        </p:nvSpPr>
        <p:spPr>
          <a:xfrm>
            <a:off x="335895" y="1336942"/>
            <a:ext cx="8640960" cy="3554819"/>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Social Ecology</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Takes the view that present ecological problems cannot be clearly understood, much less resolved, without resolutely dealing with problems within society. </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Economic, ethnic, cultural, and gender conflicts, among many others, are viewed at the core of the most serious ecological dislocations we face today</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The only exceptions are truly ‘natural’ catastrophes (i.e. volcanoes &amp; earthquakes)</a:t>
            </a:r>
          </a:p>
        </p:txBody>
      </p:sp>
      <p:sp>
        <p:nvSpPr>
          <p:cNvPr id="4" name="TextBox 3">
            <a:extLst>
              <a:ext uri="{FF2B5EF4-FFF2-40B4-BE49-F238E27FC236}">
                <a16:creationId xmlns:a16="http://schemas.microsoft.com/office/drawing/2014/main" id="{FC1AFCE5-0752-337A-B67A-CF83AF925F7C}"/>
              </a:ext>
            </a:extLst>
          </p:cNvPr>
          <p:cNvSpPr txBox="1"/>
          <p:nvPr/>
        </p:nvSpPr>
        <p:spPr>
          <a:xfrm>
            <a:off x="4987860" y="5487067"/>
            <a:ext cx="2754306" cy="323165"/>
          </a:xfrm>
          <a:prstGeom prst="rect">
            <a:avLst/>
          </a:prstGeom>
          <a:noFill/>
        </p:spPr>
        <p:txBody>
          <a:bodyPr wrap="square" rtlCol="0">
            <a:spAutoFit/>
          </a:bodyPr>
          <a:lstStyle/>
          <a:p>
            <a:pPr algn="r"/>
            <a:r>
              <a:rPr lang="en-GB" sz="1500" dirty="0">
                <a:solidFill>
                  <a:schemeClr val="accent1">
                    <a:lumMod val="75000"/>
                  </a:schemeClr>
                </a:solidFill>
              </a:rPr>
              <a:t>(See for example </a:t>
            </a:r>
            <a:r>
              <a:rPr lang="en-GB" sz="1500" dirty="0">
                <a:solidFill>
                  <a:schemeClr val="accent5"/>
                </a:solidFill>
                <a:hlinkClick r:id="rId2">
                  <a:extLst>
                    <a:ext uri="{A12FA001-AC4F-418D-AE19-62706E023703}">
                      <ahyp:hlinkClr xmlns:ahyp="http://schemas.microsoft.com/office/drawing/2018/hyperlinkcolor" val="tx"/>
                    </a:ext>
                  </a:extLst>
                </a:hlinkClick>
              </a:rPr>
              <a:t>White 2008</a:t>
            </a:r>
            <a:r>
              <a:rPr lang="en-GB" sz="1500" dirty="0">
                <a:solidFill>
                  <a:schemeClr val="accent1">
                    <a:lumMod val="75000"/>
                  </a:schemeClr>
                </a:solidFill>
              </a:rPr>
              <a:t>)</a:t>
            </a:r>
          </a:p>
        </p:txBody>
      </p:sp>
    </p:spTree>
    <p:extLst>
      <p:ext uri="{BB962C8B-B14F-4D97-AF65-F5344CB8AC3E}">
        <p14:creationId xmlns:p14="http://schemas.microsoft.com/office/powerpoint/2010/main" val="10878352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2BE78-0810-722A-3995-8D8BB37E63B3}"/>
            </a:ext>
          </a:extLst>
        </p:cNvPr>
        <p:cNvGrpSpPr/>
        <p:nvPr/>
      </p:nvGrpSpPr>
      <p:grpSpPr>
        <a:xfrm>
          <a:off x="0" y="0"/>
          <a:ext cx="0" cy="0"/>
          <a:chOff x="0" y="0"/>
          <a:chExt cx="0" cy="0"/>
        </a:xfrm>
      </p:grpSpPr>
      <p:sp>
        <p:nvSpPr>
          <p:cNvPr id="25602" name="Rectangle 2">
            <a:extLst>
              <a:ext uri="{FF2B5EF4-FFF2-40B4-BE49-F238E27FC236}">
                <a16:creationId xmlns:a16="http://schemas.microsoft.com/office/drawing/2014/main" id="{E8080FB1-19BB-E981-8C01-DD675E36CD74}"/>
              </a:ext>
            </a:extLst>
          </p:cNvPr>
          <p:cNvSpPr>
            <a:spLocks noGrp="1" noChangeArrowheads="1"/>
          </p:cNvSpPr>
          <p:nvPr>
            <p:ph type="title"/>
          </p:nvPr>
        </p:nvSpPr>
        <p:spPr>
          <a:xfrm>
            <a:off x="457200" y="359684"/>
            <a:ext cx="8229600" cy="446207"/>
          </a:xfrm>
        </p:spPr>
        <p:txBody>
          <a:bodyPr>
            <a:normAutofit fontScale="90000"/>
          </a:bodyPr>
          <a:lstStyle/>
          <a:p>
            <a:pPr algn="ctr"/>
            <a:r>
              <a:rPr lang="cy-GB" b="1" dirty="0"/>
              <a:t>Ecoleg Gymdeithasol</a:t>
            </a:r>
            <a:endParaRPr lang="en-GB" altLang="en-US" b="1" dirty="0"/>
          </a:p>
        </p:txBody>
      </p:sp>
      <p:grpSp>
        <p:nvGrpSpPr>
          <p:cNvPr id="2" name="Group 1" descr="Venn Diagram - The Social Ecology Model of Sustainability">
            <a:extLst>
              <a:ext uri="{FF2B5EF4-FFF2-40B4-BE49-F238E27FC236}">
                <a16:creationId xmlns:a16="http://schemas.microsoft.com/office/drawing/2014/main" id="{0A36F0B2-5F91-0FC8-7D89-ABE06AEB9041}"/>
              </a:ext>
            </a:extLst>
          </p:cNvPr>
          <p:cNvGrpSpPr/>
          <p:nvPr/>
        </p:nvGrpSpPr>
        <p:grpSpPr>
          <a:xfrm>
            <a:off x="2249742" y="1677381"/>
            <a:ext cx="4590510" cy="3942438"/>
            <a:chOff x="2249742" y="1646802"/>
            <a:chExt cx="4590510" cy="3942438"/>
          </a:xfrm>
        </p:grpSpPr>
        <p:sp>
          <p:nvSpPr>
            <p:cNvPr id="4" name="Oval 3">
              <a:extLst>
                <a:ext uri="{FF2B5EF4-FFF2-40B4-BE49-F238E27FC236}">
                  <a16:creationId xmlns:a16="http://schemas.microsoft.com/office/drawing/2014/main" id="{4D68D225-4A5A-7A20-83E7-A28F70E19223}"/>
                </a:ext>
              </a:extLst>
            </p:cNvPr>
            <p:cNvSpPr/>
            <p:nvPr/>
          </p:nvSpPr>
          <p:spPr>
            <a:xfrm>
              <a:off x="3167844" y="1646802"/>
              <a:ext cx="2808312" cy="2646294"/>
            </a:xfrm>
            <a:prstGeom prst="ellipse">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9" name="Oval 8">
              <a:extLst>
                <a:ext uri="{FF2B5EF4-FFF2-40B4-BE49-F238E27FC236}">
                  <a16:creationId xmlns:a16="http://schemas.microsoft.com/office/drawing/2014/main" id="{AE2227C5-98F7-437B-25B1-FEF8BB002F33}"/>
                </a:ext>
              </a:extLst>
            </p:cNvPr>
            <p:cNvSpPr/>
            <p:nvPr/>
          </p:nvSpPr>
          <p:spPr>
            <a:xfrm>
              <a:off x="2249742" y="2942946"/>
              <a:ext cx="2808312" cy="2646294"/>
            </a:xfrm>
            <a:prstGeom prst="ellipse">
              <a:avLst/>
            </a:prstGeom>
            <a:solidFill>
              <a:srgbClr val="00B05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Oval 9">
              <a:extLst>
                <a:ext uri="{FF2B5EF4-FFF2-40B4-BE49-F238E27FC236}">
                  <a16:creationId xmlns:a16="http://schemas.microsoft.com/office/drawing/2014/main" id="{E15A5E20-EF2C-0DE0-0DF5-00C852132E5E}"/>
                </a:ext>
              </a:extLst>
            </p:cNvPr>
            <p:cNvSpPr/>
            <p:nvPr/>
          </p:nvSpPr>
          <p:spPr>
            <a:xfrm>
              <a:off x="3923928" y="2942946"/>
              <a:ext cx="2808312" cy="2646294"/>
            </a:xfrm>
            <a:prstGeom prst="ellipse">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TextBox 4">
              <a:extLst>
                <a:ext uri="{FF2B5EF4-FFF2-40B4-BE49-F238E27FC236}">
                  <a16:creationId xmlns:a16="http://schemas.microsoft.com/office/drawing/2014/main" id="{92588814-187A-8124-28FC-EC999D720960}"/>
                </a:ext>
              </a:extLst>
            </p:cNvPr>
            <p:cNvSpPr txBox="1"/>
            <p:nvPr/>
          </p:nvSpPr>
          <p:spPr>
            <a:xfrm>
              <a:off x="3761910" y="1916833"/>
              <a:ext cx="1566174" cy="369332"/>
            </a:xfrm>
            <a:prstGeom prst="rect">
              <a:avLst/>
            </a:prstGeom>
            <a:noFill/>
          </p:spPr>
          <p:txBody>
            <a:bodyPr wrap="square" rtlCol="0">
              <a:spAutoFit/>
            </a:bodyPr>
            <a:lstStyle/>
            <a:p>
              <a:pPr algn="ctr"/>
              <a:r>
                <a:rPr lang="cy-GB" b="1" noProof="0" dirty="0"/>
                <a:t>Cymdeithasol</a:t>
              </a:r>
              <a:endParaRPr lang="cy-GB" sz="1800" b="1" noProof="0" dirty="0"/>
            </a:p>
          </p:txBody>
        </p:sp>
        <p:sp>
          <p:nvSpPr>
            <p:cNvPr id="12" name="TextBox 11">
              <a:extLst>
                <a:ext uri="{FF2B5EF4-FFF2-40B4-BE49-F238E27FC236}">
                  <a16:creationId xmlns:a16="http://schemas.microsoft.com/office/drawing/2014/main" id="{E7B8E601-613B-B570-334F-E82DE0EB40D9}"/>
                </a:ext>
              </a:extLst>
            </p:cNvPr>
            <p:cNvSpPr txBox="1"/>
            <p:nvPr/>
          </p:nvSpPr>
          <p:spPr>
            <a:xfrm>
              <a:off x="2411760" y="4702932"/>
              <a:ext cx="1566174" cy="369332"/>
            </a:xfrm>
            <a:prstGeom prst="rect">
              <a:avLst/>
            </a:prstGeom>
            <a:noFill/>
          </p:spPr>
          <p:txBody>
            <a:bodyPr wrap="square" rtlCol="0">
              <a:spAutoFit/>
            </a:bodyPr>
            <a:lstStyle/>
            <a:p>
              <a:pPr algn="ctr"/>
              <a:r>
                <a:rPr lang="cy-GB" b="1" noProof="0" dirty="0"/>
                <a:t>Amgylcheddol</a:t>
              </a:r>
              <a:endParaRPr lang="cy-GB" sz="1800" b="1" noProof="0" dirty="0"/>
            </a:p>
          </p:txBody>
        </p:sp>
        <p:sp>
          <p:nvSpPr>
            <p:cNvPr id="14" name="TextBox 13">
              <a:extLst>
                <a:ext uri="{FF2B5EF4-FFF2-40B4-BE49-F238E27FC236}">
                  <a16:creationId xmlns:a16="http://schemas.microsoft.com/office/drawing/2014/main" id="{E57E7CEA-0173-254D-AC42-95DD7974591B}"/>
                </a:ext>
              </a:extLst>
            </p:cNvPr>
            <p:cNvSpPr txBox="1"/>
            <p:nvPr/>
          </p:nvSpPr>
          <p:spPr>
            <a:xfrm>
              <a:off x="5274078" y="4648926"/>
              <a:ext cx="1566174" cy="369332"/>
            </a:xfrm>
            <a:prstGeom prst="rect">
              <a:avLst/>
            </a:prstGeom>
            <a:noFill/>
          </p:spPr>
          <p:txBody>
            <a:bodyPr wrap="square" rtlCol="0">
              <a:spAutoFit/>
            </a:bodyPr>
            <a:lstStyle/>
            <a:p>
              <a:pPr algn="ctr"/>
              <a:r>
                <a:rPr lang="cy-GB" b="1" noProof="0" dirty="0"/>
                <a:t>Economaidd</a:t>
              </a:r>
              <a:endParaRPr lang="en-GB" sz="1800" b="1" dirty="0"/>
            </a:p>
          </p:txBody>
        </p:sp>
        <p:sp>
          <p:nvSpPr>
            <p:cNvPr id="6" name="TextBox 5">
              <a:extLst>
                <a:ext uri="{FF2B5EF4-FFF2-40B4-BE49-F238E27FC236}">
                  <a16:creationId xmlns:a16="http://schemas.microsoft.com/office/drawing/2014/main" id="{71833EB9-3655-A7DF-56D1-8A084B3B6685}"/>
                </a:ext>
              </a:extLst>
            </p:cNvPr>
            <p:cNvSpPr txBox="1"/>
            <p:nvPr/>
          </p:nvSpPr>
          <p:spPr>
            <a:xfrm>
              <a:off x="3896925" y="4498884"/>
              <a:ext cx="1296144" cy="323165"/>
            </a:xfrm>
            <a:prstGeom prst="rect">
              <a:avLst/>
            </a:prstGeom>
            <a:noFill/>
          </p:spPr>
          <p:txBody>
            <a:bodyPr wrap="square" rtlCol="0">
              <a:spAutoFit/>
            </a:bodyPr>
            <a:lstStyle/>
            <a:p>
              <a:pPr algn="ctr"/>
              <a:r>
                <a:rPr lang="cy-GB" sz="1500" b="1" noProof="0" dirty="0"/>
                <a:t>Hyfyw</a:t>
              </a:r>
              <a:endParaRPr lang="en-GB" sz="1500" b="1" dirty="0"/>
            </a:p>
          </p:txBody>
        </p:sp>
        <p:sp>
          <p:nvSpPr>
            <p:cNvPr id="16" name="TextBox 15">
              <a:extLst>
                <a:ext uri="{FF2B5EF4-FFF2-40B4-BE49-F238E27FC236}">
                  <a16:creationId xmlns:a16="http://schemas.microsoft.com/office/drawing/2014/main" id="{2368CF0D-2346-DA68-1C28-CABDF763A137}"/>
                </a:ext>
              </a:extLst>
            </p:cNvPr>
            <p:cNvSpPr txBox="1"/>
            <p:nvPr/>
          </p:nvSpPr>
          <p:spPr>
            <a:xfrm>
              <a:off x="4761021" y="3212976"/>
              <a:ext cx="1296144" cy="323165"/>
            </a:xfrm>
            <a:prstGeom prst="rect">
              <a:avLst/>
            </a:prstGeom>
            <a:noFill/>
          </p:spPr>
          <p:txBody>
            <a:bodyPr wrap="square" rtlCol="0">
              <a:spAutoFit/>
            </a:bodyPr>
            <a:lstStyle/>
            <a:p>
              <a:pPr algn="ctr"/>
              <a:r>
                <a:rPr lang="cy-GB" sz="1500" b="1" noProof="0" dirty="0"/>
                <a:t>Teg</a:t>
              </a:r>
            </a:p>
          </p:txBody>
        </p:sp>
        <p:sp>
          <p:nvSpPr>
            <p:cNvPr id="17" name="TextBox 16">
              <a:extLst>
                <a:ext uri="{FF2B5EF4-FFF2-40B4-BE49-F238E27FC236}">
                  <a16:creationId xmlns:a16="http://schemas.microsoft.com/office/drawing/2014/main" id="{FF654349-2882-FA2D-7A72-6149F45CA2DD}"/>
                </a:ext>
              </a:extLst>
            </p:cNvPr>
            <p:cNvSpPr txBox="1"/>
            <p:nvPr/>
          </p:nvSpPr>
          <p:spPr>
            <a:xfrm>
              <a:off x="3086836" y="3237506"/>
              <a:ext cx="1296144" cy="323165"/>
            </a:xfrm>
            <a:prstGeom prst="rect">
              <a:avLst/>
            </a:prstGeom>
            <a:noFill/>
          </p:spPr>
          <p:txBody>
            <a:bodyPr wrap="square" rtlCol="0">
              <a:spAutoFit/>
            </a:bodyPr>
            <a:lstStyle/>
            <a:p>
              <a:pPr algn="ctr"/>
              <a:r>
                <a:rPr lang="cy-GB" sz="1500" b="1" noProof="0" dirty="0"/>
                <a:t>Goddefadwy</a:t>
              </a:r>
              <a:endParaRPr lang="en-GB" sz="1500" b="1" dirty="0"/>
            </a:p>
          </p:txBody>
        </p:sp>
        <p:sp>
          <p:nvSpPr>
            <p:cNvPr id="11" name="TextBox 10">
              <a:extLst>
                <a:ext uri="{FF2B5EF4-FFF2-40B4-BE49-F238E27FC236}">
                  <a16:creationId xmlns:a16="http://schemas.microsoft.com/office/drawing/2014/main" id="{4DA6C219-E0AE-6505-01A4-6F2352348125}"/>
                </a:ext>
              </a:extLst>
            </p:cNvPr>
            <p:cNvSpPr txBox="1"/>
            <p:nvPr/>
          </p:nvSpPr>
          <p:spPr>
            <a:xfrm>
              <a:off x="3113838" y="3699031"/>
              <a:ext cx="2781309" cy="369332"/>
            </a:xfrm>
            <a:prstGeom prst="rect">
              <a:avLst/>
            </a:prstGeom>
            <a:noFill/>
          </p:spPr>
          <p:txBody>
            <a:bodyPr wrap="square" rtlCol="0">
              <a:spAutoFit/>
            </a:bodyPr>
            <a:lstStyle/>
            <a:p>
              <a:pPr algn="ctr"/>
              <a:r>
                <a:rPr lang="cy-GB" sz="1800" b="1" noProof="0" dirty="0"/>
                <a:t>CYNALIADWY</a:t>
              </a:r>
            </a:p>
          </p:txBody>
        </p:sp>
      </p:grpSp>
    </p:spTree>
    <p:extLst>
      <p:ext uri="{BB962C8B-B14F-4D97-AF65-F5344CB8AC3E}">
        <p14:creationId xmlns:p14="http://schemas.microsoft.com/office/powerpoint/2010/main" val="21780123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359684"/>
            <a:ext cx="8229600" cy="446207"/>
          </a:xfrm>
        </p:spPr>
        <p:txBody>
          <a:bodyPr>
            <a:normAutofit fontScale="90000"/>
          </a:bodyPr>
          <a:lstStyle/>
          <a:p>
            <a:pPr algn="ctr"/>
            <a:r>
              <a:rPr lang="en-GB" altLang="en-US" b="1" dirty="0">
                <a:solidFill>
                  <a:schemeClr val="accent1">
                    <a:lumMod val="75000"/>
                  </a:schemeClr>
                </a:solidFill>
              </a:rPr>
              <a:t>Social Ecology </a:t>
            </a:r>
          </a:p>
        </p:txBody>
      </p:sp>
      <p:grpSp>
        <p:nvGrpSpPr>
          <p:cNvPr id="2" name="Group 1" descr="Venn Diagram - The Social Ecology Model of Sustainability">
            <a:extLst>
              <a:ext uri="{FF2B5EF4-FFF2-40B4-BE49-F238E27FC236}">
                <a16:creationId xmlns:a16="http://schemas.microsoft.com/office/drawing/2014/main" id="{9984C42F-FED5-64D0-4D63-4EA9734A2DE5}"/>
              </a:ext>
            </a:extLst>
          </p:cNvPr>
          <p:cNvGrpSpPr/>
          <p:nvPr/>
        </p:nvGrpSpPr>
        <p:grpSpPr>
          <a:xfrm>
            <a:off x="2249742" y="1646802"/>
            <a:ext cx="4590510" cy="3942438"/>
            <a:chOff x="2249742" y="1646802"/>
            <a:chExt cx="4590510" cy="3942438"/>
          </a:xfrm>
        </p:grpSpPr>
        <p:sp>
          <p:nvSpPr>
            <p:cNvPr id="4" name="Oval 3"/>
            <p:cNvSpPr/>
            <p:nvPr/>
          </p:nvSpPr>
          <p:spPr>
            <a:xfrm>
              <a:off x="3167844" y="1646802"/>
              <a:ext cx="2808312" cy="2646294"/>
            </a:xfrm>
            <a:prstGeom prst="ellipse">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9" name="Oval 8"/>
            <p:cNvSpPr/>
            <p:nvPr/>
          </p:nvSpPr>
          <p:spPr>
            <a:xfrm>
              <a:off x="2249742" y="2942946"/>
              <a:ext cx="2808312" cy="2646294"/>
            </a:xfrm>
            <a:prstGeom prst="ellipse">
              <a:avLst/>
            </a:prstGeom>
            <a:solidFill>
              <a:srgbClr val="00B05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Oval 9"/>
            <p:cNvSpPr/>
            <p:nvPr/>
          </p:nvSpPr>
          <p:spPr>
            <a:xfrm>
              <a:off x="3923928" y="2942946"/>
              <a:ext cx="2808312" cy="2646294"/>
            </a:xfrm>
            <a:prstGeom prst="ellipse">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TextBox 4"/>
            <p:cNvSpPr txBox="1"/>
            <p:nvPr/>
          </p:nvSpPr>
          <p:spPr>
            <a:xfrm>
              <a:off x="3761910" y="1916833"/>
              <a:ext cx="1566174" cy="369332"/>
            </a:xfrm>
            <a:prstGeom prst="rect">
              <a:avLst/>
            </a:prstGeom>
            <a:noFill/>
          </p:spPr>
          <p:txBody>
            <a:bodyPr wrap="square" rtlCol="0">
              <a:spAutoFit/>
            </a:bodyPr>
            <a:lstStyle/>
            <a:p>
              <a:pPr algn="ctr"/>
              <a:r>
                <a:rPr lang="en-GB" sz="1800" b="1" dirty="0">
                  <a:solidFill>
                    <a:schemeClr val="accent1">
                      <a:lumMod val="75000"/>
                    </a:schemeClr>
                  </a:solidFill>
                </a:rPr>
                <a:t>Social</a:t>
              </a:r>
            </a:p>
          </p:txBody>
        </p:sp>
        <p:sp>
          <p:nvSpPr>
            <p:cNvPr id="12" name="TextBox 11"/>
            <p:cNvSpPr txBox="1"/>
            <p:nvPr/>
          </p:nvSpPr>
          <p:spPr>
            <a:xfrm>
              <a:off x="2411760" y="4702932"/>
              <a:ext cx="1566174" cy="369332"/>
            </a:xfrm>
            <a:prstGeom prst="rect">
              <a:avLst/>
            </a:prstGeom>
            <a:noFill/>
          </p:spPr>
          <p:txBody>
            <a:bodyPr wrap="square" rtlCol="0">
              <a:spAutoFit/>
            </a:bodyPr>
            <a:lstStyle/>
            <a:p>
              <a:pPr algn="ctr"/>
              <a:r>
                <a:rPr lang="en-GB" sz="1800" b="1" dirty="0">
                  <a:solidFill>
                    <a:schemeClr val="accent1">
                      <a:lumMod val="75000"/>
                    </a:schemeClr>
                  </a:solidFill>
                </a:rPr>
                <a:t>Environmental</a:t>
              </a:r>
            </a:p>
          </p:txBody>
        </p:sp>
        <p:sp>
          <p:nvSpPr>
            <p:cNvPr id="14" name="TextBox 13"/>
            <p:cNvSpPr txBox="1"/>
            <p:nvPr/>
          </p:nvSpPr>
          <p:spPr>
            <a:xfrm>
              <a:off x="5274078" y="4648926"/>
              <a:ext cx="1566174" cy="369332"/>
            </a:xfrm>
            <a:prstGeom prst="rect">
              <a:avLst/>
            </a:prstGeom>
            <a:noFill/>
          </p:spPr>
          <p:txBody>
            <a:bodyPr wrap="square" rtlCol="0">
              <a:spAutoFit/>
            </a:bodyPr>
            <a:lstStyle/>
            <a:p>
              <a:pPr algn="ctr"/>
              <a:r>
                <a:rPr lang="en-GB" sz="1800" b="1" dirty="0">
                  <a:solidFill>
                    <a:schemeClr val="accent1">
                      <a:lumMod val="75000"/>
                    </a:schemeClr>
                  </a:solidFill>
                </a:rPr>
                <a:t>Economic</a:t>
              </a:r>
            </a:p>
          </p:txBody>
        </p:sp>
        <p:sp>
          <p:nvSpPr>
            <p:cNvPr id="6" name="TextBox 5"/>
            <p:cNvSpPr txBox="1"/>
            <p:nvPr/>
          </p:nvSpPr>
          <p:spPr>
            <a:xfrm>
              <a:off x="3896925" y="4498884"/>
              <a:ext cx="1296144" cy="323165"/>
            </a:xfrm>
            <a:prstGeom prst="rect">
              <a:avLst/>
            </a:prstGeom>
            <a:noFill/>
          </p:spPr>
          <p:txBody>
            <a:bodyPr wrap="square" rtlCol="0">
              <a:spAutoFit/>
            </a:bodyPr>
            <a:lstStyle/>
            <a:p>
              <a:pPr algn="ctr"/>
              <a:r>
                <a:rPr lang="en-GB" sz="1500" b="1" dirty="0">
                  <a:solidFill>
                    <a:schemeClr val="accent1">
                      <a:lumMod val="75000"/>
                    </a:schemeClr>
                  </a:solidFill>
                </a:rPr>
                <a:t>Viable</a:t>
              </a:r>
            </a:p>
          </p:txBody>
        </p:sp>
        <p:sp>
          <p:nvSpPr>
            <p:cNvPr id="16" name="TextBox 15"/>
            <p:cNvSpPr txBox="1"/>
            <p:nvPr/>
          </p:nvSpPr>
          <p:spPr>
            <a:xfrm>
              <a:off x="4761021" y="3212976"/>
              <a:ext cx="1296144" cy="323165"/>
            </a:xfrm>
            <a:prstGeom prst="rect">
              <a:avLst/>
            </a:prstGeom>
            <a:noFill/>
          </p:spPr>
          <p:txBody>
            <a:bodyPr wrap="square" rtlCol="0">
              <a:spAutoFit/>
            </a:bodyPr>
            <a:lstStyle/>
            <a:p>
              <a:pPr algn="ctr"/>
              <a:r>
                <a:rPr lang="en-GB" sz="1500" b="1" dirty="0">
                  <a:solidFill>
                    <a:schemeClr val="accent1">
                      <a:lumMod val="75000"/>
                    </a:schemeClr>
                  </a:solidFill>
                </a:rPr>
                <a:t>Equitable</a:t>
              </a:r>
            </a:p>
          </p:txBody>
        </p:sp>
        <p:sp>
          <p:nvSpPr>
            <p:cNvPr id="17" name="TextBox 16"/>
            <p:cNvSpPr txBox="1"/>
            <p:nvPr/>
          </p:nvSpPr>
          <p:spPr>
            <a:xfrm>
              <a:off x="3059832" y="3236929"/>
              <a:ext cx="1296144" cy="323165"/>
            </a:xfrm>
            <a:prstGeom prst="rect">
              <a:avLst/>
            </a:prstGeom>
            <a:noFill/>
          </p:spPr>
          <p:txBody>
            <a:bodyPr wrap="square" rtlCol="0">
              <a:spAutoFit/>
            </a:bodyPr>
            <a:lstStyle/>
            <a:p>
              <a:pPr algn="ctr"/>
              <a:r>
                <a:rPr lang="en-GB" sz="1500" b="1" dirty="0">
                  <a:solidFill>
                    <a:schemeClr val="accent1">
                      <a:lumMod val="75000"/>
                    </a:schemeClr>
                  </a:solidFill>
                </a:rPr>
                <a:t>Bearable</a:t>
              </a:r>
            </a:p>
          </p:txBody>
        </p:sp>
        <p:sp>
          <p:nvSpPr>
            <p:cNvPr id="11" name="TextBox 10"/>
            <p:cNvSpPr txBox="1"/>
            <p:nvPr/>
          </p:nvSpPr>
          <p:spPr>
            <a:xfrm>
              <a:off x="3113838" y="3699031"/>
              <a:ext cx="2781309" cy="369332"/>
            </a:xfrm>
            <a:prstGeom prst="rect">
              <a:avLst/>
            </a:prstGeom>
            <a:noFill/>
          </p:spPr>
          <p:txBody>
            <a:bodyPr wrap="square" rtlCol="0">
              <a:spAutoFit/>
            </a:bodyPr>
            <a:lstStyle/>
            <a:p>
              <a:pPr algn="ctr"/>
              <a:r>
                <a:rPr lang="en-GB" sz="1800" b="1" dirty="0">
                  <a:solidFill>
                    <a:schemeClr val="accent1">
                      <a:lumMod val="75000"/>
                    </a:schemeClr>
                  </a:solidFill>
                </a:rPr>
                <a:t>SUSTAINABLE</a:t>
              </a:r>
            </a:p>
          </p:txBody>
        </p:sp>
      </p:grpSp>
    </p:spTree>
    <p:extLst>
      <p:ext uri="{BB962C8B-B14F-4D97-AF65-F5344CB8AC3E}">
        <p14:creationId xmlns:p14="http://schemas.microsoft.com/office/powerpoint/2010/main" val="6262208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FEB6B7-47DA-31C4-7D84-9FDBF0816832}"/>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947446EC-E012-02A8-9CC5-C20B9A42D7CE}"/>
              </a:ext>
            </a:extLst>
          </p:cNvPr>
          <p:cNvSpPr>
            <a:spLocks noGrp="1"/>
          </p:cNvSpPr>
          <p:nvPr>
            <p:ph type="title"/>
          </p:nvPr>
        </p:nvSpPr>
        <p:spPr>
          <a:xfrm>
            <a:off x="538681" y="197930"/>
            <a:ext cx="8229600" cy="529568"/>
          </a:xfrm>
        </p:spPr>
        <p:txBody>
          <a:bodyPr>
            <a:normAutofit fontScale="90000"/>
          </a:bodyPr>
          <a:lstStyle/>
          <a:p>
            <a:pPr algn="ctr"/>
            <a:r>
              <a:rPr lang="cy-GB" b="1" noProof="0" dirty="0"/>
              <a:t>Eco-Sosialaeth</a:t>
            </a:r>
            <a:endParaRPr lang="en-US" altLang="en-US" b="1" dirty="0"/>
          </a:p>
        </p:txBody>
      </p:sp>
      <p:sp>
        <p:nvSpPr>
          <p:cNvPr id="3" name="TextBox 2">
            <a:extLst>
              <a:ext uri="{FF2B5EF4-FFF2-40B4-BE49-F238E27FC236}">
                <a16:creationId xmlns:a16="http://schemas.microsoft.com/office/drawing/2014/main" id="{B6101686-3958-55F9-2ED7-3BA1B41E714F}"/>
              </a:ext>
            </a:extLst>
          </p:cNvPr>
          <p:cNvSpPr txBox="1"/>
          <p:nvPr/>
        </p:nvSpPr>
        <p:spPr>
          <a:xfrm>
            <a:off x="251520" y="1173818"/>
            <a:ext cx="8640960" cy="3744615"/>
          </a:xfrm>
          <a:prstGeom prst="rect">
            <a:avLst/>
          </a:prstGeom>
          <a:noFill/>
        </p:spPr>
        <p:txBody>
          <a:bodyPr wrap="square" rtlCol="0">
            <a:spAutoFit/>
          </a:bodyPr>
          <a:lstStyle/>
          <a:p>
            <a:pPr>
              <a:spcBef>
                <a:spcPts val="450"/>
              </a:spcBef>
              <a:spcAft>
                <a:spcPts val="450"/>
              </a:spcAft>
            </a:pPr>
            <a:r>
              <a:rPr lang="cy-GB" sz="2400" b="1" noProof="0" dirty="0"/>
              <a:t>Eco-Sosialaeth</a:t>
            </a:r>
            <a:endParaRPr lang="cy-GB" sz="2400" noProof="0" dirty="0"/>
          </a:p>
          <a:p>
            <a:pPr marL="342900" indent="-342900">
              <a:spcBef>
                <a:spcPts val="450"/>
              </a:spcBef>
              <a:spcAft>
                <a:spcPts val="450"/>
              </a:spcAft>
              <a:buFont typeface="Arial" panose="020B0604020202020204" pitchFamily="34" charset="0"/>
              <a:buChar char="•"/>
            </a:pPr>
            <a:r>
              <a:rPr lang="cy-GB" sz="2000" noProof="0" dirty="0"/>
              <a:t>Mae gan eco-sosialaeth agweddau sy’n ein caniatáu i</a:t>
            </a:r>
            <a:r>
              <a:rPr lang="cy-GB" sz="2000" dirty="0"/>
              <a:t>’w gweld fel math o ddamcaniaeth feirniadol</a:t>
            </a:r>
            <a:r>
              <a:rPr lang="cy-GB" sz="2000" noProof="0" dirty="0"/>
              <a:t> (h.y. </a:t>
            </a:r>
            <a:r>
              <a:rPr lang="cy-GB" sz="2000" dirty="0"/>
              <a:t>yn</a:t>
            </a:r>
            <a:r>
              <a:rPr lang="cy-GB" sz="2000" noProof="0" dirty="0"/>
              <a:t> debyg i ffeministiaeth, Marcsiaeth ac ati) </a:t>
            </a:r>
          </a:p>
          <a:p>
            <a:pPr marL="342900" indent="-342900">
              <a:spcBef>
                <a:spcPts val="450"/>
              </a:spcBef>
              <a:spcAft>
                <a:spcPts val="450"/>
              </a:spcAft>
              <a:buFont typeface="Arial" panose="020B0604020202020204" pitchFamily="34" charset="0"/>
              <a:buChar char="•"/>
            </a:pPr>
            <a:r>
              <a:rPr lang="cy-GB" sz="2000" noProof="0" dirty="0"/>
              <a:t>Mae eco-sosialwyr yn canolbwyntio ar y berthynas rhwng anghydraddoldeb a gwahaniaeth </a:t>
            </a:r>
            <a:r>
              <a:rPr lang="cy-GB" sz="2000" dirty="0"/>
              <a:t>cymdeithasol </a:t>
            </a:r>
            <a:r>
              <a:rPr lang="cy-GB" sz="2000" noProof="0" dirty="0"/>
              <a:t>ymhlith pobl a </a:t>
            </a:r>
            <a:r>
              <a:rPr lang="cy-GB" sz="2000" dirty="0"/>
              <a:t>goruchafu ar </a:t>
            </a:r>
            <a:r>
              <a:rPr lang="cy-GB" sz="2000" noProof="0" dirty="0"/>
              <a:t>natur. </a:t>
            </a:r>
          </a:p>
          <a:p>
            <a:pPr marL="342900" indent="-342900">
              <a:spcBef>
                <a:spcPts val="450"/>
              </a:spcBef>
              <a:spcAft>
                <a:spcPts val="450"/>
              </a:spcAft>
              <a:buFont typeface="Arial" panose="020B0604020202020204" pitchFamily="34" charset="0"/>
              <a:buChar char="•"/>
            </a:pPr>
            <a:r>
              <a:rPr lang="cy-GB" sz="2000" noProof="0" dirty="0"/>
              <a:t>Er dryswch, gall yr agwedd hon gael nifer o labeli megis </a:t>
            </a:r>
            <a:r>
              <a:rPr lang="cy-GB" sz="2000" noProof="0" dirty="0">
                <a:hlinkClick r:id="rId2">
                  <a:extLst>
                    <a:ext uri="{A12FA001-AC4F-418D-AE19-62706E023703}">
                      <ahyp:hlinkClr xmlns:ahyp="http://schemas.microsoft.com/office/drawing/2018/hyperlinkcolor" val="tx"/>
                    </a:ext>
                  </a:extLst>
                </a:hlinkClick>
              </a:rPr>
              <a:t>Eco-sosialaeth</a:t>
            </a:r>
            <a:r>
              <a:rPr lang="cy-GB" sz="2000" noProof="0" dirty="0"/>
              <a:t>, </a:t>
            </a:r>
            <a:r>
              <a:rPr lang="cy-GB" sz="2000" noProof="0" dirty="0">
                <a:hlinkClick r:id="rId3">
                  <a:extLst>
                    <a:ext uri="{A12FA001-AC4F-418D-AE19-62706E023703}">
                      <ahyp:hlinkClr xmlns:ahyp="http://schemas.microsoft.com/office/drawing/2018/hyperlinkcolor" val="tx"/>
                    </a:ext>
                  </a:extLst>
                </a:hlinkClick>
              </a:rPr>
              <a:t>sosialaeth werdd</a:t>
            </a:r>
            <a:r>
              <a:rPr lang="cy-GB" sz="2000" noProof="0" dirty="0"/>
              <a:t> neu </a:t>
            </a:r>
            <a:r>
              <a:rPr lang="cy-GB" sz="2000" noProof="0" dirty="0">
                <a:hlinkClick r:id="rId4">
                  <a:extLst>
                    <a:ext uri="{A12FA001-AC4F-418D-AE19-62706E023703}">
                      <ahyp:hlinkClr xmlns:ahyp="http://schemas.microsoft.com/office/drawing/2018/hyperlinkcolor" val="tx"/>
                    </a:ext>
                  </a:extLst>
                </a:hlinkClick>
              </a:rPr>
              <a:t>ecoleg sosialaidd </a:t>
            </a:r>
            <a:r>
              <a:rPr lang="cy-GB" sz="2000" noProof="0" dirty="0"/>
              <a:t>(D.S. Mae’r gwefannau hyn yn egluro’r agweddau gwahanol hyn ond nid ydynt yn ffynonellau academaidd)</a:t>
            </a:r>
          </a:p>
          <a:p>
            <a:pPr marL="342900" indent="-342900">
              <a:spcBef>
                <a:spcPts val="450"/>
              </a:spcBef>
              <a:spcAft>
                <a:spcPts val="450"/>
              </a:spcAft>
              <a:buFont typeface="Arial" panose="020B0604020202020204" pitchFamily="34" charset="0"/>
              <a:buChar char="•"/>
            </a:pPr>
            <a:r>
              <a:rPr lang="cy-GB" sz="2000" noProof="0" dirty="0"/>
              <a:t>Yn aml, mae’r gwahaniaethau o ganlyniad i a yw pobl wedi dod i’w barn o safbwynt sosialaidd neu amgylcheddol</a:t>
            </a:r>
          </a:p>
        </p:txBody>
      </p:sp>
      <p:sp>
        <p:nvSpPr>
          <p:cNvPr id="5" name="TextBox 4">
            <a:extLst>
              <a:ext uri="{FF2B5EF4-FFF2-40B4-BE49-F238E27FC236}">
                <a16:creationId xmlns:a16="http://schemas.microsoft.com/office/drawing/2014/main" id="{5CB7A28E-8E6E-1375-490D-0F703B5ED7E3}"/>
              </a:ext>
            </a:extLst>
          </p:cNvPr>
          <p:cNvSpPr txBox="1"/>
          <p:nvPr/>
        </p:nvSpPr>
        <p:spPr>
          <a:xfrm>
            <a:off x="4656841" y="5481228"/>
            <a:ext cx="3101513" cy="323165"/>
          </a:xfrm>
          <a:prstGeom prst="rect">
            <a:avLst/>
          </a:prstGeom>
          <a:noFill/>
        </p:spPr>
        <p:txBody>
          <a:bodyPr wrap="square" rtlCol="0">
            <a:spAutoFit/>
          </a:bodyPr>
          <a:lstStyle/>
          <a:p>
            <a:pPr algn="r"/>
            <a:r>
              <a:rPr lang="cy-GB" sz="1500" noProof="0" dirty="0"/>
              <a:t>Gweler </a:t>
            </a:r>
            <a:r>
              <a:rPr lang="cy-GB" sz="1500" noProof="0" dirty="0">
                <a:solidFill>
                  <a:schemeClr val="tx1">
                    <a:lumMod val="75000"/>
                    <a:lumOff val="25000"/>
                  </a:schemeClr>
                </a:solidFill>
                <a:hlinkClick r:id="rId5"/>
              </a:rPr>
              <a:t>Max </a:t>
            </a:r>
            <a:r>
              <a:rPr lang="cy-GB" sz="1500" noProof="0" dirty="0" err="1">
                <a:solidFill>
                  <a:schemeClr val="tx1">
                    <a:lumMod val="75000"/>
                    <a:lumOff val="25000"/>
                  </a:schemeClr>
                </a:solidFill>
                <a:hlinkClick r:id="rId5"/>
              </a:rPr>
              <a:t>Ajl</a:t>
            </a:r>
            <a:r>
              <a:rPr lang="cy-GB" sz="1500" noProof="0" dirty="0">
                <a:solidFill>
                  <a:schemeClr val="tx1">
                    <a:lumMod val="75000"/>
                    <a:lumOff val="25000"/>
                  </a:schemeClr>
                </a:solidFill>
                <a:hlinkClick r:id="rId5"/>
              </a:rPr>
              <a:t> (2021) </a:t>
            </a:r>
            <a:r>
              <a:rPr lang="cy-GB" sz="1500" noProof="0" dirty="0"/>
              <a:t>er enghraifft </a:t>
            </a:r>
          </a:p>
        </p:txBody>
      </p:sp>
    </p:spTree>
    <p:extLst>
      <p:ext uri="{BB962C8B-B14F-4D97-AF65-F5344CB8AC3E}">
        <p14:creationId xmlns:p14="http://schemas.microsoft.com/office/powerpoint/2010/main" val="25982412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538681" y="197930"/>
            <a:ext cx="8229600" cy="529568"/>
          </a:xfrm>
        </p:spPr>
        <p:txBody>
          <a:bodyPr>
            <a:normAutofit fontScale="90000"/>
          </a:bodyPr>
          <a:lstStyle/>
          <a:p>
            <a:pPr algn="ctr"/>
            <a:r>
              <a:rPr lang="en-GB" altLang="en-US" b="1" dirty="0">
                <a:solidFill>
                  <a:schemeClr val="accent1">
                    <a:lumMod val="75000"/>
                  </a:schemeClr>
                </a:solidFill>
              </a:rPr>
              <a:t>Eco-Socialism</a:t>
            </a:r>
            <a:endParaRPr lang="en-US" altLang="en-US" b="1" dirty="0">
              <a:solidFill>
                <a:schemeClr val="accent1">
                  <a:lumMod val="75000"/>
                </a:schemeClr>
              </a:solidFill>
            </a:endParaRPr>
          </a:p>
        </p:txBody>
      </p:sp>
      <p:sp>
        <p:nvSpPr>
          <p:cNvPr id="3" name="TextBox 2">
            <a:extLst>
              <a:ext uri="{FF2B5EF4-FFF2-40B4-BE49-F238E27FC236}">
                <a16:creationId xmlns:a16="http://schemas.microsoft.com/office/drawing/2014/main" id="{AEFFCE8D-ADFE-7477-3E05-6637A70F4081}"/>
              </a:ext>
            </a:extLst>
          </p:cNvPr>
          <p:cNvSpPr txBox="1"/>
          <p:nvPr/>
        </p:nvSpPr>
        <p:spPr>
          <a:xfrm>
            <a:off x="251520" y="1173818"/>
            <a:ext cx="8640960" cy="3744615"/>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Eco-Socialism</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Eco-socialism has aspects that allow us to see it as a form of critical theory (i.e. similar to feminism, Marxism etc.) </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Eco-socialists focus on the relationship between social inequality and difference among humans and the domination of nature. </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Confusingly, this approach can have a number of labels such as </a:t>
            </a:r>
            <a:r>
              <a:rPr lang="en-GB" sz="2000" dirty="0">
                <a:solidFill>
                  <a:schemeClr val="accent5"/>
                </a:solidFill>
                <a:hlinkClick r:id="rId2">
                  <a:extLst>
                    <a:ext uri="{A12FA001-AC4F-418D-AE19-62706E023703}">
                      <ahyp:hlinkClr xmlns:ahyp="http://schemas.microsoft.com/office/drawing/2018/hyperlinkcolor" val="tx"/>
                    </a:ext>
                  </a:extLst>
                </a:hlinkClick>
              </a:rPr>
              <a:t>Eco-socialism</a:t>
            </a:r>
            <a:r>
              <a:rPr lang="en-GB" sz="2000" dirty="0">
                <a:solidFill>
                  <a:schemeClr val="accent1">
                    <a:lumMod val="75000"/>
                  </a:schemeClr>
                </a:solidFill>
              </a:rPr>
              <a:t>, </a:t>
            </a:r>
            <a:r>
              <a:rPr lang="en-GB" sz="2000" dirty="0">
                <a:solidFill>
                  <a:schemeClr val="accent5"/>
                </a:solidFill>
                <a:hlinkClick r:id="rId3">
                  <a:extLst>
                    <a:ext uri="{A12FA001-AC4F-418D-AE19-62706E023703}">
                      <ahyp:hlinkClr xmlns:ahyp="http://schemas.microsoft.com/office/drawing/2018/hyperlinkcolor" val="tx"/>
                    </a:ext>
                  </a:extLst>
                </a:hlinkClick>
              </a:rPr>
              <a:t>green socialism</a:t>
            </a:r>
            <a:r>
              <a:rPr lang="en-GB" sz="2000" dirty="0">
                <a:solidFill>
                  <a:schemeClr val="accent5"/>
                </a:solidFill>
              </a:rPr>
              <a:t> </a:t>
            </a:r>
            <a:r>
              <a:rPr lang="en-GB" sz="2000" dirty="0">
                <a:solidFill>
                  <a:schemeClr val="accent1">
                    <a:lumMod val="75000"/>
                  </a:schemeClr>
                </a:solidFill>
              </a:rPr>
              <a:t>or </a:t>
            </a:r>
            <a:r>
              <a:rPr lang="en-GB" sz="2000" dirty="0">
                <a:solidFill>
                  <a:schemeClr val="accent5"/>
                </a:solidFill>
                <a:hlinkClick r:id="rId4">
                  <a:extLst>
                    <a:ext uri="{A12FA001-AC4F-418D-AE19-62706E023703}">
                      <ahyp:hlinkClr xmlns:ahyp="http://schemas.microsoft.com/office/drawing/2018/hyperlinkcolor" val="tx"/>
                    </a:ext>
                  </a:extLst>
                </a:hlinkClick>
              </a:rPr>
              <a:t>socialist ecology </a:t>
            </a:r>
            <a:r>
              <a:rPr lang="en-GB" sz="2000" dirty="0">
                <a:solidFill>
                  <a:schemeClr val="accent1">
                    <a:lumMod val="75000"/>
                  </a:schemeClr>
                </a:solidFill>
              </a:rPr>
              <a:t>(N.B. These websites illustrate these different approaches but are not academic sources)</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Often the differences are due to whether people have come to their views from a socialist or environmentalist stance</a:t>
            </a:r>
          </a:p>
        </p:txBody>
      </p:sp>
      <p:sp>
        <p:nvSpPr>
          <p:cNvPr id="5" name="TextBox 4">
            <a:extLst>
              <a:ext uri="{FF2B5EF4-FFF2-40B4-BE49-F238E27FC236}">
                <a16:creationId xmlns:a16="http://schemas.microsoft.com/office/drawing/2014/main" id="{7B51ADDE-388C-9180-B11A-0DCBF710EBC2}"/>
              </a:ext>
            </a:extLst>
          </p:cNvPr>
          <p:cNvSpPr txBox="1"/>
          <p:nvPr/>
        </p:nvSpPr>
        <p:spPr>
          <a:xfrm>
            <a:off x="5166066" y="5481228"/>
            <a:ext cx="2991106" cy="323165"/>
          </a:xfrm>
          <a:prstGeom prst="rect">
            <a:avLst/>
          </a:prstGeom>
          <a:noFill/>
        </p:spPr>
        <p:txBody>
          <a:bodyPr wrap="square" rtlCol="0">
            <a:spAutoFit/>
          </a:bodyPr>
          <a:lstStyle/>
          <a:p>
            <a:pPr algn="r"/>
            <a:r>
              <a:rPr lang="en-GB" sz="1500" dirty="0">
                <a:solidFill>
                  <a:schemeClr val="accent1">
                    <a:lumMod val="75000"/>
                  </a:schemeClr>
                </a:solidFill>
              </a:rPr>
              <a:t>See for example </a:t>
            </a:r>
            <a:r>
              <a:rPr lang="en-GB" sz="1500" dirty="0">
                <a:solidFill>
                  <a:schemeClr val="accent5"/>
                </a:solidFill>
                <a:hlinkClick r:id="rId5">
                  <a:extLst>
                    <a:ext uri="{A12FA001-AC4F-418D-AE19-62706E023703}">
                      <ahyp:hlinkClr xmlns:ahyp="http://schemas.microsoft.com/office/drawing/2018/hyperlinkcolor" val="tx"/>
                    </a:ext>
                  </a:extLst>
                </a:hlinkClick>
              </a:rPr>
              <a:t>Max </a:t>
            </a:r>
            <a:r>
              <a:rPr lang="en-GB" sz="1500" dirty="0" err="1">
                <a:solidFill>
                  <a:schemeClr val="accent5"/>
                </a:solidFill>
                <a:hlinkClick r:id="rId5">
                  <a:extLst>
                    <a:ext uri="{A12FA001-AC4F-418D-AE19-62706E023703}">
                      <ahyp:hlinkClr xmlns:ahyp="http://schemas.microsoft.com/office/drawing/2018/hyperlinkcolor" val="tx"/>
                    </a:ext>
                  </a:extLst>
                </a:hlinkClick>
              </a:rPr>
              <a:t>Ajl</a:t>
            </a:r>
            <a:r>
              <a:rPr lang="en-GB" sz="1500" dirty="0">
                <a:solidFill>
                  <a:schemeClr val="accent5"/>
                </a:solidFill>
                <a:hlinkClick r:id="rId5">
                  <a:extLst>
                    <a:ext uri="{A12FA001-AC4F-418D-AE19-62706E023703}">
                      <ahyp:hlinkClr xmlns:ahyp="http://schemas.microsoft.com/office/drawing/2018/hyperlinkcolor" val="tx"/>
                    </a:ext>
                  </a:extLst>
                </a:hlinkClick>
              </a:rPr>
              <a:t> (2021) </a:t>
            </a:r>
            <a:endParaRPr lang="en-GB" sz="1500" dirty="0">
              <a:solidFill>
                <a:schemeClr val="accent5"/>
              </a:solidFill>
            </a:endParaRPr>
          </a:p>
        </p:txBody>
      </p:sp>
    </p:spTree>
    <p:extLst>
      <p:ext uri="{BB962C8B-B14F-4D97-AF65-F5344CB8AC3E}">
        <p14:creationId xmlns:p14="http://schemas.microsoft.com/office/powerpoint/2010/main" val="10115019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F1D64F-5590-66CA-1472-1E28CD186CFB}"/>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FB8D4B28-6B0D-34F6-F2D8-7B03DBEEEB22}"/>
              </a:ext>
            </a:extLst>
          </p:cNvPr>
          <p:cNvSpPr>
            <a:spLocks noGrp="1"/>
          </p:cNvSpPr>
          <p:nvPr>
            <p:ph type="title"/>
          </p:nvPr>
        </p:nvSpPr>
        <p:spPr>
          <a:xfrm>
            <a:off x="424654" y="233648"/>
            <a:ext cx="8229600" cy="438581"/>
          </a:xfrm>
        </p:spPr>
        <p:txBody>
          <a:bodyPr>
            <a:normAutofit fontScale="90000"/>
          </a:bodyPr>
          <a:lstStyle/>
          <a:p>
            <a:pPr algn="ctr"/>
            <a:r>
              <a:rPr lang="cy-GB" b="1" dirty="0"/>
              <a:t>Eco-Sosialaeth</a:t>
            </a:r>
            <a:endParaRPr lang="en-US" altLang="en-US" b="1" dirty="0"/>
          </a:p>
        </p:txBody>
      </p:sp>
      <p:sp>
        <p:nvSpPr>
          <p:cNvPr id="3" name="TextBox 2">
            <a:extLst>
              <a:ext uri="{FF2B5EF4-FFF2-40B4-BE49-F238E27FC236}">
                <a16:creationId xmlns:a16="http://schemas.microsoft.com/office/drawing/2014/main" id="{5E96CEFC-1E08-1A33-568F-F43F1423CC18}"/>
              </a:ext>
            </a:extLst>
          </p:cNvPr>
          <p:cNvSpPr txBox="1"/>
          <p:nvPr/>
        </p:nvSpPr>
        <p:spPr>
          <a:xfrm>
            <a:off x="143508" y="1051595"/>
            <a:ext cx="8856984" cy="4329390"/>
          </a:xfrm>
          <a:prstGeom prst="rect">
            <a:avLst/>
          </a:prstGeom>
          <a:noFill/>
        </p:spPr>
        <p:txBody>
          <a:bodyPr wrap="square" rtlCol="0">
            <a:spAutoFit/>
          </a:bodyPr>
          <a:lstStyle/>
          <a:p>
            <a:pPr>
              <a:spcBef>
                <a:spcPts val="450"/>
              </a:spcBef>
              <a:spcAft>
                <a:spcPts val="450"/>
              </a:spcAft>
            </a:pPr>
            <a:r>
              <a:rPr lang="cy-GB" sz="2400" b="1" noProof="0" dirty="0"/>
              <a:t>Eco-Sosialaeth</a:t>
            </a:r>
            <a:endParaRPr lang="cy-GB" sz="2400" noProof="0" dirty="0"/>
          </a:p>
          <a:p>
            <a:pPr marL="342900" indent="-342900">
              <a:spcBef>
                <a:spcPts val="450"/>
              </a:spcBef>
              <a:spcAft>
                <a:spcPts val="450"/>
              </a:spcAft>
              <a:buFont typeface="Arial" panose="020B0604020202020204" pitchFamily="34" charset="0"/>
              <a:buChar char="•"/>
            </a:pPr>
            <a:r>
              <a:rPr lang="cy-GB" sz="2200" noProof="0" dirty="0"/>
              <a:t>Ar y cyd â safbwyntiau sosialaidd neu </a:t>
            </a:r>
            <a:r>
              <a:rPr lang="cy-GB" sz="2200" noProof="0" dirty="0" err="1"/>
              <a:t>Farcsaidd</a:t>
            </a:r>
            <a:r>
              <a:rPr lang="cy-GB" sz="2200" noProof="0" dirty="0"/>
              <a:t> eraill, mae eco-Sosialwyr yn gweld safle </a:t>
            </a:r>
            <a:r>
              <a:rPr lang="cy-GB" sz="2200" noProof="0" dirty="0" err="1"/>
              <a:t>oruchafol</a:t>
            </a:r>
            <a:r>
              <a:rPr lang="cy-GB" sz="2200" noProof="0" dirty="0"/>
              <a:t> y system gyfalafol yn broblem ganolog.</a:t>
            </a:r>
          </a:p>
          <a:p>
            <a:pPr marL="342900" indent="-342900">
              <a:spcBef>
                <a:spcPts val="450"/>
              </a:spcBef>
              <a:spcAft>
                <a:spcPts val="450"/>
              </a:spcAft>
              <a:buFont typeface="Arial" panose="020B0604020202020204" pitchFamily="34" charset="0"/>
              <a:buChar char="•"/>
            </a:pPr>
            <a:r>
              <a:rPr lang="cy-GB" sz="2200" noProof="0" dirty="0"/>
              <a:t>Y ffordd y maen nhw’n wahanol i’w gilydd yw eu bod nhw’n cydnabod bod cyfalafiaeth nid yn unig yn arwain at </a:t>
            </a:r>
            <a:r>
              <a:rPr lang="cy-GB" sz="2200" noProof="0" dirty="0" err="1"/>
              <a:t>allgáu</a:t>
            </a:r>
            <a:r>
              <a:rPr lang="cy-GB" sz="2200" noProof="0" dirty="0"/>
              <a:t> cymdeithasol a thlodi, ond hefyd yn arwain at ddiraddio a </a:t>
            </a:r>
            <a:r>
              <a:rPr lang="cy-GB" sz="2200" noProof="0" dirty="0" err="1"/>
              <a:t>chamfanteisio</a:t>
            </a:r>
            <a:r>
              <a:rPr lang="cy-GB" sz="2200" noProof="0" dirty="0"/>
              <a:t> amgylcheddol (cofiwch y fideo, ‘</a:t>
            </a:r>
            <a:r>
              <a:rPr lang="cy-GB" sz="2200" i="1" noProof="0" dirty="0"/>
              <a:t>The </a:t>
            </a:r>
            <a:r>
              <a:rPr lang="cy-GB" sz="2200" i="1" noProof="0" dirty="0" err="1"/>
              <a:t>Story</a:t>
            </a:r>
            <a:r>
              <a:rPr lang="cy-GB" sz="2200" i="1" noProof="0" dirty="0"/>
              <a:t> of </a:t>
            </a:r>
            <a:r>
              <a:rPr lang="cy-GB" sz="2200" i="1" noProof="0" dirty="0" err="1"/>
              <a:t>Stuff</a:t>
            </a:r>
            <a:r>
              <a:rPr lang="cy-GB" sz="2200" noProof="0" dirty="0"/>
              <a:t>’)</a:t>
            </a:r>
          </a:p>
          <a:p>
            <a:pPr marL="342900" indent="-342900">
              <a:spcBef>
                <a:spcPts val="450"/>
              </a:spcBef>
              <a:spcAft>
                <a:spcPts val="450"/>
              </a:spcAft>
              <a:buFont typeface="Arial" panose="020B0604020202020204" pitchFamily="34" charset="0"/>
              <a:buChar char="•"/>
            </a:pPr>
            <a:r>
              <a:rPr lang="cy-GB" sz="2200" noProof="0" dirty="0"/>
              <a:t>Maent yn dadlau dros berchnogaeth ar y cyd ar y dulliau cynhyrchu a </a:t>
            </a:r>
            <a:r>
              <a:rPr lang="cy-GB" sz="2200" noProof="0" dirty="0" err="1"/>
              <a:t>chydweithredoliaeth</a:t>
            </a:r>
            <a:r>
              <a:rPr lang="cy-GB" sz="2200" noProof="0" dirty="0"/>
              <a:t> gyda ffocws ar bobl yn byw mewn harmoni â’i gilydd a natur</a:t>
            </a:r>
          </a:p>
          <a:p>
            <a:pPr marL="342900" indent="-342900">
              <a:spcBef>
                <a:spcPts val="450"/>
              </a:spcBef>
              <a:spcAft>
                <a:spcPts val="450"/>
              </a:spcAft>
              <a:buFont typeface="Arial" panose="020B0604020202020204" pitchFamily="34" charset="0"/>
              <a:buChar char="•"/>
            </a:pPr>
            <a:endParaRPr lang="cy-GB" sz="2000" noProof="0" dirty="0"/>
          </a:p>
        </p:txBody>
      </p:sp>
      <p:sp>
        <p:nvSpPr>
          <p:cNvPr id="5" name="TextBox 4">
            <a:extLst>
              <a:ext uri="{FF2B5EF4-FFF2-40B4-BE49-F238E27FC236}">
                <a16:creationId xmlns:a16="http://schemas.microsoft.com/office/drawing/2014/main" id="{D3A1B987-3063-333B-3011-DFC2A3843BF7}"/>
              </a:ext>
            </a:extLst>
          </p:cNvPr>
          <p:cNvSpPr txBox="1"/>
          <p:nvPr/>
        </p:nvSpPr>
        <p:spPr>
          <a:xfrm>
            <a:off x="4722829" y="5481228"/>
            <a:ext cx="3035525" cy="323165"/>
          </a:xfrm>
          <a:prstGeom prst="rect">
            <a:avLst/>
          </a:prstGeom>
          <a:noFill/>
        </p:spPr>
        <p:txBody>
          <a:bodyPr wrap="square" rtlCol="0">
            <a:spAutoFit/>
          </a:bodyPr>
          <a:lstStyle/>
          <a:p>
            <a:pPr algn="r"/>
            <a:r>
              <a:rPr lang="cy-GB" sz="1500" noProof="0" dirty="0"/>
              <a:t>Gweler </a:t>
            </a:r>
            <a:r>
              <a:rPr lang="cy-GB" sz="1500" noProof="0" dirty="0">
                <a:solidFill>
                  <a:schemeClr val="tx1">
                    <a:lumMod val="75000"/>
                    <a:lumOff val="25000"/>
                  </a:schemeClr>
                </a:solidFill>
                <a:hlinkClick r:id="rId2"/>
              </a:rPr>
              <a:t>Max </a:t>
            </a:r>
            <a:r>
              <a:rPr lang="cy-GB" sz="1500" noProof="0" dirty="0" err="1">
                <a:solidFill>
                  <a:schemeClr val="tx1">
                    <a:lumMod val="75000"/>
                    <a:lumOff val="25000"/>
                  </a:schemeClr>
                </a:solidFill>
                <a:hlinkClick r:id="rId2"/>
              </a:rPr>
              <a:t>Ajl</a:t>
            </a:r>
            <a:r>
              <a:rPr lang="cy-GB" sz="1500" noProof="0" dirty="0">
                <a:solidFill>
                  <a:schemeClr val="tx1">
                    <a:lumMod val="75000"/>
                    <a:lumOff val="25000"/>
                  </a:schemeClr>
                </a:solidFill>
                <a:hlinkClick r:id="rId2"/>
              </a:rPr>
              <a:t> (2021) </a:t>
            </a:r>
            <a:r>
              <a:rPr lang="cy-GB" sz="1500" noProof="0" dirty="0"/>
              <a:t>er enghraifft</a:t>
            </a:r>
          </a:p>
        </p:txBody>
      </p:sp>
    </p:spTree>
    <p:extLst>
      <p:ext uri="{BB962C8B-B14F-4D97-AF65-F5344CB8AC3E}">
        <p14:creationId xmlns:p14="http://schemas.microsoft.com/office/powerpoint/2010/main" val="3898919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424654" y="233648"/>
            <a:ext cx="8229600" cy="438581"/>
          </a:xfrm>
        </p:spPr>
        <p:txBody>
          <a:bodyPr>
            <a:normAutofit fontScale="90000"/>
          </a:bodyPr>
          <a:lstStyle/>
          <a:p>
            <a:pPr algn="ctr"/>
            <a:r>
              <a:rPr lang="en-GB" altLang="en-US" b="1" dirty="0">
                <a:solidFill>
                  <a:schemeClr val="accent1">
                    <a:lumMod val="75000"/>
                  </a:schemeClr>
                </a:solidFill>
              </a:rPr>
              <a:t>Eco-Socialism</a:t>
            </a:r>
            <a:endParaRPr lang="en-US" altLang="en-US" b="1" dirty="0">
              <a:solidFill>
                <a:schemeClr val="accent1">
                  <a:lumMod val="75000"/>
                </a:schemeClr>
              </a:solidFill>
            </a:endParaRPr>
          </a:p>
        </p:txBody>
      </p:sp>
      <p:sp>
        <p:nvSpPr>
          <p:cNvPr id="3" name="TextBox 2">
            <a:extLst>
              <a:ext uri="{FF2B5EF4-FFF2-40B4-BE49-F238E27FC236}">
                <a16:creationId xmlns:a16="http://schemas.microsoft.com/office/drawing/2014/main" id="{AEFFCE8D-ADFE-7477-3E05-6637A70F4081}"/>
              </a:ext>
            </a:extLst>
          </p:cNvPr>
          <p:cNvSpPr txBox="1"/>
          <p:nvPr/>
        </p:nvSpPr>
        <p:spPr>
          <a:xfrm>
            <a:off x="143508" y="1051595"/>
            <a:ext cx="8856984" cy="4344779"/>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Eco-Socialism</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In common with other socialist or Marxist perspectives, eco-Socialists see the dominant position of the capitalist system as a central issue.</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The way in which they differ is that they acknowledge that capitalism not only results in social exclusion and poverty but also leads to environmental degradation and exploitation (remember the video, ‘The Story of Stuff)</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They argue for the collective ownership of the means of production and co-</a:t>
            </a:r>
            <a:r>
              <a:rPr lang="en-GB" sz="2200" dirty="0" err="1">
                <a:solidFill>
                  <a:schemeClr val="accent1">
                    <a:lumMod val="75000"/>
                  </a:schemeClr>
                </a:solidFill>
              </a:rPr>
              <a:t>operativism</a:t>
            </a:r>
            <a:r>
              <a:rPr lang="en-GB" sz="2200" dirty="0">
                <a:solidFill>
                  <a:schemeClr val="accent1">
                    <a:lumMod val="75000"/>
                  </a:schemeClr>
                </a:solidFill>
              </a:rPr>
              <a:t> with a focus on humans living in harmony with each other and nature</a:t>
            </a:r>
          </a:p>
          <a:p>
            <a:pPr marL="342900" indent="-342900">
              <a:spcBef>
                <a:spcPts val="450"/>
              </a:spcBef>
              <a:spcAft>
                <a:spcPts val="450"/>
              </a:spcAft>
              <a:buFont typeface="Arial" panose="020B0604020202020204" pitchFamily="34" charset="0"/>
              <a:buChar char="•"/>
            </a:pPr>
            <a:endParaRPr lang="en-GB" sz="2100" dirty="0">
              <a:solidFill>
                <a:schemeClr val="accent1">
                  <a:lumMod val="75000"/>
                </a:schemeClr>
              </a:solidFill>
            </a:endParaRPr>
          </a:p>
        </p:txBody>
      </p:sp>
      <p:sp>
        <p:nvSpPr>
          <p:cNvPr id="5" name="TextBox 4">
            <a:extLst>
              <a:ext uri="{FF2B5EF4-FFF2-40B4-BE49-F238E27FC236}">
                <a16:creationId xmlns:a16="http://schemas.microsoft.com/office/drawing/2014/main" id="{7B51ADDE-388C-9180-B11A-0DCBF710EBC2}"/>
              </a:ext>
            </a:extLst>
          </p:cNvPr>
          <p:cNvSpPr txBox="1"/>
          <p:nvPr/>
        </p:nvSpPr>
        <p:spPr>
          <a:xfrm>
            <a:off x="5166066" y="5481228"/>
            <a:ext cx="2592288" cy="323165"/>
          </a:xfrm>
          <a:prstGeom prst="rect">
            <a:avLst/>
          </a:prstGeom>
          <a:noFill/>
        </p:spPr>
        <p:txBody>
          <a:bodyPr wrap="square" rtlCol="0">
            <a:spAutoFit/>
          </a:bodyPr>
          <a:lstStyle/>
          <a:p>
            <a:pPr algn="r"/>
            <a:r>
              <a:rPr lang="en-GB" sz="1500" dirty="0">
                <a:solidFill>
                  <a:schemeClr val="accent1">
                    <a:lumMod val="75000"/>
                  </a:schemeClr>
                </a:solidFill>
              </a:rPr>
              <a:t>See for example </a:t>
            </a:r>
            <a:r>
              <a:rPr lang="en-GB" sz="1500" dirty="0">
                <a:solidFill>
                  <a:schemeClr val="accent5"/>
                </a:solidFill>
                <a:hlinkClick r:id="rId2">
                  <a:extLst>
                    <a:ext uri="{A12FA001-AC4F-418D-AE19-62706E023703}">
                      <ahyp:hlinkClr xmlns:ahyp="http://schemas.microsoft.com/office/drawing/2018/hyperlinkcolor" val="tx"/>
                    </a:ext>
                  </a:extLst>
                </a:hlinkClick>
              </a:rPr>
              <a:t>Max </a:t>
            </a:r>
            <a:r>
              <a:rPr lang="en-GB" sz="1500" dirty="0" err="1">
                <a:solidFill>
                  <a:schemeClr val="accent5"/>
                </a:solidFill>
                <a:hlinkClick r:id="rId2">
                  <a:extLst>
                    <a:ext uri="{A12FA001-AC4F-418D-AE19-62706E023703}">
                      <ahyp:hlinkClr xmlns:ahyp="http://schemas.microsoft.com/office/drawing/2018/hyperlinkcolor" val="tx"/>
                    </a:ext>
                  </a:extLst>
                </a:hlinkClick>
              </a:rPr>
              <a:t>Ajl</a:t>
            </a:r>
            <a:r>
              <a:rPr lang="en-GB" sz="1500" dirty="0">
                <a:solidFill>
                  <a:schemeClr val="accent5"/>
                </a:solidFill>
                <a:hlinkClick r:id="rId2">
                  <a:extLst>
                    <a:ext uri="{A12FA001-AC4F-418D-AE19-62706E023703}">
                      <ahyp:hlinkClr xmlns:ahyp="http://schemas.microsoft.com/office/drawing/2018/hyperlinkcolor" val="tx"/>
                    </a:ext>
                  </a:extLst>
                </a:hlinkClick>
              </a:rPr>
              <a:t> (2021) </a:t>
            </a:r>
            <a:endParaRPr lang="en-GB" sz="1500" dirty="0">
              <a:solidFill>
                <a:schemeClr val="accent5"/>
              </a:solidFill>
            </a:endParaRPr>
          </a:p>
        </p:txBody>
      </p:sp>
    </p:spTree>
    <p:extLst>
      <p:ext uri="{BB962C8B-B14F-4D97-AF65-F5344CB8AC3E}">
        <p14:creationId xmlns:p14="http://schemas.microsoft.com/office/powerpoint/2010/main" val="384156690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047B34-0248-10F1-5B3E-5D11F4279077}"/>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0889E600-D962-E842-14E8-6E6E26C12401}"/>
              </a:ext>
            </a:extLst>
          </p:cNvPr>
          <p:cNvSpPr>
            <a:spLocks noGrp="1"/>
          </p:cNvSpPr>
          <p:nvPr>
            <p:ph type="title"/>
          </p:nvPr>
        </p:nvSpPr>
        <p:spPr>
          <a:xfrm>
            <a:off x="457200" y="203666"/>
            <a:ext cx="8229600" cy="583574"/>
          </a:xfrm>
        </p:spPr>
        <p:txBody>
          <a:bodyPr>
            <a:normAutofit fontScale="90000"/>
          </a:bodyPr>
          <a:lstStyle/>
          <a:p>
            <a:pPr algn="ctr"/>
            <a:r>
              <a:rPr lang="cy-GB" b="1" dirty="0"/>
              <a:t>Eco-Sosialaeth</a:t>
            </a:r>
            <a:endParaRPr lang="en-US" altLang="en-US" b="1" dirty="0"/>
          </a:p>
        </p:txBody>
      </p:sp>
      <p:sp>
        <p:nvSpPr>
          <p:cNvPr id="3" name="TextBox 2">
            <a:extLst>
              <a:ext uri="{FF2B5EF4-FFF2-40B4-BE49-F238E27FC236}">
                <a16:creationId xmlns:a16="http://schemas.microsoft.com/office/drawing/2014/main" id="{EFAE4B0B-BC9A-0D1C-C052-78B79273FF81}"/>
              </a:ext>
            </a:extLst>
          </p:cNvPr>
          <p:cNvSpPr txBox="1"/>
          <p:nvPr/>
        </p:nvSpPr>
        <p:spPr>
          <a:xfrm>
            <a:off x="246220" y="1040112"/>
            <a:ext cx="8897780" cy="1513235"/>
          </a:xfrm>
          <a:prstGeom prst="rect">
            <a:avLst/>
          </a:prstGeom>
          <a:noFill/>
        </p:spPr>
        <p:txBody>
          <a:bodyPr wrap="square" rtlCol="0">
            <a:spAutoFit/>
          </a:bodyPr>
          <a:lstStyle/>
          <a:p>
            <a:pPr>
              <a:spcBef>
                <a:spcPts val="450"/>
              </a:spcBef>
              <a:spcAft>
                <a:spcPts val="450"/>
              </a:spcAft>
            </a:pPr>
            <a:r>
              <a:rPr lang="cy-GB" sz="2400" b="1" noProof="0" dirty="0"/>
              <a:t>Eco-Sosialaeth</a:t>
            </a:r>
            <a:endParaRPr lang="cy-GB" sz="2400" noProof="0" dirty="0"/>
          </a:p>
          <a:p>
            <a:pPr marL="342900" indent="-342900">
              <a:spcBef>
                <a:spcPts val="450"/>
              </a:spcBef>
              <a:spcAft>
                <a:spcPts val="450"/>
              </a:spcAft>
              <a:buFont typeface="Arial" panose="020B0604020202020204" pitchFamily="34" charset="0"/>
              <a:buChar char="•"/>
            </a:pPr>
            <a:r>
              <a:rPr lang="cy-GB" sz="2000" noProof="0" dirty="0"/>
              <a:t>Maen nhw hefyd yn gweld </a:t>
            </a:r>
            <a:r>
              <a:rPr lang="cy-GB" sz="2000" noProof="0" dirty="0" err="1">
                <a:hlinkClick r:id="rId2">
                  <a:extLst>
                    <a:ext uri="{A12FA001-AC4F-418D-AE19-62706E023703}">
                      <ahyp:hlinkClr xmlns:ahyp="http://schemas.microsoft.com/office/drawing/2018/hyperlinkcolor" val="tx"/>
                    </a:ext>
                  </a:extLst>
                </a:hlinkClick>
              </a:rPr>
              <a:t>globaleiddio</a:t>
            </a:r>
            <a:r>
              <a:rPr lang="cy-GB" sz="2000" noProof="0" dirty="0"/>
              <a:t> yn rhan o’r broblem, a </a:t>
            </a:r>
            <a:r>
              <a:rPr lang="cy-GB" sz="2000" noProof="0" dirty="0" err="1"/>
              <a:t>mega</a:t>
            </a:r>
            <a:r>
              <a:rPr lang="cy-GB" sz="2000" noProof="0" dirty="0"/>
              <a:t>-gwmnïau amlwladol fel y pethau mwyaf </a:t>
            </a:r>
            <a:r>
              <a:rPr lang="cy-GB" sz="2000" noProof="0" dirty="0" err="1"/>
              <a:t>ecsbloetiol</a:t>
            </a:r>
            <a:r>
              <a:rPr lang="cy-GB" sz="2000" noProof="0" dirty="0"/>
              <a:t> o bobl ac adnoddau naturiol fel ei gilydd</a:t>
            </a:r>
          </a:p>
        </p:txBody>
      </p:sp>
      <p:sp>
        <p:nvSpPr>
          <p:cNvPr id="5" name="TextBox 4">
            <a:extLst>
              <a:ext uri="{FF2B5EF4-FFF2-40B4-BE49-F238E27FC236}">
                <a16:creationId xmlns:a16="http://schemas.microsoft.com/office/drawing/2014/main" id="{4B23C148-4047-FCB4-259B-F951AE7FC9CA}"/>
              </a:ext>
            </a:extLst>
          </p:cNvPr>
          <p:cNvSpPr txBox="1"/>
          <p:nvPr/>
        </p:nvSpPr>
        <p:spPr>
          <a:xfrm>
            <a:off x="5222449" y="5642810"/>
            <a:ext cx="2997632" cy="323165"/>
          </a:xfrm>
          <a:prstGeom prst="rect">
            <a:avLst/>
          </a:prstGeom>
          <a:noFill/>
        </p:spPr>
        <p:txBody>
          <a:bodyPr wrap="square" rtlCol="0">
            <a:spAutoFit/>
          </a:bodyPr>
          <a:lstStyle/>
          <a:p>
            <a:pPr algn="r"/>
            <a:r>
              <a:rPr lang="cy-GB" sz="1500" noProof="0" dirty="0"/>
              <a:t>Gweler </a:t>
            </a:r>
            <a:r>
              <a:rPr lang="cy-GB" sz="1500" noProof="0" dirty="0" err="1">
                <a:solidFill>
                  <a:schemeClr val="tx1">
                    <a:lumMod val="75000"/>
                    <a:lumOff val="25000"/>
                  </a:schemeClr>
                </a:solidFill>
                <a:hlinkClick r:id="rId3"/>
              </a:rPr>
              <a:t>Bakker</a:t>
            </a:r>
            <a:r>
              <a:rPr lang="cy-GB" sz="1500" noProof="0" dirty="0">
                <a:solidFill>
                  <a:schemeClr val="tx1">
                    <a:lumMod val="75000"/>
                    <a:lumOff val="25000"/>
                  </a:schemeClr>
                </a:solidFill>
                <a:hlinkClick r:id="rId3"/>
              </a:rPr>
              <a:t> (2007</a:t>
            </a:r>
            <a:r>
              <a:rPr lang="cy-GB" sz="1500" noProof="0" dirty="0">
                <a:solidFill>
                  <a:schemeClr val="tx1">
                    <a:lumMod val="75000"/>
                    <a:lumOff val="25000"/>
                  </a:schemeClr>
                </a:solidFill>
                <a:hlinkClick r:id="rId4"/>
              </a:rPr>
              <a:t>) </a:t>
            </a:r>
            <a:r>
              <a:rPr lang="cy-GB" sz="1500" noProof="0" dirty="0"/>
              <a:t>er enghraifft</a:t>
            </a:r>
          </a:p>
        </p:txBody>
      </p:sp>
      <p:sp>
        <p:nvSpPr>
          <p:cNvPr id="4" name="TextBox 3">
            <a:extLst>
              <a:ext uri="{FF2B5EF4-FFF2-40B4-BE49-F238E27FC236}">
                <a16:creationId xmlns:a16="http://schemas.microsoft.com/office/drawing/2014/main" id="{D6EA1240-855C-54C8-54A1-7C4F0CBE61AA}"/>
              </a:ext>
            </a:extLst>
          </p:cNvPr>
          <p:cNvSpPr txBox="1"/>
          <p:nvPr/>
        </p:nvSpPr>
        <p:spPr>
          <a:xfrm>
            <a:off x="95693" y="3512843"/>
            <a:ext cx="8818335" cy="1759456"/>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defRPr/>
            </a:pPr>
            <a:r>
              <a:rPr lang="cy-GB" sz="2000" dirty="0">
                <a:latin typeface="Calibri"/>
              </a:rPr>
              <a:t>Arweiniodd hyn at y mudiad</a:t>
            </a:r>
            <a:r>
              <a:rPr lang="cy-GB" sz="2000" noProof="0" dirty="0"/>
              <a:t> </a:t>
            </a:r>
            <a:r>
              <a:rPr lang="cy-GB" sz="2000" noProof="0" dirty="0">
                <a:hlinkClick r:id="rId5">
                  <a:extLst>
                    <a:ext uri="{A12FA001-AC4F-418D-AE19-62706E023703}">
                      <ahyp:hlinkClr xmlns:ahyp="http://schemas.microsoft.com/office/drawing/2018/hyperlinkcolor" val="tx"/>
                    </a:ext>
                  </a:extLst>
                </a:hlinkClick>
              </a:rPr>
              <a:t>‘</a:t>
            </a:r>
            <a:r>
              <a:rPr lang="cy-GB" sz="2000" noProof="0" dirty="0" err="1">
                <a:hlinkClick r:id="rId5">
                  <a:extLst>
                    <a:ext uri="{A12FA001-AC4F-418D-AE19-62706E023703}">
                      <ahyp:hlinkClr xmlns:ahyp="http://schemas.microsoft.com/office/drawing/2018/hyperlinkcolor" val="tx"/>
                    </a:ext>
                  </a:extLst>
                </a:hlinkClick>
              </a:rPr>
              <a:t>alter-globalisation</a:t>
            </a:r>
            <a:r>
              <a:rPr lang="cy-GB" sz="2000" noProof="0" dirty="0"/>
              <a:t>’ y’i disgrifiwyd fel ffurfio ‘cynghreiriau </a:t>
            </a:r>
            <a:r>
              <a:rPr lang="cy-GB" sz="2000" noProof="0" dirty="0" err="1"/>
              <a:t>cochwyrdd</a:t>
            </a:r>
            <a:r>
              <a:rPr lang="cy-GB" sz="2000" noProof="0" dirty="0"/>
              <a:t> rhwng llafur trefnedig, grwpiau amgylcheddol, grwpiau menywod a grwpiau brodorol’ (</a:t>
            </a:r>
            <a:r>
              <a:rPr lang="cy-GB" sz="2000" noProof="0" dirty="0" err="1"/>
              <a:t>Bakker</a:t>
            </a:r>
            <a:r>
              <a:rPr lang="cy-GB" sz="2000" noProof="0" dirty="0"/>
              <a:t>, 2007, t. 430)</a:t>
            </a:r>
          </a:p>
          <a:p>
            <a:pPr marL="342900" indent="-342900">
              <a:spcBef>
                <a:spcPts val="450"/>
              </a:spcBef>
              <a:spcAft>
                <a:spcPts val="450"/>
              </a:spcAft>
              <a:buFont typeface="Arial" panose="020B0604020202020204" pitchFamily="34" charset="0"/>
              <a:buChar char="•"/>
              <a:defRPr/>
            </a:pPr>
            <a:r>
              <a:rPr lang="cy-GB" sz="2000" noProof="0" dirty="0"/>
              <a:t>Mae’n bwysig nodi cymhlethdod yr agweddau a’r sefydliadau y gellid ystyried eu bod yn rhai eco-sosialaidd.</a:t>
            </a:r>
          </a:p>
        </p:txBody>
      </p:sp>
      <p:pic>
        <p:nvPicPr>
          <p:cNvPr id="7" name="Picture 6" descr="Icon - Link to video 'Globalization' omline">
            <a:hlinkClick r:id="rId6"/>
            <a:extLst>
              <a:ext uri="{FF2B5EF4-FFF2-40B4-BE49-F238E27FC236}">
                <a16:creationId xmlns:a16="http://schemas.microsoft.com/office/drawing/2014/main" id="{DF2924F7-5095-1BA0-D642-0A4A81549549}"/>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856613" y="2372581"/>
            <a:ext cx="735785" cy="776102"/>
          </a:xfrm>
          <a:prstGeom prst="rect">
            <a:avLst/>
          </a:prstGeom>
        </p:spPr>
      </p:pic>
      <p:sp>
        <p:nvSpPr>
          <p:cNvPr id="8" name="TextBox 7">
            <a:extLst>
              <a:ext uri="{FF2B5EF4-FFF2-40B4-BE49-F238E27FC236}">
                <a16:creationId xmlns:a16="http://schemas.microsoft.com/office/drawing/2014/main" id="{919E4D81-8B4C-2834-1523-5C819D032D06}"/>
              </a:ext>
            </a:extLst>
          </p:cNvPr>
          <p:cNvSpPr txBox="1"/>
          <p:nvPr/>
        </p:nvSpPr>
        <p:spPr>
          <a:xfrm>
            <a:off x="2442560" y="3159531"/>
            <a:ext cx="3740958" cy="300082"/>
          </a:xfrm>
          <a:prstGeom prst="rect">
            <a:avLst/>
          </a:prstGeom>
          <a:noFill/>
        </p:spPr>
        <p:txBody>
          <a:bodyPr wrap="square" rtlCol="0">
            <a:spAutoFit/>
          </a:bodyPr>
          <a:lstStyle/>
          <a:p>
            <a:pPr algn="ctr"/>
            <a:r>
              <a:rPr lang="cy-GB" sz="1350" noProof="0" dirty="0"/>
              <a:t>Fideo ‘</a:t>
            </a:r>
            <a:r>
              <a:rPr lang="cy-GB" sz="1350" noProof="0" dirty="0" err="1"/>
              <a:t>Globalization</a:t>
            </a:r>
            <a:r>
              <a:rPr lang="cy-GB" sz="1350" noProof="0" dirty="0"/>
              <a:t>’ – (Sianel </a:t>
            </a:r>
            <a:r>
              <a:rPr lang="cy-GB" sz="1350" noProof="0" dirty="0" err="1"/>
              <a:t>Explainity</a:t>
            </a:r>
            <a:r>
              <a:rPr lang="cy-GB" sz="1350" noProof="0" dirty="0"/>
              <a:t>, 2014)</a:t>
            </a:r>
          </a:p>
        </p:txBody>
      </p:sp>
    </p:spTree>
    <p:extLst>
      <p:ext uri="{BB962C8B-B14F-4D97-AF65-F5344CB8AC3E}">
        <p14:creationId xmlns:p14="http://schemas.microsoft.com/office/powerpoint/2010/main" val="75345806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457200" y="203666"/>
            <a:ext cx="8229600" cy="583574"/>
          </a:xfrm>
        </p:spPr>
        <p:txBody>
          <a:bodyPr>
            <a:normAutofit fontScale="90000"/>
          </a:bodyPr>
          <a:lstStyle/>
          <a:p>
            <a:pPr algn="ctr"/>
            <a:r>
              <a:rPr lang="en-GB" altLang="en-US" b="1" dirty="0">
                <a:solidFill>
                  <a:schemeClr val="accent1">
                    <a:lumMod val="75000"/>
                  </a:schemeClr>
                </a:solidFill>
              </a:rPr>
              <a:t>Eco-Socialism</a:t>
            </a:r>
            <a:endParaRPr lang="en-US" altLang="en-US" b="1" dirty="0">
              <a:solidFill>
                <a:schemeClr val="accent1">
                  <a:lumMod val="75000"/>
                </a:schemeClr>
              </a:solidFill>
            </a:endParaRPr>
          </a:p>
        </p:txBody>
      </p:sp>
      <p:sp>
        <p:nvSpPr>
          <p:cNvPr id="3" name="TextBox 2">
            <a:extLst>
              <a:ext uri="{FF2B5EF4-FFF2-40B4-BE49-F238E27FC236}">
                <a16:creationId xmlns:a16="http://schemas.microsoft.com/office/drawing/2014/main" id="{AEFFCE8D-ADFE-7477-3E05-6637A70F4081}"/>
              </a:ext>
            </a:extLst>
          </p:cNvPr>
          <p:cNvSpPr txBox="1"/>
          <p:nvPr/>
        </p:nvSpPr>
        <p:spPr>
          <a:xfrm>
            <a:off x="143508" y="1076606"/>
            <a:ext cx="8897780" cy="1205458"/>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Eco-Socialism</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They also see </a:t>
            </a:r>
            <a:r>
              <a:rPr lang="en-GB" sz="2000" dirty="0">
                <a:solidFill>
                  <a:schemeClr val="accent5"/>
                </a:solidFill>
                <a:hlinkClick r:id="rId2">
                  <a:extLst>
                    <a:ext uri="{A12FA001-AC4F-418D-AE19-62706E023703}">
                      <ahyp:hlinkClr xmlns:ahyp="http://schemas.microsoft.com/office/drawing/2018/hyperlinkcolor" val="tx"/>
                    </a:ext>
                  </a:extLst>
                </a:hlinkClick>
              </a:rPr>
              <a:t>globalisation</a:t>
            </a:r>
            <a:r>
              <a:rPr lang="en-GB" sz="2000" dirty="0">
                <a:solidFill>
                  <a:schemeClr val="accent1">
                    <a:lumMod val="75000"/>
                  </a:schemeClr>
                </a:solidFill>
              </a:rPr>
              <a:t> as part of the issue, with multi-national mega-companies being the most exploitative of both people and natural resources</a:t>
            </a:r>
          </a:p>
        </p:txBody>
      </p:sp>
      <p:sp>
        <p:nvSpPr>
          <p:cNvPr id="5" name="TextBox 4">
            <a:extLst>
              <a:ext uri="{FF2B5EF4-FFF2-40B4-BE49-F238E27FC236}">
                <a16:creationId xmlns:a16="http://schemas.microsoft.com/office/drawing/2014/main" id="{7B51ADDE-388C-9180-B11A-0DCBF710EBC2}"/>
              </a:ext>
            </a:extLst>
          </p:cNvPr>
          <p:cNvSpPr txBox="1"/>
          <p:nvPr/>
        </p:nvSpPr>
        <p:spPr>
          <a:xfrm>
            <a:off x="5627793" y="5642810"/>
            <a:ext cx="2592288" cy="323165"/>
          </a:xfrm>
          <a:prstGeom prst="rect">
            <a:avLst/>
          </a:prstGeom>
          <a:noFill/>
        </p:spPr>
        <p:txBody>
          <a:bodyPr wrap="square" rtlCol="0">
            <a:spAutoFit/>
          </a:bodyPr>
          <a:lstStyle/>
          <a:p>
            <a:pPr algn="r"/>
            <a:r>
              <a:rPr lang="en-GB" sz="1500" dirty="0">
                <a:solidFill>
                  <a:schemeClr val="accent1">
                    <a:lumMod val="75000"/>
                  </a:schemeClr>
                </a:solidFill>
              </a:rPr>
              <a:t>See for example </a:t>
            </a:r>
            <a:r>
              <a:rPr lang="en-GB" sz="1500" dirty="0">
                <a:solidFill>
                  <a:schemeClr val="accent5"/>
                </a:solidFill>
                <a:hlinkClick r:id="rId3">
                  <a:extLst>
                    <a:ext uri="{A12FA001-AC4F-418D-AE19-62706E023703}">
                      <ahyp:hlinkClr xmlns:ahyp="http://schemas.microsoft.com/office/drawing/2018/hyperlinkcolor" val="tx"/>
                    </a:ext>
                  </a:extLst>
                </a:hlinkClick>
              </a:rPr>
              <a:t>Bakker (2007</a:t>
            </a:r>
            <a:r>
              <a:rPr lang="en-GB" sz="1500" dirty="0">
                <a:solidFill>
                  <a:schemeClr val="accent5"/>
                </a:solidFill>
                <a:hlinkClick r:id="rId4">
                  <a:extLst>
                    <a:ext uri="{A12FA001-AC4F-418D-AE19-62706E023703}">
                      <ahyp:hlinkClr xmlns:ahyp="http://schemas.microsoft.com/office/drawing/2018/hyperlinkcolor" val="tx"/>
                    </a:ext>
                  </a:extLst>
                </a:hlinkClick>
              </a:rPr>
              <a:t>) </a:t>
            </a:r>
            <a:endParaRPr lang="en-GB" sz="1500" dirty="0">
              <a:solidFill>
                <a:schemeClr val="accent5"/>
              </a:solidFill>
            </a:endParaRPr>
          </a:p>
        </p:txBody>
      </p:sp>
      <p:sp>
        <p:nvSpPr>
          <p:cNvPr id="4" name="TextBox 3">
            <a:extLst>
              <a:ext uri="{FF2B5EF4-FFF2-40B4-BE49-F238E27FC236}">
                <a16:creationId xmlns:a16="http://schemas.microsoft.com/office/drawing/2014/main" id="{30FF9939-4C0B-EC38-6EE4-9C463730E8C5}"/>
              </a:ext>
            </a:extLst>
          </p:cNvPr>
          <p:cNvSpPr txBox="1"/>
          <p:nvPr/>
        </p:nvSpPr>
        <p:spPr>
          <a:xfrm>
            <a:off x="95693" y="3512843"/>
            <a:ext cx="8818335" cy="2131353"/>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defRPr/>
            </a:pPr>
            <a:r>
              <a:rPr lang="en-GB" sz="2000" dirty="0">
                <a:solidFill>
                  <a:schemeClr val="accent1">
                    <a:lumMod val="75000"/>
                  </a:schemeClr>
                </a:solidFill>
                <a:latin typeface="Calibri"/>
              </a:rPr>
              <a:t>This has led to the </a:t>
            </a:r>
            <a:r>
              <a:rPr lang="en-GB" sz="2000" dirty="0">
                <a:solidFill>
                  <a:schemeClr val="accent5"/>
                </a:solidFill>
                <a:latin typeface="Calibri"/>
                <a:hlinkClick r:id="rId5">
                  <a:extLst>
                    <a:ext uri="{A12FA001-AC4F-418D-AE19-62706E023703}">
                      <ahyp:hlinkClr xmlns:ahyp="http://schemas.microsoft.com/office/drawing/2018/hyperlinkcolor" val="tx"/>
                    </a:ext>
                  </a:extLst>
                </a:hlinkClick>
              </a:rPr>
              <a:t>alter-globalisation</a:t>
            </a:r>
            <a:r>
              <a:rPr lang="en-GB" sz="2000" dirty="0">
                <a:solidFill>
                  <a:schemeClr val="accent1">
                    <a:lumMod val="75000"/>
                  </a:schemeClr>
                </a:solidFill>
                <a:latin typeface="Calibri"/>
              </a:rPr>
              <a:t> movement which has been described as the formation of ‘red-green alliances between organised labour, environmental groups, women’s groups and indigenous groups’ (Bakker, 2007, p. 430)</a:t>
            </a:r>
          </a:p>
          <a:p>
            <a:pPr marL="342900" indent="-342900">
              <a:spcBef>
                <a:spcPts val="450"/>
              </a:spcBef>
              <a:spcAft>
                <a:spcPts val="450"/>
              </a:spcAft>
              <a:buFont typeface="Arial" panose="020B0604020202020204" pitchFamily="34" charset="0"/>
              <a:buChar char="•"/>
              <a:defRPr/>
            </a:pPr>
            <a:r>
              <a:rPr lang="en-GB" sz="2000" dirty="0">
                <a:solidFill>
                  <a:schemeClr val="accent1">
                    <a:lumMod val="75000"/>
                  </a:schemeClr>
                </a:solidFill>
                <a:latin typeface="Calibri"/>
              </a:rPr>
              <a:t>It is important to note the complexity of approaches and organisations that could be considered eco-socialist.</a:t>
            </a:r>
          </a:p>
          <a:p>
            <a:endParaRPr lang="en-GB" sz="2000" dirty="0">
              <a:solidFill>
                <a:schemeClr val="accent1">
                  <a:lumMod val="75000"/>
                </a:schemeClr>
              </a:solidFill>
            </a:endParaRPr>
          </a:p>
        </p:txBody>
      </p:sp>
      <p:pic>
        <p:nvPicPr>
          <p:cNvPr id="7" name="Picture 6" descr="Icon - Link to video 'Globalization' omline">
            <a:hlinkClick r:id="rId6"/>
            <a:extLst>
              <a:ext uri="{FF2B5EF4-FFF2-40B4-BE49-F238E27FC236}">
                <a16:creationId xmlns:a16="http://schemas.microsoft.com/office/drawing/2014/main" id="{33792505-F9E6-B00F-FD74-2D7B0A515ECB}"/>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856613" y="2372581"/>
            <a:ext cx="735785" cy="776102"/>
          </a:xfrm>
          <a:prstGeom prst="rect">
            <a:avLst/>
          </a:prstGeom>
        </p:spPr>
      </p:pic>
      <p:sp>
        <p:nvSpPr>
          <p:cNvPr id="8" name="TextBox 7">
            <a:extLst>
              <a:ext uri="{FF2B5EF4-FFF2-40B4-BE49-F238E27FC236}">
                <a16:creationId xmlns:a16="http://schemas.microsoft.com/office/drawing/2014/main" id="{177C6946-385B-0D7E-E59D-8032DA9ADF9C}"/>
              </a:ext>
            </a:extLst>
          </p:cNvPr>
          <p:cNvSpPr txBox="1"/>
          <p:nvPr/>
        </p:nvSpPr>
        <p:spPr>
          <a:xfrm>
            <a:off x="2442560" y="3159531"/>
            <a:ext cx="3740958" cy="300082"/>
          </a:xfrm>
          <a:prstGeom prst="rect">
            <a:avLst/>
          </a:prstGeom>
          <a:noFill/>
        </p:spPr>
        <p:txBody>
          <a:bodyPr wrap="square" rtlCol="0">
            <a:spAutoFit/>
          </a:bodyPr>
          <a:lstStyle/>
          <a:p>
            <a:pPr algn="ctr"/>
            <a:r>
              <a:rPr lang="en-GB" sz="1350" dirty="0">
                <a:solidFill>
                  <a:schemeClr val="accent1">
                    <a:lumMod val="75000"/>
                  </a:schemeClr>
                </a:solidFill>
              </a:rPr>
              <a:t>Video ‘Globalization’ – (Explainity Channel, 2014)</a:t>
            </a:r>
          </a:p>
        </p:txBody>
      </p:sp>
    </p:spTree>
    <p:extLst>
      <p:ext uri="{BB962C8B-B14F-4D97-AF65-F5344CB8AC3E}">
        <p14:creationId xmlns:p14="http://schemas.microsoft.com/office/powerpoint/2010/main" val="63931085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9E7DD4-7B43-085B-C675-FCC0972C4BC8}"/>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79CFC76E-53F4-7BA7-BEF3-C7BFA8C0CA01}"/>
              </a:ext>
            </a:extLst>
          </p:cNvPr>
          <p:cNvSpPr>
            <a:spLocks noGrp="1"/>
          </p:cNvSpPr>
          <p:nvPr>
            <p:ph type="title"/>
          </p:nvPr>
        </p:nvSpPr>
        <p:spPr>
          <a:xfrm>
            <a:off x="451968" y="174468"/>
            <a:ext cx="8229600" cy="517520"/>
          </a:xfrm>
        </p:spPr>
        <p:txBody>
          <a:bodyPr>
            <a:normAutofit fontScale="90000"/>
          </a:bodyPr>
          <a:lstStyle/>
          <a:p>
            <a:pPr algn="ctr"/>
            <a:r>
              <a:rPr lang="cy-GB" b="1" noProof="0" dirty="0"/>
              <a:t>Eco-Sosialaeth</a:t>
            </a:r>
          </a:p>
        </p:txBody>
      </p:sp>
      <p:sp>
        <p:nvSpPr>
          <p:cNvPr id="10" name="TextBox 9">
            <a:extLst>
              <a:ext uri="{FF2B5EF4-FFF2-40B4-BE49-F238E27FC236}">
                <a16:creationId xmlns:a16="http://schemas.microsoft.com/office/drawing/2014/main" id="{B8D4E901-57CB-4B7D-7083-C4AC2B3B340B}"/>
              </a:ext>
            </a:extLst>
          </p:cNvPr>
          <p:cNvSpPr txBox="1"/>
          <p:nvPr/>
        </p:nvSpPr>
        <p:spPr>
          <a:xfrm>
            <a:off x="451969" y="1092421"/>
            <a:ext cx="7907751" cy="1354217"/>
          </a:xfrm>
          <a:prstGeom prst="rect">
            <a:avLst/>
          </a:prstGeom>
          <a:noFill/>
        </p:spPr>
        <p:txBody>
          <a:bodyPr wrap="square" rtlCol="0">
            <a:spAutoFit/>
          </a:bodyPr>
          <a:lstStyle/>
          <a:p>
            <a:pPr>
              <a:spcBef>
                <a:spcPts val="600"/>
              </a:spcBef>
              <a:spcAft>
                <a:spcPts val="600"/>
              </a:spcAft>
            </a:pPr>
            <a:r>
              <a:rPr lang="cy-GB" sz="2400" b="1" noProof="0" dirty="0"/>
              <a:t>Eco-sosialaeth</a:t>
            </a:r>
            <a:endParaRPr lang="cy-GB" sz="2400" noProof="0" dirty="0"/>
          </a:p>
          <a:p>
            <a:pPr marL="342900" indent="-342900">
              <a:spcBef>
                <a:spcPts val="600"/>
              </a:spcBef>
              <a:spcAft>
                <a:spcPts val="600"/>
              </a:spcAft>
              <a:buFont typeface="Arial" panose="020B0604020202020204" pitchFamily="34" charset="0"/>
              <a:buChar char="•"/>
            </a:pPr>
            <a:r>
              <a:rPr lang="cy-GB" sz="2400" noProof="0" dirty="0"/>
              <a:t>Gallwn weld fod yr agwedd eco-sosialaidd yn canolbwyntio ar bobl a’r blaned ac yn gwrthod elw</a:t>
            </a:r>
          </a:p>
        </p:txBody>
      </p:sp>
      <p:graphicFrame>
        <p:nvGraphicFramePr>
          <p:cNvPr id="11" name="Diagram 10">
            <a:extLst>
              <a:ext uri="{FF2B5EF4-FFF2-40B4-BE49-F238E27FC236}">
                <a16:creationId xmlns:a16="http://schemas.microsoft.com/office/drawing/2014/main" id="{89E39136-5993-DFB4-33A4-86EBCB044C84}"/>
              </a:ext>
            </a:extLst>
          </p:cNvPr>
          <p:cNvGraphicFramePr/>
          <p:nvPr>
            <p:extLst>
              <p:ext uri="{D42A27DB-BD31-4B8C-83A1-F6EECF244321}">
                <p14:modId xmlns:p14="http://schemas.microsoft.com/office/powerpoint/2010/main" val="2442729992"/>
              </p:ext>
            </p:extLst>
          </p:nvPr>
        </p:nvGraphicFramePr>
        <p:xfrm>
          <a:off x="3167845" y="2642460"/>
          <a:ext cx="2476000" cy="2263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798C962-2C94-A110-4254-C7A08026E11A}"/>
              </a:ext>
            </a:extLst>
          </p:cNvPr>
          <p:cNvSpPr txBox="1"/>
          <p:nvPr/>
        </p:nvSpPr>
        <p:spPr>
          <a:xfrm>
            <a:off x="1874777" y="5436329"/>
            <a:ext cx="4374486" cy="369332"/>
          </a:xfrm>
          <a:prstGeom prst="rect">
            <a:avLst/>
          </a:prstGeom>
          <a:noFill/>
        </p:spPr>
        <p:txBody>
          <a:bodyPr wrap="square" rtlCol="0">
            <a:spAutoFit/>
          </a:bodyPr>
          <a:lstStyle/>
          <a:p>
            <a:pPr algn="r"/>
            <a:r>
              <a:rPr lang="cy-GB" sz="1800" b="1" noProof="0" dirty="0"/>
              <a:t>Beth yw eich barn ar yr agwedd hon</a:t>
            </a:r>
            <a:r>
              <a:rPr lang="en-GB" sz="1800" b="1" dirty="0"/>
              <a:t>?</a:t>
            </a:r>
          </a:p>
        </p:txBody>
      </p:sp>
      <p:pic>
        <p:nvPicPr>
          <p:cNvPr id="6" name="Picture 5" descr="Icon - Question Mark">
            <a:extLst>
              <a:ext uri="{FF2B5EF4-FFF2-40B4-BE49-F238E27FC236}">
                <a16:creationId xmlns:a16="http://schemas.microsoft.com/office/drawing/2014/main" id="{41D26760-B3F9-A578-2F3D-41E7B951500A}"/>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303269" y="5387970"/>
            <a:ext cx="442964" cy="442964"/>
          </a:xfrm>
          <a:prstGeom prst="rect">
            <a:avLst/>
          </a:prstGeom>
        </p:spPr>
      </p:pic>
    </p:spTree>
    <p:extLst>
      <p:ext uri="{BB962C8B-B14F-4D97-AF65-F5344CB8AC3E}">
        <p14:creationId xmlns:p14="http://schemas.microsoft.com/office/powerpoint/2010/main" val="860125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457200" y="251225"/>
            <a:ext cx="8229600" cy="517520"/>
          </a:xfrm>
        </p:spPr>
        <p:txBody>
          <a:bodyPr>
            <a:normAutofit fontScale="90000"/>
          </a:bodyPr>
          <a:lstStyle/>
          <a:p>
            <a:pPr algn="ctr"/>
            <a:r>
              <a:rPr lang="en-GB" altLang="en-US" b="1" dirty="0">
                <a:solidFill>
                  <a:schemeClr val="accent1">
                    <a:lumMod val="75000"/>
                  </a:schemeClr>
                </a:solidFill>
              </a:rPr>
              <a:t>Eco-Socialism</a:t>
            </a:r>
            <a:endParaRPr lang="en-US" altLang="en-US" b="1" dirty="0">
              <a:solidFill>
                <a:schemeClr val="accent1">
                  <a:lumMod val="75000"/>
                </a:schemeClr>
              </a:solidFill>
            </a:endParaRPr>
          </a:p>
        </p:txBody>
      </p:sp>
      <p:sp>
        <p:nvSpPr>
          <p:cNvPr id="10" name="TextBox 9">
            <a:extLst>
              <a:ext uri="{FF2B5EF4-FFF2-40B4-BE49-F238E27FC236}">
                <a16:creationId xmlns:a16="http://schemas.microsoft.com/office/drawing/2014/main" id="{AEE8C64C-2A6A-76AD-2A93-9FF839B671AE}"/>
              </a:ext>
            </a:extLst>
          </p:cNvPr>
          <p:cNvSpPr txBox="1"/>
          <p:nvPr/>
        </p:nvSpPr>
        <p:spPr>
          <a:xfrm>
            <a:off x="457200" y="1231837"/>
            <a:ext cx="7907751" cy="1354217"/>
          </a:xfrm>
          <a:prstGeom prst="rect">
            <a:avLst/>
          </a:prstGeom>
          <a:noFill/>
        </p:spPr>
        <p:txBody>
          <a:bodyPr wrap="square" rtlCol="0">
            <a:spAutoFit/>
          </a:bodyPr>
          <a:lstStyle/>
          <a:p>
            <a:pPr>
              <a:spcBef>
                <a:spcPts val="600"/>
              </a:spcBef>
              <a:spcAft>
                <a:spcPts val="600"/>
              </a:spcAft>
            </a:pPr>
            <a:r>
              <a:rPr lang="en-GB" sz="2400" b="1" dirty="0">
                <a:solidFill>
                  <a:schemeClr val="accent1">
                    <a:lumMod val="75000"/>
                  </a:schemeClr>
                </a:solidFill>
              </a:rPr>
              <a:t>Eco-socialism</a:t>
            </a:r>
            <a:endParaRPr lang="en-GB" sz="2400" dirty="0">
              <a:solidFill>
                <a:schemeClr val="accent1">
                  <a:lumMod val="75000"/>
                </a:schemeClr>
              </a:solidFill>
            </a:endParaRPr>
          </a:p>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We can see that the eco-socialist approach focuses on people and planet and rejects profit</a:t>
            </a:r>
          </a:p>
        </p:txBody>
      </p:sp>
      <p:graphicFrame>
        <p:nvGraphicFramePr>
          <p:cNvPr id="11" name="Diagram 10">
            <a:extLst>
              <a:ext uri="{FF2B5EF4-FFF2-40B4-BE49-F238E27FC236}">
                <a16:creationId xmlns:a16="http://schemas.microsoft.com/office/drawing/2014/main" id="{701104D1-9238-6444-9E62-B3D527507BE6}"/>
              </a:ext>
            </a:extLst>
          </p:cNvPr>
          <p:cNvGraphicFramePr/>
          <p:nvPr>
            <p:extLst>
              <p:ext uri="{D42A27DB-BD31-4B8C-83A1-F6EECF244321}">
                <p14:modId xmlns:p14="http://schemas.microsoft.com/office/powerpoint/2010/main" val="3734358325"/>
              </p:ext>
            </p:extLst>
          </p:nvPr>
        </p:nvGraphicFramePr>
        <p:xfrm>
          <a:off x="3068256" y="2809294"/>
          <a:ext cx="2476000" cy="2263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A84FDF9-8337-15BA-2E25-9CBF94F09659}"/>
              </a:ext>
            </a:extLst>
          </p:cNvPr>
          <p:cNvSpPr txBox="1"/>
          <p:nvPr/>
        </p:nvSpPr>
        <p:spPr>
          <a:xfrm>
            <a:off x="1847610" y="5436329"/>
            <a:ext cx="4374486" cy="369332"/>
          </a:xfrm>
          <a:prstGeom prst="rect">
            <a:avLst/>
          </a:prstGeom>
          <a:noFill/>
        </p:spPr>
        <p:txBody>
          <a:bodyPr wrap="square" rtlCol="0">
            <a:spAutoFit/>
          </a:bodyPr>
          <a:lstStyle/>
          <a:p>
            <a:pPr algn="r"/>
            <a:r>
              <a:rPr lang="en-GB" b="1" dirty="0">
                <a:solidFill>
                  <a:schemeClr val="accent1">
                    <a:lumMod val="75000"/>
                  </a:schemeClr>
                </a:solidFill>
              </a:rPr>
              <a:t>What are your thoughts on this approach</a:t>
            </a:r>
            <a:r>
              <a:rPr lang="en-GB" sz="1800" b="1" dirty="0">
                <a:solidFill>
                  <a:schemeClr val="accent1">
                    <a:lumMod val="75000"/>
                  </a:schemeClr>
                </a:solidFill>
              </a:rPr>
              <a:t>?</a:t>
            </a:r>
          </a:p>
        </p:txBody>
      </p:sp>
      <p:pic>
        <p:nvPicPr>
          <p:cNvPr id="6" name="Picture 5" descr="Icon - Question Mark">
            <a:extLst>
              <a:ext uri="{FF2B5EF4-FFF2-40B4-BE49-F238E27FC236}">
                <a16:creationId xmlns:a16="http://schemas.microsoft.com/office/drawing/2014/main" id="{FD634152-C96D-A2E3-6B6F-5C801E1F8D6B}"/>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276102" y="5387970"/>
            <a:ext cx="442964" cy="442964"/>
          </a:xfrm>
          <a:prstGeom prst="rect">
            <a:avLst/>
          </a:prstGeom>
        </p:spPr>
      </p:pic>
    </p:spTree>
    <p:extLst>
      <p:ext uri="{BB962C8B-B14F-4D97-AF65-F5344CB8AC3E}">
        <p14:creationId xmlns:p14="http://schemas.microsoft.com/office/powerpoint/2010/main" val="37285388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E9B7A-B3A2-E4FE-3CA0-CD72AF26EA9B}"/>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67F805D8-1A02-27D9-AD85-AACBD26B08B1}"/>
              </a:ext>
            </a:extLst>
          </p:cNvPr>
          <p:cNvSpPr>
            <a:spLocks noGrp="1"/>
          </p:cNvSpPr>
          <p:nvPr>
            <p:ph type="title"/>
          </p:nvPr>
        </p:nvSpPr>
        <p:spPr>
          <a:xfrm>
            <a:off x="447780" y="281247"/>
            <a:ext cx="8229600" cy="438581"/>
          </a:xfrm>
        </p:spPr>
        <p:txBody>
          <a:bodyPr>
            <a:normAutofit fontScale="90000"/>
          </a:bodyPr>
          <a:lstStyle/>
          <a:p>
            <a:pPr algn="ctr"/>
            <a:r>
              <a:rPr lang="cy-GB" b="1" noProof="0" dirty="0"/>
              <a:t>Eco-Ffeministiaeth</a:t>
            </a:r>
          </a:p>
        </p:txBody>
      </p:sp>
      <p:sp>
        <p:nvSpPr>
          <p:cNvPr id="3" name="TextBox 2">
            <a:extLst>
              <a:ext uri="{FF2B5EF4-FFF2-40B4-BE49-F238E27FC236}">
                <a16:creationId xmlns:a16="http://schemas.microsoft.com/office/drawing/2014/main" id="{B264AEB0-CD03-8B83-DEB3-526068B9D219}"/>
              </a:ext>
            </a:extLst>
          </p:cNvPr>
          <p:cNvSpPr txBox="1"/>
          <p:nvPr/>
        </p:nvSpPr>
        <p:spPr>
          <a:xfrm>
            <a:off x="237420" y="1173189"/>
            <a:ext cx="8650319" cy="4021614"/>
          </a:xfrm>
          <a:prstGeom prst="rect">
            <a:avLst/>
          </a:prstGeom>
          <a:noFill/>
        </p:spPr>
        <p:txBody>
          <a:bodyPr wrap="square" rtlCol="0">
            <a:spAutoFit/>
          </a:bodyPr>
          <a:lstStyle/>
          <a:p>
            <a:pPr>
              <a:spcBef>
                <a:spcPts val="450"/>
              </a:spcBef>
              <a:spcAft>
                <a:spcPts val="450"/>
              </a:spcAft>
            </a:pPr>
            <a:r>
              <a:rPr lang="cy-GB" sz="2400" b="1" noProof="0" dirty="0"/>
              <a:t>Eco-Ffeministiaeth</a:t>
            </a:r>
          </a:p>
          <a:p>
            <a:pPr marL="342900" indent="-342900">
              <a:spcBef>
                <a:spcPts val="450"/>
              </a:spcBef>
              <a:spcAft>
                <a:spcPts val="450"/>
              </a:spcAft>
              <a:buFont typeface="Arial" panose="020B0604020202020204" pitchFamily="34" charset="0"/>
              <a:buChar char="•"/>
            </a:pPr>
            <a:r>
              <a:rPr lang="cy-GB" sz="2200" noProof="0" dirty="0"/>
              <a:t>Ymadrodd a fathwyd gan </a:t>
            </a:r>
            <a:r>
              <a:rPr lang="cy-GB" sz="2200" noProof="0" dirty="0" err="1"/>
              <a:t>Francoise</a:t>
            </a:r>
            <a:r>
              <a:rPr lang="cy-GB" sz="2200" noProof="0" dirty="0"/>
              <a:t> </a:t>
            </a:r>
            <a:r>
              <a:rPr lang="cy-GB" sz="2200" noProof="0" dirty="0" err="1"/>
              <a:t>D’eaubonne</a:t>
            </a:r>
            <a:r>
              <a:rPr lang="cy-GB" sz="2200" noProof="0" dirty="0"/>
              <a:t> </a:t>
            </a:r>
            <a:r>
              <a:rPr lang="cy-GB" sz="2200" dirty="0"/>
              <a:t>y</a:t>
            </a:r>
            <a:r>
              <a:rPr lang="cy-GB" sz="2200" noProof="0" dirty="0"/>
              <a:t>n ei thraethawd o 1974, </a:t>
            </a:r>
            <a:r>
              <a:rPr lang="cy-GB" sz="2200" i="1" noProof="0" dirty="0"/>
              <a:t>Le </a:t>
            </a:r>
            <a:r>
              <a:rPr lang="cy-GB" sz="2200" i="1" noProof="0" dirty="0" err="1"/>
              <a:t>feminisme</a:t>
            </a:r>
            <a:r>
              <a:rPr lang="cy-GB" sz="2200" i="1" noProof="0" dirty="0"/>
              <a:t> </a:t>
            </a:r>
            <a:r>
              <a:rPr lang="cy-GB" sz="2200" i="1" noProof="0" dirty="0" err="1"/>
              <a:t>ou</a:t>
            </a:r>
            <a:r>
              <a:rPr lang="cy-GB" sz="2200" i="1" noProof="0" dirty="0"/>
              <a:t> </a:t>
            </a:r>
            <a:r>
              <a:rPr lang="cy-GB" sz="2200" i="1" noProof="0" dirty="0" err="1"/>
              <a:t>la</a:t>
            </a:r>
            <a:r>
              <a:rPr lang="cy-GB" sz="2200" i="1" noProof="0" dirty="0"/>
              <a:t> </a:t>
            </a:r>
            <a:r>
              <a:rPr lang="cy-GB" sz="2200" i="1" noProof="0" dirty="0" err="1"/>
              <a:t>mort</a:t>
            </a:r>
            <a:r>
              <a:rPr lang="cy-GB" sz="2200" i="1" noProof="0" dirty="0"/>
              <a:t> (Ffeministiaeth neu Farwolaeth)</a:t>
            </a:r>
            <a:r>
              <a:rPr lang="cy-GB" sz="2200" noProof="0" dirty="0"/>
              <a:t> </a:t>
            </a:r>
          </a:p>
          <a:p>
            <a:pPr marL="342900" indent="-342900">
              <a:spcBef>
                <a:spcPts val="450"/>
              </a:spcBef>
              <a:spcAft>
                <a:spcPts val="450"/>
              </a:spcAft>
              <a:buFont typeface="Arial" panose="020B0604020202020204" pitchFamily="34" charset="0"/>
              <a:buChar char="•"/>
            </a:pPr>
            <a:r>
              <a:rPr lang="cy-GB" sz="2200" dirty="0"/>
              <a:t>Math o ddamcaniaeth feirniadol yw</a:t>
            </a:r>
            <a:r>
              <a:rPr lang="cy-GB" sz="2200" noProof="0" dirty="0"/>
              <a:t> Eco-Ffeministiaeth sy’n cyfuno </a:t>
            </a:r>
            <a:r>
              <a:rPr lang="cy-GB" sz="2200" noProof="0" dirty="0" err="1"/>
              <a:t>amgylcheddaeth</a:t>
            </a:r>
            <a:r>
              <a:rPr lang="cy-GB" sz="2200" noProof="0" dirty="0"/>
              <a:t> a ffeministiaeth</a:t>
            </a:r>
          </a:p>
          <a:p>
            <a:pPr marL="342900" indent="-342900">
              <a:spcBef>
                <a:spcPts val="450"/>
              </a:spcBef>
              <a:spcAft>
                <a:spcPts val="450"/>
              </a:spcAft>
              <a:buFont typeface="Arial" panose="020B0604020202020204" pitchFamily="34" charset="0"/>
              <a:buChar char="•"/>
            </a:pPr>
            <a:r>
              <a:rPr lang="cy-GB" sz="2200" noProof="0" dirty="0"/>
              <a:t>Mae eco-ffeministiaid yn dadlau dros ailbrisio cadarnhaol y cysylltiad rhwng menywod a natur sydd, yng nghymdeithas y gorllewin, wedi cael ei ystyried mewn ffordd negyddol. </a:t>
            </a:r>
          </a:p>
          <a:p>
            <a:pPr marL="342900" indent="-342900">
              <a:spcBef>
                <a:spcPts val="450"/>
              </a:spcBef>
              <a:spcAft>
                <a:spcPts val="450"/>
              </a:spcAft>
              <a:buFont typeface="Arial" panose="020B0604020202020204" pitchFamily="34" charset="0"/>
              <a:buChar char="•"/>
            </a:pPr>
            <a:r>
              <a:rPr lang="cy-GB" sz="2200" dirty="0"/>
              <a:t>Mudiad cymdeithasol ydyw sy’n ystyried bod gorthrymu menywod a </a:t>
            </a:r>
            <a:r>
              <a:rPr lang="cy-GB" sz="2200" dirty="0" err="1"/>
              <a:t>chamfanteisio</a:t>
            </a:r>
            <a:r>
              <a:rPr lang="cy-GB" sz="2200" dirty="0"/>
              <a:t> ar natur yn </a:t>
            </a:r>
            <a:r>
              <a:rPr lang="cy-GB" sz="2200" dirty="0" err="1"/>
              <a:t>rhyng</a:t>
            </a:r>
            <a:r>
              <a:rPr lang="cy-GB" sz="2200" dirty="0"/>
              <a:t>-gysylltiedig.</a:t>
            </a:r>
            <a:endParaRPr lang="cy-GB" sz="2200" noProof="0" dirty="0"/>
          </a:p>
        </p:txBody>
      </p:sp>
      <p:sp>
        <p:nvSpPr>
          <p:cNvPr id="5" name="TextBox 4">
            <a:extLst>
              <a:ext uri="{FF2B5EF4-FFF2-40B4-BE49-F238E27FC236}">
                <a16:creationId xmlns:a16="http://schemas.microsoft.com/office/drawing/2014/main" id="{7242B7CB-9B4B-193F-101B-D90099B82F33}"/>
              </a:ext>
            </a:extLst>
          </p:cNvPr>
          <p:cNvSpPr txBox="1"/>
          <p:nvPr/>
        </p:nvSpPr>
        <p:spPr>
          <a:xfrm>
            <a:off x="4807670" y="5536256"/>
            <a:ext cx="2950684" cy="323165"/>
          </a:xfrm>
          <a:prstGeom prst="rect">
            <a:avLst/>
          </a:prstGeom>
          <a:noFill/>
        </p:spPr>
        <p:txBody>
          <a:bodyPr wrap="square" rtlCol="0">
            <a:spAutoFit/>
          </a:bodyPr>
          <a:lstStyle/>
          <a:p>
            <a:pPr algn="r"/>
            <a:r>
              <a:rPr lang="cy-GB" sz="1500" dirty="0"/>
              <a:t>Gweler</a:t>
            </a:r>
            <a:r>
              <a:rPr lang="cy-GB" sz="1500" noProof="0" dirty="0"/>
              <a:t> </a:t>
            </a:r>
            <a:r>
              <a:rPr lang="cy-GB" sz="1500" noProof="0" dirty="0" err="1">
                <a:solidFill>
                  <a:schemeClr val="tx1">
                    <a:lumMod val="75000"/>
                    <a:lumOff val="25000"/>
                  </a:schemeClr>
                </a:solidFill>
              </a:rPr>
              <a:t>Gaard</a:t>
            </a:r>
            <a:r>
              <a:rPr lang="cy-GB" sz="1500" noProof="0" dirty="0">
                <a:solidFill>
                  <a:schemeClr val="tx1">
                    <a:lumMod val="75000"/>
                    <a:lumOff val="25000"/>
                  </a:schemeClr>
                </a:solidFill>
              </a:rPr>
              <a:t> (2019) </a:t>
            </a:r>
            <a:r>
              <a:rPr lang="cy-GB" sz="1500" noProof="0" dirty="0"/>
              <a:t>er enghraifft </a:t>
            </a:r>
          </a:p>
        </p:txBody>
      </p:sp>
    </p:spTree>
    <p:extLst>
      <p:ext uri="{BB962C8B-B14F-4D97-AF65-F5344CB8AC3E}">
        <p14:creationId xmlns:p14="http://schemas.microsoft.com/office/powerpoint/2010/main" val="10914875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447780" y="281247"/>
            <a:ext cx="8229600" cy="438581"/>
          </a:xfrm>
        </p:spPr>
        <p:txBody>
          <a:bodyPr>
            <a:normAutofit fontScale="90000"/>
          </a:bodyPr>
          <a:lstStyle/>
          <a:p>
            <a:pPr algn="ctr"/>
            <a:r>
              <a:rPr lang="en-GB" altLang="en-US" b="1" dirty="0">
                <a:solidFill>
                  <a:schemeClr val="accent1">
                    <a:lumMod val="75000"/>
                  </a:schemeClr>
                </a:solidFill>
              </a:rPr>
              <a:t>Eco-Feminism</a:t>
            </a:r>
            <a:endParaRPr lang="en-US" altLang="en-US" b="1" dirty="0">
              <a:solidFill>
                <a:schemeClr val="accent1">
                  <a:lumMod val="75000"/>
                </a:schemeClr>
              </a:solidFill>
            </a:endParaRPr>
          </a:p>
        </p:txBody>
      </p:sp>
      <p:sp>
        <p:nvSpPr>
          <p:cNvPr id="3" name="TextBox 2">
            <a:extLst>
              <a:ext uri="{FF2B5EF4-FFF2-40B4-BE49-F238E27FC236}">
                <a16:creationId xmlns:a16="http://schemas.microsoft.com/office/drawing/2014/main" id="{AEFFCE8D-ADFE-7477-3E05-6637A70F4081}"/>
              </a:ext>
            </a:extLst>
          </p:cNvPr>
          <p:cNvSpPr txBox="1"/>
          <p:nvPr/>
        </p:nvSpPr>
        <p:spPr>
          <a:xfrm>
            <a:off x="237420" y="1173189"/>
            <a:ext cx="8650319" cy="4021614"/>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Eco-Feminism</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Phrase coined by Francoise </a:t>
            </a:r>
            <a:r>
              <a:rPr lang="en-GB" sz="2200" dirty="0" err="1">
                <a:solidFill>
                  <a:schemeClr val="accent1">
                    <a:lumMod val="75000"/>
                  </a:schemeClr>
                </a:solidFill>
              </a:rPr>
              <a:t>D’eaubonne</a:t>
            </a:r>
            <a:r>
              <a:rPr lang="en-GB" sz="2200" dirty="0">
                <a:solidFill>
                  <a:schemeClr val="accent1">
                    <a:lumMod val="75000"/>
                  </a:schemeClr>
                </a:solidFill>
              </a:rPr>
              <a:t> in her 1974 essay </a:t>
            </a:r>
            <a:r>
              <a:rPr lang="en-GB" sz="2200" i="1" dirty="0">
                <a:solidFill>
                  <a:schemeClr val="accent1">
                    <a:lumMod val="75000"/>
                  </a:schemeClr>
                </a:solidFill>
              </a:rPr>
              <a:t>Le </a:t>
            </a:r>
            <a:r>
              <a:rPr lang="en-GB" sz="2200" i="1" dirty="0" err="1">
                <a:solidFill>
                  <a:schemeClr val="accent1">
                    <a:lumMod val="75000"/>
                  </a:schemeClr>
                </a:solidFill>
              </a:rPr>
              <a:t>feminisme</a:t>
            </a:r>
            <a:r>
              <a:rPr lang="en-GB" sz="2200" i="1" dirty="0">
                <a:solidFill>
                  <a:schemeClr val="accent1">
                    <a:lumMod val="75000"/>
                  </a:schemeClr>
                </a:solidFill>
              </a:rPr>
              <a:t> </a:t>
            </a:r>
            <a:r>
              <a:rPr lang="en-GB" sz="2200" i="1" dirty="0" err="1">
                <a:solidFill>
                  <a:schemeClr val="accent1">
                    <a:lumMod val="75000"/>
                  </a:schemeClr>
                </a:solidFill>
              </a:rPr>
              <a:t>ou</a:t>
            </a:r>
            <a:r>
              <a:rPr lang="en-GB" sz="2200" i="1" dirty="0">
                <a:solidFill>
                  <a:schemeClr val="accent1">
                    <a:lumMod val="75000"/>
                  </a:schemeClr>
                </a:solidFill>
              </a:rPr>
              <a:t> la mort (Feminism or Death)</a:t>
            </a:r>
            <a:r>
              <a:rPr lang="en-GB" sz="2200" dirty="0">
                <a:solidFill>
                  <a:schemeClr val="accent1">
                    <a:lumMod val="75000"/>
                  </a:schemeClr>
                </a:solidFill>
              </a:rPr>
              <a:t> </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Eco-Feminism is a form of critical theory which combines environmentalism and feminism</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Eco-feminists argue for the positive revaluation of the connection between women and nature that has, in western society, been viewed negatively.</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It is a social movement that regards the oppression of women and the exploitation of nature as interconnected.</a:t>
            </a:r>
          </a:p>
        </p:txBody>
      </p:sp>
      <p:sp>
        <p:nvSpPr>
          <p:cNvPr id="5" name="TextBox 4">
            <a:extLst>
              <a:ext uri="{FF2B5EF4-FFF2-40B4-BE49-F238E27FC236}">
                <a16:creationId xmlns:a16="http://schemas.microsoft.com/office/drawing/2014/main" id="{7B51ADDE-388C-9180-B11A-0DCBF710EBC2}"/>
              </a:ext>
            </a:extLst>
          </p:cNvPr>
          <p:cNvSpPr txBox="1"/>
          <p:nvPr/>
        </p:nvSpPr>
        <p:spPr>
          <a:xfrm>
            <a:off x="5166066" y="5536256"/>
            <a:ext cx="2592288" cy="323165"/>
          </a:xfrm>
          <a:prstGeom prst="rect">
            <a:avLst/>
          </a:prstGeom>
          <a:noFill/>
        </p:spPr>
        <p:txBody>
          <a:bodyPr wrap="square" rtlCol="0">
            <a:spAutoFit/>
          </a:bodyPr>
          <a:lstStyle/>
          <a:p>
            <a:pPr algn="r"/>
            <a:r>
              <a:rPr lang="en-GB" sz="1500" dirty="0">
                <a:solidFill>
                  <a:schemeClr val="accent1">
                    <a:lumMod val="75000"/>
                  </a:schemeClr>
                </a:solidFill>
              </a:rPr>
              <a:t>See for example </a:t>
            </a:r>
            <a:r>
              <a:rPr lang="en-GB" sz="1500" dirty="0" err="1">
                <a:solidFill>
                  <a:schemeClr val="accent1">
                    <a:lumMod val="75000"/>
                  </a:schemeClr>
                </a:solidFill>
              </a:rPr>
              <a:t>Gaard</a:t>
            </a:r>
            <a:r>
              <a:rPr lang="en-GB" sz="1500" dirty="0">
                <a:solidFill>
                  <a:schemeClr val="accent1">
                    <a:lumMod val="75000"/>
                  </a:schemeClr>
                </a:solidFill>
              </a:rPr>
              <a:t> (2019) </a:t>
            </a:r>
          </a:p>
        </p:txBody>
      </p:sp>
    </p:spTree>
    <p:extLst>
      <p:ext uri="{BB962C8B-B14F-4D97-AF65-F5344CB8AC3E}">
        <p14:creationId xmlns:p14="http://schemas.microsoft.com/office/powerpoint/2010/main" val="328869303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E1453-157D-838C-2E5A-8E30B9F70B53}"/>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AFBF738B-3F60-AD9A-EA7E-0C2223D346B7}"/>
              </a:ext>
            </a:extLst>
          </p:cNvPr>
          <p:cNvSpPr>
            <a:spLocks noGrp="1"/>
          </p:cNvSpPr>
          <p:nvPr>
            <p:ph type="title"/>
          </p:nvPr>
        </p:nvSpPr>
        <p:spPr>
          <a:xfrm>
            <a:off x="413538" y="291342"/>
            <a:ext cx="8229600" cy="494201"/>
          </a:xfrm>
        </p:spPr>
        <p:txBody>
          <a:bodyPr>
            <a:normAutofit fontScale="90000"/>
          </a:bodyPr>
          <a:lstStyle/>
          <a:p>
            <a:pPr algn="ctr"/>
            <a:r>
              <a:rPr lang="cy-GB" b="1" dirty="0"/>
              <a:t>Eco-Ffeministiaeth</a:t>
            </a:r>
            <a:endParaRPr lang="en-US" altLang="en-US" b="1" dirty="0"/>
          </a:p>
        </p:txBody>
      </p:sp>
      <p:sp>
        <p:nvSpPr>
          <p:cNvPr id="3" name="TextBox 2">
            <a:extLst>
              <a:ext uri="{FF2B5EF4-FFF2-40B4-BE49-F238E27FC236}">
                <a16:creationId xmlns:a16="http://schemas.microsoft.com/office/drawing/2014/main" id="{DFC9CC36-1AED-D74B-4A90-19A51BE89DD2}"/>
              </a:ext>
            </a:extLst>
          </p:cNvPr>
          <p:cNvSpPr txBox="1"/>
          <p:nvPr/>
        </p:nvSpPr>
        <p:spPr>
          <a:xfrm>
            <a:off x="197514" y="1182242"/>
            <a:ext cx="8748972" cy="3893374"/>
          </a:xfrm>
          <a:prstGeom prst="rect">
            <a:avLst/>
          </a:prstGeom>
          <a:noFill/>
        </p:spPr>
        <p:txBody>
          <a:bodyPr wrap="square" rtlCol="0">
            <a:spAutoFit/>
          </a:bodyPr>
          <a:lstStyle/>
          <a:p>
            <a:pPr>
              <a:spcBef>
                <a:spcPts val="450"/>
              </a:spcBef>
              <a:spcAft>
                <a:spcPts val="450"/>
              </a:spcAft>
            </a:pPr>
            <a:r>
              <a:rPr lang="cy-GB" sz="2400" b="1" noProof="0" dirty="0"/>
              <a:t>Eco-Ffeministiaeth</a:t>
            </a:r>
            <a:endParaRPr lang="cy-GB" sz="2400" noProof="0" dirty="0"/>
          </a:p>
          <a:p>
            <a:pPr marL="342900" indent="-342900">
              <a:spcBef>
                <a:spcPts val="450"/>
              </a:spcBef>
              <a:spcAft>
                <a:spcPts val="450"/>
              </a:spcAft>
              <a:buFont typeface="Arial" panose="020B0604020202020204" pitchFamily="34" charset="0"/>
              <a:buChar char="•"/>
            </a:pPr>
            <a:r>
              <a:rPr lang="cy-GB" sz="2200" noProof="0" dirty="0"/>
              <a:t>Fe’i disgrifiwyd fel ‘hyrwyddo cydraddoldeb rhwng y rhywiau a thegwch cymdeithasol ac alinio hyn â gweledigaethau o ddatblygiad cynaliadwy’. (</a:t>
            </a:r>
            <a:r>
              <a:rPr lang="cy-GB" sz="2200" noProof="0" dirty="0" err="1"/>
              <a:t>Resurrección</a:t>
            </a:r>
            <a:r>
              <a:rPr lang="cy-GB" sz="2200" noProof="0" dirty="0"/>
              <a:t> &amp; </a:t>
            </a:r>
            <a:r>
              <a:rPr lang="cy-GB" sz="2200" noProof="0" dirty="0" err="1"/>
              <a:t>Elmhirst</a:t>
            </a:r>
            <a:r>
              <a:rPr lang="cy-GB" sz="2200" noProof="0" dirty="0"/>
              <a:t> (2021)) </a:t>
            </a:r>
          </a:p>
          <a:p>
            <a:pPr marL="342900" indent="-342900">
              <a:spcBef>
                <a:spcPts val="450"/>
              </a:spcBef>
              <a:spcAft>
                <a:spcPts val="450"/>
              </a:spcAft>
              <a:buFont typeface="Arial" panose="020B0604020202020204" pitchFamily="34" charset="0"/>
              <a:buChar char="•"/>
            </a:pPr>
            <a:r>
              <a:rPr lang="cy-GB" sz="2200" noProof="0" dirty="0"/>
              <a:t>Mae damcaniaethwyr Eco-Ffeministaidd wedi ymestyn eu dadansoddiadau i ystyried y </a:t>
            </a:r>
            <a:r>
              <a:rPr lang="cy-GB" sz="2200" noProof="0" dirty="0" err="1"/>
              <a:t>rhyng</a:t>
            </a:r>
            <a:r>
              <a:rPr lang="cy-GB" sz="2200" dirty="0"/>
              <a:t>-gysylltiadau rhwng rhywiaeth, goruchafu ar natur </a:t>
            </a:r>
            <a:r>
              <a:rPr lang="cy-GB" sz="2200" noProof="0" dirty="0"/>
              <a:t>(gan gynnwys anifeiliaid), a hefyd hiliaeth ac anghydraddoldebau cymdeithasol.</a:t>
            </a:r>
          </a:p>
          <a:p>
            <a:pPr marL="342900" indent="-342900">
              <a:spcBef>
                <a:spcPts val="450"/>
              </a:spcBef>
              <a:spcAft>
                <a:spcPts val="450"/>
              </a:spcAft>
              <a:buFont typeface="Arial" panose="020B0604020202020204" pitchFamily="34" charset="0"/>
              <a:buChar char="•"/>
            </a:pPr>
            <a:r>
              <a:rPr lang="cy-GB" sz="2200" noProof="0" dirty="0"/>
              <a:t>O’r herwydd,</a:t>
            </a:r>
            <a:r>
              <a:rPr lang="cy-GB" sz="2200" dirty="0"/>
              <a:t> bellach</a:t>
            </a:r>
            <a:r>
              <a:rPr lang="cy-GB" sz="2200" noProof="0" dirty="0"/>
              <a:t> fe’i deellir yn well fel mudiad sy’n gweithio yn erbyn gorthrwm </a:t>
            </a:r>
            <a:r>
              <a:rPr lang="cy-GB" sz="2200" noProof="0" dirty="0" err="1"/>
              <a:t>rhyng</a:t>
            </a:r>
            <a:r>
              <a:rPr lang="cy-GB" sz="2200" noProof="0" dirty="0"/>
              <a:t>-gysylltiedig rhywedd, hil, dosbarth a natur.  </a:t>
            </a:r>
          </a:p>
        </p:txBody>
      </p:sp>
      <p:sp>
        <p:nvSpPr>
          <p:cNvPr id="5" name="TextBox 4">
            <a:extLst>
              <a:ext uri="{FF2B5EF4-FFF2-40B4-BE49-F238E27FC236}">
                <a16:creationId xmlns:a16="http://schemas.microsoft.com/office/drawing/2014/main" id="{8328C0DB-7A12-9AFA-001A-BD79244BEB73}"/>
              </a:ext>
            </a:extLst>
          </p:cNvPr>
          <p:cNvSpPr txBox="1"/>
          <p:nvPr/>
        </p:nvSpPr>
        <p:spPr>
          <a:xfrm>
            <a:off x="5166066" y="5536256"/>
            <a:ext cx="3110668" cy="323165"/>
          </a:xfrm>
          <a:prstGeom prst="rect">
            <a:avLst/>
          </a:prstGeom>
          <a:noFill/>
        </p:spPr>
        <p:txBody>
          <a:bodyPr wrap="square" rtlCol="0">
            <a:spAutoFit/>
          </a:bodyPr>
          <a:lstStyle/>
          <a:p>
            <a:pPr algn="r"/>
            <a:r>
              <a:rPr lang="cy-GB" sz="1500" dirty="0"/>
              <a:t>Gweler</a:t>
            </a:r>
            <a:r>
              <a:rPr lang="cy-GB" sz="1500" noProof="0" dirty="0"/>
              <a:t> </a:t>
            </a:r>
            <a:r>
              <a:rPr lang="cy-GB" sz="1500" noProof="0" dirty="0" err="1">
                <a:solidFill>
                  <a:schemeClr val="tx1">
                    <a:lumMod val="75000"/>
                    <a:lumOff val="25000"/>
                  </a:schemeClr>
                </a:solidFill>
              </a:rPr>
              <a:t>Gaard</a:t>
            </a:r>
            <a:r>
              <a:rPr lang="cy-GB" sz="1500" noProof="0" dirty="0">
                <a:solidFill>
                  <a:schemeClr val="tx1">
                    <a:lumMod val="75000"/>
                    <a:lumOff val="25000"/>
                  </a:schemeClr>
                </a:solidFill>
              </a:rPr>
              <a:t> (2019) er enghraifft</a:t>
            </a:r>
            <a:endParaRPr lang="cy-GB" sz="1500" noProof="0" dirty="0"/>
          </a:p>
        </p:txBody>
      </p:sp>
    </p:spTree>
    <p:extLst>
      <p:ext uri="{BB962C8B-B14F-4D97-AF65-F5344CB8AC3E}">
        <p14:creationId xmlns:p14="http://schemas.microsoft.com/office/powerpoint/2010/main" val="251555495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413538" y="291342"/>
            <a:ext cx="8229600" cy="494201"/>
          </a:xfrm>
        </p:spPr>
        <p:txBody>
          <a:bodyPr>
            <a:normAutofit fontScale="90000"/>
          </a:bodyPr>
          <a:lstStyle/>
          <a:p>
            <a:pPr algn="ctr"/>
            <a:r>
              <a:rPr lang="en-GB" altLang="en-US" b="1" dirty="0">
                <a:solidFill>
                  <a:schemeClr val="accent1">
                    <a:lumMod val="75000"/>
                  </a:schemeClr>
                </a:solidFill>
              </a:rPr>
              <a:t>Eco-Feminism</a:t>
            </a:r>
            <a:endParaRPr lang="en-US" altLang="en-US" b="1" dirty="0">
              <a:solidFill>
                <a:schemeClr val="accent1">
                  <a:lumMod val="75000"/>
                </a:schemeClr>
              </a:solidFill>
            </a:endParaRPr>
          </a:p>
        </p:txBody>
      </p:sp>
      <p:sp>
        <p:nvSpPr>
          <p:cNvPr id="3" name="TextBox 2">
            <a:extLst>
              <a:ext uri="{FF2B5EF4-FFF2-40B4-BE49-F238E27FC236}">
                <a16:creationId xmlns:a16="http://schemas.microsoft.com/office/drawing/2014/main" id="{AEFFCE8D-ADFE-7477-3E05-6637A70F4081}"/>
              </a:ext>
            </a:extLst>
          </p:cNvPr>
          <p:cNvSpPr txBox="1"/>
          <p:nvPr/>
        </p:nvSpPr>
        <p:spPr>
          <a:xfrm>
            <a:off x="197514" y="1182242"/>
            <a:ext cx="8748972" cy="4321696"/>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Eco-Feminism</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It has been described as ‘advancing gender equality and social equity and aligning this with visions of sustainable development’. (</a:t>
            </a:r>
            <a:r>
              <a:rPr lang="en-GB" sz="2200" dirty="0" err="1">
                <a:solidFill>
                  <a:schemeClr val="accent1">
                    <a:lumMod val="75000"/>
                  </a:schemeClr>
                </a:solidFill>
              </a:rPr>
              <a:t>Resurrección</a:t>
            </a:r>
            <a:r>
              <a:rPr lang="en-GB" sz="2200" dirty="0">
                <a:solidFill>
                  <a:schemeClr val="accent1">
                    <a:lumMod val="75000"/>
                  </a:schemeClr>
                </a:solidFill>
              </a:rPr>
              <a:t> &amp; </a:t>
            </a:r>
            <a:r>
              <a:rPr lang="en-GB" sz="2200" dirty="0" err="1">
                <a:solidFill>
                  <a:schemeClr val="accent1">
                    <a:lumMod val="75000"/>
                  </a:schemeClr>
                </a:solidFill>
              </a:rPr>
              <a:t>Elmhirst</a:t>
            </a:r>
            <a:r>
              <a:rPr lang="en-GB" sz="2200" dirty="0">
                <a:solidFill>
                  <a:schemeClr val="accent1">
                    <a:lumMod val="75000"/>
                  </a:schemeClr>
                </a:solidFill>
              </a:rPr>
              <a:t> (2021) </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Eco-Feminist theorists have extended their analyses to consider the interconnections between sexism, the domination of nature (including animals), and also racism and social inequalities.</a:t>
            </a:r>
          </a:p>
          <a:p>
            <a:pPr marL="342900" indent="-342900">
              <a:spcBef>
                <a:spcPts val="450"/>
              </a:spcBef>
              <a:spcAft>
                <a:spcPts val="450"/>
              </a:spcAft>
              <a:buFont typeface="Arial" panose="020B0604020202020204" pitchFamily="34" charset="0"/>
              <a:buChar char="•"/>
            </a:pPr>
            <a:r>
              <a:rPr lang="en-GB" altLang="en-US" sz="2200" dirty="0">
                <a:solidFill>
                  <a:schemeClr val="accent1">
                    <a:lumMod val="75000"/>
                  </a:schemeClr>
                </a:solidFill>
              </a:rPr>
              <a:t>Consequently, it is now better understood as a movement working against the interconnected oppressions of gender, race, class and nature.</a:t>
            </a:r>
            <a:endParaRPr lang="en-US" altLang="en-US" sz="22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endParaRPr lang="en-GB" sz="1950" dirty="0">
              <a:solidFill>
                <a:schemeClr val="accent1">
                  <a:lumMod val="75000"/>
                </a:schemeClr>
              </a:solidFill>
            </a:endParaRPr>
          </a:p>
        </p:txBody>
      </p:sp>
      <p:sp>
        <p:nvSpPr>
          <p:cNvPr id="5" name="TextBox 4">
            <a:extLst>
              <a:ext uri="{FF2B5EF4-FFF2-40B4-BE49-F238E27FC236}">
                <a16:creationId xmlns:a16="http://schemas.microsoft.com/office/drawing/2014/main" id="{7B51ADDE-388C-9180-B11A-0DCBF710EBC2}"/>
              </a:ext>
            </a:extLst>
          </p:cNvPr>
          <p:cNvSpPr txBox="1"/>
          <p:nvPr/>
        </p:nvSpPr>
        <p:spPr>
          <a:xfrm>
            <a:off x="5166066" y="5536256"/>
            <a:ext cx="2592288" cy="323165"/>
          </a:xfrm>
          <a:prstGeom prst="rect">
            <a:avLst/>
          </a:prstGeom>
          <a:noFill/>
        </p:spPr>
        <p:txBody>
          <a:bodyPr wrap="square" rtlCol="0">
            <a:spAutoFit/>
          </a:bodyPr>
          <a:lstStyle/>
          <a:p>
            <a:pPr algn="r"/>
            <a:r>
              <a:rPr lang="en-GB" sz="1500" dirty="0">
                <a:solidFill>
                  <a:schemeClr val="accent1">
                    <a:lumMod val="75000"/>
                  </a:schemeClr>
                </a:solidFill>
              </a:rPr>
              <a:t>See for example </a:t>
            </a:r>
            <a:r>
              <a:rPr lang="en-GB" sz="1500" dirty="0" err="1">
                <a:solidFill>
                  <a:schemeClr val="accent1">
                    <a:lumMod val="75000"/>
                  </a:schemeClr>
                </a:solidFill>
              </a:rPr>
              <a:t>Gaard</a:t>
            </a:r>
            <a:r>
              <a:rPr lang="en-GB" sz="1500" dirty="0">
                <a:solidFill>
                  <a:schemeClr val="accent1">
                    <a:lumMod val="75000"/>
                  </a:schemeClr>
                </a:solidFill>
              </a:rPr>
              <a:t> (2019) </a:t>
            </a:r>
          </a:p>
        </p:txBody>
      </p:sp>
    </p:spTree>
    <p:extLst>
      <p:ext uri="{BB962C8B-B14F-4D97-AF65-F5344CB8AC3E}">
        <p14:creationId xmlns:p14="http://schemas.microsoft.com/office/powerpoint/2010/main" val="41955112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E57055-003F-BD39-A45E-0E32EEB99072}"/>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D2F3EA42-F7B3-8003-8E17-F59937CFA205}"/>
              </a:ext>
            </a:extLst>
          </p:cNvPr>
          <p:cNvSpPr>
            <a:spLocks noGrp="1"/>
          </p:cNvSpPr>
          <p:nvPr>
            <p:ph type="title"/>
          </p:nvPr>
        </p:nvSpPr>
        <p:spPr>
          <a:xfrm>
            <a:off x="440369" y="243410"/>
            <a:ext cx="8229600" cy="494201"/>
          </a:xfrm>
        </p:spPr>
        <p:txBody>
          <a:bodyPr>
            <a:normAutofit fontScale="90000"/>
          </a:bodyPr>
          <a:lstStyle/>
          <a:p>
            <a:pPr algn="ctr"/>
            <a:r>
              <a:rPr lang="cy-GB" b="1" dirty="0"/>
              <a:t>Eco-Ffeministiaeth</a:t>
            </a:r>
            <a:endParaRPr lang="en-US" altLang="en-US" b="1" dirty="0"/>
          </a:p>
        </p:txBody>
      </p:sp>
      <p:sp>
        <p:nvSpPr>
          <p:cNvPr id="3" name="TextBox 2">
            <a:extLst>
              <a:ext uri="{FF2B5EF4-FFF2-40B4-BE49-F238E27FC236}">
                <a16:creationId xmlns:a16="http://schemas.microsoft.com/office/drawing/2014/main" id="{53B8F13E-A778-063B-8435-BECEB7EE4829}"/>
              </a:ext>
            </a:extLst>
          </p:cNvPr>
          <p:cNvSpPr txBox="1"/>
          <p:nvPr/>
        </p:nvSpPr>
        <p:spPr>
          <a:xfrm>
            <a:off x="440369" y="1009075"/>
            <a:ext cx="8316924" cy="4488408"/>
          </a:xfrm>
          <a:prstGeom prst="rect">
            <a:avLst/>
          </a:prstGeom>
          <a:noFill/>
        </p:spPr>
        <p:txBody>
          <a:bodyPr wrap="square" rtlCol="0">
            <a:spAutoFit/>
          </a:bodyPr>
          <a:lstStyle/>
          <a:p>
            <a:pPr>
              <a:spcBef>
                <a:spcPts val="450"/>
              </a:spcBef>
              <a:spcAft>
                <a:spcPts val="450"/>
              </a:spcAft>
            </a:pPr>
            <a:r>
              <a:rPr lang="cy-GB" sz="2400" b="1" noProof="0" dirty="0"/>
              <a:t>Eco-Ffeministiaeth</a:t>
            </a:r>
            <a:endParaRPr lang="cy-GB" sz="2000" noProof="0" dirty="0"/>
          </a:p>
          <a:p>
            <a:pPr marL="342900" indent="-342900">
              <a:spcBef>
                <a:spcPts val="450"/>
              </a:spcBef>
              <a:spcAft>
                <a:spcPts val="450"/>
              </a:spcAft>
              <a:buFont typeface="Arial" panose="020B0604020202020204" pitchFamily="34" charset="0"/>
              <a:buChar char="•"/>
            </a:pPr>
            <a:r>
              <a:rPr lang="cy-GB" sz="2200" noProof="0" dirty="0"/>
              <a:t>Fodd bynnag, yn yr un modd ag eco-sosialaeth, mae’r term eco-ffeministiaeth yn berthnasol i nifer o </a:t>
            </a:r>
            <a:r>
              <a:rPr lang="cy-GB" sz="2200" noProof="0" dirty="0">
                <a:hlinkClick r:id="rId2">
                  <a:extLst>
                    <a:ext uri="{A12FA001-AC4F-418D-AE19-62706E023703}">
                      <ahyp:hlinkClr xmlns:ahyp="http://schemas.microsoft.com/office/drawing/2018/hyperlinkcolor" val="tx"/>
                    </a:ext>
                  </a:extLst>
                </a:hlinkClick>
              </a:rPr>
              <a:t>linynnau gwahanol</a:t>
            </a:r>
            <a:r>
              <a:rPr lang="cy-GB" sz="2200" noProof="0" dirty="0"/>
              <a:t> (</a:t>
            </a:r>
            <a:r>
              <a:rPr lang="cy-GB" sz="2200" dirty="0"/>
              <a:t>Prifysgol</a:t>
            </a:r>
            <a:r>
              <a:rPr lang="cy-GB" sz="2200" noProof="0" dirty="0"/>
              <a:t> </a:t>
            </a:r>
            <a:r>
              <a:rPr lang="cy-GB" sz="2200" noProof="0" dirty="0" err="1"/>
              <a:t>Vermont</a:t>
            </a:r>
            <a:r>
              <a:rPr lang="cy-GB" sz="2200" noProof="0" dirty="0"/>
              <a:t>, Dim Dyddiad)</a:t>
            </a:r>
          </a:p>
          <a:p>
            <a:pPr marL="342900" indent="-342900">
              <a:spcBef>
                <a:spcPts val="450"/>
              </a:spcBef>
              <a:spcAft>
                <a:spcPts val="450"/>
              </a:spcAft>
              <a:buFont typeface="Arial" panose="020B0604020202020204" pitchFamily="34" charset="0"/>
              <a:buChar char="•"/>
            </a:pPr>
            <a:r>
              <a:rPr lang="cy-GB" sz="2200" noProof="0" dirty="0"/>
              <a:t>Mae </a:t>
            </a:r>
            <a:r>
              <a:rPr lang="cy-GB" sz="2200" noProof="0" dirty="0" err="1"/>
              <a:t>Charlene</a:t>
            </a:r>
            <a:r>
              <a:rPr lang="cy-GB" sz="2200" noProof="0" dirty="0"/>
              <a:t> </a:t>
            </a:r>
            <a:r>
              <a:rPr lang="cy-GB" sz="2200" noProof="0" dirty="0" err="1"/>
              <a:t>Spretnak</a:t>
            </a:r>
            <a:r>
              <a:rPr lang="cy-GB" sz="2200" noProof="0" dirty="0"/>
              <a:t> (1990) yn diffinio tri phrif lwybr at eco-ffeministiaeth, sef:</a:t>
            </a:r>
          </a:p>
          <a:p>
            <a:pPr marL="342900" indent="-342900">
              <a:spcBef>
                <a:spcPts val="450"/>
              </a:spcBef>
              <a:spcAft>
                <a:spcPts val="450"/>
              </a:spcAft>
              <a:buFont typeface="Arial" panose="020B0604020202020204" pitchFamily="34" charset="0"/>
              <a:buChar char="•"/>
            </a:pPr>
            <a:r>
              <a:rPr lang="cy-GB" sz="2200" noProof="0" dirty="0"/>
              <a:t>Gwleidyddiaeth ffeministaidd radical/sosialaidd (yn arwain at eco-ffeministiaeth Radical/Sosialaidd)</a:t>
            </a:r>
          </a:p>
          <a:p>
            <a:pPr marL="342900" indent="-342900">
              <a:spcBef>
                <a:spcPts val="450"/>
              </a:spcBef>
              <a:spcAft>
                <a:spcPts val="450"/>
              </a:spcAft>
              <a:buFont typeface="Arial" panose="020B0604020202020204" pitchFamily="34" charset="0"/>
              <a:buChar char="•"/>
            </a:pPr>
            <a:r>
              <a:rPr lang="cy-GB" sz="2200" noProof="0" dirty="0"/>
              <a:t>Crefyddau duwiesau ac ysbrydolrwydd yn seiliedig ar y Ddaear (yn arwain at Eco-ffeministiaeth Ddiwylliannol/</a:t>
            </a:r>
            <a:r>
              <a:rPr lang="cy-GB" sz="2200" noProof="0" dirty="0" err="1"/>
              <a:t>Hanfodolaethol</a:t>
            </a:r>
            <a:r>
              <a:rPr lang="cy-GB" sz="2200" noProof="0" dirty="0"/>
              <a:t>)</a:t>
            </a:r>
          </a:p>
          <a:p>
            <a:pPr marL="342900" indent="-342900">
              <a:spcBef>
                <a:spcPts val="450"/>
              </a:spcBef>
              <a:spcAft>
                <a:spcPts val="450"/>
              </a:spcAft>
              <a:buFont typeface="Arial" panose="020B0604020202020204" pitchFamily="34" charset="0"/>
              <a:buChar char="•"/>
            </a:pPr>
            <a:r>
              <a:rPr lang="cy-GB" sz="2200" noProof="0" dirty="0" err="1"/>
              <a:t>Amgylcheddaeth</a:t>
            </a:r>
            <a:r>
              <a:rPr lang="cy-GB" sz="2200" noProof="0" dirty="0"/>
              <a:t> (yn arwain at Eco-ffeministiaeth </a:t>
            </a:r>
            <a:r>
              <a:rPr lang="cy-GB" sz="2200" noProof="0" dirty="0" err="1"/>
              <a:t>Ryddfrydol</a:t>
            </a:r>
            <a:r>
              <a:rPr lang="cy-GB" sz="2200" noProof="0" dirty="0"/>
              <a:t>)</a:t>
            </a:r>
          </a:p>
        </p:txBody>
      </p:sp>
      <p:sp>
        <p:nvSpPr>
          <p:cNvPr id="2" name="TextBox 1">
            <a:extLst>
              <a:ext uri="{FF2B5EF4-FFF2-40B4-BE49-F238E27FC236}">
                <a16:creationId xmlns:a16="http://schemas.microsoft.com/office/drawing/2014/main" id="{4F92EC9E-33E0-21E0-FA17-DA60DC1071B9}"/>
              </a:ext>
            </a:extLst>
          </p:cNvPr>
          <p:cNvSpPr txBox="1"/>
          <p:nvPr/>
        </p:nvSpPr>
        <p:spPr>
          <a:xfrm>
            <a:off x="1847610" y="5530580"/>
            <a:ext cx="4374486" cy="369332"/>
          </a:xfrm>
          <a:prstGeom prst="rect">
            <a:avLst/>
          </a:prstGeom>
          <a:noFill/>
        </p:spPr>
        <p:txBody>
          <a:bodyPr wrap="square" rtlCol="0">
            <a:spAutoFit/>
          </a:bodyPr>
          <a:lstStyle/>
          <a:p>
            <a:pPr algn="r"/>
            <a:r>
              <a:rPr lang="cy-GB" b="1" noProof="0" dirty="0"/>
              <a:t>A oes angen eglurhad pellach arnom?</a:t>
            </a:r>
            <a:endParaRPr lang="cy-GB" sz="1800" b="1" noProof="0" dirty="0"/>
          </a:p>
        </p:txBody>
      </p:sp>
      <p:pic>
        <p:nvPicPr>
          <p:cNvPr id="4" name="Picture 3" descr="Icon - Question Mark">
            <a:extLst>
              <a:ext uri="{FF2B5EF4-FFF2-40B4-BE49-F238E27FC236}">
                <a16:creationId xmlns:a16="http://schemas.microsoft.com/office/drawing/2014/main" id="{BC64D049-13E0-F4D4-1B8F-BCBBA0ABBCB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276102" y="5519520"/>
            <a:ext cx="442964" cy="442964"/>
          </a:xfrm>
          <a:prstGeom prst="rect">
            <a:avLst/>
          </a:prstGeom>
        </p:spPr>
      </p:pic>
    </p:spTree>
    <p:extLst>
      <p:ext uri="{BB962C8B-B14F-4D97-AF65-F5344CB8AC3E}">
        <p14:creationId xmlns:p14="http://schemas.microsoft.com/office/powerpoint/2010/main" val="173894832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440369" y="243410"/>
            <a:ext cx="8229600" cy="494201"/>
          </a:xfrm>
        </p:spPr>
        <p:txBody>
          <a:bodyPr>
            <a:normAutofit fontScale="90000"/>
          </a:bodyPr>
          <a:lstStyle/>
          <a:p>
            <a:pPr algn="ctr"/>
            <a:r>
              <a:rPr lang="en-GB" altLang="en-US" b="1" dirty="0">
                <a:solidFill>
                  <a:schemeClr val="accent1">
                    <a:lumMod val="75000"/>
                  </a:schemeClr>
                </a:solidFill>
              </a:rPr>
              <a:t>Eco-Feminism</a:t>
            </a:r>
            <a:endParaRPr lang="en-US" altLang="en-US" b="1" dirty="0">
              <a:solidFill>
                <a:schemeClr val="accent1">
                  <a:lumMod val="75000"/>
                </a:schemeClr>
              </a:solidFill>
            </a:endParaRPr>
          </a:p>
        </p:txBody>
      </p:sp>
      <p:sp>
        <p:nvSpPr>
          <p:cNvPr id="3" name="TextBox 2">
            <a:extLst>
              <a:ext uri="{FF2B5EF4-FFF2-40B4-BE49-F238E27FC236}">
                <a16:creationId xmlns:a16="http://schemas.microsoft.com/office/drawing/2014/main" id="{AEFFCE8D-ADFE-7477-3E05-6637A70F4081}"/>
              </a:ext>
            </a:extLst>
          </p:cNvPr>
          <p:cNvSpPr txBox="1"/>
          <p:nvPr/>
        </p:nvSpPr>
        <p:spPr>
          <a:xfrm>
            <a:off x="353044" y="963684"/>
            <a:ext cx="8627993" cy="4149854"/>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Eco-Feminism</a:t>
            </a:r>
            <a:endParaRPr lang="en-GB" sz="22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However, as with eco-socialism, the term eco-feminism applies to a number of </a:t>
            </a:r>
            <a:r>
              <a:rPr lang="en-GB" sz="2200" dirty="0">
                <a:solidFill>
                  <a:schemeClr val="accent1">
                    <a:lumMod val="75000"/>
                  </a:schemeClr>
                </a:solidFill>
                <a:hlinkClick r:id="rId2">
                  <a:extLst>
                    <a:ext uri="{A12FA001-AC4F-418D-AE19-62706E023703}">
                      <ahyp:hlinkClr xmlns:ahyp="http://schemas.microsoft.com/office/drawing/2018/hyperlinkcolor" val="tx"/>
                    </a:ext>
                  </a:extLst>
                </a:hlinkClick>
              </a:rPr>
              <a:t>different threads</a:t>
            </a:r>
            <a:r>
              <a:rPr lang="en-GB" sz="2200" dirty="0">
                <a:solidFill>
                  <a:schemeClr val="accent1">
                    <a:lumMod val="75000"/>
                  </a:schemeClr>
                </a:solidFill>
              </a:rPr>
              <a:t> (University of Vermont, No Date)</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Charlene </a:t>
            </a:r>
            <a:r>
              <a:rPr lang="en-GB" sz="2200" dirty="0" err="1">
                <a:solidFill>
                  <a:schemeClr val="accent1">
                    <a:lumMod val="75000"/>
                  </a:schemeClr>
                </a:solidFill>
              </a:rPr>
              <a:t>Spretnak</a:t>
            </a:r>
            <a:r>
              <a:rPr lang="en-GB" sz="2200" dirty="0">
                <a:solidFill>
                  <a:schemeClr val="accent1">
                    <a:lumMod val="75000"/>
                  </a:schemeClr>
                </a:solidFill>
              </a:rPr>
              <a:t> (1990) defines three main routes to eco-feminism, namely;</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Radical/socialist feminist politics ( leading to Radical/Socialist eco-feminism)</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Earth-based goddess religions &amp; spirituality (leading to Cultural/Essentialist Eco-feminism)</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Environmentalism (leading to Liberal Eco-feminism)</a:t>
            </a:r>
          </a:p>
        </p:txBody>
      </p:sp>
      <p:sp>
        <p:nvSpPr>
          <p:cNvPr id="4" name="TextBox 3">
            <a:extLst>
              <a:ext uri="{FF2B5EF4-FFF2-40B4-BE49-F238E27FC236}">
                <a16:creationId xmlns:a16="http://schemas.microsoft.com/office/drawing/2014/main" id="{604A58BB-DE93-F3A8-9BE6-7344788BDC59}"/>
              </a:ext>
            </a:extLst>
          </p:cNvPr>
          <p:cNvSpPr txBox="1"/>
          <p:nvPr/>
        </p:nvSpPr>
        <p:spPr>
          <a:xfrm>
            <a:off x="1847610" y="5436329"/>
            <a:ext cx="4374486" cy="369332"/>
          </a:xfrm>
          <a:prstGeom prst="rect">
            <a:avLst/>
          </a:prstGeom>
          <a:noFill/>
        </p:spPr>
        <p:txBody>
          <a:bodyPr wrap="square" rtlCol="0">
            <a:spAutoFit/>
          </a:bodyPr>
          <a:lstStyle/>
          <a:p>
            <a:pPr algn="r"/>
            <a:r>
              <a:rPr lang="en-GB" sz="1800" b="1" dirty="0">
                <a:solidFill>
                  <a:schemeClr val="accent1">
                    <a:lumMod val="75000"/>
                  </a:schemeClr>
                </a:solidFill>
              </a:rPr>
              <a:t>Do we need any further clarification?</a:t>
            </a:r>
          </a:p>
        </p:txBody>
      </p:sp>
      <p:pic>
        <p:nvPicPr>
          <p:cNvPr id="6" name="Picture 5" descr="Icon - Question Mark">
            <a:extLst>
              <a:ext uri="{FF2B5EF4-FFF2-40B4-BE49-F238E27FC236}">
                <a16:creationId xmlns:a16="http://schemas.microsoft.com/office/drawing/2014/main" id="{33EED917-85F7-1829-F4CA-13B18AA1CBC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276102" y="5387970"/>
            <a:ext cx="442964" cy="442964"/>
          </a:xfrm>
          <a:prstGeom prst="rect">
            <a:avLst/>
          </a:prstGeom>
        </p:spPr>
      </p:pic>
    </p:spTree>
    <p:extLst>
      <p:ext uri="{BB962C8B-B14F-4D97-AF65-F5344CB8AC3E}">
        <p14:creationId xmlns:p14="http://schemas.microsoft.com/office/powerpoint/2010/main" val="342340108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7E926-F39A-F719-0D02-3C79A69F2D54}"/>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070A411E-F9DC-DCCB-3AB6-4EBA7B444CFF}"/>
              </a:ext>
            </a:extLst>
          </p:cNvPr>
          <p:cNvSpPr>
            <a:spLocks noGrp="1"/>
          </p:cNvSpPr>
          <p:nvPr>
            <p:ph type="title"/>
          </p:nvPr>
        </p:nvSpPr>
        <p:spPr>
          <a:xfrm>
            <a:off x="457200" y="255053"/>
            <a:ext cx="8229600" cy="544848"/>
          </a:xfrm>
        </p:spPr>
        <p:txBody>
          <a:bodyPr>
            <a:normAutofit fontScale="90000"/>
          </a:bodyPr>
          <a:lstStyle/>
          <a:p>
            <a:pPr algn="ctr"/>
            <a:r>
              <a:rPr lang="cy-GB" b="1" dirty="0"/>
              <a:t>Eco-Ffeministiaeth</a:t>
            </a:r>
            <a:endParaRPr lang="en-US" altLang="en-US" b="1" dirty="0"/>
          </a:p>
        </p:txBody>
      </p:sp>
      <p:sp>
        <p:nvSpPr>
          <p:cNvPr id="10" name="TextBox 9">
            <a:extLst>
              <a:ext uri="{FF2B5EF4-FFF2-40B4-BE49-F238E27FC236}">
                <a16:creationId xmlns:a16="http://schemas.microsoft.com/office/drawing/2014/main" id="{372FC8B3-90DA-7258-5A5E-870B82DD88BF}"/>
              </a:ext>
            </a:extLst>
          </p:cNvPr>
          <p:cNvSpPr txBox="1"/>
          <p:nvPr/>
        </p:nvSpPr>
        <p:spPr>
          <a:xfrm>
            <a:off x="363670" y="1262419"/>
            <a:ext cx="8416659" cy="1723549"/>
          </a:xfrm>
          <a:prstGeom prst="rect">
            <a:avLst/>
          </a:prstGeom>
          <a:noFill/>
        </p:spPr>
        <p:txBody>
          <a:bodyPr wrap="square" rtlCol="0">
            <a:spAutoFit/>
          </a:bodyPr>
          <a:lstStyle/>
          <a:p>
            <a:pPr>
              <a:spcBef>
                <a:spcPts val="600"/>
              </a:spcBef>
              <a:spcAft>
                <a:spcPts val="600"/>
              </a:spcAft>
            </a:pPr>
            <a:r>
              <a:rPr lang="cy-GB" sz="2400" b="1" noProof="0" dirty="0"/>
              <a:t>Eco-ffeministiaeth</a:t>
            </a:r>
            <a:endParaRPr lang="cy-GB" sz="2100" noProof="0" dirty="0"/>
          </a:p>
          <a:p>
            <a:pPr marL="342900" indent="-342900">
              <a:spcBef>
                <a:spcPts val="600"/>
              </a:spcBef>
              <a:spcAft>
                <a:spcPts val="600"/>
              </a:spcAft>
              <a:buFont typeface="Arial" panose="020B0604020202020204" pitchFamily="34" charset="0"/>
              <a:buChar char="•"/>
            </a:pPr>
            <a:r>
              <a:rPr lang="cy-GB" sz="2400" dirty="0"/>
              <a:t>Yn yr un modd ag eco-sosialaeth, gallwn weld fod yr agwedd eco-ffeministaidd yn canolbwyntio ar bobl a’r blaned dros elw, ond bod ganddi lens ddamcaniaethol wahanol</a:t>
            </a:r>
            <a:endParaRPr lang="cy-GB" sz="2400" noProof="0" dirty="0"/>
          </a:p>
        </p:txBody>
      </p:sp>
      <p:graphicFrame>
        <p:nvGraphicFramePr>
          <p:cNvPr id="11" name="Diagram 10">
            <a:extLst>
              <a:ext uri="{FF2B5EF4-FFF2-40B4-BE49-F238E27FC236}">
                <a16:creationId xmlns:a16="http://schemas.microsoft.com/office/drawing/2014/main" id="{1772FFEE-1197-6B4B-A268-3563C1A1328A}"/>
              </a:ext>
            </a:extLst>
          </p:cNvPr>
          <p:cNvGraphicFramePr/>
          <p:nvPr>
            <p:extLst>
              <p:ext uri="{D42A27DB-BD31-4B8C-83A1-F6EECF244321}">
                <p14:modId xmlns:p14="http://schemas.microsoft.com/office/powerpoint/2010/main" val="3498718883"/>
              </p:ext>
            </p:extLst>
          </p:nvPr>
        </p:nvGraphicFramePr>
        <p:xfrm>
          <a:off x="3059204" y="2976092"/>
          <a:ext cx="2476000" cy="2263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0DAFEB6-EDD1-7D0D-917F-24A780C20CB9}"/>
              </a:ext>
            </a:extLst>
          </p:cNvPr>
          <p:cNvSpPr txBox="1"/>
          <p:nvPr/>
        </p:nvSpPr>
        <p:spPr>
          <a:xfrm>
            <a:off x="1983420" y="5436329"/>
            <a:ext cx="4374486" cy="369332"/>
          </a:xfrm>
          <a:prstGeom prst="rect">
            <a:avLst/>
          </a:prstGeom>
          <a:noFill/>
        </p:spPr>
        <p:txBody>
          <a:bodyPr wrap="square" rtlCol="0">
            <a:spAutoFit/>
          </a:bodyPr>
          <a:lstStyle/>
          <a:p>
            <a:pPr algn="r"/>
            <a:r>
              <a:rPr lang="cy-GB" sz="1800" b="1" noProof="0" dirty="0"/>
              <a:t>Beth yw eich barn ar yr agwedd hon?</a:t>
            </a:r>
          </a:p>
        </p:txBody>
      </p:sp>
      <p:pic>
        <p:nvPicPr>
          <p:cNvPr id="6" name="Picture 5" descr="Icon - Question Mark">
            <a:extLst>
              <a:ext uri="{FF2B5EF4-FFF2-40B4-BE49-F238E27FC236}">
                <a16:creationId xmlns:a16="http://schemas.microsoft.com/office/drawing/2014/main" id="{D702BC85-D6FE-90C8-7226-EFB67B71F700}"/>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411912" y="5387970"/>
            <a:ext cx="442964" cy="442964"/>
          </a:xfrm>
          <a:prstGeom prst="rect">
            <a:avLst/>
          </a:prstGeom>
        </p:spPr>
      </p:pic>
    </p:spTree>
    <p:extLst>
      <p:ext uri="{BB962C8B-B14F-4D97-AF65-F5344CB8AC3E}">
        <p14:creationId xmlns:p14="http://schemas.microsoft.com/office/powerpoint/2010/main" val="40364397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457200" y="255053"/>
            <a:ext cx="8229600" cy="544848"/>
          </a:xfrm>
        </p:spPr>
        <p:txBody>
          <a:bodyPr>
            <a:normAutofit fontScale="90000"/>
          </a:bodyPr>
          <a:lstStyle/>
          <a:p>
            <a:pPr algn="ctr"/>
            <a:r>
              <a:rPr lang="en-GB" altLang="en-US" b="1" dirty="0">
                <a:solidFill>
                  <a:schemeClr val="accent1">
                    <a:lumMod val="75000"/>
                  </a:schemeClr>
                </a:solidFill>
              </a:rPr>
              <a:t>Eco-Feminism</a:t>
            </a:r>
            <a:endParaRPr lang="en-US" altLang="en-US" b="1" dirty="0">
              <a:solidFill>
                <a:schemeClr val="accent1">
                  <a:lumMod val="75000"/>
                </a:schemeClr>
              </a:solidFill>
            </a:endParaRPr>
          </a:p>
        </p:txBody>
      </p:sp>
      <p:sp>
        <p:nvSpPr>
          <p:cNvPr id="10" name="TextBox 9">
            <a:extLst>
              <a:ext uri="{FF2B5EF4-FFF2-40B4-BE49-F238E27FC236}">
                <a16:creationId xmlns:a16="http://schemas.microsoft.com/office/drawing/2014/main" id="{AEE8C64C-2A6A-76AD-2A93-9FF839B671AE}"/>
              </a:ext>
            </a:extLst>
          </p:cNvPr>
          <p:cNvSpPr txBox="1"/>
          <p:nvPr/>
        </p:nvSpPr>
        <p:spPr>
          <a:xfrm>
            <a:off x="363670" y="1262419"/>
            <a:ext cx="8416659" cy="1723549"/>
          </a:xfrm>
          <a:prstGeom prst="rect">
            <a:avLst/>
          </a:prstGeom>
          <a:noFill/>
        </p:spPr>
        <p:txBody>
          <a:bodyPr wrap="square" rtlCol="0">
            <a:spAutoFit/>
          </a:bodyPr>
          <a:lstStyle/>
          <a:p>
            <a:pPr>
              <a:spcBef>
                <a:spcPts val="600"/>
              </a:spcBef>
              <a:spcAft>
                <a:spcPts val="600"/>
              </a:spcAft>
            </a:pPr>
            <a:r>
              <a:rPr lang="en-GB" sz="2400" b="1" dirty="0">
                <a:solidFill>
                  <a:schemeClr val="accent1">
                    <a:lumMod val="75000"/>
                  </a:schemeClr>
                </a:solidFill>
              </a:rPr>
              <a:t>Eco-feminism</a:t>
            </a:r>
            <a:endParaRPr lang="en-GB" sz="2100" dirty="0">
              <a:solidFill>
                <a:schemeClr val="accent1">
                  <a:lumMod val="75000"/>
                </a:schemeClr>
              </a:solidFill>
            </a:endParaRPr>
          </a:p>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We can see that, like eco-socialism, the eco-feminist approach focuses on people and planet over profit but has a different theoretical lens</a:t>
            </a:r>
          </a:p>
        </p:txBody>
      </p:sp>
      <p:graphicFrame>
        <p:nvGraphicFramePr>
          <p:cNvPr id="11" name="Diagram 10">
            <a:extLst>
              <a:ext uri="{FF2B5EF4-FFF2-40B4-BE49-F238E27FC236}">
                <a16:creationId xmlns:a16="http://schemas.microsoft.com/office/drawing/2014/main" id="{701104D1-9238-6444-9E62-B3D527507BE6}"/>
              </a:ext>
            </a:extLst>
          </p:cNvPr>
          <p:cNvGraphicFramePr/>
          <p:nvPr>
            <p:extLst>
              <p:ext uri="{D42A27DB-BD31-4B8C-83A1-F6EECF244321}">
                <p14:modId xmlns:p14="http://schemas.microsoft.com/office/powerpoint/2010/main" val="520420775"/>
              </p:ext>
            </p:extLst>
          </p:nvPr>
        </p:nvGraphicFramePr>
        <p:xfrm>
          <a:off x="3059204" y="2976092"/>
          <a:ext cx="2476000" cy="2263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A84FDF9-8337-15BA-2E25-9CBF94F09659}"/>
              </a:ext>
            </a:extLst>
          </p:cNvPr>
          <p:cNvSpPr txBox="1"/>
          <p:nvPr/>
        </p:nvSpPr>
        <p:spPr>
          <a:xfrm>
            <a:off x="1983420" y="5436329"/>
            <a:ext cx="4374486" cy="369332"/>
          </a:xfrm>
          <a:prstGeom prst="rect">
            <a:avLst/>
          </a:prstGeom>
          <a:noFill/>
        </p:spPr>
        <p:txBody>
          <a:bodyPr wrap="square" rtlCol="0">
            <a:spAutoFit/>
          </a:bodyPr>
          <a:lstStyle/>
          <a:p>
            <a:pPr algn="r"/>
            <a:r>
              <a:rPr lang="en-GB" sz="1800" b="1" dirty="0">
                <a:solidFill>
                  <a:schemeClr val="accent1">
                    <a:lumMod val="75000"/>
                  </a:schemeClr>
                </a:solidFill>
              </a:rPr>
              <a:t>What are your thoughts on this approach?</a:t>
            </a:r>
          </a:p>
        </p:txBody>
      </p:sp>
      <p:pic>
        <p:nvPicPr>
          <p:cNvPr id="6" name="Picture 5" descr="Icon - Question Mark">
            <a:extLst>
              <a:ext uri="{FF2B5EF4-FFF2-40B4-BE49-F238E27FC236}">
                <a16:creationId xmlns:a16="http://schemas.microsoft.com/office/drawing/2014/main" id="{FD634152-C96D-A2E3-6B6F-5C801E1F8D6B}"/>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411912" y="5387970"/>
            <a:ext cx="442964" cy="442964"/>
          </a:xfrm>
          <a:prstGeom prst="rect">
            <a:avLst/>
          </a:prstGeom>
        </p:spPr>
      </p:pic>
    </p:spTree>
    <p:extLst>
      <p:ext uri="{BB962C8B-B14F-4D97-AF65-F5344CB8AC3E}">
        <p14:creationId xmlns:p14="http://schemas.microsoft.com/office/powerpoint/2010/main" val="148112710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48CC97-3F90-50D6-76CB-9E7A8BC0AA2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504A095-1273-09C8-C0F3-7AE4824F37D7}"/>
              </a:ext>
            </a:extLst>
          </p:cNvPr>
          <p:cNvSpPr txBox="1"/>
          <p:nvPr/>
        </p:nvSpPr>
        <p:spPr>
          <a:xfrm>
            <a:off x="278523" y="1251312"/>
            <a:ext cx="8586954" cy="3559949"/>
          </a:xfrm>
          <a:prstGeom prst="rect">
            <a:avLst/>
          </a:prstGeom>
          <a:noFill/>
        </p:spPr>
        <p:txBody>
          <a:bodyPr wrap="square" rtlCol="0">
            <a:spAutoFit/>
          </a:bodyPr>
          <a:lstStyle/>
          <a:p>
            <a:pPr>
              <a:spcBef>
                <a:spcPts val="450"/>
              </a:spcBef>
              <a:spcAft>
                <a:spcPts val="450"/>
              </a:spcAft>
            </a:pPr>
            <a:r>
              <a:rPr lang="cy-GB" sz="2400" b="1" noProof="0" dirty="0"/>
              <a:t>Ecolegwyr Dyfnion / Gwyrddion Dyfnion</a:t>
            </a:r>
            <a:endParaRPr lang="cy-GB" sz="2400" noProof="0" dirty="0"/>
          </a:p>
          <a:p>
            <a:pPr marL="342900" indent="-342900">
              <a:spcBef>
                <a:spcPts val="450"/>
              </a:spcBef>
              <a:spcAft>
                <a:spcPts val="450"/>
              </a:spcAft>
              <a:buFont typeface="Arial" panose="020B0604020202020204" pitchFamily="34" charset="0"/>
              <a:buChar char="•"/>
            </a:pPr>
            <a:r>
              <a:rPr lang="cy-GB" sz="2400" dirty="0"/>
              <a:t>Bathwyd yr y</a:t>
            </a:r>
            <a:r>
              <a:rPr lang="cy-GB" sz="2400" noProof="0" dirty="0"/>
              <a:t>madrodd gan </a:t>
            </a:r>
            <a:r>
              <a:rPr lang="cy-GB" sz="2400" noProof="0" dirty="0" err="1"/>
              <a:t>Arne</a:t>
            </a:r>
            <a:r>
              <a:rPr lang="cy-GB" sz="2400" noProof="0" dirty="0"/>
              <a:t> </a:t>
            </a:r>
            <a:r>
              <a:rPr lang="cy-GB" sz="2400" noProof="0" dirty="0" err="1"/>
              <a:t>Naess</a:t>
            </a:r>
            <a:r>
              <a:rPr lang="cy-GB" sz="2400" noProof="0" dirty="0"/>
              <a:t> yn 1973 ac ymhelaethwyd arno yn 1989</a:t>
            </a:r>
          </a:p>
          <a:p>
            <a:pPr marL="342900" indent="-342900">
              <a:spcBef>
                <a:spcPts val="450"/>
              </a:spcBef>
              <a:spcAft>
                <a:spcPts val="450"/>
              </a:spcAft>
              <a:buFont typeface="Arial" panose="020B0604020202020204" pitchFamily="34" charset="0"/>
              <a:buChar char="•"/>
            </a:pPr>
            <a:r>
              <a:rPr lang="cy-GB" sz="2400" noProof="0" dirty="0"/>
              <a:t>Rhaid canolbwyntio ar yr hyn sy’n dda i’r </a:t>
            </a:r>
            <a:r>
              <a:rPr lang="cy-GB" sz="2400" b="1" dirty="0"/>
              <a:t>b</a:t>
            </a:r>
            <a:r>
              <a:rPr lang="cy-GB" sz="2400" b="1" noProof="0" dirty="0"/>
              <a:t>laned</a:t>
            </a:r>
            <a:r>
              <a:rPr lang="cy-GB" sz="2400" noProof="0" dirty="0"/>
              <a:t> </a:t>
            </a:r>
            <a:r>
              <a:rPr lang="cy-GB" sz="2400" dirty="0"/>
              <a:t>yn hytrach na’r hyn sy’n dda i’r</a:t>
            </a:r>
            <a:r>
              <a:rPr lang="cy-GB" sz="2400" noProof="0" dirty="0"/>
              <a:t> </a:t>
            </a:r>
            <a:r>
              <a:rPr lang="cy-GB" sz="2400" b="1" dirty="0"/>
              <a:t>ddynoliaeth</a:t>
            </a:r>
            <a:endParaRPr lang="cy-GB" sz="2400" b="1" noProof="0" dirty="0"/>
          </a:p>
          <a:p>
            <a:pPr marL="342900" indent="-342900">
              <a:spcBef>
                <a:spcPts val="450"/>
              </a:spcBef>
              <a:spcAft>
                <a:spcPts val="450"/>
              </a:spcAft>
              <a:buFont typeface="Arial" panose="020B0604020202020204" pitchFamily="34" charset="0"/>
              <a:buChar char="•"/>
            </a:pPr>
            <a:r>
              <a:rPr lang="cy-GB" sz="2400" noProof="0" dirty="0"/>
              <a:t>Dim ond o safbwynt ecoleg y gellir deall cymdeithas ddynol h.y. yn rhan o’r ecosystem yn hytrach na thu allan iddi</a:t>
            </a:r>
          </a:p>
          <a:p>
            <a:pPr marL="342900" indent="-342900">
              <a:spcBef>
                <a:spcPts val="450"/>
              </a:spcBef>
              <a:spcAft>
                <a:spcPts val="450"/>
              </a:spcAft>
              <a:buFont typeface="Arial" panose="020B0604020202020204" pitchFamily="34" charset="0"/>
              <a:buChar char="•"/>
            </a:pPr>
            <a:r>
              <a:rPr lang="cy-GB" sz="2400" dirty="0"/>
              <a:t>Yn g</a:t>
            </a:r>
            <a:r>
              <a:rPr lang="cy-GB" sz="2400" noProof="0" dirty="0"/>
              <a:t>weld y cysylltiadau rhwng pob organeb yn rhywbeth pwysig</a:t>
            </a:r>
          </a:p>
        </p:txBody>
      </p:sp>
      <p:sp>
        <p:nvSpPr>
          <p:cNvPr id="5" name="TextBox 4">
            <a:extLst>
              <a:ext uri="{FF2B5EF4-FFF2-40B4-BE49-F238E27FC236}">
                <a16:creationId xmlns:a16="http://schemas.microsoft.com/office/drawing/2014/main" id="{604D97B0-7C7C-67E8-8C7E-5905E01431A9}"/>
              </a:ext>
            </a:extLst>
          </p:cNvPr>
          <p:cNvSpPr txBox="1"/>
          <p:nvPr/>
        </p:nvSpPr>
        <p:spPr>
          <a:xfrm>
            <a:off x="2951820" y="5536256"/>
            <a:ext cx="4806534" cy="323165"/>
          </a:xfrm>
          <a:prstGeom prst="rect">
            <a:avLst/>
          </a:prstGeom>
          <a:noFill/>
        </p:spPr>
        <p:txBody>
          <a:bodyPr wrap="square" rtlCol="0">
            <a:spAutoFit/>
          </a:bodyPr>
          <a:lstStyle/>
          <a:p>
            <a:pPr algn="r"/>
            <a:r>
              <a:rPr lang="cy-GB" sz="1500" noProof="0" dirty="0"/>
              <a:t>(Gweler </a:t>
            </a:r>
            <a:r>
              <a:rPr lang="cy-GB" sz="1500" noProof="0" dirty="0" err="1">
                <a:hlinkClick r:id="rId2"/>
              </a:rPr>
              <a:t>Naess</a:t>
            </a:r>
            <a:r>
              <a:rPr lang="cy-GB" sz="1500" noProof="0" dirty="0">
                <a:hlinkClick r:id="rId2"/>
              </a:rPr>
              <a:t> &amp; </a:t>
            </a:r>
            <a:r>
              <a:rPr lang="cy-GB" sz="1500" noProof="0" dirty="0" err="1">
                <a:hlinkClick r:id="rId2"/>
              </a:rPr>
              <a:t>Rothenberg</a:t>
            </a:r>
            <a:r>
              <a:rPr lang="cy-GB" sz="1500" noProof="0" dirty="0">
                <a:hlinkClick r:id="rId2"/>
              </a:rPr>
              <a:t> 1989 </a:t>
            </a:r>
            <a:r>
              <a:rPr lang="cy-GB" sz="1500" noProof="0" dirty="0"/>
              <a:t>er enghraifft)</a:t>
            </a:r>
          </a:p>
        </p:txBody>
      </p:sp>
      <p:sp>
        <p:nvSpPr>
          <p:cNvPr id="6" name="Title 3">
            <a:extLst>
              <a:ext uri="{FF2B5EF4-FFF2-40B4-BE49-F238E27FC236}">
                <a16:creationId xmlns:a16="http://schemas.microsoft.com/office/drawing/2014/main" id="{A62A5B07-9194-D408-4854-0A64D1E49ADD}"/>
              </a:ext>
            </a:extLst>
          </p:cNvPr>
          <p:cNvSpPr txBox="1">
            <a:spLocks/>
          </p:cNvSpPr>
          <p:nvPr/>
        </p:nvSpPr>
        <p:spPr>
          <a:xfrm>
            <a:off x="278522" y="162608"/>
            <a:ext cx="8586953"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cy-GB" sz="4000" b="1" noProof="0" dirty="0">
                <a:solidFill>
                  <a:schemeClr val="tx1">
                    <a:lumMod val="75000"/>
                    <a:lumOff val="25000"/>
                  </a:schemeClr>
                </a:solidFill>
              </a:rPr>
              <a:t>Ecolegwyr Dyfnion / Gwyrddion Dyfnion</a:t>
            </a:r>
          </a:p>
        </p:txBody>
      </p:sp>
    </p:spTree>
    <p:extLst>
      <p:ext uri="{BB962C8B-B14F-4D97-AF65-F5344CB8AC3E}">
        <p14:creationId xmlns:p14="http://schemas.microsoft.com/office/powerpoint/2010/main" val="57788748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78523" y="1251312"/>
            <a:ext cx="8586954" cy="3559949"/>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Deep Ecologists / Deep Greens</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Phrase coined by Arne Naess in 1973 and expanded on in 1989</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Must focus on what is good for the </a:t>
            </a:r>
            <a:r>
              <a:rPr lang="en-GB" sz="2400" b="1" dirty="0">
                <a:solidFill>
                  <a:schemeClr val="accent1">
                    <a:lumMod val="75000"/>
                  </a:schemeClr>
                </a:solidFill>
              </a:rPr>
              <a:t>planet</a:t>
            </a:r>
            <a:r>
              <a:rPr lang="en-GB" sz="2400" dirty="0">
                <a:solidFill>
                  <a:schemeClr val="accent1">
                    <a:lumMod val="75000"/>
                  </a:schemeClr>
                </a:solidFill>
              </a:rPr>
              <a:t> rather than what is good for </a:t>
            </a:r>
            <a:r>
              <a:rPr lang="en-GB" sz="2400" b="1" dirty="0">
                <a:solidFill>
                  <a:schemeClr val="accent1">
                    <a:lumMod val="75000"/>
                  </a:schemeClr>
                </a:solidFill>
              </a:rPr>
              <a:t>humankind</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Human society can only be understood from the viewpoint of ecology i.e. as part of the ecosystem rather than outside of it</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Sees the connections between every organism as being important</a:t>
            </a:r>
          </a:p>
        </p:txBody>
      </p:sp>
      <p:sp>
        <p:nvSpPr>
          <p:cNvPr id="5" name="TextBox 4">
            <a:extLst>
              <a:ext uri="{FF2B5EF4-FFF2-40B4-BE49-F238E27FC236}">
                <a16:creationId xmlns:a16="http://schemas.microsoft.com/office/drawing/2014/main" id="{BDDE876A-FB44-8DFE-3BD4-7EC10B280B3E}"/>
              </a:ext>
            </a:extLst>
          </p:cNvPr>
          <p:cNvSpPr txBox="1"/>
          <p:nvPr/>
        </p:nvSpPr>
        <p:spPr>
          <a:xfrm>
            <a:off x="2951820" y="5536256"/>
            <a:ext cx="4806534" cy="323165"/>
          </a:xfrm>
          <a:prstGeom prst="rect">
            <a:avLst/>
          </a:prstGeom>
          <a:noFill/>
        </p:spPr>
        <p:txBody>
          <a:bodyPr wrap="square" rtlCol="0">
            <a:spAutoFit/>
          </a:bodyPr>
          <a:lstStyle/>
          <a:p>
            <a:pPr algn="r"/>
            <a:r>
              <a:rPr lang="en-GB" sz="1500" dirty="0">
                <a:solidFill>
                  <a:schemeClr val="accent1">
                    <a:lumMod val="75000"/>
                  </a:schemeClr>
                </a:solidFill>
              </a:rPr>
              <a:t>(See for example </a:t>
            </a:r>
            <a:r>
              <a:rPr lang="en-GB" sz="1500" dirty="0">
                <a:solidFill>
                  <a:schemeClr val="accent5"/>
                </a:solidFill>
                <a:hlinkClick r:id="rId2">
                  <a:extLst>
                    <a:ext uri="{A12FA001-AC4F-418D-AE19-62706E023703}">
                      <ahyp:hlinkClr xmlns:ahyp="http://schemas.microsoft.com/office/drawing/2018/hyperlinkcolor" val="tx"/>
                    </a:ext>
                  </a:extLst>
                </a:hlinkClick>
              </a:rPr>
              <a:t>Naess &amp; Rothenberg 1989</a:t>
            </a:r>
            <a:r>
              <a:rPr lang="en-GB" sz="1500" dirty="0">
                <a:solidFill>
                  <a:schemeClr val="accent1">
                    <a:lumMod val="75000"/>
                  </a:schemeClr>
                </a:solidFill>
                <a:hlinkClick r:id="rId2">
                  <a:extLst>
                    <a:ext uri="{A12FA001-AC4F-418D-AE19-62706E023703}">
                      <ahyp:hlinkClr xmlns:ahyp="http://schemas.microsoft.com/office/drawing/2018/hyperlinkcolor" val="tx"/>
                    </a:ext>
                  </a:extLst>
                </a:hlinkClick>
              </a:rPr>
              <a:t>) </a:t>
            </a:r>
            <a:endParaRPr lang="en-GB" sz="1500" dirty="0">
              <a:solidFill>
                <a:schemeClr val="accent1">
                  <a:lumMod val="75000"/>
                </a:schemeClr>
              </a:solidFill>
            </a:endParaRPr>
          </a:p>
        </p:txBody>
      </p:sp>
      <p:sp>
        <p:nvSpPr>
          <p:cNvPr id="6" name="Title 3">
            <a:extLst>
              <a:ext uri="{FF2B5EF4-FFF2-40B4-BE49-F238E27FC236}">
                <a16:creationId xmlns:a16="http://schemas.microsoft.com/office/drawing/2014/main" id="{30A03E95-9A37-6EDA-BD6F-00B175021E20}"/>
              </a:ext>
            </a:extLst>
          </p:cNvPr>
          <p:cNvSpPr txBox="1">
            <a:spLocks/>
          </p:cNvSpPr>
          <p:nvPr/>
        </p:nvSpPr>
        <p:spPr>
          <a:xfrm>
            <a:off x="570368" y="162608"/>
            <a:ext cx="7868988"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a:solidFill>
                  <a:schemeClr val="accent1">
                    <a:lumMod val="75000"/>
                  </a:schemeClr>
                </a:solidFill>
              </a:rPr>
              <a:t>Deep Ecologists / Deep Greens</a:t>
            </a:r>
          </a:p>
        </p:txBody>
      </p:sp>
    </p:spTree>
    <p:extLst>
      <p:ext uri="{BB962C8B-B14F-4D97-AF65-F5344CB8AC3E}">
        <p14:creationId xmlns:p14="http://schemas.microsoft.com/office/powerpoint/2010/main" val="265559087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C04FE-6806-A13E-4043-84A8DD4C7815}"/>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97536396-4A26-7103-6121-96E540285912}"/>
              </a:ext>
            </a:extLst>
          </p:cNvPr>
          <p:cNvSpPr>
            <a:spLocks noGrp="1"/>
          </p:cNvSpPr>
          <p:nvPr>
            <p:ph type="title"/>
          </p:nvPr>
        </p:nvSpPr>
        <p:spPr>
          <a:xfrm>
            <a:off x="349188" y="213937"/>
            <a:ext cx="8229600" cy="529568"/>
          </a:xfrm>
        </p:spPr>
        <p:txBody>
          <a:bodyPr>
            <a:normAutofit fontScale="90000"/>
          </a:bodyPr>
          <a:lstStyle/>
          <a:p>
            <a:pPr>
              <a:defRPr/>
            </a:pPr>
            <a:r>
              <a:rPr lang="cy-GB" b="1" dirty="0">
                <a:solidFill>
                  <a:schemeClr val="tx1">
                    <a:lumMod val="75000"/>
                    <a:lumOff val="25000"/>
                  </a:schemeClr>
                </a:solidFill>
              </a:rPr>
              <a:t>Ecolegwyr Dyfnion / Gwyrddion Dyfnion</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6C290E-FB92-8EBB-8C3F-ACA38EC5BA62}"/>
                  </a:ext>
                </a:extLst>
              </p:cNvPr>
              <p:cNvSpPr txBox="1"/>
              <p:nvPr/>
            </p:nvSpPr>
            <p:spPr>
              <a:xfrm>
                <a:off x="414482" y="1464008"/>
                <a:ext cx="8640960" cy="3559949"/>
              </a:xfrm>
              <a:prstGeom prst="rect">
                <a:avLst/>
              </a:prstGeom>
              <a:noFill/>
            </p:spPr>
            <p:txBody>
              <a:bodyPr wrap="square" rtlCol="0">
                <a:spAutoFit/>
              </a:bodyPr>
              <a:lstStyle/>
              <a:p>
                <a:pPr>
                  <a:spcBef>
                    <a:spcPts val="450"/>
                  </a:spcBef>
                  <a:spcAft>
                    <a:spcPts val="450"/>
                  </a:spcAft>
                </a:pPr>
                <a:r>
                  <a:rPr lang="cy-GB" sz="2400" b="1" dirty="0"/>
                  <a:t>Ecoleg Ddofn</a:t>
                </a:r>
                <a:endParaRPr lang="cy-GB" sz="2400" noProof="0" dirty="0"/>
              </a:p>
              <a:p>
                <a:pPr marL="342900" indent="-342900">
                  <a:spcBef>
                    <a:spcPts val="450"/>
                  </a:spcBef>
                  <a:spcAft>
                    <a:spcPts val="450"/>
                  </a:spcAft>
                  <a:buFont typeface="Arial" panose="020B0604020202020204" pitchFamily="34" charset="0"/>
                  <a:buChar char="•"/>
                </a:pPr>
                <a:r>
                  <a:rPr lang="cy-GB" sz="2400" noProof="0" dirty="0"/>
                  <a:t>Athroniaeth harmoni ecolegol:</a:t>
                </a:r>
              </a:p>
              <a:p>
                <a:pPr marL="342900" indent="-342900">
                  <a:spcBef>
                    <a:spcPts val="450"/>
                  </a:spcBef>
                  <a:spcAft>
                    <a:spcPts val="450"/>
                  </a:spcAft>
                  <a:buFont typeface="Arial" panose="020B0604020202020204" pitchFamily="34" charset="0"/>
                  <a:buChar char="•"/>
                </a:pPr>
                <a:r>
                  <a:rPr lang="cy-GB" sz="2400" noProof="0" dirty="0"/>
                  <a:t>Sy’n galw am newid llwyr yn ein hagweddau a’n hymddygiad yn seiliedig ar </a:t>
                </a:r>
                <a:r>
                  <a:rPr lang="cy-GB" sz="2400" b="1" dirty="0"/>
                  <a:t>symlrwydd gwirfoddol</a:t>
                </a:r>
                <a:r>
                  <a:rPr lang="cy-GB" sz="2400" noProof="0" dirty="0"/>
                  <a:t>; </a:t>
                </a:r>
                <a:r>
                  <a:rPr lang="cy-GB" sz="2400" dirty="0"/>
                  <a:t>gwrthod agweddau</a:t>
                </a:r>
                <a:r>
                  <a:rPr lang="cy-GB" sz="2400" noProof="0" dirty="0"/>
                  <a:t> </a:t>
                </a:r>
                <a:r>
                  <a:rPr lang="cy-GB" sz="2400" b="1" noProof="0" dirty="0" err="1"/>
                  <a:t>anthropoganolog</a:t>
                </a:r>
                <a:r>
                  <a:rPr lang="cy-GB" sz="2400" noProof="0" dirty="0"/>
                  <a:t>; a,</a:t>
                </a:r>
              </a:p>
              <a:p>
                <a:pPr marL="342900" indent="-342900">
                  <a:spcBef>
                    <a:spcPts val="450"/>
                  </a:spcBef>
                  <a:spcAft>
                    <a:spcPts val="450"/>
                  </a:spcAft>
                  <a:buFont typeface="Arial" panose="020B0604020202020204" pitchFamily="34" charset="0"/>
                  <a:buChar char="•"/>
                </a:pPr>
                <a:r>
                  <a:rPr lang="cy-GB" sz="2400" noProof="0" dirty="0"/>
                  <a:t>Chysylltiad cl</a:t>
                </a:r>
                <a14:m>
                  <m:oMath xmlns:m="http://schemas.openxmlformats.org/officeDocument/2006/math">
                    <m:r>
                      <a:rPr lang="cy-GB" sz="2400" i="1" noProof="0" dirty="0" smtClean="0">
                        <a:latin typeface="Cambria Math" panose="02040503050406030204" pitchFamily="18" charset="0"/>
                      </a:rPr>
                      <m:t>ò</m:t>
                    </m:r>
                  </m:oMath>
                </a14:m>
                <a:r>
                  <a:rPr lang="cy-GB" sz="2400" noProof="0" dirty="0"/>
                  <a:t>s â natur; datganoli pŵer; </a:t>
                </a:r>
                <a:r>
                  <a:rPr lang="cy-GB" sz="2400" dirty="0"/>
                  <a:t>hefyd</a:t>
                </a:r>
                <a:r>
                  <a:rPr lang="cy-GB" sz="2400" noProof="0" dirty="0"/>
                  <a:t>,</a:t>
                </a:r>
              </a:p>
              <a:p>
                <a:pPr marL="342900" indent="-342900">
                  <a:spcBef>
                    <a:spcPts val="450"/>
                  </a:spcBef>
                  <a:spcAft>
                    <a:spcPts val="450"/>
                  </a:spcAft>
                  <a:buFont typeface="Arial" panose="020B0604020202020204" pitchFamily="34" charset="0"/>
                  <a:buChar char="•"/>
                </a:pPr>
                <a:r>
                  <a:rPr lang="cy-GB" sz="2400" noProof="0" dirty="0"/>
                  <a:t>Cefnogaeth ar gyfer amrywiaeth ddiwylliannol a biolegol; cred yng nghysegredigrwydd natur. </a:t>
                </a:r>
              </a:p>
            </p:txBody>
          </p:sp>
        </mc:Choice>
        <mc:Fallback xmlns="">
          <p:sp>
            <p:nvSpPr>
              <p:cNvPr id="4" name="TextBox 3">
                <a:extLst>
                  <a:ext uri="{FF2B5EF4-FFF2-40B4-BE49-F238E27FC236}">
                    <a16:creationId xmlns:a16="http://schemas.microsoft.com/office/drawing/2014/main" id="{9D6C290E-FB92-8EBB-8C3F-ACA38EC5BA62}"/>
                  </a:ext>
                </a:extLst>
              </p:cNvPr>
              <p:cNvSpPr txBox="1">
                <a:spLocks noRot="1" noChangeAspect="1" noMove="1" noResize="1" noEditPoints="1" noAdjustHandles="1" noChangeArrowheads="1" noChangeShapeType="1" noTextEdit="1"/>
              </p:cNvSpPr>
              <p:nvPr/>
            </p:nvSpPr>
            <p:spPr>
              <a:xfrm>
                <a:off x="414482" y="1464008"/>
                <a:ext cx="8640960" cy="3559949"/>
              </a:xfrm>
              <a:prstGeom prst="rect">
                <a:avLst/>
              </a:prstGeom>
              <a:blipFill>
                <a:blip r:embed="rId2"/>
                <a:stretch>
                  <a:fillRect l="-1129" t="-1370" b="-2911"/>
                </a:stretch>
              </a:blipFill>
            </p:spPr>
            <p:txBody>
              <a:bodyPr/>
              <a:lstStyle/>
              <a:p>
                <a:r>
                  <a:rPr lang="cy-GB">
                    <a:noFill/>
                  </a:rPr>
                  <a:t> </a:t>
                </a:r>
              </a:p>
            </p:txBody>
          </p:sp>
        </mc:Fallback>
      </mc:AlternateContent>
      <p:sp>
        <p:nvSpPr>
          <p:cNvPr id="6" name="TextBox 5">
            <a:extLst>
              <a:ext uri="{FF2B5EF4-FFF2-40B4-BE49-F238E27FC236}">
                <a16:creationId xmlns:a16="http://schemas.microsoft.com/office/drawing/2014/main" id="{E07D5994-8867-88DC-C117-6E1C59316FD4}"/>
              </a:ext>
            </a:extLst>
          </p:cNvPr>
          <p:cNvSpPr txBox="1"/>
          <p:nvPr/>
        </p:nvSpPr>
        <p:spPr>
          <a:xfrm>
            <a:off x="2951820" y="5536256"/>
            <a:ext cx="4806534" cy="323165"/>
          </a:xfrm>
          <a:prstGeom prst="rect">
            <a:avLst/>
          </a:prstGeom>
          <a:noFill/>
        </p:spPr>
        <p:txBody>
          <a:bodyPr wrap="square" rtlCol="0">
            <a:spAutoFit/>
          </a:bodyPr>
          <a:lstStyle/>
          <a:p>
            <a:pPr algn="r"/>
            <a:r>
              <a:rPr lang="cy-GB" sz="1500" noProof="0" dirty="0"/>
              <a:t>(Gweler </a:t>
            </a:r>
            <a:r>
              <a:rPr lang="cy-GB" sz="1500" noProof="0" dirty="0" err="1">
                <a:hlinkClick r:id="rId3"/>
              </a:rPr>
              <a:t>Naess</a:t>
            </a:r>
            <a:r>
              <a:rPr lang="cy-GB" sz="1500" noProof="0" dirty="0">
                <a:hlinkClick r:id="rId3"/>
              </a:rPr>
              <a:t> &amp; </a:t>
            </a:r>
            <a:r>
              <a:rPr lang="cy-GB" sz="1500" noProof="0" dirty="0" err="1">
                <a:hlinkClick r:id="rId3"/>
              </a:rPr>
              <a:t>Rothenberg</a:t>
            </a:r>
            <a:r>
              <a:rPr lang="cy-GB" sz="1500" noProof="0" dirty="0">
                <a:hlinkClick r:id="rId3"/>
              </a:rPr>
              <a:t> 1989 </a:t>
            </a:r>
            <a:r>
              <a:rPr lang="cy-GB" sz="1500" noProof="0" dirty="0"/>
              <a:t>er enghraifft)</a:t>
            </a:r>
          </a:p>
        </p:txBody>
      </p:sp>
    </p:spTree>
    <p:extLst>
      <p:ext uri="{BB962C8B-B14F-4D97-AF65-F5344CB8AC3E}">
        <p14:creationId xmlns:p14="http://schemas.microsoft.com/office/powerpoint/2010/main" val="56925035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349188" y="213937"/>
            <a:ext cx="8229600" cy="529568"/>
          </a:xfrm>
        </p:spPr>
        <p:txBody>
          <a:bodyPr>
            <a:normAutofit fontScale="90000"/>
          </a:bodyPr>
          <a:lstStyle/>
          <a:p>
            <a:pPr algn="ctr"/>
            <a:r>
              <a:rPr lang="en-GB" altLang="en-US" b="1" dirty="0">
                <a:solidFill>
                  <a:schemeClr val="accent1">
                    <a:lumMod val="75000"/>
                  </a:schemeClr>
                </a:solidFill>
              </a:rPr>
              <a:t>Deep Ecologists / Deep Greens</a:t>
            </a:r>
          </a:p>
        </p:txBody>
      </p:sp>
      <p:sp>
        <p:nvSpPr>
          <p:cNvPr id="4" name="TextBox 3">
            <a:extLst>
              <a:ext uri="{FF2B5EF4-FFF2-40B4-BE49-F238E27FC236}">
                <a16:creationId xmlns:a16="http://schemas.microsoft.com/office/drawing/2014/main" id="{3AD90489-405E-1BB6-DE59-2D16F756648D}"/>
              </a:ext>
            </a:extLst>
          </p:cNvPr>
          <p:cNvSpPr txBox="1"/>
          <p:nvPr/>
        </p:nvSpPr>
        <p:spPr>
          <a:xfrm>
            <a:off x="251520" y="1358746"/>
            <a:ext cx="8640960" cy="3559949"/>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Deep Ecology</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A Philosophy of ecological harmony:</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That calls for a profound shift in our attitudes and behaviour based on </a:t>
            </a:r>
            <a:r>
              <a:rPr lang="en-GB" sz="2400" b="1" dirty="0">
                <a:solidFill>
                  <a:schemeClr val="accent1">
                    <a:lumMod val="75000"/>
                  </a:schemeClr>
                </a:solidFill>
              </a:rPr>
              <a:t>voluntary simplicity</a:t>
            </a:r>
            <a:r>
              <a:rPr lang="en-GB" sz="2400" dirty="0">
                <a:solidFill>
                  <a:schemeClr val="accent1">
                    <a:lumMod val="75000"/>
                  </a:schemeClr>
                </a:solidFill>
              </a:rPr>
              <a:t>; rejection of </a:t>
            </a:r>
            <a:r>
              <a:rPr lang="en-GB" sz="2400" b="1" dirty="0">
                <a:solidFill>
                  <a:schemeClr val="accent1">
                    <a:lumMod val="75000"/>
                  </a:schemeClr>
                </a:solidFill>
              </a:rPr>
              <a:t>anthropocentric</a:t>
            </a:r>
            <a:r>
              <a:rPr lang="en-GB" sz="2400" dirty="0">
                <a:solidFill>
                  <a:schemeClr val="accent1">
                    <a:lumMod val="75000"/>
                  </a:schemeClr>
                </a:solidFill>
              </a:rPr>
              <a:t> attitudes; and,</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Intimate contact with nature; decentralization of power; also,</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Support for cultural and biological diversity; a belief in the sacredness of nature. </a:t>
            </a:r>
          </a:p>
        </p:txBody>
      </p:sp>
      <p:sp>
        <p:nvSpPr>
          <p:cNvPr id="6" name="TextBox 5">
            <a:extLst>
              <a:ext uri="{FF2B5EF4-FFF2-40B4-BE49-F238E27FC236}">
                <a16:creationId xmlns:a16="http://schemas.microsoft.com/office/drawing/2014/main" id="{7FC530C7-B221-D834-CFD4-96B2D19717E3}"/>
              </a:ext>
            </a:extLst>
          </p:cNvPr>
          <p:cNvSpPr txBox="1"/>
          <p:nvPr/>
        </p:nvSpPr>
        <p:spPr>
          <a:xfrm>
            <a:off x="2951820" y="5536256"/>
            <a:ext cx="4806534" cy="323165"/>
          </a:xfrm>
          <a:prstGeom prst="rect">
            <a:avLst/>
          </a:prstGeom>
          <a:noFill/>
        </p:spPr>
        <p:txBody>
          <a:bodyPr wrap="square" rtlCol="0">
            <a:spAutoFit/>
          </a:bodyPr>
          <a:lstStyle/>
          <a:p>
            <a:pPr algn="r"/>
            <a:r>
              <a:rPr lang="en-GB" sz="1500" dirty="0">
                <a:solidFill>
                  <a:schemeClr val="accent1">
                    <a:lumMod val="75000"/>
                  </a:schemeClr>
                </a:solidFill>
              </a:rPr>
              <a:t>(See for example </a:t>
            </a:r>
            <a:r>
              <a:rPr lang="en-GB" sz="1500" dirty="0">
                <a:solidFill>
                  <a:schemeClr val="accent5"/>
                </a:solidFill>
                <a:hlinkClick r:id="rId2">
                  <a:extLst>
                    <a:ext uri="{A12FA001-AC4F-418D-AE19-62706E023703}">
                      <ahyp:hlinkClr xmlns:ahyp="http://schemas.microsoft.com/office/drawing/2018/hyperlinkcolor" val="tx"/>
                    </a:ext>
                  </a:extLst>
                </a:hlinkClick>
              </a:rPr>
              <a:t>Naess &amp; Rothenberg 1989</a:t>
            </a:r>
            <a:r>
              <a:rPr lang="en-GB" sz="1500" dirty="0">
                <a:solidFill>
                  <a:schemeClr val="accent1">
                    <a:lumMod val="75000"/>
                  </a:schemeClr>
                </a:solidFill>
                <a:hlinkClick r:id="rId2">
                  <a:extLst>
                    <a:ext uri="{A12FA001-AC4F-418D-AE19-62706E023703}">
                      <ahyp:hlinkClr xmlns:ahyp="http://schemas.microsoft.com/office/drawing/2018/hyperlinkcolor" val="tx"/>
                    </a:ext>
                  </a:extLst>
                </a:hlinkClick>
              </a:rPr>
              <a:t>) </a:t>
            </a:r>
            <a:endParaRPr lang="en-GB" sz="1500" dirty="0">
              <a:solidFill>
                <a:schemeClr val="accent1">
                  <a:lumMod val="75000"/>
                </a:schemeClr>
              </a:solidFill>
            </a:endParaRPr>
          </a:p>
        </p:txBody>
      </p:sp>
    </p:spTree>
    <p:extLst>
      <p:ext uri="{BB962C8B-B14F-4D97-AF65-F5344CB8AC3E}">
        <p14:creationId xmlns:p14="http://schemas.microsoft.com/office/powerpoint/2010/main" val="216256766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816C6A-B07F-365D-F101-EA0EFAAEEB3B}"/>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48A368BE-B101-644D-DB55-91AA147E8C38}"/>
              </a:ext>
            </a:extLst>
          </p:cNvPr>
          <p:cNvSpPr>
            <a:spLocks noGrp="1"/>
          </p:cNvSpPr>
          <p:nvPr>
            <p:ph type="title"/>
          </p:nvPr>
        </p:nvSpPr>
        <p:spPr>
          <a:xfrm>
            <a:off x="349188" y="213937"/>
            <a:ext cx="8229600" cy="529568"/>
          </a:xfrm>
        </p:spPr>
        <p:txBody>
          <a:bodyPr>
            <a:normAutofit fontScale="90000"/>
          </a:bodyPr>
          <a:lstStyle/>
          <a:p>
            <a:pPr algn="ctr"/>
            <a:r>
              <a:rPr lang="cy-GB" b="1" noProof="0" dirty="0"/>
              <a:t>Ecoleg Ddofn</a:t>
            </a:r>
          </a:p>
        </p:txBody>
      </p:sp>
      <p:sp>
        <p:nvSpPr>
          <p:cNvPr id="4" name="TextBox 3">
            <a:extLst>
              <a:ext uri="{FF2B5EF4-FFF2-40B4-BE49-F238E27FC236}">
                <a16:creationId xmlns:a16="http://schemas.microsoft.com/office/drawing/2014/main" id="{0D10EB27-E695-8D95-0593-E66EBB23A974}"/>
              </a:ext>
            </a:extLst>
          </p:cNvPr>
          <p:cNvSpPr txBox="1"/>
          <p:nvPr/>
        </p:nvSpPr>
        <p:spPr>
          <a:xfrm>
            <a:off x="716483" y="1182930"/>
            <a:ext cx="7495010" cy="2067233"/>
          </a:xfrm>
          <a:prstGeom prst="rect">
            <a:avLst/>
          </a:prstGeom>
          <a:noFill/>
        </p:spPr>
        <p:txBody>
          <a:bodyPr wrap="square" rtlCol="0">
            <a:spAutoFit/>
          </a:bodyPr>
          <a:lstStyle/>
          <a:p>
            <a:pPr algn="ctr">
              <a:spcBef>
                <a:spcPts val="450"/>
              </a:spcBef>
              <a:spcAft>
                <a:spcPts val="450"/>
              </a:spcAft>
            </a:pPr>
            <a:r>
              <a:rPr lang="cy-GB" sz="2400" dirty="0"/>
              <a:t>Mae’r f</a:t>
            </a:r>
            <a:r>
              <a:rPr lang="cy-GB" sz="2400" noProof="0" dirty="0" err="1"/>
              <a:t>ideo</a:t>
            </a:r>
            <a:r>
              <a:rPr lang="cy-GB" sz="2400" noProof="0" dirty="0"/>
              <a:t> hwn yn rhoi trosolwg o’r hyn y mae </a:t>
            </a:r>
            <a:r>
              <a:rPr lang="cy-GB" sz="2400" noProof="0" dirty="0" err="1"/>
              <a:t>Arne</a:t>
            </a:r>
            <a:r>
              <a:rPr lang="cy-GB" sz="2400" noProof="0" dirty="0"/>
              <a:t> </a:t>
            </a:r>
            <a:r>
              <a:rPr lang="cy-GB" sz="2400" noProof="0" dirty="0" err="1"/>
              <a:t>Naess</a:t>
            </a:r>
            <a:r>
              <a:rPr lang="cy-GB" sz="2400" noProof="0" dirty="0"/>
              <a:t> yn ei olygu wrth Ecoleg Ddofn.</a:t>
            </a:r>
          </a:p>
          <a:p>
            <a:pPr algn="ctr">
              <a:spcBef>
                <a:spcPts val="450"/>
              </a:spcBef>
              <a:spcAft>
                <a:spcPts val="450"/>
              </a:spcAft>
            </a:pPr>
            <a:r>
              <a:rPr lang="cy-GB" sz="2400" noProof="0" dirty="0"/>
              <a:t>Wrth ichi wylio’r fideo, gwnewch nodyn o unrhyw bwyntiau yr hoffech eu codi neu gwestiynau yr hoffech eu gofyn ynghylch yr agwedd hon.</a:t>
            </a:r>
          </a:p>
        </p:txBody>
      </p:sp>
      <p:sp>
        <p:nvSpPr>
          <p:cNvPr id="6" name="TextBox 5">
            <a:extLst>
              <a:ext uri="{FF2B5EF4-FFF2-40B4-BE49-F238E27FC236}">
                <a16:creationId xmlns:a16="http://schemas.microsoft.com/office/drawing/2014/main" id="{281A590F-CCDC-4153-8166-C27E1FE87568}"/>
              </a:ext>
            </a:extLst>
          </p:cNvPr>
          <p:cNvSpPr txBox="1"/>
          <p:nvPr/>
        </p:nvSpPr>
        <p:spPr>
          <a:xfrm>
            <a:off x="2497198" y="4846278"/>
            <a:ext cx="3928738" cy="553998"/>
          </a:xfrm>
          <a:prstGeom prst="rect">
            <a:avLst/>
          </a:prstGeom>
          <a:noFill/>
        </p:spPr>
        <p:txBody>
          <a:bodyPr wrap="square" rtlCol="0">
            <a:spAutoFit/>
          </a:bodyPr>
          <a:lstStyle/>
          <a:p>
            <a:pPr algn="ctr"/>
            <a:r>
              <a:rPr lang="cy-GB" sz="1500" dirty="0"/>
              <a:t>F</a:t>
            </a:r>
            <a:r>
              <a:rPr lang="cy-GB" sz="1500" noProof="0" dirty="0" err="1"/>
              <a:t>ideo</a:t>
            </a:r>
            <a:r>
              <a:rPr lang="en-GB" sz="1500" dirty="0"/>
              <a:t> </a:t>
            </a:r>
            <a:r>
              <a:rPr lang="en-GB" sz="1500" i="1" dirty="0"/>
              <a:t>Environmental Ethics: Deep Ecology</a:t>
            </a:r>
            <a:r>
              <a:rPr lang="en-GB" sz="1500" dirty="0"/>
              <a:t>: (Hubbard, 2019)</a:t>
            </a:r>
          </a:p>
        </p:txBody>
      </p:sp>
      <p:pic>
        <p:nvPicPr>
          <p:cNvPr id="3" name="Picture 2" descr="Icon - link to online video 'Environmental Ethics: Deep Ecology)">
            <a:hlinkClick r:id="rId2"/>
            <a:extLst>
              <a:ext uri="{FF2B5EF4-FFF2-40B4-BE49-F238E27FC236}">
                <a16:creationId xmlns:a16="http://schemas.microsoft.com/office/drawing/2014/main" id="{303AB038-8783-E324-8265-870AAE554B4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66242" y="3356573"/>
            <a:ext cx="1390650" cy="1466850"/>
          </a:xfrm>
          <a:prstGeom prst="rect">
            <a:avLst/>
          </a:prstGeom>
        </p:spPr>
      </p:pic>
    </p:spTree>
    <p:extLst>
      <p:ext uri="{BB962C8B-B14F-4D97-AF65-F5344CB8AC3E}">
        <p14:creationId xmlns:p14="http://schemas.microsoft.com/office/powerpoint/2010/main" val="148111120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24199A-035F-466B-4C2B-FB39281933C9}"/>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15322E6A-6F74-6FA2-1EDC-19CE5ADC8F22}"/>
              </a:ext>
            </a:extLst>
          </p:cNvPr>
          <p:cNvSpPr>
            <a:spLocks noGrp="1"/>
          </p:cNvSpPr>
          <p:nvPr>
            <p:ph type="title"/>
          </p:nvPr>
        </p:nvSpPr>
        <p:spPr>
          <a:xfrm>
            <a:off x="349188" y="213937"/>
            <a:ext cx="8229600" cy="529568"/>
          </a:xfrm>
        </p:spPr>
        <p:txBody>
          <a:bodyPr>
            <a:normAutofit fontScale="90000"/>
          </a:bodyPr>
          <a:lstStyle/>
          <a:p>
            <a:pPr algn="ctr"/>
            <a:r>
              <a:rPr lang="en-GB" altLang="en-US" b="1" dirty="0">
                <a:solidFill>
                  <a:schemeClr val="accent1">
                    <a:lumMod val="75000"/>
                  </a:schemeClr>
                </a:solidFill>
              </a:rPr>
              <a:t>Deep Ecology</a:t>
            </a:r>
            <a:endParaRPr lang="en-US" altLang="en-US" b="1" dirty="0">
              <a:solidFill>
                <a:schemeClr val="accent1">
                  <a:lumMod val="75000"/>
                </a:schemeClr>
              </a:solidFill>
            </a:endParaRPr>
          </a:p>
        </p:txBody>
      </p:sp>
      <p:sp>
        <p:nvSpPr>
          <p:cNvPr id="4" name="TextBox 3">
            <a:extLst>
              <a:ext uri="{FF2B5EF4-FFF2-40B4-BE49-F238E27FC236}">
                <a16:creationId xmlns:a16="http://schemas.microsoft.com/office/drawing/2014/main" id="{343A03B9-D1EC-DBDC-ABC8-DC550ACF4A3F}"/>
              </a:ext>
            </a:extLst>
          </p:cNvPr>
          <p:cNvSpPr txBox="1"/>
          <p:nvPr/>
        </p:nvSpPr>
        <p:spPr>
          <a:xfrm>
            <a:off x="716483" y="1182930"/>
            <a:ext cx="7495010" cy="2067233"/>
          </a:xfrm>
          <a:prstGeom prst="rect">
            <a:avLst/>
          </a:prstGeom>
          <a:noFill/>
        </p:spPr>
        <p:txBody>
          <a:bodyPr wrap="square" rtlCol="0">
            <a:spAutoFit/>
          </a:bodyPr>
          <a:lstStyle/>
          <a:p>
            <a:pPr algn="ctr">
              <a:spcBef>
                <a:spcPts val="450"/>
              </a:spcBef>
              <a:spcAft>
                <a:spcPts val="450"/>
              </a:spcAft>
            </a:pPr>
            <a:r>
              <a:rPr lang="en-GB" sz="2400" dirty="0">
                <a:solidFill>
                  <a:schemeClr val="accent1">
                    <a:lumMod val="75000"/>
                  </a:schemeClr>
                </a:solidFill>
              </a:rPr>
              <a:t>This video gives an overview of what Arne Naess means by Deep Ecology.</a:t>
            </a:r>
          </a:p>
          <a:p>
            <a:pPr algn="ctr">
              <a:spcBef>
                <a:spcPts val="450"/>
              </a:spcBef>
              <a:spcAft>
                <a:spcPts val="450"/>
              </a:spcAft>
            </a:pPr>
            <a:r>
              <a:rPr lang="en-GB" sz="2400" dirty="0">
                <a:solidFill>
                  <a:schemeClr val="accent1">
                    <a:lumMod val="75000"/>
                  </a:schemeClr>
                </a:solidFill>
              </a:rPr>
              <a:t>As you watch the video make a note of any points you want to raise or questions that you want to ask regarding this approach.</a:t>
            </a:r>
          </a:p>
        </p:txBody>
      </p:sp>
      <p:sp>
        <p:nvSpPr>
          <p:cNvPr id="6" name="TextBox 5">
            <a:extLst>
              <a:ext uri="{FF2B5EF4-FFF2-40B4-BE49-F238E27FC236}">
                <a16:creationId xmlns:a16="http://schemas.microsoft.com/office/drawing/2014/main" id="{20FA20BE-6D59-9CB8-E073-835DF4665ECB}"/>
              </a:ext>
            </a:extLst>
          </p:cNvPr>
          <p:cNvSpPr txBox="1"/>
          <p:nvPr/>
        </p:nvSpPr>
        <p:spPr>
          <a:xfrm>
            <a:off x="2497198" y="4846278"/>
            <a:ext cx="3928738" cy="553998"/>
          </a:xfrm>
          <a:prstGeom prst="rect">
            <a:avLst/>
          </a:prstGeom>
          <a:noFill/>
        </p:spPr>
        <p:txBody>
          <a:bodyPr wrap="square" rtlCol="0">
            <a:spAutoFit/>
          </a:bodyPr>
          <a:lstStyle/>
          <a:p>
            <a:pPr algn="ctr"/>
            <a:r>
              <a:rPr lang="en-GB" sz="1500" dirty="0">
                <a:solidFill>
                  <a:schemeClr val="accent1">
                    <a:lumMod val="75000"/>
                  </a:schemeClr>
                </a:solidFill>
              </a:rPr>
              <a:t>Video </a:t>
            </a:r>
            <a:r>
              <a:rPr lang="en-GB" sz="1500" i="1" dirty="0">
                <a:solidFill>
                  <a:schemeClr val="accent1">
                    <a:lumMod val="75000"/>
                  </a:schemeClr>
                </a:solidFill>
              </a:rPr>
              <a:t>Environmental Ethics: Deep Ecology</a:t>
            </a:r>
            <a:r>
              <a:rPr lang="en-GB" sz="1500" dirty="0">
                <a:solidFill>
                  <a:schemeClr val="accent1">
                    <a:lumMod val="75000"/>
                  </a:schemeClr>
                </a:solidFill>
              </a:rPr>
              <a:t>: (Hubbard, 2019)</a:t>
            </a:r>
          </a:p>
        </p:txBody>
      </p:sp>
      <p:pic>
        <p:nvPicPr>
          <p:cNvPr id="3" name="Picture 2" descr="Icon - link to online video 'Environmental Ethics: Deep Ecology)">
            <a:hlinkClick r:id="rId2"/>
            <a:extLst>
              <a:ext uri="{FF2B5EF4-FFF2-40B4-BE49-F238E27FC236}">
                <a16:creationId xmlns:a16="http://schemas.microsoft.com/office/drawing/2014/main" id="{351EA303-7227-6E94-D311-8EEA8D7DF7E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66242" y="3356573"/>
            <a:ext cx="1390650" cy="1466850"/>
          </a:xfrm>
          <a:prstGeom prst="rect">
            <a:avLst/>
          </a:prstGeom>
        </p:spPr>
      </p:pic>
    </p:spTree>
    <p:extLst>
      <p:ext uri="{BB962C8B-B14F-4D97-AF65-F5344CB8AC3E}">
        <p14:creationId xmlns:p14="http://schemas.microsoft.com/office/powerpoint/2010/main" val="354219689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49FAE7-D163-3DC6-85E4-A17BB1BD318B}"/>
            </a:ext>
          </a:extLst>
        </p:cNvPr>
        <p:cNvGrpSpPr/>
        <p:nvPr/>
      </p:nvGrpSpPr>
      <p:grpSpPr>
        <a:xfrm>
          <a:off x="0" y="0"/>
          <a:ext cx="0" cy="0"/>
          <a:chOff x="0" y="0"/>
          <a:chExt cx="0" cy="0"/>
        </a:xfrm>
      </p:grpSpPr>
      <p:sp>
        <p:nvSpPr>
          <p:cNvPr id="34820" name="Title 3">
            <a:extLst>
              <a:ext uri="{FF2B5EF4-FFF2-40B4-BE49-F238E27FC236}">
                <a16:creationId xmlns:a16="http://schemas.microsoft.com/office/drawing/2014/main" id="{0CAE7B39-29AF-4D9C-2C12-A6098CDDBD0A}"/>
              </a:ext>
            </a:extLst>
          </p:cNvPr>
          <p:cNvSpPr>
            <a:spLocks noGrp="1"/>
          </p:cNvSpPr>
          <p:nvPr>
            <p:ph type="title"/>
          </p:nvPr>
        </p:nvSpPr>
        <p:spPr>
          <a:xfrm>
            <a:off x="305526" y="338407"/>
            <a:ext cx="8229600" cy="544848"/>
          </a:xfrm>
        </p:spPr>
        <p:txBody>
          <a:bodyPr>
            <a:normAutofit fontScale="90000"/>
          </a:bodyPr>
          <a:lstStyle/>
          <a:p>
            <a:pPr algn="ctr"/>
            <a:r>
              <a:rPr lang="cy-GB" b="1" noProof="0" dirty="0"/>
              <a:t>Ecoleg Ddofn</a:t>
            </a:r>
          </a:p>
        </p:txBody>
      </p:sp>
      <p:sp>
        <p:nvSpPr>
          <p:cNvPr id="10" name="TextBox 9">
            <a:extLst>
              <a:ext uri="{FF2B5EF4-FFF2-40B4-BE49-F238E27FC236}">
                <a16:creationId xmlns:a16="http://schemas.microsoft.com/office/drawing/2014/main" id="{C98FCC13-B43F-6336-0A88-543FE55D19CA}"/>
              </a:ext>
            </a:extLst>
          </p:cNvPr>
          <p:cNvSpPr txBox="1"/>
          <p:nvPr/>
        </p:nvSpPr>
        <p:spPr>
          <a:xfrm>
            <a:off x="442718" y="1257929"/>
            <a:ext cx="8258564" cy="1354217"/>
          </a:xfrm>
          <a:prstGeom prst="rect">
            <a:avLst/>
          </a:prstGeom>
          <a:noFill/>
        </p:spPr>
        <p:txBody>
          <a:bodyPr wrap="square" rtlCol="0">
            <a:spAutoFit/>
          </a:bodyPr>
          <a:lstStyle/>
          <a:p>
            <a:pPr>
              <a:spcBef>
                <a:spcPts val="600"/>
              </a:spcBef>
              <a:spcAft>
                <a:spcPts val="600"/>
              </a:spcAft>
            </a:pPr>
            <a:r>
              <a:rPr lang="cy-GB" sz="2400" b="1" noProof="0" dirty="0"/>
              <a:t>Ecoleg Ddofn</a:t>
            </a:r>
            <a:endParaRPr lang="cy-GB" sz="2400" noProof="0" dirty="0"/>
          </a:p>
          <a:p>
            <a:pPr marL="342900" indent="-342900">
              <a:spcBef>
                <a:spcPts val="600"/>
              </a:spcBef>
              <a:spcAft>
                <a:spcPts val="600"/>
              </a:spcAft>
              <a:buFont typeface="Arial" panose="020B0604020202020204" pitchFamily="34" charset="0"/>
              <a:buChar char="•"/>
            </a:pPr>
            <a:r>
              <a:rPr lang="cy-GB" sz="2400" noProof="0" dirty="0"/>
              <a:t>Gallwn weld fod yr agwedd ecoleg ddofn yn canolbwyntio’n bennaf ar y blaned, yn darostwng pobl ac yn gwrthod elw</a:t>
            </a:r>
          </a:p>
        </p:txBody>
      </p:sp>
      <p:graphicFrame>
        <p:nvGraphicFramePr>
          <p:cNvPr id="11" name="Diagram 10">
            <a:extLst>
              <a:ext uri="{FF2B5EF4-FFF2-40B4-BE49-F238E27FC236}">
                <a16:creationId xmlns:a16="http://schemas.microsoft.com/office/drawing/2014/main" id="{281B688B-3A5F-41BA-A3A5-986CA5F34207}"/>
              </a:ext>
            </a:extLst>
          </p:cNvPr>
          <p:cNvGraphicFramePr/>
          <p:nvPr>
            <p:extLst>
              <p:ext uri="{D42A27DB-BD31-4B8C-83A1-F6EECF244321}">
                <p14:modId xmlns:p14="http://schemas.microsoft.com/office/powerpoint/2010/main" val="1299113718"/>
              </p:ext>
            </p:extLst>
          </p:nvPr>
        </p:nvGraphicFramePr>
        <p:xfrm>
          <a:off x="3167845" y="2986821"/>
          <a:ext cx="2476000" cy="2263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E2BE5CA-3677-5DF0-0915-26A573CF9BAA}"/>
              </a:ext>
            </a:extLst>
          </p:cNvPr>
          <p:cNvSpPr txBox="1"/>
          <p:nvPr/>
        </p:nvSpPr>
        <p:spPr>
          <a:xfrm>
            <a:off x="1856666" y="5436329"/>
            <a:ext cx="4374486" cy="369332"/>
          </a:xfrm>
          <a:prstGeom prst="rect">
            <a:avLst/>
          </a:prstGeom>
          <a:noFill/>
        </p:spPr>
        <p:txBody>
          <a:bodyPr wrap="square" rtlCol="0">
            <a:spAutoFit/>
          </a:bodyPr>
          <a:lstStyle/>
          <a:p>
            <a:pPr algn="r"/>
            <a:r>
              <a:rPr lang="cy-GB" sz="1800" b="1" noProof="0" dirty="0"/>
              <a:t>A oes angen eglurhad pellach arnom?</a:t>
            </a:r>
          </a:p>
        </p:txBody>
      </p:sp>
      <p:pic>
        <p:nvPicPr>
          <p:cNvPr id="6" name="Picture 5" descr="Icon -Question Mark">
            <a:extLst>
              <a:ext uri="{FF2B5EF4-FFF2-40B4-BE49-F238E27FC236}">
                <a16:creationId xmlns:a16="http://schemas.microsoft.com/office/drawing/2014/main" id="{C04D7E56-56F2-B387-27AE-ADEF3680EC34}"/>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285158" y="5387970"/>
            <a:ext cx="442964" cy="442964"/>
          </a:xfrm>
          <a:prstGeom prst="rect">
            <a:avLst/>
          </a:prstGeom>
        </p:spPr>
      </p:pic>
    </p:spTree>
    <p:extLst>
      <p:ext uri="{BB962C8B-B14F-4D97-AF65-F5344CB8AC3E}">
        <p14:creationId xmlns:p14="http://schemas.microsoft.com/office/powerpoint/2010/main" val="33833339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305526" y="338407"/>
            <a:ext cx="8229600" cy="544848"/>
          </a:xfrm>
        </p:spPr>
        <p:txBody>
          <a:bodyPr>
            <a:normAutofit fontScale="90000"/>
          </a:bodyPr>
          <a:lstStyle/>
          <a:p>
            <a:pPr algn="ctr"/>
            <a:r>
              <a:rPr lang="en-GB" altLang="en-US" b="1" dirty="0"/>
              <a:t>Deep Ecology</a:t>
            </a:r>
            <a:endParaRPr lang="en-US" altLang="en-US" b="1" dirty="0"/>
          </a:p>
        </p:txBody>
      </p:sp>
      <p:sp>
        <p:nvSpPr>
          <p:cNvPr id="10" name="TextBox 9">
            <a:extLst>
              <a:ext uri="{FF2B5EF4-FFF2-40B4-BE49-F238E27FC236}">
                <a16:creationId xmlns:a16="http://schemas.microsoft.com/office/drawing/2014/main" id="{AEE8C64C-2A6A-76AD-2A93-9FF839B671AE}"/>
              </a:ext>
            </a:extLst>
          </p:cNvPr>
          <p:cNvSpPr txBox="1"/>
          <p:nvPr/>
        </p:nvSpPr>
        <p:spPr>
          <a:xfrm>
            <a:off x="291044" y="1381040"/>
            <a:ext cx="8258564" cy="1354217"/>
          </a:xfrm>
          <a:prstGeom prst="rect">
            <a:avLst/>
          </a:prstGeom>
          <a:noFill/>
        </p:spPr>
        <p:txBody>
          <a:bodyPr wrap="square" rtlCol="0">
            <a:spAutoFit/>
          </a:bodyPr>
          <a:lstStyle/>
          <a:p>
            <a:pPr>
              <a:spcBef>
                <a:spcPts val="600"/>
              </a:spcBef>
              <a:spcAft>
                <a:spcPts val="600"/>
              </a:spcAft>
            </a:pPr>
            <a:r>
              <a:rPr lang="en-GB" sz="2400" b="1" dirty="0">
                <a:solidFill>
                  <a:schemeClr val="accent1">
                    <a:lumMod val="75000"/>
                  </a:schemeClr>
                </a:solidFill>
              </a:rPr>
              <a:t>Deep Ecology</a:t>
            </a:r>
            <a:endParaRPr lang="en-GB" sz="2400" dirty="0">
              <a:solidFill>
                <a:schemeClr val="accent1">
                  <a:lumMod val="75000"/>
                </a:schemeClr>
              </a:solidFill>
            </a:endParaRPr>
          </a:p>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We can see that the deep ecology approach focuses on primarily on the planet, relegates people and  rejects profit</a:t>
            </a:r>
          </a:p>
        </p:txBody>
      </p:sp>
      <p:graphicFrame>
        <p:nvGraphicFramePr>
          <p:cNvPr id="11" name="Diagram 10">
            <a:extLst>
              <a:ext uri="{FF2B5EF4-FFF2-40B4-BE49-F238E27FC236}">
                <a16:creationId xmlns:a16="http://schemas.microsoft.com/office/drawing/2014/main" id="{701104D1-9238-6444-9E62-B3D527507BE6}"/>
              </a:ext>
            </a:extLst>
          </p:cNvPr>
          <p:cNvGraphicFramePr/>
          <p:nvPr>
            <p:extLst>
              <p:ext uri="{D42A27DB-BD31-4B8C-83A1-F6EECF244321}">
                <p14:modId xmlns:p14="http://schemas.microsoft.com/office/powerpoint/2010/main" val="2284006105"/>
              </p:ext>
            </p:extLst>
          </p:nvPr>
        </p:nvGraphicFramePr>
        <p:xfrm>
          <a:off x="3167845" y="2986821"/>
          <a:ext cx="2476000" cy="2263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A84FDF9-8337-15BA-2E25-9CBF94F09659}"/>
              </a:ext>
            </a:extLst>
          </p:cNvPr>
          <p:cNvSpPr txBox="1"/>
          <p:nvPr/>
        </p:nvSpPr>
        <p:spPr>
          <a:xfrm>
            <a:off x="1856666" y="5436329"/>
            <a:ext cx="4374486" cy="369332"/>
          </a:xfrm>
          <a:prstGeom prst="rect">
            <a:avLst/>
          </a:prstGeom>
          <a:noFill/>
        </p:spPr>
        <p:txBody>
          <a:bodyPr wrap="square" rtlCol="0">
            <a:spAutoFit/>
          </a:bodyPr>
          <a:lstStyle/>
          <a:p>
            <a:pPr algn="r"/>
            <a:r>
              <a:rPr lang="en-GB" sz="1800" b="1" dirty="0">
                <a:solidFill>
                  <a:schemeClr val="accent1">
                    <a:lumMod val="75000"/>
                  </a:schemeClr>
                </a:solidFill>
              </a:rPr>
              <a:t>Do we need any further clarification?</a:t>
            </a:r>
          </a:p>
        </p:txBody>
      </p:sp>
      <p:pic>
        <p:nvPicPr>
          <p:cNvPr id="6" name="Picture 5" descr="Icon -Question Mark">
            <a:extLst>
              <a:ext uri="{FF2B5EF4-FFF2-40B4-BE49-F238E27FC236}">
                <a16:creationId xmlns:a16="http://schemas.microsoft.com/office/drawing/2014/main" id="{FD634152-C96D-A2E3-6B6F-5C801E1F8D6B}"/>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285158" y="5387970"/>
            <a:ext cx="442964" cy="442964"/>
          </a:xfrm>
          <a:prstGeom prst="rect">
            <a:avLst/>
          </a:prstGeom>
        </p:spPr>
      </p:pic>
    </p:spTree>
    <p:extLst>
      <p:ext uri="{BB962C8B-B14F-4D97-AF65-F5344CB8AC3E}">
        <p14:creationId xmlns:p14="http://schemas.microsoft.com/office/powerpoint/2010/main" val="187279213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C2F08-93ED-E8BD-C13F-E4170E0FF65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52176D7-4EA0-9094-B852-58DAD793F642}"/>
              </a:ext>
            </a:extLst>
          </p:cNvPr>
          <p:cNvSpPr txBox="1"/>
          <p:nvPr/>
        </p:nvSpPr>
        <p:spPr>
          <a:xfrm>
            <a:off x="184378" y="1127520"/>
            <a:ext cx="8959622" cy="4185761"/>
          </a:xfrm>
          <a:prstGeom prst="rect">
            <a:avLst/>
          </a:prstGeom>
          <a:noFill/>
        </p:spPr>
        <p:txBody>
          <a:bodyPr wrap="square" rtlCol="0">
            <a:spAutoFit/>
          </a:bodyPr>
          <a:lstStyle/>
          <a:p>
            <a:pPr>
              <a:spcBef>
                <a:spcPts val="450"/>
              </a:spcBef>
              <a:spcAft>
                <a:spcPts val="450"/>
              </a:spcAft>
            </a:pPr>
            <a:r>
              <a:rPr lang="cy-GB" sz="2400" b="1" noProof="0" dirty="0" err="1"/>
              <a:t>Gaiaiaeth</a:t>
            </a:r>
            <a:r>
              <a:rPr lang="cy-GB" sz="2400" b="1" noProof="0" dirty="0"/>
              <a:t> – estyniad ar Ecoleg Ddofn?</a:t>
            </a:r>
          </a:p>
          <a:p>
            <a:pPr>
              <a:spcBef>
                <a:spcPts val="450"/>
              </a:spcBef>
              <a:spcAft>
                <a:spcPts val="450"/>
              </a:spcAft>
            </a:pPr>
            <a:endParaRPr lang="cy-GB" sz="2400" noProof="0" dirty="0"/>
          </a:p>
          <a:p>
            <a:pPr marL="342900" indent="-342900">
              <a:spcBef>
                <a:spcPts val="450"/>
              </a:spcBef>
              <a:spcAft>
                <a:spcPts val="450"/>
              </a:spcAft>
              <a:buFont typeface="Arial" panose="020B0604020202020204" pitchFamily="34" charset="0"/>
              <a:buChar char="•"/>
            </a:pPr>
            <a:r>
              <a:rPr lang="cy-GB" sz="2400" noProof="0" dirty="0"/>
              <a:t>Yn seiliedig ar </a:t>
            </a:r>
            <a:r>
              <a:rPr lang="cy-GB" sz="2400" dirty="0"/>
              <a:t>hypothesis</a:t>
            </a:r>
            <a:r>
              <a:rPr lang="cy-GB" sz="2400" noProof="0" dirty="0"/>
              <a:t> </a:t>
            </a:r>
            <a:r>
              <a:rPr lang="cy-GB" sz="2400" noProof="0" dirty="0" err="1"/>
              <a:t>Gaia</a:t>
            </a:r>
            <a:r>
              <a:rPr lang="cy-GB" sz="2400" noProof="0" dirty="0"/>
              <a:t> James </a:t>
            </a:r>
            <a:r>
              <a:rPr lang="cy-GB" sz="2400" noProof="0" dirty="0" err="1"/>
              <a:t>Lovelock</a:t>
            </a:r>
            <a:r>
              <a:rPr lang="cy-GB" sz="2400" noProof="0" dirty="0"/>
              <a:t> (1972)</a:t>
            </a:r>
          </a:p>
          <a:p>
            <a:pPr marL="342900" indent="-342900">
              <a:spcBef>
                <a:spcPts val="450"/>
              </a:spcBef>
              <a:spcAft>
                <a:spcPts val="450"/>
              </a:spcAft>
              <a:buFont typeface="Arial" panose="020B0604020202020204" pitchFamily="34" charset="0"/>
              <a:buChar char="•"/>
            </a:pPr>
            <a:r>
              <a:rPr lang="cy-GB" sz="2400" noProof="0" dirty="0"/>
              <a:t>Mae’r blaned yn uwch-organeb </a:t>
            </a:r>
            <a:r>
              <a:rPr lang="cy-GB" sz="2400" noProof="0" dirty="0" err="1"/>
              <a:t>rhyng</a:t>
            </a:r>
            <a:r>
              <a:rPr lang="cy-GB" sz="2400" noProof="0" dirty="0"/>
              <a:t>-gysylltiedig enfawr</a:t>
            </a:r>
          </a:p>
          <a:p>
            <a:pPr marL="342900" indent="-342900">
              <a:spcBef>
                <a:spcPts val="450"/>
              </a:spcBef>
              <a:spcAft>
                <a:spcPts val="450"/>
              </a:spcAft>
              <a:buFont typeface="Arial" panose="020B0604020202020204" pitchFamily="34" charset="0"/>
              <a:buChar char="•"/>
            </a:pPr>
            <a:r>
              <a:rPr lang="cy-GB" sz="2400" noProof="0" dirty="0"/>
              <a:t>Yn creu system hunan-reoleiddiol sy’n canolbwyntio ar gynnal bywyd ar y ddaear</a:t>
            </a:r>
          </a:p>
          <a:p>
            <a:pPr marL="342900" indent="-342900">
              <a:spcBef>
                <a:spcPts val="450"/>
              </a:spcBef>
              <a:spcAft>
                <a:spcPts val="450"/>
              </a:spcAft>
              <a:buFont typeface="Arial" panose="020B0604020202020204" pitchFamily="34" charset="0"/>
              <a:buChar char="•"/>
            </a:pPr>
            <a:r>
              <a:rPr lang="cy-GB" sz="2400" noProof="0" dirty="0"/>
              <a:t>Yn gallu ystyried firysau fel </a:t>
            </a:r>
            <a:r>
              <a:rPr lang="cy-GB" sz="2400" noProof="0" dirty="0" err="1"/>
              <a:t>Ebola</a:t>
            </a:r>
            <a:r>
              <a:rPr lang="cy-GB" sz="2400" noProof="0" dirty="0"/>
              <a:t> </a:t>
            </a:r>
            <a:r>
              <a:rPr lang="cy-GB" sz="2400" dirty="0"/>
              <a:t>yn</a:t>
            </a:r>
            <a:r>
              <a:rPr lang="cy-GB" sz="2400" noProof="0" dirty="0"/>
              <a:t> ffordd natur o ‘</a:t>
            </a:r>
            <a:r>
              <a:rPr lang="cy-GB" sz="2400" dirty="0"/>
              <a:t>ymladd yn ôl’</a:t>
            </a:r>
            <a:endParaRPr lang="cy-GB" sz="2400" noProof="0" dirty="0"/>
          </a:p>
          <a:p>
            <a:pPr marL="342900" indent="-342900">
              <a:spcBef>
                <a:spcPts val="450"/>
              </a:spcBef>
              <a:spcAft>
                <a:spcPts val="450"/>
              </a:spcAft>
              <a:buFont typeface="Arial" panose="020B0604020202020204" pitchFamily="34" charset="0"/>
              <a:buChar char="•"/>
            </a:pPr>
            <a:r>
              <a:rPr lang="cy-GB" sz="2400" noProof="0" dirty="0"/>
              <a:t>Yn gallu bod yn lled-grefyddol hyd yn oed, lle ystyrir y ddaear yn rhywbeth i’w addoli</a:t>
            </a:r>
          </a:p>
        </p:txBody>
      </p:sp>
      <p:sp>
        <p:nvSpPr>
          <p:cNvPr id="4" name="TextBox 3">
            <a:extLst>
              <a:ext uri="{FF2B5EF4-FFF2-40B4-BE49-F238E27FC236}">
                <a16:creationId xmlns:a16="http://schemas.microsoft.com/office/drawing/2014/main" id="{E8F46E9C-FB8F-769E-5287-36A78D6BD0A1}"/>
              </a:ext>
            </a:extLst>
          </p:cNvPr>
          <p:cNvSpPr txBox="1"/>
          <p:nvPr/>
        </p:nvSpPr>
        <p:spPr>
          <a:xfrm>
            <a:off x="3499985" y="5656272"/>
            <a:ext cx="4320480" cy="300082"/>
          </a:xfrm>
          <a:prstGeom prst="rect">
            <a:avLst/>
          </a:prstGeom>
          <a:noFill/>
        </p:spPr>
        <p:txBody>
          <a:bodyPr wrap="square" rtlCol="0">
            <a:spAutoFit/>
          </a:bodyPr>
          <a:lstStyle/>
          <a:p>
            <a:pPr algn="r"/>
            <a:r>
              <a:rPr lang="cy-GB" sz="1350" noProof="0" dirty="0">
                <a:solidFill>
                  <a:schemeClr val="tx1">
                    <a:lumMod val="75000"/>
                    <a:lumOff val="25000"/>
                  </a:schemeClr>
                </a:solidFill>
              </a:rPr>
              <a:t>Gweler </a:t>
            </a:r>
            <a:r>
              <a:rPr lang="cy-GB" sz="1350" noProof="0" dirty="0" err="1">
                <a:solidFill>
                  <a:schemeClr val="tx1">
                    <a:lumMod val="75000"/>
                    <a:lumOff val="25000"/>
                  </a:schemeClr>
                </a:solidFill>
                <a:hlinkClick r:id="rId2"/>
              </a:rPr>
              <a:t>Gribbin</a:t>
            </a:r>
            <a:r>
              <a:rPr lang="cy-GB" sz="1350" noProof="0" dirty="0">
                <a:solidFill>
                  <a:schemeClr val="tx1">
                    <a:lumMod val="75000"/>
                    <a:lumOff val="25000"/>
                  </a:schemeClr>
                </a:solidFill>
                <a:hlinkClick r:id="rId2"/>
              </a:rPr>
              <a:t> &amp; </a:t>
            </a:r>
            <a:r>
              <a:rPr lang="cy-GB" sz="1350" noProof="0" dirty="0" err="1">
                <a:solidFill>
                  <a:schemeClr val="tx1">
                    <a:lumMod val="75000"/>
                    <a:lumOff val="25000"/>
                  </a:schemeClr>
                </a:solidFill>
                <a:hlinkClick r:id="rId2"/>
              </a:rPr>
              <a:t>Gribbin</a:t>
            </a:r>
            <a:r>
              <a:rPr lang="cy-GB" sz="1350" noProof="0" dirty="0">
                <a:solidFill>
                  <a:schemeClr val="tx1">
                    <a:lumMod val="75000"/>
                    <a:lumOff val="25000"/>
                  </a:schemeClr>
                </a:solidFill>
                <a:hlinkClick r:id="rId2"/>
              </a:rPr>
              <a:t> (2021)</a:t>
            </a:r>
            <a:r>
              <a:rPr lang="cy-GB" sz="1350" noProof="0" dirty="0">
                <a:solidFill>
                  <a:schemeClr val="tx1">
                    <a:lumMod val="75000"/>
                    <a:lumOff val="25000"/>
                  </a:schemeClr>
                </a:solidFill>
              </a:rPr>
              <a:t> er enghraifft</a:t>
            </a:r>
            <a:endParaRPr lang="cy-GB" sz="1350" noProof="0" dirty="0"/>
          </a:p>
        </p:txBody>
      </p:sp>
      <p:sp>
        <p:nvSpPr>
          <p:cNvPr id="6" name="Title 3">
            <a:extLst>
              <a:ext uri="{FF2B5EF4-FFF2-40B4-BE49-F238E27FC236}">
                <a16:creationId xmlns:a16="http://schemas.microsoft.com/office/drawing/2014/main" id="{167F0559-E176-4268-63E7-2D85D324CAC1}"/>
              </a:ext>
            </a:extLst>
          </p:cNvPr>
          <p:cNvSpPr txBox="1">
            <a:spLocks/>
          </p:cNvSpPr>
          <p:nvPr/>
        </p:nvSpPr>
        <p:spPr>
          <a:xfrm>
            <a:off x="1561165" y="135448"/>
            <a:ext cx="6021669"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err="1">
                <a:solidFill>
                  <a:schemeClr val="tx1">
                    <a:lumMod val="75000"/>
                    <a:lumOff val="25000"/>
                  </a:schemeClr>
                </a:solidFill>
              </a:rPr>
              <a:t>Gaiaiaeth</a:t>
            </a:r>
            <a:endParaRPr lang="en-US" altLang="en-US" sz="4000" b="1" dirty="0">
              <a:solidFill>
                <a:schemeClr val="tx1">
                  <a:lumMod val="75000"/>
                  <a:lumOff val="25000"/>
                </a:schemeClr>
              </a:solidFill>
            </a:endParaRPr>
          </a:p>
        </p:txBody>
      </p:sp>
    </p:spTree>
    <p:extLst>
      <p:ext uri="{BB962C8B-B14F-4D97-AF65-F5344CB8AC3E}">
        <p14:creationId xmlns:p14="http://schemas.microsoft.com/office/powerpoint/2010/main" val="181997882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4378" y="1127520"/>
            <a:ext cx="8959622" cy="4185761"/>
          </a:xfrm>
          <a:prstGeom prst="rect">
            <a:avLst/>
          </a:prstGeom>
          <a:noFill/>
        </p:spPr>
        <p:txBody>
          <a:bodyPr wrap="square" rtlCol="0">
            <a:spAutoFit/>
          </a:bodyPr>
          <a:lstStyle/>
          <a:p>
            <a:pPr>
              <a:spcBef>
                <a:spcPts val="450"/>
              </a:spcBef>
              <a:spcAft>
                <a:spcPts val="450"/>
              </a:spcAft>
            </a:pPr>
            <a:r>
              <a:rPr lang="en-GB" sz="2400" b="1" dirty="0" err="1">
                <a:solidFill>
                  <a:schemeClr val="accent1">
                    <a:lumMod val="75000"/>
                  </a:schemeClr>
                </a:solidFill>
              </a:rPr>
              <a:t>Gaianism</a:t>
            </a:r>
            <a:r>
              <a:rPr lang="en-GB" sz="2400" b="1" dirty="0">
                <a:solidFill>
                  <a:schemeClr val="accent1">
                    <a:lumMod val="75000"/>
                  </a:schemeClr>
                </a:solidFill>
              </a:rPr>
              <a:t> – an extension of Deep Ecology?</a:t>
            </a:r>
          </a:p>
          <a:p>
            <a:pPr>
              <a:spcBef>
                <a:spcPts val="450"/>
              </a:spcBef>
              <a:spcAft>
                <a:spcPts val="450"/>
              </a:spcAft>
            </a:pP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Based on the Gaia hypothesis of James Lovelock (1972)</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The planet is a huge inter-connected super-organism</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Creates a self-regulating system focused on maintaining life on earth</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Can see viruses such as Ebola as nature’s way of ‘fighting back’</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Can even be quasi-religious where the earth is seen as an object of worship</a:t>
            </a:r>
          </a:p>
        </p:txBody>
      </p:sp>
      <p:sp>
        <p:nvSpPr>
          <p:cNvPr id="4" name="TextBox 3">
            <a:extLst>
              <a:ext uri="{FF2B5EF4-FFF2-40B4-BE49-F238E27FC236}">
                <a16:creationId xmlns:a16="http://schemas.microsoft.com/office/drawing/2014/main" id="{AA952998-C622-B0CB-3FF2-C853FE067824}"/>
              </a:ext>
            </a:extLst>
          </p:cNvPr>
          <p:cNvSpPr txBox="1"/>
          <p:nvPr/>
        </p:nvSpPr>
        <p:spPr>
          <a:xfrm>
            <a:off x="3499985" y="5656272"/>
            <a:ext cx="4320480" cy="300082"/>
          </a:xfrm>
          <a:prstGeom prst="rect">
            <a:avLst/>
          </a:prstGeom>
          <a:noFill/>
        </p:spPr>
        <p:txBody>
          <a:bodyPr wrap="square" rtlCol="0">
            <a:spAutoFit/>
          </a:bodyPr>
          <a:lstStyle/>
          <a:p>
            <a:pPr algn="r"/>
            <a:r>
              <a:rPr lang="en-GB" sz="1350" dirty="0">
                <a:solidFill>
                  <a:schemeClr val="accent1">
                    <a:lumMod val="75000"/>
                  </a:schemeClr>
                </a:solidFill>
              </a:rPr>
              <a:t>See for example </a:t>
            </a:r>
            <a:r>
              <a:rPr lang="en-GB" sz="1350" dirty="0">
                <a:solidFill>
                  <a:schemeClr val="accent5"/>
                </a:solidFill>
                <a:hlinkClick r:id="rId2">
                  <a:extLst>
                    <a:ext uri="{A12FA001-AC4F-418D-AE19-62706E023703}">
                      <ahyp:hlinkClr xmlns:ahyp="http://schemas.microsoft.com/office/drawing/2018/hyperlinkcolor" val="tx"/>
                    </a:ext>
                  </a:extLst>
                </a:hlinkClick>
              </a:rPr>
              <a:t>Gribbin &amp; Gribbin (2021)</a:t>
            </a:r>
            <a:endParaRPr lang="en-GB" sz="1350" dirty="0">
              <a:solidFill>
                <a:schemeClr val="accent5"/>
              </a:solidFill>
            </a:endParaRP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1561165" y="135448"/>
            <a:ext cx="6021669"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err="1">
                <a:solidFill>
                  <a:schemeClr val="accent1">
                    <a:lumMod val="75000"/>
                  </a:schemeClr>
                </a:solidFill>
              </a:rPr>
              <a:t>Gaianism</a:t>
            </a:r>
            <a:endParaRPr lang="en-US" altLang="en-US" sz="4000" b="1" dirty="0">
              <a:solidFill>
                <a:schemeClr val="accent1">
                  <a:lumMod val="75000"/>
                </a:schemeClr>
              </a:solidFill>
            </a:endParaRPr>
          </a:p>
        </p:txBody>
      </p:sp>
    </p:spTree>
    <p:extLst>
      <p:ext uri="{BB962C8B-B14F-4D97-AF65-F5344CB8AC3E}">
        <p14:creationId xmlns:p14="http://schemas.microsoft.com/office/powerpoint/2010/main" val="342516495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CC961-03D0-F47C-1BD8-58E721DDD00C}"/>
            </a:ext>
          </a:extLst>
        </p:cNvPr>
        <p:cNvGrpSpPr/>
        <p:nvPr/>
      </p:nvGrpSpPr>
      <p:grpSpPr>
        <a:xfrm>
          <a:off x="0" y="0"/>
          <a:ext cx="0" cy="0"/>
          <a:chOff x="0" y="0"/>
          <a:chExt cx="0" cy="0"/>
        </a:xfrm>
      </p:grpSpPr>
      <p:sp>
        <p:nvSpPr>
          <p:cNvPr id="2" name="Title 3">
            <a:extLst>
              <a:ext uri="{FF2B5EF4-FFF2-40B4-BE49-F238E27FC236}">
                <a16:creationId xmlns:a16="http://schemas.microsoft.com/office/drawing/2014/main" id="{83EC60F3-E509-8114-9056-BD8C0CAC0683}"/>
              </a:ext>
            </a:extLst>
          </p:cNvPr>
          <p:cNvSpPr txBox="1">
            <a:spLocks/>
          </p:cNvSpPr>
          <p:nvPr/>
        </p:nvSpPr>
        <p:spPr>
          <a:xfrm>
            <a:off x="1561165" y="135448"/>
            <a:ext cx="6021669"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cy-GB" sz="4000" b="1" dirty="0"/>
              <a:t>Hypothesis </a:t>
            </a:r>
            <a:r>
              <a:rPr lang="cy-GB" sz="4000" b="1" dirty="0" err="1"/>
              <a:t>Gaia</a:t>
            </a:r>
            <a:endParaRPr lang="cy-GB" sz="4000" b="1" noProof="0" dirty="0"/>
          </a:p>
        </p:txBody>
      </p:sp>
      <p:sp>
        <p:nvSpPr>
          <p:cNvPr id="3" name="TextBox 2">
            <a:extLst>
              <a:ext uri="{FF2B5EF4-FFF2-40B4-BE49-F238E27FC236}">
                <a16:creationId xmlns:a16="http://schemas.microsoft.com/office/drawing/2014/main" id="{4B9067FA-8F6A-8298-A688-8F71A28C5A7B}"/>
              </a:ext>
            </a:extLst>
          </p:cNvPr>
          <p:cNvSpPr txBox="1"/>
          <p:nvPr/>
        </p:nvSpPr>
        <p:spPr>
          <a:xfrm>
            <a:off x="1631607" y="1158843"/>
            <a:ext cx="5880783" cy="2462213"/>
          </a:xfrm>
          <a:prstGeom prst="rect">
            <a:avLst/>
          </a:prstGeom>
          <a:noFill/>
        </p:spPr>
        <p:txBody>
          <a:bodyPr wrap="square" rtlCol="0">
            <a:spAutoFit/>
          </a:bodyPr>
          <a:lstStyle/>
          <a:p>
            <a:pPr algn="ctr">
              <a:spcBef>
                <a:spcPts val="600"/>
              </a:spcBef>
              <a:spcAft>
                <a:spcPts val="600"/>
              </a:spcAft>
            </a:pPr>
            <a:r>
              <a:rPr lang="cy-GB" sz="2400" noProof="0" dirty="0"/>
              <a:t>Mae’r fideo hwn yn rhoi cyflwyniad byr i Hypothesis </a:t>
            </a:r>
            <a:r>
              <a:rPr lang="cy-GB" sz="2400" noProof="0" dirty="0" err="1"/>
              <a:t>Gaia</a:t>
            </a:r>
            <a:endParaRPr lang="cy-GB" sz="2400" noProof="0" dirty="0"/>
          </a:p>
          <a:p>
            <a:pPr algn="ctr">
              <a:spcBef>
                <a:spcPts val="600"/>
              </a:spcBef>
              <a:spcAft>
                <a:spcPts val="600"/>
              </a:spcAft>
            </a:pPr>
            <a:r>
              <a:rPr lang="cy-GB" sz="2400" noProof="0" dirty="0"/>
              <a:t>Wrth ichi wylio’r fideo, gwnewch nodyn o unrhyw bwyntiau yr hoffech eu codi neu gwestiynau yr hoffech eu gofyn ynghylch yr agwedd hon.</a:t>
            </a:r>
          </a:p>
        </p:txBody>
      </p:sp>
      <p:pic>
        <p:nvPicPr>
          <p:cNvPr id="4" name="Picture 3" descr="Icon - link to online video The Gaia Hypothesis">
            <a:hlinkClick r:id="rId2"/>
            <a:extLst>
              <a:ext uri="{FF2B5EF4-FFF2-40B4-BE49-F238E27FC236}">
                <a16:creationId xmlns:a16="http://schemas.microsoft.com/office/drawing/2014/main" id="{7717D11F-62DC-D0E7-3A8E-479D4526486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66242" y="3479517"/>
            <a:ext cx="1390650" cy="1466850"/>
          </a:xfrm>
          <a:prstGeom prst="rect">
            <a:avLst/>
          </a:prstGeom>
        </p:spPr>
      </p:pic>
      <p:sp>
        <p:nvSpPr>
          <p:cNvPr id="5" name="TextBox 4">
            <a:extLst>
              <a:ext uri="{FF2B5EF4-FFF2-40B4-BE49-F238E27FC236}">
                <a16:creationId xmlns:a16="http://schemas.microsoft.com/office/drawing/2014/main" id="{889409DF-FF73-2880-7E73-BCC423155DD5}"/>
              </a:ext>
            </a:extLst>
          </p:cNvPr>
          <p:cNvSpPr txBox="1"/>
          <p:nvPr/>
        </p:nvSpPr>
        <p:spPr>
          <a:xfrm>
            <a:off x="2497198" y="4846278"/>
            <a:ext cx="3928738" cy="323165"/>
          </a:xfrm>
          <a:prstGeom prst="rect">
            <a:avLst/>
          </a:prstGeom>
          <a:noFill/>
        </p:spPr>
        <p:txBody>
          <a:bodyPr wrap="square" rtlCol="0">
            <a:spAutoFit/>
          </a:bodyPr>
          <a:lstStyle/>
          <a:p>
            <a:pPr algn="ctr"/>
            <a:r>
              <a:rPr lang="cy-GB" sz="1500" noProof="0" dirty="0"/>
              <a:t>Fideo</a:t>
            </a:r>
            <a:r>
              <a:rPr lang="en-GB" sz="1500" dirty="0"/>
              <a:t>: </a:t>
            </a:r>
            <a:r>
              <a:rPr lang="en-GB" sz="1500" i="1" dirty="0"/>
              <a:t>The Gaia Hypothesis</a:t>
            </a:r>
            <a:r>
              <a:rPr lang="en-GB" sz="1500" dirty="0"/>
              <a:t>: (Goodwin, 2016)</a:t>
            </a:r>
          </a:p>
        </p:txBody>
      </p:sp>
    </p:spTree>
    <p:extLst>
      <p:ext uri="{BB962C8B-B14F-4D97-AF65-F5344CB8AC3E}">
        <p14:creationId xmlns:p14="http://schemas.microsoft.com/office/powerpoint/2010/main" val="326551664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D2594266-AADF-1184-FB89-F1FC8D207FC2}"/>
              </a:ext>
            </a:extLst>
          </p:cNvPr>
          <p:cNvSpPr txBox="1">
            <a:spLocks/>
          </p:cNvSpPr>
          <p:nvPr/>
        </p:nvSpPr>
        <p:spPr>
          <a:xfrm>
            <a:off x="1561165" y="135448"/>
            <a:ext cx="6021669"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a:solidFill>
                  <a:schemeClr val="accent1">
                    <a:lumMod val="75000"/>
                  </a:schemeClr>
                </a:solidFill>
              </a:rPr>
              <a:t>The Gaia Hypothesis</a:t>
            </a:r>
            <a:endParaRPr lang="en-US" altLang="en-US" sz="4000" b="1" dirty="0">
              <a:solidFill>
                <a:schemeClr val="accent1">
                  <a:lumMod val="75000"/>
                </a:schemeClr>
              </a:solidFill>
            </a:endParaRPr>
          </a:p>
        </p:txBody>
      </p:sp>
      <p:sp>
        <p:nvSpPr>
          <p:cNvPr id="3" name="TextBox 2">
            <a:extLst>
              <a:ext uri="{FF2B5EF4-FFF2-40B4-BE49-F238E27FC236}">
                <a16:creationId xmlns:a16="http://schemas.microsoft.com/office/drawing/2014/main" id="{8B428B0E-F3C1-76F4-D513-3A38D4F21ADF}"/>
              </a:ext>
            </a:extLst>
          </p:cNvPr>
          <p:cNvSpPr txBox="1"/>
          <p:nvPr/>
        </p:nvSpPr>
        <p:spPr>
          <a:xfrm>
            <a:off x="1631607" y="1158843"/>
            <a:ext cx="5880783" cy="2092881"/>
          </a:xfrm>
          <a:prstGeom prst="rect">
            <a:avLst/>
          </a:prstGeom>
          <a:noFill/>
        </p:spPr>
        <p:txBody>
          <a:bodyPr wrap="square" rtlCol="0">
            <a:spAutoFit/>
          </a:bodyPr>
          <a:lstStyle/>
          <a:p>
            <a:pPr algn="ctr">
              <a:spcBef>
                <a:spcPts val="600"/>
              </a:spcBef>
              <a:spcAft>
                <a:spcPts val="600"/>
              </a:spcAft>
            </a:pPr>
            <a:r>
              <a:rPr lang="en-GB" sz="2400" dirty="0">
                <a:solidFill>
                  <a:schemeClr val="accent1">
                    <a:lumMod val="75000"/>
                  </a:schemeClr>
                </a:solidFill>
              </a:rPr>
              <a:t>This video gives a brief introduction to the Gaia Hypothesis</a:t>
            </a:r>
          </a:p>
          <a:p>
            <a:pPr algn="ctr">
              <a:spcBef>
                <a:spcPts val="600"/>
              </a:spcBef>
              <a:spcAft>
                <a:spcPts val="600"/>
              </a:spcAft>
            </a:pPr>
            <a:r>
              <a:rPr lang="en-GB" sz="2400" dirty="0">
                <a:solidFill>
                  <a:schemeClr val="accent1">
                    <a:lumMod val="75000"/>
                  </a:schemeClr>
                </a:solidFill>
              </a:rPr>
              <a:t>As you watch the video make a note of any points you want to raise or questions that you want to ask regarding this approach.</a:t>
            </a:r>
          </a:p>
        </p:txBody>
      </p:sp>
      <p:pic>
        <p:nvPicPr>
          <p:cNvPr id="4" name="Picture 3" descr="Icon - link to online video The Gaia Hypothesis">
            <a:hlinkClick r:id="rId2"/>
            <a:extLst>
              <a:ext uri="{FF2B5EF4-FFF2-40B4-BE49-F238E27FC236}">
                <a16:creationId xmlns:a16="http://schemas.microsoft.com/office/drawing/2014/main" id="{D0CC2D18-1F99-CD60-2075-0C2A77770FF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66242" y="3356573"/>
            <a:ext cx="1390650" cy="1466850"/>
          </a:xfrm>
          <a:prstGeom prst="rect">
            <a:avLst/>
          </a:prstGeom>
        </p:spPr>
      </p:pic>
      <p:sp>
        <p:nvSpPr>
          <p:cNvPr id="5" name="TextBox 4">
            <a:extLst>
              <a:ext uri="{FF2B5EF4-FFF2-40B4-BE49-F238E27FC236}">
                <a16:creationId xmlns:a16="http://schemas.microsoft.com/office/drawing/2014/main" id="{41D5B401-61C5-2BF1-AE9A-23562CBE23D9}"/>
              </a:ext>
            </a:extLst>
          </p:cNvPr>
          <p:cNvSpPr txBox="1"/>
          <p:nvPr/>
        </p:nvSpPr>
        <p:spPr>
          <a:xfrm>
            <a:off x="2497198" y="4846278"/>
            <a:ext cx="3928738" cy="323165"/>
          </a:xfrm>
          <a:prstGeom prst="rect">
            <a:avLst/>
          </a:prstGeom>
          <a:noFill/>
        </p:spPr>
        <p:txBody>
          <a:bodyPr wrap="square" rtlCol="0">
            <a:spAutoFit/>
          </a:bodyPr>
          <a:lstStyle/>
          <a:p>
            <a:pPr algn="ctr"/>
            <a:r>
              <a:rPr lang="en-GB" sz="1500" dirty="0">
                <a:solidFill>
                  <a:schemeClr val="accent1">
                    <a:lumMod val="75000"/>
                  </a:schemeClr>
                </a:solidFill>
              </a:rPr>
              <a:t>Video </a:t>
            </a:r>
            <a:r>
              <a:rPr lang="en-GB" sz="1500" i="1" dirty="0">
                <a:solidFill>
                  <a:schemeClr val="accent1">
                    <a:lumMod val="75000"/>
                  </a:schemeClr>
                </a:solidFill>
              </a:rPr>
              <a:t>The Gaia Hypothesis</a:t>
            </a:r>
            <a:r>
              <a:rPr lang="en-GB" sz="1500" dirty="0">
                <a:solidFill>
                  <a:schemeClr val="accent1">
                    <a:lumMod val="75000"/>
                  </a:schemeClr>
                </a:solidFill>
              </a:rPr>
              <a:t>: (Goodwin, 2016)</a:t>
            </a:r>
          </a:p>
        </p:txBody>
      </p:sp>
    </p:spTree>
    <p:extLst>
      <p:ext uri="{BB962C8B-B14F-4D97-AF65-F5344CB8AC3E}">
        <p14:creationId xmlns:p14="http://schemas.microsoft.com/office/powerpoint/2010/main" val="351124020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2C2492-A91A-055A-E996-A07900C496C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88FAB45-5082-469B-A667-867BBAC2F360}"/>
              </a:ext>
            </a:extLst>
          </p:cNvPr>
          <p:cNvSpPr txBox="1"/>
          <p:nvPr/>
        </p:nvSpPr>
        <p:spPr>
          <a:xfrm>
            <a:off x="305526" y="910362"/>
            <a:ext cx="8721969" cy="5165517"/>
          </a:xfrm>
          <a:prstGeom prst="rect">
            <a:avLst/>
          </a:prstGeom>
          <a:noFill/>
        </p:spPr>
        <p:txBody>
          <a:bodyPr wrap="square" rtlCol="0">
            <a:spAutoFit/>
          </a:bodyPr>
          <a:lstStyle/>
          <a:p>
            <a:pPr>
              <a:spcBef>
                <a:spcPts val="450"/>
              </a:spcBef>
              <a:spcAft>
                <a:spcPts val="450"/>
              </a:spcAft>
            </a:pPr>
            <a:r>
              <a:rPr lang="cy-GB" sz="2400" b="1" noProof="0" dirty="0"/>
              <a:t>Problemau a heriau</a:t>
            </a:r>
            <a:endParaRPr lang="cy-GB" sz="2400" noProof="0" dirty="0"/>
          </a:p>
          <a:p>
            <a:pPr marL="342900" indent="-342900">
              <a:spcBef>
                <a:spcPts val="450"/>
              </a:spcBef>
              <a:spcAft>
                <a:spcPts val="450"/>
              </a:spcAft>
              <a:buFont typeface="Arial" panose="020B0604020202020204" pitchFamily="34" charset="0"/>
              <a:buChar char="•"/>
            </a:pPr>
            <a:r>
              <a:rPr lang="cy-GB" sz="2400" noProof="0" dirty="0"/>
              <a:t>Dengys yr amrywiaeth o agweddau at gynaliadwyedd a amlinellwyd uchod fod y cysyniad yn ddadleuol (h.y. agweddau gwan yn erbyn rhai cryf, </a:t>
            </a:r>
            <a:r>
              <a:rPr lang="cy-GB" sz="2400" dirty="0"/>
              <a:t>rhai </a:t>
            </a:r>
            <a:r>
              <a:rPr lang="cy-GB" sz="2400" noProof="0" dirty="0" err="1"/>
              <a:t>techno</a:t>
            </a:r>
            <a:r>
              <a:rPr lang="cy-GB" sz="2400" noProof="0" dirty="0"/>
              <a:t>-ganolog ac ati)</a:t>
            </a:r>
          </a:p>
          <a:p>
            <a:pPr marL="342900" indent="-342900">
              <a:spcBef>
                <a:spcPts val="450"/>
              </a:spcBef>
              <a:spcAft>
                <a:spcPts val="450"/>
              </a:spcAft>
              <a:buFont typeface="Arial" panose="020B0604020202020204" pitchFamily="34" charset="0"/>
              <a:buChar char="•"/>
            </a:pPr>
            <a:r>
              <a:rPr lang="cy-GB" sz="2400" noProof="0" dirty="0"/>
              <a:t>Fodd bynnag, mae mwyafrif y safbwyntiau gwyrdd radical yn dadlau bod </a:t>
            </a:r>
            <a:r>
              <a:rPr lang="cy-GB" sz="2400" dirty="0"/>
              <a:t>angen i’n harferion cymdeithasol ac economaidd presennol newid yn sylweddol er mwyn osgoi argyfwng amgylcheddol </a:t>
            </a:r>
            <a:endParaRPr lang="cy-GB" sz="2400" noProof="0" dirty="0"/>
          </a:p>
          <a:p>
            <a:pPr marL="342900" indent="-342900">
              <a:spcBef>
                <a:spcPts val="450"/>
              </a:spcBef>
              <a:spcAft>
                <a:spcPts val="450"/>
              </a:spcAft>
              <a:buFont typeface="Arial" panose="020B0604020202020204" pitchFamily="34" charset="0"/>
              <a:buChar char="•"/>
            </a:pPr>
            <a:r>
              <a:rPr lang="cy-GB" sz="2400" noProof="0" dirty="0"/>
              <a:t>Eto, caiff nifer o’r safbwyntiau radical eu herio yn eu tro am ganolbwyntio ar broblemau penodol ac am beidio â gweld y ‘darlun ehangach’.</a:t>
            </a:r>
          </a:p>
          <a:p>
            <a:pPr marL="342900" indent="-342900">
              <a:spcBef>
                <a:spcPts val="450"/>
              </a:spcBef>
              <a:spcAft>
                <a:spcPts val="450"/>
              </a:spcAft>
              <a:buFont typeface="Arial" panose="020B0604020202020204" pitchFamily="34" charset="0"/>
              <a:buChar char="•"/>
            </a:pPr>
            <a:r>
              <a:rPr lang="cy-GB" sz="2400" noProof="0" dirty="0"/>
              <a:t>Byddwn yn cael cipolwg ar yr heriau hyn yn eu tro</a:t>
            </a:r>
          </a:p>
        </p:txBody>
      </p:sp>
      <p:sp>
        <p:nvSpPr>
          <p:cNvPr id="6" name="Title 3">
            <a:extLst>
              <a:ext uri="{FF2B5EF4-FFF2-40B4-BE49-F238E27FC236}">
                <a16:creationId xmlns:a16="http://schemas.microsoft.com/office/drawing/2014/main" id="{A1EC9A7B-2760-0E67-876F-6D00D95B1E4F}"/>
              </a:ext>
            </a:extLst>
          </p:cNvPr>
          <p:cNvSpPr txBox="1">
            <a:spLocks/>
          </p:cNvSpPr>
          <p:nvPr/>
        </p:nvSpPr>
        <p:spPr>
          <a:xfrm>
            <a:off x="717641" y="81127"/>
            <a:ext cx="7708718"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cy-GB" sz="4000" b="1" noProof="0" dirty="0">
                <a:solidFill>
                  <a:schemeClr val="tx1">
                    <a:lumMod val="75000"/>
                    <a:lumOff val="25000"/>
                  </a:schemeClr>
                </a:solidFill>
              </a:rPr>
              <a:t>Natur </a:t>
            </a:r>
            <a:r>
              <a:rPr lang="cy-GB" sz="4000" b="1" dirty="0">
                <a:solidFill>
                  <a:schemeClr val="tx1">
                    <a:lumMod val="75000"/>
                    <a:lumOff val="25000"/>
                  </a:schemeClr>
                </a:solidFill>
              </a:rPr>
              <a:t>Ddadleuol Cynaliadwyedd</a:t>
            </a:r>
            <a:endParaRPr lang="cy-GB" sz="4000" b="1" noProof="0" dirty="0">
              <a:solidFill>
                <a:schemeClr val="tx1">
                  <a:lumMod val="75000"/>
                  <a:lumOff val="25000"/>
                </a:schemeClr>
              </a:solidFill>
            </a:endParaRPr>
          </a:p>
        </p:txBody>
      </p:sp>
    </p:spTree>
    <p:extLst>
      <p:ext uri="{BB962C8B-B14F-4D97-AF65-F5344CB8AC3E}">
        <p14:creationId xmlns:p14="http://schemas.microsoft.com/office/powerpoint/2010/main" val="425390337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1015" y="956850"/>
            <a:ext cx="8721969" cy="4298613"/>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Issues and challenges</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The range of approaches to sustainability outlined above indicates that the concept is contested (i.e. weak vs strong approaches, technocentrism etc.)</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However, most radical green perspectives argue that our current social and economic practices need to change in significantly in order to avert an environmental crisis</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Yet, many of the radical perspectives in turn. is challenged for focussing on specific issues and not seeing the ‘bigger picture’.</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We will take a brief look at these challenges in turn</a:t>
            </a: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717641" y="81127"/>
            <a:ext cx="7708718"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a:solidFill>
                  <a:schemeClr val="accent1">
                    <a:lumMod val="75000"/>
                  </a:schemeClr>
                </a:solidFill>
              </a:rPr>
              <a:t>Contested Nature of Sustainability</a:t>
            </a:r>
            <a:endParaRPr lang="en-US" altLang="en-US" sz="4000" b="1" dirty="0">
              <a:solidFill>
                <a:schemeClr val="accent1">
                  <a:lumMod val="75000"/>
                </a:schemeClr>
              </a:solidFill>
            </a:endParaRPr>
          </a:p>
        </p:txBody>
      </p:sp>
    </p:spTree>
    <p:extLst>
      <p:ext uri="{BB962C8B-B14F-4D97-AF65-F5344CB8AC3E}">
        <p14:creationId xmlns:p14="http://schemas.microsoft.com/office/powerpoint/2010/main" val="27084130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B9FA7-087A-3EB8-C046-E8F95282631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B1EEAD2-0562-ACC1-087B-1DB6BC4E7C58}"/>
              </a:ext>
            </a:extLst>
          </p:cNvPr>
          <p:cNvSpPr txBox="1"/>
          <p:nvPr/>
        </p:nvSpPr>
        <p:spPr>
          <a:xfrm>
            <a:off x="197514" y="1065807"/>
            <a:ext cx="8802978" cy="5232202"/>
          </a:xfrm>
          <a:prstGeom prst="rect">
            <a:avLst/>
          </a:prstGeom>
          <a:noFill/>
        </p:spPr>
        <p:txBody>
          <a:bodyPr wrap="square" rtlCol="0">
            <a:spAutoFit/>
          </a:bodyPr>
          <a:lstStyle/>
          <a:p>
            <a:pPr>
              <a:spcBef>
                <a:spcPts val="450"/>
              </a:spcBef>
              <a:spcAft>
                <a:spcPts val="450"/>
              </a:spcAft>
            </a:pPr>
            <a:r>
              <a:rPr lang="cy-GB" sz="2400" b="1" dirty="0"/>
              <a:t>Problemau a heriau – Ecoleg Gymdeithasol</a:t>
            </a:r>
            <a:endParaRPr lang="cy-GB" sz="2400" noProof="0" dirty="0"/>
          </a:p>
          <a:p>
            <a:pPr marL="342900" indent="-342900">
              <a:spcBef>
                <a:spcPts val="450"/>
              </a:spcBef>
              <a:spcAft>
                <a:spcPts val="450"/>
              </a:spcAft>
              <a:buFont typeface="Arial" panose="020B0604020202020204" pitchFamily="34" charset="0"/>
              <a:buChar char="•"/>
            </a:pPr>
            <a:r>
              <a:rPr lang="cy-GB" sz="2000" noProof="0" dirty="0"/>
              <a:t>Mae cefnogwyr Ecoleg gymdeithasol yn dadlau pe bai ‘hierarchaeth gymdeithasol a goruchafiaeth [</a:t>
            </a:r>
            <a:r>
              <a:rPr lang="cy-GB" sz="2000" dirty="0"/>
              <a:t>rhwng pobl] </a:t>
            </a:r>
            <a:r>
              <a:rPr lang="cy-GB" sz="2000" noProof="0" dirty="0"/>
              <a:t>yn dod i ben’ (</a:t>
            </a:r>
            <a:r>
              <a:rPr lang="cy-GB" sz="2000" noProof="0" dirty="0" err="1"/>
              <a:t>Bookchin</a:t>
            </a:r>
            <a:r>
              <a:rPr lang="cy-GB" sz="2000" noProof="0" dirty="0"/>
              <a:t>, 1993), felly hefyd y bydd </a:t>
            </a:r>
            <a:r>
              <a:rPr lang="cy-GB" sz="2000" dirty="0"/>
              <a:t>y </a:t>
            </a:r>
            <a:r>
              <a:rPr lang="cy-GB" sz="2000" dirty="0" err="1"/>
              <a:t>camfanteisio</a:t>
            </a:r>
            <a:r>
              <a:rPr lang="cy-GB" sz="2000" dirty="0"/>
              <a:t> ar natur</a:t>
            </a:r>
            <a:r>
              <a:rPr lang="cy-GB" sz="2000" noProof="0" dirty="0"/>
              <a:t>.</a:t>
            </a:r>
          </a:p>
          <a:p>
            <a:pPr marL="257175" indent="-257175">
              <a:spcBef>
                <a:spcPts val="450"/>
              </a:spcBef>
              <a:spcAft>
                <a:spcPts val="450"/>
              </a:spcAft>
              <a:buFont typeface="Arial" panose="020B0604020202020204" pitchFamily="34" charset="0"/>
              <a:buChar char="•"/>
            </a:pPr>
            <a:r>
              <a:rPr lang="cy-GB" sz="2000" noProof="0" dirty="0"/>
              <a:t>Fodd bynnag, beirniadwyd y ddadl hon am fod yn </a:t>
            </a:r>
            <a:r>
              <a:rPr lang="cy-GB" sz="2000" noProof="0" dirty="0" err="1"/>
              <a:t>idealistig</a:t>
            </a:r>
            <a:r>
              <a:rPr lang="cy-GB" sz="2000" noProof="0" dirty="0"/>
              <a:t> ac am ganolbwyntio ar gymdeithas ddynol ‘fodern’ fel y broblem, tra bo bodau dynol wedi datblygu’r gallu i greu offer cymhleth ac i ddefnyddio tân, fel y dangoswyd gan y cofnod archeolegol</a:t>
            </a:r>
          </a:p>
          <a:p>
            <a:pPr marL="257175" indent="-257175">
              <a:spcBef>
                <a:spcPts val="450"/>
              </a:spcBef>
              <a:spcAft>
                <a:spcPts val="450"/>
              </a:spcAft>
              <a:buFont typeface="Arial" panose="020B0604020202020204" pitchFamily="34" charset="0"/>
              <a:buChar char="•"/>
            </a:pPr>
            <a:r>
              <a:rPr lang="cy-GB" sz="2000" noProof="0" dirty="0"/>
              <a:t>Er enghraifft, mae archaeolegwyr, megis Brown (1997), wedi nodi y bu datgoedwigo ar raddfa fawr ym Mhrydain rhyw 7,000 o flynyddoedd yn ôl (h.y. cyn cenedl-wladwriaethau a chyfalafiaeth)</a:t>
            </a:r>
          </a:p>
          <a:p>
            <a:pPr marL="257175" indent="-257175">
              <a:spcBef>
                <a:spcPts val="450"/>
              </a:spcBef>
              <a:spcAft>
                <a:spcPts val="450"/>
              </a:spcAft>
              <a:buFont typeface="Arial" panose="020B0604020202020204" pitchFamily="34" charset="0"/>
              <a:buChar char="•"/>
            </a:pPr>
            <a:r>
              <a:rPr lang="cy-GB" sz="2000" noProof="0" dirty="0"/>
              <a:t>Os yw hyn yn wir, a oes tystiolaeth y gall pobl fyw mewn harmoni â natur y tu hwnt i gymunedau cynhaliaeth ar raddfa fach? </a:t>
            </a:r>
          </a:p>
          <a:p>
            <a:pPr marL="342900" indent="-342900">
              <a:spcBef>
                <a:spcPts val="450"/>
              </a:spcBef>
              <a:spcAft>
                <a:spcPts val="450"/>
              </a:spcAft>
              <a:buFont typeface="Arial" panose="020B0604020202020204" pitchFamily="34" charset="0"/>
              <a:buChar char="•"/>
            </a:pPr>
            <a:endParaRPr lang="cy-GB" sz="2000" noProof="0" dirty="0"/>
          </a:p>
        </p:txBody>
      </p:sp>
      <p:sp>
        <p:nvSpPr>
          <p:cNvPr id="6" name="Title 3">
            <a:extLst>
              <a:ext uri="{FF2B5EF4-FFF2-40B4-BE49-F238E27FC236}">
                <a16:creationId xmlns:a16="http://schemas.microsoft.com/office/drawing/2014/main" id="{018B6505-C9E4-5E59-D4DB-F41D7BB0DA81}"/>
              </a:ext>
            </a:extLst>
          </p:cNvPr>
          <p:cNvSpPr txBox="1">
            <a:spLocks/>
          </p:cNvSpPr>
          <p:nvPr/>
        </p:nvSpPr>
        <p:spPr>
          <a:xfrm>
            <a:off x="291656" y="135448"/>
            <a:ext cx="8614694"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cy-GB" sz="4000" b="1" dirty="0">
                <a:solidFill>
                  <a:schemeClr val="tx1">
                    <a:lumMod val="75000"/>
                    <a:lumOff val="25000"/>
                  </a:schemeClr>
                </a:solidFill>
              </a:rPr>
              <a:t>Natur Ddadleuol Cynaliadwyedd</a:t>
            </a:r>
          </a:p>
        </p:txBody>
      </p:sp>
    </p:spTree>
    <p:extLst>
      <p:ext uri="{BB962C8B-B14F-4D97-AF65-F5344CB8AC3E}">
        <p14:creationId xmlns:p14="http://schemas.microsoft.com/office/powerpoint/2010/main" val="329084831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7514" y="1065807"/>
            <a:ext cx="8802978" cy="4788490"/>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Issues and challenges – Social Ecology</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Proponents of Social ecology argue that, if intra-human ‘social hierarchy and domination ceases’ (Bookchin, 1993), so will the exploitation of nature.</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However, this argument has been criticised as being idealistic and focusing on ‘modern’ human society as the problem whereas human beings developed the ability to create complex tools and to harness fire, as shown by the archaeological record</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For example, archaeologists, such as Brown (1997) have identified that large scale deforestation occurred in Britain some 7,000 years ago (i.e. before nation states and capitalism)</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If this is the case, is there evidence that humans can live in harmony with nature beyond small scale subsistence communities? </a:t>
            </a:r>
          </a:p>
          <a:p>
            <a:pPr marL="342900" indent="-342900">
              <a:spcBef>
                <a:spcPts val="450"/>
              </a:spcBef>
              <a:spcAft>
                <a:spcPts val="450"/>
              </a:spcAft>
              <a:buFont typeface="Arial" panose="020B0604020202020204" pitchFamily="34" charset="0"/>
              <a:buChar char="•"/>
            </a:pPr>
            <a:endParaRPr lang="en-GB" sz="1950" dirty="0">
              <a:solidFill>
                <a:schemeClr val="accent1">
                  <a:lumMod val="75000"/>
                </a:schemeClr>
              </a:solidFill>
            </a:endParaRP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291656" y="135448"/>
            <a:ext cx="8614694"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a:solidFill>
                  <a:schemeClr val="accent1">
                    <a:lumMod val="75000"/>
                  </a:schemeClr>
                </a:solidFill>
              </a:rPr>
              <a:t>Contested Nature of Sustainability</a:t>
            </a:r>
            <a:endParaRPr lang="en-US" altLang="en-US" sz="4000" b="1" dirty="0">
              <a:solidFill>
                <a:schemeClr val="accent1">
                  <a:lumMod val="75000"/>
                </a:schemeClr>
              </a:solidFill>
            </a:endParaRPr>
          </a:p>
        </p:txBody>
      </p:sp>
    </p:spTree>
    <p:extLst>
      <p:ext uri="{BB962C8B-B14F-4D97-AF65-F5344CB8AC3E}">
        <p14:creationId xmlns:p14="http://schemas.microsoft.com/office/powerpoint/2010/main" val="350407824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94351-C625-170A-AF37-38AA9875AE0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1E84E44-0EF9-0098-147A-7C51EA11F3ED}"/>
              </a:ext>
            </a:extLst>
          </p:cNvPr>
          <p:cNvSpPr txBox="1"/>
          <p:nvPr/>
        </p:nvSpPr>
        <p:spPr>
          <a:xfrm>
            <a:off x="305526" y="993378"/>
            <a:ext cx="8586954" cy="4360168"/>
          </a:xfrm>
          <a:prstGeom prst="rect">
            <a:avLst/>
          </a:prstGeom>
          <a:noFill/>
        </p:spPr>
        <p:txBody>
          <a:bodyPr wrap="square" rtlCol="0">
            <a:spAutoFit/>
          </a:bodyPr>
          <a:lstStyle/>
          <a:p>
            <a:pPr>
              <a:spcBef>
                <a:spcPts val="450"/>
              </a:spcBef>
              <a:spcAft>
                <a:spcPts val="450"/>
              </a:spcAft>
            </a:pPr>
            <a:r>
              <a:rPr lang="cy-GB" sz="2400" b="1" noProof="0" dirty="0"/>
              <a:t>Problemau a heriau – Eco-sosialaeth</a:t>
            </a:r>
            <a:endParaRPr lang="cy-GB" noProof="0" dirty="0"/>
          </a:p>
          <a:p>
            <a:pPr marL="342900" indent="-342900">
              <a:spcBef>
                <a:spcPts val="450"/>
              </a:spcBef>
              <a:spcAft>
                <a:spcPts val="450"/>
              </a:spcAft>
              <a:buFont typeface="Arial" panose="020B0604020202020204" pitchFamily="34" charset="0"/>
              <a:buChar char="•"/>
            </a:pPr>
            <a:r>
              <a:rPr lang="cy-GB" sz="2000" noProof="0" dirty="0"/>
              <a:t>Er enghraifft, mae’r ddadl eco-sosialaidd fod cyfalafiaeth yn ein hymddieithrio oddi wrth ein gwaith, ein hunain a hefyd oddi wrth ‘natur’ wedi cael ei herio</a:t>
            </a:r>
          </a:p>
          <a:p>
            <a:pPr marL="342900" indent="-342900">
              <a:spcBef>
                <a:spcPts val="450"/>
              </a:spcBef>
              <a:spcAft>
                <a:spcPts val="450"/>
              </a:spcAft>
              <a:buFont typeface="Arial" panose="020B0604020202020204" pitchFamily="34" charset="0"/>
              <a:buChar char="•"/>
            </a:pPr>
            <a:r>
              <a:rPr lang="cy-GB" sz="2000" noProof="0" dirty="0"/>
              <a:t>Mae damcaniaethwyr fel </a:t>
            </a:r>
            <a:r>
              <a:rPr lang="cy-GB" sz="2000" noProof="0" dirty="0" err="1"/>
              <a:t>Vogel</a:t>
            </a:r>
            <a:r>
              <a:rPr lang="cy-GB" sz="2000" noProof="0" dirty="0"/>
              <a:t> (2015, tt. 65-94) wedi dadlau na allwn gael ein hymddieithrio oddi wrth natur mewn ystyr </a:t>
            </a:r>
            <a:r>
              <a:rPr lang="cy-GB" sz="2000" noProof="0" dirty="0" err="1"/>
              <a:t>Farcsaidd</a:t>
            </a:r>
            <a:r>
              <a:rPr lang="cy-GB" sz="2000" noProof="0" dirty="0"/>
              <a:t> oherwydd, i </a:t>
            </a:r>
            <a:r>
              <a:rPr lang="cy-GB" sz="2000" noProof="0" dirty="0" err="1"/>
              <a:t>Marx</a:t>
            </a:r>
            <a:r>
              <a:rPr lang="cy-GB" sz="2000" noProof="0" dirty="0"/>
              <a:t>, ‘mae cael ein </a:t>
            </a:r>
            <a:r>
              <a:rPr lang="cy-GB" sz="2000" dirty="0"/>
              <a:t>h</a:t>
            </a:r>
            <a:r>
              <a:rPr lang="cy-GB" sz="2000" noProof="0" dirty="0"/>
              <a:t>ymddieithrio oddi wrth rywbeth yn golygu methu â’i </a:t>
            </a:r>
            <a:r>
              <a:rPr lang="cy-GB" sz="2000" dirty="0"/>
              <a:t>g</a:t>
            </a:r>
            <a:r>
              <a:rPr lang="cy-GB" sz="2000" noProof="0" dirty="0" err="1"/>
              <a:t>ydnabod</a:t>
            </a:r>
            <a:r>
              <a:rPr lang="cy-GB" sz="2000" noProof="0" dirty="0"/>
              <a:t> fel rhywbeth y mae rhywun wedi helpu ei </a:t>
            </a:r>
            <a:r>
              <a:rPr lang="cy-GB" sz="2000" b="1" noProof="0" dirty="0"/>
              <a:t>gynhyrchu</a:t>
            </a:r>
            <a:r>
              <a:rPr lang="cy-GB" sz="2000" noProof="0" dirty="0"/>
              <a:t>’</a:t>
            </a:r>
          </a:p>
          <a:p>
            <a:pPr marL="342900" indent="-342900">
              <a:spcBef>
                <a:spcPts val="450"/>
              </a:spcBef>
              <a:spcAft>
                <a:spcPts val="450"/>
              </a:spcAft>
              <a:buFont typeface="Arial" panose="020B0604020202020204" pitchFamily="34" charset="0"/>
              <a:buChar char="•"/>
            </a:pPr>
            <a:r>
              <a:rPr lang="cy-GB" sz="2000" noProof="0" dirty="0"/>
              <a:t>Â </a:t>
            </a:r>
            <a:r>
              <a:rPr lang="cy-GB" sz="2000" noProof="0" dirty="0" err="1"/>
              <a:t>Vogel</a:t>
            </a:r>
            <a:r>
              <a:rPr lang="cy-GB" sz="2000" noProof="0" dirty="0"/>
              <a:t> ymlaen i ddadlau ei bod hi’n bosibl ystyried bod cymdeithas gyfalafol wedi ‘ymbellhau’ oddi wrth natur yn hytrach nag ‘ymddieithrio’ oddi wrtho </a:t>
            </a:r>
          </a:p>
          <a:p>
            <a:pPr marL="342900" indent="-342900">
              <a:spcBef>
                <a:spcPts val="450"/>
              </a:spcBef>
              <a:spcAft>
                <a:spcPts val="450"/>
              </a:spcAft>
              <a:buFont typeface="Arial" panose="020B0604020202020204" pitchFamily="34" charset="0"/>
              <a:buChar char="•"/>
            </a:pPr>
            <a:r>
              <a:rPr lang="cy-GB" sz="2000" noProof="0" dirty="0"/>
              <a:t>Fodd bynnag, gellir hefyd ystyried yn unrhyw gymdeithas </a:t>
            </a:r>
            <a:r>
              <a:rPr lang="cy-GB" sz="2000" dirty="0"/>
              <a:t>sydd â dinasoedd datblygedig </a:t>
            </a:r>
            <a:r>
              <a:rPr lang="cy-GB" sz="2000" noProof="0" dirty="0"/>
              <a:t>(nid dim ond mewn cymdeithas gyfalafol), y bydd rhan o’r boblogaeth wedi ymbellhau oddi wrth natur</a:t>
            </a:r>
          </a:p>
        </p:txBody>
      </p:sp>
      <p:sp>
        <p:nvSpPr>
          <p:cNvPr id="6" name="Title 3">
            <a:extLst>
              <a:ext uri="{FF2B5EF4-FFF2-40B4-BE49-F238E27FC236}">
                <a16:creationId xmlns:a16="http://schemas.microsoft.com/office/drawing/2014/main" id="{70232038-3C49-C786-13AD-5DCAFDFED5EE}"/>
              </a:ext>
            </a:extLst>
          </p:cNvPr>
          <p:cNvSpPr txBox="1">
            <a:spLocks/>
          </p:cNvSpPr>
          <p:nvPr/>
        </p:nvSpPr>
        <p:spPr>
          <a:xfrm>
            <a:off x="425514" y="126394"/>
            <a:ext cx="7959520"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cy-GB" sz="4000" b="1" dirty="0">
                <a:solidFill>
                  <a:schemeClr val="tx1">
                    <a:lumMod val="75000"/>
                    <a:lumOff val="25000"/>
                  </a:schemeClr>
                </a:solidFill>
              </a:rPr>
              <a:t>Natur Ddadleuol Cynaliadwyedd</a:t>
            </a:r>
          </a:p>
        </p:txBody>
      </p:sp>
    </p:spTree>
    <p:extLst>
      <p:ext uri="{BB962C8B-B14F-4D97-AF65-F5344CB8AC3E}">
        <p14:creationId xmlns:p14="http://schemas.microsoft.com/office/powerpoint/2010/main" val="295790184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05526" y="993378"/>
            <a:ext cx="8586954" cy="4529445"/>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Issues and challenges – Eco-socialism</a:t>
            </a:r>
            <a:endParaRPr lang="en-GB" sz="195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100" dirty="0">
                <a:solidFill>
                  <a:schemeClr val="accent1">
                    <a:lumMod val="75000"/>
                  </a:schemeClr>
                </a:solidFill>
              </a:rPr>
              <a:t>For example, the eco-socialist argument that capitalism alienates us from our work, from ourselves and also from ‘nature’ has been challenged</a:t>
            </a:r>
          </a:p>
          <a:p>
            <a:pPr marL="342900" indent="-342900">
              <a:spcBef>
                <a:spcPts val="450"/>
              </a:spcBef>
              <a:spcAft>
                <a:spcPts val="450"/>
              </a:spcAft>
              <a:buFont typeface="Arial" panose="020B0604020202020204" pitchFamily="34" charset="0"/>
              <a:buChar char="•"/>
            </a:pPr>
            <a:r>
              <a:rPr lang="en-GB" sz="2100" dirty="0">
                <a:solidFill>
                  <a:schemeClr val="accent1">
                    <a:lumMod val="75000"/>
                  </a:schemeClr>
                </a:solidFill>
              </a:rPr>
              <a:t>Theorists such as Vogel (2015, pp. 65-94) have argued that we cannot be alienated from nature in a Marxist sense because for Marx ‘to be alienated from something is to fail to recognize it as something one has helped to </a:t>
            </a:r>
            <a:r>
              <a:rPr lang="en-GB" sz="2100" b="1" dirty="0">
                <a:solidFill>
                  <a:schemeClr val="accent1">
                    <a:lumMod val="75000"/>
                  </a:schemeClr>
                </a:solidFill>
              </a:rPr>
              <a:t>produce</a:t>
            </a:r>
            <a:r>
              <a:rPr lang="en-GB" sz="2100" dirty="0">
                <a:solidFill>
                  <a:schemeClr val="accent1">
                    <a:lumMod val="75000"/>
                  </a:schemeClr>
                </a:solidFill>
              </a:rPr>
              <a:t>’</a:t>
            </a:r>
          </a:p>
          <a:p>
            <a:pPr marL="342900" indent="-342900">
              <a:spcBef>
                <a:spcPts val="450"/>
              </a:spcBef>
              <a:spcAft>
                <a:spcPts val="450"/>
              </a:spcAft>
              <a:buFont typeface="Arial" panose="020B0604020202020204" pitchFamily="34" charset="0"/>
              <a:buChar char="•"/>
            </a:pPr>
            <a:r>
              <a:rPr lang="en-GB" sz="2100" dirty="0">
                <a:solidFill>
                  <a:schemeClr val="accent1">
                    <a:lumMod val="75000"/>
                  </a:schemeClr>
                </a:solidFill>
              </a:rPr>
              <a:t>Vogel goes on to argue that it possible to see capitalist society as ‘estranged’ from nature rather than ‘alienated’</a:t>
            </a:r>
          </a:p>
          <a:p>
            <a:pPr marL="342900" indent="-342900">
              <a:spcBef>
                <a:spcPts val="450"/>
              </a:spcBef>
              <a:spcAft>
                <a:spcPts val="450"/>
              </a:spcAft>
              <a:buFont typeface="Arial" panose="020B0604020202020204" pitchFamily="34" charset="0"/>
              <a:buChar char="•"/>
            </a:pPr>
            <a:r>
              <a:rPr lang="en-GB" sz="2100" dirty="0">
                <a:solidFill>
                  <a:schemeClr val="accent1">
                    <a:lumMod val="75000"/>
                  </a:schemeClr>
                </a:solidFill>
              </a:rPr>
              <a:t>However, it can also be seen that in any society (not just a capitalist society) that has developed cities, part of the population will be estranged from nature</a:t>
            </a: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425514" y="126394"/>
            <a:ext cx="7959520"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a:solidFill>
                  <a:schemeClr val="accent1">
                    <a:lumMod val="75000"/>
                  </a:schemeClr>
                </a:solidFill>
              </a:rPr>
              <a:t>Contested Nature of Sustainability</a:t>
            </a:r>
            <a:endParaRPr lang="en-US" altLang="en-US" sz="4000" b="1" dirty="0">
              <a:solidFill>
                <a:schemeClr val="accent1">
                  <a:lumMod val="75000"/>
                </a:schemeClr>
              </a:solidFill>
            </a:endParaRPr>
          </a:p>
        </p:txBody>
      </p:sp>
    </p:spTree>
    <p:extLst>
      <p:ext uri="{BB962C8B-B14F-4D97-AF65-F5344CB8AC3E}">
        <p14:creationId xmlns:p14="http://schemas.microsoft.com/office/powerpoint/2010/main" val="134823488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D2682-6C9C-FE56-5AD3-8C9B2367369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FC6CDD0-81B5-88CF-30CA-B623A395A7E1}"/>
              </a:ext>
            </a:extLst>
          </p:cNvPr>
          <p:cNvSpPr txBox="1"/>
          <p:nvPr/>
        </p:nvSpPr>
        <p:spPr>
          <a:xfrm>
            <a:off x="89502" y="1133843"/>
            <a:ext cx="8964996" cy="4975721"/>
          </a:xfrm>
          <a:prstGeom prst="rect">
            <a:avLst/>
          </a:prstGeom>
          <a:noFill/>
        </p:spPr>
        <p:txBody>
          <a:bodyPr wrap="square" rtlCol="0">
            <a:spAutoFit/>
          </a:bodyPr>
          <a:lstStyle/>
          <a:p>
            <a:pPr>
              <a:spcBef>
                <a:spcPts val="450"/>
              </a:spcBef>
              <a:spcAft>
                <a:spcPts val="450"/>
              </a:spcAft>
            </a:pPr>
            <a:r>
              <a:rPr lang="cy-GB" sz="2400" b="1" noProof="0" dirty="0" err="1"/>
              <a:t>Problema</a:t>
            </a:r>
            <a:r>
              <a:rPr lang="cy-GB" sz="2400" b="1" dirty="0"/>
              <a:t>u a heriau</a:t>
            </a:r>
            <a:r>
              <a:rPr lang="cy-GB" sz="2400" b="1" noProof="0" dirty="0"/>
              <a:t> – Eco-ffeministiaeth (1)</a:t>
            </a:r>
            <a:endParaRPr lang="cy-GB" noProof="0" dirty="0"/>
          </a:p>
          <a:p>
            <a:pPr marL="342900" indent="-342900">
              <a:spcBef>
                <a:spcPts val="450"/>
              </a:spcBef>
              <a:spcAft>
                <a:spcPts val="450"/>
              </a:spcAft>
              <a:buFont typeface="Arial" panose="020B0604020202020204" pitchFamily="34" charset="0"/>
              <a:buChar char="•"/>
            </a:pPr>
            <a:r>
              <a:rPr lang="cy-GB" sz="2200" noProof="0" dirty="0"/>
              <a:t>Mae un feirniadaeth o eco-ffeministiaeth wedi’i hanelu, yn bennaf, at y math o eco-ffeministiaeth a elwir yn ddiwylliannol neu’n h</a:t>
            </a:r>
            <a:r>
              <a:rPr lang="cy-GB" sz="2200" dirty="0" err="1"/>
              <a:t>anfodolaethol</a:t>
            </a:r>
            <a:r>
              <a:rPr lang="cy-GB" sz="2200" dirty="0"/>
              <a:t>, gyda’i ffocws ar rolau traddodiadol menywod yn ofalwyr, yn gasglwyr ac yn stiwardiaid natur</a:t>
            </a:r>
            <a:endParaRPr lang="cy-GB" sz="2200" noProof="0" dirty="0"/>
          </a:p>
          <a:p>
            <a:pPr marL="342900" indent="-342900">
              <a:spcBef>
                <a:spcPts val="450"/>
              </a:spcBef>
              <a:spcAft>
                <a:spcPts val="450"/>
              </a:spcAft>
              <a:buFont typeface="Arial" panose="020B0604020202020204" pitchFamily="34" charset="0"/>
              <a:buChar char="•"/>
            </a:pPr>
            <a:r>
              <a:rPr lang="cy-GB" sz="2200" noProof="0" dirty="0"/>
              <a:t>Mae Janet </a:t>
            </a:r>
            <a:r>
              <a:rPr lang="cy-GB" sz="2200" noProof="0" dirty="0" err="1"/>
              <a:t>Biehl</a:t>
            </a:r>
            <a:r>
              <a:rPr lang="cy-GB" sz="2200" noProof="0" dirty="0"/>
              <a:t>, ecolegydd cymdeithasol a ffeminist, yn ystyried agweddau o’r fath yn rhai sy’n edrych am yn ôl ac yn ddiraddiol i fenywod. </a:t>
            </a:r>
          </a:p>
          <a:p>
            <a:pPr marL="342900" indent="-342900">
              <a:spcBef>
                <a:spcPts val="450"/>
              </a:spcBef>
              <a:spcAft>
                <a:spcPts val="450"/>
              </a:spcAft>
              <a:buFont typeface="Arial" panose="020B0604020202020204" pitchFamily="34" charset="0"/>
              <a:buChar char="•"/>
            </a:pPr>
            <a:r>
              <a:rPr lang="cy-GB" sz="2200" noProof="0" dirty="0"/>
              <a:t>Mae’n dadlau bod eco-ffeministiaid o’r fath yn ‘ymddangos eu bod eisiau pobl i gredu bod ymgyrchwyr ecolegol benywaidd ledled y byd yn rhan o broses gosmig […]. Yn y cynllun cosmig hwn, bellach, tynged menywod, a fu’n “glanhau ar ôl y dynion" am gyfnod hir yn y byd domestig, yw glanhau ein cartref daearol hefyd’. (</a:t>
            </a:r>
            <a:r>
              <a:rPr lang="cy-GB" sz="2200" noProof="0" dirty="0" err="1"/>
              <a:t>Biehl</a:t>
            </a:r>
            <a:r>
              <a:rPr lang="cy-GB" sz="2200" noProof="0" dirty="0"/>
              <a:t>, 1992)</a:t>
            </a:r>
          </a:p>
          <a:p>
            <a:pPr marL="342900" indent="-342900">
              <a:spcBef>
                <a:spcPts val="450"/>
              </a:spcBef>
              <a:spcAft>
                <a:spcPts val="450"/>
              </a:spcAft>
              <a:buFont typeface="Arial" panose="020B0604020202020204" pitchFamily="34" charset="0"/>
              <a:buChar char="•"/>
            </a:pPr>
            <a:endParaRPr lang="cy-GB" noProof="0" dirty="0"/>
          </a:p>
        </p:txBody>
      </p:sp>
      <p:sp>
        <p:nvSpPr>
          <p:cNvPr id="6" name="Title 3">
            <a:extLst>
              <a:ext uri="{FF2B5EF4-FFF2-40B4-BE49-F238E27FC236}">
                <a16:creationId xmlns:a16="http://schemas.microsoft.com/office/drawing/2014/main" id="{A7033A12-E185-4C37-6D82-B1753FED3072}"/>
              </a:ext>
            </a:extLst>
          </p:cNvPr>
          <p:cNvSpPr txBox="1">
            <a:spLocks/>
          </p:cNvSpPr>
          <p:nvPr/>
        </p:nvSpPr>
        <p:spPr>
          <a:xfrm>
            <a:off x="506995" y="135448"/>
            <a:ext cx="7995734"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cy-GB" sz="4000" b="1" dirty="0">
                <a:solidFill>
                  <a:schemeClr val="tx1">
                    <a:lumMod val="75000"/>
                    <a:lumOff val="25000"/>
                  </a:schemeClr>
                </a:solidFill>
              </a:rPr>
              <a:t>Natur Ddadleuol Cynaliadwyedd</a:t>
            </a:r>
          </a:p>
        </p:txBody>
      </p:sp>
    </p:spTree>
    <p:extLst>
      <p:ext uri="{BB962C8B-B14F-4D97-AF65-F5344CB8AC3E}">
        <p14:creationId xmlns:p14="http://schemas.microsoft.com/office/powerpoint/2010/main" val="240818343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9502" y="1133843"/>
            <a:ext cx="8964996" cy="4660250"/>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Issues and challenges – Eco-feminism (1)</a:t>
            </a:r>
            <a:endParaRPr lang="en-GB" sz="195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One criticism of eco-feminism is aimed, primarily, at the form of eco-feminism known as cultural or essentialist with it’s focus on women’s traditional roles as carers, gatherers and stewards of nature</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Janet Biehl a social ecologist and feminist sees such approaches as backwards looking and demeaning to women.</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She argues that such eco-feminists  ‘seem to want people to believe that female ecological activists worldwide are part of a cosmic process […]. In this cosmic' scheme, women, who long "cleaned up after the men" in the domestic realm, are now destined to clean up our earthly home as well’. (Biehl, 1992)</a:t>
            </a:r>
          </a:p>
          <a:p>
            <a:pPr marL="342900" indent="-342900">
              <a:spcBef>
                <a:spcPts val="450"/>
              </a:spcBef>
              <a:spcAft>
                <a:spcPts val="450"/>
              </a:spcAft>
              <a:buFont typeface="Arial" panose="020B0604020202020204" pitchFamily="34" charset="0"/>
              <a:buChar char="•"/>
            </a:pPr>
            <a:endParaRPr lang="en-GB" sz="1950" dirty="0">
              <a:solidFill>
                <a:schemeClr val="accent1">
                  <a:lumMod val="75000"/>
                </a:schemeClr>
              </a:solidFill>
            </a:endParaRP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506995" y="135448"/>
            <a:ext cx="7995734"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a:solidFill>
                  <a:schemeClr val="accent1">
                    <a:lumMod val="75000"/>
                  </a:schemeClr>
                </a:solidFill>
              </a:rPr>
              <a:t>Contested Nature of Sustainability</a:t>
            </a:r>
            <a:endParaRPr lang="en-US" altLang="en-US" sz="4000" b="1" dirty="0">
              <a:solidFill>
                <a:schemeClr val="accent1">
                  <a:lumMod val="75000"/>
                </a:schemeClr>
              </a:solidFill>
            </a:endParaRPr>
          </a:p>
        </p:txBody>
      </p:sp>
    </p:spTree>
    <p:extLst>
      <p:ext uri="{BB962C8B-B14F-4D97-AF65-F5344CB8AC3E}">
        <p14:creationId xmlns:p14="http://schemas.microsoft.com/office/powerpoint/2010/main" val="390076642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4642E-8910-C40B-E542-FB2C2BED352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54D0C12-FF4E-59A0-3033-E209E5A2A461}"/>
              </a:ext>
            </a:extLst>
          </p:cNvPr>
          <p:cNvSpPr txBox="1"/>
          <p:nvPr/>
        </p:nvSpPr>
        <p:spPr>
          <a:xfrm>
            <a:off x="197514" y="883794"/>
            <a:ext cx="8748972" cy="4909036"/>
          </a:xfrm>
          <a:prstGeom prst="rect">
            <a:avLst/>
          </a:prstGeom>
          <a:noFill/>
        </p:spPr>
        <p:txBody>
          <a:bodyPr wrap="square" rtlCol="0">
            <a:spAutoFit/>
          </a:bodyPr>
          <a:lstStyle/>
          <a:p>
            <a:pPr>
              <a:spcBef>
                <a:spcPts val="450"/>
              </a:spcBef>
              <a:spcAft>
                <a:spcPts val="450"/>
              </a:spcAft>
            </a:pPr>
            <a:r>
              <a:rPr lang="cy-GB" sz="2400" b="1" dirty="0"/>
              <a:t>Problemau a heriau</a:t>
            </a:r>
            <a:r>
              <a:rPr lang="cy-GB" sz="2400" b="1" noProof="0" dirty="0"/>
              <a:t> – Eco-ffeministiaeth (2)</a:t>
            </a:r>
            <a:endParaRPr lang="cy-GB" sz="2400" noProof="0" dirty="0"/>
          </a:p>
          <a:p>
            <a:pPr marL="342900" indent="-342900">
              <a:spcBef>
                <a:spcPts val="450"/>
              </a:spcBef>
              <a:spcAft>
                <a:spcPts val="450"/>
              </a:spcAft>
              <a:buFont typeface="Arial" panose="020B0604020202020204" pitchFamily="34" charset="0"/>
              <a:buChar char="•"/>
            </a:pPr>
            <a:r>
              <a:rPr lang="cy-GB" sz="2200" noProof="0" dirty="0"/>
              <a:t>Beirniadaeth bellach yw bod </a:t>
            </a:r>
            <a:r>
              <a:rPr lang="cy-GB" sz="2200" dirty="0"/>
              <a:t>eco-ffeministiaid, wrth ganolbwyntio ar agwedd ffeministaidd at ddatblygiad cynaliadwy, yn anwybyddu’r ffaith mai’r broblem allweddol yw goruchafiaeth</a:t>
            </a:r>
            <a:r>
              <a:rPr lang="cy-GB" sz="2200" noProof="0" dirty="0"/>
              <a:t> </a:t>
            </a:r>
            <a:r>
              <a:rPr lang="cy-GB" sz="2200" b="1" noProof="0" dirty="0"/>
              <a:t>ddynol</a:t>
            </a:r>
            <a:r>
              <a:rPr lang="cy-GB" sz="2200" noProof="0" dirty="0"/>
              <a:t>.</a:t>
            </a:r>
          </a:p>
          <a:p>
            <a:pPr marL="342900" indent="-342900">
              <a:spcBef>
                <a:spcPts val="450"/>
              </a:spcBef>
              <a:spcAft>
                <a:spcPts val="450"/>
              </a:spcAft>
              <a:buFont typeface="Arial" panose="020B0604020202020204" pitchFamily="34" charset="0"/>
              <a:buChar char="•"/>
            </a:pPr>
            <a:r>
              <a:rPr lang="cy-GB" sz="2200" noProof="0" dirty="0"/>
              <a:t>Er enghraifft, gall </a:t>
            </a:r>
            <a:r>
              <a:rPr lang="cy-GB" sz="2200" noProof="0" dirty="0" err="1"/>
              <a:t>Dobscha</a:t>
            </a:r>
            <a:r>
              <a:rPr lang="cy-GB" sz="2200" noProof="0" dirty="0"/>
              <a:t> (1993, t36) ddadlau, o safbwynt eco-ffeministaidd, fod 80% o siopa’r cartref yn y cyfnod hwnnw yn cael ei gyflawni gan fenywod, gan roi rheolaeth sylweddol iddynt dros ‘ymddygiad prynu sy’n </a:t>
            </a:r>
            <a:r>
              <a:rPr lang="cy-GB" sz="2200" dirty="0"/>
              <a:t>gysylltiedig â’r amgylchedd</a:t>
            </a:r>
            <a:r>
              <a:rPr lang="cy-GB" sz="2200" noProof="0" dirty="0"/>
              <a:t>’</a:t>
            </a:r>
          </a:p>
          <a:p>
            <a:pPr marL="342900" indent="-342900">
              <a:spcBef>
                <a:spcPts val="450"/>
              </a:spcBef>
              <a:spcAft>
                <a:spcPts val="450"/>
              </a:spcAft>
              <a:buFont typeface="Arial" panose="020B0604020202020204" pitchFamily="34" charset="0"/>
              <a:buChar char="•"/>
            </a:pPr>
            <a:r>
              <a:rPr lang="cy-GB" sz="2200" noProof="0" dirty="0"/>
              <a:t>Fodd bynnag, gellid defnyddio’r ffaith fod yr UDA, yn 2022, yn dal i ddefnyddio gwerth 5.1 planed o adnoddau (gweler Defnydd a Newid Hinsawdd yn Rhan 2 y Thema hon) i ddangos nad yw agwedd gul o’r fath yn cael yr effaith a ddymunir a bod menywod, fel defnyddwyr, yn rhan o’r broblem. </a:t>
            </a:r>
          </a:p>
        </p:txBody>
      </p:sp>
      <p:sp>
        <p:nvSpPr>
          <p:cNvPr id="6" name="Title 3">
            <a:extLst>
              <a:ext uri="{FF2B5EF4-FFF2-40B4-BE49-F238E27FC236}">
                <a16:creationId xmlns:a16="http://schemas.microsoft.com/office/drawing/2014/main" id="{B633F920-7658-8127-8FFA-2072BDCE9437}"/>
              </a:ext>
            </a:extLst>
          </p:cNvPr>
          <p:cNvSpPr txBox="1">
            <a:spLocks/>
          </p:cNvSpPr>
          <p:nvPr/>
        </p:nvSpPr>
        <p:spPr>
          <a:xfrm>
            <a:off x="289712" y="90180"/>
            <a:ext cx="8430300"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cy-GB" sz="4000" b="1" dirty="0">
                <a:solidFill>
                  <a:schemeClr val="tx1">
                    <a:lumMod val="75000"/>
                    <a:lumOff val="25000"/>
                  </a:schemeClr>
                </a:solidFill>
              </a:rPr>
              <a:t>Natur Ddadleuol Cynaliadwyedd</a:t>
            </a:r>
          </a:p>
        </p:txBody>
      </p:sp>
    </p:spTree>
    <p:extLst>
      <p:ext uri="{BB962C8B-B14F-4D97-AF65-F5344CB8AC3E}">
        <p14:creationId xmlns:p14="http://schemas.microsoft.com/office/powerpoint/2010/main" val="334284551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7514" y="883794"/>
            <a:ext cx="8748972" cy="4909036"/>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Issues and challenges – Eco-feminism (2)</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A further criticism is that in focusing on a feminist approach to sustainable development eco-feminists are ignoring the fact that the key issue is </a:t>
            </a:r>
            <a:r>
              <a:rPr lang="en-GB" sz="2200" b="1" dirty="0">
                <a:solidFill>
                  <a:schemeClr val="accent1">
                    <a:lumMod val="75000"/>
                  </a:schemeClr>
                </a:solidFill>
              </a:rPr>
              <a:t>human</a:t>
            </a:r>
            <a:r>
              <a:rPr lang="en-GB" sz="2200" dirty="0">
                <a:solidFill>
                  <a:schemeClr val="accent1">
                    <a:lumMod val="75000"/>
                  </a:schemeClr>
                </a:solidFill>
              </a:rPr>
              <a:t> domination.</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For example, </a:t>
            </a:r>
            <a:r>
              <a:rPr lang="en-GB" sz="2200" dirty="0" err="1">
                <a:solidFill>
                  <a:schemeClr val="accent1">
                    <a:lumMod val="75000"/>
                  </a:schemeClr>
                </a:solidFill>
              </a:rPr>
              <a:t>Dobscha</a:t>
            </a:r>
            <a:r>
              <a:rPr lang="en-GB" sz="2200" dirty="0">
                <a:solidFill>
                  <a:schemeClr val="accent1">
                    <a:lumMod val="75000"/>
                  </a:schemeClr>
                </a:solidFill>
              </a:rPr>
              <a:t> (1993, p36) is able to argue, from an ecofeminist perspective, that 80% of household shopping at that time was performed by women, this given them significant control over ‘environmentally-related purchase behaviour’</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However, the fact that, in 2022, the USA is still consuming 5.1 planet’s worth of resources (see Consumption and Climate change in Part 2 of this Theme) could be taken to show that such a narrow approach is not having the desired effect and that women, as consumers, are part of the problem.</a:t>
            </a: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289712" y="90180"/>
            <a:ext cx="8430300"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a:solidFill>
                  <a:schemeClr val="accent1">
                    <a:lumMod val="75000"/>
                  </a:schemeClr>
                </a:solidFill>
              </a:rPr>
              <a:t>Contested Nature of Sustainability</a:t>
            </a:r>
            <a:endParaRPr lang="en-US" altLang="en-US" sz="4000" b="1" dirty="0">
              <a:solidFill>
                <a:schemeClr val="accent1">
                  <a:lumMod val="75000"/>
                </a:schemeClr>
              </a:solidFill>
            </a:endParaRPr>
          </a:p>
        </p:txBody>
      </p:sp>
    </p:spTree>
    <p:extLst>
      <p:ext uri="{BB962C8B-B14F-4D97-AF65-F5344CB8AC3E}">
        <p14:creationId xmlns:p14="http://schemas.microsoft.com/office/powerpoint/2010/main" val="286175565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90C058-1AEF-2460-6226-10A9D42C8D1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F711AF5-EE72-6F93-0295-30EEA07AA2F1}"/>
              </a:ext>
            </a:extLst>
          </p:cNvPr>
          <p:cNvSpPr txBox="1"/>
          <p:nvPr/>
        </p:nvSpPr>
        <p:spPr>
          <a:xfrm>
            <a:off x="305526" y="910954"/>
            <a:ext cx="8532948" cy="4360168"/>
          </a:xfrm>
          <a:prstGeom prst="rect">
            <a:avLst/>
          </a:prstGeom>
          <a:noFill/>
        </p:spPr>
        <p:txBody>
          <a:bodyPr wrap="square" rtlCol="0">
            <a:spAutoFit/>
          </a:bodyPr>
          <a:lstStyle/>
          <a:p>
            <a:pPr>
              <a:spcBef>
                <a:spcPts val="450"/>
              </a:spcBef>
              <a:spcAft>
                <a:spcPts val="450"/>
              </a:spcAft>
            </a:pPr>
            <a:r>
              <a:rPr lang="cy-GB" sz="2400" b="1" dirty="0"/>
              <a:t>Problemau a heriau</a:t>
            </a:r>
            <a:r>
              <a:rPr lang="cy-GB" sz="2400" b="1" noProof="0" dirty="0"/>
              <a:t> – Ecoleg Ddofn</a:t>
            </a:r>
            <a:endParaRPr lang="cy-GB" sz="2400" noProof="0" dirty="0"/>
          </a:p>
          <a:p>
            <a:pPr marL="342900" indent="-342900">
              <a:spcBef>
                <a:spcPts val="450"/>
              </a:spcBef>
              <a:spcAft>
                <a:spcPts val="450"/>
              </a:spcAft>
              <a:buFont typeface="Arial" panose="020B0604020202020204" pitchFamily="34" charset="0"/>
              <a:buChar char="•"/>
            </a:pPr>
            <a:r>
              <a:rPr lang="cy-GB" sz="2200" noProof="0" dirty="0"/>
              <a:t>Dywed Johns (1992, t. 63) fod ‘ecolegwyr dyfnion yn cytuno’n helaeth fod llai o bobl (a meddiannaeth lai helaeth o’r byd </a:t>
            </a:r>
            <a:r>
              <a:rPr lang="cy-GB" sz="2200" dirty="0"/>
              <a:t>yn enwedig</a:t>
            </a:r>
            <a:r>
              <a:rPr lang="cy-GB" sz="2200" noProof="0" dirty="0"/>
              <a:t>) </a:t>
            </a:r>
            <a:r>
              <a:rPr lang="cy-GB" sz="2200" i="1" noProof="0" dirty="0"/>
              <a:t>a</a:t>
            </a:r>
            <a:r>
              <a:rPr lang="cy-GB" sz="2200" noProof="0" dirty="0"/>
              <a:t> defnydd teg a sylweddol lai yn hanfodol i adfer cydbwysedd y blaned’</a:t>
            </a:r>
          </a:p>
          <a:p>
            <a:pPr marL="342900" indent="-342900">
              <a:spcBef>
                <a:spcPts val="450"/>
              </a:spcBef>
              <a:spcAft>
                <a:spcPts val="450"/>
              </a:spcAft>
              <a:buFont typeface="Arial" panose="020B0604020202020204" pitchFamily="34" charset="0"/>
              <a:buChar char="•"/>
            </a:pPr>
            <a:r>
              <a:rPr lang="cy-GB" sz="2200" dirty="0"/>
              <a:t>Fodd bynnag, mae’r atebion posibl i leihau’r boblogaeth a defnydd yn niferus, yn amrywiol, yn gymhleth ac </a:t>
            </a:r>
            <a:r>
              <a:rPr lang="cy-GB" sz="2200" dirty="0" err="1"/>
              <a:t>weithiau’n</a:t>
            </a:r>
            <a:r>
              <a:rPr lang="cy-GB" sz="2200" dirty="0"/>
              <a:t> foesegol amheus</a:t>
            </a:r>
            <a:r>
              <a:rPr lang="cy-GB" sz="2200" noProof="0" dirty="0"/>
              <a:t>.</a:t>
            </a:r>
          </a:p>
          <a:p>
            <a:pPr marL="342900" indent="-342900">
              <a:spcBef>
                <a:spcPts val="450"/>
              </a:spcBef>
              <a:spcAft>
                <a:spcPts val="450"/>
              </a:spcAft>
              <a:buFont typeface="Arial" panose="020B0604020202020204" pitchFamily="34" charset="0"/>
              <a:buChar char="•"/>
            </a:pPr>
            <a:r>
              <a:rPr lang="cy-GB" sz="2200" noProof="0" dirty="0"/>
              <a:t>Yn ogystal, mae’r rhan fwyaf o atebion </a:t>
            </a:r>
            <a:r>
              <a:rPr lang="cy-GB" sz="2200" dirty="0"/>
              <a:t>fel petaent yn canolbwyntio ar fynd i’r afael â phoblogaeth yn y </a:t>
            </a:r>
            <a:r>
              <a:rPr lang="cy-GB" sz="2200" b="1" dirty="0"/>
              <a:t>de byd-eang</a:t>
            </a:r>
            <a:r>
              <a:rPr lang="cy-GB" sz="2200" b="1" noProof="0" dirty="0"/>
              <a:t> </a:t>
            </a:r>
            <a:r>
              <a:rPr lang="cy-GB" sz="2200" noProof="0" dirty="0"/>
              <a:t>yn hytrach na defnydd yn y </a:t>
            </a:r>
            <a:r>
              <a:rPr lang="cy-GB" sz="2200" b="1" noProof="0" dirty="0"/>
              <a:t>gogledd byd-eang</a:t>
            </a:r>
            <a:r>
              <a:rPr lang="cy-GB" sz="2200" noProof="0" dirty="0"/>
              <a:t>.</a:t>
            </a:r>
          </a:p>
          <a:p>
            <a:pPr marL="342900" indent="-342900">
              <a:spcBef>
                <a:spcPts val="450"/>
              </a:spcBef>
              <a:spcAft>
                <a:spcPts val="450"/>
              </a:spcAft>
              <a:buFont typeface="Arial" panose="020B0604020202020204" pitchFamily="34" charset="0"/>
              <a:buChar char="•"/>
            </a:pPr>
            <a:r>
              <a:rPr lang="cy-GB" sz="2200" noProof="0" dirty="0"/>
              <a:t>Fodd bynnag, dylid nodi bod hyd yn oed y term y </a:t>
            </a:r>
            <a:r>
              <a:rPr lang="cy-GB" sz="2200" b="1" dirty="0"/>
              <a:t>de byd-eang</a:t>
            </a:r>
            <a:r>
              <a:rPr lang="cy-GB" sz="2200" b="1" noProof="0" dirty="0"/>
              <a:t> </a:t>
            </a:r>
            <a:r>
              <a:rPr lang="cy-GB" sz="2200" noProof="0" dirty="0"/>
              <a:t>yn ddadleuol (</a:t>
            </a:r>
            <a:r>
              <a:rPr lang="cy-GB" sz="2200" noProof="0" dirty="0">
                <a:hlinkClick r:id="rId2">
                  <a:extLst>
                    <a:ext uri="{A12FA001-AC4F-418D-AE19-62706E023703}">
                      <ahyp:hlinkClr xmlns:ahyp="http://schemas.microsoft.com/office/drawing/2018/hyperlinkcolor" val="tx"/>
                    </a:ext>
                  </a:extLst>
                </a:hlinkClick>
              </a:rPr>
              <a:t>Brooke-Holland</a:t>
            </a:r>
            <a:r>
              <a:rPr lang="cy-GB" sz="2200" noProof="0" dirty="0"/>
              <a:t>, 2024, dim tudalen)</a:t>
            </a:r>
          </a:p>
        </p:txBody>
      </p:sp>
      <p:sp>
        <p:nvSpPr>
          <p:cNvPr id="6" name="Title 3">
            <a:extLst>
              <a:ext uri="{FF2B5EF4-FFF2-40B4-BE49-F238E27FC236}">
                <a16:creationId xmlns:a16="http://schemas.microsoft.com/office/drawing/2014/main" id="{9EC87CE1-0465-963C-F4C8-45AA72E61FCC}"/>
              </a:ext>
            </a:extLst>
          </p:cNvPr>
          <p:cNvSpPr txBox="1">
            <a:spLocks/>
          </p:cNvSpPr>
          <p:nvPr/>
        </p:nvSpPr>
        <p:spPr>
          <a:xfrm>
            <a:off x="416460" y="126394"/>
            <a:ext cx="8176804"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cy-GB" sz="4000" b="1" dirty="0">
                <a:solidFill>
                  <a:schemeClr val="tx1">
                    <a:lumMod val="75000"/>
                    <a:lumOff val="25000"/>
                  </a:schemeClr>
                </a:solidFill>
              </a:rPr>
              <a:t>Natur Ddadleuol Cynaliadwyedd</a:t>
            </a:r>
          </a:p>
        </p:txBody>
      </p:sp>
    </p:spTree>
    <p:extLst>
      <p:ext uri="{BB962C8B-B14F-4D97-AF65-F5344CB8AC3E}">
        <p14:creationId xmlns:p14="http://schemas.microsoft.com/office/powerpoint/2010/main" val="356638068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05526" y="910954"/>
            <a:ext cx="8532948" cy="4698722"/>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Issues and challenges – Deep Ecology</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Johns (1992, p. 63) states that ‘deep ecologists widely agree that fewer humans (and especially less extensive occupation of the globe) </a:t>
            </a:r>
            <a:r>
              <a:rPr lang="en-GB" sz="2200" i="1" dirty="0">
                <a:solidFill>
                  <a:schemeClr val="accent1">
                    <a:lumMod val="75000"/>
                  </a:schemeClr>
                </a:solidFill>
              </a:rPr>
              <a:t>and</a:t>
            </a:r>
            <a:r>
              <a:rPr lang="en-GB" sz="2200" dirty="0">
                <a:solidFill>
                  <a:schemeClr val="accent1">
                    <a:lumMod val="75000"/>
                  </a:schemeClr>
                </a:solidFill>
              </a:rPr>
              <a:t> equitable and drastically curtailed consumption are essential to restoring the balance of the planet’</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However, the potential solutions to reducing the population and consumption are many, varied, complex and sometimes ethically questionable.</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Also, most solutions seem to be focused on addressing population in the </a:t>
            </a:r>
            <a:r>
              <a:rPr lang="en-GB" sz="2200" b="1" dirty="0">
                <a:solidFill>
                  <a:schemeClr val="accent1">
                    <a:lumMod val="75000"/>
                  </a:schemeClr>
                </a:solidFill>
              </a:rPr>
              <a:t>global south </a:t>
            </a:r>
            <a:r>
              <a:rPr lang="en-GB" sz="2200" dirty="0">
                <a:solidFill>
                  <a:schemeClr val="accent1">
                    <a:lumMod val="75000"/>
                  </a:schemeClr>
                </a:solidFill>
              </a:rPr>
              <a:t>rather than consumption in the </a:t>
            </a:r>
            <a:r>
              <a:rPr lang="en-GB" sz="2200" b="1" dirty="0">
                <a:solidFill>
                  <a:schemeClr val="accent1">
                    <a:lumMod val="75000"/>
                  </a:schemeClr>
                </a:solidFill>
              </a:rPr>
              <a:t>global north</a:t>
            </a:r>
            <a:r>
              <a:rPr lang="en-GB" sz="2200" dirty="0">
                <a:solidFill>
                  <a:schemeClr val="accent1">
                    <a:lumMod val="75000"/>
                  </a:schemeClr>
                </a:solidFill>
              </a:rPr>
              <a:t>.</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However, it should be noted that even the term, </a:t>
            </a:r>
            <a:r>
              <a:rPr lang="en-GB" sz="2200" b="1" dirty="0">
                <a:solidFill>
                  <a:schemeClr val="accent1">
                    <a:lumMod val="75000"/>
                  </a:schemeClr>
                </a:solidFill>
              </a:rPr>
              <a:t>global south </a:t>
            </a:r>
            <a:r>
              <a:rPr lang="en-GB" sz="2200" dirty="0">
                <a:solidFill>
                  <a:schemeClr val="accent1">
                    <a:lumMod val="75000"/>
                  </a:schemeClr>
                </a:solidFill>
              </a:rPr>
              <a:t>is contested (</a:t>
            </a:r>
            <a:r>
              <a:rPr lang="en-GB" sz="2200" dirty="0">
                <a:solidFill>
                  <a:schemeClr val="accent5"/>
                </a:solidFill>
                <a:hlinkClick r:id="rId2">
                  <a:extLst>
                    <a:ext uri="{A12FA001-AC4F-418D-AE19-62706E023703}">
                      <ahyp:hlinkClr xmlns:ahyp="http://schemas.microsoft.com/office/drawing/2018/hyperlinkcolor" val="tx"/>
                    </a:ext>
                  </a:extLst>
                </a:hlinkClick>
              </a:rPr>
              <a:t>Brooke-Holland</a:t>
            </a:r>
            <a:r>
              <a:rPr lang="en-GB" sz="2200" dirty="0">
                <a:solidFill>
                  <a:schemeClr val="accent1">
                    <a:lumMod val="75000"/>
                  </a:schemeClr>
                </a:solidFill>
              </a:rPr>
              <a:t>, 2024, no page)</a:t>
            </a: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416460" y="126394"/>
            <a:ext cx="8176804"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a:solidFill>
                  <a:schemeClr val="accent1">
                    <a:lumMod val="75000"/>
                  </a:schemeClr>
                </a:solidFill>
              </a:rPr>
              <a:t>Contested Nature of Sustainability</a:t>
            </a:r>
            <a:endParaRPr lang="en-US" altLang="en-US" sz="4000" b="1" dirty="0">
              <a:solidFill>
                <a:schemeClr val="accent1">
                  <a:lumMod val="75000"/>
                </a:schemeClr>
              </a:solidFill>
            </a:endParaRPr>
          </a:p>
        </p:txBody>
      </p:sp>
    </p:spTree>
    <p:extLst>
      <p:ext uri="{BB962C8B-B14F-4D97-AF65-F5344CB8AC3E}">
        <p14:creationId xmlns:p14="http://schemas.microsoft.com/office/powerpoint/2010/main" val="265951676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E3573-C6C6-AF3B-92AC-5B25F55933B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5E7C589-3326-AA86-F825-DF1A4F88B915}"/>
              </a:ext>
            </a:extLst>
          </p:cNvPr>
          <p:cNvSpPr txBox="1"/>
          <p:nvPr/>
        </p:nvSpPr>
        <p:spPr>
          <a:xfrm>
            <a:off x="251520" y="1035287"/>
            <a:ext cx="8494128" cy="4575612"/>
          </a:xfrm>
          <a:prstGeom prst="rect">
            <a:avLst/>
          </a:prstGeom>
          <a:noFill/>
        </p:spPr>
        <p:txBody>
          <a:bodyPr wrap="square" rtlCol="0">
            <a:spAutoFit/>
          </a:bodyPr>
          <a:lstStyle/>
          <a:p>
            <a:pPr>
              <a:spcBef>
                <a:spcPts val="450"/>
              </a:spcBef>
              <a:spcAft>
                <a:spcPts val="450"/>
              </a:spcAft>
            </a:pPr>
            <a:r>
              <a:rPr lang="cy-GB" sz="2400" b="1" noProof="0" dirty="0"/>
              <a:t>Problemau a heriau – Ecoleg Ddofn</a:t>
            </a:r>
            <a:endParaRPr lang="cy-GB" noProof="0" dirty="0"/>
          </a:p>
          <a:p>
            <a:pPr marL="342900" indent="-342900">
              <a:spcBef>
                <a:spcPts val="450"/>
              </a:spcBef>
              <a:spcAft>
                <a:spcPts val="450"/>
              </a:spcAft>
              <a:buFont typeface="Arial" panose="020B0604020202020204" pitchFamily="34" charset="0"/>
              <a:buChar char="•"/>
            </a:pPr>
            <a:r>
              <a:rPr lang="cy-GB" noProof="0" dirty="0"/>
              <a:t>Er enghraifft, mae Cynghrair y Mileniwm dros y Ddynoliaeth a’r Biosffer (2022) yn awgrymu amrywiaeth o atebion gan gynnwys ariannu rhaglenni cynllunio teuluol yn hael a gwneud atal cenhedlu modern yn gyfreithlon, yn rhad ac am ddim ac ar gael ym mhob man, hyd yn oed mewn ardaloedd anghysbell </a:t>
            </a:r>
          </a:p>
          <a:p>
            <a:pPr marL="342900" indent="-342900">
              <a:spcBef>
                <a:spcPts val="450"/>
              </a:spcBef>
              <a:spcAft>
                <a:spcPts val="450"/>
              </a:spcAft>
              <a:buFont typeface="Arial" panose="020B0604020202020204" pitchFamily="34" charset="0"/>
              <a:buChar char="•"/>
            </a:pPr>
            <a:r>
              <a:rPr lang="cy-GB" noProof="0" dirty="0"/>
              <a:t>Fodd bynnag, mae rhaglenni o’r fath wedi cael eu beirniadu, er enghraifft gan </a:t>
            </a:r>
            <a:r>
              <a:rPr lang="cy-GB" noProof="0" dirty="0" err="1"/>
              <a:t>Unger</a:t>
            </a:r>
            <a:r>
              <a:rPr lang="cy-GB" noProof="0" dirty="0"/>
              <a:t> (2014, t.68) sy’n dadlau bod rhaglenni cynllunio teuluol ‘yn cyflwyno “opsiynau”</a:t>
            </a:r>
            <a:r>
              <a:rPr lang="cy-GB" dirty="0"/>
              <a:t> </a:t>
            </a:r>
            <a:r>
              <a:rPr lang="cy-GB" noProof="0" dirty="0"/>
              <a:t>wedi’u dewis ymlaen llaw a’u cyflunio ymlaen llaw [i bobl]. Yr unig beth y gallent ei wneud oedd eu derbyn neu eu gwrthod’.</a:t>
            </a:r>
          </a:p>
          <a:p>
            <a:pPr marL="342900" indent="-342900">
              <a:spcBef>
                <a:spcPts val="450"/>
              </a:spcBef>
              <a:spcAft>
                <a:spcPts val="450"/>
              </a:spcAft>
              <a:buFont typeface="Arial" panose="020B0604020202020204" pitchFamily="34" charset="0"/>
              <a:buChar char="•"/>
            </a:pPr>
            <a:r>
              <a:rPr lang="cy-GB" noProof="0" dirty="0"/>
              <a:t>Caiff rhaglenni eraill eu beirniadu am gael gwared ar ddewis yn gyfan gwbl – gweler, er enghraifft, </a:t>
            </a:r>
            <a:r>
              <a:rPr lang="cy-GB" noProof="0" dirty="0" err="1"/>
              <a:t>Jana</a:t>
            </a:r>
            <a:r>
              <a:rPr lang="cy-GB" noProof="0" dirty="0"/>
              <a:t>, A. a </a:t>
            </a:r>
            <a:r>
              <a:rPr lang="cy-GB" noProof="0" dirty="0" err="1"/>
              <a:t>Shekhar</a:t>
            </a:r>
            <a:r>
              <a:rPr lang="cy-GB" noProof="0" dirty="0"/>
              <a:t>, C. (2022) ‘</a:t>
            </a:r>
            <a:r>
              <a:rPr lang="cy-GB" noProof="0" dirty="0" err="1"/>
              <a:t>Female</a:t>
            </a:r>
            <a:r>
              <a:rPr lang="cy-GB" noProof="0" dirty="0"/>
              <a:t> </a:t>
            </a:r>
            <a:r>
              <a:rPr lang="cy-GB" noProof="0" dirty="0" err="1"/>
              <a:t>sterilisation</a:t>
            </a:r>
            <a:r>
              <a:rPr lang="cy-GB" noProof="0" dirty="0"/>
              <a:t> </a:t>
            </a:r>
            <a:r>
              <a:rPr lang="cy-GB" noProof="0" dirty="0" err="1"/>
              <a:t>in</a:t>
            </a:r>
            <a:r>
              <a:rPr lang="cy-GB" noProof="0" dirty="0"/>
              <a:t> India: </a:t>
            </a:r>
            <a:r>
              <a:rPr lang="cy-GB" noProof="0" dirty="0" err="1"/>
              <a:t>Examining</a:t>
            </a:r>
            <a:r>
              <a:rPr lang="cy-GB" noProof="0" dirty="0"/>
              <a:t> the </a:t>
            </a:r>
            <a:r>
              <a:rPr lang="cy-GB" noProof="0" dirty="0" err="1"/>
              <a:t>role</a:t>
            </a:r>
            <a:r>
              <a:rPr lang="cy-GB" noProof="0" dirty="0"/>
              <a:t> of </a:t>
            </a:r>
            <a:r>
              <a:rPr lang="cy-GB" noProof="0" dirty="0" err="1"/>
              <a:t>women’s</a:t>
            </a:r>
            <a:r>
              <a:rPr lang="cy-GB" noProof="0" dirty="0"/>
              <a:t> </a:t>
            </a:r>
            <a:r>
              <a:rPr lang="cy-GB" noProof="0" dirty="0" err="1"/>
              <a:t>own</a:t>
            </a:r>
            <a:r>
              <a:rPr lang="cy-GB" noProof="0" dirty="0"/>
              <a:t> </a:t>
            </a:r>
            <a:r>
              <a:rPr lang="cy-GB" noProof="0" dirty="0" err="1"/>
              <a:t>decision</a:t>
            </a:r>
            <a:r>
              <a:rPr lang="cy-GB" noProof="0" dirty="0"/>
              <a:t> </a:t>
            </a:r>
            <a:r>
              <a:rPr lang="cy-GB" noProof="0" dirty="0" err="1"/>
              <a:t>making</a:t>
            </a:r>
            <a:r>
              <a:rPr lang="cy-GB" noProof="0" dirty="0"/>
              <a:t> </a:t>
            </a:r>
            <a:r>
              <a:rPr lang="cy-GB" noProof="0" dirty="0" err="1"/>
              <a:t>and</a:t>
            </a:r>
            <a:r>
              <a:rPr lang="cy-GB" noProof="0" dirty="0"/>
              <a:t> </a:t>
            </a:r>
            <a:r>
              <a:rPr lang="cy-GB" noProof="0" dirty="0" err="1"/>
              <a:t>information</a:t>
            </a:r>
            <a:r>
              <a:rPr lang="cy-GB" noProof="0" dirty="0"/>
              <a:t> </a:t>
            </a:r>
            <a:r>
              <a:rPr lang="cy-GB" noProof="0" dirty="0" err="1"/>
              <a:t>given</a:t>
            </a:r>
            <a:r>
              <a:rPr lang="cy-GB" noProof="0" dirty="0"/>
              <a:t> to client’</a:t>
            </a:r>
          </a:p>
          <a:p>
            <a:pPr marL="342900" indent="-342900">
              <a:spcBef>
                <a:spcPts val="450"/>
              </a:spcBef>
              <a:spcAft>
                <a:spcPts val="450"/>
              </a:spcAft>
              <a:buFont typeface="Arial" panose="020B0604020202020204" pitchFamily="34" charset="0"/>
              <a:buChar char="•"/>
            </a:pPr>
            <a:r>
              <a:rPr lang="cy-GB" noProof="0" dirty="0"/>
              <a:t>Mae rhai beirniaid wedi mynd mor bell â dweud mai </a:t>
            </a:r>
            <a:r>
              <a:rPr lang="cy-GB" b="1" noProof="0" dirty="0"/>
              <a:t>ewgeneg</a:t>
            </a:r>
            <a:r>
              <a:rPr lang="cy-GB" noProof="0" dirty="0"/>
              <a:t> yw hyn</a:t>
            </a:r>
            <a:r>
              <a:rPr lang="cy-GB" b="1" noProof="0" dirty="0"/>
              <a:t> </a:t>
            </a:r>
            <a:r>
              <a:rPr lang="cy-GB" noProof="0" dirty="0"/>
              <a:t>(</a:t>
            </a:r>
            <a:r>
              <a:rPr lang="cy-GB" noProof="0" dirty="0" err="1"/>
              <a:t>Pande</a:t>
            </a:r>
            <a:r>
              <a:rPr lang="cy-GB" noProof="0" dirty="0"/>
              <a:t>, </a:t>
            </a:r>
            <a:r>
              <a:rPr lang="cy-GB" noProof="0" dirty="0" err="1"/>
              <a:t>Boatcă</a:t>
            </a:r>
            <a:r>
              <a:rPr lang="cy-GB" noProof="0" dirty="0"/>
              <a:t> a </a:t>
            </a:r>
            <a:r>
              <a:rPr lang="cy-GB" noProof="0" dirty="0" err="1"/>
              <a:t>Bashi</a:t>
            </a:r>
            <a:r>
              <a:rPr lang="cy-GB" noProof="0" dirty="0"/>
              <a:t> </a:t>
            </a:r>
            <a:r>
              <a:rPr lang="cy-GB" noProof="0" dirty="0" err="1"/>
              <a:t>Treitler</a:t>
            </a:r>
            <a:r>
              <a:rPr lang="cy-GB" noProof="0" dirty="0"/>
              <a:t>, 2016)</a:t>
            </a:r>
            <a:endParaRPr lang="cy-GB" b="1" noProof="0" dirty="0"/>
          </a:p>
        </p:txBody>
      </p:sp>
      <p:sp>
        <p:nvSpPr>
          <p:cNvPr id="6" name="Title 3">
            <a:extLst>
              <a:ext uri="{FF2B5EF4-FFF2-40B4-BE49-F238E27FC236}">
                <a16:creationId xmlns:a16="http://schemas.microsoft.com/office/drawing/2014/main" id="{63243224-151A-7C9E-DED3-B5129F8BBF0A}"/>
              </a:ext>
            </a:extLst>
          </p:cNvPr>
          <p:cNvSpPr txBox="1">
            <a:spLocks/>
          </p:cNvSpPr>
          <p:nvPr/>
        </p:nvSpPr>
        <p:spPr>
          <a:xfrm>
            <a:off x="443621" y="90181"/>
            <a:ext cx="8122482"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cy-GB" sz="4000" b="1" dirty="0">
                <a:solidFill>
                  <a:schemeClr val="tx1">
                    <a:lumMod val="75000"/>
                    <a:lumOff val="25000"/>
                  </a:schemeClr>
                </a:solidFill>
              </a:rPr>
              <a:t>Natur Ddadleuol Cynaliadwyedd</a:t>
            </a:r>
          </a:p>
        </p:txBody>
      </p:sp>
      <p:sp>
        <p:nvSpPr>
          <p:cNvPr id="2" name="TextBox 1">
            <a:extLst>
              <a:ext uri="{FF2B5EF4-FFF2-40B4-BE49-F238E27FC236}">
                <a16:creationId xmlns:a16="http://schemas.microsoft.com/office/drawing/2014/main" id="{9DBD31BB-582B-6210-E6EA-9D4D407D72FA}"/>
              </a:ext>
            </a:extLst>
          </p:cNvPr>
          <p:cNvSpPr txBox="1"/>
          <p:nvPr/>
        </p:nvSpPr>
        <p:spPr>
          <a:xfrm>
            <a:off x="1023041" y="5509961"/>
            <a:ext cx="5625276" cy="369332"/>
          </a:xfrm>
          <a:prstGeom prst="rect">
            <a:avLst/>
          </a:prstGeom>
          <a:noFill/>
        </p:spPr>
        <p:txBody>
          <a:bodyPr wrap="square" rtlCol="0">
            <a:spAutoFit/>
          </a:bodyPr>
          <a:lstStyle/>
          <a:p>
            <a:pPr algn="r"/>
            <a:r>
              <a:rPr lang="cy-GB" b="1" noProof="0" dirty="0"/>
              <a:t>Beth ydyn ni’n ei ddeall wrth y term </a:t>
            </a:r>
            <a:r>
              <a:rPr lang="cy-GB" b="1" noProof="0" dirty="0">
                <a:hlinkClick r:id="rId2">
                  <a:extLst>
                    <a:ext uri="{A12FA001-AC4F-418D-AE19-62706E023703}">
                      <ahyp:hlinkClr xmlns:ahyp="http://schemas.microsoft.com/office/drawing/2018/hyperlinkcolor" val="tx"/>
                    </a:ext>
                  </a:extLst>
                </a:hlinkClick>
              </a:rPr>
              <a:t>ewgeneg</a:t>
            </a:r>
            <a:r>
              <a:rPr lang="cy-GB" b="1" noProof="0" dirty="0"/>
              <a:t>?</a:t>
            </a:r>
          </a:p>
        </p:txBody>
      </p:sp>
      <p:pic>
        <p:nvPicPr>
          <p:cNvPr id="4" name="Picture 3" descr="Icon -Question Mark">
            <a:extLst>
              <a:ext uri="{FF2B5EF4-FFF2-40B4-BE49-F238E27FC236}">
                <a16:creationId xmlns:a16="http://schemas.microsoft.com/office/drawing/2014/main" id="{FF190218-6F1B-EFAD-21C0-E548E55B9E2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655403" y="5473145"/>
            <a:ext cx="442964" cy="442964"/>
          </a:xfrm>
          <a:prstGeom prst="rect">
            <a:avLst/>
          </a:prstGeom>
        </p:spPr>
      </p:pic>
    </p:spTree>
    <p:extLst>
      <p:ext uri="{BB962C8B-B14F-4D97-AF65-F5344CB8AC3E}">
        <p14:creationId xmlns:p14="http://schemas.microsoft.com/office/powerpoint/2010/main" val="257203801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1520" y="1035287"/>
            <a:ext cx="8494128" cy="4298613"/>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Issues and challenges – Deep Ecology</a:t>
            </a:r>
            <a:endParaRPr lang="en-GB" sz="165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For example, the Millennium Alliance for Humanity and the Biosphere (2022) suggest a range of solutions including generously funding family planning programs and making modern contraception legal, free and available everywhere, even in remote areas</a:t>
            </a:r>
          </a:p>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However, such programmes have been criticised, for example by Unger (2014, p.68) who argues that family planning programmes ‘presented [people] with pre-selected and pre-configured “options”. All they could do was to accept or reject them’.</a:t>
            </a:r>
          </a:p>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Other programmes are criticised for removing choice altogether – see, for example Jana, A. and Shekhar, C. (2022) ‘Female sterilisation in India: Examining the role of women’s own decision making and information given to client’</a:t>
            </a:r>
          </a:p>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Some critics have gone as far as to say that this is </a:t>
            </a:r>
            <a:r>
              <a:rPr lang="en-GB" b="1" dirty="0">
                <a:solidFill>
                  <a:schemeClr val="accent1">
                    <a:lumMod val="75000"/>
                  </a:schemeClr>
                </a:solidFill>
              </a:rPr>
              <a:t>eugenics </a:t>
            </a:r>
            <a:r>
              <a:rPr lang="en-GB" dirty="0">
                <a:solidFill>
                  <a:schemeClr val="accent1">
                    <a:lumMod val="75000"/>
                  </a:schemeClr>
                </a:solidFill>
              </a:rPr>
              <a:t>(Pande, </a:t>
            </a:r>
            <a:r>
              <a:rPr lang="en-GB" dirty="0" err="1">
                <a:solidFill>
                  <a:schemeClr val="accent1">
                    <a:lumMod val="75000"/>
                  </a:schemeClr>
                </a:solidFill>
              </a:rPr>
              <a:t>Boatcă</a:t>
            </a:r>
            <a:r>
              <a:rPr lang="en-GB" dirty="0">
                <a:solidFill>
                  <a:schemeClr val="accent1">
                    <a:lumMod val="75000"/>
                  </a:schemeClr>
                </a:solidFill>
              </a:rPr>
              <a:t> and Bashi Treitler, 2016)</a:t>
            </a:r>
            <a:endParaRPr lang="en-GB" b="1" dirty="0">
              <a:solidFill>
                <a:schemeClr val="accent1">
                  <a:lumMod val="75000"/>
                </a:schemeClr>
              </a:solidFill>
            </a:endParaRP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443621" y="90181"/>
            <a:ext cx="8122482"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a:solidFill>
                  <a:schemeClr val="accent1">
                    <a:lumMod val="75000"/>
                  </a:schemeClr>
                </a:solidFill>
              </a:rPr>
              <a:t>Contested Nature of Sustainability</a:t>
            </a:r>
            <a:endParaRPr lang="en-US" altLang="en-US" sz="4000" b="1" dirty="0">
              <a:solidFill>
                <a:schemeClr val="accent1">
                  <a:lumMod val="75000"/>
                </a:schemeClr>
              </a:solidFill>
            </a:endParaRPr>
          </a:p>
        </p:txBody>
      </p:sp>
      <p:sp>
        <p:nvSpPr>
          <p:cNvPr id="2" name="TextBox 1">
            <a:extLst>
              <a:ext uri="{FF2B5EF4-FFF2-40B4-BE49-F238E27FC236}">
                <a16:creationId xmlns:a16="http://schemas.microsoft.com/office/drawing/2014/main" id="{114F4046-6E1D-3942-80FD-517F23AE21A2}"/>
              </a:ext>
            </a:extLst>
          </p:cNvPr>
          <p:cNvSpPr txBox="1"/>
          <p:nvPr/>
        </p:nvSpPr>
        <p:spPr>
          <a:xfrm>
            <a:off x="1023041" y="5251663"/>
            <a:ext cx="5625276" cy="369332"/>
          </a:xfrm>
          <a:prstGeom prst="rect">
            <a:avLst/>
          </a:prstGeom>
          <a:noFill/>
        </p:spPr>
        <p:txBody>
          <a:bodyPr wrap="square" rtlCol="0">
            <a:spAutoFit/>
          </a:bodyPr>
          <a:lstStyle/>
          <a:p>
            <a:pPr algn="r"/>
            <a:r>
              <a:rPr lang="en-GB" sz="1800" b="1" dirty="0">
                <a:solidFill>
                  <a:schemeClr val="accent1">
                    <a:lumMod val="75000"/>
                  </a:schemeClr>
                </a:solidFill>
              </a:rPr>
              <a:t>What do we understand the term </a:t>
            </a:r>
            <a:r>
              <a:rPr lang="en-GB" sz="1800" b="1" dirty="0">
                <a:solidFill>
                  <a:schemeClr val="accent5"/>
                </a:solidFill>
                <a:hlinkClick r:id="rId2">
                  <a:extLst>
                    <a:ext uri="{A12FA001-AC4F-418D-AE19-62706E023703}">
                      <ahyp:hlinkClr xmlns:ahyp="http://schemas.microsoft.com/office/drawing/2018/hyperlinkcolor" val="tx"/>
                    </a:ext>
                  </a:extLst>
                </a:hlinkClick>
              </a:rPr>
              <a:t>eugenics</a:t>
            </a:r>
            <a:r>
              <a:rPr lang="en-GB" sz="1800" b="1" dirty="0">
                <a:solidFill>
                  <a:schemeClr val="accent1">
                    <a:lumMod val="75000"/>
                  </a:schemeClr>
                </a:solidFill>
              </a:rPr>
              <a:t> to mean?</a:t>
            </a:r>
          </a:p>
        </p:txBody>
      </p:sp>
      <p:pic>
        <p:nvPicPr>
          <p:cNvPr id="4" name="Picture 3" descr="Icon -Question Mark">
            <a:extLst>
              <a:ext uri="{FF2B5EF4-FFF2-40B4-BE49-F238E27FC236}">
                <a16:creationId xmlns:a16="http://schemas.microsoft.com/office/drawing/2014/main" id="{0EB1946F-12CB-912C-84D1-317008E63ED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648317" y="5251663"/>
            <a:ext cx="442964" cy="442964"/>
          </a:xfrm>
          <a:prstGeom prst="rect">
            <a:avLst/>
          </a:prstGeom>
        </p:spPr>
      </p:pic>
    </p:spTree>
    <p:extLst>
      <p:ext uri="{BB962C8B-B14F-4D97-AF65-F5344CB8AC3E}">
        <p14:creationId xmlns:p14="http://schemas.microsoft.com/office/powerpoint/2010/main" val="54066479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72A4E2-8FC0-743E-D6A2-987F40291F2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8910223-B57D-693C-0502-04A0C00EB001}"/>
              </a:ext>
            </a:extLst>
          </p:cNvPr>
          <p:cNvSpPr txBox="1"/>
          <p:nvPr/>
        </p:nvSpPr>
        <p:spPr>
          <a:xfrm>
            <a:off x="251520" y="966787"/>
            <a:ext cx="8419562" cy="4924425"/>
          </a:xfrm>
          <a:prstGeom prst="rect">
            <a:avLst/>
          </a:prstGeom>
          <a:noFill/>
        </p:spPr>
        <p:txBody>
          <a:bodyPr wrap="square" rtlCol="0">
            <a:spAutoFit/>
          </a:bodyPr>
          <a:lstStyle/>
          <a:p>
            <a:pPr>
              <a:spcBef>
                <a:spcPts val="450"/>
              </a:spcBef>
              <a:spcAft>
                <a:spcPts val="450"/>
              </a:spcAft>
            </a:pPr>
            <a:r>
              <a:rPr lang="cy-GB" sz="2400" b="1" noProof="0" dirty="0"/>
              <a:t>A yw’r ateb i’w gael yn </a:t>
            </a:r>
            <a:r>
              <a:rPr lang="cy-GB" sz="2400" b="1" dirty="0"/>
              <a:t>y </a:t>
            </a:r>
            <a:r>
              <a:rPr lang="cy-GB" sz="2400" b="1" dirty="0" err="1"/>
              <a:t>Dd</a:t>
            </a:r>
            <a:r>
              <a:rPr lang="cy-GB" sz="2400" b="1" noProof="0" dirty="0" err="1"/>
              <a:t>amcaniaeth</a:t>
            </a:r>
            <a:r>
              <a:rPr lang="cy-GB" sz="2400" b="1" noProof="0" dirty="0"/>
              <a:t> Gymhlethdod?</a:t>
            </a:r>
            <a:endParaRPr lang="cy-GB" sz="2400" noProof="0" dirty="0"/>
          </a:p>
          <a:p>
            <a:pPr marL="342900" indent="-342900">
              <a:spcBef>
                <a:spcPts val="450"/>
              </a:spcBef>
              <a:spcAft>
                <a:spcPts val="450"/>
              </a:spcAft>
              <a:buFont typeface="Arial" panose="020B0604020202020204" pitchFamily="34" charset="0"/>
              <a:buChar char="•"/>
            </a:pPr>
            <a:r>
              <a:rPr lang="cy-GB" sz="2000" noProof="0" dirty="0"/>
              <a:t>Mae pob un o’r agweddau a amlinellir yn y sleidiau hyn yn cynnig ‘ateb’ i’r ddadl ar gynaliadwyedd</a:t>
            </a:r>
          </a:p>
          <a:p>
            <a:pPr marL="342900" indent="-342900">
              <a:spcBef>
                <a:spcPts val="450"/>
              </a:spcBef>
              <a:spcAft>
                <a:spcPts val="450"/>
              </a:spcAft>
              <a:buFont typeface="Arial" panose="020B0604020202020204" pitchFamily="34" charset="0"/>
              <a:buChar char="•"/>
            </a:pPr>
            <a:r>
              <a:rPr lang="cy-GB" sz="2000" noProof="0" dirty="0"/>
              <a:t>Fodd bynnag, fel y </a:t>
            </a:r>
            <a:r>
              <a:rPr lang="cy-GB" sz="2000" dirty="0"/>
              <a:t>g</a:t>
            </a:r>
            <a:r>
              <a:rPr lang="cy-GB" sz="2000" noProof="0" dirty="0"/>
              <a:t>welsom, mae gan y rhain ffocws sengl ac maent yn groes i’w gilydd yn aml</a:t>
            </a:r>
          </a:p>
          <a:p>
            <a:pPr marL="342900" indent="-342900">
              <a:spcBef>
                <a:spcPts val="450"/>
              </a:spcBef>
              <a:spcAft>
                <a:spcPts val="450"/>
              </a:spcAft>
              <a:buFont typeface="Arial" panose="020B0604020202020204" pitchFamily="34" charset="0"/>
              <a:buChar char="•"/>
            </a:pPr>
            <a:r>
              <a:rPr lang="cy-GB" sz="2000" noProof="0" dirty="0"/>
              <a:t>Mewn ymateb i hyn, mae </a:t>
            </a:r>
            <a:r>
              <a:rPr lang="cy-GB" sz="2000" noProof="0" dirty="0" err="1"/>
              <a:t>Vitek</a:t>
            </a:r>
            <a:r>
              <a:rPr lang="cy-GB" sz="2000" noProof="0" dirty="0"/>
              <a:t> a Jackson (2018 t.15) wedi gofyn y cwestiwn:</a:t>
            </a:r>
          </a:p>
          <a:p>
            <a:pPr algn="ctr">
              <a:spcBef>
                <a:spcPts val="450"/>
              </a:spcBef>
              <a:spcAft>
                <a:spcPts val="450"/>
              </a:spcAft>
            </a:pPr>
            <a:r>
              <a:rPr lang="cy-GB" sz="2000" noProof="0" dirty="0"/>
              <a:t>‘Sut olwg </a:t>
            </a:r>
            <a:r>
              <a:rPr lang="cy-GB" sz="2000" dirty="0"/>
              <a:t>fyddai ar ddiwylliannau dynol, a sut y gallem ryngweithio’n wahanol yn y byd, petaem yn cychwyn pob ymdrech a sgwrs gyda’r dybiaeth ostyngedig fod dealltwriaeth ddynol yn gyfyngedig gan anwybodaeth na all unrhyw wybodaeth ychwanegol ei lliniaru</a:t>
            </a:r>
            <a:r>
              <a:rPr lang="cy-GB" sz="2000" noProof="0" dirty="0"/>
              <a:t>?’</a:t>
            </a:r>
          </a:p>
          <a:p>
            <a:pPr marL="257175" indent="-257175">
              <a:spcBef>
                <a:spcPts val="450"/>
              </a:spcBef>
              <a:spcAft>
                <a:spcPts val="450"/>
              </a:spcAft>
              <a:buFont typeface="Arial" panose="020B0604020202020204" pitchFamily="34" charset="0"/>
              <a:buChar char="•"/>
            </a:pPr>
            <a:r>
              <a:rPr lang="cy-GB" sz="2000" noProof="0" dirty="0"/>
              <a:t>Wrth wneud hynny maent yn dadlau dros rôl ar gyfer damcaniaeth gymhlethdod </a:t>
            </a:r>
            <a:r>
              <a:rPr lang="cy-GB" sz="2000" dirty="0"/>
              <a:t>wrth g</a:t>
            </a:r>
            <a:r>
              <a:rPr lang="cy-GB" sz="2000" noProof="0" dirty="0"/>
              <a:t>eisio atebion.</a:t>
            </a:r>
          </a:p>
          <a:p>
            <a:pPr marL="257175" indent="-257175">
              <a:spcBef>
                <a:spcPts val="450"/>
              </a:spcBef>
              <a:spcAft>
                <a:spcPts val="450"/>
              </a:spcAft>
              <a:buFont typeface="Arial" panose="020B0604020202020204" pitchFamily="34" charset="0"/>
              <a:buChar char="•"/>
            </a:pPr>
            <a:r>
              <a:rPr lang="cy-GB" sz="2000" noProof="0" dirty="0"/>
              <a:t>I gael diffiniad byr o’r ddamcaniaeth gymhlethdod, gweler </a:t>
            </a:r>
            <a:r>
              <a:rPr lang="cy-GB" sz="2000" noProof="0" dirty="0" err="1">
                <a:hlinkClick r:id="rId2">
                  <a:extLst>
                    <a:ext uri="{A12FA001-AC4F-418D-AE19-62706E023703}">
                      <ahyp:hlinkClr xmlns:ahyp="http://schemas.microsoft.com/office/drawing/2018/hyperlinkcolor" val="tx"/>
                    </a:ext>
                  </a:extLst>
                </a:hlinkClick>
              </a:rPr>
              <a:t>Buchanan</a:t>
            </a:r>
            <a:r>
              <a:rPr lang="cy-GB" sz="2000" noProof="0" dirty="0"/>
              <a:t> (2018)</a:t>
            </a:r>
          </a:p>
        </p:txBody>
      </p:sp>
      <p:sp>
        <p:nvSpPr>
          <p:cNvPr id="6" name="Title 3">
            <a:extLst>
              <a:ext uri="{FF2B5EF4-FFF2-40B4-BE49-F238E27FC236}">
                <a16:creationId xmlns:a16="http://schemas.microsoft.com/office/drawing/2014/main" id="{19F175DE-C0AC-B776-926A-7DF1538138E2}"/>
              </a:ext>
            </a:extLst>
          </p:cNvPr>
          <p:cNvSpPr txBox="1">
            <a:spLocks/>
          </p:cNvSpPr>
          <p:nvPr/>
        </p:nvSpPr>
        <p:spPr>
          <a:xfrm>
            <a:off x="251520" y="117341"/>
            <a:ext cx="8506682"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cy-GB" sz="4000" b="1" dirty="0">
                <a:solidFill>
                  <a:schemeClr val="tx1">
                    <a:lumMod val="75000"/>
                    <a:lumOff val="25000"/>
                  </a:schemeClr>
                </a:solidFill>
              </a:rPr>
              <a:t>Natur Ddadleuol Cynaliadwyedd</a:t>
            </a:r>
          </a:p>
        </p:txBody>
      </p:sp>
    </p:spTree>
    <p:extLst>
      <p:ext uri="{BB962C8B-B14F-4D97-AF65-F5344CB8AC3E}">
        <p14:creationId xmlns:p14="http://schemas.microsoft.com/office/powerpoint/2010/main" val="282343200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1520" y="1089061"/>
            <a:ext cx="8419562" cy="4308872"/>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Does the answer lay in Complexity Theory?</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Each of the approaches outlined in these slides propose ‘an answer’ to the sustainability debate</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However, as we have seen these are often single focused and contradictory</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In response to this Vitek and Jackson (2018 p.15) have asked the question;</a:t>
            </a:r>
          </a:p>
          <a:p>
            <a:pPr algn="ctr">
              <a:spcBef>
                <a:spcPts val="450"/>
              </a:spcBef>
              <a:spcAft>
                <a:spcPts val="450"/>
              </a:spcAft>
            </a:pPr>
            <a:r>
              <a:rPr lang="en-GB" sz="2000" dirty="0">
                <a:solidFill>
                  <a:schemeClr val="accent1">
                    <a:lumMod val="75000"/>
                  </a:schemeClr>
                </a:solidFill>
              </a:rPr>
              <a:t>‘What would human cultures look like, and how might we interact differently in the world, if we began every endeavour and conversation with the humbling assumption that human understanding is limited by an ignorance that no amount of additional information can mitigate?’</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In doing so they argue for a role for complexity theory in seeking solutions.</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For a brief definition of complexity theory see </a:t>
            </a:r>
            <a:r>
              <a:rPr lang="en-GB" sz="2000" dirty="0">
                <a:solidFill>
                  <a:schemeClr val="accent1">
                    <a:lumMod val="75000"/>
                  </a:schemeClr>
                </a:solidFill>
                <a:hlinkClick r:id="rId2"/>
              </a:rPr>
              <a:t>Buchanan</a:t>
            </a:r>
            <a:r>
              <a:rPr lang="en-GB" sz="2000" dirty="0">
                <a:solidFill>
                  <a:schemeClr val="accent1">
                    <a:lumMod val="75000"/>
                  </a:schemeClr>
                </a:solidFill>
              </a:rPr>
              <a:t> (2018)</a:t>
            </a: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251520" y="117341"/>
            <a:ext cx="8506682"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a:solidFill>
                  <a:schemeClr val="accent1">
                    <a:lumMod val="75000"/>
                  </a:schemeClr>
                </a:solidFill>
              </a:rPr>
              <a:t>Contested Nature of Sustainability</a:t>
            </a:r>
            <a:endParaRPr lang="en-US" altLang="en-US" sz="4000" b="1" dirty="0">
              <a:solidFill>
                <a:schemeClr val="accent1">
                  <a:lumMod val="75000"/>
                </a:schemeClr>
              </a:solidFill>
            </a:endParaRPr>
          </a:p>
        </p:txBody>
      </p:sp>
    </p:spTree>
    <p:extLst>
      <p:ext uri="{BB962C8B-B14F-4D97-AF65-F5344CB8AC3E}">
        <p14:creationId xmlns:p14="http://schemas.microsoft.com/office/powerpoint/2010/main" val="11492606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30EEAA-8071-EBEA-7913-C37AD48225D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EF03B38-6CA0-6A04-9D23-9045ACBDA56B}"/>
              </a:ext>
            </a:extLst>
          </p:cNvPr>
          <p:cNvSpPr txBox="1"/>
          <p:nvPr/>
        </p:nvSpPr>
        <p:spPr>
          <a:xfrm>
            <a:off x="216411" y="992750"/>
            <a:ext cx="8711177" cy="5909310"/>
          </a:xfrm>
          <a:prstGeom prst="rect">
            <a:avLst/>
          </a:prstGeom>
          <a:noFill/>
        </p:spPr>
        <p:txBody>
          <a:bodyPr wrap="square" rtlCol="0">
            <a:spAutoFit/>
          </a:bodyPr>
          <a:lstStyle/>
          <a:p>
            <a:pPr>
              <a:spcBef>
                <a:spcPts val="450"/>
              </a:spcBef>
              <a:spcAft>
                <a:spcPts val="450"/>
              </a:spcAft>
            </a:pPr>
            <a:r>
              <a:rPr lang="cy-GB" sz="2400" b="1" dirty="0"/>
              <a:t>A yw’r ateb i’w gael yn y Ddamcaniaeth Gymhlethdod?</a:t>
            </a:r>
            <a:endParaRPr lang="cy-GB" sz="2400" dirty="0"/>
          </a:p>
          <a:p>
            <a:pPr marL="342900" indent="-342900">
              <a:spcBef>
                <a:spcPts val="450"/>
              </a:spcBef>
              <a:spcAft>
                <a:spcPts val="450"/>
              </a:spcAft>
              <a:buFont typeface="Arial" panose="020B0604020202020204" pitchFamily="34" charset="0"/>
              <a:buChar char="•"/>
            </a:pPr>
            <a:r>
              <a:rPr lang="cy-GB" sz="2200" noProof="0" dirty="0"/>
              <a:t>Mae </a:t>
            </a:r>
            <a:r>
              <a:rPr lang="cy-GB" sz="2200" dirty="0"/>
              <a:t>sefydliadau academaidd ledled y byd wedi mynd ar drywydd y </a:t>
            </a:r>
            <a:r>
              <a:rPr lang="cy-GB" sz="2200" noProof="0" dirty="0"/>
              <a:t>cwestiwn hwn </a:t>
            </a:r>
          </a:p>
          <a:p>
            <a:pPr marL="342900" indent="-342900">
              <a:spcBef>
                <a:spcPts val="450"/>
              </a:spcBef>
              <a:spcAft>
                <a:spcPts val="450"/>
              </a:spcAft>
              <a:buFont typeface="Arial" panose="020B0604020202020204" pitchFamily="34" charset="0"/>
              <a:buChar char="•"/>
            </a:pPr>
            <a:r>
              <a:rPr lang="cy-GB" sz="2200" noProof="0" dirty="0"/>
              <a:t>Er enghraifft, mor ddiweddar â 2022, cyhoeddodd y Gymdeithas Frenhinol rifyn cyfan o’i chyfnodolyn yn canolbwyntio ar y pwnc, o’r enw ‘</a:t>
            </a:r>
            <a:r>
              <a:rPr lang="cy-GB" sz="2200" noProof="0" dirty="0" err="1">
                <a:hlinkClick r:id="rId2">
                  <a:extLst>
                    <a:ext uri="{A12FA001-AC4F-418D-AE19-62706E023703}">
                      <ahyp:hlinkClr xmlns:ahyp="http://schemas.microsoft.com/office/drawing/2018/hyperlinkcolor" val="tx"/>
                    </a:ext>
                  </a:extLst>
                </a:hlinkClick>
              </a:rPr>
              <a:t>Ecological</a:t>
            </a:r>
            <a:r>
              <a:rPr lang="cy-GB" sz="2200" noProof="0" dirty="0">
                <a:hlinkClick r:id="rId2">
                  <a:extLst>
                    <a:ext uri="{A12FA001-AC4F-418D-AE19-62706E023703}">
                      <ahyp:hlinkClr xmlns:ahyp="http://schemas.microsoft.com/office/drawing/2018/hyperlinkcolor" val="tx"/>
                    </a:ext>
                  </a:extLst>
                </a:hlinkClick>
              </a:rPr>
              <a:t> </a:t>
            </a:r>
            <a:r>
              <a:rPr lang="cy-GB" sz="2200" noProof="0" dirty="0" err="1">
                <a:hlinkClick r:id="rId2">
                  <a:extLst>
                    <a:ext uri="{A12FA001-AC4F-418D-AE19-62706E023703}">
                      <ahyp:hlinkClr xmlns:ahyp="http://schemas.microsoft.com/office/drawing/2018/hyperlinkcolor" val="tx"/>
                    </a:ext>
                  </a:extLst>
                </a:hlinkClick>
              </a:rPr>
              <a:t>Complexity</a:t>
            </a:r>
            <a:r>
              <a:rPr lang="cy-GB" sz="2200" noProof="0" dirty="0">
                <a:hlinkClick r:id="rId2">
                  <a:extLst>
                    <a:ext uri="{A12FA001-AC4F-418D-AE19-62706E023703}">
                      <ahyp:hlinkClr xmlns:ahyp="http://schemas.microsoft.com/office/drawing/2018/hyperlinkcolor" val="tx"/>
                    </a:ext>
                  </a:extLst>
                </a:hlinkClick>
              </a:rPr>
              <a:t> </a:t>
            </a:r>
            <a:r>
              <a:rPr lang="cy-GB" sz="2200" noProof="0" dirty="0" err="1">
                <a:hlinkClick r:id="rId2">
                  <a:extLst>
                    <a:ext uri="{A12FA001-AC4F-418D-AE19-62706E023703}">
                      <ahyp:hlinkClr xmlns:ahyp="http://schemas.microsoft.com/office/drawing/2018/hyperlinkcolor" val="tx"/>
                    </a:ext>
                  </a:extLst>
                </a:hlinkClick>
              </a:rPr>
              <a:t>and</a:t>
            </a:r>
            <a:r>
              <a:rPr lang="cy-GB" sz="2200" noProof="0" dirty="0">
                <a:hlinkClick r:id="rId2">
                  <a:extLst>
                    <a:ext uri="{A12FA001-AC4F-418D-AE19-62706E023703}">
                      <ahyp:hlinkClr xmlns:ahyp="http://schemas.microsoft.com/office/drawing/2018/hyperlinkcolor" val="tx"/>
                    </a:ext>
                  </a:extLst>
                </a:hlinkClick>
              </a:rPr>
              <a:t> the </a:t>
            </a:r>
            <a:r>
              <a:rPr lang="cy-GB" sz="2200" noProof="0" dirty="0" err="1">
                <a:hlinkClick r:id="rId2">
                  <a:extLst>
                    <a:ext uri="{A12FA001-AC4F-418D-AE19-62706E023703}">
                      <ahyp:hlinkClr xmlns:ahyp="http://schemas.microsoft.com/office/drawing/2018/hyperlinkcolor" val="tx"/>
                    </a:ext>
                  </a:extLst>
                </a:hlinkClick>
              </a:rPr>
              <a:t>biosphere</a:t>
            </a:r>
            <a:r>
              <a:rPr lang="cy-GB" sz="2200" noProof="0" dirty="0">
                <a:hlinkClick r:id="rId2">
                  <a:extLst>
                    <a:ext uri="{A12FA001-AC4F-418D-AE19-62706E023703}">
                      <ahyp:hlinkClr xmlns:ahyp="http://schemas.microsoft.com/office/drawing/2018/hyperlinkcolor" val="tx"/>
                    </a:ext>
                  </a:extLst>
                </a:hlinkClick>
              </a:rPr>
              <a:t>: the </a:t>
            </a:r>
            <a:r>
              <a:rPr lang="cy-GB" sz="2200" noProof="0" dirty="0" err="1">
                <a:hlinkClick r:id="rId2">
                  <a:extLst>
                    <a:ext uri="{A12FA001-AC4F-418D-AE19-62706E023703}">
                      <ahyp:hlinkClr xmlns:ahyp="http://schemas.microsoft.com/office/drawing/2018/hyperlinkcolor" val="tx"/>
                    </a:ext>
                  </a:extLst>
                </a:hlinkClick>
              </a:rPr>
              <a:t>next</a:t>
            </a:r>
            <a:r>
              <a:rPr lang="cy-GB" sz="2200" noProof="0" dirty="0">
                <a:hlinkClick r:id="rId2">
                  <a:extLst>
                    <a:ext uri="{A12FA001-AC4F-418D-AE19-62706E023703}">
                      <ahyp:hlinkClr xmlns:ahyp="http://schemas.microsoft.com/office/drawing/2018/hyperlinkcolor" val="tx"/>
                    </a:ext>
                  </a:extLst>
                </a:hlinkClick>
              </a:rPr>
              <a:t> 30 </a:t>
            </a:r>
            <a:r>
              <a:rPr lang="cy-GB" sz="2200" noProof="0" dirty="0" err="1">
                <a:hlinkClick r:id="rId2">
                  <a:extLst>
                    <a:ext uri="{A12FA001-AC4F-418D-AE19-62706E023703}">
                      <ahyp:hlinkClr xmlns:ahyp="http://schemas.microsoft.com/office/drawing/2018/hyperlinkcolor" val="tx"/>
                    </a:ext>
                  </a:extLst>
                </a:hlinkClick>
              </a:rPr>
              <a:t>years</a:t>
            </a:r>
            <a:r>
              <a:rPr lang="cy-GB" sz="2200" noProof="0" dirty="0"/>
              <a:t>’ (</a:t>
            </a:r>
            <a:r>
              <a:rPr lang="cy-GB" sz="2200" noProof="0" dirty="0" err="1"/>
              <a:t>Sole</a:t>
            </a:r>
            <a:r>
              <a:rPr lang="cy-GB" sz="2200" noProof="0" dirty="0"/>
              <a:t> &amp; </a:t>
            </a:r>
            <a:r>
              <a:rPr lang="cy-GB" sz="2200" noProof="0" dirty="0" err="1"/>
              <a:t>Levin</a:t>
            </a:r>
            <a:r>
              <a:rPr lang="cy-GB" sz="2200" noProof="0" dirty="0"/>
              <a:t>, 2022)</a:t>
            </a:r>
          </a:p>
          <a:p>
            <a:pPr marL="342900" indent="-342900">
              <a:spcBef>
                <a:spcPts val="450"/>
              </a:spcBef>
              <a:spcAft>
                <a:spcPts val="450"/>
              </a:spcAft>
              <a:buFont typeface="Arial" panose="020B0604020202020204" pitchFamily="34" charset="0"/>
              <a:buChar char="•"/>
            </a:pPr>
            <a:r>
              <a:rPr lang="cy-GB" sz="2200" noProof="0" dirty="0"/>
              <a:t>Mae cefnogwyr y ddamcaniaeth gymhlethdod yn y cyd-destun hwn yn dadlau mai ei gwerth yw ei bod yn elwa o ‘ddyfeisiadau sy’n creu cyfle wrth gael ei diogelu rhag y rhai sy’n </a:t>
            </a:r>
            <a:r>
              <a:rPr lang="cy-GB" sz="2200" dirty="0" err="1"/>
              <a:t>an</a:t>
            </a:r>
            <a:r>
              <a:rPr lang="cy-GB" sz="2200" noProof="0" dirty="0"/>
              <a:t>sefydlogi’ (</a:t>
            </a:r>
            <a:r>
              <a:rPr lang="cy-GB" sz="2200" noProof="0" dirty="0" err="1"/>
              <a:t>Holling</a:t>
            </a:r>
            <a:r>
              <a:rPr lang="cy-GB" sz="2200" noProof="0" dirty="0"/>
              <a:t>, 2001, </a:t>
            </a:r>
            <a:r>
              <a:rPr lang="cy-GB" sz="2200" dirty="0"/>
              <a:t>dim tudalen</a:t>
            </a:r>
            <a:r>
              <a:rPr lang="cy-GB" sz="2200" noProof="0" dirty="0"/>
              <a:t>).</a:t>
            </a:r>
          </a:p>
          <a:p>
            <a:pPr marL="342900" indent="-342900">
              <a:spcBef>
                <a:spcPts val="450"/>
              </a:spcBef>
              <a:spcAft>
                <a:spcPts val="450"/>
              </a:spcAft>
              <a:buFont typeface="Arial" panose="020B0604020202020204" pitchFamily="34" charset="0"/>
              <a:buChar char="•"/>
            </a:pPr>
            <a:r>
              <a:rPr lang="cy-GB" sz="2200" dirty="0"/>
              <a:t>Hynny yw ei bod yn canolbwyntio ar yr hyn sy’n gweithio yn hytrach na dilyn agweddau ideolegol at y broblem</a:t>
            </a:r>
            <a:r>
              <a:rPr lang="cy-GB" sz="2200" noProof="0" dirty="0"/>
              <a:t>.</a:t>
            </a:r>
          </a:p>
          <a:p>
            <a:pPr marL="342900" indent="-342900">
              <a:spcBef>
                <a:spcPts val="450"/>
              </a:spcBef>
              <a:spcAft>
                <a:spcPts val="450"/>
              </a:spcAft>
              <a:buFont typeface="Arial" panose="020B0604020202020204" pitchFamily="34" charset="0"/>
              <a:buChar char="•"/>
            </a:pPr>
            <a:endParaRPr lang="cy-GB" sz="2000" noProof="0" dirty="0"/>
          </a:p>
          <a:p>
            <a:pPr marL="342900" indent="-342900">
              <a:spcBef>
                <a:spcPts val="450"/>
              </a:spcBef>
              <a:spcAft>
                <a:spcPts val="450"/>
              </a:spcAft>
              <a:buFont typeface="Arial" panose="020B0604020202020204" pitchFamily="34" charset="0"/>
              <a:buChar char="•"/>
            </a:pPr>
            <a:endParaRPr lang="cy-GB" sz="2000" noProof="0" dirty="0"/>
          </a:p>
        </p:txBody>
      </p:sp>
      <p:sp>
        <p:nvSpPr>
          <p:cNvPr id="6" name="Title 3">
            <a:extLst>
              <a:ext uri="{FF2B5EF4-FFF2-40B4-BE49-F238E27FC236}">
                <a16:creationId xmlns:a16="http://schemas.microsoft.com/office/drawing/2014/main" id="{1110F19C-1BD9-AACD-3F8F-8F49A57C011F}"/>
              </a:ext>
            </a:extLst>
          </p:cNvPr>
          <p:cNvSpPr txBox="1">
            <a:spLocks/>
          </p:cNvSpPr>
          <p:nvPr/>
        </p:nvSpPr>
        <p:spPr>
          <a:xfrm>
            <a:off x="389300" y="90181"/>
            <a:ext cx="8231124"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cy-GB" sz="4000" b="1" dirty="0">
                <a:solidFill>
                  <a:schemeClr val="tx1">
                    <a:lumMod val="75000"/>
                    <a:lumOff val="25000"/>
                  </a:schemeClr>
                </a:solidFill>
              </a:rPr>
              <a:t>Natur Ddadleuol Cynaliadwyedd</a:t>
            </a:r>
          </a:p>
        </p:txBody>
      </p:sp>
    </p:spTree>
    <p:extLst>
      <p:ext uri="{BB962C8B-B14F-4D97-AF65-F5344CB8AC3E}">
        <p14:creationId xmlns:p14="http://schemas.microsoft.com/office/powerpoint/2010/main" val="324883783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6411" y="992750"/>
            <a:ext cx="8711177" cy="5262979"/>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Does the answer lay in Complexity Theory?</a:t>
            </a:r>
            <a:endParaRPr lang="en-GB" sz="24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This question has been taken up by academic organisations across the world</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For example, as recently as 2022 the Royal Society published an entire issue of its journal devoted to the subject entitled </a:t>
            </a:r>
            <a:r>
              <a:rPr lang="en-GB" sz="2200" dirty="0">
                <a:solidFill>
                  <a:schemeClr val="accent5"/>
                </a:solidFill>
              </a:rPr>
              <a:t>‘</a:t>
            </a:r>
            <a:r>
              <a:rPr lang="en-GB" sz="2200" dirty="0">
                <a:solidFill>
                  <a:schemeClr val="accent5"/>
                </a:solidFill>
                <a:hlinkClick r:id="rId2">
                  <a:extLst>
                    <a:ext uri="{A12FA001-AC4F-418D-AE19-62706E023703}">
                      <ahyp:hlinkClr xmlns:ahyp="http://schemas.microsoft.com/office/drawing/2018/hyperlinkcolor" val="tx"/>
                    </a:ext>
                  </a:extLst>
                </a:hlinkClick>
              </a:rPr>
              <a:t>Ecological Complexity and the biosphere: the next 30 years</a:t>
            </a:r>
            <a:r>
              <a:rPr lang="en-GB" sz="2200" dirty="0">
                <a:solidFill>
                  <a:schemeClr val="accent5"/>
                </a:solidFill>
              </a:rPr>
              <a:t>’ </a:t>
            </a:r>
            <a:r>
              <a:rPr lang="en-GB" sz="2200" dirty="0">
                <a:solidFill>
                  <a:schemeClr val="accent1">
                    <a:lumMod val="75000"/>
                  </a:schemeClr>
                </a:solidFill>
              </a:rPr>
              <a:t>(Sole &amp; Levin, 2022)</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Proponents of complexity theory in this context argue that its value is that it benefits from ‘inventions that create opportunity while being kept safe from those that destabilize’ (Holling, 2001, no page).</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That is to say that it focuses on what works rather than following ideological approaches to the issue.</a:t>
            </a:r>
          </a:p>
          <a:p>
            <a:pPr marL="342900" indent="-342900">
              <a:spcBef>
                <a:spcPts val="450"/>
              </a:spcBef>
              <a:spcAft>
                <a:spcPts val="450"/>
              </a:spcAft>
              <a:buFont typeface="Arial" panose="020B0604020202020204" pitchFamily="34" charset="0"/>
              <a:buChar char="•"/>
            </a:pPr>
            <a:endParaRPr lang="en-GB" sz="21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endParaRPr lang="en-GB" sz="2100" dirty="0">
              <a:solidFill>
                <a:schemeClr val="accent1">
                  <a:lumMod val="75000"/>
                </a:schemeClr>
              </a:solidFill>
            </a:endParaRP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389300" y="90181"/>
            <a:ext cx="8231124"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a:solidFill>
                  <a:schemeClr val="accent1">
                    <a:lumMod val="75000"/>
                  </a:schemeClr>
                </a:solidFill>
              </a:rPr>
              <a:t>Contested Nature of Sustainability</a:t>
            </a:r>
            <a:endParaRPr lang="en-US" altLang="en-US" sz="4000" b="1" dirty="0">
              <a:solidFill>
                <a:schemeClr val="accent1">
                  <a:lumMod val="75000"/>
                </a:schemeClr>
              </a:solidFill>
            </a:endParaRPr>
          </a:p>
        </p:txBody>
      </p:sp>
    </p:spTree>
    <p:extLst>
      <p:ext uri="{BB962C8B-B14F-4D97-AF65-F5344CB8AC3E}">
        <p14:creationId xmlns:p14="http://schemas.microsoft.com/office/powerpoint/2010/main" val="417963090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7E47D-D9BE-6BA4-77D3-8871E72D4A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D108B8-EDCA-C685-844D-F3652B958540}"/>
              </a:ext>
            </a:extLst>
          </p:cNvPr>
          <p:cNvSpPr>
            <a:spLocks noGrp="1"/>
          </p:cNvSpPr>
          <p:nvPr>
            <p:ph type="title"/>
          </p:nvPr>
        </p:nvSpPr>
        <p:spPr>
          <a:xfrm>
            <a:off x="457200" y="733971"/>
            <a:ext cx="8229600" cy="857250"/>
          </a:xfrm>
        </p:spPr>
        <p:txBody>
          <a:bodyPr>
            <a:noAutofit/>
          </a:bodyPr>
          <a:lstStyle/>
          <a:p>
            <a:pPr algn="ctr"/>
            <a:r>
              <a:rPr lang="cy-GB" sz="4000" b="1" dirty="0"/>
              <a:t>Hunan Adfyfyrio</a:t>
            </a:r>
            <a:br>
              <a:rPr lang="cy-GB" sz="4000" b="1" dirty="0"/>
            </a:br>
            <a:r>
              <a:rPr lang="cy-GB" sz="3200" b="1" dirty="0"/>
              <a:t>Ble ydych chi ar y sbectrwm rhwng </a:t>
            </a:r>
            <a:r>
              <a:rPr lang="cy-GB" sz="3200" b="1" dirty="0" err="1"/>
              <a:t>techno</a:t>
            </a:r>
            <a:r>
              <a:rPr lang="cy-GB" sz="3200" b="1" dirty="0"/>
              <a:t>-ganolog ac eco-ganolog?</a:t>
            </a:r>
            <a:br>
              <a:rPr lang="cy-GB" sz="4000" b="1" noProof="0" dirty="0"/>
            </a:br>
            <a:endParaRPr lang="cy-GB" sz="4000" b="1" noProof="0" dirty="0"/>
          </a:p>
        </p:txBody>
      </p:sp>
      <p:pic>
        <p:nvPicPr>
          <p:cNvPr id="8" name="Picture 2">
            <a:extLst>
              <a:ext uri="{FF2B5EF4-FFF2-40B4-BE49-F238E27FC236}">
                <a16:creationId xmlns:a16="http://schemas.microsoft.com/office/drawing/2014/main" id="{7DE3A8FB-3EB5-ED27-78C1-55CED6C96DF8}"/>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895249" y="2426127"/>
            <a:ext cx="1078706" cy="2007394"/>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9">
            <a:extLst>
              <a:ext uri="{FF2B5EF4-FFF2-40B4-BE49-F238E27FC236}">
                <a16:creationId xmlns:a16="http://schemas.microsoft.com/office/drawing/2014/main" id="{45406580-95D7-0078-B574-9B147B07EA11}"/>
              </a:ext>
            </a:extLst>
          </p:cNvPr>
          <p:cNvGrpSpPr>
            <a:grpSpLocks/>
          </p:cNvGrpSpPr>
          <p:nvPr/>
        </p:nvGrpSpPr>
        <p:grpSpPr bwMode="auto">
          <a:xfrm>
            <a:off x="1223629" y="2294875"/>
            <a:ext cx="1366840" cy="1714382"/>
            <a:chOff x="326" y="1434"/>
            <a:chExt cx="1148" cy="1058"/>
          </a:xfrm>
        </p:grpSpPr>
        <p:sp>
          <p:nvSpPr>
            <p:cNvPr id="10" name="AutoShape 10">
              <a:extLst>
                <a:ext uri="{FF2B5EF4-FFF2-40B4-BE49-F238E27FC236}">
                  <a16:creationId xmlns:a16="http://schemas.microsoft.com/office/drawing/2014/main" id="{38BFEEDE-5336-5C79-C721-34874DF3630C}"/>
                </a:ext>
              </a:extLst>
            </p:cNvPr>
            <p:cNvSpPr>
              <a:spLocks noChangeArrowheads="1"/>
            </p:cNvSpPr>
            <p:nvPr/>
          </p:nvSpPr>
          <p:spPr bwMode="auto">
            <a:xfrm flipH="1">
              <a:off x="326" y="1434"/>
              <a:ext cx="1148" cy="1058"/>
            </a:xfrm>
            <a:prstGeom prst="cloudCallout">
              <a:avLst>
                <a:gd name="adj1" fmla="val -156273"/>
                <a:gd name="adj2" fmla="val -35957"/>
              </a:avLst>
            </a:prstGeom>
            <a:solidFill>
              <a:srgbClr val="CC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sz="1800">
                <a:solidFill>
                  <a:srgbClr val="CCFF99"/>
                </a:solidFill>
                <a:latin typeface="Comic Sans MS" panose="030F0702030302020204" pitchFamily="66" charset="0"/>
              </a:endParaRPr>
            </a:p>
          </p:txBody>
        </p:sp>
        <p:sp>
          <p:nvSpPr>
            <p:cNvPr id="11" name="Text Box 11">
              <a:extLst>
                <a:ext uri="{FF2B5EF4-FFF2-40B4-BE49-F238E27FC236}">
                  <a16:creationId xmlns:a16="http://schemas.microsoft.com/office/drawing/2014/main" id="{A95A0FD6-0CCD-AEFE-80B0-EA2DCA53CEC0}"/>
                </a:ext>
              </a:extLst>
            </p:cNvPr>
            <p:cNvSpPr txBox="1">
              <a:spLocks noChangeArrowheads="1"/>
            </p:cNvSpPr>
            <p:nvPr/>
          </p:nvSpPr>
          <p:spPr bwMode="auto">
            <a:xfrm>
              <a:off x="540" y="1515"/>
              <a:ext cx="784" cy="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cy-GB" sz="1500" noProof="0" dirty="0"/>
                <a:t>Mae angen i ni newid pethau yn radical</a:t>
              </a:r>
            </a:p>
            <a:p>
              <a:pPr algn="ctr"/>
              <a:endParaRPr lang="cy-GB" sz="1500" noProof="0" dirty="0">
                <a:latin typeface="+mj-lt"/>
              </a:endParaRPr>
            </a:p>
          </p:txBody>
        </p:sp>
      </p:grpSp>
      <p:grpSp>
        <p:nvGrpSpPr>
          <p:cNvPr id="12" name="Group 12">
            <a:extLst>
              <a:ext uri="{FF2B5EF4-FFF2-40B4-BE49-F238E27FC236}">
                <a16:creationId xmlns:a16="http://schemas.microsoft.com/office/drawing/2014/main" id="{7B43C14E-3A6D-E657-9F25-3656EC4077B3}"/>
              </a:ext>
            </a:extLst>
          </p:cNvPr>
          <p:cNvGrpSpPr>
            <a:grpSpLocks/>
          </p:cNvGrpSpPr>
          <p:nvPr/>
        </p:nvGrpSpPr>
        <p:grpSpPr bwMode="auto">
          <a:xfrm>
            <a:off x="6287828" y="2351053"/>
            <a:ext cx="1517513" cy="1698590"/>
            <a:chOff x="4150" y="1434"/>
            <a:chExt cx="1134" cy="1044"/>
          </a:xfrm>
        </p:grpSpPr>
        <p:sp>
          <p:nvSpPr>
            <p:cNvPr id="13" name="AutoShape 13">
              <a:extLst>
                <a:ext uri="{FF2B5EF4-FFF2-40B4-BE49-F238E27FC236}">
                  <a16:creationId xmlns:a16="http://schemas.microsoft.com/office/drawing/2014/main" id="{0430F8BB-21E1-86BF-3E55-1462E1AEE21C}"/>
                </a:ext>
              </a:extLst>
            </p:cNvPr>
            <p:cNvSpPr>
              <a:spLocks noChangeArrowheads="1"/>
            </p:cNvSpPr>
            <p:nvPr/>
          </p:nvSpPr>
          <p:spPr bwMode="auto">
            <a:xfrm>
              <a:off x="4150" y="1434"/>
              <a:ext cx="1134" cy="1044"/>
            </a:xfrm>
            <a:prstGeom prst="cloudCallout">
              <a:avLst>
                <a:gd name="adj1" fmla="val -167456"/>
                <a:gd name="adj2" fmla="val -38173"/>
              </a:avLst>
            </a:prstGeom>
            <a:solidFill>
              <a:srgbClr val="FFCC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sz="1800">
                <a:solidFill>
                  <a:srgbClr val="CCFF99"/>
                </a:solidFill>
                <a:latin typeface="Comic Sans MS" panose="030F0702030302020204" pitchFamily="66" charset="0"/>
              </a:endParaRPr>
            </a:p>
          </p:txBody>
        </p:sp>
        <p:sp>
          <p:nvSpPr>
            <p:cNvPr id="14" name="Text Box 14">
              <a:extLst>
                <a:ext uri="{FF2B5EF4-FFF2-40B4-BE49-F238E27FC236}">
                  <a16:creationId xmlns:a16="http://schemas.microsoft.com/office/drawing/2014/main" id="{2759D4EE-502F-D82C-A573-5234C0A5706E}"/>
                </a:ext>
              </a:extLst>
            </p:cNvPr>
            <p:cNvSpPr txBox="1">
              <a:spLocks noChangeArrowheads="1"/>
            </p:cNvSpPr>
            <p:nvPr/>
          </p:nvSpPr>
          <p:spPr bwMode="auto">
            <a:xfrm>
              <a:off x="4284" y="1520"/>
              <a:ext cx="896" cy="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cy-GB" sz="1500" noProof="0" dirty="0"/>
                <a:t>Mae gan wyddoniaeth a pheirianneg yr atebion</a:t>
              </a:r>
              <a:endParaRPr lang="cy-GB" sz="1500" noProof="0" dirty="0">
                <a:latin typeface="+mj-lt"/>
              </a:endParaRPr>
            </a:p>
          </p:txBody>
        </p:sp>
      </p:grpSp>
      <p:grpSp>
        <p:nvGrpSpPr>
          <p:cNvPr id="28" name="Group 3">
            <a:extLst>
              <a:ext uri="{FF2B5EF4-FFF2-40B4-BE49-F238E27FC236}">
                <a16:creationId xmlns:a16="http://schemas.microsoft.com/office/drawing/2014/main" id="{873A5BF6-9B48-4D85-B789-96A0A5EE68C3}"/>
              </a:ext>
            </a:extLst>
          </p:cNvPr>
          <p:cNvGrpSpPr>
            <a:grpSpLocks/>
          </p:cNvGrpSpPr>
          <p:nvPr/>
        </p:nvGrpSpPr>
        <p:grpSpPr bwMode="auto">
          <a:xfrm>
            <a:off x="2243138" y="2186676"/>
            <a:ext cx="4743450" cy="228600"/>
            <a:chOff x="576" y="1152"/>
            <a:chExt cx="4656" cy="192"/>
          </a:xfrm>
        </p:grpSpPr>
        <p:sp>
          <p:nvSpPr>
            <p:cNvPr id="29" name="Line 4">
              <a:extLst>
                <a:ext uri="{FF2B5EF4-FFF2-40B4-BE49-F238E27FC236}">
                  <a16:creationId xmlns:a16="http://schemas.microsoft.com/office/drawing/2014/main" id="{DF5241A0-2E1F-BDEC-9103-92FCD1316E17}"/>
                </a:ext>
              </a:extLst>
            </p:cNvPr>
            <p:cNvSpPr>
              <a:spLocks noChangeShapeType="1"/>
            </p:cNvSpPr>
            <p:nvPr/>
          </p:nvSpPr>
          <p:spPr bwMode="auto">
            <a:xfrm>
              <a:off x="576" y="1248"/>
              <a:ext cx="4656"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30" name="Line 5">
              <a:extLst>
                <a:ext uri="{FF2B5EF4-FFF2-40B4-BE49-F238E27FC236}">
                  <a16:creationId xmlns:a16="http://schemas.microsoft.com/office/drawing/2014/main" id="{303F3CBA-54FE-D547-22F9-84314B54449D}"/>
                </a:ext>
              </a:extLst>
            </p:cNvPr>
            <p:cNvSpPr>
              <a:spLocks noChangeShapeType="1"/>
            </p:cNvSpPr>
            <p:nvPr/>
          </p:nvSpPr>
          <p:spPr bwMode="auto">
            <a:xfrm>
              <a:off x="576" y="1152"/>
              <a:ext cx="0" cy="192"/>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31" name="Line 6">
              <a:extLst>
                <a:ext uri="{FF2B5EF4-FFF2-40B4-BE49-F238E27FC236}">
                  <a16:creationId xmlns:a16="http://schemas.microsoft.com/office/drawing/2014/main" id="{3E3BDA41-221F-3EE4-B650-B2D1B56F6EA8}"/>
                </a:ext>
              </a:extLst>
            </p:cNvPr>
            <p:cNvSpPr>
              <a:spLocks noChangeShapeType="1"/>
            </p:cNvSpPr>
            <p:nvPr/>
          </p:nvSpPr>
          <p:spPr bwMode="auto">
            <a:xfrm>
              <a:off x="5232" y="1152"/>
              <a:ext cx="0" cy="192"/>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grpSp>
      <p:sp>
        <p:nvSpPr>
          <p:cNvPr id="32" name="Text Box 7">
            <a:extLst>
              <a:ext uri="{FF2B5EF4-FFF2-40B4-BE49-F238E27FC236}">
                <a16:creationId xmlns:a16="http://schemas.microsoft.com/office/drawing/2014/main" id="{B2CF159A-126D-7DDD-FF80-CED87686DF63}"/>
              </a:ext>
            </a:extLst>
          </p:cNvPr>
          <p:cNvSpPr txBox="1">
            <a:spLocks noChangeArrowheads="1"/>
          </p:cNvSpPr>
          <p:nvPr/>
        </p:nvSpPr>
        <p:spPr bwMode="auto">
          <a:xfrm>
            <a:off x="1447800" y="1919977"/>
            <a:ext cx="136683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cy-GB" sz="1800" noProof="0" dirty="0">
                <a:latin typeface="+mj-lt"/>
              </a:rPr>
              <a:t>Eco-ganolog</a:t>
            </a:r>
            <a:endParaRPr lang="en-GB" altLang="en-US" sz="1800" dirty="0">
              <a:latin typeface="+mj-lt"/>
            </a:endParaRPr>
          </a:p>
        </p:txBody>
      </p:sp>
      <p:sp>
        <p:nvSpPr>
          <p:cNvPr id="33" name="Text Box 8">
            <a:extLst>
              <a:ext uri="{FF2B5EF4-FFF2-40B4-BE49-F238E27FC236}">
                <a16:creationId xmlns:a16="http://schemas.microsoft.com/office/drawing/2014/main" id="{4FEABE7F-E921-3025-DAB4-55C792E89B1F}"/>
              </a:ext>
            </a:extLst>
          </p:cNvPr>
          <p:cNvSpPr txBox="1">
            <a:spLocks noChangeArrowheads="1"/>
          </p:cNvSpPr>
          <p:nvPr/>
        </p:nvSpPr>
        <p:spPr bwMode="auto">
          <a:xfrm>
            <a:off x="6192182" y="1862827"/>
            <a:ext cx="181391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cy-GB" noProof="0" dirty="0" err="1">
                <a:latin typeface="+mj-lt"/>
              </a:rPr>
              <a:t>Techno</a:t>
            </a:r>
            <a:r>
              <a:rPr lang="cy-GB" noProof="0" dirty="0">
                <a:latin typeface="+mj-lt"/>
              </a:rPr>
              <a:t>-ganolog</a:t>
            </a:r>
            <a:endParaRPr lang="cy-GB" sz="1800" noProof="0" dirty="0">
              <a:latin typeface="+mj-lt"/>
            </a:endParaRPr>
          </a:p>
        </p:txBody>
      </p:sp>
      <p:sp>
        <p:nvSpPr>
          <p:cNvPr id="3" name="TextBox 2">
            <a:extLst>
              <a:ext uri="{FF2B5EF4-FFF2-40B4-BE49-F238E27FC236}">
                <a16:creationId xmlns:a16="http://schemas.microsoft.com/office/drawing/2014/main" id="{235BF638-3031-D709-65AF-EFBE961327D9}"/>
              </a:ext>
            </a:extLst>
          </p:cNvPr>
          <p:cNvSpPr txBox="1"/>
          <p:nvPr/>
        </p:nvSpPr>
        <p:spPr>
          <a:xfrm>
            <a:off x="1925707" y="4599702"/>
            <a:ext cx="5579182" cy="369332"/>
          </a:xfrm>
          <a:prstGeom prst="rect">
            <a:avLst/>
          </a:prstGeom>
          <a:noFill/>
        </p:spPr>
        <p:txBody>
          <a:bodyPr wrap="square" rtlCol="0">
            <a:spAutoFit/>
          </a:bodyPr>
          <a:lstStyle/>
          <a:p>
            <a:pPr algn="ctr"/>
            <a:r>
              <a:rPr lang="cy-GB" b="1" noProof="0" dirty="0"/>
              <a:t>Yn wybyddol (h.y. beth rydym yn ei feddwl am y mater)</a:t>
            </a:r>
          </a:p>
        </p:txBody>
      </p:sp>
      <p:sp>
        <p:nvSpPr>
          <p:cNvPr id="4" name="TextBox 3">
            <a:extLst>
              <a:ext uri="{FF2B5EF4-FFF2-40B4-BE49-F238E27FC236}">
                <a16:creationId xmlns:a16="http://schemas.microsoft.com/office/drawing/2014/main" id="{8CA38E96-C136-12DE-D519-C706A3D48271}"/>
              </a:ext>
            </a:extLst>
          </p:cNvPr>
          <p:cNvSpPr txBox="1"/>
          <p:nvPr/>
        </p:nvSpPr>
        <p:spPr>
          <a:xfrm>
            <a:off x="1724837" y="5008578"/>
            <a:ext cx="5780052" cy="646331"/>
          </a:xfrm>
          <a:prstGeom prst="rect">
            <a:avLst/>
          </a:prstGeom>
          <a:noFill/>
        </p:spPr>
        <p:txBody>
          <a:bodyPr wrap="square" rtlCol="0">
            <a:spAutoFit/>
          </a:bodyPr>
          <a:lstStyle/>
          <a:p>
            <a:pPr algn="ctr"/>
            <a:r>
              <a:rPr lang="cy-GB" b="1" noProof="0" dirty="0"/>
              <a:t>Yn ymddygiadol (h.y. beth rydym yn ei wneud am y mater)</a:t>
            </a:r>
          </a:p>
          <a:p>
            <a:pPr algn="ctr"/>
            <a:endParaRPr lang="cy-GB" sz="1800" b="1" noProof="0" dirty="0"/>
          </a:p>
        </p:txBody>
      </p:sp>
    </p:spTree>
    <p:extLst>
      <p:ext uri="{BB962C8B-B14F-4D97-AF65-F5344CB8AC3E}">
        <p14:creationId xmlns:p14="http://schemas.microsoft.com/office/powerpoint/2010/main" val="44647761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69BC8-963E-5825-AFE7-2669BDD6AF6E}"/>
              </a:ext>
            </a:extLst>
          </p:cNvPr>
          <p:cNvSpPr>
            <a:spLocks noGrp="1"/>
          </p:cNvSpPr>
          <p:nvPr>
            <p:ph type="title"/>
          </p:nvPr>
        </p:nvSpPr>
        <p:spPr>
          <a:xfrm>
            <a:off x="457200" y="733971"/>
            <a:ext cx="8229600" cy="857250"/>
          </a:xfrm>
        </p:spPr>
        <p:txBody>
          <a:bodyPr>
            <a:noAutofit/>
          </a:bodyPr>
          <a:lstStyle/>
          <a:p>
            <a:pPr algn="ctr"/>
            <a:r>
              <a:rPr lang="en-GB" altLang="en-US" sz="4000" b="1" dirty="0">
                <a:solidFill>
                  <a:schemeClr val="accent1">
                    <a:lumMod val="75000"/>
                  </a:schemeClr>
                </a:solidFill>
              </a:rPr>
              <a:t>Self Reflection</a:t>
            </a:r>
            <a:br>
              <a:rPr lang="en-GB" altLang="en-US" sz="4000" b="1" dirty="0">
                <a:solidFill>
                  <a:schemeClr val="accent1">
                    <a:lumMod val="75000"/>
                  </a:schemeClr>
                </a:solidFill>
              </a:rPr>
            </a:br>
            <a:r>
              <a:rPr lang="en-GB" altLang="en-US" sz="3200" b="1" dirty="0">
                <a:solidFill>
                  <a:schemeClr val="accent1">
                    <a:lumMod val="75000"/>
                  </a:schemeClr>
                </a:solidFill>
              </a:rPr>
              <a:t>Where are you on the spectrum between technocentric and eco-centric?</a:t>
            </a:r>
            <a:br>
              <a:rPr lang="en-GB" altLang="en-US" sz="4000" b="1" dirty="0">
                <a:solidFill>
                  <a:schemeClr val="accent1">
                    <a:lumMod val="75000"/>
                  </a:schemeClr>
                </a:solidFill>
              </a:rPr>
            </a:br>
            <a:endParaRPr lang="en-GB" sz="4000" b="1" dirty="0">
              <a:solidFill>
                <a:schemeClr val="accent1">
                  <a:lumMod val="75000"/>
                </a:schemeClr>
              </a:solidFill>
            </a:endParaRPr>
          </a:p>
        </p:txBody>
      </p:sp>
      <p:pic>
        <p:nvPicPr>
          <p:cNvPr id="8" name="Picture 2">
            <a:extLst>
              <a:ext uri="{FF2B5EF4-FFF2-40B4-BE49-F238E27FC236}">
                <a16:creationId xmlns:a16="http://schemas.microsoft.com/office/drawing/2014/main" id="{F06B8408-2AB8-0831-B1E8-D12E8474A0AC}"/>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895249" y="2426127"/>
            <a:ext cx="1078706" cy="2007394"/>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9">
            <a:extLst>
              <a:ext uri="{FF2B5EF4-FFF2-40B4-BE49-F238E27FC236}">
                <a16:creationId xmlns:a16="http://schemas.microsoft.com/office/drawing/2014/main" id="{A13CD03F-04CD-05FC-23E8-7D0CD721317A}"/>
              </a:ext>
            </a:extLst>
          </p:cNvPr>
          <p:cNvGrpSpPr>
            <a:grpSpLocks/>
          </p:cNvGrpSpPr>
          <p:nvPr/>
        </p:nvGrpSpPr>
        <p:grpSpPr bwMode="auto">
          <a:xfrm>
            <a:off x="1223629" y="2294875"/>
            <a:ext cx="1366840" cy="1714382"/>
            <a:chOff x="326" y="1434"/>
            <a:chExt cx="1148" cy="1058"/>
          </a:xfrm>
        </p:grpSpPr>
        <p:sp>
          <p:nvSpPr>
            <p:cNvPr id="10" name="AutoShape 10">
              <a:extLst>
                <a:ext uri="{FF2B5EF4-FFF2-40B4-BE49-F238E27FC236}">
                  <a16:creationId xmlns:a16="http://schemas.microsoft.com/office/drawing/2014/main" id="{E018E369-FF89-FE45-CEAD-02FC77133251}"/>
                </a:ext>
              </a:extLst>
            </p:cNvPr>
            <p:cNvSpPr>
              <a:spLocks noChangeArrowheads="1"/>
            </p:cNvSpPr>
            <p:nvPr/>
          </p:nvSpPr>
          <p:spPr bwMode="auto">
            <a:xfrm flipH="1">
              <a:off x="326" y="1434"/>
              <a:ext cx="1148" cy="1058"/>
            </a:xfrm>
            <a:prstGeom prst="cloudCallout">
              <a:avLst>
                <a:gd name="adj1" fmla="val -156273"/>
                <a:gd name="adj2" fmla="val -35957"/>
              </a:avLst>
            </a:prstGeom>
            <a:solidFill>
              <a:srgbClr val="CC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sz="1800">
                <a:solidFill>
                  <a:srgbClr val="CCFF99"/>
                </a:solidFill>
                <a:latin typeface="Comic Sans MS" panose="030F0702030302020204" pitchFamily="66" charset="0"/>
              </a:endParaRPr>
            </a:p>
          </p:txBody>
        </p:sp>
        <p:sp>
          <p:nvSpPr>
            <p:cNvPr id="11" name="Text Box 11">
              <a:extLst>
                <a:ext uri="{FF2B5EF4-FFF2-40B4-BE49-F238E27FC236}">
                  <a16:creationId xmlns:a16="http://schemas.microsoft.com/office/drawing/2014/main" id="{0560414D-52D8-F40C-689A-917801A82AA8}"/>
                </a:ext>
              </a:extLst>
            </p:cNvPr>
            <p:cNvSpPr txBox="1">
              <a:spLocks noChangeArrowheads="1"/>
            </p:cNvSpPr>
            <p:nvPr/>
          </p:nvSpPr>
          <p:spPr bwMode="auto">
            <a:xfrm>
              <a:off x="540" y="1515"/>
              <a:ext cx="784" cy="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GB" altLang="en-US" sz="1500" dirty="0">
                  <a:solidFill>
                    <a:schemeClr val="accent1">
                      <a:lumMod val="75000"/>
                    </a:schemeClr>
                  </a:solidFill>
                  <a:latin typeface="+mj-lt"/>
                </a:rPr>
                <a:t>We need to change things radically</a:t>
              </a:r>
            </a:p>
          </p:txBody>
        </p:sp>
      </p:grpSp>
      <p:grpSp>
        <p:nvGrpSpPr>
          <p:cNvPr id="12" name="Group 12">
            <a:extLst>
              <a:ext uri="{FF2B5EF4-FFF2-40B4-BE49-F238E27FC236}">
                <a16:creationId xmlns:a16="http://schemas.microsoft.com/office/drawing/2014/main" id="{25CEED90-1B02-40FA-C262-4EDC630CED95}"/>
              </a:ext>
            </a:extLst>
          </p:cNvPr>
          <p:cNvGrpSpPr>
            <a:grpSpLocks/>
          </p:cNvGrpSpPr>
          <p:nvPr/>
        </p:nvGrpSpPr>
        <p:grpSpPr bwMode="auto">
          <a:xfrm>
            <a:off x="6287828" y="2351053"/>
            <a:ext cx="1517513" cy="1698590"/>
            <a:chOff x="4150" y="1434"/>
            <a:chExt cx="1134" cy="1044"/>
          </a:xfrm>
        </p:grpSpPr>
        <p:sp>
          <p:nvSpPr>
            <p:cNvPr id="13" name="AutoShape 13">
              <a:extLst>
                <a:ext uri="{FF2B5EF4-FFF2-40B4-BE49-F238E27FC236}">
                  <a16:creationId xmlns:a16="http://schemas.microsoft.com/office/drawing/2014/main" id="{44CC81BF-BADC-2149-C77A-2AC863E7F3DC}"/>
                </a:ext>
              </a:extLst>
            </p:cNvPr>
            <p:cNvSpPr>
              <a:spLocks noChangeArrowheads="1"/>
            </p:cNvSpPr>
            <p:nvPr/>
          </p:nvSpPr>
          <p:spPr bwMode="auto">
            <a:xfrm>
              <a:off x="4150" y="1434"/>
              <a:ext cx="1134" cy="1044"/>
            </a:xfrm>
            <a:prstGeom prst="cloudCallout">
              <a:avLst>
                <a:gd name="adj1" fmla="val -167456"/>
                <a:gd name="adj2" fmla="val -38173"/>
              </a:avLst>
            </a:prstGeom>
            <a:solidFill>
              <a:srgbClr val="FFCC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sz="1800">
                <a:solidFill>
                  <a:srgbClr val="CCFF99"/>
                </a:solidFill>
                <a:latin typeface="Comic Sans MS" panose="030F0702030302020204" pitchFamily="66" charset="0"/>
              </a:endParaRPr>
            </a:p>
          </p:txBody>
        </p:sp>
        <p:sp>
          <p:nvSpPr>
            <p:cNvPr id="14" name="Text Box 14">
              <a:extLst>
                <a:ext uri="{FF2B5EF4-FFF2-40B4-BE49-F238E27FC236}">
                  <a16:creationId xmlns:a16="http://schemas.microsoft.com/office/drawing/2014/main" id="{5460172C-710D-D95C-7784-BF147CF971BF}"/>
                </a:ext>
              </a:extLst>
            </p:cNvPr>
            <p:cNvSpPr txBox="1">
              <a:spLocks noChangeArrowheads="1"/>
            </p:cNvSpPr>
            <p:nvPr/>
          </p:nvSpPr>
          <p:spPr bwMode="auto">
            <a:xfrm>
              <a:off x="4284" y="1520"/>
              <a:ext cx="890" cy="6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GB" altLang="en-US" sz="1500" dirty="0">
                  <a:solidFill>
                    <a:schemeClr val="accent1">
                      <a:lumMod val="75000"/>
                    </a:schemeClr>
                  </a:solidFill>
                  <a:latin typeface="+mj-lt"/>
                </a:rPr>
                <a:t>Science and engineering have the answers</a:t>
              </a:r>
            </a:p>
          </p:txBody>
        </p:sp>
      </p:grpSp>
      <p:grpSp>
        <p:nvGrpSpPr>
          <p:cNvPr id="28" name="Group 3">
            <a:extLst>
              <a:ext uri="{FF2B5EF4-FFF2-40B4-BE49-F238E27FC236}">
                <a16:creationId xmlns:a16="http://schemas.microsoft.com/office/drawing/2014/main" id="{8166879F-0855-C274-6D78-8042DEFFCD88}"/>
              </a:ext>
            </a:extLst>
          </p:cNvPr>
          <p:cNvGrpSpPr>
            <a:grpSpLocks/>
          </p:cNvGrpSpPr>
          <p:nvPr/>
        </p:nvGrpSpPr>
        <p:grpSpPr bwMode="auto">
          <a:xfrm>
            <a:off x="2243138" y="2186676"/>
            <a:ext cx="4743450" cy="228600"/>
            <a:chOff x="576" y="1152"/>
            <a:chExt cx="4656" cy="192"/>
          </a:xfrm>
        </p:grpSpPr>
        <p:sp>
          <p:nvSpPr>
            <p:cNvPr id="29" name="Line 4">
              <a:extLst>
                <a:ext uri="{FF2B5EF4-FFF2-40B4-BE49-F238E27FC236}">
                  <a16:creationId xmlns:a16="http://schemas.microsoft.com/office/drawing/2014/main" id="{C58687CA-9A83-68A9-BA30-8BDE67733B8E}"/>
                </a:ext>
              </a:extLst>
            </p:cNvPr>
            <p:cNvSpPr>
              <a:spLocks noChangeShapeType="1"/>
            </p:cNvSpPr>
            <p:nvPr/>
          </p:nvSpPr>
          <p:spPr bwMode="auto">
            <a:xfrm>
              <a:off x="576" y="1248"/>
              <a:ext cx="4656"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30" name="Line 5">
              <a:extLst>
                <a:ext uri="{FF2B5EF4-FFF2-40B4-BE49-F238E27FC236}">
                  <a16:creationId xmlns:a16="http://schemas.microsoft.com/office/drawing/2014/main" id="{82C196E9-2309-5A09-EE6F-86E65C15BF1D}"/>
                </a:ext>
              </a:extLst>
            </p:cNvPr>
            <p:cNvSpPr>
              <a:spLocks noChangeShapeType="1"/>
            </p:cNvSpPr>
            <p:nvPr/>
          </p:nvSpPr>
          <p:spPr bwMode="auto">
            <a:xfrm>
              <a:off x="576" y="1152"/>
              <a:ext cx="0" cy="192"/>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31" name="Line 6">
              <a:extLst>
                <a:ext uri="{FF2B5EF4-FFF2-40B4-BE49-F238E27FC236}">
                  <a16:creationId xmlns:a16="http://schemas.microsoft.com/office/drawing/2014/main" id="{F6F97CC6-F189-576E-40F1-67DA95FCB8BC}"/>
                </a:ext>
              </a:extLst>
            </p:cNvPr>
            <p:cNvSpPr>
              <a:spLocks noChangeShapeType="1"/>
            </p:cNvSpPr>
            <p:nvPr/>
          </p:nvSpPr>
          <p:spPr bwMode="auto">
            <a:xfrm>
              <a:off x="5232" y="1152"/>
              <a:ext cx="0" cy="192"/>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grpSp>
      <p:sp>
        <p:nvSpPr>
          <p:cNvPr id="32" name="Text Box 7">
            <a:extLst>
              <a:ext uri="{FF2B5EF4-FFF2-40B4-BE49-F238E27FC236}">
                <a16:creationId xmlns:a16="http://schemas.microsoft.com/office/drawing/2014/main" id="{EBA2F47A-77B9-1477-1444-23A3352CA555}"/>
              </a:ext>
            </a:extLst>
          </p:cNvPr>
          <p:cNvSpPr txBox="1">
            <a:spLocks noChangeArrowheads="1"/>
          </p:cNvSpPr>
          <p:nvPr/>
        </p:nvSpPr>
        <p:spPr bwMode="auto">
          <a:xfrm>
            <a:off x="1447800" y="1919977"/>
            <a:ext cx="136683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800" dirty="0">
                <a:solidFill>
                  <a:schemeClr val="accent1">
                    <a:lumMod val="75000"/>
                  </a:schemeClr>
                </a:solidFill>
                <a:latin typeface="+mj-lt"/>
              </a:rPr>
              <a:t>Ecocentric</a:t>
            </a:r>
          </a:p>
        </p:txBody>
      </p:sp>
      <p:sp>
        <p:nvSpPr>
          <p:cNvPr id="33" name="Text Box 8">
            <a:extLst>
              <a:ext uri="{FF2B5EF4-FFF2-40B4-BE49-F238E27FC236}">
                <a16:creationId xmlns:a16="http://schemas.microsoft.com/office/drawing/2014/main" id="{B2741EC5-A56E-B8BF-CA61-33E482543FB4}"/>
              </a:ext>
            </a:extLst>
          </p:cNvPr>
          <p:cNvSpPr txBox="1">
            <a:spLocks noChangeArrowheads="1"/>
          </p:cNvSpPr>
          <p:nvPr/>
        </p:nvSpPr>
        <p:spPr bwMode="auto">
          <a:xfrm>
            <a:off x="6192182" y="1862827"/>
            <a:ext cx="181391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800" dirty="0">
                <a:solidFill>
                  <a:schemeClr val="accent1">
                    <a:lumMod val="75000"/>
                  </a:schemeClr>
                </a:solidFill>
                <a:latin typeface="+mj-lt"/>
              </a:rPr>
              <a:t>Technocentric</a:t>
            </a:r>
          </a:p>
        </p:txBody>
      </p:sp>
      <p:sp>
        <p:nvSpPr>
          <p:cNvPr id="3" name="TextBox 2">
            <a:extLst>
              <a:ext uri="{FF2B5EF4-FFF2-40B4-BE49-F238E27FC236}">
                <a16:creationId xmlns:a16="http://schemas.microsoft.com/office/drawing/2014/main" id="{E8D52094-A431-3355-7F25-F1BDA0FC94FD}"/>
              </a:ext>
            </a:extLst>
          </p:cNvPr>
          <p:cNvSpPr txBox="1"/>
          <p:nvPr/>
        </p:nvSpPr>
        <p:spPr>
          <a:xfrm>
            <a:off x="1925707" y="4599702"/>
            <a:ext cx="5378313" cy="369332"/>
          </a:xfrm>
          <a:prstGeom prst="rect">
            <a:avLst/>
          </a:prstGeom>
          <a:noFill/>
        </p:spPr>
        <p:txBody>
          <a:bodyPr wrap="square" rtlCol="0">
            <a:spAutoFit/>
          </a:bodyPr>
          <a:lstStyle/>
          <a:p>
            <a:pPr algn="ctr"/>
            <a:r>
              <a:rPr lang="en-GB" sz="1800" b="1" dirty="0">
                <a:solidFill>
                  <a:schemeClr val="accent1">
                    <a:lumMod val="75000"/>
                  </a:schemeClr>
                </a:solidFill>
              </a:rPr>
              <a:t>Cognitively (i.e. what we think about the issue)</a:t>
            </a:r>
          </a:p>
        </p:txBody>
      </p:sp>
      <p:sp>
        <p:nvSpPr>
          <p:cNvPr id="4" name="TextBox 3">
            <a:extLst>
              <a:ext uri="{FF2B5EF4-FFF2-40B4-BE49-F238E27FC236}">
                <a16:creationId xmlns:a16="http://schemas.microsoft.com/office/drawing/2014/main" id="{0F5AD170-0333-BB79-BA83-55CD09F4EA2A}"/>
              </a:ext>
            </a:extLst>
          </p:cNvPr>
          <p:cNvSpPr txBox="1"/>
          <p:nvPr/>
        </p:nvSpPr>
        <p:spPr>
          <a:xfrm>
            <a:off x="1870454" y="5008578"/>
            <a:ext cx="5780052" cy="369332"/>
          </a:xfrm>
          <a:prstGeom prst="rect">
            <a:avLst/>
          </a:prstGeom>
          <a:noFill/>
        </p:spPr>
        <p:txBody>
          <a:bodyPr wrap="square" rtlCol="0">
            <a:spAutoFit/>
          </a:bodyPr>
          <a:lstStyle/>
          <a:p>
            <a:pPr algn="ctr"/>
            <a:r>
              <a:rPr lang="en-GB" sz="1800" b="1" dirty="0">
                <a:solidFill>
                  <a:schemeClr val="accent1">
                    <a:lumMod val="75000"/>
                  </a:schemeClr>
                </a:solidFill>
              </a:rPr>
              <a:t>Behaviourally (i.e. what we do about the issue)</a:t>
            </a:r>
          </a:p>
        </p:txBody>
      </p:sp>
    </p:spTree>
    <p:extLst>
      <p:ext uri="{BB962C8B-B14F-4D97-AF65-F5344CB8AC3E}">
        <p14:creationId xmlns:p14="http://schemas.microsoft.com/office/powerpoint/2010/main" val="355868219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9283F-0A5C-EEB5-9A45-543B9D614C2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0A8ED7C-8FEF-5E1C-5D09-1D6490055E02}"/>
              </a:ext>
            </a:extLst>
          </p:cNvPr>
          <p:cNvSpPr txBox="1"/>
          <p:nvPr/>
        </p:nvSpPr>
        <p:spPr>
          <a:xfrm>
            <a:off x="97536" y="1501954"/>
            <a:ext cx="9046463" cy="415498"/>
          </a:xfrm>
          <a:prstGeom prst="rect">
            <a:avLst/>
          </a:prstGeom>
          <a:noFill/>
        </p:spPr>
        <p:txBody>
          <a:bodyPr wrap="square" rtlCol="0">
            <a:spAutoFit/>
          </a:bodyPr>
          <a:lstStyle/>
          <a:p>
            <a:r>
              <a:rPr lang="cy-GB" sz="2100" b="1" dirty="0"/>
              <a:t>Pam y gallai’r ddau ymateb hynny </a:t>
            </a:r>
            <a:r>
              <a:rPr lang="cy-GB" sz="2100" b="1" noProof="0" dirty="0"/>
              <a:t>(gwybyddol ac ymddygiadol) fod yn wahanol?</a:t>
            </a:r>
          </a:p>
        </p:txBody>
      </p:sp>
      <p:sp>
        <p:nvSpPr>
          <p:cNvPr id="5" name="TextBox 4">
            <a:extLst>
              <a:ext uri="{FF2B5EF4-FFF2-40B4-BE49-F238E27FC236}">
                <a16:creationId xmlns:a16="http://schemas.microsoft.com/office/drawing/2014/main" id="{885BFAD1-D3C1-FD06-509A-B0E369D75B34}"/>
              </a:ext>
            </a:extLst>
          </p:cNvPr>
          <p:cNvSpPr txBox="1"/>
          <p:nvPr/>
        </p:nvSpPr>
        <p:spPr>
          <a:xfrm>
            <a:off x="1169622" y="2024844"/>
            <a:ext cx="6426714" cy="692497"/>
          </a:xfrm>
          <a:prstGeom prst="rect">
            <a:avLst/>
          </a:prstGeom>
          <a:noFill/>
        </p:spPr>
        <p:txBody>
          <a:bodyPr wrap="square" rtlCol="0">
            <a:spAutoFit/>
          </a:bodyPr>
          <a:lstStyle/>
          <a:p>
            <a:pPr algn="ctr">
              <a:spcBef>
                <a:spcPts val="450"/>
              </a:spcBef>
              <a:spcAft>
                <a:spcPts val="450"/>
              </a:spcAft>
            </a:pPr>
            <a:r>
              <a:rPr lang="cy-GB" sz="1950" noProof="0" dirty="0"/>
              <a:t>Gwyliwch 3 munud cyntaf y </a:t>
            </a:r>
            <a:r>
              <a:rPr lang="cy-GB" sz="1950" noProof="0" dirty="0" err="1"/>
              <a:t>Ted</a:t>
            </a:r>
            <a:r>
              <a:rPr lang="cy-GB" sz="1950" noProof="0" dirty="0"/>
              <a:t> </a:t>
            </a:r>
            <a:r>
              <a:rPr lang="cy-GB" sz="1950" noProof="0" dirty="0" err="1"/>
              <a:t>Talk</a:t>
            </a:r>
            <a:r>
              <a:rPr lang="cy-GB" sz="1950" noProof="0" dirty="0"/>
              <a:t> hwn gan </a:t>
            </a:r>
            <a:r>
              <a:rPr lang="cy-GB" sz="1950" noProof="0" dirty="0" err="1"/>
              <a:t>Nels</a:t>
            </a:r>
            <a:r>
              <a:rPr lang="cy-GB" sz="1950" noProof="0" dirty="0"/>
              <a:t> </a:t>
            </a:r>
            <a:r>
              <a:rPr lang="cy-GB" sz="1950" noProof="0" dirty="0" err="1"/>
              <a:t>Paulson</a:t>
            </a:r>
            <a:r>
              <a:rPr lang="cy-GB" sz="1950" noProof="0" dirty="0"/>
              <a:t> gan dalu sylw penodol at ganlyniadau’r arolwg</a:t>
            </a:r>
          </a:p>
        </p:txBody>
      </p:sp>
      <p:sp>
        <p:nvSpPr>
          <p:cNvPr id="6" name="Title 3">
            <a:extLst>
              <a:ext uri="{FF2B5EF4-FFF2-40B4-BE49-F238E27FC236}">
                <a16:creationId xmlns:a16="http://schemas.microsoft.com/office/drawing/2014/main" id="{B958662E-11F4-AEB3-F80F-98595A2E7AE1}"/>
              </a:ext>
            </a:extLst>
          </p:cNvPr>
          <p:cNvSpPr txBox="1">
            <a:spLocks/>
          </p:cNvSpPr>
          <p:nvPr/>
        </p:nvSpPr>
        <p:spPr>
          <a:xfrm>
            <a:off x="467544" y="193100"/>
            <a:ext cx="8208912"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cy-GB" sz="4000" b="1" dirty="0">
                <a:solidFill>
                  <a:schemeClr val="tx1">
                    <a:lumMod val="75000"/>
                    <a:lumOff val="25000"/>
                  </a:schemeClr>
                </a:solidFill>
              </a:rPr>
              <a:t>Ein Hymateb Personol i Gynaliadwyedd</a:t>
            </a:r>
            <a:endParaRPr lang="cy-GB" sz="4000" b="1" noProof="0" dirty="0">
              <a:solidFill>
                <a:schemeClr val="tx1">
                  <a:lumMod val="75000"/>
                  <a:lumOff val="25000"/>
                </a:schemeClr>
              </a:solidFill>
            </a:endParaRPr>
          </a:p>
        </p:txBody>
      </p:sp>
      <p:pic>
        <p:nvPicPr>
          <p:cNvPr id="7" name="Picture 6" descr="Icon - link to online video">
            <a:hlinkClick r:id="rId2"/>
            <a:extLst>
              <a:ext uri="{FF2B5EF4-FFF2-40B4-BE49-F238E27FC236}">
                <a16:creationId xmlns:a16="http://schemas.microsoft.com/office/drawing/2014/main" id="{781686BC-1A05-E7AE-6F52-76F4AA61596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844302" y="2844347"/>
            <a:ext cx="1077354" cy="1136388"/>
          </a:xfrm>
          <a:prstGeom prst="rect">
            <a:avLst/>
          </a:prstGeom>
        </p:spPr>
      </p:pic>
      <p:sp>
        <p:nvSpPr>
          <p:cNvPr id="8" name="TextBox 7">
            <a:extLst>
              <a:ext uri="{FF2B5EF4-FFF2-40B4-BE49-F238E27FC236}">
                <a16:creationId xmlns:a16="http://schemas.microsoft.com/office/drawing/2014/main" id="{16E191A5-2703-BDAE-BD46-C942432C3917}"/>
              </a:ext>
            </a:extLst>
          </p:cNvPr>
          <p:cNvSpPr txBox="1"/>
          <p:nvPr/>
        </p:nvSpPr>
        <p:spPr>
          <a:xfrm>
            <a:off x="2276745" y="4117576"/>
            <a:ext cx="4212468" cy="553998"/>
          </a:xfrm>
          <a:prstGeom prst="rect">
            <a:avLst/>
          </a:prstGeom>
          <a:noFill/>
        </p:spPr>
        <p:txBody>
          <a:bodyPr wrap="square" rtlCol="0">
            <a:spAutoFit/>
          </a:bodyPr>
          <a:lstStyle/>
          <a:p>
            <a:pPr algn="ctr"/>
            <a:r>
              <a:rPr lang="cy-GB" sz="1500" b="1" noProof="0" dirty="0"/>
              <a:t>Pam ydych chi’n credu bod yr ymatebion i gwestiynau’r arolwg mor wahanol?</a:t>
            </a:r>
          </a:p>
        </p:txBody>
      </p:sp>
      <p:pic>
        <p:nvPicPr>
          <p:cNvPr id="10" name="Picture 9" descr="Icon -Question Mark">
            <a:extLst>
              <a:ext uri="{FF2B5EF4-FFF2-40B4-BE49-F238E27FC236}">
                <a16:creationId xmlns:a16="http://schemas.microsoft.com/office/drawing/2014/main" id="{ABB4F7DE-5D0B-DB1E-BAC8-20D85D8EAB1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114010" y="4767943"/>
            <a:ext cx="537938" cy="537938"/>
          </a:xfrm>
          <a:prstGeom prst="rect">
            <a:avLst/>
          </a:prstGeom>
        </p:spPr>
      </p:pic>
    </p:spTree>
    <p:extLst>
      <p:ext uri="{BB962C8B-B14F-4D97-AF65-F5344CB8AC3E}">
        <p14:creationId xmlns:p14="http://schemas.microsoft.com/office/powerpoint/2010/main" val="2073357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3508" y="1512977"/>
            <a:ext cx="8478942" cy="415498"/>
          </a:xfrm>
          <a:prstGeom prst="rect">
            <a:avLst/>
          </a:prstGeom>
          <a:noFill/>
        </p:spPr>
        <p:txBody>
          <a:bodyPr wrap="square" rtlCol="0">
            <a:spAutoFit/>
          </a:bodyPr>
          <a:lstStyle/>
          <a:p>
            <a:r>
              <a:rPr lang="en-GB" sz="2100" b="1" dirty="0">
                <a:solidFill>
                  <a:schemeClr val="accent1">
                    <a:lumMod val="75000"/>
                  </a:schemeClr>
                </a:solidFill>
              </a:rPr>
              <a:t>Why might those two responses (cognitive and behavioural) be different?</a:t>
            </a:r>
          </a:p>
        </p:txBody>
      </p:sp>
      <p:sp>
        <p:nvSpPr>
          <p:cNvPr id="5" name="TextBox 4"/>
          <p:cNvSpPr txBox="1"/>
          <p:nvPr/>
        </p:nvSpPr>
        <p:spPr>
          <a:xfrm>
            <a:off x="1393751" y="2024844"/>
            <a:ext cx="6426714" cy="692497"/>
          </a:xfrm>
          <a:prstGeom prst="rect">
            <a:avLst/>
          </a:prstGeom>
          <a:noFill/>
        </p:spPr>
        <p:txBody>
          <a:bodyPr wrap="square" rtlCol="0">
            <a:spAutoFit/>
          </a:bodyPr>
          <a:lstStyle/>
          <a:p>
            <a:pPr algn="ctr">
              <a:spcBef>
                <a:spcPts val="450"/>
              </a:spcBef>
              <a:spcAft>
                <a:spcPts val="450"/>
              </a:spcAft>
            </a:pPr>
            <a:r>
              <a:rPr lang="en-GB" sz="1950" dirty="0">
                <a:solidFill>
                  <a:schemeClr val="accent1">
                    <a:lumMod val="75000"/>
                  </a:schemeClr>
                </a:solidFill>
              </a:rPr>
              <a:t>Watch the first 3 minutes of this Ted Talk by Nels Paulson paying particular attention to the survey results</a:t>
            </a: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278523" y="165596"/>
            <a:ext cx="8208912" cy="431509"/>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4000" b="1" dirty="0">
                <a:solidFill>
                  <a:schemeClr val="accent1">
                    <a:lumMod val="75000"/>
                  </a:schemeClr>
                </a:solidFill>
              </a:rPr>
              <a:t>Our Personal Response to Sustainability</a:t>
            </a:r>
            <a:endParaRPr lang="en-US" altLang="en-US" sz="4000" b="1" dirty="0">
              <a:solidFill>
                <a:schemeClr val="accent1">
                  <a:lumMod val="75000"/>
                </a:schemeClr>
              </a:solidFill>
            </a:endParaRPr>
          </a:p>
        </p:txBody>
      </p:sp>
      <p:pic>
        <p:nvPicPr>
          <p:cNvPr id="7" name="Picture 6" descr="Icon - link to online video">
            <a:hlinkClick r:id="rId2"/>
            <a:extLst>
              <a:ext uri="{FF2B5EF4-FFF2-40B4-BE49-F238E27FC236}">
                <a16:creationId xmlns:a16="http://schemas.microsoft.com/office/drawing/2014/main" id="{05803B43-1F3D-7DFC-6819-97EF7C3C5DE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697214" y="2861736"/>
            <a:ext cx="1077354" cy="1136388"/>
          </a:xfrm>
          <a:prstGeom prst="rect">
            <a:avLst/>
          </a:prstGeom>
        </p:spPr>
      </p:pic>
      <p:sp>
        <p:nvSpPr>
          <p:cNvPr id="8" name="TextBox 7">
            <a:extLst>
              <a:ext uri="{FF2B5EF4-FFF2-40B4-BE49-F238E27FC236}">
                <a16:creationId xmlns:a16="http://schemas.microsoft.com/office/drawing/2014/main" id="{33DD913F-8717-95C8-A2E9-3D8EBD9049ED}"/>
              </a:ext>
            </a:extLst>
          </p:cNvPr>
          <p:cNvSpPr txBox="1"/>
          <p:nvPr/>
        </p:nvSpPr>
        <p:spPr>
          <a:xfrm>
            <a:off x="2141730" y="4117576"/>
            <a:ext cx="4212468" cy="553998"/>
          </a:xfrm>
          <a:prstGeom prst="rect">
            <a:avLst/>
          </a:prstGeom>
          <a:noFill/>
        </p:spPr>
        <p:txBody>
          <a:bodyPr wrap="square" rtlCol="0">
            <a:spAutoFit/>
          </a:bodyPr>
          <a:lstStyle/>
          <a:p>
            <a:pPr algn="ctr"/>
            <a:r>
              <a:rPr lang="en-GB" sz="1500" b="1" dirty="0">
                <a:solidFill>
                  <a:schemeClr val="accent1">
                    <a:lumMod val="75000"/>
                  </a:schemeClr>
                </a:solidFill>
              </a:rPr>
              <a:t>Why do you think the responses to the survey questions were so different?</a:t>
            </a:r>
          </a:p>
        </p:txBody>
      </p:sp>
      <p:pic>
        <p:nvPicPr>
          <p:cNvPr id="10" name="Picture 9" descr="Icon -Question Mark">
            <a:extLst>
              <a:ext uri="{FF2B5EF4-FFF2-40B4-BE49-F238E27FC236}">
                <a16:creationId xmlns:a16="http://schemas.microsoft.com/office/drawing/2014/main" id="{5705BF20-1928-D3F4-48B0-C7F9CC9AE9E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978995" y="4767943"/>
            <a:ext cx="537938" cy="537938"/>
          </a:xfrm>
          <a:prstGeom prst="rect">
            <a:avLst/>
          </a:prstGeom>
        </p:spPr>
      </p:pic>
    </p:spTree>
    <p:extLst>
      <p:ext uri="{BB962C8B-B14F-4D97-AF65-F5344CB8AC3E}">
        <p14:creationId xmlns:p14="http://schemas.microsoft.com/office/powerpoint/2010/main" val="11662586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EEB3F-4E09-235B-5ED6-B5ED669BEB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C1B5CA-E1C4-42ED-7483-4B6DAF73E262}"/>
              </a:ext>
            </a:extLst>
          </p:cNvPr>
          <p:cNvSpPr>
            <a:spLocks noGrp="1"/>
          </p:cNvSpPr>
          <p:nvPr>
            <p:ph type="title"/>
          </p:nvPr>
        </p:nvSpPr>
        <p:spPr>
          <a:xfrm>
            <a:off x="376191" y="194095"/>
            <a:ext cx="8229600" cy="691586"/>
          </a:xfrm>
        </p:spPr>
        <p:txBody>
          <a:bodyPr>
            <a:normAutofit fontScale="90000"/>
          </a:bodyPr>
          <a:lstStyle/>
          <a:p>
            <a:pPr algn="ctr"/>
            <a:r>
              <a:rPr lang="cy-GB" b="1" dirty="0"/>
              <a:t>Anghyseinedd Gwybyddol</a:t>
            </a:r>
            <a:endParaRPr lang="cy-GB" b="1" noProof="0" dirty="0"/>
          </a:p>
        </p:txBody>
      </p:sp>
      <p:sp>
        <p:nvSpPr>
          <p:cNvPr id="3" name="Content Placeholder 2">
            <a:extLst>
              <a:ext uri="{FF2B5EF4-FFF2-40B4-BE49-F238E27FC236}">
                <a16:creationId xmlns:a16="http://schemas.microsoft.com/office/drawing/2014/main" id="{3AFED9F3-4DCF-5F48-06B3-91558BD59265}"/>
              </a:ext>
            </a:extLst>
          </p:cNvPr>
          <p:cNvSpPr>
            <a:spLocks noGrp="1"/>
          </p:cNvSpPr>
          <p:nvPr>
            <p:ph idx="1"/>
          </p:nvPr>
        </p:nvSpPr>
        <p:spPr>
          <a:xfrm>
            <a:off x="116505" y="1134845"/>
            <a:ext cx="8910990" cy="3394472"/>
          </a:xfrm>
        </p:spPr>
        <p:txBody>
          <a:bodyPr>
            <a:noAutofit/>
          </a:bodyPr>
          <a:lstStyle/>
          <a:p>
            <a:r>
              <a:rPr lang="cy-GB" sz="2200" noProof="0" dirty="0"/>
              <a:t>Disgrifia Colman (2015) anghyseinedd gwybyddol fel canlyniad </a:t>
            </a:r>
            <a:r>
              <a:rPr lang="cy-GB" sz="2200" dirty="0"/>
              <a:t>c</a:t>
            </a:r>
            <a:r>
              <a:rPr lang="cy-GB" sz="2200" noProof="0" dirty="0"/>
              <a:t>ael dau set o wybodaeth neu ddealltwriaeth (gwybyddiaeth) sy’n groes i’w gilydd</a:t>
            </a:r>
          </a:p>
          <a:p>
            <a:r>
              <a:rPr lang="cy-GB" sz="2200" noProof="0" dirty="0"/>
              <a:t>Yn yr achos hwn, i’r mwyafrif ohonom, gallwn weld tystiolaeth wyddonol newid hinsawdd fel un set o </a:t>
            </a:r>
            <a:r>
              <a:rPr lang="cy-GB" sz="2200" noProof="0" dirty="0" err="1"/>
              <a:t>wybyddiaethau</a:t>
            </a:r>
            <a:r>
              <a:rPr lang="cy-GB" sz="2200" noProof="0" dirty="0"/>
              <a:t>, a’n hymwneud â’r gymdeithas defnyddwyr fel y set arall o </a:t>
            </a:r>
            <a:r>
              <a:rPr lang="cy-GB" sz="2200" noProof="0" dirty="0" err="1"/>
              <a:t>wybyddiaethau</a:t>
            </a:r>
            <a:r>
              <a:rPr lang="cy-GB" sz="2200" noProof="0" dirty="0"/>
              <a:t> </a:t>
            </a:r>
          </a:p>
          <a:p>
            <a:r>
              <a:rPr lang="cy-GB" sz="2200" dirty="0"/>
              <a:t>D</a:t>
            </a:r>
            <a:r>
              <a:rPr lang="cy-GB" sz="2200" noProof="0" dirty="0"/>
              <a:t>.S. Mae </a:t>
            </a:r>
            <a:r>
              <a:rPr lang="cy-GB" sz="2200" noProof="0" dirty="0" err="1"/>
              <a:t>Paulson</a:t>
            </a:r>
            <a:r>
              <a:rPr lang="cy-GB" sz="2200" noProof="0" dirty="0"/>
              <a:t> yn cyfeirio at hyn fel Rhaniad Ymddygiad Agwedd, ond roedd yn trafod yr un mater</a:t>
            </a:r>
          </a:p>
          <a:p>
            <a:r>
              <a:rPr lang="cy-GB" sz="2200" noProof="0" dirty="0"/>
              <a:t>Mae hyn hefyd yn cysylltu â’r beirniadaethau ar </a:t>
            </a:r>
            <a:r>
              <a:rPr lang="cy-GB" sz="2200" noProof="0" dirty="0" err="1"/>
              <a:t>amgylcheddaeth</a:t>
            </a:r>
            <a:r>
              <a:rPr lang="cy-GB" sz="2200" noProof="0" dirty="0"/>
              <a:t> a archwiliwyd gennym yn gynharach.</a:t>
            </a:r>
          </a:p>
          <a:p>
            <a:r>
              <a:rPr lang="cy-GB" sz="2200" noProof="0" dirty="0"/>
              <a:t>Os bydd rhywun yn derbyn y cyntaf, sut allwn ni barhau â’r olaf?</a:t>
            </a:r>
          </a:p>
          <a:p>
            <a:r>
              <a:rPr lang="cy-GB" sz="2200" noProof="0" dirty="0"/>
              <a:t>Sut allwn ni fodoli yn y cyflwr hwn ac aros yn gall?</a:t>
            </a:r>
          </a:p>
          <a:p>
            <a:endParaRPr lang="cy-GB" sz="2100" noProof="0" dirty="0"/>
          </a:p>
          <a:p>
            <a:endParaRPr lang="cy-GB" sz="2100" noProof="0" dirty="0"/>
          </a:p>
        </p:txBody>
      </p:sp>
    </p:spTree>
    <p:extLst>
      <p:ext uri="{BB962C8B-B14F-4D97-AF65-F5344CB8AC3E}">
        <p14:creationId xmlns:p14="http://schemas.microsoft.com/office/powerpoint/2010/main" val="543502634"/>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191" y="194095"/>
            <a:ext cx="8229600" cy="691586"/>
          </a:xfrm>
        </p:spPr>
        <p:txBody>
          <a:bodyPr>
            <a:normAutofit fontScale="90000"/>
          </a:bodyPr>
          <a:lstStyle/>
          <a:p>
            <a:pPr algn="ctr"/>
            <a:r>
              <a:rPr lang="en-GB" b="1" dirty="0">
                <a:solidFill>
                  <a:schemeClr val="accent1">
                    <a:lumMod val="75000"/>
                  </a:schemeClr>
                </a:solidFill>
              </a:rPr>
              <a:t>Cognitive Dissonance</a:t>
            </a:r>
          </a:p>
        </p:txBody>
      </p:sp>
      <p:sp>
        <p:nvSpPr>
          <p:cNvPr id="3" name="Content Placeholder 2"/>
          <p:cNvSpPr>
            <a:spLocks noGrp="1"/>
          </p:cNvSpPr>
          <p:nvPr>
            <p:ph idx="1"/>
          </p:nvPr>
        </p:nvSpPr>
        <p:spPr>
          <a:xfrm>
            <a:off x="116505" y="1134845"/>
            <a:ext cx="8910990" cy="3394472"/>
          </a:xfrm>
        </p:spPr>
        <p:txBody>
          <a:bodyPr>
            <a:noAutofit/>
          </a:bodyPr>
          <a:lstStyle/>
          <a:p>
            <a:r>
              <a:rPr lang="en-GB" sz="2200" dirty="0">
                <a:solidFill>
                  <a:schemeClr val="accent1">
                    <a:lumMod val="75000"/>
                  </a:schemeClr>
                </a:solidFill>
              </a:rPr>
              <a:t>Colman (2015) describes cognitive dissonance as the result of having two sets of knowledge or understanding (cognitions) that are opposed to each other</a:t>
            </a:r>
          </a:p>
          <a:p>
            <a:r>
              <a:rPr lang="en-GB" sz="2200" dirty="0">
                <a:solidFill>
                  <a:schemeClr val="accent1">
                    <a:lumMod val="75000"/>
                  </a:schemeClr>
                </a:solidFill>
              </a:rPr>
              <a:t>In this case, for most of us, we can see the scientific evidence of climate change as one set of cognitions and our engagement with consumer society as the other set of cognitions</a:t>
            </a:r>
          </a:p>
          <a:p>
            <a:r>
              <a:rPr lang="en-GB" sz="2200" dirty="0">
                <a:solidFill>
                  <a:schemeClr val="accent1">
                    <a:lumMod val="75000"/>
                  </a:schemeClr>
                </a:solidFill>
              </a:rPr>
              <a:t>N.B. Paulson refers to this as Attitude Behaviour Split but was discussing the same issue</a:t>
            </a:r>
          </a:p>
          <a:p>
            <a:r>
              <a:rPr lang="en-GB" sz="2200" dirty="0">
                <a:solidFill>
                  <a:schemeClr val="accent1">
                    <a:lumMod val="75000"/>
                  </a:schemeClr>
                </a:solidFill>
              </a:rPr>
              <a:t>This also links to the criticisms on environmentalism that we explored earlier.</a:t>
            </a:r>
          </a:p>
          <a:p>
            <a:r>
              <a:rPr lang="en-GB" sz="2200" dirty="0">
                <a:solidFill>
                  <a:schemeClr val="accent1">
                    <a:lumMod val="75000"/>
                  </a:schemeClr>
                </a:solidFill>
              </a:rPr>
              <a:t>If one accepts the former, how can we continue with the latter?</a:t>
            </a:r>
          </a:p>
          <a:p>
            <a:r>
              <a:rPr lang="en-GB" sz="2200" dirty="0">
                <a:solidFill>
                  <a:schemeClr val="accent1">
                    <a:lumMod val="75000"/>
                  </a:schemeClr>
                </a:solidFill>
              </a:rPr>
              <a:t>How can we exist in this state and keep sane?</a:t>
            </a:r>
          </a:p>
          <a:p>
            <a:endParaRPr lang="en-GB" sz="2100" dirty="0">
              <a:solidFill>
                <a:schemeClr val="accent1">
                  <a:lumMod val="75000"/>
                </a:schemeClr>
              </a:solidFill>
            </a:endParaRPr>
          </a:p>
          <a:p>
            <a:endParaRPr lang="en-GB" sz="2100" dirty="0">
              <a:solidFill>
                <a:schemeClr val="accent1">
                  <a:lumMod val="75000"/>
                </a:schemeClr>
              </a:solidFill>
            </a:endParaRPr>
          </a:p>
        </p:txBody>
      </p:sp>
    </p:spTree>
    <p:extLst>
      <p:ext uri="{BB962C8B-B14F-4D97-AF65-F5344CB8AC3E}">
        <p14:creationId xmlns:p14="http://schemas.microsoft.com/office/powerpoint/2010/main" val="318967047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F1DC72-8468-2480-0617-40AB1E7F6E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B44961-31E5-F770-397E-74629B04FB70}"/>
              </a:ext>
            </a:extLst>
          </p:cNvPr>
          <p:cNvSpPr>
            <a:spLocks noGrp="1"/>
          </p:cNvSpPr>
          <p:nvPr>
            <p:ph type="title"/>
          </p:nvPr>
        </p:nvSpPr>
        <p:spPr>
          <a:xfrm>
            <a:off x="457200" y="238120"/>
            <a:ext cx="8229600" cy="637580"/>
          </a:xfrm>
        </p:spPr>
        <p:txBody>
          <a:bodyPr>
            <a:normAutofit fontScale="90000"/>
          </a:bodyPr>
          <a:lstStyle/>
          <a:p>
            <a:pPr algn="ctr"/>
            <a:r>
              <a:rPr lang="cy-GB" b="1" dirty="0"/>
              <a:t>Anghyseinedd Gwybyddol</a:t>
            </a:r>
            <a:endParaRPr lang="en-GB" b="1" dirty="0"/>
          </a:p>
        </p:txBody>
      </p:sp>
      <p:sp>
        <p:nvSpPr>
          <p:cNvPr id="3" name="Content Placeholder 2">
            <a:extLst>
              <a:ext uri="{FF2B5EF4-FFF2-40B4-BE49-F238E27FC236}">
                <a16:creationId xmlns:a16="http://schemas.microsoft.com/office/drawing/2014/main" id="{EB115EDA-CF8F-4FFE-A9A1-6C0C62DA0763}"/>
              </a:ext>
            </a:extLst>
          </p:cNvPr>
          <p:cNvSpPr>
            <a:spLocks noGrp="1"/>
          </p:cNvSpPr>
          <p:nvPr>
            <p:ph idx="1"/>
          </p:nvPr>
        </p:nvSpPr>
        <p:spPr>
          <a:xfrm>
            <a:off x="170511" y="1057069"/>
            <a:ext cx="8802978" cy="3394472"/>
          </a:xfrm>
        </p:spPr>
        <p:txBody>
          <a:bodyPr>
            <a:noAutofit/>
          </a:bodyPr>
          <a:lstStyle/>
          <a:p>
            <a:r>
              <a:rPr lang="cy-GB" sz="2100" noProof="0" dirty="0"/>
              <a:t>Â Colman (2015) ymlaen i ddweud, yn ffisiolegol, fod cael dwy wybyddiaeth sy’n cystadlu â’i gilydd yn creu tensiwn y gall yr unigolyn geisio ei leihau mewn un o dair ffordd:</a:t>
            </a:r>
          </a:p>
          <a:p>
            <a:r>
              <a:rPr lang="cy-GB" sz="2100" noProof="0" dirty="0"/>
              <a:t>Y cyntaf yw g</a:t>
            </a:r>
            <a:r>
              <a:rPr lang="cy-GB" sz="2100" dirty="0"/>
              <a:t>wneud rhywbeth am y wybyddiaeth gyntaf</a:t>
            </a:r>
            <a:r>
              <a:rPr lang="cy-GB" sz="2100" noProof="0" dirty="0"/>
              <a:t> (e.e. mynd i’r afael </a:t>
            </a:r>
            <a:r>
              <a:rPr lang="cy-GB" sz="2100" dirty="0"/>
              <a:t>ag achosion newid hinsawdd, efallai drwy newid ein hymddygiad</a:t>
            </a:r>
            <a:r>
              <a:rPr lang="cy-GB" sz="2100" noProof="0" dirty="0"/>
              <a:t>). Mae Colman yn tynnu sylw at y ffaith ei bod hi’n anodd newid ymddygiad.</a:t>
            </a:r>
          </a:p>
          <a:p>
            <a:r>
              <a:rPr lang="cy-GB" sz="2100" noProof="0" dirty="0"/>
              <a:t>Yr ail yw anwybyddu neu fychanu pwysigrwydd y wybyddiaeth gyntaf (e.e. f</a:t>
            </a:r>
            <a:r>
              <a:rPr lang="cy-GB" sz="2100" dirty="0"/>
              <a:t>e fyddwn ni’n dod o hyd i ateb i newid hinsawdd, mae newid hinsawdd yn broses naturiol</a:t>
            </a:r>
            <a:r>
              <a:rPr lang="cy-GB" sz="2100" noProof="0" dirty="0"/>
              <a:t>)</a:t>
            </a:r>
          </a:p>
          <a:p>
            <a:r>
              <a:rPr lang="cy-GB" sz="2100" noProof="0" dirty="0"/>
              <a:t>Y trydydd yw ychwanegu’r hyn a elwir </a:t>
            </a:r>
            <a:r>
              <a:rPr lang="cy-GB" sz="2100" noProof="0" dirty="0" err="1"/>
              <a:t>ganddo’n</a:t>
            </a:r>
            <a:r>
              <a:rPr lang="cy-GB" sz="2100" noProof="0" dirty="0"/>
              <a:t> </a:t>
            </a:r>
            <a:r>
              <a:rPr lang="cy-GB" sz="2100" noProof="0" dirty="0" err="1"/>
              <a:t>wybyddiaethau</a:t>
            </a:r>
            <a:r>
              <a:rPr lang="cy-GB" sz="2100" noProof="0" dirty="0"/>
              <a:t> cyfiawnhau (e.</a:t>
            </a:r>
            <a:r>
              <a:rPr lang="cy-GB" sz="2100" dirty="0"/>
              <a:t>e. ond y cwmnïau mawr sy’n achosi mwy o broblemau nag yr ydw i)</a:t>
            </a:r>
            <a:endParaRPr lang="cy-GB" sz="2100" noProof="0" dirty="0"/>
          </a:p>
          <a:p>
            <a:r>
              <a:rPr lang="cy-GB" sz="2100" noProof="0" dirty="0"/>
              <a:t>Tra bo </a:t>
            </a:r>
            <a:r>
              <a:rPr lang="cy-GB" sz="2100" noProof="0" dirty="0" err="1"/>
              <a:t>Paulson</a:t>
            </a:r>
            <a:r>
              <a:rPr lang="cy-GB" sz="2100" noProof="0" dirty="0"/>
              <a:t> yn tynnu sylw at y ffaith fod newid ymddygiad unigol yn annhebygol o ddatrys y broblem alga gwyrdd-las, mae eraill fel y Cenhedloedd Unedig (Dim Dyddiad) yn dadlau bod </a:t>
            </a:r>
            <a:r>
              <a:rPr lang="cy-GB" sz="2100" dirty="0">
                <a:hlinkClick r:id="rId2">
                  <a:extLst>
                    <a:ext uri="{A12FA001-AC4F-418D-AE19-62706E023703}">
                      <ahyp:hlinkClr xmlns:ahyp="http://schemas.microsoft.com/office/drawing/2018/hyperlinkcolor" val="tx"/>
                    </a:ext>
                  </a:extLst>
                </a:hlinkClick>
              </a:rPr>
              <a:t>gweithredu unigol</a:t>
            </a:r>
            <a:r>
              <a:rPr lang="cy-GB" sz="2100" noProof="0" dirty="0"/>
              <a:t> yn gallu gwneud gwahaniaeth.</a:t>
            </a:r>
          </a:p>
          <a:p>
            <a:endParaRPr lang="cy-GB" sz="2200" noProof="0" dirty="0"/>
          </a:p>
          <a:p>
            <a:endParaRPr lang="cy-GB" sz="2200" noProof="0" dirty="0"/>
          </a:p>
        </p:txBody>
      </p:sp>
    </p:spTree>
    <p:extLst>
      <p:ext uri="{BB962C8B-B14F-4D97-AF65-F5344CB8AC3E}">
        <p14:creationId xmlns:p14="http://schemas.microsoft.com/office/powerpoint/2010/main" val="376265917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38120"/>
            <a:ext cx="8229600" cy="637580"/>
          </a:xfrm>
        </p:spPr>
        <p:txBody>
          <a:bodyPr>
            <a:normAutofit fontScale="90000"/>
          </a:bodyPr>
          <a:lstStyle/>
          <a:p>
            <a:pPr algn="ctr"/>
            <a:r>
              <a:rPr lang="en-GB" b="1" dirty="0">
                <a:solidFill>
                  <a:schemeClr val="accent1">
                    <a:lumMod val="75000"/>
                  </a:schemeClr>
                </a:solidFill>
              </a:rPr>
              <a:t>Cognitive Dissonance</a:t>
            </a:r>
          </a:p>
        </p:txBody>
      </p:sp>
      <p:sp>
        <p:nvSpPr>
          <p:cNvPr id="3" name="Content Placeholder 2"/>
          <p:cNvSpPr>
            <a:spLocks noGrp="1"/>
          </p:cNvSpPr>
          <p:nvPr>
            <p:ph idx="1"/>
          </p:nvPr>
        </p:nvSpPr>
        <p:spPr>
          <a:xfrm>
            <a:off x="170511" y="1057069"/>
            <a:ext cx="8802978" cy="3394472"/>
          </a:xfrm>
        </p:spPr>
        <p:txBody>
          <a:bodyPr>
            <a:noAutofit/>
          </a:bodyPr>
          <a:lstStyle/>
          <a:p>
            <a:r>
              <a:rPr lang="en-GB" sz="2100" dirty="0">
                <a:solidFill>
                  <a:schemeClr val="accent1">
                    <a:lumMod val="75000"/>
                  </a:schemeClr>
                </a:solidFill>
              </a:rPr>
              <a:t>Colman (2015) goes on to say that, psychologically, having two competing cognitions creates a tension which the individual can seek to reduce in one of three ways;</a:t>
            </a:r>
          </a:p>
          <a:p>
            <a:r>
              <a:rPr lang="en-GB" sz="2100" dirty="0">
                <a:solidFill>
                  <a:schemeClr val="accent1">
                    <a:lumMod val="75000"/>
                  </a:schemeClr>
                </a:solidFill>
              </a:rPr>
              <a:t>The first is to do something about the first cognition (e.g. address the causes of climate change, perhaps by changing our behaviour). Colman points out that changing behaviour is difficult to do.</a:t>
            </a:r>
          </a:p>
          <a:p>
            <a:r>
              <a:rPr lang="en-GB" sz="2100" dirty="0">
                <a:solidFill>
                  <a:schemeClr val="accent1">
                    <a:lumMod val="75000"/>
                  </a:schemeClr>
                </a:solidFill>
              </a:rPr>
              <a:t>The second is to ignore or playdown the importance of the first cognition (e.g. we’ll find a solution to climate change, climate change is a natural process)</a:t>
            </a:r>
          </a:p>
          <a:p>
            <a:r>
              <a:rPr lang="en-GB" sz="2100" dirty="0">
                <a:solidFill>
                  <a:schemeClr val="accent1">
                    <a:lumMod val="75000"/>
                  </a:schemeClr>
                </a:solidFill>
              </a:rPr>
              <a:t>The third is to add what he calls justifying cognitions (e.g. but it’s the big companies that cause more problems than I do)</a:t>
            </a:r>
          </a:p>
          <a:p>
            <a:r>
              <a:rPr lang="en-GB" sz="2100" dirty="0">
                <a:solidFill>
                  <a:schemeClr val="accent1">
                    <a:lumMod val="75000"/>
                  </a:schemeClr>
                </a:solidFill>
              </a:rPr>
              <a:t>Whilst Paulson points out that individual behaviour change is unlikely  to solve the problem of blue-green algae, others, such as the United Nations(No Date) argue that </a:t>
            </a:r>
            <a:r>
              <a:rPr lang="en-GB" sz="2100" dirty="0">
                <a:solidFill>
                  <a:schemeClr val="accent5"/>
                </a:solidFill>
                <a:hlinkClick r:id="rId2">
                  <a:extLst>
                    <a:ext uri="{A12FA001-AC4F-418D-AE19-62706E023703}">
                      <ahyp:hlinkClr xmlns:ahyp="http://schemas.microsoft.com/office/drawing/2018/hyperlinkcolor" val="tx"/>
                    </a:ext>
                  </a:extLst>
                </a:hlinkClick>
              </a:rPr>
              <a:t>individual action </a:t>
            </a:r>
            <a:r>
              <a:rPr lang="en-GB" sz="2100" dirty="0">
                <a:solidFill>
                  <a:schemeClr val="accent1">
                    <a:lumMod val="75000"/>
                  </a:schemeClr>
                </a:solidFill>
              </a:rPr>
              <a:t>can make a difference.</a:t>
            </a:r>
          </a:p>
          <a:p>
            <a:endParaRPr lang="en-GB" sz="2200" dirty="0">
              <a:solidFill>
                <a:schemeClr val="accent1">
                  <a:lumMod val="75000"/>
                </a:schemeClr>
              </a:solidFill>
            </a:endParaRPr>
          </a:p>
          <a:p>
            <a:endParaRPr lang="en-GB" sz="2200" dirty="0">
              <a:solidFill>
                <a:schemeClr val="accent1">
                  <a:lumMod val="75000"/>
                </a:schemeClr>
              </a:solidFill>
            </a:endParaRPr>
          </a:p>
        </p:txBody>
      </p:sp>
    </p:spTree>
    <p:extLst>
      <p:ext uri="{BB962C8B-B14F-4D97-AF65-F5344CB8AC3E}">
        <p14:creationId xmlns:p14="http://schemas.microsoft.com/office/powerpoint/2010/main" val="1203891786"/>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25338-3DDC-459A-A8D0-38D33E1394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28B51A-00BA-04AC-80F0-E81534C73B59}"/>
              </a:ext>
            </a:extLst>
          </p:cNvPr>
          <p:cNvSpPr>
            <a:spLocks noGrp="1"/>
          </p:cNvSpPr>
          <p:nvPr>
            <p:ph type="title"/>
          </p:nvPr>
        </p:nvSpPr>
        <p:spPr>
          <a:xfrm>
            <a:off x="457200" y="335804"/>
            <a:ext cx="8229600" cy="583574"/>
          </a:xfrm>
        </p:spPr>
        <p:txBody>
          <a:bodyPr>
            <a:normAutofit fontScale="90000"/>
          </a:bodyPr>
          <a:lstStyle/>
          <a:p>
            <a:pPr algn="ctr"/>
            <a:r>
              <a:rPr lang="cy-GB" b="1" noProof="0" dirty="0"/>
              <a:t>Anghyseinedd Gwybyddol</a:t>
            </a:r>
          </a:p>
        </p:txBody>
      </p:sp>
      <p:sp>
        <p:nvSpPr>
          <p:cNvPr id="3" name="Content Placeholder 2">
            <a:extLst>
              <a:ext uri="{FF2B5EF4-FFF2-40B4-BE49-F238E27FC236}">
                <a16:creationId xmlns:a16="http://schemas.microsoft.com/office/drawing/2014/main" id="{46F6AD88-2B07-71AC-F6F4-A8072E925AD2}"/>
              </a:ext>
            </a:extLst>
          </p:cNvPr>
          <p:cNvSpPr>
            <a:spLocks noGrp="1"/>
          </p:cNvSpPr>
          <p:nvPr>
            <p:ph idx="1"/>
          </p:nvPr>
        </p:nvSpPr>
        <p:spPr>
          <a:xfrm>
            <a:off x="133825" y="1121702"/>
            <a:ext cx="8748972" cy="3394472"/>
          </a:xfrm>
        </p:spPr>
        <p:txBody>
          <a:bodyPr>
            <a:normAutofit/>
          </a:bodyPr>
          <a:lstStyle/>
          <a:p>
            <a:r>
              <a:rPr lang="cy-GB" sz="2400" noProof="0" dirty="0"/>
              <a:t>Yn olaf, dylid nodi fod anghyseinedd gwybyddol yn ffenomenon hollol gyffredin ar gyfer yr ‘arbenigwyr’ hyd yn oed</a:t>
            </a:r>
          </a:p>
          <a:p>
            <a:r>
              <a:rPr lang="cy-GB" sz="2400" dirty="0"/>
              <a:t>Yn wir, mae</a:t>
            </a:r>
            <a:r>
              <a:rPr lang="cy-GB" sz="2400" noProof="0" dirty="0"/>
              <a:t> </a:t>
            </a:r>
            <a:r>
              <a:rPr lang="cy-GB" sz="2400" noProof="0" dirty="0" err="1"/>
              <a:t>Schrems</a:t>
            </a:r>
            <a:r>
              <a:rPr lang="cy-GB" sz="2400" noProof="0" dirty="0"/>
              <a:t> ac </a:t>
            </a:r>
            <a:r>
              <a:rPr lang="cy-GB" sz="2400" noProof="0" dirty="0" err="1"/>
              <a:t>Upham</a:t>
            </a:r>
            <a:r>
              <a:rPr lang="cy-GB" sz="2400" noProof="0" dirty="0"/>
              <a:t> (2020) wedi nodi’r mater yn eu papur ‘</a:t>
            </a:r>
            <a:r>
              <a:rPr lang="cy-GB" sz="2400" noProof="0" dirty="0" err="1">
                <a:hlinkClick r:id="rId2">
                  <a:extLst>
                    <a:ext uri="{A12FA001-AC4F-418D-AE19-62706E023703}">
                      <ahyp:hlinkClr xmlns:ahyp="http://schemas.microsoft.com/office/drawing/2018/hyperlinkcolor" val="tx"/>
                    </a:ext>
                  </a:extLst>
                </a:hlinkClick>
              </a:rPr>
              <a:t>Cognitive</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Dissonance</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in</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Sustainability</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Scientists</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Regarding</a:t>
            </a:r>
            <a:r>
              <a:rPr lang="cy-GB" sz="2400" noProof="0" dirty="0">
                <a:hlinkClick r:id="rId2">
                  <a:extLst>
                    <a:ext uri="{A12FA001-AC4F-418D-AE19-62706E023703}">
                      <ahyp:hlinkClr xmlns:ahyp="http://schemas.microsoft.com/office/drawing/2018/hyperlinkcolor" val="tx"/>
                    </a:ext>
                  </a:extLst>
                </a:hlinkClick>
              </a:rPr>
              <a:t> Air </a:t>
            </a:r>
            <a:r>
              <a:rPr lang="cy-GB" sz="2400" noProof="0" dirty="0" err="1">
                <a:hlinkClick r:id="rId2">
                  <a:extLst>
                    <a:ext uri="{A12FA001-AC4F-418D-AE19-62706E023703}">
                      <ahyp:hlinkClr xmlns:ahyp="http://schemas.microsoft.com/office/drawing/2018/hyperlinkcolor" val="tx"/>
                    </a:ext>
                  </a:extLst>
                </a:hlinkClick>
              </a:rPr>
              <a:t>Travel</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for</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Academic</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Purposes</a:t>
            </a:r>
            <a:r>
              <a:rPr lang="cy-GB" sz="2400" noProof="0" dirty="0">
                <a:hlinkClick r:id="rId2">
                  <a:extLst>
                    <a:ext uri="{A12FA001-AC4F-418D-AE19-62706E023703}">
                      <ahyp:hlinkClr xmlns:ahyp="http://schemas.microsoft.com/office/drawing/2018/hyperlinkcolor" val="tx"/>
                    </a:ext>
                  </a:extLst>
                </a:hlinkClick>
              </a:rPr>
              <a:t>: A </a:t>
            </a:r>
            <a:r>
              <a:rPr lang="cy-GB" sz="2400" noProof="0" dirty="0" err="1">
                <a:hlinkClick r:id="rId2">
                  <a:extLst>
                    <a:ext uri="{A12FA001-AC4F-418D-AE19-62706E023703}">
                      <ahyp:hlinkClr xmlns:ahyp="http://schemas.microsoft.com/office/drawing/2018/hyperlinkcolor" val="tx"/>
                    </a:ext>
                  </a:extLst>
                </a:hlinkClick>
              </a:rPr>
              <a:t>Qualitative</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Study</a:t>
            </a:r>
            <a:r>
              <a:rPr lang="cy-GB" sz="2400" noProof="0" dirty="0"/>
              <a:t>’</a:t>
            </a:r>
          </a:p>
          <a:p>
            <a:r>
              <a:rPr lang="cy-GB" sz="2400" dirty="0"/>
              <a:t>Ymddengys ein bod mewn cwmni da</a:t>
            </a:r>
            <a:r>
              <a:rPr lang="cy-GB" sz="2400" noProof="0" dirty="0"/>
              <a:t>!</a:t>
            </a:r>
          </a:p>
          <a:p>
            <a:r>
              <a:rPr lang="cy-GB" sz="2400" noProof="0" dirty="0"/>
              <a:t>D.S. Gall damcaniaethau o faes seicoleg megis anghyseinedd gwybyddol fod yn ddefnyddiol ar </a:t>
            </a:r>
            <a:r>
              <a:rPr lang="cy-GB" sz="2400" noProof="0" dirty="0" err="1"/>
              <a:t>gyfe</a:t>
            </a:r>
            <a:r>
              <a:rPr lang="cy-GB" sz="2400" dirty="0"/>
              <a:t>r eich adroddiadau adfyfyriol</a:t>
            </a:r>
            <a:r>
              <a:rPr lang="cy-GB" sz="2400" noProof="0" dirty="0"/>
              <a:t>.</a:t>
            </a:r>
          </a:p>
          <a:p>
            <a:pPr marL="0" indent="0">
              <a:buNone/>
            </a:pPr>
            <a:endParaRPr lang="cy-GB" sz="2400" noProof="0" dirty="0"/>
          </a:p>
        </p:txBody>
      </p:sp>
      <p:sp>
        <p:nvSpPr>
          <p:cNvPr id="4" name="TextBox 3">
            <a:extLst>
              <a:ext uri="{FF2B5EF4-FFF2-40B4-BE49-F238E27FC236}">
                <a16:creationId xmlns:a16="http://schemas.microsoft.com/office/drawing/2014/main" id="{7ED673E5-DE19-E581-D2AD-C9F2315051CE}"/>
              </a:ext>
            </a:extLst>
          </p:cNvPr>
          <p:cNvSpPr txBox="1"/>
          <p:nvPr/>
        </p:nvSpPr>
        <p:spPr>
          <a:xfrm>
            <a:off x="1223628" y="5140629"/>
            <a:ext cx="4374486" cy="369332"/>
          </a:xfrm>
          <a:prstGeom prst="rect">
            <a:avLst/>
          </a:prstGeom>
          <a:noFill/>
        </p:spPr>
        <p:txBody>
          <a:bodyPr wrap="square" rtlCol="0">
            <a:spAutoFit/>
          </a:bodyPr>
          <a:lstStyle/>
          <a:p>
            <a:pPr algn="r"/>
            <a:r>
              <a:rPr lang="cy-GB" b="1" noProof="0" dirty="0"/>
              <a:t>Pam ydych chi’n credu bod hynny’n wir?</a:t>
            </a:r>
            <a:endParaRPr lang="cy-GB" sz="1800" b="1" noProof="0" dirty="0"/>
          </a:p>
        </p:txBody>
      </p:sp>
      <p:pic>
        <p:nvPicPr>
          <p:cNvPr id="5" name="Picture 4" descr="Icon -Question Mark">
            <a:extLst>
              <a:ext uri="{FF2B5EF4-FFF2-40B4-BE49-F238E27FC236}">
                <a16:creationId xmlns:a16="http://schemas.microsoft.com/office/drawing/2014/main" id="{BDE8AAA0-BCD4-6B37-667D-6CD4A414589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52120" y="5092270"/>
            <a:ext cx="442964" cy="442964"/>
          </a:xfrm>
          <a:prstGeom prst="rect">
            <a:avLst/>
          </a:prstGeom>
        </p:spPr>
      </p:pic>
    </p:spTree>
    <p:extLst>
      <p:ext uri="{BB962C8B-B14F-4D97-AF65-F5344CB8AC3E}">
        <p14:creationId xmlns:p14="http://schemas.microsoft.com/office/powerpoint/2010/main" val="75544162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5804"/>
            <a:ext cx="8229600" cy="583574"/>
          </a:xfrm>
        </p:spPr>
        <p:txBody>
          <a:bodyPr>
            <a:normAutofit fontScale="90000"/>
          </a:bodyPr>
          <a:lstStyle/>
          <a:p>
            <a:pPr algn="ctr"/>
            <a:r>
              <a:rPr lang="en-GB" b="1" dirty="0">
                <a:solidFill>
                  <a:schemeClr val="accent1">
                    <a:lumMod val="75000"/>
                  </a:schemeClr>
                </a:solidFill>
              </a:rPr>
              <a:t>Cognitive Dissonance</a:t>
            </a:r>
          </a:p>
        </p:txBody>
      </p:sp>
      <p:sp>
        <p:nvSpPr>
          <p:cNvPr id="3" name="Content Placeholder 2"/>
          <p:cNvSpPr>
            <a:spLocks noGrp="1"/>
          </p:cNvSpPr>
          <p:nvPr>
            <p:ph idx="1"/>
          </p:nvPr>
        </p:nvSpPr>
        <p:spPr>
          <a:xfrm>
            <a:off x="133825" y="1121702"/>
            <a:ext cx="8748972" cy="3394472"/>
          </a:xfrm>
        </p:spPr>
        <p:txBody>
          <a:bodyPr>
            <a:normAutofit/>
          </a:bodyPr>
          <a:lstStyle/>
          <a:p>
            <a:r>
              <a:rPr lang="en-GB" sz="2400" dirty="0">
                <a:solidFill>
                  <a:schemeClr val="accent1">
                    <a:lumMod val="75000"/>
                  </a:schemeClr>
                </a:solidFill>
              </a:rPr>
              <a:t>Finally, it should be noted that cognitive dissonance is a perfectly common psychological phenomenon for even the ‘experts’</a:t>
            </a:r>
          </a:p>
          <a:p>
            <a:r>
              <a:rPr lang="en-GB" sz="2400" dirty="0">
                <a:solidFill>
                  <a:schemeClr val="accent1">
                    <a:lumMod val="75000"/>
                  </a:schemeClr>
                </a:solidFill>
              </a:rPr>
              <a:t>Indeed, </a:t>
            </a:r>
            <a:r>
              <a:rPr lang="en-GB" sz="2400" dirty="0" err="1">
                <a:solidFill>
                  <a:schemeClr val="accent1">
                    <a:lumMod val="75000"/>
                  </a:schemeClr>
                </a:solidFill>
              </a:rPr>
              <a:t>Schrems</a:t>
            </a:r>
            <a:r>
              <a:rPr lang="en-GB" sz="2400" dirty="0">
                <a:solidFill>
                  <a:schemeClr val="accent1">
                    <a:lumMod val="75000"/>
                  </a:schemeClr>
                </a:solidFill>
              </a:rPr>
              <a:t> and Upham (2020) have identified the issue in their paper ‘</a:t>
            </a:r>
            <a:r>
              <a:rPr lang="en-GB" sz="2400" dirty="0">
                <a:solidFill>
                  <a:schemeClr val="accent1">
                    <a:lumMod val="75000"/>
                  </a:schemeClr>
                </a:solidFill>
                <a:hlinkClick r:id="rId2">
                  <a:extLst>
                    <a:ext uri="{A12FA001-AC4F-418D-AE19-62706E023703}">
                      <ahyp:hlinkClr xmlns:ahyp="http://schemas.microsoft.com/office/drawing/2018/hyperlinkcolor" val="tx"/>
                    </a:ext>
                  </a:extLst>
                </a:hlinkClick>
              </a:rPr>
              <a:t>Cognitive Dissonance in Sustainability Scientists Regarding Air Travel for Academic Purposes: A Qualitative Study</a:t>
            </a:r>
            <a:r>
              <a:rPr lang="en-GB" sz="2400" dirty="0">
                <a:solidFill>
                  <a:schemeClr val="accent1">
                    <a:lumMod val="75000"/>
                  </a:schemeClr>
                </a:solidFill>
              </a:rPr>
              <a:t>’</a:t>
            </a:r>
          </a:p>
          <a:p>
            <a:r>
              <a:rPr lang="en-GB" sz="2400" dirty="0">
                <a:solidFill>
                  <a:schemeClr val="accent1">
                    <a:lumMod val="75000"/>
                  </a:schemeClr>
                </a:solidFill>
              </a:rPr>
              <a:t>It would seem that we are in good company!</a:t>
            </a:r>
          </a:p>
          <a:p>
            <a:r>
              <a:rPr lang="en-GB" sz="2400" dirty="0">
                <a:solidFill>
                  <a:schemeClr val="accent1">
                    <a:lumMod val="75000"/>
                  </a:schemeClr>
                </a:solidFill>
              </a:rPr>
              <a:t>N.B. Theories from psychology such as cognitive dissonance can be useful for your reflective accounts.</a:t>
            </a:r>
          </a:p>
          <a:p>
            <a:pPr marL="0" indent="0">
              <a:buNone/>
            </a:pPr>
            <a:endParaRPr lang="en-GB" dirty="0">
              <a:solidFill>
                <a:schemeClr val="accent1">
                  <a:lumMod val="75000"/>
                </a:schemeClr>
              </a:solidFill>
            </a:endParaRPr>
          </a:p>
        </p:txBody>
      </p:sp>
      <p:sp>
        <p:nvSpPr>
          <p:cNvPr id="4" name="TextBox 3">
            <a:extLst>
              <a:ext uri="{FF2B5EF4-FFF2-40B4-BE49-F238E27FC236}">
                <a16:creationId xmlns:a16="http://schemas.microsoft.com/office/drawing/2014/main" id="{05AA0FBD-A2AB-5847-2279-1CE5782EEBEF}"/>
              </a:ext>
            </a:extLst>
          </p:cNvPr>
          <p:cNvSpPr txBox="1"/>
          <p:nvPr/>
        </p:nvSpPr>
        <p:spPr>
          <a:xfrm>
            <a:off x="1223628" y="5140629"/>
            <a:ext cx="4374486" cy="369332"/>
          </a:xfrm>
          <a:prstGeom prst="rect">
            <a:avLst/>
          </a:prstGeom>
          <a:noFill/>
        </p:spPr>
        <p:txBody>
          <a:bodyPr wrap="square" rtlCol="0">
            <a:spAutoFit/>
          </a:bodyPr>
          <a:lstStyle/>
          <a:p>
            <a:pPr algn="r"/>
            <a:r>
              <a:rPr lang="en-GB" sz="1800" b="1" dirty="0">
                <a:solidFill>
                  <a:schemeClr val="accent1">
                    <a:lumMod val="75000"/>
                  </a:schemeClr>
                </a:solidFill>
              </a:rPr>
              <a:t>Why do you think that is?</a:t>
            </a:r>
          </a:p>
        </p:txBody>
      </p:sp>
      <p:pic>
        <p:nvPicPr>
          <p:cNvPr id="5" name="Picture 4" descr="Icon -Question Mark">
            <a:extLst>
              <a:ext uri="{FF2B5EF4-FFF2-40B4-BE49-F238E27FC236}">
                <a16:creationId xmlns:a16="http://schemas.microsoft.com/office/drawing/2014/main" id="{81D0A2CC-79D8-E4D6-67AB-A987AE92A85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52120" y="5092270"/>
            <a:ext cx="442964" cy="442964"/>
          </a:xfrm>
          <a:prstGeom prst="rect">
            <a:avLst/>
          </a:prstGeom>
        </p:spPr>
      </p:pic>
    </p:spTree>
    <p:extLst>
      <p:ext uri="{BB962C8B-B14F-4D97-AF65-F5344CB8AC3E}">
        <p14:creationId xmlns:p14="http://schemas.microsoft.com/office/powerpoint/2010/main" val="269055091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239917" y="238554"/>
            <a:ext cx="8229600" cy="583574"/>
          </a:xfrm>
        </p:spPr>
        <p:txBody>
          <a:bodyPr>
            <a:normAutofit fontScale="90000"/>
          </a:bodyPr>
          <a:lstStyle/>
          <a:p>
            <a:r>
              <a:rPr lang="cy-GB" b="1" noProof="0" dirty="0"/>
              <a:t>Cyfeirnodau</a:t>
            </a:r>
            <a:r>
              <a:rPr lang="en-GB" altLang="en-US" b="1" dirty="0"/>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0" y="926004"/>
            <a:ext cx="8964996" cy="4560395"/>
          </a:xfrm>
        </p:spPr>
        <p:txBody>
          <a:bodyPr rtlCol="0">
            <a:noAutofit/>
          </a:bodyPr>
          <a:lstStyle/>
          <a:p>
            <a:r>
              <a:rPr lang="en-GB" sz="1200" dirty="0" err="1"/>
              <a:t>Attfield</a:t>
            </a:r>
            <a:r>
              <a:rPr lang="en-GB" sz="1200" dirty="0"/>
              <a:t>, Robin, (2003). Environmental Ethics, </a:t>
            </a:r>
            <a:r>
              <a:rPr lang="cy-GB" sz="1200" noProof="0" dirty="0"/>
              <a:t>Rhydychen</a:t>
            </a:r>
            <a:r>
              <a:rPr lang="en-GB" sz="1200" dirty="0"/>
              <a:t> / Oxford: Polity.</a:t>
            </a:r>
            <a:endParaRPr lang="en-GB" altLang="en-US" sz="1200" dirty="0"/>
          </a:p>
          <a:p>
            <a:r>
              <a:rPr lang="en-GB" altLang="en-US" sz="1200" dirty="0"/>
              <a:t>Adams </a:t>
            </a:r>
            <a:r>
              <a:rPr lang="en-GB" altLang="en-US" sz="1200" dirty="0" err="1"/>
              <a:t>W.M</a:t>
            </a:r>
            <a:r>
              <a:rPr lang="en-GB" altLang="en-US" sz="1200" dirty="0"/>
              <a:t>. Green Development (2001) (</a:t>
            </a:r>
            <a:r>
              <a:rPr lang="cy-GB" sz="1200" noProof="0" dirty="0"/>
              <a:t>2il argraffiad </a:t>
            </a:r>
            <a:r>
              <a:rPr lang="en-GB" altLang="en-US" sz="1200" dirty="0"/>
              <a:t>/ 2nd edition) </a:t>
            </a:r>
            <a:r>
              <a:rPr lang="cy-GB" sz="1200" noProof="0" dirty="0"/>
              <a:t>Llundain</a:t>
            </a:r>
            <a:r>
              <a:rPr lang="en-GB" altLang="en-US" sz="1200" dirty="0"/>
              <a:t> / London: Routledge. </a:t>
            </a:r>
            <a:r>
              <a:rPr lang="cy-GB" sz="1200" noProof="0" dirty="0"/>
              <a:t>Ar gael yn </a:t>
            </a:r>
            <a:r>
              <a:rPr lang="en-GB" altLang="en-US" sz="1200" dirty="0"/>
              <a:t>/ Available at: </a:t>
            </a:r>
            <a:r>
              <a:rPr lang="en-GB" sz="1200" dirty="0">
                <a:hlinkClick r:id="rId2"/>
              </a:rPr>
              <a:t>Full details and actions for Green Development: Environment and Sustainability in a Developing World</a:t>
            </a:r>
            <a:r>
              <a:rPr lang="en-GB" sz="1200" dirty="0"/>
              <a:t> </a:t>
            </a:r>
            <a:r>
              <a:rPr lang="en-GB" altLang="en-US" sz="1200" dirty="0"/>
              <a:t>[</a:t>
            </a:r>
            <a:r>
              <a:rPr lang="cy-GB" sz="1200" noProof="0" dirty="0"/>
              <a:t>Cyrchwyd Ddiwethaf / </a:t>
            </a:r>
            <a:r>
              <a:rPr lang="en-GB" altLang="en-US" sz="1200" dirty="0"/>
              <a:t>Last Accessed 20/06/2025]</a:t>
            </a:r>
          </a:p>
          <a:p>
            <a:r>
              <a:rPr lang="en-GB" altLang="en-US" sz="1200" dirty="0"/>
              <a:t>Bakker, K. (2007) ‘The Commons Versus the Commodity: Alter-globalization, Anti-privatization and the Human Right to Water in the Global South’, Antipode, 39(3), pp. 430–455. </a:t>
            </a:r>
            <a:r>
              <a:rPr lang="cy-GB" sz="1200" dirty="0"/>
              <a:t>Ar gael yn / </a:t>
            </a:r>
            <a:r>
              <a:rPr lang="en-GB" altLang="en-US" sz="1200" dirty="0"/>
              <a:t>Available at: </a:t>
            </a:r>
            <a:r>
              <a:rPr lang="en-GB" sz="1200" dirty="0">
                <a:hlinkClick r:id="rId3"/>
              </a:rPr>
              <a:t>The “Commons” Versus the “Commodity”: Alter-globalization, Anti-privatization and the Human Right to Water in the Global South. - EBSCO</a:t>
            </a:r>
            <a:r>
              <a:rPr lang="en-GB" altLang="en-US" sz="1200" dirty="0"/>
              <a:t>[</a:t>
            </a:r>
            <a:r>
              <a:rPr lang="cy-GB" sz="1200" dirty="0"/>
              <a:t>Cyrchwyd Ddiwethaf / </a:t>
            </a:r>
            <a:r>
              <a:rPr lang="en-GB" altLang="en-US" sz="1200" dirty="0"/>
              <a:t>Last Accessed 20/06/2025] </a:t>
            </a:r>
          </a:p>
          <a:p>
            <a:r>
              <a:rPr lang="en-GB" sz="1200" dirty="0"/>
              <a:t>Beder, Sharon, (1993) The Nature of Sustainable Development (Newham, Vic., </a:t>
            </a:r>
            <a:r>
              <a:rPr lang="cy-GB" sz="1200" noProof="0" dirty="0"/>
              <a:t>Awstralia</a:t>
            </a:r>
            <a:r>
              <a:rPr lang="en-GB" sz="1200" dirty="0"/>
              <a:t> / Australia: Scribe Publications.</a:t>
            </a:r>
          </a:p>
          <a:p>
            <a:r>
              <a:rPr lang="en-GB" sz="1200" dirty="0"/>
              <a:t>Best, J. (2007) ‘Legitimacy dilemmas: the IMF’s pursuit of country ownership’, Third world quarterly, 28(3), pp. 469–488. </a:t>
            </a:r>
            <a:r>
              <a:rPr lang="cy-GB" sz="1200" dirty="0"/>
              <a:t>Ar gael yn / </a:t>
            </a:r>
            <a:r>
              <a:rPr lang="en-GB" sz="1200" dirty="0"/>
              <a:t>Available at: </a:t>
            </a:r>
            <a:r>
              <a:rPr lang="en-GB" sz="1200" dirty="0">
                <a:hlinkClick r:id="rId4"/>
              </a:rPr>
              <a:t>Legitimacy Dilemmas: The IMF's Pursuit of Country Ownership on JSTOR</a:t>
            </a:r>
            <a:r>
              <a:rPr lang="en-GB" sz="1200" dirty="0"/>
              <a:t> </a:t>
            </a:r>
            <a:r>
              <a:rPr lang="en-GB" altLang="en-US" sz="1200" dirty="0"/>
              <a:t>[</a:t>
            </a:r>
            <a:r>
              <a:rPr lang="cy-GB" sz="1200" dirty="0"/>
              <a:t>Cyrchwyd Ddiwethaf / </a:t>
            </a:r>
            <a:r>
              <a:rPr lang="en-GB" altLang="en-US" sz="1200" dirty="0"/>
              <a:t>Last Accessed 20/06/2025]</a:t>
            </a:r>
            <a:endParaRPr lang="en-GB" sz="1200" dirty="0"/>
          </a:p>
          <a:p>
            <a:r>
              <a:rPr lang="en-GB" sz="1200" dirty="0"/>
              <a:t>Biehl, J. (1992) ‘Perspectives on ecofeminism: viewpoint’, Environmental action (Washington, D.C.), 24(2), p. 19–. </a:t>
            </a:r>
            <a:r>
              <a:rPr lang="cy-GB" sz="1200" dirty="0"/>
              <a:t>Ar gael yn / </a:t>
            </a:r>
            <a:r>
              <a:rPr lang="en-GB" sz="1200" dirty="0"/>
              <a:t>Available at: </a:t>
            </a:r>
            <a:r>
              <a:rPr lang="en-GB" sz="1200" dirty="0">
                <a:hlinkClick r:id="rId5"/>
              </a:rPr>
              <a:t>(PDF) Perspectives on Ecofeminism (1992) | Janet Biehl - Academia.edu</a:t>
            </a:r>
            <a:r>
              <a:rPr lang="en-GB" sz="1200" dirty="0"/>
              <a:t> </a:t>
            </a:r>
            <a:r>
              <a:rPr lang="en-GB" altLang="en-US" sz="1200" dirty="0"/>
              <a:t>[</a:t>
            </a:r>
            <a:r>
              <a:rPr lang="cy-GB" sz="1200" dirty="0"/>
              <a:t>Cyrchwyd Ddiwethaf / </a:t>
            </a:r>
            <a:r>
              <a:rPr lang="en-GB" altLang="en-US" sz="1200" dirty="0"/>
              <a:t>Last Accessed 20/06/2025] </a:t>
            </a:r>
          </a:p>
          <a:p>
            <a:r>
              <a:rPr lang="en-GB" altLang="en-US" sz="1200" dirty="0"/>
              <a:t>Bookchin, M. (1993) What is Social Ecology? The Anarchist Library </a:t>
            </a:r>
            <a:r>
              <a:rPr lang="cy-GB" sz="1200" dirty="0"/>
              <a:t>Ar gael yn / </a:t>
            </a:r>
            <a:r>
              <a:rPr lang="en-GB" altLang="en-US" sz="1200" dirty="0"/>
              <a:t>Available at: </a:t>
            </a:r>
            <a:r>
              <a:rPr lang="en-GB" sz="1200" dirty="0">
                <a:hlinkClick r:id="rId6"/>
              </a:rPr>
              <a:t>What is Social Ecology? | The Anarchist Library</a:t>
            </a:r>
            <a:r>
              <a:rPr lang="en-GB" sz="1200" dirty="0"/>
              <a:t> </a:t>
            </a:r>
            <a:r>
              <a:rPr lang="en-GB" altLang="en-US" sz="1200" dirty="0"/>
              <a:t>[</a:t>
            </a:r>
            <a:r>
              <a:rPr lang="cy-GB" sz="1200" dirty="0"/>
              <a:t>Cyrchwyd Ddiwethaf / </a:t>
            </a:r>
            <a:r>
              <a:rPr lang="en-GB" altLang="en-US" sz="1200" dirty="0"/>
              <a:t>Last Accessed 20/06/2025]</a:t>
            </a:r>
          </a:p>
          <a:p>
            <a:r>
              <a:rPr lang="en-GB" altLang="en-US" sz="1200" dirty="0"/>
              <a:t>Bookchin, M. (2005) The Ecology of Freedom Stirling: AK Press</a:t>
            </a:r>
          </a:p>
          <a:p>
            <a:r>
              <a:rPr lang="en-GB" altLang="en-US" sz="1200" dirty="0"/>
              <a:t>Brooke-Holland, L. (2024) </a:t>
            </a:r>
            <a:r>
              <a:rPr lang="en-GB" altLang="en-US" sz="1200" i="1" dirty="0"/>
              <a:t>What is the Global South? </a:t>
            </a:r>
            <a:r>
              <a:rPr lang="cy-GB" sz="1200" noProof="0" dirty="0"/>
              <a:t>Llundain: Llyfrgell </a:t>
            </a:r>
            <a:r>
              <a:rPr lang="cy-GB" sz="1200" noProof="0" dirty="0" err="1"/>
              <a:t>Tŷ’r</a:t>
            </a:r>
            <a:r>
              <a:rPr lang="cy-GB" sz="1200" noProof="0" dirty="0"/>
              <a:t> Cyffredin </a:t>
            </a:r>
            <a:r>
              <a:rPr lang="en-GB" altLang="en-US" sz="1200" dirty="0"/>
              <a:t>/ London: House of Commons Library </a:t>
            </a:r>
            <a:r>
              <a:rPr lang="cy-GB" sz="1200" dirty="0"/>
              <a:t>Ar gael yn / </a:t>
            </a:r>
            <a:r>
              <a:rPr lang="en-GB" altLang="en-US" sz="1200" dirty="0"/>
              <a:t>Available at: </a:t>
            </a:r>
            <a:r>
              <a:rPr lang="en-GB" sz="1200" dirty="0">
                <a:hlinkClick r:id="rId7"/>
              </a:rPr>
              <a:t>What is the Global South?</a:t>
            </a:r>
            <a:r>
              <a:rPr lang="en-GB" sz="1200" dirty="0"/>
              <a:t> [</a:t>
            </a:r>
            <a:r>
              <a:rPr lang="cy-GB" sz="1200" dirty="0"/>
              <a:t>Cyrchwyd Ddiwethaf / </a:t>
            </a:r>
            <a:r>
              <a:rPr lang="en-GB" sz="1200" dirty="0"/>
              <a:t>Last Accessed 20/06/2025]</a:t>
            </a:r>
            <a:endParaRPr lang="en-GB" altLang="en-US" sz="1200" i="1" dirty="0"/>
          </a:p>
          <a:p>
            <a:r>
              <a:rPr lang="en-GB" altLang="en-US" sz="1200" dirty="0"/>
              <a:t>Brown, T. (1997) ‘Clearances and Clearings: Deforestation in Mesolithic/Neolithic Britain’, Oxford journal of archaeology, 16(2), pp. 133–146. </a:t>
            </a:r>
            <a:r>
              <a:rPr lang="cy-GB" sz="1200" dirty="0"/>
              <a:t>Ar gael yn / </a:t>
            </a:r>
            <a:r>
              <a:rPr lang="en-GB" altLang="en-US" sz="1200" dirty="0"/>
              <a:t>Available at: </a:t>
            </a:r>
            <a:r>
              <a:rPr lang="en-GB" sz="1200" dirty="0">
                <a:hlinkClick r:id="rId8"/>
              </a:rPr>
              <a:t>Clearances and Clearings: Deforestation in Mesolithic/Neolithic Britain - Brown - 1997 - Oxford Journal of Archaeology - Wiley Online Library</a:t>
            </a:r>
            <a:r>
              <a:rPr lang="en-GB" sz="1200" dirty="0"/>
              <a:t> </a:t>
            </a:r>
            <a:r>
              <a:rPr lang="en-GB" altLang="en-US" sz="1200" dirty="0"/>
              <a:t>[</a:t>
            </a:r>
            <a:r>
              <a:rPr lang="cy-GB" sz="1200" dirty="0"/>
              <a:t>Cyrchwyd Ddiwethaf / </a:t>
            </a:r>
            <a:r>
              <a:rPr lang="en-GB" altLang="en-US" sz="1200" dirty="0"/>
              <a:t>Last Accessed 20/06/2025]</a:t>
            </a:r>
            <a:endParaRPr lang="en-GB" sz="1200" dirty="0"/>
          </a:p>
        </p:txBody>
      </p:sp>
    </p:spTree>
    <p:extLst>
      <p:ext uri="{BB962C8B-B14F-4D97-AF65-F5344CB8AC3E}">
        <p14:creationId xmlns:p14="http://schemas.microsoft.com/office/powerpoint/2010/main" val="403609373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187516" y="250668"/>
            <a:ext cx="8229600" cy="529568"/>
          </a:xfrm>
        </p:spPr>
        <p:txBody>
          <a:bodyPr>
            <a:normAutofit fontScale="90000"/>
          </a:bodyPr>
          <a:lstStyle/>
          <a:p>
            <a:r>
              <a:rPr lang="cy-GB" b="1" dirty="0"/>
              <a:t>Cyfeirnodau</a:t>
            </a:r>
            <a:r>
              <a:rPr lang="en-GB" altLang="en-US" b="1" dirty="0"/>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89502" y="1043702"/>
            <a:ext cx="9084987" cy="3394472"/>
          </a:xfrm>
        </p:spPr>
        <p:txBody>
          <a:bodyPr rtlCol="0">
            <a:noAutofit/>
          </a:bodyPr>
          <a:lstStyle/>
          <a:p>
            <a:r>
              <a:rPr lang="en-GB" altLang="en-US" sz="1200" dirty="0"/>
              <a:t>Buchanan, I. (2018) </a:t>
            </a:r>
            <a:r>
              <a:rPr lang="en-GB" altLang="en-US" sz="1200" i="1" dirty="0"/>
              <a:t>A Dictionary of Critical Theory</a:t>
            </a:r>
            <a:r>
              <a:rPr lang="en-GB" altLang="en-US" sz="1200" dirty="0"/>
              <a:t> (2 </a:t>
            </a:r>
            <a:r>
              <a:rPr lang="en-GB" altLang="en-US" sz="1200" dirty="0" err="1"/>
              <a:t>arg</a:t>
            </a:r>
            <a:r>
              <a:rPr lang="en-GB" altLang="en-US" sz="1200" dirty="0"/>
              <a:t> / 2 ed.) </a:t>
            </a:r>
            <a:r>
              <a:rPr lang="cy-GB" sz="1200" noProof="0" dirty="0"/>
              <a:t>Rhydychen</a:t>
            </a:r>
            <a:r>
              <a:rPr lang="en-GB" altLang="en-US" sz="1200" dirty="0"/>
              <a:t> / Oxford: OUP </a:t>
            </a:r>
            <a:r>
              <a:rPr lang="cy-GB" sz="1200" dirty="0"/>
              <a:t>Ar gael yn / </a:t>
            </a:r>
            <a:r>
              <a:rPr lang="en-GB" altLang="en-US" sz="1200" dirty="0"/>
              <a:t>Available at: </a:t>
            </a:r>
            <a:r>
              <a:rPr lang="en-GB" sz="1200" dirty="0">
                <a:hlinkClick r:id="rId2"/>
              </a:rPr>
              <a:t>Complexity theory - Oxford Reference </a:t>
            </a:r>
            <a:r>
              <a:rPr lang="en-GB" sz="1200" dirty="0"/>
              <a:t> </a:t>
            </a:r>
            <a:r>
              <a:rPr lang="en-GB" altLang="en-US" sz="1200" dirty="0"/>
              <a:t>[</a:t>
            </a:r>
            <a:r>
              <a:rPr lang="cy-GB" sz="1200" dirty="0"/>
              <a:t>Cyrchwyd Ddiwethaf / </a:t>
            </a:r>
            <a:r>
              <a:rPr lang="en-GB" altLang="en-US" sz="1200" dirty="0"/>
              <a:t>Last Accessed 20/06/2025] </a:t>
            </a:r>
          </a:p>
          <a:p>
            <a:r>
              <a:rPr lang="en-GB" altLang="en-US" sz="1200" dirty="0"/>
              <a:t>Caradonna, J.L. (2015) </a:t>
            </a:r>
            <a:r>
              <a:rPr lang="en-GB" altLang="en-US" sz="1200" i="1" dirty="0"/>
              <a:t>Sustainability – A History </a:t>
            </a:r>
            <a:r>
              <a:rPr lang="en-GB" altLang="en-US" sz="1200" dirty="0"/>
              <a:t>[</a:t>
            </a:r>
            <a:r>
              <a:rPr lang="cy-GB" sz="1200" noProof="0" dirty="0"/>
              <a:t>Fideo</a:t>
            </a:r>
            <a:r>
              <a:rPr lang="en-GB" altLang="en-US" sz="1200" dirty="0"/>
              <a:t> / Video] Oxford University Press </a:t>
            </a:r>
            <a:r>
              <a:rPr lang="cy-GB" sz="1200" dirty="0"/>
              <a:t>Ar gael yn / </a:t>
            </a:r>
            <a:r>
              <a:rPr lang="en-GB" altLang="en-US" sz="1200" dirty="0"/>
              <a:t>Available at: </a:t>
            </a:r>
            <a:r>
              <a:rPr lang="en-GB" altLang="en-US" sz="1200" i="1" dirty="0"/>
              <a:t> </a:t>
            </a:r>
            <a:r>
              <a:rPr lang="en-GB" sz="1200" dirty="0">
                <a:hlinkClick r:id="rId3"/>
              </a:rPr>
              <a:t>Sustainability – A History by: Jeremy L. Caradonna</a:t>
            </a:r>
            <a:r>
              <a:rPr lang="en-GB" sz="1200" dirty="0"/>
              <a:t> [</a:t>
            </a:r>
            <a:r>
              <a:rPr lang="cy-GB" sz="1200" dirty="0"/>
              <a:t>Cyrchwyd Ddiwethaf / </a:t>
            </a:r>
            <a:r>
              <a:rPr lang="en-GB" sz="1200" dirty="0"/>
              <a:t>Last Accessed 13/06/2025]</a:t>
            </a:r>
          </a:p>
          <a:p>
            <a:r>
              <a:rPr lang="en-GB" altLang="en-US" sz="1200" dirty="0" err="1"/>
              <a:t>Castree</a:t>
            </a:r>
            <a:r>
              <a:rPr lang="en-GB" altLang="en-US" sz="1200" dirty="0"/>
              <a:t>, N., Kitchin, R. and Rogers, A. (2013a) A Dictionary of Human Geography. Arg 1af / 1st </a:t>
            </a:r>
            <a:r>
              <a:rPr lang="en-GB" altLang="en-US" sz="1200" dirty="0" err="1"/>
              <a:t>edn</a:t>
            </a:r>
            <a:r>
              <a:rPr lang="en-GB" altLang="en-US" sz="1200" dirty="0"/>
              <a:t>. </a:t>
            </a:r>
            <a:r>
              <a:rPr lang="cy-GB" sz="1200" noProof="0" dirty="0"/>
              <a:t>Rhydychen</a:t>
            </a:r>
            <a:r>
              <a:rPr lang="en-GB" altLang="en-US" sz="1200" dirty="0"/>
              <a:t> / Oxford: Oxford University Press, Incorporated. </a:t>
            </a:r>
            <a:r>
              <a:rPr lang="cy-GB" sz="1200" dirty="0"/>
              <a:t>Ar gael yn / </a:t>
            </a:r>
            <a:r>
              <a:rPr lang="en-GB" altLang="en-US" sz="1200" dirty="0"/>
              <a:t>Available at: </a:t>
            </a:r>
            <a:r>
              <a:rPr lang="en-GB" sz="1200" dirty="0">
                <a:hlinkClick r:id="rId4"/>
              </a:rPr>
              <a:t>Endogenous growth - Oxford Reference</a:t>
            </a:r>
            <a:r>
              <a:rPr lang="en-GB" sz="1200" dirty="0"/>
              <a:t> [</a:t>
            </a:r>
            <a:r>
              <a:rPr lang="cy-GB" sz="1200" dirty="0"/>
              <a:t>Cyrchwyd Ddiwethaf / </a:t>
            </a:r>
            <a:r>
              <a:rPr lang="en-GB" sz="1200" dirty="0"/>
              <a:t>Last Accessed 13/06/2025]</a:t>
            </a:r>
          </a:p>
          <a:p>
            <a:r>
              <a:rPr lang="en-GB" altLang="en-US" sz="1200" dirty="0" err="1"/>
              <a:t>Castree</a:t>
            </a:r>
            <a:r>
              <a:rPr lang="en-GB" altLang="en-US" sz="1200" dirty="0"/>
              <a:t>, N., Kitchin, R. and Rogers, A.(2013b) A Dictionary of Human Geography. Arg 1af / 1st </a:t>
            </a:r>
            <a:r>
              <a:rPr lang="en-GB" altLang="en-US" sz="1200" dirty="0" err="1"/>
              <a:t>edn</a:t>
            </a:r>
            <a:r>
              <a:rPr lang="en-GB" altLang="en-US" sz="1200" dirty="0"/>
              <a:t>. </a:t>
            </a:r>
            <a:r>
              <a:rPr lang="cy-GB" sz="1200" dirty="0"/>
              <a:t>Rhydychen / </a:t>
            </a:r>
            <a:r>
              <a:rPr lang="en-GB" altLang="en-US" sz="1200" dirty="0"/>
              <a:t>Oxford: Oxford University Press, Incorporated. </a:t>
            </a:r>
            <a:r>
              <a:rPr lang="cy-GB" sz="1200" dirty="0"/>
              <a:t>Ar gael yn / </a:t>
            </a:r>
            <a:r>
              <a:rPr lang="en-GB" altLang="en-US" sz="1200" dirty="0"/>
              <a:t>Available at: </a:t>
            </a:r>
            <a:r>
              <a:rPr lang="en-GB" sz="1200" dirty="0">
                <a:hlinkClick r:id="rId5"/>
              </a:rPr>
              <a:t>Conservation - Oxford Reference </a:t>
            </a:r>
            <a:r>
              <a:rPr lang="en-GB" sz="1200" dirty="0"/>
              <a:t> [</a:t>
            </a:r>
            <a:r>
              <a:rPr lang="cy-GB" sz="1200" dirty="0"/>
              <a:t>Cyrchwyd Ddiwethaf / </a:t>
            </a:r>
            <a:r>
              <a:rPr lang="en-GB" sz="1200" dirty="0"/>
              <a:t>Last Accessed 13/06/2025]</a:t>
            </a:r>
          </a:p>
          <a:p>
            <a:r>
              <a:rPr lang="en-GB" altLang="en-US" sz="1200" dirty="0" err="1"/>
              <a:t>Castree</a:t>
            </a:r>
            <a:r>
              <a:rPr lang="en-GB" altLang="en-US" sz="1200" dirty="0"/>
              <a:t>, N., Kitchin, R. and Rogers, A.(2013c) A Dictionary of Human Geography. Arg 1af / 1st </a:t>
            </a:r>
            <a:r>
              <a:rPr lang="en-GB" altLang="en-US" sz="1200" dirty="0" err="1"/>
              <a:t>edn</a:t>
            </a:r>
            <a:r>
              <a:rPr lang="en-GB" altLang="en-US" sz="1200" dirty="0"/>
              <a:t>. </a:t>
            </a:r>
            <a:r>
              <a:rPr lang="cy-GB" sz="1200" dirty="0"/>
              <a:t>Rhydychen / </a:t>
            </a:r>
            <a:r>
              <a:rPr lang="en-GB" altLang="en-US" sz="1200" dirty="0"/>
              <a:t>Oxford: Oxford University Press, Incorporated. </a:t>
            </a:r>
            <a:r>
              <a:rPr lang="cy-GB" sz="1200" dirty="0"/>
              <a:t>Ar gael yn / </a:t>
            </a:r>
            <a:r>
              <a:rPr lang="en-GB" altLang="en-US" sz="1200" dirty="0"/>
              <a:t>Available at: </a:t>
            </a:r>
            <a:r>
              <a:rPr lang="en-GB" sz="1200" dirty="0">
                <a:hlinkClick r:id="rId6"/>
              </a:rPr>
              <a:t>Eugenics - Oxford Reference </a:t>
            </a:r>
            <a:r>
              <a:rPr lang="en-GB" sz="1200" dirty="0"/>
              <a:t> [</a:t>
            </a:r>
            <a:r>
              <a:rPr lang="cy-GB" sz="1200" dirty="0"/>
              <a:t>Cyrchwyd Ddiwethaf / </a:t>
            </a:r>
            <a:r>
              <a:rPr lang="en-GB" sz="1200" dirty="0"/>
              <a:t>Last Accessed 20/06/2025]</a:t>
            </a:r>
            <a:endParaRPr lang="en-GB" altLang="en-US" sz="1200" dirty="0"/>
          </a:p>
          <a:p>
            <a:r>
              <a:rPr lang="en-GB" altLang="en-US" sz="1200" dirty="0"/>
              <a:t>Colman, A. M. [</a:t>
            </a:r>
            <a:r>
              <a:rPr lang="en-GB" altLang="en-US" sz="1200" dirty="0" err="1"/>
              <a:t>gol</a:t>
            </a:r>
            <a:r>
              <a:rPr lang="en-GB" altLang="en-US" sz="1200" dirty="0"/>
              <a:t> / ed] (2015) ‘Cognitive Dissonance’ in </a:t>
            </a:r>
            <a:r>
              <a:rPr lang="en-GB" altLang="en-US" sz="1200" i="1" dirty="0"/>
              <a:t>A Dictionary of Psychology </a:t>
            </a:r>
            <a:r>
              <a:rPr lang="cy-GB" sz="1200" dirty="0"/>
              <a:t>Rhydychen / </a:t>
            </a:r>
            <a:r>
              <a:rPr lang="en-GB" altLang="en-US" sz="1200" dirty="0"/>
              <a:t>Oxford: OUP </a:t>
            </a:r>
            <a:r>
              <a:rPr lang="cy-GB" sz="1200" dirty="0"/>
              <a:t>Ar gael yn / </a:t>
            </a:r>
            <a:r>
              <a:rPr lang="en-GB" altLang="en-US" sz="1200" dirty="0"/>
              <a:t>Available at: </a:t>
            </a:r>
            <a:r>
              <a:rPr lang="en-GB" sz="1200" dirty="0">
                <a:hlinkClick r:id="rId7"/>
              </a:rPr>
              <a:t>Cognitive dissonance - Oxford Reference </a:t>
            </a:r>
            <a:r>
              <a:rPr lang="en-GB" sz="1200" dirty="0"/>
              <a:t> </a:t>
            </a:r>
            <a:r>
              <a:rPr lang="en-GB" altLang="en-US" sz="1200" dirty="0"/>
              <a:t>[</a:t>
            </a:r>
            <a:r>
              <a:rPr lang="cy-GB" sz="1200" dirty="0"/>
              <a:t>Cyrchwyd Ddiwethaf / </a:t>
            </a:r>
            <a:r>
              <a:rPr lang="en-GB" altLang="en-US" sz="1200" dirty="0"/>
              <a:t>Last Accessed 20/06/2025] </a:t>
            </a:r>
          </a:p>
          <a:p>
            <a:r>
              <a:rPr lang="en-GB" altLang="en-US" sz="1200" dirty="0"/>
              <a:t>Cottrell, S. (2013) </a:t>
            </a:r>
            <a:r>
              <a:rPr lang="en-GB" altLang="en-US" sz="1200" i="1" dirty="0"/>
              <a:t>The Study Skills Handbook </a:t>
            </a:r>
            <a:r>
              <a:rPr lang="en-GB" altLang="en-US" sz="1200" dirty="0"/>
              <a:t>Basingstoke: Palgrave Macmillan </a:t>
            </a:r>
            <a:r>
              <a:rPr lang="cy-GB" sz="1200" dirty="0"/>
              <a:t>Ar gael yn / </a:t>
            </a:r>
            <a:r>
              <a:rPr lang="en-GB" altLang="en-US" sz="1200" dirty="0"/>
              <a:t>Available at: </a:t>
            </a:r>
            <a:r>
              <a:rPr lang="en-GB" sz="1200" dirty="0">
                <a:hlinkClick r:id="rId8"/>
              </a:rPr>
              <a:t>ProQuest </a:t>
            </a:r>
            <a:r>
              <a:rPr lang="en-GB" sz="1200" dirty="0" err="1">
                <a:hlinkClick r:id="rId8"/>
              </a:rPr>
              <a:t>Ebook</a:t>
            </a:r>
            <a:r>
              <a:rPr lang="en-GB" sz="1200" dirty="0">
                <a:hlinkClick r:id="rId8"/>
              </a:rPr>
              <a:t> Central - Book Details</a:t>
            </a:r>
            <a:r>
              <a:rPr lang="en-GB" altLang="en-US" sz="1200" dirty="0"/>
              <a:t>  [</a:t>
            </a:r>
            <a:r>
              <a:rPr lang="cy-GB" sz="1200" dirty="0"/>
              <a:t>Cyrchwyd Ddiwethaf / </a:t>
            </a:r>
            <a:r>
              <a:rPr lang="en-GB" altLang="en-US" sz="1200" dirty="0"/>
              <a:t>Last Accessed 20/06/2025]</a:t>
            </a:r>
          </a:p>
          <a:p>
            <a:r>
              <a:rPr lang="en-GB" altLang="en-US" sz="1200" dirty="0"/>
              <a:t>Crop Trust (2025) </a:t>
            </a:r>
            <a:r>
              <a:rPr lang="en-GB" altLang="en-US" sz="1200" i="1" dirty="0"/>
              <a:t>Svalbard Global Seed Vault </a:t>
            </a:r>
            <a:r>
              <a:rPr lang="cy-GB" sz="1200" dirty="0"/>
              <a:t>Ar gael yn / </a:t>
            </a:r>
            <a:r>
              <a:rPr lang="en-GB" altLang="en-US" sz="1200" dirty="0"/>
              <a:t>Available at: </a:t>
            </a:r>
            <a:r>
              <a:rPr lang="en-GB" sz="1200" dirty="0">
                <a:hlinkClick r:id="rId9"/>
              </a:rPr>
              <a:t>Svalbard Global Seed Vault - Crop Trust</a:t>
            </a:r>
            <a:r>
              <a:rPr lang="en-GB" sz="1200" dirty="0"/>
              <a:t> [</a:t>
            </a:r>
            <a:r>
              <a:rPr lang="cy-GB" sz="1200" dirty="0"/>
              <a:t>Cyrchwyd Ddiwethaf / </a:t>
            </a:r>
            <a:r>
              <a:rPr lang="en-GB" sz="1200" dirty="0"/>
              <a:t>Last Accessed 13/06/2025]</a:t>
            </a:r>
            <a:endParaRPr lang="en-GB" altLang="en-US" sz="1200" i="1" dirty="0"/>
          </a:p>
          <a:p>
            <a:r>
              <a:rPr lang="en-GB" altLang="en-US" sz="1200" dirty="0"/>
              <a:t>Cudworth E. Environment and Society </a:t>
            </a:r>
            <a:r>
              <a:rPr lang="cy-GB" sz="1200" noProof="0" dirty="0"/>
              <a:t>Llundain</a:t>
            </a:r>
            <a:r>
              <a:rPr lang="en-GB" altLang="en-US" sz="1200" dirty="0"/>
              <a:t> / London: Routledge. </a:t>
            </a:r>
          </a:p>
          <a:p>
            <a:r>
              <a:rPr lang="en-GB" altLang="en-US" sz="1200" dirty="0" err="1"/>
              <a:t>D’Eaubonne</a:t>
            </a:r>
            <a:r>
              <a:rPr lang="en-GB" altLang="en-US" sz="1200" dirty="0"/>
              <a:t>, F. (1974 [2020]) Feminism or Death </a:t>
            </a:r>
            <a:r>
              <a:rPr lang="cy-GB" sz="1200" dirty="0"/>
              <a:t>Llundain / </a:t>
            </a:r>
            <a:r>
              <a:rPr lang="en-GB" altLang="en-US" sz="1200" dirty="0"/>
              <a:t>London: </a:t>
            </a:r>
          </a:p>
          <a:p>
            <a:r>
              <a:rPr lang="en-GB" altLang="en-US" sz="1200" dirty="0"/>
              <a:t>Dasgupta, P. (1998) ‘Population, consumption and resources: Ethical issues’, Ecological economics, 24(2-3), pp. 139–152. </a:t>
            </a:r>
            <a:r>
              <a:rPr lang="cy-GB" sz="1200" dirty="0"/>
              <a:t>Ar gael yn / </a:t>
            </a:r>
            <a:r>
              <a:rPr lang="en-GB" altLang="en-US" sz="1200" dirty="0"/>
              <a:t>Available at: </a:t>
            </a:r>
            <a:r>
              <a:rPr lang="en-GB" sz="1200" dirty="0">
                <a:hlinkClick r:id="rId10"/>
              </a:rPr>
              <a:t>Population, consumption and resources: Ethical issues - ScienceDirect</a:t>
            </a:r>
            <a:r>
              <a:rPr lang="en-GB" altLang="en-US" sz="1200" dirty="0"/>
              <a:t>  [</a:t>
            </a:r>
            <a:r>
              <a:rPr lang="cy-GB" sz="1200" dirty="0"/>
              <a:t>Cyrchwyd Ddiwethaf / </a:t>
            </a:r>
            <a:r>
              <a:rPr lang="en-GB" altLang="en-US" sz="1200" dirty="0"/>
              <a:t>Last Accessed 20/06/2025]</a:t>
            </a:r>
          </a:p>
          <a:p>
            <a:pPr marL="0" indent="0">
              <a:buNone/>
            </a:pPr>
            <a:endParaRPr lang="en-GB" altLang="en-US" sz="1200" dirty="0"/>
          </a:p>
        </p:txBody>
      </p:sp>
    </p:spTree>
    <p:extLst>
      <p:ext uri="{BB962C8B-B14F-4D97-AF65-F5344CB8AC3E}">
        <p14:creationId xmlns:p14="http://schemas.microsoft.com/office/powerpoint/2010/main" val="221066551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248970" y="0"/>
            <a:ext cx="8229600" cy="691586"/>
          </a:xfrm>
        </p:spPr>
        <p:txBody>
          <a:bodyPr>
            <a:normAutofit fontScale="90000"/>
          </a:bodyPr>
          <a:lstStyle/>
          <a:p>
            <a:r>
              <a:rPr lang="cy-GB" b="1" dirty="0"/>
              <a:t>Cyfeirnodau</a:t>
            </a:r>
            <a:r>
              <a:rPr lang="en-GB" altLang="en-US" b="1" dirty="0"/>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98757" y="582939"/>
            <a:ext cx="8946486" cy="3394472"/>
          </a:xfrm>
        </p:spPr>
        <p:txBody>
          <a:bodyPr rtlCol="0">
            <a:noAutofit/>
          </a:bodyPr>
          <a:lstStyle/>
          <a:p>
            <a:r>
              <a:rPr lang="en-GB" altLang="en-US" sz="1200" dirty="0" err="1"/>
              <a:t>Dobscha</a:t>
            </a:r>
            <a:r>
              <a:rPr lang="en-GB" altLang="en-US" sz="1200" dirty="0"/>
              <a:t>, S. (1993) ‘Women and the Environment: Applying Ecofeminism to Environmentally-Related Consumption’, in Advances in consumer research. Urbana, Ill: Association for Consumer Research, p. 36–. </a:t>
            </a:r>
            <a:r>
              <a:rPr lang="cy-GB" sz="1200" dirty="0"/>
              <a:t>Ar gael yn / </a:t>
            </a:r>
            <a:r>
              <a:rPr lang="en-GB" altLang="en-US" sz="1200" dirty="0"/>
              <a:t>Available at: </a:t>
            </a:r>
            <a:r>
              <a:rPr lang="en-GB" sz="1200" dirty="0">
                <a:hlinkClick r:id="rId2"/>
              </a:rPr>
              <a:t>Women and the Environment: Applying Ecofeminism to Environmentally-Related Consumption. – EBSCO</a:t>
            </a:r>
            <a:r>
              <a:rPr lang="en-GB" sz="1200" dirty="0"/>
              <a:t> </a:t>
            </a:r>
            <a:r>
              <a:rPr lang="en-GB" altLang="en-US" sz="1200" dirty="0"/>
              <a:t>[</a:t>
            </a:r>
            <a:r>
              <a:rPr lang="cy-GB" sz="1200" dirty="0"/>
              <a:t>Cyrchwyd Ddiwethaf / </a:t>
            </a:r>
            <a:r>
              <a:rPr lang="en-GB" altLang="en-US" sz="1200" dirty="0"/>
              <a:t>Last Accessed 20/06/2025]</a:t>
            </a:r>
          </a:p>
          <a:p>
            <a:r>
              <a:rPr lang="en-GB" altLang="en-US" sz="1200" dirty="0"/>
              <a:t>Elkington, J. (1998). ‘Partnerships from cannibals with forks: The triple bottom line of 21st‐century business’. </a:t>
            </a:r>
            <a:r>
              <a:rPr lang="en-GB" altLang="en-US" sz="1200" i="1" dirty="0"/>
              <a:t>Environmental Quality Management</a:t>
            </a:r>
            <a:r>
              <a:rPr lang="en-GB" altLang="en-US" sz="1200" dirty="0"/>
              <a:t>, 8(1), 37-51. </a:t>
            </a:r>
            <a:r>
              <a:rPr lang="cy-GB" sz="1200" dirty="0"/>
              <a:t>Ar gael yn / </a:t>
            </a:r>
            <a:r>
              <a:rPr lang="en-GB" altLang="en-US" sz="1200" dirty="0"/>
              <a:t>Available at; </a:t>
            </a:r>
            <a:r>
              <a:rPr lang="en-GB" sz="1200" dirty="0">
                <a:hlinkClick r:id="rId3"/>
              </a:rPr>
              <a:t>Partnerships from Cannibals with Forks: The Triple Bottom Line of 21st-Century Business. – EBSCO</a:t>
            </a:r>
            <a:r>
              <a:rPr lang="en-GB" sz="1200" dirty="0"/>
              <a:t> </a:t>
            </a:r>
            <a:r>
              <a:rPr lang="en-GB" altLang="en-US" sz="1200" dirty="0"/>
              <a:t>[</a:t>
            </a:r>
            <a:r>
              <a:rPr lang="cy-GB" sz="1200" dirty="0"/>
              <a:t>Cyrchwyd Ddiwethaf / </a:t>
            </a:r>
            <a:r>
              <a:rPr lang="en-GB" altLang="en-US" sz="1200" dirty="0"/>
              <a:t>Last Accessed 20/06/2025]</a:t>
            </a:r>
            <a:endParaRPr lang="en-GB" sz="1200" dirty="0"/>
          </a:p>
          <a:p>
            <a:r>
              <a:rPr lang="en-GB" sz="1200" dirty="0"/>
              <a:t>Esteva, Gustavo, (1992). ‘Development’, in Wolfgang Sachs (</a:t>
            </a:r>
            <a:r>
              <a:rPr lang="en-GB" sz="1200" dirty="0" err="1"/>
              <a:t>gol</a:t>
            </a:r>
            <a:r>
              <a:rPr lang="en-GB" sz="1200" dirty="0"/>
              <a:t> / ed.), The Development Dictionary London and Atlantic Highlands, NJ; Zed Books, pp.6-25. </a:t>
            </a:r>
            <a:r>
              <a:rPr lang="cy-GB" sz="1200" dirty="0"/>
              <a:t>Ar gael yn / </a:t>
            </a:r>
            <a:r>
              <a:rPr lang="en-GB" sz="1200" dirty="0"/>
              <a:t>Available at </a:t>
            </a:r>
            <a:r>
              <a:rPr lang="en-GB" sz="1200" dirty="0">
                <a:hlinkClick r:id="rId4"/>
              </a:rPr>
              <a:t>The Development Dictionary - Google Books</a:t>
            </a:r>
            <a:r>
              <a:rPr lang="en-GB" sz="1200" dirty="0"/>
              <a:t> </a:t>
            </a:r>
            <a:r>
              <a:rPr lang="en-GB" altLang="en-US" sz="1200" dirty="0"/>
              <a:t>[</a:t>
            </a:r>
            <a:r>
              <a:rPr lang="cy-GB" sz="1200" dirty="0"/>
              <a:t>Cyrchwyd Ddiwethaf / </a:t>
            </a:r>
            <a:r>
              <a:rPr lang="en-GB" altLang="en-US" sz="1200" dirty="0"/>
              <a:t>Last Accessed 20/06/2025]</a:t>
            </a:r>
            <a:endParaRPr lang="en-GB" sz="1200" dirty="0"/>
          </a:p>
          <a:p>
            <a:r>
              <a:rPr lang="en-GB" sz="1200" dirty="0" err="1"/>
              <a:t>Explainity</a:t>
            </a:r>
            <a:r>
              <a:rPr lang="en-GB" sz="1200" dirty="0"/>
              <a:t> Channel (2014) </a:t>
            </a:r>
            <a:r>
              <a:rPr lang="en-GB" sz="1200" i="1" dirty="0"/>
              <a:t>Globalization</a:t>
            </a:r>
            <a:r>
              <a:rPr lang="en-GB" sz="1200" dirty="0"/>
              <a:t> </a:t>
            </a:r>
            <a:r>
              <a:rPr lang="cy-GB" sz="1200" dirty="0"/>
              <a:t>Ar gael yn / </a:t>
            </a:r>
            <a:r>
              <a:rPr lang="en-GB" sz="1200" dirty="0"/>
              <a:t>Available at: </a:t>
            </a:r>
            <a:r>
              <a:rPr lang="en-GB" sz="1200" dirty="0">
                <a:hlinkClick r:id="rId5"/>
              </a:rPr>
              <a:t>Globalization explained (</a:t>
            </a:r>
            <a:r>
              <a:rPr lang="en-GB" sz="1200" dirty="0" err="1">
                <a:hlinkClick r:id="rId5"/>
              </a:rPr>
              <a:t>explainity</a:t>
            </a:r>
            <a:r>
              <a:rPr lang="en-GB" sz="1200" dirty="0">
                <a:hlinkClick r:id="rId5"/>
              </a:rPr>
              <a:t>® explainer video)</a:t>
            </a:r>
            <a:r>
              <a:rPr lang="en-GB" sz="1200" dirty="0"/>
              <a:t> [</a:t>
            </a:r>
            <a:r>
              <a:rPr lang="cy-GB" sz="1200" dirty="0"/>
              <a:t>Cyrchwyd Ddiwethaf / </a:t>
            </a:r>
            <a:r>
              <a:rPr lang="en-GB" sz="1200" dirty="0"/>
              <a:t>Last Accessed 16/06/2025]</a:t>
            </a:r>
          </a:p>
          <a:p>
            <a:r>
              <a:rPr lang="en-GB" sz="1200" dirty="0" err="1"/>
              <a:t>Freyfogle</a:t>
            </a:r>
            <a:r>
              <a:rPr lang="en-GB" sz="1200" dirty="0"/>
              <a:t>, E.T. (2006) Why conservation is failing and how it can regain ground. New Haven: Yale University Press. </a:t>
            </a:r>
            <a:r>
              <a:rPr lang="cy-GB" sz="1200" dirty="0"/>
              <a:t>Ar gael yn / </a:t>
            </a:r>
            <a:r>
              <a:rPr lang="en-GB" sz="1200" dirty="0"/>
              <a:t>Available at: </a:t>
            </a:r>
            <a:r>
              <a:rPr lang="en-GB" sz="1200" dirty="0">
                <a:hlinkClick r:id="rId6"/>
              </a:rPr>
              <a:t>Why Conservation Is Failing and How It Can Regain Ground | Yale Scholarship Online | Oxford Academic </a:t>
            </a:r>
            <a:r>
              <a:rPr lang="en-GB" altLang="en-US" sz="1200" dirty="0"/>
              <a:t>[</a:t>
            </a:r>
            <a:r>
              <a:rPr lang="cy-GB" sz="1200" dirty="0"/>
              <a:t>Cyrchwyd Ddiwethaf / </a:t>
            </a:r>
            <a:r>
              <a:rPr lang="en-GB" altLang="en-US" sz="1200" dirty="0"/>
              <a:t>Last Accessed 20/06/2025]</a:t>
            </a:r>
            <a:endParaRPr lang="en-GB" sz="1200" dirty="0"/>
          </a:p>
          <a:p>
            <a:r>
              <a:rPr lang="en-GB" sz="1200" dirty="0"/>
              <a:t>Gaard, G.C. (2019) Ecofeminism : women, animals, nature. Philadelphia: Temple University Press. </a:t>
            </a:r>
          </a:p>
          <a:p>
            <a:r>
              <a:rPr lang="en-GB" sz="1200" dirty="0"/>
              <a:t>Gilding, P. (</a:t>
            </a:r>
            <a:r>
              <a:rPr lang="cy-GB" sz="1200" noProof="0" dirty="0"/>
              <a:t>Dim Dyddiad </a:t>
            </a:r>
            <a:r>
              <a:rPr lang="en-GB" sz="1200" dirty="0"/>
              <a:t>/ No Date) </a:t>
            </a:r>
            <a:r>
              <a:rPr lang="en-GB" sz="1200" i="1" dirty="0"/>
              <a:t>The Earth is Full</a:t>
            </a:r>
            <a:r>
              <a:rPr lang="en-GB" sz="1200" dirty="0"/>
              <a:t> [</a:t>
            </a:r>
            <a:r>
              <a:rPr lang="cy-GB" sz="1200" noProof="0" dirty="0"/>
              <a:t>Fideo</a:t>
            </a:r>
            <a:r>
              <a:rPr lang="en-GB" sz="1200" dirty="0"/>
              <a:t> / Video] </a:t>
            </a:r>
            <a:r>
              <a:rPr lang="en-GB" sz="1200" dirty="0" err="1"/>
              <a:t>TedEd</a:t>
            </a:r>
            <a:r>
              <a:rPr lang="en-GB" sz="1200" dirty="0"/>
              <a:t> </a:t>
            </a:r>
            <a:r>
              <a:rPr lang="cy-GB" sz="1200" dirty="0"/>
              <a:t>Ar gael yn / </a:t>
            </a:r>
            <a:r>
              <a:rPr lang="en-GB" sz="1200" dirty="0"/>
              <a:t>Available at: </a:t>
            </a:r>
            <a:r>
              <a:rPr lang="en-GB" sz="1200" dirty="0">
                <a:hlinkClick r:id="rId7"/>
              </a:rPr>
              <a:t>The Earth is full - Paul Gilding | TED-Ed</a:t>
            </a:r>
            <a:r>
              <a:rPr lang="en-GB" sz="1200" dirty="0"/>
              <a:t> [</a:t>
            </a:r>
            <a:r>
              <a:rPr lang="cy-GB" sz="1200" dirty="0"/>
              <a:t>Cyrchwyd Ddiwethaf / </a:t>
            </a:r>
            <a:r>
              <a:rPr lang="en-GB" sz="1200" dirty="0"/>
              <a:t>Last Accessed 13/06/2025]</a:t>
            </a:r>
          </a:p>
          <a:p>
            <a:r>
              <a:rPr lang="en-GB" sz="1200" dirty="0"/>
              <a:t>Goldman, M. (2005) Imperial nature the World Bank and struggles for social justice in the age of globalization. New Haven, Conn. ;: Yale University Press. </a:t>
            </a:r>
            <a:r>
              <a:rPr lang="cy-GB" sz="1200" dirty="0"/>
              <a:t>Ar gael yn / </a:t>
            </a:r>
            <a:r>
              <a:rPr lang="en-GB" sz="1200" dirty="0"/>
              <a:t>Available at: </a:t>
            </a:r>
            <a:r>
              <a:rPr lang="en-GB" sz="1200" dirty="0">
                <a:hlinkClick r:id="rId8"/>
              </a:rPr>
              <a:t>Imperial nature : the World Bank and struggles for social justice in the age of globalization : Goldman, Michael, 1960- : Free Download, Borrow, and Streaming : Internet Archive</a:t>
            </a:r>
            <a:r>
              <a:rPr lang="en-GB" sz="1200" dirty="0"/>
              <a:t> [</a:t>
            </a:r>
            <a:r>
              <a:rPr lang="cy-GB" sz="1200" dirty="0"/>
              <a:t>Cyrchwyd Ddiwethaf / </a:t>
            </a:r>
            <a:r>
              <a:rPr lang="en-GB" altLang="en-US" sz="1200" dirty="0"/>
              <a:t>Last Accessed 20/06/2025</a:t>
            </a:r>
            <a:r>
              <a:rPr lang="en-GB" sz="1200" dirty="0"/>
              <a:t>]</a:t>
            </a:r>
          </a:p>
          <a:p>
            <a:r>
              <a:rPr lang="en-GB" sz="1200" dirty="0"/>
              <a:t>Goodwin, T (2016) </a:t>
            </a:r>
            <a:r>
              <a:rPr lang="en-GB" sz="1200" i="1" dirty="0"/>
              <a:t>Gaia Hypothesis </a:t>
            </a:r>
            <a:r>
              <a:rPr lang="cy-GB" sz="1200" noProof="0" dirty="0"/>
              <a:t>Fideo</a:t>
            </a:r>
            <a:r>
              <a:rPr lang="en-GB" sz="1200" dirty="0"/>
              <a:t> / Video: </a:t>
            </a:r>
            <a:r>
              <a:rPr lang="cy-GB" sz="1200" dirty="0"/>
              <a:t>Ar gael yn / </a:t>
            </a:r>
            <a:r>
              <a:rPr lang="en-GB" sz="1200" dirty="0"/>
              <a:t>Available at: </a:t>
            </a:r>
            <a:r>
              <a:rPr lang="en-GB" sz="1200" dirty="0">
                <a:hlinkClick r:id="rId9"/>
              </a:rPr>
              <a:t>Gaia Hypothesis </a:t>
            </a:r>
            <a:r>
              <a:rPr lang="en-GB" sz="1200" dirty="0"/>
              <a:t>[</a:t>
            </a:r>
            <a:r>
              <a:rPr lang="cy-GB" sz="1200" dirty="0"/>
              <a:t>Cyrchwyd Ddiwethaf / </a:t>
            </a:r>
            <a:r>
              <a:rPr lang="en-GB" sz="1200" dirty="0"/>
              <a:t>Last Accessed 19/06/2025]</a:t>
            </a:r>
          </a:p>
          <a:p>
            <a:r>
              <a:rPr lang="en-GB" sz="1200" dirty="0"/>
              <a:t>Gribbin, M. and Gribbin, J. (2021) James Lovelock: In Search of Gaia. Princeton University Press. </a:t>
            </a:r>
            <a:r>
              <a:rPr lang="cy-GB" sz="1200" dirty="0"/>
              <a:t>Ar gael yn / </a:t>
            </a:r>
            <a:r>
              <a:rPr lang="en-GB" sz="1200" dirty="0"/>
              <a:t>Available at: </a:t>
            </a:r>
            <a:r>
              <a:rPr lang="en-GB" sz="1200" dirty="0">
                <a:hlinkClick r:id="rId10"/>
              </a:rPr>
              <a:t>James Lovelock: In Search of Gaia on JSTOR</a:t>
            </a:r>
            <a:r>
              <a:rPr lang="en-GB" sz="1200" dirty="0"/>
              <a:t> [</a:t>
            </a:r>
            <a:r>
              <a:rPr lang="cy-GB" sz="1200" dirty="0"/>
              <a:t>Cyrchwyd Ddiwethaf / </a:t>
            </a:r>
            <a:r>
              <a:rPr lang="en-GB" altLang="en-US" sz="1200" dirty="0"/>
              <a:t>Last Accessed 20/06/2025</a:t>
            </a:r>
            <a:r>
              <a:rPr lang="en-GB" sz="1200" dirty="0"/>
              <a:t>] </a:t>
            </a:r>
          </a:p>
          <a:p>
            <a:r>
              <a:rPr lang="en-GB" sz="1200" dirty="0" err="1"/>
              <a:t>Hashimzade</a:t>
            </a:r>
            <a:r>
              <a:rPr lang="en-GB" sz="1200" dirty="0"/>
              <a:t>, N., Myles, G.D. and Black, J. (2017) A dictionary of economics. 5ed </a:t>
            </a:r>
            <a:r>
              <a:rPr lang="en-GB" sz="1200" dirty="0" err="1"/>
              <a:t>arg</a:t>
            </a:r>
            <a:r>
              <a:rPr lang="en-GB" sz="1200" dirty="0"/>
              <a:t> / 5 ed. </a:t>
            </a:r>
            <a:r>
              <a:rPr lang="cy-GB" sz="1200" noProof="0" dirty="0"/>
              <a:t>Rhydychen, Lloegr </a:t>
            </a:r>
            <a:r>
              <a:rPr lang="en-GB" sz="1200" dirty="0"/>
              <a:t>/ Oxford, England: Oxford University Press. </a:t>
            </a:r>
            <a:r>
              <a:rPr lang="cy-GB" sz="1200" dirty="0"/>
              <a:t>Ar gael yn / </a:t>
            </a:r>
            <a:r>
              <a:rPr lang="en-GB" sz="1200" dirty="0"/>
              <a:t>Available at: </a:t>
            </a:r>
            <a:r>
              <a:rPr lang="en-GB" sz="1200" dirty="0">
                <a:hlinkClick r:id="rId11"/>
              </a:rPr>
              <a:t>Dictionary of Economics - Oxford Reference </a:t>
            </a:r>
            <a:r>
              <a:rPr lang="en-GB" sz="1200" dirty="0"/>
              <a:t>  [</a:t>
            </a:r>
            <a:r>
              <a:rPr lang="cy-GB" sz="1200" dirty="0"/>
              <a:t>Cyrchwyd Ddiwethaf / </a:t>
            </a:r>
            <a:r>
              <a:rPr lang="en-GB" altLang="en-US" sz="1200" dirty="0"/>
              <a:t>Last Accessed 20/06/2025</a:t>
            </a:r>
            <a:r>
              <a:rPr lang="en-GB" sz="1200" dirty="0"/>
              <a:t>]</a:t>
            </a:r>
          </a:p>
          <a:p>
            <a:pPr marL="0" indent="0">
              <a:buNone/>
            </a:pPr>
            <a:endParaRPr lang="en-GB" altLang="en-US" sz="1200" dirty="0"/>
          </a:p>
        </p:txBody>
      </p:sp>
    </p:spTree>
    <p:extLst>
      <p:ext uri="{BB962C8B-B14F-4D97-AF65-F5344CB8AC3E}">
        <p14:creationId xmlns:p14="http://schemas.microsoft.com/office/powerpoint/2010/main" val="2895678063"/>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310927" y="311234"/>
            <a:ext cx="8229600" cy="583574"/>
          </a:xfrm>
        </p:spPr>
        <p:txBody>
          <a:bodyPr>
            <a:normAutofit fontScale="90000"/>
          </a:bodyPr>
          <a:lstStyle/>
          <a:p>
            <a:r>
              <a:rPr lang="cy-GB" b="1" dirty="0"/>
              <a:t>Cyfeirnodau</a:t>
            </a:r>
            <a:r>
              <a:rPr lang="en-GB" altLang="en-US" b="1" dirty="0"/>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197514" y="1166969"/>
            <a:ext cx="8229600" cy="3394472"/>
          </a:xfrm>
        </p:spPr>
        <p:txBody>
          <a:bodyPr rtlCol="0">
            <a:noAutofit/>
          </a:bodyPr>
          <a:lstStyle/>
          <a:p>
            <a:r>
              <a:rPr lang="en-GB" sz="1200" dirty="0"/>
              <a:t>Holling, C. S. (2001) ‘Understanding the Complexity of Economic, Ecological, and Social Systems’ in </a:t>
            </a:r>
            <a:r>
              <a:rPr lang="en-GB" sz="1200" i="1" dirty="0"/>
              <a:t>Ecosystems </a:t>
            </a:r>
            <a:r>
              <a:rPr lang="en-GB" sz="1200" dirty="0"/>
              <a:t>Vol 4 pp. 390-405 </a:t>
            </a:r>
            <a:r>
              <a:rPr lang="cy-GB" sz="1200" dirty="0"/>
              <a:t>Ar gael yn / </a:t>
            </a:r>
            <a:r>
              <a:rPr lang="en-GB" sz="1200" dirty="0"/>
              <a:t>Available at: </a:t>
            </a:r>
            <a:r>
              <a:rPr lang="en-GB" sz="1200" dirty="0">
                <a:hlinkClick r:id="rId2"/>
              </a:rPr>
              <a:t>Understanding the Complexity of Economic, Ecological, and Social Systems | Ecosystems</a:t>
            </a:r>
            <a:r>
              <a:rPr lang="en-GB" sz="1200" dirty="0"/>
              <a:t> [</a:t>
            </a:r>
            <a:r>
              <a:rPr lang="cy-GB" sz="1200" dirty="0"/>
              <a:t>Cyrchwyd Ddiwethaf / </a:t>
            </a:r>
            <a:r>
              <a:rPr lang="en-GB" sz="1200" dirty="0"/>
              <a:t>Last Accessed 20/06/2025]</a:t>
            </a:r>
          </a:p>
          <a:p>
            <a:r>
              <a:rPr lang="en-GB" sz="1200" dirty="0"/>
              <a:t>Hubbard, R (2019) </a:t>
            </a:r>
            <a:r>
              <a:rPr lang="en-GB" sz="1200" i="1" dirty="0"/>
              <a:t>Environmental Ethics: Deep Ecology</a:t>
            </a:r>
            <a:r>
              <a:rPr lang="en-GB" sz="1200" dirty="0"/>
              <a:t> Fideo: A</a:t>
            </a:r>
            <a:r>
              <a:rPr lang="cy-GB" sz="1200" dirty="0"/>
              <a:t>r gael yn / </a:t>
            </a:r>
            <a:r>
              <a:rPr lang="en-GB" sz="1200" dirty="0"/>
              <a:t>Video: Available at: </a:t>
            </a:r>
            <a:r>
              <a:rPr lang="en-GB" sz="1200" dirty="0">
                <a:hlinkClick r:id="rId3"/>
              </a:rPr>
              <a:t>Environmental Ethics: Deep Ecology </a:t>
            </a:r>
            <a:r>
              <a:rPr lang="en-GB" sz="1200" dirty="0"/>
              <a:t>[</a:t>
            </a:r>
            <a:r>
              <a:rPr lang="cy-GB" sz="1200" dirty="0"/>
              <a:t>Cyrchwyd Ddiwethaf / </a:t>
            </a:r>
            <a:r>
              <a:rPr lang="en-GB" sz="1200" dirty="0"/>
              <a:t>Last Accessed 19/06/2025]</a:t>
            </a:r>
          </a:p>
          <a:p>
            <a:r>
              <a:rPr lang="en-GB" sz="1200" dirty="0"/>
              <a:t>Jacobs, Michael, (1999)‘Sustainable Development as a Contested Concept’, in Andrew Dobson (</a:t>
            </a:r>
            <a:r>
              <a:rPr lang="en-GB" sz="1200" dirty="0" err="1"/>
              <a:t>gol</a:t>
            </a:r>
            <a:r>
              <a:rPr lang="en-GB" sz="1200" dirty="0"/>
              <a:t>. / ed.), </a:t>
            </a:r>
            <a:r>
              <a:rPr lang="en-GB" sz="1200" i="1" dirty="0"/>
              <a:t>Fairness and Futurity: Essays on Environmental Sustainability and Social Justice </a:t>
            </a:r>
            <a:r>
              <a:rPr lang="cy-GB" sz="1200" noProof="0" dirty="0"/>
              <a:t>Rhydychen</a:t>
            </a:r>
            <a:r>
              <a:rPr lang="en-GB" sz="1200" dirty="0"/>
              <a:t> / Oxford: Oxford University Press. </a:t>
            </a:r>
            <a:r>
              <a:rPr lang="cy-GB" sz="1200" dirty="0"/>
              <a:t>Ar gael yn / </a:t>
            </a:r>
            <a:r>
              <a:rPr lang="en-GB" sz="1200" dirty="0"/>
              <a:t>Available at: </a:t>
            </a:r>
            <a:r>
              <a:rPr lang="en-GB" sz="1200" dirty="0">
                <a:hlinkClick r:id="rId4"/>
              </a:rPr>
              <a:t>‪Fairness and Futurity : Essays on Environmental Sustainability and Social Justice‬‎ - ‪Record details‬‎ - ‪EBSCOhost Research Databases‬‎</a:t>
            </a:r>
            <a:r>
              <a:rPr lang="en-GB" sz="1200" dirty="0"/>
              <a:t> [</a:t>
            </a:r>
            <a:r>
              <a:rPr lang="cy-GB" sz="1200" dirty="0"/>
              <a:t>Cyrchwyd Ddiwethaf / </a:t>
            </a:r>
            <a:r>
              <a:rPr lang="en-GB" altLang="en-US" sz="1200" dirty="0"/>
              <a:t>Last Accessed 20/06/2025</a:t>
            </a:r>
            <a:r>
              <a:rPr lang="en-GB" sz="1200" dirty="0"/>
              <a:t>]</a:t>
            </a:r>
          </a:p>
          <a:p>
            <a:r>
              <a:rPr lang="en-GB" sz="1200" dirty="0"/>
              <a:t>Jana, A. and Shekhar, C. (2022) ‘Female sterilisation in India: Examining the role of women’s own decision making and information given to client’, Journal of biosocial science, pp. 1–20. </a:t>
            </a:r>
            <a:r>
              <a:rPr lang="cy-GB" sz="1200" dirty="0"/>
              <a:t>Ar gael yn / </a:t>
            </a:r>
            <a:r>
              <a:rPr lang="en-GB" sz="1200" dirty="0"/>
              <a:t>Available at: </a:t>
            </a:r>
            <a:r>
              <a:rPr lang="en-GB" sz="1200" dirty="0">
                <a:hlinkClick r:id="rId5"/>
              </a:rPr>
              <a:t>Female sterilisation in India: Examining the role of women’s own decision making and information given to client | Journal of Biosocial Science | Cambridge Core</a:t>
            </a:r>
            <a:r>
              <a:rPr lang="en-GB" sz="1200" dirty="0"/>
              <a:t> [</a:t>
            </a:r>
            <a:r>
              <a:rPr lang="cy-GB" sz="1200" dirty="0"/>
              <a:t>Cyrchwyd Ddiwethaf / </a:t>
            </a:r>
            <a:r>
              <a:rPr lang="en-GB" altLang="en-US" sz="1200" dirty="0"/>
              <a:t>Last Accessed 20/06/2025</a:t>
            </a:r>
            <a:r>
              <a:rPr lang="en-GB" sz="1200" dirty="0"/>
              <a:t>]</a:t>
            </a:r>
          </a:p>
          <a:p>
            <a:r>
              <a:rPr lang="en-GB" sz="1200" dirty="0"/>
              <a:t>Johns, D. (1992) The Practical Relevance of Deep Ecology Portland: Portland Stat University </a:t>
            </a:r>
            <a:r>
              <a:rPr lang="cy-GB" sz="1200" dirty="0"/>
              <a:t>Ar gael yn / </a:t>
            </a:r>
            <a:r>
              <a:rPr lang="en-GB" sz="1200" dirty="0"/>
              <a:t>Available at: </a:t>
            </a:r>
            <a:r>
              <a:rPr lang="en-GB" sz="1200" dirty="0">
                <a:hlinkClick r:id="rId6"/>
              </a:rPr>
              <a:t>The Practical Relevance of Deep Ecology</a:t>
            </a:r>
            <a:r>
              <a:rPr lang="en-GB" sz="1200" dirty="0"/>
              <a:t> [</a:t>
            </a:r>
            <a:r>
              <a:rPr lang="cy-GB" sz="1200" dirty="0"/>
              <a:t>Cyrchwyd Ddiwethaf / </a:t>
            </a:r>
            <a:r>
              <a:rPr lang="en-GB" altLang="en-US" sz="1200" dirty="0"/>
              <a:t>Last Accessed 20/06/2025</a:t>
            </a:r>
            <a:r>
              <a:rPr lang="en-GB" sz="1200" dirty="0"/>
              <a:t>]</a:t>
            </a:r>
          </a:p>
          <a:p>
            <a:r>
              <a:rPr lang="en-GB" sz="1200" dirty="0" err="1"/>
              <a:t>Kakuba</a:t>
            </a:r>
            <a:r>
              <a:rPr lang="en-GB" sz="1200" dirty="0"/>
              <a:t>, S. J. (2016) ‘Foreign Aid to Africa: Conceptualising Socio-Economic and Political Development Applying Complexity Theory’  in </a:t>
            </a:r>
            <a:r>
              <a:rPr lang="en-GB" sz="1200" dirty="0" err="1"/>
              <a:t>Ercetin</a:t>
            </a:r>
            <a:r>
              <a:rPr lang="en-GB" sz="1200" dirty="0"/>
              <a:t>, S.S. and </a:t>
            </a:r>
            <a:r>
              <a:rPr lang="en-GB" sz="1200" dirty="0" err="1"/>
              <a:t>Bağcı</a:t>
            </a:r>
            <a:r>
              <a:rPr lang="en-GB" sz="1200" dirty="0"/>
              <a:t>, H. [</a:t>
            </a:r>
            <a:r>
              <a:rPr lang="en-GB" sz="1200" dirty="0" err="1"/>
              <a:t>Goln</a:t>
            </a:r>
            <a:r>
              <a:rPr lang="en-GB" sz="1200" dirty="0"/>
              <a:t>. / Eds.] (2016) Handbook of research on chaos and complexity theory in the social sciences. Hershey, Pennsylvania: Information Science Reference. </a:t>
            </a:r>
            <a:r>
              <a:rPr lang="cy-GB" sz="1200" dirty="0"/>
              <a:t>Ar gael yn / </a:t>
            </a:r>
            <a:r>
              <a:rPr lang="en-GB" sz="1200" dirty="0"/>
              <a:t>Available at: </a:t>
            </a:r>
            <a:r>
              <a:rPr lang="en-GB" sz="1200" dirty="0">
                <a:hlinkClick r:id="rId7"/>
              </a:rPr>
              <a:t>Handbook of Research on Chaos and Complexity Theory in the Social Sciences | IGI Global</a:t>
            </a:r>
            <a:r>
              <a:rPr lang="en-GB" sz="1200" dirty="0"/>
              <a:t> [</a:t>
            </a:r>
            <a:r>
              <a:rPr lang="cy-GB" sz="1200" dirty="0"/>
              <a:t>Cyrchwyd Ddiwethaf / </a:t>
            </a:r>
            <a:r>
              <a:rPr lang="en-GB" altLang="en-US" sz="1200" dirty="0"/>
              <a:t>Last Accessed 20/06/2025</a:t>
            </a:r>
            <a:r>
              <a:rPr lang="en-GB" sz="1200" dirty="0"/>
              <a:t>]</a:t>
            </a:r>
          </a:p>
          <a:p>
            <a:r>
              <a:rPr lang="en-GB" sz="1200" dirty="0"/>
              <a:t>Lynch, C.L. &amp; Wolcott, S.K. (2001) Helping Your Students Develop Critical Thinking Skills The IDEA </a:t>
            </a:r>
            <a:r>
              <a:rPr lang="en-GB" sz="1200" dirty="0" err="1"/>
              <a:t>Center</a:t>
            </a:r>
            <a:r>
              <a:rPr lang="en-GB" sz="1200" dirty="0"/>
              <a:t> </a:t>
            </a:r>
          </a:p>
          <a:p>
            <a:r>
              <a:rPr lang="en-GB" sz="1200" dirty="0"/>
              <a:t>McKeown, R. (2002). The ESD Toolkit 2.0. </a:t>
            </a:r>
            <a:r>
              <a:rPr lang="cy-GB" sz="1200" noProof="0" dirty="0"/>
              <a:t>Dogfen a gyhoeddwyd ar y we </a:t>
            </a:r>
            <a:r>
              <a:rPr lang="en-GB" sz="1200" dirty="0"/>
              <a:t>/ Web-published document. </a:t>
            </a:r>
            <a:r>
              <a:rPr lang="cy-GB" sz="1200" dirty="0"/>
              <a:t>Ar gael yn / </a:t>
            </a:r>
            <a:r>
              <a:rPr lang="en-GB" sz="1200" dirty="0"/>
              <a:t>Available at: </a:t>
            </a:r>
            <a:r>
              <a:rPr lang="en-GB" sz="1200" dirty="0">
                <a:hlinkClick r:id="rId8"/>
              </a:rPr>
              <a:t>http://www.esdtoolkit.org/</a:t>
            </a:r>
            <a:r>
              <a:rPr lang="en-GB" sz="1200" dirty="0"/>
              <a:t> [</a:t>
            </a:r>
            <a:r>
              <a:rPr lang="cy-GB" sz="1200" dirty="0"/>
              <a:t>Cyrchwyd / </a:t>
            </a:r>
            <a:r>
              <a:rPr lang="en-GB" sz="1200" dirty="0"/>
              <a:t>Accessed 12/11/2024] </a:t>
            </a:r>
            <a:r>
              <a:rPr lang="cy-GB" sz="1200" noProof="0" dirty="0">
                <a:solidFill>
                  <a:srgbClr val="FF0000"/>
                </a:solidFill>
              </a:rPr>
              <a:t>Nid oedd modd ei gyrchu </a:t>
            </a:r>
            <a:r>
              <a:rPr lang="en-GB" sz="1200" dirty="0">
                <a:solidFill>
                  <a:srgbClr val="FF0000"/>
                </a:solidFill>
              </a:rPr>
              <a:t>/ Unable to Access 20/06/2025</a:t>
            </a:r>
            <a:endParaRPr lang="en-GB" sz="1200" dirty="0"/>
          </a:p>
          <a:p>
            <a:endParaRPr lang="en-GB" altLang="en-US" sz="1200" dirty="0"/>
          </a:p>
        </p:txBody>
      </p:sp>
    </p:spTree>
    <p:extLst>
      <p:ext uri="{BB962C8B-B14F-4D97-AF65-F5344CB8AC3E}">
        <p14:creationId xmlns:p14="http://schemas.microsoft.com/office/powerpoint/2010/main" val="3952829668"/>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376191" y="352261"/>
            <a:ext cx="8229600" cy="529568"/>
          </a:xfrm>
        </p:spPr>
        <p:txBody>
          <a:bodyPr>
            <a:normAutofit fontScale="90000"/>
          </a:bodyPr>
          <a:lstStyle/>
          <a:p>
            <a:r>
              <a:rPr lang="cy-GB" b="1" dirty="0"/>
              <a:t>Cyfeirnodau</a:t>
            </a:r>
            <a:r>
              <a:rPr lang="en-GB" altLang="en-US" b="1" dirty="0"/>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143508" y="1044791"/>
            <a:ext cx="8694966" cy="4523089"/>
          </a:xfrm>
        </p:spPr>
        <p:txBody>
          <a:bodyPr rtlCol="0">
            <a:noAutofit/>
          </a:bodyPr>
          <a:lstStyle/>
          <a:p>
            <a:r>
              <a:rPr lang="en-GB" sz="1200" dirty="0"/>
              <a:t>Max </a:t>
            </a:r>
            <a:r>
              <a:rPr lang="en-GB" sz="1200" dirty="0" err="1"/>
              <a:t>Ajl</a:t>
            </a:r>
            <a:r>
              <a:rPr lang="en-GB" sz="1200" dirty="0"/>
              <a:t> (2021) ‘Green Social Democracy or Eco-Socialism?’, in A People’s Green New Deal. Pluto Press, p. 75–  </a:t>
            </a:r>
            <a:r>
              <a:rPr lang="cy-GB" sz="1200" dirty="0"/>
              <a:t>Ar gael yn / </a:t>
            </a:r>
            <a:r>
              <a:rPr lang="en-GB" sz="1200" dirty="0"/>
              <a:t>Available at: </a:t>
            </a:r>
            <a:r>
              <a:rPr lang="en-GB" sz="1200" dirty="0">
                <a:hlinkClick r:id="rId2"/>
              </a:rPr>
              <a:t>4 Green Social Democracy or Eco-Socialism? from A People's Green New Deal on JSTOR</a:t>
            </a:r>
            <a:r>
              <a:rPr lang="en-GB" sz="1200" dirty="0"/>
              <a:t> [</a:t>
            </a:r>
            <a:r>
              <a:rPr lang="cy-GB" sz="1200" dirty="0"/>
              <a:t>Cyrchwyd Ddiwethaf / </a:t>
            </a:r>
            <a:r>
              <a:rPr lang="en-GB" altLang="en-US" sz="1200" dirty="0"/>
              <a:t>Last Accessed 20/06/2025</a:t>
            </a:r>
            <a:r>
              <a:rPr lang="en-GB" sz="1200" dirty="0"/>
              <a:t>]</a:t>
            </a:r>
          </a:p>
          <a:p>
            <a:r>
              <a:rPr lang="en-GB" sz="1200" dirty="0"/>
              <a:t>Meadows, D. </a:t>
            </a:r>
            <a:r>
              <a:rPr lang="en-GB" sz="1200" i="1" dirty="0"/>
              <a:t>et al </a:t>
            </a:r>
            <a:r>
              <a:rPr lang="en-GB" sz="1200" dirty="0"/>
              <a:t>(2005</a:t>
            </a:r>
            <a:r>
              <a:rPr lang="en-GB" sz="1200" i="1" dirty="0"/>
              <a:t>) The Limits to Growth: The 30-year Update </a:t>
            </a:r>
            <a:r>
              <a:rPr lang="cy-GB" sz="1200" dirty="0"/>
              <a:t>Llundain / </a:t>
            </a:r>
            <a:r>
              <a:rPr lang="en-GB" sz="1200" dirty="0"/>
              <a:t>London: Routledge </a:t>
            </a:r>
            <a:r>
              <a:rPr lang="cy-GB" sz="1200" dirty="0"/>
              <a:t>Ar gael yn / </a:t>
            </a:r>
            <a:r>
              <a:rPr lang="en-GB" sz="1200" dirty="0"/>
              <a:t>Available at: </a:t>
            </a:r>
            <a:r>
              <a:rPr lang="en-GB" sz="1200" dirty="0">
                <a:hlinkClick r:id="rId3"/>
              </a:rPr>
              <a:t>Full details and actions for The Limits to Growth: The 30-year Update</a:t>
            </a:r>
            <a:r>
              <a:rPr lang="en-GB" sz="1200" dirty="0"/>
              <a:t> [</a:t>
            </a:r>
            <a:r>
              <a:rPr lang="cy-GB" sz="1200" dirty="0"/>
              <a:t>Cyrchwyd Ddiwethaf / </a:t>
            </a:r>
            <a:r>
              <a:rPr lang="en-GB" altLang="en-US" sz="1200" dirty="0"/>
              <a:t>Last Accessed 20/06/2025</a:t>
            </a:r>
            <a:r>
              <a:rPr lang="en-GB" sz="1200" dirty="0"/>
              <a:t>]</a:t>
            </a:r>
          </a:p>
          <a:p>
            <a:r>
              <a:rPr lang="en-GB" sz="1200" dirty="0" err="1"/>
              <a:t>Mijač</a:t>
            </a:r>
            <a:r>
              <a:rPr lang="en-GB" sz="1200" dirty="0"/>
              <a:t>, S., </a:t>
            </a:r>
            <a:r>
              <a:rPr lang="en-GB" sz="1200" dirty="0" err="1"/>
              <a:t>Slivšek</a:t>
            </a:r>
            <a:r>
              <a:rPr lang="en-GB" sz="1200" dirty="0"/>
              <a:t> G. and </a:t>
            </a:r>
            <a:r>
              <a:rPr lang="en-GB" sz="1200" dirty="0" err="1"/>
              <a:t>Džajić</a:t>
            </a:r>
            <a:r>
              <a:rPr lang="en-GB" sz="1200" dirty="0"/>
              <a:t>  A. (2022) ‘Deep Ecology: Contemporary Bioethical Trends’, Southeastern European medical journal (</a:t>
            </a:r>
            <a:r>
              <a:rPr lang="cy-GB" sz="1200" noProof="0" dirty="0"/>
              <a:t>Ar-lein</a:t>
            </a:r>
            <a:r>
              <a:rPr lang="en-GB" sz="1200" dirty="0"/>
              <a:t> / Online), 6(1), pp. 129–139. </a:t>
            </a:r>
            <a:r>
              <a:rPr lang="cy-GB" sz="1200" dirty="0"/>
              <a:t>Ar gael yn / </a:t>
            </a:r>
            <a:r>
              <a:rPr lang="en-GB" sz="1200" dirty="0"/>
              <a:t>Available at: </a:t>
            </a:r>
            <a:r>
              <a:rPr lang="en-GB" sz="1200" dirty="0">
                <a:hlinkClick r:id="rId4"/>
              </a:rPr>
              <a:t>Deep Ecology: Contemporary Bioethical Trends | Southeastern European Medical Journal</a:t>
            </a:r>
            <a:r>
              <a:rPr lang="en-GB" sz="1200" dirty="0"/>
              <a:t> [</a:t>
            </a:r>
            <a:r>
              <a:rPr lang="cy-GB" sz="1200" dirty="0"/>
              <a:t>Cyrchwyd Ddiwethaf / </a:t>
            </a:r>
            <a:r>
              <a:rPr lang="en-GB" altLang="en-US" sz="1200" dirty="0"/>
              <a:t>Last Accessed 20/06/2025</a:t>
            </a:r>
            <a:r>
              <a:rPr lang="en-GB" sz="1200" dirty="0"/>
              <a:t>]</a:t>
            </a:r>
          </a:p>
          <a:p>
            <a:r>
              <a:rPr lang="en-GB" sz="1200" dirty="0"/>
              <a:t>Millennium Alliance for Humanity and the Biosphere (2022) Solutions to overpopulation and what you can do Stanford University </a:t>
            </a:r>
            <a:r>
              <a:rPr lang="cy-GB" sz="1200" dirty="0"/>
              <a:t>Ar gael yn / </a:t>
            </a:r>
            <a:r>
              <a:rPr lang="en-GB" sz="1200" dirty="0"/>
              <a:t>Available at: </a:t>
            </a:r>
            <a:r>
              <a:rPr lang="en-GB" sz="1200" dirty="0">
                <a:hlinkClick r:id="rId5"/>
              </a:rPr>
              <a:t>Solutions to overpopulation and what you can do – MAHB</a:t>
            </a:r>
            <a:r>
              <a:rPr lang="en-GB" sz="1200" dirty="0"/>
              <a:t> [</a:t>
            </a:r>
            <a:r>
              <a:rPr lang="cy-GB" sz="1200" dirty="0"/>
              <a:t>Cyrchwyd Ddiwethaf / </a:t>
            </a:r>
            <a:r>
              <a:rPr lang="en-GB" altLang="en-US" sz="1200" dirty="0"/>
              <a:t>Last Accessed 20/06/2025</a:t>
            </a:r>
            <a:r>
              <a:rPr lang="en-GB" sz="1200" dirty="0"/>
              <a:t>]</a:t>
            </a:r>
          </a:p>
          <a:p>
            <a:r>
              <a:rPr lang="en-GB" sz="1200" dirty="0"/>
              <a:t>Næss, A.  &amp; Rothenberg, D. (1989) Ecology, Community and Lifestyle: Outline of an </a:t>
            </a:r>
            <a:r>
              <a:rPr lang="en-GB" sz="1200" dirty="0" err="1"/>
              <a:t>Ecosophy</a:t>
            </a:r>
            <a:r>
              <a:rPr lang="en-GB" sz="1200" dirty="0"/>
              <a:t> </a:t>
            </a:r>
            <a:r>
              <a:rPr lang="cy-GB" sz="1200" noProof="0" dirty="0"/>
              <a:t>Cyfieithwyd gan </a:t>
            </a:r>
            <a:r>
              <a:rPr lang="en-GB" sz="1200" dirty="0"/>
              <a:t>/ Translated by D. Rothenberg. </a:t>
            </a:r>
            <a:r>
              <a:rPr lang="cy-GB" sz="1200" noProof="0" dirty="0"/>
              <a:t>Caergrawnt</a:t>
            </a:r>
            <a:r>
              <a:rPr lang="en-GB" sz="1200" dirty="0"/>
              <a:t> / Cambridge: Cambridge University Press </a:t>
            </a:r>
          </a:p>
          <a:p>
            <a:r>
              <a:rPr lang="en-GB" sz="1200" dirty="0"/>
              <a:t>O'Riordan, T. (1999). Environment and environmentalism. In: Environmental Geology. Encyclopedia of Earth Science. Springer, Dordrecht. </a:t>
            </a:r>
            <a:r>
              <a:rPr lang="en-GB" sz="1200" dirty="0">
                <a:hlinkClick r:id="rId6"/>
              </a:rPr>
              <a:t>Environment and environmentalism | SpringerLink</a:t>
            </a:r>
            <a:r>
              <a:rPr lang="en-GB" sz="1200" dirty="0"/>
              <a:t> [</a:t>
            </a:r>
            <a:r>
              <a:rPr lang="cy-GB" sz="1200" dirty="0"/>
              <a:t>Cyrchwyd Ddiwethaf / </a:t>
            </a:r>
            <a:r>
              <a:rPr lang="en-GB" altLang="en-US" sz="1200" dirty="0"/>
              <a:t>Last Accessed 20/06/2025</a:t>
            </a:r>
            <a:r>
              <a:rPr lang="en-GB" sz="1200" dirty="0"/>
              <a:t>]</a:t>
            </a:r>
          </a:p>
          <a:p>
            <a:r>
              <a:rPr lang="en-GB" sz="1200" dirty="0"/>
              <a:t>Pande, A., </a:t>
            </a:r>
            <a:r>
              <a:rPr lang="en-GB" sz="1200" dirty="0" err="1"/>
              <a:t>Boatcă</a:t>
            </a:r>
            <a:r>
              <a:rPr lang="en-GB" sz="1200" dirty="0"/>
              <a:t>, M. and Bashi Treitler, V. (2016) ‘Global reproductive inequalities, neo-eugenics and commercial surrogacy in India’, </a:t>
            </a:r>
            <a:r>
              <a:rPr lang="en-GB" sz="1200" i="1" dirty="0"/>
              <a:t>Current Sociology</a:t>
            </a:r>
            <a:r>
              <a:rPr lang="en-GB" sz="1200" dirty="0"/>
              <a:t>, 64(2), pp. 244–258. </a:t>
            </a:r>
            <a:r>
              <a:rPr lang="cy-GB" sz="1200" dirty="0"/>
              <a:t>Ar gael yn / </a:t>
            </a:r>
            <a:r>
              <a:rPr lang="en-GB" sz="1200" dirty="0"/>
              <a:t>Available at: </a:t>
            </a:r>
            <a:r>
              <a:rPr lang="en-GB" sz="1200" dirty="0">
                <a:hlinkClick r:id="rId7"/>
              </a:rPr>
              <a:t>Global reproductive inequalities, neo-eugenics and commercial surrogacy in India - Amrita Pande, 2016</a:t>
            </a:r>
            <a:r>
              <a:rPr lang="en-GB" sz="1200" dirty="0"/>
              <a:t> [</a:t>
            </a:r>
            <a:r>
              <a:rPr lang="cy-GB" sz="1200" dirty="0"/>
              <a:t>Cyrchwyd Ddiwethaf / </a:t>
            </a:r>
            <a:r>
              <a:rPr lang="en-GB" sz="1200" dirty="0"/>
              <a:t>Last Accessed 20/06/2025]</a:t>
            </a:r>
          </a:p>
          <a:p>
            <a:r>
              <a:rPr lang="en-GB" sz="1200" dirty="0"/>
              <a:t>Park, C. &amp; </a:t>
            </a:r>
            <a:r>
              <a:rPr lang="en-GB" sz="1200" dirty="0" err="1"/>
              <a:t>Allaby</a:t>
            </a:r>
            <a:r>
              <a:rPr lang="en-GB" sz="1200" dirty="0"/>
              <a:t>, M. [</a:t>
            </a:r>
            <a:r>
              <a:rPr lang="en-GB" sz="1200" dirty="0" err="1"/>
              <a:t>goln</a:t>
            </a:r>
            <a:r>
              <a:rPr lang="en-GB" sz="1200" dirty="0"/>
              <a:t>. / eds.] (2017) A Dictionary of Environment and Conservation (3ydd arg. / 3 ed.) </a:t>
            </a:r>
            <a:r>
              <a:rPr lang="cy-GB" sz="1200" noProof="0" dirty="0"/>
              <a:t>Rhydychen</a:t>
            </a:r>
            <a:r>
              <a:rPr lang="en-GB" sz="1200" dirty="0"/>
              <a:t> / Oxford: OUP </a:t>
            </a:r>
            <a:r>
              <a:rPr lang="cy-GB" sz="1200" dirty="0"/>
              <a:t>Ar gael yn / </a:t>
            </a:r>
            <a:r>
              <a:rPr lang="en-GB" sz="1200" dirty="0"/>
              <a:t>Available at: </a:t>
            </a:r>
            <a:r>
              <a:rPr lang="en-GB" sz="1200" dirty="0">
                <a:hlinkClick r:id="rId8"/>
              </a:rPr>
              <a:t>Environmentalism - Oxford Reference</a:t>
            </a:r>
            <a:r>
              <a:rPr lang="en-GB" sz="1200" dirty="0"/>
              <a:t> [</a:t>
            </a:r>
            <a:r>
              <a:rPr lang="cy-GB" sz="1200" dirty="0"/>
              <a:t>Cyrchwyd Ddiwethaf / </a:t>
            </a:r>
            <a:r>
              <a:rPr lang="en-GB" altLang="en-US" sz="1200" dirty="0"/>
              <a:t>Last Accessed 20/06/2025</a:t>
            </a:r>
            <a:r>
              <a:rPr lang="en-GB" sz="1200" dirty="0"/>
              <a:t>]</a:t>
            </a:r>
          </a:p>
          <a:p>
            <a:r>
              <a:rPr lang="en-GB" sz="1200" dirty="0"/>
              <a:t>Paulson, N (2016) ‘Old Ideas, New Knowledge, Sustainable Communities’ </a:t>
            </a:r>
            <a:r>
              <a:rPr lang="cy-GB" sz="1200" noProof="0" dirty="0"/>
              <a:t>Fideo</a:t>
            </a:r>
            <a:r>
              <a:rPr lang="en-GB" sz="1200" dirty="0"/>
              <a:t> / Video TED Talks </a:t>
            </a:r>
            <a:r>
              <a:rPr lang="cy-GB" sz="1200" dirty="0"/>
              <a:t>Ar gael yn / </a:t>
            </a:r>
            <a:r>
              <a:rPr lang="en-GB" sz="1200" dirty="0"/>
              <a:t>Available at: </a:t>
            </a:r>
            <a:r>
              <a:rPr lang="en-GB" sz="1200" dirty="0">
                <a:hlinkClick r:id="rId9"/>
              </a:rPr>
              <a:t>Old Ideas, New Knowledge, Sustainable Communities | Nels Paulson | </a:t>
            </a:r>
            <a:r>
              <a:rPr lang="en-GB" sz="1200" dirty="0" err="1">
                <a:hlinkClick r:id="rId9"/>
              </a:rPr>
              <a:t>TEDxUWStout</a:t>
            </a:r>
            <a:r>
              <a:rPr lang="en-GB" sz="1200" dirty="0"/>
              <a:t>   [</a:t>
            </a:r>
            <a:r>
              <a:rPr lang="cy-GB" sz="1200" dirty="0"/>
              <a:t>Cyrchwyd Ddiwethaf / </a:t>
            </a:r>
            <a:r>
              <a:rPr lang="en-GB" altLang="en-US" sz="1200" dirty="0"/>
              <a:t>Last Accessed 20/06/2025</a:t>
            </a:r>
            <a:r>
              <a:rPr lang="en-GB" sz="1200" dirty="0"/>
              <a:t>]</a:t>
            </a:r>
          </a:p>
          <a:p>
            <a:pPr marL="0" indent="0">
              <a:buNone/>
            </a:pPr>
            <a:endParaRPr lang="en-GB" sz="1200" dirty="0"/>
          </a:p>
        </p:txBody>
      </p:sp>
    </p:spTree>
    <p:extLst>
      <p:ext uri="{BB962C8B-B14F-4D97-AF65-F5344CB8AC3E}">
        <p14:creationId xmlns:p14="http://schemas.microsoft.com/office/powerpoint/2010/main" val="322516631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295843" y="329088"/>
            <a:ext cx="8229600" cy="529568"/>
          </a:xfrm>
        </p:spPr>
        <p:txBody>
          <a:bodyPr>
            <a:normAutofit fontScale="90000"/>
          </a:bodyPr>
          <a:lstStyle/>
          <a:p>
            <a:r>
              <a:rPr lang="cy-GB" b="1" dirty="0"/>
              <a:t>Cyfeirnodau</a:t>
            </a:r>
            <a:r>
              <a:rPr lang="en-GB" altLang="en-US" b="1" dirty="0"/>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98757" y="1161396"/>
            <a:ext cx="8946486" cy="3394472"/>
          </a:xfrm>
        </p:spPr>
        <p:txBody>
          <a:bodyPr rtlCol="0">
            <a:noAutofit/>
          </a:bodyPr>
          <a:lstStyle/>
          <a:p>
            <a:r>
              <a:rPr lang="en-GB" altLang="en-US" sz="1200" dirty="0" err="1"/>
              <a:t>Pelenc</a:t>
            </a:r>
            <a:r>
              <a:rPr lang="en-GB" altLang="en-US" sz="1200" dirty="0"/>
              <a:t>, J. (2015) Weak Sustainability versus Strong Sustainability: Brief for GDSR 2015 </a:t>
            </a:r>
            <a:r>
              <a:rPr lang="cy-GB" sz="1200" dirty="0"/>
              <a:t>Ar gael yn / </a:t>
            </a:r>
            <a:r>
              <a:rPr lang="en-GB" altLang="en-US" sz="1200" dirty="0"/>
              <a:t>Available at: </a:t>
            </a:r>
            <a:r>
              <a:rPr lang="en-GB" sz="1200" dirty="0">
                <a:hlinkClick r:id="rId2"/>
              </a:rPr>
              <a:t>Microsoft Word - 122-Pelenc-Weak Sustainability versus Strong Sustainability</a:t>
            </a:r>
            <a:r>
              <a:rPr lang="en-GB" sz="1200" dirty="0"/>
              <a:t> </a:t>
            </a:r>
            <a:r>
              <a:rPr lang="en-GB" altLang="en-US" sz="1200" dirty="0"/>
              <a:t>[</a:t>
            </a:r>
            <a:r>
              <a:rPr lang="cy-GB" sz="1200" dirty="0"/>
              <a:t>Cyrchwyd Ddiwethaf / </a:t>
            </a:r>
            <a:r>
              <a:rPr lang="en-GB" altLang="en-US" sz="1200" dirty="0"/>
              <a:t>Last Accessed 20/06/2025]</a:t>
            </a:r>
          </a:p>
          <a:p>
            <a:r>
              <a:rPr lang="en-GB" altLang="en-US" sz="1200" dirty="0" err="1"/>
              <a:t>Resurrección</a:t>
            </a:r>
            <a:r>
              <a:rPr lang="en-GB" altLang="en-US" sz="1200" dirty="0"/>
              <a:t>, B.P. and Elmhirst, R. (2021) ‘Negotiating gender expertise’ in </a:t>
            </a:r>
            <a:r>
              <a:rPr lang="en-GB" altLang="en-US" sz="1200" i="1" dirty="0"/>
              <a:t>Environment and development : voices from feminist political ecology</a:t>
            </a:r>
            <a:r>
              <a:rPr lang="en-GB" altLang="en-US" sz="1200" dirty="0"/>
              <a:t>. </a:t>
            </a:r>
            <a:r>
              <a:rPr lang="cy-GB" sz="1200" noProof="0" dirty="0"/>
              <a:t>Golygwyd gan </a:t>
            </a:r>
            <a:r>
              <a:rPr lang="en-GB" altLang="en-US" sz="1200" dirty="0"/>
              <a:t>/ Edited by B.P. </a:t>
            </a:r>
            <a:r>
              <a:rPr lang="en-GB" altLang="en-US" sz="1200" dirty="0" err="1"/>
              <a:t>Resurrección</a:t>
            </a:r>
            <a:r>
              <a:rPr lang="en-GB" altLang="en-US" sz="1200" dirty="0"/>
              <a:t> and R. Elmhirst. Abingdon, Oxon ;: Routledge. </a:t>
            </a:r>
            <a:r>
              <a:rPr lang="cy-GB" sz="1200" dirty="0"/>
              <a:t>Ar gael yn / </a:t>
            </a:r>
            <a:r>
              <a:rPr lang="en-GB" altLang="en-US" sz="1200" dirty="0"/>
              <a:t>Available at</a:t>
            </a:r>
            <a:r>
              <a:rPr lang="en-GB" sz="1200" dirty="0">
                <a:hlinkClick r:id="rId3"/>
              </a:rPr>
              <a:t> Negotiating Gender Expertise in Environment and Development | Voices f</a:t>
            </a:r>
            <a:r>
              <a:rPr lang="en-GB" sz="1200" dirty="0"/>
              <a:t> </a:t>
            </a:r>
            <a:r>
              <a:rPr lang="en-GB" altLang="en-US" sz="1200" dirty="0"/>
              <a:t>[</a:t>
            </a:r>
            <a:r>
              <a:rPr lang="cy-GB" sz="1200" dirty="0"/>
              <a:t>Cyrchwyd Ddiwethaf / </a:t>
            </a:r>
            <a:r>
              <a:rPr lang="en-GB" altLang="en-US" sz="1200" dirty="0"/>
              <a:t>Last Accessed 20/06/2025]</a:t>
            </a:r>
          </a:p>
          <a:p>
            <a:r>
              <a:rPr lang="en-GB" altLang="en-US" sz="1200" dirty="0"/>
              <a:t>Royal Society (2022) </a:t>
            </a:r>
            <a:r>
              <a:rPr lang="en-GB" altLang="en-US" sz="1200" i="1" dirty="0"/>
              <a:t>Climate Change in the Critical Decade </a:t>
            </a:r>
            <a:r>
              <a:rPr lang="cy-GB" sz="1200" noProof="0" dirty="0"/>
              <a:t>Llundain</a:t>
            </a:r>
            <a:r>
              <a:rPr lang="en-GB" altLang="en-US" sz="1200" dirty="0"/>
              <a:t> / London: Royal Society </a:t>
            </a:r>
            <a:r>
              <a:rPr lang="cy-GB" sz="1200" dirty="0"/>
              <a:t>Ar gael yn / </a:t>
            </a:r>
            <a:r>
              <a:rPr lang="en-GB" altLang="en-US" sz="1200" dirty="0"/>
              <a:t>Available at: </a:t>
            </a:r>
            <a:r>
              <a:rPr lang="en-GB" sz="1200" dirty="0">
                <a:hlinkClick r:id="rId4"/>
              </a:rPr>
              <a:t>Climate change in the critical decade: A summary of the IPCC Sixth Assessment Report and its implications for the UK. The Royal Society</a:t>
            </a:r>
            <a:r>
              <a:rPr lang="en-GB" sz="1200" dirty="0"/>
              <a:t> </a:t>
            </a:r>
            <a:r>
              <a:rPr lang="en-GB" altLang="en-US" sz="1200" dirty="0"/>
              <a:t>[</a:t>
            </a:r>
            <a:r>
              <a:rPr lang="cy-GB" sz="1200" dirty="0"/>
              <a:t>Cyrchwyd Ddiwethaf / </a:t>
            </a:r>
            <a:r>
              <a:rPr lang="en-GB" altLang="en-US" sz="1200" dirty="0"/>
              <a:t>Last Accessed 20/06/2025]</a:t>
            </a:r>
          </a:p>
          <a:p>
            <a:r>
              <a:rPr lang="en-GB" altLang="en-US" sz="1200" dirty="0"/>
              <a:t>Scott W. and Gough S.  (2003) Sustainable Development  Framing the Issues. </a:t>
            </a:r>
            <a:r>
              <a:rPr lang="cy-GB" sz="1200" dirty="0"/>
              <a:t>Llundain / </a:t>
            </a:r>
            <a:r>
              <a:rPr lang="en-GB" altLang="en-US" sz="1200" dirty="0"/>
              <a:t>London: Routledge Falmer. </a:t>
            </a:r>
          </a:p>
          <a:p>
            <a:r>
              <a:rPr lang="en-GB" sz="1200" dirty="0"/>
              <a:t>Schrems, I. and Upham, P. (2020) ‘Cognitive Dissonance in Sustainability Scientists Regarding Air Travel for Academic Purposes: A Qualitative Study’, Sustainability (Basel, </a:t>
            </a:r>
            <a:r>
              <a:rPr lang="cy-GB" sz="1200" noProof="0" dirty="0"/>
              <a:t>Y Swistir </a:t>
            </a:r>
            <a:r>
              <a:rPr lang="en-GB" sz="1200" dirty="0"/>
              <a:t>/ Switzerland), 12(5), p. 1837–. </a:t>
            </a:r>
            <a:r>
              <a:rPr lang="cy-GB" sz="1200" dirty="0"/>
              <a:t>Ar gael yn / </a:t>
            </a:r>
            <a:r>
              <a:rPr lang="en-GB" sz="1200" dirty="0"/>
              <a:t>Available at: </a:t>
            </a:r>
            <a:r>
              <a:rPr lang="en-GB" sz="1200" dirty="0">
                <a:hlinkClick r:id="rId5"/>
              </a:rPr>
              <a:t>Cognitive Dissonance in Sustainability Scientists Regarding Air Travel for Academic Purposes: A Qualitative Study</a:t>
            </a:r>
            <a:r>
              <a:rPr lang="en-GB" sz="1200" dirty="0"/>
              <a:t> </a:t>
            </a:r>
            <a:r>
              <a:rPr lang="en-GB" altLang="en-US" sz="1200" dirty="0"/>
              <a:t>[</a:t>
            </a:r>
            <a:r>
              <a:rPr lang="cy-GB" sz="1200" dirty="0"/>
              <a:t>Cyrchwyd Ddiwethaf / </a:t>
            </a:r>
            <a:r>
              <a:rPr lang="en-GB" altLang="en-US" sz="1200" dirty="0"/>
              <a:t>Last Accessed 20/06/2025]</a:t>
            </a:r>
          </a:p>
          <a:p>
            <a:r>
              <a:rPr lang="en-GB" sz="1200" dirty="0"/>
              <a:t>Scriven, M., &amp; Paul, R. (1987). Defining Critical Thinking. </a:t>
            </a:r>
            <a:r>
              <a:rPr lang="cy-GB" sz="1200" dirty="0"/>
              <a:t>Ar gael yn / </a:t>
            </a:r>
            <a:r>
              <a:rPr lang="en-GB" sz="1200" dirty="0"/>
              <a:t>Available at: </a:t>
            </a:r>
            <a:r>
              <a:rPr lang="en-GB" sz="1200" dirty="0">
                <a:hlinkClick r:id="rId6"/>
              </a:rPr>
              <a:t>Defining Critical Thinking</a:t>
            </a:r>
            <a:r>
              <a:rPr lang="en-GB" sz="1200" dirty="0"/>
              <a:t> </a:t>
            </a:r>
            <a:r>
              <a:rPr lang="en-GB" altLang="en-US" sz="1200" dirty="0"/>
              <a:t>[</a:t>
            </a:r>
            <a:r>
              <a:rPr lang="cy-GB" sz="1200" dirty="0"/>
              <a:t>Cyrchwyd Ddiwethaf / </a:t>
            </a:r>
            <a:r>
              <a:rPr lang="en-GB" altLang="en-US" sz="1200" dirty="0"/>
              <a:t>Last Accessed 20/06/2025]</a:t>
            </a:r>
          </a:p>
          <a:p>
            <a:r>
              <a:rPr lang="en-GB" sz="1200" dirty="0"/>
              <a:t>Shiva, V. (1988a) ‘Geopolitics of Food: America’s Use of Food as a Weapon’, Economic and political weekly, 23(18), pp. 881–882. </a:t>
            </a:r>
            <a:r>
              <a:rPr lang="cy-GB" sz="1200" dirty="0"/>
              <a:t>Ar gael yn / </a:t>
            </a:r>
            <a:r>
              <a:rPr lang="en-GB" sz="1200" dirty="0"/>
              <a:t>Available at: </a:t>
            </a:r>
            <a:r>
              <a:rPr lang="en-GB" sz="1200" dirty="0">
                <a:hlinkClick r:id="rId7"/>
              </a:rPr>
              <a:t>Geopolitics of Food: America's Use of Food as a Weapon on JSTOR</a:t>
            </a:r>
            <a:r>
              <a:rPr lang="en-GB" sz="1200" dirty="0"/>
              <a:t> </a:t>
            </a:r>
            <a:r>
              <a:rPr lang="en-GB" altLang="en-US" sz="1200" dirty="0"/>
              <a:t>[</a:t>
            </a:r>
            <a:r>
              <a:rPr lang="cy-GB" sz="1200" dirty="0"/>
              <a:t>Cyrchwyd Ddiwethaf / </a:t>
            </a:r>
            <a:r>
              <a:rPr lang="en-GB" altLang="en-US" sz="1200" dirty="0"/>
              <a:t>Last Accessed 20/06/2025]</a:t>
            </a:r>
          </a:p>
          <a:p>
            <a:r>
              <a:rPr lang="en-GB" sz="1200" dirty="0"/>
              <a:t>Shiva, V. (1988b) Staying Alive: Women, Ecology, and Survival in India </a:t>
            </a:r>
            <a:r>
              <a:rPr lang="cy-GB" sz="1200" dirty="0"/>
              <a:t>Llundain / </a:t>
            </a:r>
            <a:r>
              <a:rPr lang="en-GB" sz="1200" dirty="0"/>
              <a:t>London: Zed Books </a:t>
            </a:r>
            <a:r>
              <a:rPr lang="cy-GB" sz="1200" dirty="0"/>
              <a:t>Ar gael yn / </a:t>
            </a:r>
            <a:r>
              <a:rPr lang="en-GB" sz="1200" dirty="0"/>
              <a:t>Available at: </a:t>
            </a:r>
            <a:r>
              <a:rPr lang="en-GB" sz="1200" dirty="0">
                <a:hlinkClick r:id="rId8"/>
              </a:rPr>
              <a:t>Staying alive : women, ecology, and development : Shiva, Vandana : Free Download, Borrow, and Streaming : Internet Archive</a:t>
            </a:r>
            <a:r>
              <a:rPr lang="en-GB" sz="1000" dirty="0"/>
              <a:t> </a:t>
            </a:r>
            <a:r>
              <a:rPr lang="en-GB" altLang="en-US" sz="1200" dirty="0"/>
              <a:t>[</a:t>
            </a:r>
            <a:r>
              <a:rPr lang="cy-GB" sz="1200" dirty="0"/>
              <a:t>Cyrchwyd Ddiwethaf / </a:t>
            </a:r>
            <a:r>
              <a:rPr lang="en-GB" altLang="en-US" sz="1200" dirty="0"/>
              <a:t>Last Accessed 20/06/2025]</a:t>
            </a:r>
            <a:endParaRPr lang="en-GB" sz="1200" dirty="0"/>
          </a:p>
          <a:p>
            <a:r>
              <a:rPr lang="en-GB" sz="1200" dirty="0"/>
              <a:t>Sole, R. &amp; levin, S.A (</a:t>
            </a:r>
            <a:r>
              <a:rPr lang="en-GB" sz="1200" dirty="0" err="1"/>
              <a:t>goln</a:t>
            </a:r>
            <a:r>
              <a:rPr lang="en-GB" sz="1200" dirty="0"/>
              <a:t> / eds) (2022) ‘Ecological complexity and the biosphere: the next 30 years’ Philosophical Transactions of the Royal Society B Vol.377 Issue 1587 </a:t>
            </a:r>
            <a:r>
              <a:rPr lang="cy-GB" sz="1200" dirty="0"/>
              <a:t>Ar gael yn / </a:t>
            </a:r>
            <a:r>
              <a:rPr lang="en-GB" sz="1200" dirty="0"/>
              <a:t>Available at: </a:t>
            </a:r>
            <a:r>
              <a:rPr lang="en-GB" sz="1200" dirty="0">
                <a:hlinkClick r:id="rId9"/>
              </a:rPr>
              <a:t>Philosophical Transactions of the Royal Society B: Biological Sciences: Vol 377, No 1857</a:t>
            </a:r>
            <a:r>
              <a:rPr lang="en-GB" sz="1200" dirty="0"/>
              <a:t>  </a:t>
            </a:r>
            <a:r>
              <a:rPr lang="en-GB" altLang="en-US" sz="1200" dirty="0"/>
              <a:t>[</a:t>
            </a:r>
            <a:r>
              <a:rPr lang="cy-GB" sz="1200" dirty="0"/>
              <a:t>Cyrchwyd Ddiwethaf / </a:t>
            </a:r>
            <a:r>
              <a:rPr lang="en-GB" altLang="en-US" sz="1200" dirty="0"/>
              <a:t>Last Accessed 20/06/2025]</a:t>
            </a:r>
          </a:p>
          <a:p>
            <a:pPr marL="0" indent="0">
              <a:buNone/>
            </a:pPr>
            <a:endParaRPr lang="en-GB" altLang="en-US" sz="1200" dirty="0"/>
          </a:p>
        </p:txBody>
      </p:sp>
    </p:spTree>
    <p:extLst>
      <p:ext uri="{BB962C8B-B14F-4D97-AF65-F5344CB8AC3E}">
        <p14:creationId xmlns:p14="http://schemas.microsoft.com/office/powerpoint/2010/main" val="22012352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339505" y="102907"/>
            <a:ext cx="8229600" cy="637580"/>
          </a:xfrm>
        </p:spPr>
        <p:txBody>
          <a:bodyPr>
            <a:normAutofit fontScale="90000"/>
          </a:bodyPr>
          <a:lstStyle/>
          <a:p>
            <a:r>
              <a:rPr lang="cy-GB" b="1" dirty="0"/>
              <a:t>Cyfeirnodau</a:t>
            </a:r>
            <a:r>
              <a:rPr lang="en-GB" altLang="en-US" b="1" dirty="0"/>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197514" y="643974"/>
            <a:ext cx="8229600" cy="3394472"/>
          </a:xfrm>
        </p:spPr>
        <p:txBody>
          <a:bodyPr rtlCol="0">
            <a:noAutofit/>
          </a:bodyPr>
          <a:lstStyle/>
          <a:p>
            <a:r>
              <a:rPr lang="en-GB" sz="1200" dirty="0" err="1"/>
              <a:t>Spretnak</a:t>
            </a:r>
            <a:r>
              <a:rPr lang="en-GB" sz="1200" dirty="0"/>
              <a:t>, C. (1990) ‘Ecofeminism: Our Roots and Flowering’ In Diamond, I &amp; Orenstein, G. (</a:t>
            </a:r>
            <a:r>
              <a:rPr lang="en-GB" sz="1200" dirty="0" err="1"/>
              <a:t>gol</a:t>
            </a:r>
            <a:r>
              <a:rPr lang="en-GB" sz="1200" dirty="0"/>
              <a:t> / ed) Reweaving the World: The Emergence of Ecofeminism San Francisco: Sierra Club Books </a:t>
            </a:r>
            <a:r>
              <a:rPr lang="cy-GB" sz="1200" dirty="0"/>
              <a:t>Ar gael yn / </a:t>
            </a:r>
            <a:r>
              <a:rPr lang="en-GB" sz="1200" dirty="0"/>
              <a:t>Available at: </a:t>
            </a:r>
            <a:r>
              <a:rPr lang="en-GB" sz="1200" dirty="0">
                <a:hlinkClick r:id="rId2"/>
              </a:rPr>
              <a:t>Ecofeminism_-_1987.pdf </a:t>
            </a:r>
            <a:r>
              <a:rPr lang="en-GB" altLang="en-US" sz="1200" dirty="0"/>
              <a:t>[</a:t>
            </a:r>
            <a:r>
              <a:rPr lang="cy-GB" sz="1200" dirty="0"/>
              <a:t>Cyrchwyd Ddiwethaf / </a:t>
            </a:r>
            <a:r>
              <a:rPr lang="en-GB" altLang="en-US" sz="1200" dirty="0"/>
              <a:t>Last Accessed 20/06/2025]</a:t>
            </a:r>
            <a:endParaRPr lang="en-GB" sz="1200" dirty="0"/>
          </a:p>
          <a:p>
            <a:r>
              <a:rPr lang="en-GB" sz="1200" dirty="0"/>
              <a:t>Unger, C.R. (2014) ‘Family Planning – A Rational Choice?’ in Hartmann, H., Unger, C.R. and </a:t>
            </a:r>
            <a:r>
              <a:rPr lang="en-GB" sz="1200" dirty="0" err="1"/>
              <a:t>Dörnemann</a:t>
            </a:r>
            <a:r>
              <a:rPr lang="en-GB" sz="1200" dirty="0"/>
              <a:t>, M. (2014) A world of populations : transnational perspectives on demography in the twentieth century. </a:t>
            </a:r>
            <a:r>
              <a:rPr lang="cy-GB" sz="1200" noProof="0" dirty="0"/>
              <a:t>Golygwyd gan </a:t>
            </a:r>
            <a:r>
              <a:rPr lang="en-GB" sz="1200" dirty="0"/>
              <a:t>/ Edited by H. Hartmann and C.R. Unger. (pp. 58-82) </a:t>
            </a:r>
            <a:r>
              <a:rPr lang="cy-GB" sz="1200" noProof="0" dirty="0"/>
              <a:t>Efrog Newydd </a:t>
            </a:r>
            <a:r>
              <a:rPr lang="en-GB" sz="1200" dirty="0"/>
              <a:t>/ New York ;: </a:t>
            </a:r>
            <a:r>
              <a:rPr lang="en-GB" sz="1200" dirty="0" err="1"/>
              <a:t>Berghahn</a:t>
            </a:r>
            <a:r>
              <a:rPr lang="en-GB" sz="1200" dirty="0"/>
              <a:t> Books. </a:t>
            </a:r>
            <a:r>
              <a:rPr lang="cy-GB" sz="1200" dirty="0"/>
              <a:t>Ar gael yn / </a:t>
            </a:r>
            <a:r>
              <a:rPr lang="en-GB" sz="1200" dirty="0"/>
              <a:t>Available at: </a:t>
            </a:r>
            <a:r>
              <a:rPr lang="en-GB" sz="1200" dirty="0">
                <a:hlinkClick r:id="rId3"/>
              </a:rPr>
              <a:t>(PDF) A world of populations: Transnational perspectives on demography in the twentieth century</a:t>
            </a:r>
            <a:r>
              <a:rPr lang="en-GB" sz="1200" dirty="0"/>
              <a:t> </a:t>
            </a:r>
            <a:r>
              <a:rPr lang="en-GB" altLang="en-US" sz="1200" dirty="0"/>
              <a:t>[</a:t>
            </a:r>
            <a:r>
              <a:rPr lang="cy-GB" sz="1200" dirty="0"/>
              <a:t>Cyrchwyd Ddiwethaf / </a:t>
            </a:r>
            <a:r>
              <a:rPr lang="en-GB" altLang="en-US" sz="1200" dirty="0"/>
              <a:t>Last Accessed 20/06/2025]</a:t>
            </a:r>
            <a:endParaRPr lang="en-GB" sz="1200" dirty="0"/>
          </a:p>
          <a:p>
            <a:r>
              <a:rPr lang="cy-GB" sz="1200" noProof="0" dirty="0"/>
              <a:t>Cenhedloedd Unedig (Dim Dyddiad) </a:t>
            </a:r>
            <a:r>
              <a:rPr lang="en-GB" sz="1200" dirty="0"/>
              <a:t>/ United Nations (No Date) The UN Campaign for Individual Action United Nations </a:t>
            </a:r>
            <a:r>
              <a:rPr lang="cy-GB" sz="1200" dirty="0"/>
              <a:t>Ar gael yn / </a:t>
            </a:r>
            <a:r>
              <a:rPr lang="en-GB" sz="1200" dirty="0"/>
              <a:t>Available at: </a:t>
            </a:r>
            <a:r>
              <a:rPr lang="en-GB" sz="1200" dirty="0">
                <a:hlinkClick r:id="rId4"/>
              </a:rPr>
              <a:t>Act Now | United Nations</a:t>
            </a:r>
            <a:r>
              <a:rPr lang="en-GB" sz="1200" dirty="0"/>
              <a:t> </a:t>
            </a:r>
            <a:r>
              <a:rPr lang="en-GB" altLang="en-US" sz="1200" dirty="0"/>
              <a:t>[</a:t>
            </a:r>
            <a:r>
              <a:rPr lang="cy-GB" sz="1200" dirty="0"/>
              <a:t>Cyrchwyd Ddiwethaf / </a:t>
            </a:r>
            <a:r>
              <a:rPr lang="en-GB" altLang="en-US" sz="1200" dirty="0"/>
              <a:t>Last Accessed 20/06/2025]</a:t>
            </a:r>
          </a:p>
          <a:p>
            <a:r>
              <a:rPr lang="en-GB" sz="1200" dirty="0"/>
              <a:t>University of Vermont (</a:t>
            </a:r>
            <a:r>
              <a:rPr lang="cy-GB" sz="1200" noProof="0" dirty="0"/>
              <a:t>Dim Dyddiad </a:t>
            </a:r>
            <a:r>
              <a:rPr lang="en-GB" sz="1200" dirty="0"/>
              <a:t>/ No Date) Types of Eco-feminism </a:t>
            </a:r>
            <a:r>
              <a:rPr lang="cy-GB" sz="1200" dirty="0"/>
              <a:t>Ar gael yn /</a:t>
            </a:r>
            <a:r>
              <a:rPr lang="en-GB" sz="1200" dirty="0"/>
              <a:t> Available at: </a:t>
            </a:r>
            <a:r>
              <a:rPr lang="en-GB" sz="1200" dirty="0">
                <a:hlinkClick r:id="rId5"/>
              </a:rPr>
              <a:t>EFtypes.pdf</a:t>
            </a:r>
            <a:r>
              <a:rPr lang="en-GB" sz="1200" dirty="0"/>
              <a:t> </a:t>
            </a:r>
            <a:r>
              <a:rPr lang="en-GB" altLang="en-US" sz="1200" dirty="0"/>
              <a:t>[</a:t>
            </a:r>
            <a:r>
              <a:rPr lang="cy-GB" sz="1200" dirty="0"/>
              <a:t>Cyrchwyd Ddiwethaf / </a:t>
            </a:r>
            <a:r>
              <a:rPr lang="en-GB" altLang="en-US" sz="1200" dirty="0"/>
              <a:t>Last Accessed 20/06/2025]</a:t>
            </a:r>
          </a:p>
          <a:p>
            <a:r>
              <a:rPr lang="en-GB" sz="1200" dirty="0" err="1"/>
              <a:t>Vitek</a:t>
            </a:r>
            <a:r>
              <a:rPr lang="en-GB" sz="1200" dirty="0"/>
              <a:t>, B. &amp; Jackson, W. [</a:t>
            </a:r>
            <a:r>
              <a:rPr lang="en-GB" sz="1200" dirty="0" err="1"/>
              <a:t>Goln</a:t>
            </a:r>
            <a:r>
              <a:rPr lang="en-GB" sz="1200" dirty="0"/>
              <a:t>. / Eds.] (2008) The Virtues of Ignorance: Complexity, Sustainability, and the Limits of Knowledge </a:t>
            </a:r>
            <a:r>
              <a:rPr lang="cy-GB" sz="1200" dirty="0"/>
              <a:t>Ar gael yn / </a:t>
            </a:r>
            <a:r>
              <a:rPr lang="en-GB" sz="1200" dirty="0"/>
              <a:t>Available at: </a:t>
            </a:r>
            <a:r>
              <a:rPr lang="en-GB" sz="1200" dirty="0">
                <a:hlinkClick r:id="rId6"/>
              </a:rPr>
              <a:t>Project MUSE - The Virtues of Ignorance</a:t>
            </a:r>
            <a:r>
              <a:rPr lang="en-GB" sz="1200" dirty="0"/>
              <a:t>  </a:t>
            </a:r>
            <a:r>
              <a:rPr lang="en-GB" altLang="en-US" sz="1200" dirty="0"/>
              <a:t>[</a:t>
            </a:r>
            <a:r>
              <a:rPr lang="cy-GB" sz="1200" dirty="0"/>
              <a:t>Cyrchwyd Ddiwethaf / </a:t>
            </a:r>
            <a:r>
              <a:rPr lang="en-GB" altLang="en-US" sz="1200" dirty="0"/>
              <a:t>Last Accessed 20/06/2025]</a:t>
            </a:r>
          </a:p>
          <a:p>
            <a:r>
              <a:rPr lang="en-GB" sz="1200" dirty="0"/>
              <a:t>Vogel, Steven, (2016) 'Alienation, Nature, and the Environment’, in </a:t>
            </a:r>
            <a:r>
              <a:rPr lang="en-GB" sz="1200" i="1" dirty="0"/>
              <a:t>Thinking like a Mall: Environmental Philosophy after the End of Nature</a:t>
            </a:r>
            <a:r>
              <a:rPr lang="en-GB" sz="1200" dirty="0"/>
              <a:t> Cambridge, MA, 2015; </a:t>
            </a:r>
            <a:r>
              <a:rPr lang="cy-GB" sz="1200" noProof="0" dirty="0" err="1"/>
              <a:t>arg</a:t>
            </a:r>
            <a:r>
              <a:rPr lang="cy-GB" sz="1200" noProof="0" dirty="0"/>
              <a:t> ar-lein </a:t>
            </a:r>
            <a:r>
              <a:rPr lang="en-GB" sz="1200" dirty="0"/>
              <a:t>/ online </a:t>
            </a:r>
            <a:r>
              <a:rPr lang="en-GB" sz="1200" dirty="0" err="1"/>
              <a:t>edn</a:t>
            </a:r>
            <a:r>
              <a:rPr lang="en-GB" sz="1200" dirty="0"/>
              <a:t>, MIT Press Scholarship Online </a:t>
            </a:r>
            <a:r>
              <a:rPr lang="cy-GB" sz="1200" dirty="0"/>
              <a:t>Ar gael yn / </a:t>
            </a:r>
            <a:r>
              <a:rPr lang="en-GB" sz="1200" dirty="0"/>
              <a:t>Available at: </a:t>
            </a:r>
            <a:r>
              <a:rPr lang="en-GB" sz="1200" dirty="0">
                <a:hlinkClick r:id="rId7"/>
              </a:rPr>
              <a:t>https://doi.org/10.7551/mitpress/9780262029100.003.0003</a:t>
            </a:r>
            <a:r>
              <a:rPr lang="en-GB" sz="1200" dirty="0"/>
              <a:t>   [</a:t>
            </a:r>
            <a:r>
              <a:rPr lang="cy-GB" sz="1200" dirty="0"/>
              <a:t>Cyrchwyd Ddiwethaf / </a:t>
            </a:r>
            <a:r>
              <a:rPr lang="en-GB" sz="1200" dirty="0"/>
              <a:t>Last Accessed 11/03/2024] </a:t>
            </a:r>
            <a:r>
              <a:rPr lang="cy-GB" sz="1200" noProof="0" dirty="0">
                <a:solidFill>
                  <a:srgbClr val="FF0000"/>
                </a:solidFill>
              </a:rPr>
              <a:t>Nid oedd modd ei gyrchu / </a:t>
            </a:r>
            <a:r>
              <a:rPr lang="en-GB" sz="1200" dirty="0">
                <a:solidFill>
                  <a:srgbClr val="FF0000"/>
                </a:solidFill>
              </a:rPr>
              <a:t>Unable to access 13/06/2025</a:t>
            </a:r>
          </a:p>
          <a:p>
            <a:r>
              <a:rPr lang="en-GB" sz="1200" dirty="0"/>
              <a:t>White, D.F. (2008) Bookchin a critical appraisal. </a:t>
            </a:r>
            <a:r>
              <a:rPr lang="cy-GB" sz="1200" dirty="0"/>
              <a:t>Llundain / </a:t>
            </a:r>
            <a:r>
              <a:rPr lang="en-GB" sz="1200" dirty="0"/>
              <a:t>London: Pluto Press. </a:t>
            </a:r>
            <a:r>
              <a:rPr lang="cy-GB" sz="1200" dirty="0"/>
              <a:t>Ar gael yn / </a:t>
            </a:r>
            <a:r>
              <a:rPr lang="en-GB" sz="1200" dirty="0"/>
              <a:t>Available at: </a:t>
            </a:r>
            <a:r>
              <a:rPr lang="en-GB" sz="1200" dirty="0">
                <a:hlinkClick r:id="rId8"/>
              </a:rPr>
              <a:t>Bookchin : a Critical Appraisal</a:t>
            </a:r>
            <a:r>
              <a:rPr lang="en-GB" sz="1200" dirty="0"/>
              <a:t> [</a:t>
            </a:r>
            <a:r>
              <a:rPr lang="cy-GB" sz="1200" dirty="0"/>
              <a:t>Cyrchwyd Ddiwethaf / </a:t>
            </a:r>
            <a:r>
              <a:rPr lang="en-GB" altLang="en-US" sz="1200" dirty="0"/>
              <a:t>Last Accessed 20/06/2025</a:t>
            </a:r>
            <a:r>
              <a:rPr lang="en-GB" sz="1200" dirty="0"/>
              <a:t>]</a:t>
            </a:r>
          </a:p>
          <a:p>
            <a:r>
              <a:rPr lang="en-GB" sz="1200" dirty="0"/>
              <a:t>World Commission of Environment and Development, (1987) Our Common Future </a:t>
            </a:r>
            <a:r>
              <a:rPr lang="cy-GB" sz="1200" noProof="0" dirty="0"/>
              <a:t>Efrog Newydd: Cenhedloedd Unedig </a:t>
            </a:r>
            <a:r>
              <a:rPr lang="en-GB" sz="1200" dirty="0"/>
              <a:t>/ New York: United Nations </a:t>
            </a:r>
            <a:r>
              <a:rPr lang="cy-GB" sz="1200" dirty="0"/>
              <a:t>Ar gael yn / </a:t>
            </a:r>
            <a:r>
              <a:rPr lang="en-GB" sz="1200" dirty="0"/>
              <a:t>Available at: </a:t>
            </a:r>
            <a:r>
              <a:rPr lang="en-GB" sz="1200" dirty="0">
                <a:hlinkClick r:id="rId9"/>
              </a:rPr>
              <a:t>Our Common Future: Report of the World Commission on Environment and Development</a:t>
            </a:r>
            <a:r>
              <a:rPr lang="en-GB" sz="1200" dirty="0"/>
              <a:t> [</a:t>
            </a:r>
            <a:r>
              <a:rPr lang="cy-GB" sz="1200" dirty="0"/>
              <a:t>Cyrchwyd Ddiwethaf / </a:t>
            </a:r>
            <a:r>
              <a:rPr lang="en-GB" altLang="en-US" sz="1200" dirty="0"/>
              <a:t>Last Accessed 20/06/2025</a:t>
            </a:r>
            <a:r>
              <a:rPr lang="en-GB" sz="1200" dirty="0"/>
              <a:t>]</a:t>
            </a:r>
          </a:p>
          <a:p>
            <a:r>
              <a:rPr lang="en-GB" altLang="en-US" sz="1200" dirty="0"/>
              <a:t>Xiong, T. (2014) ‘Shallow Environmentalism: A Preliminary Eco-Critical Discourse Analysis of Secondary School English as a Foreign Language (EFL) Texts in China’, </a:t>
            </a:r>
            <a:r>
              <a:rPr lang="en-GB" altLang="en-US" sz="1200" i="1" dirty="0"/>
              <a:t>The Journal of environmental education</a:t>
            </a:r>
            <a:r>
              <a:rPr lang="en-GB" altLang="en-US" sz="1200" dirty="0"/>
              <a:t>, 45(4), pp. 232–242. </a:t>
            </a:r>
            <a:r>
              <a:rPr lang="cy-GB" sz="1200" dirty="0"/>
              <a:t>Ar gael yn / </a:t>
            </a:r>
            <a:r>
              <a:rPr lang="en-GB" altLang="en-US" sz="1200" dirty="0"/>
              <a:t>Available at: </a:t>
            </a:r>
            <a:r>
              <a:rPr lang="en-GB" sz="1200" dirty="0">
                <a:hlinkClick r:id="rId10"/>
              </a:rPr>
              <a:t>Shallow Environmentalism: A Preliminary Eco-Critical Discourse Analysis of Secondary School English as a Foreign Language (EFL) Texts in China. – EBSCO</a:t>
            </a:r>
            <a:r>
              <a:rPr lang="en-GB" sz="1200" dirty="0"/>
              <a:t> [</a:t>
            </a:r>
            <a:r>
              <a:rPr lang="cy-GB" sz="1200" dirty="0"/>
              <a:t>Cyrchwyd Ddiwethaf / </a:t>
            </a:r>
            <a:r>
              <a:rPr lang="en-GB" altLang="en-US" sz="1200" dirty="0"/>
              <a:t>Last Accessed 20/06/2025</a:t>
            </a:r>
            <a:r>
              <a:rPr lang="en-GB" sz="1200" dirty="0"/>
              <a:t>]</a:t>
            </a:r>
          </a:p>
          <a:p>
            <a:pPr marL="0" indent="0">
              <a:buNone/>
            </a:pPr>
            <a:endParaRPr lang="en-GB" sz="1200" dirty="0"/>
          </a:p>
          <a:p>
            <a:endParaRPr lang="en-GB" altLang="en-US" sz="1200" dirty="0"/>
          </a:p>
        </p:txBody>
      </p:sp>
    </p:spTree>
    <p:extLst>
      <p:ext uri="{BB962C8B-B14F-4D97-AF65-F5344CB8AC3E}">
        <p14:creationId xmlns:p14="http://schemas.microsoft.com/office/powerpoint/2010/main" val="235851753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12958</Words>
  <Application>Microsoft Office PowerPoint</Application>
  <PresentationFormat>On-screen Show (4:3)</PresentationFormat>
  <Paragraphs>740</Paragraphs>
  <Slides>116</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116</vt:i4>
      </vt:variant>
    </vt:vector>
  </HeadingPairs>
  <TitlesOfParts>
    <vt:vector size="123" baseType="lpstr">
      <vt:lpstr>Arial</vt:lpstr>
      <vt:lpstr>Calibri</vt:lpstr>
      <vt:lpstr>Calibri Light</vt:lpstr>
      <vt:lpstr>Cambria Math</vt:lpstr>
      <vt:lpstr>Comic Sans MS</vt:lpstr>
      <vt:lpstr>Holding PAge</vt:lpstr>
      <vt:lpstr>Accessible 2</vt:lpstr>
      <vt:lpstr>PowerPoint Presentation</vt:lpstr>
      <vt:lpstr>PowerPoint Presentation</vt:lpstr>
      <vt:lpstr>PowerPoint Presentation</vt:lpstr>
      <vt:lpstr>PowerPoint Presentation</vt:lpstr>
      <vt:lpstr>PowerPoint Presentation</vt:lpstr>
      <vt:lpstr>Datblygiad Cynaliadwy</vt:lpstr>
      <vt:lpstr>Sustainable Development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Agweddau at Gynaliadwyedd</vt:lpstr>
      <vt:lpstr>Approaches to Sustainability</vt:lpstr>
      <vt:lpstr>Agweddau at Gynaliadwyedd  Cyd-destun Hanesyddol Cryno</vt:lpstr>
      <vt:lpstr>Approaches to Sustainability  A Brief Historical Context</vt:lpstr>
      <vt:lpstr>Agweddau at Gynaliadwyedd</vt:lpstr>
      <vt:lpstr>Approaches to Sustainability</vt:lpstr>
      <vt:lpstr>Amgylcheddaeth</vt:lpstr>
      <vt:lpstr>Environmentalism</vt:lpstr>
      <vt:lpstr>Amgylcheddaeth</vt:lpstr>
      <vt:lpstr>Environmentalism</vt:lpstr>
      <vt:lpstr>Cynaliadwyedd Gwan yn erbyn Cynaliadwyedd Cryf</vt:lpstr>
      <vt:lpstr>Weak versus Strong Sustainability</vt:lpstr>
      <vt:lpstr>Cynaliadwyedd Gwan</vt:lpstr>
      <vt:lpstr>Weak Sustainability</vt:lpstr>
      <vt:lpstr>Cynaliadwyedd Cryf</vt:lpstr>
      <vt:lpstr>Strong Sustainability</vt:lpstr>
      <vt:lpstr>PowerPoint Presentation</vt:lpstr>
      <vt:lpstr>PowerPoint Presentation</vt:lpstr>
      <vt:lpstr>Agweddau Techno-ganolog</vt:lpstr>
      <vt:lpstr>Technocentric Approaches</vt:lpstr>
      <vt:lpstr>Agweddau Techno-ganolog</vt:lpstr>
      <vt:lpstr>Technocentric Approaches</vt:lpstr>
      <vt:lpstr>Agweddau Techno-ganolog</vt:lpstr>
      <vt:lpstr>Technocentric Approaches</vt:lpstr>
      <vt:lpstr>Agweddau Techno-ganolog</vt:lpstr>
      <vt:lpstr>Technocentric Approaches</vt:lpstr>
      <vt:lpstr>Agweddau Techno-ganolog</vt:lpstr>
      <vt:lpstr>Technocentric Approaches</vt:lpstr>
      <vt:lpstr>Agweddau Eco-ganolog</vt:lpstr>
      <vt:lpstr>Ecocentric Approaches</vt:lpstr>
      <vt:lpstr>Agweddau Eco-ganolog</vt:lpstr>
      <vt:lpstr>Ecocentric Approaches</vt:lpstr>
      <vt:lpstr>Ecoleg Gymdeithasol</vt:lpstr>
      <vt:lpstr>Social Ecology</vt:lpstr>
      <vt:lpstr>Ecoleg Gymdeithasol</vt:lpstr>
      <vt:lpstr>Social Ecology</vt:lpstr>
      <vt:lpstr>Ecoleg Gymdeithasol</vt:lpstr>
      <vt:lpstr>Social Ecology </vt:lpstr>
      <vt:lpstr>Eco-Sosialaeth</vt:lpstr>
      <vt:lpstr>Eco-Socialism</vt:lpstr>
      <vt:lpstr>Eco-Sosialaeth</vt:lpstr>
      <vt:lpstr>Eco-Socialism</vt:lpstr>
      <vt:lpstr>Eco-Sosialaeth</vt:lpstr>
      <vt:lpstr>Eco-Socialism</vt:lpstr>
      <vt:lpstr>Eco-Sosialaeth</vt:lpstr>
      <vt:lpstr>Eco-Socialism</vt:lpstr>
      <vt:lpstr>Eco-Ffeministiaeth</vt:lpstr>
      <vt:lpstr>Eco-Feminism</vt:lpstr>
      <vt:lpstr>Eco-Ffeministiaeth</vt:lpstr>
      <vt:lpstr>Eco-Feminism</vt:lpstr>
      <vt:lpstr>Eco-Ffeministiaeth</vt:lpstr>
      <vt:lpstr>Eco-Feminism</vt:lpstr>
      <vt:lpstr>Eco-Ffeministiaeth</vt:lpstr>
      <vt:lpstr>Eco-Feminism</vt:lpstr>
      <vt:lpstr>PowerPoint Presentation</vt:lpstr>
      <vt:lpstr>PowerPoint Presentation</vt:lpstr>
      <vt:lpstr>Ecolegwyr Dyfnion / Gwyrddion Dyfnion</vt:lpstr>
      <vt:lpstr>Deep Ecologists / Deep Greens</vt:lpstr>
      <vt:lpstr>Ecoleg Ddofn</vt:lpstr>
      <vt:lpstr>Deep Ecology</vt:lpstr>
      <vt:lpstr>Ecoleg Ddofn</vt:lpstr>
      <vt:lpstr>Deep Ecology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Hunan Adfyfyrio Ble ydych chi ar y sbectrwm rhwng techno-ganolog ac eco-ganolog? </vt:lpstr>
      <vt:lpstr>Self Reflection Where are you on the spectrum between technocentric and eco-centric? </vt:lpstr>
      <vt:lpstr>PowerPoint Presentation</vt:lpstr>
      <vt:lpstr>PowerPoint Presentation</vt:lpstr>
      <vt:lpstr>Anghyseinedd Gwybyddol</vt:lpstr>
      <vt:lpstr>Cognitive Dissonance</vt:lpstr>
      <vt:lpstr>Anghyseinedd Gwybyddol</vt:lpstr>
      <vt:lpstr>Cognitive Dissonance</vt:lpstr>
      <vt:lpstr>Anghyseinedd Gwybyddol</vt:lpstr>
      <vt:lpstr>Cognitive Dissonance</vt:lpstr>
      <vt:lpstr>Cyfeirnodau/References</vt:lpstr>
      <vt:lpstr>Cyfeirnodau/References</vt:lpstr>
      <vt:lpstr>Cyfeirnodau/References</vt:lpstr>
      <vt:lpstr>Cyfeirnodau/References</vt:lpstr>
      <vt:lpstr>Cyfeirnodau/References</vt:lpstr>
      <vt:lpstr>Cyfeirnodau/References</vt:lpstr>
      <vt:lpstr>Cyfeirnodau/References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66</cp:revision>
  <dcterms:created xsi:type="dcterms:W3CDTF">2024-09-09T09:14:57Z</dcterms:created>
  <dcterms:modified xsi:type="dcterms:W3CDTF">2025-08-07T08:17:47Z</dcterms:modified>
</cp:coreProperties>
</file>