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sldIdLst>
    <p:sldId id="257" r:id="rId5"/>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0AD838-0E90-47D7-A8B9-A394466C7288}" v="55" dt="2022-12-03T22:28:17.8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14" d="100"/>
          <a:sy n="14" d="100"/>
        </p:scale>
        <p:origin x="2464"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eena Saju" userId="950654b8e7e15854" providerId="LiveId" clId="{890AD838-0E90-47D7-A8B9-A394466C7288}"/>
    <pc:docChg chg="undo custSel modSld">
      <pc:chgData name="Aneena Saju" userId="950654b8e7e15854" providerId="LiveId" clId="{890AD838-0E90-47D7-A8B9-A394466C7288}" dt="2022-12-03T22:28:17.823" v="1593" actId="1076"/>
      <pc:docMkLst>
        <pc:docMk/>
      </pc:docMkLst>
      <pc:sldChg chg="addSp delSp modSp mod">
        <pc:chgData name="Aneena Saju" userId="950654b8e7e15854" providerId="LiveId" clId="{890AD838-0E90-47D7-A8B9-A394466C7288}" dt="2022-12-03T22:28:17.823" v="1593" actId="1076"/>
        <pc:sldMkLst>
          <pc:docMk/>
          <pc:sldMk cId="1023543216" sldId="257"/>
        </pc:sldMkLst>
        <pc:spChg chg="mod">
          <ac:chgData name="Aneena Saju" userId="950654b8e7e15854" providerId="LiveId" clId="{890AD838-0E90-47D7-A8B9-A394466C7288}" dt="2022-12-02T23:55:49.878" v="827" actId="20577"/>
          <ac:spMkLst>
            <pc:docMk/>
            <pc:sldMk cId="1023543216" sldId="257"/>
            <ac:spMk id="12" creationId="{00000000-0000-0000-0000-000000000000}"/>
          </ac:spMkLst>
        </pc:spChg>
        <pc:spChg chg="del mod">
          <ac:chgData name="Aneena Saju" userId="950654b8e7e15854" providerId="LiveId" clId="{890AD838-0E90-47D7-A8B9-A394466C7288}" dt="2022-12-03T22:15:04.452" v="1416" actId="21"/>
          <ac:spMkLst>
            <pc:docMk/>
            <pc:sldMk cId="1023543216" sldId="257"/>
            <ac:spMk id="14" creationId="{00000000-0000-0000-0000-000000000000}"/>
          </ac:spMkLst>
        </pc:spChg>
        <pc:spChg chg="mod">
          <ac:chgData name="Aneena Saju" userId="950654b8e7e15854" providerId="LiveId" clId="{890AD838-0E90-47D7-A8B9-A394466C7288}" dt="2022-12-03T21:52:23.184" v="1173" actId="20577"/>
          <ac:spMkLst>
            <pc:docMk/>
            <pc:sldMk cId="1023543216" sldId="257"/>
            <ac:spMk id="16" creationId="{00000000-0000-0000-0000-000000000000}"/>
          </ac:spMkLst>
        </pc:spChg>
        <pc:spChg chg="mod">
          <ac:chgData name="Aneena Saju" userId="950654b8e7e15854" providerId="LiveId" clId="{890AD838-0E90-47D7-A8B9-A394466C7288}" dt="2022-12-03T21:46:07.089" v="1055" actId="14100"/>
          <ac:spMkLst>
            <pc:docMk/>
            <pc:sldMk cId="1023543216" sldId="257"/>
            <ac:spMk id="17" creationId="{00000000-0000-0000-0000-000000000000}"/>
          </ac:spMkLst>
        </pc:spChg>
        <pc:spChg chg="mod">
          <ac:chgData name="Aneena Saju" userId="950654b8e7e15854" providerId="LiveId" clId="{890AD838-0E90-47D7-A8B9-A394466C7288}" dt="2022-12-03T22:03:43.868" v="1290" actId="20577"/>
          <ac:spMkLst>
            <pc:docMk/>
            <pc:sldMk cId="1023543216" sldId="257"/>
            <ac:spMk id="18" creationId="{00000000-0000-0000-0000-000000000000}"/>
          </ac:spMkLst>
        </pc:spChg>
        <pc:spChg chg="mod">
          <ac:chgData name="Aneena Saju" userId="950654b8e7e15854" providerId="LiveId" clId="{890AD838-0E90-47D7-A8B9-A394466C7288}" dt="2022-12-03T22:19:01.179" v="1444" actId="20577"/>
          <ac:spMkLst>
            <pc:docMk/>
            <pc:sldMk cId="1023543216" sldId="257"/>
            <ac:spMk id="22" creationId="{00000000-0000-0000-0000-000000000000}"/>
          </ac:spMkLst>
        </pc:spChg>
        <pc:spChg chg="mod">
          <ac:chgData name="Aneena Saju" userId="950654b8e7e15854" providerId="LiveId" clId="{890AD838-0E90-47D7-A8B9-A394466C7288}" dt="2022-12-03T22:28:17.823" v="1593" actId="1076"/>
          <ac:spMkLst>
            <pc:docMk/>
            <pc:sldMk cId="1023543216" sldId="257"/>
            <ac:spMk id="23" creationId="{00000000-0000-0000-0000-000000000000}"/>
          </ac:spMkLst>
        </pc:spChg>
        <pc:spChg chg="del mod">
          <ac:chgData name="Aneena Saju" userId="950654b8e7e15854" providerId="LiveId" clId="{890AD838-0E90-47D7-A8B9-A394466C7288}" dt="2022-12-03T22:14:56.918" v="1415" actId="21"/>
          <ac:spMkLst>
            <pc:docMk/>
            <pc:sldMk cId="1023543216" sldId="257"/>
            <ac:spMk id="24" creationId="{00000000-0000-0000-0000-000000000000}"/>
          </ac:spMkLst>
        </pc:spChg>
        <pc:spChg chg="del mod">
          <ac:chgData name="Aneena Saju" userId="950654b8e7e15854" providerId="LiveId" clId="{890AD838-0E90-47D7-A8B9-A394466C7288}" dt="2022-12-03T22:05:25.046" v="1301"/>
          <ac:spMkLst>
            <pc:docMk/>
            <pc:sldMk cId="1023543216" sldId="257"/>
            <ac:spMk id="25" creationId="{00000000-0000-0000-0000-000000000000}"/>
          </ac:spMkLst>
        </pc:spChg>
        <pc:spChg chg="mod">
          <ac:chgData name="Aneena Saju" userId="950654b8e7e15854" providerId="LiveId" clId="{890AD838-0E90-47D7-A8B9-A394466C7288}" dt="2022-12-03T22:25:47.147" v="1575" actId="20577"/>
          <ac:spMkLst>
            <pc:docMk/>
            <pc:sldMk cId="1023543216" sldId="257"/>
            <ac:spMk id="26" creationId="{00000000-0000-0000-0000-000000000000}"/>
          </ac:spMkLst>
        </pc:spChg>
        <pc:spChg chg="del mod">
          <ac:chgData name="Aneena Saju" userId="950654b8e7e15854" providerId="LiveId" clId="{890AD838-0E90-47D7-A8B9-A394466C7288}" dt="2022-12-03T22:24:51.158" v="1571" actId="21"/>
          <ac:spMkLst>
            <pc:docMk/>
            <pc:sldMk cId="1023543216" sldId="257"/>
            <ac:spMk id="29" creationId="{C95BA730-595C-337D-766B-8F05434C25A2}"/>
          </ac:spMkLst>
        </pc:spChg>
        <pc:spChg chg="del mod">
          <ac:chgData name="Aneena Saju" userId="950654b8e7e15854" providerId="LiveId" clId="{890AD838-0E90-47D7-A8B9-A394466C7288}" dt="2022-12-03T22:25:41.969" v="1574" actId="478"/>
          <ac:spMkLst>
            <pc:docMk/>
            <pc:sldMk cId="1023543216" sldId="257"/>
            <ac:spMk id="30" creationId="{00000000-0000-0000-0000-000000000000}"/>
          </ac:spMkLst>
        </pc:spChg>
        <pc:spChg chg="del mod">
          <ac:chgData name="Aneena Saju" userId="950654b8e7e15854" providerId="LiveId" clId="{890AD838-0E90-47D7-A8B9-A394466C7288}" dt="2022-12-03T22:04:01.645" v="1294"/>
          <ac:spMkLst>
            <pc:docMk/>
            <pc:sldMk cId="1023543216" sldId="257"/>
            <ac:spMk id="45" creationId="{00000000-0000-0000-0000-000000000000}"/>
          </ac:spMkLst>
        </pc:spChg>
        <pc:spChg chg="add mod">
          <ac:chgData name="Aneena Saju" userId="950654b8e7e15854" providerId="LiveId" clId="{890AD838-0E90-47D7-A8B9-A394466C7288}" dt="2022-12-03T22:22:55.906" v="1515" actId="14100"/>
          <ac:spMkLst>
            <pc:docMk/>
            <pc:sldMk cId="1023543216" sldId="257"/>
            <ac:spMk id="50" creationId="{D4247F30-F176-A292-E34C-AC08D997022C}"/>
          </ac:spMkLst>
        </pc:spChg>
        <pc:spChg chg="add mod">
          <ac:chgData name="Aneena Saju" userId="950654b8e7e15854" providerId="LiveId" clId="{890AD838-0E90-47D7-A8B9-A394466C7288}" dt="2022-12-03T22:24:35.842" v="1569" actId="313"/>
          <ac:spMkLst>
            <pc:docMk/>
            <pc:sldMk cId="1023543216" sldId="257"/>
            <ac:spMk id="51" creationId="{570036A1-F219-DFA8-F34A-8760F8B73C53}"/>
          </ac:spMkLst>
        </pc:spChg>
        <pc:graphicFrameChg chg="del mod modGraphic">
          <ac:chgData name="Aneena Saju" userId="950654b8e7e15854" providerId="LiveId" clId="{890AD838-0E90-47D7-A8B9-A394466C7288}" dt="2022-12-03T22:05:27.668" v="1302" actId="478"/>
          <ac:graphicFrameMkLst>
            <pc:docMk/>
            <pc:sldMk cId="1023543216" sldId="257"/>
            <ac:graphicFrameMk id="27" creationId="{00000000-0000-0000-0000-000000000000}"/>
          </ac:graphicFrameMkLst>
        </pc:graphicFrameChg>
        <pc:picChg chg="del">
          <ac:chgData name="Aneena Saju" userId="950654b8e7e15854" providerId="LiveId" clId="{890AD838-0E90-47D7-A8B9-A394466C7288}" dt="2022-12-03T22:03:52.182" v="1291" actId="478"/>
          <ac:picMkLst>
            <pc:docMk/>
            <pc:sldMk cId="1023543216" sldId="257"/>
            <ac:picMk id="10" creationId="{00000000-0000-0000-0000-000000000000}"/>
          </ac:picMkLst>
        </pc:picChg>
        <pc:picChg chg="add mod">
          <ac:chgData name="Aneena Saju" userId="950654b8e7e15854" providerId="LiveId" clId="{890AD838-0E90-47D7-A8B9-A394466C7288}" dt="2022-12-03T21:52:35.036" v="1174" actId="1076"/>
          <ac:picMkLst>
            <pc:docMk/>
            <pc:sldMk cId="1023543216" sldId="257"/>
            <ac:picMk id="11" creationId="{E2EC1329-8722-C063-D469-EF6BE8B88530}"/>
          </ac:picMkLst>
        </pc:picChg>
        <pc:picChg chg="add mod">
          <ac:chgData name="Aneena Saju" userId="950654b8e7e15854" providerId="LiveId" clId="{890AD838-0E90-47D7-A8B9-A394466C7288}" dt="2022-12-03T21:51:42.323" v="1163" actId="14100"/>
          <ac:picMkLst>
            <pc:docMk/>
            <pc:sldMk cId="1023543216" sldId="257"/>
            <ac:picMk id="13" creationId="{55D6C264-6821-B39D-DA26-CBA6144FE4E7}"/>
          </ac:picMkLst>
        </pc:picChg>
        <pc:picChg chg="del">
          <ac:chgData name="Aneena Saju" userId="950654b8e7e15854" providerId="LiveId" clId="{890AD838-0E90-47D7-A8B9-A394466C7288}" dt="2022-12-03T21:58:44.928" v="1182" actId="478"/>
          <ac:picMkLst>
            <pc:docMk/>
            <pc:sldMk cId="1023543216" sldId="257"/>
            <ac:picMk id="15" creationId="{00000000-0000-0000-0000-000000000000}"/>
          </ac:picMkLst>
        </pc:picChg>
        <pc:picChg chg="del mod">
          <ac:chgData name="Aneena Saju" userId="950654b8e7e15854" providerId="LiveId" clId="{890AD838-0E90-47D7-A8B9-A394466C7288}" dt="2022-12-03T21:46:15.209" v="1056" actId="478"/>
          <ac:picMkLst>
            <pc:docMk/>
            <pc:sldMk cId="1023543216" sldId="257"/>
            <ac:picMk id="19" creationId="{00000000-0000-0000-0000-000000000000}"/>
          </ac:picMkLst>
        </pc:picChg>
        <pc:picChg chg="del">
          <ac:chgData name="Aneena Saju" userId="950654b8e7e15854" providerId="LiveId" clId="{890AD838-0E90-47D7-A8B9-A394466C7288}" dt="2022-12-03T21:42:44.883" v="1030" actId="478"/>
          <ac:picMkLst>
            <pc:docMk/>
            <pc:sldMk cId="1023543216" sldId="257"/>
            <ac:picMk id="20" creationId="{00000000-0000-0000-0000-000000000000}"/>
          </ac:picMkLst>
        </pc:picChg>
        <pc:picChg chg="del">
          <ac:chgData name="Aneena Saju" userId="950654b8e7e15854" providerId="LiveId" clId="{890AD838-0E90-47D7-A8B9-A394466C7288}" dt="2022-12-03T21:52:39.642" v="1175" actId="478"/>
          <ac:picMkLst>
            <pc:docMk/>
            <pc:sldMk cId="1023543216" sldId="257"/>
            <ac:picMk id="21" creationId="{00000000-0000-0000-0000-000000000000}"/>
          </ac:picMkLst>
        </pc:picChg>
        <pc:picChg chg="add mod modCrop">
          <ac:chgData name="Aneena Saju" userId="950654b8e7e15854" providerId="LiveId" clId="{890AD838-0E90-47D7-A8B9-A394466C7288}" dt="2022-12-03T21:51:32.184" v="1161" actId="1076"/>
          <ac:picMkLst>
            <pc:docMk/>
            <pc:sldMk cId="1023543216" sldId="257"/>
            <ac:picMk id="33" creationId="{E46D67A9-9360-1AC6-747A-1A711E624CB8}"/>
          </ac:picMkLst>
        </pc:picChg>
        <pc:picChg chg="add mod">
          <ac:chgData name="Aneena Saju" userId="950654b8e7e15854" providerId="LiveId" clId="{890AD838-0E90-47D7-A8B9-A394466C7288}" dt="2022-12-03T21:52:06.155" v="1167" actId="1076"/>
          <ac:picMkLst>
            <pc:docMk/>
            <pc:sldMk cId="1023543216" sldId="257"/>
            <ac:picMk id="34" creationId="{E1F7946F-09A8-F83D-573E-CA04143A2CB5}"/>
          </ac:picMkLst>
        </pc:picChg>
        <pc:picChg chg="add mod">
          <ac:chgData name="Aneena Saju" userId="950654b8e7e15854" providerId="LiveId" clId="{890AD838-0E90-47D7-A8B9-A394466C7288}" dt="2022-12-03T21:59:18.318" v="1187" actId="1076"/>
          <ac:picMkLst>
            <pc:docMk/>
            <pc:sldMk cId="1023543216" sldId="257"/>
            <ac:picMk id="35" creationId="{6E884C47-B497-B25F-13EF-DFF7142EF9E5}"/>
          </ac:picMkLst>
        </pc:picChg>
        <pc:picChg chg="add mod">
          <ac:chgData name="Aneena Saju" userId="950654b8e7e15854" providerId="LiveId" clId="{890AD838-0E90-47D7-A8B9-A394466C7288}" dt="2022-12-03T22:02:02.635" v="1193" actId="1076"/>
          <ac:picMkLst>
            <pc:docMk/>
            <pc:sldMk cId="1023543216" sldId="257"/>
            <ac:picMk id="42" creationId="{A1C3AE24-487A-BC7F-7F1B-2384DB716977}"/>
          </ac:picMkLst>
        </pc:picChg>
        <pc:picChg chg="add mod">
          <ac:chgData name="Aneena Saju" userId="950654b8e7e15854" providerId="LiveId" clId="{890AD838-0E90-47D7-A8B9-A394466C7288}" dt="2022-12-03T22:02:52.131" v="1200" actId="1076"/>
          <ac:picMkLst>
            <pc:docMk/>
            <pc:sldMk cId="1023543216" sldId="257"/>
            <ac:picMk id="43" creationId="{C7A37CF1-4A75-A99D-5BC9-F8BFC51C8759}"/>
          </ac:picMkLst>
        </pc:picChg>
        <pc:picChg chg="add mod">
          <ac:chgData name="Aneena Saju" userId="950654b8e7e15854" providerId="LiveId" clId="{890AD838-0E90-47D7-A8B9-A394466C7288}" dt="2022-12-03T22:20:07.687" v="1452" actId="1076"/>
          <ac:picMkLst>
            <pc:docMk/>
            <pc:sldMk cId="1023543216" sldId="257"/>
            <ac:picMk id="46" creationId="{4A51E403-3B4F-89D6-18E9-8BB54F69272F}"/>
          </ac:picMkLst>
        </pc:picChg>
        <pc:picChg chg="add mod">
          <ac:chgData name="Aneena Saju" userId="950654b8e7e15854" providerId="LiveId" clId="{890AD838-0E90-47D7-A8B9-A394466C7288}" dt="2022-12-03T22:24:00.091" v="1533" actId="1076"/>
          <ac:picMkLst>
            <pc:docMk/>
            <pc:sldMk cId="1023543216" sldId="257"/>
            <ac:picMk id="47" creationId="{95C665EB-9010-7B34-FFD3-AD4CF89C5991}"/>
          </ac:picMkLst>
        </pc:picChg>
        <pc:cxnChg chg="mod">
          <ac:chgData name="Aneena Saju" userId="950654b8e7e15854" providerId="LiveId" clId="{890AD838-0E90-47D7-A8B9-A394466C7288}" dt="2022-12-03T22:18:51.895" v="1443" actId="1076"/>
          <ac:cxnSpMkLst>
            <pc:docMk/>
            <pc:sldMk cId="1023543216" sldId="257"/>
            <ac:cxnSpMk id="36"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12/3/2022</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jp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4008722" y="2547467"/>
            <a:ext cx="17129759" cy="323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Tribological analysis and the effects of fuel/oil chemistry on engine</a:t>
            </a:r>
          </a:p>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performance and emissions</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Name: Krishnadas Pachery Chandradas</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Supervisor : </a:t>
            </a:r>
            <a:r>
              <a:rPr lang="en-GB" altLang="en-US" sz="3600" dirty="0" err="1">
                <a:solidFill>
                  <a:srgbClr val="002060"/>
                </a:solidFill>
                <a:latin typeface="Calibri" charset="0"/>
                <a:ea typeface="Calibri" charset="0"/>
                <a:cs typeface="Calibri" charset="0"/>
              </a:rPr>
              <a:t>Dr.</a:t>
            </a:r>
            <a:r>
              <a:rPr lang="en-GB" altLang="en-US" sz="3600" dirty="0">
                <a:solidFill>
                  <a:srgbClr val="002060"/>
                </a:solidFill>
                <a:latin typeface="Calibri" charset="0"/>
                <a:ea typeface="Calibri" charset="0"/>
                <a:cs typeface="Calibri" charset="0"/>
              </a:rPr>
              <a:t> Owen Williams</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a:lnSpc>
                <a:spcPct val="110000"/>
              </a:lnSpc>
              <a:spcBef>
                <a:spcPct val="0"/>
              </a:spcBef>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 | </a:t>
            </a:r>
            <a:r>
              <a:rPr lang="en-GB" altLang="en-US" sz="3600" dirty="0">
                <a:solidFill>
                  <a:srgbClr val="002060"/>
                </a:solidFill>
                <a:latin typeface="Calibri" charset="0"/>
                <a:ea typeface="Calibri" charset="0"/>
                <a:cs typeface="Calibri" charset="0"/>
              </a:rPr>
              <a:t>M.Sc. Motorcycle Engineering</a:t>
            </a:r>
            <a:endParaRPr lang="en-US" altLang="zh-CN" sz="3600" dirty="0">
              <a:solidFill>
                <a:srgbClr val="002060"/>
              </a:solidFill>
              <a:latin typeface="Calibri" charset="0"/>
              <a:ea typeface="Calibri" charset="0"/>
              <a:cs typeface="Calibri" charset="0"/>
            </a:endParaRPr>
          </a:p>
          <a:p>
            <a:pPr eaLnBrk="1" hangingPunct="1">
              <a:lnSpc>
                <a:spcPct val="110000"/>
              </a:lnSpc>
              <a:spcBef>
                <a:spcPct val="0"/>
              </a:spcBef>
              <a:buFontTx/>
              <a:buNone/>
            </a:pPr>
            <a:endParaRPr lang="en-GB" altLang="en-US" sz="3600" b="1"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0000" y="6257121"/>
            <a:ext cx="6987857" cy="992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lgn="just">
              <a:spcBef>
                <a:spcPct val="50000"/>
              </a:spcBef>
            </a:pPr>
            <a:r>
              <a:rPr lang="en-AU" altLang="en-US" sz="2800" dirty="0"/>
              <a:t>The research investigates about the combustion performance and emissions due to varying Research Octane Number (RON) in gasoline blends, piston top land crevice volume radial clearance and molecular diffusion of lubricant layer and fuel resulting in the hydrocarbon emissions, multigrade lubricant specifications and frictional performance ,EGR and combustion emissions in a computation simulation environment.</a:t>
            </a:r>
            <a:endParaRPr lang="en-US" altLang="en-US" sz="2800" dirty="0"/>
          </a:p>
          <a:p>
            <a:pPr algn="just">
              <a:spcBef>
                <a:spcPct val="50000"/>
              </a:spcBef>
            </a:pPr>
            <a:r>
              <a:rPr lang="en-US" altLang="en-US" sz="2800" dirty="0"/>
              <a:t>Based on the results collected from the 1D/3D CFD after  the  validation of manufacturer data (Ford Lynx and Sigma ) ,the significance of varying fuel and lubricant  properties were studied in performance and emission perspective.</a:t>
            </a:r>
          </a:p>
          <a:p>
            <a:pPr>
              <a:spcBef>
                <a:spcPct val="50000"/>
              </a:spcBef>
            </a:pPr>
            <a:endParaRPr lang="en-US" altLang="en-US" sz="2800" dirty="0"/>
          </a:p>
        </p:txBody>
      </p:sp>
      <p:sp>
        <p:nvSpPr>
          <p:cNvPr id="12" name="Text Box 8"/>
          <p:cNvSpPr txBox="1">
            <a:spLocks noChangeArrowheads="1"/>
          </p:cNvSpPr>
          <p:nvPr/>
        </p:nvSpPr>
        <p:spPr bwMode="auto">
          <a:xfrm>
            <a:off x="222301" y="15921762"/>
            <a:ext cx="7432020" cy="12464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Project Aims</a:t>
            </a:r>
          </a:p>
          <a:p>
            <a:pPr marL="514350" indent="-514350">
              <a:spcBef>
                <a:spcPct val="40000"/>
              </a:spcBef>
              <a:buFont typeface="+mj-lt"/>
              <a:buAutoNum type="arabicPeriod"/>
            </a:pPr>
            <a:r>
              <a:rPr lang="en-AU" altLang="en-US" sz="2800" dirty="0"/>
              <a:t>Study influence of wide range of RON on engine performance and emissions.</a:t>
            </a:r>
          </a:p>
          <a:p>
            <a:pPr marL="514350" indent="-514350">
              <a:spcBef>
                <a:spcPct val="40000"/>
              </a:spcBef>
              <a:buFont typeface="+mj-lt"/>
              <a:buAutoNum type="arabicPeriod"/>
            </a:pPr>
            <a:r>
              <a:rPr lang="en-AU" altLang="en-US" sz="2800" dirty="0"/>
              <a:t>Understand the unburned  hydrocarbon emissions due to molecular diffusion at piston top land crevice volume.</a:t>
            </a:r>
          </a:p>
          <a:p>
            <a:pPr marL="514350" indent="-514350">
              <a:spcBef>
                <a:spcPct val="40000"/>
              </a:spcBef>
              <a:buFont typeface="+mj-lt"/>
              <a:buAutoNum type="arabicPeriod"/>
            </a:pPr>
            <a:r>
              <a:rPr lang="en-AU" altLang="en-US" sz="2800" dirty="0"/>
              <a:t>Influence of lubricant specifications on frictional performance and energy loss.</a:t>
            </a:r>
          </a:p>
          <a:p>
            <a:pPr marL="514350" indent="-514350">
              <a:spcBef>
                <a:spcPct val="40000"/>
              </a:spcBef>
              <a:buFont typeface="+mj-lt"/>
              <a:buAutoNum type="arabicPeriod"/>
            </a:pPr>
            <a:r>
              <a:rPr lang="en-AU" altLang="en-US" sz="2800" dirty="0"/>
              <a:t>Study the efficiency of CFD combustion modelling on gasoline and diesel combustion.</a:t>
            </a:r>
          </a:p>
          <a:p>
            <a:pPr marL="514350" indent="-514350">
              <a:spcBef>
                <a:spcPct val="40000"/>
              </a:spcBef>
              <a:buFont typeface="+mj-lt"/>
              <a:buAutoNum type="arabicPeriod"/>
            </a:pPr>
            <a:r>
              <a:rPr lang="en-AU" altLang="en-US" sz="2800" dirty="0"/>
              <a:t>Analyse the varying radial clearance effects on hydrocarbon emissions</a:t>
            </a:r>
          </a:p>
          <a:p>
            <a:pPr>
              <a:spcBef>
                <a:spcPct val="40000"/>
              </a:spcBef>
            </a:pPr>
            <a:endParaRPr lang="en-AU" altLang="en-US" sz="2800" dirty="0"/>
          </a:p>
          <a:p>
            <a:pPr>
              <a:spcBef>
                <a:spcPct val="40000"/>
              </a:spcBef>
            </a:pPr>
            <a:r>
              <a:rPr lang="en-AU" altLang="en-US" sz="3600" b="1" dirty="0"/>
              <a:t>Methodology</a:t>
            </a:r>
          </a:p>
          <a:p>
            <a:pPr marL="571500" indent="-571500">
              <a:spcBef>
                <a:spcPct val="40000"/>
              </a:spcBef>
              <a:buFont typeface="Arial" panose="020B0604020202020204" pitchFamily="34" charset="0"/>
              <a:buChar char="•"/>
            </a:pPr>
            <a:r>
              <a:rPr lang="en-AU" altLang="en-US" sz="2800" dirty="0"/>
              <a:t>Validation of Ford sigma Ricardo WAVE combustion model with manufacturer data (Linear P-V and Log P-V data)</a:t>
            </a:r>
          </a:p>
          <a:p>
            <a:pPr marL="571500" indent="-571500">
              <a:spcBef>
                <a:spcPct val="40000"/>
              </a:spcBef>
              <a:buFont typeface="Arial" panose="020B0604020202020204" pitchFamily="34" charset="0"/>
              <a:buChar char="•"/>
            </a:pPr>
            <a:r>
              <a:rPr lang="en-AU" altLang="en-US" sz="2800" dirty="0"/>
              <a:t>Validation of Ford Lynx Ansys FORTE R2 combustion model with manufacturer data ( Linear P-V diagram)  </a:t>
            </a:r>
          </a:p>
          <a:p>
            <a:pPr marL="514350" indent="-514350">
              <a:spcBef>
                <a:spcPct val="40000"/>
              </a:spcBef>
              <a:buFont typeface="+mj-lt"/>
              <a:buAutoNum type="arabicPeriod"/>
            </a:pPr>
            <a:endParaRPr lang="en-AU" altLang="en-US" sz="2800" dirty="0"/>
          </a:p>
        </p:txBody>
      </p:sp>
      <p:sp>
        <p:nvSpPr>
          <p:cNvPr id="16" name="Text Box 16"/>
          <p:cNvSpPr txBox="1">
            <a:spLocks noChangeArrowheads="1"/>
          </p:cNvSpPr>
          <p:nvPr/>
        </p:nvSpPr>
        <p:spPr bwMode="auto">
          <a:xfrm>
            <a:off x="7732148" y="13395961"/>
            <a:ext cx="6492875"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Figure 2 :Ford Lynx and Sigma combustion model (Ricardo WAVE  and Ansys FORTE R2)</a:t>
            </a:r>
          </a:p>
        </p:txBody>
      </p:sp>
      <p:sp>
        <p:nvSpPr>
          <p:cNvPr id="17" name="Text Box 21"/>
          <p:cNvSpPr txBox="1">
            <a:spLocks noChangeArrowheads="1"/>
          </p:cNvSpPr>
          <p:nvPr/>
        </p:nvSpPr>
        <p:spPr bwMode="auto">
          <a:xfrm>
            <a:off x="7593017" y="9462341"/>
            <a:ext cx="6882725" cy="57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IN" sz="1800" dirty="0">
                <a:effectLst/>
                <a:latin typeface="Calibri" panose="020F0502020204030204" pitchFamily="34" charset="0"/>
                <a:ea typeface="Calibri" panose="020F0502020204030204" pitchFamily="34" charset="0"/>
                <a:cs typeface="Times New Roman" panose="02020603050405020304" pitchFamily="18" charset="0"/>
              </a:rPr>
              <a:t>Figure 1:Formulation of fuel-oil film on liner (molecular diffusion)  </a:t>
            </a:r>
            <a:r>
              <a:rPr lang="en-AU" altLang="en-US" sz="2000" dirty="0">
                <a:latin typeface="Times New Roman" charset="0"/>
              </a:rPr>
              <a:t>[1]. </a:t>
            </a:r>
          </a:p>
        </p:txBody>
      </p:sp>
      <p:sp>
        <p:nvSpPr>
          <p:cNvPr id="18" name="Text Box 27"/>
          <p:cNvSpPr txBox="1">
            <a:spLocks noChangeArrowheads="1"/>
          </p:cNvSpPr>
          <p:nvPr/>
        </p:nvSpPr>
        <p:spPr bwMode="auto">
          <a:xfrm>
            <a:off x="8033148" y="20917715"/>
            <a:ext cx="6410324"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2000" i="1" dirty="0">
                <a:latin typeface="Times New Roman" charset="0"/>
              </a:rPr>
              <a:t>Figure 3 : Validation of combustion models (Ford Lynx and Sigma)</a:t>
            </a:r>
          </a:p>
        </p:txBody>
      </p:sp>
      <p:sp>
        <p:nvSpPr>
          <p:cNvPr id="22" name="Text Box 10"/>
          <p:cNvSpPr txBox="1">
            <a:spLocks noChangeArrowheads="1"/>
          </p:cNvSpPr>
          <p:nvPr/>
        </p:nvSpPr>
        <p:spPr bwMode="auto">
          <a:xfrm>
            <a:off x="7826835" y="21834845"/>
            <a:ext cx="6415088" cy="219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Results </a:t>
            </a:r>
          </a:p>
          <a:p>
            <a:pPr>
              <a:spcBef>
                <a:spcPct val="50000"/>
              </a:spcBef>
            </a:pPr>
            <a:r>
              <a:rPr lang="en-US" altLang="en-US" dirty="0"/>
              <a:t> </a:t>
            </a:r>
          </a:p>
          <a:p>
            <a:pPr marL="342900" indent="-342900">
              <a:spcBef>
                <a:spcPct val="50000"/>
              </a:spcBef>
              <a:buFont typeface="Arial" panose="020B0604020202020204" pitchFamily="34" charset="0"/>
              <a:buChar char="•"/>
            </a:pPr>
            <a:endParaRPr lang="en-US" altLang="en-US" dirty="0"/>
          </a:p>
        </p:txBody>
      </p:sp>
      <p:sp>
        <p:nvSpPr>
          <p:cNvPr id="23" name="Text Box 11"/>
          <p:cNvSpPr txBox="1">
            <a:spLocks noChangeArrowheads="1"/>
          </p:cNvSpPr>
          <p:nvPr/>
        </p:nvSpPr>
        <p:spPr bwMode="auto">
          <a:xfrm>
            <a:off x="14788913" y="24425794"/>
            <a:ext cx="6415087" cy="53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nSpc>
                <a:spcPct val="150000"/>
              </a:lnSpc>
              <a:spcBef>
                <a:spcPct val="50000"/>
              </a:spcBef>
            </a:pPr>
            <a:r>
              <a:rPr lang="en-AU" altLang="en-US" sz="3600" b="1" dirty="0">
                <a:ea typeface="Arial" charset="0"/>
                <a:cs typeface="Arial" charset="0"/>
              </a:rPr>
              <a:t>References</a:t>
            </a:r>
          </a:p>
          <a:p>
            <a:pPr algn="just">
              <a:lnSpc>
                <a:spcPct val="107000"/>
              </a:lnSpc>
              <a:spcAft>
                <a:spcPts val="800"/>
              </a:spcAft>
            </a:pPr>
            <a:r>
              <a:rPr lang="en-IN" sz="1800" dirty="0">
                <a:effectLst/>
                <a:latin typeface="Calibri" panose="020F0502020204030204" pitchFamily="34" charset="0"/>
                <a:ea typeface="Calibri" panose="020F0502020204030204" pitchFamily="34" charset="0"/>
                <a:cs typeface="Times New Roman" panose="02020603050405020304" pitchFamily="18" charset="0"/>
              </a:rPr>
              <a:t>[1] Liu, Y., 2017. “A Multi-Scale Model Integrating both Global Ring Pack Behaviour and Local Oil Transport in Internal Combustion Engines. </a:t>
            </a:r>
            <a:r>
              <a:rPr lang="en-IN" sz="1800" i="1" dirty="0">
                <a:effectLst/>
                <a:latin typeface="Calibri" panose="020F0502020204030204" pitchFamily="34" charset="0"/>
                <a:ea typeface="Calibri" panose="020F0502020204030204" pitchFamily="34" charset="0"/>
                <a:cs typeface="Times New Roman" panose="02020603050405020304" pitchFamily="18" charset="0"/>
              </a:rPr>
              <a:t>Ph.D. thesis, Department of Massachusetts Institute of Technology, Cambridge.</a:t>
            </a:r>
          </a:p>
          <a:p>
            <a:pPr algn="just">
              <a:lnSpc>
                <a:spcPct val="107000"/>
              </a:lnSpc>
              <a:spcAft>
                <a:spcPts val="800"/>
              </a:spcAft>
            </a:pPr>
            <a:r>
              <a:rPr lang="en-IN" sz="1800" dirty="0">
                <a:latin typeface="Calibri" panose="020F0502020204030204" pitchFamily="34" charset="0"/>
                <a:ea typeface="Calibri" panose="020F0502020204030204" pitchFamily="34" charset="0"/>
                <a:cs typeface="Times New Roman" panose="02020603050405020304" pitchFamily="18" charset="0"/>
              </a:rPr>
              <a:t> [2] </a:t>
            </a:r>
            <a:r>
              <a:rPr lang="en-IN" sz="1800" dirty="0">
                <a:effectLst/>
                <a:latin typeface="Calibri" panose="020F0502020204030204" pitchFamily="34" charset="0"/>
                <a:ea typeface="Calibri" panose="020F0502020204030204" pitchFamily="34" charset="0"/>
                <a:cs typeface="Times New Roman" panose="02020603050405020304" pitchFamily="18" charset="0"/>
              </a:rPr>
              <a:t>Yew Heng Teoh, H. G. H. K. H. Y. H. G. C. W. L. Y., 2018. Journal of Advanced Research in Fluid Mechanics and Thermal Sciences. </a:t>
            </a:r>
            <a:r>
              <a:rPr lang="en-IN" sz="1800" i="1" dirty="0">
                <a:effectLst/>
                <a:latin typeface="Calibri" panose="020F0502020204030204" pitchFamily="34" charset="0"/>
                <a:ea typeface="Calibri" panose="020F0502020204030204" pitchFamily="34" charset="0"/>
                <a:cs typeface="Times New Roman" panose="02020603050405020304" pitchFamily="18" charset="0"/>
              </a:rPr>
              <a:t>Influence of Octane Number Rating on Performance, Emission and Combustion Characteristics in Spark Ignition Engine, </a:t>
            </a:r>
            <a:r>
              <a:rPr lang="en-IN" sz="1800" dirty="0">
                <a:effectLst/>
                <a:latin typeface="Calibri" panose="020F0502020204030204" pitchFamily="34" charset="0"/>
                <a:ea typeface="Calibri" panose="020F0502020204030204" pitchFamily="34" charset="0"/>
                <a:cs typeface="Times New Roman" panose="02020603050405020304" pitchFamily="18" charset="0"/>
              </a:rPr>
              <a:t>Issue 1, pp. 22-34.</a:t>
            </a:r>
          </a:p>
          <a:p>
            <a:pPr>
              <a:lnSpc>
                <a:spcPct val="107000"/>
              </a:lnSpc>
              <a:spcAft>
                <a:spcPts val="800"/>
              </a:spcAft>
            </a:pPr>
            <a:endParaRPr lang="en-IN"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IN" sz="1800"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Text Box 28"/>
          <p:cNvSpPr txBox="1">
            <a:spLocks noChangeArrowheads="1"/>
          </p:cNvSpPr>
          <p:nvPr/>
        </p:nvSpPr>
        <p:spPr bwMode="auto">
          <a:xfrm>
            <a:off x="14844782" y="11036483"/>
            <a:ext cx="6410325" cy="14015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Conclusion</a:t>
            </a:r>
          </a:p>
          <a:p>
            <a:pPr algn="just">
              <a:spcBef>
                <a:spcPct val="50000"/>
              </a:spcBef>
            </a:pPr>
            <a:r>
              <a:rPr lang="en-IN" sz="2800" dirty="0">
                <a:effectLst/>
                <a:latin typeface="Arial" panose="020B0604020202020204" pitchFamily="34" charset="0"/>
                <a:ea typeface="Calibri" panose="020F0502020204030204" pitchFamily="34" charset="0"/>
                <a:cs typeface="Arial" panose="020B0604020202020204" pitchFamily="34" charset="0"/>
              </a:rPr>
              <a:t>From a performance perspective, RON 100 has more performance than RON 91, which makes it the feasible performance fuel for engines. RON 100 and RON 91 have similar output as high-performance fuels followed by RON 98 and 95, which are considered as low performance fuels. Even though RON 95 and RON 98 have least engine performance, NOx production and unburned hydrocarbon emissions, another key advantage of both fuels is that they are superior in the reduction of CO emissions.</a:t>
            </a:r>
          </a:p>
          <a:p>
            <a:pPr algn="just">
              <a:spcBef>
                <a:spcPct val="50000"/>
              </a:spcBef>
            </a:pPr>
            <a:r>
              <a:rPr lang="en-IN" sz="2800" dirty="0">
                <a:effectLst/>
                <a:latin typeface="Arial" panose="020B0604020202020204" pitchFamily="34" charset="0"/>
                <a:ea typeface="Calibri" panose="020F0502020204030204" pitchFamily="34" charset="0"/>
                <a:cs typeface="Arial" panose="020B0604020202020204" pitchFamily="34" charset="0"/>
              </a:rPr>
              <a:t>Molecular diffusion is an inevitable phenomenon in ICE due to the presence of piston top land crevice volume</a:t>
            </a:r>
            <a:r>
              <a:rPr lang="en-IN" sz="2800" dirty="0">
                <a:latin typeface="Arial" panose="020B0604020202020204" pitchFamily="34" charset="0"/>
                <a:ea typeface="Calibri" panose="020F0502020204030204" pitchFamily="34" charset="0"/>
                <a:cs typeface="Arial" panose="020B0604020202020204" pitchFamily="34" charset="0"/>
              </a:rPr>
              <a:t>.</a:t>
            </a:r>
            <a:r>
              <a:rPr lang="en-IN" sz="2800" dirty="0">
                <a:effectLst/>
                <a:latin typeface="Arial" panose="020B0604020202020204" pitchFamily="34" charset="0"/>
                <a:ea typeface="Calibri" panose="020F0502020204030204" pitchFamily="34" charset="0"/>
                <a:cs typeface="Arial" panose="020B0604020202020204" pitchFamily="34" charset="0"/>
              </a:rPr>
              <a:t> This concludes that the fuel absorption and accumulation in piston top land and oil layer increases as a function of powertrain life. Lubricants have a very negligible impact on the frictional performance of an engine. Simulation results conclude that different grades with varying oil properties like viscosity and density does have minute influence in friction characteristics.</a:t>
            </a:r>
            <a:endParaRPr lang="en-AU" altLang="en-US" sz="2800" dirty="0">
              <a:latin typeface="Arial" panose="020B0604020202020204" pitchFamily="34" charset="0"/>
              <a:cs typeface="Arial" panose="020B0604020202020204" pitchFamily="34"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96" y="2070504"/>
            <a:ext cx="2510597" cy="3455369"/>
          </a:xfrm>
          <a:prstGeom prst="rect">
            <a:avLst/>
          </a:prstGeom>
        </p:spPr>
      </p:pic>
      <p:sp>
        <p:nvSpPr>
          <p:cNvPr id="5" name="TextBox 4"/>
          <p:cNvSpPr txBox="1"/>
          <p:nvPr/>
        </p:nvSpPr>
        <p:spPr>
          <a:xfrm>
            <a:off x="348597" y="2532558"/>
            <a:ext cx="2237294" cy="2554545"/>
          </a:xfrm>
          <a:prstGeom prst="rect">
            <a:avLst/>
          </a:prstGeom>
          <a:noFill/>
        </p:spPr>
        <p:txBody>
          <a:bodyPr wrap="square" rtlCol="0">
            <a:spAutoFit/>
          </a:bodyPr>
          <a:lstStyle/>
          <a:p>
            <a:pPr algn="ctr"/>
            <a:r>
              <a:rPr lang="en-US" sz="8000" b="1" dirty="0">
                <a:solidFill>
                  <a:schemeClr val="bg1"/>
                </a:solidFill>
              </a:rPr>
              <a:t>Your Pic</a:t>
            </a:r>
          </a:p>
        </p:txBody>
      </p:sp>
      <p:cxnSp>
        <p:nvCxnSpPr>
          <p:cNvPr id="36" name="Straight Connector 35"/>
          <p:cNvCxnSpPr/>
          <p:nvPr/>
        </p:nvCxnSpPr>
        <p:spPr>
          <a:xfrm>
            <a:off x="179812"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40" name="Picture 5" descr="http://vignette2.wikia.nocookie.net/logopedia/images/7/73/Ford1962.png/revision/latest?cb=201204110254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157" y="29095785"/>
            <a:ext cx="1967734" cy="983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sp>
        <p:nvSpPr>
          <p:cNvPr id="28" name="Rectangle 27"/>
          <p:cNvSpPr/>
          <p:nvPr/>
        </p:nvSpPr>
        <p:spPr>
          <a:xfrm>
            <a:off x="26454656" y="8563236"/>
            <a:ext cx="2988832" cy="646331"/>
          </a:xfrm>
          <a:prstGeom prst="rect">
            <a:avLst/>
          </a:prstGeom>
        </p:spPr>
        <p:txBody>
          <a:bodyPr wrap="none">
            <a:spAutoFit/>
          </a:bodyPr>
          <a:lstStyle/>
          <a:p>
            <a:pPr>
              <a:spcBef>
                <a:spcPct val="50000"/>
              </a:spcBef>
            </a:pPr>
            <a:r>
              <a:rPr lang="en-AU" altLang="en-US" sz="3600" b="1" dirty="0">
                <a:latin typeface="Arial" panose="020B0604020202020204" pitchFamily="34" charset="0"/>
                <a:cs typeface="Arial" panose="020B0604020202020204" pitchFamily="34" charset="0"/>
              </a:rPr>
              <a:t>Project Aims</a:t>
            </a:r>
          </a:p>
        </p:txBody>
      </p:sp>
      <p:sp>
        <p:nvSpPr>
          <p:cNvPr id="37" name="Rectangle 36"/>
          <p:cNvSpPr/>
          <p:nvPr/>
        </p:nvSpPr>
        <p:spPr>
          <a:xfrm>
            <a:off x="26607056" y="10007861"/>
            <a:ext cx="3057247" cy="646331"/>
          </a:xfrm>
          <a:prstGeom prst="rect">
            <a:avLst/>
          </a:prstGeom>
        </p:spPr>
        <p:txBody>
          <a:bodyPr wrap="none">
            <a:spAutoFit/>
          </a:bodyPr>
          <a:lstStyle/>
          <a:p>
            <a:pPr>
              <a:spcBef>
                <a:spcPct val="50000"/>
              </a:spcBef>
            </a:pPr>
            <a:r>
              <a:rPr lang="en-AU" altLang="en-US" sz="3600" b="1" dirty="0">
                <a:latin typeface="Arial" panose="020B0604020202020204" pitchFamily="34" charset="0"/>
                <a:cs typeface="Arial" panose="020B0604020202020204" pitchFamily="34" charset="0"/>
              </a:rPr>
              <a:t>Methodology</a:t>
            </a:r>
          </a:p>
        </p:txBody>
      </p:sp>
      <p:sp>
        <p:nvSpPr>
          <p:cNvPr id="38" name="Rectangle 37"/>
          <p:cNvSpPr/>
          <p:nvPr/>
        </p:nvSpPr>
        <p:spPr>
          <a:xfrm>
            <a:off x="26759455" y="11586354"/>
            <a:ext cx="1851789" cy="646331"/>
          </a:xfrm>
          <a:prstGeom prst="rect">
            <a:avLst/>
          </a:prstGeom>
        </p:spPr>
        <p:txBody>
          <a:bodyPr wrap="none">
            <a:spAutoFit/>
          </a:bodyPr>
          <a:lstStyle/>
          <a:p>
            <a:pPr>
              <a:spcBef>
                <a:spcPct val="50000"/>
              </a:spcBef>
            </a:pPr>
            <a:r>
              <a:rPr lang="en-AU" altLang="en-US" sz="3600" b="1" dirty="0">
                <a:latin typeface="Arial" panose="020B0604020202020204" pitchFamily="34" charset="0"/>
                <a:cs typeface="Arial" panose="020B0604020202020204" pitchFamily="34" charset="0"/>
              </a:rPr>
              <a:t>Results</a:t>
            </a:r>
          </a:p>
        </p:txBody>
      </p:sp>
      <p:sp>
        <p:nvSpPr>
          <p:cNvPr id="39" name="Rectangle 38"/>
          <p:cNvSpPr/>
          <p:nvPr/>
        </p:nvSpPr>
        <p:spPr>
          <a:xfrm>
            <a:off x="26727740" y="12604473"/>
            <a:ext cx="2954655" cy="646331"/>
          </a:xfrm>
          <a:prstGeom prst="rect">
            <a:avLst/>
          </a:prstGeom>
        </p:spPr>
        <p:txBody>
          <a:bodyPr wrap="none">
            <a:spAutoFit/>
          </a:bodyPr>
          <a:lstStyle/>
          <a:p>
            <a:pPr>
              <a:spcBef>
                <a:spcPct val="50000"/>
              </a:spcBef>
            </a:pPr>
            <a:r>
              <a:rPr lang="en-AU" altLang="en-US" sz="3600" b="1" dirty="0">
                <a:latin typeface="Arial" panose="020B0604020202020204" pitchFamily="34" charset="0"/>
                <a:cs typeface="Arial" panose="020B0604020202020204" pitchFamily="34" charset="0"/>
              </a:rPr>
              <a:t>Conclusions</a:t>
            </a:r>
          </a:p>
        </p:txBody>
      </p:sp>
      <p:sp>
        <p:nvSpPr>
          <p:cNvPr id="41" name="Rectangle 40"/>
          <p:cNvSpPr/>
          <p:nvPr/>
        </p:nvSpPr>
        <p:spPr>
          <a:xfrm>
            <a:off x="26759455" y="7080331"/>
            <a:ext cx="2877711" cy="646331"/>
          </a:xfrm>
          <a:prstGeom prst="rect">
            <a:avLst/>
          </a:prstGeom>
        </p:spPr>
        <p:txBody>
          <a:bodyPr wrap="none">
            <a:spAutoFit/>
          </a:bodyPr>
          <a:lstStyle/>
          <a:p>
            <a:pPr>
              <a:spcBef>
                <a:spcPct val="50000"/>
              </a:spcBef>
            </a:pPr>
            <a:r>
              <a:rPr lang="en-AU" altLang="en-US" sz="3600" b="1" dirty="0">
                <a:latin typeface="Arial" panose="020B0604020202020204" pitchFamily="34" charset="0"/>
                <a:cs typeface="Arial" panose="020B0604020202020204" pitchFamily="34" charset="0"/>
              </a:rPr>
              <a:t>Introduction</a:t>
            </a:r>
          </a:p>
        </p:txBody>
      </p:sp>
      <p:pic>
        <p:nvPicPr>
          <p:cNvPr id="44" name="Picture 43">
            <a:extLst>
              <a:ext uri="{FF2B5EF4-FFF2-40B4-BE49-F238E27FC236}">
                <a16:creationId xmlns:a16="http://schemas.microsoft.com/office/drawing/2014/main" id="{423E174B-797A-9134-E1D6-08F9D367D77D}"/>
              </a:ext>
            </a:extLst>
          </p:cNvPr>
          <p:cNvPicPr>
            <a:picLocks noChangeAspect="1"/>
          </p:cNvPicPr>
          <p:nvPr/>
        </p:nvPicPr>
        <p:blipFill rotWithShape="1">
          <a:blip r:embed="rId6"/>
          <a:srcRect b="5091"/>
          <a:stretch/>
        </p:blipFill>
        <p:spPr>
          <a:xfrm>
            <a:off x="257050" y="2071357"/>
            <a:ext cx="3543300" cy="3733564"/>
          </a:xfrm>
          <a:prstGeom prst="rect">
            <a:avLst/>
          </a:prstGeom>
        </p:spPr>
      </p:pic>
      <p:pic>
        <p:nvPicPr>
          <p:cNvPr id="48" name="Picture 47">
            <a:extLst>
              <a:ext uri="{FF2B5EF4-FFF2-40B4-BE49-F238E27FC236}">
                <a16:creationId xmlns:a16="http://schemas.microsoft.com/office/drawing/2014/main" id="{9E173B90-8DFC-B20E-F0E2-D4F1F21CC0C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9843" y="29095785"/>
            <a:ext cx="1967733" cy="856635"/>
          </a:xfrm>
          <a:prstGeom prst="rect">
            <a:avLst/>
          </a:prstGeom>
        </p:spPr>
      </p:pic>
      <p:pic>
        <p:nvPicPr>
          <p:cNvPr id="49" name="Picture 48">
            <a:extLst>
              <a:ext uri="{FF2B5EF4-FFF2-40B4-BE49-F238E27FC236}">
                <a16:creationId xmlns:a16="http://schemas.microsoft.com/office/drawing/2014/main" id="{7BD2997C-1F97-4F79-AD99-57F8CD4F96F8}"/>
              </a:ext>
            </a:extLst>
          </p:cNvPr>
          <p:cNvPicPr>
            <a:picLocks noChangeAspect="1"/>
          </p:cNvPicPr>
          <p:nvPr/>
        </p:nvPicPr>
        <p:blipFill rotWithShape="1">
          <a:blip r:embed="rId8">
            <a:extLst>
              <a:ext uri="{28A0092B-C50C-407E-A947-70E740481C1C}">
                <a14:useLocalDpi xmlns:a14="http://schemas.microsoft.com/office/drawing/2010/main" val="0"/>
              </a:ext>
            </a:extLst>
          </a:blip>
          <a:srcRect l="87029" t="4716" r="764" b="82963"/>
          <a:stretch/>
        </p:blipFill>
        <p:spPr bwMode="auto">
          <a:xfrm>
            <a:off x="5961995" y="28944455"/>
            <a:ext cx="1435387" cy="1090548"/>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E2EC1329-8722-C063-D469-EF6BE8B8853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79790" y="5985994"/>
            <a:ext cx="6197589" cy="3594340"/>
          </a:xfrm>
          <a:prstGeom prst="rect">
            <a:avLst/>
          </a:prstGeom>
        </p:spPr>
      </p:pic>
      <p:pic>
        <p:nvPicPr>
          <p:cNvPr id="13" name="Picture 12">
            <a:extLst>
              <a:ext uri="{FF2B5EF4-FFF2-40B4-BE49-F238E27FC236}">
                <a16:creationId xmlns:a16="http://schemas.microsoft.com/office/drawing/2014/main" id="{55D6C264-6821-B39D-DA26-CBA6144FE4E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54321" y="10156912"/>
            <a:ext cx="3884049" cy="3328497"/>
          </a:xfrm>
          <a:prstGeom prst="rect">
            <a:avLst/>
          </a:prstGeom>
        </p:spPr>
      </p:pic>
      <p:pic>
        <p:nvPicPr>
          <p:cNvPr id="33" name="Picture 32">
            <a:extLst>
              <a:ext uri="{FF2B5EF4-FFF2-40B4-BE49-F238E27FC236}">
                <a16:creationId xmlns:a16="http://schemas.microsoft.com/office/drawing/2014/main" id="{E46D67A9-9360-1AC6-747A-1A711E624CB8}"/>
              </a:ext>
            </a:extLst>
          </p:cNvPr>
          <p:cNvPicPr>
            <a:picLocks noChangeAspect="1"/>
          </p:cNvPicPr>
          <p:nvPr/>
        </p:nvPicPr>
        <p:blipFill rotWithShape="1">
          <a:blip r:embed="rId11">
            <a:extLst>
              <a:ext uri="{28A0092B-C50C-407E-A947-70E740481C1C}">
                <a14:useLocalDpi xmlns:a14="http://schemas.microsoft.com/office/drawing/2010/main" val="0"/>
              </a:ext>
            </a:extLst>
          </a:blip>
          <a:srcRect l="13392" t="4997" r="10595" b="19985"/>
          <a:stretch/>
        </p:blipFill>
        <p:spPr bwMode="auto">
          <a:xfrm>
            <a:off x="11256792" y="10919936"/>
            <a:ext cx="3347085" cy="2227124"/>
          </a:xfrm>
          <a:prstGeom prst="rect">
            <a:avLst/>
          </a:prstGeom>
          <a:ln>
            <a:noFill/>
          </a:ln>
          <a:extLst>
            <a:ext uri="{53640926-AAD7-44D8-BBD7-CCE9431645EC}">
              <a14:shadowObscured xmlns:a14="http://schemas.microsoft.com/office/drawing/2010/main"/>
            </a:ext>
          </a:extLst>
        </p:spPr>
      </p:pic>
      <p:pic>
        <p:nvPicPr>
          <p:cNvPr id="34" name="Picture 33">
            <a:extLst>
              <a:ext uri="{FF2B5EF4-FFF2-40B4-BE49-F238E27FC236}">
                <a16:creationId xmlns:a16="http://schemas.microsoft.com/office/drawing/2014/main" id="{E1F7946F-09A8-F83D-573E-CA04143A2CB5}"/>
              </a:ext>
            </a:extLst>
          </p:cNvPr>
          <p:cNvPicPr>
            <a:picLocks noChangeAspect="1"/>
          </p:cNvPicPr>
          <p:nvPr/>
        </p:nvPicPr>
        <p:blipFill rotWithShape="1">
          <a:blip r:embed="rId12">
            <a:extLst>
              <a:ext uri="{28A0092B-C50C-407E-A947-70E740481C1C}">
                <a14:useLocalDpi xmlns:a14="http://schemas.microsoft.com/office/drawing/2010/main" val="0"/>
              </a:ext>
            </a:extLst>
          </a:blip>
          <a:srcRect l="21354" t="10917" r="16726" b="-12818"/>
          <a:stretch/>
        </p:blipFill>
        <p:spPr bwMode="auto">
          <a:xfrm>
            <a:off x="13183082" y="10206591"/>
            <a:ext cx="1399818" cy="1526066"/>
          </a:xfrm>
          <a:prstGeom prst="rect">
            <a:avLst/>
          </a:prstGeom>
          <a:ln>
            <a:noFill/>
          </a:ln>
          <a:extLst>
            <a:ext uri="{53640926-AAD7-44D8-BBD7-CCE9431645EC}">
              <a14:shadowObscured xmlns:a14="http://schemas.microsoft.com/office/drawing/2010/main"/>
            </a:ext>
          </a:extLst>
        </p:spPr>
      </p:pic>
      <p:pic>
        <p:nvPicPr>
          <p:cNvPr id="35" name="Picture 34">
            <a:extLst>
              <a:ext uri="{FF2B5EF4-FFF2-40B4-BE49-F238E27FC236}">
                <a16:creationId xmlns:a16="http://schemas.microsoft.com/office/drawing/2014/main" id="{6E884C47-B497-B25F-13EF-DFF7142EF9E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168624" y="14473701"/>
            <a:ext cx="5731510" cy="3775075"/>
          </a:xfrm>
          <a:prstGeom prst="rect">
            <a:avLst/>
          </a:prstGeom>
        </p:spPr>
      </p:pic>
      <p:pic>
        <p:nvPicPr>
          <p:cNvPr id="42" name="Picture 41">
            <a:extLst>
              <a:ext uri="{FF2B5EF4-FFF2-40B4-BE49-F238E27FC236}">
                <a16:creationId xmlns:a16="http://schemas.microsoft.com/office/drawing/2014/main" id="{A1C3AE24-487A-BC7F-7F1B-2384DB71697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962899" y="18350608"/>
            <a:ext cx="3137681" cy="2301716"/>
          </a:xfrm>
          <a:prstGeom prst="rect">
            <a:avLst/>
          </a:prstGeom>
        </p:spPr>
      </p:pic>
      <p:pic>
        <p:nvPicPr>
          <p:cNvPr id="43" name="Picture 42">
            <a:extLst>
              <a:ext uri="{FF2B5EF4-FFF2-40B4-BE49-F238E27FC236}">
                <a16:creationId xmlns:a16="http://schemas.microsoft.com/office/drawing/2014/main" id="{C7A37CF1-4A75-A99D-5BC9-F8BFC51C87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00580" y="18280054"/>
            <a:ext cx="3178968" cy="2289660"/>
          </a:xfrm>
          <a:prstGeom prst="rect">
            <a:avLst/>
          </a:prstGeom>
        </p:spPr>
      </p:pic>
      <p:pic>
        <p:nvPicPr>
          <p:cNvPr id="46" name="Picture 45">
            <a:extLst>
              <a:ext uri="{FF2B5EF4-FFF2-40B4-BE49-F238E27FC236}">
                <a16:creationId xmlns:a16="http://schemas.microsoft.com/office/drawing/2014/main" id="{4A51E403-3B4F-89D6-18E9-8BB54F69272F}"/>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5055751" y="5928206"/>
            <a:ext cx="5593038" cy="4316630"/>
          </a:xfrm>
          <a:prstGeom prst="rect">
            <a:avLst/>
          </a:prstGeom>
        </p:spPr>
      </p:pic>
      <p:pic>
        <p:nvPicPr>
          <p:cNvPr id="47" name="Picture 46">
            <a:extLst>
              <a:ext uri="{FF2B5EF4-FFF2-40B4-BE49-F238E27FC236}">
                <a16:creationId xmlns:a16="http://schemas.microsoft.com/office/drawing/2014/main" id="{95C665EB-9010-7B34-FFD3-AD4CF89C5991}"/>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541495" y="22667849"/>
            <a:ext cx="7451835" cy="5552499"/>
          </a:xfrm>
          <a:prstGeom prst="rect">
            <a:avLst/>
          </a:prstGeom>
        </p:spPr>
      </p:pic>
      <p:sp>
        <p:nvSpPr>
          <p:cNvPr id="50" name="Text Box 27">
            <a:extLst>
              <a:ext uri="{FF2B5EF4-FFF2-40B4-BE49-F238E27FC236}">
                <a16:creationId xmlns:a16="http://schemas.microsoft.com/office/drawing/2014/main" id="{D4247F30-F176-A292-E34C-AC08D997022C}"/>
              </a:ext>
            </a:extLst>
          </p:cNvPr>
          <p:cNvSpPr txBox="1">
            <a:spLocks noChangeArrowheads="1"/>
          </p:cNvSpPr>
          <p:nvPr/>
        </p:nvSpPr>
        <p:spPr bwMode="auto">
          <a:xfrm>
            <a:off x="8168623" y="28067019"/>
            <a:ext cx="6456475" cy="57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2000" i="1" dirty="0">
                <a:latin typeface="Times New Roman" charset="0"/>
              </a:rPr>
              <a:t>Figure 4 : Influence of RON on Brake Power (0-6000  RPM) </a:t>
            </a:r>
          </a:p>
        </p:txBody>
      </p:sp>
      <p:sp>
        <p:nvSpPr>
          <p:cNvPr id="51" name="Text Box 27">
            <a:extLst>
              <a:ext uri="{FF2B5EF4-FFF2-40B4-BE49-F238E27FC236}">
                <a16:creationId xmlns:a16="http://schemas.microsoft.com/office/drawing/2014/main" id="{570036A1-F219-DFA8-F34A-8760F8B73C53}"/>
              </a:ext>
            </a:extLst>
          </p:cNvPr>
          <p:cNvSpPr txBox="1">
            <a:spLocks noChangeArrowheads="1"/>
          </p:cNvSpPr>
          <p:nvPr/>
        </p:nvSpPr>
        <p:spPr bwMode="auto">
          <a:xfrm>
            <a:off x="15403803" y="10366299"/>
            <a:ext cx="5593038" cy="57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AU" altLang="en-US" sz="2000" i="1" dirty="0">
                <a:latin typeface="Times New Roman" charset="0"/>
              </a:rPr>
              <a:t>Figure 5 : Effect of EGR on NOx emission index </a:t>
            </a:r>
          </a:p>
        </p:txBody>
      </p:sp>
    </p:spTree>
    <p:extLst>
      <p:ext uri="{BB962C8B-B14F-4D97-AF65-F5344CB8AC3E}">
        <p14:creationId xmlns:p14="http://schemas.microsoft.com/office/powerpoint/2010/main" val="10235432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d3fe10c-fbc5-44b7-8dc1-fd6d2b74c788" xsi:nil="true"/>
    <lcf76f155ced4ddcb4097134ff3c332f xmlns="529c3e95-f2cc-473f-ba5d-6c83e0cd501d">
      <Terms xmlns="http://schemas.microsoft.com/office/infopath/2007/PartnerControls"/>
    </lcf76f155ced4ddcb4097134ff3c332f>
    <SharedWithUsers xmlns="8d3fe10c-fbc5-44b7-8dc1-fd6d2b74c788">
      <UserInfo>
        <DisplayName>Alexandre Bierley (1901530)</DisplayName>
        <AccountId>52</AccountId>
        <AccountType/>
      </UserInfo>
      <UserInfo>
        <DisplayName>Angus Rankin (1904244)</DisplayName>
        <AccountId>63</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CD465976861094AA922E2CFA76E4537" ma:contentTypeVersion="15" ma:contentTypeDescription="Create a new document." ma:contentTypeScope="" ma:versionID="c5f7addfa963a09fd677e2b311c8ef7d">
  <xsd:schema xmlns:xsd="http://www.w3.org/2001/XMLSchema" xmlns:xs="http://www.w3.org/2001/XMLSchema" xmlns:p="http://schemas.microsoft.com/office/2006/metadata/properties" xmlns:ns2="529c3e95-f2cc-473f-ba5d-6c83e0cd501d" xmlns:ns3="8d3fe10c-fbc5-44b7-8dc1-fd6d2b74c788" targetNamespace="http://schemas.microsoft.com/office/2006/metadata/properties" ma:root="true" ma:fieldsID="f6706fc7688ef7932d058f4c30977f7a" ns2:_="" ns3:_="">
    <xsd:import namespace="529c3e95-f2cc-473f-ba5d-6c83e0cd501d"/>
    <xsd:import namespace="8d3fe10c-fbc5-44b7-8dc1-fd6d2b74c78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OCR" minOccurs="0"/>
                <xsd:element ref="ns2:MediaServiceGenerationTime" minOccurs="0"/>
                <xsd:element ref="ns2:MediaServiceEventHashCode" minOccurs="0"/>
                <xsd:element ref="ns3:SharedWithDetails" minOccurs="0"/>
                <xsd:element ref="ns3:SharedWithUser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9c3e95-f2cc-473f-ba5d-6c83e0cd50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d3fe10c-fbc5-44b7-8dc1-fd6d2b74c788" elementFormDefault="qualified">
    <xsd:import namespace="http://schemas.microsoft.com/office/2006/documentManagement/types"/>
    <xsd:import namespace="http://schemas.microsoft.com/office/infopath/2007/PartnerControls"/>
    <xsd:element name="SharedWithDetails" ma:index="17" nillable="true" ma:displayName="Shared With Details" ma:internalName="SharedWithDetails" ma:readOnly="true">
      <xsd:simpleType>
        <xsd:restriction base="dms:Note">
          <xsd:maxLength value="255"/>
        </xsd:restriction>
      </xsd:simple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axCatchAll" ma:index="21" nillable="true" ma:displayName="Taxonomy Catch All Column" ma:hidden="true" ma:list="{5ba2481b-732a-4277-afa8-07c631d3884c}" ma:internalName="TaxCatchAll" ma:showField="CatchAllData" ma:web="8d3fe10c-fbc5-44b7-8dc1-fd6d2b74c78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F8B970-0100-4DA4-9AAF-7EABCA0530B0}">
  <ds:schemaRefs>
    <ds:schemaRef ds:uri="http://schemas.microsoft.com/office/2006/metadata/properties"/>
    <ds:schemaRef ds:uri="http://schemas.microsoft.com/office/infopath/2007/PartnerControls"/>
    <ds:schemaRef ds:uri="8ffd1b9b-65be-4e15-ae9b-5f289ce13366"/>
    <ds:schemaRef ds:uri="87976339-b2f2-475f-bce4-3bdd3c5bdf03"/>
    <ds:schemaRef ds:uri="8d3fe10c-fbc5-44b7-8dc1-fd6d2b74c788"/>
    <ds:schemaRef ds:uri="529c3e95-f2cc-473f-ba5d-6c83e0cd501d"/>
  </ds:schemaRefs>
</ds:datastoreItem>
</file>

<file path=customXml/itemProps2.xml><?xml version="1.0" encoding="utf-8"?>
<ds:datastoreItem xmlns:ds="http://schemas.openxmlformats.org/officeDocument/2006/customXml" ds:itemID="{DBD7EF29-7EEE-493D-BAC1-FAFC991D5C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9c3e95-f2cc-473f-ba5d-6c83e0cd501d"/>
    <ds:schemaRef ds:uri="8d3fe10c-fbc5-44b7-8dc1-fd6d2b74c7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43BA27-58CC-4A6A-B76B-6553FA6DCF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4823</TotalTime>
  <Words>599</Words>
  <Application>Microsoft Office PowerPoint</Application>
  <PresentationFormat>Custom</PresentationFormat>
  <Paragraphs>40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Georgia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Aneena Saju</cp:lastModifiedBy>
  <cp:revision>33</cp:revision>
  <dcterms:created xsi:type="dcterms:W3CDTF">2016-02-25T08:27:32Z</dcterms:created>
  <dcterms:modified xsi:type="dcterms:W3CDTF">2022-12-03T22:28:28Z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0x010100FCD465976861094AA922E2CFA76E4537</vt:lpwstr>
  </property>
  <property fmtid="{D5CDD505-2E9C-101B-9397-08002B2CF9AE}" pid="3" name="MediaServiceImageTags">
    <vt:lpwstr/>
  </property>
</Properties>
</file>