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4"/>
  </p:sldMasterIdLst>
  <p:notesMasterIdLst>
    <p:notesMasterId r:id="rId20"/>
  </p:notesMasterIdLst>
  <p:handoutMasterIdLst>
    <p:handoutMasterId r:id="rId21"/>
  </p:handoutMasterIdLst>
  <p:sldIdLst>
    <p:sldId id="25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DC6DB9-07C9-4B1D-8600-48B7FD93F64A}" v="58" dt="2025-02-03T07:53:54.6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5934"/>
  </p:normalViewPr>
  <p:slideViewPr>
    <p:cSldViewPr snapToGrid="0">
      <p:cViewPr varScale="1">
        <p:scale>
          <a:sx n="59" d="100"/>
          <a:sy n="59" d="100"/>
        </p:scale>
        <p:origin x="964" y="3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a balica" userId="e18a38e9090624b7" providerId="LiveId" clId="{F9DC6DB9-07C9-4B1D-8600-48B7FD93F64A}"/>
    <pc:docChg chg="undo custSel addSld delSld modSld">
      <pc:chgData name="adriana balica" userId="e18a38e9090624b7" providerId="LiveId" clId="{F9DC6DB9-07C9-4B1D-8600-48B7FD93F64A}" dt="2025-02-03T12:15:44.635" v="2396" actId="20577"/>
      <pc:docMkLst>
        <pc:docMk/>
      </pc:docMkLst>
      <pc:sldChg chg="modSp mod">
        <pc:chgData name="adriana balica" userId="e18a38e9090624b7" providerId="LiveId" clId="{F9DC6DB9-07C9-4B1D-8600-48B7FD93F64A}" dt="2025-02-02T15:58:10.276" v="724" actId="20577"/>
        <pc:sldMkLst>
          <pc:docMk/>
          <pc:sldMk cId="1639799154" sldId="258"/>
        </pc:sldMkLst>
        <pc:spChg chg="mod">
          <ac:chgData name="adriana balica" userId="e18a38e9090624b7" providerId="LiveId" clId="{F9DC6DB9-07C9-4B1D-8600-48B7FD93F64A}" dt="2025-02-02T15:58:10.276" v="724" actId="20577"/>
          <ac:spMkLst>
            <pc:docMk/>
            <pc:sldMk cId="1639799154" sldId="258"/>
            <ac:spMk id="3" creationId="{95B371F2-DBA5-415A-82C8-651F587B857A}"/>
          </ac:spMkLst>
        </pc:spChg>
      </pc:sldChg>
      <pc:sldChg chg="modSp mod">
        <pc:chgData name="adriana balica" userId="e18a38e9090624b7" providerId="LiveId" clId="{F9DC6DB9-07C9-4B1D-8600-48B7FD93F64A}" dt="2025-02-02T18:04:33.608" v="2098" actId="255"/>
        <pc:sldMkLst>
          <pc:docMk/>
          <pc:sldMk cId="2159390302" sldId="259"/>
        </pc:sldMkLst>
        <pc:spChg chg="mod">
          <ac:chgData name="adriana balica" userId="e18a38e9090624b7" providerId="LiveId" clId="{F9DC6DB9-07C9-4B1D-8600-48B7FD93F64A}" dt="2025-02-02T18:04:33.608" v="2098" actId="255"/>
          <ac:spMkLst>
            <pc:docMk/>
            <pc:sldMk cId="2159390302" sldId="259"/>
            <ac:spMk id="3" creationId="{CC2ADBCD-05D5-33D6-3803-9FB2507C2332}"/>
          </ac:spMkLst>
        </pc:spChg>
      </pc:sldChg>
      <pc:sldChg chg="modSp mod">
        <pc:chgData name="adriana balica" userId="e18a38e9090624b7" providerId="LiveId" clId="{F9DC6DB9-07C9-4B1D-8600-48B7FD93F64A}" dt="2025-02-03T08:21:12.716" v="2355" actId="20577"/>
        <pc:sldMkLst>
          <pc:docMk/>
          <pc:sldMk cId="1637559586" sldId="260"/>
        </pc:sldMkLst>
        <pc:spChg chg="mod">
          <ac:chgData name="adriana balica" userId="e18a38e9090624b7" providerId="LiveId" clId="{F9DC6DB9-07C9-4B1D-8600-48B7FD93F64A}" dt="2025-02-03T08:21:12.716" v="2355" actId="20577"/>
          <ac:spMkLst>
            <pc:docMk/>
            <pc:sldMk cId="1637559586" sldId="260"/>
            <ac:spMk id="3" creationId="{8C197AC8-445E-7F36-C207-185D73B59A7E}"/>
          </ac:spMkLst>
        </pc:spChg>
      </pc:sldChg>
      <pc:sldChg chg="modSp mod">
        <pc:chgData name="adriana balica" userId="e18a38e9090624b7" providerId="LiveId" clId="{F9DC6DB9-07C9-4B1D-8600-48B7FD93F64A}" dt="2025-02-02T17:55:38.654" v="1722" actId="14100"/>
        <pc:sldMkLst>
          <pc:docMk/>
          <pc:sldMk cId="1140488486" sldId="261"/>
        </pc:sldMkLst>
        <pc:spChg chg="mod">
          <ac:chgData name="adriana balica" userId="e18a38e9090624b7" providerId="LiveId" clId="{F9DC6DB9-07C9-4B1D-8600-48B7FD93F64A}" dt="2025-02-02T17:55:38.654" v="1722" actId="14100"/>
          <ac:spMkLst>
            <pc:docMk/>
            <pc:sldMk cId="1140488486" sldId="261"/>
            <ac:spMk id="3" creationId="{C6780D4C-5290-2445-BB5B-41FCFDA0004B}"/>
          </ac:spMkLst>
        </pc:spChg>
      </pc:sldChg>
      <pc:sldChg chg="modSp mod">
        <pc:chgData name="adriana balica" userId="e18a38e9090624b7" providerId="LiveId" clId="{F9DC6DB9-07C9-4B1D-8600-48B7FD93F64A}" dt="2025-02-03T08:23:16.813" v="2359" actId="20577"/>
        <pc:sldMkLst>
          <pc:docMk/>
          <pc:sldMk cId="3978691554" sldId="262"/>
        </pc:sldMkLst>
        <pc:spChg chg="mod">
          <ac:chgData name="adriana balica" userId="e18a38e9090624b7" providerId="LiveId" clId="{F9DC6DB9-07C9-4B1D-8600-48B7FD93F64A}" dt="2025-02-03T08:23:16.813" v="2359" actId="20577"/>
          <ac:spMkLst>
            <pc:docMk/>
            <pc:sldMk cId="3978691554" sldId="262"/>
            <ac:spMk id="3" creationId="{D4C03ABC-DBE8-0C2C-7D6E-A40D5919DC3A}"/>
          </ac:spMkLst>
        </pc:spChg>
      </pc:sldChg>
      <pc:sldChg chg="modSp mod">
        <pc:chgData name="adriana balica" userId="e18a38e9090624b7" providerId="LiveId" clId="{F9DC6DB9-07C9-4B1D-8600-48B7FD93F64A}" dt="2025-02-03T08:24:16.494" v="2363" actId="113"/>
        <pc:sldMkLst>
          <pc:docMk/>
          <pc:sldMk cId="3028160800" sldId="263"/>
        </pc:sldMkLst>
        <pc:spChg chg="mod">
          <ac:chgData name="adriana balica" userId="e18a38e9090624b7" providerId="LiveId" clId="{F9DC6DB9-07C9-4B1D-8600-48B7FD93F64A}" dt="2025-02-03T08:24:16.494" v="2363" actId="113"/>
          <ac:spMkLst>
            <pc:docMk/>
            <pc:sldMk cId="3028160800" sldId="263"/>
            <ac:spMk id="3" creationId="{0BA4FBD9-4FE3-EB57-40A7-DA209C999E79}"/>
          </ac:spMkLst>
        </pc:spChg>
      </pc:sldChg>
      <pc:sldChg chg="modSp mod">
        <pc:chgData name="adriana balica" userId="e18a38e9090624b7" providerId="LiveId" clId="{F9DC6DB9-07C9-4B1D-8600-48B7FD93F64A}" dt="2025-02-03T08:25:42.432" v="2369" actId="113"/>
        <pc:sldMkLst>
          <pc:docMk/>
          <pc:sldMk cId="1620947090" sldId="264"/>
        </pc:sldMkLst>
        <pc:spChg chg="mod">
          <ac:chgData name="adriana balica" userId="e18a38e9090624b7" providerId="LiveId" clId="{F9DC6DB9-07C9-4B1D-8600-48B7FD93F64A}" dt="2025-02-03T08:25:42.432" v="2369" actId="113"/>
          <ac:spMkLst>
            <pc:docMk/>
            <pc:sldMk cId="1620947090" sldId="264"/>
            <ac:spMk id="3" creationId="{72394C0C-1028-097F-B83D-F906E6C208D7}"/>
          </ac:spMkLst>
        </pc:spChg>
      </pc:sldChg>
      <pc:sldChg chg="modSp mod">
        <pc:chgData name="adriana balica" userId="e18a38e9090624b7" providerId="LiveId" clId="{F9DC6DB9-07C9-4B1D-8600-48B7FD93F64A}" dt="2025-02-02T17:42:30.139" v="1193" actId="113"/>
        <pc:sldMkLst>
          <pc:docMk/>
          <pc:sldMk cId="2874482387" sldId="265"/>
        </pc:sldMkLst>
        <pc:spChg chg="mod">
          <ac:chgData name="adriana balica" userId="e18a38e9090624b7" providerId="LiveId" clId="{F9DC6DB9-07C9-4B1D-8600-48B7FD93F64A}" dt="2025-02-02T17:42:30.139" v="1193" actId="113"/>
          <ac:spMkLst>
            <pc:docMk/>
            <pc:sldMk cId="2874482387" sldId="265"/>
            <ac:spMk id="3" creationId="{0D248DBE-B67F-5E11-CB1F-7C582B4FB6AF}"/>
          </ac:spMkLst>
        </pc:spChg>
      </pc:sldChg>
      <pc:sldChg chg="modSp mod">
        <pc:chgData name="adriana balica" userId="e18a38e9090624b7" providerId="LiveId" clId="{F9DC6DB9-07C9-4B1D-8600-48B7FD93F64A}" dt="2025-02-03T12:15:44.635" v="2396" actId="20577"/>
        <pc:sldMkLst>
          <pc:docMk/>
          <pc:sldMk cId="204012213" sldId="266"/>
        </pc:sldMkLst>
        <pc:spChg chg="mod">
          <ac:chgData name="adriana balica" userId="e18a38e9090624b7" providerId="LiveId" clId="{F9DC6DB9-07C9-4B1D-8600-48B7FD93F64A}" dt="2025-02-03T12:15:44.635" v="2396" actId="20577"/>
          <ac:spMkLst>
            <pc:docMk/>
            <pc:sldMk cId="204012213" sldId="266"/>
            <ac:spMk id="3" creationId="{D84C4BAE-A9FD-B270-8F6B-ED4032EA299B}"/>
          </ac:spMkLst>
        </pc:spChg>
      </pc:sldChg>
      <pc:sldChg chg="modSp mod">
        <pc:chgData name="adriana balica" userId="e18a38e9090624b7" providerId="LiveId" clId="{F9DC6DB9-07C9-4B1D-8600-48B7FD93F64A}" dt="2025-02-03T08:28:06.708" v="2391" actId="20577"/>
        <pc:sldMkLst>
          <pc:docMk/>
          <pc:sldMk cId="93619220" sldId="267"/>
        </pc:sldMkLst>
        <pc:spChg chg="mod">
          <ac:chgData name="adriana balica" userId="e18a38e9090624b7" providerId="LiveId" clId="{F9DC6DB9-07C9-4B1D-8600-48B7FD93F64A}" dt="2025-02-03T08:28:06.708" v="2391" actId="20577"/>
          <ac:spMkLst>
            <pc:docMk/>
            <pc:sldMk cId="93619220" sldId="267"/>
            <ac:spMk id="3" creationId="{1389BEE3-C4B9-AAF9-BE9B-F541258EB07D}"/>
          </ac:spMkLst>
        </pc:spChg>
      </pc:sldChg>
      <pc:sldChg chg="addSp delSp modSp del mod">
        <pc:chgData name="adriana balica" userId="e18a38e9090624b7" providerId="LiveId" clId="{F9DC6DB9-07C9-4B1D-8600-48B7FD93F64A}" dt="2025-02-02T15:04:54.759" v="339" actId="2696"/>
        <pc:sldMkLst>
          <pc:docMk/>
          <pc:sldMk cId="1737106468" sldId="268"/>
        </pc:sldMkLst>
        <pc:spChg chg="mod">
          <ac:chgData name="adriana balica" userId="e18a38e9090624b7" providerId="LiveId" clId="{F9DC6DB9-07C9-4B1D-8600-48B7FD93F64A}" dt="2025-02-02T15:03:26.706" v="330" actId="14100"/>
          <ac:spMkLst>
            <pc:docMk/>
            <pc:sldMk cId="1737106468" sldId="268"/>
            <ac:spMk id="2" creationId="{558D11FA-9358-57DB-7D82-D8FE7AD5E348}"/>
          </ac:spMkLst>
        </pc:spChg>
        <pc:spChg chg="add del mod">
          <ac:chgData name="adriana balica" userId="e18a38e9090624b7" providerId="LiveId" clId="{F9DC6DB9-07C9-4B1D-8600-48B7FD93F64A}" dt="2025-02-02T15:02:36.062" v="322" actId="21"/>
          <ac:spMkLst>
            <pc:docMk/>
            <pc:sldMk cId="1737106468" sldId="268"/>
            <ac:spMk id="3" creationId="{86F1C41C-4219-F8AE-285B-A000540FE90A}"/>
          </ac:spMkLst>
        </pc:spChg>
        <pc:spChg chg="add">
          <ac:chgData name="adriana balica" userId="e18a38e9090624b7" providerId="LiveId" clId="{F9DC6DB9-07C9-4B1D-8600-48B7FD93F64A}" dt="2025-02-02T15:01:29.305" v="312"/>
          <ac:spMkLst>
            <pc:docMk/>
            <pc:sldMk cId="1737106468" sldId="268"/>
            <ac:spMk id="4" creationId="{0D7BA6F4-2458-8649-F9D0-2289494E10C5}"/>
          </ac:spMkLst>
        </pc:spChg>
        <pc:spChg chg="add mod">
          <ac:chgData name="adriana balica" userId="e18a38e9090624b7" providerId="LiveId" clId="{F9DC6DB9-07C9-4B1D-8600-48B7FD93F64A}" dt="2025-02-02T15:02:29.487" v="320"/>
          <ac:spMkLst>
            <pc:docMk/>
            <pc:sldMk cId="1737106468" sldId="268"/>
            <ac:spMk id="5" creationId="{05A26816-A55C-FF76-F210-D7278F9A73EB}"/>
          </ac:spMkLst>
        </pc:spChg>
        <pc:spChg chg="add del mod">
          <ac:chgData name="adriana balica" userId="e18a38e9090624b7" providerId="LiveId" clId="{F9DC6DB9-07C9-4B1D-8600-48B7FD93F64A}" dt="2025-02-02T15:02:50.491" v="325" actId="21"/>
          <ac:spMkLst>
            <pc:docMk/>
            <pc:sldMk cId="1737106468" sldId="268"/>
            <ac:spMk id="6" creationId="{57DC3706-C280-F606-B210-86D9DD6C3211}"/>
          </ac:spMkLst>
        </pc:spChg>
        <pc:spChg chg="add del mod">
          <ac:chgData name="adriana balica" userId="e18a38e9090624b7" providerId="LiveId" clId="{F9DC6DB9-07C9-4B1D-8600-48B7FD93F64A}" dt="2025-02-02T15:03:22.375" v="328" actId="21"/>
          <ac:spMkLst>
            <pc:docMk/>
            <pc:sldMk cId="1737106468" sldId="268"/>
            <ac:spMk id="7" creationId="{38F56432-9159-AD32-0D74-DB716A121A3F}"/>
          </ac:spMkLst>
        </pc:spChg>
        <pc:spChg chg="add del mod">
          <ac:chgData name="adriana balica" userId="e18a38e9090624b7" providerId="LiveId" clId="{F9DC6DB9-07C9-4B1D-8600-48B7FD93F64A}" dt="2025-02-02T15:04:05.874" v="334"/>
          <ac:spMkLst>
            <pc:docMk/>
            <pc:sldMk cId="1737106468" sldId="268"/>
            <ac:spMk id="8" creationId="{66939156-5A23-2C69-96C6-6830682D9433}"/>
          </ac:spMkLst>
        </pc:spChg>
        <pc:spChg chg="add mod">
          <ac:chgData name="adriana balica" userId="e18a38e9090624b7" providerId="LiveId" clId="{F9DC6DB9-07C9-4B1D-8600-48B7FD93F64A}" dt="2025-02-02T15:04:42.410" v="338" actId="14100"/>
          <ac:spMkLst>
            <pc:docMk/>
            <pc:sldMk cId="1737106468" sldId="268"/>
            <ac:spMk id="9" creationId="{5009E288-D4EB-E381-1F40-BD36FCBAA0E5}"/>
          </ac:spMkLst>
        </pc:spChg>
      </pc:sldChg>
      <pc:sldChg chg="addSp delSp modSp new mod">
        <pc:chgData name="adriana balica" userId="e18a38e9090624b7" providerId="LiveId" clId="{F9DC6DB9-07C9-4B1D-8600-48B7FD93F64A}" dt="2025-02-03T07:46:34.105" v="2221" actId="20577"/>
        <pc:sldMkLst>
          <pc:docMk/>
          <pc:sldMk cId="3894828364" sldId="268"/>
        </pc:sldMkLst>
        <pc:spChg chg="mod">
          <ac:chgData name="adriana balica" userId="e18a38e9090624b7" providerId="LiveId" clId="{F9DC6DB9-07C9-4B1D-8600-48B7FD93F64A}" dt="2025-02-02T15:05:20.906" v="363" actId="14100"/>
          <ac:spMkLst>
            <pc:docMk/>
            <pc:sldMk cId="3894828364" sldId="268"/>
            <ac:spMk id="2" creationId="{6A50ED61-9D18-8ABA-945D-9FA3D9204920}"/>
          </ac:spMkLst>
        </pc:spChg>
        <pc:spChg chg="add del mod">
          <ac:chgData name="adriana balica" userId="e18a38e9090624b7" providerId="LiveId" clId="{F9DC6DB9-07C9-4B1D-8600-48B7FD93F64A}" dt="2025-02-03T07:46:34.105" v="2221" actId="20577"/>
          <ac:spMkLst>
            <pc:docMk/>
            <pc:sldMk cId="3894828364" sldId="268"/>
            <ac:spMk id="3" creationId="{E4B2D73E-0367-1C0E-2F08-4A0F4ECAF934}"/>
          </ac:spMkLst>
        </pc:spChg>
        <pc:spChg chg="add mod">
          <ac:chgData name="adriana balica" userId="e18a38e9090624b7" providerId="LiveId" clId="{F9DC6DB9-07C9-4B1D-8600-48B7FD93F64A}" dt="2025-02-02T15:05:57.705" v="367"/>
          <ac:spMkLst>
            <pc:docMk/>
            <pc:sldMk cId="3894828364" sldId="268"/>
            <ac:spMk id="4" creationId="{E4D470AF-B53C-C83B-B1CA-D46A31287E61}"/>
          </ac:spMkLst>
        </pc:spChg>
        <pc:spChg chg="add mod">
          <ac:chgData name="adriana balica" userId="e18a38e9090624b7" providerId="LiveId" clId="{F9DC6DB9-07C9-4B1D-8600-48B7FD93F64A}" dt="2025-02-02T15:06:30.991" v="369"/>
          <ac:spMkLst>
            <pc:docMk/>
            <pc:sldMk cId="3894828364" sldId="268"/>
            <ac:spMk id="5" creationId="{D1A56349-2A42-F589-7793-5ECC034CDDD2}"/>
          </ac:spMkLst>
        </pc:spChg>
      </pc:sldChg>
      <pc:sldChg chg="delSp modSp new mod">
        <pc:chgData name="adriana balica" userId="e18a38e9090624b7" providerId="LiveId" clId="{F9DC6DB9-07C9-4B1D-8600-48B7FD93F64A}" dt="2025-02-03T07:49:03.056" v="2263" actId="5793"/>
        <pc:sldMkLst>
          <pc:docMk/>
          <pc:sldMk cId="77215698" sldId="269"/>
        </pc:sldMkLst>
        <pc:spChg chg="del mod">
          <ac:chgData name="adriana balica" userId="e18a38e9090624b7" providerId="LiveId" clId="{F9DC6DB9-07C9-4B1D-8600-48B7FD93F64A}" dt="2025-02-02T15:32:11.231" v="405" actId="21"/>
          <ac:spMkLst>
            <pc:docMk/>
            <pc:sldMk cId="77215698" sldId="269"/>
            <ac:spMk id="2" creationId="{F876DB61-B0DC-1EE7-A35F-B89CBF7C0724}"/>
          </ac:spMkLst>
        </pc:spChg>
        <pc:spChg chg="mod">
          <ac:chgData name="adriana balica" userId="e18a38e9090624b7" providerId="LiveId" clId="{F9DC6DB9-07C9-4B1D-8600-48B7FD93F64A}" dt="2025-02-03T07:49:03.056" v="2263" actId="5793"/>
          <ac:spMkLst>
            <pc:docMk/>
            <pc:sldMk cId="77215698" sldId="269"/>
            <ac:spMk id="3" creationId="{7812C98B-5D19-E397-D426-58CEB438A724}"/>
          </ac:spMkLst>
        </pc:spChg>
      </pc:sldChg>
      <pc:sldChg chg="delSp modSp new del mod">
        <pc:chgData name="adriana balica" userId="e18a38e9090624b7" providerId="LiveId" clId="{F9DC6DB9-07C9-4B1D-8600-48B7FD93F64A}" dt="2025-02-02T15:04:57.184" v="340" actId="2696"/>
        <pc:sldMkLst>
          <pc:docMk/>
          <pc:sldMk cId="859009741" sldId="269"/>
        </pc:sldMkLst>
        <pc:spChg chg="del mod">
          <ac:chgData name="adriana balica" userId="e18a38e9090624b7" providerId="LiveId" clId="{F9DC6DB9-07C9-4B1D-8600-48B7FD93F64A}" dt="2025-02-02T11:46:41.991" v="288" actId="21"/>
          <ac:spMkLst>
            <pc:docMk/>
            <pc:sldMk cId="859009741" sldId="269"/>
            <ac:spMk id="2" creationId="{E66C6951-697E-7ADB-24C8-855955450FC2}"/>
          </ac:spMkLst>
        </pc:spChg>
        <pc:spChg chg="del mod">
          <ac:chgData name="adriana balica" userId="e18a38e9090624b7" providerId="LiveId" clId="{F9DC6DB9-07C9-4B1D-8600-48B7FD93F64A}" dt="2025-02-02T11:46:50.602" v="290" actId="21"/>
          <ac:spMkLst>
            <pc:docMk/>
            <pc:sldMk cId="859009741" sldId="269"/>
            <ac:spMk id="3" creationId="{9609FF93-29DD-E225-598B-75D807AFA4D7}"/>
          </ac:spMkLst>
        </pc:spChg>
      </pc:sldChg>
      <pc:sldChg chg="delSp modSp new del mod">
        <pc:chgData name="adriana balica" userId="e18a38e9090624b7" providerId="LiveId" clId="{F9DC6DB9-07C9-4B1D-8600-48B7FD93F64A}" dt="2025-02-02T15:04:59.992" v="341" actId="2696"/>
        <pc:sldMkLst>
          <pc:docMk/>
          <pc:sldMk cId="888711284" sldId="270"/>
        </pc:sldMkLst>
        <pc:spChg chg="del mod">
          <ac:chgData name="adriana balica" userId="e18a38e9090624b7" providerId="LiveId" clId="{F9DC6DB9-07C9-4B1D-8600-48B7FD93F64A}" dt="2025-02-02T11:47:04.257" v="294" actId="21"/>
          <ac:spMkLst>
            <pc:docMk/>
            <pc:sldMk cId="888711284" sldId="270"/>
            <ac:spMk id="2" creationId="{8E5FF6A0-908B-8A3B-7CEA-80354B55474D}"/>
          </ac:spMkLst>
        </pc:spChg>
        <pc:spChg chg="del mod">
          <ac:chgData name="adriana balica" userId="e18a38e9090624b7" providerId="LiveId" clId="{F9DC6DB9-07C9-4B1D-8600-48B7FD93F64A}" dt="2025-02-02T11:47:13.219" v="298" actId="21"/>
          <ac:spMkLst>
            <pc:docMk/>
            <pc:sldMk cId="888711284" sldId="270"/>
            <ac:spMk id="3" creationId="{8D5D8E6B-7089-A21C-D5B7-C72AFEF57DDD}"/>
          </ac:spMkLst>
        </pc:spChg>
      </pc:sldChg>
      <pc:sldChg chg="delSp modSp new mod">
        <pc:chgData name="adriana balica" userId="e18a38e9090624b7" providerId="LiveId" clId="{F9DC6DB9-07C9-4B1D-8600-48B7FD93F64A}" dt="2025-02-03T07:52:36.523" v="2318" actId="27636"/>
        <pc:sldMkLst>
          <pc:docMk/>
          <pc:sldMk cId="3421416938" sldId="270"/>
        </pc:sldMkLst>
        <pc:spChg chg="del mod">
          <ac:chgData name="adriana balica" userId="e18a38e9090624b7" providerId="LiveId" clId="{F9DC6DB9-07C9-4B1D-8600-48B7FD93F64A}" dt="2025-02-02T15:36:58.156" v="507" actId="21"/>
          <ac:spMkLst>
            <pc:docMk/>
            <pc:sldMk cId="3421416938" sldId="270"/>
            <ac:spMk id="2" creationId="{3D2515AA-FBC4-229E-357C-00840998369F}"/>
          </ac:spMkLst>
        </pc:spChg>
        <pc:spChg chg="mod">
          <ac:chgData name="adriana balica" userId="e18a38e9090624b7" providerId="LiveId" clId="{F9DC6DB9-07C9-4B1D-8600-48B7FD93F64A}" dt="2025-02-03T07:52:36.523" v="2318" actId="27636"/>
          <ac:spMkLst>
            <pc:docMk/>
            <pc:sldMk cId="3421416938" sldId="270"/>
            <ac:spMk id="3" creationId="{D1DC0C43-6CB4-492A-1A8D-24C4DF3746AE}"/>
          </ac:spMkLst>
        </pc:spChg>
      </pc:sldChg>
      <pc:sldChg chg="addSp delSp modSp new mod">
        <pc:chgData name="adriana balica" userId="e18a38e9090624b7" providerId="LiveId" clId="{F9DC6DB9-07C9-4B1D-8600-48B7FD93F64A}" dt="2025-02-03T07:54:26.168" v="2345" actId="5793"/>
        <pc:sldMkLst>
          <pc:docMk/>
          <pc:sldMk cId="2039910868" sldId="271"/>
        </pc:sldMkLst>
        <pc:spChg chg="del mod">
          <ac:chgData name="adriana balica" userId="e18a38e9090624b7" providerId="LiveId" clId="{F9DC6DB9-07C9-4B1D-8600-48B7FD93F64A}" dt="2025-02-02T15:40:17.874" v="568" actId="21"/>
          <ac:spMkLst>
            <pc:docMk/>
            <pc:sldMk cId="2039910868" sldId="271"/>
            <ac:spMk id="2" creationId="{CD65C43C-050D-4058-8362-A501CE649CA1}"/>
          </ac:spMkLst>
        </pc:spChg>
        <pc:spChg chg="mod">
          <ac:chgData name="adriana balica" userId="e18a38e9090624b7" providerId="LiveId" clId="{F9DC6DB9-07C9-4B1D-8600-48B7FD93F64A}" dt="2025-02-03T07:54:26.168" v="2345" actId="5793"/>
          <ac:spMkLst>
            <pc:docMk/>
            <pc:sldMk cId="2039910868" sldId="271"/>
            <ac:spMk id="3" creationId="{C1932CD6-07C2-46FF-6966-385DF7462E78}"/>
          </ac:spMkLst>
        </pc:spChg>
        <pc:spChg chg="add">
          <ac:chgData name="adriana balica" userId="e18a38e9090624b7" providerId="LiveId" clId="{F9DC6DB9-07C9-4B1D-8600-48B7FD93F64A}" dt="2025-02-02T15:42:52.689" v="601"/>
          <ac:spMkLst>
            <pc:docMk/>
            <pc:sldMk cId="2039910868" sldId="271"/>
            <ac:spMk id="4" creationId="{D73813B3-83C7-2FE9-3189-0D76FF779BAF}"/>
          </ac:spMkLst>
        </pc:spChg>
      </pc:sldChg>
      <pc:sldChg chg="delSp modSp new del mod">
        <pc:chgData name="adriana balica" userId="e18a38e9090624b7" providerId="LiveId" clId="{F9DC6DB9-07C9-4B1D-8600-48B7FD93F64A}" dt="2025-02-02T15:05:02.113" v="342" actId="2696"/>
        <pc:sldMkLst>
          <pc:docMk/>
          <pc:sldMk cId="3397736993" sldId="271"/>
        </pc:sldMkLst>
        <pc:spChg chg="del mod">
          <ac:chgData name="adriana balica" userId="e18a38e9090624b7" providerId="LiveId" clId="{F9DC6DB9-07C9-4B1D-8600-48B7FD93F64A}" dt="2025-02-02T11:47:25.869" v="302" actId="21"/>
          <ac:spMkLst>
            <pc:docMk/>
            <pc:sldMk cId="3397736993" sldId="271"/>
            <ac:spMk id="2" creationId="{949F28D1-1B2D-25D6-C256-AEF982286BD9}"/>
          </ac:spMkLst>
        </pc:spChg>
        <pc:spChg chg="del mod">
          <ac:chgData name="adriana balica" userId="e18a38e9090624b7" providerId="LiveId" clId="{F9DC6DB9-07C9-4B1D-8600-48B7FD93F64A}" dt="2025-02-02T11:47:35.482" v="304" actId="21"/>
          <ac:spMkLst>
            <pc:docMk/>
            <pc:sldMk cId="3397736993" sldId="271"/>
            <ac:spMk id="3" creationId="{CEEA8591-EA8D-69DF-9EE4-0614CB12ED9A}"/>
          </ac:spMkLst>
        </pc:spChg>
      </pc:sldChg>
      <pc:sldChg chg="delSp modSp new del mod">
        <pc:chgData name="adriana balica" userId="e18a38e9090624b7" providerId="LiveId" clId="{F9DC6DB9-07C9-4B1D-8600-48B7FD93F64A}" dt="2025-02-02T15:05:05.441" v="343" actId="2696"/>
        <pc:sldMkLst>
          <pc:docMk/>
          <pc:sldMk cId="3030001675" sldId="272"/>
        </pc:sldMkLst>
        <pc:spChg chg="del mod">
          <ac:chgData name="adriana balica" userId="e18a38e9090624b7" providerId="LiveId" clId="{F9DC6DB9-07C9-4B1D-8600-48B7FD93F64A}" dt="2025-02-02T11:47:47.334" v="308" actId="21"/>
          <ac:spMkLst>
            <pc:docMk/>
            <pc:sldMk cId="3030001675" sldId="272"/>
            <ac:spMk id="2" creationId="{25FC95BE-26C0-36F3-1D5E-EB7E3219BCFD}"/>
          </ac:spMkLst>
        </pc:spChg>
        <pc:spChg chg="del mod">
          <ac:chgData name="adriana balica" userId="e18a38e9090624b7" providerId="LiveId" clId="{F9DC6DB9-07C9-4B1D-8600-48B7FD93F64A}" dt="2025-02-02T11:47:53.196" v="310" actId="21"/>
          <ac:spMkLst>
            <pc:docMk/>
            <pc:sldMk cId="3030001675" sldId="272"/>
            <ac:spMk id="3" creationId="{460CE341-3E5C-E56A-51D8-C5D60C43173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03/02/2025</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03/02/2025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3889010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04856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823101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6069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789127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20XX</a:t>
            </a:r>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150044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rtl="0"/>
            <a:r>
              <a:rPr lang="en-GB" noProof="0"/>
              <a:t>20XX</a:t>
            </a:r>
          </a:p>
        </p:txBody>
      </p:sp>
      <p:sp>
        <p:nvSpPr>
          <p:cNvPr id="5" name="Footer Placeholder 3"/>
          <p:cNvSpPr>
            <a:spLocks noGrp="1"/>
          </p:cNvSpPr>
          <p:nvPr>
            <p:ph type="ftr" sz="quarter" idx="11"/>
          </p:nvPr>
        </p:nvSpPr>
        <p:spPr/>
        <p:txBody>
          <a:bodyPr/>
          <a:lstStyle/>
          <a:p>
            <a:pPr rtl="0"/>
            <a:endParaRPr lang="en-GB" noProof="0"/>
          </a:p>
        </p:txBody>
      </p:sp>
      <p:sp>
        <p:nvSpPr>
          <p:cNvPr id="6" name="Slide Number Placeholder 4"/>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927613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rtl="0"/>
            <a:r>
              <a:rPr lang="en-GB" noProof="0"/>
              <a:t>20XX</a:t>
            </a:r>
          </a:p>
        </p:txBody>
      </p:sp>
      <p:sp>
        <p:nvSpPr>
          <p:cNvPr id="5" name="Footer Placeholder 2"/>
          <p:cNvSpPr>
            <a:spLocks noGrp="1"/>
          </p:cNvSpPr>
          <p:nvPr>
            <p:ph type="ftr" sz="quarter" idx="11"/>
          </p:nvPr>
        </p:nvSpPr>
        <p:spPr/>
        <p:txBody>
          <a:bodyPr/>
          <a:lstStyle/>
          <a:p>
            <a:pPr rtl="0"/>
            <a:endParaRPr lang="en-GB" noProof="0"/>
          </a:p>
        </p:txBody>
      </p:sp>
      <p:sp>
        <p:nvSpPr>
          <p:cNvPr id="6" name="Slide Number Placeholder 3"/>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327210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rtl="0"/>
            <a:r>
              <a:rPr lang="en-GB" noProof="0"/>
              <a:t>20XX</a:t>
            </a:r>
          </a:p>
        </p:txBody>
      </p:sp>
      <p:sp>
        <p:nvSpPr>
          <p:cNvPr id="5" name="Footer Placeholder 5"/>
          <p:cNvSpPr>
            <a:spLocks noGrp="1"/>
          </p:cNvSpPr>
          <p:nvPr>
            <p:ph type="ftr" sz="quarter" idx="11"/>
          </p:nvPr>
        </p:nvSpPr>
        <p:spPr/>
        <p:txBody>
          <a:bodyPr/>
          <a:lstStyle/>
          <a:p>
            <a:pPr rtl="0"/>
            <a:endParaRPr lang="en-GB" noProof="0"/>
          </a:p>
        </p:txBody>
      </p:sp>
      <p:sp>
        <p:nvSpPr>
          <p:cNvPr id="6" name="Slide Number Placeholder 6"/>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543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496404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186091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931062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528579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04334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noProof="0"/>
              <a:t>20XX</a:t>
            </a:r>
          </a:p>
        </p:txBody>
      </p:sp>
      <p:sp>
        <p:nvSpPr>
          <p:cNvPr id="4"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3453279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noProof="0"/>
              <a:t>20XX</a:t>
            </a:r>
          </a:p>
        </p:txBody>
      </p:sp>
      <p:sp>
        <p:nvSpPr>
          <p:cNvPr id="4"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74375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1913387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3972907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3985639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11843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5.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 Id="rId30"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8">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9">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0">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1">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rtl="0"/>
            <a:r>
              <a:rPr lang="en-GB" noProof="0"/>
              <a:t>20XX</a:t>
            </a: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endParaRPr lang="en-GB" noProof="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17047471"/>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 id="2147483700" r:id="rId19"/>
    <p:sldLayoutId id="2147483675" r:id="rId20"/>
    <p:sldLayoutId id="2147483678" r:id="rId21"/>
    <p:sldLayoutId id="2147483679" r:id="rId22"/>
    <p:sldLayoutId id="2147483677" r:id="rId23"/>
    <p:sldLayoutId id="2147483671" r:id="rId24"/>
    <p:sldLayoutId id="2147483676" r:id="rId25"/>
    <p:sldLayoutId id="2147483674" r:id="rId26"/>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rensipjournals.com/ojs/index.php/food/article/view/123" TargetMode="External"/><Relationship Id="rId7" Type="http://schemas.openxmlformats.org/officeDocument/2006/relationships/hyperlink" Target="https://doi.org/10.1016/j.ijgfs.2022.100589" TargetMode="External"/><Relationship Id="rId2" Type="http://schemas.openxmlformats.org/officeDocument/2006/relationships/hyperlink" Target="https://doi.org/10.1080/15428052.2019.1640156" TargetMode="External"/><Relationship Id="rId1" Type="http://schemas.openxmlformats.org/officeDocument/2006/relationships/slideLayout" Target="../slideLayouts/slideLayout2.xml"/><Relationship Id="rId6" Type="http://schemas.openxmlformats.org/officeDocument/2006/relationships/hyperlink" Target="https://arrow.tudublin.ie/tfschcafdis/7/" TargetMode="External"/><Relationship Id="rId5" Type="http://schemas.openxmlformats.org/officeDocument/2006/relationships/hyperlink" Target="https://www.excel.london/" TargetMode="External"/><Relationship Id="rId4" Type="http://schemas.openxmlformats.org/officeDocument/2006/relationships/hyperlink" Target="https://arrow.tudublin.ie/tfschcafdis/1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researchgate.net/publication/319370576" TargetMode="External"/><Relationship Id="rId2" Type="http://schemas.openxmlformats.org/officeDocument/2006/relationships/hyperlink" Target="https://doi.org/10.1080/15428052.2017.1289133" TargetMode="External"/><Relationship Id="rId1" Type="http://schemas.openxmlformats.org/officeDocument/2006/relationships/slideLayout" Target="../slideLayouts/slideLayout2.xml"/><Relationship Id="rId5" Type="http://schemas.openxmlformats.org/officeDocument/2006/relationships/hyperlink" Target="https://www.sciencedirect.com/science/article/pii/S0278431920301213" TargetMode="External"/><Relationship Id="rId4" Type="http://schemas.openxmlformats.org/officeDocument/2006/relationships/hyperlink" Target="https://scholarworks.gsu.edu/anthro_theses/5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inderscienceonline.com/doi/abs/10.1504/IJESB.2013.050754" TargetMode="External"/><Relationship Id="rId7" Type="http://schemas.openxmlformats.org/officeDocument/2006/relationships/hyperlink" Target="https://www.mordorintelligence.com/" TargetMode="External"/><Relationship Id="rId2" Type="http://schemas.openxmlformats.org/officeDocument/2006/relationships/hyperlink" Target="https://www.taylorfrancis.com/" TargetMode="External"/><Relationship Id="rId1" Type="http://schemas.openxmlformats.org/officeDocument/2006/relationships/slideLayout" Target="../slideLayouts/slideLayout2.xml"/><Relationship Id="rId6" Type="http://schemas.openxmlformats.org/officeDocument/2006/relationships/hyperlink" Target="http://www.restaurantonline.co.uk/Article/2022/07/20/Just-6-of-the-world-s-top-restaurants-are-led-by-women-study-by-Chef-s-Pencil-shows/" TargetMode="External"/><Relationship Id="rId5" Type="http://schemas.openxmlformats.org/officeDocument/2006/relationships/hyperlink" Target="https://intellectdiscover.com/content/journals/10.1386/hosp_00069_1" TargetMode="External"/><Relationship Id="rId4" Type="http://schemas.openxmlformats.org/officeDocument/2006/relationships/hyperlink" Target="https://www.ajol.info/index.php/rhm/article/view/19805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frontiersin.org/articles/10.3389/fsoc.2024.1323096/full" TargetMode="External"/><Relationship Id="rId2" Type="http://schemas.openxmlformats.org/officeDocument/2006/relationships/hyperlink" Target="https://www.ons.gov.uk/" TargetMode="External"/><Relationship Id="rId1" Type="http://schemas.openxmlformats.org/officeDocument/2006/relationships/slideLayout" Target="../slideLayouts/slideLayout2.xml"/><Relationship Id="rId4" Type="http://schemas.openxmlformats.org/officeDocument/2006/relationships/hyperlink" Target="http://tfl.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hand holding a pen and shading circles on a sheet">
            <a:extLst>
              <a:ext uri="{FF2B5EF4-FFF2-40B4-BE49-F238E27FC236}">
                <a16:creationId xmlns:a16="http://schemas.microsoft.com/office/drawing/2014/main" id="{DCB6A0E9-AED1-256F-5045-AFE9E5CE8EC7}"/>
              </a:ext>
            </a:extLst>
          </p:cNvPr>
          <p:cNvPicPr>
            <a:picLocks noChangeAspect="1"/>
          </p:cNvPicPr>
          <p:nvPr/>
        </p:nvPicPr>
        <p:blipFill>
          <a:blip r:embed="rId8">
            <a:duotone>
              <a:prstClr val="black"/>
              <a:schemeClr val="accent5">
                <a:tint val="45000"/>
                <a:satMod val="400000"/>
              </a:schemeClr>
            </a:duotone>
            <a:alphaModFix amt="25000"/>
          </a:blip>
          <a:srcRect t="3433"/>
          <a:stretch/>
        </p:blipFill>
        <p:spPr>
          <a:xfrm>
            <a:off x="20" y="-43543"/>
            <a:ext cx="12191980" cy="6857990"/>
          </a:xfrm>
          <a:prstGeom prst="rect">
            <a:avLst/>
          </a:prstGeom>
        </p:spPr>
      </p:pic>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1154955" y="1447800"/>
            <a:ext cx="8825658" cy="3526971"/>
          </a:xfrm>
        </p:spPr>
        <p:txBody>
          <a:bodyPr vert="horz" lIns="91440" tIns="45720" rIns="91440" bIns="45720" rtlCol="0" anchor="b">
            <a:normAutofit/>
          </a:bodyPr>
          <a:lstStyle/>
          <a:p>
            <a:pPr algn="l">
              <a:lnSpc>
                <a:spcPct val="90000"/>
              </a:lnSpc>
            </a:pPr>
            <a:r>
              <a:rPr lang="en-US" sz="2900" dirty="0">
                <a:latin typeface="Arial" panose="020B0604020202020204" pitchFamily="34" charset="0"/>
                <a:cs typeface="Arial" panose="020B0604020202020204" pitchFamily="34" charset="0"/>
              </a:rPr>
              <a:t>Student Name: Adriana Balica </a:t>
            </a:r>
            <a:br>
              <a:rPr lang="en-US" sz="29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Student ID: 2232252</a:t>
            </a:r>
            <a:br>
              <a:rPr lang="en-US" sz="29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Tutor Name: Chris Wilkin</a:t>
            </a:r>
            <a:br>
              <a:rPr lang="en-US" sz="29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Module Name and Code: International Meetings Management for Hotel Industry BMIH 6007</a:t>
            </a:r>
            <a:br>
              <a:rPr lang="en-US" sz="2900" dirty="0">
                <a:latin typeface="Arial" panose="020B0604020202020204" pitchFamily="34" charset="0"/>
                <a:cs typeface="Arial" panose="020B0604020202020204" pitchFamily="34" charset="0"/>
              </a:rPr>
            </a:br>
            <a:endParaRPr lang="en-US" sz="29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97527448-A431-B906-F98E-45C9E484AD36}"/>
              </a:ext>
            </a:extLst>
          </p:cNvPr>
          <p:cNvSpPr txBox="1"/>
          <p:nvPr/>
        </p:nvSpPr>
        <p:spPr>
          <a:xfrm>
            <a:off x="415981" y="5441867"/>
            <a:ext cx="11360037" cy="617990"/>
          </a:xfrm>
          <a:prstGeom prst="rect">
            <a:avLst/>
          </a:prstGeom>
          <a:noFill/>
        </p:spPr>
        <p:txBody>
          <a:bodyPr wrap="square">
            <a:spAutoFit/>
          </a:bodyPr>
          <a:lstStyle/>
          <a:p>
            <a:pPr algn="just">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5930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001261" y="-718457"/>
            <a:ext cx="9938657" cy="1621971"/>
          </a:xfrm>
        </p:spPr>
        <p:txBody>
          <a:bodyPr wrap="square" rtlCol="0" anchor="b">
            <a:normAutofit/>
          </a:bodyPr>
          <a:lstStyle/>
          <a:p>
            <a:pPr rtl="0"/>
            <a:r>
              <a:rPr lang="en-GB" sz="1800" b="0" i="0" dirty="0">
                <a:solidFill>
                  <a:schemeClr val="tx1"/>
                </a:solidFill>
                <a:effectLst/>
                <a:latin typeface="Arial" panose="020B0604020202020204" pitchFamily="34" charset="0"/>
                <a:cs typeface="Arial" panose="020B0604020202020204" pitchFamily="34" charset="0"/>
              </a:rPr>
              <a:t>Event Proposal: “Culinary Queens 2025: Empowering Women Chefs in the UK”</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1001261" y="740230"/>
            <a:ext cx="9677625" cy="5617586"/>
          </a:xfrm>
        </p:spPr>
        <p:txBody>
          <a:bodyPr rtlCol="0">
            <a:noAutofit/>
          </a:bodyPr>
          <a:lstStyle/>
          <a:p>
            <a:pPr marL="285750" indent="-285750" rtl="0">
              <a:buFont typeface="Wingdings" panose="05000000000000000000" pitchFamily="2" charset="2"/>
              <a:buChar char="§"/>
            </a:pPr>
            <a:r>
              <a:rPr lang="en-GB" dirty="0">
                <a:latin typeface="Arial" panose="020B0604020202020204" pitchFamily="34" charset="0"/>
              </a:rPr>
              <a:t>F</a:t>
            </a:r>
            <a:r>
              <a:rPr lang="en-GB" b="0" i="0" dirty="0">
                <a:effectLst/>
                <a:latin typeface="Arial" panose="020B0604020202020204" pitchFamily="34" charset="0"/>
              </a:rPr>
              <a:t>ocusing on the representation of women in chef roles within the UK hospitality sector is both timely and essential. Despite women comprising a significant portion of the hospitality workforce, they remain underrepresented in leadership positions, particularly in culinary roles. As of 2017, only 17% of chef positions in the UK were held by women</a:t>
            </a:r>
            <a:r>
              <a:rPr lang="en-GB" dirty="0">
                <a:latin typeface="Arial" panose="020B0604020202020204" pitchFamily="34" charset="0"/>
              </a:rPr>
              <a:t> (National Statistics UK,2019).</a:t>
            </a:r>
            <a:br>
              <a:rPr lang="en-GB" dirty="0"/>
            </a:br>
            <a:br>
              <a:rPr lang="en-GB" b="1" dirty="0"/>
            </a:br>
            <a:br>
              <a:rPr lang="en-GB" b="1" dirty="0"/>
            </a:br>
            <a:r>
              <a:rPr lang="en-GB" sz="1800" b="1" i="0" dirty="0">
                <a:effectLst/>
                <a:latin typeface="Arial" panose="020B0604020202020204" pitchFamily="34" charset="0"/>
              </a:rPr>
              <a:t>Event Overview</a:t>
            </a:r>
            <a:br>
              <a:rPr lang="en-GB" dirty="0"/>
            </a:br>
            <a:r>
              <a:rPr lang="en-GB" b="0" i="0" dirty="0">
                <a:effectLst/>
                <a:latin typeface="Arial" panose="020B0604020202020204" pitchFamily="34" charset="0"/>
              </a:rPr>
              <a:t>• Title: Culinary Queens 2025: Empowering Women Chefs in the UK</a:t>
            </a:r>
            <a:br>
              <a:rPr lang="en-GB" dirty="0"/>
            </a:br>
            <a:r>
              <a:rPr lang="en-GB" b="0" i="0" dirty="0">
                <a:effectLst/>
                <a:latin typeface="Arial" panose="020B0604020202020204" pitchFamily="34" charset="0"/>
              </a:rPr>
              <a:t>• Date: May 22-24, 2025</a:t>
            </a:r>
            <a:br>
              <a:rPr lang="en-GB" dirty="0"/>
            </a:br>
            <a:r>
              <a:rPr lang="en-GB" b="0" i="0" dirty="0">
                <a:effectLst/>
                <a:latin typeface="Arial" panose="020B0604020202020204" pitchFamily="34" charset="0"/>
              </a:rPr>
              <a:t>• Location:  </a:t>
            </a:r>
            <a:r>
              <a:rPr lang="en-GB" b="0" i="0" dirty="0" err="1">
                <a:effectLst/>
                <a:latin typeface="Arial" panose="020B0604020202020204" pitchFamily="34" charset="0"/>
              </a:rPr>
              <a:t>ExCel</a:t>
            </a:r>
            <a:r>
              <a:rPr lang="en-GB" b="0" i="0" dirty="0">
                <a:effectLst/>
                <a:latin typeface="Arial" panose="020B0604020202020204" pitchFamily="34" charset="0"/>
              </a:rPr>
              <a:t> London </a:t>
            </a:r>
            <a:br>
              <a:rPr lang="en-GB" dirty="0"/>
            </a:br>
            <a:br>
              <a:rPr lang="en-GB" b="1" dirty="0"/>
            </a:br>
            <a:r>
              <a:rPr lang="en-GB" b="1" i="0" dirty="0">
                <a:effectLst/>
                <a:latin typeface="Arial" panose="020B0604020202020204" pitchFamily="34" charset="0"/>
              </a:rPr>
              <a:t>Objectives</a:t>
            </a:r>
          </a:p>
          <a:p>
            <a:pPr marL="285750" indent="-285750" rtl="0">
              <a:buFont typeface="Wingdings" panose="05000000000000000000" pitchFamily="2" charset="2"/>
              <a:buChar char="§"/>
            </a:pPr>
            <a:r>
              <a:rPr lang="en-GB" b="0" i="0" dirty="0">
                <a:effectLst/>
                <a:latin typeface="Arial" panose="020B0604020202020204" pitchFamily="34" charset="0"/>
              </a:rPr>
              <a:t> </a:t>
            </a:r>
            <a:r>
              <a:rPr lang="en-GB" b="0" i="0" dirty="0">
                <a:effectLst/>
                <a:latin typeface="Arial" panose="020B0604020202020204" pitchFamily="34" charset="0"/>
                <a:cs typeface="Arial" panose="020B0604020202020204" pitchFamily="34" charset="0"/>
              </a:rPr>
              <a:t>Highlight Achievements: Celebrate the contributions of women chefs to the UK’s culinary scene.</a:t>
            </a:r>
          </a:p>
          <a:p>
            <a:pPr rtl="0"/>
            <a:endParaRPr lang="en-GB" b="0" i="0" dirty="0">
              <a:effectLst/>
              <a:latin typeface="Arial" panose="020B0604020202020204" pitchFamily="34" charset="0"/>
              <a:cs typeface="Arial" panose="020B0604020202020204" pitchFamily="34" charset="0"/>
            </a:endParaRPr>
          </a:p>
          <a:p>
            <a:pPr marL="285750" indent="-285750" rtl="0">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   Professional Development: Offer workshops and seminars to enhance culinary and leadership skills.</a:t>
            </a:r>
          </a:p>
          <a:p>
            <a:pPr rtl="0"/>
            <a:endParaRPr lang="en-GB" b="0" i="0" dirty="0">
              <a:effectLst/>
              <a:latin typeface="Arial" panose="020B0604020202020204" pitchFamily="34" charset="0"/>
              <a:cs typeface="Arial" panose="020B0604020202020204" pitchFamily="34" charset="0"/>
            </a:endParaRPr>
          </a:p>
          <a:p>
            <a:pPr marL="285750" indent="-285750" rtl="0">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 Networking: Create opportunities for women chefs to connect with industry leaders, peers, and potential mentors.</a:t>
            </a:r>
          </a:p>
          <a:p>
            <a:pPr marL="285750" indent="-285750" rtl="0">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 Advocacy: Discuss strategies to increase female representation in top culinary position</a:t>
            </a:r>
            <a:r>
              <a:rPr lang="en-GB" b="0" i="0" dirty="0">
                <a:effectLst/>
                <a:latin typeface="Arial" panose="020B0604020202020204" pitchFamily="34" charset="0"/>
              </a:rPr>
              <a:t>s. </a:t>
            </a:r>
            <a:endParaRPr lang="en-GB" dirty="0">
              <a:latin typeface="Arial" panose="020B0604020202020204" pitchFamily="34" charset="0"/>
              <a:cs typeface="Arial" panose="020B0604020202020204" pitchFamily="34" charset="0"/>
            </a:endParaRPr>
          </a:p>
        </p:txBody>
      </p:sp>
      <p:sp>
        <p:nvSpPr>
          <p:cNvPr id="104" name="Slide Number Placeholder 49">
            <a:extLst>
              <a:ext uri="{FF2B5EF4-FFF2-40B4-BE49-F238E27FC236}">
                <a16:creationId xmlns:a16="http://schemas.microsoft.com/office/drawing/2014/main" id="{BC4462F5-98AF-457A-94DC-C44EA835679D}"/>
              </a:ext>
            </a:extLst>
          </p:cNvPr>
          <p:cNvSpPr>
            <a:spLocks noGrp="1"/>
          </p:cNvSpPr>
          <p:nvPr>
            <p:ph type="sldNum" sz="quarter" idx="12"/>
          </p:nvPr>
        </p:nvSpPr>
        <p:spPr/>
        <p:txBody>
          <a:bodyPr rtlCol="0"/>
          <a:lstStyle/>
          <a:p>
            <a:pPr rtl="0"/>
            <a:fld id="{D39607A7-8386-47DB-8578-DDEDD194E5D4}" type="slidenum">
              <a:rPr lang="en-GB" smtClean="0"/>
              <a:pPr rtl="0"/>
              <a:t>2</a:t>
            </a:fld>
            <a:endParaRPr lang="en-GB"/>
          </a:p>
        </p:txBody>
      </p:sp>
    </p:spTree>
    <p:extLst>
      <p:ext uri="{BB962C8B-B14F-4D97-AF65-F5344CB8AC3E}">
        <p14:creationId xmlns:p14="http://schemas.microsoft.com/office/powerpoint/2010/main" val="16397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2ADBCD-05D5-33D6-3803-9FB2507C2332}"/>
              </a:ext>
            </a:extLst>
          </p:cNvPr>
          <p:cNvSpPr>
            <a:spLocks noGrp="1"/>
          </p:cNvSpPr>
          <p:nvPr>
            <p:ph idx="1"/>
          </p:nvPr>
        </p:nvSpPr>
        <p:spPr>
          <a:xfrm>
            <a:off x="989400" y="275422"/>
            <a:ext cx="10213200" cy="6499951"/>
          </a:xfrm>
        </p:spPr>
        <p:txBody>
          <a:bodyPr>
            <a:noAutofit/>
          </a:bodyPr>
          <a:lstStyle/>
          <a:p>
            <a:r>
              <a:rPr lang="en-GB" sz="1600" b="1" i="0" dirty="0">
                <a:effectLst/>
                <a:latin typeface="Arial" panose="020B0604020202020204" pitchFamily="34" charset="0"/>
                <a:cs typeface="Arial" panose="020B0604020202020204" pitchFamily="34" charset="0"/>
              </a:rPr>
              <a:t>Proposed Focus of the Event</a:t>
            </a:r>
          </a:p>
          <a:p>
            <a:pPr marL="0" indent="0">
              <a:buNone/>
            </a:pPr>
            <a:br>
              <a:rPr lang="en-GB" sz="1600" dirty="0">
                <a:latin typeface="Arial" panose="020B0604020202020204" pitchFamily="34" charset="0"/>
                <a:cs typeface="Arial" panose="020B0604020202020204" pitchFamily="34" charset="0"/>
              </a:rPr>
            </a:br>
            <a:r>
              <a:rPr lang="en-GB" sz="1600" b="1" i="0" dirty="0">
                <a:effectLst/>
                <a:latin typeface="Arial" panose="020B0604020202020204" pitchFamily="34" charset="0"/>
                <a:cs typeface="Arial" panose="020B0604020202020204" pitchFamily="34" charset="0"/>
              </a:rPr>
              <a:t>Proposed Program</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 Keynote Speeches: Featuring renowned female chefs sharing their journeys and insights ( </a:t>
            </a:r>
            <a:r>
              <a:rPr lang="en-GB" sz="1600" b="0" i="0" dirty="0" err="1">
                <a:effectLst/>
                <a:latin typeface="Arial" panose="020B0604020202020204" pitchFamily="34" charset="0"/>
                <a:cs typeface="Arial" panose="020B0604020202020204" pitchFamily="34" charset="0"/>
              </a:rPr>
              <a:t>Haddaji</a:t>
            </a:r>
            <a:r>
              <a:rPr lang="en-GB" sz="1600" b="0" i="0" dirty="0">
                <a:effectLst/>
                <a:latin typeface="Arial" panose="020B0604020202020204" pitchFamily="34" charset="0"/>
                <a:cs typeface="Arial" panose="020B0604020202020204" pitchFamily="34" charset="0"/>
              </a:rPr>
              <a:t> &amp; Albors-Garrigos,2020).</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Panel Discussions: Topics may include overcoming industry challenges, work-life balance, and breaking the glass ceiling in professional kitchens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Hands-on Workshops: Culinary sessions focusing on advanced techniques, sustainable cooking, and innovation (</a:t>
            </a:r>
            <a:r>
              <a:rPr lang="en-GB" sz="1600" b="0" i="0" dirty="0" err="1">
                <a:effectLst/>
                <a:latin typeface="Arial" panose="020B0604020202020204" pitchFamily="34" charset="0"/>
                <a:cs typeface="Arial" panose="020B0604020202020204" pitchFamily="34" charset="0"/>
              </a:rPr>
              <a:t>Turkmendag</a:t>
            </a:r>
            <a:r>
              <a:rPr lang="en-GB" sz="1600" b="0" i="0" dirty="0">
                <a:effectLst/>
                <a:latin typeface="Arial" panose="020B0604020202020204" pitchFamily="34" charset="0"/>
                <a:cs typeface="Arial" panose="020B0604020202020204" pitchFamily="34" charset="0"/>
              </a:rPr>
              <a:t> &amp; </a:t>
            </a:r>
            <a:r>
              <a:rPr lang="en-GB" sz="1600" b="0" i="0" dirty="0" err="1">
                <a:effectLst/>
                <a:latin typeface="Arial" panose="020B0604020202020204" pitchFamily="34" charset="0"/>
                <a:cs typeface="Arial" panose="020B0604020202020204" pitchFamily="34" charset="0"/>
              </a:rPr>
              <a:t>Karaman</a:t>
            </a:r>
            <a:r>
              <a:rPr lang="en-GB" sz="1600" b="0" i="0" dirty="0">
                <a:effectLst/>
                <a:latin typeface="Arial" panose="020B0604020202020204" pitchFamily="34" charset="0"/>
                <a:cs typeface="Arial" panose="020B0604020202020204" pitchFamily="34" charset="0"/>
              </a:rPr>
              <a:t>, 2024).</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Networking Events: Evening receptions and informal meet-ups to foster connections ( Harris &amp;  Giuffre,2015).</a:t>
            </a:r>
            <a:br>
              <a:rPr lang="en-GB" sz="1600"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a:p>
            <a:pPr marL="0" indent="0">
              <a:buNone/>
            </a:pPr>
            <a:r>
              <a:rPr lang="en-GB" sz="1600" b="1" i="0" dirty="0">
                <a:effectLst/>
                <a:latin typeface="Arial" panose="020B0604020202020204" pitchFamily="34" charset="0"/>
                <a:cs typeface="Arial" panose="020B0604020202020204" pitchFamily="34" charset="0"/>
              </a:rPr>
              <a:t>Potential Partners and Sponsors</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Women in the Food Industry: An organisation dedicated to promoting and supporting women across the food sector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The Chefs’ Forum: Hosts numerous chef events annually, providing platforms for culinary professionals to collaborate </a:t>
            </a:r>
            <a:r>
              <a:rPr lang="en-GB" sz="1600" dirty="0">
                <a:latin typeface="Arial" panose="020B0604020202020204" pitchFamily="34" charset="0"/>
                <a:cs typeface="Arial" panose="020B0604020202020204" pitchFamily="34" charset="0"/>
              </a:rPr>
              <a:t> (Garcia-</a:t>
            </a:r>
            <a:r>
              <a:rPr lang="en-GB" sz="1600" dirty="0" err="1">
                <a:latin typeface="Arial" panose="020B0604020202020204" pitchFamily="34" charset="0"/>
                <a:cs typeface="Arial" panose="020B0604020202020204" pitchFamily="34" charset="0"/>
              </a:rPr>
              <a:t>Henche</a:t>
            </a:r>
            <a:r>
              <a:rPr lang="en-GB" sz="1600" dirty="0">
                <a:latin typeface="Arial" panose="020B0604020202020204" pitchFamily="34" charset="0"/>
                <a:cs typeface="Arial" panose="020B0604020202020204" pitchFamily="34" charset="0"/>
              </a:rPr>
              <a:t> &amp; Cuesta-Valino,2022).</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9390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197AC8-445E-7F36-C207-185D73B59A7E}"/>
              </a:ext>
            </a:extLst>
          </p:cNvPr>
          <p:cNvSpPr>
            <a:spLocks noGrp="1"/>
          </p:cNvSpPr>
          <p:nvPr>
            <p:ph idx="1"/>
          </p:nvPr>
        </p:nvSpPr>
        <p:spPr>
          <a:xfrm>
            <a:off x="989400" y="566057"/>
            <a:ext cx="10213200" cy="5933895"/>
          </a:xfrm>
        </p:spPr>
        <p:txBody>
          <a:bodyPr>
            <a:noAutofit/>
          </a:bodyPr>
          <a:lstStyle/>
          <a:p>
            <a:pPr marL="0" indent="0">
              <a:buNone/>
            </a:pPr>
            <a:r>
              <a:rPr lang="en-GB" sz="1600" b="1" dirty="0">
                <a:latin typeface="Arial" panose="020B0604020202020204" pitchFamily="34" charset="0"/>
                <a:cs typeface="Arial" panose="020B0604020202020204" pitchFamily="34" charset="0"/>
              </a:rPr>
              <a:t>Target Market</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Female chefs at all career stages</a:t>
            </a:r>
            <a:r>
              <a:rPr lang="en-GB" sz="1600" dirty="0">
                <a:latin typeface="Arial" panose="020B0604020202020204" pitchFamily="34" charset="0"/>
                <a:cs typeface="Arial" panose="020B0604020202020204" pitchFamily="34" charset="0"/>
              </a:rPr>
              <a:t> .</a:t>
            </a:r>
            <a:endParaRPr lang="en-GB" sz="1600" b="0" i="0" dirty="0">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Culinary students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Hospitality industry professionals .</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Food media and influencers .</a:t>
            </a:r>
          </a:p>
          <a:p>
            <a:pPr marL="0" indent="0">
              <a:buNone/>
            </a:pP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i="0" dirty="0">
                <a:effectLst/>
                <a:latin typeface="Arial" panose="020B0604020202020204" pitchFamily="34" charset="0"/>
                <a:cs typeface="Arial" panose="020B0604020202020204" pitchFamily="34" charset="0"/>
              </a:rPr>
              <a:t>Expected Outcomes</a:t>
            </a:r>
          </a:p>
          <a:p>
            <a:pPr>
              <a:buFont typeface="Wingdings" panose="05000000000000000000" pitchFamily="2" charset="2"/>
              <a:buChar char="§"/>
            </a:pPr>
            <a:endParaRPr lang="en-GB" sz="1600" b="0" i="0" dirty="0">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Empowerment of women chefs through skill development and mentorship (Mordor Intelligence,2022).</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 Increased visibility of female culinary talent in the UK (</a:t>
            </a:r>
            <a:r>
              <a:rPr lang="en-GB" sz="1600" b="0" i="0" dirty="0" err="1">
                <a:effectLst/>
                <a:latin typeface="Arial" panose="020B0604020202020204" pitchFamily="34" charset="0"/>
                <a:cs typeface="Arial" panose="020B0604020202020204" pitchFamily="34" charset="0"/>
              </a:rPr>
              <a:t>Turkmendag</a:t>
            </a:r>
            <a:r>
              <a:rPr lang="en-GB" sz="1600" b="0" i="0" dirty="0">
                <a:effectLst/>
                <a:latin typeface="Arial" panose="020B0604020202020204" pitchFamily="34" charset="0"/>
                <a:cs typeface="Arial" panose="020B0604020202020204" pitchFamily="34" charset="0"/>
              </a:rPr>
              <a:t> &amp; Karaman,2024).</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Strengthened professional networks among women in the culinary industry  (Hansford,2011).</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By addressing the current gender disparities in chef roles, “Culinary Queens 2025” aims to inspire change and pave the way for more women to ascend to leadership positions in the UK’s culinary landscape.</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755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780D4C-5290-2445-BB5B-41FCFDA0004B}"/>
              </a:ext>
            </a:extLst>
          </p:cNvPr>
          <p:cNvSpPr>
            <a:spLocks noGrp="1"/>
          </p:cNvSpPr>
          <p:nvPr>
            <p:ph idx="1"/>
          </p:nvPr>
        </p:nvSpPr>
        <p:spPr>
          <a:xfrm>
            <a:off x="947057" y="283029"/>
            <a:ext cx="10255543" cy="6404210"/>
          </a:xfrm>
        </p:spPr>
        <p:txBody>
          <a:bodyPr>
            <a:noAutofit/>
          </a:bodyPr>
          <a:lstStyle/>
          <a:p>
            <a:pPr marL="0" indent="0">
              <a:buNone/>
            </a:pPr>
            <a:r>
              <a:rPr lang="en-GB" sz="1600" b="0" i="0" dirty="0">
                <a:effectLst/>
                <a:latin typeface="Arial" panose="020B0604020202020204" pitchFamily="34" charset="0"/>
                <a:cs typeface="Arial" panose="020B0604020202020204" pitchFamily="34" charset="0"/>
              </a:rPr>
              <a:t>Analysing the competitive landscape and market activity is crucial for the successful planning of “Culinary Queens 2025: Empowering Women Chefs in the UK.”</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i="0" dirty="0">
                <a:effectLst/>
                <a:latin typeface="Arial" panose="020B0604020202020204" pitchFamily="34" charset="0"/>
                <a:cs typeface="Arial" panose="020B0604020202020204" pitchFamily="34" charset="0"/>
              </a:rPr>
              <a:t>Competitive Landscape</a:t>
            </a:r>
            <a:br>
              <a:rPr lang="en-GB" sz="1600" b="1"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Several events and organisations focus on supporting women in the culinary and broader hospitality sectors:</a:t>
            </a:r>
          </a:p>
          <a:p>
            <a:r>
              <a:rPr lang="en-GB" sz="1600" b="0" i="0" dirty="0">
                <a:effectLst/>
                <a:latin typeface="Arial" panose="020B0604020202020204" pitchFamily="34" charset="0"/>
                <a:cs typeface="Arial" panose="020B0604020202020204" pitchFamily="34" charset="0"/>
              </a:rPr>
              <a:t>Women in the Food Industry: This organisation hosts panel discussions and events addressing various topics. Studies show that while woman are well represented in hospitality management , they remain underrepresented  in high-level culinary positions (McIntosh &amp; Harris,2020).</a:t>
            </a:r>
          </a:p>
          <a:p>
            <a:pPr marL="0" indent="0">
              <a:buNone/>
            </a:pPr>
            <a:endParaRPr lang="en-GB" sz="1600" b="0" i="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Women in Hospitality Event: Scheduled for February 29, 2025, this free public event aims to empower and inspire women in the hospitality sector by providing a platform for discussion and sharing experiences (</a:t>
            </a:r>
            <a:r>
              <a:rPr lang="en-GB" sz="1600" b="0" i="0" dirty="0" err="1">
                <a:effectLst/>
                <a:latin typeface="Arial" panose="020B0604020202020204" pitchFamily="34" charset="0"/>
                <a:cs typeface="Arial" panose="020B0604020202020204" pitchFamily="34" charset="0"/>
              </a:rPr>
              <a:t>Albors</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Garrigos</a:t>
            </a:r>
            <a:r>
              <a:rPr lang="en-GB" sz="1600" b="0" i="0" dirty="0">
                <a:effectLst/>
                <a:latin typeface="Arial" panose="020B0604020202020204" pitchFamily="34" charset="0"/>
                <a:cs typeface="Arial" panose="020B0604020202020204" pitchFamily="34" charset="0"/>
              </a:rPr>
              <a:t> et.al.,2019).</a:t>
            </a:r>
          </a:p>
          <a:p>
            <a:pPr marL="0" indent="0">
              <a:buNone/>
            </a:pPr>
            <a:endParaRPr lang="en-GB" sz="1600" b="0" i="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One Woman Conference: Set for 2025, this conference brings together over 400 professional women from various fields, including business owners and corporate leaders, to inspire and empower attendees (Allen &amp; Mac Con Iomaire,2016).</a:t>
            </a:r>
          </a:p>
          <a:p>
            <a:pPr marL="0" indent="0">
              <a:buNone/>
            </a:pP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While these events address women’s roles in hospitality and business, there appears to be a gap in events specifically dedicated to women chefs in the UK. This presents an opportunity for “Culinary Queens 2025” to fill a niche by focusing exclusively on empowering female chefs.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p>
        </p:txBody>
      </p:sp>
    </p:spTree>
    <p:extLst>
      <p:ext uri="{BB962C8B-B14F-4D97-AF65-F5344CB8AC3E}">
        <p14:creationId xmlns:p14="http://schemas.microsoft.com/office/powerpoint/2010/main" val="1140488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C03ABC-DBE8-0C2C-7D6E-A40D5919DC3A}"/>
              </a:ext>
            </a:extLst>
          </p:cNvPr>
          <p:cNvSpPr>
            <a:spLocks noGrp="1"/>
          </p:cNvSpPr>
          <p:nvPr>
            <p:ph idx="1"/>
          </p:nvPr>
        </p:nvSpPr>
        <p:spPr>
          <a:xfrm>
            <a:off x="315686" y="849085"/>
            <a:ext cx="11179628" cy="5404757"/>
          </a:xfrm>
        </p:spPr>
        <p:txBody>
          <a:bodyPr>
            <a:normAutofit/>
          </a:bodyPr>
          <a:lstStyle/>
          <a:p>
            <a:pPr marL="0" indent="0">
              <a:buNone/>
            </a:pPr>
            <a:endParaRPr lang="en-GB" sz="1200" b="1" i="0" dirty="0">
              <a:solidFill>
                <a:srgbClr val="222222"/>
              </a:solidFill>
              <a:effectLst/>
              <a:latin typeface="Arial" panose="020B0604020202020204" pitchFamily="34" charset="0"/>
            </a:endParaRPr>
          </a:p>
          <a:p>
            <a:pPr marL="0" indent="0">
              <a:buNone/>
            </a:pPr>
            <a:r>
              <a:rPr lang="en-GB" sz="2100" b="0" i="0" dirty="0">
                <a:effectLst/>
                <a:latin typeface="Arial" panose="020B0604020202020204" pitchFamily="34" charset="0"/>
              </a:rPr>
              <a:t>Market Activity</a:t>
            </a:r>
            <a:br>
              <a:rPr lang="en-GB" sz="1100" dirty="0"/>
            </a:br>
            <a:br>
              <a:rPr lang="en-GB" sz="1100" dirty="0"/>
            </a:br>
            <a:r>
              <a:rPr lang="en-GB" sz="1900" b="0" i="0" dirty="0">
                <a:effectLst/>
                <a:latin typeface="Arial" panose="020B0604020202020204" pitchFamily="34" charset="0"/>
              </a:rPr>
              <a:t>The UK culinary scene is experiencing significant developments:</a:t>
            </a:r>
          </a:p>
          <a:p>
            <a:pPr>
              <a:buFont typeface="Wingdings" panose="05000000000000000000" pitchFamily="2" charset="2"/>
              <a:buChar char="§"/>
            </a:pPr>
            <a:r>
              <a:rPr lang="en-GB" sz="1900" b="0" i="0" dirty="0">
                <a:effectLst/>
                <a:latin typeface="Arial" panose="020B0604020202020204" pitchFamily="34" charset="0"/>
              </a:rPr>
              <a:t>Edinburgh’s Culinary Rise: Edinburgh has emerged as a culinary hub, attracting top chefs and food enthusiasts. The city’s emphasis on locally sourced produce and a supportive community has contributed to its reputation as the UK’s “foodie capital</a:t>
            </a:r>
            <a:r>
              <a:rPr lang="en-GB" sz="1900" dirty="0">
                <a:latin typeface="Arial" panose="020B0604020202020204" pitchFamily="34" charset="0"/>
              </a:rPr>
              <a:t> ‘’ (Mordor Intelligence, 2022).</a:t>
            </a:r>
            <a:endParaRPr lang="en-GB" sz="1900" b="0" i="0" dirty="0">
              <a:effectLst/>
              <a:latin typeface="Arial" panose="020B0604020202020204" pitchFamily="34" charset="0"/>
            </a:endParaRPr>
          </a:p>
          <a:p>
            <a:pPr>
              <a:buFont typeface="Wingdings" panose="05000000000000000000" pitchFamily="2" charset="2"/>
              <a:buChar char="§"/>
            </a:pPr>
            <a:r>
              <a:rPr lang="en-GB" sz="1900" b="0" i="0" dirty="0">
                <a:effectLst/>
                <a:latin typeface="Arial" panose="020B0604020202020204" pitchFamily="34" charset="0"/>
              </a:rPr>
              <a:t> Supper Club Resurgence: There’s a growing trend of supper clubs in London, particularly among Gen Z, who seek informal dining experiences that offer networking opportunities. This shift indicates a demand for more personali</a:t>
            </a:r>
            <a:r>
              <a:rPr lang="en-GB" sz="1900" dirty="0">
                <a:latin typeface="Arial" panose="020B0604020202020204" pitchFamily="34" charset="0"/>
              </a:rPr>
              <a:t>s</a:t>
            </a:r>
            <a:r>
              <a:rPr lang="en-GB" sz="1900" b="0" i="0" dirty="0">
                <a:effectLst/>
                <a:latin typeface="Arial" panose="020B0604020202020204" pitchFamily="34" charset="0"/>
              </a:rPr>
              <a:t>ed and engaging culinary events</a:t>
            </a:r>
            <a:r>
              <a:rPr lang="en-GB" sz="1900" dirty="0">
                <a:latin typeface="Arial" panose="020B0604020202020204" pitchFamily="34" charset="0"/>
              </a:rPr>
              <a:t> (McIntosh &amp; Harris,2020).</a:t>
            </a:r>
            <a:br>
              <a:rPr lang="en-GB" sz="1900" dirty="0"/>
            </a:br>
            <a:br>
              <a:rPr lang="en-GB" sz="1900" dirty="0"/>
            </a:br>
            <a:r>
              <a:rPr lang="en-GB" sz="1900" b="0" i="0" dirty="0">
                <a:effectLst/>
                <a:latin typeface="Arial" panose="020B0604020202020204" pitchFamily="34" charset="0"/>
              </a:rPr>
              <a:t>Given the current market dynamics and the limited competition focusing specifically on women chefs, “Culinary Queens 2025” is well-positioned to attract its target audience. By offering specialised content and networking opportunities tailored for female chefs, the event can establish itself as a unique and valuable addition to the UK’s culinary event landscape (Byrne,2022).</a:t>
            </a:r>
          </a:p>
          <a:p>
            <a:pPr marL="0" indent="0">
              <a:buNone/>
            </a:pPr>
            <a:endParaRPr lang="en-GB" sz="1900" b="1" dirty="0">
              <a:latin typeface="Arial" panose="020B0604020202020204" pitchFamily="34" charset="0"/>
            </a:endParaRPr>
          </a:p>
        </p:txBody>
      </p:sp>
    </p:spTree>
    <p:extLst>
      <p:ext uri="{BB962C8B-B14F-4D97-AF65-F5344CB8AC3E}">
        <p14:creationId xmlns:p14="http://schemas.microsoft.com/office/powerpoint/2010/main" val="3978691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4FBD9-4FE3-EB57-40A7-DA209C999E79}"/>
              </a:ext>
            </a:extLst>
          </p:cNvPr>
          <p:cNvSpPr>
            <a:spLocks noGrp="1"/>
          </p:cNvSpPr>
          <p:nvPr>
            <p:ph idx="1"/>
          </p:nvPr>
        </p:nvSpPr>
        <p:spPr>
          <a:xfrm>
            <a:off x="504598" y="0"/>
            <a:ext cx="10196059" cy="6150428"/>
          </a:xfrm>
        </p:spPr>
        <p:txBody>
          <a:bodyPr>
            <a:noAutofit/>
          </a:bodyPr>
          <a:lstStyle/>
          <a:p>
            <a:pPr marL="0" indent="0">
              <a:buNone/>
            </a:pPr>
            <a:endParaRPr lang="en-GB" sz="1600" b="0" i="0" dirty="0">
              <a:effectLst/>
              <a:latin typeface="Arial" panose="020B0604020202020204" pitchFamily="34" charset="0"/>
              <a:cs typeface="Arial" panose="020B0604020202020204" pitchFamily="34" charset="0"/>
            </a:endParaRPr>
          </a:p>
          <a:p>
            <a:pPr marL="0" indent="0">
              <a:buNone/>
            </a:pPr>
            <a:r>
              <a:rPr lang="en-GB" sz="1600" b="0" i="0" dirty="0">
                <a:effectLst/>
                <a:latin typeface="Arial" panose="020B0604020202020204" pitchFamily="34" charset="0"/>
                <a:cs typeface="Arial" panose="020B0604020202020204" pitchFamily="34" charset="0"/>
              </a:rPr>
              <a:t>Hosting “Culinary Queens 2025: Empowering Women Chefs in the UK” at </a:t>
            </a:r>
            <a:r>
              <a:rPr lang="en-GB" sz="1600" b="0" i="0" dirty="0" err="1">
                <a:effectLst/>
                <a:latin typeface="Arial" panose="020B0604020202020204" pitchFamily="34" charset="0"/>
                <a:cs typeface="Arial" panose="020B0604020202020204" pitchFamily="34" charset="0"/>
              </a:rPr>
              <a:t>ExCeL</a:t>
            </a:r>
            <a:r>
              <a:rPr lang="en-GB" sz="1600" b="0" i="0" dirty="0">
                <a:effectLst/>
                <a:latin typeface="Arial" panose="020B0604020202020204" pitchFamily="34" charset="0"/>
                <a:cs typeface="Arial" panose="020B0604020202020204" pitchFamily="34" charset="0"/>
              </a:rPr>
              <a:t> London from May 22 to 24, 2025, is a promising option. As of now, there are no publicly listed events scheduled at </a:t>
            </a:r>
            <a:r>
              <a:rPr lang="en-GB" sz="1600" b="0" i="0" dirty="0" err="1">
                <a:effectLst/>
                <a:latin typeface="Arial" panose="020B0604020202020204" pitchFamily="34" charset="0"/>
                <a:cs typeface="Arial" panose="020B0604020202020204" pitchFamily="34" charset="0"/>
              </a:rPr>
              <a:t>ExCeL</a:t>
            </a:r>
            <a:r>
              <a:rPr lang="en-GB" sz="1600" b="0" i="0" dirty="0">
                <a:effectLst/>
                <a:latin typeface="Arial" panose="020B0604020202020204" pitchFamily="34" charset="0"/>
                <a:cs typeface="Arial" panose="020B0604020202020204" pitchFamily="34" charset="0"/>
              </a:rPr>
              <a:t> London during these dates, suggesting potential availability.</a:t>
            </a:r>
            <a:br>
              <a:rPr lang="en-GB" sz="1600" dirty="0">
                <a:latin typeface="Arial" panose="020B0604020202020204" pitchFamily="34" charset="0"/>
                <a:cs typeface="Arial" panose="020B0604020202020204" pitchFamily="34" charset="0"/>
              </a:rPr>
            </a:br>
            <a:br>
              <a:rPr lang="en-GB" sz="1600" dirty="0"/>
            </a:br>
            <a:r>
              <a:rPr lang="en-GB" sz="1800" b="1" i="0" dirty="0">
                <a:effectLst/>
                <a:latin typeface="Arial" panose="020B0604020202020204" pitchFamily="34" charset="0"/>
              </a:rPr>
              <a:t>Suitability of </a:t>
            </a:r>
            <a:r>
              <a:rPr lang="en-GB" sz="1800" b="1" i="0" dirty="0" err="1">
                <a:effectLst/>
                <a:latin typeface="Arial" panose="020B0604020202020204" pitchFamily="34" charset="0"/>
              </a:rPr>
              <a:t>ExCeL</a:t>
            </a:r>
            <a:r>
              <a:rPr lang="en-GB" sz="1800" b="1" i="0" dirty="0">
                <a:effectLst/>
                <a:latin typeface="Arial" panose="020B0604020202020204" pitchFamily="34" charset="0"/>
              </a:rPr>
              <a:t> London</a:t>
            </a:r>
            <a:br>
              <a:rPr lang="en-GB" sz="1800" dirty="0"/>
            </a:br>
            <a:br>
              <a:rPr lang="en-GB" sz="1600" dirty="0"/>
            </a:br>
            <a:r>
              <a:rPr lang="en-GB" sz="1600" b="0" i="0" dirty="0" err="1">
                <a:effectLst/>
                <a:latin typeface="Arial" panose="020B0604020202020204" pitchFamily="34" charset="0"/>
                <a:cs typeface="Arial" panose="020B0604020202020204" pitchFamily="34" charset="0"/>
              </a:rPr>
              <a:t>ExCeL</a:t>
            </a:r>
            <a:r>
              <a:rPr lang="en-GB" sz="1600" b="0" i="0" dirty="0">
                <a:effectLst/>
                <a:latin typeface="Arial" panose="020B0604020202020204" pitchFamily="34" charset="0"/>
                <a:cs typeface="Arial" panose="020B0604020202020204" pitchFamily="34" charset="0"/>
              </a:rPr>
              <a:t> London is a premier event venue located in London’s Docklands, offering a range of features that make it an excellent choice for hosting “Culinary Queens 2025”:</a:t>
            </a:r>
          </a:p>
          <a:p>
            <a:pPr marL="0" indent="0">
              <a:buNone/>
            </a:pPr>
            <a:endParaRPr lang="en-GB" sz="1600" b="0" i="0" dirty="0">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1" i="0" dirty="0">
                <a:effectLst/>
                <a:latin typeface="Arial" panose="020B0604020202020204" pitchFamily="34" charset="0"/>
                <a:cs typeface="Arial" panose="020B0604020202020204" pitchFamily="34" charset="0"/>
              </a:rPr>
              <a:t>Flexible Event Spaces</a:t>
            </a:r>
            <a:r>
              <a:rPr lang="en-GB" sz="1600" b="0" i="0" dirty="0">
                <a:effectLst/>
                <a:latin typeface="Arial" panose="020B0604020202020204" pitchFamily="34" charset="0"/>
                <a:cs typeface="Arial" panose="020B0604020202020204" pitchFamily="34" charset="0"/>
              </a:rPr>
              <a:t>: The venue provides an abundance of adaptable spaces, including multi-purpose event halls, conference facilities, and meeting rooms, accommodating various event formats such as workshops, panel discussions, and exhibitions (</a:t>
            </a:r>
            <a:r>
              <a:rPr lang="en-GB" sz="1600" b="0" i="0" dirty="0" err="1">
                <a:effectLst/>
                <a:latin typeface="Arial" panose="020B0604020202020204" pitchFamily="34" charset="0"/>
                <a:cs typeface="Arial" panose="020B0604020202020204" pitchFamily="34" charset="0"/>
              </a:rPr>
              <a:t>ExCel</a:t>
            </a:r>
            <a:r>
              <a:rPr lang="en-GB" sz="1600" b="0" i="0" dirty="0">
                <a:effectLst/>
                <a:latin typeface="Arial" panose="020B0604020202020204" pitchFamily="34" charset="0"/>
                <a:cs typeface="Arial" panose="020B0604020202020204" pitchFamily="34" charset="0"/>
              </a:rPr>
              <a:t> London ,2024).</a:t>
            </a:r>
          </a:p>
          <a:p>
            <a:pPr>
              <a:buFont typeface="Wingdings" panose="05000000000000000000" pitchFamily="2" charset="2"/>
              <a:buChar char="§"/>
            </a:pPr>
            <a:r>
              <a:rPr lang="en-GB" sz="1600" b="1" i="0" dirty="0">
                <a:effectLst/>
                <a:latin typeface="Arial" panose="020B0604020202020204" pitchFamily="34" charset="0"/>
                <a:cs typeface="Arial" panose="020B0604020202020204" pitchFamily="34" charset="0"/>
              </a:rPr>
              <a:t>State-of-the-Art Facilities</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ExCeL</a:t>
            </a:r>
            <a:r>
              <a:rPr lang="en-GB" sz="1600" b="0" i="0" dirty="0">
                <a:effectLst/>
                <a:latin typeface="Arial" panose="020B0604020202020204" pitchFamily="34" charset="0"/>
                <a:cs typeface="Arial" panose="020B0604020202020204" pitchFamily="34" charset="0"/>
              </a:rPr>
              <a:t> London is equipped with advanced audiovisual technology, on-site catering services, and comprehensive amenities to support diverse event requirements.</a:t>
            </a:r>
          </a:p>
          <a:p>
            <a:pPr>
              <a:buFont typeface="Wingdings" panose="05000000000000000000" pitchFamily="2" charset="2"/>
              <a:buChar char="§"/>
            </a:pPr>
            <a:r>
              <a:rPr lang="en-GB" sz="1600" b="1" i="0" dirty="0">
                <a:effectLst/>
                <a:latin typeface="Arial" panose="020B0604020202020204" pitchFamily="34" charset="0"/>
                <a:cs typeface="Arial" panose="020B0604020202020204" pitchFamily="34" charset="0"/>
              </a:rPr>
              <a:t>Accessibility:</a:t>
            </a:r>
            <a:r>
              <a:rPr lang="en-GB" sz="1600" b="0" i="0" dirty="0">
                <a:effectLst/>
                <a:latin typeface="Arial" panose="020B0604020202020204" pitchFamily="34" charset="0"/>
                <a:cs typeface="Arial" panose="020B0604020202020204" pitchFamily="34" charset="0"/>
              </a:rPr>
              <a:t> Situated in the heart of London’s Royal Docks, the venue boasts excellent transport links, including proximity to the Elizabeth Line, ensuring convenient access for attendees traveling from various locations (Transport for London ,2024).</a:t>
            </a:r>
          </a:p>
          <a:p>
            <a:pPr>
              <a:buFont typeface="Wingdings" panose="05000000000000000000" pitchFamily="2" charset="2"/>
              <a:buChar char="§"/>
            </a:pPr>
            <a:r>
              <a:rPr lang="en-GB" sz="1600" b="1" i="0" dirty="0">
                <a:effectLst/>
                <a:latin typeface="Arial" panose="020B0604020202020204" pitchFamily="34" charset="0"/>
                <a:cs typeface="Arial" panose="020B0604020202020204" pitchFamily="34" charset="0"/>
              </a:rPr>
              <a:t>Accommodation and Dining</a:t>
            </a:r>
            <a:r>
              <a:rPr lang="en-GB" sz="1600" b="0" i="0" dirty="0">
                <a:effectLst/>
                <a:latin typeface="Arial" panose="020B0604020202020204" pitchFamily="34" charset="0"/>
                <a:cs typeface="Arial" panose="020B0604020202020204" pitchFamily="34" charset="0"/>
              </a:rPr>
              <a:t>: With 22 restaurants on-site and eight hotels in close vicinity, </a:t>
            </a:r>
            <a:r>
              <a:rPr lang="en-GB" sz="1600" b="0" i="0" dirty="0" err="1">
                <a:effectLst/>
                <a:latin typeface="Arial" panose="020B0604020202020204" pitchFamily="34" charset="0"/>
                <a:cs typeface="Arial" panose="020B0604020202020204" pitchFamily="34" charset="0"/>
              </a:rPr>
              <a:t>ExCeL</a:t>
            </a:r>
            <a:r>
              <a:rPr lang="en-GB" sz="1600" b="0" i="0" dirty="0">
                <a:effectLst/>
                <a:latin typeface="Arial" panose="020B0604020202020204" pitchFamily="34" charset="0"/>
                <a:cs typeface="Arial" panose="020B0604020202020204" pitchFamily="34" charset="0"/>
              </a:rPr>
              <a:t> London offers ample dining and lodging options for participants, enhancing the overall event experience.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8160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394C0C-1028-097F-B83D-F906E6C208D7}"/>
              </a:ext>
            </a:extLst>
          </p:cNvPr>
          <p:cNvSpPr>
            <a:spLocks noGrp="1"/>
          </p:cNvSpPr>
          <p:nvPr>
            <p:ph sz="half" idx="1"/>
          </p:nvPr>
        </p:nvSpPr>
        <p:spPr>
          <a:xfrm>
            <a:off x="543085" y="119743"/>
            <a:ext cx="10701857" cy="6553199"/>
          </a:xfrm>
        </p:spPr>
        <p:txBody>
          <a:bodyPr>
            <a:normAutofit fontScale="92500" lnSpcReduction="20000"/>
          </a:bodyPr>
          <a:lstStyle/>
          <a:p>
            <a:pPr>
              <a:lnSpc>
                <a:spcPct val="140000"/>
              </a:lnSpc>
            </a:pPr>
            <a:endParaRPr lang="en-GB" sz="1600" b="1" i="0" dirty="0">
              <a:effectLst/>
              <a:latin typeface="Arial" panose="020B0604020202020204" pitchFamily="34" charset="0"/>
              <a:cs typeface="Arial" panose="020B0604020202020204" pitchFamily="34" charset="0"/>
            </a:endParaRPr>
          </a:p>
          <a:p>
            <a:pPr marL="0" indent="0">
              <a:lnSpc>
                <a:spcPct val="140000"/>
              </a:lnSpc>
              <a:buNone/>
            </a:pPr>
            <a:r>
              <a:rPr lang="en-GB" sz="1700" b="0" i="0" dirty="0">
                <a:effectLst/>
                <a:latin typeface="Arial" panose="020B0604020202020204" pitchFamily="34" charset="0"/>
                <a:cs typeface="Arial" panose="020B0604020202020204" pitchFamily="34" charset="0"/>
              </a:rPr>
              <a:t>Effective resource allocation and meticulous financial planning are crucial for the success of “Culinary Queens 2025: Empowering Women Chefs in the UK.” Below is a proposed breakdown of resource allocation and an income and expenditure table to guide the event’s financial planning.</a:t>
            </a:r>
            <a:br>
              <a:rPr lang="en-GB" sz="1700" dirty="0">
                <a:latin typeface="Arial" panose="020B0604020202020204" pitchFamily="34" charset="0"/>
                <a:cs typeface="Arial" panose="020B0604020202020204" pitchFamily="34" charset="0"/>
              </a:rPr>
            </a:br>
            <a:br>
              <a:rPr lang="en-GB" sz="1700" dirty="0"/>
            </a:br>
            <a:r>
              <a:rPr lang="en-GB" sz="1700" b="0" i="0" dirty="0">
                <a:effectLst/>
                <a:latin typeface="Arial" panose="020B0604020202020204" pitchFamily="34" charset="0"/>
              </a:rPr>
              <a:t>Resource Allocation</a:t>
            </a:r>
          </a:p>
          <a:p>
            <a:pPr>
              <a:lnSpc>
                <a:spcPct val="140000"/>
              </a:lnSpc>
              <a:buFont typeface="Wingdings" panose="05000000000000000000" pitchFamily="2" charset="2"/>
              <a:buChar char="§"/>
            </a:pPr>
            <a:r>
              <a:rPr lang="en-GB" sz="1700" b="1" i="0" dirty="0">
                <a:solidFill>
                  <a:srgbClr val="222222"/>
                </a:solidFill>
                <a:effectLst/>
                <a:latin typeface="Arial" panose="020B0604020202020204" pitchFamily="34" charset="0"/>
              </a:rPr>
              <a:t> </a:t>
            </a:r>
            <a:r>
              <a:rPr lang="en-GB" sz="1700" b="1" i="0" dirty="0">
                <a:effectLst/>
                <a:latin typeface="Arial" panose="020B0604020202020204" pitchFamily="34" charset="0"/>
              </a:rPr>
              <a:t>Venue: </a:t>
            </a:r>
            <a:r>
              <a:rPr lang="en-GB" sz="1700" b="0" i="0" dirty="0" err="1">
                <a:effectLst/>
                <a:latin typeface="Arial" panose="020B0604020202020204" pitchFamily="34" charset="0"/>
              </a:rPr>
              <a:t>ExCeL</a:t>
            </a:r>
            <a:r>
              <a:rPr lang="en-GB" sz="1700" b="0" i="0" dirty="0">
                <a:effectLst/>
                <a:latin typeface="Arial" panose="020B0604020202020204" pitchFamily="34" charset="0"/>
              </a:rPr>
              <a:t> London offers versatile spaces suitable for conferences, workshops, and exhibitions. Allocating funds for venue rental is essential to secure the desired space and necessary amenities (</a:t>
            </a:r>
            <a:r>
              <a:rPr lang="en-GB" sz="1700" b="0" i="0" dirty="0" err="1">
                <a:effectLst/>
                <a:latin typeface="Arial" panose="020B0604020202020204" pitchFamily="34" charset="0"/>
              </a:rPr>
              <a:t>ExCel</a:t>
            </a:r>
            <a:r>
              <a:rPr lang="en-GB" sz="1700" b="0" i="0" dirty="0">
                <a:effectLst/>
                <a:latin typeface="Arial" panose="020B0604020202020204" pitchFamily="34" charset="0"/>
              </a:rPr>
              <a:t> London,2024).</a:t>
            </a:r>
          </a:p>
          <a:p>
            <a:pPr>
              <a:lnSpc>
                <a:spcPct val="140000"/>
              </a:lnSpc>
              <a:buFont typeface="Wingdings" panose="05000000000000000000" pitchFamily="2" charset="2"/>
              <a:buChar char="§"/>
            </a:pPr>
            <a:r>
              <a:rPr lang="en-GB" sz="1700" b="1" i="0" dirty="0">
                <a:effectLst/>
                <a:latin typeface="Arial" panose="020B0604020202020204" pitchFamily="34" charset="0"/>
              </a:rPr>
              <a:t>Catering:</a:t>
            </a:r>
            <a:r>
              <a:rPr lang="en-GB" sz="1700" b="0" i="0" dirty="0">
                <a:effectLst/>
                <a:latin typeface="Arial" panose="020B0604020202020204" pitchFamily="34" charset="0"/>
              </a:rPr>
              <a:t> Provision for meals and refreshments during the event is vital. Partnering with reputable catering services ensures quality and accommodates diverse dietary requirements.</a:t>
            </a:r>
          </a:p>
          <a:p>
            <a:pPr>
              <a:lnSpc>
                <a:spcPct val="140000"/>
              </a:lnSpc>
              <a:buFont typeface="Wingdings" panose="05000000000000000000" pitchFamily="2" charset="2"/>
              <a:buChar char="§"/>
            </a:pPr>
            <a:r>
              <a:rPr lang="en-GB" sz="1700" b="0" i="0" dirty="0">
                <a:effectLst/>
                <a:latin typeface="Arial" panose="020B0604020202020204" pitchFamily="34" charset="0"/>
              </a:rPr>
              <a:t> </a:t>
            </a:r>
            <a:r>
              <a:rPr lang="en-GB" sz="1700" b="1" i="0" dirty="0">
                <a:effectLst/>
                <a:latin typeface="Arial" panose="020B0604020202020204" pitchFamily="34" charset="0"/>
              </a:rPr>
              <a:t>Audiovisual Equipment</a:t>
            </a:r>
            <a:r>
              <a:rPr lang="en-GB" sz="1700" b="0" i="0" dirty="0">
                <a:effectLst/>
                <a:latin typeface="Arial" panose="020B0604020202020204" pitchFamily="34" charset="0"/>
              </a:rPr>
              <a:t>: Investing in high-quality AV equipment enhances presentations and workshops, contributing to a professional experience.</a:t>
            </a:r>
          </a:p>
          <a:p>
            <a:pPr>
              <a:lnSpc>
                <a:spcPct val="140000"/>
              </a:lnSpc>
              <a:buFont typeface="Wingdings" panose="05000000000000000000" pitchFamily="2" charset="2"/>
              <a:buChar char="§"/>
            </a:pPr>
            <a:r>
              <a:rPr lang="en-GB" sz="1700" b="0" i="0" dirty="0">
                <a:effectLst/>
                <a:latin typeface="Arial" panose="020B0604020202020204" pitchFamily="34" charset="0"/>
              </a:rPr>
              <a:t> </a:t>
            </a:r>
            <a:r>
              <a:rPr lang="en-GB" sz="1700" b="1" i="0" dirty="0">
                <a:effectLst/>
                <a:latin typeface="Arial" panose="020B0604020202020204" pitchFamily="34" charset="0"/>
              </a:rPr>
              <a:t>Marketing and Promotion</a:t>
            </a:r>
            <a:r>
              <a:rPr lang="en-GB" sz="1700" b="0" i="0" dirty="0">
                <a:effectLst/>
                <a:latin typeface="Arial" panose="020B0604020202020204" pitchFamily="34" charset="0"/>
              </a:rPr>
              <a:t>: Allocating resources for marketing activities, including digital campaigns, print materials, and social media engagement, is crucial for attracting attendees and sponsors (McIntosh &amp; Harris,2020).</a:t>
            </a:r>
          </a:p>
          <a:p>
            <a:pPr>
              <a:lnSpc>
                <a:spcPct val="140000"/>
              </a:lnSpc>
              <a:buFont typeface="Wingdings" panose="05000000000000000000" pitchFamily="2" charset="2"/>
              <a:buChar char="§"/>
            </a:pPr>
            <a:r>
              <a:rPr lang="en-GB" sz="1700" b="0" i="0" dirty="0">
                <a:effectLst/>
                <a:latin typeface="Arial" panose="020B0604020202020204" pitchFamily="34" charset="0"/>
              </a:rPr>
              <a:t> </a:t>
            </a:r>
            <a:r>
              <a:rPr lang="en-GB" sz="1700" b="1" i="0" dirty="0">
                <a:effectLst/>
                <a:latin typeface="Arial" panose="020B0604020202020204" pitchFamily="34" charset="0"/>
              </a:rPr>
              <a:t>Staffing:</a:t>
            </a:r>
            <a:r>
              <a:rPr lang="en-GB" sz="1700" b="0" i="0" dirty="0">
                <a:effectLst/>
                <a:latin typeface="Arial" panose="020B0604020202020204" pitchFamily="34" charset="0"/>
              </a:rPr>
              <a:t> Budgeting for event staff, including coordinators, technical support, and volunteers, ensures smooth operations (Hansford,2011).</a:t>
            </a:r>
          </a:p>
          <a:p>
            <a:pPr>
              <a:lnSpc>
                <a:spcPct val="140000"/>
              </a:lnSpc>
              <a:buFont typeface="Wingdings" panose="05000000000000000000" pitchFamily="2" charset="2"/>
              <a:buChar char="§"/>
            </a:pPr>
            <a:r>
              <a:rPr lang="en-GB" sz="1700" b="0" i="0" dirty="0">
                <a:effectLst/>
                <a:latin typeface="Arial" panose="020B0604020202020204" pitchFamily="34" charset="0"/>
              </a:rPr>
              <a:t> </a:t>
            </a:r>
            <a:r>
              <a:rPr lang="en-GB" sz="1700" b="1" i="0" dirty="0">
                <a:effectLst/>
                <a:latin typeface="Arial" panose="020B0604020202020204" pitchFamily="34" charset="0"/>
              </a:rPr>
              <a:t>Miscellaneous</a:t>
            </a:r>
            <a:r>
              <a:rPr lang="en-GB" sz="1700" b="0" i="0" dirty="0">
                <a:effectLst/>
                <a:latin typeface="Arial" panose="020B0604020202020204" pitchFamily="34" charset="0"/>
              </a:rPr>
              <a:t>: Setting aside funds for unforeseen expenses provides a financial buffer, mitigating potential risks.</a:t>
            </a:r>
            <a:endParaRPr lang="en-GB" sz="1700" b="1" i="0" dirty="0">
              <a:effectLst/>
              <a:latin typeface="Arial" panose="020B0604020202020204" pitchFamily="34" charset="0"/>
              <a:cs typeface="Arial" panose="020B0604020202020204" pitchFamily="34" charset="0"/>
            </a:endParaRPr>
          </a:p>
          <a:p>
            <a:pPr>
              <a:lnSpc>
                <a:spcPct val="140000"/>
              </a:lnSpc>
            </a:pPr>
            <a:endParaRPr lang="en-GB" sz="1600" b="1" i="0" dirty="0">
              <a:effectLst/>
              <a:latin typeface="Arial" panose="020B0604020202020204" pitchFamily="34" charset="0"/>
              <a:cs typeface="Arial" panose="020B0604020202020204" pitchFamily="34" charset="0"/>
            </a:endParaRPr>
          </a:p>
          <a:p>
            <a:pPr>
              <a:lnSpc>
                <a:spcPct val="140000"/>
              </a:lnSpc>
            </a:pPr>
            <a:endParaRPr lang="en-GB" sz="1600" b="1" i="0" dirty="0">
              <a:effectLst/>
              <a:latin typeface="Arial" panose="020B0604020202020204" pitchFamily="34" charset="0"/>
              <a:cs typeface="Arial" panose="020B0604020202020204" pitchFamily="34" charset="0"/>
            </a:endParaRPr>
          </a:p>
          <a:p>
            <a:pPr>
              <a:lnSpc>
                <a:spcPct val="140000"/>
              </a:lnSpc>
            </a:pPr>
            <a:endParaRPr lang="en-GB" sz="1600" b="1" dirty="0">
              <a:latin typeface="Arial" panose="020B0604020202020204" pitchFamily="34" charset="0"/>
              <a:cs typeface="Arial" panose="020B0604020202020204" pitchFamily="34" charset="0"/>
            </a:endParaRPr>
          </a:p>
          <a:p>
            <a:pPr marL="0" indent="0">
              <a:lnSpc>
                <a:spcPct val="140000"/>
              </a:lnSpc>
              <a:buNone/>
            </a:pPr>
            <a:endParaRPr lang="en-GB" sz="1700" b="1" dirty="0"/>
          </a:p>
        </p:txBody>
      </p:sp>
    </p:spTree>
    <p:extLst>
      <p:ext uri="{BB962C8B-B14F-4D97-AF65-F5344CB8AC3E}">
        <p14:creationId xmlns:p14="http://schemas.microsoft.com/office/powerpoint/2010/main" val="1620947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78" name="Picture 17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79" name="Picture 178">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0" name="Oval 179">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1" name="Picture 18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2" name="Picture 18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3" name="Rectangle 18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descr="A screenshot of a computer">
            <a:extLst>
              <a:ext uri="{FF2B5EF4-FFF2-40B4-BE49-F238E27FC236}">
                <a16:creationId xmlns:a16="http://schemas.microsoft.com/office/drawing/2014/main" id="{7E1AA851-9CFB-481E-F1D3-A8B7370A09FE}"/>
              </a:ext>
            </a:extLst>
          </p:cNvPr>
          <p:cNvPicPr>
            <a:picLocks noChangeAspect="1"/>
          </p:cNvPicPr>
          <p:nvPr/>
        </p:nvPicPr>
        <p:blipFill>
          <a:blip r:embed="rId7"/>
          <a:stretch>
            <a:fillRect/>
          </a:stretch>
        </p:blipFill>
        <p:spPr>
          <a:xfrm>
            <a:off x="217715" y="1442613"/>
            <a:ext cx="6248399" cy="3684558"/>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0D248DBE-B67F-5E11-CB1F-7C582B4FB6AF}"/>
              </a:ext>
            </a:extLst>
          </p:cNvPr>
          <p:cNvSpPr>
            <a:spLocks noGrp="1"/>
          </p:cNvSpPr>
          <p:nvPr>
            <p:ph sz="half" idx="1"/>
          </p:nvPr>
        </p:nvSpPr>
        <p:spPr>
          <a:xfrm>
            <a:off x="6708319" y="77118"/>
            <a:ext cx="5057695" cy="6704682"/>
          </a:xfrm>
        </p:spPr>
        <p:txBody>
          <a:bodyPr vert="horz" lIns="91440" tIns="45720" rIns="91440" bIns="45720" rtlCol="0">
            <a:normAutofit/>
          </a:bodyPr>
          <a:lstStyle/>
          <a:p>
            <a:pPr marL="0" indent="0">
              <a:lnSpc>
                <a:spcPct val="90000"/>
              </a:lnSpc>
            </a:pPr>
            <a:endParaRPr lang="en-US" sz="1100" dirty="0">
              <a:effectLst/>
            </a:endParaRPr>
          </a:p>
          <a:p>
            <a:pPr marL="0" indent="0">
              <a:lnSpc>
                <a:spcPct val="90000"/>
              </a:lnSpc>
            </a:pPr>
            <a:r>
              <a:rPr lang="en-US" sz="1600" dirty="0">
                <a:effectLst/>
                <a:latin typeface="Arial" panose="020B0604020202020204" pitchFamily="34" charset="0"/>
                <a:cs typeface="Arial" panose="020B0604020202020204" pitchFamily="34" charset="0"/>
              </a:rPr>
              <a:t>Proposed Income and Expenditure Table</a:t>
            </a:r>
            <a:br>
              <a:rPr lang="en-US" sz="1600" dirty="0"/>
            </a:br>
            <a:br>
              <a:rPr lang="en-US" sz="1600" dirty="0"/>
            </a:br>
            <a:r>
              <a:rPr lang="en-US" sz="1600" dirty="0">
                <a:effectLst/>
                <a:latin typeface="Arial" panose="020B0604020202020204" pitchFamily="34" charset="0"/>
                <a:cs typeface="Arial" panose="020B0604020202020204" pitchFamily="34" charset="0"/>
              </a:rPr>
              <a:t>Below is a simplified budget outline for “Culinary Queens 2025.” Please note that actual figures may vary based on negotiations and final decisions.</a:t>
            </a:r>
            <a:endParaRPr lang="en-US" sz="1600" dirty="0">
              <a:latin typeface="Arial" panose="020B0604020202020204" pitchFamily="34" charset="0"/>
              <a:cs typeface="Arial" panose="020B0604020202020204" pitchFamily="34" charset="0"/>
            </a:endParaRPr>
          </a:p>
          <a:p>
            <a:pPr marL="0" indent="0">
              <a:lnSpc>
                <a:spcPct val="90000"/>
              </a:lnSpc>
            </a:pPr>
            <a:endParaRPr lang="en-US" sz="1600" dirty="0">
              <a:effectLst/>
            </a:endParaRPr>
          </a:p>
          <a:p>
            <a:pPr marL="0" indent="0">
              <a:lnSpc>
                <a:spcPct val="90000"/>
              </a:lnSpc>
            </a:pPr>
            <a:r>
              <a:rPr lang="en-US" sz="1600" b="1" dirty="0">
                <a:effectLst/>
                <a:latin typeface="Arial" panose="020B0604020202020204" pitchFamily="34" charset="0"/>
                <a:cs typeface="Arial" panose="020B0604020202020204" pitchFamily="34" charset="0"/>
              </a:rPr>
              <a:t>Funding Sources</a:t>
            </a:r>
            <a:br>
              <a:rPr lang="en-US" sz="1600" dirty="0">
                <a:latin typeface="Arial" panose="020B0604020202020204" pitchFamily="34" charset="0"/>
                <a:cs typeface="Arial" panose="020B0604020202020204" pitchFamily="34" charset="0"/>
              </a:rPr>
            </a:br>
            <a:r>
              <a:rPr lang="en-US" sz="1600" dirty="0">
                <a:effectLst/>
                <a:latin typeface="Arial" panose="020B0604020202020204" pitchFamily="34" charset="0"/>
                <a:cs typeface="Arial" panose="020B0604020202020204" pitchFamily="34" charset="0"/>
              </a:rPr>
              <a:t>• Ticket Sales: Revenue generated from attendee ticket purchases (Harris &amp; Giuffre,2015).</a:t>
            </a:r>
            <a:br>
              <a:rPr lang="en-US" sz="1600" dirty="0">
                <a:latin typeface="Arial" panose="020B0604020202020204" pitchFamily="34" charset="0"/>
                <a:cs typeface="Arial" panose="020B0604020202020204" pitchFamily="34" charset="0"/>
              </a:rPr>
            </a:br>
            <a:r>
              <a:rPr lang="en-US" sz="1600" dirty="0">
                <a:effectLst/>
                <a:latin typeface="Arial" panose="020B0604020202020204" pitchFamily="34" charset="0"/>
                <a:cs typeface="Arial" panose="020B0604020202020204" pitchFamily="34" charset="0"/>
              </a:rPr>
              <a:t>• Sponsorships: Financial support from industry partners and stakeholders (Mordor Intelligence,2022).</a:t>
            </a:r>
            <a:br>
              <a:rPr lang="en-US" sz="1600" dirty="0">
                <a:latin typeface="Arial" panose="020B0604020202020204" pitchFamily="34" charset="0"/>
                <a:cs typeface="Arial" panose="020B0604020202020204" pitchFamily="34" charset="0"/>
              </a:rPr>
            </a:br>
            <a:r>
              <a:rPr lang="en-US" sz="1600" dirty="0">
                <a:effectLst/>
                <a:latin typeface="Arial" panose="020B0604020202020204" pitchFamily="34" charset="0"/>
                <a:cs typeface="Arial" panose="020B0604020202020204" pitchFamily="34" charset="0"/>
              </a:rPr>
              <a:t>• Merchandise Sales: Income from selling event-branded merchandise (McIntosh&amp;Harris,2020).</a:t>
            </a:r>
          </a:p>
          <a:p>
            <a:pPr marL="0" indent="0">
              <a:lnSpc>
                <a:spcPct val="90000"/>
              </a:lnSpc>
            </a:pPr>
            <a:endParaRPr lang="en-US" sz="1600" dirty="0">
              <a:latin typeface="Arial" panose="020B0604020202020204" pitchFamily="34" charset="0"/>
              <a:cs typeface="Arial" panose="020B0604020202020204" pitchFamily="34" charset="0"/>
            </a:endParaRPr>
          </a:p>
          <a:p>
            <a:pPr marL="0" indent="0">
              <a:lnSpc>
                <a:spcPct val="90000"/>
              </a:lnSpc>
            </a:pPr>
            <a:r>
              <a:rPr lang="en-US" sz="1600" b="1" dirty="0">
                <a:effectLst/>
                <a:latin typeface="Arial" panose="020B0604020202020204" pitchFamily="34" charset="0"/>
                <a:cs typeface="Arial" panose="020B0604020202020204" pitchFamily="34" charset="0"/>
              </a:rPr>
              <a:t>Revenue Generation Strategies</a:t>
            </a:r>
            <a:br>
              <a:rPr lang="en-US" sz="1600" dirty="0">
                <a:latin typeface="Arial" panose="020B0604020202020204" pitchFamily="34" charset="0"/>
                <a:cs typeface="Arial" panose="020B0604020202020204" pitchFamily="34" charset="0"/>
              </a:rPr>
            </a:br>
            <a:r>
              <a:rPr lang="en-US" sz="1600" dirty="0">
                <a:effectLst/>
                <a:latin typeface="Arial" panose="020B0604020202020204" pitchFamily="34" charset="0"/>
                <a:cs typeface="Arial" panose="020B0604020202020204" pitchFamily="34" charset="0"/>
              </a:rPr>
              <a:t>• Early Bird Discounts: Encourage early registrations by offering discounted ticket prices.</a:t>
            </a:r>
            <a:br>
              <a:rPr lang="en-US" sz="1600" dirty="0">
                <a:latin typeface="Arial" panose="020B0604020202020204" pitchFamily="34" charset="0"/>
                <a:cs typeface="Arial" panose="020B0604020202020204" pitchFamily="34" charset="0"/>
              </a:rPr>
            </a:br>
            <a:r>
              <a:rPr lang="en-US" sz="1600" dirty="0">
                <a:effectLst/>
                <a:latin typeface="Arial" panose="020B0604020202020204" pitchFamily="34" charset="0"/>
                <a:cs typeface="Arial" panose="020B0604020202020204" pitchFamily="34" charset="0"/>
              </a:rPr>
              <a:t>• Tiered Sponsorship Packages: Offer various sponsorship levels with corresponding benefits to attract a range of sponsors.</a:t>
            </a:r>
            <a:br>
              <a:rPr lang="en-US" sz="1600" dirty="0">
                <a:latin typeface="Arial" panose="020B0604020202020204" pitchFamily="34" charset="0"/>
                <a:cs typeface="Arial" panose="020B0604020202020204" pitchFamily="34" charset="0"/>
              </a:rPr>
            </a:br>
            <a:r>
              <a:rPr lang="en-US" sz="1600" dirty="0">
                <a:effectLst/>
                <a:latin typeface="Arial" panose="020B0604020202020204" pitchFamily="34" charset="0"/>
                <a:cs typeface="Arial" panose="020B0604020202020204" pitchFamily="34" charset="0"/>
              </a:rPr>
              <a:t>• Merchandise: Sell branded items such as aprons, cookbooks, or utensils to attendees</a:t>
            </a:r>
            <a:r>
              <a:rPr lang="en-US" sz="1600" dirty="0">
                <a:effectLst/>
              </a:rPr>
              <a:t>.</a:t>
            </a:r>
            <a:endParaRPr lang="en-US" sz="1600" dirty="0"/>
          </a:p>
        </p:txBody>
      </p:sp>
    </p:spTree>
    <p:extLst>
      <p:ext uri="{BB962C8B-B14F-4D97-AF65-F5344CB8AC3E}">
        <p14:creationId xmlns:p14="http://schemas.microsoft.com/office/powerpoint/2010/main" val="2874482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4C4BAE-A9FD-B270-8F6B-ED4032EA299B}"/>
              </a:ext>
            </a:extLst>
          </p:cNvPr>
          <p:cNvSpPr>
            <a:spLocks noGrp="1"/>
          </p:cNvSpPr>
          <p:nvPr>
            <p:ph idx="1"/>
          </p:nvPr>
        </p:nvSpPr>
        <p:spPr>
          <a:xfrm>
            <a:off x="293914" y="566057"/>
            <a:ext cx="11484429" cy="7097485"/>
          </a:xfrm>
        </p:spPr>
        <p:txBody>
          <a:bodyPr>
            <a:noAutofit/>
          </a:bodyPr>
          <a:lstStyle/>
          <a:p>
            <a:pPr marL="0" indent="0">
              <a:buNone/>
            </a:pPr>
            <a:r>
              <a:rPr lang="en-GB" sz="1600" b="0" i="0" dirty="0">
                <a:effectLst/>
                <a:latin typeface="Arial" panose="020B0604020202020204" pitchFamily="34" charset="0"/>
                <a:cs typeface="Arial" panose="020B0604020202020204" pitchFamily="34" charset="0"/>
              </a:rPr>
              <a:t>When planning “Culinary Queens 2025: Empowering Women Chefs in the UK,” it’s essential to consider various expenses to ensure a comprehensive and realistic budget. Below is a detailed breakdown of potential costs:</a:t>
            </a:r>
          </a:p>
          <a:p>
            <a:pPr>
              <a:buFont typeface="Wingdings" panose="05000000000000000000" pitchFamily="2" charset="2"/>
              <a:buChar char="§"/>
            </a:pPr>
            <a:r>
              <a:rPr lang="en-GB" sz="1600" b="0" i="0" dirty="0">
                <a:solidFill>
                  <a:srgbClr val="222222"/>
                </a:solidFill>
                <a:effectLst/>
                <a:latin typeface="Arial" panose="020B0604020202020204" pitchFamily="34" charset="0"/>
                <a:cs typeface="Arial" panose="020B0604020202020204" pitchFamily="34" charset="0"/>
              </a:rPr>
              <a:t> </a:t>
            </a:r>
            <a:r>
              <a:rPr lang="en-GB" sz="1600" i="0" dirty="0">
                <a:effectLst/>
                <a:latin typeface="Arial" panose="020B0604020202020204" pitchFamily="34" charset="0"/>
                <a:cs typeface="Arial" panose="020B0604020202020204" pitchFamily="34" charset="0"/>
              </a:rPr>
              <a:t>Venue Costs </a:t>
            </a:r>
            <a:r>
              <a:rPr lang="en-GB" sz="1600" b="1" i="0" dirty="0">
                <a:effectLst/>
                <a:latin typeface="Arial" panose="020B0604020202020204" pitchFamily="34" charset="0"/>
                <a:cs typeface="Arial" panose="020B0604020202020204" pitchFamily="34" charset="0"/>
              </a:rPr>
              <a:t>-</a:t>
            </a:r>
            <a:r>
              <a:rPr lang="en-GB" sz="1600" b="0" i="0" dirty="0">
                <a:effectLst/>
                <a:latin typeface="Arial" panose="020B0604020202020204" pitchFamily="34" charset="0"/>
                <a:cs typeface="Arial" panose="020B0604020202020204" pitchFamily="34" charset="0"/>
              </a:rPr>
              <a:t> Rental Fees ,Security Deposits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Catering and Hospitality- Food and Beverages , Service Staff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Event Production -Audiovisual Equipment , Staging and Lighting ,Décor .</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 Marketing and Promotion -Digital Campaigns,  Print Materials ,Public Relations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 Staffing and Personnel - Event Management Team ,Technical Support ,Volunteers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 Logistics - Transportation ,Accommodation , Shipping and Handling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Registration and Ticketing - Platform Fees ,On-site Registration Setup .</a:t>
            </a: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 Insurance and Permits -  Event Insurance , Permits</a:t>
            </a:r>
            <a:r>
              <a:rPr lang="en-GB" sz="1600" dirty="0">
                <a:latin typeface="Arial" panose="020B0604020202020204" pitchFamily="34" charset="0"/>
                <a:cs typeface="Arial" panose="020B0604020202020204" pitchFamily="34" charset="0"/>
              </a:rPr>
              <a:t> .</a:t>
            </a:r>
            <a:endParaRPr lang="en-GB" sz="1600" b="0" i="0" dirty="0">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Miscellaneous –Contingency Fund , Gifts and Honorariums . </a:t>
            </a:r>
          </a:p>
          <a:p>
            <a:pPr marL="0" indent="0">
              <a:buNone/>
            </a:pPr>
            <a:br>
              <a:rPr lang="en-GB" sz="1600" dirty="0">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By meticulously accounting for these expenses</a:t>
            </a:r>
            <a:r>
              <a:rPr lang="en-GB" sz="1600" b="0" i="0">
                <a:effectLst/>
                <a:latin typeface="Arial" panose="020B0604020202020204" pitchFamily="34" charset="0"/>
                <a:cs typeface="Arial" panose="020B0604020202020204" pitchFamily="34" charset="0"/>
              </a:rPr>
              <a:t>, </a:t>
            </a:r>
            <a:r>
              <a:rPr lang="en-GB" sz="1600">
                <a:latin typeface="Arial" panose="020B0604020202020204" pitchFamily="34" charset="0"/>
                <a:cs typeface="Arial" panose="020B0604020202020204" pitchFamily="34" charset="0"/>
              </a:rPr>
              <a:t>we</a:t>
            </a:r>
            <a:r>
              <a:rPr lang="en-GB" sz="1600" b="0" i="0">
                <a:effectLst/>
                <a:latin typeface="Arial" panose="020B0604020202020204" pitchFamily="34" charset="0"/>
                <a:cs typeface="Arial" panose="020B0604020202020204" pitchFamily="34" charset="0"/>
              </a:rPr>
              <a:t> </a:t>
            </a:r>
            <a:r>
              <a:rPr lang="en-GB" sz="1600" b="0" i="0" dirty="0">
                <a:effectLst/>
                <a:latin typeface="Arial" panose="020B0604020202020204" pitchFamily="34" charset="0"/>
                <a:cs typeface="Arial" panose="020B0604020202020204" pitchFamily="34" charset="0"/>
              </a:rPr>
              <a:t>can develop a realistic budget that ensures the financial success of “Culinary Queens 2025.” Regularly updating the budget to reflect actual expenditures and remaining flexible to adjust allocations as needed will further contribute to effective financial management.</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12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89BEE3-C4B9-AAF9-BE9B-F541258EB07D}"/>
              </a:ext>
            </a:extLst>
          </p:cNvPr>
          <p:cNvSpPr>
            <a:spLocks noGrp="1"/>
          </p:cNvSpPr>
          <p:nvPr>
            <p:ph idx="1"/>
          </p:nvPr>
        </p:nvSpPr>
        <p:spPr>
          <a:xfrm>
            <a:off x="566057" y="402771"/>
            <a:ext cx="10636543" cy="5323345"/>
          </a:xfrm>
        </p:spPr>
        <p:txBody>
          <a:bodyPr>
            <a:noAutofit/>
          </a:bodyPr>
          <a:lstStyle/>
          <a:p>
            <a:pPr marL="0" indent="0">
              <a:buNone/>
            </a:pPr>
            <a:r>
              <a:rPr lang="en-GB" sz="1600" b="0" i="0" dirty="0">
                <a:effectLst/>
                <a:latin typeface="Arial" panose="020B0604020202020204" pitchFamily="34" charset="0"/>
                <a:cs typeface="Arial" panose="020B0604020202020204" pitchFamily="34" charset="0"/>
              </a:rPr>
              <a:t>In conclusion, “Culinary Queens 2025 , Empowering Women Chefs in the UK” is poised to be a significant event addressing the underrepresentation of women in professional kitchens. Despite women comprising approximately 17% of professional chefs in the UK, with only 8% leading Michelin-starred restaurants , </a:t>
            </a:r>
            <a:r>
              <a:rPr lang="en-GB" sz="1600" dirty="0">
                <a:latin typeface="Arial" panose="020B0604020202020204" pitchFamily="34" charset="0"/>
                <a:cs typeface="Arial" panose="020B0604020202020204" pitchFamily="34" charset="0"/>
              </a:rPr>
              <a:t>although female chef representation has increased in the UK by 46% since 2018, leadership roles remain elusive (Lashley, 2022).</a:t>
            </a:r>
          </a:p>
          <a:p>
            <a:pPr marL="0" indent="0">
              <a:buNone/>
            </a:pPr>
            <a:r>
              <a:rPr lang="en-GB" sz="1600" b="0" i="0" dirty="0">
                <a:effectLst/>
                <a:latin typeface="Arial" panose="020B0604020202020204" pitchFamily="34" charset="0"/>
                <a:cs typeface="Arial" panose="020B0604020202020204" pitchFamily="34" charset="0"/>
              </a:rPr>
              <a:t>Hosting the event at </a:t>
            </a:r>
            <a:r>
              <a:rPr lang="en-GB" sz="1600" b="0" i="0" dirty="0" err="1">
                <a:effectLst/>
                <a:latin typeface="Arial" panose="020B0604020202020204" pitchFamily="34" charset="0"/>
                <a:cs typeface="Arial" panose="020B0604020202020204" pitchFamily="34" charset="0"/>
              </a:rPr>
              <a:t>ExCeL</a:t>
            </a:r>
            <a:r>
              <a:rPr lang="en-GB" sz="1600" b="0" i="0" dirty="0">
                <a:effectLst/>
                <a:latin typeface="Arial" panose="020B0604020202020204" pitchFamily="34" charset="0"/>
                <a:cs typeface="Arial" panose="020B0604020202020204" pitchFamily="34" charset="0"/>
              </a:rPr>
              <a:t> London from May 22 to 24, 2025, offers numerous advantages. The venue’s modern facilities, versatile spaces, and exceptional support services, including state-of-the-art audiovisual setups and tailored catering options, make it an ideal choice for creating a memorable experience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A comprehensive budget has been outlined, detailing projected income from ticket sales, sponsorships, and merchandise, alongside expenditures for venue rental, catering, marketing, and staffing. This financial planning ensures the event is both impactful and fiscally responsible.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By bringing together industry leaders, aspiring chefs, and stakeholders, “Culinary Queens 2025” aims to celebrate achievements, foster discussions on challenges, and promote greater inclusivity within the culinary sector. This initiative not only highlights the progress made but also underscores the ongoing efforts needed to support and empower women chefs across the UK (Harris &amp; Giuffre,2015).</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619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0ED61-9D18-8ABA-945D-9FA3D9204920}"/>
              </a:ext>
            </a:extLst>
          </p:cNvPr>
          <p:cNvSpPr>
            <a:spLocks noGrp="1"/>
          </p:cNvSpPr>
          <p:nvPr>
            <p:ph type="title"/>
          </p:nvPr>
        </p:nvSpPr>
        <p:spPr>
          <a:xfrm>
            <a:off x="646111" y="452718"/>
            <a:ext cx="9404723" cy="668511"/>
          </a:xfrm>
        </p:spPr>
        <p:txBody>
          <a:bodyPr/>
          <a:lstStyle/>
          <a:p>
            <a:r>
              <a:rPr lang="en-GB" dirty="0"/>
              <a:t>References </a:t>
            </a:r>
          </a:p>
        </p:txBody>
      </p:sp>
      <p:sp>
        <p:nvSpPr>
          <p:cNvPr id="3" name="Content Placeholder 2">
            <a:extLst>
              <a:ext uri="{FF2B5EF4-FFF2-40B4-BE49-F238E27FC236}">
                <a16:creationId xmlns:a16="http://schemas.microsoft.com/office/drawing/2014/main" id="{E4B2D73E-0367-1C0E-2F08-4A0F4ECAF934}"/>
              </a:ext>
            </a:extLst>
          </p:cNvPr>
          <p:cNvSpPr>
            <a:spLocks noGrp="1"/>
          </p:cNvSpPr>
          <p:nvPr>
            <p:ph idx="1"/>
          </p:nvPr>
        </p:nvSpPr>
        <p:spPr>
          <a:xfrm>
            <a:off x="555172" y="1169255"/>
            <a:ext cx="11266713" cy="5236027"/>
          </a:xfrm>
        </p:spPr>
        <p:txBody>
          <a:bodyPr>
            <a:normAutofit/>
          </a:bodyPr>
          <a:lstStyle/>
          <a:p>
            <a:pPr>
              <a:buFont typeface="Wingdings" panose="05000000000000000000" pitchFamily="2" charset="2"/>
              <a:buChar char="§"/>
            </a:pPr>
            <a:r>
              <a:rPr lang="en-GB" sz="1500" dirty="0" err="1">
                <a:latin typeface="Arial" panose="020B0604020202020204" pitchFamily="34" charset="0"/>
                <a:cs typeface="Arial" panose="020B0604020202020204" pitchFamily="34" charset="0"/>
              </a:rPr>
              <a:t>Albors</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Garrigos</a:t>
            </a:r>
            <a:r>
              <a:rPr lang="en-GB" sz="1500" dirty="0">
                <a:latin typeface="Arial" panose="020B0604020202020204" pitchFamily="34" charset="0"/>
                <a:cs typeface="Arial" panose="020B0604020202020204" pitchFamily="34" charset="0"/>
              </a:rPr>
              <a:t>, J., et al. (2019) Gender Differences in the Evolution of Haute Cuisine Chef’s Career. Journal of Culinary Science and Technology, 18(6), pp. 439–468. Available at: </a:t>
            </a:r>
            <a:r>
              <a:rPr lang="en-GB" sz="1500" dirty="0">
                <a:latin typeface="Arial" panose="020B0604020202020204" pitchFamily="34" charset="0"/>
                <a:cs typeface="Arial" panose="020B0604020202020204" pitchFamily="34" charset="0"/>
                <a:hlinkClick r:id="rId2"/>
              </a:rPr>
              <a:t>https://doi.org/10.1080/15428052.2019.1640156</a:t>
            </a:r>
            <a:r>
              <a:rPr lang="en-GB" sz="15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500" dirty="0">
                <a:latin typeface="Arial" panose="020B0604020202020204" pitchFamily="34" charset="0"/>
                <a:cs typeface="Arial" panose="020B0604020202020204" pitchFamily="34" charset="0"/>
              </a:rPr>
              <a:t>Bozkurt, H.Ö., Arslan, E., </a:t>
            </a:r>
            <a:r>
              <a:rPr lang="en-GB" sz="1500" dirty="0" err="1">
                <a:latin typeface="Arial" panose="020B0604020202020204" pitchFamily="34" charset="0"/>
                <a:cs typeface="Arial" panose="020B0604020202020204" pitchFamily="34" charset="0"/>
              </a:rPr>
              <a:t>Kendir</a:t>
            </a:r>
            <a:r>
              <a:rPr lang="en-GB" sz="1500" dirty="0">
                <a:latin typeface="Arial" panose="020B0604020202020204" pitchFamily="34" charset="0"/>
                <a:cs typeface="Arial" panose="020B0604020202020204" pitchFamily="34" charset="0"/>
              </a:rPr>
              <a:t>, H. and Keskin, Ö. (2023) Women in the Gastronomy Arena: Gender-Based Experiences Encountered. Food Bulletin, 4(3), pp. 129–146. Available at: </a:t>
            </a:r>
            <a:r>
              <a:rPr lang="en-GB" sz="1500" dirty="0">
                <a:latin typeface="Arial" panose="020B0604020202020204" pitchFamily="34" charset="0"/>
                <a:cs typeface="Arial" panose="020B0604020202020204" pitchFamily="34" charset="0"/>
                <a:hlinkClick r:id="rId3"/>
              </a:rPr>
              <a:t>https://prensipjournals.com/ojs/index.php/food/article/view/123</a:t>
            </a:r>
            <a:r>
              <a:rPr lang="en-GB" sz="15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500" dirty="0">
                <a:latin typeface="Arial" panose="020B0604020202020204" pitchFamily="34" charset="0"/>
                <a:cs typeface="Arial" panose="020B0604020202020204" pitchFamily="34" charset="0"/>
              </a:rPr>
              <a:t>Byrne, R. (2022) An Investigative Analysis on Female Presence and Highly Ranked Positions in Professional Kitchens in Ireland. Technological University Dublin. Available at: </a:t>
            </a:r>
            <a:r>
              <a:rPr lang="en-GB" sz="1500" dirty="0">
                <a:latin typeface="Arial" panose="020B0604020202020204" pitchFamily="34" charset="0"/>
                <a:cs typeface="Arial" panose="020B0604020202020204" pitchFamily="34" charset="0"/>
                <a:hlinkClick r:id="rId4"/>
              </a:rPr>
              <a:t>https://arrow.tudublin.ie/tfschcafdis/18/</a:t>
            </a:r>
            <a:r>
              <a:rPr lang="en-GB" sz="15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500" dirty="0" err="1">
                <a:latin typeface="Arial" panose="020B0604020202020204" pitchFamily="34" charset="0"/>
                <a:cs typeface="Arial" panose="020B0604020202020204" pitchFamily="34" charset="0"/>
              </a:rPr>
              <a:t>ExCeL</a:t>
            </a:r>
            <a:r>
              <a:rPr lang="en-GB" sz="1500" dirty="0">
                <a:latin typeface="Arial" panose="020B0604020202020204" pitchFamily="34" charset="0"/>
                <a:cs typeface="Arial" panose="020B0604020202020204" pitchFamily="34" charset="0"/>
              </a:rPr>
              <a:t> London (2024) Visitor Homepage - </a:t>
            </a:r>
            <a:r>
              <a:rPr lang="en-GB" sz="1500" dirty="0" err="1">
                <a:latin typeface="Arial" panose="020B0604020202020204" pitchFamily="34" charset="0"/>
                <a:cs typeface="Arial" panose="020B0604020202020204" pitchFamily="34" charset="0"/>
              </a:rPr>
              <a:t>ExCeL</a:t>
            </a:r>
            <a:r>
              <a:rPr lang="en-GB" sz="1500" dirty="0">
                <a:latin typeface="Arial" panose="020B0604020202020204" pitchFamily="34" charset="0"/>
                <a:cs typeface="Arial" panose="020B0604020202020204" pitchFamily="34" charset="0"/>
              </a:rPr>
              <a:t> London. Available at: </a:t>
            </a:r>
            <a:r>
              <a:rPr lang="en-GB" sz="1500" dirty="0">
                <a:latin typeface="Arial" panose="020B0604020202020204" pitchFamily="34" charset="0"/>
                <a:cs typeface="Arial" panose="020B0604020202020204" pitchFamily="34" charset="0"/>
                <a:hlinkClick r:id="rId5"/>
              </a:rPr>
              <a:t>https://www.excel.london</a:t>
            </a:r>
            <a:r>
              <a:rPr lang="en-GB" sz="15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Farrell, M. (2021) A Critical Analysis of Gender Inequality in the Chef Profession in Ireland. Technological University </a:t>
            </a:r>
            <a:r>
              <a:rPr lang="en-GB" sz="1400" dirty="0" err="1">
                <a:latin typeface="Arial" panose="020B0604020202020204" pitchFamily="34" charset="0"/>
                <a:cs typeface="Arial" panose="020B0604020202020204" pitchFamily="34" charset="0"/>
              </a:rPr>
              <a:t>Dublin.Available</a:t>
            </a:r>
            <a:r>
              <a:rPr lang="en-GB" sz="1400" dirty="0">
                <a:latin typeface="Arial" panose="020B0604020202020204" pitchFamily="34" charset="0"/>
                <a:cs typeface="Arial" panose="020B0604020202020204" pitchFamily="34" charset="0"/>
              </a:rPr>
              <a:t> at: </a:t>
            </a:r>
            <a:r>
              <a:rPr lang="en-GB" sz="1400" dirty="0">
                <a:latin typeface="Arial" panose="020B0604020202020204" pitchFamily="34" charset="0"/>
                <a:cs typeface="Arial" panose="020B0604020202020204" pitchFamily="34" charset="0"/>
                <a:hlinkClick r:id="rId6"/>
              </a:rPr>
              <a:t>https://arrow.tudublin.ie/tfschcafdis/7/</a:t>
            </a:r>
            <a:r>
              <a:rPr lang="en-GB" sz="14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500" dirty="0">
                <a:latin typeface="Arial" panose="020B0604020202020204" pitchFamily="34" charset="0"/>
                <a:cs typeface="Arial" panose="020B0604020202020204" pitchFamily="34" charset="0"/>
              </a:rPr>
              <a:t>García-</a:t>
            </a:r>
            <a:r>
              <a:rPr lang="en-GB" sz="1500" dirty="0" err="1">
                <a:latin typeface="Arial" panose="020B0604020202020204" pitchFamily="34" charset="0"/>
                <a:cs typeface="Arial" panose="020B0604020202020204" pitchFamily="34" charset="0"/>
              </a:rPr>
              <a:t>Henche</a:t>
            </a:r>
            <a:r>
              <a:rPr lang="en-GB" sz="1500" dirty="0">
                <a:latin typeface="Arial" panose="020B0604020202020204" pitchFamily="34" charset="0"/>
                <a:cs typeface="Arial" panose="020B0604020202020204" pitchFamily="34" charset="0"/>
              </a:rPr>
              <a:t>, B. and Cuesta-</a:t>
            </a:r>
            <a:r>
              <a:rPr lang="en-GB" sz="1500" dirty="0" err="1">
                <a:latin typeface="Arial" panose="020B0604020202020204" pitchFamily="34" charset="0"/>
                <a:cs typeface="Arial" panose="020B0604020202020204" pitchFamily="34" charset="0"/>
              </a:rPr>
              <a:t>Valiño</a:t>
            </a:r>
            <a:r>
              <a:rPr lang="en-GB" sz="1500" dirty="0">
                <a:latin typeface="Arial" panose="020B0604020202020204" pitchFamily="34" charset="0"/>
                <a:cs typeface="Arial" panose="020B0604020202020204" pitchFamily="34" charset="0"/>
              </a:rPr>
              <a:t>, P. (2022) The Increasing Visibility of Women in Gastronomy. International Journal of Gastronomy and Food Science, 30, p. 100589. Available at: </a:t>
            </a:r>
            <a:r>
              <a:rPr lang="en-GB" sz="1500" dirty="0">
                <a:latin typeface="Arial" panose="020B0604020202020204" pitchFamily="34" charset="0"/>
                <a:cs typeface="Arial" panose="020B0604020202020204" pitchFamily="34" charset="0"/>
                <a:hlinkClick r:id="rId7"/>
              </a:rPr>
              <a:t>https://doi.org/10.1016/j.ijgfs.2022.100589</a:t>
            </a:r>
            <a:r>
              <a:rPr lang="en-GB" sz="15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7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7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894828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12C98B-5D19-E397-D426-58CEB438A724}"/>
              </a:ext>
            </a:extLst>
          </p:cNvPr>
          <p:cNvSpPr>
            <a:spLocks noGrp="1"/>
          </p:cNvSpPr>
          <p:nvPr>
            <p:ph idx="1"/>
          </p:nvPr>
        </p:nvSpPr>
        <p:spPr>
          <a:xfrm>
            <a:off x="1103312" y="195943"/>
            <a:ext cx="10272259" cy="6292991"/>
          </a:xfrm>
        </p:spPr>
        <p:txBody>
          <a:bodyPr>
            <a:normAutofit lnSpcReduction="10000"/>
          </a:bodyPr>
          <a:lstStyle/>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400" dirty="0" err="1">
                <a:latin typeface="Arial" panose="020B0604020202020204" pitchFamily="34" charset="0"/>
                <a:cs typeface="Arial" panose="020B0604020202020204" pitchFamily="34" charset="0"/>
              </a:rPr>
              <a:t>Haddaji</a:t>
            </a:r>
            <a:r>
              <a:rPr lang="en-GB" sz="1400" dirty="0">
                <a:latin typeface="Arial" panose="020B0604020202020204" pitchFamily="34" charset="0"/>
                <a:cs typeface="Arial" panose="020B0604020202020204" pitchFamily="34" charset="0"/>
              </a:rPr>
              <a:t>, M., et al. (2017) Women Chefs' Access Barriers to Michelin Stars: A Case-Study Based Approach. Journal of Culinary Science and Technology, 15(2), pp. 211–230. Available at: </a:t>
            </a:r>
            <a:r>
              <a:rPr lang="en-GB" sz="1400" dirty="0">
                <a:latin typeface="Arial" panose="020B0604020202020204" pitchFamily="34" charset="0"/>
                <a:cs typeface="Arial" panose="020B0604020202020204" pitchFamily="34" charset="0"/>
                <a:hlinkClick r:id="rId2"/>
              </a:rPr>
              <a:t>https://doi.org/10.1080/15428052.2017.1289133</a:t>
            </a:r>
            <a:r>
              <a:rPr lang="en-GB" sz="14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400" dirty="0" err="1">
                <a:latin typeface="Arial" panose="020B0604020202020204" pitchFamily="34" charset="0"/>
                <a:cs typeface="Arial" panose="020B0604020202020204" pitchFamily="34" charset="0"/>
              </a:rPr>
              <a:t>Haddaji</a:t>
            </a:r>
            <a:r>
              <a:rPr lang="en-GB" sz="1400" dirty="0">
                <a:latin typeface="Arial" panose="020B0604020202020204" pitchFamily="34" charset="0"/>
                <a:cs typeface="Arial" panose="020B0604020202020204" pitchFamily="34" charset="0"/>
              </a:rPr>
              <a:t>, M. and </a:t>
            </a:r>
            <a:r>
              <a:rPr lang="en-GB" sz="1400" dirty="0" err="1">
                <a:latin typeface="Arial" panose="020B0604020202020204" pitchFamily="34" charset="0"/>
                <a:cs typeface="Arial" panose="020B0604020202020204" pitchFamily="34" charset="0"/>
              </a:rPr>
              <a:t>Albors-Garrigós</a:t>
            </a:r>
            <a:r>
              <a:rPr lang="en-GB" sz="1400" dirty="0">
                <a:latin typeface="Arial" panose="020B0604020202020204" pitchFamily="34" charset="0"/>
                <a:cs typeface="Arial" panose="020B0604020202020204" pitchFamily="34" charset="0"/>
              </a:rPr>
              <a:t>, J. (2020) Gender Discrimination in Haute Cuisine: A Systematic Literature and Media Analysis.</a:t>
            </a: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400" dirty="0" err="1">
                <a:latin typeface="Arial" panose="020B0604020202020204" pitchFamily="34" charset="0"/>
                <a:cs typeface="Arial" panose="020B0604020202020204" pitchFamily="34" charset="0"/>
              </a:rPr>
              <a:t>Haddaji</a:t>
            </a:r>
            <a:r>
              <a:rPr lang="en-GB" sz="1400" dirty="0">
                <a:latin typeface="Arial" panose="020B0604020202020204" pitchFamily="34" charset="0"/>
                <a:cs typeface="Arial" panose="020B0604020202020204" pitchFamily="34" charset="0"/>
              </a:rPr>
              <a:t>, M. and </a:t>
            </a:r>
            <a:r>
              <a:rPr lang="en-GB" sz="1400" dirty="0" err="1">
                <a:latin typeface="Arial" panose="020B0604020202020204" pitchFamily="34" charset="0"/>
                <a:cs typeface="Arial" panose="020B0604020202020204" pitchFamily="34" charset="0"/>
              </a:rPr>
              <a:t>Albors-Garrigós</a:t>
            </a:r>
            <a:r>
              <a:rPr lang="en-GB" sz="1400" dirty="0">
                <a:latin typeface="Arial" panose="020B0604020202020204" pitchFamily="34" charset="0"/>
                <a:cs typeface="Arial" panose="020B0604020202020204" pitchFamily="34" charset="0"/>
              </a:rPr>
              <a:t>, J. (2018) Women Professional Progress to Chef’s Position: Results of an International Survey. Journal of Hospitality and Tourism Research. Available at: </a:t>
            </a:r>
            <a:r>
              <a:rPr lang="en-GB" sz="1400" dirty="0">
                <a:latin typeface="Arial" panose="020B0604020202020204" pitchFamily="34" charset="0"/>
                <a:cs typeface="Arial" panose="020B0604020202020204" pitchFamily="34" charset="0"/>
                <a:hlinkClick r:id="rId3"/>
              </a:rPr>
              <a:t>https://www.researchgate.net/publication/319370576</a:t>
            </a:r>
            <a:r>
              <a:rPr lang="en-GB" sz="14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Hansford, E. (2011) The Role of Social Support Systems in the Advancement of Professional Chefs. Georgia State University. Available at: </a:t>
            </a:r>
            <a:r>
              <a:rPr lang="en-GB" sz="1400" dirty="0">
                <a:latin typeface="Arial" panose="020B0604020202020204" pitchFamily="34" charset="0"/>
                <a:cs typeface="Arial" panose="020B0604020202020204" pitchFamily="34" charset="0"/>
                <a:hlinkClick r:id="rId4"/>
              </a:rPr>
              <a:t>https://scholarworks.gsu.edu/anthro_theses/50/</a:t>
            </a:r>
            <a:r>
              <a:rPr lang="en-GB" sz="14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Harris, Deborah Ann, and Patti Giuffre. Taking the Heat : Women Chefs and Gender Inequality in the Professional Kitchen. New Brunswick, New Jersey, Rutgers University Press, 2015.</a:t>
            </a: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Hansford, E. (2011) The Role of Social Support Systems in the Advancement of Professional Chefs. Georgia State University. Available at: </a:t>
            </a:r>
            <a:r>
              <a:rPr lang="en-GB" sz="1400" dirty="0">
                <a:latin typeface="Arial" panose="020B0604020202020204" pitchFamily="34" charset="0"/>
                <a:cs typeface="Arial" panose="020B0604020202020204" pitchFamily="34" charset="0"/>
                <a:hlinkClick r:id="rId4"/>
              </a:rPr>
              <a:t>https://scholarworks.gsu.edu/anthro_theses/50/</a:t>
            </a:r>
            <a:r>
              <a:rPr lang="en-GB" sz="14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International Journal of Hospitality Management, 25(3), pp. 145–167. Available at: </a:t>
            </a:r>
            <a:r>
              <a:rPr lang="en-GB" sz="1600" dirty="0">
                <a:latin typeface="Arial" panose="020B0604020202020204" pitchFamily="34" charset="0"/>
                <a:cs typeface="Arial" panose="020B0604020202020204" pitchFamily="34" charset="0"/>
                <a:hlinkClick r:id="rId5"/>
              </a:rPr>
              <a:t>https://www.sciencedirect.com/science/article/pii/S0278431920301213</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215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DC0C43-6CB4-492A-1A8D-24C4DF3746AE}"/>
              </a:ext>
            </a:extLst>
          </p:cNvPr>
          <p:cNvSpPr>
            <a:spLocks noGrp="1"/>
          </p:cNvSpPr>
          <p:nvPr>
            <p:ph idx="1"/>
          </p:nvPr>
        </p:nvSpPr>
        <p:spPr>
          <a:xfrm>
            <a:off x="925286" y="435428"/>
            <a:ext cx="10199913" cy="5704113"/>
          </a:xfrm>
        </p:spPr>
        <p:txBody>
          <a:bodyPr>
            <a:normAutofit fontScale="70000" lnSpcReduction="20000"/>
          </a:bodyPr>
          <a:lstStyle/>
          <a:p>
            <a:pPr>
              <a:buFont typeface="Wingdings" panose="05000000000000000000" pitchFamily="2" charset="2"/>
              <a:buChar char="§"/>
            </a:pPr>
            <a:r>
              <a:rPr lang="en-GB" sz="2000" dirty="0">
                <a:latin typeface="Arial" panose="020B0604020202020204" pitchFamily="34" charset="0"/>
                <a:cs typeface="Arial" panose="020B0604020202020204" pitchFamily="34" charset="0"/>
              </a:rPr>
              <a:t>Lashley, C. (2022) Why Women Don't Become Chefs. Prejudice and Discrimination in Hotels, Restaurants and Bars. Taylor and Francis. Available at: </a:t>
            </a:r>
            <a:r>
              <a:rPr lang="en-GB" sz="2000" dirty="0">
                <a:latin typeface="Arial" panose="020B0604020202020204" pitchFamily="34" charset="0"/>
                <a:cs typeface="Arial" panose="020B0604020202020204" pitchFamily="34" charset="0"/>
                <a:hlinkClick r:id="rId2"/>
              </a:rPr>
              <a:t>https://www.taylorfrancis.com</a:t>
            </a:r>
            <a:r>
              <a:rPr lang="en-GB" sz="20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err="1">
                <a:latin typeface="Arial" panose="020B0604020202020204" pitchFamily="34" charset="0"/>
                <a:cs typeface="Arial" panose="020B0604020202020204" pitchFamily="34" charset="0"/>
              </a:rPr>
              <a:t>Madichie</a:t>
            </a:r>
            <a:r>
              <a:rPr lang="en-GB" dirty="0">
                <a:latin typeface="Arial" panose="020B0604020202020204" pitchFamily="34" charset="0"/>
                <a:cs typeface="Arial" panose="020B0604020202020204" pitchFamily="34" charset="0"/>
              </a:rPr>
              <a:t>, N.O. (2013) Sex in the Kitchen: Changing Gender Roles in a Female-Dominated Occupation. International Journal of Entrepreneurship and Small Business, 22(4), pp. 445–470. Available at: </a:t>
            </a:r>
            <a:r>
              <a:rPr lang="en-GB" dirty="0">
                <a:latin typeface="Arial" panose="020B0604020202020204" pitchFamily="34" charset="0"/>
                <a:cs typeface="Arial" panose="020B0604020202020204" pitchFamily="34" charset="0"/>
                <a:hlinkClick r:id="rId3"/>
              </a:rPr>
              <a:t>https://www.inderscienceonline.com/doi/abs/10.1504/IJESB.2013.050754</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McIntosh, A. and Harris, C. (2020) Media Images and the Gendered Representation of Chefs. Research in Hospitality Management, 10(1), pp. 32-47. Available at: </a:t>
            </a:r>
            <a:r>
              <a:rPr lang="en-GB" sz="2000" dirty="0">
                <a:latin typeface="Arial" panose="020B0604020202020204" pitchFamily="34" charset="0"/>
                <a:cs typeface="Arial" panose="020B0604020202020204" pitchFamily="34" charset="0"/>
                <a:hlinkClick r:id="rId4"/>
              </a:rPr>
              <a:t>https://www.ajol.info/index.php/rhm/article/view/198058</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McIntosh, A. and Harris, C. (2024) Challenges Faced by Female Chefs in the UK Hospitality Sector. International Journal of Tourism and Hospitality Management. Available at: </a:t>
            </a:r>
            <a:r>
              <a:rPr lang="en-GB" dirty="0">
                <a:latin typeface="Arial" panose="020B0604020202020204" pitchFamily="34" charset="0"/>
                <a:cs typeface="Arial" panose="020B0604020202020204" pitchFamily="34" charset="0"/>
                <a:hlinkClick r:id="rId5"/>
              </a:rPr>
              <a:t>https://intellectdiscover.com/content/journals/10.1386/hosp_00069_1</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Michelin. “Just 6% of the World’s Top Restaurants Are Led by Women, Study Finds.” Restaurantonline.co.uk.  ,20 July 2022, </a:t>
            </a:r>
            <a:r>
              <a:rPr lang="en-GB" sz="2000" dirty="0">
                <a:latin typeface="Arial" panose="020B0604020202020204" pitchFamily="34" charset="0"/>
                <a:cs typeface="Arial" panose="020B0604020202020204" pitchFamily="34" charset="0"/>
                <a:hlinkClick r:id="rId6"/>
              </a:rPr>
              <a:t>www.restaurantonline.co.uk/Article/2022/07/20/Just-6-of-the-world-s-top-restaurants-are-led-by-women-study-by-Chef-s-Pencil-shows/</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Mordor Intelligence (2022) Hospitality Industry in the United Kingdom - Growth, Trends, and Forecasts (2020 - 2025). Available at: </a:t>
            </a:r>
            <a:r>
              <a:rPr lang="en-GB" sz="2000" dirty="0">
                <a:latin typeface="Arial" panose="020B0604020202020204" pitchFamily="34" charset="0"/>
                <a:cs typeface="Arial" panose="020B0604020202020204" pitchFamily="34" charset="0"/>
                <a:hlinkClick r:id="rId7"/>
              </a:rPr>
              <a:t>https://www.mordorintelligence.com</a:t>
            </a:r>
            <a:r>
              <a:rPr lang="en-GB" sz="20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1416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32CD6-07C2-46FF-6966-385DF7462E78}"/>
              </a:ext>
            </a:extLst>
          </p:cNvPr>
          <p:cNvSpPr>
            <a:spLocks noGrp="1"/>
          </p:cNvSpPr>
          <p:nvPr>
            <p:ph idx="1"/>
          </p:nvPr>
        </p:nvSpPr>
        <p:spPr>
          <a:xfrm>
            <a:off x="957943" y="413658"/>
            <a:ext cx="10003971" cy="5834742"/>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Office for National Statistics (ONS) (2019) Chefs in London and the UK, 2009 to 2017. Available at: </a:t>
            </a:r>
            <a:r>
              <a:rPr lang="en-GB" sz="1600" dirty="0">
                <a:latin typeface="Arial" panose="020B0604020202020204" pitchFamily="34" charset="0"/>
                <a:cs typeface="Arial" panose="020B0604020202020204" pitchFamily="34" charset="0"/>
                <a:hlinkClick r:id="rId2"/>
              </a:rPr>
              <a:t>https://www.ons.gov.uk</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dirty="0" err="1">
                <a:latin typeface="Arial" panose="020B0604020202020204" pitchFamily="34" charset="0"/>
                <a:cs typeface="Arial" panose="020B0604020202020204" pitchFamily="34" charset="0"/>
              </a:rPr>
              <a:t>Türkmendağ</a:t>
            </a:r>
            <a:r>
              <a:rPr lang="en-GB" sz="1600" dirty="0">
                <a:latin typeface="Arial" panose="020B0604020202020204" pitchFamily="34" charset="0"/>
                <a:cs typeface="Arial" panose="020B0604020202020204" pitchFamily="34" charset="0"/>
              </a:rPr>
              <a:t>, T. and </a:t>
            </a:r>
            <a:r>
              <a:rPr lang="en-GB" sz="1600" dirty="0" err="1">
                <a:latin typeface="Arial" panose="020B0604020202020204" pitchFamily="34" charset="0"/>
                <a:cs typeface="Arial" panose="020B0604020202020204" pitchFamily="34" charset="0"/>
              </a:rPr>
              <a:t>Karaman</a:t>
            </a:r>
            <a:r>
              <a:rPr lang="en-GB" sz="1600" dirty="0">
                <a:latin typeface="Arial" panose="020B0604020202020204" pitchFamily="34" charset="0"/>
                <a:cs typeface="Arial" panose="020B0604020202020204" pitchFamily="34" charset="0"/>
              </a:rPr>
              <a:t>, N. (2024) Gender Inequality in the Culinary Profession in Tourism. Frontiers in Sociology, 30, pp. 45–60. Available at: </a:t>
            </a:r>
            <a:r>
              <a:rPr lang="en-GB" sz="1600" dirty="0">
                <a:latin typeface="Arial" panose="020B0604020202020204" pitchFamily="34" charset="0"/>
                <a:cs typeface="Arial" panose="020B0604020202020204" pitchFamily="34" charset="0"/>
                <a:hlinkClick r:id="rId3"/>
              </a:rPr>
              <a:t>https://www.frontiersin.org/articles/10.3389/fsoc.2024.1323096/full</a:t>
            </a:r>
            <a:r>
              <a:rPr lang="en-GB" sz="16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1600" b="0" i="0" dirty="0">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1600" b="0" i="0" dirty="0">
                <a:effectLst/>
                <a:latin typeface="Arial" panose="020B0604020202020204" pitchFamily="34" charset="0"/>
                <a:cs typeface="Arial" panose="020B0604020202020204" pitchFamily="34" charset="0"/>
              </a:rPr>
              <a:t>Transport for London. “Keeping London Moving.” </a:t>
            </a:r>
            <a:r>
              <a:rPr lang="en-GB" sz="1600" b="0" i="1" dirty="0">
                <a:effectLst/>
                <a:latin typeface="Arial" panose="020B0604020202020204" pitchFamily="34" charset="0"/>
                <a:cs typeface="Arial" panose="020B0604020202020204" pitchFamily="34" charset="0"/>
              </a:rPr>
              <a:t>Transport for London</a:t>
            </a:r>
            <a:r>
              <a:rPr lang="en-GB" sz="1600" b="0" i="0" dirty="0">
                <a:effectLst/>
                <a:latin typeface="Arial" panose="020B0604020202020204" pitchFamily="34" charset="0"/>
                <a:cs typeface="Arial" panose="020B0604020202020204" pitchFamily="34" charset="0"/>
              </a:rPr>
              <a:t>, 2019, </a:t>
            </a:r>
            <a:r>
              <a:rPr lang="en-GB" sz="16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tfl.gov.uk/</a:t>
            </a:r>
            <a:r>
              <a:rPr lang="en-GB" sz="1600" b="0" i="0" dirty="0">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99108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2.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5997</TotalTime>
  <Words>2871</Words>
  <Application>Microsoft Office PowerPoint</Application>
  <PresentationFormat>Widescreen</PresentationFormat>
  <Paragraphs>156</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Century Gothic</vt:lpstr>
      <vt:lpstr>Wingdings</vt:lpstr>
      <vt:lpstr>Wingdings 3</vt:lpstr>
      <vt:lpstr>Ion</vt:lpstr>
      <vt:lpstr>Student Name: Adriana Balica  Student ID: 2232252 Tutor Name: Chris Wilkin Module Name and Code: International Meetings Management for Hotel Industry BMIH 6007 </vt:lpstr>
      <vt:lpstr>Event Proposal: “Culinary Queens 2025: Empowering Women Chefs in the 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adriana balica</dc:creator>
  <cp:lastModifiedBy>adriana balica</cp:lastModifiedBy>
  <cp:revision>2</cp:revision>
  <dcterms:created xsi:type="dcterms:W3CDTF">2025-01-27T09:39:32Z</dcterms:created>
  <dcterms:modified xsi:type="dcterms:W3CDTF">2025-02-03T12:15:51Z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