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0"/>
  </p:notesMasterIdLst>
  <p:handoutMasterIdLst>
    <p:handoutMasterId r:id="rId31"/>
  </p:handoutMasterIdLst>
  <p:sldIdLst>
    <p:sldId id="256" r:id="rId5"/>
    <p:sldId id="259" r:id="rId6"/>
    <p:sldId id="260" r:id="rId7"/>
    <p:sldId id="422" r:id="rId8"/>
    <p:sldId id="262" r:id="rId9"/>
    <p:sldId id="261" r:id="rId10"/>
    <p:sldId id="263" r:id="rId11"/>
    <p:sldId id="265" r:id="rId12"/>
    <p:sldId id="264" r:id="rId13"/>
    <p:sldId id="258" r:id="rId14"/>
    <p:sldId id="418" r:id="rId15"/>
    <p:sldId id="419" r:id="rId16"/>
    <p:sldId id="420" r:id="rId17"/>
    <p:sldId id="421" r:id="rId18"/>
    <p:sldId id="410" r:id="rId19"/>
    <p:sldId id="411" r:id="rId20"/>
    <p:sldId id="412" r:id="rId21"/>
    <p:sldId id="413" r:id="rId22"/>
    <p:sldId id="414" r:id="rId23"/>
    <p:sldId id="415" r:id="rId24"/>
    <p:sldId id="416" r:id="rId25"/>
    <p:sldId id="268" r:id="rId26"/>
    <p:sldId id="266" r:id="rId27"/>
    <p:sldId id="417" r:id="rId28"/>
    <p:sldId id="409" r:id="rId29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E949CDC-A846-4C4D-9F0C-B3F9FE4B0628}" v="7" dt="2023-01-10T11:14:27.86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9780" autoAdjust="0"/>
    <p:restoredTop sz="65805" autoAdjust="0"/>
  </p:normalViewPr>
  <p:slideViewPr>
    <p:cSldViewPr snapToGrid="0">
      <p:cViewPr varScale="1">
        <p:scale>
          <a:sx n="75" d="100"/>
          <a:sy n="75" d="100"/>
        </p:scale>
        <p:origin x="2970" y="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-5805"/>
    </p:cViewPr>
  </p:sorter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3072"/>
        <p:guide pos="2101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presProps" Target="presProps.xml"/><Relationship Id="rId37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tasha Davies (IMH)" userId="S::n.l.davies@uwtsd.ac.uk::f8d816cd-2c21-46a2-8815-9450f2bd6f78" providerId="AD" clId="Web-{523D4436-B199-5373-4648-705BBE2F9D6A}"/>
    <pc:docChg chg="modSld">
      <pc:chgData name="Natasha Davies (IMH)" userId="S::n.l.davies@uwtsd.ac.uk::f8d816cd-2c21-46a2-8815-9450f2bd6f78" providerId="AD" clId="Web-{523D4436-B199-5373-4648-705BBE2F9D6A}" dt="2023-01-10T11:28:06.607" v="14"/>
      <pc:docMkLst>
        <pc:docMk/>
      </pc:docMkLst>
      <pc:sldChg chg="modNotes">
        <pc:chgData name="Natasha Davies (IMH)" userId="S::n.l.davies@uwtsd.ac.uk::f8d816cd-2c21-46a2-8815-9450f2bd6f78" providerId="AD" clId="Web-{523D4436-B199-5373-4648-705BBE2F9D6A}" dt="2023-01-10T11:27:12.040" v="5"/>
        <pc:sldMkLst>
          <pc:docMk/>
          <pc:sldMk cId="0" sldId="258"/>
        </pc:sldMkLst>
      </pc:sldChg>
      <pc:sldChg chg="modNotes">
        <pc:chgData name="Natasha Davies (IMH)" userId="S::n.l.davies@uwtsd.ac.uk::f8d816cd-2c21-46a2-8815-9450f2bd6f78" providerId="AD" clId="Web-{523D4436-B199-5373-4648-705BBE2F9D6A}" dt="2023-01-10T11:26:50.820" v="0"/>
        <pc:sldMkLst>
          <pc:docMk/>
          <pc:sldMk cId="0" sldId="259"/>
        </pc:sldMkLst>
      </pc:sldChg>
      <pc:sldChg chg="modNotes">
        <pc:chgData name="Natasha Davies (IMH)" userId="S::n.l.davies@uwtsd.ac.uk::f8d816cd-2c21-46a2-8815-9450f2bd6f78" providerId="AD" clId="Web-{523D4436-B199-5373-4648-705BBE2F9D6A}" dt="2023-01-10T11:26:54.132" v="1"/>
        <pc:sldMkLst>
          <pc:docMk/>
          <pc:sldMk cId="0" sldId="260"/>
        </pc:sldMkLst>
      </pc:sldChg>
      <pc:sldChg chg="modNotes">
        <pc:chgData name="Natasha Davies (IMH)" userId="S::n.l.davies@uwtsd.ac.uk::f8d816cd-2c21-46a2-8815-9450f2bd6f78" providerId="AD" clId="Web-{523D4436-B199-5373-4648-705BBE2F9D6A}" dt="2023-01-10T11:27:01.914" v="2"/>
        <pc:sldMkLst>
          <pc:docMk/>
          <pc:sldMk cId="0" sldId="263"/>
        </pc:sldMkLst>
      </pc:sldChg>
      <pc:sldChg chg="modNotes">
        <pc:chgData name="Natasha Davies (IMH)" userId="S::n.l.davies@uwtsd.ac.uk::f8d816cd-2c21-46a2-8815-9450f2bd6f78" providerId="AD" clId="Web-{523D4436-B199-5373-4648-705BBE2F9D6A}" dt="2023-01-10T11:27:06.040" v="3"/>
        <pc:sldMkLst>
          <pc:docMk/>
          <pc:sldMk cId="0" sldId="265"/>
        </pc:sldMkLst>
      </pc:sldChg>
      <pc:sldChg chg="modNotes">
        <pc:chgData name="Natasha Davies (IMH)" userId="S::n.l.davies@uwtsd.ac.uk::f8d816cd-2c21-46a2-8815-9450f2bd6f78" providerId="AD" clId="Web-{523D4436-B199-5373-4648-705BBE2F9D6A}" dt="2023-01-10T11:27:50.762" v="12"/>
        <pc:sldMkLst>
          <pc:docMk/>
          <pc:sldMk cId="0" sldId="413"/>
        </pc:sldMkLst>
      </pc:sldChg>
      <pc:sldChg chg="modNotes">
        <pc:chgData name="Natasha Davies (IMH)" userId="S::n.l.davies@uwtsd.ac.uk::f8d816cd-2c21-46a2-8815-9450f2bd6f78" providerId="AD" clId="Web-{523D4436-B199-5373-4648-705BBE2F9D6A}" dt="2023-01-10T11:27:59.637" v="13"/>
        <pc:sldMkLst>
          <pc:docMk/>
          <pc:sldMk cId="0" sldId="414"/>
        </pc:sldMkLst>
      </pc:sldChg>
      <pc:sldChg chg="modNotes">
        <pc:chgData name="Natasha Davies (IMH)" userId="S::n.l.davies@uwtsd.ac.uk::f8d816cd-2c21-46a2-8815-9450f2bd6f78" providerId="AD" clId="Web-{523D4436-B199-5373-4648-705BBE2F9D6A}" dt="2023-01-10T11:28:06.607" v="14"/>
        <pc:sldMkLst>
          <pc:docMk/>
          <pc:sldMk cId="0" sldId="415"/>
        </pc:sldMkLst>
      </pc:sldChg>
      <pc:sldChg chg="modNotes">
        <pc:chgData name="Natasha Davies (IMH)" userId="S::n.l.davies@uwtsd.ac.uk::f8d816cd-2c21-46a2-8815-9450f2bd6f78" providerId="AD" clId="Web-{523D4436-B199-5373-4648-705BBE2F9D6A}" dt="2023-01-10T11:27:16.650" v="6"/>
        <pc:sldMkLst>
          <pc:docMk/>
          <pc:sldMk cId="0" sldId="418"/>
        </pc:sldMkLst>
      </pc:sldChg>
      <pc:sldChg chg="modNotes">
        <pc:chgData name="Natasha Davies (IMH)" userId="S::n.l.davies@uwtsd.ac.uk::f8d816cd-2c21-46a2-8815-9450f2bd6f78" providerId="AD" clId="Web-{523D4436-B199-5373-4648-705BBE2F9D6A}" dt="2023-01-10T11:27:20.838" v="7"/>
        <pc:sldMkLst>
          <pc:docMk/>
          <pc:sldMk cId="0" sldId="419"/>
        </pc:sldMkLst>
      </pc:sldChg>
      <pc:sldChg chg="modNotes">
        <pc:chgData name="Natasha Davies (IMH)" userId="S::n.l.davies@uwtsd.ac.uk::f8d816cd-2c21-46a2-8815-9450f2bd6f78" providerId="AD" clId="Web-{523D4436-B199-5373-4648-705BBE2F9D6A}" dt="2023-01-10T11:27:33.151" v="10"/>
        <pc:sldMkLst>
          <pc:docMk/>
          <pc:sldMk cId="0" sldId="420"/>
        </pc:sldMkLst>
      </pc:sldChg>
      <pc:sldChg chg="modNotes">
        <pc:chgData name="Natasha Davies (IMH)" userId="S::n.l.davies@uwtsd.ac.uk::f8d816cd-2c21-46a2-8815-9450f2bd6f78" providerId="AD" clId="Web-{523D4436-B199-5373-4648-705BBE2F9D6A}" dt="2023-01-10T11:27:36.792" v="11"/>
        <pc:sldMkLst>
          <pc:docMk/>
          <pc:sldMk cId="0" sldId="421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10/01/2023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27FFB3-AFAE-48C5-B013-288363B2437E}" type="datetimeFigureOut">
              <a:rPr lang="en-GB" smtClean="0"/>
              <a:t>10/01/2023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39825" y="1219200"/>
            <a:ext cx="4389438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E43DBC-073C-4AB9-9B7E-763DDAD352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05807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E43DBC-073C-4AB9-9B7E-763DDAD352F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83783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E43DBC-073C-4AB9-9B7E-763DDAD352F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50624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E43DBC-073C-4AB9-9B7E-763DDAD352F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667955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E43DBC-073C-4AB9-9B7E-763DDAD352F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91229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E43DBC-073C-4AB9-9B7E-763DDAD352F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574142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44E58A05-7EFD-3E2B-8432-53268B5DCA7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96EF429-0839-4A70-9F5B-BF46AB3986D3}" type="slidenum">
              <a:rPr lang="en-GB" altLang="en-US"/>
              <a:pPr/>
              <a:t>10</a:t>
            </a:fld>
            <a:endParaRPr lang="en-GB" altLang="en-US"/>
          </a:p>
        </p:txBody>
      </p:sp>
      <p:sp>
        <p:nvSpPr>
          <p:cNvPr id="11266" name="Rectangle 2">
            <a:extLst>
              <a:ext uri="{FF2B5EF4-FFF2-40B4-BE49-F238E27FC236}">
                <a16:creationId xmlns:a16="http://schemas.microsoft.com/office/drawing/2014/main" id="{6A35CA51-6A68-039B-0670-1328FD1ED04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66FA3F38-B533-11EF-B4D5-4793C7E84D1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228600" indent="-228600"/>
            <a:r>
              <a:rPr lang="en-GB" altLang="en-US" dirty="0"/>
              <a:t>     </a:t>
            </a:r>
            <a:endParaRPr lang="en-GB" altLang="en-US">
              <a:cs typeface="Calibri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0899C065-9F23-DEC4-A777-00FC7997BAB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4055C90-9022-44BB-B83F-9A9DA2EA6F61}" type="slidenum">
              <a:rPr lang="en-GB" altLang="en-US"/>
              <a:pPr/>
              <a:t>11</a:t>
            </a:fld>
            <a:endParaRPr lang="en-GB" altLang="en-US"/>
          </a:p>
        </p:txBody>
      </p:sp>
      <p:sp>
        <p:nvSpPr>
          <p:cNvPr id="13314" name="Rectangle 2">
            <a:extLst>
              <a:ext uri="{FF2B5EF4-FFF2-40B4-BE49-F238E27FC236}">
                <a16:creationId xmlns:a16="http://schemas.microsoft.com/office/drawing/2014/main" id="{5B2538E4-01FC-5338-7842-7CFC5884F12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247C7B95-A741-BD9D-92D2-C15515CEC2F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dirty="0">
              <a:cs typeface="Calibri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7A814C29-7379-1089-8C1D-DDCD1671DFA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CC9ECA9-198B-444C-B185-8E1EE44B2A55}" type="slidenum">
              <a:rPr lang="en-GB" altLang="en-US"/>
              <a:pPr/>
              <a:t>12</a:t>
            </a:fld>
            <a:endParaRPr lang="en-GB" altLang="en-US"/>
          </a:p>
        </p:txBody>
      </p:sp>
      <p:sp>
        <p:nvSpPr>
          <p:cNvPr id="15362" name="Rectangle 2">
            <a:extLst>
              <a:ext uri="{FF2B5EF4-FFF2-40B4-BE49-F238E27FC236}">
                <a16:creationId xmlns:a16="http://schemas.microsoft.com/office/drawing/2014/main" id="{56F6C31E-C6D6-E15A-67E8-730D6B1F914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3" name="Rectangle 3">
            <a:extLst>
              <a:ext uri="{FF2B5EF4-FFF2-40B4-BE49-F238E27FC236}">
                <a16:creationId xmlns:a16="http://schemas.microsoft.com/office/drawing/2014/main" id="{3961A128-391E-C1DF-2B6D-EADD34F81EA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lvl="1">
              <a:lnSpc>
                <a:spcPct val="90000"/>
              </a:lnSpc>
            </a:pPr>
            <a:r>
              <a:rPr lang="en-GB" altLang="en-US" dirty="0"/>
              <a:t> </a:t>
            </a:r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80A06CDD-D35A-9D3E-BA34-CBB8A678931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1AC351D-6843-4ECA-A161-56CA4D1C6CCA}" type="slidenum">
              <a:rPr lang="en-GB" altLang="en-US"/>
              <a:pPr/>
              <a:t>13</a:t>
            </a:fld>
            <a:endParaRPr lang="en-GB" altLang="en-US"/>
          </a:p>
        </p:txBody>
      </p:sp>
      <p:sp>
        <p:nvSpPr>
          <p:cNvPr id="17410" name="Rectangle 2">
            <a:extLst>
              <a:ext uri="{FF2B5EF4-FFF2-40B4-BE49-F238E27FC236}">
                <a16:creationId xmlns:a16="http://schemas.microsoft.com/office/drawing/2014/main" id="{CCC01397-B348-8CDC-803B-3F0DC3BF4A4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EF56F40F-846E-1F28-F57C-6A48EDE76D5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228600" indent="-228600"/>
            <a:endParaRPr lang="en-GB" altLang="en-US" sz="1600" dirty="0">
              <a:cs typeface="Calibri" panose="020F0502020204030204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5C4D551A-3C01-3E75-5FD9-B090A9AA196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6553DFC-FD7B-4ADF-96BF-7B1198C88519}" type="slidenum">
              <a:rPr lang="en-GB" altLang="en-US"/>
              <a:pPr/>
              <a:t>14</a:t>
            </a:fld>
            <a:endParaRPr lang="en-GB" altLang="en-US"/>
          </a:p>
        </p:txBody>
      </p:sp>
      <p:sp>
        <p:nvSpPr>
          <p:cNvPr id="19458" name="Rectangle 2">
            <a:extLst>
              <a:ext uri="{FF2B5EF4-FFF2-40B4-BE49-F238E27FC236}">
                <a16:creationId xmlns:a16="http://schemas.microsoft.com/office/drawing/2014/main" id="{85F74FCE-E3DE-9F0E-7A0D-EA6A41753FA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12447B68-F270-98FC-3F0F-AFDB27E250D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lnSpc>
                <a:spcPct val="90000"/>
              </a:lnSpc>
              <a:buFontTx/>
              <a:buChar char="•"/>
            </a:pPr>
            <a:endParaRPr lang="en-GB" altLang="en-US" sz="1000" dirty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Our perception can vary day to day and can be dependant on who’s company we are in.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E43DBC-073C-4AB9-9B7E-763DDAD352F9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229018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For example if we see an employee being rather aggressive towards another employee then our behaviour may be different compared to if the situation was calm.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E43DBC-073C-4AB9-9B7E-763DDAD352F9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268585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E43DBC-073C-4AB9-9B7E-763DDAD352F9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071296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cs typeface="Calibri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E43DBC-073C-4AB9-9B7E-763DDAD352F9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670684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E43DBC-073C-4AB9-9B7E-763DDAD352F9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46785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10/01/2023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10/01/2023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10/01/2023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10/01/2023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10/01/2023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3.png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3.png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hyperlink" Target="https://www.peoplemanagement.co.uk/article/1790559/third-workers-hiding-secret-skills-employers-professional-body-says" TargetMode="External"/><Relationship Id="rId5" Type="http://schemas.openxmlformats.org/officeDocument/2006/relationships/hyperlink" Target="Leaders%20must%20be%20aware%20of%20the%20different%20personalities%20within%20their%20team.%20The%20traits%20of%20the%20leader%20will%20be%20the%20determining%20factor%20on%20how%20the%20team%20acts%20and%20how%20productive%20they%20are.%20We%20must%20know%20our%20employees%20before%20putting%20people%20in%20leadership%20roles%20as%20the%20wrong%20people%20can%20impact%20the%20performance%20of%20the%20workforce.%20Dyslexic%20worker%20fired" TargetMode="External"/><Relationship Id="rId4" Type="http://schemas.openxmlformats.org/officeDocument/2006/relationships/notesSlide" Target="../notesSlides/notesSlid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0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4" Type="http://schemas.openxmlformats.org/officeDocument/2006/relationships/image" Target="../media/image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6" Type="http://schemas.openxmlformats.org/officeDocument/2006/relationships/image" Target="../media/image3.png"/><Relationship Id="rId5" Type="http://schemas.openxmlformats.org/officeDocument/2006/relationships/image" Target="../media/image6.wmf"/><Relationship Id="rId4" Type="http://schemas.openxmlformats.org/officeDocument/2006/relationships/notesSlide" Target="../notesSlides/notesSlide1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4" Type="http://schemas.openxmlformats.org/officeDocument/2006/relationships/image" Target="../media/image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4" Type="http://schemas.openxmlformats.org/officeDocument/2006/relationships/image" Target="../media/image3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4" Type="http://schemas.openxmlformats.org/officeDocument/2006/relationships/image" Target="../media/image3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4.m4a"/><Relationship Id="rId1" Type="http://schemas.microsoft.com/office/2007/relationships/media" Target="../media/media24.m4a"/><Relationship Id="rId4" Type="http://schemas.openxmlformats.org/officeDocument/2006/relationships/image" Target="../media/image3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5.m4a"/><Relationship Id="rId1" Type="http://schemas.microsoft.com/office/2007/relationships/media" Target="../media/media25.m4a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36120" y="1484784"/>
            <a:ext cx="9180512" cy="3846289"/>
          </a:xfrm>
        </p:spPr>
        <p:txBody>
          <a:bodyPr>
            <a:normAutofit/>
          </a:bodyPr>
          <a:lstStyle/>
          <a:p>
            <a:r>
              <a:rPr lang="en-GB" i="1" dirty="0">
                <a:solidFill>
                  <a:schemeClr val="bg1"/>
                </a:solidFill>
              </a:rPr>
              <a:t>Shaping Cultures</a:t>
            </a:r>
            <a:br>
              <a:rPr lang="en-GB" i="1" dirty="0">
                <a:solidFill>
                  <a:schemeClr val="bg1"/>
                </a:solidFill>
              </a:rPr>
            </a:br>
            <a:br>
              <a:rPr lang="en-GB" i="1" dirty="0">
                <a:solidFill>
                  <a:schemeClr val="bg1"/>
                </a:solidFill>
              </a:rPr>
            </a:br>
            <a:r>
              <a:rPr lang="en-GB" sz="3100" i="1" dirty="0">
                <a:solidFill>
                  <a:schemeClr val="bg1"/>
                </a:solidFill>
              </a:rPr>
              <a:t>Natasha Davies, January 2023</a:t>
            </a:r>
            <a:endParaRPr lang="en-GB" sz="3100" dirty="0">
              <a:solidFill>
                <a:schemeClr val="bg1"/>
              </a:solidFill>
            </a:endParaRP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313EEBB3-4E77-9707-1929-998AFF20D63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86800" y="64008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460"/>
    </mc:Choice>
    <mc:Fallback xmlns="">
      <p:transition spd="slow" advTm="114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8DBB5E1E-D03C-F02F-8BB7-BD0A4491AA5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Personality theory</a:t>
            </a:r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82A0252C-1F86-1BA2-1DC8-0D949131427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Implicit theories</a:t>
            </a:r>
          </a:p>
          <a:p>
            <a:pPr eaLnBrk="1" hangingPunct="1"/>
            <a:r>
              <a:rPr lang="en-US" altLang="en-US"/>
              <a:t>Formalised theories</a:t>
            </a:r>
          </a:p>
          <a:p>
            <a:pPr lvl="1" eaLnBrk="1" hangingPunct="1"/>
            <a:r>
              <a:rPr lang="en-US" altLang="en-US"/>
              <a:t>psychoanalytic</a:t>
            </a:r>
          </a:p>
          <a:p>
            <a:pPr lvl="1" eaLnBrk="1" hangingPunct="1"/>
            <a:r>
              <a:rPr lang="en-US" altLang="en-US"/>
              <a:t>behaviourist</a:t>
            </a:r>
          </a:p>
          <a:p>
            <a:pPr lvl="1" eaLnBrk="1" hangingPunct="1"/>
            <a:r>
              <a:rPr lang="en-US" altLang="en-US"/>
              <a:t>social learning</a:t>
            </a:r>
          </a:p>
          <a:p>
            <a:pPr lvl="1" eaLnBrk="1" hangingPunct="1"/>
            <a:r>
              <a:rPr lang="en-US" altLang="en-US"/>
              <a:t>trait theory</a:t>
            </a:r>
          </a:p>
          <a:p>
            <a:pPr lvl="2" eaLnBrk="1" hangingPunct="1"/>
            <a:r>
              <a:rPr lang="en-US" altLang="en-US"/>
              <a:t>advantages of trait theories over ‘type’ models.</a:t>
            </a: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4D676798-BD13-A2D3-6E33-1D064000609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86800" y="6400800"/>
            <a:ext cx="304800" cy="304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7166"/>
    </mc:Choice>
    <mc:Fallback xmlns="">
      <p:transition spd="slow" advTm="1771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EF8FAFD7-61B8-9ECB-FFC9-B4135C0199E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The Big Five</a:t>
            </a: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C7DD6146-7FAF-B92A-0AFB-AA125422E77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Extraversion</a:t>
            </a:r>
          </a:p>
          <a:p>
            <a:pPr eaLnBrk="1" hangingPunct="1"/>
            <a:r>
              <a:rPr lang="en-US" altLang="en-US"/>
              <a:t>Agreeableness</a:t>
            </a:r>
          </a:p>
          <a:p>
            <a:pPr eaLnBrk="1" hangingPunct="1"/>
            <a:r>
              <a:rPr lang="en-US" altLang="en-US"/>
              <a:t>Conscientiousness</a:t>
            </a:r>
          </a:p>
          <a:p>
            <a:pPr eaLnBrk="1" hangingPunct="1"/>
            <a:r>
              <a:rPr lang="en-US" altLang="en-US"/>
              <a:t>Emotional stability / neuroticism</a:t>
            </a:r>
          </a:p>
          <a:p>
            <a:pPr eaLnBrk="1" hangingPunct="1"/>
            <a:r>
              <a:rPr lang="en-US" altLang="en-US"/>
              <a:t>Openness.</a:t>
            </a: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123FC7EB-1166-6FB1-2DA8-9C62F72EAF3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86800" y="6400800"/>
            <a:ext cx="304800" cy="304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0247"/>
    </mc:Choice>
    <mc:Fallback xmlns="">
      <p:transition spd="slow" advTm="1202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8EE83182-478F-27C7-3A42-F57D0834E2A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Question</a:t>
            </a:r>
          </a:p>
        </p:txBody>
      </p:sp>
      <p:sp>
        <p:nvSpPr>
          <p:cNvPr id="4099" name="Rectangle 3">
            <a:extLst>
              <a:ext uri="{FF2B5EF4-FFF2-40B4-BE49-F238E27FC236}">
                <a16:creationId xmlns:a16="http://schemas.microsoft.com/office/drawing/2014/main" id="{9BEB8255-BB63-58FE-5F59-5258ED055D1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What are the important attributes of effective members of your team? Write them down individually.</a:t>
            </a: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5D1EB40F-43D6-8A5D-1171-599035A54C0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686800" y="6400800"/>
            <a:ext cx="304800" cy="304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958"/>
    </mc:Choice>
    <mc:Fallback xmlns="">
      <p:transition spd="slow" advTm="129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1026">
            <a:extLst>
              <a:ext uri="{FF2B5EF4-FFF2-40B4-BE49-F238E27FC236}">
                <a16:creationId xmlns:a16="http://schemas.microsoft.com/office/drawing/2014/main" id="{A261AB52-83A2-C5CC-247C-11655438081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Personality at work</a:t>
            </a:r>
          </a:p>
        </p:txBody>
      </p:sp>
      <p:pic>
        <p:nvPicPr>
          <p:cNvPr id="7171" name="Picture 5" descr="34-IOB-Chapter 3 14.jpg">
            <a:extLst>
              <a:ext uri="{FF2B5EF4-FFF2-40B4-BE49-F238E27FC236}">
                <a16:creationId xmlns:a16="http://schemas.microsoft.com/office/drawing/2014/main" id="{9D473B5F-FDB3-3EBA-BC0E-563FE33850D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6013" y="1989138"/>
            <a:ext cx="6950075" cy="3455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39689FF0-9291-5C5F-F294-49F487243F0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86800" y="6400800"/>
            <a:ext cx="304800" cy="304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340"/>
    </mc:Choice>
    <mc:Fallback xmlns="">
      <p:transition spd="slow" advTm="413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06C334EF-A89D-54A0-357C-A6A6028C4B4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Personality and performance</a:t>
            </a:r>
          </a:p>
        </p:txBody>
      </p:sp>
      <p:pic>
        <p:nvPicPr>
          <p:cNvPr id="8195" name="Picture 5" descr="IOB Figure 3.6.jpg">
            <a:extLst>
              <a:ext uri="{FF2B5EF4-FFF2-40B4-BE49-F238E27FC236}">
                <a16:creationId xmlns:a16="http://schemas.microsoft.com/office/drawing/2014/main" id="{B62241F8-9B71-82C4-CDDE-ED8ED4FA636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1989138"/>
            <a:ext cx="7896225" cy="3527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D0A7CC94-8DE3-B405-6B88-D2E8C5D5C43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86800" y="6400800"/>
            <a:ext cx="304800" cy="304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8826"/>
    </mc:Choice>
    <mc:Fallback xmlns="">
      <p:transition spd="slow" advTm="588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A0D2689A-A4A0-7DD9-37D3-83EEE319F90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US" altLang="en-US"/>
              <a:t>Personality and organisational behaviour </a:t>
            </a: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9C11C2C0-2416-2AF0-0FD0-16169F7AD6C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Leadership- </a:t>
            </a:r>
            <a:r>
              <a:rPr lang="en-US" altLang="en-US" dirty="0">
                <a:hlinkClick r:id="rId5"/>
              </a:rPr>
              <a:t>Dyslexic worker fired</a:t>
            </a:r>
            <a:endParaRPr lang="en-US" altLang="en-US" dirty="0"/>
          </a:p>
          <a:p>
            <a:pPr eaLnBrk="1" hangingPunct="1"/>
            <a:r>
              <a:rPr lang="en-US" altLang="en-US" dirty="0"/>
              <a:t>Teamwork- </a:t>
            </a:r>
            <a:r>
              <a:rPr lang="en-US" altLang="en-US" dirty="0">
                <a:hlinkClick r:id="rId6"/>
              </a:rPr>
              <a:t>hiding skills</a:t>
            </a:r>
            <a:endParaRPr lang="en-US" altLang="en-US" dirty="0"/>
          </a:p>
          <a:p>
            <a:pPr eaLnBrk="1" hangingPunct="1"/>
            <a:r>
              <a:rPr lang="en-US" altLang="en-US" dirty="0"/>
              <a:t>Job attitudes</a:t>
            </a:r>
          </a:p>
          <a:p>
            <a:pPr lvl="1" eaLnBrk="1" hangingPunct="1"/>
            <a:r>
              <a:rPr lang="en-US" altLang="en-US" dirty="0"/>
              <a:t>satisfaction and commitment.</a:t>
            </a: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CFE07E47-556C-F3C4-D376-4D971F9AE78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686800" y="6400800"/>
            <a:ext cx="304800" cy="304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3347"/>
    </mc:Choice>
    <mc:Fallback xmlns="">
      <p:transition spd="slow" advTm="1433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>
            <a:extLst>
              <a:ext uri="{FF2B5EF4-FFF2-40B4-BE49-F238E27FC236}">
                <a16:creationId xmlns:a16="http://schemas.microsoft.com/office/drawing/2014/main" id="{B8A7B67C-2284-6B45-C9E1-06AD2DBE092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US" altLang="en-US"/>
              <a:t>Personality and individual differences</a:t>
            </a:r>
          </a:p>
        </p:txBody>
      </p:sp>
      <p:sp>
        <p:nvSpPr>
          <p:cNvPr id="10243" name="Rectangle 3">
            <a:extLst>
              <a:ext uri="{FF2B5EF4-FFF2-40B4-BE49-F238E27FC236}">
                <a16:creationId xmlns:a16="http://schemas.microsoft.com/office/drawing/2014/main" id="{7C3D1E8C-072C-3A7F-52EE-652C847E852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Personality one aspect of individual differences</a:t>
            </a:r>
          </a:p>
          <a:p>
            <a:pPr eaLnBrk="1" hangingPunct="1"/>
            <a:r>
              <a:rPr lang="en-US" altLang="en-US"/>
              <a:t>Cognitive ability</a:t>
            </a:r>
          </a:p>
          <a:p>
            <a:pPr eaLnBrk="1" hangingPunct="1"/>
            <a:r>
              <a:rPr lang="en-US" altLang="en-US"/>
              <a:t>Motivation</a:t>
            </a:r>
          </a:p>
          <a:p>
            <a:pPr eaLnBrk="1" hangingPunct="1"/>
            <a:r>
              <a:rPr lang="en-US" altLang="en-US"/>
              <a:t>Vocational interests.</a:t>
            </a: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E7BA4E0A-4A51-431A-7CF0-526980340B8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86800" y="6400800"/>
            <a:ext cx="304800" cy="304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1209"/>
    </mc:Choice>
    <mc:Fallback xmlns="">
      <p:transition spd="slow" advTm="1912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EFD1600E-0D87-3B38-7FF8-3AE06655770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Personality assessment</a:t>
            </a:r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4FF38D00-5251-9A31-62B3-1E2B22B54BB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Recruitment and selection</a:t>
            </a:r>
          </a:p>
          <a:p>
            <a:pPr eaLnBrk="1" hangingPunct="1"/>
            <a:endParaRPr lang="en-US" altLang="en-US"/>
          </a:p>
          <a:p>
            <a:pPr lvl="1" eaLnBrk="1" hangingPunct="1"/>
            <a:r>
              <a:rPr lang="en-US" altLang="en-US"/>
              <a:t>Which of the Big Five would be important for your job?</a:t>
            </a: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D32172A2-7EE4-F9C5-DD80-830D3FBD6C0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686800" y="6400800"/>
            <a:ext cx="304800" cy="304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331"/>
    </mc:Choice>
    <mc:Fallback xmlns="">
      <p:transition spd="slow" advTm="213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>
            <a:extLst>
              <a:ext uri="{FF2B5EF4-FFF2-40B4-BE49-F238E27FC236}">
                <a16:creationId xmlns:a16="http://schemas.microsoft.com/office/drawing/2014/main" id="{E78C2C23-9F63-FCD9-F32C-D52421B6C10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914400"/>
            <a:ext cx="8229600" cy="503238"/>
          </a:xfrm>
        </p:spPr>
        <p:txBody>
          <a:bodyPr>
            <a:normAutofit fontScale="90000"/>
          </a:bodyPr>
          <a:lstStyle/>
          <a:p>
            <a:br>
              <a:rPr lang="en-GB" altLang="en-US" sz="3200" b="1" dirty="0"/>
            </a:br>
            <a:r>
              <a:rPr lang="en-GB" altLang="en-US" sz="3200" b="1" dirty="0"/>
              <a:t>THE MEANING OF </a:t>
            </a:r>
            <a:r>
              <a:rPr lang="en-GB" altLang="en-US" sz="3200" b="1" dirty="0" err="1"/>
              <a:t>ORGANI</a:t>
            </a:r>
            <a:r>
              <a:rPr lang="en-GB" altLang="en-US" b="1" dirty="0" err="1"/>
              <a:t>s</a:t>
            </a:r>
            <a:r>
              <a:rPr lang="en-GB" altLang="en-US" sz="3200" b="1" dirty="0" err="1"/>
              <a:t>ATIONAL</a:t>
            </a:r>
            <a:r>
              <a:rPr lang="en-GB" altLang="en-US" sz="3200" b="1" dirty="0"/>
              <a:t> COMMITMENT</a:t>
            </a:r>
            <a:br>
              <a:rPr lang="en-GB" altLang="en-US" sz="3200" b="1" dirty="0"/>
            </a:br>
            <a:endParaRPr lang="en-GB" altLang="en-US" sz="3200" b="1" dirty="0"/>
          </a:p>
        </p:txBody>
      </p:sp>
      <p:sp>
        <p:nvSpPr>
          <p:cNvPr id="10243" name="Rectangle 3">
            <a:extLst>
              <a:ext uri="{FF2B5EF4-FFF2-40B4-BE49-F238E27FC236}">
                <a16:creationId xmlns:a16="http://schemas.microsoft.com/office/drawing/2014/main" id="{F83863AE-5FF0-7402-0814-52CB6D36F06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33400" y="2332038"/>
            <a:ext cx="8229600" cy="4525962"/>
          </a:xfrm>
        </p:spPr>
        <p:txBody>
          <a:bodyPr/>
          <a:lstStyle/>
          <a:p>
            <a:r>
              <a:rPr lang="en-GB" altLang="en-US"/>
              <a:t>Commitment refers to attachment and loyalty. </a:t>
            </a:r>
          </a:p>
          <a:p>
            <a:r>
              <a:rPr lang="en-GB" altLang="en-US"/>
              <a:t>It is associated with the feelings of individuals about their organization. </a:t>
            </a:r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11546A3A-5708-02D2-D6DA-93F8EF07D74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86800" y="6400800"/>
            <a:ext cx="304800" cy="304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3411"/>
    </mc:Choice>
    <mc:Fallback xmlns="">
      <p:transition spd="slow" advTm="634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EEC833C2-A685-040B-A702-76E17FBD136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33400" y="838200"/>
            <a:ext cx="8229600" cy="1143000"/>
          </a:xfrm>
        </p:spPr>
        <p:txBody>
          <a:bodyPr/>
          <a:lstStyle/>
          <a:p>
            <a:r>
              <a:rPr lang="en-GB" altLang="en-US" sz="3200" b="1"/>
              <a:t>THE IMPORTANCE OF COMMITMENT</a:t>
            </a:r>
            <a:br>
              <a:rPr lang="en-GB" altLang="en-US" sz="3200" b="1"/>
            </a:br>
            <a:endParaRPr lang="en-GB" altLang="en-US" sz="3200" b="1"/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0BBF4240-D635-0585-2383-985478DC9B1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" y="1828800"/>
            <a:ext cx="8229600" cy="4525963"/>
          </a:xfrm>
        </p:spPr>
        <p:txBody>
          <a:bodyPr/>
          <a:lstStyle/>
          <a:p>
            <a:pPr>
              <a:buFontTx/>
              <a:buNone/>
            </a:pPr>
            <a:r>
              <a:rPr lang="en-GB" altLang="en-US"/>
              <a:t>   </a:t>
            </a:r>
            <a:r>
              <a:rPr lang="en-GB" altLang="en-US" sz="2400"/>
              <a:t>Walton (1985) proposed that improved performance would result if the organization replaced the traditional control-orientated approach by a commitment strategy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92068B0F-20FA-92AE-89DB-33604669F68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86800" y="6400800"/>
            <a:ext cx="304800" cy="304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4233"/>
    </mc:Choice>
    <mc:Fallback xmlns="">
      <p:transition spd="slow" advTm="642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1EAC9E14-FFA1-84CF-79A8-9B56220C688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200" b="1"/>
              <a:t>PROBLEMS WITH THE CONCEPT OF COMMITMENT</a:t>
            </a:r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B4F98008-9009-4D21-36B6-720767B4F7A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pPr marL="609600" indent="-609600"/>
            <a:endParaRPr lang="en-GB" altLang="en-US" b="1"/>
          </a:p>
          <a:p>
            <a:pPr marL="609600" indent="-609600">
              <a:buFontTx/>
              <a:buNone/>
            </a:pPr>
            <a:r>
              <a:rPr lang="en-GB" altLang="en-US"/>
              <a:t>   The main problem areas are: </a:t>
            </a:r>
          </a:p>
          <a:p>
            <a:pPr marL="609600" indent="-609600"/>
            <a:r>
              <a:rPr lang="en-GB" altLang="en-US"/>
              <a:t>the imprecise nature of the term </a:t>
            </a:r>
          </a:p>
          <a:p>
            <a:pPr marL="609600" indent="-609600"/>
            <a:r>
              <a:rPr lang="en-GB" altLang="en-US"/>
              <a:t>its unitary frame of reference</a:t>
            </a:r>
          </a:p>
          <a:p>
            <a:pPr marL="609600" indent="-609600"/>
            <a:r>
              <a:rPr lang="en-GB" altLang="en-US"/>
              <a:t>commitment may inhibit flexibility</a:t>
            </a:r>
          </a:p>
          <a:p>
            <a:pPr marL="609600" indent="-609600"/>
            <a:r>
              <a:rPr lang="en-GB" altLang="en-US"/>
              <a:t>the extent to which high commitment does in practice result in improved organizational performance.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04931D77-33B0-0092-8831-65D5E61F211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86800" y="6400800"/>
            <a:ext cx="304800" cy="304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2125"/>
    </mc:Choice>
    <mc:Fallback xmlns="">
      <p:transition spd="slow" advTm="821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>
            <a:extLst>
              <a:ext uri="{FF2B5EF4-FFF2-40B4-BE49-F238E27FC236}">
                <a16:creationId xmlns:a16="http://schemas.microsoft.com/office/drawing/2014/main" id="{1299C29A-4A46-A569-3E76-392C43F890C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200" b="1"/>
              <a:t>FACTORS AFFECTING COMMITMENT</a:t>
            </a:r>
          </a:p>
        </p:txBody>
      </p:sp>
      <p:sp>
        <p:nvSpPr>
          <p:cNvPr id="16387" name="Rectangle 3">
            <a:extLst>
              <a:ext uri="{FF2B5EF4-FFF2-40B4-BE49-F238E27FC236}">
                <a16:creationId xmlns:a16="http://schemas.microsoft.com/office/drawing/2014/main" id="{81862A57-3194-3565-F2CC-3B10831A081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z="2400"/>
              <a:t>Received training last year.</a:t>
            </a:r>
          </a:p>
          <a:p>
            <a:pPr>
              <a:lnSpc>
                <a:spcPct val="90000"/>
              </a:lnSpc>
            </a:pPr>
            <a:r>
              <a:rPr lang="en-GB" altLang="en-US" sz="2400"/>
              <a:t>Satisfied with career opportunities.</a:t>
            </a:r>
          </a:p>
          <a:p>
            <a:pPr>
              <a:lnSpc>
                <a:spcPct val="90000"/>
              </a:lnSpc>
            </a:pPr>
            <a:r>
              <a:rPr lang="en-GB" altLang="en-US" sz="2400"/>
              <a:t>Satisfied with the performance appraisal system.</a:t>
            </a:r>
          </a:p>
          <a:p>
            <a:pPr>
              <a:lnSpc>
                <a:spcPct val="90000"/>
              </a:lnSpc>
            </a:pPr>
            <a:r>
              <a:rPr lang="en-GB" altLang="en-US" sz="2400"/>
              <a:t>Think managers are good in people management (leadership).</a:t>
            </a:r>
          </a:p>
          <a:p>
            <a:pPr>
              <a:lnSpc>
                <a:spcPct val="90000"/>
              </a:lnSpc>
            </a:pPr>
            <a:r>
              <a:rPr lang="en-GB" altLang="en-US" sz="2400"/>
              <a:t>Find their work challenging.</a:t>
            </a:r>
          </a:p>
          <a:p>
            <a:pPr>
              <a:lnSpc>
                <a:spcPct val="90000"/>
              </a:lnSpc>
            </a:pPr>
            <a:r>
              <a:rPr lang="en-GB" altLang="en-US" sz="2400"/>
              <a:t>Think their firm helps them achieve a work-life balance.</a:t>
            </a:r>
          </a:p>
          <a:p>
            <a:pPr>
              <a:lnSpc>
                <a:spcPct val="90000"/>
              </a:lnSpc>
            </a:pPr>
            <a:r>
              <a:rPr lang="en-GB" altLang="en-US" sz="2400"/>
              <a:t>Satisfied with communication or company performance.</a:t>
            </a:r>
          </a:p>
        </p:txBody>
      </p:sp>
      <p:sp>
        <p:nvSpPr>
          <p:cNvPr id="16388" name="Rectangle 4">
            <a:extLst>
              <a:ext uri="{FF2B5EF4-FFF2-40B4-BE49-F238E27FC236}">
                <a16:creationId xmlns:a16="http://schemas.microsoft.com/office/drawing/2014/main" id="{09D62445-473A-9F22-62D3-78D6E71C7C45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8200" y="4953000"/>
            <a:ext cx="21018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/>
              <a:t>Purcell </a:t>
            </a:r>
            <a:r>
              <a:rPr lang="en-GB" altLang="en-US" i="1"/>
              <a:t>et al </a:t>
            </a:r>
            <a:r>
              <a:rPr lang="en-GB" altLang="en-US"/>
              <a:t>(2003)</a:t>
            </a: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B1A624F7-D196-EA1D-F5F0-1457C00059E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86800" y="6400800"/>
            <a:ext cx="304800" cy="304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8392"/>
    </mc:Choice>
    <mc:Fallback xmlns="">
      <p:transition spd="slow" advTm="683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>
            <a:extLst>
              <a:ext uri="{FF2B5EF4-FFF2-40B4-BE49-F238E27FC236}">
                <a16:creationId xmlns:a16="http://schemas.microsoft.com/office/drawing/2014/main" id="{72A957DE-B90E-677C-0ADC-D415AFD0115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200" b="1"/>
              <a:t>DEVELOPING A COMMITMENT STRATEGY – THE ROLE OF HR</a:t>
            </a:r>
          </a:p>
        </p:txBody>
      </p:sp>
      <p:sp>
        <p:nvSpPr>
          <p:cNvPr id="18435" name="Rectangle 3">
            <a:extLst>
              <a:ext uri="{FF2B5EF4-FFF2-40B4-BE49-F238E27FC236}">
                <a16:creationId xmlns:a16="http://schemas.microsoft.com/office/drawing/2014/main" id="{F71C6843-A290-A68E-3536-5573ED38F03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endParaRPr lang="en-GB" altLang="en-US" sz="2400"/>
          </a:p>
          <a:p>
            <a:pPr>
              <a:lnSpc>
                <a:spcPct val="90000"/>
              </a:lnSpc>
              <a:buFontTx/>
              <a:buNone/>
            </a:pPr>
            <a:endParaRPr lang="en-GB" altLang="en-US" sz="2400"/>
          </a:p>
          <a:p>
            <a:pPr>
              <a:lnSpc>
                <a:spcPct val="90000"/>
              </a:lnSpc>
            </a:pPr>
            <a:r>
              <a:rPr lang="en-GB" altLang="en-US" sz="2400"/>
              <a:t>Communicate the values and aims of management</a:t>
            </a:r>
          </a:p>
          <a:p>
            <a:pPr>
              <a:lnSpc>
                <a:spcPct val="90000"/>
              </a:lnSpc>
            </a:pPr>
            <a:r>
              <a:rPr lang="en-GB" altLang="en-US" sz="2400"/>
              <a:t>Emphasize that commitment is a two-way process</a:t>
            </a:r>
          </a:p>
          <a:p>
            <a:pPr>
              <a:lnSpc>
                <a:spcPct val="90000"/>
              </a:lnSpc>
            </a:pPr>
            <a:r>
              <a:rPr lang="en-GB" altLang="en-US" sz="2400"/>
              <a:t>Develop a climate of trust </a:t>
            </a:r>
          </a:p>
          <a:p>
            <a:pPr>
              <a:lnSpc>
                <a:spcPct val="90000"/>
              </a:lnSpc>
            </a:pPr>
            <a:r>
              <a:rPr lang="en-GB" altLang="en-US" sz="2400"/>
              <a:t>Develop a positive psychological contract </a:t>
            </a:r>
          </a:p>
          <a:p>
            <a:pPr>
              <a:lnSpc>
                <a:spcPct val="90000"/>
              </a:lnSpc>
            </a:pPr>
            <a:r>
              <a:rPr lang="en-GB" altLang="en-US" sz="2400"/>
              <a:t>Establish partnership agreements with trade unions</a:t>
            </a:r>
          </a:p>
          <a:p>
            <a:pPr>
              <a:lnSpc>
                <a:spcPct val="90000"/>
              </a:lnSpc>
            </a:pPr>
            <a:r>
              <a:rPr lang="en-GB" altLang="en-US" sz="2400"/>
              <a:t>Achieve single status for all </a:t>
            </a:r>
          </a:p>
          <a:p>
            <a:pPr>
              <a:lnSpc>
                <a:spcPct val="90000"/>
              </a:lnSpc>
            </a:pPr>
            <a:r>
              <a:rPr lang="en-GB" altLang="en-US" sz="2400"/>
              <a:t>Declare and implement a policy of employment security</a:t>
            </a:r>
          </a:p>
          <a:p>
            <a:pPr>
              <a:lnSpc>
                <a:spcPct val="90000"/>
              </a:lnSpc>
            </a:pPr>
            <a:r>
              <a:rPr lang="en-GB" altLang="en-US" sz="2400"/>
              <a:t>Enhance employee job engagement</a:t>
            </a:r>
            <a:r>
              <a:rPr lang="en-GB" altLang="en-US"/>
              <a:t> </a:t>
            </a: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F5B254DD-0FE1-2779-8654-60745C97BBB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86800" y="6400800"/>
            <a:ext cx="304800" cy="304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7000"/>
    </mc:Choice>
    <mc:Fallback xmlns="">
      <p:transition spd="slow" advTm="217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5D81D2A6-D561-DF09-9576-99E116CD506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304800"/>
            <a:ext cx="8229600" cy="747713"/>
          </a:xfrm>
        </p:spPr>
        <p:txBody>
          <a:bodyPr/>
          <a:lstStyle/>
          <a:p>
            <a:r>
              <a:rPr lang="en-GB" altLang="en-US" sz="4000">
                <a:latin typeface="Verdana" panose="020B0604030504040204" pitchFamily="34" charset="0"/>
              </a:rPr>
              <a:t>A thinking performer</a:t>
            </a:r>
          </a:p>
        </p:txBody>
      </p:sp>
      <p:sp>
        <p:nvSpPr>
          <p:cNvPr id="15363" name="Rectangle 3">
            <a:extLst>
              <a:ext uri="{FF2B5EF4-FFF2-40B4-BE49-F238E27FC236}">
                <a16:creationId xmlns:a16="http://schemas.microsoft.com/office/drawing/2014/main" id="{E657A7E0-C4E7-71C6-F72B-A51B0C67CA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0" y="1412875"/>
            <a:ext cx="8915400" cy="4911725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US" altLang="en-US" sz="1400" b="1" dirty="0">
                <a:latin typeface="Verdana" panose="020B0604030504040204" pitchFamily="34" charset="0"/>
              </a:rPr>
              <a:t>Personal drive and effectiveness</a:t>
            </a:r>
            <a:r>
              <a:rPr lang="en-US" altLang="en-US" sz="1400" dirty="0">
                <a:latin typeface="Verdana" panose="020B0604030504040204" pitchFamily="34" charset="0"/>
              </a:rPr>
              <a:t> – a positive ‘can-do’ mentality, anxious to find ways round obstacles, willing to exploit all available resources to achieve objectives</a:t>
            </a:r>
          </a:p>
          <a:p>
            <a:pPr>
              <a:lnSpc>
                <a:spcPct val="80000"/>
              </a:lnSpc>
            </a:pPr>
            <a:r>
              <a:rPr lang="en-US" altLang="en-US" sz="1400" b="1" dirty="0">
                <a:latin typeface="Verdana" panose="020B0604030504040204" pitchFamily="34" charset="0"/>
              </a:rPr>
              <a:t>People management and leadership</a:t>
            </a:r>
            <a:r>
              <a:rPr lang="en-US" altLang="en-US" sz="1400" dirty="0">
                <a:latin typeface="Verdana" panose="020B0604030504040204" pitchFamily="34" charset="0"/>
              </a:rPr>
              <a:t> – the motivation of others towards the achievement of shared goals, not only through formal authority but by personal example, a collaborative approach, professional credibility</a:t>
            </a:r>
          </a:p>
          <a:p>
            <a:pPr>
              <a:lnSpc>
                <a:spcPct val="80000"/>
              </a:lnSpc>
            </a:pPr>
            <a:r>
              <a:rPr lang="en-US" altLang="en-US" sz="1400" b="1" dirty="0">
                <a:latin typeface="Verdana" panose="020B0604030504040204" pitchFamily="34" charset="0"/>
              </a:rPr>
              <a:t>Business understanding</a:t>
            </a:r>
            <a:r>
              <a:rPr lang="en-US" altLang="en-US" sz="1400" dirty="0">
                <a:latin typeface="Verdana" panose="020B0604030504040204" pitchFamily="34" charset="0"/>
              </a:rPr>
              <a:t> – awareness of financial issues, of customer priorities, of the necessity for cost/benefit calculations in change initiatives</a:t>
            </a:r>
          </a:p>
          <a:p>
            <a:pPr>
              <a:lnSpc>
                <a:spcPct val="80000"/>
              </a:lnSpc>
            </a:pPr>
            <a:r>
              <a:rPr lang="en-US" altLang="en-US" sz="1400" b="1" dirty="0">
                <a:latin typeface="Verdana" panose="020B0604030504040204" pitchFamily="34" charset="0"/>
              </a:rPr>
              <a:t>Professional and ethical behaviour</a:t>
            </a:r>
            <a:r>
              <a:rPr lang="en-US" altLang="en-US" sz="1400" dirty="0">
                <a:latin typeface="Verdana" panose="020B0604030504040204" pitchFamily="34" charset="0"/>
              </a:rPr>
              <a:t> – professional skills, technical knowledge combined with integrity in decision-making</a:t>
            </a:r>
          </a:p>
          <a:p>
            <a:pPr>
              <a:lnSpc>
                <a:spcPct val="80000"/>
              </a:lnSpc>
            </a:pPr>
            <a:r>
              <a:rPr lang="en-US" altLang="en-US" sz="1400" b="1" dirty="0">
                <a:latin typeface="Verdana" panose="020B0604030504040204" pitchFamily="34" charset="0"/>
              </a:rPr>
              <a:t>Added-value result achievement</a:t>
            </a:r>
            <a:r>
              <a:rPr lang="en-US" altLang="en-US" sz="1400" dirty="0">
                <a:latin typeface="Verdana" panose="020B0604030504040204" pitchFamily="34" charset="0"/>
              </a:rPr>
              <a:t> – the ability to achieve goals which deliver value-added outcomes for the organisation</a:t>
            </a:r>
            <a:endParaRPr lang="en-GB" altLang="en-US" sz="1400" dirty="0">
              <a:latin typeface="Verdana" panose="020B0604030504040204" pitchFamily="34" charset="0"/>
            </a:endParaRPr>
          </a:p>
          <a:p>
            <a:pPr>
              <a:lnSpc>
                <a:spcPct val="80000"/>
              </a:lnSpc>
            </a:pPr>
            <a:r>
              <a:rPr lang="en-GB" altLang="en-US" sz="1400" b="1" dirty="0">
                <a:latin typeface="Verdana" panose="020B0604030504040204" pitchFamily="34" charset="0"/>
              </a:rPr>
              <a:t>Continuing learning</a:t>
            </a:r>
            <a:r>
              <a:rPr lang="en-GB" altLang="en-US" sz="1400" dirty="0">
                <a:latin typeface="Verdana" panose="020B0604030504040204" pitchFamily="34" charset="0"/>
              </a:rPr>
              <a:t> – commitment to continuous improvement and learning</a:t>
            </a:r>
          </a:p>
          <a:p>
            <a:pPr>
              <a:lnSpc>
                <a:spcPct val="80000"/>
              </a:lnSpc>
            </a:pPr>
            <a:r>
              <a:rPr lang="en-US" altLang="en-US" sz="1400" b="1" dirty="0">
                <a:latin typeface="Verdana" panose="020B0604030504040204" pitchFamily="34" charset="0"/>
              </a:rPr>
              <a:t>Analytical and creative thinking</a:t>
            </a:r>
            <a:r>
              <a:rPr lang="en-US" altLang="en-US" sz="1400" dirty="0">
                <a:latin typeface="Verdana" panose="020B0604030504040204" pitchFamily="34" charset="0"/>
              </a:rPr>
              <a:t> – the application of a systematic, business-focused approach with innovation and creativity in problem-solving and seizing opportunities</a:t>
            </a:r>
          </a:p>
          <a:p>
            <a:pPr>
              <a:lnSpc>
                <a:spcPct val="80000"/>
              </a:lnSpc>
            </a:pPr>
            <a:r>
              <a:rPr lang="en-US" altLang="en-US" sz="1400" b="1" dirty="0">
                <a:latin typeface="Verdana" panose="020B0604030504040204" pitchFamily="34" charset="0"/>
              </a:rPr>
              <a:t>Customer focus</a:t>
            </a:r>
            <a:r>
              <a:rPr lang="en-US" altLang="en-US" sz="1400" dirty="0">
                <a:latin typeface="Verdana" panose="020B0604030504040204" pitchFamily="34" charset="0"/>
              </a:rPr>
              <a:t> – concern with perceptions of customers and willingness to act on customer feedback</a:t>
            </a:r>
          </a:p>
          <a:p>
            <a:pPr>
              <a:lnSpc>
                <a:spcPct val="80000"/>
              </a:lnSpc>
            </a:pPr>
            <a:r>
              <a:rPr lang="en-US" altLang="en-US" sz="1400" b="1" dirty="0">
                <a:latin typeface="Verdana" panose="020B0604030504040204" pitchFamily="34" charset="0"/>
              </a:rPr>
              <a:t>Strategic thinking</a:t>
            </a:r>
            <a:r>
              <a:rPr lang="en-US" altLang="en-US" sz="1400" dirty="0">
                <a:latin typeface="Verdana" panose="020B0604030504040204" pitchFamily="34" charset="0"/>
              </a:rPr>
              <a:t> – the ability to create an achievable vision for the future, to foresee longer-term developments, to envisage outcomes and their likely consequences, to select sound courses of action, to rise above the day-to-day detail, to challenge the status quo</a:t>
            </a:r>
          </a:p>
          <a:p>
            <a:pPr>
              <a:lnSpc>
                <a:spcPct val="80000"/>
              </a:lnSpc>
            </a:pPr>
            <a:r>
              <a:rPr lang="en-US" altLang="en-US" sz="1400" b="1" dirty="0">
                <a:latin typeface="Verdana" panose="020B0604030504040204" pitchFamily="34" charset="0"/>
              </a:rPr>
              <a:t>Communication, persuasion and interpersonal skills</a:t>
            </a:r>
            <a:r>
              <a:rPr lang="en-US" altLang="en-US" sz="1400" dirty="0">
                <a:latin typeface="Verdana" panose="020B0604030504040204" pitchFamily="34" charset="0"/>
              </a:rPr>
              <a:t> – the ability to transmit information to others convincingly and clearly, listening skills, sensitivity to the emotional, attitudinal and political aspects of </a:t>
            </a:r>
            <a:r>
              <a:rPr lang="en-US" altLang="en-US" sz="1400" dirty="0" err="1">
                <a:latin typeface="Verdana" panose="020B0604030504040204" pitchFamily="34" charset="0"/>
              </a:rPr>
              <a:t>organisational</a:t>
            </a:r>
            <a:r>
              <a:rPr lang="en-US" altLang="en-US" sz="1400" dirty="0">
                <a:latin typeface="Verdana" panose="020B0604030504040204" pitchFamily="34" charset="0"/>
              </a:rPr>
              <a:t> life</a:t>
            </a:r>
            <a:endParaRPr lang="en-GB" altLang="en-US" sz="1400" dirty="0">
              <a:latin typeface="Verdana" panose="020B0604030504040204" pitchFamily="34" charset="0"/>
            </a:endParaRPr>
          </a:p>
          <a:p>
            <a:pPr>
              <a:lnSpc>
                <a:spcPct val="80000"/>
              </a:lnSpc>
            </a:pPr>
            <a:endParaRPr lang="en-GB" altLang="en-US" sz="1400" dirty="0">
              <a:latin typeface="Verdana" panose="020B0604030504040204" pitchFamily="34" charset="0"/>
            </a:endParaRP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9F6B7935-AB73-1669-580B-1786E93F73B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686800" y="6400800"/>
            <a:ext cx="304800" cy="304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732"/>
    </mc:Choice>
    <mc:Fallback xmlns="">
      <p:transition spd="slow" advTm="337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>
            <a:extLst>
              <a:ext uri="{FF2B5EF4-FFF2-40B4-BE49-F238E27FC236}">
                <a16:creationId xmlns:a16="http://schemas.microsoft.com/office/drawing/2014/main" id="{A7D376EB-E3EF-3F72-D9C1-6D3E1EEE906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sz="4000">
                <a:latin typeface="Verdana" panose="020B0604030504040204" pitchFamily="34" charset="0"/>
              </a:rPr>
              <a:t>Perspectives on individual behaviour</a:t>
            </a:r>
          </a:p>
        </p:txBody>
      </p:sp>
      <p:sp>
        <p:nvSpPr>
          <p:cNvPr id="16387" name="Rectangle 3">
            <a:extLst>
              <a:ext uri="{FF2B5EF4-FFF2-40B4-BE49-F238E27FC236}">
                <a16:creationId xmlns:a16="http://schemas.microsoft.com/office/drawing/2014/main" id="{69FBC439-3886-3A5C-BD9B-ECF02CA89D4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78206" y="1763180"/>
            <a:ext cx="8229600" cy="3921125"/>
          </a:xfrm>
        </p:spPr>
        <p:txBody>
          <a:bodyPr/>
          <a:lstStyle/>
          <a:p>
            <a:r>
              <a:rPr lang="en-GB" altLang="en-US" dirty="0">
                <a:latin typeface="Verdana" panose="020B0604030504040204" pitchFamily="34" charset="0"/>
              </a:rPr>
              <a:t>Individual perception</a:t>
            </a:r>
          </a:p>
          <a:p>
            <a:pPr lvl="1"/>
            <a:r>
              <a:rPr lang="en-GB" altLang="en-US" dirty="0">
                <a:latin typeface="Verdana" panose="020B0604030504040204" pitchFamily="34" charset="0"/>
              </a:rPr>
              <a:t>perception relates to the way in which we make sense of our environment and interpret and respond to events and people in the environment around us </a:t>
            </a:r>
          </a:p>
          <a:p>
            <a:pPr lvl="1"/>
            <a:r>
              <a:rPr lang="en-GB" altLang="en-US" dirty="0">
                <a:latin typeface="Verdana" panose="020B0604030504040204" pitchFamily="34" charset="0"/>
              </a:rPr>
              <a:t>relevant concepts include attribution, perceptual distortion and perceptual defence</a:t>
            </a: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D359BCB5-3F7D-1BF5-3297-02F79F9A2CA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86800" y="6400800"/>
            <a:ext cx="304800" cy="304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836"/>
    </mc:Choice>
    <mc:Fallback xmlns="">
      <p:transition spd="slow" advTm="408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20" name="Rectangle 12">
            <a:extLst>
              <a:ext uri="{FF2B5EF4-FFF2-40B4-BE49-F238E27FC236}">
                <a16:creationId xmlns:a16="http://schemas.microsoft.com/office/drawing/2014/main" id="{09F665AA-1606-B62C-7351-E667C312B20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>
                <a:latin typeface="Verdana" panose="020B0604030504040204" pitchFamily="34" charset="0"/>
              </a:rPr>
              <a:t>The process of perception</a:t>
            </a:r>
          </a:p>
        </p:txBody>
      </p:sp>
      <p:sp>
        <p:nvSpPr>
          <p:cNvPr id="17422" name="AutoShape 14">
            <a:extLst>
              <a:ext uri="{FF2B5EF4-FFF2-40B4-BE49-F238E27FC236}">
                <a16:creationId xmlns:a16="http://schemas.microsoft.com/office/drawing/2014/main" id="{1A8FC388-F51F-FEA8-A01A-B039161B06D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92500" y="2205038"/>
            <a:ext cx="2451100" cy="3168650"/>
          </a:xfrm>
          <a:prstGeom prst="rightArrow">
            <a:avLst>
              <a:gd name="adj1" fmla="val 50000"/>
              <a:gd name="adj2" fmla="val 25000"/>
            </a:avLst>
          </a:prstGeom>
          <a:solidFill>
            <a:srgbClr val="EAEAEA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r>
              <a:rPr lang="en-GB" altLang="en-US">
                <a:latin typeface="Verdana" panose="020B0604030504040204" pitchFamily="34" charset="0"/>
              </a:rPr>
              <a:t>Categorise stimuli</a:t>
            </a:r>
          </a:p>
          <a:p>
            <a:r>
              <a:rPr lang="en-GB" altLang="en-US">
                <a:latin typeface="Verdana" panose="020B0604030504040204" pitchFamily="34" charset="0"/>
              </a:rPr>
              <a:t>to make meaning – </a:t>
            </a:r>
          </a:p>
          <a:p>
            <a:r>
              <a:rPr lang="en-GB" altLang="en-US">
                <a:latin typeface="Verdana" panose="020B0604030504040204" pitchFamily="34" charset="0"/>
              </a:rPr>
              <a:t>organise and </a:t>
            </a:r>
          </a:p>
          <a:p>
            <a:r>
              <a:rPr lang="en-GB" altLang="en-US">
                <a:latin typeface="Verdana" panose="020B0604030504040204" pitchFamily="34" charset="0"/>
              </a:rPr>
              <a:t>fill in gaps</a:t>
            </a:r>
          </a:p>
        </p:txBody>
      </p:sp>
      <p:sp>
        <p:nvSpPr>
          <p:cNvPr id="17423" name="AutoShape 15">
            <a:extLst>
              <a:ext uri="{FF2B5EF4-FFF2-40B4-BE49-F238E27FC236}">
                <a16:creationId xmlns:a16="http://schemas.microsoft.com/office/drawing/2014/main" id="{9B51348B-2A31-DB6B-CFB2-360E668FEDB0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9750" y="2224088"/>
            <a:ext cx="2508250" cy="3168650"/>
          </a:xfrm>
          <a:prstGeom prst="rightArrow">
            <a:avLst>
              <a:gd name="adj1" fmla="val 50000"/>
              <a:gd name="adj2" fmla="val 25000"/>
            </a:avLst>
          </a:prstGeom>
          <a:solidFill>
            <a:srgbClr val="EAEAEA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altLang="en-US">
              <a:latin typeface="Verdana" panose="020B0604030504040204" pitchFamily="34" charset="0"/>
            </a:endParaRPr>
          </a:p>
          <a:p>
            <a:r>
              <a:rPr lang="en-GB" altLang="en-US">
                <a:latin typeface="Verdana" panose="020B0604030504040204" pitchFamily="34" charset="0"/>
              </a:rPr>
              <a:t>Receive stimuli </a:t>
            </a:r>
          </a:p>
          <a:p>
            <a:r>
              <a:rPr lang="en-GB" altLang="en-US">
                <a:latin typeface="Verdana" panose="020B0604030504040204" pitchFamily="34" charset="0"/>
              </a:rPr>
              <a:t>from </a:t>
            </a:r>
          </a:p>
          <a:p>
            <a:r>
              <a:rPr lang="en-GB" altLang="en-US">
                <a:latin typeface="Verdana" panose="020B0604030504040204" pitchFamily="34" charset="0"/>
              </a:rPr>
              <a:t>environment – </a:t>
            </a:r>
          </a:p>
          <a:p>
            <a:r>
              <a:rPr lang="en-GB" altLang="en-US">
                <a:latin typeface="Verdana" panose="020B0604030504040204" pitchFamily="34" charset="0"/>
              </a:rPr>
              <a:t>sounds, sights and </a:t>
            </a:r>
          </a:p>
          <a:p>
            <a:r>
              <a:rPr lang="en-GB" altLang="en-US">
                <a:latin typeface="Verdana" panose="020B0604030504040204" pitchFamily="34" charset="0"/>
              </a:rPr>
              <a:t>experiences</a:t>
            </a:r>
          </a:p>
          <a:p>
            <a:endParaRPr lang="en-GB" altLang="en-US">
              <a:latin typeface="Verdana" panose="020B0604030504040204" pitchFamily="34" charset="0"/>
            </a:endParaRPr>
          </a:p>
        </p:txBody>
      </p:sp>
      <p:sp>
        <p:nvSpPr>
          <p:cNvPr id="17424" name="AutoShape 16">
            <a:extLst>
              <a:ext uri="{FF2B5EF4-FFF2-40B4-BE49-F238E27FC236}">
                <a16:creationId xmlns:a16="http://schemas.microsoft.com/office/drawing/2014/main" id="{30E6DC84-6B22-FEEA-240D-AD9E214E11D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88125" y="2205038"/>
            <a:ext cx="2232025" cy="3168650"/>
          </a:xfrm>
          <a:prstGeom prst="rightArrow">
            <a:avLst>
              <a:gd name="adj1" fmla="val 50000"/>
              <a:gd name="adj2" fmla="val 25000"/>
            </a:avLst>
          </a:prstGeom>
          <a:solidFill>
            <a:srgbClr val="EAEAEA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en-GB" altLang="en-US">
              <a:latin typeface="Verdana" panose="020B0604030504040204" pitchFamily="34" charset="0"/>
            </a:endParaRPr>
          </a:p>
          <a:p>
            <a:pPr algn="ctr"/>
            <a:r>
              <a:rPr lang="en-GB" altLang="en-US">
                <a:latin typeface="Verdana" panose="020B0604030504040204" pitchFamily="34" charset="0"/>
              </a:rPr>
              <a:t>Behaviour</a:t>
            </a:r>
          </a:p>
          <a:p>
            <a:pPr algn="ctr"/>
            <a:endParaRPr lang="en-GB" altLang="en-US">
              <a:latin typeface="Verdana" panose="020B0604030504040204" pitchFamily="34" charset="0"/>
            </a:endParaRP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0C75DF89-4B20-D812-F2AF-641877F4294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86800" y="6400800"/>
            <a:ext cx="304800" cy="304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9860"/>
    </mc:Choice>
    <mc:Fallback xmlns="">
      <p:transition spd="slow" advTm="898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2" name="Rectangle 1028">
            <a:extLst>
              <a:ext uri="{FF2B5EF4-FFF2-40B4-BE49-F238E27FC236}">
                <a16:creationId xmlns:a16="http://schemas.microsoft.com/office/drawing/2014/main" id="{7DC8D683-60B5-ABC6-C692-AC6B41CB824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sz="4000">
                <a:latin typeface="Verdana" panose="020B0604030504040204" pitchFamily="34" charset="0"/>
              </a:rPr>
              <a:t>Factors affecting perceptual set</a:t>
            </a:r>
            <a:br>
              <a:rPr lang="en-GB" altLang="en-US" sz="4000">
                <a:latin typeface="Verdana" panose="020B0604030504040204" pitchFamily="34" charset="0"/>
              </a:rPr>
            </a:br>
            <a:endParaRPr lang="en-GB" altLang="en-US" sz="4000">
              <a:latin typeface="Verdana" panose="020B0604030504040204" pitchFamily="34" charset="0"/>
            </a:endParaRPr>
          </a:p>
        </p:txBody>
      </p:sp>
      <p:pic>
        <p:nvPicPr>
          <p:cNvPr id="22533" name="Picture 1029">
            <a:extLst>
              <a:ext uri="{FF2B5EF4-FFF2-40B4-BE49-F238E27FC236}">
                <a16:creationId xmlns:a16="http://schemas.microsoft.com/office/drawing/2014/main" id="{B3E4058A-9752-C85E-F469-39845CD9E07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555875" y="2276475"/>
            <a:ext cx="3887788" cy="237648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2535" name="Rectangle 1031">
            <a:extLst>
              <a:ext uri="{FF2B5EF4-FFF2-40B4-BE49-F238E27FC236}">
                <a16:creationId xmlns:a16="http://schemas.microsoft.com/office/drawing/2014/main" id="{7D066B6B-6F94-9169-94B5-3E20EBD63A5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3850" y="1268413"/>
            <a:ext cx="3168650" cy="129698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r>
              <a:rPr lang="en-GB" altLang="en-US">
                <a:latin typeface="Verdana" panose="020B0604030504040204" pitchFamily="34" charset="0"/>
              </a:rPr>
              <a:t>Characteristics of stimuli</a:t>
            </a:r>
          </a:p>
          <a:p>
            <a:r>
              <a:rPr lang="en-GB" altLang="en-US">
                <a:latin typeface="Verdana" panose="020B0604030504040204" pitchFamily="34" charset="0"/>
              </a:rPr>
              <a:t>and context</a:t>
            </a:r>
          </a:p>
        </p:txBody>
      </p:sp>
      <p:sp>
        <p:nvSpPr>
          <p:cNvPr id="22536" name="Rectangle 1032">
            <a:extLst>
              <a:ext uri="{FF2B5EF4-FFF2-40B4-BE49-F238E27FC236}">
                <a16:creationId xmlns:a16="http://schemas.microsoft.com/office/drawing/2014/main" id="{BE90959C-7D54-50C3-F83A-06F592F14290}"/>
              </a:ext>
            </a:extLst>
          </p:cNvPr>
          <p:cNvSpPr>
            <a:spLocks noChangeArrowheads="1"/>
          </p:cNvSpPr>
          <p:nvPr/>
        </p:nvSpPr>
        <p:spPr bwMode="auto">
          <a:xfrm>
            <a:off x="5292725" y="4868863"/>
            <a:ext cx="3382963" cy="129698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r>
              <a:rPr lang="en-GB" altLang="en-US">
                <a:latin typeface="Verdana" panose="020B0604030504040204" pitchFamily="34" charset="0"/>
              </a:rPr>
              <a:t>Individual factors – </a:t>
            </a:r>
          </a:p>
          <a:p>
            <a:r>
              <a:rPr lang="en-GB" altLang="en-US">
                <a:latin typeface="Verdana" panose="020B0604030504040204" pitchFamily="34" charset="0"/>
              </a:rPr>
              <a:t>experience, personality,</a:t>
            </a:r>
          </a:p>
          <a:p>
            <a:r>
              <a:rPr lang="en-GB" altLang="en-US">
                <a:latin typeface="Verdana" panose="020B0604030504040204" pitchFamily="34" charset="0"/>
              </a:rPr>
              <a:t>motivation, socialisation</a:t>
            </a:r>
          </a:p>
        </p:txBody>
      </p:sp>
      <p:sp>
        <p:nvSpPr>
          <p:cNvPr id="22537" name="AutoShape 1033">
            <a:extLst>
              <a:ext uri="{FF2B5EF4-FFF2-40B4-BE49-F238E27FC236}">
                <a16:creationId xmlns:a16="http://schemas.microsoft.com/office/drawing/2014/main" id="{EE41A1A0-9D27-E845-9BFD-433EFB98495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87450" y="2852738"/>
            <a:ext cx="733425" cy="1214437"/>
          </a:xfrm>
          <a:prstGeom prst="curvedRightArrow">
            <a:avLst>
              <a:gd name="adj1" fmla="val 33117"/>
              <a:gd name="adj2" fmla="val 66234"/>
              <a:gd name="adj3" fmla="val 33333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2538" name="AutoShape 1034">
            <a:extLst>
              <a:ext uri="{FF2B5EF4-FFF2-40B4-BE49-F238E27FC236}">
                <a16:creationId xmlns:a16="http://schemas.microsoft.com/office/drawing/2014/main" id="{1D09B3A8-89F3-6F06-314E-B69F599A2F8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59563" y="3573463"/>
            <a:ext cx="733425" cy="1214437"/>
          </a:xfrm>
          <a:prstGeom prst="curvedLeftArrow">
            <a:avLst>
              <a:gd name="adj1" fmla="val 33117"/>
              <a:gd name="adj2" fmla="val 66234"/>
              <a:gd name="adj3" fmla="val 33333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26A71E5A-F57A-0341-A644-35384C94E95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686800" y="6400800"/>
            <a:ext cx="304800" cy="304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3131"/>
    </mc:Choice>
    <mc:Fallback xmlns="">
      <p:transition spd="slow" advTm="931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68" name="Rectangle 1036">
            <a:extLst>
              <a:ext uri="{FF2B5EF4-FFF2-40B4-BE49-F238E27FC236}">
                <a16:creationId xmlns:a16="http://schemas.microsoft.com/office/drawing/2014/main" id="{DA7D399B-1E35-8F86-090B-B40DE9BA25B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>
                <a:latin typeface="Verdana" panose="020B0604030504040204" pitchFamily="34" charset="0"/>
              </a:rPr>
              <a:t>Attitudes</a:t>
            </a:r>
          </a:p>
        </p:txBody>
      </p:sp>
      <p:sp>
        <p:nvSpPr>
          <p:cNvPr id="19469" name="Rectangle 1037">
            <a:extLst>
              <a:ext uri="{FF2B5EF4-FFF2-40B4-BE49-F238E27FC236}">
                <a16:creationId xmlns:a16="http://schemas.microsoft.com/office/drawing/2014/main" id="{4C862C6D-E130-FD97-155E-DD658A0BF25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-92054" y="1600200"/>
            <a:ext cx="9045554" cy="4525963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dirty="0">
                <a:latin typeface="Verdana" panose="020B0604030504040204" pitchFamily="34" charset="0"/>
              </a:rPr>
              <a:t>Cognitive - the knowledge and beliefs held about an event, person, place</a:t>
            </a:r>
          </a:p>
          <a:p>
            <a:pPr>
              <a:lnSpc>
                <a:spcPct val="90000"/>
              </a:lnSpc>
            </a:pPr>
            <a:r>
              <a:rPr lang="en-GB" altLang="en-US" dirty="0">
                <a:latin typeface="Verdana" panose="020B0604030504040204" pitchFamily="34" charset="0"/>
              </a:rPr>
              <a:t>Affective - feelings/emotions about the event, person, place</a:t>
            </a:r>
          </a:p>
          <a:p>
            <a:pPr>
              <a:lnSpc>
                <a:spcPct val="90000"/>
              </a:lnSpc>
            </a:pPr>
            <a:r>
              <a:rPr lang="en-GB" altLang="en-US" dirty="0">
                <a:latin typeface="Verdana" panose="020B0604030504040204" pitchFamily="34" charset="0"/>
              </a:rPr>
              <a:t>Behavioural - the inclination to behave in a certain way as a means of responding to knowledge, feelings and emotions</a:t>
            </a: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2BB10304-CC75-E5D3-861B-D0F80BDA595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86800" y="6400800"/>
            <a:ext cx="304800" cy="304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0795"/>
    </mc:Choice>
    <mc:Fallback xmlns="">
      <p:transition spd="slow" advTm="907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B7012ED6-98F3-06DB-AF97-B37FCC71119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>
                <a:latin typeface="Verdana" panose="020B0604030504040204" pitchFamily="34" charset="0"/>
              </a:rPr>
              <a:t>Discretionary behaviour</a:t>
            </a:r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9125659E-C6D9-B4CA-5575-BD8EA19826CE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723900" y="1600200"/>
            <a:ext cx="8229600" cy="4525963"/>
          </a:xfrm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GB" altLang="en-US" sz="2400">
                <a:latin typeface="Verdana" panose="020B0604030504040204" pitchFamily="34" charset="0"/>
              </a:rPr>
              <a:t>‘It is hard for the employer to define and then monitor and control the amount of effort, innovation and productive behaviour required... Discretionary behaviour may involve emotional labour, using knowledge to solve a problem or suggest an alternative to the customer, or it may be internal to the work of the organisation, such as co-operating with team members, helping probationers learn short cuts or sharing new ideas on work processes. </a:t>
            </a:r>
            <a:r>
              <a:rPr lang="en-GB" altLang="en-US" sz="2400" i="1">
                <a:latin typeface="Verdana" panose="020B0604030504040204" pitchFamily="34" charset="0"/>
              </a:rPr>
              <a:t>One way or another, the employee chooses how conscientiously to undertake the job.’</a:t>
            </a:r>
          </a:p>
          <a:p>
            <a:pPr>
              <a:lnSpc>
                <a:spcPct val="80000"/>
              </a:lnSpc>
              <a:buFontTx/>
              <a:buNone/>
            </a:pPr>
            <a:endParaRPr lang="en-GB" altLang="en-US" sz="2400" i="1">
              <a:latin typeface="Verdana" panose="020B0604030504040204" pitchFamily="34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GB" altLang="en-US" sz="1800">
                <a:latin typeface="Verdana" panose="020B0604030504040204" pitchFamily="34" charset="0"/>
              </a:rPr>
              <a:t>							Purcell </a:t>
            </a:r>
            <a:r>
              <a:rPr lang="en-GB" altLang="en-US" sz="1800" i="1">
                <a:latin typeface="Verdana" panose="020B0604030504040204" pitchFamily="34" charset="0"/>
              </a:rPr>
              <a:t>et al</a:t>
            </a:r>
            <a:r>
              <a:rPr lang="en-GB" altLang="en-US" sz="1800">
                <a:latin typeface="Verdana" panose="020B0604030504040204" pitchFamily="34" charset="0"/>
              </a:rPr>
              <a:t> 2003, p5</a:t>
            </a: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A126A15C-5B9F-5815-1421-832AC374278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86800" y="6400800"/>
            <a:ext cx="304800" cy="304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5623"/>
    </mc:Choice>
    <mc:Fallback xmlns="">
      <p:transition spd="slow" advTm="6562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2D6DCF5E-C351-B204-A534-856461E5476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2290763"/>
            <a:ext cx="1635125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0" hangingPunct="0"/>
            <a:r>
              <a:rPr lang="en-GB" altLang="en-US">
                <a:latin typeface="Verdana" panose="020B0604030504040204" pitchFamily="34" charset="0"/>
              </a:rPr>
              <a:t>Business</a:t>
            </a:r>
          </a:p>
          <a:p>
            <a:pPr algn="ctr" eaLnBrk="0" hangingPunct="0"/>
            <a:r>
              <a:rPr lang="en-GB" altLang="en-US">
                <a:latin typeface="Verdana" panose="020B0604030504040204" pitchFamily="34" charset="0"/>
              </a:rPr>
              <a:t>strategy</a:t>
            </a:r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566C92B3-C167-B2E4-5D11-FB2D17E5716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35150" y="3227388"/>
            <a:ext cx="1635125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0" hangingPunct="0"/>
            <a:r>
              <a:rPr lang="en-GB" altLang="en-US">
                <a:latin typeface="Verdana" panose="020B0604030504040204" pitchFamily="34" charset="0"/>
              </a:rPr>
              <a:t>HR practices</a:t>
            </a:r>
          </a:p>
        </p:txBody>
      </p:sp>
      <p:sp>
        <p:nvSpPr>
          <p:cNvPr id="14340" name="Rectangle 4">
            <a:extLst>
              <a:ext uri="{FF2B5EF4-FFF2-40B4-BE49-F238E27FC236}">
                <a16:creationId xmlns:a16="http://schemas.microsoft.com/office/drawing/2014/main" id="{7FBB81E9-8CFA-6BE7-4CA0-9DD4795332E7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4019550"/>
            <a:ext cx="1635125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0" hangingPunct="0"/>
            <a:r>
              <a:rPr lang="en-GB" altLang="en-US">
                <a:latin typeface="Verdana" panose="020B0604030504040204" pitchFamily="34" charset="0"/>
              </a:rPr>
              <a:t>HR strategy</a:t>
            </a:r>
          </a:p>
        </p:txBody>
      </p:sp>
      <p:sp>
        <p:nvSpPr>
          <p:cNvPr id="14341" name="Rectangle 5">
            <a:extLst>
              <a:ext uri="{FF2B5EF4-FFF2-40B4-BE49-F238E27FC236}">
                <a16:creationId xmlns:a16="http://schemas.microsoft.com/office/drawing/2014/main" id="{999C9BA3-80E1-3727-EEF4-6A5FCB8FBC0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67400" y="4740275"/>
            <a:ext cx="1635125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0" hangingPunct="0"/>
            <a:r>
              <a:rPr lang="en-GB" altLang="en-US">
                <a:latin typeface="Verdana" panose="020B0604030504040204" pitchFamily="34" charset="0"/>
              </a:rPr>
              <a:t>Productivity</a:t>
            </a:r>
          </a:p>
        </p:txBody>
      </p:sp>
      <p:sp>
        <p:nvSpPr>
          <p:cNvPr id="14342" name="Rectangle 6">
            <a:extLst>
              <a:ext uri="{FF2B5EF4-FFF2-40B4-BE49-F238E27FC236}">
                <a16:creationId xmlns:a16="http://schemas.microsoft.com/office/drawing/2014/main" id="{AE37D9A9-542C-E76A-D1C6-E8FAC10C8EBC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67400" y="2435225"/>
            <a:ext cx="1635125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0" hangingPunct="0"/>
            <a:r>
              <a:rPr lang="en-GB" altLang="en-US">
                <a:latin typeface="Verdana" panose="020B0604030504040204" pitchFamily="34" charset="0"/>
              </a:rPr>
              <a:t>Quality of</a:t>
            </a:r>
          </a:p>
          <a:p>
            <a:pPr algn="ctr" eaLnBrk="0" hangingPunct="0"/>
            <a:r>
              <a:rPr lang="en-GB" altLang="en-US">
                <a:latin typeface="Verdana" panose="020B0604030504040204" pitchFamily="34" charset="0"/>
              </a:rPr>
              <a:t> service</a:t>
            </a:r>
          </a:p>
        </p:txBody>
      </p:sp>
      <p:sp>
        <p:nvSpPr>
          <p:cNvPr id="14343" name="Rectangle 7">
            <a:extLst>
              <a:ext uri="{FF2B5EF4-FFF2-40B4-BE49-F238E27FC236}">
                <a16:creationId xmlns:a16="http://schemas.microsoft.com/office/drawing/2014/main" id="{F14EFE78-4ADE-D5FE-FE44-AA214256862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164388" y="3587750"/>
            <a:ext cx="1979612" cy="8636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0" hangingPunct="0"/>
            <a:r>
              <a:rPr lang="en-GB" altLang="en-US">
                <a:latin typeface="Verdana" panose="020B0604030504040204" pitchFamily="34" charset="0"/>
              </a:rPr>
              <a:t>Organisational </a:t>
            </a:r>
          </a:p>
          <a:p>
            <a:pPr algn="ctr" eaLnBrk="0" hangingPunct="0"/>
            <a:r>
              <a:rPr lang="en-GB" altLang="en-US">
                <a:latin typeface="Verdana" panose="020B0604030504040204" pitchFamily="34" charset="0"/>
              </a:rPr>
              <a:t>performance</a:t>
            </a:r>
          </a:p>
        </p:txBody>
      </p:sp>
      <p:sp>
        <p:nvSpPr>
          <p:cNvPr id="14344" name="Rectangle 8">
            <a:extLst>
              <a:ext uri="{FF2B5EF4-FFF2-40B4-BE49-F238E27FC236}">
                <a16:creationId xmlns:a16="http://schemas.microsoft.com/office/drawing/2014/main" id="{C03831DD-81AC-B0F7-DF8B-29C277B7088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08400" y="2435225"/>
            <a:ext cx="1635125" cy="36004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0" hangingPunct="0"/>
            <a:endParaRPr lang="en-GB" altLang="en-US">
              <a:latin typeface="Verdana" panose="020B0604030504040204" pitchFamily="34" charset="0"/>
            </a:endParaRPr>
          </a:p>
          <a:p>
            <a:pPr eaLnBrk="0" hangingPunct="0"/>
            <a:r>
              <a:rPr lang="en-GB" altLang="en-US">
                <a:latin typeface="Verdana" panose="020B0604030504040204" pitchFamily="34" charset="0"/>
              </a:rPr>
              <a:t>Outcomes</a:t>
            </a:r>
          </a:p>
          <a:p>
            <a:pPr eaLnBrk="0" hangingPunct="0"/>
            <a:endParaRPr lang="en-GB" altLang="en-US">
              <a:latin typeface="Verdana" panose="020B0604030504040204" pitchFamily="34" charset="0"/>
            </a:endParaRPr>
          </a:p>
          <a:p>
            <a:pPr eaLnBrk="0" hangingPunct="0"/>
            <a:r>
              <a:rPr lang="en-GB" altLang="en-US">
                <a:latin typeface="Verdana" panose="020B0604030504040204" pitchFamily="34" charset="0"/>
              </a:rPr>
              <a:t>Employee </a:t>
            </a:r>
          </a:p>
          <a:p>
            <a:pPr eaLnBrk="0" hangingPunct="0"/>
            <a:r>
              <a:rPr lang="en-GB" altLang="en-US">
                <a:latin typeface="Verdana" panose="020B0604030504040204" pitchFamily="34" charset="0"/>
              </a:rPr>
              <a:t>competence</a:t>
            </a:r>
          </a:p>
          <a:p>
            <a:pPr eaLnBrk="0" hangingPunct="0"/>
            <a:endParaRPr lang="en-GB" altLang="en-US">
              <a:latin typeface="Verdana" panose="020B0604030504040204" pitchFamily="34" charset="0"/>
            </a:endParaRPr>
          </a:p>
          <a:p>
            <a:pPr eaLnBrk="0" hangingPunct="0"/>
            <a:r>
              <a:rPr lang="en-GB" altLang="en-US">
                <a:latin typeface="Verdana" panose="020B0604030504040204" pitchFamily="34" charset="0"/>
              </a:rPr>
              <a:t>commitment</a:t>
            </a:r>
          </a:p>
          <a:p>
            <a:pPr eaLnBrk="0" hangingPunct="0"/>
            <a:endParaRPr lang="en-GB" altLang="en-US">
              <a:latin typeface="Verdana" panose="020B0604030504040204" pitchFamily="34" charset="0"/>
            </a:endParaRPr>
          </a:p>
          <a:p>
            <a:pPr eaLnBrk="0" hangingPunct="0"/>
            <a:r>
              <a:rPr lang="en-GB" altLang="en-US">
                <a:latin typeface="Verdana" panose="020B0604030504040204" pitchFamily="34" charset="0"/>
              </a:rPr>
              <a:t>flexibility</a:t>
            </a:r>
          </a:p>
          <a:p>
            <a:pPr eaLnBrk="0" hangingPunct="0"/>
            <a:endParaRPr lang="en-GB" altLang="en-US">
              <a:latin typeface="Verdana" panose="020B0604030504040204" pitchFamily="34" charset="0"/>
            </a:endParaRPr>
          </a:p>
          <a:p>
            <a:pPr eaLnBrk="0" hangingPunct="0"/>
            <a:r>
              <a:rPr lang="en-GB" altLang="en-US">
                <a:latin typeface="Verdana" panose="020B0604030504040204" pitchFamily="34" charset="0"/>
              </a:rPr>
              <a:t>satisfaction</a:t>
            </a:r>
          </a:p>
          <a:p>
            <a:pPr eaLnBrk="0" hangingPunct="0"/>
            <a:endParaRPr lang="en-GB" altLang="en-US">
              <a:latin typeface="Verdana" panose="020B0604030504040204" pitchFamily="34" charset="0"/>
            </a:endParaRPr>
          </a:p>
          <a:p>
            <a:pPr eaLnBrk="0" hangingPunct="0"/>
            <a:r>
              <a:rPr lang="en-GB" altLang="en-US">
                <a:latin typeface="Verdana" panose="020B0604030504040204" pitchFamily="34" charset="0"/>
              </a:rPr>
              <a:t>loyalty</a:t>
            </a:r>
          </a:p>
        </p:txBody>
      </p:sp>
      <p:sp>
        <p:nvSpPr>
          <p:cNvPr id="14345" name="Line 9">
            <a:extLst>
              <a:ext uri="{FF2B5EF4-FFF2-40B4-BE49-F238E27FC236}">
                <a16:creationId xmlns:a16="http://schemas.microsoft.com/office/drawing/2014/main" id="{4FC27D06-4D20-5D78-0238-81C229FE6838}"/>
              </a:ext>
            </a:extLst>
          </p:cNvPr>
          <p:cNvSpPr>
            <a:spLocks noChangeShapeType="1"/>
          </p:cNvSpPr>
          <p:nvPr/>
        </p:nvSpPr>
        <p:spPr bwMode="auto">
          <a:xfrm>
            <a:off x="1619250" y="2724150"/>
            <a:ext cx="504825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4346" name="Line 10">
            <a:extLst>
              <a:ext uri="{FF2B5EF4-FFF2-40B4-BE49-F238E27FC236}">
                <a16:creationId xmlns:a16="http://schemas.microsoft.com/office/drawing/2014/main" id="{E91334D9-52CD-5162-BF54-D03B1A5EB08C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1619250" y="4164013"/>
            <a:ext cx="649288" cy="3603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4347" name="Line 11">
            <a:extLst>
              <a:ext uri="{FF2B5EF4-FFF2-40B4-BE49-F238E27FC236}">
                <a16:creationId xmlns:a16="http://schemas.microsoft.com/office/drawing/2014/main" id="{AAB48EE7-3F75-2B44-7F31-A3F0AE78C5BC}"/>
              </a:ext>
            </a:extLst>
          </p:cNvPr>
          <p:cNvSpPr>
            <a:spLocks noChangeShapeType="1"/>
          </p:cNvSpPr>
          <p:nvPr/>
        </p:nvSpPr>
        <p:spPr bwMode="auto">
          <a:xfrm>
            <a:off x="3419475" y="3659188"/>
            <a:ext cx="2889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4348" name="Line 12">
            <a:extLst>
              <a:ext uri="{FF2B5EF4-FFF2-40B4-BE49-F238E27FC236}">
                <a16:creationId xmlns:a16="http://schemas.microsoft.com/office/drawing/2014/main" id="{BB1F8AED-FAC6-749D-9B37-D559C09C47F4}"/>
              </a:ext>
            </a:extLst>
          </p:cNvPr>
          <p:cNvSpPr>
            <a:spLocks noChangeShapeType="1"/>
          </p:cNvSpPr>
          <p:nvPr/>
        </p:nvSpPr>
        <p:spPr bwMode="auto">
          <a:xfrm>
            <a:off x="5292725" y="3082925"/>
            <a:ext cx="57467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4349" name="Line 13">
            <a:extLst>
              <a:ext uri="{FF2B5EF4-FFF2-40B4-BE49-F238E27FC236}">
                <a16:creationId xmlns:a16="http://schemas.microsoft.com/office/drawing/2014/main" id="{0B96735B-44E8-D3FD-8E74-A5DDA0BFE71C}"/>
              </a:ext>
            </a:extLst>
          </p:cNvPr>
          <p:cNvSpPr>
            <a:spLocks noChangeShapeType="1"/>
          </p:cNvSpPr>
          <p:nvPr/>
        </p:nvSpPr>
        <p:spPr bwMode="auto">
          <a:xfrm>
            <a:off x="5292725" y="5172075"/>
            <a:ext cx="57467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4350" name="Line 14">
            <a:extLst>
              <a:ext uri="{FF2B5EF4-FFF2-40B4-BE49-F238E27FC236}">
                <a16:creationId xmlns:a16="http://schemas.microsoft.com/office/drawing/2014/main" id="{06B04753-86C4-B1E4-3849-97425F4532A3}"/>
              </a:ext>
            </a:extLst>
          </p:cNvPr>
          <p:cNvSpPr>
            <a:spLocks noChangeShapeType="1"/>
          </p:cNvSpPr>
          <p:nvPr/>
        </p:nvSpPr>
        <p:spPr bwMode="auto">
          <a:xfrm>
            <a:off x="7524750" y="3011488"/>
            <a:ext cx="576263" cy="5762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4351" name="Line 15">
            <a:extLst>
              <a:ext uri="{FF2B5EF4-FFF2-40B4-BE49-F238E27FC236}">
                <a16:creationId xmlns:a16="http://schemas.microsoft.com/office/drawing/2014/main" id="{2191492F-EE1F-457F-A9D6-45C392B8239A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7524750" y="4451350"/>
            <a:ext cx="719138" cy="7921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4353" name="Rectangle 17">
            <a:extLst>
              <a:ext uri="{FF2B5EF4-FFF2-40B4-BE49-F238E27FC236}">
                <a16:creationId xmlns:a16="http://schemas.microsoft.com/office/drawing/2014/main" id="{4410684C-F1B6-C035-AE19-EAFF1D8FDD7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85800" y="133350"/>
            <a:ext cx="7772400" cy="1341438"/>
          </a:xfrm>
        </p:spPr>
        <p:txBody>
          <a:bodyPr/>
          <a:lstStyle/>
          <a:p>
            <a:r>
              <a:rPr lang="en-GB" altLang="en-US" sz="4000">
                <a:latin typeface="Verdana" panose="020B0604030504040204" pitchFamily="34" charset="0"/>
              </a:rPr>
              <a:t>The relevance of discretionary behaviour</a:t>
            </a: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B7CDA057-9F5D-4EAC-1C27-495D9681427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686800" y="6400800"/>
            <a:ext cx="304800" cy="304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400"/>
    </mc:Choice>
    <mc:Fallback xmlns="">
      <p:transition spd="slow" advTm="334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1026">
            <a:extLst>
              <a:ext uri="{FF2B5EF4-FFF2-40B4-BE49-F238E27FC236}">
                <a16:creationId xmlns:a16="http://schemas.microsoft.com/office/drawing/2014/main" id="{BEF8E8F4-5F35-864A-6196-BE8E7CA2A8C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>
                <a:latin typeface="Verdana" panose="020B0604030504040204" pitchFamily="34" charset="0"/>
              </a:rPr>
              <a:t>Effects on the bottom line</a:t>
            </a:r>
          </a:p>
        </p:txBody>
      </p:sp>
      <p:sp>
        <p:nvSpPr>
          <p:cNvPr id="28675" name="Rectangle 1027">
            <a:extLst>
              <a:ext uri="{FF2B5EF4-FFF2-40B4-BE49-F238E27FC236}">
                <a16:creationId xmlns:a16="http://schemas.microsoft.com/office/drawing/2014/main" id="{40B9C260-53E4-DEDC-44E4-39C9209B2C2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43687" y="1417638"/>
            <a:ext cx="8229600" cy="4743450"/>
          </a:xfrm>
        </p:spPr>
        <p:txBody>
          <a:bodyPr/>
          <a:lstStyle/>
          <a:p>
            <a:pPr>
              <a:buFontTx/>
              <a:buNone/>
            </a:pPr>
            <a:r>
              <a:rPr lang="en-GB" altLang="en-US" dirty="0">
                <a:latin typeface="Verdana" panose="020B0604030504040204" pitchFamily="34" charset="0"/>
              </a:rPr>
              <a:t>‘Good people management practices, a positive psychological contract and a supportive organisational culture lead to commitment, job satisfaction and a willing contribution from employees. These characteristics positively feed through to higher productivity and profitability’</a:t>
            </a:r>
          </a:p>
          <a:p>
            <a:pPr>
              <a:buFontTx/>
              <a:buNone/>
            </a:pPr>
            <a:endParaRPr lang="en-GB" altLang="en-US" sz="2000" dirty="0">
              <a:latin typeface="Verdana" panose="020B0604030504040204" pitchFamily="34" charset="0"/>
            </a:endParaRPr>
          </a:p>
          <a:p>
            <a:pPr>
              <a:buFontTx/>
              <a:buNone/>
            </a:pPr>
            <a:r>
              <a:rPr lang="en-GB" altLang="en-US" sz="2000" dirty="0">
                <a:latin typeface="Verdana" panose="020B0604030504040204" pitchFamily="34" charset="0"/>
              </a:rPr>
              <a:t>						IPD Position Paper 1997</a:t>
            </a: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4E195120-8553-B473-AB8B-CD03C17C952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686800" y="6400800"/>
            <a:ext cx="304800" cy="304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5018"/>
    </mc:Choice>
    <mc:Fallback xmlns="">
      <p:transition spd="slow" advTm="550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0D8BB324-242C-CE28-2EA8-56AB6549FE7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>
                <a:latin typeface="Verdana" panose="020B0604030504040204" pitchFamily="34" charset="0"/>
              </a:rPr>
              <a:t>Serving customers</a:t>
            </a:r>
          </a:p>
        </p:txBody>
      </p:sp>
      <p:sp>
        <p:nvSpPr>
          <p:cNvPr id="25603" name="Rectangle 3">
            <a:extLst>
              <a:ext uri="{FF2B5EF4-FFF2-40B4-BE49-F238E27FC236}">
                <a16:creationId xmlns:a16="http://schemas.microsoft.com/office/drawing/2014/main" id="{2988A2A8-C94E-C672-EDEA-289B9FD4EED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35012" y="1809750"/>
            <a:ext cx="8780388" cy="4525963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US" altLang="en-US" sz="2800" dirty="0">
                <a:latin typeface="Verdana" panose="020B0604030504040204" pitchFamily="34" charset="0"/>
              </a:rPr>
              <a:t>Identify 4-5 </a:t>
            </a:r>
            <a:r>
              <a:rPr lang="en-US" altLang="en-US" sz="2800" dirty="0" err="1">
                <a:latin typeface="Verdana" panose="020B0604030504040204" pitchFamily="34" charset="0"/>
              </a:rPr>
              <a:t>organisations</a:t>
            </a:r>
            <a:r>
              <a:rPr lang="en-US" altLang="en-US" sz="2800" dirty="0">
                <a:latin typeface="Verdana" panose="020B0604030504040204" pitchFamily="34" charset="0"/>
              </a:rPr>
              <a:t> that have a reputation for delivering outstanding customer service</a:t>
            </a:r>
          </a:p>
          <a:p>
            <a:pPr>
              <a:lnSpc>
                <a:spcPct val="80000"/>
              </a:lnSpc>
            </a:pPr>
            <a:r>
              <a:rPr lang="en-US" altLang="en-US" sz="2800" dirty="0">
                <a:latin typeface="Verdana" panose="020B0604030504040204" pitchFamily="34" charset="0"/>
              </a:rPr>
              <a:t>Identify 4-5 </a:t>
            </a:r>
            <a:r>
              <a:rPr lang="en-US" altLang="en-US" sz="2800" dirty="0" err="1">
                <a:latin typeface="Verdana" panose="020B0604030504040204" pitchFamily="34" charset="0"/>
              </a:rPr>
              <a:t>organisations</a:t>
            </a:r>
            <a:r>
              <a:rPr lang="en-US" altLang="en-US" sz="2800" dirty="0">
                <a:latin typeface="Verdana" panose="020B0604030504040204" pitchFamily="34" charset="0"/>
              </a:rPr>
              <a:t> that have a reputation for poor service </a:t>
            </a:r>
          </a:p>
          <a:p>
            <a:pPr>
              <a:lnSpc>
                <a:spcPct val="80000"/>
              </a:lnSpc>
            </a:pPr>
            <a:r>
              <a:rPr lang="en-US" altLang="en-US" sz="2800" dirty="0">
                <a:latin typeface="Verdana" panose="020B0604030504040204" pitchFamily="34" charset="0"/>
              </a:rPr>
              <a:t>What is it that these </a:t>
            </a:r>
            <a:r>
              <a:rPr lang="en-US" altLang="en-US" sz="2800" dirty="0" err="1">
                <a:latin typeface="Verdana" panose="020B0604030504040204" pitchFamily="34" charset="0"/>
              </a:rPr>
              <a:t>organisations</a:t>
            </a:r>
            <a:r>
              <a:rPr lang="en-US" altLang="en-US" sz="2800" dirty="0">
                <a:latin typeface="Verdana" panose="020B0604030504040204" pitchFamily="34" charset="0"/>
              </a:rPr>
              <a:t> do to their customers that makes their service so good/bad?</a:t>
            </a:r>
          </a:p>
          <a:p>
            <a:pPr>
              <a:lnSpc>
                <a:spcPct val="80000"/>
              </a:lnSpc>
            </a:pPr>
            <a:r>
              <a:rPr lang="en-US" altLang="en-US" sz="2800" dirty="0">
                <a:latin typeface="Verdana" panose="020B0604030504040204" pitchFamily="34" charset="0"/>
              </a:rPr>
              <a:t>How do the excellent </a:t>
            </a:r>
            <a:r>
              <a:rPr lang="en-US" altLang="en-US" sz="2800" dirty="0" err="1">
                <a:latin typeface="Verdana" panose="020B0604030504040204" pitchFamily="34" charset="0"/>
              </a:rPr>
              <a:t>organisations</a:t>
            </a:r>
            <a:r>
              <a:rPr lang="en-US" altLang="en-US" sz="2800" dirty="0">
                <a:latin typeface="Verdana" panose="020B0604030504040204" pitchFamily="34" charset="0"/>
              </a:rPr>
              <a:t> enable their front line staff to deliver excellent service?</a:t>
            </a:r>
            <a:endParaRPr lang="en-GB" altLang="en-US" sz="2800" dirty="0">
              <a:latin typeface="Verdana" panose="020B0604030504040204" pitchFamily="34" charset="0"/>
            </a:endParaRP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F8181916-806E-09FA-7FFE-0A73B21054F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686800" y="6400800"/>
            <a:ext cx="304800" cy="304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0119"/>
    </mc:Choice>
    <mc:Fallback xmlns="">
      <p:transition spd="slow" advTm="8011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1" name="Text Box 3">
            <a:extLst>
              <a:ext uri="{FF2B5EF4-FFF2-40B4-BE49-F238E27FC236}">
                <a16:creationId xmlns:a16="http://schemas.microsoft.com/office/drawing/2014/main" id="{C4A764E9-1806-7594-7E60-FC90B7DB28C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69247" y="604839"/>
            <a:ext cx="5399087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800" dirty="0">
                <a:latin typeface="Verdana" panose="020B0604030504040204" pitchFamily="34" charset="0"/>
              </a:rPr>
              <a:t>Discretionary behaviour</a:t>
            </a:r>
          </a:p>
        </p:txBody>
      </p:sp>
      <p:sp>
        <p:nvSpPr>
          <p:cNvPr id="27652" name="Rectangle 4">
            <a:extLst>
              <a:ext uri="{FF2B5EF4-FFF2-40B4-BE49-F238E27FC236}">
                <a16:creationId xmlns:a16="http://schemas.microsoft.com/office/drawing/2014/main" id="{23B334FD-050A-E6DD-3041-7C114CC82E1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9388" y="1959571"/>
            <a:ext cx="2520950" cy="31686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r>
              <a:rPr lang="en-GB" altLang="en-US" sz="2000" b="1" dirty="0">
                <a:latin typeface="Verdana" panose="020B0604030504040204" pitchFamily="34" charset="0"/>
              </a:rPr>
              <a:t>Fair HRM</a:t>
            </a:r>
          </a:p>
          <a:p>
            <a:endParaRPr lang="en-GB" altLang="en-US" sz="2000" b="1" dirty="0">
              <a:latin typeface="Verdana" panose="020B0604030504040204" pitchFamily="34" charset="0"/>
            </a:endParaRPr>
          </a:p>
          <a:p>
            <a:r>
              <a:rPr lang="en-GB" altLang="en-US" sz="2000" dirty="0">
                <a:latin typeface="Verdana" panose="020B0604030504040204" pitchFamily="34" charset="0"/>
              </a:rPr>
              <a:t>HRM practices in </a:t>
            </a:r>
          </a:p>
          <a:p>
            <a:r>
              <a:rPr lang="en-GB" altLang="en-US" sz="2000" dirty="0">
                <a:latin typeface="Verdana" panose="020B0604030504040204" pitchFamily="34" charset="0"/>
              </a:rPr>
              <a:t>recruitment, </a:t>
            </a:r>
          </a:p>
          <a:p>
            <a:r>
              <a:rPr lang="en-GB" altLang="en-US" sz="2000" dirty="0">
                <a:latin typeface="Verdana" panose="020B0604030504040204" pitchFamily="34" charset="0"/>
              </a:rPr>
              <a:t>selection,</a:t>
            </a:r>
          </a:p>
          <a:p>
            <a:r>
              <a:rPr lang="en-GB" altLang="en-US" sz="2000" dirty="0">
                <a:latin typeface="Verdana" panose="020B0604030504040204" pitchFamily="34" charset="0"/>
              </a:rPr>
              <a:t>performance </a:t>
            </a:r>
          </a:p>
          <a:p>
            <a:r>
              <a:rPr lang="en-GB" altLang="en-US" sz="2000" dirty="0">
                <a:latin typeface="Verdana" panose="020B0604030504040204" pitchFamily="34" charset="0"/>
              </a:rPr>
              <a:t>management,</a:t>
            </a:r>
          </a:p>
          <a:p>
            <a:r>
              <a:rPr lang="en-GB" altLang="en-US" sz="2000" dirty="0">
                <a:latin typeface="Verdana" panose="020B0604030504040204" pitchFamily="34" charset="0"/>
              </a:rPr>
              <a:t>rewards,</a:t>
            </a:r>
          </a:p>
          <a:p>
            <a:r>
              <a:rPr lang="en-GB" altLang="en-US" sz="2000" dirty="0">
                <a:latin typeface="Verdana" panose="020B0604030504040204" pitchFamily="34" charset="0"/>
              </a:rPr>
              <a:t>employee </a:t>
            </a:r>
          </a:p>
          <a:p>
            <a:r>
              <a:rPr lang="en-GB" altLang="en-US" sz="2000" dirty="0">
                <a:latin typeface="Verdana" panose="020B0604030504040204" pitchFamily="34" charset="0"/>
              </a:rPr>
              <a:t>relations</a:t>
            </a:r>
          </a:p>
        </p:txBody>
      </p:sp>
      <p:sp>
        <p:nvSpPr>
          <p:cNvPr id="27653" name="Rectangle 5">
            <a:extLst>
              <a:ext uri="{FF2B5EF4-FFF2-40B4-BE49-F238E27FC236}">
                <a16:creationId xmlns:a16="http://schemas.microsoft.com/office/drawing/2014/main" id="{1AB87DE0-921A-40D4-B47E-28F72B2D336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15544" y="1959571"/>
            <a:ext cx="2520950" cy="31686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r>
              <a:rPr lang="en-GB" altLang="en-US" sz="2000" dirty="0">
                <a:latin typeface="Verdana" panose="020B0604030504040204" pitchFamily="34" charset="0"/>
              </a:rPr>
              <a:t>Courtesy</a:t>
            </a:r>
          </a:p>
          <a:p>
            <a:r>
              <a:rPr lang="en-GB" altLang="en-US" sz="2000" dirty="0">
                <a:latin typeface="Verdana" panose="020B0604030504040204" pitchFamily="34" charset="0"/>
              </a:rPr>
              <a:t>Conscientiousness</a:t>
            </a:r>
          </a:p>
          <a:p>
            <a:r>
              <a:rPr lang="en-GB" altLang="en-US" sz="2000" dirty="0">
                <a:latin typeface="Verdana" panose="020B0604030504040204" pitchFamily="34" charset="0"/>
              </a:rPr>
              <a:t>Empathy</a:t>
            </a:r>
          </a:p>
          <a:p>
            <a:r>
              <a:rPr lang="en-GB" altLang="en-US" sz="2000" dirty="0">
                <a:latin typeface="Verdana" panose="020B0604030504040204" pitchFamily="34" charset="0"/>
              </a:rPr>
              <a:t>Responsiveness</a:t>
            </a:r>
          </a:p>
          <a:p>
            <a:r>
              <a:rPr lang="en-GB" altLang="en-US" sz="2000" dirty="0">
                <a:latin typeface="Verdana" panose="020B0604030504040204" pitchFamily="34" charset="0"/>
              </a:rPr>
              <a:t>Co-operation </a:t>
            </a:r>
          </a:p>
          <a:p>
            <a:r>
              <a:rPr lang="en-GB" altLang="en-US" sz="2000" dirty="0">
                <a:latin typeface="Verdana" panose="020B0604030504040204" pitchFamily="34" charset="0"/>
              </a:rPr>
              <a:t>Sharing knowledge</a:t>
            </a:r>
          </a:p>
          <a:p>
            <a:r>
              <a:rPr lang="en-GB" altLang="en-US" sz="2000" dirty="0">
                <a:latin typeface="Verdana" panose="020B0604030504040204" pitchFamily="34" charset="0"/>
              </a:rPr>
              <a:t>Helping others</a:t>
            </a:r>
          </a:p>
          <a:p>
            <a:r>
              <a:rPr lang="en-GB" altLang="en-US" sz="2000" dirty="0">
                <a:latin typeface="Verdana" panose="020B0604030504040204" pitchFamily="34" charset="0"/>
              </a:rPr>
              <a:t>‘Going the </a:t>
            </a:r>
          </a:p>
          <a:p>
            <a:r>
              <a:rPr lang="en-GB" altLang="en-US" sz="2000" dirty="0">
                <a:latin typeface="Verdana" panose="020B0604030504040204" pitchFamily="34" charset="0"/>
              </a:rPr>
              <a:t>extra mile’</a:t>
            </a:r>
          </a:p>
        </p:txBody>
      </p:sp>
      <p:sp>
        <p:nvSpPr>
          <p:cNvPr id="27654" name="Rectangle 6">
            <a:extLst>
              <a:ext uri="{FF2B5EF4-FFF2-40B4-BE49-F238E27FC236}">
                <a16:creationId xmlns:a16="http://schemas.microsoft.com/office/drawing/2014/main" id="{FDFD7A50-8DCD-FE48-306C-29684F02594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54128" y="2004021"/>
            <a:ext cx="2520950" cy="31242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r>
              <a:rPr lang="en-GB" altLang="en-US" sz="2000" b="1">
                <a:latin typeface="Verdana" panose="020B0604030504040204" pitchFamily="34" charset="0"/>
              </a:rPr>
              <a:t>Fair service</a:t>
            </a:r>
          </a:p>
          <a:p>
            <a:endParaRPr lang="en-GB" altLang="en-US" sz="2000" b="1">
              <a:latin typeface="Verdana" panose="020B0604030504040204" pitchFamily="34" charset="0"/>
            </a:endParaRPr>
          </a:p>
          <a:p>
            <a:r>
              <a:rPr lang="en-GB" altLang="en-US" sz="2000">
                <a:latin typeface="Verdana" panose="020B0604030504040204" pitchFamily="34" charset="0"/>
              </a:rPr>
              <a:t>A positive </a:t>
            </a:r>
          </a:p>
          <a:p>
            <a:r>
              <a:rPr lang="en-GB" altLang="en-US" sz="2000">
                <a:latin typeface="Verdana" panose="020B0604030504040204" pitchFamily="34" charset="0"/>
              </a:rPr>
              <a:t>experience </a:t>
            </a:r>
          </a:p>
          <a:p>
            <a:r>
              <a:rPr lang="en-GB" altLang="en-US" sz="2000">
                <a:latin typeface="Verdana" panose="020B0604030504040204" pitchFamily="34" charset="0"/>
              </a:rPr>
              <a:t>for customers</a:t>
            </a:r>
          </a:p>
        </p:txBody>
      </p:sp>
      <p:sp>
        <p:nvSpPr>
          <p:cNvPr id="27655" name="Line 7">
            <a:extLst>
              <a:ext uri="{FF2B5EF4-FFF2-40B4-BE49-F238E27FC236}">
                <a16:creationId xmlns:a16="http://schemas.microsoft.com/office/drawing/2014/main" id="{0F88ED41-284D-40F8-EFC2-316CFD25529D}"/>
              </a:ext>
            </a:extLst>
          </p:cNvPr>
          <p:cNvSpPr>
            <a:spLocks noChangeShapeType="1"/>
          </p:cNvSpPr>
          <p:nvPr/>
        </p:nvSpPr>
        <p:spPr bwMode="auto">
          <a:xfrm>
            <a:off x="4618582" y="1407239"/>
            <a:ext cx="0" cy="5032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656" name="Line 8">
            <a:extLst>
              <a:ext uri="{FF2B5EF4-FFF2-40B4-BE49-F238E27FC236}">
                <a16:creationId xmlns:a16="http://schemas.microsoft.com/office/drawing/2014/main" id="{4FFC5487-2608-F75D-7196-55FA718EC99C}"/>
              </a:ext>
            </a:extLst>
          </p:cNvPr>
          <p:cNvSpPr>
            <a:spLocks noChangeShapeType="1"/>
          </p:cNvSpPr>
          <p:nvPr/>
        </p:nvSpPr>
        <p:spPr bwMode="auto">
          <a:xfrm>
            <a:off x="2700338" y="3587430"/>
            <a:ext cx="6477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657" name="Line 9">
            <a:extLst>
              <a:ext uri="{FF2B5EF4-FFF2-40B4-BE49-F238E27FC236}">
                <a16:creationId xmlns:a16="http://schemas.microsoft.com/office/drawing/2014/main" id="{62B0BCA4-A56B-6797-9ED3-A5DA427EB76E}"/>
              </a:ext>
            </a:extLst>
          </p:cNvPr>
          <p:cNvSpPr>
            <a:spLocks noChangeShapeType="1"/>
          </p:cNvSpPr>
          <p:nvPr/>
        </p:nvSpPr>
        <p:spPr bwMode="auto">
          <a:xfrm>
            <a:off x="5936494" y="3566121"/>
            <a:ext cx="5762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0E00E29C-51E3-DDF8-6089-DDC443C685A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686800" y="6400800"/>
            <a:ext cx="304800" cy="304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7311"/>
    </mc:Choice>
    <mc:Fallback xmlns="">
      <p:transition spd="slow" advTm="1073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0908EA-958C-122A-11D3-23661CEF57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8942"/>
            <a:ext cx="8229600" cy="461792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3DEAEC-082E-88F8-892C-14AC66985C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937414"/>
            <a:ext cx="9144000" cy="4315783"/>
          </a:xfrm>
        </p:spPr>
        <p:txBody>
          <a:bodyPr>
            <a:normAutofit fontScale="62500" lnSpcReduction="20000"/>
          </a:bodyPr>
          <a:lstStyle/>
          <a:p>
            <a:r>
              <a:rPr lang="en-GB" sz="2600" b="0" i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Armstrong, M and Taylor, S. (2020). </a:t>
            </a:r>
            <a:r>
              <a:rPr lang="en-GB" sz="2600" b="0" i="1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Armstrong’s handbook of human resource management practice</a:t>
            </a:r>
            <a:r>
              <a:rPr lang="en-GB" sz="2600" dirty="0">
                <a:solidFill>
                  <a:srgbClr val="3A3A3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15</a:t>
            </a:r>
            <a:r>
              <a:rPr lang="en-GB" sz="2600" baseline="30000" dirty="0">
                <a:solidFill>
                  <a:srgbClr val="3A3A3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600" dirty="0">
                <a:solidFill>
                  <a:srgbClr val="3A3A3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Edition</a:t>
            </a:r>
            <a:r>
              <a:rPr lang="en-GB" sz="2600" b="0" i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London: </a:t>
            </a:r>
            <a:r>
              <a:rPr lang="en-GB" sz="2600" b="0" i="0" dirty="0" err="1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KoganPage</a:t>
            </a:r>
            <a:r>
              <a:rPr lang="en-GB" sz="2600" b="0" i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2600" dirty="0">
                <a:solidFill>
                  <a:srgbClr val="3A3A3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Butler, M and Rose, E. (2011) </a:t>
            </a:r>
            <a:r>
              <a:rPr lang="en-GB" sz="2600" i="1" dirty="0">
                <a:solidFill>
                  <a:srgbClr val="3A3A3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 to organisational behaviour. </a:t>
            </a:r>
            <a:r>
              <a:rPr lang="en-GB" sz="2600" b="0" i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London: Chartered Institute of Personnel and Development.</a:t>
            </a:r>
          </a:p>
          <a:p>
            <a:r>
              <a:rPr lang="en-GB" sz="2600" b="0" i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Huang, J and Wu, D. (2021). Other-Contingent Extraversion and Satisfaction: The Moderating Role of Implicit Theory of Personality. </a:t>
            </a:r>
            <a:r>
              <a:rPr lang="en-GB" sz="2600" b="0" i="1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Journal of Individual Differences</a:t>
            </a:r>
            <a:r>
              <a:rPr lang="en-GB" sz="2600" b="0" i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2600" b="0" i="1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42</a:t>
            </a:r>
            <a:r>
              <a:rPr lang="en-GB" sz="2600" b="0" i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(3), 132–139. Available at: https://doi.org/10.1027/1614-0001/a000339</a:t>
            </a:r>
          </a:p>
          <a:p>
            <a:r>
              <a:rPr lang="en-GB" sz="2600" b="0" i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Mullins,  L and McLean, J. E. (2019). </a:t>
            </a:r>
            <a:r>
              <a:rPr lang="en-GB" sz="2600" b="0" i="1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Organisational behaviour in the workplace</a:t>
            </a:r>
            <a:r>
              <a:rPr lang="en-GB" sz="2600" dirty="0">
                <a:solidFill>
                  <a:srgbClr val="3A3A3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12</a:t>
            </a:r>
            <a:r>
              <a:rPr lang="en-GB" sz="2600" baseline="30000" dirty="0">
                <a:solidFill>
                  <a:srgbClr val="3A3A3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600" dirty="0">
                <a:solidFill>
                  <a:srgbClr val="3A3A3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Edition</a:t>
            </a:r>
            <a:r>
              <a:rPr lang="en-GB" sz="2600" b="0" i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Pearson Education Limited.</a:t>
            </a:r>
          </a:p>
          <a:p>
            <a:r>
              <a:rPr lang="en-GB" sz="2600" dirty="0">
                <a:solidFill>
                  <a:srgbClr val="3A3A3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Rees, G and French, R. (2022) </a:t>
            </a:r>
            <a:r>
              <a:rPr lang="en-GB" sz="2600" i="1" dirty="0">
                <a:solidFill>
                  <a:srgbClr val="3A3A3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Strategic people management and development, theory and practice. </a:t>
            </a:r>
            <a:r>
              <a:rPr lang="en-GB" sz="2600" dirty="0">
                <a:solidFill>
                  <a:srgbClr val="3A3A3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6h Edition</a:t>
            </a:r>
            <a:r>
              <a:rPr lang="en-GB" sz="2600" i="1" dirty="0">
                <a:solidFill>
                  <a:srgbClr val="3A3A3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2600" b="0" i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London: Chartered Institute of Personnel and Development</a:t>
            </a:r>
            <a:r>
              <a:rPr lang="en-GB" sz="2600" dirty="0">
                <a:solidFill>
                  <a:srgbClr val="3A3A3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2600" b="0" i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Robinson, I. (2006). </a:t>
            </a:r>
            <a:r>
              <a:rPr lang="en-GB" sz="2600" b="0" i="1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Human resource management in organisations : the theory and practice of high performance</a:t>
            </a:r>
            <a:r>
              <a:rPr lang="en-GB" sz="2600" b="0" i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London: Chartered Institute of Personnel and Development.</a:t>
            </a:r>
          </a:p>
          <a:p>
            <a:r>
              <a:rPr lang="en-GB" sz="2600" b="0" i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Taylor, S &amp; Woodhams, C. (2022). </a:t>
            </a:r>
            <a:r>
              <a:rPr lang="en-GB" sz="2600" b="0" i="1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Human resource management : people and organisations</a:t>
            </a:r>
            <a:r>
              <a:rPr lang="en-GB" sz="2600" dirty="0">
                <a:solidFill>
                  <a:srgbClr val="3A3A3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sz="2600" b="0" i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>
                <a:solidFill>
                  <a:srgbClr val="3A3A3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3rd</a:t>
            </a:r>
            <a:r>
              <a:rPr lang="en-GB" sz="2600" b="0" i="0" dirty="0">
                <a:solidFill>
                  <a:srgbClr val="3A3A3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Edition. London: Kogan Page. </a:t>
            </a:r>
          </a:p>
          <a:p>
            <a:r>
              <a:rPr lang="en-GB" sz="2600" dirty="0">
                <a:solidFill>
                  <a:srgbClr val="3A3A3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Urquhart, J. (2022) </a:t>
            </a:r>
            <a:r>
              <a:rPr lang="en-GB" sz="2600" i="1" dirty="0">
                <a:solidFill>
                  <a:srgbClr val="3A3A3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Third of workers hiding ‘secret skills’ from employers, professional body says. </a:t>
            </a:r>
            <a:r>
              <a:rPr lang="en-GB" sz="2600" dirty="0">
                <a:solidFill>
                  <a:srgbClr val="3A3A3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Available at: https://www.peoplemanagement.co.uk/article/1790559/third-workers-hiding-secret-skills-employers-professional-body-says</a:t>
            </a:r>
            <a:endParaRPr lang="en-GB" sz="1200" dirty="0">
              <a:solidFill>
                <a:srgbClr val="33333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5A1D30C2-C301-48AE-7625-DCE279A2BA6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686800" y="64008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44630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3829"/>
    </mc:Choice>
    <mc:Fallback xmlns="">
      <p:transition spd="slow" advTm="638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8039966a2f44929d0bef3cb2e66d0ad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0a3236c5ed4f32c16b2580252137c093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openxmlformats.org/package/2006/metadata/core-properties"/>
    <ds:schemaRef ds:uri="http://purl.org/dc/elements/1.1/"/>
    <ds:schemaRef ds:uri="http://www.w3.org/XML/1998/namespace"/>
    <ds:schemaRef ds:uri="303dbf9b-b85b-46a0-94f1-894078c07ecd"/>
    <ds:schemaRef ds:uri="http://schemas.microsoft.com/office/infopath/2007/PartnerControls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8201FB3-9FE8-43FF-91C2-36F66CFA5A09}">
  <ds:schemaRefs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2863</Words>
  <Application>Microsoft Office PowerPoint</Application>
  <PresentationFormat>On-screen Show (4:3)</PresentationFormat>
  <Paragraphs>247</Paragraphs>
  <Slides>25</Slides>
  <Notes>15</Notes>
  <HiddenSlides>0</HiddenSlides>
  <MMClips>25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6" baseType="lpstr">
      <vt:lpstr>20140311PresentationUWTSDTemplate</vt:lpstr>
      <vt:lpstr>Shaping Cultures  Natasha Davies, January 2023</vt:lpstr>
      <vt:lpstr>Personality theory</vt:lpstr>
      <vt:lpstr>The Big Five</vt:lpstr>
      <vt:lpstr>Question</vt:lpstr>
      <vt:lpstr>Personality at work</vt:lpstr>
      <vt:lpstr>Personality and performance</vt:lpstr>
      <vt:lpstr>Personality and organisational behaviour </vt:lpstr>
      <vt:lpstr>Personality and individual differences</vt:lpstr>
      <vt:lpstr>Personality assessment</vt:lpstr>
      <vt:lpstr> THE MEANING OF ORGANIsATIONAL COMMITMENT </vt:lpstr>
      <vt:lpstr>THE IMPORTANCE OF COMMITMENT </vt:lpstr>
      <vt:lpstr>PROBLEMS WITH THE CONCEPT OF COMMITMENT</vt:lpstr>
      <vt:lpstr>FACTORS AFFECTING COMMITMENT</vt:lpstr>
      <vt:lpstr>DEVELOPING A COMMITMENT STRATEGY – THE ROLE OF HR</vt:lpstr>
      <vt:lpstr>A thinking performer</vt:lpstr>
      <vt:lpstr>Perspectives on individual behaviour</vt:lpstr>
      <vt:lpstr>The process of perception</vt:lpstr>
      <vt:lpstr>Factors affecting perceptual set </vt:lpstr>
      <vt:lpstr>Attitudes</vt:lpstr>
      <vt:lpstr>Discretionary behaviour</vt:lpstr>
      <vt:lpstr>The relevance of discretionary behaviour</vt:lpstr>
      <vt:lpstr>Effects on the bottom line</vt:lpstr>
      <vt:lpstr>Serving customers</vt:lpstr>
      <vt:lpstr>PowerPoint Presentation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Natasha Davies</cp:lastModifiedBy>
  <cp:revision>98</cp:revision>
  <cp:lastPrinted>2017-10-10T10:16:57Z</cp:lastPrinted>
  <dcterms:created xsi:type="dcterms:W3CDTF">2015-04-14T15:21:28Z</dcterms:created>
  <dcterms:modified xsi:type="dcterms:W3CDTF">2023-01-10T11:28:12Z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