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2"/>
  </p:notesMasterIdLst>
  <p:sldIdLst>
    <p:sldId id="256" r:id="rId2"/>
    <p:sldId id="287" r:id="rId3"/>
    <p:sldId id="273" r:id="rId4"/>
    <p:sldId id="288" r:id="rId5"/>
    <p:sldId id="286" r:id="rId6"/>
    <p:sldId id="274" r:id="rId7"/>
    <p:sldId id="275" r:id="rId8"/>
    <p:sldId id="271" r:id="rId9"/>
    <p:sldId id="270" r:id="rId10"/>
    <p:sldId id="276" r:id="rId11"/>
    <p:sldId id="277" r:id="rId12"/>
    <p:sldId id="278" r:id="rId13"/>
    <p:sldId id="279" r:id="rId14"/>
    <p:sldId id="280" r:id="rId15"/>
    <p:sldId id="282" r:id="rId16"/>
    <p:sldId id="283" r:id="rId17"/>
    <p:sldId id="281" r:id="rId18"/>
    <p:sldId id="284" r:id="rId19"/>
    <p:sldId id="285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/>
    <p:restoredTop sz="93365"/>
  </p:normalViewPr>
  <p:slideViewPr>
    <p:cSldViewPr snapToGrid="0" snapToObjects="1">
      <p:cViewPr varScale="1">
        <p:scale>
          <a:sx n="62" d="100"/>
          <a:sy n="62" d="100"/>
        </p:scale>
        <p:origin x="62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6212A-E4AA-4A1D-93ED-6755680B73A5}" type="datetimeFigureOut">
              <a:rPr lang="en-GB" smtClean="0"/>
              <a:pPr/>
              <a:t>03/12/2019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907D0-6131-4C83-9917-4456CD9CB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208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Supporting individuals</a:t>
            </a:r>
          </a:p>
          <a:p>
            <a:r>
              <a:rPr lang="en-GB" dirty="0" smtClean="0"/>
              <a:t>Providing appropriate educational provision/opportunities</a:t>
            </a:r>
          </a:p>
          <a:p>
            <a:r>
              <a:rPr lang="en-GB" dirty="0" smtClean="0"/>
              <a:t>Considering appropriate support from other</a:t>
            </a:r>
            <a:r>
              <a:rPr lang="en-GB" baseline="0" dirty="0" smtClean="0"/>
              <a:t> agencies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ALSO</a:t>
            </a:r>
          </a:p>
          <a:p>
            <a:r>
              <a:rPr lang="en-GB" baseline="0" dirty="0" smtClean="0"/>
              <a:t>Accountability:</a:t>
            </a:r>
          </a:p>
          <a:p>
            <a:r>
              <a:rPr lang="en-GB" baseline="0" dirty="0" smtClean="0"/>
              <a:t>Governors</a:t>
            </a:r>
          </a:p>
          <a:p>
            <a:r>
              <a:rPr lang="en-GB" baseline="0" dirty="0" smtClean="0"/>
              <a:t>Head teacher &amp; SLT</a:t>
            </a:r>
          </a:p>
          <a:p>
            <a:r>
              <a:rPr lang="en-GB" baseline="0" dirty="0" smtClean="0"/>
              <a:t>Consortium – colour coding</a:t>
            </a:r>
          </a:p>
          <a:p>
            <a:r>
              <a:rPr lang="en-GB" baseline="0" dirty="0" err="1" smtClean="0"/>
              <a:t>Estyn</a:t>
            </a:r>
            <a:r>
              <a:rPr lang="en-GB" baseline="0" dirty="0" smtClean="0"/>
              <a:t> - judgements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907D0-6131-4C83-9917-4456CD9CB8E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46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Gwybodaeth</a:t>
            </a:r>
            <a:r>
              <a:rPr lang="en-US" dirty="0" smtClean="0"/>
              <a:t> am </a:t>
            </a:r>
            <a:r>
              <a:rPr lang="en-US" dirty="0" err="1" smtClean="0"/>
              <a:t>asesu’r</a:t>
            </a:r>
            <a:r>
              <a:rPr lang="en-US" dirty="0" smtClean="0"/>
              <a:t> CS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wefan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Llywodraeth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Cymru</a:t>
            </a:r>
            <a:r>
              <a:rPr lang="en-US" baseline="0" dirty="0" smtClean="0"/>
              <a:t>:</a:t>
            </a:r>
          </a:p>
          <a:p>
            <a:r>
              <a:rPr lang="en-US" baseline="0" dirty="0" smtClean="0"/>
              <a:t>http://</a:t>
            </a:r>
            <a:r>
              <a:rPr lang="en-US" baseline="0" dirty="0" err="1" smtClean="0"/>
              <a:t>gov.wales</a:t>
            </a:r>
            <a:r>
              <a:rPr lang="en-US" baseline="0" dirty="0" smtClean="0"/>
              <a:t>/topics/</a:t>
            </a:r>
            <a:r>
              <a:rPr lang="en-US" baseline="0" dirty="0" err="1" smtClean="0"/>
              <a:t>educationandskills</a:t>
            </a:r>
            <a:r>
              <a:rPr lang="en-US" baseline="0" dirty="0" smtClean="0"/>
              <a:t>/foundation-phase/foundation-phase-profile/?skip=1&amp;lang=cy</a:t>
            </a:r>
          </a:p>
          <a:p>
            <a:endParaRPr lang="en-US" baseline="0" dirty="0" smtClean="0"/>
          </a:p>
          <a:p>
            <a:r>
              <a:rPr lang="en-US" baseline="0" dirty="0" smtClean="0"/>
              <a:t>Info on FP assessment on Welsh Government Website:</a:t>
            </a:r>
          </a:p>
          <a:p>
            <a:r>
              <a:rPr lang="en-US" baseline="0" dirty="0" smtClean="0"/>
              <a:t>http://</a:t>
            </a:r>
            <a:r>
              <a:rPr lang="en-US" baseline="0" dirty="0" err="1" smtClean="0"/>
              <a:t>gov.wales</a:t>
            </a:r>
            <a:r>
              <a:rPr lang="en-US" baseline="0" dirty="0" smtClean="0"/>
              <a:t>/topics/</a:t>
            </a:r>
            <a:r>
              <a:rPr lang="en-US" baseline="0" dirty="0" err="1" smtClean="0"/>
              <a:t>educationandskills</a:t>
            </a:r>
            <a:r>
              <a:rPr lang="en-US" baseline="0" dirty="0" smtClean="0"/>
              <a:t>/foundation-phase/foundation-phase-profile/?skip=1&amp;lang=</a:t>
            </a:r>
            <a:r>
              <a:rPr lang="en-US" baseline="0" dirty="0" err="1" smtClean="0"/>
              <a:t>en</a:t>
            </a:r>
            <a:endParaRPr lang="en-US" baseline="0" dirty="0" smtClean="0"/>
          </a:p>
          <a:p>
            <a:endParaRPr lang="en-US" dirty="0" smtClean="0"/>
          </a:p>
          <a:p>
            <a:r>
              <a:rPr lang="en-US" dirty="0" err="1" smtClean="0"/>
              <a:t>Fideo</a:t>
            </a:r>
            <a:r>
              <a:rPr lang="en-US" dirty="0" smtClean="0"/>
              <a:t> </a:t>
            </a:r>
            <a:r>
              <a:rPr lang="en-US" dirty="0" err="1" smtClean="0"/>
              <a:t>Llywodraeth</a:t>
            </a:r>
            <a:r>
              <a:rPr lang="en-US" dirty="0" smtClean="0"/>
              <a:t> </a:t>
            </a:r>
            <a:r>
              <a:rPr lang="en-US" dirty="0" err="1" smtClean="0"/>
              <a:t>Cymru</a:t>
            </a:r>
            <a:r>
              <a:rPr lang="en-US" baseline="0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esbonio</a:t>
            </a:r>
            <a:r>
              <a:rPr lang="en-US" dirty="0" smtClean="0"/>
              <a:t> </a:t>
            </a:r>
            <a:r>
              <a:rPr lang="en-US" dirty="0" err="1" smtClean="0"/>
              <a:t>trefniadau</a:t>
            </a:r>
            <a:r>
              <a:rPr lang="en-US" dirty="0" smtClean="0"/>
              <a:t> </a:t>
            </a:r>
            <a:r>
              <a:rPr lang="en-US" dirty="0" err="1" smtClean="0"/>
              <a:t>asesu</a:t>
            </a:r>
            <a:r>
              <a:rPr lang="en-US" baseline="0" dirty="0" smtClean="0"/>
              <a:t> CS a </a:t>
            </a:r>
            <a:r>
              <a:rPr lang="en-US" baseline="0" dirty="0" err="1" smtClean="0"/>
              <a:t>defnyddio’r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Proffil</a:t>
            </a:r>
            <a:r>
              <a:rPr lang="en-US" baseline="0" dirty="0" smtClean="0"/>
              <a:t>: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=kwH5xGHAgRU&amp;feature=</a:t>
            </a:r>
            <a:r>
              <a:rPr lang="en-US" dirty="0" err="1" smtClean="0"/>
              <a:t>youtu.be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WG</a:t>
            </a:r>
            <a:r>
              <a:rPr lang="en-US" baseline="0" dirty="0" smtClean="0"/>
              <a:t> video explaining FP assessment arrangements and use of the Profile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</a:t>
            </a:r>
            <a:r>
              <a:rPr lang="en-US" dirty="0" err="1" smtClean="0"/>
              <a:t>xfWghefLmHo&amp;feature</a:t>
            </a:r>
            <a:r>
              <a:rPr lang="en-US" dirty="0" smtClean="0"/>
              <a:t>=</a:t>
            </a:r>
            <a:r>
              <a:rPr lang="en-US" dirty="0" err="1" smtClean="0"/>
              <a:t>youtu.be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26003-50EF-C944-A8E1-7199B9107BC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6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Deprivation</a:t>
            </a:r>
            <a:r>
              <a:rPr lang="en-GB" baseline="0" dirty="0" smtClean="0"/>
              <a:t> = </a:t>
            </a:r>
          </a:p>
          <a:p>
            <a:r>
              <a:rPr lang="en-GB" baseline="0" dirty="0" smtClean="0"/>
              <a:t>FSM</a:t>
            </a:r>
          </a:p>
          <a:p>
            <a:r>
              <a:rPr lang="en-GB" baseline="0" dirty="0" smtClean="0"/>
              <a:t>SEN</a:t>
            </a:r>
          </a:p>
          <a:p>
            <a:r>
              <a:rPr lang="en-GB" baseline="0" dirty="0" smtClean="0"/>
              <a:t>Persistent absence from school</a:t>
            </a:r>
          </a:p>
          <a:p>
            <a:r>
              <a:rPr lang="en-GB" baseline="0" dirty="0" smtClean="0"/>
              <a:t>Living in a deprived area</a:t>
            </a:r>
          </a:p>
          <a:p>
            <a:endParaRPr lang="en-GB" baseline="0" dirty="0" smtClean="0"/>
          </a:p>
          <a:p>
            <a:r>
              <a:rPr lang="en-GB" baseline="0" dirty="0" smtClean="0"/>
              <a:t>2 out of 5 children living in Wales are affected by at least one of </a:t>
            </a:r>
            <a:r>
              <a:rPr lang="en-GB" baseline="0" smtClean="0"/>
              <a:t>these factors.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907D0-6131-4C83-9917-4456CD9CB8E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522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26003-50EF-C944-A8E1-7199B9107BC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8101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Link to WG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6753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6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91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806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0682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16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4023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5462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0763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=""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12/3/19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71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44B85DE-C7F6-F44F-A08A-2BA58D8F7362}" type="datetimeFigureOut">
              <a:rPr lang="en-US" smtClean="0"/>
              <a:pPr/>
              <a:t>12/3/19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825CB59-5610-E748-BB86-A1803314A05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hyperlink" Target="https://www.youtube.com/watch?v=xfWghefLmHo&amp;feature=youtu.be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4" Type="http://schemas.openxmlformats.org/officeDocument/2006/relationships/hyperlink" Target="http://learning.gov.wales/resources/collections/key-stages-2-4?lang=cy" TargetMode="External"/><Relationship Id="rId5" Type="http://schemas.openxmlformats.org/officeDocument/2006/relationships/hyperlink" Target="http://learning.gov.wales/resources/collections/key-stages-2-4?lang=en" TargetMode="External"/><Relationship Id="rId6" Type="http://schemas.openxmlformats.org/officeDocument/2006/relationships/hyperlink" Target="http://learning.gov.wales/resources/collections/foundation-phase?lang=cy" TargetMode="External"/><Relationship Id="rId7" Type="http://schemas.openxmlformats.org/officeDocument/2006/relationships/hyperlink" Target="http://learning.gov.wales/resources/collections/foundation-phase?lang=en" TargetMode="External"/><Relationship Id="rId8" Type="http://schemas.openxmlformats.org/officeDocument/2006/relationships/image" Target="../media/image17.png"/><Relationship Id="rId9" Type="http://schemas.openxmlformats.org/officeDocument/2006/relationships/image" Target="../media/image18.png"/><Relationship Id="rId10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4" Type="http://schemas.openxmlformats.org/officeDocument/2006/relationships/image" Target="../media/image22.tiff"/><Relationship Id="rId5" Type="http://schemas.openxmlformats.org/officeDocument/2006/relationships/image" Target="../media/image23.png"/><Relationship Id="rId6" Type="http://schemas.openxmlformats.org/officeDocument/2006/relationships/image" Target="../media/image24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tif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27.png"/><Relationship Id="rId3" Type="http://schemas.openxmlformats.org/officeDocument/2006/relationships/hyperlink" Target="https://llyw.cymru/sites/default/files/publications/2018-03/dyfodol-llwyddiannus-crynodeb-o-adroddiad-yr-athro-graham-donaldson.pdf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8.png"/><Relationship Id="rId3" Type="http://schemas.openxmlformats.org/officeDocument/2006/relationships/hyperlink" Target="https://gov.wales/sites/default/files/publications/2018-03/succesful-futures-a-summary-of-professor-graham-donaldsons-report.pdf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31.png"/><Relationship Id="rId3" Type="http://schemas.openxmlformats.org/officeDocument/2006/relationships/hyperlink" Target="https://llyw.cymru/datganiad-ysgrifenedig-rheoliadau-addysg-diwygiadaun-ymwneud-gwybodaeth-asesiadau-athrawon-cymru?_ga=2.19432305.830236634.1569930168-233607502.1543914796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32.png"/><Relationship Id="rId3" Type="http://schemas.openxmlformats.org/officeDocument/2006/relationships/hyperlink" Target="https://gov.wales/written-statement-education-amendments-relating-teacher-assessment-information-wales-regulations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padlet.com/mathewreesjones/Assessment" TargetMode="External"/><Relationship Id="rId3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ECAD6002C -ASSESSMENT &amp; DATA:</a:t>
            </a:r>
            <a:br>
              <a:rPr lang="en-US" dirty="0" smtClean="0"/>
            </a:br>
            <a:r>
              <a:rPr lang="en-US" dirty="0" err="1" smtClean="0"/>
              <a:t>Recognising</a:t>
            </a:r>
            <a:r>
              <a:rPr lang="en-US" dirty="0" smtClean="0"/>
              <a:t> </a:t>
            </a:r>
            <a:r>
              <a:rPr lang="en-US" dirty="0" smtClean="0"/>
              <a:t>Prior Attainment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Monitoring and Assessment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950" y="162453"/>
            <a:ext cx="4838700" cy="22832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2947" y="6111346"/>
            <a:ext cx="8106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https://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padlet.com</a:t>
            </a: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/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mathewreesjones</a:t>
            </a:r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/Assessment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489" y="4341566"/>
            <a:ext cx="1698711" cy="17697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3366FF"/>
                </a:solidFill>
              </a:rPr>
              <a:t>Some Quotes…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2563"/>
            <a:ext cx="8229600" cy="4525963"/>
          </a:xfrm>
        </p:spPr>
        <p:txBody>
          <a:bodyPr/>
          <a:lstStyle/>
          <a:p>
            <a:r>
              <a:rPr lang="en-US" dirty="0" smtClean="0"/>
              <a:t>“ “People can come up with statistics to prove anything, 14% of people know that” Homer Simpson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11" y="3180857"/>
            <a:ext cx="4553838" cy="15613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 t="23468" b="18697"/>
          <a:stretch>
            <a:fillRect/>
          </a:stretch>
        </p:blipFill>
        <p:spPr>
          <a:xfrm>
            <a:off x="4673190" y="3760564"/>
            <a:ext cx="4224733" cy="29863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rcRect t="32012" b="42816"/>
          <a:stretch>
            <a:fillRect/>
          </a:stretch>
        </p:blipFill>
        <p:spPr>
          <a:xfrm>
            <a:off x="14266" y="4977918"/>
            <a:ext cx="5515176" cy="10412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0745" y="2025077"/>
            <a:ext cx="1392445" cy="10429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7808" y="2025077"/>
            <a:ext cx="3658499" cy="172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49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Accessing </a:t>
            </a:r>
            <a:r>
              <a:rPr lang="en-GB" b="1" dirty="0" smtClean="0"/>
              <a:t>our </a:t>
            </a:r>
            <a:r>
              <a:rPr lang="en-GB" dirty="0" smtClean="0"/>
              <a:t>prior knowledge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6361906"/>
              </p:ext>
            </p:extLst>
          </p:nvPr>
        </p:nvGraphicFramePr>
        <p:xfrm>
          <a:off x="457200" y="2249488"/>
          <a:ext cx="8229600" cy="402844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Why is the</a:t>
                      </a:r>
                      <a:r>
                        <a:rPr lang="en-GB" baseline="0" dirty="0" smtClean="0"/>
                        <a:t> recognition of prior attainment important at…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r>
                        <a:rPr lang="en-GB" baseline="0" dirty="0" smtClean="0"/>
                        <a:t> national level (</a:t>
                      </a:r>
                      <a:r>
                        <a:rPr lang="en-GB" baseline="0" dirty="0" err="1" smtClean="0"/>
                        <a:t>i.e</a:t>
                      </a:r>
                      <a:r>
                        <a:rPr lang="en-GB" baseline="0" dirty="0" smtClean="0"/>
                        <a:t> within Wales)</a:t>
                      </a:r>
                    </a:p>
                    <a:p>
                      <a:endParaRPr lang="en-GB" baseline="0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a</a:t>
                      </a:r>
                      <a:r>
                        <a:rPr lang="en-GB" baseline="0" dirty="0" smtClean="0"/>
                        <a:t> r</a:t>
                      </a:r>
                      <a:r>
                        <a:rPr lang="en-GB" dirty="0" smtClean="0"/>
                        <a:t>egional level (i.e. within consortia/local authorities)</a:t>
                      </a:r>
                      <a:endParaRPr lang="en-US" dirty="0" smtClean="0"/>
                    </a:p>
                    <a:p>
                      <a:endParaRPr lang="en-GB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r>
                        <a:rPr lang="en-GB" baseline="0" dirty="0" smtClean="0"/>
                        <a:t> school level (i.e. at each transition/between year groups/within year groups)</a:t>
                      </a:r>
                    </a:p>
                    <a:p>
                      <a:endParaRPr lang="en-GB" baseline="0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individual level (i.e. for each pupil)</a:t>
                      </a:r>
                    </a:p>
                    <a:p>
                      <a:endParaRPr lang="en-GB" baseline="0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876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Pre-Donaldson World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7260" y="2209800"/>
            <a:ext cx="7669480" cy="4294909"/>
          </a:xfrm>
        </p:spPr>
      </p:pic>
    </p:spTree>
    <p:extLst>
      <p:ext uri="{BB962C8B-B14F-4D97-AF65-F5344CB8AC3E}">
        <p14:creationId xmlns:p14="http://schemas.microsoft.com/office/powerpoint/2010/main" val="158466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512366" y="959860"/>
            <a:ext cx="4547569" cy="3595717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1500" cap="none" dirty="0"/>
              <a:t>Baseline Assessment using the compact </a:t>
            </a:r>
            <a:r>
              <a:rPr lang="en-GB" sz="1500" b="1" cap="none" dirty="0"/>
              <a:t>Foundation Phase </a:t>
            </a:r>
            <a:r>
              <a:rPr lang="en-GB" sz="1500" b="1" cap="none" dirty="0"/>
              <a:t>P</a:t>
            </a:r>
            <a:r>
              <a:rPr lang="en-GB" sz="1500" b="1" cap="none" dirty="0"/>
              <a:t>rofile </a:t>
            </a:r>
            <a:r>
              <a:rPr lang="en-GB" sz="1500" cap="none" dirty="0"/>
              <a:t>within a child’s first 6 weeks in </a:t>
            </a:r>
            <a:r>
              <a:rPr lang="en-GB" sz="1500" b="1" cap="none" dirty="0"/>
              <a:t>Reception</a:t>
            </a:r>
          </a:p>
          <a:p>
            <a:r>
              <a:rPr lang="en-GB" sz="1500" cap="none" dirty="0"/>
              <a:t>End of Foundation Phase (Y.2) </a:t>
            </a:r>
            <a:r>
              <a:rPr lang="en-GB" sz="1500" cap="none" dirty="0"/>
              <a:t>teacher assessments </a:t>
            </a:r>
            <a:r>
              <a:rPr lang="en-GB" sz="1500" cap="none" dirty="0"/>
              <a:t>against </a:t>
            </a:r>
            <a:r>
              <a:rPr lang="en-GB" sz="1500" b="1" cap="none" dirty="0"/>
              <a:t>F</a:t>
            </a:r>
            <a:r>
              <a:rPr lang="en-GB" sz="1500" b="1" cap="none" dirty="0"/>
              <a:t>oundation </a:t>
            </a:r>
            <a:r>
              <a:rPr lang="en-GB" sz="1500" b="1" cap="none" dirty="0"/>
              <a:t>P</a:t>
            </a:r>
            <a:r>
              <a:rPr lang="en-GB" sz="1500" b="1" cap="none" dirty="0"/>
              <a:t>hase Outcomes (Full Profile)</a:t>
            </a:r>
          </a:p>
          <a:p>
            <a:r>
              <a:rPr lang="en-GB" sz="1500" cap="none" dirty="0"/>
              <a:t>End </a:t>
            </a:r>
            <a:r>
              <a:rPr lang="en-GB" sz="1500" cap="none" dirty="0"/>
              <a:t>of key stage 2 </a:t>
            </a:r>
            <a:r>
              <a:rPr lang="en-GB" sz="1500" b="1" cap="none" dirty="0"/>
              <a:t>(Y.6)</a:t>
            </a:r>
            <a:r>
              <a:rPr lang="en-GB" sz="1500" cap="none" dirty="0"/>
              <a:t> </a:t>
            </a:r>
            <a:r>
              <a:rPr lang="en-GB" sz="1500" cap="none" dirty="0"/>
              <a:t>teacher assessments </a:t>
            </a:r>
            <a:r>
              <a:rPr lang="en-GB" sz="1500" cap="none" dirty="0"/>
              <a:t>against </a:t>
            </a:r>
            <a:r>
              <a:rPr lang="en-GB" sz="1500" b="1" cap="none" dirty="0"/>
              <a:t>national curriculum level descriptors</a:t>
            </a:r>
          </a:p>
          <a:p>
            <a:r>
              <a:rPr lang="en-GB" sz="1500" cap="none" dirty="0"/>
              <a:t>Annual</a:t>
            </a:r>
            <a:r>
              <a:rPr lang="en-GB" sz="1500" b="1" cap="none" dirty="0"/>
              <a:t> numeracy and reading national tests</a:t>
            </a:r>
            <a:r>
              <a:rPr lang="en-GB" sz="1500" cap="none" dirty="0"/>
              <a:t> for children </a:t>
            </a:r>
            <a:r>
              <a:rPr lang="en-GB" sz="1500" cap="none" dirty="0"/>
              <a:t>in years </a:t>
            </a:r>
            <a:r>
              <a:rPr lang="en-GB" sz="1500" cap="none" dirty="0"/>
              <a:t>2-6. </a:t>
            </a:r>
            <a:r>
              <a:rPr lang="en-GB" sz="1500" cap="none" dirty="0"/>
              <a:t>P</a:t>
            </a:r>
            <a:r>
              <a:rPr lang="en-GB" sz="1500" cap="none" dirty="0"/>
              <a:t>arents receive their child’s results</a:t>
            </a:r>
          </a:p>
          <a:p>
            <a:r>
              <a:rPr lang="en-GB" sz="1500" cap="none" dirty="0"/>
              <a:t>Schools give a ‘narrative’ report on learners’ numeracy and literacy skills in relation to the LNF (i.e. How numeracy/literacy is used across the curriculum)</a:t>
            </a:r>
          </a:p>
          <a:p>
            <a:endParaRPr lang="en-GB" sz="1500" dirty="0"/>
          </a:p>
          <a:p>
            <a:endParaRPr lang="en-GB" sz="1500" dirty="0"/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85725" y="434823"/>
            <a:ext cx="8974209" cy="525037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3200" dirty="0" err="1">
                <a:solidFill>
                  <a:schemeClr val="accent1">
                    <a:lumMod val="75000"/>
                  </a:schemeClr>
                </a:solidFill>
              </a:rPr>
              <a:t>Asesu</a:t>
            </a:r>
            <a:r>
              <a:rPr lang="en-GB" sz="1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3200" dirty="0" err="1">
                <a:solidFill>
                  <a:schemeClr val="accent1">
                    <a:lumMod val="75000"/>
                  </a:schemeClr>
                </a:solidFill>
              </a:rPr>
              <a:t>Statudol</a:t>
            </a:r>
            <a:r>
              <a:rPr lang="en-GB" sz="1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3200" dirty="0">
                <a:solidFill>
                  <a:schemeClr val="accent1">
                    <a:lumMod val="75000"/>
                  </a:schemeClr>
                </a:solidFill>
              </a:rPr>
              <a:t>- Statutory Assessment </a:t>
            </a:r>
            <a:endParaRPr lang="en-GB" sz="13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3975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sz="3975" dirty="0">
                <a:solidFill>
                  <a:schemeClr val="accent1">
                    <a:lumMod val="75000"/>
                  </a:schemeClr>
                </a:solidFill>
              </a:rPr>
            </a:br>
            <a:endParaRPr lang="en-GB" sz="3975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5725" y="959859"/>
            <a:ext cx="4526032" cy="359571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25" cap="none" dirty="0" err="1"/>
              <a:t>Asesiad</a:t>
            </a:r>
            <a:r>
              <a:rPr lang="en-US" sz="1425" cap="none" dirty="0"/>
              <a:t> </a:t>
            </a:r>
            <a:r>
              <a:rPr lang="en-US" sz="1425" cap="none" dirty="0" err="1"/>
              <a:t>sylfaenol</a:t>
            </a:r>
            <a:r>
              <a:rPr lang="en-US" sz="1425" cap="none" dirty="0"/>
              <a:t> </a:t>
            </a:r>
            <a:r>
              <a:rPr lang="en-US" sz="1425" cap="none" dirty="0" err="1"/>
              <a:t>gyda</a:t>
            </a:r>
            <a:r>
              <a:rPr lang="en-US" sz="1425" cap="none" dirty="0"/>
              <a:t> </a:t>
            </a:r>
            <a:r>
              <a:rPr lang="en-US" sz="1425" b="1" cap="none" dirty="0" err="1"/>
              <a:t>Proffil</a:t>
            </a:r>
            <a:r>
              <a:rPr lang="en-US" sz="1425" b="1" cap="none" dirty="0"/>
              <a:t> </a:t>
            </a:r>
            <a:r>
              <a:rPr lang="en-US" sz="1425" b="1" cap="none" dirty="0" err="1"/>
              <a:t>Cryno</a:t>
            </a:r>
            <a:r>
              <a:rPr lang="en-US" sz="1425" b="1" cap="none" dirty="0"/>
              <a:t> y </a:t>
            </a:r>
            <a:r>
              <a:rPr lang="en-US" sz="1425" b="1" cap="none" dirty="0" err="1"/>
              <a:t>Cyfnod</a:t>
            </a:r>
            <a:r>
              <a:rPr lang="en-US" sz="1425" b="1" cap="none" dirty="0"/>
              <a:t> Sylfaen</a:t>
            </a:r>
            <a:r>
              <a:rPr lang="en-US" sz="1425" cap="none" dirty="0"/>
              <a:t> </a:t>
            </a:r>
            <a:r>
              <a:rPr lang="en-US" sz="1425" cap="none" dirty="0" err="1"/>
              <a:t>yn</a:t>
            </a:r>
            <a:r>
              <a:rPr lang="en-US" sz="1425" cap="none" dirty="0"/>
              <a:t> </a:t>
            </a:r>
            <a:r>
              <a:rPr lang="en-US" sz="1425" cap="none" dirty="0" err="1"/>
              <a:t>ystod</a:t>
            </a:r>
            <a:r>
              <a:rPr lang="en-US" sz="1425" cap="none" dirty="0"/>
              <a:t> 6 </a:t>
            </a:r>
            <a:r>
              <a:rPr lang="en-US" sz="1425" cap="none" dirty="0" err="1"/>
              <a:t>wythnos</a:t>
            </a:r>
            <a:r>
              <a:rPr lang="en-US" sz="1425" cap="none" dirty="0"/>
              <a:t> </a:t>
            </a:r>
            <a:r>
              <a:rPr lang="en-US" sz="1425" cap="none" dirty="0" err="1"/>
              <a:t>gyntaf</a:t>
            </a:r>
            <a:r>
              <a:rPr lang="en-US" sz="1425" cap="none" dirty="0"/>
              <a:t> </a:t>
            </a:r>
            <a:r>
              <a:rPr lang="en-US" sz="1425" cap="none" dirty="0" err="1"/>
              <a:t>plentyn</a:t>
            </a:r>
            <a:r>
              <a:rPr lang="en-US" sz="1425" cap="none" dirty="0"/>
              <a:t> </a:t>
            </a:r>
            <a:r>
              <a:rPr lang="en-US" sz="1425" cap="none" dirty="0" err="1"/>
              <a:t>yn</a:t>
            </a:r>
            <a:r>
              <a:rPr lang="en-US" sz="1425" cap="none" dirty="0"/>
              <a:t> y </a:t>
            </a:r>
            <a:r>
              <a:rPr lang="en-US" sz="1425" cap="none" dirty="0" err="1"/>
              <a:t>Derbyn</a:t>
            </a:r>
            <a:r>
              <a:rPr lang="en-US" sz="1425" cap="none" dirty="0"/>
              <a:t> </a:t>
            </a:r>
          </a:p>
          <a:p>
            <a:r>
              <a:rPr lang="en-US" sz="1425" cap="none" dirty="0" err="1"/>
              <a:t>Diwedd</a:t>
            </a:r>
            <a:r>
              <a:rPr lang="en-US" sz="1425" cap="none" dirty="0"/>
              <a:t> </a:t>
            </a:r>
            <a:r>
              <a:rPr lang="en-US" sz="1425" cap="none" dirty="0" err="1"/>
              <a:t>Cyfnod</a:t>
            </a:r>
            <a:r>
              <a:rPr lang="en-US" sz="1425" cap="none" dirty="0"/>
              <a:t> Sylfaen (B.2) </a:t>
            </a:r>
            <a:r>
              <a:rPr lang="en-US" sz="1425" cap="none" dirty="0" err="1"/>
              <a:t>asesiadau</a:t>
            </a:r>
            <a:r>
              <a:rPr lang="en-US" sz="1425" cap="none" dirty="0"/>
              <a:t> </a:t>
            </a:r>
            <a:r>
              <a:rPr lang="en-US" sz="1425" cap="none" dirty="0" err="1"/>
              <a:t>athro</a:t>
            </a:r>
            <a:r>
              <a:rPr lang="en-US" sz="1425" cap="none" dirty="0"/>
              <a:t> </a:t>
            </a:r>
            <a:r>
              <a:rPr lang="en-US" sz="1425" cap="none" dirty="0" err="1"/>
              <a:t>yn</a:t>
            </a:r>
            <a:r>
              <a:rPr lang="en-US" sz="1425" cap="none" dirty="0"/>
              <a:t> </a:t>
            </a:r>
            <a:r>
              <a:rPr lang="en-US" sz="1425" cap="none" dirty="0" err="1"/>
              <a:t>erbyn</a:t>
            </a:r>
            <a:r>
              <a:rPr lang="en-US" sz="1425" cap="none" dirty="0"/>
              <a:t> </a:t>
            </a:r>
            <a:r>
              <a:rPr lang="en-US" sz="1425" b="1" cap="none" dirty="0" err="1"/>
              <a:t>deilliannau’r</a:t>
            </a:r>
            <a:r>
              <a:rPr lang="en-US" sz="1425" b="1" cap="none" dirty="0"/>
              <a:t> </a:t>
            </a:r>
            <a:r>
              <a:rPr lang="en-US" sz="1425" b="1" cap="none" dirty="0" err="1"/>
              <a:t>cyfnod</a:t>
            </a:r>
            <a:r>
              <a:rPr lang="en-US" sz="1425" b="1" cap="none" dirty="0"/>
              <a:t> </a:t>
            </a:r>
            <a:r>
              <a:rPr lang="en-US" sz="1425" b="1" cap="none" dirty="0" err="1"/>
              <a:t>sylfaen</a:t>
            </a:r>
            <a:r>
              <a:rPr lang="en-US" sz="1425" cap="none" dirty="0"/>
              <a:t> (</a:t>
            </a:r>
            <a:r>
              <a:rPr lang="en-US" sz="1425" b="1" cap="none" dirty="0" err="1"/>
              <a:t>Proffil</a:t>
            </a:r>
            <a:r>
              <a:rPr lang="en-US" sz="1425" b="1" cap="none" dirty="0"/>
              <a:t> </a:t>
            </a:r>
            <a:r>
              <a:rPr lang="en-US" sz="1425" b="1" cap="none" dirty="0" err="1"/>
              <a:t>Llawn</a:t>
            </a:r>
            <a:r>
              <a:rPr lang="en-US" sz="1425" b="1" cap="none" dirty="0"/>
              <a:t>) </a:t>
            </a:r>
          </a:p>
          <a:p>
            <a:r>
              <a:rPr lang="en-GB" sz="1425" cap="none" dirty="0" err="1"/>
              <a:t>D</a:t>
            </a:r>
            <a:r>
              <a:rPr lang="en-GB" sz="1425" cap="none" dirty="0" err="1"/>
              <a:t>iwedd</a:t>
            </a:r>
            <a:r>
              <a:rPr lang="en-GB" sz="1425" cap="none" dirty="0"/>
              <a:t> </a:t>
            </a:r>
            <a:r>
              <a:rPr lang="en-GB" sz="1425" cap="none" dirty="0"/>
              <a:t>CA2 </a:t>
            </a:r>
            <a:r>
              <a:rPr lang="en-GB" sz="1425" cap="none" dirty="0"/>
              <a:t>(B.6</a:t>
            </a:r>
            <a:r>
              <a:rPr lang="en-GB" sz="1425" cap="none" dirty="0"/>
              <a:t>) </a:t>
            </a:r>
            <a:r>
              <a:rPr lang="en-GB" sz="1425" cap="none" dirty="0" err="1"/>
              <a:t>a</a:t>
            </a:r>
            <a:r>
              <a:rPr lang="en-GB" sz="1425" cap="none" dirty="0" err="1"/>
              <a:t>sesu</a:t>
            </a:r>
            <a:r>
              <a:rPr lang="en-GB" sz="1425" cap="none" dirty="0"/>
              <a:t> </a:t>
            </a:r>
            <a:r>
              <a:rPr lang="en-GB" sz="1425" cap="none" dirty="0" err="1">
                <a:latin typeface="+mj-lt"/>
              </a:rPr>
              <a:t>yn</a:t>
            </a:r>
            <a:r>
              <a:rPr lang="en-GB" sz="1425" cap="none" dirty="0">
                <a:latin typeface="+mj-lt"/>
              </a:rPr>
              <a:t> </a:t>
            </a:r>
            <a:r>
              <a:rPr lang="en-GB" sz="1425" cap="none" dirty="0" err="1">
                <a:latin typeface="+mj-lt"/>
              </a:rPr>
              <a:t>ôl</a:t>
            </a:r>
            <a:r>
              <a:rPr lang="en-GB" sz="1425" cap="none" dirty="0">
                <a:latin typeface="+mj-lt"/>
              </a:rPr>
              <a:t> </a:t>
            </a:r>
            <a:r>
              <a:rPr lang="en-GB" sz="1425" b="1" cap="none" dirty="0" err="1">
                <a:latin typeface="+mj-lt"/>
              </a:rPr>
              <a:t>disgrifiadau</a:t>
            </a:r>
            <a:r>
              <a:rPr lang="en-GB" sz="1425" b="1" cap="none" dirty="0">
                <a:latin typeface="+mj-lt"/>
              </a:rPr>
              <a:t> </a:t>
            </a:r>
            <a:r>
              <a:rPr lang="en-GB" sz="1425" b="1" cap="none" dirty="0" err="1">
                <a:latin typeface="+mj-lt"/>
              </a:rPr>
              <a:t>lefel</a:t>
            </a:r>
            <a:r>
              <a:rPr lang="en-GB" sz="1425" b="1" cap="none" dirty="0">
                <a:latin typeface="+mj-lt"/>
              </a:rPr>
              <a:t> y </a:t>
            </a:r>
            <a:r>
              <a:rPr lang="en-GB" sz="1425" b="1" cap="none" dirty="0" err="1">
                <a:latin typeface="+mj-lt"/>
              </a:rPr>
              <a:t>cwricwlwm</a:t>
            </a:r>
            <a:r>
              <a:rPr lang="en-GB" sz="1425" b="1" cap="none" dirty="0">
                <a:latin typeface="+mj-lt"/>
              </a:rPr>
              <a:t> </a:t>
            </a:r>
            <a:r>
              <a:rPr lang="en-GB" sz="1425" b="1" cap="none" dirty="0" err="1">
                <a:latin typeface="+mj-lt"/>
              </a:rPr>
              <a:t>cenedlaethol</a:t>
            </a:r>
            <a:r>
              <a:rPr lang="en-GB" sz="1425" cap="none" dirty="0">
                <a:latin typeface="+mj-lt"/>
              </a:rPr>
              <a:t> </a:t>
            </a:r>
          </a:p>
          <a:p>
            <a:r>
              <a:rPr lang="en-GB" sz="1425" b="1" cap="none" dirty="0" err="1"/>
              <a:t>Profion</a:t>
            </a:r>
            <a:r>
              <a:rPr lang="en-GB" sz="1425" b="1" cap="none" dirty="0"/>
              <a:t> </a:t>
            </a:r>
            <a:r>
              <a:rPr lang="en-GB" sz="1425" b="1" cap="none" dirty="0" err="1"/>
              <a:t>rhifedd</a:t>
            </a:r>
            <a:r>
              <a:rPr lang="en-GB" sz="1425" b="1" cap="none" dirty="0"/>
              <a:t> a </a:t>
            </a:r>
            <a:r>
              <a:rPr lang="en-GB" sz="1425" b="1" cap="none" dirty="0" err="1"/>
              <a:t>darllen</a:t>
            </a:r>
            <a:r>
              <a:rPr lang="en-GB" sz="1425" b="1" cap="none" dirty="0"/>
              <a:t> </a:t>
            </a:r>
            <a:r>
              <a:rPr lang="en-GB" sz="1425" b="1" cap="none" dirty="0" err="1"/>
              <a:t>cenedlaethol</a:t>
            </a:r>
            <a:r>
              <a:rPr lang="en-GB" sz="1425" b="1" cap="none" dirty="0"/>
              <a:t> </a:t>
            </a:r>
            <a:r>
              <a:rPr lang="en-GB" sz="1425" cap="none" dirty="0" err="1"/>
              <a:t>i</a:t>
            </a:r>
            <a:r>
              <a:rPr lang="en-GB" sz="1425" cap="none" dirty="0"/>
              <a:t> </a:t>
            </a:r>
            <a:r>
              <a:rPr lang="en-GB" sz="1425" cap="none" dirty="0" err="1"/>
              <a:t>blant</a:t>
            </a:r>
            <a:r>
              <a:rPr lang="en-GB" sz="1425" cap="none" dirty="0"/>
              <a:t> B.2-6. </a:t>
            </a:r>
            <a:r>
              <a:rPr lang="en-GB" sz="1425" cap="none" dirty="0" err="1"/>
              <a:t>Rhieni</a:t>
            </a:r>
            <a:r>
              <a:rPr lang="en-GB" sz="1425" cap="none" dirty="0"/>
              <a:t> </a:t>
            </a:r>
            <a:r>
              <a:rPr lang="en-GB" sz="1425" cap="none" dirty="0" err="1"/>
              <a:t>i</a:t>
            </a:r>
            <a:r>
              <a:rPr lang="en-GB" sz="1425" cap="none" dirty="0"/>
              <a:t> </a:t>
            </a:r>
            <a:r>
              <a:rPr lang="en-GB" sz="1425" cap="none" dirty="0" err="1"/>
              <a:t>dderbyn</a:t>
            </a:r>
            <a:r>
              <a:rPr lang="en-GB" sz="1425" cap="none" dirty="0"/>
              <a:t> y </a:t>
            </a:r>
            <a:r>
              <a:rPr lang="en-GB" sz="1425" cap="none" dirty="0" err="1"/>
              <a:t>canlyniadau</a:t>
            </a:r>
            <a:r>
              <a:rPr lang="en-GB" sz="1425" cap="none" dirty="0"/>
              <a:t>. </a:t>
            </a:r>
          </a:p>
          <a:p>
            <a:r>
              <a:rPr lang="en-GB" sz="1425" cap="none" dirty="0" err="1"/>
              <a:t>Ysgolion</a:t>
            </a:r>
            <a:r>
              <a:rPr lang="en-GB" sz="1425" cap="none" dirty="0"/>
              <a:t> </a:t>
            </a:r>
            <a:r>
              <a:rPr lang="en-GB" sz="1425" cap="none" dirty="0" err="1"/>
              <a:t>i</a:t>
            </a:r>
            <a:r>
              <a:rPr lang="en-GB" sz="1425" cap="none" dirty="0"/>
              <a:t> </a:t>
            </a:r>
            <a:r>
              <a:rPr lang="en-GB" sz="1425" cap="none" dirty="0" err="1"/>
              <a:t>roi</a:t>
            </a:r>
            <a:r>
              <a:rPr lang="en-GB" sz="1425" cap="none" dirty="0"/>
              <a:t> </a:t>
            </a:r>
            <a:r>
              <a:rPr lang="en-GB" sz="1425" cap="none" dirty="0" err="1"/>
              <a:t>adroddiad</a:t>
            </a:r>
            <a:r>
              <a:rPr lang="en-GB" sz="1425" cap="none" dirty="0"/>
              <a:t> ‘</a:t>
            </a:r>
            <a:r>
              <a:rPr lang="en-GB" sz="1425" cap="none" dirty="0" err="1"/>
              <a:t>naratif</a:t>
            </a:r>
            <a:r>
              <a:rPr lang="en-GB" sz="1425" cap="none" dirty="0"/>
              <a:t>’ </a:t>
            </a:r>
            <a:r>
              <a:rPr lang="en-GB" sz="1425" cap="none" dirty="0" err="1"/>
              <a:t>ar</a:t>
            </a:r>
            <a:r>
              <a:rPr lang="en-GB" sz="1425" cap="none" dirty="0"/>
              <a:t> </a:t>
            </a:r>
            <a:r>
              <a:rPr lang="en-GB" sz="1425" cap="none" dirty="0" err="1"/>
              <a:t>sgiliau</a:t>
            </a:r>
            <a:r>
              <a:rPr lang="en-GB" sz="1425" cap="none" dirty="0"/>
              <a:t> </a:t>
            </a:r>
            <a:r>
              <a:rPr lang="en-GB" sz="1425" cap="none" dirty="0" err="1"/>
              <a:t>rhifedd</a:t>
            </a:r>
            <a:r>
              <a:rPr lang="en-GB" sz="1425" cap="none" dirty="0"/>
              <a:t> </a:t>
            </a:r>
            <a:r>
              <a:rPr lang="en-GB" sz="1425" cap="none" dirty="0"/>
              <a:t>a </a:t>
            </a:r>
            <a:r>
              <a:rPr lang="en-GB" sz="1425" cap="none" dirty="0" err="1"/>
              <a:t>llythrennedd</a:t>
            </a:r>
            <a:r>
              <a:rPr lang="en-GB" sz="1425" cap="none" dirty="0"/>
              <a:t> </a:t>
            </a:r>
            <a:r>
              <a:rPr lang="en-GB" sz="1425" cap="none" dirty="0" err="1"/>
              <a:t>disgyblion</a:t>
            </a:r>
            <a:r>
              <a:rPr lang="en-GB" sz="1425" cap="none" dirty="0"/>
              <a:t> </a:t>
            </a:r>
            <a:r>
              <a:rPr lang="en-GB" sz="1425" cap="none" dirty="0" err="1"/>
              <a:t>mewn</a:t>
            </a:r>
            <a:r>
              <a:rPr lang="en-GB" sz="1425" cap="none" dirty="0"/>
              <a:t> </a:t>
            </a:r>
            <a:r>
              <a:rPr lang="en-GB" sz="1425" cap="none" dirty="0" err="1"/>
              <a:t>perthynas</a:t>
            </a:r>
            <a:r>
              <a:rPr lang="en-GB" sz="1425" cap="none" dirty="0"/>
              <a:t> </a:t>
            </a:r>
            <a:r>
              <a:rPr lang="en-GB" sz="1425" cap="none" dirty="0" err="1"/>
              <a:t>â’r</a:t>
            </a:r>
            <a:r>
              <a:rPr lang="en-GB" sz="1425" cap="none" dirty="0"/>
              <a:t> </a:t>
            </a:r>
            <a:r>
              <a:rPr lang="en-GB" sz="1425" cap="none" dirty="0" err="1"/>
              <a:t>Ff.Ll.Rh</a:t>
            </a:r>
            <a:r>
              <a:rPr lang="en-GB" sz="1425" cap="none" dirty="0"/>
              <a:t>. (</a:t>
            </a:r>
            <a:r>
              <a:rPr lang="en-GB" sz="1425" cap="none" dirty="0" err="1"/>
              <a:t>h.y</a:t>
            </a:r>
            <a:r>
              <a:rPr lang="en-GB" sz="1425" cap="none" dirty="0"/>
              <a:t>. </a:t>
            </a:r>
            <a:r>
              <a:rPr lang="en-GB" sz="1425" cap="none" dirty="0" err="1"/>
              <a:t>sut</a:t>
            </a:r>
            <a:r>
              <a:rPr lang="en-GB" sz="1425" cap="none" dirty="0"/>
              <a:t> </a:t>
            </a:r>
            <a:r>
              <a:rPr lang="en-GB" sz="1425" cap="none" dirty="0" err="1"/>
              <a:t>maent</a:t>
            </a:r>
            <a:r>
              <a:rPr lang="en-GB" sz="1425" cap="none" dirty="0"/>
              <a:t> </a:t>
            </a:r>
            <a:r>
              <a:rPr lang="en-GB" sz="1425" cap="none" dirty="0" err="1"/>
              <a:t>yn</a:t>
            </a:r>
            <a:r>
              <a:rPr lang="en-GB" sz="1425" cap="none" dirty="0"/>
              <a:t> </a:t>
            </a:r>
            <a:r>
              <a:rPr lang="en-GB" sz="1425" cap="none" dirty="0" err="1"/>
              <a:t>defnyddio</a:t>
            </a:r>
            <a:r>
              <a:rPr lang="en-GB" sz="1425" cap="none" dirty="0"/>
              <a:t> </a:t>
            </a:r>
            <a:r>
              <a:rPr lang="en-GB" sz="1425" cap="none" dirty="0" err="1"/>
              <a:t>rhifedd</a:t>
            </a:r>
            <a:r>
              <a:rPr lang="en-GB" sz="1425" cap="none" dirty="0"/>
              <a:t> </a:t>
            </a:r>
            <a:r>
              <a:rPr lang="en-GB" sz="1425" cap="none" dirty="0" err="1"/>
              <a:t>ar</a:t>
            </a:r>
            <a:r>
              <a:rPr lang="en-GB" sz="1425" cap="none" dirty="0"/>
              <a:t> draws y </a:t>
            </a:r>
            <a:r>
              <a:rPr lang="en-GB" sz="1425" cap="none" dirty="0" err="1"/>
              <a:t>cwricwlwm</a:t>
            </a:r>
            <a:r>
              <a:rPr lang="en-GB" sz="1425" cap="none" dirty="0"/>
              <a:t>)</a:t>
            </a:r>
            <a:endParaRPr lang="en-GB" sz="1425" dirty="0"/>
          </a:p>
        </p:txBody>
      </p:sp>
    </p:spTree>
    <p:extLst>
      <p:ext uri="{BB962C8B-B14F-4D97-AF65-F5344CB8AC3E}">
        <p14:creationId xmlns:p14="http://schemas.microsoft.com/office/powerpoint/2010/main" val="83680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Tests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Literacy </a:t>
            </a:r>
          </a:p>
          <a:p>
            <a:r>
              <a:rPr lang="en-GB" dirty="0" smtClean="0"/>
              <a:t>Numeracy</a:t>
            </a:r>
          </a:p>
          <a:p>
            <a:r>
              <a:rPr lang="en-GB" dirty="0" smtClean="0"/>
              <a:t>From Year 2 to Year 9 (transitions)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Data Analysis &amp; Reporting 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 smtClean="0"/>
              <a:t>Comparisons </a:t>
            </a:r>
          </a:p>
          <a:p>
            <a:endParaRPr lang="en-GB" dirty="0"/>
          </a:p>
          <a:p>
            <a:r>
              <a:rPr lang="en-GB" i="1" dirty="0" smtClean="0"/>
              <a:t>So what?</a:t>
            </a:r>
          </a:p>
          <a:p>
            <a:endParaRPr lang="en-US" dirty="0"/>
          </a:p>
        </p:txBody>
      </p:sp>
      <p:pic>
        <p:nvPicPr>
          <p:cNvPr id="2050" name="Picture 2" descr="C:\Users\c.bleasdale\AppData\Local\Microsoft\Windows\Temporary Internet Files\Content.IE5\NQIADYX9\phh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631" y="3908256"/>
            <a:ext cx="3666392" cy="241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40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Estyn</a:t>
            </a:r>
            <a:r>
              <a:rPr lang="en-GB" dirty="0" smtClean="0"/>
              <a:t> &amp; Consortia Visits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Identify trends in progress: across Wales, within schools</a:t>
            </a:r>
          </a:p>
          <a:p>
            <a:r>
              <a:rPr lang="en-GB" dirty="0" smtClean="0"/>
              <a:t>Make comparisons: over time and between schools</a:t>
            </a:r>
          </a:p>
          <a:p>
            <a:r>
              <a:rPr lang="en-GB" dirty="0" smtClean="0"/>
              <a:t>Recognise progress of school in relation to others and self</a:t>
            </a:r>
          </a:p>
          <a:p>
            <a:r>
              <a:rPr lang="en-GB" dirty="0" smtClean="0"/>
              <a:t>Comment on school’s response to data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89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Attainment and Poverty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/>
              <a:t>There is a strong statistical link between poverty and low </a:t>
            </a:r>
            <a:r>
              <a:rPr lang="en-US" dirty="0" smtClean="0"/>
              <a:t>educational </a:t>
            </a:r>
            <a:r>
              <a:rPr lang="en-US" dirty="0"/>
              <a:t>attainment. In </a:t>
            </a:r>
            <a:r>
              <a:rPr lang="en-US" dirty="0" smtClean="0"/>
              <a:t>general</a:t>
            </a:r>
            <a:r>
              <a:rPr lang="en-US" dirty="0"/>
              <a:t>, learners from poorer families do not achieve as well as their peers ... There is </a:t>
            </a:r>
            <a:r>
              <a:rPr lang="en-US" dirty="0" smtClean="0"/>
              <a:t>no </a:t>
            </a:r>
            <a:r>
              <a:rPr lang="en-US" dirty="0"/>
              <a:t>simple explanation for this link between deprivation and underachievement or an easy </a:t>
            </a:r>
            <a:r>
              <a:rPr lang="en-US" dirty="0" smtClean="0"/>
              <a:t>solution </a:t>
            </a:r>
            <a:r>
              <a:rPr lang="en-US" dirty="0"/>
              <a:t>to breaking </a:t>
            </a:r>
            <a:r>
              <a:rPr lang="en-US" dirty="0" smtClean="0"/>
              <a:t>it.</a:t>
            </a:r>
          </a:p>
          <a:p>
            <a:pPr marL="109728" indent="0">
              <a:buNone/>
            </a:pPr>
            <a:r>
              <a:rPr lang="en-US" dirty="0" smtClean="0"/>
              <a:t>(</a:t>
            </a:r>
            <a:r>
              <a:rPr lang="en-US" dirty="0" err="1"/>
              <a:t>Estyn</a:t>
            </a:r>
            <a:r>
              <a:rPr lang="en-US" dirty="0"/>
              <a:t>, </a:t>
            </a:r>
            <a:r>
              <a:rPr lang="en-US" dirty="0" smtClean="0"/>
              <a:t>2014, </a:t>
            </a:r>
            <a:r>
              <a:rPr lang="en-US" dirty="0"/>
              <a:t>p.2)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66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Recognising</a:t>
            </a:r>
            <a:r>
              <a:rPr lang="en-US" dirty="0" smtClean="0"/>
              <a:t> Prior Attainment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is it important to </a:t>
            </a:r>
            <a:r>
              <a:rPr lang="en-US" dirty="0" err="1" smtClean="0"/>
              <a:t>recognise</a:t>
            </a:r>
            <a:r>
              <a:rPr lang="en-US" dirty="0" smtClean="0"/>
              <a:t> pupils’ prior attainment?</a:t>
            </a:r>
          </a:p>
          <a:p>
            <a:r>
              <a:rPr lang="en-US" dirty="0" smtClean="0"/>
              <a:t>How do teachers achieve this? (short, mid and long term)</a:t>
            </a:r>
          </a:p>
          <a:p>
            <a:r>
              <a:rPr lang="en-US" dirty="0" smtClean="0"/>
              <a:t>How do trainees achieve this within a PTE? (Forms, sections of forms…)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Transitions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information do teachers pass on?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How?</a:t>
            </a:r>
            <a:endParaRPr lang="en-GB" dirty="0"/>
          </a:p>
          <a:p>
            <a:pPr marL="109728" indent="0">
              <a:buNone/>
            </a:pPr>
            <a:endParaRPr lang="en-GB" dirty="0"/>
          </a:p>
          <a:p>
            <a:r>
              <a:rPr lang="en-GB" dirty="0" smtClean="0"/>
              <a:t>Why?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What do the ‘receiving teachers’ do with the information?</a:t>
            </a:r>
            <a:endParaRPr lang="en-US" dirty="0"/>
          </a:p>
        </p:txBody>
      </p:sp>
      <p:pic>
        <p:nvPicPr>
          <p:cNvPr id="1048" name="Picture 24" descr="C:\Users\c.bleasdale\AppData\Local\Microsoft\Windows\Temporary Internet Files\Content.IE5\1XEGIDXY\MTLGodBTa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876" y="2850933"/>
            <a:ext cx="2346734" cy="186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2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3366FF"/>
                </a:solidFill>
              </a:rPr>
              <a:t>General </a:t>
            </a:r>
            <a:r>
              <a:rPr lang="en-GB" dirty="0" smtClean="0">
                <a:solidFill>
                  <a:srgbClr val="3366FF"/>
                </a:solidFill>
              </a:rPr>
              <a:t>principles – </a:t>
            </a:r>
            <a:r>
              <a:rPr lang="en-GB" dirty="0" err="1" smtClean="0">
                <a:solidFill>
                  <a:srgbClr val="3366FF"/>
                </a:solidFill>
              </a:rPr>
              <a:t>Egwyddorion</a:t>
            </a:r>
            <a:r>
              <a:rPr lang="en-GB" dirty="0" smtClean="0">
                <a:solidFill>
                  <a:srgbClr val="3366FF"/>
                </a:solidFill>
              </a:rPr>
              <a:t> </a:t>
            </a:r>
            <a:r>
              <a:rPr lang="en-GB" dirty="0" err="1" smtClean="0">
                <a:solidFill>
                  <a:srgbClr val="3366FF"/>
                </a:solidFill>
              </a:rPr>
              <a:t>Cyffredinol</a:t>
            </a:r>
            <a:endParaRPr lang="en-GB" dirty="0">
              <a:solidFill>
                <a:srgbClr val="3366FF"/>
              </a:solidFill>
            </a:endParaRPr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195513"/>
            <a:ext cx="8229600" cy="3935412"/>
          </a:xfrm>
        </p:spPr>
        <p:txBody>
          <a:bodyPr/>
          <a:lstStyle/>
          <a:p>
            <a:r>
              <a:rPr lang="en-GB" sz="3600" dirty="0"/>
              <a:t>Trends in performance over </a:t>
            </a:r>
            <a:r>
              <a:rPr lang="en-GB" sz="3600" dirty="0" smtClean="0"/>
              <a:t>time</a:t>
            </a:r>
          </a:p>
          <a:p>
            <a:r>
              <a:rPr lang="en-GB" sz="3600" dirty="0" err="1" smtClean="0"/>
              <a:t>Tueddiadau</a:t>
            </a:r>
            <a:r>
              <a:rPr lang="en-GB" sz="3600" dirty="0" smtClean="0"/>
              <a:t> </a:t>
            </a:r>
            <a:r>
              <a:rPr lang="en-GB" sz="3600" dirty="0" err="1" smtClean="0"/>
              <a:t>mewn</a:t>
            </a:r>
            <a:r>
              <a:rPr lang="en-GB" sz="3600" dirty="0" smtClean="0"/>
              <a:t> </a:t>
            </a:r>
            <a:r>
              <a:rPr lang="en-GB" sz="3600" dirty="0" err="1" smtClean="0"/>
              <a:t>perfformiad</a:t>
            </a:r>
            <a:r>
              <a:rPr lang="en-GB" sz="3600" dirty="0" smtClean="0"/>
              <a:t> </a:t>
            </a:r>
            <a:r>
              <a:rPr lang="en-GB" sz="3600" dirty="0" err="1" smtClean="0"/>
              <a:t>dros</a:t>
            </a:r>
            <a:r>
              <a:rPr lang="en-GB" sz="3600" dirty="0" smtClean="0"/>
              <a:t> </a:t>
            </a:r>
            <a:r>
              <a:rPr lang="en-GB" sz="3600" dirty="0" err="1" smtClean="0"/>
              <a:t>amser</a:t>
            </a:r>
            <a:endParaRPr lang="en-GB" sz="3600" dirty="0" smtClean="0"/>
          </a:p>
          <a:p>
            <a:pPr>
              <a:buFont typeface="Wingdings" pitchFamily="-65" charset="2"/>
              <a:buNone/>
            </a:pPr>
            <a:endParaRPr lang="en-GB" sz="3600" dirty="0"/>
          </a:p>
          <a:p>
            <a:r>
              <a:rPr lang="en-GB" sz="3600" dirty="0"/>
              <a:t>Consider a range of </a:t>
            </a:r>
            <a:r>
              <a:rPr lang="en-GB" sz="3600" dirty="0" smtClean="0"/>
              <a:t>analyses</a:t>
            </a:r>
          </a:p>
          <a:p>
            <a:r>
              <a:rPr lang="en-GB" sz="3600" dirty="0" err="1" smtClean="0"/>
              <a:t>Ystyried</a:t>
            </a:r>
            <a:r>
              <a:rPr lang="en-GB" sz="3600" dirty="0" smtClean="0"/>
              <a:t> </a:t>
            </a:r>
            <a:r>
              <a:rPr lang="en-GB" sz="3600" dirty="0" err="1" smtClean="0"/>
              <a:t>ystod</a:t>
            </a:r>
            <a:r>
              <a:rPr lang="en-GB" sz="3600" dirty="0" smtClean="0"/>
              <a:t> </a:t>
            </a:r>
            <a:r>
              <a:rPr lang="en-GB" sz="3600" dirty="0" err="1" smtClean="0"/>
              <a:t>o</a:t>
            </a:r>
            <a:r>
              <a:rPr lang="en-GB" sz="3600" dirty="0" smtClean="0"/>
              <a:t> </a:t>
            </a:r>
            <a:r>
              <a:rPr lang="en-GB" sz="3600" dirty="0" err="1" smtClean="0"/>
              <a:t>ddadansoddi</a:t>
            </a:r>
            <a:endParaRPr lang="en-GB" sz="3600" dirty="0" smtClean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62976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765175"/>
            <a:ext cx="8893175" cy="1143000"/>
          </a:xfrm>
        </p:spPr>
        <p:txBody>
          <a:bodyPr>
            <a:normAutofit fontScale="90000"/>
          </a:bodyPr>
          <a:lstStyle/>
          <a:p>
            <a:r>
              <a:rPr lang="en-GB" sz="3400" dirty="0"/>
              <a:t/>
            </a:r>
            <a:br>
              <a:rPr lang="en-GB" sz="3400" dirty="0"/>
            </a:br>
            <a:r>
              <a:rPr lang="en-GB" sz="3400" dirty="0"/>
              <a:t/>
            </a:r>
            <a:br>
              <a:rPr lang="en-GB" sz="3400" dirty="0"/>
            </a:br>
            <a:r>
              <a:rPr lang="en-GB" sz="3000" dirty="0"/>
              <a:t/>
            </a:r>
            <a:br>
              <a:rPr lang="en-GB" sz="3000" dirty="0"/>
            </a:br>
            <a:r>
              <a:rPr lang="en-GB" dirty="0">
                <a:solidFill>
                  <a:srgbClr val="3366FF"/>
                </a:solidFill>
              </a:rPr>
              <a:t>Trends in performance over </a:t>
            </a:r>
            <a:r>
              <a:rPr lang="en-GB" dirty="0" smtClean="0">
                <a:solidFill>
                  <a:srgbClr val="3366FF"/>
                </a:solidFill>
              </a:rPr>
              <a:t>time-</a:t>
            </a:r>
            <a:br>
              <a:rPr lang="en-GB" dirty="0" smtClean="0">
                <a:solidFill>
                  <a:srgbClr val="3366FF"/>
                </a:solidFill>
              </a:rPr>
            </a:br>
            <a:r>
              <a:rPr lang="en-GB" dirty="0" err="1" smtClean="0">
                <a:solidFill>
                  <a:srgbClr val="3366FF"/>
                </a:solidFill>
              </a:rPr>
              <a:t>Tueddiadau</a:t>
            </a:r>
            <a:r>
              <a:rPr lang="en-GB" dirty="0" smtClean="0">
                <a:solidFill>
                  <a:srgbClr val="3366FF"/>
                </a:solidFill>
              </a:rPr>
              <a:t> </a:t>
            </a:r>
            <a:r>
              <a:rPr lang="en-GB" dirty="0" err="1" smtClean="0">
                <a:solidFill>
                  <a:srgbClr val="3366FF"/>
                </a:solidFill>
              </a:rPr>
              <a:t>mewn</a:t>
            </a:r>
            <a:r>
              <a:rPr lang="en-GB" dirty="0" smtClean="0">
                <a:solidFill>
                  <a:srgbClr val="3366FF"/>
                </a:solidFill>
              </a:rPr>
              <a:t> </a:t>
            </a:r>
            <a:r>
              <a:rPr lang="en-GB" dirty="0" err="1" smtClean="0">
                <a:solidFill>
                  <a:srgbClr val="3366FF"/>
                </a:solidFill>
              </a:rPr>
              <a:t>perfformiad</a:t>
            </a:r>
            <a:r>
              <a:rPr lang="en-GB" dirty="0" smtClean="0">
                <a:solidFill>
                  <a:srgbClr val="3366FF"/>
                </a:solidFill>
              </a:rPr>
              <a:t> </a:t>
            </a:r>
            <a:r>
              <a:rPr lang="en-GB" dirty="0" err="1" smtClean="0">
                <a:solidFill>
                  <a:srgbClr val="3366FF"/>
                </a:solidFill>
              </a:rPr>
              <a:t>dros</a:t>
            </a:r>
            <a:r>
              <a:rPr lang="en-GB" dirty="0" smtClean="0">
                <a:solidFill>
                  <a:srgbClr val="3366FF"/>
                </a:solidFill>
              </a:rPr>
              <a:t> </a:t>
            </a:r>
            <a:r>
              <a:rPr lang="en-GB" dirty="0" err="1" smtClean="0">
                <a:solidFill>
                  <a:srgbClr val="3366FF"/>
                </a:solidFill>
              </a:rPr>
              <a:t>amser</a:t>
            </a:r>
            <a:r>
              <a:rPr lang="en-GB" sz="3000" dirty="0" smtClean="0">
                <a:solidFill>
                  <a:srgbClr val="3366FF"/>
                </a:solidFill>
              </a:rPr>
              <a:t> </a:t>
            </a:r>
            <a:r>
              <a:rPr lang="en-GB" sz="3400" dirty="0">
                <a:solidFill>
                  <a:schemeClr val="accent2"/>
                </a:solidFill>
              </a:rPr>
              <a:t/>
            </a:r>
            <a:br>
              <a:rPr lang="en-GB" sz="3400" dirty="0">
                <a:solidFill>
                  <a:schemeClr val="accent2"/>
                </a:solidFill>
              </a:rPr>
            </a:br>
            <a:r>
              <a:rPr lang="en-GB" sz="3400" dirty="0">
                <a:solidFill>
                  <a:schemeClr val="accent2"/>
                </a:solidFill>
              </a:rPr>
              <a:t/>
            </a:r>
            <a:br>
              <a:rPr lang="en-GB" sz="3400" dirty="0">
                <a:solidFill>
                  <a:schemeClr val="accent2"/>
                </a:solidFill>
              </a:rPr>
            </a:br>
            <a:endParaRPr lang="en-GB" sz="3400" dirty="0">
              <a:solidFill>
                <a:schemeClr val="accent2"/>
              </a:solidFill>
            </a:endParaRPr>
          </a:p>
        </p:txBody>
      </p:sp>
      <p:sp>
        <p:nvSpPr>
          <p:cNvPr id="1495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850" y="2708275"/>
            <a:ext cx="8569325" cy="3743325"/>
          </a:xfrm>
        </p:spPr>
        <p:txBody>
          <a:bodyPr>
            <a:normAutofit/>
          </a:bodyPr>
          <a:lstStyle/>
          <a:p>
            <a:r>
              <a:rPr lang="en-GB" sz="3600" dirty="0" smtClean="0"/>
              <a:t>Foundation Phase Indicator FPI</a:t>
            </a:r>
          </a:p>
          <a:p>
            <a:r>
              <a:rPr lang="en-GB" sz="3600" dirty="0" err="1" smtClean="0"/>
              <a:t>Dangosydd</a:t>
            </a:r>
            <a:r>
              <a:rPr lang="en-GB" sz="3600" dirty="0" smtClean="0"/>
              <a:t> </a:t>
            </a:r>
            <a:r>
              <a:rPr lang="en-GB" sz="3600" dirty="0" err="1" smtClean="0"/>
              <a:t>Cyfnod</a:t>
            </a:r>
            <a:r>
              <a:rPr lang="en-GB" sz="3600" dirty="0" smtClean="0"/>
              <a:t> </a:t>
            </a:r>
            <a:r>
              <a:rPr lang="en-GB" sz="3600" dirty="0" err="1" smtClean="0"/>
              <a:t>Sylfaen</a:t>
            </a:r>
            <a:r>
              <a:rPr lang="en-GB" sz="3600" dirty="0" smtClean="0"/>
              <a:t> DCS</a:t>
            </a:r>
          </a:p>
          <a:p>
            <a:pPr>
              <a:buNone/>
            </a:pPr>
            <a:r>
              <a:rPr lang="en-GB" sz="1300" dirty="0" smtClean="0">
                <a:solidFill>
                  <a:srgbClr val="FF0000"/>
                </a:solidFill>
              </a:rPr>
              <a:t>(Dat. </a:t>
            </a:r>
            <a:r>
              <a:rPr lang="en-GB" sz="1300" dirty="0" err="1" smtClean="0">
                <a:solidFill>
                  <a:srgbClr val="FF0000"/>
                </a:solidFill>
              </a:rPr>
              <a:t>Mathemateg</a:t>
            </a:r>
            <a:r>
              <a:rPr lang="en-GB" sz="1300" dirty="0" smtClean="0">
                <a:solidFill>
                  <a:srgbClr val="FF0000"/>
                </a:solidFill>
              </a:rPr>
              <a:t>/Mathematical Dev, Lang Dev, Dat. </a:t>
            </a:r>
            <a:r>
              <a:rPr lang="en-GB" sz="1300" dirty="0" err="1" smtClean="0">
                <a:solidFill>
                  <a:srgbClr val="FF0000"/>
                </a:solidFill>
              </a:rPr>
              <a:t>Iaith</a:t>
            </a:r>
            <a:r>
              <a:rPr lang="en-GB" sz="1300" dirty="0" smtClean="0">
                <a:solidFill>
                  <a:srgbClr val="FF0000"/>
                </a:solidFill>
              </a:rPr>
              <a:t>, Personal and Social Development/ Dat. Personal a </a:t>
            </a:r>
            <a:r>
              <a:rPr lang="en-GB" sz="1300" dirty="0" err="1" smtClean="0">
                <a:solidFill>
                  <a:srgbClr val="FF0000"/>
                </a:solidFill>
              </a:rPr>
              <a:t>Chymdeithasol</a:t>
            </a:r>
            <a:r>
              <a:rPr lang="en-GB" sz="1300" dirty="0" smtClean="0"/>
              <a:t>)</a:t>
            </a:r>
          </a:p>
          <a:p>
            <a:r>
              <a:rPr lang="en-GB" sz="3600" dirty="0" smtClean="0"/>
              <a:t>Core </a:t>
            </a:r>
            <a:r>
              <a:rPr lang="en-GB" sz="3600" dirty="0"/>
              <a:t>subjects and </a:t>
            </a:r>
            <a:r>
              <a:rPr lang="en-GB" sz="3600" dirty="0" smtClean="0"/>
              <a:t>CSI</a:t>
            </a:r>
          </a:p>
          <a:p>
            <a:r>
              <a:rPr lang="en-GB" sz="3600" dirty="0" err="1" smtClean="0"/>
              <a:t>Pynciau</a:t>
            </a:r>
            <a:r>
              <a:rPr lang="en-GB" sz="3600" dirty="0" smtClean="0"/>
              <a:t> </a:t>
            </a:r>
            <a:r>
              <a:rPr lang="en-GB" sz="3600" dirty="0" err="1" smtClean="0"/>
              <a:t>Craidd</a:t>
            </a:r>
            <a:r>
              <a:rPr lang="en-GB" sz="3600" dirty="0" smtClean="0"/>
              <a:t> a DPC</a:t>
            </a:r>
          </a:p>
          <a:p>
            <a:pPr>
              <a:buNone/>
            </a:pPr>
            <a:r>
              <a:rPr lang="en-GB" sz="1600" dirty="0" smtClean="0">
                <a:solidFill>
                  <a:srgbClr val="FF0000"/>
                </a:solidFill>
              </a:rPr>
              <a:t>(Mathematics/</a:t>
            </a:r>
            <a:r>
              <a:rPr lang="en-GB" sz="1600" dirty="0" err="1" smtClean="0">
                <a:solidFill>
                  <a:srgbClr val="FF0000"/>
                </a:solidFill>
              </a:rPr>
              <a:t>Mathemateg</a:t>
            </a:r>
            <a:r>
              <a:rPr lang="en-GB" sz="1600" dirty="0" smtClean="0">
                <a:solidFill>
                  <a:srgbClr val="FF0000"/>
                </a:solidFill>
              </a:rPr>
              <a:t>, Science/</a:t>
            </a:r>
            <a:r>
              <a:rPr lang="en-GB" sz="1600" dirty="0" err="1" smtClean="0">
                <a:solidFill>
                  <a:srgbClr val="FF0000"/>
                </a:solidFill>
              </a:rPr>
              <a:t>Gwyddoniaeth</a:t>
            </a:r>
            <a:r>
              <a:rPr lang="en-GB" sz="1600" dirty="0" smtClean="0">
                <a:solidFill>
                  <a:srgbClr val="FF0000"/>
                </a:solidFill>
              </a:rPr>
              <a:t>, English/</a:t>
            </a:r>
            <a:r>
              <a:rPr lang="en-GB" sz="1600" dirty="0" err="1" smtClean="0">
                <a:solidFill>
                  <a:srgbClr val="FF0000"/>
                </a:solidFill>
              </a:rPr>
              <a:t>Saesneg</a:t>
            </a:r>
            <a:r>
              <a:rPr lang="en-GB" sz="1600" dirty="0" smtClean="0">
                <a:solidFill>
                  <a:srgbClr val="FF0000"/>
                </a:solidFill>
              </a:rPr>
              <a:t>, (WM) Welsh/</a:t>
            </a:r>
            <a:r>
              <a:rPr lang="en-GB" sz="1600" dirty="0" err="1" smtClean="0">
                <a:solidFill>
                  <a:srgbClr val="FF0000"/>
                </a:solidFill>
              </a:rPr>
              <a:t>Cymraeg</a:t>
            </a:r>
            <a:r>
              <a:rPr lang="en-GB" sz="1600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37400" y="533400"/>
            <a:ext cx="1846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521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Outcomes / </a:t>
            </a:r>
            <a:r>
              <a:rPr lang="en-US" dirty="0" err="1" smtClean="0"/>
              <a:t>Deilliannau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653514"/>
              </p:ext>
            </p:extLst>
          </p:nvPr>
        </p:nvGraphicFramePr>
        <p:xfrm>
          <a:off x="228599" y="147451"/>
          <a:ext cx="4675909" cy="6613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9453"/>
                <a:gridCol w="2156456"/>
              </a:tblGrid>
              <a:tr h="5346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 smtClean="0"/>
                        <a:t>Cyfnod</a:t>
                      </a:r>
                      <a:r>
                        <a:rPr lang="en-US" sz="1050" b="1" dirty="0" smtClean="0"/>
                        <a:t> </a:t>
                      </a:r>
                      <a:r>
                        <a:rPr lang="en-US" sz="1050" b="1" dirty="0" err="1" smtClean="0"/>
                        <a:t>Sylfaen</a:t>
                      </a:r>
                      <a:r>
                        <a:rPr lang="en-US" sz="1050" b="1" dirty="0" smtClean="0"/>
                        <a:t> </a:t>
                      </a:r>
                      <a:endParaRPr lang="en-US" sz="1050" dirty="0" smtClean="0"/>
                    </a:p>
                    <a:p>
                      <a:r>
                        <a:rPr lang="en-US" sz="1050" dirty="0" smtClean="0"/>
                        <a:t>Foundation</a:t>
                      </a:r>
                    </a:p>
                    <a:p>
                      <a:r>
                        <a:rPr lang="en-US" sz="1050" dirty="0" smtClean="0"/>
                        <a:t>Phase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Cwricwlwm</a:t>
                      </a:r>
                      <a:endParaRPr lang="en-US" sz="1050" dirty="0" smtClean="0"/>
                    </a:p>
                    <a:p>
                      <a:r>
                        <a:rPr lang="en-US" sz="1050" dirty="0" err="1" smtClean="0"/>
                        <a:t>Cenedlaethol</a:t>
                      </a:r>
                      <a:endParaRPr lang="en-US" sz="1050" dirty="0" smtClean="0"/>
                    </a:p>
                    <a:p>
                      <a:r>
                        <a:rPr lang="en-US" sz="1050" dirty="0" smtClean="0"/>
                        <a:t>National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Curriiculum</a:t>
                      </a:r>
                      <a:endParaRPr lang="en-US" sz="1050" dirty="0"/>
                    </a:p>
                  </a:txBody>
                  <a:tcPr/>
                </a:tc>
              </a:tr>
              <a:tr h="39211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Deilliant</a:t>
                      </a:r>
                      <a:r>
                        <a:rPr kumimoji="0" lang="en-US" sz="11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1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Efydd</a:t>
                      </a:r>
                      <a:r>
                        <a:rPr kumimoji="0" lang="en-US" sz="11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(6-12mis)</a:t>
                      </a:r>
                      <a:endParaRPr lang="en-US" sz="1100" i="1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i="1" dirty="0" smtClean="0"/>
                        <a:t>Outcome Bronze ( 6-12 months)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</a:tr>
              <a:tr h="38498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Deilliant</a:t>
                      </a:r>
                      <a:r>
                        <a:rPr kumimoji="0" lang="en-US" sz="105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Arian (12-18 </a:t>
                      </a:r>
                      <a:r>
                        <a:rPr kumimoji="0" lang="en-US" sz="105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</a:t>
                      </a:r>
                      <a:r>
                        <a:rPr kumimoji="0" lang="en-US" sz="105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800" i="1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i="1" dirty="0" smtClean="0"/>
                        <a:t>Outcome Silver (12-18 months)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</a:tr>
              <a:tr h="38498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i="1" dirty="0" err="1" smtClean="0"/>
                        <a:t>Deilliant</a:t>
                      </a:r>
                      <a:r>
                        <a:rPr lang="en-US" sz="1050" i="1" dirty="0" smtClean="0"/>
                        <a:t> </a:t>
                      </a:r>
                      <a:r>
                        <a:rPr lang="en-US" sz="1050" i="1" dirty="0" err="1" smtClean="0"/>
                        <a:t>Aur</a:t>
                      </a:r>
                      <a:r>
                        <a:rPr lang="en-US" sz="1050" i="1" dirty="0" smtClean="0"/>
                        <a:t> (18-24)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i="1" dirty="0" smtClean="0"/>
                        <a:t>Outcome Gold 18-24 Months)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</a:tr>
              <a:tr h="38498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 smtClean="0"/>
                        <a:t>Deilliant</a:t>
                      </a:r>
                      <a:r>
                        <a:rPr lang="en-US" sz="1050" dirty="0" smtClean="0"/>
                        <a:t> 1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dirty="0" smtClean="0"/>
                        <a:t> </a:t>
                      </a:r>
                      <a:r>
                        <a:rPr lang="en-US" sz="1050" dirty="0" err="1" smtClean="0"/>
                        <a:t>Sylfaen</a:t>
                      </a:r>
                      <a:r>
                        <a:rPr lang="en-US" sz="105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Outcome</a:t>
                      </a:r>
                      <a:r>
                        <a:rPr lang="en-US" sz="1050" baseline="0" dirty="0" smtClean="0"/>
                        <a:t> 1 Foundation Phase</a:t>
                      </a:r>
                      <a:endParaRPr lang="en-US" sz="105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 smtClean="0"/>
                        <a:t>Deilliant</a:t>
                      </a:r>
                      <a:r>
                        <a:rPr lang="en-US" sz="1050" dirty="0" smtClean="0"/>
                        <a:t> 2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dirty="0" smtClean="0"/>
                        <a:t> </a:t>
                      </a:r>
                      <a:r>
                        <a:rPr lang="en-US" sz="1050" dirty="0" err="1" smtClean="0"/>
                        <a:t>Sylfaen</a:t>
                      </a:r>
                      <a:r>
                        <a:rPr lang="en-US" sz="105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Outcome</a:t>
                      </a:r>
                      <a:r>
                        <a:rPr lang="en-US" sz="1050" baseline="0" dirty="0" smtClean="0"/>
                        <a:t> 2 Foundation Phase</a:t>
                      </a:r>
                      <a:endParaRPr lang="en-US" sz="105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 smtClean="0"/>
                        <a:t>Deilliant</a:t>
                      </a:r>
                      <a:r>
                        <a:rPr lang="en-US" sz="1050" dirty="0" smtClean="0"/>
                        <a:t> 3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dirty="0" smtClean="0"/>
                        <a:t> </a:t>
                      </a:r>
                      <a:r>
                        <a:rPr lang="en-US" sz="1050" dirty="0" err="1" smtClean="0"/>
                        <a:t>Sylfaen</a:t>
                      </a:r>
                      <a:r>
                        <a:rPr lang="en-US" sz="105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Outcome</a:t>
                      </a:r>
                      <a:r>
                        <a:rPr lang="en-US" sz="1050" baseline="0" dirty="0" smtClean="0"/>
                        <a:t> 3 Foundation Phase</a:t>
                      </a:r>
                      <a:endParaRPr lang="en-US" sz="105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 smtClean="0"/>
                        <a:t>Deilliant</a:t>
                      </a:r>
                      <a:r>
                        <a:rPr lang="en-US" sz="1050" dirty="0" smtClean="0"/>
                        <a:t> 4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dirty="0" smtClean="0"/>
                        <a:t> </a:t>
                      </a:r>
                      <a:r>
                        <a:rPr lang="en-US" sz="1050" dirty="0" err="1" smtClean="0"/>
                        <a:t>Sylfaen</a:t>
                      </a:r>
                      <a:r>
                        <a:rPr lang="en-US" sz="105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Outcome</a:t>
                      </a:r>
                      <a:r>
                        <a:rPr lang="en-US" sz="1050" baseline="0" dirty="0" smtClean="0"/>
                        <a:t> 4 Foundation Phase</a:t>
                      </a:r>
                      <a:endParaRPr lang="en-US" sz="1050" dirty="0" smtClean="0"/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Lefel</a:t>
                      </a:r>
                      <a:r>
                        <a:rPr lang="en-US" sz="1050" dirty="0" smtClean="0"/>
                        <a:t> 1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Allweddol</a:t>
                      </a:r>
                      <a:r>
                        <a:rPr lang="en-US" sz="1050" baseline="0" dirty="0" smtClean="0"/>
                        <a:t> 2</a:t>
                      </a:r>
                    </a:p>
                    <a:p>
                      <a:r>
                        <a:rPr lang="en-US" sz="1050" baseline="0" dirty="0" smtClean="0"/>
                        <a:t>Level 1 Key stage 2</a:t>
                      </a:r>
                      <a:endParaRPr lang="en-US" sz="1050" dirty="0"/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 smtClean="0"/>
                        <a:t>Deilliant</a:t>
                      </a:r>
                      <a:r>
                        <a:rPr lang="en-US" sz="1050" dirty="0" smtClean="0"/>
                        <a:t> 5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dirty="0" smtClean="0"/>
                        <a:t> </a:t>
                      </a:r>
                      <a:r>
                        <a:rPr lang="en-US" sz="1050" dirty="0" err="1" smtClean="0"/>
                        <a:t>Sylfaen</a:t>
                      </a:r>
                      <a:r>
                        <a:rPr lang="en-US" sz="105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Outcome</a:t>
                      </a:r>
                      <a:r>
                        <a:rPr lang="en-US" sz="1050" baseline="0" dirty="0" smtClean="0"/>
                        <a:t> 5 Foundation Phase</a:t>
                      </a:r>
                      <a:endParaRPr lang="en-US" sz="1050" dirty="0" smtClean="0"/>
                    </a:p>
                    <a:p>
                      <a:endParaRPr lang="en-US" sz="1050" dirty="0"/>
                    </a:p>
                  </a:txBody>
                  <a:tcPr>
                    <a:solidFill>
                      <a:srgbClr val="C0504D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Lefel</a:t>
                      </a:r>
                      <a:r>
                        <a:rPr lang="en-US" sz="1050" dirty="0" smtClean="0"/>
                        <a:t> 2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Allweddol</a:t>
                      </a:r>
                      <a:r>
                        <a:rPr lang="en-US" sz="1050" baseline="0" dirty="0" smtClean="0"/>
                        <a:t> 2</a:t>
                      </a:r>
                    </a:p>
                    <a:p>
                      <a:r>
                        <a:rPr lang="en-US" sz="1050" baseline="0" dirty="0" smtClean="0"/>
                        <a:t>Level 2 Key stage 2</a:t>
                      </a:r>
                      <a:endParaRPr lang="en-US" sz="1050" dirty="0" smtClean="0"/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 smtClean="0"/>
                        <a:t>Deilliant</a:t>
                      </a:r>
                      <a:r>
                        <a:rPr lang="en-US" sz="1050" dirty="0" smtClean="0"/>
                        <a:t> 6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dirty="0" smtClean="0"/>
                        <a:t> </a:t>
                      </a:r>
                      <a:r>
                        <a:rPr lang="en-US" sz="1050" dirty="0" err="1" smtClean="0"/>
                        <a:t>Sylfaen</a:t>
                      </a:r>
                      <a:r>
                        <a:rPr lang="en-US" sz="1050" dirty="0" smtClean="0"/>
                        <a:t>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Outcome</a:t>
                      </a:r>
                      <a:r>
                        <a:rPr lang="en-US" sz="1050" baseline="0" dirty="0" smtClean="0"/>
                        <a:t> 6 Foundation Phase</a:t>
                      </a:r>
                      <a:endParaRPr lang="en-US" sz="1050" dirty="0" smtClean="0"/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Lefel</a:t>
                      </a:r>
                      <a:r>
                        <a:rPr lang="en-US" sz="1050" dirty="0" smtClean="0"/>
                        <a:t> 3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Allweddol</a:t>
                      </a:r>
                      <a:r>
                        <a:rPr lang="en-US" sz="1050" baseline="0" dirty="0" smtClean="0"/>
                        <a:t> 2</a:t>
                      </a:r>
                    </a:p>
                    <a:p>
                      <a:r>
                        <a:rPr lang="en-US" sz="1050" baseline="0" dirty="0" smtClean="0"/>
                        <a:t>Level 3 Key stage 2</a:t>
                      </a:r>
                    </a:p>
                    <a:p>
                      <a:endParaRPr lang="en-US" sz="1050" dirty="0"/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Lefel</a:t>
                      </a:r>
                      <a:r>
                        <a:rPr lang="en-US" sz="1050" dirty="0" smtClean="0"/>
                        <a:t> 4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Allweddol</a:t>
                      </a:r>
                      <a:r>
                        <a:rPr lang="en-US" sz="1050" baseline="0" dirty="0" smtClean="0"/>
                        <a:t> 2</a:t>
                      </a:r>
                    </a:p>
                    <a:p>
                      <a:r>
                        <a:rPr lang="en-US" sz="1050" baseline="0" dirty="0" smtClean="0"/>
                        <a:t>Level 4 Key stage 2</a:t>
                      </a:r>
                      <a:endParaRPr lang="en-US" sz="1050" dirty="0" smtClean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34697"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Lefel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dirty="0" smtClean="0"/>
                        <a:t> 5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Allweddol</a:t>
                      </a:r>
                      <a:r>
                        <a:rPr lang="en-US" sz="1050" baseline="0" dirty="0" smtClean="0"/>
                        <a:t> 2</a:t>
                      </a:r>
                    </a:p>
                    <a:p>
                      <a:r>
                        <a:rPr lang="en-US" sz="1050" baseline="0" dirty="0" smtClean="0"/>
                        <a:t>Level 5  Key stage 2</a:t>
                      </a:r>
                    </a:p>
                  </a:txBody>
                  <a:tcPr/>
                </a:tc>
              </a:tr>
              <a:tr h="534697">
                <a:tc>
                  <a:txBody>
                    <a:bodyPr/>
                    <a:lstStyle/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 err="1" smtClean="0"/>
                        <a:t>Lefel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dirty="0" smtClean="0"/>
                        <a:t> 6 </a:t>
                      </a:r>
                      <a:r>
                        <a:rPr lang="en-US" sz="1050" dirty="0" err="1" smtClean="0"/>
                        <a:t>Cyfnod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baseline="0" dirty="0" err="1" smtClean="0"/>
                        <a:t>Allweddol</a:t>
                      </a:r>
                      <a:r>
                        <a:rPr lang="en-US" sz="1050" baseline="0" dirty="0" smtClean="0"/>
                        <a:t> 2/3</a:t>
                      </a:r>
                    </a:p>
                    <a:p>
                      <a:r>
                        <a:rPr lang="en-US" sz="1050" baseline="0" dirty="0" smtClean="0"/>
                        <a:t>Level 6  Key stage 2/3</a:t>
                      </a:r>
                      <a:endParaRPr lang="en-US" sz="105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171835" y="327351"/>
            <a:ext cx="3764347" cy="369331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The target for year 2 is that most pupils will have achieved outcome 5 key areas.</a:t>
            </a:r>
          </a:p>
          <a:p>
            <a:r>
              <a:rPr lang="en-US" dirty="0" smtClean="0"/>
              <a:t>Y </a:t>
            </a:r>
            <a:r>
              <a:rPr lang="en-US" dirty="0" err="1" smtClean="0"/>
              <a:t>targed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gyfer</a:t>
            </a:r>
            <a:r>
              <a:rPr lang="en-US" dirty="0" smtClean="0"/>
              <a:t> </a:t>
            </a:r>
            <a:r>
              <a:rPr lang="en-US" dirty="0" err="1" smtClean="0"/>
              <a:t>bl</a:t>
            </a:r>
            <a:r>
              <a:rPr lang="en-US" dirty="0" smtClean="0"/>
              <a:t> 2 </a:t>
            </a:r>
            <a:r>
              <a:rPr lang="en-US" dirty="0" err="1" smtClean="0"/>
              <a:t>yw</a:t>
            </a:r>
            <a:r>
              <a:rPr lang="en-US" dirty="0" smtClean="0"/>
              <a:t> </a:t>
            </a:r>
            <a:r>
              <a:rPr lang="en-US" dirty="0" err="1" smtClean="0"/>
              <a:t>bod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disgyblion</a:t>
            </a:r>
            <a:r>
              <a:rPr lang="en-US" dirty="0" smtClean="0"/>
              <a:t> </a:t>
            </a:r>
            <a:r>
              <a:rPr lang="en-US" dirty="0" err="1" smtClean="0"/>
              <a:t>wedi</a:t>
            </a:r>
            <a:r>
              <a:rPr lang="en-US" dirty="0" smtClean="0"/>
              <a:t> </a:t>
            </a:r>
            <a:r>
              <a:rPr lang="en-US" dirty="0" err="1" smtClean="0"/>
              <a:t>cyrraedd</a:t>
            </a:r>
            <a:r>
              <a:rPr lang="en-US" dirty="0" smtClean="0"/>
              <a:t> </a:t>
            </a:r>
            <a:r>
              <a:rPr lang="en-US" dirty="0" err="1" smtClean="0"/>
              <a:t>deilliant</a:t>
            </a:r>
            <a:r>
              <a:rPr lang="en-US" dirty="0" smtClean="0"/>
              <a:t> 5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meysydd</a:t>
            </a:r>
            <a:r>
              <a:rPr lang="en-US" dirty="0" smtClean="0"/>
              <a:t> </a:t>
            </a:r>
            <a:r>
              <a:rPr lang="en-US" dirty="0" err="1" smtClean="0"/>
              <a:t>allweddol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The target for year 6 is that most pupils will have achieved level 4 in the core subjects.</a:t>
            </a:r>
          </a:p>
          <a:p>
            <a:r>
              <a:rPr lang="en-US" dirty="0" smtClean="0"/>
              <a:t>Y </a:t>
            </a:r>
            <a:r>
              <a:rPr lang="en-US" dirty="0" err="1" smtClean="0"/>
              <a:t>targed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gyfer</a:t>
            </a:r>
            <a:r>
              <a:rPr lang="en-US" dirty="0" smtClean="0"/>
              <a:t> </a:t>
            </a:r>
            <a:r>
              <a:rPr lang="en-US" dirty="0" err="1" smtClean="0"/>
              <a:t>bl</a:t>
            </a:r>
            <a:r>
              <a:rPr lang="en-US" dirty="0" smtClean="0"/>
              <a:t> 6 </a:t>
            </a:r>
            <a:r>
              <a:rPr lang="en-US" dirty="0" err="1" smtClean="0"/>
              <a:t>yw</a:t>
            </a:r>
            <a:r>
              <a:rPr lang="en-US" dirty="0" smtClean="0"/>
              <a:t> </a:t>
            </a:r>
            <a:r>
              <a:rPr lang="en-US" dirty="0" err="1" smtClean="0"/>
              <a:t>bod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disgyblion</a:t>
            </a:r>
            <a:r>
              <a:rPr lang="en-US" dirty="0" smtClean="0"/>
              <a:t> </a:t>
            </a:r>
            <a:r>
              <a:rPr lang="en-US" dirty="0" err="1" smtClean="0"/>
              <a:t>wedi</a:t>
            </a:r>
            <a:r>
              <a:rPr lang="en-US" dirty="0" smtClean="0"/>
              <a:t> </a:t>
            </a:r>
            <a:r>
              <a:rPr lang="en-US" dirty="0" err="1" smtClean="0"/>
              <a:t>cyrraedd</a:t>
            </a:r>
            <a:r>
              <a:rPr lang="en-US" dirty="0" smtClean="0"/>
              <a:t> level 4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pynciau</a:t>
            </a:r>
            <a:r>
              <a:rPr lang="en-US" dirty="0" smtClean="0"/>
              <a:t> </a:t>
            </a:r>
            <a:r>
              <a:rPr lang="en-US" dirty="0" err="1" smtClean="0"/>
              <a:t>craidd</a:t>
            </a:r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171835" y="4475460"/>
            <a:ext cx="3508991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It is expected that a child moves two </a:t>
            </a:r>
            <a:r>
              <a:rPr lang="en-US" dirty="0" smtClean="0"/>
              <a:t>levels </a:t>
            </a:r>
            <a:r>
              <a:rPr lang="en-US" dirty="0" smtClean="0"/>
              <a:t>from one key stage to the next.</a:t>
            </a:r>
          </a:p>
          <a:p>
            <a:endParaRPr lang="en-US" dirty="0" smtClean="0"/>
          </a:p>
          <a:p>
            <a:r>
              <a:rPr lang="en-US" dirty="0" err="1" smtClean="0"/>
              <a:t>Disgwylir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bob </a:t>
            </a:r>
            <a:r>
              <a:rPr lang="en-US" dirty="0" err="1" smtClean="0"/>
              <a:t>plentyn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symud</a:t>
            </a:r>
            <a:r>
              <a:rPr lang="en-US" dirty="0" smtClean="0"/>
              <a:t> 2 </a:t>
            </a:r>
            <a:r>
              <a:rPr lang="en-US" dirty="0" err="1" smtClean="0"/>
              <a:t>lefel</a:t>
            </a:r>
            <a:r>
              <a:rPr lang="en-US" dirty="0" smtClean="0"/>
              <a:t> o un </a:t>
            </a:r>
            <a:r>
              <a:rPr lang="en-US" dirty="0" err="1" smtClean="0"/>
              <a:t>cyfnod</a:t>
            </a:r>
            <a:r>
              <a:rPr lang="en-US" dirty="0" smtClean="0"/>
              <a:t> </a:t>
            </a:r>
            <a:r>
              <a:rPr lang="en-US" dirty="0" err="1" smtClean="0"/>
              <a:t>allweddol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 err="1" smtClean="0"/>
              <a:t>’r</a:t>
            </a:r>
            <a:r>
              <a:rPr lang="en-US" dirty="0" smtClean="0"/>
              <a:t> </a:t>
            </a:r>
            <a:r>
              <a:rPr lang="en-US" dirty="0" err="1" smtClean="0"/>
              <a:t>nesaf</a:t>
            </a:r>
            <a:r>
              <a:rPr lang="en-US" dirty="0" smtClean="0"/>
              <a:t>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4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44236"/>
            <a:ext cx="8229600" cy="1066800"/>
          </a:xfrm>
        </p:spPr>
        <p:txBody>
          <a:bodyPr/>
          <a:lstStyle/>
          <a:p>
            <a:r>
              <a:rPr lang="en-US" dirty="0" smtClean="0"/>
              <a:t>Starting Point </a:t>
            </a:r>
            <a:r>
              <a:rPr lang="mr-IN" dirty="0" smtClean="0"/>
              <a:t>–</a:t>
            </a:r>
            <a:r>
              <a:rPr lang="en-US" dirty="0" smtClean="0"/>
              <a:t> Man </a:t>
            </a:r>
            <a:r>
              <a:rPr lang="en-US" dirty="0" err="1" smtClean="0"/>
              <a:t>Cychwyn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23958" y="3679667"/>
            <a:ext cx="43433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Personal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and Social Development, Well-being and Cultural Diversity </a:t>
            </a:r>
            <a:endParaRPr lang="en-US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Language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, Literacy and Communication Skills </a:t>
            </a:r>
            <a:endParaRPr lang="en-US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Mathematical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Development </a:t>
            </a:r>
            <a:endParaRPr lang="en-US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Physical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Development.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0946" y="1674848"/>
            <a:ext cx="86868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>
                <a:solidFill>
                  <a:schemeClr val="accent3">
                    <a:lumMod val="75000"/>
                  </a:schemeClr>
                </a:solidFill>
              </a:rPr>
              <a:t>Mae’r</a:t>
            </a:r>
            <a:r>
              <a:rPr lang="en-US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Proffil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wedi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ei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ddatblygu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fel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dull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asesu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cenedlaethol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ar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gyfer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pob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plentyn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i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sefydlu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llinell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sylfaen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yn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y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chwe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wythnos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gyntaf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ar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ôl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cyrraedd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y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Flwyddyn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u="sng" dirty="0" err="1">
                <a:solidFill>
                  <a:schemeClr val="accent3">
                    <a:lumMod val="75000"/>
                  </a:schemeClr>
                </a:solidFill>
              </a:rPr>
              <a:t>Derbyn</a:t>
            </a:r>
            <a:r>
              <a:rPr lang="en-US" sz="1400" b="1" u="sng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chafodd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ei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wneud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yn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statudol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o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fis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Medi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2015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ymlaen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Mae’n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asesu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gallu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a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datblygiad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plant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mewn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pedwar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Maes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400" b="1" dirty="0" err="1">
                <a:solidFill>
                  <a:schemeClr val="accent3">
                    <a:lumMod val="75000"/>
                  </a:schemeClr>
                </a:solidFill>
              </a:rPr>
              <a:t>Dysgu</a:t>
            </a:r>
            <a:r>
              <a:rPr lang="en-US" sz="1400" b="1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endParaRPr lang="en-US" sz="1400" dirty="0" smtClean="0"/>
          </a:p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</a:rPr>
              <a:t>The </a:t>
            </a:r>
            <a:r>
              <a:rPr lang="en-US" sz="1400" b="1" dirty="0">
                <a:solidFill>
                  <a:schemeClr val="accent2">
                    <a:lumMod val="75000"/>
                  </a:schemeClr>
                </a:solidFill>
              </a:rPr>
              <a:t>Profile has been developed as a national assessment of all children to establish a baseline within </a:t>
            </a:r>
            <a:r>
              <a:rPr lang="en-US" sz="1400" b="1" u="sng" dirty="0">
                <a:solidFill>
                  <a:schemeClr val="accent2">
                    <a:lumMod val="75000"/>
                  </a:schemeClr>
                </a:solidFill>
              </a:rPr>
              <a:t>the first six weeks of entry into Reception Year </a:t>
            </a:r>
            <a:r>
              <a:rPr lang="en-US" sz="1400" b="1" dirty="0">
                <a:solidFill>
                  <a:schemeClr val="accent2">
                    <a:lumMod val="75000"/>
                  </a:schemeClr>
                </a:solidFill>
              </a:rPr>
              <a:t>and was made statutory from September 2015. It assesses children’s abilities and development in four Areas of Learning: </a:t>
            </a:r>
            <a:endParaRPr lang="en-US" sz="1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90946" y="3693891"/>
            <a:ext cx="43641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Datblygiad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Personol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a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Chymdeithasol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Lles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ac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Amrywiaeth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Ddiwylliannol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US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Sgiliau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Iaith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Llythrennedd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a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Chyfathrebu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US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Datblygiad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Mathemategol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US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Datblygiad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3">
                    <a:lumMod val="75000"/>
                  </a:schemeClr>
                </a:solidFill>
              </a:rPr>
              <a:t>Corfforol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046" y="4798341"/>
            <a:ext cx="1185473" cy="12350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3212" y="6211669"/>
            <a:ext cx="7423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www.youtube.com/watch?v=xfWghefLmHo&amp;feature=youtu.be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565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5672" y="1163782"/>
            <a:ext cx="8229600" cy="1066800"/>
          </a:xfrm>
        </p:spPr>
        <p:txBody>
          <a:bodyPr/>
          <a:lstStyle/>
          <a:p>
            <a:r>
              <a:rPr lang="en-US" dirty="0" smtClean="0"/>
              <a:t>What </a:t>
            </a:r>
            <a:r>
              <a:rPr lang="en-US" dirty="0" err="1" smtClean="0"/>
              <a:t>testd</a:t>
            </a:r>
            <a:r>
              <a:rPr lang="en-US" dirty="0" smtClean="0"/>
              <a:t>? Pa </a:t>
            </a:r>
            <a:r>
              <a:rPr lang="en-US" dirty="0" err="1" smtClean="0"/>
              <a:t>brofion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672" y="2616062"/>
            <a:ext cx="5652655" cy="377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86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9087" y="1050775"/>
            <a:ext cx="8706678" cy="50221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2700" dirty="0" err="1"/>
              <a:t>Dogfennau</a:t>
            </a:r>
            <a:r>
              <a:rPr lang="en-GB" sz="2700" dirty="0"/>
              <a:t> /  Documents</a:t>
            </a:r>
            <a:endParaRPr lang="en-GB" sz="27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4570" t="24494" r="22614" b="13766"/>
          <a:stretch/>
        </p:blipFill>
        <p:spPr>
          <a:xfrm>
            <a:off x="418917" y="1552989"/>
            <a:ext cx="1563020" cy="1113059"/>
          </a:xfrm>
          <a:prstGeom prst="rect">
            <a:avLst/>
          </a:prstGeom>
          <a:ln w="3175">
            <a:solidFill>
              <a:schemeClr val="accent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048" y="1552989"/>
            <a:ext cx="1015778" cy="11330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071938" y="3046062"/>
            <a:ext cx="4980747" cy="1962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50" b="1" dirty="0" err="1"/>
              <a:t>Cyfnod</a:t>
            </a:r>
            <a:r>
              <a:rPr lang="en-GB" sz="1350" b="1" dirty="0"/>
              <a:t> </a:t>
            </a:r>
            <a:r>
              <a:rPr lang="en-GB" sz="1350" b="1" dirty="0" err="1"/>
              <a:t>Allweddol</a:t>
            </a:r>
            <a:r>
              <a:rPr lang="en-GB" sz="1350" b="1" dirty="0"/>
              <a:t> 2 </a:t>
            </a:r>
            <a:r>
              <a:rPr lang="en-GB" sz="1350" b="1" dirty="0" err="1"/>
              <a:t>Cymraeg</a:t>
            </a:r>
            <a:r>
              <a:rPr lang="en-GB" sz="1350" b="1" dirty="0"/>
              <a:t> </a:t>
            </a:r>
            <a:r>
              <a:rPr lang="en-GB" sz="1350" dirty="0"/>
              <a:t>/ Welsh Medium </a:t>
            </a:r>
            <a:r>
              <a:rPr lang="en-GB" sz="1350" dirty="0"/>
              <a:t>KS2:</a:t>
            </a:r>
            <a:endParaRPr lang="en-GB" sz="1350" dirty="0"/>
          </a:p>
          <a:p>
            <a:r>
              <a:rPr lang="en-GB" sz="1350" dirty="0">
                <a:hlinkClick r:id="rId4"/>
              </a:rPr>
              <a:t>http</a:t>
            </a:r>
            <a:r>
              <a:rPr lang="en-GB" sz="1350" dirty="0">
                <a:hlinkClick r:id="rId4"/>
              </a:rPr>
              <a:t>://learning.gov.wales/resources/collections/key-stages-2-4?lang=cy</a:t>
            </a:r>
            <a:r>
              <a:rPr lang="en-GB" sz="1350" dirty="0"/>
              <a:t> </a:t>
            </a:r>
            <a:endParaRPr lang="en-GB" sz="1350" dirty="0"/>
          </a:p>
          <a:p>
            <a:endParaRPr lang="en-GB" sz="1350" dirty="0"/>
          </a:p>
          <a:p>
            <a:r>
              <a:rPr lang="en-GB" sz="1350" dirty="0"/>
              <a:t>CA2 </a:t>
            </a:r>
            <a:r>
              <a:rPr lang="en-GB" sz="1350" dirty="0" err="1"/>
              <a:t>Saesneg</a:t>
            </a:r>
            <a:r>
              <a:rPr lang="en-GB" sz="1350" dirty="0"/>
              <a:t> </a:t>
            </a:r>
            <a:r>
              <a:rPr lang="en-GB" sz="1350" b="1" dirty="0"/>
              <a:t>/ </a:t>
            </a:r>
            <a:r>
              <a:rPr lang="en-GB" sz="1350" b="1" dirty="0"/>
              <a:t>English Medium Key Stage 2:</a:t>
            </a:r>
            <a:endParaRPr lang="en-GB" sz="1350" b="1" dirty="0"/>
          </a:p>
          <a:p>
            <a:endParaRPr lang="en-GB" sz="1350" dirty="0">
              <a:hlinkClick r:id=""/>
            </a:endParaRPr>
          </a:p>
          <a:p>
            <a:r>
              <a:rPr lang="en-GB" sz="1350" dirty="0">
                <a:hlinkClick r:id=""/>
              </a:rPr>
              <a:t>http</a:t>
            </a:r>
            <a:r>
              <a:rPr lang="en-GB" sz="1350" dirty="0">
                <a:hlinkClick r:id="rId5"/>
              </a:rPr>
              <a:t>://</a:t>
            </a:r>
            <a:r>
              <a:rPr lang="en-GB" sz="1350" dirty="0">
                <a:hlinkClick r:id="rId5"/>
              </a:rPr>
              <a:t>learning.gov.wales/resources/collections/key-stages-2-4?lang=en</a:t>
            </a:r>
            <a:endParaRPr lang="en-GB" sz="1350" dirty="0"/>
          </a:p>
          <a:p>
            <a:endParaRPr lang="en-GB" sz="1350" dirty="0"/>
          </a:p>
        </p:txBody>
      </p:sp>
      <p:sp>
        <p:nvSpPr>
          <p:cNvPr id="8" name="Rectangle 7"/>
          <p:cNvSpPr/>
          <p:nvPr/>
        </p:nvSpPr>
        <p:spPr>
          <a:xfrm>
            <a:off x="4071938" y="1552988"/>
            <a:ext cx="4500687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50" b="1" dirty="0" err="1"/>
              <a:t>Cyfnod</a:t>
            </a:r>
            <a:r>
              <a:rPr lang="en-GB" sz="1350" b="1" dirty="0"/>
              <a:t> Sylfaen </a:t>
            </a:r>
            <a:r>
              <a:rPr lang="en-GB" sz="1350" b="1" dirty="0" err="1"/>
              <a:t>Cymraeg</a:t>
            </a:r>
            <a:r>
              <a:rPr lang="en-GB" sz="1350" dirty="0"/>
              <a:t> / Welsh </a:t>
            </a:r>
            <a:r>
              <a:rPr lang="en-GB" sz="1350" dirty="0"/>
              <a:t>Medium FP:</a:t>
            </a:r>
            <a:endParaRPr lang="en-GB" sz="1350" dirty="0"/>
          </a:p>
          <a:p>
            <a:r>
              <a:rPr lang="en-GB" sz="1050" dirty="0">
                <a:hlinkClick r:id="rId6"/>
              </a:rPr>
              <a:t>http://</a:t>
            </a:r>
            <a:r>
              <a:rPr lang="en-GB" sz="1050" dirty="0">
                <a:hlinkClick r:id="rId6"/>
              </a:rPr>
              <a:t>learning.gov.wales/resources/collections/foundation-phase?lang=cy</a:t>
            </a:r>
            <a:r>
              <a:rPr lang="en-GB" sz="1050" dirty="0"/>
              <a:t> </a:t>
            </a:r>
          </a:p>
          <a:p>
            <a:endParaRPr lang="en-GB" sz="1350" dirty="0"/>
          </a:p>
          <a:p>
            <a:r>
              <a:rPr lang="en-GB" sz="1350" dirty="0"/>
              <a:t>CS </a:t>
            </a:r>
            <a:r>
              <a:rPr lang="en-GB" sz="1350" dirty="0" err="1"/>
              <a:t>Saesneg</a:t>
            </a:r>
            <a:r>
              <a:rPr lang="en-GB" sz="1350" dirty="0"/>
              <a:t> </a:t>
            </a:r>
            <a:r>
              <a:rPr lang="en-GB" sz="1350" b="1" dirty="0"/>
              <a:t>/ English </a:t>
            </a:r>
            <a:r>
              <a:rPr lang="en-GB" sz="1350" b="1" dirty="0"/>
              <a:t>Medium Foundation Phase:</a:t>
            </a:r>
            <a:endParaRPr lang="en-GB" sz="1350" b="1" dirty="0"/>
          </a:p>
          <a:p>
            <a:r>
              <a:rPr lang="en-GB" sz="1050" dirty="0">
                <a:hlinkClick r:id="rId7"/>
              </a:rPr>
              <a:t>http://</a:t>
            </a:r>
            <a:r>
              <a:rPr lang="en-GB" sz="1050" dirty="0">
                <a:hlinkClick r:id="rId7"/>
              </a:rPr>
              <a:t>learning.gov.wales/resources/collections/foundation-phase?lang=en</a:t>
            </a:r>
            <a:endParaRPr lang="en-GB" sz="105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610" y="2841900"/>
            <a:ext cx="2337814" cy="12643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1170146" y="3231176"/>
            <a:ext cx="1300163" cy="17859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85539" y="3617585"/>
            <a:ext cx="1049287" cy="141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3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9709"/>
            <a:ext cx="8229600" cy="1066800"/>
          </a:xfrm>
        </p:spPr>
        <p:txBody>
          <a:bodyPr/>
          <a:lstStyle/>
          <a:p>
            <a:pPr algn="ctr"/>
            <a:r>
              <a:rPr lang="en-US" dirty="0" err="1" smtClean="0"/>
              <a:t>Profion</a:t>
            </a:r>
            <a:r>
              <a:rPr lang="en-US" dirty="0" smtClean="0"/>
              <a:t> </a:t>
            </a:r>
            <a:r>
              <a:rPr lang="en-US" dirty="0" err="1" smtClean="0"/>
              <a:t>Arall</a:t>
            </a:r>
            <a:r>
              <a:rPr lang="en-US" dirty="0" smtClean="0"/>
              <a:t> - </a:t>
            </a:r>
            <a:r>
              <a:rPr lang="en-US" dirty="0"/>
              <a:t>Other Tests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4461" y="1866734"/>
            <a:ext cx="1855355" cy="24769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864178"/>
            <a:ext cx="2312062" cy="24718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6125" y="1856509"/>
            <a:ext cx="1344213" cy="18998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654879"/>
            <a:ext cx="4457700" cy="1816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4732" y="4032579"/>
            <a:ext cx="26670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8019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50" y="1131094"/>
            <a:ext cx="7886700" cy="99417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300"/>
              <a:t>Identifying characteristics of outcomes/levels within work</a:t>
            </a:r>
            <a:endParaRPr lang="en-GB" sz="33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28650" y="2270999"/>
            <a:ext cx="7886700" cy="2675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700" dirty="0"/>
              <a:t>For the work samples you are given:</a:t>
            </a:r>
          </a:p>
          <a:p>
            <a:r>
              <a:rPr lang="en-GB" sz="2700" dirty="0"/>
              <a:t>Identify what characteristics of outcomes/levels may be evident in each piece – be able to provide a short justification for this</a:t>
            </a:r>
          </a:p>
          <a:p>
            <a:r>
              <a:rPr lang="en-GB" sz="2700" dirty="0"/>
              <a:t>Using the principles of ‘best-fit’ decide upon a Outcome (FP) / Level (KS2)</a:t>
            </a:r>
            <a:endParaRPr lang="en-GB" sz="2100" dirty="0"/>
          </a:p>
          <a:p>
            <a:pPr marL="0" indent="0">
              <a:buNone/>
            </a:pPr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92801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28650" y="1131094"/>
            <a:ext cx="7886700" cy="99417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300"/>
              <a:t>Link to your Assignment</a:t>
            </a:r>
            <a:endParaRPr lang="en-GB" sz="3300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20789" y="2125267"/>
            <a:ext cx="7994561" cy="336113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50" dirty="0"/>
              <a:t>Looking at data, such as an outcome or level is </a:t>
            </a:r>
            <a:r>
              <a:rPr lang="en-GB" sz="2250" b="1" dirty="0"/>
              <a:t>one</a:t>
            </a:r>
            <a:r>
              <a:rPr lang="en-GB" sz="2250" dirty="0"/>
              <a:t> means of analysis.  </a:t>
            </a:r>
          </a:p>
          <a:p>
            <a:r>
              <a:rPr lang="en-GB" sz="2250" dirty="0"/>
              <a:t>Within your assignment you are asked to analyse a child’s learning in mathematics and language with recommendations for ensuring progress.</a:t>
            </a:r>
          </a:p>
          <a:p>
            <a:r>
              <a:rPr lang="en-GB" sz="2250" dirty="0"/>
              <a:t>Work again within your pairs to give recommendations for each child i.e. how this child can be supported to make progress</a:t>
            </a:r>
            <a:endParaRPr lang="en-GB" sz="2250" dirty="0"/>
          </a:p>
        </p:txBody>
      </p:sp>
    </p:spTree>
    <p:extLst>
      <p:ext uri="{BB962C8B-B14F-4D97-AF65-F5344CB8AC3E}">
        <p14:creationId xmlns:p14="http://schemas.microsoft.com/office/powerpoint/2010/main" val="365245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Post-Donaldson World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7260" y="2209800"/>
            <a:ext cx="7669480" cy="4294909"/>
          </a:xfrm>
        </p:spPr>
      </p:pic>
    </p:spTree>
    <p:extLst>
      <p:ext uri="{BB962C8B-B14F-4D97-AF65-F5344CB8AC3E}">
        <p14:creationId xmlns:p14="http://schemas.microsoft.com/office/powerpoint/2010/main" val="501974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60882" y="629395"/>
            <a:ext cx="7772400" cy="964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err="1">
                <a:solidFill>
                  <a:schemeClr val="accent1"/>
                </a:solidFill>
              </a:rPr>
              <a:t>Ffocws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ar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Gymru</a:t>
            </a:r>
            <a:r>
              <a:rPr lang="en-GB" dirty="0">
                <a:solidFill>
                  <a:schemeClr val="accent1"/>
                </a:solidFill>
              </a:rPr>
              <a:t> – Focus on Wales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433" y="1111645"/>
            <a:ext cx="3646849" cy="45373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08" y="1154167"/>
            <a:ext cx="3665136" cy="449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5863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95216"/>
            <a:ext cx="7083972" cy="69532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16262" y="630620"/>
            <a:ext cx="24751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/>
              <a:t>Asesu</a:t>
            </a:r>
            <a:r>
              <a:rPr lang="en-GB" sz="3200" dirty="0"/>
              <a:t> ac </a:t>
            </a:r>
            <a:r>
              <a:rPr lang="en-GB" sz="3200" dirty="0" err="1"/>
              <a:t>Adroddiad</a:t>
            </a:r>
            <a:r>
              <a:rPr lang="en-GB" sz="3200" dirty="0"/>
              <a:t> </a:t>
            </a:r>
            <a:r>
              <a:rPr lang="en-GB" sz="3200" i="1" dirty="0" err="1"/>
              <a:t>Dyfodol</a:t>
            </a:r>
            <a:r>
              <a:rPr lang="en-GB" sz="3200" i="1" dirty="0"/>
              <a:t> </a:t>
            </a:r>
            <a:r>
              <a:rPr lang="en-GB" sz="3200" i="1" dirty="0" err="1"/>
              <a:t>Llwyddiannus</a:t>
            </a:r>
            <a:endParaRPr lang="en-GB" sz="2800" i="1" dirty="0"/>
          </a:p>
        </p:txBody>
      </p:sp>
      <p:sp>
        <p:nvSpPr>
          <p:cNvPr id="4" name="Rectangle 3"/>
          <p:cNvSpPr/>
          <p:nvPr/>
        </p:nvSpPr>
        <p:spPr>
          <a:xfrm>
            <a:off x="7047186" y="3069021"/>
            <a:ext cx="20442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hlinkClick r:id="rId3"/>
              </a:rPr>
              <a:t>https://llyw.cymru/sites/default/files/publications/2018-03/dyfodol-llwyddiannus-crynodeb-o-adroddiad-yr-athro-graham-donaldson.pdf</a:t>
            </a:r>
            <a:r>
              <a:rPr lang="en-GB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0288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593" y="0"/>
            <a:ext cx="677925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79366" y="630620"/>
            <a:ext cx="241208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Assessment and the </a:t>
            </a:r>
            <a:r>
              <a:rPr lang="en-GB" sz="3200" i="1" dirty="0"/>
              <a:t>Successful Futures </a:t>
            </a:r>
            <a:r>
              <a:rPr lang="en-GB" sz="3200" dirty="0"/>
              <a:t>Report</a:t>
            </a:r>
          </a:p>
          <a:p>
            <a:pPr algn="ctr"/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6729290" y="4205268"/>
            <a:ext cx="24646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hlinkClick r:id="rId3"/>
              </a:rPr>
              <a:t>https://gov.wales/sites/default/files/publications/2018-03/succesful-futures-a-summary-of-professor-graham-donaldsons-report.pdf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5078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910" y="2641579"/>
            <a:ext cx="6470924" cy="29088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23" y="67660"/>
            <a:ext cx="6190050" cy="277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4296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912" y="1553568"/>
            <a:ext cx="8125273" cy="32671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0912" y="4976336"/>
            <a:ext cx="81636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500" dirty="0">
                <a:hlinkClick r:id="rId3"/>
              </a:rPr>
              <a:t>https://llyw.cymru/datganiad-ysgrifenedig-rheoliadau-addysg-diwygiadaun-ymwneud-gwybodaeth-asesiadau-athrawon-cymru?_ga=2.19432305.830236634.1569930168-233607502.1543914796</a:t>
            </a:r>
            <a:r>
              <a:rPr lang="en-GB" sz="15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0110" y="231228"/>
            <a:ext cx="7972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>
                <a:solidFill>
                  <a:schemeClr val="accent1"/>
                </a:solidFill>
              </a:rPr>
              <a:t>Datblygiadau</a:t>
            </a:r>
            <a:r>
              <a:rPr lang="en-GB" sz="3200" dirty="0">
                <a:solidFill>
                  <a:schemeClr val="accent1"/>
                </a:solidFill>
              </a:rPr>
              <a:t> </a:t>
            </a:r>
            <a:r>
              <a:rPr lang="en-GB" sz="3200" dirty="0" err="1">
                <a:solidFill>
                  <a:schemeClr val="accent1"/>
                </a:solidFill>
              </a:rPr>
              <a:t>cyfredol</a:t>
            </a:r>
            <a:r>
              <a:rPr lang="en-GB" sz="3200" dirty="0">
                <a:solidFill>
                  <a:schemeClr val="accent1"/>
                </a:solidFill>
              </a:rPr>
              <a:t> - Current developments</a:t>
            </a:r>
          </a:p>
        </p:txBody>
      </p:sp>
    </p:spTree>
    <p:extLst>
      <p:ext uri="{BB962C8B-B14F-4D97-AF65-F5344CB8AC3E}">
        <p14:creationId xmlns:p14="http://schemas.microsoft.com/office/powerpoint/2010/main" val="7785565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047" y="1570226"/>
            <a:ext cx="6943844" cy="31244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507833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>
                <a:hlinkClick r:id="rId3"/>
              </a:rPr>
              <a:t>https://gov.wales/written-statement-education-amendments-relating-teacher-assessment-information-wales-regulations</a:t>
            </a:r>
            <a:r>
              <a:rPr lang="en-GB" sz="12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0110" y="231228"/>
            <a:ext cx="7972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>
                <a:solidFill>
                  <a:schemeClr val="accent1"/>
                </a:solidFill>
              </a:rPr>
              <a:t>Datblygiadau</a:t>
            </a:r>
            <a:r>
              <a:rPr lang="en-GB" sz="3200" dirty="0">
                <a:solidFill>
                  <a:schemeClr val="accent1"/>
                </a:solidFill>
              </a:rPr>
              <a:t> </a:t>
            </a:r>
            <a:r>
              <a:rPr lang="en-GB" sz="3200" dirty="0" err="1">
                <a:solidFill>
                  <a:schemeClr val="accent1"/>
                </a:solidFill>
              </a:rPr>
              <a:t>cyfredol</a:t>
            </a:r>
            <a:r>
              <a:rPr lang="en-GB" sz="3200" dirty="0">
                <a:solidFill>
                  <a:schemeClr val="accent1"/>
                </a:solidFill>
              </a:rPr>
              <a:t> - Current developments</a:t>
            </a:r>
          </a:p>
        </p:txBody>
      </p:sp>
    </p:spTree>
    <p:extLst>
      <p:ext uri="{BB962C8B-B14F-4D97-AF65-F5344CB8AC3E}">
        <p14:creationId xmlns:p14="http://schemas.microsoft.com/office/powerpoint/2010/main" val="5795261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206829" y="1268186"/>
            <a:ext cx="8626928" cy="3396343"/>
          </a:xfrm>
          <a:prstGeom prst="cloudCallout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368925" y="1788292"/>
            <a:ext cx="32004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</a:rPr>
              <a:t>Data </a:t>
            </a:r>
          </a:p>
          <a:p>
            <a:pPr algn="ctr"/>
            <a:r>
              <a:rPr lang="en-GB" sz="4400" dirty="0">
                <a:solidFill>
                  <a:schemeClr val="accent1"/>
                </a:solidFill>
              </a:rPr>
              <a:t>Capture Methods…?</a:t>
            </a:r>
          </a:p>
        </p:txBody>
      </p:sp>
      <p:sp>
        <p:nvSpPr>
          <p:cNvPr id="4" name="Rectangle 3"/>
          <p:cNvSpPr/>
          <p:nvPr/>
        </p:nvSpPr>
        <p:spPr>
          <a:xfrm>
            <a:off x="1197593" y="1788292"/>
            <a:ext cx="31713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err="1">
                <a:solidFill>
                  <a:schemeClr val="accent1"/>
                </a:solidFill>
              </a:rPr>
              <a:t>Dulliau</a:t>
            </a:r>
            <a:r>
              <a:rPr lang="en-GB" sz="4400" dirty="0">
                <a:solidFill>
                  <a:schemeClr val="accent1"/>
                </a:solidFill>
              </a:rPr>
              <a:t> </a:t>
            </a:r>
            <a:r>
              <a:rPr lang="en-GB" sz="4400" dirty="0" err="1">
                <a:solidFill>
                  <a:schemeClr val="accent1"/>
                </a:solidFill>
              </a:rPr>
              <a:t>Casglu</a:t>
            </a:r>
            <a:r>
              <a:rPr lang="en-GB" sz="4400" dirty="0">
                <a:solidFill>
                  <a:schemeClr val="accent1"/>
                </a:solidFill>
              </a:rPr>
              <a:t> Data…?</a:t>
            </a:r>
          </a:p>
        </p:txBody>
      </p:sp>
    </p:spTree>
    <p:extLst>
      <p:ext uri="{BB962C8B-B14F-4D97-AF65-F5344CB8AC3E}">
        <p14:creationId xmlns:p14="http://schemas.microsoft.com/office/powerpoint/2010/main" val="458708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22623DC-7C7C-4E0B-B9B6-72F2F13C2C92}"/>
              </a:ext>
            </a:extLst>
          </p:cNvPr>
          <p:cNvSpPr txBox="1"/>
          <p:nvPr/>
        </p:nvSpPr>
        <p:spPr>
          <a:xfrm>
            <a:off x="783551" y="4878340"/>
            <a:ext cx="968586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hlinkClick r:id="rId2"/>
              </a:rPr>
              <a:t>https://padlet.com/mathewreesjones/Assessment</a:t>
            </a:r>
            <a:endParaRPr lang="en-US" sz="2800" dirty="0"/>
          </a:p>
        </p:txBody>
      </p:sp>
      <p:pic>
        <p:nvPicPr>
          <p:cNvPr id="3" name="Picture 3" descr="A screenshot of a social media post&#10;&#10;Description generated with very high confidence">
            <a:extLst>
              <a:ext uri="{FF2B5EF4-FFF2-40B4-BE49-F238E27FC236}">
                <a16:creationId xmlns="" xmlns:a16="http://schemas.microsoft.com/office/drawing/2014/main" id="{E6C270BC-821D-498B-AE8C-9FE6C130D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39" y="42351"/>
            <a:ext cx="9154775" cy="440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156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055" y="206829"/>
            <a:ext cx="3298601" cy="466997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12271" y="5103149"/>
            <a:ext cx="42889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https://hwb.gov.wales/cwricwlwm-cymru-2008/cyfnod-sylfaen/proffil-y-cyfnod-sylfaen-canllawiau-i-ymarferwyr/</a:t>
            </a:r>
          </a:p>
        </p:txBody>
      </p:sp>
      <p:sp>
        <p:nvSpPr>
          <p:cNvPr id="4" name="Rectangle 3"/>
          <p:cNvSpPr/>
          <p:nvPr/>
        </p:nvSpPr>
        <p:spPr>
          <a:xfrm>
            <a:off x="4897930" y="510763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https://hwb.gov.wales/curriculum-for-wales-2008/foundation-phase/foundation-phase-profile-guidance-for-practitioners/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4586" y="206828"/>
            <a:ext cx="3278838" cy="4669971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615138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14" y="83514"/>
            <a:ext cx="7124700" cy="532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3106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1613</TotalTime>
  <Words>1313</Words>
  <Application>Microsoft Macintosh PowerPoint</Application>
  <PresentationFormat>On-screen Show (4:3)</PresentationFormat>
  <Paragraphs>197</Paragraphs>
  <Slides>30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Calibri</vt:lpstr>
      <vt:lpstr>Georgia</vt:lpstr>
      <vt:lpstr>Mangal</vt:lpstr>
      <vt:lpstr>Trebuchet MS</vt:lpstr>
      <vt:lpstr>Wingdings</vt:lpstr>
      <vt:lpstr>Wingdings 2</vt:lpstr>
      <vt:lpstr>Arial</vt:lpstr>
      <vt:lpstr>Urban</vt:lpstr>
      <vt:lpstr>ECAD6002C -ASSESSMENT &amp; DATA: Recognising Prior Attainment</vt:lpstr>
      <vt:lpstr>Some Quotes….</vt:lpstr>
      <vt:lpstr>Accessing our prior knowledge</vt:lpstr>
      <vt:lpstr>Pre-Donaldson World</vt:lpstr>
      <vt:lpstr>PowerPoint Presentation</vt:lpstr>
      <vt:lpstr>National Tests </vt:lpstr>
      <vt:lpstr>Estyn &amp; Consortia Visits</vt:lpstr>
      <vt:lpstr>Attainment and Poverty</vt:lpstr>
      <vt:lpstr>Recognising Prior Attainment</vt:lpstr>
      <vt:lpstr>Transitions </vt:lpstr>
      <vt:lpstr>General principles – Egwyddorion Cyffredinol</vt:lpstr>
      <vt:lpstr>   Trends in performance over time- Tueddiadau mewn perfformiad dros amser   </vt:lpstr>
      <vt:lpstr>PowerPoint Presentation</vt:lpstr>
      <vt:lpstr>Starting Point – Man Cychwyn</vt:lpstr>
      <vt:lpstr>What testd? Pa brofion?</vt:lpstr>
      <vt:lpstr>PowerPoint Presentation</vt:lpstr>
      <vt:lpstr>Profion Arall - Other Tests  </vt:lpstr>
      <vt:lpstr>PowerPoint Presentation</vt:lpstr>
      <vt:lpstr>PowerPoint Presentation</vt:lpstr>
      <vt:lpstr>Post-Donaldson World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Saint David</Company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 in S3.2</dc:title>
  <dc:creator>swwcte23</dc:creator>
  <cp:lastModifiedBy>Jones, Mathew</cp:lastModifiedBy>
  <cp:revision>28</cp:revision>
  <cp:lastPrinted>2016-10-26T13:43:32Z</cp:lastPrinted>
  <dcterms:created xsi:type="dcterms:W3CDTF">2014-10-27T09:15:51Z</dcterms:created>
  <dcterms:modified xsi:type="dcterms:W3CDTF">2019-12-03T06:44:16Z</dcterms:modified>
</cp:coreProperties>
</file>