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7"/>
  </p:notesMasterIdLst>
  <p:sldIdLst>
    <p:sldId id="382" r:id="rId2"/>
    <p:sldId id="436" r:id="rId3"/>
    <p:sldId id="472" r:id="rId4"/>
    <p:sldId id="437" r:id="rId5"/>
    <p:sldId id="438" r:id="rId6"/>
    <p:sldId id="439" r:id="rId7"/>
    <p:sldId id="440" r:id="rId8"/>
    <p:sldId id="442" r:id="rId9"/>
    <p:sldId id="441" r:id="rId10"/>
    <p:sldId id="476" r:id="rId11"/>
    <p:sldId id="475" r:id="rId12"/>
    <p:sldId id="457" r:id="rId13"/>
    <p:sldId id="455" r:id="rId14"/>
    <p:sldId id="459" r:id="rId15"/>
    <p:sldId id="460" r:id="rId16"/>
    <p:sldId id="461" r:id="rId17"/>
    <p:sldId id="470" r:id="rId18"/>
    <p:sldId id="452" r:id="rId19"/>
    <p:sldId id="453" r:id="rId20"/>
    <p:sldId id="454" r:id="rId21"/>
    <p:sldId id="463" r:id="rId22"/>
    <p:sldId id="443" r:id="rId23"/>
    <p:sldId id="444" r:id="rId24"/>
    <p:sldId id="445" r:id="rId25"/>
    <p:sldId id="448" r:id="rId26"/>
    <p:sldId id="446" r:id="rId27"/>
    <p:sldId id="447" r:id="rId28"/>
    <p:sldId id="449" r:id="rId29"/>
    <p:sldId id="450" r:id="rId30"/>
    <p:sldId id="456" r:id="rId31"/>
    <p:sldId id="468" r:id="rId32"/>
    <p:sldId id="467" r:id="rId33"/>
    <p:sldId id="477" r:id="rId34"/>
    <p:sldId id="478" r:id="rId35"/>
    <p:sldId id="481" r:id="rId36"/>
    <p:sldId id="482" r:id="rId37"/>
    <p:sldId id="469" r:id="rId38"/>
    <p:sldId id="486" r:id="rId39"/>
    <p:sldId id="483" r:id="rId40"/>
    <p:sldId id="484" r:id="rId41"/>
    <p:sldId id="485" r:id="rId42"/>
    <p:sldId id="487" r:id="rId43"/>
    <p:sldId id="464" r:id="rId44"/>
    <p:sldId id="435" r:id="rId45"/>
    <p:sldId id="480"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76" autoAdjust="0"/>
    <p:restoredTop sz="88889" autoAdjust="0"/>
  </p:normalViewPr>
  <p:slideViewPr>
    <p:cSldViewPr>
      <p:cViewPr varScale="1">
        <p:scale>
          <a:sx n="56" d="100"/>
          <a:sy n="56" d="100"/>
        </p:scale>
        <p:origin x="1556" y="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12/07/2026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181818"/>
                </a:solidFill>
                <a:effectLst/>
                <a:latin typeface="Trade Gothic W01 Roman"/>
              </a:rPr>
              <a:t>For many organizations, accounting influences nearly every facet of business management. Whether you’re applying for a business loan or grant, managing payroll and employee benefits, paying expenses like rent and utilities, invoicing vendors, seeking investors, or projecting growth, accounting will form the basis of everything you do.</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dirty="0"/>
          </a:p>
        </p:txBody>
      </p:sp>
    </p:spTree>
    <p:extLst>
      <p:ext uri="{BB962C8B-B14F-4D97-AF65-F5344CB8AC3E}">
        <p14:creationId xmlns:p14="http://schemas.microsoft.com/office/powerpoint/2010/main" val="1646004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By knowing where money is coming from and going to, entrepreneurs can better manage their resources.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dirty="0"/>
          </a:p>
        </p:txBody>
      </p:sp>
    </p:spTree>
    <p:extLst>
      <p:ext uri="{BB962C8B-B14F-4D97-AF65-F5344CB8AC3E}">
        <p14:creationId xmlns:p14="http://schemas.microsoft.com/office/powerpoint/2010/main" val="2387966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dirty="0"/>
          </a:p>
        </p:txBody>
      </p:sp>
    </p:spTree>
    <p:extLst>
      <p:ext uri="{BB962C8B-B14F-4D97-AF65-F5344CB8AC3E}">
        <p14:creationId xmlns:p14="http://schemas.microsoft.com/office/powerpoint/2010/main" val="3317157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By knowing where money is coming from and going to, entrepreneurs can better manage their resources.</a:t>
            </a:r>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dirty="0"/>
          </a:p>
        </p:txBody>
      </p:sp>
    </p:spTree>
    <p:extLst>
      <p:ext uri="{BB962C8B-B14F-4D97-AF65-F5344CB8AC3E}">
        <p14:creationId xmlns:p14="http://schemas.microsoft.com/office/powerpoint/2010/main" val="374869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7</a:t>
            </a:fld>
            <a:endParaRPr lang="en-GB" dirty="0"/>
          </a:p>
        </p:txBody>
      </p:sp>
    </p:spTree>
    <p:extLst>
      <p:ext uri="{BB962C8B-B14F-4D97-AF65-F5344CB8AC3E}">
        <p14:creationId xmlns:p14="http://schemas.microsoft.com/office/powerpoint/2010/main" val="894523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This include predictions about future revenues, future operating costs, future resource needs, and future profit levels are necessary to attract investors, secure funding, hire employees, and take on additional clients or customers.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latin typeface="Söhne"/>
              </a:rPr>
              <a:t>So, understanding accounting not only helps in managing current finances but also in shaping the future trajectory of the business.</a:t>
            </a:r>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dirty="0"/>
          </a:p>
        </p:txBody>
      </p:sp>
    </p:spTree>
    <p:extLst>
      <p:ext uri="{BB962C8B-B14F-4D97-AF65-F5344CB8AC3E}">
        <p14:creationId xmlns:p14="http://schemas.microsoft.com/office/powerpoint/2010/main" val="784392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dirty="0"/>
          </a:p>
        </p:txBody>
      </p:sp>
    </p:spTree>
    <p:extLst>
      <p:ext uri="{BB962C8B-B14F-4D97-AF65-F5344CB8AC3E}">
        <p14:creationId xmlns:p14="http://schemas.microsoft.com/office/powerpoint/2010/main" val="1796092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dirty="0"/>
          </a:p>
        </p:txBody>
      </p:sp>
    </p:spTree>
    <p:extLst>
      <p:ext uri="{BB962C8B-B14F-4D97-AF65-F5344CB8AC3E}">
        <p14:creationId xmlns:p14="http://schemas.microsoft.com/office/powerpoint/2010/main" val="2948445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sz="1800" b="1" i="0" u="none" strike="noStrike" baseline="0" dirty="0">
                <a:solidFill>
                  <a:srgbClr val="0000B3"/>
                </a:solidFill>
                <a:latin typeface="StylusITCAlt-Bold"/>
              </a:rPr>
              <a:t>Before a business</a:t>
            </a:r>
          </a:p>
          <a:p>
            <a:pPr algn="l"/>
            <a:r>
              <a:rPr lang="en-GB" sz="1800" b="1" i="0" u="none" strike="noStrike" baseline="0" dirty="0">
                <a:solidFill>
                  <a:srgbClr val="0000B3"/>
                </a:solidFill>
                <a:latin typeface="StylusITCAlt-Bold"/>
              </a:rPr>
              <a:t>can begin TRADING, it usually needs to spend money. These expenses are called STARTUP</a:t>
            </a:r>
          </a:p>
          <a:p>
            <a:pPr algn="l"/>
            <a:r>
              <a:rPr lang="en-GB" sz="1800" b="1" i="0" u="none" strike="noStrike" baseline="0" dirty="0">
                <a:solidFill>
                  <a:srgbClr val="0000B3"/>
                </a:solidFill>
                <a:latin typeface="StylusITCAlt-Bold"/>
              </a:rPr>
              <a:t>COSTS.</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2055823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0D0D0D"/>
                </a:solidFill>
                <a:effectLst/>
                <a:latin typeface="Söhne"/>
              </a:rPr>
              <a:t>The breakeven point is the total costs equal total revenue, resulting in neither profit nor loss. At this point, income (revenue) and expenditure (costs) are equal. </a:t>
            </a:r>
            <a:br>
              <a:rPr lang="en-GB" b="0" i="0" dirty="0">
                <a:solidFill>
                  <a:srgbClr val="0D0D0D"/>
                </a:solidFill>
                <a:effectLst/>
                <a:latin typeface="Söhne"/>
              </a:rPr>
            </a:b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dirty="0"/>
          </a:p>
        </p:txBody>
      </p:sp>
    </p:spTree>
    <p:extLst>
      <p:ext uri="{BB962C8B-B14F-4D97-AF65-F5344CB8AC3E}">
        <p14:creationId xmlns:p14="http://schemas.microsoft.com/office/powerpoint/2010/main" val="4187983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The term </a:t>
            </a:r>
            <a:r>
              <a:rPr lang="en-GB" b="1" i="1" dirty="0">
                <a:solidFill>
                  <a:srgbClr val="222222"/>
                </a:solidFill>
                <a:effectLst/>
                <a:latin typeface="Arial" panose="020B0604020202020204" pitchFamily="34" charset="0"/>
              </a:rPr>
              <a:t>Cost</a:t>
            </a:r>
            <a:r>
              <a:rPr lang="en-GB" b="0" i="0" dirty="0">
                <a:solidFill>
                  <a:srgbClr val="222222"/>
                </a:solidFill>
                <a:effectLst/>
                <a:latin typeface="Arial" panose="020B0604020202020204" pitchFamily="34" charset="0"/>
              </a:rPr>
              <a:t> has several meanings. In accounting, retail, research, and production, it is the value of money that we use up to create something. That money is therefore not available for use anymore.</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22</a:t>
            </a:fld>
            <a:endParaRPr lang="en-GB" dirty="0"/>
          </a:p>
        </p:txBody>
      </p:sp>
    </p:spTree>
    <p:extLst>
      <p:ext uri="{BB962C8B-B14F-4D97-AF65-F5344CB8AC3E}">
        <p14:creationId xmlns:p14="http://schemas.microsoft.com/office/powerpoint/2010/main" val="1473585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Costs that change in total in direct proportion to a change in activity. However, cost per unit remain unchanged</a:t>
            </a:r>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dirty="0"/>
          </a:p>
        </p:txBody>
      </p:sp>
    </p:spTree>
    <p:extLst>
      <p:ext uri="{BB962C8B-B14F-4D97-AF65-F5344CB8AC3E}">
        <p14:creationId xmlns:p14="http://schemas.microsoft.com/office/powerpoint/2010/main" val="25617443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Costs that remain unchanged in total as the level of activity varies. </a:t>
            </a:r>
            <a:r>
              <a:rPr lang="en-GB" b="0" i="0" dirty="0">
                <a:solidFill>
                  <a:srgbClr val="333333"/>
                </a:solidFill>
                <a:effectLst/>
                <a:latin typeface="Arial" panose="020B0604020202020204" pitchFamily="34" charset="0"/>
              </a:rPr>
              <a:t>Examples of fixed costs include rent, business rates and executive salaries.</a:t>
            </a:r>
            <a:endParaRPr lang="en-GB" dirty="0"/>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26</a:t>
            </a:fld>
            <a:endParaRPr lang="en-GB" dirty="0"/>
          </a:p>
        </p:txBody>
      </p:sp>
    </p:spTree>
    <p:extLst>
      <p:ext uri="{BB962C8B-B14F-4D97-AF65-F5344CB8AC3E}">
        <p14:creationId xmlns:p14="http://schemas.microsoft.com/office/powerpoint/2010/main" val="1752123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Costs that remain fixed within a certain range of activity but change to a different amount outside that range.</a:t>
            </a:r>
          </a:p>
        </p:txBody>
      </p:sp>
      <p:sp>
        <p:nvSpPr>
          <p:cNvPr id="4" name="Slide Number Placeholder 3"/>
          <p:cNvSpPr>
            <a:spLocks noGrp="1"/>
          </p:cNvSpPr>
          <p:nvPr>
            <p:ph type="sldNum" sz="quarter" idx="5"/>
          </p:nvPr>
        </p:nvSpPr>
        <p:spPr/>
        <p:txBody>
          <a:bodyPr/>
          <a:lstStyle/>
          <a:p>
            <a:fld id="{D3BD075C-D0CD-4F41-93C9-0B6DF6D55B16}" type="slidenum">
              <a:rPr lang="en-GB" smtClean="0"/>
              <a:pPr/>
              <a:t>28</a:t>
            </a:fld>
            <a:endParaRPr lang="en-GB" dirty="0"/>
          </a:p>
        </p:txBody>
      </p:sp>
    </p:spTree>
    <p:extLst>
      <p:ext uri="{BB962C8B-B14F-4D97-AF65-F5344CB8AC3E}">
        <p14:creationId xmlns:p14="http://schemas.microsoft.com/office/powerpoint/2010/main" val="2125900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Examples of stepped fixed costs:</a:t>
            </a:r>
          </a:p>
          <a:p>
            <a:endParaRPr lang="en-GB" dirty="0"/>
          </a:p>
          <a:p>
            <a:r>
              <a:rPr lang="en-GB" dirty="0"/>
              <a:t>warehousing costs (as more space is required, more warehouses must be purchased or rented)</a:t>
            </a:r>
          </a:p>
          <a:p>
            <a:r>
              <a:rPr lang="en-GB" dirty="0"/>
              <a:t>supervisors' wages (as the number of employees increases, more supervisors are required).</a:t>
            </a:r>
          </a:p>
        </p:txBody>
      </p:sp>
      <p:sp>
        <p:nvSpPr>
          <p:cNvPr id="4" name="Slide Number Placeholder 3"/>
          <p:cNvSpPr>
            <a:spLocks noGrp="1"/>
          </p:cNvSpPr>
          <p:nvPr>
            <p:ph type="sldNum" sz="quarter" idx="5"/>
          </p:nvPr>
        </p:nvSpPr>
        <p:spPr/>
        <p:txBody>
          <a:bodyPr/>
          <a:lstStyle/>
          <a:p>
            <a:fld id="{D3BD075C-D0CD-4F41-93C9-0B6DF6D55B16}" type="slidenum">
              <a:rPr lang="en-GB" smtClean="0"/>
              <a:pPr/>
              <a:t>29</a:t>
            </a:fld>
            <a:endParaRPr lang="en-GB" dirty="0"/>
          </a:p>
        </p:txBody>
      </p:sp>
    </p:spTree>
    <p:extLst>
      <p:ext uri="{BB962C8B-B14F-4D97-AF65-F5344CB8AC3E}">
        <p14:creationId xmlns:p14="http://schemas.microsoft.com/office/powerpoint/2010/main" val="20583718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Checkout the Assessment 2 template (PowerPointfile) for a worked-out example</a:t>
            </a:r>
          </a:p>
        </p:txBody>
      </p:sp>
      <p:sp>
        <p:nvSpPr>
          <p:cNvPr id="4" name="Slide Number Placeholder 3"/>
          <p:cNvSpPr>
            <a:spLocks noGrp="1"/>
          </p:cNvSpPr>
          <p:nvPr>
            <p:ph type="sldNum" sz="quarter" idx="5"/>
          </p:nvPr>
        </p:nvSpPr>
        <p:spPr/>
        <p:txBody>
          <a:bodyPr/>
          <a:lstStyle/>
          <a:p>
            <a:fld id="{D3BD075C-D0CD-4F41-93C9-0B6DF6D55B16}" type="slidenum">
              <a:rPr lang="en-GB" smtClean="0"/>
              <a:pPr/>
              <a:t>32</a:t>
            </a:fld>
            <a:endParaRPr lang="en-GB" dirty="0"/>
          </a:p>
        </p:txBody>
      </p:sp>
    </p:spTree>
    <p:extLst>
      <p:ext uri="{BB962C8B-B14F-4D97-AF65-F5344CB8AC3E}">
        <p14:creationId xmlns:p14="http://schemas.microsoft.com/office/powerpoint/2010/main" val="19122394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Every start up faces the challenge of the Death Valley curve, many businesses do not survive to come through on the other end. Death Valley is not a problems if you have sufficient capital – your own or borrowed. It could be deeper and longer than one thinks if debtors owe you or you get unexpected orders and sales take off because you need to buy and pay for stocks and hire staff etc.</a:t>
            </a:r>
          </a:p>
        </p:txBody>
      </p:sp>
      <p:sp>
        <p:nvSpPr>
          <p:cNvPr id="4" name="Slide Number Placeholder 3"/>
          <p:cNvSpPr>
            <a:spLocks noGrp="1"/>
          </p:cNvSpPr>
          <p:nvPr>
            <p:ph type="sldNum" sz="quarter" idx="5"/>
          </p:nvPr>
        </p:nvSpPr>
        <p:spPr/>
        <p:txBody>
          <a:bodyPr/>
          <a:lstStyle/>
          <a:p>
            <a:fld id="{D3BD075C-D0CD-4F41-93C9-0B6DF6D55B16}" type="slidenum">
              <a:rPr lang="en-GB" smtClean="0"/>
              <a:pPr/>
              <a:t>34</a:t>
            </a:fld>
            <a:endParaRPr lang="en-GB" dirty="0"/>
          </a:p>
        </p:txBody>
      </p:sp>
    </p:spTree>
    <p:extLst>
      <p:ext uri="{BB962C8B-B14F-4D97-AF65-F5344CB8AC3E}">
        <p14:creationId xmlns:p14="http://schemas.microsoft.com/office/powerpoint/2010/main" val="3780211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43</a:t>
            </a:fld>
            <a:endParaRPr lang="en-GB" dirty="0"/>
          </a:p>
        </p:txBody>
      </p:sp>
    </p:spTree>
    <p:extLst>
      <p:ext uri="{BB962C8B-B14F-4D97-AF65-F5344CB8AC3E}">
        <p14:creationId xmlns:p14="http://schemas.microsoft.com/office/powerpoint/2010/main" val="2689741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12/07/2026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12/07/2026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12/07/2026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12/07/2026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12/07/2026</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12/07/2026</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12/07/2026</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12/07/2026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12/07/2026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12/07/2026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12/07/2026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12/07/2026</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12/07/2026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urses.lumenlearning.com/boundless-accounting/chapter/overview-of-key-elements-of-the-busines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article/10.1007/s11187-020-00361-9"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hyperlink" Target="https://pxhere.com/en/photo/1565417" TargetMode="External"/><Relationship Id="rId5" Type="http://schemas.openxmlformats.org/officeDocument/2006/relationships/image" Target="../media/image6.jpeg"/><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288032" y="1268760"/>
            <a:ext cx="8676456" cy="3046988"/>
          </a:xfrm>
          <a:prstGeom prst="rect">
            <a:avLst/>
          </a:prstGeom>
        </p:spPr>
        <p:txBody>
          <a:bodyPr wrap="square" anchor="t">
            <a:spAutoFit/>
          </a:bodyPr>
          <a:lstStyle/>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r>
              <a:rPr lang="en-GB" sz="3200" b="1" dirty="0">
                <a:solidFill>
                  <a:schemeClr val="bg1"/>
                </a:solidFill>
                <a:latin typeface="Times New Roman" panose="02020603050405020304" pitchFamily="18" charset="0"/>
                <a:cs typeface="Times New Roman" panose="02020603050405020304" pitchFamily="18" charset="0"/>
              </a:rPr>
              <a:t>FINANCIAL PLANNING FOR ENTREPRENEURS</a:t>
            </a:r>
            <a:endParaRPr lang="en-US" sz="1400" dirty="0">
              <a:solidFill>
                <a:schemeClr val="bg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2B04BCD5-A62B-4FD2-884E-FF5F62D1504C}"/>
              </a:ext>
            </a:extLst>
          </p:cNvPr>
          <p:cNvSpPr/>
          <p:nvPr/>
        </p:nvSpPr>
        <p:spPr>
          <a:xfrm>
            <a:off x="1331640" y="20608"/>
            <a:ext cx="8928992" cy="1077218"/>
          </a:xfrm>
          <a:prstGeom prst="rect">
            <a:avLst/>
          </a:prstGeom>
        </p:spPr>
        <p:txBody>
          <a:bodyPr wrap="square" anchor="t">
            <a:spAutoFit/>
          </a:bodyPr>
          <a:lstStyle/>
          <a:p>
            <a:pPr algn="ctr"/>
            <a:r>
              <a:rPr lang="en-GB" sz="3200" b="1" dirty="0">
                <a:highlight>
                  <a:srgbClr val="FFFF00"/>
                </a:highlight>
                <a:latin typeface="Times New Roman" panose="02020603050405020304" pitchFamily="18" charset="0"/>
                <a:cs typeface="Times New Roman" panose="02020603050405020304" pitchFamily="18" charset="0"/>
              </a:rPr>
              <a:t>LCBB5013</a:t>
            </a:r>
          </a:p>
          <a:p>
            <a:pPr algn="ctr"/>
            <a:r>
              <a:rPr lang="en-GB" sz="3200" b="1" dirty="0">
                <a:highlight>
                  <a:srgbClr val="FFFF00"/>
                </a:highlight>
                <a:latin typeface="Times New Roman" panose="02020603050405020304" pitchFamily="18" charset="0"/>
                <a:cs typeface="Times New Roman" panose="02020603050405020304" pitchFamily="18" charset="0"/>
              </a:rPr>
              <a:t>Entrepreneurship</a:t>
            </a:r>
            <a:endParaRPr lang="en-US" sz="3200" dirty="0">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59E721-07C2-7831-3C86-277EB8FEFAF7}"/>
              </a:ext>
            </a:extLst>
          </p:cNvPr>
          <p:cNvSpPr>
            <a:spLocks noGrp="1"/>
          </p:cNvSpPr>
          <p:nvPr>
            <p:ph type="title"/>
          </p:nvPr>
        </p:nvSpPr>
        <p:spPr>
          <a:xfrm>
            <a:off x="457200" y="274638"/>
            <a:ext cx="8229600" cy="1143000"/>
          </a:xfrm>
        </p:spPr>
        <p:txBody>
          <a:bodyPr anchor="ctr">
            <a:normAutofit/>
          </a:bodyPr>
          <a:lstStyle/>
          <a:p>
            <a:pPr marL="0" indent="0">
              <a:lnSpc>
                <a:spcPct val="90000"/>
              </a:lnSpc>
              <a:buNone/>
            </a:pPr>
            <a:endParaRPr lang="en-GB" sz="2400" noProof="0" dirty="0"/>
          </a:p>
          <a:p>
            <a:pPr marL="0" indent="0">
              <a:lnSpc>
                <a:spcPct val="90000"/>
              </a:lnSpc>
              <a:buNone/>
            </a:pPr>
            <a:r>
              <a:rPr lang="en-GB" sz="2400" noProof="0" dirty="0"/>
              <a:t>WHY DO ENTREPRENEURS NEED TO UNDERSTAND ACCOUNTING?</a:t>
            </a:r>
          </a:p>
          <a:p>
            <a:pPr marL="0" indent="0">
              <a:lnSpc>
                <a:spcPct val="90000"/>
              </a:lnSpc>
              <a:buNone/>
            </a:pPr>
            <a:endParaRPr lang="en-GB" sz="2400" noProof="0" dirty="0"/>
          </a:p>
          <a:p>
            <a:pPr marL="0" indent="0">
              <a:lnSpc>
                <a:spcPct val="90000"/>
              </a:lnSpc>
              <a:buNone/>
            </a:pPr>
            <a:endParaRPr lang="en-GB" sz="2400" noProof="0" dirty="0"/>
          </a:p>
        </p:txBody>
      </p:sp>
      <p:pic>
        <p:nvPicPr>
          <p:cNvPr id="5" name="Picture 4" descr="A pen on a sheet of paper&#10;&#10;AI-generated content may be incorrect.">
            <a:extLst>
              <a:ext uri="{FF2B5EF4-FFF2-40B4-BE49-F238E27FC236}">
                <a16:creationId xmlns:a16="http://schemas.microsoft.com/office/drawing/2014/main" id="{C2DA44BB-E0BC-2F24-55C8-3AA378E9AB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884" b="23542"/>
          <a:stretch>
            <a:fillRect/>
          </a:stretch>
        </p:blipFill>
        <p:spPr>
          <a:xfrm>
            <a:off x="457200" y="1600201"/>
            <a:ext cx="8229600" cy="3917032"/>
          </a:xfrm>
          <a:prstGeom prst="rect">
            <a:avLst/>
          </a:prstGeom>
          <a:noFill/>
        </p:spPr>
      </p:pic>
      <p:sp>
        <p:nvSpPr>
          <p:cNvPr id="4" name="Slide Number Placeholder 3">
            <a:extLst>
              <a:ext uri="{FF2B5EF4-FFF2-40B4-BE49-F238E27FC236}">
                <a16:creationId xmlns:a16="http://schemas.microsoft.com/office/drawing/2014/main" id="{F1649FAD-E0ED-E068-F3B8-E1FB77ABD88E}"/>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noProof="0" smtClean="0"/>
              <a:pPr>
                <a:spcAft>
                  <a:spcPts val="600"/>
                </a:spcAft>
              </a:pPr>
              <a:t>2</a:t>
            </a:fld>
            <a:endParaRPr lang="en-GB" noProof="0" dirty="0"/>
          </a:p>
        </p:txBody>
      </p:sp>
      <p:sp>
        <p:nvSpPr>
          <p:cNvPr id="6" name="TextBox 5">
            <a:extLst>
              <a:ext uri="{FF2B5EF4-FFF2-40B4-BE49-F238E27FC236}">
                <a16:creationId xmlns:a16="http://schemas.microsoft.com/office/drawing/2014/main" id="{8196FCA4-C0DA-F7DD-0A3D-85A38103A8F5}"/>
              </a:ext>
            </a:extLst>
          </p:cNvPr>
          <p:cNvSpPr txBox="1"/>
          <p:nvPr/>
        </p:nvSpPr>
        <p:spPr>
          <a:xfrm>
            <a:off x="6172971" y="5317178"/>
            <a:ext cx="251382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courses.lumenlearning.com/boundless-accounting/chapter/overview-of-key-elements-of-the-busines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05861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265A5-07AD-56EE-9C96-A93C95535BC1}"/>
              </a:ext>
            </a:extLst>
          </p:cNvPr>
          <p:cNvSpPr>
            <a:spLocks noGrp="1"/>
          </p:cNvSpPr>
          <p:nvPr>
            <p:ph type="title"/>
          </p:nvPr>
        </p:nvSpPr>
        <p:spPr/>
        <p:txBody>
          <a:bodyPr>
            <a:normAutofit fontScale="90000"/>
          </a:bodyPr>
          <a:lstStyle/>
          <a:p>
            <a:r>
              <a:rPr lang="en-GB" kern="100" dirty="0">
                <a:latin typeface="Times New Roman" panose="02020603050405020304" pitchFamily="18" charset="0"/>
                <a:ea typeface="Aptos" panose="020B0004020202020204" pitchFamily="34" charset="0"/>
                <a:cs typeface="Times New Roman" panose="02020603050405020304" pitchFamily="18" charset="0"/>
              </a:rPr>
              <a:t>Entrepreneurs need to understand accounting for several reasons:</a:t>
            </a:r>
            <a:br>
              <a:rPr lang="en-GB" kern="100" dirty="0">
                <a:latin typeface="Aptos" panose="020B0004020202020204" pitchFamily="34" charset="0"/>
                <a:ea typeface="Aptos" panose="020B0004020202020204" pitchFamily="34" charset="0"/>
                <a:cs typeface="Times New Roman" panose="02020603050405020304" pitchFamily="18" charset="0"/>
              </a:rPr>
            </a:br>
            <a:endParaRPr lang="en-GB" dirty="0"/>
          </a:p>
        </p:txBody>
      </p:sp>
      <p:pic>
        <p:nvPicPr>
          <p:cNvPr id="6" name="Content Placeholder 5" descr="A book cover with a graph and a red line&#10;&#10;AI-generated content may be incorrect.">
            <a:extLst>
              <a:ext uri="{FF2B5EF4-FFF2-40B4-BE49-F238E27FC236}">
                <a16:creationId xmlns:a16="http://schemas.microsoft.com/office/drawing/2014/main" id="{85632CFE-FF70-6E9B-1E70-AE540D839C7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19500" y="2277269"/>
            <a:ext cx="1905000" cy="2562225"/>
          </a:xfrm>
        </p:spPr>
      </p:pic>
      <p:sp>
        <p:nvSpPr>
          <p:cNvPr id="4" name="Slide Number Placeholder 3">
            <a:extLst>
              <a:ext uri="{FF2B5EF4-FFF2-40B4-BE49-F238E27FC236}">
                <a16:creationId xmlns:a16="http://schemas.microsoft.com/office/drawing/2014/main" id="{1CA681E9-F5E7-CC5A-15B1-D6C8E0036273}"/>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
        <p:nvSpPr>
          <p:cNvPr id="7" name="TextBox 6">
            <a:extLst>
              <a:ext uri="{FF2B5EF4-FFF2-40B4-BE49-F238E27FC236}">
                <a16:creationId xmlns:a16="http://schemas.microsoft.com/office/drawing/2014/main" id="{83519B7C-5386-CA8F-2888-463F40DFE30C}"/>
              </a:ext>
            </a:extLst>
          </p:cNvPr>
          <p:cNvSpPr txBox="1"/>
          <p:nvPr/>
        </p:nvSpPr>
        <p:spPr>
          <a:xfrm>
            <a:off x="3619500" y="4839494"/>
            <a:ext cx="1905000" cy="369332"/>
          </a:xfrm>
          <a:prstGeom prst="rect">
            <a:avLst/>
          </a:prstGeom>
          <a:noFill/>
        </p:spPr>
        <p:txBody>
          <a:bodyPr wrap="square" rtlCol="0">
            <a:spAutoFit/>
          </a:bodyPr>
          <a:lstStyle/>
          <a:p>
            <a:r>
              <a:rPr lang="en-GB" sz="900" dirty="0">
                <a:hlinkClick r:id="rId3" tooltip="https://link.springer.com/article/10.1007/s11187-020-00361-9"/>
              </a:rPr>
              <a:t>This Photo</a:t>
            </a:r>
            <a:r>
              <a:rPr lang="en-GB" sz="900" dirty="0"/>
              <a:t> by Unknown Author is licensed under </a:t>
            </a:r>
            <a:r>
              <a:rPr lang="en-GB" sz="900" dirty="0">
                <a:hlinkClick r:id="rId4" tooltip="https://creativecommons.org/licenses/by/3.0/"/>
              </a:rPr>
              <a:t>CC BY</a:t>
            </a:r>
            <a:endParaRPr lang="en-GB" sz="900" dirty="0"/>
          </a:p>
        </p:txBody>
      </p:sp>
      <p:pic>
        <p:nvPicPr>
          <p:cNvPr id="9" name="Picture 8" descr="Hands typing on a computer">
            <a:extLst>
              <a:ext uri="{FF2B5EF4-FFF2-40B4-BE49-F238E27FC236}">
                <a16:creationId xmlns:a16="http://schemas.microsoft.com/office/drawing/2014/main" id="{09412562-C5EB-BEC9-0E11-B1F50B76E4F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0000" y="1084517"/>
            <a:ext cx="8814488" cy="4648739"/>
          </a:xfrm>
          <a:prstGeom prst="rect">
            <a:avLst/>
          </a:prstGeom>
        </p:spPr>
      </p:pic>
    </p:spTree>
    <p:extLst>
      <p:ext uri="{BB962C8B-B14F-4D97-AF65-F5344CB8AC3E}">
        <p14:creationId xmlns:p14="http://schemas.microsoft.com/office/powerpoint/2010/main" val="1548398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1. Financial Control</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Accounting helps entrepreneurs track their financial transactions, understand their company's financial health, and make informed decisions. </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105206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2. Investor Confidence: </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lnSpcReduction="10000"/>
          </a:bodyPr>
          <a:lstStyle/>
          <a:p>
            <a:pPr marL="0" indent="0">
              <a:buNone/>
            </a:pPr>
            <a:r>
              <a:rPr lang="en-GB" dirty="0"/>
              <a:t>Investors and lenders often require financial statements to assess the viability of a business. </a:t>
            </a:r>
          </a:p>
          <a:p>
            <a:pPr marL="0" indent="0">
              <a:buNone/>
            </a:pPr>
            <a:r>
              <a:rPr lang="en-GB" dirty="0"/>
              <a:t>Understanding accounting allows entrepreneurs to present accurate and reliable financial information, which builds trust and increases the likelihood of securing funding.</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236566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3. Tax Compliance:</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Entrepreneurs need to comply with various tax regulations. Accounting helps them keep track of income, expenses, and deductions, ensuring compliance with tax laws and minimising the risk of penalties or audits. </a:t>
            </a:r>
          </a:p>
          <a:p>
            <a:r>
              <a:rPr lang="en-GB" dirty="0">
                <a:latin typeface="Times New Roman" panose="02020603050405020304" pitchFamily="18" charset="0"/>
                <a:cs typeface="Times New Roman" panose="02020603050405020304" pitchFamily="18" charset="0"/>
              </a:rPr>
              <a:t>Depending on a businesses income they may obtain business rates reduction or waivers.</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422771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4. Performance Evaluation: </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Accounting enables entrepreneurs to evaluate business performance over time by comparing financial data, analysing trends, and identifying areas for improvement.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information is crucial for assessing the effectiveness of strategies and making necessary adjustments.</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2438482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normAutofit fontScale="90000"/>
          </a:bodyPr>
          <a:lstStyle/>
          <a:p>
            <a:pPr algn="l"/>
            <a:r>
              <a:rPr lang="en-GB" dirty="0"/>
              <a:t>5. Forecasting the Future of the Business </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To grow the business efficiently and successfully; an entrepreneur must be capable of making accurate predictions about the future of their business.</a:t>
            </a:r>
          </a:p>
          <a:p>
            <a:r>
              <a:rPr lang="en-GB" dirty="0">
                <a:latin typeface="Times New Roman" panose="02020603050405020304" pitchFamily="18" charset="0"/>
                <a:cs typeface="Times New Roman" panose="02020603050405020304" pitchFamily="18" charset="0"/>
              </a:rPr>
              <a:t>The accounts provide data for the entrepreneur to analyse.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8</a:t>
            </a:fld>
            <a:endParaRPr lang="en-GB" dirty="0"/>
          </a:p>
        </p:txBody>
      </p:sp>
    </p:spTree>
    <p:extLst>
      <p:ext uri="{BB962C8B-B14F-4D97-AF65-F5344CB8AC3E}">
        <p14:creationId xmlns:p14="http://schemas.microsoft.com/office/powerpoint/2010/main" val="3654290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E436-9692-7E8D-796B-85E2DD97820E}"/>
              </a:ext>
            </a:extLst>
          </p:cNvPr>
          <p:cNvSpPr>
            <a:spLocks noGrp="1"/>
          </p:cNvSpPr>
          <p:nvPr>
            <p:ph type="title"/>
          </p:nvPr>
        </p:nvSpPr>
        <p:spPr>
          <a:xfrm>
            <a:off x="457200" y="274638"/>
            <a:ext cx="8229600" cy="1143000"/>
          </a:xfrm>
        </p:spPr>
        <p:txBody>
          <a:bodyPr anchor="ctr">
            <a:normAutofit/>
          </a:bodyPr>
          <a:lstStyle/>
          <a:p>
            <a:r>
              <a:rPr lang="en-GB" dirty="0"/>
              <a:t>The Endgame</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sz="half" idx="1"/>
          </p:nvPr>
        </p:nvSpPr>
        <p:spPr>
          <a:xfrm>
            <a:off x="457200" y="1600201"/>
            <a:ext cx="4330824" cy="3989040"/>
          </a:xfrm>
        </p:spPr>
        <p:txBody>
          <a:bodyPr>
            <a:normAutofit/>
          </a:bodyPr>
          <a:lstStyle/>
          <a:p>
            <a:pPr marL="0" indent="0">
              <a:lnSpc>
                <a:spcPct val="90000"/>
              </a:lnSpc>
              <a:buNone/>
            </a:pPr>
            <a:r>
              <a:rPr lang="en-GB" sz="2600" kern="100" dirty="0">
                <a:effectLst/>
              </a:rPr>
              <a:t>Overall, a solid understanding of accounting empowers entrepreneurs to:</a:t>
            </a:r>
          </a:p>
          <a:p>
            <a:pPr>
              <a:lnSpc>
                <a:spcPct val="90000"/>
              </a:lnSpc>
            </a:pPr>
            <a:r>
              <a:rPr lang="en-GB" sz="2600" kern="100" dirty="0">
                <a:effectLst/>
              </a:rPr>
              <a:t>make informed decisions, manage finances effectively,</a:t>
            </a:r>
          </a:p>
          <a:p>
            <a:pPr>
              <a:lnSpc>
                <a:spcPct val="90000"/>
              </a:lnSpc>
            </a:pPr>
            <a:r>
              <a:rPr lang="en-GB" sz="2600" kern="100" dirty="0">
                <a:effectLst/>
              </a:rPr>
              <a:t>attract investment, and;</a:t>
            </a:r>
          </a:p>
          <a:p>
            <a:pPr>
              <a:lnSpc>
                <a:spcPct val="90000"/>
              </a:lnSpc>
            </a:pPr>
            <a:r>
              <a:rPr lang="en-GB" sz="2600" kern="100" dirty="0">
                <a:effectLst/>
              </a:rPr>
              <a:t>ensure compliance with regulatory requirements.</a:t>
            </a:r>
          </a:p>
          <a:p>
            <a:pPr marL="0" indent="0">
              <a:lnSpc>
                <a:spcPct val="90000"/>
              </a:lnSpc>
              <a:buNone/>
            </a:pPr>
            <a:endParaRPr lang="en-GB" sz="2600" dirty="0"/>
          </a:p>
        </p:txBody>
      </p:sp>
      <p:pic>
        <p:nvPicPr>
          <p:cNvPr id="6" name="Content Placeholder 5" descr="Close-up of documents and charts">
            <a:extLst>
              <a:ext uri="{FF2B5EF4-FFF2-40B4-BE49-F238E27FC236}">
                <a16:creationId xmlns:a16="http://schemas.microsoft.com/office/drawing/2014/main" id="{574CE49C-D218-AD54-F81D-B1E46AB8677F}"/>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l="25998" r="6422" b="-2"/>
          <a:stretch>
            <a:fillRect/>
          </a:stretch>
        </p:blipFill>
        <p:spPr>
          <a:xfrm>
            <a:off x="4932040" y="1600201"/>
            <a:ext cx="3754760" cy="3989040"/>
          </a:xfrm>
          <a:noFill/>
        </p:spPr>
      </p:pic>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9</a:t>
            </a:fld>
            <a:endParaRPr lang="en-GB" dirty="0"/>
          </a:p>
        </p:txBody>
      </p:sp>
    </p:spTree>
    <p:extLst>
      <p:ext uri="{BB962C8B-B14F-4D97-AF65-F5344CB8AC3E}">
        <p14:creationId xmlns:p14="http://schemas.microsoft.com/office/powerpoint/2010/main" val="4053122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8E3CC-DC6D-A667-5C92-E75B31B7EDDB}"/>
              </a:ext>
            </a:extLst>
          </p:cNvPr>
          <p:cNvSpPr>
            <a:spLocks noGrp="1"/>
          </p:cNvSpPr>
          <p:nvPr>
            <p:ph type="title"/>
          </p:nvPr>
        </p:nvSpPr>
        <p:spPr/>
        <p:txBody>
          <a:bodyPr/>
          <a:lstStyle/>
          <a:p>
            <a:r>
              <a:rPr lang="en-GB" dirty="0"/>
              <a:t>Financial Drivers</a:t>
            </a:r>
          </a:p>
        </p:txBody>
      </p:sp>
      <p:sp>
        <p:nvSpPr>
          <p:cNvPr id="3" name="Content Placeholder 2">
            <a:extLst>
              <a:ext uri="{FF2B5EF4-FFF2-40B4-BE49-F238E27FC236}">
                <a16:creationId xmlns:a16="http://schemas.microsoft.com/office/drawing/2014/main" id="{226C34CB-B57F-97A3-1B3F-BA5E8DF34499}"/>
              </a:ext>
            </a:extLst>
          </p:cNvPr>
          <p:cNvSpPr>
            <a:spLocks noGrp="1"/>
          </p:cNvSpPr>
          <p:nvPr>
            <p:ph idx="1"/>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Most business can be controlled by monitoring just six pieces of information, they are like instruments on the dashboard of a car that tell the driver about different things e.g. speed, oil and fuel levels</a:t>
            </a:r>
          </a:p>
          <a:p>
            <a:r>
              <a:rPr lang="en-GB" dirty="0"/>
              <a:t>They are:</a:t>
            </a:r>
            <a:br>
              <a:rPr lang="en-GB" dirty="0"/>
            </a:br>
            <a:r>
              <a:rPr lang="en-GB" dirty="0">
                <a:solidFill>
                  <a:schemeClr val="tx2">
                    <a:lumMod val="60000"/>
                    <a:lumOff val="40000"/>
                  </a:schemeClr>
                </a:solidFill>
              </a:rPr>
              <a:t>1.Cash, 2.Sales, 3.Profit Margins, 4.Breakeven or Margin of Safety, 5.Productivity, 6.Debtor or Stock Turnover</a:t>
            </a:r>
          </a:p>
        </p:txBody>
      </p:sp>
      <p:sp>
        <p:nvSpPr>
          <p:cNvPr id="4" name="Slide Number Placeholder 3">
            <a:extLst>
              <a:ext uri="{FF2B5EF4-FFF2-40B4-BE49-F238E27FC236}">
                <a16:creationId xmlns:a16="http://schemas.microsoft.com/office/drawing/2014/main" id="{33F26168-0B3A-0CC4-E699-7D0F17D256B4}"/>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3982719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D7B8-244A-D654-0812-D5C43EFDC939}"/>
              </a:ext>
            </a:extLst>
          </p:cNvPr>
          <p:cNvSpPr>
            <a:spLocks noGrp="1"/>
          </p:cNvSpPr>
          <p:nvPr>
            <p:ph type="title"/>
          </p:nvPr>
        </p:nvSpPr>
        <p:spPr/>
        <p:txBody>
          <a:bodyPr/>
          <a:lstStyle/>
          <a:p>
            <a:r>
              <a:rPr lang="en-GB" dirty="0"/>
              <a:t>Key Financial Concepts </a:t>
            </a:r>
          </a:p>
        </p:txBody>
      </p:sp>
      <p:sp>
        <p:nvSpPr>
          <p:cNvPr id="3" name="Content Placeholder 2">
            <a:extLst>
              <a:ext uri="{FF2B5EF4-FFF2-40B4-BE49-F238E27FC236}">
                <a16:creationId xmlns:a16="http://schemas.microsoft.com/office/drawing/2014/main" id="{1B67AFC6-3670-B6E0-3C04-1D400668638D}"/>
              </a:ext>
            </a:extLst>
          </p:cNvPr>
          <p:cNvSpPr>
            <a:spLocks noGrp="1"/>
          </p:cNvSpPr>
          <p:nvPr>
            <p:ph idx="1"/>
          </p:nvPr>
        </p:nvSpPr>
        <p:spPr/>
        <p:txBody>
          <a:bodyPr>
            <a:normAutofit fontScale="92500" lnSpcReduction="20000"/>
          </a:bodyPr>
          <a:lstStyle/>
          <a:p>
            <a:pPr marL="0" indent="0">
              <a:buNone/>
            </a:pPr>
            <a:r>
              <a:rPr lang="en-GB" dirty="0"/>
              <a:t>An entrepreneur should have an understanding of the following financial documents:</a:t>
            </a:r>
          </a:p>
          <a:p>
            <a:r>
              <a:rPr lang="en-GB" dirty="0"/>
              <a:t>Sales forecast </a:t>
            </a:r>
          </a:p>
          <a:p>
            <a:r>
              <a:rPr lang="en-GB" dirty="0"/>
              <a:t>Budget </a:t>
            </a:r>
          </a:p>
          <a:p>
            <a:r>
              <a:rPr lang="en-GB" dirty="0"/>
              <a:t>Cashflow forecast </a:t>
            </a:r>
          </a:p>
          <a:p>
            <a:r>
              <a:rPr lang="en-GB" dirty="0"/>
              <a:t>Breakeven analysis</a:t>
            </a:r>
          </a:p>
          <a:p>
            <a:r>
              <a:rPr lang="en-GB" dirty="0"/>
              <a:t>Balance sheet </a:t>
            </a:r>
          </a:p>
          <a:p>
            <a:r>
              <a:rPr lang="en-GB" dirty="0"/>
              <a:t>Profit and loss statement </a:t>
            </a:r>
          </a:p>
        </p:txBody>
      </p:sp>
      <p:sp>
        <p:nvSpPr>
          <p:cNvPr id="4" name="Slide Number Placeholder 3">
            <a:extLst>
              <a:ext uri="{FF2B5EF4-FFF2-40B4-BE49-F238E27FC236}">
                <a16:creationId xmlns:a16="http://schemas.microsoft.com/office/drawing/2014/main" id="{D948CC31-9EEE-CDFF-FC48-77949325F120}"/>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3808892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828F-C1DC-F255-3CED-A4B62163E651}"/>
              </a:ext>
            </a:extLst>
          </p:cNvPr>
          <p:cNvSpPr>
            <a:spLocks noGrp="1"/>
          </p:cNvSpPr>
          <p:nvPr>
            <p:ph type="title"/>
          </p:nvPr>
        </p:nvSpPr>
        <p:spPr/>
        <p:txBody>
          <a:bodyPr/>
          <a:lstStyle/>
          <a:p>
            <a:r>
              <a:rPr lang="en-GB" dirty="0"/>
              <a:t>Funding Requirement</a:t>
            </a:r>
          </a:p>
        </p:txBody>
      </p:sp>
      <p:sp>
        <p:nvSpPr>
          <p:cNvPr id="4" name="Slide Number Placeholder 3">
            <a:extLst>
              <a:ext uri="{FF2B5EF4-FFF2-40B4-BE49-F238E27FC236}">
                <a16:creationId xmlns:a16="http://schemas.microsoft.com/office/drawing/2014/main" id="{DAE11535-E9F0-2EC8-3B8C-4E4F6A1686B9}"/>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
        <p:nvSpPr>
          <p:cNvPr id="8" name="Content Placeholder 7">
            <a:extLst>
              <a:ext uri="{FF2B5EF4-FFF2-40B4-BE49-F238E27FC236}">
                <a16:creationId xmlns:a16="http://schemas.microsoft.com/office/drawing/2014/main" id="{E58ADE77-36DB-A710-A0E3-458496CA3E32}"/>
              </a:ext>
            </a:extLst>
          </p:cNvPr>
          <p:cNvSpPr>
            <a:spLocks noGrp="1"/>
          </p:cNvSpPr>
          <p:nvPr>
            <p:ph idx="1"/>
          </p:nvPr>
        </p:nvSpPr>
        <p:spPr>
          <a:xfrm>
            <a:off x="457200" y="1268760"/>
            <a:ext cx="8229600" cy="4248473"/>
          </a:xfrm>
        </p:spPr>
        <p:txBody>
          <a:bodyPr>
            <a:normAutofit/>
          </a:bodyPr>
          <a:lstStyle/>
          <a:p>
            <a:r>
              <a:rPr lang="en-GB" dirty="0">
                <a:latin typeface="Times New Roman" panose="02020603050405020304" pitchFamily="18" charset="0"/>
                <a:cs typeface="Times New Roman" panose="02020603050405020304" pitchFamily="18" charset="0"/>
              </a:rPr>
              <a:t>Starting a new business requires carefully planning the budget, which encompasses both </a:t>
            </a:r>
            <a:r>
              <a:rPr lang="en-GB" dirty="0">
                <a:highlight>
                  <a:srgbClr val="FFFF00"/>
                </a:highlight>
                <a:latin typeface="Times New Roman" panose="02020603050405020304" pitchFamily="18" charset="0"/>
                <a:cs typeface="Times New Roman" panose="02020603050405020304" pitchFamily="18" charset="0"/>
              </a:rPr>
              <a:t>startup costs and ongoing operating expenses</a:t>
            </a:r>
            <a:r>
              <a:rPr lang="en-GB" dirty="0">
                <a:latin typeface="Times New Roman" panose="02020603050405020304" pitchFamily="18" charset="0"/>
                <a:cs typeface="Times New Roman" panose="02020603050405020304" pitchFamily="18" charset="0"/>
              </a:rPr>
              <a:t> until reaching the break-even point.</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Therefore, working out both operating costs and startup costs is a fundamental step in the business planning process for entrepreneurs. </a:t>
            </a:r>
          </a:p>
        </p:txBody>
      </p:sp>
    </p:spTree>
    <p:extLst>
      <p:ext uri="{BB962C8B-B14F-4D97-AF65-F5344CB8AC3E}">
        <p14:creationId xmlns:p14="http://schemas.microsoft.com/office/powerpoint/2010/main" val="3830596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5A4C-BE96-9FAB-8CC4-12962A2D3C21}"/>
              </a:ext>
            </a:extLst>
          </p:cNvPr>
          <p:cNvSpPr>
            <a:spLocks noGrp="1"/>
          </p:cNvSpPr>
          <p:nvPr>
            <p:ph type="title"/>
          </p:nvPr>
        </p:nvSpPr>
        <p:spPr>
          <a:xfrm>
            <a:off x="457200" y="274638"/>
            <a:ext cx="8229600" cy="1143000"/>
          </a:xfrm>
        </p:spPr>
        <p:txBody>
          <a:bodyPr anchor="ctr">
            <a:normAutofit/>
          </a:bodyPr>
          <a:lstStyle/>
          <a:p>
            <a:r>
              <a:rPr lang="en-GB" dirty="0"/>
              <a:t>Startup Costs</a:t>
            </a:r>
          </a:p>
        </p:txBody>
      </p:sp>
      <p:sp>
        <p:nvSpPr>
          <p:cNvPr id="3" name="Content Placeholder 2">
            <a:extLst>
              <a:ext uri="{FF2B5EF4-FFF2-40B4-BE49-F238E27FC236}">
                <a16:creationId xmlns:a16="http://schemas.microsoft.com/office/drawing/2014/main" id="{AEDE0C30-92CD-6DE5-86DE-D739DE705DC8}"/>
              </a:ext>
            </a:extLst>
          </p:cNvPr>
          <p:cNvSpPr>
            <a:spLocks noGrp="1"/>
          </p:cNvSpPr>
          <p:nvPr>
            <p:ph sz="half" idx="1"/>
          </p:nvPr>
        </p:nvSpPr>
        <p:spPr>
          <a:xfrm>
            <a:off x="457200" y="1600201"/>
            <a:ext cx="4038600" cy="3989040"/>
          </a:xfrm>
        </p:spPr>
        <p:txBody>
          <a:bodyPr>
            <a:normAutofit/>
          </a:bodyPr>
          <a:lstStyle/>
          <a:p>
            <a:pPr>
              <a:lnSpc>
                <a:spcPct val="90000"/>
              </a:lnSpc>
            </a:pPr>
            <a:r>
              <a:rPr lang="en-GB" sz="2400" dirty="0"/>
              <a:t>Start-up costs cover all the one-off fees associated with the creation of a new business.</a:t>
            </a:r>
            <a:br>
              <a:rPr lang="en-GB" sz="2400" dirty="0"/>
            </a:br>
            <a:endParaRPr lang="en-GB" sz="2400" dirty="0"/>
          </a:p>
          <a:p>
            <a:pPr>
              <a:lnSpc>
                <a:spcPct val="90000"/>
              </a:lnSpc>
            </a:pPr>
            <a:r>
              <a:rPr lang="en-GB" sz="2400" b="0" i="0" dirty="0">
                <a:effectLst/>
              </a:rPr>
              <a:t>They are crucial for getting the business off the ground but are distinct from ongoing operational expenses.</a:t>
            </a:r>
            <a:endParaRPr lang="en-GB" sz="2400" dirty="0"/>
          </a:p>
          <a:p>
            <a:pPr>
              <a:lnSpc>
                <a:spcPct val="90000"/>
              </a:lnSpc>
            </a:pPr>
            <a:endParaRPr lang="en-GB" sz="2400" dirty="0"/>
          </a:p>
        </p:txBody>
      </p:sp>
      <p:pic>
        <p:nvPicPr>
          <p:cNvPr id="6" name="Picture 5" descr="Pregnant woman and partner painting">
            <a:extLst>
              <a:ext uri="{FF2B5EF4-FFF2-40B4-BE49-F238E27FC236}">
                <a16:creationId xmlns:a16="http://schemas.microsoft.com/office/drawing/2014/main" id="{5510404F-9001-8119-9782-637E3AE6D5BF}"/>
              </a:ext>
            </a:extLst>
          </p:cNvPr>
          <p:cNvPicPr>
            <a:picLocks noChangeAspect="1"/>
          </p:cNvPicPr>
          <p:nvPr/>
        </p:nvPicPr>
        <p:blipFill>
          <a:blip r:embed="rId3" cstate="print">
            <a:extLst>
              <a:ext uri="{28A0092B-C50C-407E-A947-70E740481C1C}">
                <a14:useLocalDpi xmlns:a14="http://schemas.microsoft.com/office/drawing/2010/main" val="0"/>
              </a:ext>
            </a:extLst>
          </a:blip>
          <a:srcRect l="28735" r="3685" b="-2"/>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DEB0C85F-10D4-2FD6-44A9-54F0EBFA3B45}"/>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13</a:t>
            </a:fld>
            <a:endParaRPr lang="en-GB" dirty="0"/>
          </a:p>
        </p:txBody>
      </p:sp>
    </p:spTree>
    <p:extLst>
      <p:ext uri="{BB962C8B-B14F-4D97-AF65-F5344CB8AC3E}">
        <p14:creationId xmlns:p14="http://schemas.microsoft.com/office/powerpoint/2010/main" val="216894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a:xfrm>
            <a:off x="457200" y="274638"/>
            <a:ext cx="8229600" cy="1143000"/>
          </a:xfrm>
        </p:spPr>
        <p:txBody>
          <a:bodyPr anchor="ctr">
            <a:normAutofit/>
          </a:bodyPr>
          <a:lstStyle/>
          <a:p>
            <a:r>
              <a:rPr lang="en-GB" dirty="0"/>
              <a:t>Start-up Costs: Examples- 1</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sz="half" idx="1"/>
          </p:nvPr>
        </p:nvSpPr>
        <p:spPr>
          <a:xfrm>
            <a:off x="457200" y="1600201"/>
            <a:ext cx="4038600" cy="3989040"/>
          </a:xfrm>
        </p:spPr>
        <p:txBody>
          <a:bodyPr>
            <a:normAutofit/>
          </a:bodyPr>
          <a:lstStyle/>
          <a:p>
            <a:r>
              <a:rPr lang="en-GB" dirty="0"/>
              <a:t>Office Furniture/Fixtures</a:t>
            </a:r>
          </a:p>
          <a:p>
            <a:r>
              <a:rPr lang="en-GB" dirty="0"/>
              <a:t>Equipment(s)</a:t>
            </a:r>
          </a:p>
          <a:p>
            <a:r>
              <a:rPr lang="en-GB" dirty="0"/>
              <a:t>Building Improvements/Remodelling</a:t>
            </a:r>
          </a:p>
          <a:p>
            <a:r>
              <a:rPr lang="en-GB" dirty="0"/>
              <a:t>Lease/Rent Deposit</a:t>
            </a:r>
          </a:p>
          <a:p>
            <a:r>
              <a:rPr lang="en-GB" dirty="0"/>
              <a:t>Starting inventory</a:t>
            </a:r>
          </a:p>
        </p:txBody>
      </p:sp>
      <p:pic>
        <p:nvPicPr>
          <p:cNvPr id="6" name="Picture 5" descr="Two workers inside a warehouse">
            <a:extLst>
              <a:ext uri="{FF2B5EF4-FFF2-40B4-BE49-F238E27FC236}">
                <a16:creationId xmlns:a16="http://schemas.microsoft.com/office/drawing/2014/main" id="{600294EF-BB24-2587-37F2-ECB73692A672}"/>
              </a:ext>
            </a:extLst>
          </p:cNvPr>
          <p:cNvPicPr>
            <a:picLocks noChangeAspect="1"/>
          </p:cNvPicPr>
          <p:nvPr/>
        </p:nvPicPr>
        <p:blipFill>
          <a:blip r:embed="rId2" cstate="print">
            <a:extLst>
              <a:ext uri="{28A0092B-C50C-407E-A947-70E740481C1C}">
                <a14:useLocalDpi xmlns:a14="http://schemas.microsoft.com/office/drawing/2010/main" val="0"/>
              </a:ext>
            </a:extLst>
          </a:blip>
          <a:srcRect l="30582" r="1838" b="-2"/>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14</a:t>
            </a:fld>
            <a:endParaRPr lang="en-GB" dirty="0"/>
          </a:p>
        </p:txBody>
      </p:sp>
    </p:spTree>
    <p:extLst>
      <p:ext uri="{BB962C8B-B14F-4D97-AF65-F5344CB8AC3E}">
        <p14:creationId xmlns:p14="http://schemas.microsoft.com/office/powerpoint/2010/main" val="333844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a:xfrm>
            <a:off x="457200" y="274638"/>
            <a:ext cx="8229600" cy="1143000"/>
          </a:xfrm>
        </p:spPr>
        <p:txBody>
          <a:bodyPr anchor="ctr">
            <a:normAutofit/>
          </a:bodyPr>
          <a:lstStyle/>
          <a:p>
            <a:r>
              <a:rPr lang="en-GB" dirty="0"/>
              <a:t>Start-up Costs: Example- 2</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sz="half" idx="1"/>
          </p:nvPr>
        </p:nvSpPr>
        <p:spPr>
          <a:xfrm>
            <a:off x="457200" y="1600201"/>
            <a:ext cx="4038600" cy="3989040"/>
          </a:xfrm>
        </p:spPr>
        <p:txBody>
          <a:bodyPr>
            <a:normAutofit/>
          </a:bodyPr>
          <a:lstStyle/>
          <a:p>
            <a:r>
              <a:rPr lang="en-GB" sz="2600" dirty="0"/>
              <a:t>Legal/Professional fees</a:t>
            </a:r>
          </a:p>
          <a:p>
            <a:r>
              <a:rPr lang="en-GB" sz="2600" dirty="0"/>
              <a:t>Licenses/Permits/Franchise Fees</a:t>
            </a:r>
          </a:p>
          <a:p>
            <a:r>
              <a:rPr lang="en-GB" sz="2600" dirty="0"/>
              <a:t>Advertising/Promotion</a:t>
            </a:r>
          </a:p>
          <a:p>
            <a:r>
              <a:rPr lang="en-GB" sz="2600" dirty="0"/>
              <a:t>Web Site Development</a:t>
            </a:r>
          </a:p>
          <a:p>
            <a:r>
              <a:rPr lang="en-GB" sz="2600" dirty="0"/>
              <a:t>One-Time Miscellaneous</a:t>
            </a:r>
          </a:p>
        </p:txBody>
      </p:sp>
      <p:pic>
        <p:nvPicPr>
          <p:cNvPr id="6" name="Picture 5" descr="Two business people communicating">
            <a:extLst>
              <a:ext uri="{FF2B5EF4-FFF2-40B4-BE49-F238E27FC236}">
                <a16:creationId xmlns:a16="http://schemas.microsoft.com/office/drawing/2014/main" id="{E0235021-F150-12D8-F3DF-5646E066CFE2}"/>
              </a:ext>
            </a:extLst>
          </p:cNvPr>
          <p:cNvPicPr>
            <a:picLocks noChangeAspect="1"/>
          </p:cNvPicPr>
          <p:nvPr/>
        </p:nvPicPr>
        <p:blipFill>
          <a:blip r:embed="rId2" cstate="print">
            <a:extLst>
              <a:ext uri="{28A0092B-C50C-407E-A947-70E740481C1C}">
                <a14:useLocalDpi xmlns:a14="http://schemas.microsoft.com/office/drawing/2010/main" val="0"/>
              </a:ext>
            </a:extLst>
          </a:blip>
          <a:srcRect l="1085" r="31334" b="-2"/>
          <a:stretch>
            <a:fillRect/>
          </a:stretch>
        </p:blipFill>
        <p:spPr>
          <a:xfrm>
            <a:off x="4932040" y="1600201"/>
            <a:ext cx="3754760" cy="3989040"/>
          </a:xfrm>
          <a:prstGeom prst="rect">
            <a:avLst/>
          </a:prstGeom>
          <a:noFill/>
        </p:spPr>
      </p:pic>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15</a:t>
            </a:fld>
            <a:endParaRPr lang="en-GB" dirty="0"/>
          </a:p>
        </p:txBody>
      </p:sp>
    </p:spTree>
    <p:extLst>
      <p:ext uri="{BB962C8B-B14F-4D97-AF65-F5344CB8AC3E}">
        <p14:creationId xmlns:p14="http://schemas.microsoft.com/office/powerpoint/2010/main" val="157208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84C9-1766-C01C-9D1D-CD1666E2447E}"/>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dirty="0"/>
              <a:t>Class Activity 1</a:t>
            </a:r>
            <a:br>
              <a:rPr lang="en-GB" sz="2400" dirty="0"/>
            </a:br>
            <a:r>
              <a:rPr lang="en-GB" sz="2400" dirty="0"/>
              <a:t>(Group Task)</a:t>
            </a:r>
            <a:br>
              <a:rPr lang="en-GB" sz="2400" dirty="0"/>
            </a:br>
            <a:endParaRPr lang="en-GB" sz="2400" dirty="0"/>
          </a:p>
        </p:txBody>
      </p:sp>
      <p:sp>
        <p:nvSpPr>
          <p:cNvPr id="3" name="Content Placeholder 2">
            <a:extLst>
              <a:ext uri="{FF2B5EF4-FFF2-40B4-BE49-F238E27FC236}">
                <a16:creationId xmlns:a16="http://schemas.microsoft.com/office/drawing/2014/main" id="{FFBB3052-A320-B5EF-B7D8-E08EFAB34507}"/>
              </a:ext>
            </a:extLst>
          </p:cNvPr>
          <p:cNvSpPr>
            <a:spLocks noGrp="1"/>
          </p:cNvSpPr>
          <p:nvPr>
            <p:ph sz="half" idx="1"/>
          </p:nvPr>
        </p:nvSpPr>
        <p:spPr>
          <a:xfrm>
            <a:off x="457200" y="1600201"/>
            <a:ext cx="4038600" cy="3989040"/>
          </a:xfrm>
        </p:spPr>
        <p:txBody>
          <a:bodyPr>
            <a:normAutofit/>
          </a:bodyPr>
          <a:lstStyle/>
          <a:p>
            <a:pPr>
              <a:lnSpc>
                <a:spcPct val="90000"/>
              </a:lnSpc>
            </a:pPr>
            <a:r>
              <a:rPr lang="en-GB" sz="2400" kern="100" dirty="0">
                <a:effectLst/>
              </a:rPr>
              <a:t>Sam would like to sell sandwiches </a:t>
            </a:r>
            <a:r>
              <a:rPr lang="en-GB" sz="2400" kern="100" dirty="0"/>
              <a:t>for busy workers in</a:t>
            </a:r>
            <a:r>
              <a:rPr lang="en-GB" sz="2400" kern="100" dirty="0">
                <a:effectLst/>
              </a:rPr>
              <a:t> Canary Wharf. </a:t>
            </a:r>
            <a:br>
              <a:rPr lang="en-GB" sz="2400" kern="100" dirty="0">
                <a:effectLst/>
              </a:rPr>
            </a:br>
            <a:endParaRPr lang="en-GB" sz="2400" kern="100" dirty="0">
              <a:effectLst/>
            </a:endParaRPr>
          </a:p>
          <a:p>
            <a:pPr>
              <a:lnSpc>
                <a:spcPct val="90000"/>
              </a:lnSpc>
            </a:pPr>
            <a:r>
              <a:rPr lang="en-GB" sz="2400" kern="100" dirty="0">
                <a:effectLst/>
              </a:rPr>
              <a:t>Research and determine the startup costs associated with starting a new sandwich shop in Canary Wharf.</a:t>
            </a:r>
            <a:endParaRPr lang="en-GB" sz="2400" dirty="0"/>
          </a:p>
          <a:p>
            <a:pPr marL="0" indent="0">
              <a:lnSpc>
                <a:spcPct val="90000"/>
              </a:lnSpc>
              <a:buNone/>
            </a:pPr>
            <a:endParaRPr lang="en-GB" sz="2400" dirty="0"/>
          </a:p>
          <a:p>
            <a:pPr marL="0" indent="0">
              <a:lnSpc>
                <a:spcPct val="90000"/>
              </a:lnSpc>
              <a:buNone/>
            </a:pPr>
            <a:r>
              <a:rPr lang="en-GB" sz="2400" dirty="0"/>
              <a:t>(Duration: 20 minutes)</a:t>
            </a:r>
          </a:p>
        </p:txBody>
      </p:sp>
      <p:pic>
        <p:nvPicPr>
          <p:cNvPr id="6" name="Picture 5" descr="Two bakers in a bakery">
            <a:extLst>
              <a:ext uri="{FF2B5EF4-FFF2-40B4-BE49-F238E27FC236}">
                <a16:creationId xmlns:a16="http://schemas.microsoft.com/office/drawing/2014/main" id="{C7C5FC02-227E-9947-35A6-985EBF8466D2}"/>
              </a:ext>
            </a:extLst>
          </p:cNvPr>
          <p:cNvPicPr>
            <a:picLocks noChangeAspect="1"/>
          </p:cNvPicPr>
          <p:nvPr/>
        </p:nvPicPr>
        <p:blipFill>
          <a:blip r:embed="rId3" cstate="print">
            <a:extLst>
              <a:ext uri="{28A0092B-C50C-407E-A947-70E740481C1C}">
                <a14:useLocalDpi xmlns:a14="http://schemas.microsoft.com/office/drawing/2010/main" val="0"/>
              </a:ext>
            </a:extLst>
          </a:blip>
          <a:srcRect l="10720" r="21699" b="-2"/>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E465F52F-C7FE-AABC-AC9B-A37C19A56D21}"/>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16</a:t>
            </a:fld>
            <a:endParaRPr lang="en-GB" dirty="0"/>
          </a:p>
        </p:txBody>
      </p:sp>
    </p:spTree>
    <p:extLst>
      <p:ext uri="{BB962C8B-B14F-4D97-AF65-F5344CB8AC3E}">
        <p14:creationId xmlns:p14="http://schemas.microsoft.com/office/powerpoint/2010/main" val="4132915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95FD-9561-836C-A1F0-B26109F04FAC}"/>
              </a:ext>
            </a:extLst>
          </p:cNvPr>
          <p:cNvSpPr>
            <a:spLocks noGrp="1"/>
          </p:cNvSpPr>
          <p:nvPr>
            <p:ph type="title"/>
          </p:nvPr>
        </p:nvSpPr>
        <p:spPr>
          <a:xfrm>
            <a:off x="457200" y="274638"/>
            <a:ext cx="8229600" cy="634082"/>
          </a:xfrm>
        </p:spPr>
        <p:txBody>
          <a:bodyPr>
            <a:normAutofit fontScale="90000"/>
          </a:bodyPr>
          <a:lstStyle/>
          <a:p>
            <a:r>
              <a:rPr lang="en-GB" dirty="0"/>
              <a:t>Now, let’s share our findings!</a:t>
            </a:r>
          </a:p>
        </p:txBody>
      </p:sp>
      <p:sp>
        <p:nvSpPr>
          <p:cNvPr id="3" name="Content Placeholder 2">
            <a:extLst>
              <a:ext uri="{FF2B5EF4-FFF2-40B4-BE49-F238E27FC236}">
                <a16:creationId xmlns:a16="http://schemas.microsoft.com/office/drawing/2014/main" id="{0B93169D-E25C-4F84-69BF-DFD1B8CBFB6C}"/>
              </a:ext>
            </a:extLst>
          </p:cNvPr>
          <p:cNvSpPr>
            <a:spLocks noGrp="1"/>
          </p:cNvSpPr>
          <p:nvPr>
            <p:ph idx="1"/>
          </p:nvPr>
        </p:nvSpPr>
        <p:spPr>
          <a:xfrm>
            <a:off x="457200" y="1052736"/>
            <a:ext cx="8229600" cy="4464497"/>
          </a:xfrm>
        </p:spPr>
        <p:txBody>
          <a:bodyPr>
            <a:normAutofit/>
          </a:bodyPr>
          <a:lstStyle/>
          <a:p>
            <a:endParaRPr lang="en-GB" dirty="0"/>
          </a:p>
          <a:p>
            <a:r>
              <a:rPr lang="en-GB" dirty="0"/>
              <a:t>Share your findings with the class and compare notes with your peers to gain different perspectives on the potential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startup costs</a:t>
            </a:r>
            <a:r>
              <a:rPr lang="en-GB" dirty="0"/>
              <a:t> involved in this business venture (Sam’s Sandwich Shop).</a:t>
            </a:r>
          </a:p>
          <a:p>
            <a:endParaRPr lang="en-GB" dirty="0"/>
          </a:p>
          <a:p>
            <a:pPr marL="0" indent="0">
              <a:buNone/>
            </a:pPr>
            <a:r>
              <a:rPr lang="en-GB" sz="3200" dirty="0">
                <a:latin typeface="Times New Roman" panose="02020603050405020304" pitchFamily="18" charset="0"/>
                <a:cs typeface="Times New Roman" panose="02020603050405020304" pitchFamily="18" charset="0"/>
              </a:rPr>
              <a:t>	(duration: 15 minutes)</a:t>
            </a:r>
          </a:p>
          <a:p>
            <a:endParaRPr lang="en-GB" dirty="0"/>
          </a:p>
        </p:txBody>
      </p:sp>
      <p:sp>
        <p:nvSpPr>
          <p:cNvPr id="4" name="Slide Number Placeholder 3">
            <a:extLst>
              <a:ext uri="{FF2B5EF4-FFF2-40B4-BE49-F238E27FC236}">
                <a16:creationId xmlns:a16="http://schemas.microsoft.com/office/drawing/2014/main" id="{F13D8E65-47DB-42EE-FE4F-2D60884CDF9A}"/>
              </a:ext>
            </a:extLst>
          </p:cNvPr>
          <p:cNvSpPr>
            <a:spLocks noGrp="1"/>
          </p:cNvSpPr>
          <p:nvPr>
            <p:ph type="sldNum" sz="quarter" idx="12"/>
          </p:nvPr>
        </p:nvSpPr>
        <p:spPr/>
        <p:txBody>
          <a:bodyPr/>
          <a:lstStyle/>
          <a:p>
            <a:fld id="{C3F65BB1-9206-4D7F-97F9-47DCC7DC6334}" type="slidenum">
              <a:rPr lang="en-GB" smtClean="0"/>
              <a:pPr/>
              <a:t>17</a:t>
            </a:fld>
            <a:endParaRPr lang="en-GB" dirty="0"/>
          </a:p>
        </p:txBody>
      </p:sp>
    </p:spTree>
    <p:extLst>
      <p:ext uri="{BB962C8B-B14F-4D97-AF65-F5344CB8AC3E}">
        <p14:creationId xmlns:p14="http://schemas.microsoft.com/office/powerpoint/2010/main" val="476155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p:txBody>
          <a:bodyPr/>
          <a:lstStyle/>
          <a:p>
            <a:pPr algn="l"/>
            <a:r>
              <a:rPr lang="en-GB" b="1" dirty="0">
                <a:latin typeface="Times New Roman" panose="02020603050405020304" pitchFamily="18" charset="0"/>
                <a:cs typeface="Times New Roman" panose="02020603050405020304" pitchFamily="18" charset="0"/>
              </a:rPr>
              <a:t>Operating Cost</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What is operating (running) cost?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operating cost is an expense from the daily operations, materials and other necessary components an organization uses regularly.</a:t>
            </a:r>
          </a:p>
        </p:txBody>
      </p:sp>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390836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Operating Costs: Example 1</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1. Salary and benefits</a:t>
            </a:r>
          </a:p>
          <a:p>
            <a:r>
              <a:rPr lang="en-GB" dirty="0">
                <a:latin typeface="Times New Roman" panose="02020603050405020304" pitchFamily="18" charset="0"/>
                <a:cs typeface="Times New Roman" panose="02020603050405020304" pitchFamily="18" charset="0"/>
              </a:rPr>
              <a:t>2. Rent</a:t>
            </a:r>
          </a:p>
          <a:p>
            <a:r>
              <a:rPr lang="en-GB" dirty="0">
                <a:latin typeface="Times New Roman" panose="02020603050405020304" pitchFamily="18" charset="0"/>
                <a:cs typeface="Times New Roman" panose="02020603050405020304" pitchFamily="18" charset="0"/>
              </a:rPr>
              <a:t>3. Regular advertising and marketing fees</a:t>
            </a:r>
          </a:p>
          <a:p>
            <a:r>
              <a:rPr lang="en-GB" dirty="0">
                <a:latin typeface="Times New Roman" panose="02020603050405020304" pitchFamily="18" charset="0"/>
                <a:cs typeface="Times New Roman" panose="02020603050405020304" pitchFamily="18" charset="0"/>
              </a:rPr>
              <a:t>4. Licensing fees</a:t>
            </a:r>
          </a:p>
          <a:p>
            <a:r>
              <a:rPr lang="en-GB" dirty="0">
                <a:latin typeface="Times New Roman" panose="02020603050405020304" pitchFamily="18" charset="0"/>
                <a:cs typeface="Times New Roman" panose="02020603050405020304" pitchFamily="18" charset="0"/>
              </a:rPr>
              <a:t>5. Business rates/Property tax</a:t>
            </a:r>
          </a:p>
        </p:txBody>
      </p:sp>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276813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Operating Costs: Example 2</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6. Utility costs</a:t>
            </a:r>
          </a:p>
          <a:p>
            <a:r>
              <a:rPr lang="en-GB" dirty="0">
                <a:latin typeface="Times New Roman" panose="02020603050405020304" pitchFamily="18" charset="0"/>
                <a:cs typeface="Times New Roman" panose="02020603050405020304" pitchFamily="18" charset="0"/>
              </a:rPr>
              <a:t>7. Vehicle maintenance</a:t>
            </a:r>
          </a:p>
          <a:p>
            <a:r>
              <a:rPr lang="en-GB" dirty="0">
                <a:latin typeface="Times New Roman" panose="02020603050405020304" pitchFamily="18" charset="0"/>
                <a:cs typeface="Times New Roman" panose="02020603050405020304" pitchFamily="18" charset="0"/>
              </a:rPr>
              <a:t>8. Direct materials costs</a:t>
            </a:r>
          </a:p>
          <a:p>
            <a:r>
              <a:rPr lang="en-GB" dirty="0">
                <a:latin typeface="Times New Roman" panose="02020603050405020304" pitchFamily="18" charset="0"/>
                <a:cs typeface="Times New Roman" panose="02020603050405020304" pitchFamily="18" charset="0"/>
              </a:rPr>
              <a:t>9. Facility or equipment repairs</a:t>
            </a:r>
          </a:p>
        </p:txBody>
      </p:sp>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9440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84C9-1766-C01C-9D1D-CD1666E2447E}"/>
              </a:ext>
            </a:extLst>
          </p:cNvPr>
          <p:cNvSpPr>
            <a:spLocks noGrp="1"/>
          </p:cNvSpPr>
          <p:nvPr>
            <p:ph type="title"/>
          </p:nvPr>
        </p:nvSpPr>
        <p:spPr>
          <a:xfrm>
            <a:off x="457200" y="274638"/>
            <a:ext cx="8229600" cy="1714202"/>
          </a:xfrm>
        </p:spPr>
        <p:txBody>
          <a:bodyPr>
            <a:normAutofit fontScale="90000"/>
          </a:bodyPr>
          <a:lstStyle/>
          <a:p>
            <a:r>
              <a:rPr lang="en-GB" dirty="0">
                <a:latin typeface="Times New Roman" panose="02020603050405020304" pitchFamily="18" charset="0"/>
                <a:cs typeface="Times New Roman" panose="02020603050405020304" pitchFamily="18" charset="0"/>
              </a:rPr>
              <a:t>Class Activity 2</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(Group Task)</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BB3052-A320-B5EF-B7D8-E08EFAB34507}"/>
              </a:ext>
            </a:extLst>
          </p:cNvPr>
          <p:cNvSpPr>
            <a:spLocks noGrp="1"/>
          </p:cNvSpPr>
          <p:nvPr>
            <p:ph idx="1"/>
          </p:nvPr>
        </p:nvSpPr>
        <p:spPr>
          <a:xfrm>
            <a:off x="457200" y="1844825"/>
            <a:ext cx="8229600" cy="3672408"/>
          </a:xfrm>
        </p:spPr>
        <p:txBody>
          <a:bodyPr>
            <a:normAutofit lnSpcReduction="10000"/>
          </a:bodyPr>
          <a:lstStyle/>
          <a:p>
            <a:pPr marL="514350" indent="-514350">
              <a:buFont typeface="+mj-lt"/>
              <a:buAutoNum type="arabicPeriod"/>
            </a:pPr>
            <a:r>
              <a:rPr lang="en-GB" dirty="0">
                <a:latin typeface="Times New Roman" panose="02020603050405020304" pitchFamily="18" charset="0"/>
                <a:cs typeface="Times New Roman" panose="02020603050405020304" pitchFamily="18" charset="0"/>
              </a:rPr>
              <a:t>Research and identify the list of operational(running) costs of Sam’s Sandwich shop.</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Present your work to the class</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(duration: 20 minutes)</a:t>
            </a:r>
            <a:br>
              <a:rPr lang="en-GB"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if a cost is incurred annually divide it by 12 to convert to monthly cost</a:t>
            </a:r>
          </a:p>
        </p:txBody>
      </p:sp>
      <p:sp>
        <p:nvSpPr>
          <p:cNvPr id="4" name="Slide Number Placeholder 3">
            <a:extLst>
              <a:ext uri="{FF2B5EF4-FFF2-40B4-BE49-F238E27FC236}">
                <a16:creationId xmlns:a16="http://schemas.microsoft.com/office/drawing/2014/main" id="{E465F52F-C7FE-AABC-AC9B-A37C19A56D21}"/>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Tree>
    <p:extLst>
      <p:ext uri="{BB962C8B-B14F-4D97-AF65-F5344CB8AC3E}">
        <p14:creationId xmlns:p14="http://schemas.microsoft.com/office/powerpoint/2010/main" val="775308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1E219-3F5A-DDA1-CC3D-EA429D84DE2A}"/>
              </a:ext>
            </a:extLst>
          </p:cNvPr>
          <p:cNvSpPr>
            <a:spLocks noGrp="1"/>
          </p:cNvSpPr>
          <p:nvPr>
            <p:ph type="title"/>
          </p:nvPr>
        </p:nvSpPr>
        <p:spPr>
          <a:xfrm>
            <a:off x="457200" y="274638"/>
            <a:ext cx="8229600" cy="1143000"/>
          </a:xfrm>
        </p:spPr>
        <p:txBody>
          <a:bodyPr anchor="ctr">
            <a:normAutofit/>
          </a:bodyPr>
          <a:lstStyle/>
          <a:p>
            <a:r>
              <a:rPr lang="en-GB" dirty="0"/>
              <a:t>Cost Behaviour</a:t>
            </a:r>
          </a:p>
        </p:txBody>
      </p:sp>
      <p:sp>
        <p:nvSpPr>
          <p:cNvPr id="3" name="Content Placeholder 2">
            <a:extLst>
              <a:ext uri="{FF2B5EF4-FFF2-40B4-BE49-F238E27FC236}">
                <a16:creationId xmlns:a16="http://schemas.microsoft.com/office/drawing/2014/main" id="{548876EE-D688-96D2-E991-682F1BD5D9CA}"/>
              </a:ext>
            </a:extLst>
          </p:cNvPr>
          <p:cNvSpPr>
            <a:spLocks noGrp="1"/>
          </p:cNvSpPr>
          <p:nvPr>
            <p:ph sz="half" idx="1"/>
          </p:nvPr>
        </p:nvSpPr>
        <p:spPr>
          <a:xfrm>
            <a:off x="457200" y="1600201"/>
            <a:ext cx="4038600" cy="3989040"/>
          </a:xfrm>
        </p:spPr>
        <p:txBody>
          <a:bodyPr>
            <a:normAutofit/>
          </a:bodyPr>
          <a:lstStyle/>
          <a:p>
            <a:r>
              <a:rPr lang="en-GB" dirty="0"/>
              <a:t>What are Costs?</a:t>
            </a:r>
          </a:p>
        </p:txBody>
      </p:sp>
      <p:pic>
        <p:nvPicPr>
          <p:cNvPr id="6" name="Picture 5" descr="Documents on desk">
            <a:extLst>
              <a:ext uri="{FF2B5EF4-FFF2-40B4-BE49-F238E27FC236}">
                <a16:creationId xmlns:a16="http://schemas.microsoft.com/office/drawing/2014/main" id="{3FA0AAC2-8EAD-5E4C-08AB-3E0E40E43BCD}"/>
              </a:ext>
            </a:extLst>
          </p:cNvPr>
          <p:cNvPicPr>
            <a:picLocks noChangeAspect="1"/>
          </p:cNvPicPr>
          <p:nvPr/>
        </p:nvPicPr>
        <p:blipFill>
          <a:blip r:embed="rId3" cstate="print">
            <a:extLst>
              <a:ext uri="{28A0092B-C50C-407E-A947-70E740481C1C}">
                <a14:useLocalDpi xmlns:a14="http://schemas.microsoft.com/office/drawing/2010/main" val="0"/>
              </a:ext>
            </a:extLst>
          </a:blip>
          <a:srcRect l="16945" r="15475" b="-2"/>
          <a:stretch>
            <a:fillRect/>
          </a:stretch>
        </p:blipFill>
        <p:spPr>
          <a:xfrm>
            <a:off x="4715220" y="1441285"/>
            <a:ext cx="4038600" cy="3989040"/>
          </a:xfrm>
          <a:prstGeom prst="rect">
            <a:avLst/>
          </a:prstGeom>
          <a:noFill/>
        </p:spPr>
      </p:pic>
      <p:sp>
        <p:nvSpPr>
          <p:cNvPr id="4" name="Slide Number Placeholder 3">
            <a:extLst>
              <a:ext uri="{FF2B5EF4-FFF2-40B4-BE49-F238E27FC236}">
                <a16:creationId xmlns:a16="http://schemas.microsoft.com/office/drawing/2014/main" id="{F98DC74E-C447-91ED-D6F8-1912A90D5CB0}"/>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22</a:t>
            </a:fld>
            <a:endParaRPr lang="en-GB" dirty="0"/>
          </a:p>
        </p:txBody>
      </p:sp>
    </p:spTree>
    <p:extLst>
      <p:ext uri="{BB962C8B-B14F-4D97-AF65-F5344CB8AC3E}">
        <p14:creationId xmlns:p14="http://schemas.microsoft.com/office/powerpoint/2010/main" val="495146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E0CCE-EDA0-7886-D846-A50180B9FCA9}"/>
              </a:ext>
            </a:extLst>
          </p:cNvPr>
          <p:cNvSpPr>
            <a:spLocks noGrp="1"/>
          </p:cNvSpPr>
          <p:nvPr>
            <p:ph type="title"/>
          </p:nvPr>
        </p:nvSpPr>
        <p:spPr/>
        <p:txBody>
          <a:bodyPr>
            <a:normAutofit/>
          </a:bodyPr>
          <a:lstStyle/>
          <a:p>
            <a:pPr algn="l"/>
            <a:r>
              <a:rPr lang="en-GB" dirty="0"/>
              <a:t>Types of </a:t>
            </a:r>
            <a:r>
              <a:rPr lang="en-GB" dirty="0">
                <a:latin typeface="Times New Roman" panose="02020603050405020304" pitchFamily="18" charset="0"/>
                <a:cs typeface="Times New Roman" panose="02020603050405020304" pitchFamily="18" charset="0"/>
              </a:rPr>
              <a:t>costs</a:t>
            </a:r>
          </a:p>
        </p:txBody>
      </p:sp>
      <p:sp>
        <p:nvSpPr>
          <p:cNvPr id="3" name="Content Placeholder 2">
            <a:extLst>
              <a:ext uri="{FF2B5EF4-FFF2-40B4-BE49-F238E27FC236}">
                <a16:creationId xmlns:a16="http://schemas.microsoft.com/office/drawing/2014/main" id="{432D5387-C022-37E2-041C-662A92B71F77}"/>
              </a:ext>
            </a:extLst>
          </p:cNvPr>
          <p:cNvSpPr>
            <a:spLocks noGrp="1"/>
          </p:cNvSpPr>
          <p:nvPr>
            <p:ph idx="1"/>
          </p:nvPr>
        </p:nvSpPr>
        <p:spPr>
          <a:xfrm>
            <a:off x="457200" y="1340768"/>
            <a:ext cx="8229600" cy="4176465"/>
          </a:xfrm>
        </p:spPr>
        <p:txBody>
          <a:bodyPr>
            <a:normAutofit/>
          </a:bodyPr>
          <a:lstStyle/>
          <a:p>
            <a:r>
              <a:rPr lang="en-GB" dirty="0">
                <a:latin typeface="Times New Roman" panose="02020603050405020304" pitchFamily="18" charset="0"/>
                <a:cs typeface="Times New Roman" panose="02020603050405020304" pitchFamily="18" charset="0"/>
              </a:rPr>
              <a:t>There are different types of costs for a commercial enterprise, the most relevant ones are:</a:t>
            </a:r>
          </a:p>
          <a:p>
            <a:pPr lvl="1"/>
            <a:r>
              <a:rPr lang="en-GB" dirty="0">
                <a:highlight>
                  <a:srgbClr val="FFFF00"/>
                </a:highlight>
                <a:latin typeface="Times New Roman" panose="02020603050405020304" pitchFamily="18" charset="0"/>
                <a:cs typeface="Times New Roman" panose="02020603050405020304" pitchFamily="18" charset="0"/>
              </a:rPr>
              <a:t>Variable Costs</a:t>
            </a:r>
          </a:p>
          <a:p>
            <a:pPr lvl="1"/>
            <a:endParaRPr lang="en-GB" dirty="0">
              <a:latin typeface="Times New Roman" panose="02020603050405020304" pitchFamily="18" charset="0"/>
              <a:cs typeface="Times New Roman" panose="02020603050405020304" pitchFamily="18" charset="0"/>
            </a:endParaRPr>
          </a:p>
          <a:p>
            <a:pPr lvl="1"/>
            <a:r>
              <a:rPr lang="en-GB" dirty="0">
                <a:highlight>
                  <a:srgbClr val="FFFF00"/>
                </a:highlight>
                <a:latin typeface="Times New Roman" panose="02020603050405020304" pitchFamily="18" charset="0"/>
                <a:cs typeface="Times New Roman" panose="02020603050405020304" pitchFamily="18" charset="0"/>
              </a:rPr>
              <a:t>Fixed Costs</a:t>
            </a:r>
          </a:p>
          <a:p>
            <a:pPr marL="457200" lvl="1" indent="0">
              <a:buNone/>
            </a:pPr>
            <a:endParaRPr lang="en-GB" dirty="0">
              <a:latin typeface="Times New Roman" panose="02020603050405020304" pitchFamily="18" charset="0"/>
              <a:cs typeface="Times New Roman" panose="02020603050405020304" pitchFamily="18" charset="0"/>
            </a:endParaRPr>
          </a:p>
          <a:p>
            <a:pPr lvl="1"/>
            <a:r>
              <a:rPr lang="en-GB" dirty="0">
                <a:latin typeface="Times New Roman" panose="02020603050405020304" pitchFamily="18" charset="0"/>
                <a:cs typeface="Times New Roman" panose="02020603050405020304" pitchFamily="18" charset="0"/>
              </a:rPr>
              <a:t>Step-fixed costs</a:t>
            </a:r>
          </a:p>
        </p:txBody>
      </p:sp>
      <p:sp>
        <p:nvSpPr>
          <p:cNvPr id="4" name="Slide Number Placeholder 3">
            <a:extLst>
              <a:ext uri="{FF2B5EF4-FFF2-40B4-BE49-F238E27FC236}">
                <a16:creationId xmlns:a16="http://schemas.microsoft.com/office/drawing/2014/main" id="{E411F79E-5271-8A19-FC82-1CCCC6FE31C1}"/>
              </a:ext>
            </a:extLst>
          </p:cNvPr>
          <p:cNvSpPr>
            <a:spLocks noGrp="1"/>
          </p:cNvSpPr>
          <p:nvPr>
            <p:ph type="sldNum" sz="quarter" idx="12"/>
          </p:nvPr>
        </p:nvSpPr>
        <p:spPr/>
        <p:txBody>
          <a:bodyPr/>
          <a:lstStyle/>
          <a:p>
            <a:fld id="{C3F65BB1-9206-4D7F-97F9-47DCC7DC6334}" type="slidenum">
              <a:rPr lang="en-GB" smtClean="0"/>
              <a:pPr/>
              <a:t>23</a:t>
            </a:fld>
            <a:endParaRPr lang="en-GB" dirty="0"/>
          </a:p>
        </p:txBody>
      </p:sp>
    </p:spTree>
    <p:extLst>
      <p:ext uri="{BB962C8B-B14F-4D97-AF65-F5344CB8AC3E}">
        <p14:creationId xmlns:p14="http://schemas.microsoft.com/office/powerpoint/2010/main" val="1558711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42A9-9225-843A-A2E5-6F7390A55531}"/>
              </a:ext>
            </a:extLst>
          </p:cNvPr>
          <p:cNvSpPr>
            <a:spLocks noGrp="1"/>
          </p:cNvSpPr>
          <p:nvPr>
            <p:ph type="title"/>
          </p:nvPr>
        </p:nvSpPr>
        <p:spPr/>
        <p:txBody>
          <a:bodyPr/>
          <a:lstStyle/>
          <a:p>
            <a:pPr algn="l"/>
            <a:r>
              <a:rPr lang="en-GB" dirty="0"/>
              <a:t>Variable costs: </a:t>
            </a:r>
          </a:p>
        </p:txBody>
      </p:sp>
      <p:pic>
        <p:nvPicPr>
          <p:cNvPr id="6" name="Content Placeholder 5">
            <a:extLst>
              <a:ext uri="{FF2B5EF4-FFF2-40B4-BE49-F238E27FC236}">
                <a16:creationId xmlns:a16="http://schemas.microsoft.com/office/drawing/2014/main" id="{2E6EAD4F-02AB-FDBB-2395-46E68FB97398}"/>
              </a:ext>
            </a:extLst>
          </p:cNvPr>
          <p:cNvPicPr>
            <a:picLocks noGrp="1" noChangeAspect="1"/>
          </p:cNvPicPr>
          <p:nvPr>
            <p:ph idx="1"/>
          </p:nvPr>
        </p:nvPicPr>
        <p:blipFill>
          <a:blip r:embed="rId3"/>
          <a:stretch>
            <a:fillRect/>
          </a:stretch>
        </p:blipFill>
        <p:spPr>
          <a:xfrm>
            <a:off x="971600" y="1196752"/>
            <a:ext cx="7571140" cy="4319811"/>
          </a:xfrm>
        </p:spPr>
      </p:pic>
      <p:sp>
        <p:nvSpPr>
          <p:cNvPr id="4" name="Slide Number Placeholder 3">
            <a:extLst>
              <a:ext uri="{FF2B5EF4-FFF2-40B4-BE49-F238E27FC236}">
                <a16:creationId xmlns:a16="http://schemas.microsoft.com/office/drawing/2014/main" id="{94594F09-A5D2-8BF0-EC71-43E6B2BFEBCA}"/>
              </a:ext>
            </a:extLst>
          </p:cNvPr>
          <p:cNvSpPr>
            <a:spLocks noGrp="1"/>
          </p:cNvSpPr>
          <p:nvPr>
            <p:ph type="sldNum" sz="quarter" idx="12"/>
          </p:nvPr>
        </p:nvSpPr>
        <p:spPr/>
        <p:txBody>
          <a:bodyPr/>
          <a:lstStyle/>
          <a:p>
            <a:fld id="{C3F65BB1-9206-4D7F-97F9-47DCC7DC6334}" type="slidenum">
              <a:rPr lang="en-GB" smtClean="0"/>
              <a:pPr/>
              <a:t>24</a:t>
            </a:fld>
            <a:endParaRPr lang="en-GB" dirty="0"/>
          </a:p>
        </p:txBody>
      </p:sp>
    </p:spTree>
    <p:extLst>
      <p:ext uri="{BB962C8B-B14F-4D97-AF65-F5344CB8AC3E}">
        <p14:creationId xmlns:p14="http://schemas.microsoft.com/office/powerpoint/2010/main" val="1327712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8A1-104C-7C89-24B9-23AACDFD14BF}"/>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Numerical Illustration</a:t>
            </a:r>
          </a:p>
        </p:txBody>
      </p:sp>
      <p:sp>
        <p:nvSpPr>
          <p:cNvPr id="3" name="Content Placeholder 2">
            <a:extLst>
              <a:ext uri="{FF2B5EF4-FFF2-40B4-BE49-F238E27FC236}">
                <a16:creationId xmlns:a16="http://schemas.microsoft.com/office/drawing/2014/main" id="{1CF1B9B7-67C7-F513-6C32-83CDD4A11E45}"/>
              </a:ext>
            </a:extLst>
          </p:cNvPr>
          <p:cNvSpPr>
            <a:spLocks noGrp="1"/>
          </p:cNvSpPr>
          <p:nvPr>
            <p:ph idx="1"/>
          </p:nvPr>
        </p:nvSpPr>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A factory is producing e-devices.  It takes 2 electric-circuits to make one e-device and it costs £3 per electric-circuit.  If the factory makes 10 e-devices it costs £60, if the factory makes 100 e-devices it costs £600.  The cost incurred increases inline with the volume being produced - graph 1 demonstrates this.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material for each e-device costs 2 x £3 = £6 and it does not change if more or less products are made.  The variable cost per unit remains constant - graph 2 demonstrates this.</a:t>
            </a:r>
          </a:p>
        </p:txBody>
      </p:sp>
      <p:sp>
        <p:nvSpPr>
          <p:cNvPr id="4" name="Slide Number Placeholder 3">
            <a:extLst>
              <a:ext uri="{FF2B5EF4-FFF2-40B4-BE49-F238E27FC236}">
                <a16:creationId xmlns:a16="http://schemas.microsoft.com/office/drawing/2014/main" id="{1754709E-C643-8B0A-11EC-2C20C2172EDA}"/>
              </a:ext>
            </a:extLst>
          </p:cNvPr>
          <p:cNvSpPr>
            <a:spLocks noGrp="1"/>
          </p:cNvSpPr>
          <p:nvPr>
            <p:ph type="sldNum" sz="quarter" idx="12"/>
          </p:nvPr>
        </p:nvSpPr>
        <p:spPr/>
        <p:txBody>
          <a:bodyPr/>
          <a:lstStyle/>
          <a:p>
            <a:fld id="{C3F65BB1-9206-4D7F-97F9-47DCC7DC6334}" type="slidenum">
              <a:rPr lang="en-GB" smtClean="0"/>
              <a:pPr/>
              <a:t>25</a:t>
            </a:fld>
            <a:endParaRPr lang="en-GB" dirty="0"/>
          </a:p>
        </p:txBody>
      </p:sp>
    </p:spTree>
    <p:extLst>
      <p:ext uri="{BB962C8B-B14F-4D97-AF65-F5344CB8AC3E}">
        <p14:creationId xmlns:p14="http://schemas.microsoft.com/office/powerpoint/2010/main" val="2417810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B8F7-87F1-FF35-AC17-588E39DD0BED}"/>
              </a:ext>
            </a:extLst>
          </p:cNvPr>
          <p:cNvSpPr>
            <a:spLocks noGrp="1"/>
          </p:cNvSpPr>
          <p:nvPr>
            <p:ph type="title"/>
          </p:nvPr>
        </p:nvSpPr>
        <p:spPr/>
        <p:txBody>
          <a:bodyPr>
            <a:normAutofit/>
          </a:bodyPr>
          <a:lstStyle/>
          <a:p>
            <a:pPr algn="l"/>
            <a:r>
              <a:rPr lang="en-GB" dirty="0">
                <a:latin typeface="Times New Roman" panose="02020603050405020304" pitchFamily="18" charset="0"/>
                <a:cs typeface="Times New Roman" panose="02020603050405020304" pitchFamily="18" charset="0"/>
              </a:rPr>
              <a:t>Fixed Costs:</a:t>
            </a:r>
          </a:p>
        </p:txBody>
      </p:sp>
      <p:pic>
        <p:nvPicPr>
          <p:cNvPr id="6" name="Content Placeholder 5">
            <a:extLst>
              <a:ext uri="{FF2B5EF4-FFF2-40B4-BE49-F238E27FC236}">
                <a16:creationId xmlns:a16="http://schemas.microsoft.com/office/drawing/2014/main" id="{7EE80377-6EED-0675-F19B-515F51645665}"/>
              </a:ext>
            </a:extLst>
          </p:cNvPr>
          <p:cNvPicPr>
            <a:picLocks noGrp="1" noChangeAspect="1"/>
          </p:cNvPicPr>
          <p:nvPr>
            <p:ph idx="1"/>
          </p:nvPr>
        </p:nvPicPr>
        <p:blipFill>
          <a:blip r:embed="rId3"/>
          <a:stretch>
            <a:fillRect/>
          </a:stretch>
        </p:blipFill>
        <p:spPr>
          <a:xfrm>
            <a:off x="1427578" y="1600200"/>
            <a:ext cx="6288843" cy="3916363"/>
          </a:xfrm>
        </p:spPr>
      </p:pic>
      <p:sp>
        <p:nvSpPr>
          <p:cNvPr id="4" name="Slide Number Placeholder 3">
            <a:extLst>
              <a:ext uri="{FF2B5EF4-FFF2-40B4-BE49-F238E27FC236}">
                <a16:creationId xmlns:a16="http://schemas.microsoft.com/office/drawing/2014/main" id="{FFD323C3-99F1-CA51-CCA9-E2A7E944A683}"/>
              </a:ext>
            </a:extLst>
          </p:cNvPr>
          <p:cNvSpPr>
            <a:spLocks noGrp="1"/>
          </p:cNvSpPr>
          <p:nvPr>
            <p:ph type="sldNum" sz="quarter" idx="12"/>
          </p:nvPr>
        </p:nvSpPr>
        <p:spPr/>
        <p:txBody>
          <a:bodyPr/>
          <a:lstStyle/>
          <a:p>
            <a:fld id="{C3F65BB1-9206-4D7F-97F9-47DCC7DC6334}" type="slidenum">
              <a:rPr lang="en-GB" smtClean="0"/>
              <a:pPr/>
              <a:t>26</a:t>
            </a:fld>
            <a:endParaRPr lang="en-GB" dirty="0"/>
          </a:p>
        </p:txBody>
      </p:sp>
    </p:spTree>
    <p:extLst>
      <p:ext uri="{BB962C8B-B14F-4D97-AF65-F5344CB8AC3E}">
        <p14:creationId xmlns:p14="http://schemas.microsoft.com/office/powerpoint/2010/main" val="3808846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8A1-104C-7C89-24B9-23AACDFD14BF}"/>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Numerical illustration</a:t>
            </a:r>
          </a:p>
        </p:txBody>
      </p:sp>
      <p:sp>
        <p:nvSpPr>
          <p:cNvPr id="3" name="Content Placeholder 2">
            <a:extLst>
              <a:ext uri="{FF2B5EF4-FFF2-40B4-BE49-F238E27FC236}">
                <a16:creationId xmlns:a16="http://schemas.microsoft.com/office/drawing/2014/main" id="{1CF1B9B7-67C7-F513-6C32-83CDD4A11E45}"/>
              </a:ext>
            </a:extLst>
          </p:cNvPr>
          <p:cNvSpPr>
            <a:spLocks noGrp="1"/>
          </p:cNvSpPr>
          <p:nvPr>
            <p:ph idx="1"/>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If factory rent is £10,000 per month, this cost will be incurred whether 5 products are made, or 500 products are made - graph 1 demonstrates this.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If 5 products are made the fixed cost per unit is £10,000/5 i.e. £2,000 per product.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If 500 products are made the fixed cost per unit is £10,000/500, i.e. £20 per product.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Therefore, the fixed cost per unit falls at a reducing rate but never reaches zero - graph 2 demonstrates this.</a:t>
            </a:r>
          </a:p>
        </p:txBody>
      </p:sp>
      <p:sp>
        <p:nvSpPr>
          <p:cNvPr id="4" name="Slide Number Placeholder 3">
            <a:extLst>
              <a:ext uri="{FF2B5EF4-FFF2-40B4-BE49-F238E27FC236}">
                <a16:creationId xmlns:a16="http://schemas.microsoft.com/office/drawing/2014/main" id="{1754709E-C643-8B0A-11EC-2C20C2172EDA}"/>
              </a:ext>
            </a:extLst>
          </p:cNvPr>
          <p:cNvSpPr>
            <a:spLocks noGrp="1"/>
          </p:cNvSpPr>
          <p:nvPr>
            <p:ph type="sldNum" sz="quarter" idx="12"/>
          </p:nvPr>
        </p:nvSpPr>
        <p:spPr/>
        <p:txBody>
          <a:bodyPr/>
          <a:lstStyle/>
          <a:p>
            <a:fld id="{C3F65BB1-9206-4D7F-97F9-47DCC7DC6334}" type="slidenum">
              <a:rPr lang="en-GB" smtClean="0"/>
              <a:pPr/>
              <a:t>27</a:t>
            </a:fld>
            <a:endParaRPr lang="en-GB" dirty="0"/>
          </a:p>
        </p:txBody>
      </p:sp>
    </p:spTree>
    <p:extLst>
      <p:ext uri="{BB962C8B-B14F-4D97-AF65-F5344CB8AC3E}">
        <p14:creationId xmlns:p14="http://schemas.microsoft.com/office/powerpoint/2010/main" val="1068738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B8F7-87F1-FF35-AC17-588E39DD0BED}"/>
              </a:ext>
            </a:extLst>
          </p:cNvPr>
          <p:cNvSpPr>
            <a:spLocks noGrp="1"/>
          </p:cNvSpPr>
          <p:nvPr>
            <p:ph type="title"/>
          </p:nvPr>
        </p:nvSpPr>
        <p:spPr/>
        <p:txBody>
          <a:bodyPr>
            <a:normAutofit/>
          </a:bodyPr>
          <a:lstStyle/>
          <a:p>
            <a:pPr algn="l"/>
            <a:r>
              <a:rPr lang="en-GB" dirty="0">
                <a:latin typeface="Times New Roman" panose="02020603050405020304" pitchFamily="18" charset="0"/>
                <a:cs typeface="Times New Roman" panose="02020603050405020304" pitchFamily="18" charset="0"/>
              </a:rPr>
              <a:t>Stepped fixed Costs:</a:t>
            </a:r>
          </a:p>
        </p:txBody>
      </p:sp>
      <p:sp>
        <p:nvSpPr>
          <p:cNvPr id="4" name="Slide Number Placeholder 3">
            <a:extLst>
              <a:ext uri="{FF2B5EF4-FFF2-40B4-BE49-F238E27FC236}">
                <a16:creationId xmlns:a16="http://schemas.microsoft.com/office/drawing/2014/main" id="{FFD323C3-99F1-CA51-CCA9-E2A7E944A683}"/>
              </a:ext>
            </a:extLst>
          </p:cNvPr>
          <p:cNvSpPr>
            <a:spLocks noGrp="1"/>
          </p:cNvSpPr>
          <p:nvPr>
            <p:ph type="sldNum" sz="quarter" idx="12"/>
          </p:nvPr>
        </p:nvSpPr>
        <p:spPr/>
        <p:txBody>
          <a:bodyPr/>
          <a:lstStyle/>
          <a:p>
            <a:fld id="{C3F65BB1-9206-4D7F-97F9-47DCC7DC6334}" type="slidenum">
              <a:rPr lang="en-GB" smtClean="0"/>
              <a:pPr/>
              <a:t>28</a:t>
            </a:fld>
            <a:endParaRPr lang="en-GB" dirty="0"/>
          </a:p>
        </p:txBody>
      </p:sp>
      <p:pic>
        <p:nvPicPr>
          <p:cNvPr id="8" name="Content Placeholder 7">
            <a:extLst>
              <a:ext uri="{FF2B5EF4-FFF2-40B4-BE49-F238E27FC236}">
                <a16:creationId xmlns:a16="http://schemas.microsoft.com/office/drawing/2014/main" id="{BAD56426-680F-7949-50C0-ED2B2669D97F}"/>
              </a:ext>
            </a:extLst>
          </p:cNvPr>
          <p:cNvPicPr>
            <a:picLocks noGrp="1" noChangeAspect="1"/>
          </p:cNvPicPr>
          <p:nvPr>
            <p:ph idx="1"/>
          </p:nvPr>
        </p:nvPicPr>
        <p:blipFill>
          <a:blip r:embed="rId3"/>
          <a:stretch>
            <a:fillRect/>
          </a:stretch>
        </p:blipFill>
        <p:spPr>
          <a:xfrm>
            <a:off x="2424439" y="1600200"/>
            <a:ext cx="4295121" cy="3916363"/>
          </a:xfrm>
        </p:spPr>
      </p:pic>
    </p:spTree>
    <p:extLst>
      <p:ext uri="{BB962C8B-B14F-4D97-AF65-F5344CB8AC3E}">
        <p14:creationId xmlns:p14="http://schemas.microsoft.com/office/powerpoint/2010/main" val="476912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8A1-104C-7C89-24B9-23AACDFD14BF}"/>
              </a:ext>
            </a:extLst>
          </p:cNvPr>
          <p:cNvSpPr>
            <a:spLocks noGrp="1"/>
          </p:cNvSpPr>
          <p:nvPr>
            <p:ph type="title"/>
          </p:nvPr>
        </p:nvSpPr>
        <p:spPr/>
        <p:txBody>
          <a:bodyPr/>
          <a:lstStyle/>
          <a:p>
            <a:pPr algn="l"/>
            <a:r>
              <a:rPr lang="en-GB" dirty="0"/>
              <a:t>Numerical illustration</a:t>
            </a:r>
          </a:p>
        </p:txBody>
      </p:sp>
      <p:sp>
        <p:nvSpPr>
          <p:cNvPr id="3" name="Content Placeholder 2">
            <a:extLst>
              <a:ext uri="{FF2B5EF4-FFF2-40B4-BE49-F238E27FC236}">
                <a16:creationId xmlns:a16="http://schemas.microsoft.com/office/drawing/2014/main" id="{1CF1B9B7-67C7-F513-6C32-83CDD4A11E45}"/>
              </a:ext>
            </a:extLst>
          </p:cNvPr>
          <p:cNvSpPr>
            <a:spLocks noGrp="1"/>
          </p:cNvSpPr>
          <p:nvPr>
            <p:ph idx="1"/>
          </p:nvPr>
        </p:nvSpPr>
        <p:spPr>
          <a:xfrm>
            <a:off x="457200" y="1196752"/>
            <a:ext cx="8229600" cy="4320481"/>
          </a:xfrm>
        </p:spPr>
        <p:txBody>
          <a:bodyPr>
            <a:normAutofit fontScale="85000" lnSpcReduction="10000"/>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For production of up to 500 widgets/week, only one supervisor is required but if production is between 500 and 1000 widgets, two supervisors are required.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cost of one supervisor is £24,000 per annum and the cost of two supervisors is therefore £48,000.</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fixed costs therefore increase in steps as shown in the stepped fixed cost graph in the previous slide.</a:t>
            </a:r>
          </a:p>
        </p:txBody>
      </p:sp>
      <p:sp>
        <p:nvSpPr>
          <p:cNvPr id="4" name="Slide Number Placeholder 3">
            <a:extLst>
              <a:ext uri="{FF2B5EF4-FFF2-40B4-BE49-F238E27FC236}">
                <a16:creationId xmlns:a16="http://schemas.microsoft.com/office/drawing/2014/main" id="{1754709E-C643-8B0A-11EC-2C20C2172EDA}"/>
              </a:ext>
            </a:extLst>
          </p:cNvPr>
          <p:cNvSpPr>
            <a:spLocks noGrp="1"/>
          </p:cNvSpPr>
          <p:nvPr>
            <p:ph type="sldNum" sz="quarter" idx="12"/>
          </p:nvPr>
        </p:nvSpPr>
        <p:spPr/>
        <p:txBody>
          <a:bodyPr/>
          <a:lstStyle/>
          <a:p>
            <a:fld id="{C3F65BB1-9206-4D7F-97F9-47DCC7DC6334}" type="slidenum">
              <a:rPr lang="en-GB" smtClean="0"/>
              <a:pPr/>
              <a:t>29</a:t>
            </a:fld>
            <a:endParaRPr lang="en-GB" dirty="0"/>
          </a:p>
        </p:txBody>
      </p:sp>
    </p:spTree>
    <p:extLst>
      <p:ext uri="{BB962C8B-B14F-4D97-AF65-F5344CB8AC3E}">
        <p14:creationId xmlns:p14="http://schemas.microsoft.com/office/powerpoint/2010/main" val="1330775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95054-CB5C-4B85-AE49-E73907D2F258}"/>
              </a:ext>
            </a:extLst>
          </p:cNvPr>
          <p:cNvSpPr>
            <a:spLocks noGrp="1"/>
          </p:cNvSpPr>
          <p:nvPr>
            <p:ph type="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Class Activity 3</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(Group Work)</a:t>
            </a:r>
          </a:p>
        </p:txBody>
      </p:sp>
      <p:sp>
        <p:nvSpPr>
          <p:cNvPr id="3" name="Content Placeholder 2">
            <a:extLst>
              <a:ext uri="{FF2B5EF4-FFF2-40B4-BE49-F238E27FC236}">
                <a16:creationId xmlns:a16="http://schemas.microsoft.com/office/drawing/2014/main" id="{735FA30B-A34D-2AB4-D99B-C03813E247C6}"/>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Classify each projected operational expenses (in class activity 2) into one of the two major types of costs: Variable and  Fixed costs.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Duration: 15 minutes</a:t>
            </a:r>
          </a:p>
        </p:txBody>
      </p:sp>
      <p:sp>
        <p:nvSpPr>
          <p:cNvPr id="4" name="Slide Number Placeholder 3">
            <a:extLst>
              <a:ext uri="{FF2B5EF4-FFF2-40B4-BE49-F238E27FC236}">
                <a16:creationId xmlns:a16="http://schemas.microsoft.com/office/drawing/2014/main" id="{692542F1-D81C-2697-BCFA-44BB65F37AEE}"/>
              </a:ext>
            </a:extLst>
          </p:cNvPr>
          <p:cNvSpPr>
            <a:spLocks noGrp="1"/>
          </p:cNvSpPr>
          <p:nvPr>
            <p:ph type="sldNum" sz="quarter" idx="12"/>
          </p:nvPr>
        </p:nvSpPr>
        <p:spPr/>
        <p:txBody>
          <a:bodyPr/>
          <a:lstStyle/>
          <a:p>
            <a:fld id="{C3F65BB1-9206-4D7F-97F9-47DCC7DC6334}" type="slidenum">
              <a:rPr lang="en-GB" smtClean="0"/>
              <a:pPr/>
              <a:t>30</a:t>
            </a:fld>
            <a:endParaRPr lang="en-GB" dirty="0"/>
          </a:p>
        </p:txBody>
      </p:sp>
    </p:spTree>
    <p:extLst>
      <p:ext uri="{BB962C8B-B14F-4D97-AF65-F5344CB8AC3E}">
        <p14:creationId xmlns:p14="http://schemas.microsoft.com/office/powerpoint/2010/main" val="2382222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CF610-E2DA-A839-C277-78A47E7EDBC8}"/>
              </a:ext>
            </a:extLst>
          </p:cNvPr>
          <p:cNvSpPr>
            <a:spLocks noGrp="1"/>
          </p:cNvSpPr>
          <p:nvPr>
            <p:ph type="title"/>
          </p:nvPr>
        </p:nvSpPr>
        <p:spPr/>
        <p:txBody>
          <a:bodyPr/>
          <a:lstStyle/>
          <a:p>
            <a:r>
              <a:rPr lang="en-GB" dirty="0"/>
              <a:t>Calculating Operational Cost</a:t>
            </a:r>
          </a:p>
        </p:txBody>
      </p:sp>
      <p:sp>
        <p:nvSpPr>
          <p:cNvPr id="4" name="Slide Number Placeholder 3">
            <a:extLst>
              <a:ext uri="{FF2B5EF4-FFF2-40B4-BE49-F238E27FC236}">
                <a16:creationId xmlns:a16="http://schemas.microsoft.com/office/drawing/2014/main" id="{B59ECC10-8B7F-763C-A96C-C81CEBDE42D7}"/>
              </a:ext>
            </a:extLst>
          </p:cNvPr>
          <p:cNvSpPr>
            <a:spLocks noGrp="1"/>
          </p:cNvSpPr>
          <p:nvPr>
            <p:ph type="sldNum" sz="quarter" idx="12"/>
          </p:nvPr>
        </p:nvSpPr>
        <p:spPr/>
        <p:txBody>
          <a:bodyPr/>
          <a:lstStyle/>
          <a:p>
            <a:fld id="{C3F65BB1-9206-4D7F-97F9-47DCC7DC6334}" type="slidenum">
              <a:rPr lang="en-GB" smtClean="0"/>
              <a:pPr/>
              <a:t>31</a:t>
            </a:fld>
            <a:endParaRPr lang="en-GB" dirty="0"/>
          </a:p>
        </p:txBody>
      </p:sp>
      <p:sp>
        <p:nvSpPr>
          <p:cNvPr id="5" name="TextBox 4">
            <a:extLst>
              <a:ext uri="{FF2B5EF4-FFF2-40B4-BE49-F238E27FC236}">
                <a16:creationId xmlns:a16="http://schemas.microsoft.com/office/drawing/2014/main" id="{AB0EB1D0-4936-072B-A2D9-C86D6A59E3CE}"/>
              </a:ext>
            </a:extLst>
          </p:cNvPr>
          <p:cNvSpPr txBox="1"/>
          <p:nvPr/>
        </p:nvSpPr>
        <p:spPr>
          <a:xfrm>
            <a:off x="611560" y="2204864"/>
            <a:ext cx="2520280" cy="1077218"/>
          </a:xfrm>
          <a:prstGeom prst="rect">
            <a:avLst/>
          </a:prstGeom>
          <a:noFill/>
        </p:spPr>
        <p:txBody>
          <a:bodyPr wrap="square" rtlCol="0">
            <a:spAutoFit/>
          </a:bodyPr>
          <a:lstStyle/>
          <a:p>
            <a:r>
              <a:rPr lang="en-GB" sz="3200" b="1" dirty="0"/>
              <a:t>Operational</a:t>
            </a:r>
          </a:p>
          <a:p>
            <a:pPr algn="ctr"/>
            <a:r>
              <a:rPr lang="en-GB" sz="3200" b="1" dirty="0"/>
              <a:t>Cost</a:t>
            </a:r>
          </a:p>
        </p:txBody>
      </p:sp>
      <p:sp>
        <p:nvSpPr>
          <p:cNvPr id="8" name="TextBox 7">
            <a:extLst>
              <a:ext uri="{FF2B5EF4-FFF2-40B4-BE49-F238E27FC236}">
                <a16:creationId xmlns:a16="http://schemas.microsoft.com/office/drawing/2014/main" id="{910C8FDE-07D2-9F6A-2F76-67D8724CF9BE}"/>
              </a:ext>
            </a:extLst>
          </p:cNvPr>
          <p:cNvSpPr txBox="1"/>
          <p:nvPr/>
        </p:nvSpPr>
        <p:spPr>
          <a:xfrm>
            <a:off x="3181435" y="2250722"/>
            <a:ext cx="792088" cy="830997"/>
          </a:xfrm>
          <a:prstGeom prst="rect">
            <a:avLst/>
          </a:prstGeom>
          <a:noFill/>
        </p:spPr>
        <p:txBody>
          <a:bodyPr wrap="square" rtlCol="0">
            <a:spAutoFit/>
          </a:bodyPr>
          <a:lstStyle/>
          <a:p>
            <a:r>
              <a:rPr lang="en-GB" sz="4800" b="1" dirty="0"/>
              <a:t>=</a:t>
            </a:r>
          </a:p>
        </p:txBody>
      </p:sp>
      <p:sp>
        <p:nvSpPr>
          <p:cNvPr id="9" name="TextBox 8">
            <a:extLst>
              <a:ext uri="{FF2B5EF4-FFF2-40B4-BE49-F238E27FC236}">
                <a16:creationId xmlns:a16="http://schemas.microsoft.com/office/drawing/2014/main" id="{1037B21E-818B-AF15-E49C-0DF0FBA7607D}"/>
              </a:ext>
            </a:extLst>
          </p:cNvPr>
          <p:cNvSpPr txBox="1"/>
          <p:nvPr/>
        </p:nvSpPr>
        <p:spPr>
          <a:xfrm>
            <a:off x="5566522" y="2279797"/>
            <a:ext cx="792088" cy="830997"/>
          </a:xfrm>
          <a:prstGeom prst="rect">
            <a:avLst/>
          </a:prstGeom>
          <a:noFill/>
        </p:spPr>
        <p:txBody>
          <a:bodyPr wrap="square" rtlCol="0">
            <a:spAutoFit/>
          </a:bodyPr>
          <a:lstStyle/>
          <a:p>
            <a:r>
              <a:rPr lang="en-GB" sz="4800" b="1" dirty="0"/>
              <a:t>+</a:t>
            </a:r>
          </a:p>
        </p:txBody>
      </p:sp>
      <p:sp>
        <p:nvSpPr>
          <p:cNvPr id="10" name="TextBox 9">
            <a:extLst>
              <a:ext uri="{FF2B5EF4-FFF2-40B4-BE49-F238E27FC236}">
                <a16:creationId xmlns:a16="http://schemas.microsoft.com/office/drawing/2014/main" id="{72F0C8A4-A4FD-08AA-B73D-857D8BE9A8EA}"/>
              </a:ext>
            </a:extLst>
          </p:cNvPr>
          <p:cNvSpPr txBox="1"/>
          <p:nvPr/>
        </p:nvSpPr>
        <p:spPr>
          <a:xfrm>
            <a:off x="3779912" y="2186963"/>
            <a:ext cx="1786610" cy="1569660"/>
          </a:xfrm>
          <a:prstGeom prst="rect">
            <a:avLst/>
          </a:prstGeom>
          <a:noFill/>
        </p:spPr>
        <p:txBody>
          <a:bodyPr wrap="square" rtlCol="0">
            <a:spAutoFit/>
          </a:bodyPr>
          <a:lstStyle/>
          <a:p>
            <a:pPr algn="ctr"/>
            <a:r>
              <a:rPr lang="en-GB" sz="3200" b="1" dirty="0"/>
              <a:t>Fixed </a:t>
            </a:r>
          </a:p>
          <a:p>
            <a:pPr algn="ctr"/>
            <a:r>
              <a:rPr lang="en-GB" sz="3200" b="1" dirty="0"/>
              <a:t>Cost</a:t>
            </a:r>
          </a:p>
          <a:p>
            <a:pPr algn="ctr"/>
            <a:endParaRPr lang="en-GB" sz="3200" b="1" dirty="0"/>
          </a:p>
        </p:txBody>
      </p:sp>
      <p:sp>
        <p:nvSpPr>
          <p:cNvPr id="11" name="TextBox 10">
            <a:extLst>
              <a:ext uri="{FF2B5EF4-FFF2-40B4-BE49-F238E27FC236}">
                <a16:creationId xmlns:a16="http://schemas.microsoft.com/office/drawing/2014/main" id="{D6C0361A-FEC1-BFF5-DA81-4617D606D06D}"/>
              </a:ext>
            </a:extLst>
          </p:cNvPr>
          <p:cNvSpPr txBox="1"/>
          <p:nvPr/>
        </p:nvSpPr>
        <p:spPr>
          <a:xfrm>
            <a:off x="6534978" y="2144975"/>
            <a:ext cx="1786610" cy="1569660"/>
          </a:xfrm>
          <a:prstGeom prst="rect">
            <a:avLst/>
          </a:prstGeom>
          <a:noFill/>
        </p:spPr>
        <p:txBody>
          <a:bodyPr wrap="square" rtlCol="0">
            <a:spAutoFit/>
          </a:bodyPr>
          <a:lstStyle/>
          <a:p>
            <a:pPr algn="ctr"/>
            <a:r>
              <a:rPr lang="en-GB" sz="3200" b="1" dirty="0"/>
              <a:t>Variable </a:t>
            </a:r>
          </a:p>
          <a:p>
            <a:pPr algn="ctr"/>
            <a:r>
              <a:rPr lang="en-GB" sz="3200" b="1" dirty="0"/>
              <a:t>Cost</a:t>
            </a:r>
          </a:p>
          <a:p>
            <a:pPr algn="ctr"/>
            <a:endParaRPr lang="en-GB" sz="3200" b="1" dirty="0"/>
          </a:p>
        </p:txBody>
      </p:sp>
    </p:spTree>
    <p:extLst>
      <p:ext uri="{BB962C8B-B14F-4D97-AF65-F5344CB8AC3E}">
        <p14:creationId xmlns:p14="http://schemas.microsoft.com/office/powerpoint/2010/main" val="40026779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FDD0-EBB6-518D-34C6-23FCD211FA15}"/>
              </a:ext>
            </a:extLst>
          </p:cNvPr>
          <p:cNvSpPr>
            <a:spLocks noGrp="1"/>
          </p:cNvSpPr>
          <p:nvPr>
            <p:ph type="title"/>
          </p:nvPr>
        </p:nvSpPr>
        <p:spPr/>
        <p:txBody>
          <a:bodyPr/>
          <a:lstStyle/>
          <a:p>
            <a:pPr algn="l"/>
            <a:r>
              <a:rPr lang="en-GB" b="1" dirty="0"/>
              <a:t>Calculating Total Costs</a:t>
            </a:r>
          </a:p>
        </p:txBody>
      </p:sp>
      <p:sp>
        <p:nvSpPr>
          <p:cNvPr id="3" name="Content Placeholder 2">
            <a:extLst>
              <a:ext uri="{FF2B5EF4-FFF2-40B4-BE49-F238E27FC236}">
                <a16:creationId xmlns:a16="http://schemas.microsoft.com/office/drawing/2014/main" id="{8241074B-8EF3-C7B6-1A12-9C05BDB6D61A}"/>
              </a:ext>
            </a:extLst>
          </p:cNvPr>
          <p:cNvSpPr>
            <a:spLocks noGrp="1"/>
          </p:cNvSpPr>
          <p:nvPr>
            <p:ph idx="1"/>
          </p:nvPr>
        </p:nvSpPr>
        <p:spPr/>
        <p:txBody>
          <a:bodyPr/>
          <a:lstStyle/>
          <a:p>
            <a:r>
              <a:rPr lang="en-GB" b="1" dirty="0"/>
              <a:t>TOTAL COSTS</a:t>
            </a:r>
          </a:p>
          <a:p>
            <a:pPr marL="0" indent="0">
              <a:buNone/>
            </a:pPr>
            <a:r>
              <a:rPr lang="en-GB" dirty="0"/>
              <a:t>   are ALL the costs of a business.</a:t>
            </a:r>
            <a:br>
              <a:rPr lang="en-GB" dirty="0"/>
            </a:br>
            <a:endParaRPr lang="en-GB" dirty="0"/>
          </a:p>
          <a:p>
            <a:r>
              <a:rPr lang="en-GB" b="1" dirty="0"/>
              <a:t>Total Fund Needed</a:t>
            </a:r>
          </a:p>
          <a:p>
            <a:pPr marL="0" indent="0">
              <a:buNone/>
            </a:pPr>
            <a:r>
              <a:rPr lang="en-GB" dirty="0"/>
              <a:t>    = </a:t>
            </a:r>
            <a:r>
              <a:rPr lang="en-GB" sz="2400" dirty="0"/>
              <a:t>Startup Costs + Sum of (Operational  Cost - Revenue)</a:t>
            </a:r>
            <a:br>
              <a:rPr lang="en-GB" sz="2400" dirty="0"/>
            </a:br>
            <a:r>
              <a:rPr lang="en-GB" sz="2400" dirty="0"/>
              <a:t>          up to the breakeven point</a:t>
            </a:r>
          </a:p>
          <a:p>
            <a:pPr marL="0" indent="0">
              <a:buNone/>
            </a:pPr>
            <a:endParaRPr lang="en-GB" dirty="0"/>
          </a:p>
        </p:txBody>
      </p:sp>
      <p:sp>
        <p:nvSpPr>
          <p:cNvPr id="4" name="Slide Number Placeholder 3">
            <a:extLst>
              <a:ext uri="{FF2B5EF4-FFF2-40B4-BE49-F238E27FC236}">
                <a16:creationId xmlns:a16="http://schemas.microsoft.com/office/drawing/2014/main" id="{97A662F3-091C-6F7F-6110-220E548ADB25}"/>
              </a:ext>
            </a:extLst>
          </p:cNvPr>
          <p:cNvSpPr>
            <a:spLocks noGrp="1"/>
          </p:cNvSpPr>
          <p:nvPr>
            <p:ph type="sldNum" sz="quarter" idx="12"/>
          </p:nvPr>
        </p:nvSpPr>
        <p:spPr/>
        <p:txBody>
          <a:bodyPr/>
          <a:lstStyle/>
          <a:p>
            <a:fld id="{C3F65BB1-9206-4D7F-97F9-47DCC7DC6334}" type="slidenum">
              <a:rPr lang="en-GB" smtClean="0"/>
              <a:pPr/>
              <a:t>32</a:t>
            </a:fld>
            <a:endParaRPr lang="en-GB" dirty="0"/>
          </a:p>
        </p:txBody>
      </p:sp>
    </p:spTree>
    <p:extLst>
      <p:ext uri="{BB962C8B-B14F-4D97-AF65-F5344CB8AC3E}">
        <p14:creationId xmlns:p14="http://schemas.microsoft.com/office/powerpoint/2010/main" val="9953488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C4BBE-2FB8-5CB9-8241-F2C80F10D13A}"/>
              </a:ext>
            </a:extLst>
          </p:cNvPr>
          <p:cNvSpPr>
            <a:spLocks noGrp="1"/>
          </p:cNvSpPr>
          <p:nvPr>
            <p:ph type="title"/>
          </p:nvPr>
        </p:nvSpPr>
        <p:spPr>
          <a:xfrm>
            <a:off x="457200" y="274638"/>
            <a:ext cx="8229600" cy="1143000"/>
          </a:xfrm>
        </p:spPr>
        <p:txBody>
          <a:bodyPr anchor="ctr">
            <a:normAutofit/>
          </a:bodyPr>
          <a:lstStyle/>
          <a:p>
            <a:r>
              <a:rPr lang="en-GB" dirty="0"/>
              <a:t>The Cashflow Forecast</a:t>
            </a:r>
          </a:p>
        </p:txBody>
      </p:sp>
      <p:sp>
        <p:nvSpPr>
          <p:cNvPr id="5" name="Rectangle 1">
            <a:extLst>
              <a:ext uri="{FF2B5EF4-FFF2-40B4-BE49-F238E27FC236}">
                <a16:creationId xmlns:a16="http://schemas.microsoft.com/office/drawing/2014/main" id="{6F40B019-4448-7D68-7008-251BC1EB8BA0}"/>
              </a:ext>
            </a:extLst>
          </p:cNvPr>
          <p:cNvSpPr>
            <a:spLocks noGrp="1" noChangeArrowheads="1"/>
          </p:cNvSpPr>
          <p:nvPr>
            <p:ph idx="1"/>
          </p:nvPr>
        </p:nvSpPr>
        <p:spPr bwMode="auto">
          <a:xfrm>
            <a:off x="457200" y="1600201"/>
            <a:ext cx="82296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A cash flow forecast is a financial tool (usually a spreadsheet) that shows the money coming into a business (income) and the money going out (expenditure) over a period, often 12 months.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It helps businesses plan their finances and ensure they have enough cash to run daily operations.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If income is greater than expenditure, the business has positive cash flow.</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If expenditure is greater than income, the business has negative cash flow.</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Many businesses fail not because they are unprofitable, but because they run out of cash.</a:t>
            </a:r>
          </a:p>
        </p:txBody>
      </p:sp>
      <p:sp>
        <p:nvSpPr>
          <p:cNvPr id="4" name="Slide Number Placeholder 3">
            <a:extLst>
              <a:ext uri="{FF2B5EF4-FFF2-40B4-BE49-F238E27FC236}">
                <a16:creationId xmlns:a16="http://schemas.microsoft.com/office/drawing/2014/main" id="{EF5765E4-7D0A-8A6C-B18D-93B62E761F3C}"/>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33</a:t>
            </a:fld>
            <a:endParaRPr lang="en-GB" dirty="0"/>
          </a:p>
        </p:txBody>
      </p:sp>
    </p:spTree>
    <p:extLst>
      <p:ext uri="{BB962C8B-B14F-4D97-AF65-F5344CB8AC3E}">
        <p14:creationId xmlns:p14="http://schemas.microsoft.com/office/powerpoint/2010/main" val="3894907135"/>
      </p:ext>
    </p:extLst>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D81FB-141A-50E4-5C5F-4A3A30E97CB2}"/>
              </a:ext>
            </a:extLst>
          </p:cNvPr>
          <p:cNvSpPr>
            <a:spLocks noGrp="1"/>
          </p:cNvSpPr>
          <p:nvPr>
            <p:ph type="title"/>
          </p:nvPr>
        </p:nvSpPr>
        <p:spPr/>
        <p:txBody>
          <a:bodyPr/>
          <a:lstStyle/>
          <a:p>
            <a:r>
              <a:rPr lang="en-GB" dirty="0"/>
              <a:t>The Death Valley</a:t>
            </a:r>
          </a:p>
        </p:txBody>
      </p:sp>
      <p:pic>
        <p:nvPicPr>
          <p:cNvPr id="6" name="Content Placeholder 5">
            <a:extLst>
              <a:ext uri="{FF2B5EF4-FFF2-40B4-BE49-F238E27FC236}">
                <a16:creationId xmlns:a16="http://schemas.microsoft.com/office/drawing/2014/main" id="{A3145606-9A86-D250-72E6-2EDAF45A7821}"/>
              </a:ext>
            </a:extLst>
          </p:cNvPr>
          <p:cNvPicPr>
            <a:picLocks noGrp="1" noChangeAspect="1"/>
          </p:cNvPicPr>
          <p:nvPr>
            <p:ph idx="1"/>
          </p:nvPr>
        </p:nvPicPr>
        <p:blipFill>
          <a:blip r:embed="rId3"/>
          <a:stretch>
            <a:fillRect/>
          </a:stretch>
        </p:blipFill>
        <p:spPr>
          <a:xfrm>
            <a:off x="1173979" y="1600201"/>
            <a:ext cx="6796041" cy="3484984"/>
          </a:xfrm>
          <a:prstGeom prst="rect">
            <a:avLst/>
          </a:prstGeom>
        </p:spPr>
      </p:pic>
      <p:sp>
        <p:nvSpPr>
          <p:cNvPr id="4" name="Slide Number Placeholder 3">
            <a:extLst>
              <a:ext uri="{FF2B5EF4-FFF2-40B4-BE49-F238E27FC236}">
                <a16:creationId xmlns:a16="http://schemas.microsoft.com/office/drawing/2014/main" id="{9DCA0B33-9799-AFDC-C008-77008063FFBB}"/>
              </a:ext>
            </a:extLst>
          </p:cNvPr>
          <p:cNvSpPr>
            <a:spLocks noGrp="1"/>
          </p:cNvSpPr>
          <p:nvPr>
            <p:ph type="sldNum" sz="quarter" idx="12"/>
          </p:nvPr>
        </p:nvSpPr>
        <p:spPr/>
        <p:txBody>
          <a:bodyPr/>
          <a:lstStyle/>
          <a:p>
            <a:fld id="{C3F65BB1-9206-4D7F-97F9-47DCC7DC6334}" type="slidenum">
              <a:rPr lang="en-GB" smtClean="0"/>
              <a:pPr/>
              <a:t>34</a:t>
            </a:fld>
            <a:endParaRPr lang="en-GB" dirty="0"/>
          </a:p>
        </p:txBody>
      </p:sp>
      <p:sp>
        <p:nvSpPr>
          <p:cNvPr id="7" name="TextBox 6">
            <a:extLst>
              <a:ext uri="{FF2B5EF4-FFF2-40B4-BE49-F238E27FC236}">
                <a16:creationId xmlns:a16="http://schemas.microsoft.com/office/drawing/2014/main" id="{011850A9-87BC-9923-D475-9BDE73A8768D}"/>
              </a:ext>
            </a:extLst>
          </p:cNvPr>
          <p:cNvSpPr txBox="1"/>
          <p:nvPr/>
        </p:nvSpPr>
        <p:spPr>
          <a:xfrm>
            <a:off x="2627784" y="5085185"/>
            <a:ext cx="4464496" cy="369332"/>
          </a:xfrm>
          <a:prstGeom prst="rect">
            <a:avLst/>
          </a:prstGeom>
          <a:noFill/>
        </p:spPr>
        <p:txBody>
          <a:bodyPr wrap="square" rtlCol="0">
            <a:spAutoFit/>
          </a:bodyPr>
          <a:lstStyle/>
          <a:p>
            <a:r>
              <a:rPr lang="en-GB" dirty="0"/>
              <a:t>                        (Burns 2011)</a:t>
            </a:r>
          </a:p>
        </p:txBody>
      </p:sp>
    </p:spTree>
    <p:extLst>
      <p:ext uri="{BB962C8B-B14F-4D97-AF65-F5344CB8AC3E}">
        <p14:creationId xmlns:p14="http://schemas.microsoft.com/office/powerpoint/2010/main" val="31600228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8DEE-52C2-2BD1-3300-1FA5DD976240}"/>
              </a:ext>
            </a:extLst>
          </p:cNvPr>
          <p:cNvSpPr>
            <a:spLocks noGrp="1"/>
          </p:cNvSpPr>
          <p:nvPr>
            <p:ph type="title"/>
          </p:nvPr>
        </p:nvSpPr>
        <p:spPr/>
        <p:txBody>
          <a:bodyPr/>
          <a:lstStyle/>
          <a:p>
            <a:r>
              <a:rPr lang="en-GB" dirty="0"/>
              <a:t>Breakeven Analysis </a:t>
            </a:r>
          </a:p>
        </p:txBody>
      </p:sp>
      <p:sp>
        <p:nvSpPr>
          <p:cNvPr id="3" name="Content Placeholder 2">
            <a:extLst>
              <a:ext uri="{FF2B5EF4-FFF2-40B4-BE49-F238E27FC236}">
                <a16:creationId xmlns:a16="http://schemas.microsoft.com/office/drawing/2014/main" id="{194F6F51-A5CF-9E26-8E14-41DF3C120A71}"/>
              </a:ext>
            </a:extLst>
          </p:cNvPr>
          <p:cNvSpPr>
            <a:spLocks noGrp="1"/>
          </p:cNvSpPr>
          <p:nvPr>
            <p:ph idx="1"/>
          </p:nvPr>
        </p:nvSpPr>
        <p:spPr/>
        <p:txBody>
          <a:bodyPr>
            <a:normAutofit fontScale="62500" lnSpcReduction="20000"/>
          </a:bodyPr>
          <a:lstStyle/>
          <a:p>
            <a:r>
              <a:rPr lang="en-GB" dirty="0"/>
              <a:t>The break-even point is the level of sales where total revenue equals total costs.</a:t>
            </a:r>
          </a:p>
          <a:p>
            <a:r>
              <a:rPr lang="en-GB" dirty="0"/>
              <a:t>At this point, the business is not making a profit and not making a loss.</a:t>
            </a:r>
          </a:p>
          <a:p>
            <a:r>
              <a:rPr lang="en-GB" dirty="0"/>
              <a:t>It is an important target for start-up businesses, as reaching break-even means the business has covered all its costs.</a:t>
            </a:r>
          </a:p>
          <a:p>
            <a:r>
              <a:rPr lang="en-GB" dirty="0"/>
              <a:t>Once sales go beyond the break-even point, the business begins to generate profit.</a:t>
            </a:r>
          </a:p>
          <a:p>
            <a:r>
              <a:rPr lang="en-GB" dirty="0"/>
              <a:t>Break-even Formula</a:t>
            </a:r>
          </a:p>
          <a:p>
            <a:r>
              <a:rPr lang="en-GB" dirty="0"/>
              <a:t>Break-even (units) = Fixed Costs ÷ (Selling Price per Unit − Variable Cost per Unit)</a:t>
            </a:r>
          </a:p>
          <a:p>
            <a:r>
              <a:rPr lang="en-GB" dirty="0"/>
              <a:t>or</a:t>
            </a:r>
          </a:p>
          <a:p>
            <a:r>
              <a:rPr lang="en-GB" dirty="0"/>
              <a:t>Break-even (units) = Fixed Costs ÷ Contribution Margin per Unit</a:t>
            </a:r>
          </a:p>
          <a:p>
            <a:endParaRPr lang="en-GB" dirty="0"/>
          </a:p>
        </p:txBody>
      </p:sp>
      <p:sp>
        <p:nvSpPr>
          <p:cNvPr id="4" name="Slide Number Placeholder 3">
            <a:extLst>
              <a:ext uri="{FF2B5EF4-FFF2-40B4-BE49-F238E27FC236}">
                <a16:creationId xmlns:a16="http://schemas.microsoft.com/office/drawing/2014/main" id="{287B62EB-01DB-6F45-01E7-10788EE3F997}"/>
              </a:ext>
            </a:extLst>
          </p:cNvPr>
          <p:cNvSpPr>
            <a:spLocks noGrp="1"/>
          </p:cNvSpPr>
          <p:nvPr>
            <p:ph type="sldNum" sz="quarter" idx="12"/>
          </p:nvPr>
        </p:nvSpPr>
        <p:spPr/>
        <p:txBody>
          <a:bodyPr/>
          <a:lstStyle/>
          <a:p>
            <a:fld id="{C3F65BB1-9206-4D7F-97F9-47DCC7DC6334}" type="slidenum">
              <a:rPr lang="en-GB" smtClean="0"/>
              <a:pPr/>
              <a:t>35</a:t>
            </a:fld>
            <a:endParaRPr lang="en-GB" dirty="0"/>
          </a:p>
        </p:txBody>
      </p:sp>
    </p:spTree>
    <p:extLst>
      <p:ext uri="{BB962C8B-B14F-4D97-AF65-F5344CB8AC3E}">
        <p14:creationId xmlns:p14="http://schemas.microsoft.com/office/powerpoint/2010/main" val="42328474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41A6A-068B-A343-6B43-A091A6D4859A}"/>
              </a:ext>
            </a:extLst>
          </p:cNvPr>
          <p:cNvSpPr>
            <a:spLocks noGrp="1"/>
          </p:cNvSpPr>
          <p:nvPr>
            <p:ph type="title"/>
          </p:nvPr>
        </p:nvSpPr>
        <p:spPr/>
        <p:txBody>
          <a:bodyPr>
            <a:normAutofit fontScale="90000"/>
          </a:bodyPr>
          <a:lstStyle/>
          <a:p>
            <a:br>
              <a:rPr lang="en-GB" b="1" dirty="0"/>
            </a:br>
            <a:r>
              <a:rPr lang="en-GB" b="1" dirty="0"/>
              <a:t>Break-even Example (Coffee Shop)</a:t>
            </a:r>
            <a:br>
              <a:rPr lang="en-GB" b="1" dirty="0"/>
            </a:br>
            <a:endParaRPr lang="en-GB" dirty="0"/>
          </a:p>
        </p:txBody>
      </p:sp>
      <p:sp>
        <p:nvSpPr>
          <p:cNvPr id="3" name="Content Placeholder 2">
            <a:extLst>
              <a:ext uri="{FF2B5EF4-FFF2-40B4-BE49-F238E27FC236}">
                <a16:creationId xmlns:a16="http://schemas.microsoft.com/office/drawing/2014/main" id="{A1A98FF6-6879-78AD-62F8-4B2651EF8310}"/>
              </a:ext>
            </a:extLst>
          </p:cNvPr>
          <p:cNvSpPr>
            <a:spLocks noGrp="1"/>
          </p:cNvSpPr>
          <p:nvPr>
            <p:ph idx="1"/>
          </p:nvPr>
        </p:nvSpPr>
        <p:spPr/>
        <p:txBody>
          <a:bodyPr>
            <a:normAutofit fontScale="70000" lnSpcReduction="20000"/>
          </a:bodyPr>
          <a:lstStyle/>
          <a:p>
            <a:r>
              <a:rPr lang="en-GB" dirty="0"/>
              <a:t>Imagine a small coffee shop sells one cup of coffee for £3.</a:t>
            </a:r>
          </a:p>
          <a:p>
            <a:r>
              <a:rPr lang="en-GB" dirty="0"/>
              <a:t>Selling price per cup: £3</a:t>
            </a:r>
          </a:p>
          <a:p>
            <a:r>
              <a:rPr lang="en-GB" dirty="0"/>
              <a:t>Variable cost per cup (coffee, milk, cup, sugar): £1</a:t>
            </a:r>
          </a:p>
          <a:p>
            <a:r>
              <a:rPr lang="en-GB" dirty="0"/>
              <a:t>Fixed costs per month (rent, electricity, staff wages): £2,000</a:t>
            </a:r>
          </a:p>
          <a:p>
            <a:r>
              <a:rPr lang="en-GB" dirty="0"/>
              <a:t>First calculate the contribution per cup:</a:t>
            </a:r>
          </a:p>
          <a:p>
            <a:r>
              <a:rPr lang="en-GB" dirty="0"/>
              <a:t>Contribution per unit = Selling price − Variable cost</a:t>
            </a:r>
            <a:br>
              <a:rPr lang="en-GB" dirty="0"/>
            </a:br>
            <a:r>
              <a:rPr lang="en-GB" dirty="0"/>
              <a:t>Contribution per unit = £3 − £1 = £2</a:t>
            </a:r>
          </a:p>
          <a:p>
            <a:pPr marL="0" indent="0">
              <a:buNone/>
            </a:pPr>
            <a:endParaRPr lang="en-GB" dirty="0"/>
          </a:p>
          <a:p>
            <a:r>
              <a:rPr lang="en-GB" dirty="0"/>
              <a:t>Now calculate the break-even point:</a:t>
            </a:r>
          </a:p>
          <a:p>
            <a:pPr marL="0" indent="0">
              <a:buNone/>
            </a:pPr>
            <a:endParaRPr lang="en-GB" dirty="0"/>
          </a:p>
          <a:p>
            <a:r>
              <a:rPr lang="en-GB" b="1" dirty="0"/>
              <a:t>Break-even point </a:t>
            </a:r>
            <a:r>
              <a:rPr lang="en-GB" dirty="0"/>
              <a:t>= Fixed Costs ÷ Contribution per Unit</a:t>
            </a:r>
            <a:br>
              <a:rPr lang="en-GB" dirty="0"/>
            </a:br>
            <a:r>
              <a:rPr lang="en-GB" b="1" dirty="0"/>
              <a:t>Break-even point </a:t>
            </a:r>
            <a:r>
              <a:rPr lang="en-GB" dirty="0"/>
              <a:t>= £2,000 ÷ £2 = 1,000 cups</a:t>
            </a:r>
          </a:p>
          <a:p>
            <a:endParaRPr lang="en-GB" dirty="0"/>
          </a:p>
        </p:txBody>
      </p:sp>
      <p:sp>
        <p:nvSpPr>
          <p:cNvPr id="4" name="Slide Number Placeholder 3">
            <a:extLst>
              <a:ext uri="{FF2B5EF4-FFF2-40B4-BE49-F238E27FC236}">
                <a16:creationId xmlns:a16="http://schemas.microsoft.com/office/drawing/2014/main" id="{72797690-C9EF-63A7-7E2F-89C3E9488BA5}"/>
              </a:ext>
            </a:extLst>
          </p:cNvPr>
          <p:cNvSpPr>
            <a:spLocks noGrp="1"/>
          </p:cNvSpPr>
          <p:nvPr>
            <p:ph type="sldNum" sz="quarter" idx="12"/>
          </p:nvPr>
        </p:nvSpPr>
        <p:spPr/>
        <p:txBody>
          <a:bodyPr/>
          <a:lstStyle/>
          <a:p>
            <a:fld id="{C3F65BB1-9206-4D7F-97F9-47DCC7DC6334}" type="slidenum">
              <a:rPr lang="en-GB" smtClean="0"/>
              <a:pPr/>
              <a:t>36</a:t>
            </a:fld>
            <a:endParaRPr lang="en-GB" dirty="0"/>
          </a:p>
        </p:txBody>
      </p:sp>
    </p:spTree>
    <p:extLst>
      <p:ext uri="{BB962C8B-B14F-4D97-AF65-F5344CB8AC3E}">
        <p14:creationId xmlns:p14="http://schemas.microsoft.com/office/powerpoint/2010/main" val="3245695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A7B9-55E7-8136-80E8-5B7978C0E65B}"/>
              </a:ext>
            </a:extLst>
          </p:cNvPr>
          <p:cNvSpPr>
            <a:spLocks noGrp="1"/>
          </p:cNvSpPr>
          <p:nvPr>
            <p:ph type="title"/>
          </p:nvPr>
        </p:nvSpPr>
        <p:spPr>
          <a:xfrm>
            <a:off x="457200" y="274638"/>
            <a:ext cx="8229600" cy="1498178"/>
          </a:xfrm>
        </p:spPr>
        <p:txBody>
          <a:bodyPr>
            <a:normAutofit/>
          </a:bodyPr>
          <a:lstStyle/>
          <a:p>
            <a:r>
              <a:rPr lang="en-GB" dirty="0"/>
              <a:t>Class Activity 4</a:t>
            </a:r>
            <a:br>
              <a:rPr lang="en-GB" dirty="0"/>
            </a:br>
            <a:r>
              <a:rPr lang="en-GB" dirty="0"/>
              <a:t>Group Work</a:t>
            </a:r>
          </a:p>
        </p:txBody>
      </p:sp>
      <p:sp>
        <p:nvSpPr>
          <p:cNvPr id="3" name="Content Placeholder 2">
            <a:extLst>
              <a:ext uri="{FF2B5EF4-FFF2-40B4-BE49-F238E27FC236}">
                <a16:creationId xmlns:a16="http://schemas.microsoft.com/office/drawing/2014/main" id="{3AF6285A-D607-1F27-F3FC-A0A01B2499F9}"/>
              </a:ext>
            </a:extLst>
          </p:cNvPr>
          <p:cNvSpPr>
            <a:spLocks noGrp="1"/>
          </p:cNvSpPr>
          <p:nvPr>
            <p:ph idx="1"/>
          </p:nvPr>
        </p:nvSpPr>
        <p:spPr/>
        <p:txBody>
          <a:bodyPr>
            <a:normAutofit/>
          </a:bodyPr>
          <a:lstStyle/>
          <a:p>
            <a:pPr marL="514350" indent="-514350">
              <a:buFont typeface="+mj-lt"/>
              <a:buAutoNum type="arabicPeriod"/>
            </a:pPr>
            <a:r>
              <a:rPr lang="en-GB" dirty="0"/>
              <a:t>Using the Assessment 2 (Presentation) template provided in Moodle as guidance.</a:t>
            </a:r>
          </a:p>
          <a:p>
            <a:pPr marL="514350" indent="-514350">
              <a:buFont typeface="+mj-lt"/>
              <a:buAutoNum type="arabicPeriod"/>
            </a:pPr>
            <a:r>
              <a:rPr lang="en-GB" dirty="0"/>
              <a:t>Work out the total fund needed for Sam’s  Sandwich shop business idea.</a:t>
            </a:r>
            <a:br>
              <a:rPr lang="en-GB" dirty="0"/>
            </a:br>
            <a:endParaRPr lang="en-GB" dirty="0"/>
          </a:p>
        </p:txBody>
      </p:sp>
      <p:sp>
        <p:nvSpPr>
          <p:cNvPr id="4" name="Slide Number Placeholder 3">
            <a:extLst>
              <a:ext uri="{FF2B5EF4-FFF2-40B4-BE49-F238E27FC236}">
                <a16:creationId xmlns:a16="http://schemas.microsoft.com/office/drawing/2014/main" id="{05BFFE70-49BE-DD5C-8F61-64A6771E6B8D}"/>
              </a:ext>
            </a:extLst>
          </p:cNvPr>
          <p:cNvSpPr>
            <a:spLocks noGrp="1"/>
          </p:cNvSpPr>
          <p:nvPr>
            <p:ph type="sldNum" sz="quarter" idx="12"/>
          </p:nvPr>
        </p:nvSpPr>
        <p:spPr/>
        <p:txBody>
          <a:bodyPr/>
          <a:lstStyle/>
          <a:p>
            <a:fld id="{C3F65BB1-9206-4D7F-97F9-47DCC7DC6334}" type="slidenum">
              <a:rPr lang="en-GB" smtClean="0"/>
              <a:pPr/>
              <a:t>37</a:t>
            </a:fld>
            <a:endParaRPr lang="en-GB" dirty="0"/>
          </a:p>
        </p:txBody>
      </p:sp>
    </p:spTree>
    <p:extLst>
      <p:ext uri="{BB962C8B-B14F-4D97-AF65-F5344CB8AC3E}">
        <p14:creationId xmlns:p14="http://schemas.microsoft.com/office/powerpoint/2010/main" val="2078782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0B79D-9894-BCAE-9BFC-4E91E1D7EA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A491FF-1331-8CED-7FFD-88A481F6B03D}"/>
              </a:ext>
            </a:extLst>
          </p:cNvPr>
          <p:cNvSpPr>
            <a:spLocks noGrp="1"/>
          </p:cNvSpPr>
          <p:nvPr>
            <p:ph type="title"/>
          </p:nvPr>
        </p:nvSpPr>
        <p:spPr>
          <a:xfrm>
            <a:off x="457200" y="274638"/>
            <a:ext cx="8229600" cy="1498178"/>
          </a:xfrm>
        </p:spPr>
        <p:txBody>
          <a:bodyPr>
            <a:normAutofit/>
          </a:bodyPr>
          <a:lstStyle/>
          <a:p>
            <a:r>
              <a:rPr lang="en-GB" dirty="0"/>
              <a:t>Class Activity 4</a:t>
            </a:r>
            <a:br>
              <a:rPr lang="en-GB" dirty="0"/>
            </a:br>
            <a:r>
              <a:rPr lang="en-GB" dirty="0"/>
              <a:t>Group Work</a:t>
            </a:r>
          </a:p>
        </p:txBody>
      </p:sp>
      <p:sp>
        <p:nvSpPr>
          <p:cNvPr id="3" name="Content Placeholder 2">
            <a:extLst>
              <a:ext uri="{FF2B5EF4-FFF2-40B4-BE49-F238E27FC236}">
                <a16:creationId xmlns:a16="http://schemas.microsoft.com/office/drawing/2014/main" id="{CBF17F51-1DF9-996F-170F-D94FDECA6D03}"/>
              </a:ext>
            </a:extLst>
          </p:cNvPr>
          <p:cNvSpPr>
            <a:spLocks noGrp="1"/>
          </p:cNvSpPr>
          <p:nvPr>
            <p:ph idx="1"/>
          </p:nvPr>
        </p:nvSpPr>
        <p:spPr/>
        <p:txBody>
          <a:bodyPr>
            <a:normAutofit/>
          </a:bodyPr>
          <a:lstStyle/>
          <a:p>
            <a:pPr marL="514350" indent="-514350">
              <a:buFont typeface="+mj-lt"/>
              <a:buAutoNum type="arabicPeriod"/>
            </a:pPr>
            <a:r>
              <a:rPr lang="en-GB" dirty="0"/>
              <a:t>Using the Assessment 2 (Presentation) template provided in Moodle as guidance.</a:t>
            </a:r>
          </a:p>
          <a:p>
            <a:pPr marL="514350" indent="-514350">
              <a:buFont typeface="+mj-lt"/>
              <a:buAutoNum type="arabicPeriod"/>
            </a:pPr>
            <a:r>
              <a:rPr lang="en-GB" dirty="0"/>
              <a:t>Work out the total fund needed for Sam’s  Sandwich shop business idea.</a:t>
            </a:r>
            <a:br>
              <a:rPr lang="en-GB" dirty="0"/>
            </a:br>
            <a:endParaRPr lang="en-GB" dirty="0"/>
          </a:p>
        </p:txBody>
      </p:sp>
      <p:sp>
        <p:nvSpPr>
          <p:cNvPr id="4" name="Slide Number Placeholder 3">
            <a:extLst>
              <a:ext uri="{FF2B5EF4-FFF2-40B4-BE49-F238E27FC236}">
                <a16:creationId xmlns:a16="http://schemas.microsoft.com/office/drawing/2014/main" id="{01105287-F079-CD23-D998-BC570ED27FA3}"/>
              </a:ext>
            </a:extLst>
          </p:cNvPr>
          <p:cNvSpPr>
            <a:spLocks noGrp="1"/>
          </p:cNvSpPr>
          <p:nvPr>
            <p:ph type="sldNum" sz="quarter" idx="12"/>
          </p:nvPr>
        </p:nvSpPr>
        <p:spPr/>
        <p:txBody>
          <a:bodyPr/>
          <a:lstStyle/>
          <a:p>
            <a:fld id="{C3F65BB1-9206-4D7F-97F9-47DCC7DC6334}" type="slidenum">
              <a:rPr lang="en-GB" smtClean="0"/>
              <a:pPr/>
              <a:t>38</a:t>
            </a:fld>
            <a:endParaRPr lang="en-GB" dirty="0"/>
          </a:p>
        </p:txBody>
      </p:sp>
    </p:spTree>
    <p:extLst>
      <p:ext uri="{BB962C8B-B14F-4D97-AF65-F5344CB8AC3E}">
        <p14:creationId xmlns:p14="http://schemas.microsoft.com/office/powerpoint/2010/main" val="26188110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687F-9F36-7377-4906-A1AEB0F8646E}"/>
              </a:ext>
            </a:extLst>
          </p:cNvPr>
          <p:cNvSpPr>
            <a:spLocks noGrp="1"/>
          </p:cNvSpPr>
          <p:nvPr>
            <p:ph type="title"/>
          </p:nvPr>
        </p:nvSpPr>
        <p:spPr/>
        <p:txBody>
          <a:bodyPr>
            <a:normAutofit fontScale="90000"/>
          </a:bodyPr>
          <a:lstStyle/>
          <a:p>
            <a:pPr algn="l"/>
            <a:r>
              <a:rPr lang="en-GB" b="1" dirty="0"/>
              <a:t>Sources of Funding for a New Venture</a:t>
            </a:r>
            <a:endParaRPr lang="en-GB" dirty="0"/>
          </a:p>
        </p:txBody>
      </p:sp>
      <p:sp>
        <p:nvSpPr>
          <p:cNvPr id="3" name="Content Placeholder 2">
            <a:extLst>
              <a:ext uri="{FF2B5EF4-FFF2-40B4-BE49-F238E27FC236}">
                <a16:creationId xmlns:a16="http://schemas.microsoft.com/office/drawing/2014/main" id="{49FF937C-FAA5-EB5E-6D0B-57CAA3CB2C8B}"/>
              </a:ext>
            </a:extLst>
          </p:cNvPr>
          <p:cNvSpPr>
            <a:spLocks noGrp="1"/>
          </p:cNvSpPr>
          <p:nvPr>
            <p:ph idx="1"/>
          </p:nvPr>
        </p:nvSpPr>
        <p:spPr/>
        <p:txBody>
          <a:bodyPr>
            <a:normAutofit/>
          </a:bodyPr>
          <a:lstStyle/>
          <a:p>
            <a:pPr marL="0" indent="0">
              <a:buNone/>
            </a:pPr>
            <a:r>
              <a:rPr lang="en-GB" sz="2400" dirty="0"/>
              <a:t>Entrepreneurs may use one source or a combination of sources to finance a new business.</a:t>
            </a:r>
          </a:p>
          <a:p>
            <a:pPr marL="0" indent="0">
              <a:buNone/>
            </a:pPr>
            <a:r>
              <a:rPr lang="en-GB" b="1" dirty="0"/>
              <a:t>Internal sources</a:t>
            </a:r>
            <a:br>
              <a:rPr lang="en-GB" b="1" dirty="0"/>
            </a:br>
            <a:endParaRPr lang="en-GB" dirty="0"/>
          </a:p>
          <a:p>
            <a:r>
              <a:rPr lang="en-GB" sz="2400" dirty="0"/>
              <a:t>Personal savings</a:t>
            </a:r>
          </a:p>
          <a:p>
            <a:r>
              <a:rPr lang="en-GB" sz="2400" dirty="0"/>
              <a:t>Retained earnings from another business</a:t>
            </a:r>
          </a:p>
          <a:p>
            <a:r>
              <a:rPr lang="en-GB" sz="2400" dirty="0"/>
              <a:t>Sale of personal or business assets</a:t>
            </a:r>
          </a:p>
          <a:p>
            <a:endParaRPr lang="en-GB" dirty="0"/>
          </a:p>
        </p:txBody>
      </p:sp>
      <p:sp>
        <p:nvSpPr>
          <p:cNvPr id="4" name="Slide Number Placeholder 3">
            <a:extLst>
              <a:ext uri="{FF2B5EF4-FFF2-40B4-BE49-F238E27FC236}">
                <a16:creationId xmlns:a16="http://schemas.microsoft.com/office/drawing/2014/main" id="{9B128060-666B-BF17-C7FE-BC862F75CC5D}"/>
              </a:ext>
            </a:extLst>
          </p:cNvPr>
          <p:cNvSpPr>
            <a:spLocks noGrp="1"/>
          </p:cNvSpPr>
          <p:nvPr>
            <p:ph type="sldNum" sz="quarter" idx="12"/>
          </p:nvPr>
        </p:nvSpPr>
        <p:spPr/>
        <p:txBody>
          <a:bodyPr/>
          <a:lstStyle/>
          <a:p>
            <a:fld id="{C3F65BB1-9206-4D7F-97F9-47DCC7DC6334}" type="slidenum">
              <a:rPr lang="en-GB" smtClean="0"/>
              <a:pPr/>
              <a:t>39</a:t>
            </a:fld>
            <a:endParaRPr lang="en-GB" dirty="0"/>
          </a:p>
        </p:txBody>
      </p:sp>
    </p:spTree>
    <p:extLst>
      <p:ext uri="{BB962C8B-B14F-4D97-AF65-F5344CB8AC3E}">
        <p14:creationId xmlns:p14="http://schemas.microsoft.com/office/powerpoint/2010/main" val="419298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2324B-B974-409C-1CD3-708CC6E806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A8507-570A-9CB0-D162-719FC50B5B19}"/>
              </a:ext>
            </a:extLst>
          </p:cNvPr>
          <p:cNvSpPr>
            <a:spLocks noGrp="1"/>
          </p:cNvSpPr>
          <p:nvPr>
            <p:ph type="title"/>
          </p:nvPr>
        </p:nvSpPr>
        <p:spPr>
          <a:xfrm>
            <a:off x="457200" y="274638"/>
            <a:ext cx="8229600" cy="461824"/>
          </a:xfrm>
        </p:spPr>
        <p:txBody>
          <a:bodyPr>
            <a:normAutofit fontScale="90000"/>
          </a:bodyPr>
          <a:lstStyle/>
          <a:p>
            <a:pPr algn="l"/>
            <a:r>
              <a:rPr lang="en-GB" sz="3600" b="1" dirty="0"/>
              <a:t>Sources of Funding…</a:t>
            </a:r>
            <a:endParaRPr lang="en-GB" sz="3600" dirty="0"/>
          </a:p>
        </p:txBody>
      </p:sp>
      <p:sp>
        <p:nvSpPr>
          <p:cNvPr id="3" name="Content Placeholder 2">
            <a:extLst>
              <a:ext uri="{FF2B5EF4-FFF2-40B4-BE49-F238E27FC236}">
                <a16:creationId xmlns:a16="http://schemas.microsoft.com/office/drawing/2014/main" id="{BFBE0A54-2141-19D9-00EB-C177347DDD01}"/>
              </a:ext>
            </a:extLst>
          </p:cNvPr>
          <p:cNvSpPr>
            <a:spLocks noGrp="1"/>
          </p:cNvSpPr>
          <p:nvPr>
            <p:ph idx="1"/>
          </p:nvPr>
        </p:nvSpPr>
        <p:spPr>
          <a:xfrm>
            <a:off x="457200" y="836712"/>
            <a:ext cx="8229600" cy="4896544"/>
          </a:xfrm>
        </p:spPr>
        <p:txBody>
          <a:bodyPr>
            <a:normAutofit fontScale="85000" lnSpcReduction="20000"/>
          </a:bodyPr>
          <a:lstStyle/>
          <a:p>
            <a:pPr marL="0" indent="0">
              <a:buNone/>
            </a:pPr>
            <a:r>
              <a:rPr lang="en-GB" b="1" dirty="0"/>
              <a:t>External sources</a:t>
            </a:r>
            <a:endParaRPr lang="en-GB" dirty="0"/>
          </a:p>
          <a:p>
            <a:r>
              <a:rPr lang="en-GB" dirty="0"/>
              <a:t>Family and friends</a:t>
            </a:r>
          </a:p>
          <a:p>
            <a:r>
              <a:rPr lang="en-GB" dirty="0"/>
              <a:t>Bank loan</a:t>
            </a:r>
          </a:p>
          <a:p>
            <a:r>
              <a:rPr lang="en-GB" dirty="0"/>
              <a:t>Bank overdraft</a:t>
            </a:r>
          </a:p>
          <a:p>
            <a:r>
              <a:rPr lang="en-GB" dirty="0"/>
              <a:t>Government grants</a:t>
            </a:r>
          </a:p>
          <a:p>
            <a:r>
              <a:rPr lang="en-GB" dirty="0"/>
              <a:t>Start-up loans</a:t>
            </a:r>
          </a:p>
          <a:p>
            <a:r>
              <a:rPr lang="en-GB" dirty="0"/>
              <a:t>Crowdfunding</a:t>
            </a:r>
          </a:p>
          <a:p>
            <a:r>
              <a:rPr lang="en-GB" dirty="0"/>
              <a:t>Angel investors</a:t>
            </a:r>
          </a:p>
          <a:p>
            <a:r>
              <a:rPr lang="en-GB" dirty="0"/>
              <a:t>Venture capital</a:t>
            </a:r>
          </a:p>
          <a:p>
            <a:r>
              <a:rPr lang="en-GB" dirty="0"/>
              <a:t>Trade credit from suppliers</a:t>
            </a:r>
          </a:p>
          <a:p>
            <a:r>
              <a:rPr lang="en-GB" dirty="0"/>
              <a:t>Leasing or asset finance</a:t>
            </a:r>
          </a:p>
          <a:p>
            <a:endParaRPr lang="en-GB" dirty="0"/>
          </a:p>
        </p:txBody>
      </p:sp>
      <p:sp>
        <p:nvSpPr>
          <p:cNvPr id="4" name="Slide Number Placeholder 3">
            <a:extLst>
              <a:ext uri="{FF2B5EF4-FFF2-40B4-BE49-F238E27FC236}">
                <a16:creationId xmlns:a16="http://schemas.microsoft.com/office/drawing/2014/main" id="{C7654E21-0DA1-0720-AAB2-057D642A1B10}"/>
              </a:ext>
            </a:extLst>
          </p:cNvPr>
          <p:cNvSpPr>
            <a:spLocks noGrp="1"/>
          </p:cNvSpPr>
          <p:nvPr>
            <p:ph type="sldNum" sz="quarter" idx="12"/>
          </p:nvPr>
        </p:nvSpPr>
        <p:spPr/>
        <p:txBody>
          <a:bodyPr/>
          <a:lstStyle/>
          <a:p>
            <a:fld id="{C3F65BB1-9206-4D7F-97F9-47DCC7DC6334}" type="slidenum">
              <a:rPr lang="en-GB" smtClean="0"/>
              <a:pPr/>
              <a:t>40</a:t>
            </a:fld>
            <a:endParaRPr lang="en-GB" dirty="0"/>
          </a:p>
        </p:txBody>
      </p:sp>
    </p:spTree>
    <p:extLst>
      <p:ext uri="{BB962C8B-B14F-4D97-AF65-F5344CB8AC3E}">
        <p14:creationId xmlns:p14="http://schemas.microsoft.com/office/powerpoint/2010/main" val="4249841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E5D1B-896B-60F0-D35F-B9C2030EB4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7F1B0-751A-E993-9727-0EE3B26686E9}"/>
              </a:ext>
            </a:extLst>
          </p:cNvPr>
          <p:cNvSpPr>
            <a:spLocks noGrp="1"/>
          </p:cNvSpPr>
          <p:nvPr>
            <p:ph type="title"/>
          </p:nvPr>
        </p:nvSpPr>
        <p:spPr>
          <a:xfrm>
            <a:off x="457200" y="274638"/>
            <a:ext cx="8229600" cy="461824"/>
          </a:xfrm>
        </p:spPr>
        <p:txBody>
          <a:bodyPr>
            <a:normAutofit fontScale="90000"/>
          </a:bodyPr>
          <a:lstStyle/>
          <a:p>
            <a:pPr algn="l"/>
            <a:r>
              <a:rPr lang="en-GB" sz="3600" b="1" dirty="0"/>
              <a:t>Sources of Funding…</a:t>
            </a:r>
            <a:endParaRPr lang="en-GB" sz="3600" dirty="0"/>
          </a:p>
        </p:txBody>
      </p:sp>
      <p:sp>
        <p:nvSpPr>
          <p:cNvPr id="3" name="Content Placeholder 2">
            <a:extLst>
              <a:ext uri="{FF2B5EF4-FFF2-40B4-BE49-F238E27FC236}">
                <a16:creationId xmlns:a16="http://schemas.microsoft.com/office/drawing/2014/main" id="{38923A46-5C7C-EBE3-FEE8-9C01BB91FA04}"/>
              </a:ext>
            </a:extLst>
          </p:cNvPr>
          <p:cNvSpPr>
            <a:spLocks noGrp="1"/>
          </p:cNvSpPr>
          <p:nvPr>
            <p:ph idx="1"/>
          </p:nvPr>
        </p:nvSpPr>
        <p:spPr>
          <a:xfrm>
            <a:off x="457200" y="836712"/>
            <a:ext cx="8229600" cy="4896544"/>
          </a:xfrm>
        </p:spPr>
        <p:txBody>
          <a:bodyPr>
            <a:normAutofit fontScale="92500" lnSpcReduction="10000"/>
          </a:bodyPr>
          <a:lstStyle/>
          <a:p>
            <a:pPr marL="0" indent="0">
              <a:buNone/>
            </a:pPr>
            <a:r>
              <a:rPr lang="en-GB" dirty="0"/>
              <a:t>The most suitable funding source will depend on:</a:t>
            </a:r>
          </a:p>
          <a:p>
            <a:r>
              <a:rPr lang="en-GB" dirty="0"/>
              <a:t>the amount of finance required;</a:t>
            </a:r>
          </a:p>
          <a:p>
            <a:r>
              <a:rPr lang="en-GB" dirty="0"/>
              <a:t>the type and size of the business;</a:t>
            </a:r>
          </a:p>
          <a:p>
            <a:r>
              <a:rPr lang="en-GB" dirty="0"/>
              <a:t>repayment ability;</a:t>
            </a:r>
          </a:p>
          <a:p>
            <a:r>
              <a:rPr lang="en-GB" dirty="0"/>
              <a:t>the entrepreneur’s willingness to share ownership;</a:t>
            </a:r>
          </a:p>
          <a:p>
            <a:r>
              <a:rPr lang="en-GB" dirty="0"/>
              <a:t>the level of financial risk; and</a:t>
            </a:r>
          </a:p>
          <a:p>
            <a:r>
              <a:rPr lang="en-GB" dirty="0"/>
              <a:t>the availability and eligibility requirements of the funding source.</a:t>
            </a:r>
          </a:p>
          <a:p>
            <a:endParaRPr lang="en-GB" dirty="0"/>
          </a:p>
        </p:txBody>
      </p:sp>
      <p:sp>
        <p:nvSpPr>
          <p:cNvPr id="4" name="Slide Number Placeholder 3">
            <a:extLst>
              <a:ext uri="{FF2B5EF4-FFF2-40B4-BE49-F238E27FC236}">
                <a16:creationId xmlns:a16="http://schemas.microsoft.com/office/drawing/2014/main" id="{A543907F-D647-1928-946A-F122DBC70A0C}"/>
              </a:ext>
            </a:extLst>
          </p:cNvPr>
          <p:cNvSpPr>
            <a:spLocks noGrp="1"/>
          </p:cNvSpPr>
          <p:nvPr>
            <p:ph type="sldNum" sz="quarter" idx="12"/>
          </p:nvPr>
        </p:nvSpPr>
        <p:spPr/>
        <p:txBody>
          <a:bodyPr/>
          <a:lstStyle/>
          <a:p>
            <a:fld id="{C3F65BB1-9206-4D7F-97F9-47DCC7DC6334}" type="slidenum">
              <a:rPr lang="en-GB" smtClean="0"/>
              <a:pPr/>
              <a:t>41</a:t>
            </a:fld>
            <a:endParaRPr lang="en-GB" dirty="0"/>
          </a:p>
        </p:txBody>
      </p:sp>
    </p:spTree>
    <p:extLst>
      <p:ext uri="{BB962C8B-B14F-4D97-AF65-F5344CB8AC3E}">
        <p14:creationId xmlns:p14="http://schemas.microsoft.com/office/powerpoint/2010/main" val="23289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7B2B3-781B-74F1-CE83-510AF83F04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528563-8B0E-DC4D-D6E5-2D9DEBAF465B}"/>
              </a:ext>
            </a:extLst>
          </p:cNvPr>
          <p:cNvSpPr>
            <a:spLocks noGrp="1"/>
          </p:cNvSpPr>
          <p:nvPr>
            <p:ph type="title"/>
          </p:nvPr>
        </p:nvSpPr>
        <p:spPr>
          <a:xfrm>
            <a:off x="251520" y="0"/>
            <a:ext cx="8229600" cy="461824"/>
          </a:xfrm>
        </p:spPr>
        <p:txBody>
          <a:bodyPr>
            <a:normAutofit fontScale="90000"/>
          </a:bodyPr>
          <a:lstStyle/>
          <a:p>
            <a:r>
              <a:rPr lang="en-GB" sz="3200" b="1" dirty="0"/>
              <a:t>Class Activity 5 (Group Work)</a:t>
            </a:r>
          </a:p>
        </p:txBody>
      </p:sp>
      <p:sp>
        <p:nvSpPr>
          <p:cNvPr id="3" name="Content Placeholder 2">
            <a:extLst>
              <a:ext uri="{FF2B5EF4-FFF2-40B4-BE49-F238E27FC236}">
                <a16:creationId xmlns:a16="http://schemas.microsoft.com/office/drawing/2014/main" id="{AC8CC25B-231E-70DC-7EE7-D8E65F78AEE5}"/>
              </a:ext>
            </a:extLst>
          </p:cNvPr>
          <p:cNvSpPr>
            <a:spLocks noGrp="1"/>
          </p:cNvSpPr>
          <p:nvPr>
            <p:ph idx="1"/>
          </p:nvPr>
        </p:nvSpPr>
        <p:spPr>
          <a:xfrm>
            <a:off x="457200" y="692696"/>
            <a:ext cx="8229600" cy="5040560"/>
          </a:xfrm>
        </p:spPr>
        <p:txBody>
          <a:bodyPr>
            <a:normAutofit fontScale="85000" lnSpcReduction="10000"/>
          </a:bodyPr>
          <a:lstStyle/>
          <a:p>
            <a:pPr marL="0" indent="0">
              <a:buNone/>
            </a:pPr>
            <a:r>
              <a:rPr lang="en-GB" dirty="0"/>
              <a:t>For the total funding requirement calculated in </a:t>
            </a:r>
            <a:r>
              <a:rPr lang="en-GB" b="1" dirty="0"/>
              <a:t>Class Activity 4</a:t>
            </a:r>
            <a:r>
              <a:rPr lang="en-GB" dirty="0"/>
              <a:t> for Sam’s Sandwich Shop:</a:t>
            </a:r>
          </a:p>
          <a:p>
            <a:r>
              <a:rPr lang="en-GB" dirty="0"/>
              <a:t>Identify the most suitable funding source, or combination of funding sources, for the business. </a:t>
            </a:r>
          </a:p>
          <a:p>
            <a:r>
              <a:rPr lang="en-GB" dirty="0"/>
              <a:t>Explain why the selected funding source(s) would be appropriate for Sam’s Sandwich Shop. </a:t>
            </a:r>
          </a:p>
          <a:p>
            <a:r>
              <a:rPr lang="en-GB" dirty="0"/>
              <a:t>Discuss the main advantages of the selected funding source(s). </a:t>
            </a:r>
          </a:p>
          <a:p>
            <a:r>
              <a:rPr lang="en-GB" dirty="0"/>
              <a:t>Discuss the main risks or limitations. </a:t>
            </a:r>
          </a:p>
          <a:p>
            <a:r>
              <a:rPr lang="en-GB" dirty="0"/>
              <a:t>Be prepared to justify your recommendation to the class. </a:t>
            </a:r>
          </a:p>
          <a:p>
            <a:r>
              <a:rPr lang="en-GB" b="1" dirty="0"/>
              <a:t>Duration: 20 minutes</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9ABF6921-DF2C-4BC0-FF1C-E4854FB167D8}"/>
              </a:ext>
            </a:extLst>
          </p:cNvPr>
          <p:cNvSpPr>
            <a:spLocks noGrp="1"/>
          </p:cNvSpPr>
          <p:nvPr>
            <p:ph type="sldNum" sz="quarter" idx="12"/>
          </p:nvPr>
        </p:nvSpPr>
        <p:spPr/>
        <p:txBody>
          <a:bodyPr/>
          <a:lstStyle/>
          <a:p>
            <a:fld id="{C3F65BB1-9206-4D7F-97F9-47DCC7DC6334}" type="slidenum">
              <a:rPr lang="en-GB" smtClean="0"/>
              <a:pPr/>
              <a:t>42</a:t>
            </a:fld>
            <a:endParaRPr lang="en-GB" dirty="0"/>
          </a:p>
        </p:txBody>
      </p:sp>
    </p:spTree>
    <p:extLst>
      <p:ext uri="{BB962C8B-B14F-4D97-AF65-F5344CB8AC3E}">
        <p14:creationId xmlns:p14="http://schemas.microsoft.com/office/powerpoint/2010/main" val="41597502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84C9-1766-C01C-9D1D-CD1666E2447E}"/>
              </a:ext>
            </a:extLst>
          </p:cNvPr>
          <p:cNvSpPr>
            <a:spLocks noGrp="1"/>
          </p:cNvSpPr>
          <p:nvPr>
            <p:ph type="title"/>
          </p:nvPr>
        </p:nvSpPr>
        <p:spPr>
          <a:xfrm>
            <a:off x="457200" y="-20528"/>
            <a:ext cx="8229600" cy="556171"/>
          </a:xfrm>
        </p:spPr>
        <p:txBody>
          <a:bodyPr>
            <a:noAutofit/>
          </a:bodyPr>
          <a:lstStyle/>
          <a:p>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Progressive Assignment work</a:t>
            </a: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BB3052-A320-B5EF-B7D8-E08EFAB34507}"/>
              </a:ext>
            </a:extLst>
          </p:cNvPr>
          <p:cNvSpPr>
            <a:spLocks noGrp="1"/>
          </p:cNvSpPr>
          <p:nvPr>
            <p:ph idx="1"/>
          </p:nvPr>
        </p:nvSpPr>
        <p:spPr>
          <a:xfrm>
            <a:off x="107504" y="692696"/>
            <a:ext cx="8856983" cy="5040562"/>
          </a:xfrm>
        </p:spPr>
        <p:txBody>
          <a:bodyPr>
            <a:normAutofit fontScale="70000" lnSpcReduction="20000"/>
          </a:bodyPr>
          <a:lstStyle/>
          <a:p>
            <a:pPr marL="0" indent="0">
              <a:buNone/>
            </a:pPr>
            <a:r>
              <a:rPr lang="en-GB" b="1" dirty="0">
                <a:highlight>
                  <a:srgbClr val="FFFF00"/>
                </a:highlight>
              </a:rPr>
              <a:t>Element 4: Financial Planning (Individual Work)</a:t>
            </a:r>
            <a:endParaRPr lang="en-GB" dirty="0">
              <a:highlight>
                <a:srgbClr val="FFFF00"/>
              </a:highlight>
            </a:endParaRPr>
          </a:p>
          <a:p>
            <a:pPr marL="0" indent="0">
              <a:buNone/>
            </a:pPr>
            <a:r>
              <a:rPr lang="en-GB" b="1" dirty="0"/>
              <a:t>For Your Business Idea:</a:t>
            </a:r>
            <a:endParaRPr lang="en-GB" dirty="0"/>
          </a:p>
          <a:p>
            <a:r>
              <a:rPr lang="en-GB" dirty="0"/>
              <a:t>Use the </a:t>
            </a:r>
            <a:r>
              <a:rPr lang="en-GB" b="1" dirty="0"/>
              <a:t>Financial Planning Template</a:t>
            </a:r>
            <a:r>
              <a:rPr lang="en-GB" dirty="0"/>
              <a:t> provided on Moodle to: </a:t>
            </a:r>
          </a:p>
          <a:p>
            <a:pPr lvl="1"/>
            <a:r>
              <a:rPr lang="en-GB" dirty="0"/>
              <a:t>estimate your start-up costs; </a:t>
            </a:r>
          </a:p>
          <a:p>
            <a:pPr lvl="1"/>
            <a:r>
              <a:rPr lang="en-GB" dirty="0"/>
              <a:t>prepare a six-month forecast of operating costs and revenue; </a:t>
            </a:r>
          </a:p>
          <a:p>
            <a:pPr lvl="1"/>
            <a:r>
              <a:rPr lang="en-GB" dirty="0"/>
              <a:t>calculate projected profit or loss; </a:t>
            </a:r>
          </a:p>
          <a:p>
            <a:pPr lvl="1"/>
            <a:r>
              <a:rPr lang="en-GB" dirty="0"/>
              <a:t>identify the expected break-even point; and </a:t>
            </a:r>
          </a:p>
          <a:p>
            <a:pPr lvl="1"/>
            <a:r>
              <a:rPr lang="en-GB" dirty="0"/>
              <a:t>determine the total funding required. </a:t>
            </a:r>
          </a:p>
          <a:p>
            <a:r>
              <a:rPr lang="en-GB" dirty="0"/>
              <a:t>Identify the proposed </a:t>
            </a:r>
            <a:r>
              <a:rPr lang="en-GB" b="1" dirty="0"/>
              <a:t>funding source or combination of funding sources</a:t>
            </a:r>
            <a:r>
              <a:rPr lang="en-GB" dirty="0"/>
              <a:t>. </a:t>
            </a:r>
          </a:p>
          <a:p>
            <a:r>
              <a:rPr lang="en-GB" dirty="0"/>
              <a:t>Explain why the selected funding source(s) are suitable and discuss the main </a:t>
            </a:r>
            <a:r>
              <a:rPr lang="en-GB" b="1" dirty="0"/>
              <a:t>risks or limitations</a:t>
            </a:r>
            <a:r>
              <a:rPr lang="en-GB" dirty="0"/>
              <a:t>. </a:t>
            </a:r>
          </a:p>
          <a:p>
            <a:r>
              <a:rPr lang="en-GB" dirty="0"/>
              <a:t>Support your figures with realistic assumptions and appropriate research.</a:t>
            </a:r>
          </a:p>
          <a:p>
            <a:pPr marL="0" indent="0">
              <a:buNone/>
            </a:pP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465F52F-C7FE-AABC-AC9B-A37C19A56D21}"/>
              </a:ext>
            </a:extLst>
          </p:cNvPr>
          <p:cNvSpPr>
            <a:spLocks noGrp="1"/>
          </p:cNvSpPr>
          <p:nvPr>
            <p:ph type="sldNum" sz="quarter" idx="12"/>
          </p:nvPr>
        </p:nvSpPr>
        <p:spPr/>
        <p:txBody>
          <a:bodyPr/>
          <a:lstStyle/>
          <a:p>
            <a:fld id="{C3F65BB1-9206-4D7F-97F9-47DCC7DC6334}" type="slidenum">
              <a:rPr lang="en-GB" smtClean="0"/>
              <a:pPr/>
              <a:t>43</a:t>
            </a:fld>
            <a:endParaRPr lang="en-GB" dirty="0"/>
          </a:p>
        </p:txBody>
      </p:sp>
    </p:spTree>
    <p:extLst>
      <p:ext uri="{BB962C8B-B14F-4D97-AF65-F5344CB8AC3E}">
        <p14:creationId xmlns:p14="http://schemas.microsoft.com/office/powerpoint/2010/main" val="5853830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44</a:t>
            </a:fld>
            <a:endParaRPr lang="en-GB" dirty="0"/>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F34A-D0DA-F49B-ED5C-7DEC619CED51}"/>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B2DA81D8-C58F-C202-8AC9-B748D9BAB961}"/>
              </a:ext>
            </a:extLst>
          </p:cNvPr>
          <p:cNvSpPr>
            <a:spLocks noGrp="1"/>
          </p:cNvSpPr>
          <p:nvPr>
            <p:ph idx="1"/>
          </p:nvPr>
        </p:nvSpPr>
        <p:spPr/>
        <p:txBody>
          <a:bodyPr/>
          <a:lstStyle/>
          <a:p>
            <a:r>
              <a:rPr lang="en-GB" dirty="0"/>
              <a:t>Burns, P. (2011) </a:t>
            </a:r>
            <a:r>
              <a:rPr lang="en-GB" i="1" dirty="0"/>
              <a:t>Entrepreneurship and Small Business Start Up, Growth and Maturity,</a:t>
            </a:r>
            <a:r>
              <a:rPr lang="en-GB" dirty="0"/>
              <a:t> London, Palgrave Macmillan</a:t>
            </a:r>
          </a:p>
        </p:txBody>
      </p:sp>
      <p:sp>
        <p:nvSpPr>
          <p:cNvPr id="4" name="Slide Number Placeholder 3">
            <a:extLst>
              <a:ext uri="{FF2B5EF4-FFF2-40B4-BE49-F238E27FC236}">
                <a16:creationId xmlns:a16="http://schemas.microsoft.com/office/drawing/2014/main" id="{D5236038-B5B6-751C-3E77-098FE4A45527}"/>
              </a:ext>
            </a:extLst>
          </p:cNvPr>
          <p:cNvSpPr>
            <a:spLocks noGrp="1"/>
          </p:cNvSpPr>
          <p:nvPr>
            <p:ph type="sldNum" sz="quarter" idx="12"/>
          </p:nvPr>
        </p:nvSpPr>
        <p:spPr/>
        <p:txBody>
          <a:bodyPr/>
          <a:lstStyle/>
          <a:p>
            <a:fld id="{C3F65BB1-9206-4D7F-97F9-47DCC7DC6334}" type="slidenum">
              <a:rPr lang="en-GB" smtClean="0"/>
              <a:pPr/>
              <a:t>45</a:t>
            </a:fld>
            <a:endParaRPr lang="en-GB" dirty="0"/>
          </a:p>
        </p:txBody>
      </p:sp>
    </p:spTree>
    <p:extLst>
      <p:ext uri="{BB962C8B-B14F-4D97-AF65-F5344CB8AC3E}">
        <p14:creationId xmlns:p14="http://schemas.microsoft.com/office/powerpoint/2010/main" val="11058566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872</TotalTime>
  <Words>2413</Words>
  <Application>Microsoft Office PowerPoint</Application>
  <PresentationFormat>On-screen Show (4:3)</PresentationFormat>
  <Paragraphs>304</Paragraphs>
  <Slides>45</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Aptos</vt:lpstr>
      <vt:lpstr>Arial</vt:lpstr>
      <vt:lpstr>Calibri</vt:lpstr>
      <vt:lpstr>Myriad Pro</vt:lpstr>
      <vt:lpstr>Söhne</vt:lpstr>
      <vt:lpstr>StylusITCAlt-Bold</vt:lpstr>
      <vt:lpstr>Times New Roman</vt:lpstr>
      <vt:lpstr>Trade Gothic W01 Roman</vt:lpstr>
      <vt:lpstr>20140311PresentationUWTSDTemplate</vt:lpstr>
      <vt:lpstr>PowerPoint Presentation</vt:lpstr>
      <vt:lpstr> WHY DO ENTREPRENEURS NEED TO UNDERSTAND ACCOUNTING?  </vt:lpstr>
      <vt:lpstr>Entrepreneurs need to understand accounting for several reasons: </vt:lpstr>
      <vt:lpstr>1. Financial Control</vt:lpstr>
      <vt:lpstr>2. Investor Confidence: </vt:lpstr>
      <vt:lpstr>3. Tax Compliance:</vt:lpstr>
      <vt:lpstr>4. Performance Evaluation: </vt:lpstr>
      <vt:lpstr>5. Forecasting the Future of the Business </vt:lpstr>
      <vt:lpstr>The Endgame</vt:lpstr>
      <vt:lpstr>Financial Drivers</vt:lpstr>
      <vt:lpstr>Key Financial Concepts </vt:lpstr>
      <vt:lpstr>Funding Requirement</vt:lpstr>
      <vt:lpstr>Startup Costs</vt:lpstr>
      <vt:lpstr>Start-up Costs: Examples- 1</vt:lpstr>
      <vt:lpstr>Start-up Costs: Example- 2</vt:lpstr>
      <vt:lpstr>Class Activity 1 (Group Task) </vt:lpstr>
      <vt:lpstr>Now, let’s share our findings!</vt:lpstr>
      <vt:lpstr>Operating Cost</vt:lpstr>
      <vt:lpstr>Operating Costs: Example 1</vt:lpstr>
      <vt:lpstr>Operating Costs: Example 2</vt:lpstr>
      <vt:lpstr>Class Activity 2 (Group Task) </vt:lpstr>
      <vt:lpstr>Cost Behaviour</vt:lpstr>
      <vt:lpstr>Types of costs</vt:lpstr>
      <vt:lpstr>Variable costs: </vt:lpstr>
      <vt:lpstr>Numerical Illustration</vt:lpstr>
      <vt:lpstr>Fixed Costs:</vt:lpstr>
      <vt:lpstr>Numerical illustration</vt:lpstr>
      <vt:lpstr>Stepped fixed Costs:</vt:lpstr>
      <vt:lpstr>Numerical illustration</vt:lpstr>
      <vt:lpstr>Class Activity 3 (Group Work)</vt:lpstr>
      <vt:lpstr>Calculating Operational Cost</vt:lpstr>
      <vt:lpstr>Calculating Total Costs</vt:lpstr>
      <vt:lpstr>The Cashflow Forecast</vt:lpstr>
      <vt:lpstr>The Death Valley</vt:lpstr>
      <vt:lpstr>Breakeven Analysis </vt:lpstr>
      <vt:lpstr> Break-even Example (Coffee Shop) </vt:lpstr>
      <vt:lpstr>Class Activity 4 Group Work</vt:lpstr>
      <vt:lpstr>Class Activity 4 Group Work</vt:lpstr>
      <vt:lpstr>Sources of Funding for a New Venture</vt:lpstr>
      <vt:lpstr>Sources of Funding…</vt:lpstr>
      <vt:lpstr>Sources of Funding…</vt:lpstr>
      <vt:lpstr>Class Activity 5 (Group Work)</vt:lpstr>
      <vt:lpstr> Progressive Assignment work </vt:lpstr>
      <vt:lpstr> Do you have any ……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Balendran Kandasamy</cp:lastModifiedBy>
  <cp:revision>399</cp:revision>
  <dcterms:created xsi:type="dcterms:W3CDTF">2013-10-11T12:05:37Z</dcterms:created>
  <dcterms:modified xsi:type="dcterms:W3CDTF">2026-07-12T22:15:17Z</dcterms:modified>
</cp:coreProperties>
</file>