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3"/>
  </p:handoutMasterIdLst>
  <p:sldIdLst>
    <p:sldId id="256" r:id="rId2"/>
    <p:sldId id="259" r:id="rId3"/>
    <p:sldId id="288" r:id="rId4"/>
    <p:sldId id="260" r:id="rId5"/>
    <p:sldId id="276" r:id="rId6"/>
    <p:sldId id="280" r:id="rId7"/>
    <p:sldId id="277" r:id="rId8"/>
    <p:sldId id="278" r:id="rId9"/>
    <p:sldId id="279" r:id="rId10"/>
    <p:sldId id="303" r:id="rId11"/>
    <p:sldId id="302" r:id="rId12"/>
    <p:sldId id="289" r:id="rId13"/>
    <p:sldId id="257" r:id="rId14"/>
    <p:sldId id="285" r:id="rId15"/>
    <p:sldId id="304" r:id="rId16"/>
    <p:sldId id="305" r:id="rId17"/>
    <p:sldId id="258" r:id="rId18"/>
    <p:sldId id="264" r:id="rId19"/>
    <p:sldId id="281" r:id="rId20"/>
    <p:sldId id="292" r:id="rId21"/>
    <p:sldId id="287" r:id="rId22"/>
    <p:sldId id="286" r:id="rId23"/>
    <p:sldId id="298" r:id="rId24"/>
    <p:sldId id="299" r:id="rId25"/>
    <p:sldId id="300" r:id="rId26"/>
    <p:sldId id="301" r:id="rId27"/>
    <p:sldId id="272" r:id="rId28"/>
    <p:sldId id="306" r:id="rId29"/>
    <p:sldId id="265" r:id="rId30"/>
    <p:sldId id="273" r:id="rId31"/>
    <p:sldId id="275" r:id="rId32"/>
    <p:sldId id="267" r:id="rId33"/>
    <p:sldId id="290" r:id="rId34"/>
    <p:sldId id="293" r:id="rId35"/>
    <p:sldId id="294" r:id="rId36"/>
    <p:sldId id="295" r:id="rId37"/>
    <p:sldId id="296" r:id="rId38"/>
    <p:sldId id="297" r:id="rId39"/>
    <p:sldId id="283" r:id="rId40"/>
    <p:sldId id="291" r:id="rId41"/>
    <p:sldId id="28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80" d="100"/>
          <a:sy n="80" d="100"/>
        </p:scale>
        <p:origin x="-1272" y="-240"/>
      </p:cViewPr>
      <p:guideLst>
        <p:guide orient="horz" pos="2160"/>
        <p:guide pos="2880"/>
      </p:guideLst>
    </p:cSldViewPr>
  </p:slideViewPr>
  <p:notesTextViewPr>
    <p:cViewPr>
      <p:scale>
        <a:sx n="100" d="100"/>
        <a:sy n="100" d="100"/>
      </p:scale>
      <p:origin x="0" y="0"/>
    </p:cViewPr>
  </p:notesTextViewPr>
  <p:sorterViewPr>
    <p:cViewPr>
      <p:scale>
        <a:sx n="57" d="100"/>
        <a:sy n="57"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C7B288F-AD2A-4C1A-9BF2-392B211E967E}" type="datetimeFigureOut">
              <a:rPr lang="en-GB" smtClean="0"/>
              <a:pPr/>
              <a:t>15/09/2015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2780618-E68E-488E-80D7-D23A3DC9B5A3}" type="slidenum">
              <a:rPr lang="en-GB" smtClean="0"/>
              <a:pPr/>
              <a:t>‹#›</a:t>
            </a:fld>
            <a:endParaRPr lang="en-GB"/>
          </a:p>
        </p:txBody>
      </p:sp>
    </p:spTree>
    <p:extLst>
      <p:ext uri="{BB962C8B-B14F-4D97-AF65-F5344CB8AC3E}">
        <p14:creationId xmlns:p14="http://schemas.microsoft.com/office/powerpoint/2010/main" val="335678389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9/15/2015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9/15/2015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pPr/>
              <a:t>9/15/2015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pPr/>
              <a:t>9/15/2015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pPr/>
              <a:t>9/15/2015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pPr/>
              <a:t>9/15/2015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pPr/>
              <a:t>9/15/2015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9/15/2015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pPr/>
              <a:t>9/15/2015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9/15/2015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pPr/>
              <a:t>9/15/2015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pPr/>
              <a:t>9/15/2015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5.png"/><Relationship Id="rId4" Type="http://schemas.openxmlformats.org/officeDocument/2006/relationships/image" Target="../media/image27.png"/><Relationship Id="rId9"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People’s worlds</a:t>
            </a:r>
            <a:endParaRPr lang="en-US" dirty="0"/>
          </a:p>
        </p:txBody>
      </p:sp>
      <p:sp>
        <p:nvSpPr>
          <p:cNvPr id="3" name="Subtitle 2"/>
          <p:cNvSpPr>
            <a:spLocks noGrp="1"/>
          </p:cNvSpPr>
          <p:nvPr>
            <p:ph type="subTitle" idx="1"/>
          </p:nvPr>
        </p:nvSpPr>
        <p:spPr/>
        <p:txBody>
          <a:bodyPr/>
          <a:lstStyle/>
          <a:p>
            <a:r>
              <a:rPr lang="en-US" dirty="0" smtClean="0"/>
              <a:t>Lives and livelihoods </a:t>
            </a:r>
            <a:endParaRPr lang="en-US" dirty="0"/>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871882" y="4588304"/>
            <a:ext cx="3124150" cy="2100991"/>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635" y="4577714"/>
            <a:ext cx="3122725" cy="2055794"/>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77882" y="4562773"/>
            <a:ext cx="2794000" cy="2095500"/>
          </a:xfrm>
          <a:prstGeom prst="rect">
            <a:avLst/>
          </a:prstGeom>
        </p:spPr>
      </p:pic>
    </p:spTree>
    <p:extLst>
      <p:ext uri="{BB962C8B-B14F-4D97-AF65-F5344CB8AC3E}">
        <p14:creationId xmlns:p14="http://schemas.microsoft.com/office/powerpoint/2010/main" val="36990047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People’s worlds: today’s class</a:t>
            </a:r>
            <a:endParaRPr lang="en-US" dirty="0"/>
          </a:p>
        </p:txBody>
      </p:sp>
      <p:sp>
        <p:nvSpPr>
          <p:cNvPr id="3" name="Subtitle 2"/>
          <p:cNvSpPr>
            <a:spLocks noGrp="1"/>
          </p:cNvSpPr>
          <p:nvPr>
            <p:ph sz="half" idx="1"/>
          </p:nvPr>
        </p:nvSpPr>
        <p:spPr/>
        <p:txBody>
          <a:bodyPr/>
          <a:lstStyle/>
          <a:p>
            <a:r>
              <a:rPr lang="en-US" dirty="0"/>
              <a:t>This course</a:t>
            </a:r>
          </a:p>
          <a:p>
            <a:pPr lvl="1"/>
            <a:r>
              <a:rPr lang="en-US" dirty="0"/>
              <a:t>Structure</a:t>
            </a:r>
          </a:p>
          <a:p>
            <a:pPr lvl="2"/>
            <a:r>
              <a:rPr lang="en-US" dirty="0"/>
              <a:t>Each </a:t>
            </a:r>
            <a:r>
              <a:rPr lang="en-US" dirty="0" smtClean="0"/>
              <a:t>week 1 x 2hr lecture, 1 x2 hour film and discussion</a:t>
            </a:r>
            <a:endParaRPr lang="en-US" dirty="0"/>
          </a:p>
          <a:p>
            <a:pPr lvl="1"/>
            <a:r>
              <a:rPr lang="en-US" dirty="0"/>
              <a:t>Assignments </a:t>
            </a:r>
            <a:endParaRPr lang="en-US" dirty="0" smtClean="0"/>
          </a:p>
          <a:p>
            <a:pPr lvl="2"/>
            <a:r>
              <a:rPr lang="en-US" dirty="0" smtClean="0"/>
              <a:t>1 mid semester essay </a:t>
            </a:r>
            <a:endParaRPr lang="en-US" dirty="0" smtClean="0"/>
          </a:p>
          <a:p>
            <a:pPr lvl="2"/>
            <a:r>
              <a:rPr lang="en-US" dirty="0" smtClean="0"/>
              <a:t>1 </a:t>
            </a:r>
            <a:r>
              <a:rPr lang="en-US" dirty="0" smtClean="0"/>
              <a:t>end of semester exam (Jan </a:t>
            </a:r>
            <a:r>
              <a:rPr lang="en-US" dirty="0" smtClean="0"/>
              <a:t>2016)</a:t>
            </a:r>
            <a:endParaRPr lang="en-US" dirty="0"/>
          </a:p>
          <a:p>
            <a:endParaRPr lang="en-US" dirty="0"/>
          </a:p>
        </p:txBody>
      </p:sp>
      <p:sp>
        <p:nvSpPr>
          <p:cNvPr id="5" name="Content Placeholder 4"/>
          <p:cNvSpPr>
            <a:spLocks noGrp="1"/>
          </p:cNvSpPr>
          <p:nvPr>
            <p:ph sz="half" idx="2"/>
          </p:nvPr>
        </p:nvSpPr>
        <p:spPr/>
        <p:txBody>
          <a:bodyPr/>
          <a:lstStyle/>
          <a:p>
            <a:endParaRPr lang="en-GB"/>
          </a:p>
        </p:txBody>
      </p:sp>
      <p:pic>
        <p:nvPicPr>
          <p:cNvPr id="2051"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95800" y="1662546"/>
            <a:ext cx="4463617" cy="4463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17301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Anthropology 101</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Anthropology studies humans in their cultural groups. It assumes that comprehending culture facilitates in-depth understanding of what it means to be human.</a:t>
            </a:r>
          </a:p>
          <a:p>
            <a:r>
              <a:rPr lang="en-GB" dirty="0" smtClean="0"/>
              <a:t>Culture is the term used to describe the webs of meaning that structure our lives. Different groups weave different cultural structures. Anthropology documents and comments on culture.</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1" y="1769423"/>
            <a:ext cx="4517570" cy="42394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7305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People’s worlds: this course</a:t>
            </a:r>
            <a:endParaRPr lang="en-US" dirty="0"/>
          </a:p>
        </p:txBody>
      </p:sp>
      <p:sp>
        <p:nvSpPr>
          <p:cNvPr id="3" name="Subtitle 2"/>
          <p:cNvSpPr>
            <a:spLocks noGrp="1"/>
          </p:cNvSpPr>
          <p:nvPr>
            <p:ph idx="1"/>
          </p:nvPr>
        </p:nvSpPr>
        <p:spPr/>
        <p:txBody>
          <a:bodyPr/>
          <a:lstStyle/>
          <a:p>
            <a:r>
              <a:rPr lang="en-US" dirty="0" smtClean="0"/>
              <a:t>Illustrates the variety of cultural expression in association with an exploration of people’s lives in different landscapes, climates, settings</a:t>
            </a:r>
          </a:p>
          <a:p>
            <a:r>
              <a:rPr lang="en-US" dirty="0" smtClean="0"/>
              <a:t>Core question – </a:t>
            </a:r>
            <a:r>
              <a:rPr lang="en-US" i="1" dirty="0" smtClean="0"/>
              <a:t>do humans live on, in or with the world?</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871882" y="4588304"/>
            <a:ext cx="3124150" cy="2100991"/>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635" y="4577714"/>
            <a:ext cx="3122725" cy="2055794"/>
          </a:xfrm>
          <a:prstGeom prst="rect">
            <a:avLst/>
          </a:prstGeom>
        </p:spPr>
      </p:pic>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3077882" y="4562773"/>
            <a:ext cx="2794000" cy="2095500"/>
          </a:xfrm>
          <a:prstGeom prst="rect">
            <a:avLst/>
          </a:prstGeom>
        </p:spPr>
      </p:pic>
    </p:spTree>
    <p:extLst>
      <p:ext uri="{BB962C8B-B14F-4D97-AF65-F5344CB8AC3E}">
        <p14:creationId xmlns:p14="http://schemas.microsoft.com/office/powerpoint/2010/main" val="30581063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scienceblogs.com/tetrapodzoology/wp-content/blogs.dir/471/files/2012/04/i-739b8851ad837ca7196e4275cbc5e02a-Naish%20with%20other%20hominid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047" y="220663"/>
            <a:ext cx="4572000" cy="3086101"/>
          </a:xfrm>
          <a:prstGeom prst="rect">
            <a:avLst/>
          </a:prstGeom>
          <a:noFill/>
        </p:spPr>
      </p:pic>
      <p:pic>
        <p:nvPicPr>
          <p:cNvPr id="34820" name="Picture 4" descr="https://blogs.otago.ac.nz/ouassa/files/2011/08/hominii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27714" y="3087131"/>
            <a:ext cx="4724400" cy="355282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764478" y="947085"/>
            <a:ext cx="5270500" cy="5544000"/>
          </a:xfrm>
          <a:prstGeom prst="rect">
            <a:avLst/>
          </a:prstGeom>
          <a:noFill/>
          <a:ln>
            <a:noFill/>
          </a:ln>
        </p:spPr>
      </p:pic>
      <p:pic>
        <p:nvPicPr>
          <p:cNvPr id="3" name="Picture 2"/>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4828" y="2538210"/>
            <a:ext cx="5270500" cy="39528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www.gorillaland.net/Origins/Hominids_files/shapeimage_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9976" y="1710046"/>
            <a:ext cx="7058375" cy="3740727"/>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robertfinkelstein.files.wordpress.com/2009/06/lightning-tree.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354983" y="1048038"/>
            <a:ext cx="6096000" cy="4572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8" name="Picture 4" descr="http://stormgrounds.com/media/Tree-Lightnin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3741" y="1182069"/>
            <a:ext cx="3429000" cy="4850595"/>
          </a:xfrm>
          <a:prstGeom prst="rect">
            <a:avLst/>
          </a:prstGeom>
          <a:noFill/>
        </p:spPr>
      </p:pic>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809507" y="1182070"/>
            <a:ext cx="4247408" cy="4850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Organise yourselves</a:t>
            </a:r>
            <a:endParaRPr lang="en-GB" dirty="0"/>
          </a:p>
        </p:txBody>
      </p:sp>
      <p:sp>
        <p:nvSpPr>
          <p:cNvPr id="3" name="Content Placeholder 2"/>
          <p:cNvSpPr>
            <a:spLocks noGrp="1"/>
          </p:cNvSpPr>
          <p:nvPr>
            <p:ph sz="half" idx="1"/>
          </p:nvPr>
        </p:nvSpPr>
        <p:spPr/>
        <p:txBody>
          <a:bodyPr/>
          <a:lstStyle/>
          <a:p>
            <a:r>
              <a:rPr lang="en-GB" dirty="0" smtClean="0"/>
              <a:t>Rules/structure </a:t>
            </a:r>
            <a:r>
              <a:rPr lang="en-GB" dirty="0"/>
              <a:t>of your world</a:t>
            </a:r>
          </a:p>
          <a:p>
            <a:pPr lvl="1"/>
            <a:r>
              <a:rPr lang="en-GB" dirty="0" smtClean="0"/>
              <a:t>Kinship</a:t>
            </a:r>
          </a:p>
          <a:p>
            <a:pPr lvl="1"/>
            <a:r>
              <a:rPr lang="en-GB" dirty="0" smtClean="0"/>
              <a:t>Subsistence (economics)</a:t>
            </a:r>
          </a:p>
          <a:p>
            <a:pPr lvl="1"/>
            <a:r>
              <a:rPr lang="en-GB" dirty="0" smtClean="0"/>
              <a:t>Politics (control)</a:t>
            </a:r>
          </a:p>
          <a:p>
            <a:pPr lvl="1"/>
            <a:r>
              <a:rPr lang="en-GB" dirty="0" smtClean="0"/>
              <a:t>Belief system</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7062" y="1260887"/>
            <a:ext cx="2857500" cy="5238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152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worlds have you created?</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484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Part two</a:t>
            </a:r>
            <a:endParaRPr lang="en-GB" dirty="0"/>
          </a:p>
        </p:txBody>
      </p:sp>
      <p:sp>
        <p:nvSpPr>
          <p:cNvPr id="6" name="Subtitle 5"/>
          <p:cNvSpPr>
            <a:spLocks noGrp="1"/>
          </p:cNvSpPr>
          <p:nvPr>
            <p:ph type="subTitle" idx="1"/>
          </p:nvPr>
        </p:nvSpPr>
        <p:spPr/>
        <p:txBody>
          <a:bodyPr/>
          <a:lstStyle/>
          <a:p>
            <a:r>
              <a:rPr lang="en-GB" dirty="0" smtClean="0"/>
              <a:t>Nature/culture</a:t>
            </a:r>
            <a:endParaRPr lang="en-GB" dirty="0"/>
          </a:p>
        </p:txBody>
      </p:sp>
    </p:spTree>
    <p:extLst>
      <p:ext uri="{BB962C8B-B14F-4D97-AF65-F5344CB8AC3E}">
        <p14:creationId xmlns:p14="http://schemas.microsoft.com/office/powerpoint/2010/main" val="3761830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What is nature?</a:t>
            </a:r>
            <a:br>
              <a:rPr lang="en-US" dirty="0" smtClean="0"/>
            </a:br>
            <a:r>
              <a:rPr lang="en-US" dirty="0" smtClean="0"/>
              <a:t>Is it ‘real’ or constructed?</a:t>
            </a:r>
            <a:br>
              <a:rPr lang="en-US" dirty="0" smtClean="0"/>
            </a:br>
            <a:r>
              <a:rPr lang="en-US" dirty="0" smtClean="0"/>
              <a:t>Is</a:t>
            </a:r>
            <a:r>
              <a:rPr lang="en-US" dirty="0" smtClean="0"/>
              <a:t> human </a:t>
            </a:r>
            <a:r>
              <a:rPr lang="en-US" dirty="0" err="1" smtClean="0"/>
              <a:t>behaviour</a:t>
            </a:r>
            <a:r>
              <a:rPr lang="en-US" dirty="0" smtClean="0"/>
              <a:t> </a:t>
            </a:r>
            <a:r>
              <a:rPr lang="en-US" dirty="0" smtClean="0"/>
              <a:t>natural?</a:t>
            </a:r>
            <a:endParaRPr lang="en-US" dirty="0"/>
          </a:p>
        </p:txBody>
      </p:sp>
      <p:sp>
        <p:nvSpPr>
          <p:cNvPr id="6" name="Subtitle 5"/>
          <p:cNvSpPr>
            <a:spLocks noGrp="1"/>
          </p:cNvSpPr>
          <p:nvPr>
            <p:ph type="subTitle" idx="1"/>
          </p:nvPr>
        </p:nvSpPr>
        <p:spPr/>
        <p:txBody>
          <a:bodyPr/>
          <a:lstStyle/>
          <a:p>
            <a:endParaRPr lang="en-US"/>
          </a:p>
        </p:txBody>
      </p:sp>
      <p:pic>
        <p:nvPicPr>
          <p:cNvPr id="7" name="Picture 6"/>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05470" y="3925281"/>
            <a:ext cx="2354580" cy="1702781"/>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460050" y="3886201"/>
            <a:ext cx="2262788" cy="1752600"/>
          </a:xfrm>
          <a:prstGeom prst="rect">
            <a:avLst/>
          </a:prstGeom>
        </p:spPr>
      </p:pic>
      <p:pic>
        <p:nvPicPr>
          <p:cNvPr id="11" name="Picture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722838" y="3886201"/>
            <a:ext cx="2357894" cy="1741862"/>
          </a:xfrm>
          <a:prstGeom prst="rect">
            <a:avLst/>
          </a:prstGeom>
        </p:spPr>
      </p:pic>
    </p:spTree>
    <p:extLst>
      <p:ext uri="{BB962C8B-B14F-4D97-AF65-F5344CB8AC3E}">
        <p14:creationId xmlns:p14="http://schemas.microsoft.com/office/powerpoint/2010/main" val="33156636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Culture – remember – </a:t>
            </a:r>
            <a:r>
              <a:rPr lang="en-GB" dirty="0" smtClean="0"/>
              <a:t>is defined as…</a:t>
            </a:r>
            <a:endParaRPr lang="en-GB" dirty="0"/>
          </a:p>
        </p:txBody>
      </p:sp>
      <p:sp>
        <p:nvSpPr>
          <p:cNvPr id="3" name="Content Placeholder 2"/>
          <p:cNvSpPr>
            <a:spLocks noGrp="1"/>
          </p:cNvSpPr>
          <p:nvPr>
            <p:ph sz="half" idx="1"/>
          </p:nvPr>
        </p:nvSpPr>
        <p:spPr>
          <a:xfrm>
            <a:off x="457200" y="1600200"/>
            <a:ext cx="4038600" cy="4978730"/>
          </a:xfrm>
        </p:spPr>
        <p:txBody>
          <a:bodyPr>
            <a:normAutofit lnSpcReduction="10000"/>
          </a:bodyPr>
          <a:lstStyle/>
          <a:p>
            <a:r>
              <a:rPr lang="en-GB" dirty="0" smtClean="0"/>
              <a:t>The network of shared meanings adhered to by a particular group  (shared meanings are </a:t>
            </a:r>
            <a:r>
              <a:rPr lang="en-GB" dirty="0" err="1" smtClean="0"/>
              <a:t>visiblised</a:t>
            </a:r>
            <a:r>
              <a:rPr lang="en-GB" dirty="0" smtClean="0"/>
              <a:t> by the actions, expectations, norms of that group)</a:t>
            </a:r>
          </a:p>
          <a:p>
            <a:endParaRPr lang="en-GB" dirty="0" smtClean="0"/>
          </a:p>
          <a:p>
            <a:r>
              <a:rPr lang="en-GB" dirty="0" smtClean="0"/>
              <a:t>Biology is universal.</a:t>
            </a:r>
          </a:p>
          <a:p>
            <a:r>
              <a:rPr lang="en-GB" dirty="0" smtClean="0"/>
              <a:t>Culture is particular - a mix of corporeality and joined meanings.</a:t>
            </a:r>
            <a:endParaRPr lang="en-GB" dirty="0"/>
          </a:p>
        </p:txBody>
      </p:sp>
      <p:pic>
        <p:nvPicPr>
          <p:cNvPr id="5" name="Content Placeholder 4" descr="magritt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803471" y="2196935"/>
            <a:ext cx="3607704" cy="2922240"/>
          </a:xfrm>
        </p:spPr>
      </p:pic>
      <p:sp>
        <p:nvSpPr>
          <p:cNvPr id="4" name="Rectangle 3"/>
          <p:cNvSpPr/>
          <p:nvPr/>
        </p:nvSpPr>
        <p:spPr>
          <a:xfrm>
            <a:off x="457200" y="4667003"/>
            <a:ext cx="4038600" cy="205443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Nature is defined by Oxford Dictionary [online] as the</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endParaRPr lang="en-GB" dirty="0"/>
          </a:p>
          <a:p>
            <a:pPr>
              <a:buFont typeface="Wingdings" panose="05000000000000000000" pitchFamily="2" charset="2"/>
              <a:buChar char="Ø"/>
            </a:pPr>
            <a:r>
              <a:rPr lang="en-GB" dirty="0" smtClean="0"/>
              <a:t>phenomena </a:t>
            </a:r>
            <a:r>
              <a:rPr lang="en-GB" dirty="0"/>
              <a:t>of the physical world collectively, including plants, animals, the landscape, and other features and products of the earth, as opposed to humans or human </a:t>
            </a:r>
            <a:r>
              <a:rPr lang="en-GB" dirty="0" smtClean="0"/>
              <a:t>creations.</a:t>
            </a:r>
          </a:p>
          <a:p>
            <a:pPr>
              <a:buFont typeface="Wingdings" panose="05000000000000000000" pitchFamily="2" charset="2"/>
              <a:buChar char="Ø"/>
            </a:pPr>
            <a:r>
              <a:rPr lang="en-GB" dirty="0" smtClean="0"/>
              <a:t>physical </a:t>
            </a:r>
            <a:r>
              <a:rPr lang="en-GB" dirty="0"/>
              <a:t>force regarded as causing and regulating the phenomena of the world</a:t>
            </a:r>
            <a:r>
              <a:rPr lang="en-GB" dirty="0" smtClean="0"/>
              <a:t>: </a:t>
            </a:r>
            <a:r>
              <a:rPr lang="en-GB" i="1" dirty="0" smtClean="0"/>
              <a:t>‘</a:t>
            </a:r>
            <a:r>
              <a:rPr lang="en-GB" i="1" dirty="0"/>
              <a:t>it is impossible to change the laws of nature</a:t>
            </a:r>
            <a:r>
              <a:rPr lang="en-GB" i="1" dirty="0" smtClean="0"/>
              <a:t>’</a:t>
            </a:r>
          </a:p>
          <a:p>
            <a:pPr>
              <a:buFont typeface="Wingdings" panose="05000000000000000000" pitchFamily="2" charset="2"/>
              <a:buChar char="Ø"/>
            </a:pPr>
            <a:r>
              <a:rPr lang="en-GB" dirty="0" smtClean="0"/>
              <a:t> </a:t>
            </a:r>
            <a:r>
              <a:rPr lang="en-GB" dirty="0"/>
              <a:t>basic or inherent features, character, or qualities of </a:t>
            </a:r>
            <a:r>
              <a:rPr lang="en-GB" dirty="0" smtClean="0"/>
              <a:t>something :‘</a:t>
            </a:r>
            <a:r>
              <a:rPr lang="en-GB" i="1" dirty="0"/>
              <a:t>there are a lot of other documents of that </a:t>
            </a:r>
            <a:r>
              <a:rPr lang="en-GB" i="1" dirty="0" smtClean="0"/>
              <a:t>nature</a:t>
            </a:r>
            <a:r>
              <a:rPr lang="en-GB" dirty="0" smtClean="0"/>
              <a:t>’</a:t>
            </a:r>
          </a:p>
          <a:p>
            <a:pPr>
              <a:buFont typeface="Wingdings" panose="05000000000000000000" pitchFamily="2" charset="2"/>
              <a:buChar char="Ø"/>
            </a:pPr>
            <a:r>
              <a:rPr lang="en-GB" dirty="0" smtClean="0"/>
              <a:t>innate </a:t>
            </a:r>
            <a:r>
              <a:rPr lang="en-GB" dirty="0"/>
              <a:t>or essential qualities or character of a person or </a:t>
            </a:r>
            <a:r>
              <a:rPr lang="en-GB" dirty="0" smtClean="0"/>
              <a:t>animal.</a:t>
            </a:r>
            <a:endParaRPr lang="en-GB" dirty="0"/>
          </a:p>
        </p:txBody>
      </p:sp>
      <p:pic>
        <p:nvPicPr>
          <p:cNvPr id="4099"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648200" y="1936975"/>
            <a:ext cx="4286965" cy="4060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9512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Humans are not natural</a:t>
            </a:r>
            <a:endParaRPr lang="en-GB" dirty="0"/>
          </a:p>
        </p:txBody>
      </p:sp>
      <p:sp>
        <p:nvSpPr>
          <p:cNvPr id="3" name="Content Placeholder 2"/>
          <p:cNvSpPr>
            <a:spLocks noGrp="1"/>
          </p:cNvSpPr>
          <p:nvPr>
            <p:ph sz="half" idx="1"/>
          </p:nvPr>
        </p:nvSpPr>
        <p:spPr>
          <a:xfrm>
            <a:off x="457200" y="1600200"/>
            <a:ext cx="4038600" cy="4741223"/>
          </a:xfrm>
        </p:spPr>
        <p:txBody>
          <a:bodyPr>
            <a:normAutofit fontScale="85000" lnSpcReduction="20000"/>
          </a:bodyPr>
          <a:lstStyle/>
          <a:p>
            <a:r>
              <a:rPr lang="en-GB" dirty="0"/>
              <a:t>Which suggests humanity has its own nature but simultaneously that humans are not considered natural</a:t>
            </a:r>
          </a:p>
          <a:p>
            <a:pPr marL="0" indent="0">
              <a:buNone/>
            </a:pPr>
            <a:r>
              <a:rPr lang="en-GB" dirty="0"/>
              <a:t>And, furthermore -</a:t>
            </a:r>
          </a:p>
          <a:p>
            <a:r>
              <a:rPr lang="en-GB" dirty="0"/>
              <a:t>Despite humans being comprised of the same materials as the rest of the physical world (which is natural - remember), they are not.</a:t>
            </a:r>
          </a:p>
          <a:p>
            <a:r>
              <a:rPr lang="en-GB" dirty="0" smtClean="0"/>
              <a:t>So - how should we understand humanity and their place in the ecology of the world?</a:t>
            </a:r>
            <a:endParaRPr lang="en-GB" dirty="0"/>
          </a:p>
        </p:txBody>
      </p:sp>
      <p:pic>
        <p:nvPicPr>
          <p:cNvPr id="512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19892" y="1600200"/>
            <a:ext cx="4724108" cy="36077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9484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Natural?</a:t>
            </a:r>
            <a:endParaRPr lang="en-US" dirty="0"/>
          </a:p>
        </p:txBody>
      </p:sp>
      <p:pic>
        <p:nvPicPr>
          <p:cNvPr id="7" name="Content Placeholder 6"/>
          <p:cNvPicPr>
            <a:picLocks noGrp="1" noChangeAspect="1"/>
          </p:cNvPicPr>
          <p:nvPr>
            <p:ph sz="half" idx="1"/>
          </p:nvPr>
        </p:nvPicPr>
        <p:blipFill>
          <a:blip r:embed="rId2" cstate="email">
            <a:extLst>
              <a:ext uri="{28A0092B-C50C-407E-A947-70E740481C1C}">
                <a14:useLocalDpi xmlns:a14="http://schemas.microsoft.com/office/drawing/2010/main" val="0"/>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863071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Culture?</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val="0"/>
              </a:ext>
            </a:extLst>
          </a:blip>
          <a:srcRect/>
          <a:stretch>
            <a:fillRect/>
          </a:stretch>
        </p:blipFill>
        <p:spPr/>
      </p:pic>
      <p:pic>
        <p:nvPicPr>
          <p:cNvPr id="10" name="Content Placeholder 9"/>
          <p:cNvPicPr>
            <a:picLocks noGrp="1" noChangeAspect="1"/>
          </p:cNvPicPr>
          <p:nvPr>
            <p:ph sz="half" idx="2"/>
          </p:nvPr>
        </p:nvPicPr>
        <p:blipFill>
          <a:blip r:embed="rId3" cstate="email">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1706395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Nature/culture?</a:t>
            </a:r>
            <a:endParaRPr lang="en-GB" dirty="0"/>
          </a:p>
        </p:txBody>
      </p:sp>
      <p:sp>
        <p:nvSpPr>
          <p:cNvPr id="10" name="Content Placeholder 9"/>
          <p:cNvSpPr>
            <a:spLocks noGrp="1"/>
          </p:cNvSpPr>
          <p:nvPr>
            <p:ph idx="1"/>
          </p:nvPr>
        </p:nvSpPr>
        <p:spPr/>
        <p:txBody>
          <a:bodyPr/>
          <a:lstStyle/>
          <a:p>
            <a:endParaRPr lang="en-GB" dirty="0"/>
          </a:p>
        </p:txBody>
      </p:sp>
      <p:pic>
        <p:nvPicPr>
          <p:cNvPr id="5" name="Content Placeholder 4"/>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a:xfrm>
            <a:off x="4495800" y="3698648"/>
            <a:ext cx="2187309" cy="2451265"/>
          </a:xfrm>
          <a:prstGeom prst="rect">
            <a:avLst/>
          </a:prstGeom>
        </p:spPr>
      </p:pic>
      <p:pic>
        <p:nvPicPr>
          <p:cNvPr id="6" name="Content Placeholder 9"/>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a:xfrm>
            <a:off x="321211" y="3686773"/>
            <a:ext cx="2187309" cy="2451265"/>
          </a:xfrm>
          <a:prstGeom prst="rect">
            <a:avLst/>
          </a:prstGeom>
        </p:spPr>
      </p:pic>
      <p:pic>
        <p:nvPicPr>
          <p:cNvPr id="7" name="Content Placeholder 6"/>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a:xfrm>
            <a:off x="2337461" y="3698648"/>
            <a:ext cx="2158339" cy="2418800"/>
          </a:xfrm>
          <a:prstGeom prst="rect">
            <a:avLst/>
          </a:prstGeom>
        </p:spPr>
      </p:pic>
      <p:pic>
        <p:nvPicPr>
          <p:cNvPr id="11" name="Picture 10"/>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21211" y="1600201"/>
            <a:ext cx="2354580" cy="2074698"/>
          </a:xfrm>
          <a:prstGeom prst="rect">
            <a:avLst/>
          </a:prstGeom>
        </p:spPr>
      </p:pic>
      <p:pic>
        <p:nvPicPr>
          <p:cNvPr id="13" name="Picture 12"/>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337461" y="1600200"/>
            <a:ext cx="2357894" cy="2074698"/>
          </a:xfrm>
          <a:prstGeom prst="rect">
            <a:avLst/>
          </a:prstGeom>
        </p:spPr>
      </p:pic>
      <p:pic>
        <p:nvPicPr>
          <p:cNvPr id="8" name="Content Placeholder 7"/>
          <p:cNvPicPr>
            <a:picLocks noChangeAspect="1"/>
          </p:cNvPicPr>
          <p:nvPr/>
        </p:nvPicPr>
        <p:blipFill>
          <a:blip r:embed="rId7" cstate="email">
            <a:extLst>
              <a:ext uri="{28A0092B-C50C-407E-A947-70E740481C1C}">
                <a14:useLocalDpi xmlns:a14="http://schemas.microsoft.com/office/drawing/2010/main" val="0"/>
              </a:ext>
            </a:extLst>
          </a:blip>
          <a:srcRect/>
          <a:stretch>
            <a:fillRect/>
          </a:stretch>
        </p:blipFill>
        <p:spPr>
          <a:xfrm>
            <a:off x="4495800" y="1600200"/>
            <a:ext cx="2158340" cy="2418800"/>
          </a:xfrm>
          <a:prstGeom prst="rect">
            <a:avLst/>
          </a:prstGeom>
        </p:spPr>
      </p:pic>
      <p:pic>
        <p:nvPicPr>
          <p:cNvPr id="12" name="Picture 11"/>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499491" y="1600200"/>
            <a:ext cx="2262788" cy="2074698"/>
          </a:xfrm>
          <a:prstGeom prst="rect">
            <a:avLst/>
          </a:prstGeom>
        </p:spPr>
      </p:pic>
      <p:pic>
        <p:nvPicPr>
          <p:cNvPr id="1026" name="Picture 2" descr="http://radialinfo.com/rubbish-needing-to-be-removed-photo.jpg"/>
          <p:cNvPicPr>
            <a:picLocks noChangeAspect="1" noChangeArrowheads="1"/>
          </p:cNvPicPr>
          <p:nvPr/>
        </p:nvPicPr>
        <p:blipFill>
          <a:blip r:embed="rId9" cstate="email">
            <a:extLst>
              <a:ext uri="{28A0092B-C50C-407E-A947-70E740481C1C}">
                <a14:useLocalDpi xmlns:a14="http://schemas.microsoft.com/office/drawing/2010/main" val="0"/>
              </a:ext>
            </a:extLst>
          </a:blip>
          <a:srcRect r="23367"/>
          <a:stretch>
            <a:fillRect/>
          </a:stretch>
        </p:blipFill>
        <p:spPr bwMode="auto">
          <a:xfrm>
            <a:off x="6499491" y="3686773"/>
            <a:ext cx="2262788" cy="246314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Consider this statement…</a:t>
            </a:r>
            <a:endParaRPr lang="en-US" dirty="0"/>
          </a:p>
        </p:txBody>
      </p:sp>
      <p:sp>
        <p:nvSpPr>
          <p:cNvPr id="10" name="Subtitle 9"/>
          <p:cNvSpPr>
            <a:spLocks noGrp="1"/>
          </p:cNvSpPr>
          <p:nvPr>
            <p:ph idx="4294967295"/>
          </p:nvPr>
        </p:nvSpPr>
        <p:spPr>
          <a:xfrm>
            <a:off x="999230" y="1600200"/>
            <a:ext cx="6869709" cy="4525963"/>
          </a:xfrm>
        </p:spPr>
        <p:txBody>
          <a:bodyPr/>
          <a:lstStyle/>
          <a:p>
            <a:pPr marL="0" indent="0" algn="ctr">
              <a:buNone/>
            </a:pPr>
            <a:r>
              <a:rPr lang="en-US" dirty="0"/>
              <a:t>‘Human social </a:t>
            </a:r>
            <a:r>
              <a:rPr lang="en-US" dirty="0" smtClean="0"/>
              <a:t>activity </a:t>
            </a:r>
            <a:r>
              <a:rPr lang="en-US" dirty="0"/>
              <a:t>is </a:t>
            </a:r>
            <a:r>
              <a:rPr lang="en-US" dirty="0" smtClean="0"/>
              <a:t>unnatural’</a:t>
            </a:r>
            <a:endParaRPr lang="en-US" dirty="0"/>
          </a:p>
        </p:txBody>
      </p:sp>
      <p:pic>
        <p:nvPicPr>
          <p:cNvPr id="12" name="Picture 11" descr="ant_bridge_03.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847886" y="2894154"/>
            <a:ext cx="4025473" cy="3244531"/>
          </a:xfrm>
          <a:prstGeom prst="rect">
            <a:avLst/>
          </a:prstGeom>
        </p:spPr>
      </p:pic>
      <p:pic>
        <p:nvPicPr>
          <p:cNvPr id="13" name="Picture 12" descr="Road-Bridge-Building.jpg"/>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655" y="2894154"/>
            <a:ext cx="4309345" cy="3232009"/>
          </a:xfrm>
          <a:prstGeom prst="rect">
            <a:avLst/>
          </a:prstGeom>
        </p:spPr>
      </p:pic>
    </p:spTree>
    <p:extLst>
      <p:ext uri="{BB962C8B-B14F-4D97-AF65-F5344CB8AC3E}">
        <p14:creationId xmlns:p14="http://schemas.microsoft.com/office/powerpoint/2010/main" val="3376034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Or is</a:t>
            </a:r>
            <a:br>
              <a:rPr lang="en-GB" dirty="0" smtClean="0"/>
            </a:br>
            <a:r>
              <a:rPr lang="en-GB" dirty="0" smtClean="0"/>
              <a:t>culture a natural ecological niche for humans</a:t>
            </a:r>
            <a:endParaRPr lang="en-GB" dirty="0"/>
          </a:p>
        </p:txBody>
      </p:sp>
      <p:sp>
        <p:nvSpPr>
          <p:cNvPr id="4" name="Subtitle 3"/>
          <p:cNvSpPr>
            <a:spLocks noGrp="1"/>
          </p:cNvSpPr>
          <p:nvPr>
            <p:ph type="subTitle" idx="1"/>
          </p:nvPr>
        </p:nvSpPr>
        <p:spPr/>
        <p:txBody>
          <a:bodyPr/>
          <a:lstStyle/>
          <a:p>
            <a:r>
              <a:rPr lang="en-GB" dirty="0" smtClean="0"/>
              <a:t>Discuss…</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5425"/>
            <a:ext cx="8229600" cy="1143000"/>
          </a:xfrm>
        </p:spPr>
        <p:txBody>
          <a:bodyPr>
            <a:normAutofit fontScale="90000"/>
          </a:bodyPr>
          <a:lstStyle/>
          <a:p>
            <a:r>
              <a:rPr lang="en-GB" dirty="0" smtClean="0"/>
              <a:t/>
            </a:r>
            <a:br>
              <a:rPr lang="en-GB" dirty="0" smtClean="0"/>
            </a:br>
            <a:r>
              <a:rPr lang="en-GB" dirty="0" smtClean="0"/>
              <a:t>A few</a:t>
            </a:r>
            <a:r>
              <a:rPr lang="en-GB" dirty="0" smtClean="0"/>
              <a:t> ways of thinking about nature </a:t>
            </a:r>
            <a:r>
              <a:rPr lang="en-GB" dirty="0"/>
              <a:t/>
            </a:r>
            <a:br>
              <a:rPr lang="en-GB" dirty="0"/>
            </a:br>
            <a:endParaRPr lang="en-GB" dirty="0"/>
          </a:p>
        </p:txBody>
      </p:sp>
      <p:sp>
        <p:nvSpPr>
          <p:cNvPr id="3" name="Content Placeholder 2"/>
          <p:cNvSpPr>
            <a:spLocks noGrp="1"/>
          </p:cNvSpPr>
          <p:nvPr>
            <p:ph sz="half" idx="1"/>
          </p:nvPr>
        </p:nvSpPr>
        <p:spPr>
          <a:xfrm>
            <a:off x="457200" y="1837706"/>
            <a:ext cx="4038600" cy="4525963"/>
          </a:xfrm>
        </p:spPr>
        <p:txBody>
          <a:bodyPr>
            <a:normAutofit fontScale="92500"/>
          </a:bodyPr>
          <a:lstStyle/>
          <a:p>
            <a:r>
              <a:rPr lang="en-GB" dirty="0" smtClean="0"/>
              <a:t>Gift from God (Religious)</a:t>
            </a:r>
          </a:p>
          <a:p>
            <a:r>
              <a:rPr lang="en-GB" dirty="0" smtClean="0"/>
              <a:t>Thought of as good (Romanticism)</a:t>
            </a:r>
          </a:p>
          <a:p>
            <a:r>
              <a:rPr lang="en-GB" dirty="0" smtClean="0"/>
              <a:t>Thought of as dangerous (</a:t>
            </a:r>
            <a:r>
              <a:rPr lang="en-GB" dirty="0" err="1" smtClean="0"/>
              <a:t>Hobbesian</a:t>
            </a:r>
            <a:r>
              <a:rPr lang="en-GB" dirty="0" smtClean="0"/>
              <a:t>)</a:t>
            </a:r>
          </a:p>
          <a:p>
            <a:r>
              <a:rPr lang="en-GB" dirty="0" smtClean="0"/>
              <a:t>Thought of as resource </a:t>
            </a:r>
            <a:r>
              <a:rPr lang="en-GB" dirty="0" smtClean="0"/>
              <a:t>(Econ: market</a:t>
            </a:r>
            <a:r>
              <a:rPr lang="en-GB" dirty="0" smtClean="0"/>
              <a:t>, exchange)</a:t>
            </a:r>
          </a:p>
          <a:p>
            <a:r>
              <a:rPr lang="en-GB" dirty="0" smtClean="0"/>
              <a:t>A teacher and the solution (</a:t>
            </a:r>
            <a:r>
              <a:rPr lang="en-GB" dirty="0" err="1" smtClean="0"/>
              <a:t>Syncretic</a:t>
            </a:r>
            <a:r>
              <a:rPr lang="en-GB" dirty="0" smtClean="0"/>
              <a:t> eco-spiritual)</a:t>
            </a:r>
          </a:p>
          <a:p>
            <a:pPr marL="0" indent="0">
              <a:buNone/>
            </a:pPr>
            <a:endParaRPr lang="en-GB"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5800" y="2597913"/>
            <a:ext cx="4425037" cy="275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325412" y="5761902"/>
            <a:ext cx="4595425" cy="369332"/>
          </a:xfrm>
          <a:prstGeom prst="rect">
            <a:avLst/>
          </a:prstGeom>
        </p:spPr>
        <p:txBody>
          <a:bodyPr wrap="none">
            <a:spAutoFit/>
          </a:bodyPr>
          <a:lstStyle/>
          <a:p>
            <a:r>
              <a:rPr lang="en-GB" dirty="0"/>
              <a:t>‘elastic’, ideological and fundamentally ‘other’?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smtClean="0"/>
              <a:t>Uggla</a:t>
            </a:r>
            <a:r>
              <a:rPr lang="en-GB" dirty="0" smtClean="0"/>
              <a:t> – thinking about nature</a:t>
            </a:r>
            <a:endParaRPr lang="en-GB" dirty="0"/>
          </a:p>
        </p:txBody>
      </p:sp>
      <p:sp>
        <p:nvSpPr>
          <p:cNvPr id="8" name="Content Placeholder 7"/>
          <p:cNvSpPr>
            <a:spLocks noGrp="1"/>
          </p:cNvSpPr>
          <p:nvPr>
            <p:ph idx="1"/>
          </p:nvPr>
        </p:nvSpPr>
        <p:spPr/>
        <p:txBody>
          <a:bodyPr>
            <a:normAutofit/>
          </a:bodyPr>
          <a:lstStyle/>
          <a:p>
            <a:r>
              <a:rPr lang="en-GB" dirty="0" smtClean="0"/>
              <a:t>The way we divide the world into nature/al and culture/al establishes a logic that upholds the way we behave and think.</a:t>
            </a:r>
          </a:p>
          <a:p>
            <a:endParaRPr lang="en-GB" dirty="0" smtClean="0"/>
          </a:p>
          <a:p>
            <a:pPr marL="0" indent="0" algn="ctr">
              <a:buNone/>
            </a:pPr>
            <a:r>
              <a:rPr lang="en-GB" dirty="0" smtClean="0"/>
              <a:t> </a:t>
            </a:r>
            <a:r>
              <a:rPr lang="en-GB" dirty="0"/>
              <a:t>‘the notion of protecting the natural may seem neutral or congenial [but] it is complex and deeply value-laden’ (</a:t>
            </a:r>
            <a:r>
              <a:rPr lang="en-GB" dirty="0" err="1"/>
              <a:t>Uggla</a:t>
            </a:r>
            <a:r>
              <a:rPr lang="en-GB" dirty="0"/>
              <a:t> 2008: 79)</a:t>
            </a:r>
          </a:p>
          <a:p>
            <a:endParaRPr lang="en-GB" dirty="0"/>
          </a:p>
        </p:txBody>
      </p:sp>
    </p:spTree>
    <p:extLst>
      <p:ext uri="{BB962C8B-B14F-4D97-AF65-F5344CB8AC3E}">
        <p14:creationId xmlns:p14="http://schemas.microsoft.com/office/powerpoint/2010/main" val="632389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Latour</a:t>
            </a:r>
            <a:r>
              <a:rPr lang="en-GB" dirty="0" smtClean="0"/>
              <a:t>, 1993. </a:t>
            </a:r>
            <a:br>
              <a:rPr lang="en-GB" dirty="0" smtClean="0"/>
            </a:br>
            <a:r>
              <a:rPr lang="en-GB" i="1" dirty="0" smtClean="0"/>
              <a:t>We have never been modern</a:t>
            </a:r>
            <a:endParaRPr lang="en-GB" i="1" dirty="0"/>
          </a:p>
        </p:txBody>
      </p:sp>
      <p:sp>
        <p:nvSpPr>
          <p:cNvPr id="3" name="Content Placeholder 2"/>
          <p:cNvSpPr>
            <a:spLocks noGrp="1"/>
          </p:cNvSpPr>
          <p:nvPr>
            <p:ph sz="half" idx="1"/>
          </p:nvPr>
        </p:nvSpPr>
        <p:spPr/>
        <p:txBody>
          <a:bodyPr/>
          <a:lstStyle/>
          <a:p>
            <a:r>
              <a:rPr lang="en-GB" dirty="0" err="1" smtClean="0"/>
              <a:t>Latour</a:t>
            </a:r>
            <a:r>
              <a:rPr lang="en-GB" dirty="0" smtClean="0"/>
              <a:t> maintains we are as we always have been, only technologies have changed.</a:t>
            </a:r>
          </a:p>
          <a:p>
            <a:r>
              <a:rPr lang="en-GB" dirty="0" smtClean="0"/>
              <a:t>As a result he says the divide we make between n/c is flawed.</a:t>
            </a:r>
          </a:p>
          <a:p>
            <a:r>
              <a:rPr lang="en-GB" dirty="0" smtClean="0"/>
              <a:t>He says the divide is ideologically ‘heavy’.</a:t>
            </a:r>
            <a:endParaRPr lang="en-GB" dirty="0"/>
          </a:p>
        </p:txBody>
      </p:sp>
      <p:pic>
        <p:nvPicPr>
          <p:cNvPr id="614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495800" y="1733798"/>
            <a:ext cx="4531867" cy="429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0660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Milton, 1999. </a:t>
            </a:r>
            <a:r>
              <a:rPr lang="en-GB" i="1" dirty="0" smtClean="0"/>
              <a:t>Environmentalism and cultural diversity </a:t>
            </a:r>
            <a:r>
              <a:rPr lang="en-GB" dirty="0" smtClean="0"/>
              <a:t>(slide 1)</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Nature is ‘an overarching scheme…to which everything belongs’ (1999:115)</a:t>
            </a:r>
          </a:p>
          <a:p>
            <a:r>
              <a:rPr lang="en-GB" dirty="0" smtClean="0"/>
              <a:t>But there is a tendency to idealise the natural –this way of thinking allows hunter-gather societies to appear more natural than industrial ones.</a:t>
            </a:r>
          </a:p>
          <a:p>
            <a:r>
              <a:rPr lang="en-GB" dirty="0" smtClean="0"/>
              <a:t>Milton calls this ‘green primitivism’</a:t>
            </a:r>
          </a:p>
          <a:p>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8719"/>
          <a:stretch/>
        </p:blipFill>
        <p:spPr bwMode="auto">
          <a:xfrm>
            <a:off x="4495800" y="1600200"/>
            <a:ext cx="4379524" cy="460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055333" y="6299261"/>
            <a:ext cx="5819991" cy="369332"/>
          </a:xfrm>
          <a:prstGeom prst="rect">
            <a:avLst/>
          </a:prstGeom>
          <a:noFill/>
        </p:spPr>
        <p:txBody>
          <a:bodyPr wrap="none" rtlCol="0">
            <a:spAutoFit/>
          </a:bodyPr>
          <a:lstStyle/>
          <a:p>
            <a:r>
              <a:rPr lang="en-GB" dirty="0" smtClean="0"/>
              <a:t>Native American first person as stereotype of being ‘in tune’.</a:t>
            </a:r>
            <a:endParaRPr lang="en-GB" dirty="0"/>
          </a:p>
        </p:txBody>
      </p:sp>
    </p:spTree>
    <p:extLst>
      <p:ext uri="{BB962C8B-B14F-4D97-AF65-F5344CB8AC3E}">
        <p14:creationId xmlns:p14="http://schemas.microsoft.com/office/powerpoint/2010/main" val="2919695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Milton continued (slide 2)</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Green primitivism talks of balance BUT Milton challenges environmentalists to find the correct way to look at ‘nature’ by studying h/</a:t>
            </a:r>
            <a:r>
              <a:rPr lang="en-GB" dirty="0" err="1" smtClean="0"/>
              <a:t>gs</a:t>
            </a:r>
            <a:r>
              <a:rPr lang="en-GB" dirty="0" smtClean="0"/>
              <a:t>. </a:t>
            </a:r>
          </a:p>
          <a:p>
            <a:r>
              <a:rPr lang="en-GB" dirty="0" smtClean="0"/>
              <a:t>According to Milton, there is no one appropriate way to think about our world, there are many ways.</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470" t="6129" r="1470" b="6129"/>
          <a:stretch/>
        </p:blipFill>
        <p:spPr bwMode="auto">
          <a:xfrm>
            <a:off x="4612575" y="1175657"/>
            <a:ext cx="4130264" cy="543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906641" y="5822744"/>
            <a:ext cx="2428422" cy="923330"/>
          </a:xfrm>
          <a:prstGeom prst="rect">
            <a:avLst/>
          </a:prstGeom>
          <a:noFill/>
        </p:spPr>
        <p:txBody>
          <a:bodyPr wrap="none" rtlCol="0">
            <a:spAutoFit/>
          </a:bodyPr>
          <a:lstStyle/>
          <a:p>
            <a:r>
              <a:rPr lang="en-GB" dirty="0" smtClean="0"/>
              <a:t>The Dogon, rather than </a:t>
            </a:r>
          </a:p>
          <a:p>
            <a:r>
              <a:rPr lang="en-GB" dirty="0" smtClean="0"/>
              <a:t>protect, fear the world </a:t>
            </a:r>
          </a:p>
          <a:p>
            <a:r>
              <a:rPr lang="en-GB" dirty="0" smtClean="0"/>
              <a:t>outside of the village</a:t>
            </a:r>
            <a:endParaRPr lang="en-GB" dirty="0"/>
          </a:p>
        </p:txBody>
      </p:sp>
    </p:spTree>
    <p:extLst>
      <p:ext uri="{BB962C8B-B14F-4D97-AF65-F5344CB8AC3E}">
        <p14:creationId xmlns:p14="http://schemas.microsoft.com/office/powerpoint/2010/main" val="2959986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the environment is perceived has consequences (Sanday,1981)</a:t>
            </a:r>
            <a:endParaRPr lang="en-GB" dirty="0"/>
          </a:p>
        </p:txBody>
      </p:sp>
      <p:sp>
        <p:nvSpPr>
          <p:cNvPr id="3" name="Content Placeholder 2"/>
          <p:cNvSpPr>
            <a:spLocks noGrp="1"/>
          </p:cNvSpPr>
          <p:nvPr>
            <p:ph sz="half" idx="1"/>
          </p:nvPr>
        </p:nvSpPr>
        <p:spPr/>
        <p:txBody>
          <a:bodyPr>
            <a:normAutofit fontScale="92500"/>
          </a:bodyPr>
          <a:lstStyle/>
          <a:p>
            <a:pPr>
              <a:buNone/>
            </a:pPr>
            <a:r>
              <a:rPr lang="en-GB" dirty="0" smtClean="0"/>
              <a:t>If it is </a:t>
            </a:r>
          </a:p>
          <a:p>
            <a:r>
              <a:rPr lang="en-GB" dirty="0" smtClean="0"/>
              <a:t>a controlling force, other factors seem powerless</a:t>
            </a:r>
          </a:p>
          <a:p>
            <a:r>
              <a:rPr lang="en-GB" dirty="0" smtClean="0"/>
              <a:t>an equal (sibling), you may feel love for it</a:t>
            </a:r>
          </a:p>
          <a:p>
            <a:r>
              <a:rPr lang="en-GB" dirty="0" smtClean="0"/>
              <a:t>parental, you may feel you need to obey it</a:t>
            </a:r>
          </a:p>
          <a:p>
            <a:r>
              <a:rPr lang="en-GB" dirty="0" smtClean="0"/>
              <a:t>a thoughtless object, you will be distanced from it</a:t>
            </a:r>
            <a:endParaRPr lang="en-GB" dirty="0"/>
          </a:p>
        </p:txBody>
      </p:sp>
      <p:pic>
        <p:nvPicPr>
          <p:cNvPr id="25" name="Content Placeholder 24" descr="pythonGod.pn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344668"/>
            <a:ext cx="4038600" cy="3037027"/>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t>I</a:t>
            </a:r>
            <a:r>
              <a:rPr lang="en-GB" dirty="0" smtClean="0"/>
              <a:t>s Milton right?</a:t>
            </a:r>
            <a:endParaRPr lang="en-GB" dirty="0"/>
          </a:p>
        </p:txBody>
      </p:sp>
      <p:sp>
        <p:nvSpPr>
          <p:cNvPr id="6" name="Subtitle 5"/>
          <p:cNvSpPr>
            <a:spLocks noGrp="1"/>
          </p:cNvSpPr>
          <p:nvPr>
            <p:ph type="subTitle" idx="1"/>
          </p:nvPr>
        </p:nvSpPr>
        <p:spPr/>
        <p:txBody>
          <a:bodyPr/>
          <a:lstStyle/>
          <a:p>
            <a:r>
              <a:rPr lang="en-GB" dirty="0" smtClean="0"/>
              <a:t>Can we only talk about multiple natures (ways of being) in which all behaviours are ‘natural’?</a:t>
            </a:r>
            <a:endParaRPr lang="en-GB" dirty="0"/>
          </a:p>
        </p:txBody>
      </p:sp>
    </p:spTree>
    <p:extLst>
      <p:ext uri="{BB962C8B-B14F-4D97-AF65-F5344CB8AC3E}">
        <p14:creationId xmlns:p14="http://schemas.microsoft.com/office/powerpoint/2010/main" val="1577255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Is there something ‘out there’?</a:t>
            </a:r>
            <a:endParaRPr lang="en-US" dirty="0"/>
          </a:p>
        </p:txBody>
      </p:sp>
      <p:sp>
        <p:nvSpPr>
          <p:cNvPr id="9" name="Content Placeholder 8"/>
          <p:cNvSpPr>
            <a:spLocks noGrp="1"/>
          </p:cNvSpPr>
          <p:nvPr>
            <p:ph idx="1"/>
          </p:nvPr>
        </p:nvSpPr>
        <p:spPr/>
        <p:txBody>
          <a:bodyPr/>
          <a:lstStyle/>
          <a:p>
            <a:pPr marL="0" indent="0">
              <a:buNone/>
            </a:pPr>
            <a:r>
              <a:rPr lang="en-GB" i="1" dirty="0"/>
              <a:t>‘Reality is not the world as it is perceived directly by the senses; reality is the world as it is perceived by the </a:t>
            </a:r>
            <a:r>
              <a:rPr lang="en-GB" dirty="0">
                <a:solidFill>
                  <a:srgbClr val="FFFF00"/>
                </a:solidFill>
              </a:rPr>
              <a:t>mind</a:t>
            </a:r>
            <a:r>
              <a:rPr lang="en-GB" i="1" dirty="0"/>
              <a:t> through the medium of the senses. Thus reality in nature is not just what we see but what we have</a:t>
            </a:r>
            <a:r>
              <a:rPr lang="en-GB" i="1" dirty="0">
                <a:solidFill>
                  <a:srgbClr val="0000FF"/>
                </a:solidFill>
              </a:rPr>
              <a:t> </a:t>
            </a:r>
            <a:r>
              <a:rPr lang="en-GB" dirty="0">
                <a:solidFill>
                  <a:srgbClr val="FFFF00"/>
                </a:solidFill>
              </a:rPr>
              <a:t>learned</a:t>
            </a:r>
            <a:r>
              <a:rPr lang="en-GB" i="1" dirty="0">
                <a:solidFill>
                  <a:srgbClr val="0000FF"/>
                </a:solidFill>
              </a:rPr>
              <a:t> </a:t>
            </a:r>
            <a:r>
              <a:rPr lang="en-GB" i="1" dirty="0"/>
              <a:t>to see’</a:t>
            </a:r>
            <a:r>
              <a:rPr lang="en-GB" dirty="0"/>
              <a:t> </a:t>
            </a:r>
            <a:endParaRPr lang="en-GB" dirty="0" smtClean="0"/>
          </a:p>
          <a:p>
            <a:pPr marL="0" indent="0">
              <a:buNone/>
            </a:pPr>
            <a:endParaRPr lang="en-GB" dirty="0"/>
          </a:p>
          <a:p>
            <a:pPr marL="0" indent="0">
              <a:buNone/>
            </a:pPr>
            <a:r>
              <a:rPr lang="en-GB" dirty="0" smtClean="0"/>
              <a:t>(</a:t>
            </a:r>
            <a:r>
              <a:rPr lang="en-GB" dirty="0"/>
              <a:t>Nelson in </a:t>
            </a:r>
            <a:r>
              <a:rPr lang="en-GB" dirty="0" err="1" smtClean="0"/>
              <a:t>Ingold</a:t>
            </a:r>
            <a:r>
              <a:rPr lang="en-GB" dirty="0" smtClean="0"/>
              <a:t>, 1996: </a:t>
            </a:r>
            <a:r>
              <a:rPr lang="en-GB" dirty="0"/>
              <a:t>141) original emphasis</a:t>
            </a:r>
          </a:p>
          <a:p>
            <a:endParaRPr lang="en-US" dirty="0"/>
          </a:p>
        </p:txBody>
      </p:sp>
    </p:spTree>
    <p:extLst>
      <p:ext uri="{BB962C8B-B14F-4D97-AF65-F5344CB8AC3E}">
        <p14:creationId xmlns:p14="http://schemas.microsoft.com/office/powerpoint/2010/main" val="42036812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holistic approach to culture</a:t>
            </a:r>
            <a:endParaRPr lang="en-GB" dirty="0"/>
          </a:p>
        </p:txBody>
      </p:sp>
      <p:sp>
        <p:nvSpPr>
          <p:cNvPr id="3" name="Content Placeholder 2"/>
          <p:cNvSpPr>
            <a:spLocks noGrp="1"/>
          </p:cNvSpPr>
          <p:nvPr>
            <p:ph sz="half" idx="1"/>
          </p:nvPr>
        </p:nvSpPr>
        <p:spPr/>
        <p:txBody>
          <a:bodyPr/>
          <a:lstStyle/>
          <a:p>
            <a:r>
              <a:rPr lang="en-GB" dirty="0" smtClean="0"/>
              <a:t>Ditch notions of universality</a:t>
            </a:r>
          </a:p>
          <a:p>
            <a:r>
              <a:rPr lang="en-GB" dirty="0" smtClean="0"/>
              <a:t>See all actions </a:t>
            </a:r>
            <a:r>
              <a:rPr lang="en-GB" dirty="0" smtClean="0"/>
              <a:t>embedded </a:t>
            </a:r>
            <a:r>
              <a:rPr lang="en-GB" dirty="0" smtClean="0"/>
              <a:t>within a wider matrix of happenings.</a:t>
            </a:r>
          </a:p>
          <a:p>
            <a:r>
              <a:rPr lang="en-GB" dirty="0" smtClean="0"/>
              <a:t>All ‘parts’ influence and relate with other parts.</a:t>
            </a:r>
            <a:endParaRPr lang="en-GB" dirty="0"/>
          </a:p>
        </p:txBody>
      </p:sp>
      <p:pic>
        <p:nvPicPr>
          <p:cNvPr id="7" name="Content Placeholder 6" descr="hadza-615.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418479"/>
            <a:ext cx="4038600" cy="2889405"/>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Persons and the environment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Reciprocal partnership</a:t>
            </a:r>
          </a:p>
          <a:p>
            <a:r>
              <a:rPr lang="en-GB" dirty="0" smtClean="0"/>
              <a:t>People are the environment</a:t>
            </a:r>
          </a:p>
          <a:p>
            <a:r>
              <a:rPr lang="en-GB" dirty="0" smtClean="0"/>
              <a:t>Enmeshed threads (</a:t>
            </a:r>
            <a:r>
              <a:rPr lang="en-GB" dirty="0" err="1" smtClean="0"/>
              <a:t>Ingold</a:t>
            </a:r>
            <a:r>
              <a:rPr lang="en-GB" dirty="0" smtClean="0"/>
              <a:t>, 1992) like all organisms </a:t>
            </a:r>
          </a:p>
          <a:p>
            <a:r>
              <a:rPr lang="en-GB" dirty="0" smtClean="0"/>
              <a:t>Using this framework nature and culture emerge as entities that coevolve.</a:t>
            </a:r>
            <a:endParaRPr lang="en-GB" dirty="0" smtClean="0"/>
          </a:p>
        </p:txBody>
      </p:sp>
      <p:pic>
        <p:nvPicPr>
          <p:cNvPr id="7" name="Content Placeholder 6" descr="carpet.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8200" y="2528218"/>
            <a:ext cx="4038600" cy="2669926"/>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(Dated) t</a:t>
            </a:r>
            <a:r>
              <a:rPr lang="en-US" dirty="0" smtClean="0"/>
              <a:t>heory that explains how culture and nature coevolve</a:t>
            </a:r>
            <a:endParaRPr lang="en-US" dirty="0"/>
          </a:p>
        </p:txBody>
      </p:sp>
      <p:sp>
        <p:nvSpPr>
          <p:cNvPr id="3" name="Content Placeholder 2"/>
          <p:cNvSpPr>
            <a:spLocks noGrp="1"/>
          </p:cNvSpPr>
          <p:nvPr>
            <p:ph sz="half" idx="1"/>
          </p:nvPr>
        </p:nvSpPr>
        <p:spPr>
          <a:xfrm>
            <a:off x="457200" y="1600200"/>
            <a:ext cx="4038600" cy="4943104"/>
          </a:xfrm>
        </p:spPr>
        <p:txBody>
          <a:bodyPr>
            <a:normAutofit fontScale="92500" lnSpcReduction="20000"/>
          </a:bodyPr>
          <a:lstStyle/>
          <a:p>
            <a:r>
              <a:rPr lang="en-US" dirty="0" smtClean="0"/>
              <a:t>What role does the environment play in cultural differences?</a:t>
            </a:r>
          </a:p>
          <a:p>
            <a:pPr lvl="1"/>
            <a:r>
              <a:rPr lang="en-US" i="1" dirty="0" smtClean="0">
                <a:solidFill>
                  <a:srgbClr val="FFC000"/>
                </a:solidFill>
              </a:rPr>
              <a:t>Environmental/Climatic Determinism </a:t>
            </a:r>
            <a:r>
              <a:rPr lang="en-US" dirty="0" smtClean="0"/>
              <a:t>(abandoned due to racist overtones)</a:t>
            </a:r>
          </a:p>
          <a:p>
            <a:pPr lvl="1"/>
            <a:r>
              <a:rPr lang="en-US" i="1" dirty="0" err="1" smtClean="0">
                <a:solidFill>
                  <a:srgbClr val="FFC000"/>
                </a:solidFill>
              </a:rPr>
              <a:t>Possiblism</a:t>
            </a:r>
            <a:r>
              <a:rPr lang="en-US" dirty="0" smtClean="0"/>
              <a:t> (weakened version of ED)</a:t>
            </a:r>
            <a:endParaRPr lang="en-US" dirty="0"/>
          </a:p>
          <a:p>
            <a:pPr lvl="1"/>
            <a:r>
              <a:rPr lang="en-US" i="1" dirty="0" smtClean="0">
                <a:solidFill>
                  <a:srgbClr val="FFC000"/>
                </a:solidFill>
              </a:rPr>
              <a:t>Cultural Ecology  </a:t>
            </a:r>
            <a:r>
              <a:rPr lang="en-US" dirty="0" smtClean="0"/>
              <a:t>Steward (‘50s), merged the environment with culture to explored how humans adapt, stated that culture formed in association with the environment.</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
        <p:nvSpPr>
          <p:cNvPr id="4" name="TextBox 3"/>
          <p:cNvSpPr txBox="1"/>
          <p:nvPr/>
        </p:nvSpPr>
        <p:spPr>
          <a:xfrm>
            <a:off x="748145" y="6196218"/>
            <a:ext cx="8082854" cy="369332"/>
          </a:xfrm>
          <a:prstGeom prst="rect">
            <a:avLst/>
          </a:prstGeom>
          <a:noFill/>
        </p:spPr>
        <p:txBody>
          <a:bodyPr wrap="none" rtlCol="0">
            <a:spAutoFit/>
          </a:bodyPr>
          <a:lstStyle/>
          <a:p>
            <a:r>
              <a:rPr lang="en-GB" dirty="0" smtClean="0"/>
              <a:t>See Milton, K. 1999. </a:t>
            </a:r>
            <a:r>
              <a:rPr lang="en-GB" i="1" dirty="0" smtClean="0"/>
              <a:t>Environmentalism and Cultural Theory </a:t>
            </a:r>
            <a:r>
              <a:rPr lang="en-GB" dirty="0" smtClean="0"/>
              <a:t>Routledge pdf on Moodle</a:t>
            </a:r>
            <a:endParaRPr lang="en-GB" dirty="0"/>
          </a:p>
        </p:txBody>
      </p:sp>
    </p:spTree>
    <p:extLst>
      <p:ext uri="{BB962C8B-B14F-4D97-AF65-F5344CB8AC3E}">
        <p14:creationId xmlns:p14="http://schemas.microsoft.com/office/powerpoint/2010/main" val="374065095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Philosophical q</a:t>
            </a:r>
            <a:r>
              <a:rPr lang="en-US" dirty="0" smtClean="0"/>
              <a:t>uestions </a:t>
            </a:r>
            <a:r>
              <a:rPr lang="en-US" dirty="0" smtClean="0"/>
              <a:t>of </a:t>
            </a:r>
            <a:r>
              <a:rPr lang="en-US" dirty="0" smtClean="0"/>
              <a:t>nature</a:t>
            </a:r>
            <a:endParaRPr lang="en-US" dirty="0"/>
          </a:p>
        </p:txBody>
      </p:sp>
      <p:sp>
        <p:nvSpPr>
          <p:cNvPr id="3" name="Subtitle 2"/>
          <p:cNvSpPr>
            <a:spLocks noGrp="1"/>
          </p:cNvSpPr>
          <p:nvPr>
            <p:ph type="subTitle" idx="1"/>
          </p:nvPr>
        </p:nvSpPr>
        <p:spPr/>
        <p:txBody>
          <a:bodyPr>
            <a:normAutofit fontScale="92500"/>
          </a:bodyPr>
          <a:lstStyle/>
          <a:p>
            <a:r>
              <a:rPr lang="en-US" dirty="0" smtClean="0"/>
              <a:t>Exploring the interface between worlds or trying to understand humanity’s place within or as part of ‘it all’</a:t>
            </a:r>
            <a:endParaRPr lang="en-US" dirty="0"/>
          </a:p>
        </p:txBody>
      </p:sp>
    </p:spTree>
    <p:extLst>
      <p:ext uri="{BB962C8B-B14F-4D97-AF65-F5344CB8AC3E}">
        <p14:creationId xmlns:p14="http://schemas.microsoft.com/office/powerpoint/2010/main" val="1253357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humanity parasitic?</a:t>
            </a:r>
            <a:endParaRPr lang="en-US" dirty="0"/>
          </a:p>
        </p:txBody>
      </p:sp>
      <p:sp>
        <p:nvSpPr>
          <p:cNvPr id="3" name="Content Placeholder 2"/>
          <p:cNvSpPr>
            <a:spLocks noGrp="1"/>
          </p:cNvSpPr>
          <p:nvPr>
            <p:ph sz="half" idx="1"/>
          </p:nvPr>
        </p:nvSpPr>
        <p:spPr/>
        <p:txBody>
          <a:bodyPr/>
          <a:lstStyle/>
          <a:p>
            <a:r>
              <a:rPr lang="en-US" dirty="0" smtClean="0"/>
              <a:t>‘The parasite regularly confuses use and abuse…by hurting its host; it will destroy him without </a:t>
            </a:r>
            <a:r>
              <a:rPr lang="en-US" dirty="0" err="1" smtClean="0"/>
              <a:t>realising</a:t>
            </a:r>
            <a:r>
              <a:rPr lang="en-US" dirty="0" smtClean="0"/>
              <a:t> it’ </a:t>
            </a:r>
            <a:r>
              <a:rPr lang="en-US" dirty="0" err="1" smtClean="0"/>
              <a:t>Serres</a:t>
            </a:r>
            <a:r>
              <a:rPr lang="en-US" dirty="0" smtClean="0"/>
              <a:t> and </a:t>
            </a:r>
            <a:r>
              <a:rPr lang="en-US" dirty="0" err="1" smtClean="0"/>
              <a:t>McCarren</a:t>
            </a:r>
            <a:r>
              <a:rPr lang="en-US" dirty="0" smtClean="0"/>
              <a:t>, 1992: 9</a:t>
            </a:r>
            <a:endParaRPr lang="en-US" dirty="0"/>
          </a:p>
        </p:txBody>
      </p:sp>
      <p:pic>
        <p:nvPicPr>
          <p:cNvPr id="5" name="Content Placeholder 4" descr="Evidence-That-White-Blood-Cells-Can-Fuse-with-Cancer-Cells-and-Initiate-a-Tumor.jpg"/>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4194354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humans on or of the world?</a:t>
            </a:r>
            <a:endParaRPr lang="en-US" dirty="0"/>
          </a:p>
        </p:txBody>
      </p:sp>
      <p:pic>
        <p:nvPicPr>
          <p:cNvPr id="5" name="Content Placeholder 4" descr="ron-russell-group-of-people-standing-on-earth.jpg"/>
          <p:cNvPicPr>
            <a:picLocks noGrp="1" noChangeAspect="1"/>
          </p:cNvPicPr>
          <p:nvPr>
            <p:ph sz="half" idx="1"/>
          </p:nvPr>
        </p:nvPicPr>
        <p:blipFill>
          <a:blip r:embed="rId2" cstate="screen">
            <a:extLst>
              <a:ext uri="{28A0092B-C50C-407E-A947-70E740481C1C}">
                <a14:useLocalDpi xmlns:a14="http://schemas.microsoft.com/office/drawing/2010/main" val="0"/>
              </a:ext>
            </a:extLst>
          </a:blip>
          <a:srcRect/>
          <a:stretch>
            <a:fillRect/>
          </a:stretch>
        </p:blipFill>
        <p:spPr/>
      </p:pic>
      <p:pic>
        <p:nvPicPr>
          <p:cNvPr id="6" name="Content Placeholder 5" descr="untitled.bmp"/>
          <p:cNvPicPr>
            <a:picLocks noGrp="1" noChangeAspect="1"/>
          </p:cNvPicPr>
          <p:nvPr>
            <p:ph sz="half" idx="2"/>
          </p:nvPr>
        </p:nvPicPr>
        <p:blipFill>
          <a:blip r:embed="rId3"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2320835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dirty="0" smtClean="0"/>
              <a:t>‘Something… must be wrong somewhere, if the only way to understand our own creative involvement in the world is by first taking ourselves out of it’ </a:t>
            </a:r>
            <a:br>
              <a:rPr lang="en-US" dirty="0" smtClean="0"/>
            </a:br>
            <a:r>
              <a:rPr lang="en-US" dirty="0" err="1" smtClean="0"/>
              <a:t>Ingold</a:t>
            </a:r>
            <a:r>
              <a:rPr lang="en-US" dirty="0" smtClean="0"/>
              <a:t>, 1995:58</a:t>
            </a:r>
            <a:br>
              <a:rPr lang="en-US" dirty="0" smtClean="0"/>
            </a:br>
            <a:r>
              <a:rPr lang="en-US" dirty="0" smtClean="0"/>
              <a:t/>
            </a:r>
            <a:br>
              <a:rPr lang="en-US" dirty="0" smtClean="0"/>
            </a:br>
            <a:r>
              <a:rPr lang="en-US" sz="2200" dirty="0" smtClean="0"/>
              <a:t>[in </a:t>
            </a:r>
            <a:r>
              <a:rPr lang="en-US" sz="2200" dirty="0" err="1" smtClean="0"/>
              <a:t>Strathern</a:t>
            </a:r>
            <a:r>
              <a:rPr lang="en-US" sz="2200" dirty="0" smtClean="0"/>
              <a:t>, M 1995 </a:t>
            </a:r>
            <a:r>
              <a:rPr lang="en-US" sz="2200" i="1" dirty="0" smtClean="0"/>
              <a:t>Shifting contexts: transformations in anthropological knowledge </a:t>
            </a:r>
            <a:r>
              <a:rPr lang="en-US" sz="2200" dirty="0" err="1" smtClean="0"/>
              <a:t>Routledge</a:t>
            </a:r>
            <a:r>
              <a:rPr lang="en-US" sz="2200" dirty="0" smtClean="0"/>
              <a:t>: London]</a:t>
            </a:r>
            <a:endParaRPr lang="en-US" sz="2200" dirty="0"/>
          </a:p>
        </p:txBody>
      </p:sp>
    </p:spTree>
    <p:extLst>
      <p:ext uri="{BB962C8B-B14F-4D97-AF65-F5344CB8AC3E}">
        <p14:creationId xmlns:p14="http://schemas.microsoft.com/office/powerpoint/2010/main" val="3577207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smtClean="0"/>
              <a:t>Nature dis-placed</a:t>
            </a:r>
            <a:endParaRPr lang="en-US" dirty="0"/>
          </a:p>
        </p:txBody>
      </p:sp>
      <p:sp>
        <p:nvSpPr>
          <p:cNvPr id="2" name="Content Placeholder 1"/>
          <p:cNvSpPr>
            <a:spLocks noGrp="1"/>
          </p:cNvSpPr>
          <p:nvPr>
            <p:ph sz="half" idx="1"/>
          </p:nvPr>
        </p:nvSpPr>
        <p:spPr/>
        <p:txBody>
          <a:bodyPr/>
          <a:lstStyle/>
          <a:p>
            <a:r>
              <a:rPr lang="en-US" dirty="0"/>
              <a:t>‘What happens if we begin from the premise not that we know reality because we are separate from it…but that we can know the world because we are connected with it?’ </a:t>
            </a:r>
            <a:r>
              <a:rPr lang="en-US" dirty="0" err="1"/>
              <a:t>Hayles</a:t>
            </a:r>
            <a:r>
              <a:rPr lang="en-US" dirty="0"/>
              <a:t>, 1995:48</a:t>
            </a:r>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16384" y="1599542"/>
            <a:ext cx="3659060" cy="47300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8742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Posthumanism</a:t>
            </a:r>
            <a:r>
              <a:rPr lang="en-US" dirty="0" smtClean="0"/>
              <a:t> and </a:t>
            </a:r>
            <a:r>
              <a:rPr lang="en-US" dirty="0" err="1" smtClean="0"/>
              <a:t>relationality</a:t>
            </a:r>
            <a:endParaRPr lang="en-US" dirty="0"/>
          </a:p>
        </p:txBody>
      </p:sp>
      <p:sp>
        <p:nvSpPr>
          <p:cNvPr id="3" name="Content Placeholder 2"/>
          <p:cNvSpPr>
            <a:spLocks noGrp="1"/>
          </p:cNvSpPr>
          <p:nvPr>
            <p:ph sz="half" idx="1"/>
          </p:nvPr>
        </p:nvSpPr>
        <p:spPr/>
        <p:txBody>
          <a:bodyPr/>
          <a:lstStyle/>
          <a:p>
            <a:r>
              <a:rPr lang="en-US" dirty="0" err="1" smtClean="0"/>
              <a:t>Posthumanism</a:t>
            </a:r>
            <a:r>
              <a:rPr lang="en-US" dirty="0" smtClean="0"/>
              <a:t> – dethrones the human and challenges human exceptionalism</a:t>
            </a:r>
          </a:p>
          <a:p>
            <a:r>
              <a:rPr lang="en-US" dirty="0" smtClean="0"/>
              <a:t>Relational ontologies – inspired by quantum physics and small scale societies ontologies explores how ‘reality’ is a series of relationships.</a:t>
            </a:r>
            <a:endParaRPr lang="en-US" dirty="0"/>
          </a:p>
        </p:txBody>
      </p:sp>
      <p:pic>
        <p:nvPicPr>
          <p:cNvPr id="5" name="Content Placeholder 4" descr="01601.jpg"/>
          <p:cNvPicPr>
            <a:picLocks noGrp="1" noChangeAspect="1"/>
          </p:cNvPicPr>
          <p:nvPr>
            <p:ph sz="half" idx="2"/>
          </p:nvPr>
        </p:nvPicPr>
        <p:blipFill>
          <a:blip r:embed="rId2" cstate="screen">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20327444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mtClean="0"/>
              <a:t>References</a:t>
            </a:r>
            <a:endParaRPr lang="en-GB" dirty="0"/>
          </a:p>
        </p:txBody>
      </p:sp>
      <p:sp>
        <p:nvSpPr>
          <p:cNvPr id="3" name="Content Placeholder 2"/>
          <p:cNvSpPr>
            <a:spLocks noGrp="1"/>
          </p:cNvSpPr>
          <p:nvPr>
            <p:ph idx="1"/>
          </p:nvPr>
        </p:nvSpPr>
        <p:spPr>
          <a:xfrm>
            <a:off x="457200" y="1600200"/>
            <a:ext cx="8229600" cy="4954979"/>
          </a:xfrm>
        </p:spPr>
        <p:txBody>
          <a:bodyPr>
            <a:normAutofit fontScale="62500" lnSpcReduction="20000"/>
          </a:bodyPr>
          <a:lstStyle/>
          <a:p>
            <a:r>
              <a:rPr lang="en-GB" dirty="0" err="1" smtClean="0"/>
              <a:t>Ingold</a:t>
            </a:r>
            <a:r>
              <a:rPr lang="en-GB" dirty="0" smtClean="0"/>
              <a:t>, T. 1992. ‘Eco cosmologies: culture and the perception of the environment’ in </a:t>
            </a:r>
            <a:r>
              <a:rPr lang="en-GB" dirty="0" err="1" smtClean="0"/>
              <a:t>Croll</a:t>
            </a:r>
            <a:r>
              <a:rPr lang="en-GB" dirty="0" smtClean="0"/>
              <a:t>, E and </a:t>
            </a:r>
            <a:r>
              <a:rPr lang="en-GB" dirty="0" err="1" smtClean="0"/>
              <a:t>Parkin</a:t>
            </a:r>
            <a:r>
              <a:rPr lang="en-GB" dirty="0" smtClean="0"/>
              <a:t>, D. </a:t>
            </a:r>
            <a:r>
              <a:rPr lang="en-GB" i="1" dirty="0" smtClean="0"/>
              <a:t>Bush base : forest farm : culture, environment, and development. </a:t>
            </a:r>
            <a:r>
              <a:rPr lang="en-GB" dirty="0" smtClean="0"/>
              <a:t>New York and London: Routledge</a:t>
            </a:r>
          </a:p>
          <a:p>
            <a:r>
              <a:rPr lang="en-GB" dirty="0" err="1" smtClean="0"/>
              <a:t>Hayles</a:t>
            </a:r>
            <a:r>
              <a:rPr lang="en-GB" dirty="0" smtClean="0"/>
              <a:t>, K. 1995 cited in </a:t>
            </a:r>
            <a:r>
              <a:rPr lang="en-GB" dirty="0" err="1" smtClean="0"/>
              <a:t>Whatmore</a:t>
            </a:r>
            <a:r>
              <a:rPr lang="en-GB" dirty="0" smtClean="0"/>
              <a:t>, S. 2002 </a:t>
            </a:r>
            <a:r>
              <a:rPr lang="en-GB" i="1" dirty="0" smtClean="0"/>
              <a:t>Hybrid Geographies </a:t>
            </a:r>
            <a:r>
              <a:rPr lang="en-GB" dirty="0" smtClean="0"/>
              <a:t>London: </a:t>
            </a:r>
            <a:r>
              <a:rPr lang="en-GB" dirty="0" smtClean="0"/>
              <a:t>Sage</a:t>
            </a:r>
          </a:p>
          <a:p>
            <a:r>
              <a:rPr lang="en-GB" dirty="0" err="1" smtClean="0"/>
              <a:t>Latour</a:t>
            </a:r>
            <a:r>
              <a:rPr lang="en-GB" dirty="0" smtClean="0"/>
              <a:t>, B. 1993. </a:t>
            </a:r>
            <a:r>
              <a:rPr lang="en-GB" i="1" dirty="0" smtClean="0"/>
              <a:t>We have never been human</a:t>
            </a:r>
            <a:r>
              <a:rPr lang="en-GB" dirty="0" smtClean="0"/>
              <a:t> Harvard University Press</a:t>
            </a:r>
            <a:endParaRPr lang="en-GB" i="1" dirty="0" smtClean="0"/>
          </a:p>
          <a:p>
            <a:r>
              <a:rPr lang="en-GB" dirty="0"/>
              <a:t>Milton, </a:t>
            </a:r>
            <a:r>
              <a:rPr lang="en-GB" dirty="0" smtClean="0"/>
              <a:t>K. 1999 </a:t>
            </a:r>
            <a:r>
              <a:rPr lang="en-GB" i="1" dirty="0"/>
              <a:t>Environmentalism and Cultural Theory </a:t>
            </a:r>
            <a:r>
              <a:rPr lang="en-GB" dirty="0"/>
              <a:t>Routledge</a:t>
            </a:r>
            <a:endParaRPr lang="en-GB" dirty="0" smtClean="0"/>
          </a:p>
          <a:p>
            <a:r>
              <a:rPr lang="en-GB" dirty="0" smtClean="0"/>
              <a:t>Nelson, J. 1996 in </a:t>
            </a:r>
            <a:r>
              <a:rPr lang="en-GB" dirty="0" err="1" smtClean="0"/>
              <a:t>Ingold’s</a:t>
            </a:r>
            <a:r>
              <a:rPr lang="en-GB" dirty="0" smtClean="0"/>
              <a:t> chapter in Ellen, R., and Fukui, K. (</a:t>
            </a:r>
            <a:r>
              <a:rPr lang="en-GB" dirty="0" err="1" smtClean="0"/>
              <a:t>eds</a:t>
            </a:r>
            <a:r>
              <a:rPr lang="en-GB" dirty="0" smtClean="0"/>
              <a:t>) </a:t>
            </a:r>
            <a:r>
              <a:rPr lang="en-GB" i="1" dirty="0" smtClean="0"/>
              <a:t>Redefining nature: Ecology, culture and domestication. </a:t>
            </a:r>
            <a:r>
              <a:rPr lang="en-GB" dirty="0" smtClean="0"/>
              <a:t>Oxford: Berg </a:t>
            </a:r>
          </a:p>
          <a:p>
            <a:r>
              <a:rPr lang="en-GB" dirty="0" err="1" smtClean="0"/>
              <a:t>Sanday</a:t>
            </a:r>
            <a:r>
              <a:rPr lang="en-GB" dirty="0" smtClean="0"/>
              <a:t>, P. R. 1981 </a:t>
            </a:r>
            <a:r>
              <a:rPr lang="en-GB" i="1" dirty="0" smtClean="0"/>
              <a:t>Female </a:t>
            </a:r>
            <a:r>
              <a:rPr lang="en-GB" i="1" dirty="0"/>
              <a:t>Power and Male Dominance: On the Origins of Sexual </a:t>
            </a:r>
            <a:r>
              <a:rPr lang="en-GB" i="1" dirty="0" smtClean="0"/>
              <a:t>Inequality</a:t>
            </a:r>
            <a:r>
              <a:rPr lang="en-GB" dirty="0" smtClean="0"/>
              <a:t>. </a:t>
            </a:r>
            <a:r>
              <a:rPr lang="en-GB" dirty="0"/>
              <a:t>New York: Cambridge University </a:t>
            </a:r>
            <a:r>
              <a:rPr lang="en-GB" dirty="0" smtClean="0"/>
              <a:t>Press</a:t>
            </a:r>
          </a:p>
          <a:p>
            <a:r>
              <a:rPr lang="en-GB" dirty="0" err="1" smtClean="0"/>
              <a:t>Serres</a:t>
            </a:r>
            <a:r>
              <a:rPr lang="en-GB" dirty="0" smtClean="0"/>
              <a:t>, M., </a:t>
            </a:r>
            <a:r>
              <a:rPr lang="en-GB" dirty="0"/>
              <a:t>and </a:t>
            </a:r>
            <a:r>
              <a:rPr lang="en-GB" dirty="0" err="1"/>
              <a:t>McCarren</a:t>
            </a:r>
            <a:r>
              <a:rPr lang="en-GB" dirty="0" smtClean="0"/>
              <a:t>, F. 1992 ‘The Natural Contract’</a:t>
            </a:r>
            <a:r>
              <a:rPr lang="en-GB" i="1" dirty="0" smtClean="0"/>
              <a:t> Critical Inquiry </a:t>
            </a:r>
            <a:r>
              <a:rPr lang="en-GB" dirty="0" smtClean="0"/>
              <a:t>Vol. 19, No 1 pp.1-12</a:t>
            </a:r>
          </a:p>
          <a:p>
            <a:r>
              <a:rPr lang="en-US" dirty="0" err="1"/>
              <a:t>Strathern</a:t>
            </a:r>
            <a:r>
              <a:rPr lang="en-US" dirty="0"/>
              <a:t>, </a:t>
            </a:r>
            <a:r>
              <a:rPr lang="en-US" dirty="0" smtClean="0"/>
              <a:t>M. </a:t>
            </a:r>
            <a:r>
              <a:rPr lang="en-US" dirty="0"/>
              <a:t>1995 </a:t>
            </a:r>
            <a:r>
              <a:rPr lang="en-US" i="1" dirty="0"/>
              <a:t>Shifting contexts: transformations in anthropological knowledge </a:t>
            </a:r>
            <a:r>
              <a:rPr lang="en-US" dirty="0"/>
              <a:t>Routledge: </a:t>
            </a:r>
            <a:r>
              <a:rPr lang="en-US" dirty="0" smtClean="0"/>
              <a:t>London</a:t>
            </a:r>
          </a:p>
          <a:p>
            <a:r>
              <a:rPr lang="en-US" dirty="0" err="1" smtClean="0"/>
              <a:t>Uggla</a:t>
            </a:r>
            <a:r>
              <a:rPr lang="en-US" dirty="0" smtClean="0"/>
              <a:t>, Y. 2008 </a:t>
            </a:r>
            <a:r>
              <a:rPr lang="en-GB" dirty="0"/>
              <a:t>What is this thing called 'natural' </a:t>
            </a:r>
            <a:r>
              <a:rPr lang="en-GB" dirty="0" smtClean="0"/>
              <a:t> </a:t>
            </a:r>
            <a:r>
              <a:rPr lang="en-GB" i="1" dirty="0"/>
              <a:t>Journal of Political </a:t>
            </a:r>
            <a:r>
              <a:rPr lang="en-GB" i="1" dirty="0" smtClean="0"/>
              <a:t>Ecology</a:t>
            </a:r>
            <a:endParaRPr lang="en-GB" i="1" dirty="0" smtClean="0"/>
          </a:p>
          <a:p>
            <a:endParaRPr lang="en-GB" dirty="0" smtClean="0"/>
          </a:p>
          <a:p>
            <a:endParaRPr lang="en-GB" i="1" dirty="0"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dyad </a:t>
            </a:r>
            <a:r>
              <a:rPr lang="en-US" dirty="0" smtClean="0"/>
              <a:t>(or </a:t>
            </a:r>
            <a:r>
              <a:rPr lang="en-US" dirty="0" smtClean="0"/>
              <a:t>the split)</a:t>
            </a:r>
            <a:endParaRPr lang="en-US" dirty="0"/>
          </a:p>
        </p:txBody>
      </p:sp>
      <p:sp>
        <p:nvSpPr>
          <p:cNvPr id="6" name="Text Placeholder 5"/>
          <p:cNvSpPr>
            <a:spLocks noGrp="1"/>
          </p:cNvSpPr>
          <p:nvPr>
            <p:ph type="body" idx="1"/>
          </p:nvPr>
        </p:nvSpPr>
        <p:spPr/>
        <p:txBody>
          <a:bodyPr/>
          <a:lstStyle/>
          <a:p>
            <a:r>
              <a:rPr lang="en-US" dirty="0" smtClean="0"/>
              <a:t>Natural nature</a:t>
            </a:r>
            <a:endParaRPr lang="en-US" dirty="0"/>
          </a:p>
        </p:txBody>
      </p:sp>
      <p:sp>
        <p:nvSpPr>
          <p:cNvPr id="7" name="Content Placeholder 6"/>
          <p:cNvSpPr>
            <a:spLocks noGrp="1"/>
          </p:cNvSpPr>
          <p:nvPr>
            <p:ph sz="half" idx="2"/>
          </p:nvPr>
        </p:nvSpPr>
        <p:spPr/>
        <p:txBody>
          <a:bodyPr/>
          <a:lstStyle/>
          <a:p>
            <a:r>
              <a:rPr lang="en-US" dirty="0" smtClean="0"/>
              <a:t>Real</a:t>
            </a:r>
          </a:p>
          <a:p>
            <a:r>
              <a:rPr lang="en-US" dirty="0" smtClean="0"/>
              <a:t>A place, a set of conditions and a way to be</a:t>
            </a:r>
          </a:p>
          <a:p>
            <a:r>
              <a:rPr lang="en-US" dirty="0" smtClean="0"/>
              <a:t>Exists without human intervention</a:t>
            </a:r>
          </a:p>
          <a:p>
            <a:r>
              <a:rPr lang="en-US" dirty="0" smtClean="0"/>
              <a:t>‘right’ and balanced</a:t>
            </a:r>
          </a:p>
          <a:p>
            <a:r>
              <a:rPr lang="en-US" dirty="0" smtClean="0"/>
              <a:t>Serves all beings</a:t>
            </a:r>
            <a:endParaRPr lang="en-US" dirty="0"/>
          </a:p>
        </p:txBody>
      </p:sp>
      <p:sp>
        <p:nvSpPr>
          <p:cNvPr id="8" name="Text Placeholder 7"/>
          <p:cNvSpPr>
            <a:spLocks noGrp="1"/>
          </p:cNvSpPr>
          <p:nvPr>
            <p:ph type="body" sz="quarter" idx="3"/>
          </p:nvPr>
        </p:nvSpPr>
        <p:spPr/>
        <p:txBody>
          <a:bodyPr/>
          <a:lstStyle/>
          <a:p>
            <a:r>
              <a:rPr lang="en-US" dirty="0" smtClean="0"/>
              <a:t>Unnatural social</a:t>
            </a:r>
            <a:endParaRPr lang="en-US" dirty="0"/>
          </a:p>
        </p:txBody>
      </p:sp>
      <p:sp>
        <p:nvSpPr>
          <p:cNvPr id="9" name="Content Placeholder 8"/>
          <p:cNvSpPr>
            <a:spLocks noGrp="1"/>
          </p:cNvSpPr>
          <p:nvPr>
            <p:ph sz="quarter" idx="4"/>
          </p:nvPr>
        </p:nvSpPr>
        <p:spPr/>
        <p:txBody>
          <a:bodyPr/>
          <a:lstStyle/>
          <a:p>
            <a:r>
              <a:rPr lang="en-US" dirty="0" smtClean="0"/>
              <a:t>Constructed</a:t>
            </a:r>
          </a:p>
          <a:p>
            <a:r>
              <a:rPr lang="en-US" dirty="0" smtClean="0"/>
              <a:t>On nature, from minds</a:t>
            </a:r>
          </a:p>
          <a:p>
            <a:r>
              <a:rPr lang="en-US" dirty="0" smtClean="0"/>
              <a:t>Human-made</a:t>
            </a:r>
          </a:p>
          <a:p>
            <a:r>
              <a:rPr lang="en-US" dirty="0" smtClean="0"/>
              <a:t>Possibly ‘wrong’ and unbalanced</a:t>
            </a:r>
          </a:p>
          <a:p>
            <a:r>
              <a:rPr lang="en-US" dirty="0" smtClean="0"/>
              <a:t>Human serving</a:t>
            </a:r>
            <a:endParaRPr lang="en-US" dirty="0"/>
          </a:p>
        </p:txBody>
      </p:sp>
    </p:spTree>
    <p:extLst>
      <p:ext uri="{BB962C8B-B14F-4D97-AF65-F5344CB8AC3E}">
        <p14:creationId xmlns:p14="http://schemas.microsoft.com/office/powerpoint/2010/main" val="15304438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how can we usefully conceive of things?</a:t>
            </a:r>
            <a:endParaRPr lang="en-GB" dirty="0"/>
          </a:p>
        </p:txBody>
      </p:sp>
      <p:sp>
        <p:nvSpPr>
          <p:cNvPr id="3" name="Content Placeholder 2"/>
          <p:cNvSpPr>
            <a:spLocks noGrp="1"/>
          </p:cNvSpPr>
          <p:nvPr>
            <p:ph idx="1"/>
          </p:nvPr>
        </p:nvSpPr>
        <p:spPr>
          <a:xfrm>
            <a:off x="457200" y="1600200"/>
            <a:ext cx="8229600" cy="4966855"/>
          </a:xfrm>
        </p:spPr>
        <p:txBody>
          <a:bodyPr>
            <a:normAutofit/>
          </a:bodyPr>
          <a:lstStyle/>
          <a:p>
            <a:r>
              <a:rPr lang="en-GB" dirty="0" smtClean="0"/>
              <a:t>There is no such thing as nature or culture other than how humans conceive of it (false categories – structuralism)</a:t>
            </a:r>
          </a:p>
          <a:p>
            <a:r>
              <a:rPr lang="en-GB" dirty="0" smtClean="0"/>
              <a:t>Everything is natural</a:t>
            </a:r>
          </a:p>
          <a:p>
            <a:r>
              <a:rPr lang="en-GB" dirty="0" smtClean="0"/>
              <a:t>With use things can become cultural, but they remain natural too (no sharp dichotomy)</a:t>
            </a:r>
          </a:p>
          <a:p>
            <a:r>
              <a:rPr lang="en-GB" dirty="0" smtClean="0"/>
              <a:t>Each human group has different ideas so the categories are difficult to translate</a:t>
            </a:r>
          </a:p>
          <a:p>
            <a:r>
              <a:rPr lang="en-GB" dirty="0" smtClean="0"/>
              <a:t>All meanings shift – archaeology of words</a:t>
            </a:r>
            <a:endParaRPr lang="en-GB" dirty="0"/>
          </a:p>
        </p:txBody>
      </p:sp>
    </p:spTree>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8890</TotalTime>
  <Words>1466</Words>
  <Application>Microsoft Office PowerPoint</Application>
  <PresentationFormat>On-screen Show (4:3)</PresentationFormat>
  <Paragraphs>141</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 Black </vt:lpstr>
      <vt:lpstr>People’s worlds</vt:lpstr>
      <vt:lpstr>People’s worlds: today’s class</vt:lpstr>
      <vt:lpstr>Anthropology 101</vt:lpstr>
      <vt:lpstr>People’s worlds: this course</vt:lpstr>
      <vt:lpstr>PowerPoint Presentation</vt:lpstr>
      <vt:lpstr>PowerPoint Presentation</vt:lpstr>
      <vt:lpstr>PowerPoint Presentation</vt:lpstr>
      <vt:lpstr>PowerPoint Presentation</vt:lpstr>
      <vt:lpstr>PowerPoint Presentation</vt:lpstr>
      <vt:lpstr>Organise yourselves</vt:lpstr>
      <vt:lpstr>What worlds have you created?</vt:lpstr>
      <vt:lpstr>Part two</vt:lpstr>
      <vt:lpstr>What is nature? Is it ‘real’ or constructed? Is human behaviour natural?</vt:lpstr>
      <vt:lpstr>Culture – remember – is defined as…</vt:lpstr>
      <vt:lpstr>Nature is defined by Oxford Dictionary [online] as the</vt:lpstr>
      <vt:lpstr>Humans are not natural</vt:lpstr>
      <vt:lpstr>Natural?</vt:lpstr>
      <vt:lpstr>Culture?</vt:lpstr>
      <vt:lpstr>Nature/culture?</vt:lpstr>
      <vt:lpstr>Consider this statement…</vt:lpstr>
      <vt:lpstr>Or is culture a natural ecological niche for humans</vt:lpstr>
      <vt:lpstr> A few ways of thinking about nature  </vt:lpstr>
      <vt:lpstr>Uggla – thinking about nature</vt:lpstr>
      <vt:lpstr>Latour, 1993.  We have never been modern</vt:lpstr>
      <vt:lpstr>Milton, 1999. Environmentalism and cultural diversity (slide 1)</vt:lpstr>
      <vt:lpstr>Milton continued (slide 2)</vt:lpstr>
      <vt:lpstr>How the environment is perceived has consequences (Sanday,1981)</vt:lpstr>
      <vt:lpstr>Is Milton right?</vt:lpstr>
      <vt:lpstr>Is there something ‘out there’?</vt:lpstr>
      <vt:lpstr>The holistic approach to culture</vt:lpstr>
      <vt:lpstr>Persons and the environment</vt:lpstr>
      <vt:lpstr>(Dated) theory that explains how culture and nature coevolve</vt:lpstr>
      <vt:lpstr>Philosophical questions of nature</vt:lpstr>
      <vt:lpstr>Is humanity parasitic?</vt:lpstr>
      <vt:lpstr>Are humans on or of the world?</vt:lpstr>
      <vt:lpstr>‘Something… must be wrong somewhere, if the only way to understand our own creative involvement in the world is by first taking ourselves out of it’  Ingold, 1995:58  [in Strathern, M 1995 Shifting contexts: transformations in anthropological knowledge Routledge: London]</vt:lpstr>
      <vt:lpstr>Nature dis-placed</vt:lpstr>
      <vt:lpstr>Posthumanism and relationality</vt:lpstr>
      <vt:lpstr>References</vt:lpstr>
      <vt:lpstr>The dyad (or the split)</vt:lpstr>
      <vt:lpstr>So… how can we usefully conceive of things?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People’s worlds</dc:title>
  <dc:creator>Luci Attala</dc:creator>
  <cp:lastModifiedBy>Administrator</cp:lastModifiedBy>
  <cp:revision>101</cp:revision>
  <dcterms:created xsi:type="dcterms:W3CDTF">2012-08-07T13:38:53Z</dcterms:created>
  <dcterms:modified xsi:type="dcterms:W3CDTF">2015-09-15T14:40:13Z</dcterms:modified>
</cp:coreProperties>
</file>