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4"/>
  </p:sldMasterIdLst>
  <p:notesMasterIdLst>
    <p:notesMasterId r:id="rId16"/>
  </p:notesMasterIdLst>
  <p:handoutMasterIdLst>
    <p:handoutMasterId r:id="rId17"/>
  </p:handoutMasterIdLst>
  <p:sldIdLst>
    <p:sldId id="257" r:id="rId5"/>
    <p:sldId id="267" r:id="rId6"/>
    <p:sldId id="259" r:id="rId7"/>
    <p:sldId id="261" r:id="rId8"/>
    <p:sldId id="262" r:id="rId9"/>
    <p:sldId id="263" r:id="rId10"/>
    <p:sldId id="265" r:id="rId11"/>
    <p:sldId id="268" r:id="rId12"/>
    <p:sldId id="266" r:id="rId13"/>
    <p:sldId id="264" r:id="rId14"/>
    <p:sldId id="260" r:id="rId15"/>
  </p:sldIdLst>
  <p:sldSz cx="12192000" cy="6858000"/>
  <p:notesSz cx="6858000" cy="9144000"/>
  <p:defaultTextStyle>
    <a:defPPr rtl="0">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3D83"/>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9" d="100"/>
          <a:sy n="69" d="100"/>
        </p:scale>
        <p:origin x="48" y="84"/>
      </p:cViewPr>
      <p:guideLst/>
    </p:cSldViewPr>
  </p:slid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Substituent dată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E6F8D38-63B6-4ACB-82FF-2B2DBA23A7ED}" type="datetime1">
              <a:rPr lang="ro-RO" smtClean="0"/>
              <a:t>10.02.2023</a:t>
            </a:fld>
            <a:endParaRPr lang="en-US" dirty="0"/>
          </a:p>
        </p:txBody>
      </p:sp>
      <p:sp>
        <p:nvSpPr>
          <p:cNvPr id="4" name="Substituent subsol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ubstituent număr diapozitiv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D92CB86-0DB9-4A70-B1CF-B23508471F6B}" type="slidenum">
              <a:rPr lang="en-US" smtClean="0"/>
              <a:t>‹#›</a:t>
            </a:fld>
            <a:endParaRPr lang="en-US"/>
          </a:p>
        </p:txBody>
      </p:sp>
    </p:spTree>
    <p:extLst>
      <p:ext uri="{BB962C8B-B14F-4D97-AF65-F5344CB8AC3E}">
        <p14:creationId xmlns:p14="http://schemas.microsoft.com/office/powerpoint/2010/main" val="663557642"/>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AC421010-5B13-48A7-B1FE-BFAB3CC2110B}" type="datetime1">
              <a:rPr lang="ro-RO" smtClean="0"/>
              <a:t>10.02.2023</a:t>
            </a:fld>
            <a:endParaRPr lang="en-US"/>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ro"/>
              <a:t>Faceți clic pentru a edita stilurile de text coordonator</a:t>
            </a:r>
            <a:endParaRPr lang="en-US"/>
          </a:p>
          <a:p>
            <a:pPr lvl="1" rtl="0"/>
            <a:r>
              <a:rPr lang="ro"/>
              <a:t>Al doilea nivel</a:t>
            </a:r>
          </a:p>
          <a:p>
            <a:pPr lvl="2" rtl="0"/>
            <a:r>
              <a:rPr lang="ro"/>
              <a:t>Al treilea nivel</a:t>
            </a:r>
          </a:p>
          <a:p>
            <a:pPr lvl="3" rtl="0"/>
            <a:r>
              <a:rPr lang="ro"/>
              <a:t>Al patrulea nivel</a:t>
            </a:r>
          </a:p>
          <a:p>
            <a:pPr lvl="4" rtl="0"/>
            <a:r>
              <a:rPr lang="ro"/>
              <a:t>Al cincilea nivel</a:t>
            </a:r>
            <a:endParaRPr lang="en-US"/>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C2B151B-D7D1-48E5-8230-5AADBC794F88}" type="slidenum">
              <a:rPr lang="en-US" smtClean="0"/>
              <a:t>‹#›</a:t>
            </a:fld>
            <a:endParaRPr lang="en-US"/>
          </a:p>
        </p:txBody>
      </p:sp>
    </p:spTree>
    <p:extLst>
      <p:ext uri="{BB962C8B-B14F-4D97-AF65-F5344CB8AC3E}">
        <p14:creationId xmlns:p14="http://schemas.microsoft.com/office/powerpoint/2010/main" val="313859278"/>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sp>
        <p:nvSpPr>
          <p:cNvPr id="10" name="Dreptunghi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u 1"/>
          <p:cNvSpPr>
            <a:spLocks noGrp="1"/>
          </p:cNvSpPr>
          <p:nvPr>
            <p:ph type="ctrTitle"/>
          </p:nvPr>
        </p:nvSpPr>
        <p:spPr>
          <a:xfrm>
            <a:off x="1097280" y="758952"/>
            <a:ext cx="10058400" cy="3566160"/>
          </a:xfrm>
        </p:spPr>
        <p:txBody>
          <a:bodyPr rtlCol="0" anchor="b">
            <a:normAutofit/>
          </a:bodyPr>
          <a:lstStyle>
            <a:lvl1pPr algn="l">
              <a:lnSpc>
                <a:spcPct val="90000"/>
              </a:lnSpc>
              <a:defRPr sz="8000" spc="-50" baseline="0">
                <a:solidFill>
                  <a:schemeClr val="tx1">
                    <a:lumMod val="85000"/>
                    <a:lumOff val="15000"/>
                  </a:schemeClr>
                </a:solidFill>
              </a:defRPr>
            </a:lvl1pPr>
          </a:lstStyle>
          <a:p>
            <a:pPr rtl="0"/>
            <a:r>
              <a:rPr lang="ro-RO"/>
              <a:t>Faceți clic pentru a edita stilul de titlu coordonator</a:t>
            </a:r>
            <a:endParaRPr lang="en-US" dirty="0"/>
          </a:p>
        </p:txBody>
      </p:sp>
      <p:sp>
        <p:nvSpPr>
          <p:cNvPr id="3" name="Subtitlu 2"/>
          <p:cNvSpPr>
            <a:spLocks noGrp="1"/>
          </p:cNvSpPr>
          <p:nvPr>
            <p:ph type="subTitle" idx="1"/>
          </p:nvPr>
        </p:nvSpPr>
        <p:spPr>
          <a:xfrm>
            <a:off x="1100051" y="4645152"/>
            <a:ext cx="10058400" cy="1143000"/>
          </a:xfrm>
        </p:spPr>
        <p:txBody>
          <a:bodyPr lIns="91440" rIns="91440" rtlCol="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ro-RO"/>
              <a:t>Faceți clic pentru a edita stilul de subtitlu coordonator</a:t>
            </a:r>
            <a:endParaRPr lang="en-US" dirty="0"/>
          </a:p>
        </p:txBody>
      </p:sp>
      <p:cxnSp>
        <p:nvCxnSpPr>
          <p:cNvPr id="9" name="Conector drept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ubstituent dată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CE466E40-9FFF-45F7-B14A-0CFDBD9C1342}" type="datetime1">
              <a:rPr lang="ro-RO" smtClean="0"/>
              <a:t>10.02.2023</a:t>
            </a:fld>
            <a:endParaRPr lang="en-US" dirty="0"/>
          </a:p>
        </p:txBody>
      </p:sp>
      <p:sp>
        <p:nvSpPr>
          <p:cNvPr id="5" name="Substituent subsol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endParaRPr lang="en-US" dirty="0"/>
          </a:p>
        </p:txBody>
      </p:sp>
      <p:sp>
        <p:nvSpPr>
          <p:cNvPr id="6" name="Substituent număr diapozitiv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hasCustomPrompt="1"/>
          </p:nvPr>
        </p:nvSpPr>
        <p:spPr/>
        <p:txBody>
          <a:bodyPr rtlCol="0"/>
          <a:lstStyle>
            <a:lvl1pPr>
              <a:defRPr/>
            </a:lvl1pPr>
          </a:lstStyle>
          <a:p>
            <a:pPr rtl="0"/>
            <a:r>
              <a:rPr lang="ro" dirty="0"/>
              <a:t>Faceți clic pentru a edita stilul de titlu coordonator</a:t>
            </a:r>
            <a:endParaRPr lang="en-US" dirty="0"/>
          </a:p>
        </p:txBody>
      </p:sp>
      <p:sp>
        <p:nvSpPr>
          <p:cNvPr id="3" name="Substituent conținut 2"/>
          <p:cNvSpPr>
            <a:spLocks noGrp="1"/>
          </p:cNvSpPr>
          <p:nvPr>
            <p:ph idx="1"/>
          </p:nvPr>
        </p:nvSpPr>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7" name="Substituent dată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FA6CF7A8-AC5E-4832-97E1-FE9F0FC0565A}" type="datetime1">
              <a:rPr lang="ro-RO" smtClean="0"/>
              <a:t>10.02.2023</a:t>
            </a:fld>
            <a:endParaRPr lang="en-US" dirty="0"/>
          </a:p>
        </p:txBody>
      </p:sp>
      <p:sp>
        <p:nvSpPr>
          <p:cNvPr id="8" name="Substituent subsol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US" dirty="0"/>
          </a:p>
        </p:txBody>
      </p:sp>
      <p:sp>
        <p:nvSpPr>
          <p:cNvPr id="9" name="Substituent număr diapozitiv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bg>
      <p:bgPr>
        <a:solidFill>
          <a:schemeClr val="bg1"/>
        </a:solidFill>
        <a:effectLst/>
      </p:bgPr>
    </p:bg>
    <p:spTree>
      <p:nvGrpSpPr>
        <p:cNvPr id="1" name=""/>
        <p:cNvGrpSpPr/>
        <p:nvPr/>
      </p:nvGrpSpPr>
      <p:grpSpPr>
        <a:xfrm>
          <a:off x="0" y="0"/>
          <a:ext cx="0" cy="0"/>
          <a:chOff x="0" y="0"/>
          <a:chExt cx="0" cy="0"/>
        </a:xfrm>
      </p:grpSpPr>
      <p:sp>
        <p:nvSpPr>
          <p:cNvPr id="10" name="Dreptunghi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u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ro-RO"/>
              <a:t>Faceți clic pentru a edita stilul de titlu coordonator</a:t>
            </a:r>
            <a:endParaRPr lang="en-US" dirty="0"/>
          </a:p>
        </p:txBody>
      </p:sp>
      <p:sp>
        <p:nvSpPr>
          <p:cNvPr id="3" name="Substituent text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ro-RO"/>
              <a:t>Faceţi clic pentru a edita Master stiluri text</a:t>
            </a:r>
          </a:p>
        </p:txBody>
      </p:sp>
      <p:cxnSp>
        <p:nvCxnSpPr>
          <p:cNvPr id="9" name="Conector drept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Substituent dată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fld id="{7295E563-9372-4EAB-9242-E54A9BA32C3B}" type="datetime1">
              <a:rPr lang="ro-RO" smtClean="0"/>
              <a:t>10.02.2023</a:t>
            </a:fld>
            <a:endParaRPr lang="en-US" dirty="0"/>
          </a:p>
        </p:txBody>
      </p:sp>
      <p:sp>
        <p:nvSpPr>
          <p:cNvPr id="8" name="Substituent subsol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endParaRPr lang="en-US" dirty="0"/>
          </a:p>
        </p:txBody>
      </p:sp>
      <p:sp>
        <p:nvSpPr>
          <p:cNvPr id="11" name="Substituent număr diapozitiv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8" name="Titlu 7"/>
          <p:cNvSpPr>
            <a:spLocks noGrp="1"/>
          </p:cNvSpPr>
          <p:nvPr>
            <p:ph type="title" hasCustomPrompt="1"/>
          </p:nvPr>
        </p:nvSpPr>
        <p:spPr>
          <a:xfrm>
            <a:off x="1097280" y="286603"/>
            <a:ext cx="10058400" cy="1450757"/>
          </a:xfrm>
        </p:spPr>
        <p:txBody>
          <a:bodyPr rtlCol="0"/>
          <a:lstStyle/>
          <a:p>
            <a:pPr rtl="0"/>
            <a:r>
              <a:rPr lang="ro" dirty="0"/>
              <a:t>Faceți clic pentru a edita stilul de</a:t>
            </a:r>
            <a:r>
              <a:rPr lang="en-US" dirty="0"/>
              <a:t> </a:t>
            </a:r>
            <a:r>
              <a:rPr lang="ro" dirty="0"/>
              <a:t>titlu coordonator</a:t>
            </a:r>
            <a:endParaRPr lang="en-US" dirty="0"/>
          </a:p>
        </p:txBody>
      </p:sp>
      <p:sp>
        <p:nvSpPr>
          <p:cNvPr id="3" name="Substituent conținut 2"/>
          <p:cNvSpPr>
            <a:spLocks noGrp="1"/>
          </p:cNvSpPr>
          <p:nvPr>
            <p:ph sz="half" idx="1"/>
          </p:nvPr>
        </p:nvSpPr>
        <p:spPr>
          <a:xfrm>
            <a:off x="1097280" y="2120900"/>
            <a:ext cx="4639736" cy="3748193"/>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4" name="Substituent conținut 3"/>
          <p:cNvSpPr>
            <a:spLocks noGrp="1"/>
          </p:cNvSpPr>
          <p:nvPr>
            <p:ph sz="half" idx="2"/>
          </p:nvPr>
        </p:nvSpPr>
        <p:spPr>
          <a:xfrm>
            <a:off x="6515944" y="2120900"/>
            <a:ext cx="4639736" cy="3748194"/>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2" name="Substituent dată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fld id="{17044073-C92A-4D4F-986B-9CDA6CEBE71F}" type="datetime1">
              <a:rPr lang="ro-RO" smtClean="0"/>
              <a:t>10.02.2023</a:t>
            </a:fld>
            <a:endParaRPr lang="en-US" dirty="0"/>
          </a:p>
        </p:txBody>
      </p:sp>
      <p:sp>
        <p:nvSpPr>
          <p:cNvPr id="9" name="Substituent subsol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endParaRPr lang="en-US" dirty="0"/>
          </a:p>
        </p:txBody>
      </p:sp>
      <p:sp>
        <p:nvSpPr>
          <p:cNvPr id="10" name="Substituent număr diapozitiv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10" name="Titlu 9"/>
          <p:cNvSpPr>
            <a:spLocks noGrp="1"/>
          </p:cNvSpPr>
          <p:nvPr>
            <p:ph type="title"/>
          </p:nvPr>
        </p:nvSpPr>
        <p:spPr>
          <a:xfrm>
            <a:off x="1097280" y="286603"/>
            <a:ext cx="10058400" cy="1450757"/>
          </a:xfrm>
        </p:spPr>
        <p:txBody>
          <a:bodyPr rtlCol="0"/>
          <a:lstStyle/>
          <a:p>
            <a:pPr rtl="0"/>
            <a:r>
              <a:rPr lang="ro-RO"/>
              <a:t>Faceți clic pentru a edita stilul de titlu coordonator</a:t>
            </a:r>
            <a:endParaRPr lang="en-US" dirty="0"/>
          </a:p>
        </p:txBody>
      </p:sp>
      <p:sp>
        <p:nvSpPr>
          <p:cNvPr id="3" name="Substituent text 2"/>
          <p:cNvSpPr>
            <a:spLocks noGrp="1"/>
          </p:cNvSpPr>
          <p:nvPr>
            <p:ph type="body" idx="1"/>
          </p:nvPr>
        </p:nvSpPr>
        <p:spPr>
          <a:xfrm>
            <a:off x="1097280"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ro-RO"/>
              <a:t>Faceţi clic pentru a edita Master stiluri text</a:t>
            </a:r>
          </a:p>
        </p:txBody>
      </p:sp>
      <p:sp>
        <p:nvSpPr>
          <p:cNvPr id="4" name="Substituent conținut 3"/>
          <p:cNvSpPr>
            <a:spLocks noGrp="1"/>
          </p:cNvSpPr>
          <p:nvPr>
            <p:ph sz="half" idx="2"/>
          </p:nvPr>
        </p:nvSpPr>
        <p:spPr>
          <a:xfrm>
            <a:off x="1097280" y="2958274"/>
            <a:ext cx="4639736" cy="2910821"/>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5" name="Substituent text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ro-RO"/>
              <a:t>Faceţi clic pentru a edita Master stiluri text</a:t>
            </a:r>
          </a:p>
        </p:txBody>
      </p:sp>
      <p:sp>
        <p:nvSpPr>
          <p:cNvPr id="6" name="Substituent conținut 5"/>
          <p:cNvSpPr>
            <a:spLocks noGrp="1"/>
          </p:cNvSpPr>
          <p:nvPr>
            <p:ph sz="quarter" idx="4"/>
          </p:nvPr>
        </p:nvSpPr>
        <p:spPr>
          <a:xfrm>
            <a:off x="6515944" y="2958273"/>
            <a:ext cx="4639736" cy="2910821"/>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2" name="Substituent dată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fld id="{21E94CF3-4F5A-4D84-A229-D0D4A790B591}" type="datetime1">
              <a:rPr lang="ro-RO" smtClean="0"/>
              <a:t>10.02.2023</a:t>
            </a:fld>
            <a:endParaRPr lang="en-US" dirty="0"/>
          </a:p>
        </p:txBody>
      </p:sp>
      <p:sp>
        <p:nvSpPr>
          <p:cNvPr id="11" name="Substituent subsol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endParaRPr lang="en-US" dirty="0"/>
          </a:p>
        </p:txBody>
      </p:sp>
      <p:sp>
        <p:nvSpPr>
          <p:cNvPr id="12" name="Substituent număr diapozitiv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hasCustomPrompt="1"/>
          </p:nvPr>
        </p:nvSpPr>
        <p:spPr/>
        <p:txBody>
          <a:bodyPr rtlCol="0"/>
          <a:lstStyle/>
          <a:p>
            <a:pPr rtl="0"/>
            <a:r>
              <a:rPr lang="ro" dirty="0"/>
              <a:t>Faceți clic pentru a edita stilul de</a:t>
            </a:r>
            <a:r>
              <a:rPr lang="en-US" dirty="0"/>
              <a:t> </a:t>
            </a:r>
            <a:r>
              <a:rPr lang="ro" dirty="0"/>
              <a:t>titlu coordonator</a:t>
            </a:r>
            <a:endParaRPr lang="en-US" dirty="0"/>
          </a:p>
        </p:txBody>
      </p:sp>
      <p:sp>
        <p:nvSpPr>
          <p:cNvPr id="6" name="Substituent dată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fld id="{7626BFB8-4795-422A-869A-271619A96EEE}" type="datetime1">
              <a:rPr lang="ro-RO" smtClean="0"/>
              <a:t>10.02.2023</a:t>
            </a:fld>
            <a:endParaRPr lang="en-US" dirty="0"/>
          </a:p>
        </p:txBody>
      </p:sp>
      <p:sp>
        <p:nvSpPr>
          <p:cNvPr id="7" name="Substituent subsol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endParaRPr lang="en-US" dirty="0"/>
          </a:p>
        </p:txBody>
      </p:sp>
      <p:sp>
        <p:nvSpPr>
          <p:cNvPr id="8" name="Substituent număr diapozitiv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10" name="Dreptunghi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ubstituent dată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A770A770-6EAB-4DD2-8F40-9636062867BB}" type="datetime1">
              <a:rPr lang="ro-RO" smtClean="0"/>
              <a:t>10.02.2023</a:t>
            </a:fld>
            <a:endParaRPr lang="en-US" dirty="0"/>
          </a:p>
        </p:txBody>
      </p:sp>
      <p:sp>
        <p:nvSpPr>
          <p:cNvPr id="3" name="Substituent subsol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US" dirty="0"/>
          </a:p>
        </p:txBody>
      </p:sp>
      <p:sp>
        <p:nvSpPr>
          <p:cNvPr id="4" name="Substituent număr diapozitiv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ținut cu legendă">
    <p:spTree>
      <p:nvGrpSpPr>
        <p:cNvPr id="1" name=""/>
        <p:cNvGrpSpPr/>
        <p:nvPr/>
      </p:nvGrpSpPr>
      <p:grpSpPr>
        <a:xfrm>
          <a:off x="0" y="0"/>
          <a:ext cx="0" cy="0"/>
          <a:chOff x="0" y="0"/>
          <a:chExt cx="0" cy="0"/>
        </a:xfrm>
      </p:grpSpPr>
      <p:sp>
        <p:nvSpPr>
          <p:cNvPr id="8" name="Dreptunghi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u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ro-RO"/>
              <a:t>Faceți clic pentru a edita stilul de titlu coordonator</a:t>
            </a:r>
            <a:endParaRPr lang="en-US" dirty="0"/>
          </a:p>
        </p:txBody>
      </p:sp>
      <p:sp>
        <p:nvSpPr>
          <p:cNvPr id="3" name="Substituent conținut 2"/>
          <p:cNvSpPr>
            <a:spLocks noGrp="1"/>
          </p:cNvSpPr>
          <p:nvPr>
            <p:ph idx="1"/>
          </p:nvPr>
        </p:nvSpPr>
        <p:spPr>
          <a:xfrm>
            <a:off x="5458984" y="812799"/>
            <a:ext cx="5928344" cy="5294757"/>
          </a:xfrm>
        </p:spPr>
        <p:txBody>
          <a:bodyPr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4" name="Substituent text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ro-RO"/>
              <a:t>Faceţi clic pentru a edita Master stiluri text</a:t>
            </a:r>
          </a:p>
        </p:txBody>
      </p:sp>
      <p:sp>
        <p:nvSpPr>
          <p:cNvPr id="5" name="Substituent dată 4"/>
          <p:cNvSpPr>
            <a:spLocks noGrp="1"/>
          </p:cNvSpPr>
          <p:nvPr>
            <p:ph type="dt" sz="half" idx="10"/>
          </p:nvPr>
        </p:nvSpPr>
        <p:spPr>
          <a:xfrm>
            <a:off x="643464" y="6446520"/>
            <a:ext cx="3517568" cy="365125"/>
          </a:xfrm>
        </p:spPr>
        <p:txBody>
          <a:bodyPr rtlCol="0"/>
          <a:lstStyle>
            <a:lvl1pPr algn="l">
              <a:defRPr/>
            </a:lvl1pPr>
          </a:lstStyle>
          <a:p>
            <a:pPr rtl="0"/>
            <a:fld id="{D650A103-45A2-42BD-8179-A60CCD7FDA29}" type="datetime1">
              <a:rPr lang="ro-RO" smtClean="0"/>
              <a:t>10.02.2023</a:t>
            </a:fld>
            <a:endParaRPr lang="en-US" dirty="0"/>
          </a:p>
        </p:txBody>
      </p:sp>
      <p:sp>
        <p:nvSpPr>
          <p:cNvPr id="6" name="Substituent subsol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endParaRPr lang="en-US" dirty="0"/>
          </a:p>
        </p:txBody>
      </p:sp>
      <p:sp>
        <p:nvSpPr>
          <p:cNvPr id="7" name="Substituent număr diapozitiv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US" smtClean="0"/>
              <a:pPr rtl="0"/>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sp>
        <p:nvSpPr>
          <p:cNvPr id="8" name="Dreptunghi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stituent imagine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ro-RO"/>
              <a:t>Faceți clic pe pictogramă pentru a adăuga o imagine</a:t>
            </a:r>
            <a:endParaRPr lang="en-US" dirty="0"/>
          </a:p>
        </p:txBody>
      </p:sp>
      <p:sp>
        <p:nvSpPr>
          <p:cNvPr id="2" name="Titlu 1"/>
          <p:cNvSpPr>
            <a:spLocks noGrp="1"/>
          </p:cNvSpPr>
          <p:nvPr>
            <p:ph type="title"/>
          </p:nvPr>
        </p:nvSpPr>
        <p:spPr>
          <a:xfrm>
            <a:off x="1097279" y="4799362"/>
            <a:ext cx="10113645" cy="743682"/>
          </a:xfrm>
        </p:spPr>
        <p:txBody>
          <a:bodyPr tIns="0" bIns="0" rtlCol="0" anchor="b">
            <a:noAutofit/>
          </a:bodyPr>
          <a:lstStyle>
            <a:lvl1pPr>
              <a:defRPr sz="3200" b="0">
                <a:solidFill>
                  <a:srgbClr val="FFFFFF"/>
                </a:solidFill>
              </a:defRPr>
            </a:lvl1pPr>
          </a:lstStyle>
          <a:p>
            <a:pPr rtl="0"/>
            <a:r>
              <a:rPr lang="ro-RO"/>
              <a:t>Faceți clic pentru a edita stilul de titlu coordonator</a:t>
            </a:r>
            <a:endParaRPr lang="en-US" dirty="0"/>
          </a:p>
        </p:txBody>
      </p:sp>
      <p:sp>
        <p:nvSpPr>
          <p:cNvPr id="4" name="Substituent text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ro-RO"/>
              <a:t>Faceţi clic pentru a edita Master stiluri text</a:t>
            </a:r>
          </a:p>
        </p:txBody>
      </p:sp>
      <p:sp>
        <p:nvSpPr>
          <p:cNvPr id="5" name="Substituent dată 4"/>
          <p:cNvSpPr>
            <a:spLocks noGrp="1"/>
          </p:cNvSpPr>
          <p:nvPr>
            <p:ph type="dt" sz="half" idx="10"/>
          </p:nvPr>
        </p:nvSpPr>
        <p:spPr/>
        <p:txBody>
          <a:bodyPr rtlCol="0"/>
          <a:lstStyle>
            <a:lvl1pPr>
              <a:defRPr/>
            </a:lvl1pPr>
          </a:lstStyle>
          <a:p>
            <a:pPr rtl="0"/>
            <a:fld id="{71F60373-5127-44FB-BC34-C86DA015266A}" type="datetime1">
              <a:rPr lang="ro-RO" smtClean="0"/>
              <a:t>10.02.2023</a:t>
            </a:fld>
            <a:endParaRPr lang="en-US" dirty="0"/>
          </a:p>
        </p:txBody>
      </p:sp>
      <p:sp>
        <p:nvSpPr>
          <p:cNvPr id="6" name="Substituent subsol 5"/>
          <p:cNvSpPr>
            <a:spLocks noGrp="1"/>
          </p:cNvSpPr>
          <p:nvPr>
            <p:ph type="ftr" sz="quarter" idx="11"/>
          </p:nvPr>
        </p:nvSpPr>
        <p:spPr>
          <a:xfrm>
            <a:off x="1097279" y="6446838"/>
            <a:ext cx="6818262" cy="365125"/>
          </a:xfrm>
        </p:spPr>
        <p:txBody>
          <a:bodyPr rtlCol="0"/>
          <a:lstStyle/>
          <a:p>
            <a:pPr algn="l" rtl="0"/>
            <a:endParaRPr lang="en-US" dirty="0"/>
          </a:p>
        </p:txBody>
      </p:sp>
      <p:sp>
        <p:nvSpPr>
          <p:cNvPr id="7" name="Substituent număr diapozitiv 6"/>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u și text vertical">
    <p:spTree>
      <p:nvGrpSpPr>
        <p:cNvPr id="1" name=""/>
        <p:cNvGrpSpPr/>
        <p:nvPr/>
      </p:nvGrpSpPr>
      <p:grpSpPr>
        <a:xfrm>
          <a:off x="0" y="0"/>
          <a:ext cx="0" cy="0"/>
          <a:chOff x="0" y="0"/>
          <a:chExt cx="0" cy="0"/>
        </a:xfrm>
      </p:grpSpPr>
      <p:sp>
        <p:nvSpPr>
          <p:cNvPr id="2" name="Titlu 1"/>
          <p:cNvSpPr>
            <a:spLocks noGrp="1"/>
          </p:cNvSpPr>
          <p:nvPr>
            <p:ph type="title" hasCustomPrompt="1"/>
          </p:nvPr>
        </p:nvSpPr>
        <p:spPr/>
        <p:txBody>
          <a:bodyPr rtlCol="0"/>
          <a:lstStyle/>
          <a:p>
            <a:pPr rtl="0"/>
            <a:r>
              <a:rPr lang="ro" dirty="0"/>
              <a:t>Faceți clic pentru a edita stilul de</a:t>
            </a:r>
            <a:r>
              <a:rPr lang="en-US" dirty="0"/>
              <a:t> </a:t>
            </a:r>
            <a:r>
              <a:rPr lang="ro" dirty="0"/>
              <a:t>titlu coordonator</a:t>
            </a:r>
            <a:endParaRPr lang="en-US" dirty="0"/>
          </a:p>
        </p:txBody>
      </p:sp>
      <p:sp>
        <p:nvSpPr>
          <p:cNvPr id="3" name="Substituent text vertical 2"/>
          <p:cNvSpPr>
            <a:spLocks noGrp="1"/>
          </p:cNvSpPr>
          <p:nvPr>
            <p:ph type="body" orient="vert" idx="1"/>
          </p:nvPr>
        </p:nvSpPr>
        <p:spPr/>
        <p:txBody>
          <a:bodyPr vert="eaVert" lIns="45720" tIns="0" rIns="45720" bIns="0"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7" name="Substituent dată 6">
            <a:extLst>
              <a:ext uri="{FF2B5EF4-FFF2-40B4-BE49-F238E27FC236}">
                <a16:creationId xmlns:a16="http://schemas.microsoft.com/office/drawing/2014/main" id="{7D5506EE-1026-4F35-9ACC-BD05BE0F9B36}"/>
              </a:ext>
            </a:extLst>
          </p:cNvPr>
          <p:cNvSpPr>
            <a:spLocks noGrp="1"/>
          </p:cNvSpPr>
          <p:nvPr>
            <p:ph type="dt" sz="half" idx="10"/>
          </p:nvPr>
        </p:nvSpPr>
        <p:spPr/>
        <p:txBody>
          <a:bodyPr rtlCol="0"/>
          <a:lstStyle/>
          <a:p>
            <a:pPr rtl="0"/>
            <a:fld id="{BC9E583C-2495-4A3C-BE07-CB3A24518A29}" type="datetime1">
              <a:rPr lang="ro-RO" smtClean="0"/>
              <a:t>10.02.2023</a:t>
            </a:fld>
            <a:endParaRPr lang="en-US" dirty="0"/>
          </a:p>
        </p:txBody>
      </p:sp>
      <p:sp>
        <p:nvSpPr>
          <p:cNvPr id="8" name="Substituent subsol 7">
            <a:extLst>
              <a:ext uri="{FF2B5EF4-FFF2-40B4-BE49-F238E27FC236}">
                <a16:creationId xmlns:a16="http://schemas.microsoft.com/office/drawing/2014/main" id="{B7696E5F-8D95-4450-AE52-5438E6EDE2BF}"/>
              </a:ext>
            </a:extLst>
          </p:cNvPr>
          <p:cNvSpPr>
            <a:spLocks noGrp="1"/>
          </p:cNvSpPr>
          <p:nvPr>
            <p:ph type="ftr" sz="quarter" idx="11"/>
          </p:nvPr>
        </p:nvSpPr>
        <p:spPr/>
        <p:txBody>
          <a:bodyPr rtlCol="0"/>
          <a:lstStyle/>
          <a:p>
            <a:pPr rtl="0"/>
            <a:endParaRPr lang="en-US" dirty="0"/>
          </a:p>
        </p:txBody>
      </p:sp>
      <p:sp>
        <p:nvSpPr>
          <p:cNvPr id="9" name="Substituent număr diapozitiv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sp>
        <p:nvSpPr>
          <p:cNvPr id="9" name="Dreptunghi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u vertical 1"/>
          <p:cNvSpPr>
            <a:spLocks noGrp="1"/>
          </p:cNvSpPr>
          <p:nvPr>
            <p:ph type="title" orient="vert"/>
          </p:nvPr>
        </p:nvSpPr>
        <p:spPr>
          <a:xfrm>
            <a:off x="8724900" y="412302"/>
            <a:ext cx="2628900" cy="5759898"/>
          </a:xfrm>
        </p:spPr>
        <p:txBody>
          <a:bodyPr vert="eaVert" rtlCol="0">
            <a:normAutofit/>
          </a:bodyPr>
          <a:lstStyle>
            <a:lvl1pPr>
              <a:defRPr sz="4400"/>
            </a:lvl1pPr>
          </a:lstStyle>
          <a:p>
            <a:pPr rtl="0"/>
            <a:r>
              <a:rPr lang="ro-RO"/>
              <a:t>Faceți clic pentru a edita stilul de titlu coordonator</a:t>
            </a:r>
            <a:endParaRPr lang="en-US" dirty="0"/>
          </a:p>
        </p:txBody>
      </p:sp>
      <p:sp>
        <p:nvSpPr>
          <p:cNvPr id="3" name="Substituent text vertical 2"/>
          <p:cNvSpPr>
            <a:spLocks noGrp="1"/>
          </p:cNvSpPr>
          <p:nvPr>
            <p:ph type="body" orient="vert" idx="1"/>
          </p:nvPr>
        </p:nvSpPr>
        <p:spPr>
          <a:xfrm>
            <a:off x="838200" y="412302"/>
            <a:ext cx="7734300" cy="5759898"/>
          </a:xfrm>
        </p:spPr>
        <p:txBody>
          <a:bodyPr vert="eaVert" lIns="45720" tIns="0" rIns="45720" bIns="0" rtlCol="0"/>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7" name="Substituent dată 6">
            <a:extLst>
              <a:ext uri="{FF2B5EF4-FFF2-40B4-BE49-F238E27FC236}">
                <a16:creationId xmlns:a16="http://schemas.microsoft.com/office/drawing/2014/main" id="{AF33D6B0-F070-45C4-A472-19F432BE3932}"/>
              </a:ext>
            </a:extLst>
          </p:cNvPr>
          <p:cNvSpPr>
            <a:spLocks noGrp="1"/>
          </p:cNvSpPr>
          <p:nvPr>
            <p:ph type="dt" sz="half" idx="10"/>
          </p:nvPr>
        </p:nvSpPr>
        <p:spPr/>
        <p:txBody>
          <a:bodyPr rtlCol="0"/>
          <a:lstStyle/>
          <a:p>
            <a:pPr rtl="0"/>
            <a:fld id="{9DD3790B-C1E0-45A2-971C-F15ECDA2076A}" type="datetime1">
              <a:rPr lang="ro-RO" smtClean="0"/>
              <a:t>10.02.2023</a:t>
            </a:fld>
            <a:endParaRPr lang="en-US" dirty="0"/>
          </a:p>
        </p:txBody>
      </p:sp>
      <p:sp>
        <p:nvSpPr>
          <p:cNvPr id="8" name="Substituent subsol 7">
            <a:extLst>
              <a:ext uri="{FF2B5EF4-FFF2-40B4-BE49-F238E27FC236}">
                <a16:creationId xmlns:a16="http://schemas.microsoft.com/office/drawing/2014/main" id="{9975399F-DAB2-410D-967F-ED17E6F796E7}"/>
              </a:ext>
            </a:extLst>
          </p:cNvPr>
          <p:cNvSpPr>
            <a:spLocks noGrp="1"/>
          </p:cNvSpPr>
          <p:nvPr>
            <p:ph type="ftr" sz="quarter" idx="11"/>
          </p:nvPr>
        </p:nvSpPr>
        <p:spPr/>
        <p:txBody>
          <a:bodyPr rtlCol="0"/>
          <a:lstStyle/>
          <a:p>
            <a:pPr rtl="0"/>
            <a:endParaRPr lang="en-US" dirty="0"/>
          </a:p>
        </p:txBody>
      </p:sp>
      <p:sp>
        <p:nvSpPr>
          <p:cNvPr id="10" name="Substituent număr diapozitiv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Dreptunghi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ubstituent titlu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ro" dirty="0"/>
              <a:t>Faceți clic pentru a edita stilul de titlu coordonator</a:t>
            </a:r>
            <a:endParaRPr lang="en-US" dirty="0"/>
          </a:p>
        </p:txBody>
      </p:sp>
      <p:sp>
        <p:nvSpPr>
          <p:cNvPr id="3" name="Substituent text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rtl="0"/>
            <a:r>
              <a:rPr lang="ro"/>
              <a:t>Faceți clic pentru a edita stilurile de text coordonator</a:t>
            </a:r>
          </a:p>
          <a:p>
            <a:pPr lvl="1" rtl="0"/>
            <a:r>
              <a:rPr lang="ro"/>
              <a:t>Al doilea nivel</a:t>
            </a:r>
          </a:p>
          <a:p>
            <a:pPr lvl="2" rtl="0"/>
            <a:r>
              <a:rPr lang="ro"/>
              <a:t>Al treilea nivel</a:t>
            </a:r>
          </a:p>
          <a:p>
            <a:pPr lvl="3" rtl="0"/>
            <a:r>
              <a:rPr lang="ro"/>
              <a:t>Al patrulea nivel</a:t>
            </a:r>
          </a:p>
          <a:p>
            <a:pPr lvl="4" rtl="0"/>
            <a:r>
              <a:rPr lang="ro"/>
              <a:t>Al cincilea nivel</a:t>
            </a:r>
            <a:endParaRPr lang="en-US" dirty="0"/>
          </a:p>
        </p:txBody>
      </p:sp>
      <p:sp>
        <p:nvSpPr>
          <p:cNvPr id="4" name="Substituent dată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pPr rtl="0"/>
            <a:fld id="{7016D0B4-A224-40F7-AD04-9D490C2EC635}" type="datetime1">
              <a:rPr lang="ro-RO" smtClean="0"/>
              <a:t>10.02.2023</a:t>
            </a:fld>
            <a:endParaRPr lang="en-US" dirty="0"/>
          </a:p>
        </p:txBody>
      </p:sp>
      <p:sp>
        <p:nvSpPr>
          <p:cNvPr id="5" name="Substituent subsol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pPr rtl="0"/>
            <a:endParaRPr lang="en-US" dirty="0"/>
          </a:p>
        </p:txBody>
      </p:sp>
      <p:sp>
        <p:nvSpPr>
          <p:cNvPr id="6" name="Substituent număr diapozitiv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pPr rtl="0"/>
            <a:fld id="{3A98EE3D-8CD1-4C3F-BD1C-C98C9596463C}" type="slidenum">
              <a:rPr lang="en-US" smtClean="0"/>
              <a:t>‹#›</a:t>
            </a:fld>
            <a:endParaRPr lang="en-US" dirty="0"/>
          </a:p>
        </p:txBody>
      </p:sp>
      <p:cxnSp>
        <p:nvCxnSpPr>
          <p:cNvPr id="10" name="Conector drept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hyperlink" Target="https://images.app.goo.gl/UwKxNo5hbEnar9VK8" TargetMode="External"/><Relationship Id="rId3" Type="http://schemas.openxmlformats.org/officeDocument/2006/relationships/hyperlink" Target="https://news.marriott.com/brands/delta-hotels" TargetMode="External"/><Relationship Id="rId7" Type="http://schemas.openxmlformats.org/officeDocument/2006/relationships/hyperlink" Target="https://www.soegjobs.com/4-elements-successful-hospitality-business/" TargetMode="External"/><Relationship Id="rId2" Type="http://schemas.openxmlformats.org/officeDocument/2006/relationships/hyperlink" Target="https://staypedia.fandom.com/wiki/Delta_Hotels" TargetMode="External"/><Relationship Id="rId1" Type="http://schemas.openxmlformats.org/officeDocument/2006/relationships/slideLayout" Target="../slideLayouts/slideLayout2.xml"/><Relationship Id="rId6" Type="http://schemas.openxmlformats.org/officeDocument/2006/relationships/hyperlink" Target="https://www.acsedu.co.uk/uploads/Tourism/Lesson%201%20and%20Assignment%201%20Sample%20Hotel%20Management.pdf" TargetMode="External"/><Relationship Id="rId11" Type="http://schemas.openxmlformats.org/officeDocument/2006/relationships/hyperlink" Target="http://reviewpro.com/" TargetMode="External"/><Relationship Id="rId5" Type="http://schemas.openxmlformats.org/officeDocument/2006/relationships/hyperlink" Target="https://delta-hotels.marriott.com/about-delta-hotels/" TargetMode="External"/><Relationship Id="rId10" Type="http://schemas.openxmlformats.org/officeDocument/2006/relationships/hyperlink" Target="https://www.marriott.com/en-us/hotels/yyzdl-delta-hotels/overview/" TargetMode="External"/><Relationship Id="rId4" Type="http://schemas.openxmlformats.org/officeDocument/2006/relationships/hyperlink" Target="https://pretzelbender.com/delta-hotels-and-resorts-expect-even-more-campaign" TargetMode="External"/><Relationship Id="rId9" Type="http://schemas.openxmlformats.org/officeDocument/2006/relationships/hyperlink" Target="https://setupmyhotel.com/train-my-hotel-staff/securityandloss/765-departments-that-make-a-hotel.am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blip>
          <a:srcRect/>
          <a:tile tx="0" ty="0" sx="100000" sy="100000" flip="none" algn="tl"/>
        </a:blipFill>
        <a:effectLst/>
      </p:bgPr>
    </p:bg>
    <p:spTree>
      <p:nvGrpSpPr>
        <p:cNvPr id="1" name=""/>
        <p:cNvGrpSpPr/>
        <p:nvPr/>
      </p:nvGrpSpPr>
      <p:grpSpPr>
        <a:xfrm>
          <a:off x="0" y="0"/>
          <a:ext cx="0" cy="0"/>
          <a:chOff x="0" y="0"/>
          <a:chExt cx="0" cy="0"/>
        </a:xfrm>
      </p:grpSpPr>
      <p:pic>
        <p:nvPicPr>
          <p:cNvPr id="8" name="Imagine 7">
            <a:extLst>
              <a:ext uri="{FF2B5EF4-FFF2-40B4-BE49-F238E27FC236}">
                <a16:creationId xmlns:a16="http://schemas.microsoft.com/office/drawing/2014/main" id="{A6A61D0A-9A9B-2574-055C-17C43F6EBB9C}"/>
              </a:ext>
            </a:extLst>
          </p:cNvPr>
          <p:cNvPicPr>
            <a:picLocks noGrp="1" noRot="1" noChangeAspect="1" noMove="1" noResize="1" noEditPoints="1" noAdjustHandles="1" noChangeArrowheads="1" noChangeShapeType="1" noCrop="1"/>
          </p:cNvPicPr>
          <p:nvPr/>
        </p:nvPicPr>
        <p:blipFill>
          <a:blip r:embed="rId3">
            <a:alphaModFix amt="70000"/>
          </a:blip>
          <a:stretch>
            <a:fillRect/>
          </a:stretch>
        </p:blipFill>
        <p:spPr>
          <a:xfrm>
            <a:off x="4635314" y="0"/>
            <a:ext cx="7556686" cy="6858000"/>
          </a:xfrm>
          <a:prstGeom prst="rect">
            <a:avLst/>
          </a:prstGeom>
        </p:spPr>
      </p:pic>
      <p:sp useBgFill="1">
        <p:nvSpPr>
          <p:cNvPr id="22" name="Dreptunghi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pic>
        <p:nvPicPr>
          <p:cNvPr id="5" name="Imagine 4" descr="O imagine care conține clădire, așezat, bancă, lateral&#10;&#10;Descriere generată automat">
            <a:extLst>
              <a:ext uri="{FF2B5EF4-FFF2-40B4-BE49-F238E27FC236}">
                <a16:creationId xmlns:a16="http://schemas.microsoft.com/office/drawing/2014/main" id="{282CF6DD-7FE8-4063-9551-1B7BBCE92ABE}"/>
              </a:ext>
            </a:extLst>
          </p:cNvPr>
          <p:cNvPicPr>
            <a:picLocks noChangeAspect="1"/>
          </p:cNvPicPr>
          <p:nvPr/>
        </p:nvPicPr>
        <p:blipFill rotWithShape="1">
          <a:blip r:embed="rId4">
            <a:alphaModFix amt="85000"/>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Conector drept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Dreptunghi 10">
            <a:extLst>
              <a:ext uri="{FF2B5EF4-FFF2-40B4-BE49-F238E27FC236}">
                <a16:creationId xmlns:a16="http://schemas.microsoft.com/office/drawing/2014/main" id="{67F26776-E189-EE6D-AE09-8744D9540B1B}"/>
              </a:ext>
            </a:extLst>
          </p:cNvPr>
          <p:cNvSpPr/>
          <p:nvPr/>
        </p:nvSpPr>
        <p:spPr>
          <a:xfrm>
            <a:off x="8214436" y="193880"/>
            <a:ext cx="3884397" cy="2308324"/>
          </a:xfrm>
          <a:prstGeom prst="rect">
            <a:avLst/>
          </a:prstGeom>
          <a:noFill/>
        </p:spPr>
        <p:txBody>
          <a:bodyPr wrap="none" lIns="91440" tIns="45720" rIns="91440" bIns="45720">
            <a:spAutoFit/>
          </a:bodyPr>
          <a:lstStyle/>
          <a:p>
            <a:pPr algn="ctr"/>
            <a:r>
              <a:rPr lang="ro-RO" sz="4800" b="1"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Delta Hotels</a:t>
            </a:r>
            <a:br>
              <a:rPr lang="ro-RO" sz="4800" b="1"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ro-RO" sz="4800" b="1"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Marriott </a:t>
            </a:r>
            <a:endParaRPr lang="en-US" sz="4800" b="1"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r>
              <a:rPr lang="ro-RO" sz="4800" b="1"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International</a:t>
            </a: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stituent dată 3">
            <a:extLst>
              <a:ext uri="{FF2B5EF4-FFF2-40B4-BE49-F238E27FC236}">
                <a16:creationId xmlns:a16="http://schemas.microsoft.com/office/drawing/2014/main" id="{9812A473-674B-5E06-8DBA-E78113080171}"/>
              </a:ext>
            </a:extLst>
          </p:cNvPr>
          <p:cNvSpPr>
            <a:spLocks noGrp="1"/>
          </p:cNvSpPr>
          <p:nvPr>
            <p:ph type="dt" sz="half" idx="10"/>
          </p:nvPr>
        </p:nvSpPr>
        <p:spPr/>
        <p:txBody>
          <a:bodyPr/>
          <a:lstStyle/>
          <a:p>
            <a:pPr rtl="0"/>
            <a:fld id="{CE466E40-9FFF-45F7-B14A-0CFDBD9C1342}" type="datetime1">
              <a:rPr lang="ro-RO" smtClean="0"/>
              <a:t>10.02.2023</a:t>
            </a:fld>
            <a:endParaRPr lang="en-US" dirty="0"/>
          </a:p>
        </p:txBody>
      </p:sp>
      <p:sp>
        <p:nvSpPr>
          <p:cNvPr id="10" name="CasetăText 9">
            <a:extLst>
              <a:ext uri="{FF2B5EF4-FFF2-40B4-BE49-F238E27FC236}">
                <a16:creationId xmlns:a16="http://schemas.microsoft.com/office/drawing/2014/main" id="{0EF86177-98D9-3530-8973-0C05C719EEF6}"/>
              </a:ext>
            </a:extLst>
          </p:cNvPr>
          <p:cNvSpPr txBox="1"/>
          <p:nvPr/>
        </p:nvSpPr>
        <p:spPr>
          <a:xfrm>
            <a:off x="769258" y="1509486"/>
            <a:ext cx="4841834" cy="2585323"/>
          </a:xfrm>
          <a:prstGeom prst="rect">
            <a:avLst/>
          </a:prstGeom>
          <a:noFill/>
        </p:spPr>
        <p:txBody>
          <a:bodyPr wrap="square" rtlCol="0">
            <a:spAutoFit/>
          </a:bodyPr>
          <a:lstStyle/>
          <a:p>
            <a:pPr marL="285750" indent="-285750">
              <a:buFont typeface="Arial" panose="020B0604020202020204" pitchFamily="34" charset="0"/>
              <a:buChar char="•"/>
            </a:pPr>
            <a:r>
              <a:rPr lang="en-US" dirty="0"/>
              <a:t>Introduction </a:t>
            </a:r>
          </a:p>
          <a:p>
            <a:pPr marL="285750" indent="-285750">
              <a:buFont typeface="Arial" panose="020B0604020202020204" pitchFamily="34" charset="0"/>
              <a:buChar char="•"/>
            </a:pPr>
            <a:r>
              <a:rPr lang="en-US" dirty="0"/>
              <a:t>Brand Facilities</a:t>
            </a:r>
          </a:p>
          <a:p>
            <a:pPr marL="285750" indent="-285750">
              <a:buFont typeface="Arial" panose="020B0604020202020204" pitchFamily="34" charset="0"/>
              <a:buChar char="•"/>
            </a:pPr>
            <a:r>
              <a:rPr lang="en-US" dirty="0"/>
              <a:t>Customer base</a:t>
            </a:r>
          </a:p>
          <a:p>
            <a:pPr marL="285750" indent="-285750">
              <a:buFont typeface="Arial" panose="020B0604020202020204" pitchFamily="34" charset="0"/>
              <a:buChar char="•"/>
            </a:pPr>
            <a:r>
              <a:rPr lang="en-US" dirty="0"/>
              <a:t>Guest Service</a:t>
            </a:r>
          </a:p>
          <a:p>
            <a:pPr marL="285750" indent="-285750">
              <a:buFont typeface="Arial" panose="020B0604020202020204" pitchFamily="34" charset="0"/>
              <a:buChar char="•"/>
            </a:pPr>
            <a:r>
              <a:rPr lang="en-US" dirty="0"/>
              <a:t>Role of Guest Service</a:t>
            </a:r>
          </a:p>
          <a:p>
            <a:pPr marL="285750" indent="-285750">
              <a:buFont typeface="Arial" panose="020B0604020202020204" pitchFamily="34" charset="0"/>
              <a:buChar char="•"/>
            </a:pPr>
            <a:r>
              <a:rPr lang="en-US" dirty="0"/>
              <a:t>Importance of Hospitality</a:t>
            </a:r>
          </a:p>
          <a:p>
            <a:pPr marL="285750" indent="-285750">
              <a:buFont typeface="Arial" panose="020B0604020202020204" pitchFamily="34" charset="0"/>
              <a:buChar char="•"/>
            </a:pPr>
            <a:r>
              <a:rPr lang="en-US" dirty="0"/>
              <a:t>Reference list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hu-HU" dirty="0"/>
          </a:p>
        </p:txBody>
      </p:sp>
      <p:pic>
        <p:nvPicPr>
          <p:cNvPr id="11" name="Imagine 10">
            <a:extLst>
              <a:ext uri="{FF2B5EF4-FFF2-40B4-BE49-F238E27FC236}">
                <a16:creationId xmlns:a16="http://schemas.microsoft.com/office/drawing/2014/main" id="{3ED3CC9F-A07F-09FE-5F8A-49F255DCBFA8}"/>
              </a:ext>
            </a:extLst>
          </p:cNvPr>
          <p:cNvPicPr>
            <a:picLocks noChangeAspect="1"/>
          </p:cNvPicPr>
          <p:nvPr/>
        </p:nvPicPr>
        <p:blipFill>
          <a:blip r:embed="rId2"/>
          <a:stretch>
            <a:fillRect/>
          </a:stretch>
        </p:blipFill>
        <p:spPr>
          <a:xfrm>
            <a:off x="4724400" y="-1"/>
            <a:ext cx="7467600" cy="6811963"/>
          </a:xfrm>
          <a:prstGeom prst="rect">
            <a:avLst/>
          </a:prstGeom>
        </p:spPr>
      </p:pic>
    </p:spTree>
    <p:extLst>
      <p:ext uri="{BB962C8B-B14F-4D97-AF65-F5344CB8AC3E}">
        <p14:creationId xmlns:p14="http://schemas.microsoft.com/office/powerpoint/2010/main" val="763120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4000"/>
            <a:lum/>
          </a:blip>
          <a:srcRect/>
          <a:stretch>
            <a:fillRect t="-9000" b="-9000"/>
          </a:stretch>
        </a:blip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E62ABC5-9E3F-42F2-6C12-1D8C4DC65EAC}"/>
              </a:ext>
            </a:extLst>
          </p:cNvPr>
          <p:cNvSpPr>
            <a:spLocks noGrp="1"/>
          </p:cNvSpPr>
          <p:nvPr>
            <p:ph type="title"/>
          </p:nvPr>
        </p:nvSpPr>
        <p:spPr>
          <a:xfrm>
            <a:off x="0" y="0"/>
            <a:ext cx="7291977" cy="1034197"/>
          </a:xfrm>
        </p:spPr>
        <p:txBody>
          <a:bodyPr/>
          <a:lstStyle/>
          <a:p>
            <a:r>
              <a:rPr lang="en-US" b="1" dirty="0">
                <a:latin typeface="Arial" panose="020B0604020202020204" pitchFamily="34" charset="0"/>
                <a:cs typeface="Arial" panose="020B0604020202020204" pitchFamily="34" charset="0"/>
              </a:rPr>
              <a:t>History of Delta Hotels :</a:t>
            </a:r>
            <a:endParaRPr lang="hu-HU" b="1" dirty="0">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32A41BDF-DDBF-BBB4-26D1-DA4BE0FAE6A9}"/>
              </a:ext>
            </a:extLst>
          </p:cNvPr>
          <p:cNvSpPr>
            <a:spLocks noGrp="1"/>
          </p:cNvSpPr>
          <p:nvPr>
            <p:ph idx="1"/>
          </p:nvPr>
        </p:nvSpPr>
        <p:spPr>
          <a:xfrm>
            <a:off x="139337" y="1514928"/>
            <a:ext cx="11689807" cy="4987471"/>
          </a:xfrm>
        </p:spPr>
        <p:txBody>
          <a:bodyPr/>
          <a:lstStyle/>
          <a:p>
            <a:pPr algn="just">
              <a:buFont typeface="Arial" panose="020B0604020202020204" pitchFamily="34" charset="0"/>
              <a:buChar char="•"/>
            </a:pPr>
            <a:r>
              <a:rPr lang="en-US" sz="2300" dirty="0"/>
              <a:t> </a:t>
            </a:r>
            <a:r>
              <a:rPr lang="en-US" sz="2400" b="1" dirty="0">
                <a:latin typeface="Arial" panose="020B0604020202020204" pitchFamily="34" charset="0"/>
                <a:cs typeface="Arial" panose="020B0604020202020204" pitchFamily="34" charset="0"/>
              </a:rPr>
              <a:t>Founded in 1962 in Richmond by William Pattison</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The first hotel in United States was located in Orlando, Florida but was demolished </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Originally from Canada, the four-star brand owned by British Columbia Investment Management Corporation </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The Delta Hotels was bought in 2015 by Marriott International, who still owns it in the present.</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 Starting from 2018 it has 63 hotels with 15, 467 rooms</a:t>
            </a:r>
          </a:p>
          <a:p>
            <a:pPr algn="jus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algn="jus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algn="jus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algn="jus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algn="jus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0" indent="0">
              <a:buNone/>
            </a:pPr>
            <a:endParaRPr lang="en-US" sz="2300" b="1"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dirty="0"/>
          </a:p>
          <a:p>
            <a:pPr marL="0" indent="0">
              <a:buNone/>
            </a:pPr>
            <a:endParaRPr lang="hu-HU" dirty="0"/>
          </a:p>
        </p:txBody>
      </p:sp>
    </p:spTree>
    <p:extLst>
      <p:ext uri="{BB962C8B-B14F-4D97-AF65-F5344CB8AC3E}">
        <p14:creationId xmlns:p14="http://schemas.microsoft.com/office/powerpoint/2010/main" val="3428731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5000"/>
            <a:lum/>
          </a:blip>
          <a:srcRect/>
          <a:stretch>
            <a:fillRect t="-7000" b="-7000"/>
          </a:stretch>
        </a:blipFill>
        <a:effectLst/>
      </p:bgPr>
    </p:bg>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957F8EA7-B771-9522-278C-D85A46CE67AB}"/>
              </a:ext>
            </a:extLst>
          </p:cNvPr>
          <p:cNvSpPr>
            <a:spLocks noGrp="1"/>
          </p:cNvSpPr>
          <p:nvPr>
            <p:ph idx="1"/>
          </p:nvPr>
        </p:nvSpPr>
        <p:spPr>
          <a:xfrm>
            <a:off x="458651" y="2090057"/>
            <a:ext cx="10035177" cy="3706463"/>
          </a:xfrm>
        </p:spPr>
        <p:txBody>
          <a:bodyPr>
            <a:normAutofit lnSpcReduction="10000"/>
          </a:bodyPr>
          <a:lstStyle/>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 Travel experience in nearly 100 destinations ( North America, Asia, Europe etc.)</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 Focuses on the important details (simple but impeccable services)</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Free wi-fi</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Suitable dining options</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Pleasant and modern places to stay</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Special Delta Pantry for elite members</a:t>
            </a:r>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hu-HU" dirty="0"/>
          </a:p>
        </p:txBody>
      </p:sp>
      <p:sp>
        <p:nvSpPr>
          <p:cNvPr id="4" name="Substituent dată 3">
            <a:extLst>
              <a:ext uri="{FF2B5EF4-FFF2-40B4-BE49-F238E27FC236}">
                <a16:creationId xmlns:a16="http://schemas.microsoft.com/office/drawing/2014/main" id="{BD299B09-B100-45E6-98BF-67D8A617F511}"/>
              </a:ext>
            </a:extLst>
          </p:cNvPr>
          <p:cNvSpPr>
            <a:spLocks noGrp="1"/>
          </p:cNvSpPr>
          <p:nvPr>
            <p:ph type="dt" sz="half" idx="10"/>
          </p:nvPr>
        </p:nvSpPr>
        <p:spPr/>
        <p:txBody>
          <a:bodyPr/>
          <a:lstStyle/>
          <a:p>
            <a:pPr rtl="0"/>
            <a:fld id="{FA6CF7A8-AC5E-4832-97E1-FE9F0FC0565A}" type="datetime1">
              <a:rPr lang="ro-RO" smtClean="0"/>
              <a:t>10.02.2023</a:t>
            </a:fld>
            <a:endParaRPr lang="en-US" dirty="0"/>
          </a:p>
        </p:txBody>
      </p:sp>
      <p:sp>
        <p:nvSpPr>
          <p:cNvPr id="5" name="Dreptunghi 4">
            <a:extLst>
              <a:ext uri="{FF2B5EF4-FFF2-40B4-BE49-F238E27FC236}">
                <a16:creationId xmlns:a16="http://schemas.microsoft.com/office/drawing/2014/main" id="{34F17E1D-7C82-9E05-66D1-7E18E526C0C3}"/>
              </a:ext>
            </a:extLst>
          </p:cNvPr>
          <p:cNvSpPr/>
          <p:nvPr/>
        </p:nvSpPr>
        <p:spPr>
          <a:xfrm>
            <a:off x="25765" y="36549"/>
            <a:ext cx="608910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The Brand Facilities:</a:t>
            </a:r>
            <a:endParaRPr lang="ro-RO"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27568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stretch>
            <a:fillRect t="-9000" b="-9000"/>
          </a:stretch>
        </a:blip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46E349B-ED98-DA0B-E94D-112710D36DD7}"/>
              </a:ext>
            </a:extLst>
          </p:cNvPr>
          <p:cNvSpPr>
            <a:spLocks noGrp="1"/>
          </p:cNvSpPr>
          <p:nvPr>
            <p:ph type="title"/>
          </p:nvPr>
        </p:nvSpPr>
        <p:spPr>
          <a:xfrm>
            <a:off x="0" y="-356807"/>
            <a:ext cx="10058400" cy="1450757"/>
          </a:xfrm>
        </p:spPr>
        <p:txBody>
          <a:bodyPr/>
          <a:lstStyle/>
          <a:p>
            <a:r>
              <a:rPr lang="en-US" dirty="0"/>
              <a:t>Customers base:</a:t>
            </a:r>
            <a:endParaRPr lang="hu-HU" dirty="0"/>
          </a:p>
        </p:txBody>
      </p:sp>
      <p:sp>
        <p:nvSpPr>
          <p:cNvPr id="3" name="Substituent conținut 2">
            <a:extLst>
              <a:ext uri="{FF2B5EF4-FFF2-40B4-BE49-F238E27FC236}">
                <a16:creationId xmlns:a16="http://schemas.microsoft.com/office/drawing/2014/main" id="{4E0DD629-6564-DBC6-31EC-C115391532FC}"/>
              </a:ext>
            </a:extLst>
          </p:cNvPr>
          <p:cNvSpPr>
            <a:spLocks noGrp="1"/>
          </p:cNvSpPr>
          <p:nvPr>
            <p:ph idx="1"/>
          </p:nvPr>
        </p:nvSpPr>
        <p:spPr>
          <a:xfrm>
            <a:off x="328022" y="2079172"/>
            <a:ext cx="10058400" cy="3760891"/>
          </a:xfrm>
        </p:spPr>
        <p:txBody>
          <a:bodyPr/>
          <a:lstStyle/>
          <a:p>
            <a:pPr algn="just">
              <a:buFont typeface="Arial" panose="020B0604020202020204" pitchFamily="34" charset="0"/>
              <a:buChar char="•"/>
            </a:pPr>
            <a:r>
              <a:rPr lang="en-US" dirty="0"/>
              <a:t> </a:t>
            </a:r>
            <a:r>
              <a:rPr lang="en-US" sz="2400" b="1" dirty="0">
                <a:latin typeface="Arial" panose="020B0604020202020204" pitchFamily="34" charset="0"/>
                <a:cs typeface="Arial" panose="020B0604020202020204" pitchFamily="34" charset="0"/>
              </a:rPr>
              <a:t>Men and females</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Usually aged between 30-45 years</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Business travelers, </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Meeting planners</a:t>
            </a:r>
          </a:p>
          <a:p>
            <a:pPr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 Weddings</a:t>
            </a:r>
          </a:p>
          <a:p>
            <a:pPr>
              <a:buFont typeface="Arial" panose="020B0604020202020204" pitchFamily="34" charset="0"/>
              <a:buChar char="•"/>
            </a:pPr>
            <a:endParaRPr lang="hu-HU" dirty="0"/>
          </a:p>
        </p:txBody>
      </p:sp>
      <p:sp>
        <p:nvSpPr>
          <p:cNvPr id="4" name="Substituent dată 3">
            <a:extLst>
              <a:ext uri="{FF2B5EF4-FFF2-40B4-BE49-F238E27FC236}">
                <a16:creationId xmlns:a16="http://schemas.microsoft.com/office/drawing/2014/main" id="{968921EA-D844-0AE9-E0C5-5341D94DC28C}"/>
              </a:ext>
            </a:extLst>
          </p:cNvPr>
          <p:cNvSpPr>
            <a:spLocks noGrp="1"/>
          </p:cNvSpPr>
          <p:nvPr>
            <p:ph type="dt" sz="half" idx="10"/>
          </p:nvPr>
        </p:nvSpPr>
        <p:spPr/>
        <p:txBody>
          <a:bodyPr/>
          <a:lstStyle/>
          <a:p>
            <a:pPr rtl="0"/>
            <a:fld id="{FA6CF7A8-AC5E-4832-97E1-FE9F0FC0565A}" type="datetime1">
              <a:rPr lang="ro-RO" smtClean="0"/>
              <a:t>10.02.2023</a:t>
            </a:fld>
            <a:endParaRPr lang="en-US" dirty="0"/>
          </a:p>
        </p:txBody>
      </p:sp>
    </p:spTree>
    <p:extLst>
      <p:ext uri="{BB962C8B-B14F-4D97-AF65-F5344CB8AC3E}">
        <p14:creationId xmlns:p14="http://schemas.microsoft.com/office/powerpoint/2010/main" val="3513901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ine 4">
            <a:extLst>
              <a:ext uri="{FF2B5EF4-FFF2-40B4-BE49-F238E27FC236}">
                <a16:creationId xmlns:a16="http://schemas.microsoft.com/office/drawing/2014/main" id="{CA212297-3B69-046E-DB10-F8B262EFCDF8}"/>
              </a:ext>
            </a:extLst>
          </p:cNvPr>
          <p:cNvPicPr>
            <a:picLocks noChangeAspect="1"/>
          </p:cNvPicPr>
          <p:nvPr/>
        </p:nvPicPr>
        <p:blipFill rotWithShape="1">
          <a:blip r:embed="rId2"/>
          <a:srcRect r="25264" b="2"/>
          <a:stretch/>
        </p:blipFill>
        <p:spPr>
          <a:xfrm>
            <a:off x="5458984" y="812799"/>
            <a:ext cx="5928344" cy="5294757"/>
          </a:xfrm>
          <a:prstGeom prst="rect">
            <a:avLst/>
          </a:prstGeom>
          <a:noFill/>
        </p:spPr>
      </p:pic>
      <p:sp>
        <p:nvSpPr>
          <p:cNvPr id="3" name="Substituent conținut 2">
            <a:extLst>
              <a:ext uri="{FF2B5EF4-FFF2-40B4-BE49-F238E27FC236}">
                <a16:creationId xmlns:a16="http://schemas.microsoft.com/office/drawing/2014/main" id="{A2046ACF-181B-1F1D-A86B-67067AE4422E}"/>
              </a:ext>
            </a:extLst>
          </p:cNvPr>
          <p:cNvSpPr>
            <a:spLocks noGrp="1"/>
          </p:cNvSpPr>
          <p:nvPr>
            <p:ph type="body" sz="half" idx="2"/>
          </p:nvPr>
        </p:nvSpPr>
        <p:spPr>
          <a:xfrm>
            <a:off x="0" y="1"/>
            <a:ext cx="4688113" cy="6811644"/>
          </a:xfrm>
        </p:spPr>
        <p:txBody>
          <a:bodyPr>
            <a:normAutofit lnSpcReduction="10000"/>
          </a:bodyPr>
          <a:lstStyle/>
          <a:p>
            <a:r>
              <a:rPr lang="en-US" dirty="0">
                <a:latin typeface="Arial" panose="020B0604020202020204" pitchFamily="34" charset="0"/>
                <a:cs typeface="Arial" panose="020B0604020202020204" pitchFamily="34" charset="0"/>
              </a:rPr>
              <a:t>Nature </a:t>
            </a:r>
          </a:p>
          <a:p>
            <a:r>
              <a:rPr lang="en-US" dirty="0">
                <a:latin typeface="Arial" panose="020B0604020202020204" pitchFamily="34" charset="0"/>
                <a:cs typeface="Arial" panose="020B0604020202020204" pitchFamily="34" charset="0"/>
              </a:rPr>
              <a:t>A hotel is an establishment of a permanent nature ranging in standard and size, which consists of bedrooms and communal areas, offering short term accommodation for which money is paid. It is common for hotels to be classified or rated against a generic system which is often valid in one country.</a:t>
            </a:r>
          </a:p>
          <a:p>
            <a:r>
              <a:rPr lang="en-US" dirty="0">
                <a:latin typeface="Arial" panose="020B0604020202020204" pitchFamily="34" charset="0"/>
                <a:cs typeface="Arial" panose="020B0604020202020204" pitchFamily="34" charset="0"/>
              </a:rPr>
              <a:t>Scop </a:t>
            </a:r>
          </a:p>
          <a:p>
            <a:r>
              <a:rPr lang="en-US" dirty="0">
                <a:latin typeface="Arial" panose="020B0604020202020204" pitchFamily="34" charset="0"/>
                <a:cs typeface="Arial" panose="020B0604020202020204" pitchFamily="34" charset="0"/>
              </a:rPr>
              <a:t>The scope of hospitality industry comprises a range of businesses that provide services and facilities such as accommodation, food and beverage, entertainment, gaming, and related products.</a:t>
            </a:r>
          </a:p>
          <a:p>
            <a:r>
              <a:rPr lang="en-US" dirty="0">
                <a:latin typeface="Arial" panose="020B0604020202020204" pitchFamily="34" charset="0"/>
                <a:cs typeface="Arial" panose="020B0604020202020204" pitchFamily="34" charset="0"/>
              </a:rPr>
              <a:t> Role </a:t>
            </a:r>
          </a:p>
          <a:p>
            <a:r>
              <a:rPr lang="en-US" dirty="0">
                <a:latin typeface="Arial" panose="020B0604020202020204" pitchFamily="34" charset="0"/>
                <a:cs typeface="Arial" panose="020B0604020202020204" pitchFamily="34" charset="0"/>
              </a:rPr>
              <a:t>The primary purpose of hotels is to provide travelers with shelter, food, refreshment, and similar services and goods, offering on a commercial basis things that are customarily furnished.</a:t>
            </a:r>
          </a:p>
          <a:p>
            <a:endParaRPr lang="hu-HU" dirty="0"/>
          </a:p>
        </p:txBody>
      </p:sp>
    </p:spTree>
    <p:extLst>
      <p:ext uri="{BB962C8B-B14F-4D97-AF65-F5344CB8AC3E}">
        <p14:creationId xmlns:p14="http://schemas.microsoft.com/office/powerpoint/2010/main" val="1687242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6F97F1-A695-3D14-F082-612B974DEE35}"/>
              </a:ext>
            </a:extLst>
          </p:cNvPr>
          <p:cNvSpPr>
            <a:spLocks noGrp="1"/>
          </p:cNvSpPr>
          <p:nvPr>
            <p:ph type="title"/>
          </p:nvPr>
        </p:nvSpPr>
        <p:spPr>
          <a:xfrm>
            <a:off x="1097280" y="286603"/>
            <a:ext cx="10058400" cy="1450757"/>
          </a:xfrm>
        </p:spPr>
        <p:txBody>
          <a:bodyPr anchor="b">
            <a:normAutofit/>
          </a:bodyPr>
          <a:lstStyle/>
          <a:p>
            <a:r>
              <a:rPr lang="en-US" sz="2200"/>
              <a:t>According to the book “Nine Basic Principles of Hospitality and Service” (written by Wiley 2000) “you only have one opportunity to create a good first impression”</a:t>
            </a:r>
            <a:br>
              <a:rPr lang="en-US" sz="2200"/>
            </a:br>
            <a:endParaRPr lang="hu-HU" sz="2200"/>
          </a:p>
        </p:txBody>
      </p:sp>
      <p:pic>
        <p:nvPicPr>
          <p:cNvPr id="7" name="Imagine 6">
            <a:extLst>
              <a:ext uri="{FF2B5EF4-FFF2-40B4-BE49-F238E27FC236}">
                <a16:creationId xmlns:a16="http://schemas.microsoft.com/office/drawing/2014/main" id="{27AB8B2C-AFA1-2CA1-9938-3B318878971D}"/>
              </a:ext>
            </a:extLst>
          </p:cNvPr>
          <p:cNvPicPr>
            <a:picLocks noChangeAspect="1"/>
          </p:cNvPicPr>
          <p:nvPr/>
        </p:nvPicPr>
        <p:blipFill rotWithShape="1">
          <a:blip r:embed="rId2"/>
          <a:srcRect t="30398" b="13587"/>
          <a:stretch/>
        </p:blipFill>
        <p:spPr>
          <a:xfrm>
            <a:off x="1097280" y="2108201"/>
            <a:ext cx="10058400" cy="3760891"/>
          </a:xfrm>
          <a:prstGeom prst="rect">
            <a:avLst/>
          </a:prstGeom>
          <a:noFill/>
        </p:spPr>
      </p:pic>
      <p:sp>
        <p:nvSpPr>
          <p:cNvPr id="4" name="Substituent dată 3">
            <a:extLst>
              <a:ext uri="{FF2B5EF4-FFF2-40B4-BE49-F238E27FC236}">
                <a16:creationId xmlns:a16="http://schemas.microsoft.com/office/drawing/2014/main" id="{FE478E58-F455-7D8B-9330-943B5ED129E1}"/>
              </a:ext>
            </a:extLst>
          </p:cNvPr>
          <p:cNvSpPr>
            <a:spLocks noGrp="1"/>
          </p:cNvSpPr>
          <p:nvPr>
            <p:ph type="dt" sz="half" idx="10"/>
          </p:nvPr>
        </p:nvSpPr>
        <p:spPr>
          <a:xfrm>
            <a:off x="8218426" y="6446838"/>
            <a:ext cx="2584850" cy="365125"/>
          </a:xfrm>
        </p:spPr>
        <p:txBody>
          <a:bodyPr anchor="ctr">
            <a:normAutofit/>
          </a:bodyPr>
          <a:lstStyle/>
          <a:p>
            <a:pPr rtl="0">
              <a:spcAft>
                <a:spcPts val="600"/>
              </a:spcAft>
            </a:pPr>
            <a:fld id="{FA6CF7A8-AC5E-4832-97E1-FE9F0FC0565A}" type="datetime1">
              <a:rPr lang="ro-RO" smtClean="0"/>
              <a:pPr rtl="0">
                <a:spcAft>
                  <a:spcPts val="600"/>
                </a:spcAft>
              </a:pPr>
              <a:t>10.02.2023</a:t>
            </a:fld>
            <a:endParaRPr lang="en-US"/>
          </a:p>
        </p:txBody>
      </p:sp>
    </p:spTree>
    <p:extLst>
      <p:ext uri="{BB962C8B-B14F-4D97-AF65-F5344CB8AC3E}">
        <p14:creationId xmlns:p14="http://schemas.microsoft.com/office/powerpoint/2010/main" val="2945299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D48FED1D-F8A1-3BED-E76A-016DE1681076}"/>
              </a:ext>
            </a:extLst>
          </p:cNvPr>
          <p:cNvSpPr>
            <a:spLocks noGrp="1"/>
          </p:cNvSpPr>
          <p:nvPr>
            <p:ph sz="half" idx="1"/>
          </p:nvPr>
        </p:nvSpPr>
        <p:spPr>
          <a:xfrm>
            <a:off x="0" y="145144"/>
            <a:ext cx="5737016" cy="5723950"/>
          </a:xfrm>
        </p:spPr>
        <p:txBody>
          <a:bodyPr>
            <a:normAutofit/>
          </a:bodyPr>
          <a:lstStyle/>
          <a:p>
            <a:r>
              <a:rPr lang="en-US" sz="2400" dirty="0">
                <a:latin typeface="Arial" panose="020B0604020202020204" pitchFamily="34" charset="0"/>
                <a:cs typeface="Arial" panose="020B0604020202020204" pitchFamily="34" charset="0"/>
              </a:rPr>
              <a:t>Guest reviews are a powerful tool to set your guests expectations, share happy experiences and stories of your guests in your hotel, this will not only help you correct your potential guest’s expectations but will also give you more credibility.</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Hotels meet the customer’s expectations by improving cleanliness, communication, and comfort for their customers.</a:t>
            </a:r>
            <a:endParaRPr lang="hu-HU" sz="2400" dirty="0">
              <a:latin typeface="Arial" panose="020B0604020202020204" pitchFamily="34" charset="0"/>
              <a:cs typeface="Arial" panose="020B0604020202020204" pitchFamily="34" charset="0"/>
            </a:endParaRPr>
          </a:p>
        </p:txBody>
      </p:sp>
      <p:pic>
        <p:nvPicPr>
          <p:cNvPr id="6" name="Imagine 5" descr="O imagine care conține text, masă, interior, fereastră&#10;&#10;Descriere generată automat">
            <a:extLst>
              <a:ext uri="{FF2B5EF4-FFF2-40B4-BE49-F238E27FC236}">
                <a16:creationId xmlns:a16="http://schemas.microsoft.com/office/drawing/2014/main" id="{C5573679-5FD1-E8D3-5813-1795720FE507}"/>
              </a:ext>
            </a:extLst>
          </p:cNvPr>
          <p:cNvPicPr>
            <a:picLocks noChangeAspect="1"/>
          </p:cNvPicPr>
          <p:nvPr/>
        </p:nvPicPr>
        <p:blipFill rotWithShape="1">
          <a:blip r:embed="rId2">
            <a:extLst>
              <a:ext uri="{28A0092B-C50C-407E-A947-70E740481C1C}">
                <a14:useLocalDpi xmlns:a14="http://schemas.microsoft.com/office/drawing/2010/main" val="0"/>
              </a:ext>
            </a:extLst>
          </a:blip>
          <a:srcRect l="6508" r="10864" b="-1"/>
          <a:stretch/>
        </p:blipFill>
        <p:spPr>
          <a:xfrm>
            <a:off x="5907313" y="145144"/>
            <a:ext cx="6023429" cy="5723950"/>
          </a:xfrm>
          <a:prstGeom prst="rect">
            <a:avLst/>
          </a:prstGeom>
          <a:noFill/>
        </p:spPr>
      </p:pic>
      <p:sp>
        <p:nvSpPr>
          <p:cNvPr id="4" name="Substituent dată 3">
            <a:extLst>
              <a:ext uri="{FF2B5EF4-FFF2-40B4-BE49-F238E27FC236}">
                <a16:creationId xmlns:a16="http://schemas.microsoft.com/office/drawing/2014/main" id="{2E021B7D-38BB-013C-7D15-1F58DF3F2053}"/>
              </a:ext>
            </a:extLst>
          </p:cNvPr>
          <p:cNvSpPr>
            <a:spLocks noGrp="1"/>
          </p:cNvSpPr>
          <p:nvPr>
            <p:ph type="dt" sz="half" idx="10"/>
          </p:nvPr>
        </p:nvSpPr>
        <p:spPr>
          <a:xfrm>
            <a:off x="8218426" y="6446838"/>
            <a:ext cx="2584850" cy="365125"/>
          </a:xfrm>
        </p:spPr>
        <p:txBody>
          <a:bodyPr anchor="ctr">
            <a:normAutofit/>
          </a:bodyPr>
          <a:lstStyle/>
          <a:p>
            <a:pPr rtl="0">
              <a:spcAft>
                <a:spcPts val="600"/>
              </a:spcAft>
            </a:pPr>
            <a:fld id="{FA6CF7A8-AC5E-4832-97E1-FE9F0FC0565A}" type="datetime1">
              <a:rPr lang="ro-RO" smtClean="0"/>
              <a:pPr rtl="0">
                <a:spcAft>
                  <a:spcPts val="600"/>
                </a:spcAft>
              </a:pPr>
              <a:t>10.02.2023</a:t>
            </a:fld>
            <a:endParaRPr lang="en-US"/>
          </a:p>
        </p:txBody>
      </p:sp>
    </p:spTree>
    <p:extLst>
      <p:ext uri="{BB962C8B-B14F-4D97-AF65-F5344CB8AC3E}">
        <p14:creationId xmlns:p14="http://schemas.microsoft.com/office/powerpoint/2010/main" val="1481108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A8A9F49E-AE22-3626-8E9D-8BE6E90FFA9E}"/>
              </a:ext>
            </a:extLst>
          </p:cNvPr>
          <p:cNvSpPr>
            <a:spLocks noGrp="1"/>
          </p:cNvSpPr>
          <p:nvPr>
            <p:ph idx="1"/>
          </p:nvPr>
        </p:nvSpPr>
        <p:spPr>
          <a:xfrm>
            <a:off x="5458984" y="812799"/>
            <a:ext cx="5928344" cy="5294757"/>
          </a:xfrm>
        </p:spPr>
        <p:txBody>
          <a:bodyPr>
            <a:normAutofit/>
          </a:bodyPr>
          <a:lstStyle/>
          <a:p>
            <a:r>
              <a:rPr lang="en-US" sz="2400" dirty="0">
                <a:solidFill>
                  <a:schemeClr val="tx1"/>
                </a:solidFill>
                <a:latin typeface="Arial" panose="020B0604020202020204" pitchFamily="34" charset="0"/>
                <a:cs typeface="Arial" panose="020B0604020202020204" pitchFamily="34" charset="0"/>
              </a:rPr>
              <a:t>Hospitality need to implement warmth, respect, and even protection.</a:t>
            </a:r>
          </a:p>
          <a:p>
            <a:r>
              <a:rPr lang="en-US" sz="2400" dirty="0">
                <a:solidFill>
                  <a:schemeClr val="tx1"/>
                </a:solidFill>
                <a:latin typeface="Arial" panose="020B0604020202020204" pitchFamily="34" charset="0"/>
                <a:cs typeface="Arial" panose="020B0604020202020204" pitchFamily="34" charset="0"/>
              </a:rPr>
              <a:t>By builds understanding and appreciation among cultures. It's also one of the most dynamic, exciting, and fast-growing sectors to work in.</a:t>
            </a:r>
          </a:p>
          <a:p>
            <a:r>
              <a:rPr lang="en-US" sz="2400" dirty="0">
                <a:solidFill>
                  <a:schemeClr val="tx1"/>
                </a:solidFill>
                <a:latin typeface="Arial" panose="020B0604020202020204" pitchFamily="34" charset="0"/>
                <a:cs typeface="Arial" panose="020B0604020202020204" pitchFamily="34" charset="0"/>
              </a:rPr>
              <a:t>Hotels meet the customer’s expectations by improving cleanliness, communication, and comfort for their customers.</a:t>
            </a:r>
            <a:endParaRPr lang="hu-HU" sz="2400" dirty="0">
              <a:solidFill>
                <a:schemeClr val="tx1"/>
              </a:solidFill>
              <a:latin typeface="Arial" panose="020B0604020202020204" pitchFamily="34" charset="0"/>
              <a:cs typeface="Arial" panose="020B0604020202020204" pitchFamily="34" charset="0"/>
            </a:endParaRPr>
          </a:p>
        </p:txBody>
      </p:sp>
      <p:pic>
        <p:nvPicPr>
          <p:cNvPr id="5" name="Imagine 4">
            <a:extLst>
              <a:ext uri="{FF2B5EF4-FFF2-40B4-BE49-F238E27FC236}">
                <a16:creationId xmlns:a16="http://schemas.microsoft.com/office/drawing/2014/main" id="{565A94E3-FF93-FB8B-31CE-E0BCB0FC1AB0}"/>
              </a:ext>
            </a:extLst>
          </p:cNvPr>
          <p:cNvPicPr>
            <a:picLocks noChangeAspect="1"/>
          </p:cNvPicPr>
          <p:nvPr/>
        </p:nvPicPr>
        <p:blipFill>
          <a:blip r:embed="rId2"/>
          <a:stretch>
            <a:fillRect/>
          </a:stretch>
        </p:blipFill>
        <p:spPr>
          <a:xfrm>
            <a:off x="384461" y="3358588"/>
            <a:ext cx="3517567" cy="3429000"/>
          </a:xfrm>
          <a:prstGeom prst="rect">
            <a:avLst/>
          </a:prstGeom>
        </p:spPr>
      </p:pic>
      <p:sp>
        <p:nvSpPr>
          <p:cNvPr id="4" name="Substituent dată 3">
            <a:extLst>
              <a:ext uri="{FF2B5EF4-FFF2-40B4-BE49-F238E27FC236}">
                <a16:creationId xmlns:a16="http://schemas.microsoft.com/office/drawing/2014/main" id="{D6B3B3B1-F71F-FE86-234E-66E7816EAA21}"/>
              </a:ext>
            </a:extLst>
          </p:cNvPr>
          <p:cNvSpPr>
            <a:spLocks noGrp="1"/>
          </p:cNvSpPr>
          <p:nvPr>
            <p:ph type="dt" sz="half" idx="10"/>
          </p:nvPr>
        </p:nvSpPr>
        <p:spPr>
          <a:xfrm>
            <a:off x="643464" y="6446520"/>
            <a:ext cx="3517568" cy="365125"/>
          </a:xfrm>
        </p:spPr>
        <p:txBody>
          <a:bodyPr anchor="ctr">
            <a:normAutofit/>
          </a:bodyPr>
          <a:lstStyle/>
          <a:p>
            <a:pPr rtl="0">
              <a:spcAft>
                <a:spcPts val="600"/>
              </a:spcAft>
            </a:pPr>
            <a:fld id="{FA6CF7A8-AC5E-4832-97E1-FE9F0FC0565A}" type="datetime1">
              <a:rPr lang="ro-RO" smtClean="0"/>
              <a:pPr rtl="0">
                <a:spcAft>
                  <a:spcPts val="600"/>
                </a:spcAft>
              </a:pPr>
              <a:t>10.02.2023</a:t>
            </a:fld>
            <a:endParaRPr lang="en-US"/>
          </a:p>
        </p:txBody>
      </p:sp>
      <p:pic>
        <p:nvPicPr>
          <p:cNvPr id="6" name="Imagine 5">
            <a:extLst>
              <a:ext uri="{FF2B5EF4-FFF2-40B4-BE49-F238E27FC236}">
                <a16:creationId xmlns:a16="http://schemas.microsoft.com/office/drawing/2014/main" id="{DA22A485-A752-0FDA-967E-F130F5B25CBA}"/>
              </a:ext>
            </a:extLst>
          </p:cNvPr>
          <p:cNvPicPr>
            <a:picLocks noChangeAspect="1"/>
          </p:cNvPicPr>
          <p:nvPr/>
        </p:nvPicPr>
        <p:blipFill>
          <a:blip r:embed="rId3"/>
          <a:stretch>
            <a:fillRect/>
          </a:stretch>
        </p:blipFill>
        <p:spPr>
          <a:xfrm>
            <a:off x="384461" y="46355"/>
            <a:ext cx="3517567" cy="3104106"/>
          </a:xfrm>
          <a:prstGeom prst="rect">
            <a:avLst/>
          </a:prstGeom>
        </p:spPr>
      </p:pic>
    </p:spTree>
    <p:extLst>
      <p:ext uri="{BB962C8B-B14F-4D97-AF65-F5344CB8AC3E}">
        <p14:creationId xmlns:p14="http://schemas.microsoft.com/office/powerpoint/2010/main" val="2861946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91EEDE6D-662D-7F2B-4737-15F6DC2259A5}"/>
              </a:ext>
            </a:extLst>
          </p:cNvPr>
          <p:cNvSpPr>
            <a:spLocks noGrp="1"/>
          </p:cNvSpPr>
          <p:nvPr>
            <p:ph sz="half" idx="1"/>
          </p:nvPr>
        </p:nvSpPr>
        <p:spPr>
          <a:xfrm>
            <a:off x="420914" y="942870"/>
            <a:ext cx="5838616" cy="5869093"/>
          </a:xfrm>
        </p:spPr>
        <p:txBody>
          <a:bodyPr>
            <a:normAutofit/>
          </a:bodyPr>
          <a:lstStyle/>
          <a:p>
            <a:pPr>
              <a:lnSpc>
                <a:spcPct val="100000"/>
              </a:lnSpc>
            </a:pPr>
            <a:r>
              <a:rPr lang="en-US" sz="2000" dirty="0">
                <a:latin typeface="Arial" panose="020B0604020202020204" pitchFamily="34" charset="0"/>
                <a:cs typeface="Arial" panose="020B0604020202020204" pitchFamily="34" charset="0"/>
              </a:rPr>
              <a:t>The Hospitality have 4 important elements:</a:t>
            </a:r>
          </a:p>
          <a:p>
            <a:pPr marL="457200" indent="-457200">
              <a:lnSpc>
                <a:spcPct val="100000"/>
              </a:lnSpc>
              <a:buFont typeface="+mj-lt"/>
              <a:buAutoNum type="arabicPeriod"/>
            </a:pPr>
            <a:r>
              <a:rPr lang="en-US" sz="2000" dirty="0">
                <a:latin typeface="Arial" panose="020B0604020202020204" pitchFamily="34" charset="0"/>
                <a:cs typeface="Arial" panose="020B0604020202020204" pitchFamily="34" charset="0"/>
              </a:rPr>
              <a:t>Service is the key in the Hospitality.</a:t>
            </a:r>
          </a:p>
          <a:p>
            <a:pPr marL="457200" indent="-457200">
              <a:lnSpc>
                <a:spcPct val="100000"/>
              </a:lnSpc>
              <a:buFont typeface="+mj-lt"/>
              <a:buAutoNum type="arabicPeriod"/>
            </a:pPr>
            <a:r>
              <a:rPr lang="en-US" sz="2000" dirty="0">
                <a:latin typeface="Arial" panose="020B0604020202020204" pitchFamily="34" charset="0"/>
                <a:cs typeface="Arial" panose="020B0604020202020204" pitchFamily="34" charset="0"/>
              </a:rPr>
              <a:t>Planning.</a:t>
            </a:r>
          </a:p>
          <a:p>
            <a:pPr marL="457200" indent="-457200">
              <a:lnSpc>
                <a:spcPct val="100000"/>
              </a:lnSpc>
              <a:buFont typeface="+mj-lt"/>
              <a:buAutoNum type="arabicPeriod"/>
            </a:pPr>
            <a:r>
              <a:rPr lang="en-US" sz="2000" dirty="0">
                <a:latin typeface="Arial" panose="020B0604020202020204" pitchFamily="34" charset="0"/>
                <a:cs typeface="Arial" panose="020B0604020202020204" pitchFamily="34" charset="0"/>
              </a:rPr>
              <a:t>Flexibility.</a:t>
            </a:r>
          </a:p>
          <a:p>
            <a:pPr marL="457200" indent="-457200">
              <a:lnSpc>
                <a:spcPct val="100000"/>
              </a:lnSpc>
              <a:buFont typeface="+mj-lt"/>
              <a:buAutoNum type="arabicPeriod"/>
            </a:pPr>
            <a:r>
              <a:rPr lang="en-US" sz="2000" dirty="0">
                <a:latin typeface="Arial" panose="020B0604020202020204" pitchFamily="34" charset="0"/>
                <a:cs typeface="Arial" panose="020B0604020202020204" pitchFamily="34" charset="0"/>
              </a:rPr>
              <a:t>Hard Work</a:t>
            </a:r>
          </a:p>
          <a:p>
            <a:pPr marL="0" indent="0">
              <a:lnSpc>
                <a:spcPct val="100000"/>
              </a:lnSpc>
              <a:buNone/>
            </a:pPr>
            <a:endParaRPr lang="en-US" sz="2000" dirty="0">
              <a:latin typeface="Arial" panose="020B0604020202020204" pitchFamily="34" charset="0"/>
              <a:cs typeface="Arial" panose="020B0604020202020204" pitchFamily="34" charset="0"/>
            </a:endParaRPr>
          </a:p>
          <a:p>
            <a:pPr marL="0" indent="0">
              <a:lnSpc>
                <a:spcPct val="100000"/>
              </a:lnSpc>
              <a:buNone/>
            </a:pPr>
            <a:r>
              <a:rPr lang="en-US" sz="2000" dirty="0">
                <a:latin typeface="Arial" panose="020B0604020202020204" pitchFamily="34" charset="0"/>
                <a:cs typeface="Arial" panose="020B0604020202020204" pitchFamily="34" charset="0"/>
              </a:rPr>
              <a:t>  The Hospitality industry have 3 main types of Businesses:</a:t>
            </a:r>
          </a:p>
          <a:p>
            <a:pPr marL="457200" indent="-457200">
              <a:lnSpc>
                <a:spcPct val="100000"/>
              </a:lnSpc>
              <a:buFont typeface="+mj-lt"/>
              <a:buAutoNum type="arabicPeriod"/>
            </a:pPr>
            <a:r>
              <a:rPr lang="en-US" sz="2000" dirty="0" err="1">
                <a:latin typeface="Arial" panose="020B0604020202020204" pitchFamily="34" charset="0"/>
                <a:cs typeface="Arial" panose="020B0604020202020204" pitchFamily="34" charset="0"/>
              </a:rPr>
              <a:t>Accomodation</a:t>
            </a:r>
            <a:endParaRPr lang="en-US" sz="2000" dirty="0">
              <a:latin typeface="Arial" panose="020B0604020202020204" pitchFamily="34" charset="0"/>
              <a:cs typeface="Arial" panose="020B0604020202020204" pitchFamily="34" charset="0"/>
            </a:endParaRPr>
          </a:p>
          <a:p>
            <a:pPr marL="457200" indent="-457200">
              <a:lnSpc>
                <a:spcPct val="100000"/>
              </a:lnSpc>
              <a:buFont typeface="+mj-lt"/>
              <a:buAutoNum type="arabicPeriod"/>
            </a:pPr>
            <a:r>
              <a:rPr lang="en-US" sz="2000" dirty="0">
                <a:latin typeface="Arial" panose="020B0604020202020204" pitchFamily="34" charset="0"/>
                <a:cs typeface="Arial" panose="020B0604020202020204" pitchFamily="34" charset="0"/>
              </a:rPr>
              <a:t>Food and drink</a:t>
            </a:r>
          </a:p>
          <a:p>
            <a:pPr marL="457200" indent="-457200">
              <a:lnSpc>
                <a:spcPct val="100000"/>
              </a:lnSpc>
              <a:buFont typeface="+mj-lt"/>
              <a:buAutoNum type="arabicPeriod"/>
            </a:pPr>
            <a:r>
              <a:rPr lang="en-US" sz="2000" dirty="0">
                <a:latin typeface="Arial" panose="020B0604020202020204" pitchFamily="34" charset="0"/>
                <a:cs typeface="Arial" panose="020B0604020202020204" pitchFamily="34" charset="0"/>
              </a:rPr>
              <a:t>Tourism and travel</a:t>
            </a:r>
            <a:endParaRPr lang="hu-HU" sz="2000" dirty="0">
              <a:latin typeface="Arial" panose="020B0604020202020204" pitchFamily="34" charset="0"/>
              <a:cs typeface="Arial" panose="020B0604020202020204" pitchFamily="34" charset="0"/>
            </a:endParaRPr>
          </a:p>
        </p:txBody>
      </p:sp>
      <p:pic>
        <p:nvPicPr>
          <p:cNvPr id="6" name="Imagine 5" descr="O imagine care conține text, compact disc, electronice, roată&#10;&#10;Descriere generată automat">
            <a:extLst>
              <a:ext uri="{FF2B5EF4-FFF2-40B4-BE49-F238E27FC236}">
                <a16:creationId xmlns:a16="http://schemas.microsoft.com/office/drawing/2014/main" id="{A1279C67-32B8-CD20-0C63-B3E7CD4BE4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71085" y="711200"/>
            <a:ext cx="4393601" cy="5157894"/>
          </a:xfrm>
          <a:prstGeom prst="rect">
            <a:avLst/>
          </a:prstGeom>
          <a:noFill/>
        </p:spPr>
      </p:pic>
      <p:sp>
        <p:nvSpPr>
          <p:cNvPr id="4" name="Substituent dată 3">
            <a:extLst>
              <a:ext uri="{FF2B5EF4-FFF2-40B4-BE49-F238E27FC236}">
                <a16:creationId xmlns:a16="http://schemas.microsoft.com/office/drawing/2014/main" id="{9914DB61-F7B1-7EB0-4C59-79B8BFEB4A71}"/>
              </a:ext>
            </a:extLst>
          </p:cNvPr>
          <p:cNvSpPr>
            <a:spLocks noGrp="1"/>
          </p:cNvSpPr>
          <p:nvPr>
            <p:ph type="dt" sz="half" idx="10"/>
          </p:nvPr>
        </p:nvSpPr>
        <p:spPr>
          <a:xfrm>
            <a:off x="8218426" y="6446838"/>
            <a:ext cx="2584850" cy="365125"/>
          </a:xfrm>
        </p:spPr>
        <p:txBody>
          <a:bodyPr anchor="ctr">
            <a:normAutofit/>
          </a:bodyPr>
          <a:lstStyle/>
          <a:p>
            <a:pPr rtl="0">
              <a:spcAft>
                <a:spcPts val="600"/>
              </a:spcAft>
            </a:pPr>
            <a:fld id="{FA6CF7A8-AC5E-4832-97E1-FE9F0FC0565A}" type="datetime1">
              <a:rPr lang="ro-RO" smtClean="0"/>
              <a:pPr rtl="0">
                <a:spcAft>
                  <a:spcPts val="600"/>
                </a:spcAft>
              </a:pPr>
              <a:t>10.02.2023</a:t>
            </a:fld>
            <a:endParaRPr lang="en-US"/>
          </a:p>
        </p:txBody>
      </p:sp>
    </p:spTree>
    <p:extLst>
      <p:ext uri="{BB962C8B-B14F-4D97-AF65-F5344CB8AC3E}">
        <p14:creationId xmlns:p14="http://schemas.microsoft.com/office/powerpoint/2010/main" val="1535960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222EC3E-4C82-89AA-D319-ADC7DDAE7D50}"/>
              </a:ext>
            </a:extLst>
          </p:cNvPr>
          <p:cNvSpPr>
            <a:spLocks noGrp="1"/>
          </p:cNvSpPr>
          <p:nvPr>
            <p:ph type="title"/>
          </p:nvPr>
        </p:nvSpPr>
        <p:spPr>
          <a:xfrm>
            <a:off x="1097280" y="189621"/>
            <a:ext cx="10058400" cy="702305"/>
          </a:xfrm>
        </p:spPr>
        <p:txBody>
          <a:bodyPr>
            <a:normAutofit fontScale="90000"/>
          </a:bodyPr>
          <a:lstStyle/>
          <a:p>
            <a:r>
              <a:rPr lang="en-US" dirty="0"/>
              <a:t>Reference list:</a:t>
            </a:r>
            <a:endParaRPr lang="hu-HU" dirty="0"/>
          </a:p>
        </p:txBody>
      </p:sp>
      <p:sp>
        <p:nvSpPr>
          <p:cNvPr id="3" name="Substituent conținut 2">
            <a:extLst>
              <a:ext uri="{FF2B5EF4-FFF2-40B4-BE49-F238E27FC236}">
                <a16:creationId xmlns:a16="http://schemas.microsoft.com/office/drawing/2014/main" id="{F847206E-9ADD-88EC-0AE9-A9EDF3499868}"/>
              </a:ext>
            </a:extLst>
          </p:cNvPr>
          <p:cNvSpPr>
            <a:spLocks noGrp="1"/>
          </p:cNvSpPr>
          <p:nvPr>
            <p:ph idx="1"/>
          </p:nvPr>
        </p:nvSpPr>
        <p:spPr>
          <a:xfrm>
            <a:off x="77584" y="748145"/>
            <a:ext cx="12114416" cy="5881255"/>
          </a:xfrm>
        </p:spPr>
        <p:txBody>
          <a:bodyPr>
            <a:normAutofit/>
          </a:bodyPr>
          <a:lstStyle/>
          <a:p>
            <a:pPr marL="0" indent="0">
              <a:buNone/>
            </a:pPr>
            <a:r>
              <a:rPr lang="en-US" u="sng" dirty="0">
                <a:solidFill>
                  <a:srgbClr val="00B0F0"/>
                </a:solidFill>
                <a:latin typeface="Segoe UI Historic"/>
                <a:hlinkClick r:id="rId2">
                  <a:extLst>
                    <a:ext uri="{A12FA001-AC4F-418D-AE19-62706E023703}">
                      <ahyp:hlinkClr xmlns:ahyp="http://schemas.microsoft.com/office/drawing/2018/hyperlinkcolor" val="tx"/>
                    </a:ext>
                  </a:extLst>
                </a:hlinkClick>
              </a:rPr>
              <a:t> </a:t>
            </a:r>
            <a:r>
              <a:rPr lang="en-US" sz="1200" u="sng" dirty="0" err="1">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Staypedia</a:t>
            </a:r>
            <a:r>
              <a:rPr lang="en-US" sz="1200" u="sng"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Wiki (2022) Available at: </a:t>
            </a:r>
            <a:r>
              <a:rPr lang="hu-HU" sz="1200" b="0" i="0" u="sng" dirty="0">
                <a:solidFill>
                  <a:srgbClr val="00B0F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https://staypedia.fandom.com/wiki/Delta_Hotels</a:t>
            </a:r>
            <a:r>
              <a:rPr lang="en-US" sz="1200" b="0" i="0" u="sng" dirty="0">
                <a:solidFill>
                  <a:srgbClr val="00B0F0"/>
                </a:solidFill>
                <a:effectLst/>
                <a:latin typeface="Arial" panose="020B0604020202020204" pitchFamily="34" charset="0"/>
                <a:cs typeface="Arial" panose="020B0604020202020204" pitchFamily="34" charset="0"/>
              </a:rPr>
              <a:t>  (</a:t>
            </a:r>
            <a:r>
              <a:rPr lang="en-US" sz="1200" u="sng" dirty="0">
                <a:solidFill>
                  <a:schemeClr val="tx1"/>
                </a:solidFill>
                <a:latin typeface="Arial" panose="020B0604020202020204" pitchFamily="34" charset="0"/>
                <a:cs typeface="Arial" panose="020B0604020202020204" pitchFamily="34" charset="0"/>
              </a:rPr>
              <a:t>Accessed: 08 February)</a:t>
            </a:r>
            <a:endParaRPr lang="en-US" sz="1200" b="0" i="0" u="sng" dirty="0">
              <a:effectLst/>
              <a:latin typeface="Arial" panose="020B0604020202020204" pitchFamily="34" charset="0"/>
              <a:cs typeface="Arial" panose="020B0604020202020204" pitchFamily="34" charset="0"/>
            </a:endParaRPr>
          </a:p>
          <a:p>
            <a:pPr marL="0" indent="0">
              <a:buNone/>
            </a:pPr>
            <a:r>
              <a:rPr lang="en-US" sz="1200" b="0" i="0" u="sng"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Marriott News (2023) Available at: </a:t>
            </a:r>
            <a:r>
              <a:rPr lang="hu-HU" sz="1200" b="0" i="0" u="sng" dirty="0">
                <a:solidFill>
                  <a:srgbClr val="00B0F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https://news.marriott.com/brands/delta-hotels</a:t>
            </a:r>
            <a:r>
              <a:rPr lang="en-US" sz="1200" b="0" i="0" u="sng" dirty="0">
                <a:effectLst/>
                <a:latin typeface="Arial" panose="020B0604020202020204" pitchFamily="34" charset="0"/>
                <a:cs typeface="Arial" panose="020B0604020202020204" pitchFamily="34" charset="0"/>
              </a:rPr>
              <a:t> (Accessed: 07 February)</a:t>
            </a:r>
          </a:p>
          <a:p>
            <a:pPr marL="0" indent="0">
              <a:buNone/>
            </a:pPr>
            <a:r>
              <a:rPr lang="en-US"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Delta hotels and resorts (2023) ) Available at:  </a:t>
            </a:r>
            <a:r>
              <a:rPr lang="en-US" sz="1200" dirty="0">
                <a:solidFill>
                  <a:srgbClr val="00B0F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https://pretzelbender.com/delta-hotels-and-resorts-expect-even-more-campaign</a:t>
            </a:r>
            <a:r>
              <a:rPr lang="en-US" sz="1200" dirty="0">
                <a:solidFill>
                  <a:srgbClr val="00B0F0"/>
                </a:solidFill>
                <a:latin typeface="Arial" panose="020B0604020202020204" pitchFamily="34" charset="0"/>
                <a:cs typeface="Arial" panose="020B0604020202020204" pitchFamily="34" charset="0"/>
              </a:rPr>
              <a:t> </a:t>
            </a:r>
            <a:r>
              <a:rPr lang="en-US" sz="1200" dirty="0">
                <a:solidFill>
                  <a:schemeClr val="tx1"/>
                </a:solidFill>
                <a:latin typeface="Arial" panose="020B0604020202020204" pitchFamily="34" charset="0"/>
                <a:cs typeface="Arial" panose="020B0604020202020204" pitchFamily="34" charset="0"/>
              </a:rPr>
              <a:t>(Accessed: 08 February)</a:t>
            </a:r>
          </a:p>
          <a:p>
            <a:pPr marL="0" indent="0">
              <a:buNone/>
            </a:pPr>
            <a:r>
              <a:rPr lang="en-US" sz="1200" dirty="0">
                <a:solidFill>
                  <a:srgbClr val="00B0F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a:t>
            </a:r>
            <a:r>
              <a:rPr lang="en-US" sz="12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Marriott.com (2023) ) Available at:  </a:t>
            </a:r>
            <a:r>
              <a:rPr lang="en-US" sz="1200" dirty="0">
                <a:solidFill>
                  <a:srgbClr val="00B0F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https://delta-hotels.marriott.com/about-delta-hotels/</a:t>
            </a:r>
            <a:r>
              <a:rPr lang="en-US" sz="1200" dirty="0">
                <a:solidFill>
                  <a:srgbClr val="00B0F0"/>
                </a:solidFill>
                <a:latin typeface="Arial" panose="020B0604020202020204" pitchFamily="34" charset="0"/>
                <a:cs typeface="Arial" panose="020B0604020202020204" pitchFamily="34" charset="0"/>
              </a:rPr>
              <a:t> </a:t>
            </a:r>
            <a:r>
              <a:rPr lang="en-US" sz="1200" dirty="0">
                <a:solidFill>
                  <a:schemeClr val="tx1"/>
                </a:solidFill>
                <a:latin typeface="Arial" panose="020B0604020202020204" pitchFamily="34" charset="0"/>
                <a:cs typeface="Arial" panose="020B0604020202020204" pitchFamily="34" charset="0"/>
              </a:rPr>
              <a:t>(Accessed: 09 February)</a:t>
            </a:r>
          </a:p>
          <a:p>
            <a:pPr marL="0" indent="0">
              <a:buNone/>
            </a:pPr>
            <a:r>
              <a:rPr lang="en-US" sz="12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Acsedu.co.uk (2023) ) Available at: </a:t>
            </a:r>
            <a:r>
              <a:rPr lang="en-US" sz="1200" dirty="0">
                <a:solidFill>
                  <a:srgbClr val="00B0F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https://www.acsedu.co.uk/uploads/Tourism/Lesson%201%20and%20Assignment%201%20Sample%20Hotel%20Management.pdf</a:t>
            </a: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Cloe Matheson (2022) Available at:</a:t>
            </a:r>
            <a:r>
              <a:rPr lang="en-US" sz="1200" dirty="0">
                <a:latin typeface="Arial" panose="020B0604020202020204" pitchFamily="34" charset="0"/>
                <a:cs typeface="Arial" panose="020B0604020202020204" pitchFamily="34" charset="0"/>
                <a:hlinkClick r:id="rId7"/>
              </a:rPr>
              <a:t> https://www.soegjobs.com/4-elements-successful-hospitality-business/</a:t>
            </a:r>
            <a:r>
              <a:rPr lang="en-US" sz="1200" dirty="0">
                <a:latin typeface="Arial" panose="020B0604020202020204" pitchFamily="34" charset="0"/>
                <a:cs typeface="Arial" panose="020B0604020202020204" pitchFamily="34" charset="0"/>
              </a:rPr>
              <a:t> (Accessed: 08 February)</a:t>
            </a:r>
          </a:p>
          <a:p>
            <a:pPr marL="0" indent="0">
              <a:buNone/>
            </a:pPr>
            <a:r>
              <a:rPr lang="en-US" sz="12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Delta Logo (2023)Available at:   </a:t>
            </a:r>
            <a:r>
              <a:rPr lang="en-US" sz="1200" dirty="0">
                <a:solidFill>
                  <a:srgbClr val="00B0F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https://images.app.goo.gl/UwKxNo5hbEnar9VK8</a:t>
            </a:r>
            <a:r>
              <a:rPr lang="en-US" sz="1200" dirty="0">
                <a:latin typeface="Arial" panose="020B0604020202020204" pitchFamily="34" charset="0"/>
                <a:cs typeface="Arial" panose="020B0604020202020204" pitchFamily="34" charset="0"/>
              </a:rPr>
              <a:t> (Accessed: 06February)</a:t>
            </a:r>
          </a:p>
          <a:p>
            <a:pPr marL="0" indent="0">
              <a:buNone/>
            </a:pPr>
            <a:r>
              <a:rPr lang="en-US" sz="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Diagram Available at: </a:t>
            </a:r>
            <a:r>
              <a:rPr lang="en-US" sz="1200" dirty="0">
                <a:solidFill>
                  <a:srgbClr val="00B0F0"/>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https://setupmyhotel.com/train-my-hotel-staff/securityandloss/765-departments-that-make-a-hotel.amp.html</a:t>
            </a:r>
            <a:r>
              <a:rPr lang="en-US" sz="1200" dirty="0">
                <a:solidFill>
                  <a:srgbClr val="00B0F0"/>
                </a:solidFill>
                <a:latin typeface="Arial" panose="020B0604020202020204" pitchFamily="34" charset="0"/>
                <a:cs typeface="Arial" panose="020B0604020202020204" pitchFamily="34" charset="0"/>
              </a:rPr>
              <a:t> </a:t>
            </a:r>
            <a:r>
              <a:rPr lang="en-US" sz="1200" dirty="0">
                <a:solidFill>
                  <a:schemeClr val="tx1"/>
                </a:solidFill>
                <a:latin typeface="Arial" panose="020B0604020202020204" pitchFamily="34" charset="0"/>
                <a:cs typeface="Arial" panose="020B0604020202020204" pitchFamily="34" charset="0"/>
              </a:rPr>
              <a:t>(Accessed: 07 February)</a:t>
            </a:r>
          </a:p>
          <a:p>
            <a:pPr marL="0" indent="0">
              <a:buNone/>
            </a:pPr>
            <a:r>
              <a:rPr lang="en-US" sz="1200" dirty="0">
                <a:solidFill>
                  <a:schemeClr val="tx1"/>
                </a:solidFill>
                <a:latin typeface="Arial" panose="020B0604020202020204" pitchFamily="34" charset="0"/>
                <a:cs typeface="Arial" panose="020B0604020202020204" pitchFamily="34" charset="0"/>
              </a:rPr>
              <a:t>Wiley. (2000). The Nine Basic Principles of Hospitality. In Remarkable Service. John Wiley and Sons</a:t>
            </a:r>
          </a:p>
          <a:p>
            <a:pPr marL="0" indent="0">
              <a:buNone/>
            </a:pPr>
            <a:r>
              <a:rPr lang="en-US" sz="1200" dirty="0">
                <a:solidFill>
                  <a:schemeClr val="tx1"/>
                </a:solidFill>
                <a:latin typeface="Arial" panose="020B0604020202020204" pitchFamily="34" charset="0"/>
                <a:cs typeface="Arial" panose="020B0604020202020204" pitchFamily="34" charset="0"/>
              </a:rPr>
              <a:t>All Images are Available at: </a:t>
            </a:r>
            <a:r>
              <a:rPr lang="en-US" sz="1200" dirty="0">
                <a:latin typeface="Arial" panose="020B0604020202020204" pitchFamily="34" charset="0"/>
                <a:cs typeface="Arial" panose="020B0604020202020204" pitchFamily="34" charset="0"/>
                <a:hlinkClick r:id="rId10"/>
              </a:rPr>
              <a:t>https://www.marriott.com/en-us/hotels/yyzdl-delta-hotels/overview/</a:t>
            </a:r>
            <a:r>
              <a:rPr lang="en-US" sz="1200" dirty="0">
                <a:latin typeface="Arial" panose="020B0604020202020204" pitchFamily="34" charset="0"/>
                <a:cs typeface="Arial" panose="020B0604020202020204" pitchFamily="34" charset="0"/>
              </a:rPr>
              <a:t> (Accessed at: 05 February)</a:t>
            </a:r>
          </a:p>
          <a:p>
            <a:pPr marL="0" indent="0">
              <a:buNone/>
            </a:pPr>
            <a:r>
              <a:rPr lang="en-US" sz="1200" dirty="0" err="1">
                <a:latin typeface="Arial" panose="020B0604020202020204" pitchFamily="34" charset="0"/>
                <a:cs typeface="Arial" panose="020B0604020202020204" pitchFamily="34" charset="0"/>
              </a:rPr>
              <a:t>ReviewPro</a:t>
            </a:r>
            <a:r>
              <a:rPr lang="en-US" sz="1200" dirty="0">
                <a:latin typeface="Arial" panose="020B0604020202020204" pitchFamily="34" charset="0"/>
                <a:cs typeface="Arial" panose="020B0604020202020204" pitchFamily="34" charset="0"/>
              </a:rPr>
              <a:t> (2023) Available at: </a:t>
            </a:r>
            <a:r>
              <a:rPr lang="en-US" sz="1200" dirty="0">
                <a:latin typeface="Arial" panose="020B0604020202020204" pitchFamily="34" charset="0"/>
                <a:cs typeface="Arial" panose="020B0604020202020204" pitchFamily="34" charset="0"/>
                <a:hlinkClick r:id="rId11"/>
              </a:rPr>
              <a:t>http://reviewpro.com\</a:t>
            </a:r>
            <a:r>
              <a:rPr lang="en-US" sz="1200" dirty="0">
                <a:latin typeface="Arial" panose="020B0604020202020204" pitchFamily="34" charset="0"/>
                <a:cs typeface="Arial" panose="020B0604020202020204" pitchFamily="34" charset="0"/>
              </a:rPr>
              <a:t> (Accessed at:08 February)</a:t>
            </a:r>
          </a:p>
          <a:p>
            <a:endParaRPr lang="en-US" dirty="0"/>
          </a:p>
        </p:txBody>
      </p:sp>
      <p:sp>
        <p:nvSpPr>
          <p:cNvPr id="4" name="Substituent dată 3">
            <a:extLst>
              <a:ext uri="{FF2B5EF4-FFF2-40B4-BE49-F238E27FC236}">
                <a16:creationId xmlns:a16="http://schemas.microsoft.com/office/drawing/2014/main" id="{B9F53F6C-3A31-D7EE-A367-B03826763F03}"/>
              </a:ext>
            </a:extLst>
          </p:cNvPr>
          <p:cNvSpPr>
            <a:spLocks noGrp="1"/>
          </p:cNvSpPr>
          <p:nvPr>
            <p:ph type="dt" sz="half" idx="10"/>
          </p:nvPr>
        </p:nvSpPr>
        <p:spPr/>
        <p:txBody>
          <a:bodyPr/>
          <a:lstStyle/>
          <a:p>
            <a:pPr rtl="0"/>
            <a:fld id="{FA6CF7A8-AC5E-4832-97E1-FE9F0FC0565A}" type="datetime1">
              <a:rPr lang="ro-RO" smtClean="0"/>
              <a:t>11.02.2023</a:t>
            </a:fld>
            <a:endParaRPr lang="en-US" dirty="0"/>
          </a:p>
        </p:txBody>
      </p:sp>
    </p:spTree>
    <p:extLst>
      <p:ext uri="{BB962C8B-B14F-4D97-AF65-F5344CB8AC3E}">
        <p14:creationId xmlns:p14="http://schemas.microsoft.com/office/powerpoint/2010/main" val="518272318"/>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41798980_TF56160789" id="{B4064006-FC20-405B-A9FA-D7FB7A00072E}" vid="{238C770F-A034-4EB0-9C75-44676AA1501C}"/>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7" ma:contentTypeDescription="Create a new document." ma:contentTypeScope="" ma:versionID="abe7ea87dd3bc42d738e7113886edc66">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58e0dee809f4faea70acca3ec991e775"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4:SharedWithUsers" minOccurs="0"/>
                <xsd:element ref="ns4:SharedWithDetails" minOccurs="0"/>
                <xsd:element ref="ns4:SharingHintHash"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7EBA994F-B6E5-44EB-B75E-3ACE82BC39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2917ECA-4594-4735-B1B3-3DA50D62763B}">
  <ds:schemaRefs>
    <ds:schemaRef ds:uri="http://schemas.microsoft.com/sharepoint/v3/contenttype/forms"/>
  </ds:schemaRefs>
</ds:datastoreItem>
</file>

<file path=customXml/itemProps3.xml><?xml version="1.0" encoding="utf-8"?>
<ds:datastoreItem xmlns:ds="http://schemas.openxmlformats.org/officeDocument/2006/customXml" ds:itemID="{30298ADF-3661-4E4B-9AC8-55ED2C940979}">
  <ds:schemaRefs>
    <ds:schemaRef ds:uri="http://purl.org/dc/dcmitype/"/>
    <ds:schemaRef ds:uri="http://schemas.microsoft.com/office/infopath/2007/PartnerControls"/>
    <ds:schemaRef ds:uri="0338428b-3fc8-4989-9d03-78e16c931d9f"/>
    <ds:schemaRef ds:uri="http://purl.org/dc/elements/1.1/"/>
    <ds:schemaRef ds:uri="http://schemas.microsoft.com/office/2006/metadata/properties"/>
    <ds:schemaRef ds:uri="http://schemas.microsoft.com/office/2006/documentManagement/types"/>
    <ds:schemaRef ds:uri="http://purl.org/dc/terms/"/>
    <ds:schemaRef ds:uri="4055ddc6-ee7b-4b5b-b8fb-52871646f80e"/>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{A7B0E923-6FE4-4769-8D7A-BBF6ED6BB141}tf56160789_win32</Template>
  <TotalTime>609</TotalTime>
  <Words>770</Words>
  <Application>Microsoft Office PowerPoint</Application>
  <PresentationFormat>Ecran lat</PresentationFormat>
  <Paragraphs>78</Paragraphs>
  <Slides>11</Slides>
  <Notes>0</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11</vt:i4>
      </vt:variant>
    </vt:vector>
  </HeadingPairs>
  <TitlesOfParts>
    <vt:vector size="17" baseType="lpstr">
      <vt:lpstr>Arial</vt:lpstr>
      <vt:lpstr>Bookman Old Style</vt:lpstr>
      <vt:lpstr>Calibri</vt:lpstr>
      <vt:lpstr>Franklin Gothic Book</vt:lpstr>
      <vt:lpstr>Segoe UI Historic</vt:lpstr>
      <vt:lpstr>1_RetrospectVTI</vt:lpstr>
      <vt:lpstr>Prezentare PowerPoint</vt:lpstr>
      <vt:lpstr>Prezentare PowerPoint</vt:lpstr>
      <vt:lpstr>History of Delta Hotels :</vt:lpstr>
      <vt:lpstr>Prezentare PowerPoint</vt:lpstr>
      <vt:lpstr>Customers base:</vt:lpstr>
      <vt:lpstr>Prezentare PowerPoint</vt:lpstr>
      <vt:lpstr>According to the book “Nine Basic Principles of Hospitality and Service” (written by Wiley 2000) “you only have one opportunity to create a good first impression” </vt:lpstr>
      <vt:lpstr>Prezentare PowerPoint</vt:lpstr>
      <vt:lpstr>Prezentare PowerPoint</vt:lpstr>
      <vt:lpstr>Prezentare PowerPoint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Kinga Torok (2211429)</dc:creator>
  <cp:lastModifiedBy>Kinga Torok</cp:lastModifiedBy>
  <cp:revision>1</cp:revision>
  <dcterms:created xsi:type="dcterms:W3CDTF">2023-02-10T13:03:42Z</dcterms:created>
  <dcterms:modified xsi:type="dcterms:W3CDTF">2023-02-10T23:13:06Z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