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ink/ink1.xml" ContentType="application/inkml+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68"/>
  </p:notesMasterIdLst>
  <p:sldIdLst>
    <p:sldId id="256" r:id="rId2"/>
    <p:sldId id="298" r:id="rId3"/>
    <p:sldId id="297" r:id="rId4"/>
    <p:sldId id="296" r:id="rId5"/>
    <p:sldId id="295" r:id="rId6"/>
    <p:sldId id="294" r:id="rId7"/>
    <p:sldId id="293" r:id="rId8"/>
    <p:sldId id="257" r:id="rId9"/>
    <p:sldId id="291" r:id="rId10"/>
    <p:sldId id="260" r:id="rId11"/>
    <p:sldId id="261" r:id="rId12"/>
    <p:sldId id="264" r:id="rId13"/>
    <p:sldId id="262" r:id="rId14"/>
    <p:sldId id="266" r:id="rId15"/>
    <p:sldId id="267" r:id="rId16"/>
    <p:sldId id="263" r:id="rId17"/>
    <p:sldId id="259" r:id="rId18"/>
    <p:sldId id="265" r:id="rId19"/>
    <p:sldId id="273" r:id="rId20"/>
    <p:sldId id="274" r:id="rId21"/>
    <p:sldId id="258" r:id="rId22"/>
    <p:sldId id="275" r:id="rId23"/>
    <p:sldId id="276" r:id="rId24"/>
    <p:sldId id="277" r:id="rId25"/>
    <p:sldId id="278" r:id="rId26"/>
    <p:sldId id="279" r:id="rId27"/>
    <p:sldId id="280" r:id="rId28"/>
    <p:sldId id="281" r:id="rId29"/>
    <p:sldId id="268" r:id="rId30"/>
    <p:sldId id="282" r:id="rId31"/>
    <p:sldId id="285" r:id="rId32"/>
    <p:sldId id="286" r:id="rId33"/>
    <p:sldId id="287" r:id="rId34"/>
    <p:sldId id="288" r:id="rId35"/>
    <p:sldId id="289" r:id="rId36"/>
    <p:sldId id="290" r:id="rId37"/>
    <p:sldId id="322" r:id="rId38"/>
    <p:sldId id="321" r:id="rId39"/>
    <p:sldId id="320" r:id="rId40"/>
    <p:sldId id="319" r:id="rId41"/>
    <p:sldId id="318" r:id="rId42"/>
    <p:sldId id="317" r:id="rId43"/>
    <p:sldId id="316" r:id="rId44"/>
    <p:sldId id="315" r:id="rId45"/>
    <p:sldId id="314" r:id="rId46"/>
    <p:sldId id="313" r:id="rId47"/>
    <p:sldId id="272" r:id="rId48"/>
    <p:sldId id="270" r:id="rId49"/>
    <p:sldId id="312" r:id="rId50"/>
    <p:sldId id="311" r:id="rId51"/>
    <p:sldId id="310" r:id="rId52"/>
    <p:sldId id="284" r:id="rId53"/>
    <p:sldId id="309" r:id="rId54"/>
    <p:sldId id="308" r:id="rId55"/>
    <p:sldId id="307" r:id="rId56"/>
    <p:sldId id="306" r:id="rId57"/>
    <p:sldId id="305" r:id="rId58"/>
    <p:sldId id="304" r:id="rId59"/>
    <p:sldId id="303" r:id="rId60"/>
    <p:sldId id="302" r:id="rId61"/>
    <p:sldId id="283" r:id="rId62"/>
    <p:sldId id="299" r:id="rId63"/>
    <p:sldId id="300" r:id="rId64"/>
    <p:sldId id="323" r:id="rId65"/>
    <p:sldId id="324" r:id="rId66"/>
    <p:sldId id="325"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28"/>
    <p:restoredTop sz="94694"/>
  </p:normalViewPr>
  <p:slideViewPr>
    <p:cSldViewPr snapToGrid="0" snapToObjects="1">
      <p:cViewPr varScale="1">
        <p:scale>
          <a:sx n="120" d="100"/>
          <a:sy n="120" d="100"/>
        </p:scale>
        <p:origin x="36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608908-F1FC-4BB7-94F5-B27711820AE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C15DB70-C93B-4A10-8360-F20EB29EDA4B}">
      <dgm:prSet custT="1"/>
      <dgm:spPr/>
      <dgm:t>
        <a:bodyPr/>
        <a:lstStyle/>
        <a:p>
          <a:r>
            <a:rPr lang="en-US" sz="3200" dirty="0"/>
            <a:t>Influenza, most know as flu, is a very contagious illness that effects your respiratory system which is caused by influenza A or B viruses (</a:t>
          </a:r>
          <a:r>
            <a:rPr lang="en-US" sz="3200" dirty="0" err="1"/>
            <a:t>Webmd</a:t>
          </a:r>
          <a:r>
            <a:rPr lang="en-US" sz="3200" dirty="0"/>
            <a:t>, 2020</a:t>
          </a:r>
          <a:r>
            <a:rPr lang="en-US" sz="500" dirty="0"/>
            <a:t>)</a:t>
          </a:r>
        </a:p>
      </dgm:t>
    </dgm:pt>
    <dgm:pt modelId="{61BD8696-5CB4-41F1-843B-6732DCB8A3AC}" type="parTrans" cxnId="{8B863BFB-D0DC-428F-9D02-9EABCFE9AB9C}">
      <dgm:prSet/>
      <dgm:spPr/>
      <dgm:t>
        <a:bodyPr/>
        <a:lstStyle/>
        <a:p>
          <a:endParaRPr lang="en-US"/>
        </a:p>
      </dgm:t>
    </dgm:pt>
    <dgm:pt modelId="{F5F7C782-6030-404E-8B0E-A25F7F706978}" type="sibTrans" cxnId="{8B863BFB-D0DC-428F-9D02-9EABCFE9AB9C}">
      <dgm:prSet/>
      <dgm:spPr/>
      <dgm:t>
        <a:bodyPr/>
        <a:lstStyle/>
        <a:p>
          <a:endParaRPr lang="en-US"/>
        </a:p>
      </dgm:t>
    </dgm:pt>
    <dgm:pt modelId="{6BC8DFA2-788B-45F0-A100-4CC534B94F53}">
      <dgm:prSet custT="1"/>
      <dgm:spPr/>
      <dgm:t>
        <a:bodyPr/>
        <a:lstStyle/>
        <a:p>
          <a:r>
            <a:rPr lang="en-US" sz="2800" dirty="0" err="1"/>
            <a:t>Ulasevich</a:t>
          </a:r>
          <a:r>
            <a:rPr lang="en-US" sz="2800" dirty="0"/>
            <a:t> et al (2017) says that the flu causes a large amount of people to be hospitalized and a large amount of people to die which could be prevented by having an influenza vaccine </a:t>
          </a:r>
        </a:p>
      </dgm:t>
    </dgm:pt>
    <dgm:pt modelId="{5F7EFD7C-5AB2-42C6-9439-CB2B710011F8}" type="parTrans" cxnId="{CF0462F2-082E-4CB0-9C58-FF4BFB32A198}">
      <dgm:prSet/>
      <dgm:spPr/>
      <dgm:t>
        <a:bodyPr/>
        <a:lstStyle/>
        <a:p>
          <a:endParaRPr lang="en-US"/>
        </a:p>
      </dgm:t>
    </dgm:pt>
    <dgm:pt modelId="{5CB08BAE-B593-44C3-B9B9-5E29A107CA9B}" type="sibTrans" cxnId="{CF0462F2-082E-4CB0-9C58-FF4BFB32A198}">
      <dgm:prSet/>
      <dgm:spPr/>
      <dgm:t>
        <a:bodyPr/>
        <a:lstStyle/>
        <a:p>
          <a:endParaRPr lang="en-US"/>
        </a:p>
      </dgm:t>
    </dgm:pt>
    <dgm:pt modelId="{4C85F897-1713-4C4E-9046-9DD928827C89}" type="pres">
      <dgm:prSet presAssocID="{11608908-F1FC-4BB7-94F5-B27711820AE2}" presName="linear" presStyleCnt="0">
        <dgm:presLayoutVars>
          <dgm:animLvl val="lvl"/>
          <dgm:resizeHandles val="exact"/>
        </dgm:presLayoutVars>
      </dgm:prSet>
      <dgm:spPr/>
    </dgm:pt>
    <dgm:pt modelId="{8967EAFB-7325-354F-954E-1F28B863A891}" type="pres">
      <dgm:prSet presAssocID="{CC15DB70-C93B-4A10-8360-F20EB29EDA4B}" presName="parentText" presStyleLbl="node1" presStyleIdx="0" presStyleCnt="2">
        <dgm:presLayoutVars>
          <dgm:chMax val="0"/>
          <dgm:bulletEnabled val="1"/>
        </dgm:presLayoutVars>
      </dgm:prSet>
      <dgm:spPr/>
    </dgm:pt>
    <dgm:pt modelId="{3C3DDE56-2782-BF4B-9498-7647D7523C0B}" type="pres">
      <dgm:prSet presAssocID="{F5F7C782-6030-404E-8B0E-A25F7F706978}" presName="spacer" presStyleCnt="0"/>
      <dgm:spPr/>
    </dgm:pt>
    <dgm:pt modelId="{58A426DF-3E96-9B4C-B584-74A027128E80}" type="pres">
      <dgm:prSet presAssocID="{6BC8DFA2-788B-45F0-A100-4CC534B94F53}" presName="parentText" presStyleLbl="node1" presStyleIdx="1" presStyleCnt="2">
        <dgm:presLayoutVars>
          <dgm:chMax val="0"/>
          <dgm:bulletEnabled val="1"/>
        </dgm:presLayoutVars>
      </dgm:prSet>
      <dgm:spPr/>
    </dgm:pt>
  </dgm:ptLst>
  <dgm:cxnLst>
    <dgm:cxn modelId="{D64F7B4D-ACBB-0049-B010-4FBBDB8B5242}" type="presOf" srcId="{CC15DB70-C93B-4A10-8360-F20EB29EDA4B}" destId="{8967EAFB-7325-354F-954E-1F28B863A891}" srcOrd="0" destOrd="0" presId="urn:microsoft.com/office/officeart/2005/8/layout/vList2"/>
    <dgm:cxn modelId="{D364AA60-76CE-0D4B-B268-0A39FCE9EAF4}" type="presOf" srcId="{11608908-F1FC-4BB7-94F5-B27711820AE2}" destId="{4C85F897-1713-4C4E-9046-9DD928827C89}" srcOrd="0" destOrd="0" presId="urn:microsoft.com/office/officeart/2005/8/layout/vList2"/>
    <dgm:cxn modelId="{A086858F-317C-7D4F-B36D-072F537D5DEC}" type="presOf" srcId="{6BC8DFA2-788B-45F0-A100-4CC534B94F53}" destId="{58A426DF-3E96-9B4C-B584-74A027128E80}" srcOrd="0" destOrd="0" presId="urn:microsoft.com/office/officeart/2005/8/layout/vList2"/>
    <dgm:cxn modelId="{CF0462F2-082E-4CB0-9C58-FF4BFB32A198}" srcId="{11608908-F1FC-4BB7-94F5-B27711820AE2}" destId="{6BC8DFA2-788B-45F0-A100-4CC534B94F53}" srcOrd="1" destOrd="0" parTransId="{5F7EFD7C-5AB2-42C6-9439-CB2B710011F8}" sibTransId="{5CB08BAE-B593-44C3-B9B9-5E29A107CA9B}"/>
    <dgm:cxn modelId="{8B863BFB-D0DC-428F-9D02-9EABCFE9AB9C}" srcId="{11608908-F1FC-4BB7-94F5-B27711820AE2}" destId="{CC15DB70-C93B-4A10-8360-F20EB29EDA4B}" srcOrd="0" destOrd="0" parTransId="{61BD8696-5CB4-41F1-843B-6732DCB8A3AC}" sibTransId="{F5F7C782-6030-404E-8B0E-A25F7F706978}"/>
    <dgm:cxn modelId="{441A15DB-49FA-C246-AF07-D562ADC6549C}" type="presParOf" srcId="{4C85F897-1713-4C4E-9046-9DD928827C89}" destId="{8967EAFB-7325-354F-954E-1F28B863A891}" srcOrd="0" destOrd="0" presId="urn:microsoft.com/office/officeart/2005/8/layout/vList2"/>
    <dgm:cxn modelId="{D3B74FEA-435C-4D46-94AD-883311D90288}" type="presParOf" srcId="{4C85F897-1713-4C4E-9046-9DD928827C89}" destId="{3C3DDE56-2782-BF4B-9498-7647D7523C0B}" srcOrd="1" destOrd="0" presId="urn:microsoft.com/office/officeart/2005/8/layout/vList2"/>
    <dgm:cxn modelId="{5E0CFDEF-57E6-A24E-A76D-984B7918D3AF}" type="presParOf" srcId="{4C85F897-1713-4C4E-9046-9DD928827C89}" destId="{58A426DF-3E96-9B4C-B584-74A027128E8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931AF7-8E2C-467C-B644-BCF69743AC8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EB6DB99-5AB4-42E2-95DE-C24682080F5E}">
      <dgm:prSet/>
      <dgm:spPr/>
      <dgm:t>
        <a:bodyPr/>
        <a:lstStyle/>
        <a:p>
          <a:r>
            <a:rPr lang="en-US"/>
            <a:t>During the covid-19 pandemic there was a significant drop in flu in countries around the world, and in some countries, the flu pathogens are nowhere to be found and have been wiped out. (Kwon, 2021)</a:t>
          </a:r>
        </a:p>
      </dgm:t>
    </dgm:pt>
    <dgm:pt modelId="{6518EA2F-6F0C-413A-8B1C-FA246299B660}" type="parTrans" cxnId="{7D6DCE19-5600-4B2E-AA18-7653A05FE458}">
      <dgm:prSet/>
      <dgm:spPr/>
      <dgm:t>
        <a:bodyPr/>
        <a:lstStyle/>
        <a:p>
          <a:endParaRPr lang="en-US"/>
        </a:p>
      </dgm:t>
    </dgm:pt>
    <dgm:pt modelId="{75D2E54F-715F-4EB5-8070-5C1A0FD32632}" type="sibTrans" cxnId="{7D6DCE19-5600-4B2E-AA18-7653A05FE458}">
      <dgm:prSet/>
      <dgm:spPr/>
      <dgm:t>
        <a:bodyPr/>
        <a:lstStyle/>
        <a:p>
          <a:endParaRPr lang="en-US"/>
        </a:p>
      </dgm:t>
    </dgm:pt>
    <dgm:pt modelId="{2ED1D2C5-A450-49D4-8BF4-294E74863C63}">
      <dgm:prSet/>
      <dgm:spPr/>
      <dgm:t>
        <a:bodyPr/>
        <a:lstStyle/>
        <a:p>
          <a:r>
            <a:rPr lang="en-US"/>
            <a:t>Kwon (2021) explains the different influenza viruses: A, B, C and D. the type A and B viruses are responsible for seasonal flu </a:t>
          </a:r>
        </a:p>
      </dgm:t>
    </dgm:pt>
    <dgm:pt modelId="{094058E7-C8C2-4646-86E7-FEBA3F9AFDD5}" type="parTrans" cxnId="{B78FC3BC-E189-4615-A18D-0B0E80FED2F7}">
      <dgm:prSet/>
      <dgm:spPr/>
      <dgm:t>
        <a:bodyPr/>
        <a:lstStyle/>
        <a:p>
          <a:endParaRPr lang="en-US"/>
        </a:p>
      </dgm:t>
    </dgm:pt>
    <dgm:pt modelId="{A3025544-8924-457B-96F2-F9F811C287A1}" type="sibTrans" cxnId="{B78FC3BC-E189-4615-A18D-0B0E80FED2F7}">
      <dgm:prSet/>
      <dgm:spPr/>
      <dgm:t>
        <a:bodyPr/>
        <a:lstStyle/>
        <a:p>
          <a:endParaRPr lang="en-US"/>
        </a:p>
      </dgm:t>
    </dgm:pt>
    <dgm:pt modelId="{87A7E079-C8A9-4F49-BA6D-F466F3904AEA}" type="pres">
      <dgm:prSet presAssocID="{50931AF7-8E2C-467C-B644-BCF69743AC87}" presName="linear" presStyleCnt="0">
        <dgm:presLayoutVars>
          <dgm:animLvl val="lvl"/>
          <dgm:resizeHandles val="exact"/>
        </dgm:presLayoutVars>
      </dgm:prSet>
      <dgm:spPr/>
    </dgm:pt>
    <dgm:pt modelId="{81582D61-005E-2247-84EF-43620EAE4420}" type="pres">
      <dgm:prSet presAssocID="{9EB6DB99-5AB4-42E2-95DE-C24682080F5E}" presName="parentText" presStyleLbl="node1" presStyleIdx="0" presStyleCnt="2">
        <dgm:presLayoutVars>
          <dgm:chMax val="0"/>
          <dgm:bulletEnabled val="1"/>
        </dgm:presLayoutVars>
      </dgm:prSet>
      <dgm:spPr/>
    </dgm:pt>
    <dgm:pt modelId="{618E5D8E-19B9-EE40-8164-00A945154E0C}" type="pres">
      <dgm:prSet presAssocID="{75D2E54F-715F-4EB5-8070-5C1A0FD32632}" presName="spacer" presStyleCnt="0"/>
      <dgm:spPr/>
    </dgm:pt>
    <dgm:pt modelId="{788E3954-13FE-6245-85BE-5DB8BC5D0E06}" type="pres">
      <dgm:prSet presAssocID="{2ED1D2C5-A450-49D4-8BF4-294E74863C63}" presName="parentText" presStyleLbl="node1" presStyleIdx="1" presStyleCnt="2">
        <dgm:presLayoutVars>
          <dgm:chMax val="0"/>
          <dgm:bulletEnabled val="1"/>
        </dgm:presLayoutVars>
      </dgm:prSet>
      <dgm:spPr/>
    </dgm:pt>
  </dgm:ptLst>
  <dgm:cxnLst>
    <dgm:cxn modelId="{7D6DCE19-5600-4B2E-AA18-7653A05FE458}" srcId="{50931AF7-8E2C-467C-B644-BCF69743AC87}" destId="{9EB6DB99-5AB4-42E2-95DE-C24682080F5E}" srcOrd="0" destOrd="0" parTransId="{6518EA2F-6F0C-413A-8B1C-FA246299B660}" sibTransId="{75D2E54F-715F-4EB5-8070-5C1A0FD32632}"/>
    <dgm:cxn modelId="{DC7B6136-5DA0-8E4A-A104-F76448944DB2}" type="presOf" srcId="{50931AF7-8E2C-467C-B644-BCF69743AC87}" destId="{87A7E079-C8A9-4F49-BA6D-F466F3904AEA}" srcOrd="0" destOrd="0" presId="urn:microsoft.com/office/officeart/2005/8/layout/vList2"/>
    <dgm:cxn modelId="{B447314E-12B8-3F41-976F-ABD8BFDFCFFC}" type="presOf" srcId="{2ED1D2C5-A450-49D4-8BF4-294E74863C63}" destId="{788E3954-13FE-6245-85BE-5DB8BC5D0E06}" srcOrd="0" destOrd="0" presId="urn:microsoft.com/office/officeart/2005/8/layout/vList2"/>
    <dgm:cxn modelId="{2CB83A97-A65C-304C-9CEA-CB727236FDC4}" type="presOf" srcId="{9EB6DB99-5AB4-42E2-95DE-C24682080F5E}" destId="{81582D61-005E-2247-84EF-43620EAE4420}" srcOrd="0" destOrd="0" presId="urn:microsoft.com/office/officeart/2005/8/layout/vList2"/>
    <dgm:cxn modelId="{B78FC3BC-E189-4615-A18D-0B0E80FED2F7}" srcId="{50931AF7-8E2C-467C-B644-BCF69743AC87}" destId="{2ED1D2C5-A450-49D4-8BF4-294E74863C63}" srcOrd="1" destOrd="0" parTransId="{094058E7-C8C2-4646-86E7-FEBA3F9AFDD5}" sibTransId="{A3025544-8924-457B-96F2-F9F811C287A1}"/>
    <dgm:cxn modelId="{811F12B3-D0DB-9148-A981-C4D04A3E9465}" type="presParOf" srcId="{87A7E079-C8A9-4F49-BA6D-F466F3904AEA}" destId="{81582D61-005E-2247-84EF-43620EAE4420}" srcOrd="0" destOrd="0" presId="urn:microsoft.com/office/officeart/2005/8/layout/vList2"/>
    <dgm:cxn modelId="{BE73A2FF-461C-1848-8B15-6FAE971CEC81}" type="presParOf" srcId="{87A7E079-C8A9-4F49-BA6D-F466F3904AEA}" destId="{618E5D8E-19B9-EE40-8164-00A945154E0C}" srcOrd="1" destOrd="0" presId="urn:microsoft.com/office/officeart/2005/8/layout/vList2"/>
    <dgm:cxn modelId="{C724478F-5442-5F42-8189-78754C17712E}" type="presParOf" srcId="{87A7E079-C8A9-4F49-BA6D-F466F3904AEA}" destId="{788E3954-13FE-6245-85BE-5DB8BC5D0E0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3F6A22-99FC-4366-ACE5-B66E5AA2A27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A6EB4C3-5629-4276-AF48-D92FA5B9134D}">
      <dgm:prSet custT="1"/>
      <dgm:spPr/>
      <dgm:t>
        <a:bodyPr/>
        <a:lstStyle/>
        <a:p>
          <a:r>
            <a:rPr lang="en-US" sz="3600" dirty="0"/>
            <a:t>The symptoms of flu are usually mild enough when the patient is young with no respiratory or health problems</a:t>
          </a:r>
        </a:p>
      </dgm:t>
    </dgm:pt>
    <dgm:pt modelId="{E606B1DE-086A-44E6-86D3-4E4E3D85D292}" type="parTrans" cxnId="{5B844158-F775-461D-BC75-93AA09AEEBDA}">
      <dgm:prSet/>
      <dgm:spPr/>
      <dgm:t>
        <a:bodyPr/>
        <a:lstStyle/>
        <a:p>
          <a:endParaRPr lang="en-US"/>
        </a:p>
      </dgm:t>
    </dgm:pt>
    <dgm:pt modelId="{0B6B6F95-3EF4-4245-B84B-06E63269C415}" type="sibTrans" cxnId="{5B844158-F775-461D-BC75-93AA09AEEBDA}">
      <dgm:prSet/>
      <dgm:spPr/>
      <dgm:t>
        <a:bodyPr/>
        <a:lstStyle/>
        <a:p>
          <a:endParaRPr lang="en-US"/>
        </a:p>
      </dgm:t>
    </dgm:pt>
    <dgm:pt modelId="{E7A8C942-483A-40E9-ACA6-CCB05B8D8F85}">
      <dgm:prSet custT="1"/>
      <dgm:spPr/>
      <dgm:t>
        <a:bodyPr/>
        <a:lstStyle/>
        <a:p>
          <a:r>
            <a:rPr lang="en-US" sz="3200" dirty="0"/>
            <a:t>The symptoms can include;</a:t>
          </a:r>
        </a:p>
      </dgm:t>
    </dgm:pt>
    <dgm:pt modelId="{13F41C35-1208-4DF5-A1E2-A7B7BAD28AA8}" type="parTrans" cxnId="{E98AE131-B9E7-4304-A1EF-32D9B5439999}">
      <dgm:prSet/>
      <dgm:spPr/>
      <dgm:t>
        <a:bodyPr/>
        <a:lstStyle/>
        <a:p>
          <a:endParaRPr lang="en-US"/>
        </a:p>
      </dgm:t>
    </dgm:pt>
    <dgm:pt modelId="{487171AA-4711-434B-859B-7306CAE83368}" type="sibTrans" cxnId="{E98AE131-B9E7-4304-A1EF-32D9B5439999}">
      <dgm:prSet/>
      <dgm:spPr/>
      <dgm:t>
        <a:bodyPr/>
        <a:lstStyle/>
        <a:p>
          <a:endParaRPr lang="en-US"/>
        </a:p>
      </dgm:t>
    </dgm:pt>
    <dgm:pt modelId="{B02009C0-6673-4D9C-9A1B-B218AAF7CA72}">
      <dgm:prSet custT="1"/>
      <dgm:spPr/>
      <dgm:t>
        <a:bodyPr/>
        <a:lstStyle/>
        <a:p>
          <a:r>
            <a:rPr lang="en-US" sz="2400" dirty="0"/>
            <a:t>A sore throat		- A dry cough</a:t>
          </a:r>
        </a:p>
      </dgm:t>
    </dgm:pt>
    <dgm:pt modelId="{31B9040A-95BF-401C-B824-3CD2D5A05565}" type="parTrans" cxnId="{59275C68-76EF-47C3-BE80-0A474B70D67D}">
      <dgm:prSet/>
      <dgm:spPr/>
      <dgm:t>
        <a:bodyPr/>
        <a:lstStyle/>
        <a:p>
          <a:endParaRPr lang="en-US"/>
        </a:p>
      </dgm:t>
    </dgm:pt>
    <dgm:pt modelId="{6D4AEC27-36ED-4F79-8725-020DE335B1A4}" type="sibTrans" cxnId="{59275C68-76EF-47C3-BE80-0A474B70D67D}">
      <dgm:prSet/>
      <dgm:spPr/>
      <dgm:t>
        <a:bodyPr/>
        <a:lstStyle/>
        <a:p>
          <a:endParaRPr lang="en-US"/>
        </a:p>
      </dgm:t>
    </dgm:pt>
    <dgm:pt modelId="{818BA2DE-1967-4D53-B771-806204CC2D74}">
      <dgm:prSet custT="1"/>
      <dgm:spPr/>
      <dgm:t>
        <a:bodyPr/>
        <a:lstStyle/>
        <a:p>
          <a:r>
            <a:rPr lang="en-US" sz="2400" dirty="0"/>
            <a:t>Difficulty sleeping		- a sudden high temperature</a:t>
          </a:r>
        </a:p>
      </dgm:t>
    </dgm:pt>
    <dgm:pt modelId="{9893F745-630B-4692-99F4-1880E61E3657}" type="parTrans" cxnId="{2545E9C4-E052-4572-A458-E56648E1D79E}">
      <dgm:prSet/>
      <dgm:spPr/>
      <dgm:t>
        <a:bodyPr/>
        <a:lstStyle/>
        <a:p>
          <a:endParaRPr lang="en-US"/>
        </a:p>
      </dgm:t>
    </dgm:pt>
    <dgm:pt modelId="{08756251-B78F-481C-97AD-46C45D70A852}" type="sibTrans" cxnId="{2545E9C4-E052-4572-A458-E56648E1D79E}">
      <dgm:prSet/>
      <dgm:spPr/>
      <dgm:t>
        <a:bodyPr/>
        <a:lstStyle/>
        <a:p>
          <a:endParaRPr lang="en-US"/>
        </a:p>
      </dgm:t>
    </dgm:pt>
    <dgm:pt modelId="{F4D8C38E-24D4-46D1-A944-9106CCA21C87}">
      <dgm:prSet custT="1"/>
      <dgm:spPr/>
      <dgm:t>
        <a:bodyPr/>
        <a:lstStyle/>
        <a:p>
          <a:r>
            <a:rPr lang="en-US" sz="2400" dirty="0"/>
            <a:t>An aching body		- loss of appetite</a:t>
          </a:r>
        </a:p>
      </dgm:t>
    </dgm:pt>
    <dgm:pt modelId="{4CEA8B2A-C0C8-4690-B193-EDB2A3E9BBFA}" type="parTrans" cxnId="{604F98DA-A779-4ABC-8A3E-773C07AD5243}">
      <dgm:prSet/>
      <dgm:spPr/>
      <dgm:t>
        <a:bodyPr/>
        <a:lstStyle/>
        <a:p>
          <a:endParaRPr lang="en-US"/>
        </a:p>
      </dgm:t>
    </dgm:pt>
    <dgm:pt modelId="{A21BB551-EBEA-42C1-8927-B7575A4AED2D}" type="sibTrans" cxnId="{604F98DA-A779-4ABC-8A3E-773C07AD5243}">
      <dgm:prSet/>
      <dgm:spPr/>
      <dgm:t>
        <a:bodyPr/>
        <a:lstStyle/>
        <a:p>
          <a:endParaRPr lang="en-US"/>
        </a:p>
      </dgm:t>
    </dgm:pt>
    <dgm:pt modelId="{BAD29A0D-18E2-41FC-941F-1BE7DC629942}">
      <dgm:prSet custT="1"/>
      <dgm:spPr/>
      <dgm:t>
        <a:bodyPr/>
        <a:lstStyle/>
        <a:p>
          <a:r>
            <a:rPr lang="en-US" sz="2400" dirty="0"/>
            <a:t>Feeling sick and being sick		- Stomach pain</a:t>
          </a:r>
        </a:p>
      </dgm:t>
    </dgm:pt>
    <dgm:pt modelId="{9DEE142C-8910-472C-AD51-B1D8E0B4FD6D}" type="parTrans" cxnId="{204F4E36-2E1C-4E0C-8CA6-52E2EB669F66}">
      <dgm:prSet/>
      <dgm:spPr/>
      <dgm:t>
        <a:bodyPr/>
        <a:lstStyle/>
        <a:p>
          <a:endParaRPr lang="en-US"/>
        </a:p>
      </dgm:t>
    </dgm:pt>
    <dgm:pt modelId="{E52DDD46-C3F5-4F03-BDC8-6574F9D83197}" type="sibTrans" cxnId="{204F4E36-2E1C-4E0C-8CA6-52E2EB669F66}">
      <dgm:prSet/>
      <dgm:spPr/>
      <dgm:t>
        <a:bodyPr/>
        <a:lstStyle/>
        <a:p>
          <a:endParaRPr lang="en-US"/>
        </a:p>
      </dgm:t>
    </dgm:pt>
    <dgm:pt modelId="{83DC71C9-625A-D34E-BC67-35299ADAE8A9}">
      <dgm:prSet custT="1"/>
      <dgm:spPr/>
      <dgm:t>
        <a:bodyPr/>
        <a:lstStyle/>
        <a:p>
          <a:endParaRPr lang="en-US" sz="2400" dirty="0"/>
        </a:p>
      </dgm:t>
    </dgm:pt>
    <dgm:pt modelId="{14C7647F-3B98-B94F-A541-43D3A8E2F293}" type="parTrans" cxnId="{8EA7992A-31A8-D24D-A515-FC7B2326362E}">
      <dgm:prSet/>
      <dgm:spPr/>
      <dgm:t>
        <a:bodyPr/>
        <a:lstStyle/>
        <a:p>
          <a:endParaRPr lang="en-GB"/>
        </a:p>
      </dgm:t>
    </dgm:pt>
    <dgm:pt modelId="{45983166-7896-5D4E-B109-F882BC179B35}" type="sibTrans" cxnId="{8EA7992A-31A8-D24D-A515-FC7B2326362E}">
      <dgm:prSet/>
      <dgm:spPr/>
      <dgm:t>
        <a:bodyPr/>
        <a:lstStyle/>
        <a:p>
          <a:endParaRPr lang="en-GB"/>
        </a:p>
      </dgm:t>
    </dgm:pt>
    <dgm:pt modelId="{4A54EC25-53B8-374B-835B-E6028AFDDBFB}">
      <dgm:prSet custT="1"/>
      <dgm:spPr/>
      <dgm:t>
        <a:bodyPr/>
        <a:lstStyle/>
        <a:p>
          <a:r>
            <a:rPr lang="en-US" sz="2400" dirty="0"/>
            <a:t>(NHS 2019)</a:t>
          </a:r>
        </a:p>
      </dgm:t>
    </dgm:pt>
    <dgm:pt modelId="{D6A660DB-C6F4-E743-B3DC-9F2ABD93E9FE}" type="parTrans" cxnId="{D6723DC5-02CB-8B45-84DD-F8A30C307023}">
      <dgm:prSet/>
      <dgm:spPr/>
      <dgm:t>
        <a:bodyPr/>
        <a:lstStyle/>
        <a:p>
          <a:endParaRPr lang="en-GB"/>
        </a:p>
      </dgm:t>
    </dgm:pt>
    <dgm:pt modelId="{11AA1FEB-4DAC-634B-820A-D52BEC5BD6EB}" type="sibTrans" cxnId="{D6723DC5-02CB-8B45-84DD-F8A30C307023}">
      <dgm:prSet/>
      <dgm:spPr/>
      <dgm:t>
        <a:bodyPr/>
        <a:lstStyle/>
        <a:p>
          <a:endParaRPr lang="en-GB"/>
        </a:p>
      </dgm:t>
    </dgm:pt>
    <dgm:pt modelId="{9258E72F-8859-4B4A-8990-C427F265D33E}" type="pres">
      <dgm:prSet presAssocID="{953F6A22-99FC-4366-ACE5-B66E5AA2A275}" presName="diagram" presStyleCnt="0">
        <dgm:presLayoutVars>
          <dgm:dir/>
          <dgm:resizeHandles val="exact"/>
        </dgm:presLayoutVars>
      </dgm:prSet>
      <dgm:spPr/>
    </dgm:pt>
    <dgm:pt modelId="{3C322B70-1369-7542-B006-2EAD2E200D7F}" type="pres">
      <dgm:prSet presAssocID="{DA6EB4C3-5629-4276-AF48-D92FA5B9134D}" presName="node" presStyleLbl="node1" presStyleIdx="0" presStyleCnt="2">
        <dgm:presLayoutVars>
          <dgm:bulletEnabled val="1"/>
        </dgm:presLayoutVars>
      </dgm:prSet>
      <dgm:spPr/>
    </dgm:pt>
    <dgm:pt modelId="{2FC69533-D2C7-6040-A854-B647D22A0116}" type="pres">
      <dgm:prSet presAssocID="{0B6B6F95-3EF4-4245-B84B-06E63269C415}" presName="sibTrans" presStyleCnt="0"/>
      <dgm:spPr/>
    </dgm:pt>
    <dgm:pt modelId="{1BA7C6FD-6FBB-7344-9FFD-37CF2A38BEDF}" type="pres">
      <dgm:prSet presAssocID="{E7A8C942-483A-40E9-ACA6-CCB05B8D8F85}" presName="node" presStyleLbl="node1" presStyleIdx="1" presStyleCnt="2" custScaleX="128357">
        <dgm:presLayoutVars>
          <dgm:bulletEnabled val="1"/>
        </dgm:presLayoutVars>
      </dgm:prSet>
      <dgm:spPr/>
    </dgm:pt>
  </dgm:ptLst>
  <dgm:cxnLst>
    <dgm:cxn modelId="{771E0627-34B8-6F4E-B7F3-C640567DE462}" type="presOf" srcId="{4A54EC25-53B8-374B-835B-E6028AFDDBFB}" destId="{1BA7C6FD-6FBB-7344-9FFD-37CF2A38BEDF}" srcOrd="0" destOrd="5" presId="urn:microsoft.com/office/officeart/2005/8/layout/default"/>
    <dgm:cxn modelId="{8EA7992A-31A8-D24D-A515-FC7B2326362E}" srcId="{E7A8C942-483A-40E9-ACA6-CCB05B8D8F85}" destId="{83DC71C9-625A-D34E-BC67-35299ADAE8A9}" srcOrd="5" destOrd="0" parTransId="{14C7647F-3B98-B94F-A541-43D3A8E2F293}" sibTransId="{45983166-7896-5D4E-B109-F882BC179B35}"/>
    <dgm:cxn modelId="{E98AE131-B9E7-4304-A1EF-32D9B5439999}" srcId="{953F6A22-99FC-4366-ACE5-B66E5AA2A275}" destId="{E7A8C942-483A-40E9-ACA6-CCB05B8D8F85}" srcOrd="1" destOrd="0" parTransId="{13F41C35-1208-4DF5-A1E2-A7B7BAD28AA8}" sibTransId="{487171AA-4711-434B-859B-7306CAE83368}"/>
    <dgm:cxn modelId="{204F4E36-2E1C-4E0C-8CA6-52E2EB669F66}" srcId="{E7A8C942-483A-40E9-ACA6-CCB05B8D8F85}" destId="{BAD29A0D-18E2-41FC-941F-1BE7DC629942}" srcOrd="3" destOrd="0" parTransId="{9DEE142C-8910-472C-AD51-B1D8E0B4FD6D}" sibTransId="{E52DDD46-C3F5-4F03-BDC8-6574F9D83197}"/>
    <dgm:cxn modelId="{14CE5A41-741B-CD42-BB5B-B3E243A06EDB}" type="presOf" srcId="{E7A8C942-483A-40E9-ACA6-CCB05B8D8F85}" destId="{1BA7C6FD-6FBB-7344-9FFD-37CF2A38BEDF}" srcOrd="0" destOrd="0" presId="urn:microsoft.com/office/officeart/2005/8/layout/default"/>
    <dgm:cxn modelId="{9381B949-613C-E34D-827D-93246C319CE3}" type="presOf" srcId="{953F6A22-99FC-4366-ACE5-B66E5AA2A275}" destId="{9258E72F-8859-4B4A-8990-C427F265D33E}" srcOrd="0" destOrd="0" presId="urn:microsoft.com/office/officeart/2005/8/layout/default"/>
    <dgm:cxn modelId="{AC8CC149-3AEB-CE47-AB06-60A7AE9CC388}" type="presOf" srcId="{DA6EB4C3-5629-4276-AF48-D92FA5B9134D}" destId="{3C322B70-1369-7542-B006-2EAD2E200D7F}" srcOrd="0" destOrd="0" presId="urn:microsoft.com/office/officeart/2005/8/layout/default"/>
    <dgm:cxn modelId="{5B844158-F775-461D-BC75-93AA09AEEBDA}" srcId="{953F6A22-99FC-4366-ACE5-B66E5AA2A275}" destId="{DA6EB4C3-5629-4276-AF48-D92FA5B9134D}" srcOrd="0" destOrd="0" parTransId="{E606B1DE-086A-44E6-86D3-4E4E3D85D292}" sibTransId="{0B6B6F95-3EF4-4245-B84B-06E63269C415}"/>
    <dgm:cxn modelId="{59275C68-76EF-47C3-BE80-0A474B70D67D}" srcId="{E7A8C942-483A-40E9-ACA6-CCB05B8D8F85}" destId="{B02009C0-6673-4D9C-9A1B-B218AAF7CA72}" srcOrd="0" destOrd="0" parTransId="{31B9040A-95BF-401C-B824-3CD2D5A05565}" sibTransId="{6D4AEC27-36ED-4F79-8725-020DE335B1A4}"/>
    <dgm:cxn modelId="{5D20C48B-E040-FD42-84F4-85AF95C49786}" type="presOf" srcId="{818BA2DE-1967-4D53-B771-806204CC2D74}" destId="{1BA7C6FD-6FBB-7344-9FFD-37CF2A38BEDF}" srcOrd="0" destOrd="2" presId="urn:microsoft.com/office/officeart/2005/8/layout/default"/>
    <dgm:cxn modelId="{6EB21794-D457-3840-B5CB-CC83AB4AEBCB}" type="presOf" srcId="{F4D8C38E-24D4-46D1-A944-9106CCA21C87}" destId="{1BA7C6FD-6FBB-7344-9FFD-37CF2A38BEDF}" srcOrd="0" destOrd="3" presId="urn:microsoft.com/office/officeart/2005/8/layout/default"/>
    <dgm:cxn modelId="{5E676A96-CA9B-0E4B-9E4B-DD920CDBC6CC}" type="presOf" srcId="{BAD29A0D-18E2-41FC-941F-1BE7DC629942}" destId="{1BA7C6FD-6FBB-7344-9FFD-37CF2A38BEDF}" srcOrd="0" destOrd="4" presId="urn:microsoft.com/office/officeart/2005/8/layout/default"/>
    <dgm:cxn modelId="{2545E9C4-E052-4572-A458-E56648E1D79E}" srcId="{E7A8C942-483A-40E9-ACA6-CCB05B8D8F85}" destId="{818BA2DE-1967-4D53-B771-806204CC2D74}" srcOrd="1" destOrd="0" parTransId="{9893F745-630B-4692-99F4-1880E61E3657}" sibTransId="{08756251-B78F-481C-97AD-46C45D70A852}"/>
    <dgm:cxn modelId="{D6723DC5-02CB-8B45-84DD-F8A30C307023}" srcId="{E7A8C942-483A-40E9-ACA6-CCB05B8D8F85}" destId="{4A54EC25-53B8-374B-835B-E6028AFDDBFB}" srcOrd="4" destOrd="0" parTransId="{D6A660DB-C6F4-E743-B3DC-9F2ABD93E9FE}" sibTransId="{11AA1FEB-4DAC-634B-820A-D52BEC5BD6EB}"/>
    <dgm:cxn modelId="{604F98DA-A779-4ABC-8A3E-773C07AD5243}" srcId="{E7A8C942-483A-40E9-ACA6-CCB05B8D8F85}" destId="{F4D8C38E-24D4-46D1-A944-9106CCA21C87}" srcOrd="2" destOrd="0" parTransId="{4CEA8B2A-C0C8-4690-B193-EDB2A3E9BBFA}" sibTransId="{A21BB551-EBEA-42C1-8927-B7575A4AED2D}"/>
    <dgm:cxn modelId="{412577FD-040A-D541-8F5F-D53765A1A925}" type="presOf" srcId="{83DC71C9-625A-D34E-BC67-35299ADAE8A9}" destId="{1BA7C6FD-6FBB-7344-9FFD-37CF2A38BEDF}" srcOrd="0" destOrd="6" presId="urn:microsoft.com/office/officeart/2005/8/layout/default"/>
    <dgm:cxn modelId="{E733CAFD-DFE2-D642-A7D9-73F8DE16B45D}" type="presOf" srcId="{B02009C0-6673-4D9C-9A1B-B218AAF7CA72}" destId="{1BA7C6FD-6FBB-7344-9FFD-37CF2A38BEDF}" srcOrd="0" destOrd="1" presId="urn:microsoft.com/office/officeart/2005/8/layout/default"/>
    <dgm:cxn modelId="{FAFA15AC-0F80-7D4C-B7C6-E490AB829896}" type="presParOf" srcId="{9258E72F-8859-4B4A-8990-C427F265D33E}" destId="{3C322B70-1369-7542-B006-2EAD2E200D7F}" srcOrd="0" destOrd="0" presId="urn:microsoft.com/office/officeart/2005/8/layout/default"/>
    <dgm:cxn modelId="{4014A805-EB28-184F-AEB3-FB7434C5234F}" type="presParOf" srcId="{9258E72F-8859-4B4A-8990-C427F265D33E}" destId="{2FC69533-D2C7-6040-A854-B647D22A0116}" srcOrd="1" destOrd="0" presId="urn:microsoft.com/office/officeart/2005/8/layout/default"/>
    <dgm:cxn modelId="{80CE9993-08A8-694B-B204-1BFDCCB8E9D4}" type="presParOf" srcId="{9258E72F-8859-4B4A-8990-C427F265D33E}" destId="{1BA7C6FD-6FBB-7344-9FFD-37CF2A38BEDF}"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7C6E76-C49F-49AF-AF50-2653C79E81B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C795C4A-8D40-43A7-8D04-2345DD9ECC1A}">
      <dgm:prSet custT="1"/>
      <dgm:spPr/>
      <dgm:t>
        <a:bodyPr/>
        <a:lstStyle/>
        <a:p>
          <a:r>
            <a:rPr lang="en-US" sz="3200" dirty="0"/>
            <a:t>Flu epidemics have occurred for hundreds of years going back to the end of the first world war, by 1920 710,000 had contracted the virus (Stene-</a:t>
          </a:r>
          <a:r>
            <a:rPr lang="en-US" sz="3200" dirty="0" err="1"/>
            <a:t>Jphansen</a:t>
          </a:r>
          <a:r>
            <a:rPr lang="en-US" sz="3200" dirty="0"/>
            <a:t> and </a:t>
          </a:r>
          <a:r>
            <a:rPr lang="en-US" sz="3200" dirty="0" err="1"/>
            <a:t>Tygstrup</a:t>
          </a:r>
          <a:r>
            <a:rPr lang="en-US" sz="3200" dirty="0"/>
            <a:t>, 2010)</a:t>
          </a:r>
        </a:p>
      </dgm:t>
    </dgm:pt>
    <dgm:pt modelId="{DE29F165-C5AF-44A4-BEAB-DC5AF98A0CD8}" type="parTrans" cxnId="{A58EA1F5-1CF7-4E60-9ED1-51B4020A99EA}">
      <dgm:prSet/>
      <dgm:spPr/>
      <dgm:t>
        <a:bodyPr/>
        <a:lstStyle/>
        <a:p>
          <a:endParaRPr lang="en-US"/>
        </a:p>
      </dgm:t>
    </dgm:pt>
    <dgm:pt modelId="{10DCC2CB-9E87-4A1F-ADA7-49121527DA16}" type="sibTrans" cxnId="{A58EA1F5-1CF7-4E60-9ED1-51B4020A99EA}">
      <dgm:prSet/>
      <dgm:spPr/>
      <dgm:t>
        <a:bodyPr/>
        <a:lstStyle/>
        <a:p>
          <a:endParaRPr lang="en-US"/>
        </a:p>
      </dgm:t>
    </dgm:pt>
    <dgm:pt modelId="{837504CE-A98C-4BAB-9206-E2BD67B2E46A}">
      <dgm:prSet custT="1"/>
      <dgm:spPr/>
      <dgm:t>
        <a:bodyPr/>
        <a:lstStyle/>
        <a:p>
          <a:r>
            <a:rPr lang="en-US" sz="3200" dirty="0"/>
            <a:t>This shows that even if a virus has been around for hundreds of years, it doesn't guarantee that a cure or specific treatment has been found</a:t>
          </a:r>
        </a:p>
      </dgm:t>
    </dgm:pt>
    <dgm:pt modelId="{1DC10A55-0ED8-4E3F-8204-03A8238F9BD8}" type="parTrans" cxnId="{9465FE94-D9FB-4AA7-9CD2-A1DBC97FA469}">
      <dgm:prSet/>
      <dgm:spPr/>
      <dgm:t>
        <a:bodyPr/>
        <a:lstStyle/>
        <a:p>
          <a:endParaRPr lang="en-US"/>
        </a:p>
      </dgm:t>
    </dgm:pt>
    <dgm:pt modelId="{E3C959E0-1EBA-4B5C-8EE1-8E1C0CEF93D8}" type="sibTrans" cxnId="{9465FE94-D9FB-4AA7-9CD2-A1DBC97FA469}">
      <dgm:prSet/>
      <dgm:spPr/>
      <dgm:t>
        <a:bodyPr/>
        <a:lstStyle/>
        <a:p>
          <a:endParaRPr lang="en-US"/>
        </a:p>
      </dgm:t>
    </dgm:pt>
    <dgm:pt modelId="{17C7949C-690A-4CBC-8A3D-68FD3F0C70BE}">
      <dgm:prSet custT="1"/>
      <dgm:spPr/>
      <dgm:t>
        <a:bodyPr/>
        <a:lstStyle/>
        <a:p>
          <a:r>
            <a:rPr lang="en-US" sz="2800" dirty="0"/>
            <a:t>Usually, a person with the flu will recover without medication but some people suffer worse than others, people ages 65+, people who are pregnant and people with heart </a:t>
          </a:r>
          <a:r>
            <a:rPr lang="en-US" sz="2800" dirty="0" err="1"/>
            <a:t>diseasesm</a:t>
          </a:r>
          <a:r>
            <a:rPr lang="en-US" sz="2800" dirty="0"/>
            <a:t> asthma, lung diseases </a:t>
          </a:r>
          <a:r>
            <a:rPr lang="en-US" sz="2800" dirty="0" err="1"/>
            <a:t>etc</a:t>
          </a:r>
          <a:r>
            <a:rPr lang="en-US" sz="2800" dirty="0"/>
            <a:t> can all suffer with worse symptoms meaning they may need more treatment (</a:t>
          </a:r>
          <a:r>
            <a:rPr lang="en-US" sz="2800" dirty="0" err="1"/>
            <a:t>LloydsPharmacy</a:t>
          </a:r>
          <a:r>
            <a:rPr lang="en-US" sz="2800" dirty="0"/>
            <a:t> Online Doctor, 2021)</a:t>
          </a:r>
        </a:p>
      </dgm:t>
    </dgm:pt>
    <dgm:pt modelId="{EA43251B-B042-463C-98D1-AB0F7CE9695A}" type="parTrans" cxnId="{38663CB1-1575-41F5-B35D-EC6893E0B456}">
      <dgm:prSet/>
      <dgm:spPr/>
      <dgm:t>
        <a:bodyPr/>
        <a:lstStyle/>
        <a:p>
          <a:endParaRPr lang="en-US"/>
        </a:p>
      </dgm:t>
    </dgm:pt>
    <dgm:pt modelId="{D29F1272-A45B-4C20-BDCD-645183468CA9}" type="sibTrans" cxnId="{38663CB1-1575-41F5-B35D-EC6893E0B456}">
      <dgm:prSet/>
      <dgm:spPr/>
      <dgm:t>
        <a:bodyPr/>
        <a:lstStyle/>
        <a:p>
          <a:endParaRPr lang="en-US"/>
        </a:p>
      </dgm:t>
    </dgm:pt>
    <dgm:pt modelId="{74BD6E4B-A338-7A4B-BD1E-4175642E4F71}" type="pres">
      <dgm:prSet presAssocID="{CB7C6E76-C49F-49AF-AF50-2653C79E81B1}" presName="linear" presStyleCnt="0">
        <dgm:presLayoutVars>
          <dgm:animLvl val="lvl"/>
          <dgm:resizeHandles val="exact"/>
        </dgm:presLayoutVars>
      </dgm:prSet>
      <dgm:spPr/>
    </dgm:pt>
    <dgm:pt modelId="{2F53D69E-65D6-C141-9B3B-7C26D048C30E}" type="pres">
      <dgm:prSet presAssocID="{9C795C4A-8D40-43A7-8D04-2345DD9ECC1A}" presName="parentText" presStyleLbl="node1" presStyleIdx="0" presStyleCnt="3">
        <dgm:presLayoutVars>
          <dgm:chMax val="0"/>
          <dgm:bulletEnabled val="1"/>
        </dgm:presLayoutVars>
      </dgm:prSet>
      <dgm:spPr/>
    </dgm:pt>
    <dgm:pt modelId="{FCE5AA78-AAB0-DB49-9E79-EA980313785D}" type="pres">
      <dgm:prSet presAssocID="{10DCC2CB-9E87-4A1F-ADA7-49121527DA16}" presName="spacer" presStyleCnt="0"/>
      <dgm:spPr/>
    </dgm:pt>
    <dgm:pt modelId="{52A9595A-16C1-0343-AA78-EBC83DC15655}" type="pres">
      <dgm:prSet presAssocID="{837504CE-A98C-4BAB-9206-E2BD67B2E46A}" presName="parentText" presStyleLbl="node1" presStyleIdx="1" presStyleCnt="3">
        <dgm:presLayoutVars>
          <dgm:chMax val="0"/>
          <dgm:bulletEnabled val="1"/>
        </dgm:presLayoutVars>
      </dgm:prSet>
      <dgm:spPr/>
    </dgm:pt>
    <dgm:pt modelId="{04ED5FDE-49E9-D646-B99E-7A886A2FADF1}" type="pres">
      <dgm:prSet presAssocID="{E3C959E0-1EBA-4B5C-8EE1-8E1C0CEF93D8}" presName="spacer" presStyleCnt="0"/>
      <dgm:spPr/>
    </dgm:pt>
    <dgm:pt modelId="{4C5CFAD2-D039-8A4A-93D6-20E81ED2D643}" type="pres">
      <dgm:prSet presAssocID="{17C7949C-690A-4CBC-8A3D-68FD3F0C70BE}" presName="parentText" presStyleLbl="node1" presStyleIdx="2" presStyleCnt="3">
        <dgm:presLayoutVars>
          <dgm:chMax val="0"/>
          <dgm:bulletEnabled val="1"/>
        </dgm:presLayoutVars>
      </dgm:prSet>
      <dgm:spPr/>
    </dgm:pt>
  </dgm:ptLst>
  <dgm:cxnLst>
    <dgm:cxn modelId="{3F5EA53D-9856-8946-89E2-C28EC300B6D9}" type="presOf" srcId="{9C795C4A-8D40-43A7-8D04-2345DD9ECC1A}" destId="{2F53D69E-65D6-C141-9B3B-7C26D048C30E}" srcOrd="0" destOrd="0" presId="urn:microsoft.com/office/officeart/2005/8/layout/vList2"/>
    <dgm:cxn modelId="{9465FE94-D9FB-4AA7-9CD2-A1DBC97FA469}" srcId="{CB7C6E76-C49F-49AF-AF50-2653C79E81B1}" destId="{837504CE-A98C-4BAB-9206-E2BD67B2E46A}" srcOrd="1" destOrd="0" parTransId="{1DC10A55-0ED8-4E3F-8204-03A8238F9BD8}" sibTransId="{E3C959E0-1EBA-4B5C-8EE1-8E1C0CEF93D8}"/>
    <dgm:cxn modelId="{EB032F99-788F-9F45-ADCB-7DF129AC2557}" type="presOf" srcId="{CB7C6E76-C49F-49AF-AF50-2653C79E81B1}" destId="{74BD6E4B-A338-7A4B-BD1E-4175642E4F71}" srcOrd="0" destOrd="0" presId="urn:microsoft.com/office/officeart/2005/8/layout/vList2"/>
    <dgm:cxn modelId="{EB2D49A9-4F99-774F-960F-FFAB70EEFD52}" type="presOf" srcId="{837504CE-A98C-4BAB-9206-E2BD67B2E46A}" destId="{52A9595A-16C1-0343-AA78-EBC83DC15655}" srcOrd="0" destOrd="0" presId="urn:microsoft.com/office/officeart/2005/8/layout/vList2"/>
    <dgm:cxn modelId="{38663CB1-1575-41F5-B35D-EC6893E0B456}" srcId="{CB7C6E76-C49F-49AF-AF50-2653C79E81B1}" destId="{17C7949C-690A-4CBC-8A3D-68FD3F0C70BE}" srcOrd="2" destOrd="0" parTransId="{EA43251B-B042-463C-98D1-AB0F7CE9695A}" sibTransId="{D29F1272-A45B-4C20-BDCD-645183468CA9}"/>
    <dgm:cxn modelId="{904495EE-7A28-1B4F-AA7E-786A69E0C4DD}" type="presOf" srcId="{17C7949C-690A-4CBC-8A3D-68FD3F0C70BE}" destId="{4C5CFAD2-D039-8A4A-93D6-20E81ED2D643}" srcOrd="0" destOrd="0" presId="urn:microsoft.com/office/officeart/2005/8/layout/vList2"/>
    <dgm:cxn modelId="{A58EA1F5-1CF7-4E60-9ED1-51B4020A99EA}" srcId="{CB7C6E76-C49F-49AF-AF50-2653C79E81B1}" destId="{9C795C4A-8D40-43A7-8D04-2345DD9ECC1A}" srcOrd="0" destOrd="0" parTransId="{DE29F165-C5AF-44A4-BEAB-DC5AF98A0CD8}" sibTransId="{10DCC2CB-9E87-4A1F-ADA7-49121527DA16}"/>
    <dgm:cxn modelId="{A1A4436F-DD1C-7A46-8C79-37F8DF13EB75}" type="presParOf" srcId="{74BD6E4B-A338-7A4B-BD1E-4175642E4F71}" destId="{2F53D69E-65D6-C141-9B3B-7C26D048C30E}" srcOrd="0" destOrd="0" presId="urn:microsoft.com/office/officeart/2005/8/layout/vList2"/>
    <dgm:cxn modelId="{59E211CD-F146-3442-8503-F6BA7D0424A3}" type="presParOf" srcId="{74BD6E4B-A338-7A4B-BD1E-4175642E4F71}" destId="{FCE5AA78-AAB0-DB49-9E79-EA980313785D}" srcOrd="1" destOrd="0" presId="urn:microsoft.com/office/officeart/2005/8/layout/vList2"/>
    <dgm:cxn modelId="{24B2630F-B546-0D4B-A8D9-B7CB7625B330}" type="presParOf" srcId="{74BD6E4B-A338-7A4B-BD1E-4175642E4F71}" destId="{52A9595A-16C1-0343-AA78-EBC83DC15655}" srcOrd="2" destOrd="0" presId="urn:microsoft.com/office/officeart/2005/8/layout/vList2"/>
    <dgm:cxn modelId="{0F865B64-D7F6-5F4A-9A88-06A4F37E2498}" type="presParOf" srcId="{74BD6E4B-A338-7A4B-BD1E-4175642E4F71}" destId="{04ED5FDE-49E9-D646-B99E-7A886A2FADF1}" srcOrd="3" destOrd="0" presId="urn:microsoft.com/office/officeart/2005/8/layout/vList2"/>
    <dgm:cxn modelId="{E252BB7D-96D7-9744-9004-299F2314FED0}" type="presParOf" srcId="{74BD6E4B-A338-7A4B-BD1E-4175642E4F71}" destId="{4C5CFAD2-D039-8A4A-93D6-20E81ED2D64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C19DBA8-0E45-4C05-A941-71B3569D050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5A9D08D-BCB8-4CC1-A0D8-3FA9C0A24755}">
      <dgm:prSet/>
      <dgm:spPr/>
      <dgm:t>
        <a:bodyPr/>
        <a:lstStyle/>
        <a:p>
          <a:r>
            <a:rPr lang="en-US" dirty="0">
              <a:solidFill>
                <a:schemeClr val="tx1"/>
              </a:solidFill>
            </a:rPr>
            <a:t>In the UK, treatments that are recommended for usual cases of flu are:</a:t>
          </a:r>
        </a:p>
      </dgm:t>
    </dgm:pt>
    <dgm:pt modelId="{234C451F-52F3-4C53-94A7-08627E51E63A}" type="parTrans" cxnId="{72A77EAD-2212-4D9A-85F3-7A629B595C85}">
      <dgm:prSet/>
      <dgm:spPr/>
      <dgm:t>
        <a:bodyPr/>
        <a:lstStyle/>
        <a:p>
          <a:endParaRPr lang="en-US"/>
        </a:p>
      </dgm:t>
    </dgm:pt>
    <dgm:pt modelId="{A0773BA2-B02A-4CBF-BE30-D1948AB7119B}" type="sibTrans" cxnId="{72A77EAD-2212-4D9A-85F3-7A629B595C85}">
      <dgm:prSet/>
      <dgm:spPr/>
      <dgm:t>
        <a:bodyPr/>
        <a:lstStyle/>
        <a:p>
          <a:endParaRPr lang="en-US"/>
        </a:p>
      </dgm:t>
    </dgm:pt>
    <dgm:pt modelId="{0D20A598-7CC4-4357-BAB0-4AED82C2C70F}">
      <dgm:prSet custT="1"/>
      <dgm:spPr/>
      <dgm:t>
        <a:bodyPr/>
        <a:lstStyle/>
        <a:p>
          <a:r>
            <a:rPr lang="en-US" sz="2800" dirty="0">
              <a:solidFill>
                <a:schemeClr val="tx1"/>
              </a:solidFill>
            </a:rPr>
            <a:t>Paracetamol or ibuprofen </a:t>
          </a:r>
        </a:p>
      </dgm:t>
    </dgm:pt>
    <dgm:pt modelId="{EFF3601C-B70E-48ED-BDCD-D3A16A9A58E9}" type="parTrans" cxnId="{48EAF45F-3085-4F8C-B0C5-42B625A8C65E}">
      <dgm:prSet/>
      <dgm:spPr/>
      <dgm:t>
        <a:bodyPr/>
        <a:lstStyle/>
        <a:p>
          <a:endParaRPr lang="en-US"/>
        </a:p>
      </dgm:t>
    </dgm:pt>
    <dgm:pt modelId="{B8FD4F5E-EA8A-44B6-8F11-BCD4A2957557}" type="sibTrans" cxnId="{48EAF45F-3085-4F8C-B0C5-42B625A8C65E}">
      <dgm:prSet/>
      <dgm:spPr/>
      <dgm:t>
        <a:bodyPr/>
        <a:lstStyle/>
        <a:p>
          <a:endParaRPr lang="en-US"/>
        </a:p>
      </dgm:t>
    </dgm:pt>
    <dgm:pt modelId="{2274E3FD-7620-4B86-BF80-13BBCDB7D733}">
      <dgm:prSet custT="1"/>
      <dgm:spPr/>
      <dgm:t>
        <a:bodyPr/>
        <a:lstStyle/>
        <a:p>
          <a:r>
            <a:rPr lang="en-US" sz="2800" dirty="0">
              <a:solidFill>
                <a:schemeClr val="tx1"/>
              </a:solidFill>
            </a:rPr>
            <a:t>Cough syrup if there is a cough</a:t>
          </a:r>
        </a:p>
      </dgm:t>
    </dgm:pt>
    <dgm:pt modelId="{C051C5D0-982E-490B-AB49-0AA128BDAB80}" type="parTrans" cxnId="{3754862D-7598-4E54-BB37-1BDD73155680}">
      <dgm:prSet/>
      <dgm:spPr/>
      <dgm:t>
        <a:bodyPr/>
        <a:lstStyle/>
        <a:p>
          <a:endParaRPr lang="en-US"/>
        </a:p>
      </dgm:t>
    </dgm:pt>
    <dgm:pt modelId="{D0CCED75-A233-4EC1-98C0-C7B9523C6E3F}" type="sibTrans" cxnId="{3754862D-7598-4E54-BB37-1BDD73155680}">
      <dgm:prSet/>
      <dgm:spPr/>
      <dgm:t>
        <a:bodyPr/>
        <a:lstStyle/>
        <a:p>
          <a:endParaRPr lang="en-US"/>
        </a:p>
      </dgm:t>
    </dgm:pt>
    <dgm:pt modelId="{5BC054CD-E99F-4B0B-9F62-F35A82474DDE}">
      <dgm:prSet custT="1"/>
      <dgm:spPr/>
      <dgm:t>
        <a:bodyPr/>
        <a:lstStyle/>
        <a:p>
          <a:r>
            <a:rPr lang="en-US" sz="2800" dirty="0">
              <a:solidFill>
                <a:schemeClr val="tx1"/>
              </a:solidFill>
            </a:rPr>
            <a:t>Drink plenty of fluids</a:t>
          </a:r>
        </a:p>
      </dgm:t>
    </dgm:pt>
    <dgm:pt modelId="{8CF01A95-FE4D-4DC7-9AD9-8D4C1201354F}" type="parTrans" cxnId="{38A0E360-260E-427C-9143-106183896EE4}">
      <dgm:prSet/>
      <dgm:spPr/>
      <dgm:t>
        <a:bodyPr/>
        <a:lstStyle/>
        <a:p>
          <a:endParaRPr lang="en-US"/>
        </a:p>
      </dgm:t>
    </dgm:pt>
    <dgm:pt modelId="{9FA3BB30-CCC7-4131-ABD5-CA2E08AAA027}" type="sibTrans" cxnId="{38A0E360-260E-427C-9143-106183896EE4}">
      <dgm:prSet/>
      <dgm:spPr/>
      <dgm:t>
        <a:bodyPr/>
        <a:lstStyle/>
        <a:p>
          <a:endParaRPr lang="en-US"/>
        </a:p>
      </dgm:t>
    </dgm:pt>
    <dgm:pt modelId="{63722775-1860-4163-9D3A-D728D9B6AD41}">
      <dgm:prSet custT="1"/>
      <dgm:spPr/>
      <dgm:t>
        <a:bodyPr/>
        <a:lstStyle/>
        <a:p>
          <a:r>
            <a:rPr lang="en-US" sz="3200" dirty="0">
              <a:solidFill>
                <a:schemeClr val="tx1"/>
              </a:solidFill>
            </a:rPr>
            <a:t>Lots of rest</a:t>
          </a:r>
        </a:p>
      </dgm:t>
    </dgm:pt>
    <dgm:pt modelId="{44D50F41-657C-47D3-9F1F-C717045ADB01}" type="parTrans" cxnId="{14A6CBFD-3EB5-4876-B430-50909DDC2792}">
      <dgm:prSet/>
      <dgm:spPr/>
      <dgm:t>
        <a:bodyPr/>
        <a:lstStyle/>
        <a:p>
          <a:endParaRPr lang="en-US"/>
        </a:p>
      </dgm:t>
    </dgm:pt>
    <dgm:pt modelId="{9986290D-E050-4BE0-A4BC-97D82F2AD1C3}" type="sibTrans" cxnId="{14A6CBFD-3EB5-4876-B430-50909DDC2792}">
      <dgm:prSet/>
      <dgm:spPr/>
      <dgm:t>
        <a:bodyPr/>
        <a:lstStyle/>
        <a:p>
          <a:endParaRPr lang="en-US"/>
        </a:p>
      </dgm:t>
    </dgm:pt>
    <dgm:pt modelId="{938B5103-D0DC-4180-A780-277C908769B3}">
      <dgm:prSet custT="1"/>
      <dgm:spPr/>
      <dgm:t>
        <a:bodyPr/>
        <a:lstStyle/>
        <a:p>
          <a:r>
            <a:rPr lang="en-US" sz="2800" dirty="0">
              <a:solidFill>
                <a:schemeClr val="tx1"/>
              </a:solidFill>
            </a:rPr>
            <a:t>A decongestant</a:t>
          </a:r>
        </a:p>
      </dgm:t>
    </dgm:pt>
    <dgm:pt modelId="{E986DFDB-DE3E-4435-9263-968A2F43888B}" type="parTrans" cxnId="{532CFC76-F6FF-408C-AB00-8F4C95B067E8}">
      <dgm:prSet/>
      <dgm:spPr/>
      <dgm:t>
        <a:bodyPr/>
        <a:lstStyle/>
        <a:p>
          <a:endParaRPr lang="en-US"/>
        </a:p>
      </dgm:t>
    </dgm:pt>
    <dgm:pt modelId="{BAEBCCA5-CA7C-49C7-AA6A-7B3FF6625FAC}" type="sibTrans" cxnId="{532CFC76-F6FF-408C-AB00-8F4C95B067E8}">
      <dgm:prSet/>
      <dgm:spPr/>
      <dgm:t>
        <a:bodyPr/>
        <a:lstStyle/>
        <a:p>
          <a:endParaRPr lang="en-US"/>
        </a:p>
      </dgm:t>
    </dgm:pt>
    <dgm:pt modelId="{40E6D7D0-B7E0-4249-BABB-0C16220C6C24}">
      <dgm:prSet/>
      <dgm:spPr/>
      <dgm:t>
        <a:bodyPr/>
        <a:lstStyle/>
        <a:p>
          <a:r>
            <a:rPr lang="en-US" dirty="0">
              <a:solidFill>
                <a:schemeClr val="tx1"/>
              </a:solidFill>
            </a:rPr>
            <a:t>(Lloyds Pharmacy Online Doctor 2021)</a:t>
          </a:r>
        </a:p>
      </dgm:t>
    </dgm:pt>
    <dgm:pt modelId="{C1905D88-A063-42EB-85C1-7AD3FD9EAB09}" type="parTrans" cxnId="{3B25C87B-8069-4C41-A83E-BB7D43068B12}">
      <dgm:prSet/>
      <dgm:spPr/>
      <dgm:t>
        <a:bodyPr/>
        <a:lstStyle/>
        <a:p>
          <a:endParaRPr lang="en-US"/>
        </a:p>
      </dgm:t>
    </dgm:pt>
    <dgm:pt modelId="{A156294D-BCD7-474B-8ED6-BD4554684A6E}" type="sibTrans" cxnId="{3B25C87B-8069-4C41-A83E-BB7D43068B12}">
      <dgm:prSet/>
      <dgm:spPr/>
      <dgm:t>
        <a:bodyPr/>
        <a:lstStyle/>
        <a:p>
          <a:endParaRPr lang="en-US"/>
        </a:p>
      </dgm:t>
    </dgm:pt>
    <dgm:pt modelId="{0571FABE-4575-BA42-AF0E-A058DA3D7169}" type="pres">
      <dgm:prSet presAssocID="{FC19DBA8-0E45-4C05-A941-71B3569D0508}" presName="diagram" presStyleCnt="0">
        <dgm:presLayoutVars>
          <dgm:dir/>
          <dgm:resizeHandles val="exact"/>
        </dgm:presLayoutVars>
      </dgm:prSet>
      <dgm:spPr/>
    </dgm:pt>
    <dgm:pt modelId="{151EC5C6-EDF4-F94A-AA72-E92F0FBA05A6}" type="pres">
      <dgm:prSet presAssocID="{E5A9D08D-BCB8-4CC1-A0D8-3FA9C0A24755}" presName="node" presStyleLbl="node1" presStyleIdx="0" presStyleCnt="7" custScaleX="321507" custScaleY="67102" custLinFactNeighborX="-5918" custLinFactNeighborY="-57107">
        <dgm:presLayoutVars>
          <dgm:bulletEnabled val="1"/>
        </dgm:presLayoutVars>
      </dgm:prSet>
      <dgm:spPr/>
    </dgm:pt>
    <dgm:pt modelId="{37DA220D-D92F-284F-AB8C-63CC4DC788CF}" type="pres">
      <dgm:prSet presAssocID="{A0773BA2-B02A-4CBF-BE30-D1948AB7119B}" presName="sibTrans" presStyleCnt="0"/>
      <dgm:spPr/>
    </dgm:pt>
    <dgm:pt modelId="{61724D22-A2FC-1E4C-BA4A-6497216917DA}" type="pres">
      <dgm:prSet presAssocID="{0D20A598-7CC4-4357-BAB0-4AED82C2C70F}" presName="node" presStyleLbl="node1" presStyleIdx="1" presStyleCnt="7" custLinFactNeighborX="-37717" custLinFactNeighborY="-39047">
        <dgm:presLayoutVars>
          <dgm:bulletEnabled val="1"/>
        </dgm:presLayoutVars>
      </dgm:prSet>
      <dgm:spPr/>
    </dgm:pt>
    <dgm:pt modelId="{B68A2686-A2EA-1444-AA83-545635A291C8}" type="pres">
      <dgm:prSet presAssocID="{B8FD4F5E-EA8A-44B6-8F11-BCD4A2957557}" presName="sibTrans" presStyleCnt="0"/>
      <dgm:spPr/>
    </dgm:pt>
    <dgm:pt modelId="{AB0F0D4C-EAB8-E14F-9596-92E24CD64508}" type="pres">
      <dgm:prSet presAssocID="{2274E3FD-7620-4B86-BF80-13BBCDB7D733}" presName="node" presStyleLbl="node1" presStyleIdx="2" presStyleCnt="7" custScaleX="110475" custLinFactNeighborX="43123" custLinFactNeighborY="-39047">
        <dgm:presLayoutVars>
          <dgm:bulletEnabled val="1"/>
        </dgm:presLayoutVars>
      </dgm:prSet>
      <dgm:spPr/>
    </dgm:pt>
    <dgm:pt modelId="{4BDBB07F-39DB-1843-97E8-F5BC98A41534}" type="pres">
      <dgm:prSet presAssocID="{D0CCED75-A233-4EC1-98C0-C7B9523C6E3F}" presName="sibTrans" presStyleCnt="0"/>
      <dgm:spPr/>
    </dgm:pt>
    <dgm:pt modelId="{DDADC4F3-A479-4F4D-8F77-B7B2F4ACD64F}" type="pres">
      <dgm:prSet presAssocID="{5BC054CD-E99F-4B0B-9F62-F35A82474DDE}" presName="node" presStyleLbl="node1" presStyleIdx="3" presStyleCnt="7" custLinFactNeighborX="12554" custLinFactNeighborY="-17642">
        <dgm:presLayoutVars>
          <dgm:bulletEnabled val="1"/>
        </dgm:presLayoutVars>
      </dgm:prSet>
      <dgm:spPr/>
    </dgm:pt>
    <dgm:pt modelId="{55F8F7AD-4F67-6D43-AD18-CF8476A4BFC1}" type="pres">
      <dgm:prSet presAssocID="{9FA3BB30-CCC7-4131-ABD5-CA2E08AAA027}" presName="sibTrans" presStyleCnt="0"/>
      <dgm:spPr/>
    </dgm:pt>
    <dgm:pt modelId="{B2AF0DCC-1923-344A-BEC1-D154E0A6A092}" type="pres">
      <dgm:prSet presAssocID="{63722775-1860-4163-9D3A-D728D9B6AD41}" presName="node" presStyleLbl="node1" presStyleIdx="4" presStyleCnt="7" custLinFactY="20749" custLinFactNeighborX="-97585" custLinFactNeighborY="100000">
        <dgm:presLayoutVars>
          <dgm:bulletEnabled val="1"/>
        </dgm:presLayoutVars>
      </dgm:prSet>
      <dgm:spPr/>
    </dgm:pt>
    <dgm:pt modelId="{8FD89414-ABCB-954F-B785-F1CEAE5E79B0}" type="pres">
      <dgm:prSet presAssocID="{9986290D-E050-4BE0-A4BC-97D82F2AD1C3}" presName="sibTrans" presStyleCnt="0"/>
      <dgm:spPr/>
    </dgm:pt>
    <dgm:pt modelId="{14B3A651-A8B5-A342-A630-D31F04568BBF}" type="pres">
      <dgm:prSet presAssocID="{938B5103-D0DC-4180-A780-277C908769B3}" presName="node" presStyleLbl="node1" presStyleIdx="5" presStyleCnt="7" custLinFactNeighborX="-16626" custLinFactNeighborY="-18858">
        <dgm:presLayoutVars>
          <dgm:bulletEnabled val="1"/>
        </dgm:presLayoutVars>
      </dgm:prSet>
      <dgm:spPr/>
    </dgm:pt>
    <dgm:pt modelId="{B385D31F-83C5-CB44-BAB9-81C508B16082}" type="pres">
      <dgm:prSet presAssocID="{BAEBCCA5-CA7C-49C7-AA6A-7B3FF6625FAC}" presName="sibTrans" presStyleCnt="0"/>
      <dgm:spPr/>
    </dgm:pt>
    <dgm:pt modelId="{F580BAC1-AD1E-8F4A-A0B6-1E9A52DD1111}" type="pres">
      <dgm:prSet presAssocID="{40E6D7D0-B7E0-4249-BABB-0C16220C6C24}" presName="node" presStyleLbl="node1" presStyleIdx="6" presStyleCnt="7" custLinFactNeighborX="95382" custLinFactNeighborY="6740">
        <dgm:presLayoutVars>
          <dgm:bulletEnabled val="1"/>
        </dgm:presLayoutVars>
      </dgm:prSet>
      <dgm:spPr/>
    </dgm:pt>
  </dgm:ptLst>
  <dgm:cxnLst>
    <dgm:cxn modelId="{1ECE9C17-8519-2B45-8AB6-46D0FA946F46}" type="presOf" srcId="{40E6D7D0-B7E0-4249-BABB-0C16220C6C24}" destId="{F580BAC1-AD1E-8F4A-A0B6-1E9A52DD1111}" srcOrd="0" destOrd="0" presId="urn:microsoft.com/office/officeart/2005/8/layout/default"/>
    <dgm:cxn modelId="{3754862D-7598-4E54-BB37-1BDD73155680}" srcId="{FC19DBA8-0E45-4C05-A941-71B3569D0508}" destId="{2274E3FD-7620-4B86-BF80-13BBCDB7D733}" srcOrd="2" destOrd="0" parTransId="{C051C5D0-982E-490B-AB49-0AA128BDAB80}" sibTransId="{D0CCED75-A233-4EC1-98C0-C7B9523C6E3F}"/>
    <dgm:cxn modelId="{3954755A-74FB-4D4C-A758-6DD77F4B07B8}" type="presOf" srcId="{E5A9D08D-BCB8-4CC1-A0D8-3FA9C0A24755}" destId="{151EC5C6-EDF4-F94A-AA72-E92F0FBA05A6}" srcOrd="0" destOrd="0" presId="urn:microsoft.com/office/officeart/2005/8/layout/default"/>
    <dgm:cxn modelId="{48EAF45F-3085-4F8C-B0C5-42B625A8C65E}" srcId="{FC19DBA8-0E45-4C05-A941-71B3569D0508}" destId="{0D20A598-7CC4-4357-BAB0-4AED82C2C70F}" srcOrd="1" destOrd="0" parTransId="{EFF3601C-B70E-48ED-BDCD-D3A16A9A58E9}" sibTransId="{B8FD4F5E-EA8A-44B6-8F11-BCD4A2957557}"/>
    <dgm:cxn modelId="{38A0E360-260E-427C-9143-106183896EE4}" srcId="{FC19DBA8-0E45-4C05-A941-71B3569D0508}" destId="{5BC054CD-E99F-4B0B-9F62-F35A82474DDE}" srcOrd="3" destOrd="0" parTransId="{8CF01A95-FE4D-4DC7-9AD9-8D4C1201354F}" sibTransId="{9FA3BB30-CCC7-4131-ABD5-CA2E08AAA027}"/>
    <dgm:cxn modelId="{160B7473-29DB-814E-9AB4-920839556E09}" type="presOf" srcId="{0D20A598-7CC4-4357-BAB0-4AED82C2C70F}" destId="{61724D22-A2FC-1E4C-BA4A-6497216917DA}" srcOrd="0" destOrd="0" presId="urn:microsoft.com/office/officeart/2005/8/layout/default"/>
    <dgm:cxn modelId="{2F954E75-9A4C-644D-A68E-F34B6BFF3C62}" type="presOf" srcId="{5BC054CD-E99F-4B0B-9F62-F35A82474DDE}" destId="{DDADC4F3-A479-4F4D-8F77-B7B2F4ACD64F}" srcOrd="0" destOrd="0" presId="urn:microsoft.com/office/officeart/2005/8/layout/default"/>
    <dgm:cxn modelId="{532CFC76-F6FF-408C-AB00-8F4C95B067E8}" srcId="{FC19DBA8-0E45-4C05-A941-71B3569D0508}" destId="{938B5103-D0DC-4180-A780-277C908769B3}" srcOrd="5" destOrd="0" parTransId="{E986DFDB-DE3E-4435-9263-968A2F43888B}" sibTransId="{BAEBCCA5-CA7C-49C7-AA6A-7B3FF6625FAC}"/>
    <dgm:cxn modelId="{3B25C87B-8069-4C41-A83E-BB7D43068B12}" srcId="{FC19DBA8-0E45-4C05-A941-71B3569D0508}" destId="{40E6D7D0-B7E0-4249-BABB-0C16220C6C24}" srcOrd="6" destOrd="0" parTransId="{C1905D88-A063-42EB-85C1-7AD3FD9EAB09}" sibTransId="{A156294D-BCD7-474B-8ED6-BD4554684A6E}"/>
    <dgm:cxn modelId="{72A77EAD-2212-4D9A-85F3-7A629B595C85}" srcId="{FC19DBA8-0E45-4C05-A941-71B3569D0508}" destId="{E5A9D08D-BCB8-4CC1-A0D8-3FA9C0A24755}" srcOrd="0" destOrd="0" parTransId="{234C451F-52F3-4C53-94A7-08627E51E63A}" sibTransId="{A0773BA2-B02A-4CBF-BE30-D1948AB7119B}"/>
    <dgm:cxn modelId="{40E1B7AD-A445-284D-BDB5-6D7B644F9248}" type="presOf" srcId="{63722775-1860-4163-9D3A-D728D9B6AD41}" destId="{B2AF0DCC-1923-344A-BEC1-D154E0A6A092}" srcOrd="0" destOrd="0" presId="urn:microsoft.com/office/officeart/2005/8/layout/default"/>
    <dgm:cxn modelId="{FA903EB6-E908-2142-9D9A-06264F32FA24}" type="presOf" srcId="{2274E3FD-7620-4B86-BF80-13BBCDB7D733}" destId="{AB0F0D4C-EAB8-E14F-9596-92E24CD64508}" srcOrd="0" destOrd="0" presId="urn:microsoft.com/office/officeart/2005/8/layout/default"/>
    <dgm:cxn modelId="{14D2BAE5-E807-974B-ACA9-D3A36CAE3114}" type="presOf" srcId="{FC19DBA8-0E45-4C05-A941-71B3569D0508}" destId="{0571FABE-4575-BA42-AF0E-A058DA3D7169}" srcOrd="0" destOrd="0" presId="urn:microsoft.com/office/officeart/2005/8/layout/default"/>
    <dgm:cxn modelId="{EED576EE-E3EB-0F4D-87AF-FB024798D77A}" type="presOf" srcId="{938B5103-D0DC-4180-A780-277C908769B3}" destId="{14B3A651-A8B5-A342-A630-D31F04568BBF}" srcOrd="0" destOrd="0" presId="urn:microsoft.com/office/officeart/2005/8/layout/default"/>
    <dgm:cxn modelId="{14A6CBFD-3EB5-4876-B430-50909DDC2792}" srcId="{FC19DBA8-0E45-4C05-A941-71B3569D0508}" destId="{63722775-1860-4163-9D3A-D728D9B6AD41}" srcOrd="4" destOrd="0" parTransId="{44D50F41-657C-47D3-9F1F-C717045ADB01}" sibTransId="{9986290D-E050-4BE0-A4BC-97D82F2AD1C3}"/>
    <dgm:cxn modelId="{0069FC7A-793D-3848-8BEB-1E11682B3AAB}" type="presParOf" srcId="{0571FABE-4575-BA42-AF0E-A058DA3D7169}" destId="{151EC5C6-EDF4-F94A-AA72-E92F0FBA05A6}" srcOrd="0" destOrd="0" presId="urn:microsoft.com/office/officeart/2005/8/layout/default"/>
    <dgm:cxn modelId="{9957A8CF-30C9-DF48-B939-51DCCE536877}" type="presParOf" srcId="{0571FABE-4575-BA42-AF0E-A058DA3D7169}" destId="{37DA220D-D92F-284F-AB8C-63CC4DC788CF}" srcOrd="1" destOrd="0" presId="urn:microsoft.com/office/officeart/2005/8/layout/default"/>
    <dgm:cxn modelId="{A92BD6FA-5260-9744-9DB1-361EF2C074C0}" type="presParOf" srcId="{0571FABE-4575-BA42-AF0E-A058DA3D7169}" destId="{61724D22-A2FC-1E4C-BA4A-6497216917DA}" srcOrd="2" destOrd="0" presId="urn:microsoft.com/office/officeart/2005/8/layout/default"/>
    <dgm:cxn modelId="{B4FF14DC-4C4B-7D45-ACD2-2508222A84EC}" type="presParOf" srcId="{0571FABE-4575-BA42-AF0E-A058DA3D7169}" destId="{B68A2686-A2EA-1444-AA83-545635A291C8}" srcOrd="3" destOrd="0" presId="urn:microsoft.com/office/officeart/2005/8/layout/default"/>
    <dgm:cxn modelId="{5CAF0682-D4CE-3341-93C3-917116ECF18B}" type="presParOf" srcId="{0571FABE-4575-BA42-AF0E-A058DA3D7169}" destId="{AB0F0D4C-EAB8-E14F-9596-92E24CD64508}" srcOrd="4" destOrd="0" presId="urn:microsoft.com/office/officeart/2005/8/layout/default"/>
    <dgm:cxn modelId="{67390C21-E8A5-094B-A153-BF49E47B7B29}" type="presParOf" srcId="{0571FABE-4575-BA42-AF0E-A058DA3D7169}" destId="{4BDBB07F-39DB-1843-97E8-F5BC98A41534}" srcOrd="5" destOrd="0" presId="urn:microsoft.com/office/officeart/2005/8/layout/default"/>
    <dgm:cxn modelId="{315ADDAB-8A71-1740-999D-42C52A998042}" type="presParOf" srcId="{0571FABE-4575-BA42-AF0E-A058DA3D7169}" destId="{DDADC4F3-A479-4F4D-8F77-B7B2F4ACD64F}" srcOrd="6" destOrd="0" presId="urn:microsoft.com/office/officeart/2005/8/layout/default"/>
    <dgm:cxn modelId="{C37DA5E4-38D8-AF45-92CE-6022EE629D4F}" type="presParOf" srcId="{0571FABE-4575-BA42-AF0E-A058DA3D7169}" destId="{55F8F7AD-4F67-6D43-AD18-CF8476A4BFC1}" srcOrd="7" destOrd="0" presId="urn:microsoft.com/office/officeart/2005/8/layout/default"/>
    <dgm:cxn modelId="{7430F99A-5702-B043-A3D2-F7856087A3FC}" type="presParOf" srcId="{0571FABE-4575-BA42-AF0E-A058DA3D7169}" destId="{B2AF0DCC-1923-344A-BEC1-D154E0A6A092}" srcOrd="8" destOrd="0" presId="urn:microsoft.com/office/officeart/2005/8/layout/default"/>
    <dgm:cxn modelId="{2D2BD8E6-442C-E442-B5D6-DE8752B19100}" type="presParOf" srcId="{0571FABE-4575-BA42-AF0E-A058DA3D7169}" destId="{8FD89414-ABCB-954F-B785-F1CEAE5E79B0}" srcOrd="9" destOrd="0" presId="urn:microsoft.com/office/officeart/2005/8/layout/default"/>
    <dgm:cxn modelId="{70CEF8BE-08FF-0349-9582-026944144524}" type="presParOf" srcId="{0571FABE-4575-BA42-AF0E-A058DA3D7169}" destId="{14B3A651-A8B5-A342-A630-D31F04568BBF}" srcOrd="10" destOrd="0" presId="urn:microsoft.com/office/officeart/2005/8/layout/default"/>
    <dgm:cxn modelId="{3A9185D2-7B35-D14A-A0F0-4D06A24F0B16}" type="presParOf" srcId="{0571FABE-4575-BA42-AF0E-A058DA3D7169}" destId="{B385D31F-83C5-CB44-BAB9-81C508B16082}" srcOrd="11" destOrd="0" presId="urn:microsoft.com/office/officeart/2005/8/layout/default"/>
    <dgm:cxn modelId="{977E93C6-2028-0D4D-9C26-011C6A8E7955}" type="presParOf" srcId="{0571FABE-4575-BA42-AF0E-A058DA3D7169}" destId="{F580BAC1-AD1E-8F4A-A0B6-1E9A52DD111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0F23F3-2378-4D1E-8DD5-541D21049C1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4A274E1-BA4A-4408-B8E7-2FE5BCAD6CC9}">
      <dgm:prSet/>
      <dgm:spPr/>
      <dgm:t>
        <a:bodyPr/>
        <a:lstStyle/>
        <a:p>
          <a:r>
            <a:rPr lang="en-US" dirty="0">
              <a:latin typeface="Calibri" panose="020F0502020204030204" pitchFamily="34" charset="0"/>
              <a:cs typeface="Calibri" panose="020F0502020204030204" pitchFamily="34" charset="0"/>
            </a:rPr>
            <a:t>Types A and B are two main types of human flu </a:t>
          </a:r>
          <a:r>
            <a:rPr lang="en-US" dirty="0" err="1">
              <a:latin typeface="Calibri" panose="020F0502020204030204" pitchFamily="34" charset="0"/>
              <a:cs typeface="Calibri" panose="020F0502020204030204" pitchFamily="34" charset="0"/>
            </a:rPr>
            <a:t>viruses,responsable</a:t>
          </a:r>
          <a:r>
            <a:rPr lang="en-US" dirty="0">
              <a:latin typeface="Calibri" panose="020F0502020204030204" pitchFamily="34" charset="0"/>
              <a:cs typeface="Calibri" panose="020F0502020204030204" pitchFamily="34" charset="0"/>
            </a:rPr>
            <a:t> for SEASONAL FLU EPIDEMICS</a:t>
          </a:r>
        </a:p>
      </dgm:t>
    </dgm:pt>
    <dgm:pt modelId="{7F0F77C9-F1B1-4E3C-95D6-FC0BC4E2A396}" type="parTrans" cxnId="{F26F30CC-FDBC-4699-8B7D-A3CDD466C2BC}">
      <dgm:prSet/>
      <dgm:spPr/>
      <dgm:t>
        <a:bodyPr/>
        <a:lstStyle/>
        <a:p>
          <a:endParaRPr lang="en-US"/>
        </a:p>
      </dgm:t>
    </dgm:pt>
    <dgm:pt modelId="{FA047039-7DDE-4FD9-AA02-755DFC3F187F}" type="sibTrans" cxnId="{F26F30CC-FDBC-4699-8B7D-A3CDD466C2BC}">
      <dgm:prSet/>
      <dgm:spPr/>
      <dgm:t>
        <a:bodyPr/>
        <a:lstStyle/>
        <a:p>
          <a:endParaRPr lang="en-US"/>
        </a:p>
      </dgm:t>
    </dgm:pt>
    <dgm:pt modelId="{98FBFF39-D135-4A0E-9095-373BC28438EB}">
      <dgm:prSet/>
      <dgm:spPr/>
      <dgm:t>
        <a:bodyPr/>
        <a:lstStyle/>
        <a:p>
          <a:r>
            <a:rPr lang="en-US" b="0" i="0" dirty="0">
              <a:latin typeface="Calibri Light" panose="020F0302020204030204" pitchFamily="34" charset="0"/>
              <a:cs typeface="Calibri Light" panose="020F0302020204030204" pitchFamily="34" charset="0"/>
            </a:rPr>
            <a:t>PANDEMICS happen when new(novel)influenza A viruses emerge which are able to infect people easily and spread from person to person in an efficient and sustained way</a:t>
          </a:r>
          <a:r>
            <a:rPr lang="en-US" dirty="0"/>
            <a:t>.</a:t>
          </a:r>
        </a:p>
      </dgm:t>
    </dgm:pt>
    <dgm:pt modelId="{3C0B71AC-5228-4416-A22D-30C3B7437DA8}" type="parTrans" cxnId="{DBBAB544-00E0-4D07-831B-81BBFDC490D9}">
      <dgm:prSet/>
      <dgm:spPr/>
      <dgm:t>
        <a:bodyPr/>
        <a:lstStyle/>
        <a:p>
          <a:endParaRPr lang="en-US"/>
        </a:p>
      </dgm:t>
    </dgm:pt>
    <dgm:pt modelId="{DEA07B94-A5D0-45F9-8F31-7581A7C8FF85}" type="sibTrans" cxnId="{DBBAB544-00E0-4D07-831B-81BBFDC490D9}">
      <dgm:prSet/>
      <dgm:spPr/>
      <dgm:t>
        <a:bodyPr/>
        <a:lstStyle/>
        <a:p>
          <a:endParaRPr lang="en-US"/>
        </a:p>
      </dgm:t>
    </dgm:pt>
    <dgm:pt modelId="{27BB0D98-B244-4A38-8B6E-C4A30109FE88}" type="pres">
      <dgm:prSet presAssocID="{EF0F23F3-2378-4D1E-8DD5-541D21049C18}" presName="linear" presStyleCnt="0">
        <dgm:presLayoutVars>
          <dgm:animLvl val="lvl"/>
          <dgm:resizeHandles val="exact"/>
        </dgm:presLayoutVars>
      </dgm:prSet>
      <dgm:spPr/>
    </dgm:pt>
    <dgm:pt modelId="{C59E79C0-0974-47CF-8480-7E13668E1540}" type="pres">
      <dgm:prSet presAssocID="{C4A274E1-BA4A-4408-B8E7-2FE5BCAD6CC9}" presName="parentText" presStyleLbl="node1" presStyleIdx="0" presStyleCnt="2">
        <dgm:presLayoutVars>
          <dgm:chMax val="0"/>
          <dgm:bulletEnabled val="1"/>
        </dgm:presLayoutVars>
      </dgm:prSet>
      <dgm:spPr/>
    </dgm:pt>
    <dgm:pt modelId="{D896E1FB-D20A-4EC3-B733-EDE43939FDF9}" type="pres">
      <dgm:prSet presAssocID="{FA047039-7DDE-4FD9-AA02-755DFC3F187F}" presName="spacer" presStyleCnt="0"/>
      <dgm:spPr/>
    </dgm:pt>
    <dgm:pt modelId="{018D2BEF-36AF-44C8-920C-313B16416CB6}" type="pres">
      <dgm:prSet presAssocID="{98FBFF39-D135-4A0E-9095-373BC28438EB}" presName="parentText" presStyleLbl="node1" presStyleIdx="1" presStyleCnt="2">
        <dgm:presLayoutVars>
          <dgm:chMax val="0"/>
          <dgm:bulletEnabled val="1"/>
        </dgm:presLayoutVars>
      </dgm:prSet>
      <dgm:spPr/>
    </dgm:pt>
  </dgm:ptLst>
  <dgm:cxnLst>
    <dgm:cxn modelId="{23CE8900-DE7B-4647-9957-6CE3F02941C8}" type="presOf" srcId="{EF0F23F3-2378-4D1E-8DD5-541D21049C18}" destId="{27BB0D98-B244-4A38-8B6E-C4A30109FE88}" srcOrd="0" destOrd="0" presId="urn:microsoft.com/office/officeart/2005/8/layout/vList2"/>
    <dgm:cxn modelId="{3B902F1D-F96C-4137-AAFF-FC029F101DA1}" type="presOf" srcId="{C4A274E1-BA4A-4408-B8E7-2FE5BCAD6CC9}" destId="{C59E79C0-0974-47CF-8480-7E13668E1540}" srcOrd="0" destOrd="0" presId="urn:microsoft.com/office/officeart/2005/8/layout/vList2"/>
    <dgm:cxn modelId="{DBBAB544-00E0-4D07-831B-81BBFDC490D9}" srcId="{EF0F23F3-2378-4D1E-8DD5-541D21049C18}" destId="{98FBFF39-D135-4A0E-9095-373BC28438EB}" srcOrd="1" destOrd="0" parTransId="{3C0B71AC-5228-4416-A22D-30C3B7437DA8}" sibTransId="{DEA07B94-A5D0-45F9-8F31-7581A7C8FF85}"/>
    <dgm:cxn modelId="{9983A382-343A-49BD-B0E8-2A679CD05AC4}" type="presOf" srcId="{98FBFF39-D135-4A0E-9095-373BC28438EB}" destId="{018D2BEF-36AF-44C8-920C-313B16416CB6}" srcOrd="0" destOrd="0" presId="urn:microsoft.com/office/officeart/2005/8/layout/vList2"/>
    <dgm:cxn modelId="{F26F30CC-FDBC-4699-8B7D-A3CDD466C2BC}" srcId="{EF0F23F3-2378-4D1E-8DD5-541D21049C18}" destId="{C4A274E1-BA4A-4408-B8E7-2FE5BCAD6CC9}" srcOrd="0" destOrd="0" parTransId="{7F0F77C9-F1B1-4E3C-95D6-FC0BC4E2A396}" sibTransId="{FA047039-7DDE-4FD9-AA02-755DFC3F187F}"/>
    <dgm:cxn modelId="{B5E86AF7-6326-451D-BD57-A903B4B130C1}" type="presParOf" srcId="{27BB0D98-B244-4A38-8B6E-C4A30109FE88}" destId="{C59E79C0-0974-47CF-8480-7E13668E1540}" srcOrd="0" destOrd="0" presId="urn:microsoft.com/office/officeart/2005/8/layout/vList2"/>
    <dgm:cxn modelId="{ECE5B77F-1F37-4D9C-8429-B12669B62E7C}" type="presParOf" srcId="{27BB0D98-B244-4A38-8B6E-C4A30109FE88}" destId="{D896E1FB-D20A-4EC3-B733-EDE43939FDF9}" srcOrd="1" destOrd="0" presId="urn:microsoft.com/office/officeart/2005/8/layout/vList2"/>
    <dgm:cxn modelId="{03B975DD-E734-4765-98CC-498EE6C27A6B}" type="presParOf" srcId="{27BB0D98-B244-4A38-8B6E-C4A30109FE88}" destId="{018D2BEF-36AF-44C8-920C-313B16416CB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0850FE-6709-4559-90C7-222E8975BF7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BD1A0B5-03B5-464D-9CE3-DCBF0C3BA9F5}">
      <dgm:prSet/>
      <dgm:spPr/>
      <dgm:t>
        <a:bodyPr/>
        <a:lstStyle/>
        <a:p>
          <a:r>
            <a:rPr lang="en-US" b="0" i="0" dirty="0">
              <a:latin typeface="Calibri Light" panose="020F0302020204030204" pitchFamily="34" charset="0"/>
              <a:cs typeface="Calibri Light" panose="020F0302020204030204" pitchFamily="34" charset="0"/>
            </a:rPr>
            <a:t>OUTBREAK</a:t>
          </a:r>
        </a:p>
      </dgm:t>
    </dgm:pt>
    <dgm:pt modelId="{45833FE4-0E84-4BF1-9844-DB32778CDBF5}" type="parTrans" cxnId="{746A1ED2-59BF-4E15-BB5E-0FB5C9580783}">
      <dgm:prSet/>
      <dgm:spPr/>
      <dgm:t>
        <a:bodyPr/>
        <a:lstStyle/>
        <a:p>
          <a:endParaRPr lang="en-US"/>
        </a:p>
      </dgm:t>
    </dgm:pt>
    <dgm:pt modelId="{899C463F-EC61-43B8-B371-EE130C8CE8FA}" type="sibTrans" cxnId="{746A1ED2-59BF-4E15-BB5E-0FB5C9580783}">
      <dgm:prSet/>
      <dgm:spPr/>
      <dgm:t>
        <a:bodyPr/>
        <a:lstStyle/>
        <a:p>
          <a:endParaRPr lang="en-US"/>
        </a:p>
      </dgm:t>
    </dgm:pt>
    <dgm:pt modelId="{393689FC-ADB2-4686-9A9E-5629DEB4652C}">
      <dgm:prSet/>
      <dgm:spPr/>
      <dgm:t>
        <a:bodyPr/>
        <a:lstStyle/>
        <a:p>
          <a:r>
            <a:rPr lang="en-US" b="0" i="0" dirty="0">
              <a:latin typeface="Calibri Light" panose="020F0302020204030204" pitchFamily="34" charset="0"/>
              <a:cs typeface="Calibri Light" panose="020F0302020204030204" pitchFamily="34" charset="0"/>
            </a:rPr>
            <a:t>HISTORY</a:t>
          </a:r>
        </a:p>
      </dgm:t>
    </dgm:pt>
    <dgm:pt modelId="{C67FAFC5-568E-46AC-BC12-518F469AD278}" type="parTrans" cxnId="{2AE21920-6C36-4A5F-B576-FD6E1098E176}">
      <dgm:prSet/>
      <dgm:spPr/>
      <dgm:t>
        <a:bodyPr/>
        <a:lstStyle/>
        <a:p>
          <a:endParaRPr lang="en-US"/>
        </a:p>
      </dgm:t>
    </dgm:pt>
    <dgm:pt modelId="{4DD1070C-DB13-4080-86A9-6A986C739B26}" type="sibTrans" cxnId="{2AE21920-6C36-4A5F-B576-FD6E1098E176}">
      <dgm:prSet/>
      <dgm:spPr/>
      <dgm:t>
        <a:bodyPr/>
        <a:lstStyle/>
        <a:p>
          <a:endParaRPr lang="en-US"/>
        </a:p>
      </dgm:t>
    </dgm:pt>
    <dgm:pt modelId="{19483023-EF67-4F84-B875-CD28CE45178F}">
      <dgm:prSet/>
      <dgm:spPr/>
      <dgm:t>
        <a:bodyPr/>
        <a:lstStyle/>
        <a:p>
          <a:r>
            <a:rPr lang="en-US" b="0" i="0" dirty="0">
              <a:latin typeface="Calibri Light" panose="020F0302020204030204" pitchFamily="34" charset="0"/>
              <a:cs typeface="Calibri Light" panose="020F0302020204030204" pitchFamily="34" charset="0"/>
            </a:rPr>
            <a:t>TIMELINE</a:t>
          </a:r>
        </a:p>
      </dgm:t>
    </dgm:pt>
    <dgm:pt modelId="{98297784-4F21-4DE4-B2F1-617FC0FACBD6}" type="parTrans" cxnId="{F4C8BFE1-E0C6-47D4-AE71-29833620D51E}">
      <dgm:prSet/>
      <dgm:spPr/>
      <dgm:t>
        <a:bodyPr/>
        <a:lstStyle/>
        <a:p>
          <a:endParaRPr lang="en-US"/>
        </a:p>
      </dgm:t>
    </dgm:pt>
    <dgm:pt modelId="{DFA8366D-AEEF-4CBC-8A56-F3E56D89A09C}" type="sibTrans" cxnId="{F4C8BFE1-E0C6-47D4-AE71-29833620D51E}">
      <dgm:prSet/>
      <dgm:spPr/>
      <dgm:t>
        <a:bodyPr/>
        <a:lstStyle/>
        <a:p>
          <a:endParaRPr lang="en-US"/>
        </a:p>
      </dgm:t>
    </dgm:pt>
    <dgm:pt modelId="{5AD73B04-B8BF-4616-93C3-91CBA3D50435}">
      <dgm:prSet/>
      <dgm:spPr/>
      <dgm:t>
        <a:bodyPr/>
        <a:lstStyle/>
        <a:p>
          <a:r>
            <a:rPr lang="en-US" b="0" i="0" dirty="0">
              <a:latin typeface="Calibri Light" panose="020F0302020204030204" pitchFamily="34" charset="0"/>
              <a:cs typeface="Calibri Light" panose="020F0302020204030204" pitchFamily="34" charset="0"/>
            </a:rPr>
            <a:t>CONSEQUENCES</a:t>
          </a:r>
        </a:p>
      </dgm:t>
    </dgm:pt>
    <dgm:pt modelId="{18B70D04-BA34-4524-BDFE-23D8DB446AB6}" type="parTrans" cxnId="{272A6FAD-DCBD-4CD4-B644-9E3E21C64B42}">
      <dgm:prSet/>
      <dgm:spPr/>
      <dgm:t>
        <a:bodyPr/>
        <a:lstStyle/>
        <a:p>
          <a:endParaRPr lang="en-US"/>
        </a:p>
      </dgm:t>
    </dgm:pt>
    <dgm:pt modelId="{043EE666-DA2D-4421-BD1E-B9BC0F699A7F}" type="sibTrans" cxnId="{272A6FAD-DCBD-4CD4-B644-9E3E21C64B42}">
      <dgm:prSet/>
      <dgm:spPr/>
      <dgm:t>
        <a:bodyPr/>
        <a:lstStyle/>
        <a:p>
          <a:endParaRPr lang="en-US"/>
        </a:p>
      </dgm:t>
    </dgm:pt>
    <dgm:pt modelId="{73795E25-7D4E-450C-AA45-2C49878A68A4}">
      <dgm:prSet/>
      <dgm:spPr/>
      <dgm:t>
        <a:bodyPr/>
        <a:lstStyle/>
        <a:p>
          <a:r>
            <a:rPr lang="en-US" b="0" i="0" dirty="0">
              <a:latin typeface="Calibri Light" panose="020F0302020204030204" pitchFamily="34" charset="0"/>
              <a:cs typeface="Calibri Light" panose="020F0302020204030204" pitchFamily="34" charset="0"/>
            </a:rPr>
            <a:t>STRATEGY</a:t>
          </a:r>
        </a:p>
      </dgm:t>
    </dgm:pt>
    <dgm:pt modelId="{C8CFED6A-236F-4A45-8EC3-8773147AA77B}" type="parTrans" cxnId="{F2F47447-4BB0-4F6F-A57E-0D05D5745B8A}">
      <dgm:prSet/>
      <dgm:spPr/>
      <dgm:t>
        <a:bodyPr/>
        <a:lstStyle/>
        <a:p>
          <a:endParaRPr lang="en-US"/>
        </a:p>
      </dgm:t>
    </dgm:pt>
    <dgm:pt modelId="{F4861545-DD15-432E-83DA-A21A031C0A2F}" type="sibTrans" cxnId="{F2F47447-4BB0-4F6F-A57E-0D05D5745B8A}">
      <dgm:prSet/>
      <dgm:spPr/>
      <dgm:t>
        <a:bodyPr/>
        <a:lstStyle/>
        <a:p>
          <a:endParaRPr lang="en-US"/>
        </a:p>
      </dgm:t>
    </dgm:pt>
    <dgm:pt modelId="{01D92AE7-8F37-4AC6-9FB3-48860226889B}" type="pres">
      <dgm:prSet presAssocID="{5E0850FE-6709-4559-90C7-222E8975BF7C}" presName="diagram" presStyleCnt="0">
        <dgm:presLayoutVars>
          <dgm:dir/>
          <dgm:resizeHandles val="exact"/>
        </dgm:presLayoutVars>
      </dgm:prSet>
      <dgm:spPr/>
    </dgm:pt>
    <dgm:pt modelId="{055C518B-3A2E-4615-B1E4-A0A3946098B4}" type="pres">
      <dgm:prSet presAssocID="{4BD1A0B5-03B5-464D-9CE3-DCBF0C3BA9F5}" presName="node" presStyleLbl="node1" presStyleIdx="0" presStyleCnt="5">
        <dgm:presLayoutVars>
          <dgm:bulletEnabled val="1"/>
        </dgm:presLayoutVars>
      </dgm:prSet>
      <dgm:spPr/>
    </dgm:pt>
    <dgm:pt modelId="{E2FFBBCD-0821-47E9-A5E7-3A5E5238D6E6}" type="pres">
      <dgm:prSet presAssocID="{899C463F-EC61-43B8-B371-EE130C8CE8FA}" presName="sibTrans" presStyleCnt="0"/>
      <dgm:spPr/>
    </dgm:pt>
    <dgm:pt modelId="{F197816A-0547-4112-AA73-97B7FCD362CE}" type="pres">
      <dgm:prSet presAssocID="{393689FC-ADB2-4686-9A9E-5629DEB4652C}" presName="node" presStyleLbl="node1" presStyleIdx="1" presStyleCnt="5">
        <dgm:presLayoutVars>
          <dgm:bulletEnabled val="1"/>
        </dgm:presLayoutVars>
      </dgm:prSet>
      <dgm:spPr/>
    </dgm:pt>
    <dgm:pt modelId="{9E3657A0-1FCE-468C-8338-EC905373ADE8}" type="pres">
      <dgm:prSet presAssocID="{4DD1070C-DB13-4080-86A9-6A986C739B26}" presName="sibTrans" presStyleCnt="0"/>
      <dgm:spPr/>
    </dgm:pt>
    <dgm:pt modelId="{858DDA87-EC0B-47B1-8387-890876CC42A1}" type="pres">
      <dgm:prSet presAssocID="{19483023-EF67-4F84-B875-CD28CE45178F}" presName="node" presStyleLbl="node1" presStyleIdx="2" presStyleCnt="5">
        <dgm:presLayoutVars>
          <dgm:bulletEnabled val="1"/>
        </dgm:presLayoutVars>
      </dgm:prSet>
      <dgm:spPr/>
    </dgm:pt>
    <dgm:pt modelId="{7479008C-5A73-452B-AFEB-D4F3CA79D99B}" type="pres">
      <dgm:prSet presAssocID="{DFA8366D-AEEF-4CBC-8A56-F3E56D89A09C}" presName="sibTrans" presStyleCnt="0"/>
      <dgm:spPr/>
    </dgm:pt>
    <dgm:pt modelId="{A3E6CB05-BC80-4C5F-BC80-4D9965B2CFB3}" type="pres">
      <dgm:prSet presAssocID="{5AD73B04-B8BF-4616-93C3-91CBA3D50435}" presName="node" presStyleLbl="node1" presStyleIdx="3" presStyleCnt="5">
        <dgm:presLayoutVars>
          <dgm:bulletEnabled val="1"/>
        </dgm:presLayoutVars>
      </dgm:prSet>
      <dgm:spPr/>
    </dgm:pt>
    <dgm:pt modelId="{698E9D18-B399-47B9-BC0E-D348F8E8D25E}" type="pres">
      <dgm:prSet presAssocID="{043EE666-DA2D-4421-BD1E-B9BC0F699A7F}" presName="sibTrans" presStyleCnt="0"/>
      <dgm:spPr/>
    </dgm:pt>
    <dgm:pt modelId="{D32383A7-A4C8-44F9-A48B-31EDDF5E5D8C}" type="pres">
      <dgm:prSet presAssocID="{73795E25-7D4E-450C-AA45-2C49878A68A4}" presName="node" presStyleLbl="node1" presStyleIdx="4" presStyleCnt="5">
        <dgm:presLayoutVars>
          <dgm:bulletEnabled val="1"/>
        </dgm:presLayoutVars>
      </dgm:prSet>
      <dgm:spPr/>
    </dgm:pt>
  </dgm:ptLst>
  <dgm:cxnLst>
    <dgm:cxn modelId="{A9475215-39E8-4DC3-A90B-362B52DF8A4E}" type="presOf" srcId="{4BD1A0B5-03B5-464D-9CE3-DCBF0C3BA9F5}" destId="{055C518B-3A2E-4615-B1E4-A0A3946098B4}" srcOrd="0" destOrd="0" presId="urn:microsoft.com/office/officeart/2005/8/layout/default"/>
    <dgm:cxn modelId="{2AE21920-6C36-4A5F-B576-FD6E1098E176}" srcId="{5E0850FE-6709-4559-90C7-222E8975BF7C}" destId="{393689FC-ADB2-4686-9A9E-5629DEB4652C}" srcOrd="1" destOrd="0" parTransId="{C67FAFC5-568E-46AC-BC12-518F469AD278}" sibTransId="{4DD1070C-DB13-4080-86A9-6A986C739B26}"/>
    <dgm:cxn modelId="{F2F47447-4BB0-4F6F-A57E-0D05D5745B8A}" srcId="{5E0850FE-6709-4559-90C7-222E8975BF7C}" destId="{73795E25-7D4E-450C-AA45-2C49878A68A4}" srcOrd="4" destOrd="0" parTransId="{C8CFED6A-236F-4A45-8EC3-8773147AA77B}" sibTransId="{F4861545-DD15-432E-83DA-A21A031C0A2F}"/>
    <dgm:cxn modelId="{29905A7D-CD09-449C-ABFC-4A4B0356524F}" type="presOf" srcId="{73795E25-7D4E-450C-AA45-2C49878A68A4}" destId="{D32383A7-A4C8-44F9-A48B-31EDDF5E5D8C}" srcOrd="0" destOrd="0" presId="urn:microsoft.com/office/officeart/2005/8/layout/default"/>
    <dgm:cxn modelId="{634DA088-B9FB-4F53-818D-89AE29CCF58F}" type="presOf" srcId="{393689FC-ADB2-4686-9A9E-5629DEB4652C}" destId="{F197816A-0547-4112-AA73-97B7FCD362CE}" srcOrd="0" destOrd="0" presId="urn:microsoft.com/office/officeart/2005/8/layout/default"/>
    <dgm:cxn modelId="{B84D5CA5-50B8-41C4-8E1D-9321F74A83C9}" type="presOf" srcId="{5E0850FE-6709-4559-90C7-222E8975BF7C}" destId="{01D92AE7-8F37-4AC6-9FB3-48860226889B}" srcOrd="0" destOrd="0" presId="urn:microsoft.com/office/officeart/2005/8/layout/default"/>
    <dgm:cxn modelId="{272A6FAD-DCBD-4CD4-B644-9E3E21C64B42}" srcId="{5E0850FE-6709-4559-90C7-222E8975BF7C}" destId="{5AD73B04-B8BF-4616-93C3-91CBA3D50435}" srcOrd="3" destOrd="0" parTransId="{18B70D04-BA34-4524-BDFE-23D8DB446AB6}" sibTransId="{043EE666-DA2D-4421-BD1E-B9BC0F699A7F}"/>
    <dgm:cxn modelId="{C47F89B9-1577-486D-837B-8D0A7789D6F2}" type="presOf" srcId="{5AD73B04-B8BF-4616-93C3-91CBA3D50435}" destId="{A3E6CB05-BC80-4C5F-BC80-4D9965B2CFB3}" srcOrd="0" destOrd="0" presId="urn:microsoft.com/office/officeart/2005/8/layout/default"/>
    <dgm:cxn modelId="{746A1ED2-59BF-4E15-BB5E-0FB5C9580783}" srcId="{5E0850FE-6709-4559-90C7-222E8975BF7C}" destId="{4BD1A0B5-03B5-464D-9CE3-DCBF0C3BA9F5}" srcOrd="0" destOrd="0" parTransId="{45833FE4-0E84-4BF1-9844-DB32778CDBF5}" sibTransId="{899C463F-EC61-43B8-B371-EE130C8CE8FA}"/>
    <dgm:cxn modelId="{7AEF05DE-570D-4B47-9AA5-C1BBA905C878}" type="presOf" srcId="{19483023-EF67-4F84-B875-CD28CE45178F}" destId="{858DDA87-EC0B-47B1-8387-890876CC42A1}" srcOrd="0" destOrd="0" presId="urn:microsoft.com/office/officeart/2005/8/layout/default"/>
    <dgm:cxn modelId="{F4C8BFE1-E0C6-47D4-AE71-29833620D51E}" srcId="{5E0850FE-6709-4559-90C7-222E8975BF7C}" destId="{19483023-EF67-4F84-B875-CD28CE45178F}" srcOrd="2" destOrd="0" parTransId="{98297784-4F21-4DE4-B2F1-617FC0FACBD6}" sibTransId="{DFA8366D-AEEF-4CBC-8A56-F3E56D89A09C}"/>
    <dgm:cxn modelId="{4CD03E39-48B0-4C95-A5A8-766B70A8DAC3}" type="presParOf" srcId="{01D92AE7-8F37-4AC6-9FB3-48860226889B}" destId="{055C518B-3A2E-4615-B1E4-A0A3946098B4}" srcOrd="0" destOrd="0" presId="urn:microsoft.com/office/officeart/2005/8/layout/default"/>
    <dgm:cxn modelId="{28C5092C-5F90-4957-BD44-829EFDBA18AF}" type="presParOf" srcId="{01D92AE7-8F37-4AC6-9FB3-48860226889B}" destId="{E2FFBBCD-0821-47E9-A5E7-3A5E5238D6E6}" srcOrd="1" destOrd="0" presId="urn:microsoft.com/office/officeart/2005/8/layout/default"/>
    <dgm:cxn modelId="{1A1E1E85-13E3-464A-B14F-83B7817A9BBB}" type="presParOf" srcId="{01D92AE7-8F37-4AC6-9FB3-48860226889B}" destId="{F197816A-0547-4112-AA73-97B7FCD362CE}" srcOrd="2" destOrd="0" presId="urn:microsoft.com/office/officeart/2005/8/layout/default"/>
    <dgm:cxn modelId="{FC362014-3F2E-4AC3-9E91-EE0329636956}" type="presParOf" srcId="{01D92AE7-8F37-4AC6-9FB3-48860226889B}" destId="{9E3657A0-1FCE-468C-8338-EC905373ADE8}" srcOrd="3" destOrd="0" presId="urn:microsoft.com/office/officeart/2005/8/layout/default"/>
    <dgm:cxn modelId="{6F2623E8-7F8D-4272-A29D-D10315AD95D7}" type="presParOf" srcId="{01D92AE7-8F37-4AC6-9FB3-48860226889B}" destId="{858DDA87-EC0B-47B1-8387-890876CC42A1}" srcOrd="4" destOrd="0" presId="urn:microsoft.com/office/officeart/2005/8/layout/default"/>
    <dgm:cxn modelId="{5A2330B7-5357-4888-9699-4DC03E92C102}" type="presParOf" srcId="{01D92AE7-8F37-4AC6-9FB3-48860226889B}" destId="{7479008C-5A73-452B-AFEB-D4F3CA79D99B}" srcOrd="5" destOrd="0" presId="urn:microsoft.com/office/officeart/2005/8/layout/default"/>
    <dgm:cxn modelId="{49D31F6A-5687-4E5B-8624-2A74528C230D}" type="presParOf" srcId="{01D92AE7-8F37-4AC6-9FB3-48860226889B}" destId="{A3E6CB05-BC80-4C5F-BC80-4D9965B2CFB3}" srcOrd="6" destOrd="0" presId="urn:microsoft.com/office/officeart/2005/8/layout/default"/>
    <dgm:cxn modelId="{91E3527C-4BD2-4260-809A-E9D1E8028897}" type="presParOf" srcId="{01D92AE7-8F37-4AC6-9FB3-48860226889B}" destId="{698E9D18-B399-47B9-BC0E-D348F8E8D25E}" srcOrd="7" destOrd="0" presId="urn:microsoft.com/office/officeart/2005/8/layout/default"/>
    <dgm:cxn modelId="{1CE06238-2789-4506-8359-68174A4DC97E}" type="presParOf" srcId="{01D92AE7-8F37-4AC6-9FB3-48860226889B}" destId="{D32383A7-A4C8-44F9-A48B-31EDDF5E5D8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2F12C80-652F-41DF-9FB3-46079252408D}"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8CFCDCDB-E0D4-40AD-9368-88F76F8238D6}">
      <dgm:prSet/>
      <dgm:spPr/>
      <dgm:t>
        <a:bodyPr/>
        <a:lstStyle/>
        <a:p>
          <a:r>
            <a:rPr lang="en-US" b="0" i="0" dirty="0">
              <a:latin typeface="Calibri Light" panose="020F0302020204030204" pitchFamily="34" charset="0"/>
              <a:cs typeface="Calibri Light" panose="020F0302020204030204" pitchFamily="34" charset="0"/>
            </a:rPr>
            <a:t>estimated that 50 million dead</a:t>
          </a:r>
        </a:p>
      </dgm:t>
    </dgm:pt>
    <dgm:pt modelId="{03969831-0F35-4F56-8732-D089BA39A45B}" type="parTrans" cxnId="{010C6DB0-BF17-4960-8169-8CAC06DD8508}">
      <dgm:prSet/>
      <dgm:spPr/>
      <dgm:t>
        <a:bodyPr/>
        <a:lstStyle/>
        <a:p>
          <a:endParaRPr lang="en-US"/>
        </a:p>
      </dgm:t>
    </dgm:pt>
    <dgm:pt modelId="{3BDCE7EC-C417-464D-B384-A9B93812B33E}" type="sibTrans" cxnId="{010C6DB0-BF17-4960-8169-8CAC06DD8508}">
      <dgm:prSet/>
      <dgm:spPr/>
      <dgm:t>
        <a:bodyPr/>
        <a:lstStyle/>
        <a:p>
          <a:endParaRPr lang="en-US"/>
        </a:p>
      </dgm:t>
    </dgm:pt>
    <dgm:pt modelId="{BCAF6A52-583C-44B6-8753-F6D770581553}">
      <dgm:prSet/>
      <dgm:spPr/>
      <dgm:t>
        <a:bodyPr/>
        <a:lstStyle/>
        <a:p>
          <a:r>
            <a:rPr lang="en-US" b="0" i="0" dirty="0">
              <a:latin typeface="Calibri Light" panose="020F0302020204030204" pitchFamily="34" charset="0"/>
              <a:cs typeface="Calibri Light" panose="020F0302020204030204" pitchFamily="34" charset="0"/>
            </a:rPr>
            <a:t>changed </a:t>
          </a:r>
          <a:r>
            <a:rPr lang="en-US" b="0" i="0" dirty="0" err="1">
              <a:latin typeface="Calibri Light" panose="020F0302020204030204" pitchFamily="34" charset="0"/>
              <a:cs typeface="Calibri Light" panose="020F0302020204030204" pitchFamily="34" charset="0"/>
            </a:rPr>
            <a:t>behaviours</a:t>
          </a:r>
          <a:r>
            <a:rPr lang="en-US" b="0" i="0" dirty="0">
              <a:latin typeface="Calibri Light" panose="020F0302020204030204" pitchFamily="34" charset="0"/>
              <a:cs typeface="Calibri Light" panose="020F0302020204030204" pitchFamily="34" charset="0"/>
            </a:rPr>
            <a:t> and dramatically altered social interaction</a:t>
          </a:r>
        </a:p>
      </dgm:t>
    </dgm:pt>
    <dgm:pt modelId="{3C2D867B-1AEF-4C0A-A1CE-7653AC144A39}" type="parTrans" cxnId="{08913AA5-D290-47D3-8765-0B9A253836D0}">
      <dgm:prSet/>
      <dgm:spPr/>
      <dgm:t>
        <a:bodyPr/>
        <a:lstStyle/>
        <a:p>
          <a:endParaRPr lang="en-US"/>
        </a:p>
      </dgm:t>
    </dgm:pt>
    <dgm:pt modelId="{03DF75A5-6831-4F54-8922-3E08BC2168B5}" type="sibTrans" cxnId="{08913AA5-D290-47D3-8765-0B9A253836D0}">
      <dgm:prSet/>
      <dgm:spPr/>
      <dgm:t>
        <a:bodyPr/>
        <a:lstStyle/>
        <a:p>
          <a:endParaRPr lang="en-US"/>
        </a:p>
      </dgm:t>
    </dgm:pt>
    <dgm:pt modelId="{96A24F88-DA24-47E0-AD00-7EDB9B8498E5}">
      <dgm:prSet/>
      <dgm:spPr/>
      <dgm:t>
        <a:bodyPr/>
        <a:lstStyle/>
        <a:p>
          <a:r>
            <a:rPr lang="en-US" b="0" i="0" dirty="0">
              <a:latin typeface="Calibri Light" panose="020F0302020204030204" pitchFamily="34" charset="0"/>
              <a:cs typeface="Calibri Light" panose="020F0302020204030204" pitchFamily="34" charset="0"/>
            </a:rPr>
            <a:t>the impact on the adult population left significant issues with orphaned children</a:t>
          </a:r>
        </a:p>
      </dgm:t>
    </dgm:pt>
    <dgm:pt modelId="{D518CC21-F663-4853-BA11-4D54A44DE0EC}" type="parTrans" cxnId="{A687AC27-EFED-46D8-981D-F01447D7A8E8}">
      <dgm:prSet/>
      <dgm:spPr/>
      <dgm:t>
        <a:bodyPr/>
        <a:lstStyle/>
        <a:p>
          <a:endParaRPr lang="en-US"/>
        </a:p>
      </dgm:t>
    </dgm:pt>
    <dgm:pt modelId="{4595DDCB-CA51-4593-97AF-07AA6EB3BD2D}" type="sibTrans" cxnId="{A687AC27-EFED-46D8-981D-F01447D7A8E8}">
      <dgm:prSet/>
      <dgm:spPr/>
      <dgm:t>
        <a:bodyPr/>
        <a:lstStyle/>
        <a:p>
          <a:endParaRPr lang="en-US"/>
        </a:p>
      </dgm:t>
    </dgm:pt>
    <dgm:pt modelId="{71B94C1B-3A45-45C7-B37C-71842A10CCF5}">
      <dgm:prSet/>
      <dgm:spPr/>
      <dgm:t>
        <a:bodyPr/>
        <a:lstStyle/>
        <a:p>
          <a:r>
            <a:rPr lang="en-US" b="0" i="0" dirty="0">
              <a:latin typeface="Calibri Light" panose="020F0302020204030204" pitchFamily="34" charset="0"/>
              <a:cs typeface="Calibri Light" panose="020F0302020204030204" pitchFamily="34" charset="0"/>
            </a:rPr>
            <a:t>Impact on the working age</a:t>
          </a:r>
        </a:p>
      </dgm:t>
    </dgm:pt>
    <dgm:pt modelId="{9E7FDE2E-C92C-4E65-B6C1-AAFADBB0B9B3}" type="parTrans" cxnId="{D1D022C5-A836-4864-850A-5707E714ADBD}">
      <dgm:prSet/>
      <dgm:spPr/>
      <dgm:t>
        <a:bodyPr/>
        <a:lstStyle/>
        <a:p>
          <a:endParaRPr lang="en-US"/>
        </a:p>
      </dgm:t>
    </dgm:pt>
    <dgm:pt modelId="{D5EFBC58-B56C-4937-99C4-EB38B7C3F341}" type="sibTrans" cxnId="{D1D022C5-A836-4864-850A-5707E714ADBD}">
      <dgm:prSet/>
      <dgm:spPr/>
      <dgm:t>
        <a:bodyPr/>
        <a:lstStyle/>
        <a:p>
          <a:endParaRPr lang="en-US"/>
        </a:p>
      </dgm:t>
    </dgm:pt>
    <dgm:pt modelId="{F8FD0B58-BBB2-4C42-825B-AB1C3ABA7457}" type="pres">
      <dgm:prSet presAssocID="{E2F12C80-652F-41DF-9FB3-46079252408D}" presName="linear" presStyleCnt="0">
        <dgm:presLayoutVars>
          <dgm:animLvl val="lvl"/>
          <dgm:resizeHandles val="exact"/>
        </dgm:presLayoutVars>
      </dgm:prSet>
      <dgm:spPr/>
    </dgm:pt>
    <dgm:pt modelId="{710B523B-D35A-4C83-99AF-C0FFC2A51065}" type="pres">
      <dgm:prSet presAssocID="{8CFCDCDB-E0D4-40AD-9368-88F76F8238D6}" presName="parentText" presStyleLbl="node1" presStyleIdx="0" presStyleCnt="4">
        <dgm:presLayoutVars>
          <dgm:chMax val="0"/>
          <dgm:bulletEnabled val="1"/>
        </dgm:presLayoutVars>
      </dgm:prSet>
      <dgm:spPr/>
    </dgm:pt>
    <dgm:pt modelId="{A8D911B6-D72F-4D9B-8AB9-2E12168FD849}" type="pres">
      <dgm:prSet presAssocID="{3BDCE7EC-C417-464D-B384-A9B93812B33E}" presName="spacer" presStyleCnt="0"/>
      <dgm:spPr/>
    </dgm:pt>
    <dgm:pt modelId="{AD3B0202-9D1E-4146-B405-ED4A24539681}" type="pres">
      <dgm:prSet presAssocID="{BCAF6A52-583C-44B6-8753-F6D770581553}" presName="parentText" presStyleLbl="node1" presStyleIdx="1" presStyleCnt="4">
        <dgm:presLayoutVars>
          <dgm:chMax val="0"/>
          <dgm:bulletEnabled val="1"/>
        </dgm:presLayoutVars>
      </dgm:prSet>
      <dgm:spPr/>
    </dgm:pt>
    <dgm:pt modelId="{509386E7-DE25-402F-89F6-C61189065A9D}" type="pres">
      <dgm:prSet presAssocID="{03DF75A5-6831-4F54-8922-3E08BC2168B5}" presName="spacer" presStyleCnt="0"/>
      <dgm:spPr/>
    </dgm:pt>
    <dgm:pt modelId="{79467CCE-8054-4D85-A5D4-08F8C9776F1C}" type="pres">
      <dgm:prSet presAssocID="{96A24F88-DA24-47E0-AD00-7EDB9B8498E5}" presName="parentText" presStyleLbl="node1" presStyleIdx="2" presStyleCnt="4">
        <dgm:presLayoutVars>
          <dgm:chMax val="0"/>
          <dgm:bulletEnabled val="1"/>
        </dgm:presLayoutVars>
      </dgm:prSet>
      <dgm:spPr/>
    </dgm:pt>
    <dgm:pt modelId="{F94E34F5-4692-4016-BDE4-F7675FE172A5}" type="pres">
      <dgm:prSet presAssocID="{4595DDCB-CA51-4593-97AF-07AA6EB3BD2D}" presName="spacer" presStyleCnt="0"/>
      <dgm:spPr/>
    </dgm:pt>
    <dgm:pt modelId="{96921EFE-FD85-46D4-B074-DD67530E038E}" type="pres">
      <dgm:prSet presAssocID="{71B94C1B-3A45-45C7-B37C-71842A10CCF5}" presName="parentText" presStyleLbl="node1" presStyleIdx="3" presStyleCnt="4">
        <dgm:presLayoutVars>
          <dgm:chMax val="0"/>
          <dgm:bulletEnabled val="1"/>
        </dgm:presLayoutVars>
      </dgm:prSet>
      <dgm:spPr/>
    </dgm:pt>
  </dgm:ptLst>
  <dgm:cxnLst>
    <dgm:cxn modelId="{A687AC27-EFED-46D8-981D-F01447D7A8E8}" srcId="{E2F12C80-652F-41DF-9FB3-46079252408D}" destId="{96A24F88-DA24-47E0-AD00-7EDB9B8498E5}" srcOrd="2" destOrd="0" parTransId="{D518CC21-F663-4853-BA11-4D54A44DE0EC}" sibTransId="{4595DDCB-CA51-4593-97AF-07AA6EB3BD2D}"/>
    <dgm:cxn modelId="{9A8BE746-6698-F043-AD2B-489C0E466BFB}" type="presOf" srcId="{71B94C1B-3A45-45C7-B37C-71842A10CCF5}" destId="{96921EFE-FD85-46D4-B074-DD67530E038E}" srcOrd="0" destOrd="0" presId="urn:microsoft.com/office/officeart/2005/8/layout/vList2"/>
    <dgm:cxn modelId="{02903D81-A922-D742-8C6B-702872C1C0EA}" type="presOf" srcId="{96A24F88-DA24-47E0-AD00-7EDB9B8498E5}" destId="{79467CCE-8054-4D85-A5D4-08F8C9776F1C}" srcOrd="0" destOrd="0" presId="urn:microsoft.com/office/officeart/2005/8/layout/vList2"/>
    <dgm:cxn modelId="{BD00288A-54F2-4D4C-B199-F9A4BFD59CF2}" type="presOf" srcId="{E2F12C80-652F-41DF-9FB3-46079252408D}" destId="{F8FD0B58-BBB2-4C42-825B-AB1C3ABA7457}" srcOrd="0" destOrd="0" presId="urn:microsoft.com/office/officeart/2005/8/layout/vList2"/>
    <dgm:cxn modelId="{08913AA5-D290-47D3-8765-0B9A253836D0}" srcId="{E2F12C80-652F-41DF-9FB3-46079252408D}" destId="{BCAF6A52-583C-44B6-8753-F6D770581553}" srcOrd="1" destOrd="0" parTransId="{3C2D867B-1AEF-4C0A-A1CE-7653AC144A39}" sibTransId="{03DF75A5-6831-4F54-8922-3E08BC2168B5}"/>
    <dgm:cxn modelId="{010C6DB0-BF17-4960-8169-8CAC06DD8508}" srcId="{E2F12C80-652F-41DF-9FB3-46079252408D}" destId="{8CFCDCDB-E0D4-40AD-9368-88F76F8238D6}" srcOrd="0" destOrd="0" parTransId="{03969831-0F35-4F56-8732-D089BA39A45B}" sibTransId="{3BDCE7EC-C417-464D-B384-A9B93812B33E}"/>
    <dgm:cxn modelId="{04E041B4-3A13-DC4D-A8B9-83860C5200FB}" type="presOf" srcId="{BCAF6A52-583C-44B6-8753-F6D770581553}" destId="{AD3B0202-9D1E-4146-B405-ED4A24539681}" srcOrd="0" destOrd="0" presId="urn:microsoft.com/office/officeart/2005/8/layout/vList2"/>
    <dgm:cxn modelId="{F3B454BD-CC67-1341-8424-75934C9ED45E}" type="presOf" srcId="{8CFCDCDB-E0D4-40AD-9368-88F76F8238D6}" destId="{710B523B-D35A-4C83-99AF-C0FFC2A51065}" srcOrd="0" destOrd="0" presId="urn:microsoft.com/office/officeart/2005/8/layout/vList2"/>
    <dgm:cxn modelId="{D1D022C5-A836-4864-850A-5707E714ADBD}" srcId="{E2F12C80-652F-41DF-9FB3-46079252408D}" destId="{71B94C1B-3A45-45C7-B37C-71842A10CCF5}" srcOrd="3" destOrd="0" parTransId="{9E7FDE2E-C92C-4E65-B6C1-AAFADBB0B9B3}" sibTransId="{D5EFBC58-B56C-4937-99C4-EB38B7C3F341}"/>
    <dgm:cxn modelId="{4CCD1A3A-B77D-984E-930D-7D8B18273828}" type="presParOf" srcId="{F8FD0B58-BBB2-4C42-825B-AB1C3ABA7457}" destId="{710B523B-D35A-4C83-99AF-C0FFC2A51065}" srcOrd="0" destOrd="0" presId="urn:microsoft.com/office/officeart/2005/8/layout/vList2"/>
    <dgm:cxn modelId="{92332A74-AF10-4F4A-9655-ADB6ECDF38FB}" type="presParOf" srcId="{F8FD0B58-BBB2-4C42-825B-AB1C3ABA7457}" destId="{A8D911B6-D72F-4D9B-8AB9-2E12168FD849}" srcOrd="1" destOrd="0" presId="urn:microsoft.com/office/officeart/2005/8/layout/vList2"/>
    <dgm:cxn modelId="{F629D331-4E7D-AF4A-BAF7-9AA97E4D3B3C}" type="presParOf" srcId="{F8FD0B58-BBB2-4C42-825B-AB1C3ABA7457}" destId="{AD3B0202-9D1E-4146-B405-ED4A24539681}" srcOrd="2" destOrd="0" presId="urn:microsoft.com/office/officeart/2005/8/layout/vList2"/>
    <dgm:cxn modelId="{5039490C-B03F-0945-BCE2-17991347C1D7}" type="presParOf" srcId="{F8FD0B58-BBB2-4C42-825B-AB1C3ABA7457}" destId="{509386E7-DE25-402F-89F6-C61189065A9D}" srcOrd="3" destOrd="0" presId="urn:microsoft.com/office/officeart/2005/8/layout/vList2"/>
    <dgm:cxn modelId="{17AEF52E-EB23-8544-8913-DA9F8A025D52}" type="presParOf" srcId="{F8FD0B58-BBB2-4C42-825B-AB1C3ABA7457}" destId="{79467CCE-8054-4D85-A5D4-08F8C9776F1C}" srcOrd="4" destOrd="0" presId="urn:microsoft.com/office/officeart/2005/8/layout/vList2"/>
    <dgm:cxn modelId="{ED479B84-49DD-CE4F-AF26-C0F0437DA9A2}" type="presParOf" srcId="{F8FD0B58-BBB2-4C42-825B-AB1C3ABA7457}" destId="{F94E34F5-4692-4016-BDE4-F7675FE172A5}" srcOrd="5" destOrd="0" presId="urn:microsoft.com/office/officeart/2005/8/layout/vList2"/>
    <dgm:cxn modelId="{91BE020B-D79C-0F44-8835-5399E81AB235}" type="presParOf" srcId="{F8FD0B58-BBB2-4C42-825B-AB1C3ABA7457}" destId="{96921EFE-FD85-46D4-B074-DD67530E038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F92BD6-09AA-4697-84E2-70270C36CD4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3575CC0-D7E5-40F9-BB44-E4606FB0FC22}">
      <dgm:prSet/>
      <dgm:spPr/>
      <dgm:t>
        <a:bodyPr/>
        <a:lstStyle/>
        <a:p>
          <a:r>
            <a:rPr lang="en-US" b="0" i="0" dirty="0">
              <a:latin typeface="Calibri Light" panose="020F0302020204030204" pitchFamily="34" charset="0"/>
              <a:cs typeface="Calibri Light" panose="020F0302020204030204" pitchFamily="34" charset="0"/>
            </a:rPr>
            <a:t>To wear masks</a:t>
          </a:r>
        </a:p>
      </dgm:t>
    </dgm:pt>
    <dgm:pt modelId="{6B6DC6A9-200E-4C82-8C11-5FF8A5A9830B}" type="parTrans" cxnId="{33C8E9CF-3AA4-49EB-8093-084C2ED69DFF}">
      <dgm:prSet/>
      <dgm:spPr/>
      <dgm:t>
        <a:bodyPr/>
        <a:lstStyle/>
        <a:p>
          <a:endParaRPr lang="en-US"/>
        </a:p>
      </dgm:t>
    </dgm:pt>
    <dgm:pt modelId="{4AFBA284-FF60-4D70-A2D1-01F2CC24F4FE}" type="sibTrans" cxnId="{33C8E9CF-3AA4-49EB-8093-084C2ED69DFF}">
      <dgm:prSet/>
      <dgm:spPr/>
      <dgm:t>
        <a:bodyPr/>
        <a:lstStyle/>
        <a:p>
          <a:endParaRPr lang="en-US"/>
        </a:p>
      </dgm:t>
    </dgm:pt>
    <dgm:pt modelId="{1CA52818-9CC7-45F7-A638-56E5312A0FB6}">
      <dgm:prSet/>
      <dgm:spPr/>
      <dgm:t>
        <a:bodyPr/>
        <a:lstStyle/>
        <a:p>
          <a:r>
            <a:rPr lang="en-US" b="0" i="0" dirty="0">
              <a:latin typeface="Calibri Light" panose="020F0302020204030204" pitchFamily="34" charset="0"/>
              <a:cs typeface="Calibri Light" panose="020F0302020204030204" pitchFamily="34" charset="0"/>
            </a:rPr>
            <a:t>Isolation</a:t>
          </a:r>
        </a:p>
      </dgm:t>
    </dgm:pt>
    <dgm:pt modelId="{535CAED5-61B6-4E0F-8DDF-4BCE5E5D0DE3}" type="parTrans" cxnId="{CE9EDF6A-8986-495F-902C-B97A51E27295}">
      <dgm:prSet/>
      <dgm:spPr/>
      <dgm:t>
        <a:bodyPr/>
        <a:lstStyle/>
        <a:p>
          <a:endParaRPr lang="en-US"/>
        </a:p>
      </dgm:t>
    </dgm:pt>
    <dgm:pt modelId="{E55AD693-B09D-42A1-A383-6009EC442801}" type="sibTrans" cxnId="{CE9EDF6A-8986-495F-902C-B97A51E27295}">
      <dgm:prSet/>
      <dgm:spPr/>
      <dgm:t>
        <a:bodyPr/>
        <a:lstStyle/>
        <a:p>
          <a:endParaRPr lang="en-US"/>
        </a:p>
      </dgm:t>
    </dgm:pt>
    <dgm:pt modelId="{D105F266-E252-4446-9C16-2D611070CE06}">
      <dgm:prSet/>
      <dgm:spPr/>
      <dgm:t>
        <a:bodyPr/>
        <a:lstStyle/>
        <a:p>
          <a:r>
            <a:rPr lang="en-US" b="0" i="0" dirty="0">
              <a:latin typeface="Calibri Light" panose="020F0302020204030204" pitchFamily="34" charset="0"/>
              <a:cs typeface="Calibri Light" panose="020F0302020204030204" pitchFamily="34" charset="0"/>
            </a:rPr>
            <a:t>Quarantine</a:t>
          </a:r>
        </a:p>
      </dgm:t>
    </dgm:pt>
    <dgm:pt modelId="{815D9ED4-42B7-4C8D-9F54-C7790E8BE5F0}" type="parTrans" cxnId="{F0744F82-E3CB-4D58-874B-F510D617D7BA}">
      <dgm:prSet/>
      <dgm:spPr/>
      <dgm:t>
        <a:bodyPr/>
        <a:lstStyle/>
        <a:p>
          <a:endParaRPr lang="en-US"/>
        </a:p>
      </dgm:t>
    </dgm:pt>
    <dgm:pt modelId="{5535D9D1-F250-48F5-98EF-6484ECC73898}" type="sibTrans" cxnId="{F0744F82-E3CB-4D58-874B-F510D617D7BA}">
      <dgm:prSet/>
      <dgm:spPr/>
      <dgm:t>
        <a:bodyPr/>
        <a:lstStyle/>
        <a:p>
          <a:endParaRPr lang="en-US"/>
        </a:p>
      </dgm:t>
    </dgm:pt>
    <dgm:pt modelId="{B39DE8BA-62BE-4741-A339-34F7298224EE}" type="pres">
      <dgm:prSet presAssocID="{66F92BD6-09AA-4697-84E2-70270C36CD4E}" presName="linear" presStyleCnt="0">
        <dgm:presLayoutVars>
          <dgm:animLvl val="lvl"/>
          <dgm:resizeHandles val="exact"/>
        </dgm:presLayoutVars>
      </dgm:prSet>
      <dgm:spPr/>
    </dgm:pt>
    <dgm:pt modelId="{65057B5B-13CB-4994-9886-9CC7839A4501}" type="pres">
      <dgm:prSet presAssocID="{A3575CC0-D7E5-40F9-BB44-E4606FB0FC22}" presName="parentText" presStyleLbl="node1" presStyleIdx="0" presStyleCnt="3">
        <dgm:presLayoutVars>
          <dgm:chMax val="0"/>
          <dgm:bulletEnabled val="1"/>
        </dgm:presLayoutVars>
      </dgm:prSet>
      <dgm:spPr/>
    </dgm:pt>
    <dgm:pt modelId="{82970B76-CCD9-4F72-AF29-3B0A474C373A}" type="pres">
      <dgm:prSet presAssocID="{4AFBA284-FF60-4D70-A2D1-01F2CC24F4FE}" presName="spacer" presStyleCnt="0"/>
      <dgm:spPr/>
    </dgm:pt>
    <dgm:pt modelId="{E9B12056-E2C1-4864-B1F8-71CA0686154D}" type="pres">
      <dgm:prSet presAssocID="{1CA52818-9CC7-45F7-A638-56E5312A0FB6}" presName="parentText" presStyleLbl="node1" presStyleIdx="1" presStyleCnt="3">
        <dgm:presLayoutVars>
          <dgm:chMax val="0"/>
          <dgm:bulletEnabled val="1"/>
        </dgm:presLayoutVars>
      </dgm:prSet>
      <dgm:spPr/>
    </dgm:pt>
    <dgm:pt modelId="{7FB8EB64-A7D0-4AC5-AA9C-2A65B641EB1C}" type="pres">
      <dgm:prSet presAssocID="{E55AD693-B09D-42A1-A383-6009EC442801}" presName="spacer" presStyleCnt="0"/>
      <dgm:spPr/>
    </dgm:pt>
    <dgm:pt modelId="{9A0035BD-BECC-4951-9057-CCE4F733A77C}" type="pres">
      <dgm:prSet presAssocID="{D105F266-E252-4446-9C16-2D611070CE06}" presName="parentText" presStyleLbl="node1" presStyleIdx="2" presStyleCnt="3">
        <dgm:presLayoutVars>
          <dgm:chMax val="0"/>
          <dgm:bulletEnabled val="1"/>
        </dgm:presLayoutVars>
      </dgm:prSet>
      <dgm:spPr/>
    </dgm:pt>
  </dgm:ptLst>
  <dgm:cxnLst>
    <dgm:cxn modelId="{72DF5F0C-8D24-414A-95C1-3A7E6E3AB4FD}" type="presOf" srcId="{A3575CC0-D7E5-40F9-BB44-E4606FB0FC22}" destId="{65057B5B-13CB-4994-9886-9CC7839A4501}" srcOrd="0" destOrd="0" presId="urn:microsoft.com/office/officeart/2005/8/layout/vList2"/>
    <dgm:cxn modelId="{4457C00F-325B-4B58-BB1D-885CAFBA0BE5}" type="presOf" srcId="{1CA52818-9CC7-45F7-A638-56E5312A0FB6}" destId="{E9B12056-E2C1-4864-B1F8-71CA0686154D}" srcOrd="0" destOrd="0" presId="urn:microsoft.com/office/officeart/2005/8/layout/vList2"/>
    <dgm:cxn modelId="{28889E29-8824-4997-BC72-4097B8A869A2}" type="presOf" srcId="{D105F266-E252-4446-9C16-2D611070CE06}" destId="{9A0035BD-BECC-4951-9057-CCE4F733A77C}" srcOrd="0" destOrd="0" presId="urn:microsoft.com/office/officeart/2005/8/layout/vList2"/>
    <dgm:cxn modelId="{CE9EDF6A-8986-495F-902C-B97A51E27295}" srcId="{66F92BD6-09AA-4697-84E2-70270C36CD4E}" destId="{1CA52818-9CC7-45F7-A638-56E5312A0FB6}" srcOrd="1" destOrd="0" parTransId="{535CAED5-61B6-4E0F-8DDF-4BCE5E5D0DE3}" sibTransId="{E55AD693-B09D-42A1-A383-6009EC442801}"/>
    <dgm:cxn modelId="{F0744F82-E3CB-4D58-874B-F510D617D7BA}" srcId="{66F92BD6-09AA-4697-84E2-70270C36CD4E}" destId="{D105F266-E252-4446-9C16-2D611070CE06}" srcOrd="2" destOrd="0" parTransId="{815D9ED4-42B7-4C8D-9F54-C7790E8BE5F0}" sibTransId="{5535D9D1-F250-48F5-98EF-6484ECC73898}"/>
    <dgm:cxn modelId="{963AEFA3-EBD7-4CD3-A52B-148BE35239D2}" type="presOf" srcId="{66F92BD6-09AA-4697-84E2-70270C36CD4E}" destId="{B39DE8BA-62BE-4741-A339-34F7298224EE}" srcOrd="0" destOrd="0" presId="urn:microsoft.com/office/officeart/2005/8/layout/vList2"/>
    <dgm:cxn modelId="{33C8E9CF-3AA4-49EB-8093-084C2ED69DFF}" srcId="{66F92BD6-09AA-4697-84E2-70270C36CD4E}" destId="{A3575CC0-D7E5-40F9-BB44-E4606FB0FC22}" srcOrd="0" destOrd="0" parTransId="{6B6DC6A9-200E-4C82-8C11-5FF8A5A9830B}" sibTransId="{4AFBA284-FF60-4D70-A2D1-01F2CC24F4FE}"/>
    <dgm:cxn modelId="{62B5BA68-7F0F-4D5D-9756-C36B5956688D}" type="presParOf" srcId="{B39DE8BA-62BE-4741-A339-34F7298224EE}" destId="{65057B5B-13CB-4994-9886-9CC7839A4501}" srcOrd="0" destOrd="0" presId="urn:microsoft.com/office/officeart/2005/8/layout/vList2"/>
    <dgm:cxn modelId="{0448132B-B449-46AE-9BA9-76E4951A71CF}" type="presParOf" srcId="{B39DE8BA-62BE-4741-A339-34F7298224EE}" destId="{82970B76-CCD9-4F72-AF29-3B0A474C373A}" srcOrd="1" destOrd="0" presId="urn:microsoft.com/office/officeart/2005/8/layout/vList2"/>
    <dgm:cxn modelId="{9DA60531-7D49-44C7-B17D-0912842CED88}" type="presParOf" srcId="{B39DE8BA-62BE-4741-A339-34F7298224EE}" destId="{E9B12056-E2C1-4864-B1F8-71CA0686154D}" srcOrd="2" destOrd="0" presId="urn:microsoft.com/office/officeart/2005/8/layout/vList2"/>
    <dgm:cxn modelId="{64304B17-94D3-4B55-B9E2-AB819CBD3B10}" type="presParOf" srcId="{B39DE8BA-62BE-4741-A339-34F7298224EE}" destId="{7FB8EB64-A7D0-4AC5-AA9C-2A65B641EB1C}" srcOrd="3" destOrd="0" presId="urn:microsoft.com/office/officeart/2005/8/layout/vList2"/>
    <dgm:cxn modelId="{436D0BDC-F23E-413F-98AB-BC0ACC1F9EA3}" type="presParOf" srcId="{B39DE8BA-62BE-4741-A339-34F7298224EE}" destId="{9A0035BD-BECC-4951-9057-CCE4F733A77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A481CEC-41C0-414E-ADEE-AF9B6A8D048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1DC21DE-BC87-4AA8-8BAD-BA85B8DDFD2D}">
      <dgm:prSet custT="1"/>
      <dgm:spPr/>
      <dgm:t>
        <a:bodyPr/>
        <a:lstStyle/>
        <a:p>
          <a:r>
            <a:rPr lang="en-US" sz="6600" b="0" i="0" dirty="0">
              <a:latin typeface="Calibri Light" panose="020F0302020204030204" pitchFamily="34" charset="0"/>
              <a:cs typeface="Calibri Light" panose="020F0302020204030204" pitchFamily="34" charset="0"/>
            </a:rPr>
            <a:t>DEFINITION</a:t>
          </a:r>
        </a:p>
      </dgm:t>
    </dgm:pt>
    <dgm:pt modelId="{E240BC6C-F335-4B9A-99C3-487D5B60CD53}" type="parTrans" cxnId="{00A41464-A7E6-4AF5-8A10-2D2F975FAC1E}">
      <dgm:prSet/>
      <dgm:spPr/>
      <dgm:t>
        <a:bodyPr/>
        <a:lstStyle/>
        <a:p>
          <a:endParaRPr lang="en-US"/>
        </a:p>
      </dgm:t>
    </dgm:pt>
    <dgm:pt modelId="{760F7D23-7F9A-4381-B9C7-FD2DA0D52CC0}" type="sibTrans" cxnId="{00A41464-A7E6-4AF5-8A10-2D2F975FAC1E}">
      <dgm:prSet/>
      <dgm:spPr/>
      <dgm:t>
        <a:bodyPr/>
        <a:lstStyle/>
        <a:p>
          <a:endParaRPr lang="en-US"/>
        </a:p>
      </dgm:t>
    </dgm:pt>
    <dgm:pt modelId="{C18757E6-2664-4824-B595-B646449FD275}">
      <dgm:prSet custT="1"/>
      <dgm:spPr/>
      <dgm:t>
        <a:bodyPr/>
        <a:lstStyle/>
        <a:p>
          <a:r>
            <a:rPr lang="en-US" sz="7200" b="0" i="0" dirty="0">
              <a:latin typeface="Calibri Light" panose="020F0302020204030204" pitchFamily="34" charset="0"/>
              <a:cs typeface="Calibri Light" panose="020F0302020204030204" pitchFamily="34" charset="0"/>
            </a:rPr>
            <a:t>PUBLIC HEALTH WALES</a:t>
          </a:r>
        </a:p>
      </dgm:t>
    </dgm:pt>
    <dgm:pt modelId="{48BCDA85-D880-45A6-8C70-EF8F6070A125}" type="parTrans" cxnId="{CCC3271E-479A-423C-9A33-EA147414302E}">
      <dgm:prSet/>
      <dgm:spPr/>
      <dgm:t>
        <a:bodyPr/>
        <a:lstStyle/>
        <a:p>
          <a:endParaRPr lang="en-US"/>
        </a:p>
      </dgm:t>
    </dgm:pt>
    <dgm:pt modelId="{EFBF6C13-F629-4C74-9C28-BDA1DBF480A7}" type="sibTrans" cxnId="{CCC3271E-479A-423C-9A33-EA147414302E}">
      <dgm:prSet/>
      <dgm:spPr/>
      <dgm:t>
        <a:bodyPr/>
        <a:lstStyle/>
        <a:p>
          <a:endParaRPr lang="en-US"/>
        </a:p>
      </dgm:t>
    </dgm:pt>
    <dgm:pt modelId="{C9E9EE94-2059-4A47-BCB3-743F55C15786}" type="pres">
      <dgm:prSet presAssocID="{4A481CEC-41C0-414E-ADEE-AF9B6A8D0480}" presName="vert0" presStyleCnt="0">
        <dgm:presLayoutVars>
          <dgm:dir/>
          <dgm:animOne val="branch"/>
          <dgm:animLvl val="lvl"/>
        </dgm:presLayoutVars>
      </dgm:prSet>
      <dgm:spPr/>
    </dgm:pt>
    <dgm:pt modelId="{C2EC3395-8FD1-4F6F-ABA7-47743D56D4FE}" type="pres">
      <dgm:prSet presAssocID="{81DC21DE-BC87-4AA8-8BAD-BA85B8DDFD2D}" presName="thickLine" presStyleLbl="alignNode1" presStyleIdx="0" presStyleCnt="2"/>
      <dgm:spPr/>
    </dgm:pt>
    <dgm:pt modelId="{B17C9952-0705-4874-9B53-6C88FFC1A6D8}" type="pres">
      <dgm:prSet presAssocID="{81DC21DE-BC87-4AA8-8BAD-BA85B8DDFD2D}" presName="horz1" presStyleCnt="0"/>
      <dgm:spPr/>
    </dgm:pt>
    <dgm:pt modelId="{A8511DF7-F0AF-4426-A178-DDA8F1327A00}" type="pres">
      <dgm:prSet presAssocID="{81DC21DE-BC87-4AA8-8BAD-BA85B8DDFD2D}" presName="tx1" presStyleLbl="revTx" presStyleIdx="0" presStyleCnt="2"/>
      <dgm:spPr/>
    </dgm:pt>
    <dgm:pt modelId="{6EFBB0C0-E036-409A-A0A3-A1B60EE4BB7D}" type="pres">
      <dgm:prSet presAssocID="{81DC21DE-BC87-4AA8-8BAD-BA85B8DDFD2D}" presName="vert1" presStyleCnt="0"/>
      <dgm:spPr/>
    </dgm:pt>
    <dgm:pt modelId="{7E1B1AA7-E392-4BB5-9722-7ECEE0EF5B84}" type="pres">
      <dgm:prSet presAssocID="{C18757E6-2664-4824-B595-B646449FD275}" presName="thickLine" presStyleLbl="alignNode1" presStyleIdx="1" presStyleCnt="2"/>
      <dgm:spPr/>
    </dgm:pt>
    <dgm:pt modelId="{4C5C542D-513D-4FBC-A7A2-6A5F9472FE5B}" type="pres">
      <dgm:prSet presAssocID="{C18757E6-2664-4824-B595-B646449FD275}" presName="horz1" presStyleCnt="0"/>
      <dgm:spPr/>
    </dgm:pt>
    <dgm:pt modelId="{81E46A94-1C42-426D-9246-927C55EA7F61}" type="pres">
      <dgm:prSet presAssocID="{C18757E6-2664-4824-B595-B646449FD275}" presName="tx1" presStyleLbl="revTx" presStyleIdx="1" presStyleCnt="2"/>
      <dgm:spPr/>
    </dgm:pt>
    <dgm:pt modelId="{CDE02A96-D3F2-44D5-B19A-8EDF0C663B8B}" type="pres">
      <dgm:prSet presAssocID="{C18757E6-2664-4824-B595-B646449FD275}" presName="vert1" presStyleCnt="0"/>
      <dgm:spPr/>
    </dgm:pt>
  </dgm:ptLst>
  <dgm:cxnLst>
    <dgm:cxn modelId="{CCC3271E-479A-423C-9A33-EA147414302E}" srcId="{4A481CEC-41C0-414E-ADEE-AF9B6A8D0480}" destId="{C18757E6-2664-4824-B595-B646449FD275}" srcOrd="1" destOrd="0" parTransId="{48BCDA85-D880-45A6-8C70-EF8F6070A125}" sibTransId="{EFBF6C13-F629-4C74-9C28-BDA1DBF480A7}"/>
    <dgm:cxn modelId="{14D8DB4A-586A-4944-A449-6853130478A3}" type="presOf" srcId="{C18757E6-2664-4824-B595-B646449FD275}" destId="{81E46A94-1C42-426D-9246-927C55EA7F61}" srcOrd="0" destOrd="0" presId="urn:microsoft.com/office/officeart/2008/layout/LinedList"/>
    <dgm:cxn modelId="{2E3E5259-6752-DA47-8717-00E5DB2A9E1D}" type="presOf" srcId="{81DC21DE-BC87-4AA8-8BAD-BA85B8DDFD2D}" destId="{A8511DF7-F0AF-4426-A178-DDA8F1327A00}" srcOrd="0" destOrd="0" presId="urn:microsoft.com/office/officeart/2008/layout/LinedList"/>
    <dgm:cxn modelId="{E75C5B61-DFD7-E34C-B57A-DF7218D966D6}" type="presOf" srcId="{4A481CEC-41C0-414E-ADEE-AF9B6A8D0480}" destId="{C9E9EE94-2059-4A47-BCB3-743F55C15786}" srcOrd="0" destOrd="0" presId="urn:microsoft.com/office/officeart/2008/layout/LinedList"/>
    <dgm:cxn modelId="{00A41464-A7E6-4AF5-8A10-2D2F975FAC1E}" srcId="{4A481CEC-41C0-414E-ADEE-AF9B6A8D0480}" destId="{81DC21DE-BC87-4AA8-8BAD-BA85B8DDFD2D}" srcOrd="0" destOrd="0" parTransId="{E240BC6C-F335-4B9A-99C3-487D5B60CD53}" sibTransId="{760F7D23-7F9A-4381-B9C7-FD2DA0D52CC0}"/>
    <dgm:cxn modelId="{4F2973BE-6184-2B4B-8D9A-E66B8764BCE7}" type="presParOf" srcId="{C9E9EE94-2059-4A47-BCB3-743F55C15786}" destId="{C2EC3395-8FD1-4F6F-ABA7-47743D56D4FE}" srcOrd="0" destOrd="0" presId="urn:microsoft.com/office/officeart/2008/layout/LinedList"/>
    <dgm:cxn modelId="{40C0AF00-9B05-0E4D-8AF4-51C527408A44}" type="presParOf" srcId="{C9E9EE94-2059-4A47-BCB3-743F55C15786}" destId="{B17C9952-0705-4874-9B53-6C88FFC1A6D8}" srcOrd="1" destOrd="0" presId="urn:microsoft.com/office/officeart/2008/layout/LinedList"/>
    <dgm:cxn modelId="{3F16E02C-3BE7-5648-8A8C-6AFC2F4F30E7}" type="presParOf" srcId="{B17C9952-0705-4874-9B53-6C88FFC1A6D8}" destId="{A8511DF7-F0AF-4426-A178-DDA8F1327A00}" srcOrd="0" destOrd="0" presId="urn:microsoft.com/office/officeart/2008/layout/LinedList"/>
    <dgm:cxn modelId="{A897CA8A-3A23-8141-9C03-75F324DC6DAC}" type="presParOf" srcId="{B17C9952-0705-4874-9B53-6C88FFC1A6D8}" destId="{6EFBB0C0-E036-409A-A0A3-A1B60EE4BB7D}" srcOrd="1" destOrd="0" presId="urn:microsoft.com/office/officeart/2008/layout/LinedList"/>
    <dgm:cxn modelId="{ABE6476C-FFD3-374D-B4BA-73A349CABE45}" type="presParOf" srcId="{C9E9EE94-2059-4A47-BCB3-743F55C15786}" destId="{7E1B1AA7-E392-4BB5-9722-7ECEE0EF5B84}" srcOrd="2" destOrd="0" presId="urn:microsoft.com/office/officeart/2008/layout/LinedList"/>
    <dgm:cxn modelId="{8A846891-2CC8-104C-9DED-CE29E5BCD554}" type="presParOf" srcId="{C9E9EE94-2059-4A47-BCB3-743F55C15786}" destId="{4C5C542D-513D-4FBC-A7A2-6A5F9472FE5B}" srcOrd="3" destOrd="0" presId="urn:microsoft.com/office/officeart/2008/layout/LinedList"/>
    <dgm:cxn modelId="{BD6FF56C-055F-DC4B-B863-B4CE1772915F}" type="presParOf" srcId="{4C5C542D-513D-4FBC-A7A2-6A5F9472FE5B}" destId="{81E46A94-1C42-426D-9246-927C55EA7F61}" srcOrd="0" destOrd="0" presId="urn:microsoft.com/office/officeart/2008/layout/LinedList"/>
    <dgm:cxn modelId="{80D2DDF9-5F15-5D40-9A76-9AA09D0A5A97}" type="presParOf" srcId="{4C5C542D-513D-4FBC-A7A2-6A5F9472FE5B}" destId="{CDE02A96-D3F2-44D5-B19A-8EDF0C663B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2AFDA81-EC32-46C0-8E66-8E11AE606B60}"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89EFEDAF-7EC9-4F74-8902-8E69A0A8F912}">
      <dgm:prSet custT="1"/>
      <dgm:spPr/>
      <dgm:t>
        <a:bodyPr/>
        <a:lstStyle/>
        <a:p>
          <a:r>
            <a:rPr lang="en-US" sz="2000" b="0" i="0" dirty="0">
              <a:latin typeface="Calibri Light" panose="020F0302020204030204" pitchFamily="34" charset="0"/>
              <a:cs typeface="Calibri Light" panose="020F0302020204030204" pitchFamily="34" charset="0"/>
            </a:rPr>
            <a:t>``NHS Wales is the </a:t>
          </a:r>
          <a:r>
            <a:rPr lang="en-US" sz="2000" b="0" i="0" dirty="0" err="1">
              <a:latin typeface="Calibri Light" panose="020F0302020204030204" pitchFamily="34" charset="0"/>
              <a:cs typeface="Calibri Light" panose="020F0302020204030204" pitchFamily="34" charset="0"/>
            </a:rPr>
            <a:t>publically</a:t>
          </a:r>
          <a:r>
            <a:rPr lang="en-US" sz="2000" b="0" i="0" dirty="0">
              <a:latin typeface="Calibri Light" panose="020F0302020204030204" pitchFamily="34" charset="0"/>
              <a:cs typeface="Calibri Light" panose="020F0302020204030204" pitchFamily="34" charset="0"/>
            </a:rPr>
            <a:t> funded National Health Service of Wales providing healthcare to some 3 million people who live in the country``(Health in Wales)</a:t>
          </a:r>
        </a:p>
      </dgm:t>
    </dgm:pt>
    <dgm:pt modelId="{DA8563A6-FAA8-4D74-941A-4EB954D47203}" type="parTrans" cxnId="{16E3F2BC-80CB-4DAF-A0A6-38EBABBCFDA5}">
      <dgm:prSet/>
      <dgm:spPr/>
      <dgm:t>
        <a:bodyPr/>
        <a:lstStyle/>
        <a:p>
          <a:endParaRPr lang="en-US"/>
        </a:p>
      </dgm:t>
    </dgm:pt>
    <dgm:pt modelId="{420BA0B0-53CC-4D29-81AA-C40C4556855D}" type="sibTrans" cxnId="{16E3F2BC-80CB-4DAF-A0A6-38EBABBCFDA5}">
      <dgm:prSet/>
      <dgm:spPr/>
      <dgm:t>
        <a:bodyPr/>
        <a:lstStyle/>
        <a:p>
          <a:endParaRPr lang="en-US"/>
        </a:p>
      </dgm:t>
    </dgm:pt>
    <dgm:pt modelId="{972448BB-AFB3-4684-B737-53C7F0C4BC96}">
      <dgm:prSet/>
      <dgm:spPr/>
      <dgm:t>
        <a:bodyPr/>
        <a:lstStyle/>
        <a:p>
          <a:r>
            <a:rPr lang="en-US" dirty="0">
              <a:latin typeface="Calibri" panose="020F0502020204030204" pitchFamily="34" charset="0"/>
              <a:cs typeface="Calibri" panose="020F0502020204030204" pitchFamily="34" charset="0"/>
            </a:rPr>
            <a:t>Is an NHS body whose purpose is to protect and improve health and wellbeing</a:t>
          </a:r>
        </a:p>
      </dgm:t>
    </dgm:pt>
    <dgm:pt modelId="{89FA8C37-2FB0-40F5-A257-E3B4F2973A4C}" type="parTrans" cxnId="{067914F1-77CC-4947-9149-690BDD2CC79D}">
      <dgm:prSet/>
      <dgm:spPr/>
      <dgm:t>
        <a:bodyPr/>
        <a:lstStyle/>
        <a:p>
          <a:endParaRPr lang="en-US"/>
        </a:p>
      </dgm:t>
    </dgm:pt>
    <dgm:pt modelId="{796D05F1-0425-4245-9349-9172DF569D6A}" type="sibTrans" cxnId="{067914F1-77CC-4947-9149-690BDD2CC79D}">
      <dgm:prSet/>
      <dgm:spPr/>
      <dgm:t>
        <a:bodyPr/>
        <a:lstStyle/>
        <a:p>
          <a:endParaRPr lang="en-US"/>
        </a:p>
      </dgm:t>
    </dgm:pt>
    <dgm:pt modelId="{7F504454-1975-479B-ACA0-DDE9A98794F3}">
      <dgm:prSet/>
      <dgm:spPr/>
      <dgm:t>
        <a:bodyPr/>
        <a:lstStyle/>
        <a:p>
          <a:r>
            <a:rPr lang="en-US" dirty="0">
              <a:latin typeface="Calibri" panose="020F0502020204030204" pitchFamily="34" charset="0"/>
              <a:cs typeface="Calibri" panose="020F0502020204030204" pitchFamily="34" charset="0"/>
            </a:rPr>
            <a:t>Protect people from infectious and environmental hazards</a:t>
          </a:r>
        </a:p>
      </dgm:t>
    </dgm:pt>
    <dgm:pt modelId="{271D4C69-E4FB-40C8-B1B2-A5C65F78B971}" type="parTrans" cxnId="{6891A868-235F-4AB3-A263-F84DADED181A}">
      <dgm:prSet/>
      <dgm:spPr/>
      <dgm:t>
        <a:bodyPr/>
        <a:lstStyle/>
        <a:p>
          <a:endParaRPr lang="en-US"/>
        </a:p>
      </dgm:t>
    </dgm:pt>
    <dgm:pt modelId="{655531E5-79F1-42E7-BEA3-95B04662019C}" type="sibTrans" cxnId="{6891A868-235F-4AB3-A263-F84DADED181A}">
      <dgm:prSet/>
      <dgm:spPr/>
      <dgm:t>
        <a:bodyPr/>
        <a:lstStyle/>
        <a:p>
          <a:endParaRPr lang="en-US"/>
        </a:p>
      </dgm:t>
    </dgm:pt>
    <dgm:pt modelId="{15CAD767-8698-450A-A261-DA058BBA6243}">
      <dgm:prSet/>
      <dgm:spPr/>
      <dgm:t>
        <a:bodyPr/>
        <a:lstStyle/>
        <a:p>
          <a:r>
            <a:rPr lang="en-US" dirty="0">
              <a:latin typeface="Calibri" panose="020F0502020204030204" pitchFamily="34" charset="0"/>
              <a:cs typeface="Calibri" panose="020F0502020204030204" pitchFamily="34" charset="0"/>
            </a:rPr>
            <a:t>Reduce health </a:t>
          </a:r>
          <a:r>
            <a:rPr lang="en-US" dirty="0" err="1">
              <a:latin typeface="Calibri" panose="020F0502020204030204" pitchFamily="34" charset="0"/>
              <a:cs typeface="Calibri" panose="020F0502020204030204" pitchFamily="34" charset="0"/>
            </a:rPr>
            <a:t>inequalities,improve</a:t>
          </a:r>
          <a:r>
            <a:rPr lang="en-US" dirty="0">
              <a:latin typeface="Calibri" panose="020F0502020204030204" pitchFamily="34" charset="0"/>
              <a:cs typeface="Calibri" panose="020F0502020204030204" pitchFamily="34" charset="0"/>
            </a:rPr>
            <a:t> the </a:t>
          </a:r>
          <a:r>
            <a:rPr lang="en-US" dirty="0" err="1">
              <a:latin typeface="Calibri" panose="020F0502020204030204" pitchFamily="34" charset="0"/>
              <a:cs typeface="Calibri" panose="020F0502020204030204" pitchFamily="34" charset="0"/>
            </a:rPr>
            <a:t>quality,equity</a:t>
          </a:r>
          <a:r>
            <a:rPr lang="en-US" dirty="0">
              <a:latin typeface="Calibri" panose="020F0502020204030204" pitchFamily="34" charset="0"/>
              <a:cs typeface="Calibri" panose="020F0502020204030204" pitchFamily="34" charset="0"/>
            </a:rPr>
            <a:t> and effectiveness of healthcare services</a:t>
          </a:r>
        </a:p>
      </dgm:t>
    </dgm:pt>
    <dgm:pt modelId="{3B6294BE-43EF-4EFE-8A36-E72BBBE2EBFC}" type="parTrans" cxnId="{6F3115D7-B904-4ECE-B9D5-EB404515CDF4}">
      <dgm:prSet/>
      <dgm:spPr/>
      <dgm:t>
        <a:bodyPr/>
        <a:lstStyle/>
        <a:p>
          <a:endParaRPr lang="en-US"/>
        </a:p>
      </dgm:t>
    </dgm:pt>
    <dgm:pt modelId="{481ABFB1-20F4-4731-B3C9-C1BAD978D8D3}" type="sibTrans" cxnId="{6F3115D7-B904-4ECE-B9D5-EB404515CDF4}">
      <dgm:prSet/>
      <dgm:spPr/>
      <dgm:t>
        <a:bodyPr/>
        <a:lstStyle/>
        <a:p>
          <a:endParaRPr lang="en-US"/>
        </a:p>
      </dgm:t>
    </dgm:pt>
    <dgm:pt modelId="{AFB34DC2-76FF-4F3C-9DD5-A09C8A4D890A}" type="pres">
      <dgm:prSet presAssocID="{A2AFDA81-EC32-46C0-8E66-8E11AE606B60}" presName="linear" presStyleCnt="0">
        <dgm:presLayoutVars>
          <dgm:animLvl val="lvl"/>
          <dgm:resizeHandles val="exact"/>
        </dgm:presLayoutVars>
      </dgm:prSet>
      <dgm:spPr/>
    </dgm:pt>
    <dgm:pt modelId="{4A2705BE-9EB8-4E6D-82C0-D1D4AA47984F}" type="pres">
      <dgm:prSet presAssocID="{89EFEDAF-7EC9-4F74-8902-8E69A0A8F912}" presName="parentText" presStyleLbl="node1" presStyleIdx="0" presStyleCnt="4">
        <dgm:presLayoutVars>
          <dgm:chMax val="0"/>
          <dgm:bulletEnabled val="1"/>
        </dgm:presLayoutVars>
      </dgm:prSet>
      <dgm:spPr/>
    </dgm:pt>
    <dgm:pt modelId="{03F45A21-7647-4517-8633-B6B5369A260E}" type="pres">
      <dgm:prSet presAssocID="{420BA0B0-53CC-4D29-81AA-C40C4556855D}" presName="spacer" presStyleCnt="0"/>
      <dgm:spPr/>
    </dgm:pt>
    <dgm:pt modelId="{3EEC5E92-6171-4956-9E18-B9318174A86D}" type="pres">
      <dgm:prSet presAssocID="{972448BB-AFB3-4684-B737-53C7F0C4BC96}" presName="parentText" presStyleLbl="node1" presStyleIdx="1" presStyleCnt="4">
        <dgm:presLayoutVars>
          <dgm:chMax val="0"/>
          <dgm:bulletEnabled val="1"/>
        </dgm:presLayoutVars>
      </dgm:prSet>
      <dgm:spPr/>
    </dgm:pt>
    <dgm:pt modelId="{6DC9808C-8205-4D80-BBE9-A7224B773757}" type="pres">
      <dgm:prSet presAssocID="{796D05F1-0425-4245-9349-9172DF569D6A}" presName="spacer" presStyleCnt="0"/>
      <dgm:spPr/>
    </dgm:pt>
    <dgm:pt modelId="{CD451252-26BC-4723-A997-69F0A5AC9A5C}" type="pres">
      <dgm:prSet presAssocID="{7F504454-1975-479B-ACA0-DDE9A98794F3}" presName="parentText" presStyleLbl="node1" presStyleIdx="2" presStyleCnt="4">
        <dgm:presLayoutVars>
          <dgm:chMax val="0"/>
          <dgm:bulletEnabled val="1"/>
        </dgm:presLayoutVars>
      </dgm:prSet>
      <dgm:spPr/>
    </dgm:pt>
    <dgm:pt modelId="{0005255A-54A7-4B5C-ABC6-BDD222CBA3AA}" type="pres">
      <dgm:prSet presAssocID="{655531E5-79F1-42E7-BEA3-95B04662019C}" presName="spacer" presStyleCnt="0"/>
      <dgm:spPr/>
    </dgm:pt>
    <dgm:pt modelId="{6B301F3F-8A33-4C66-BE76-799803AA2721}" type="pres">
      <dgm:prSet presAssocID="{15CAD767-8698-450A-A261-DA058BBA6243}" presName="parentText" presStyleLbl="node1" presStyleIdx="3" presStyleCnt="4">
        <dgm:presLayoutVars>
          <dgm:chMax val="0"/>
          <dgm:bulletEnabled val="1"/>
        </dgm:presLayoutVars>
      </dgm:prSet>
      <dgm:spPr/>
    </dgm:pt>
  </dgm:ptLst>
  <dgm:cxnLst>
    <dgm:cxn modelId="{7E4ECB21-2F9E-427E-9E8A-74E6960756DF}" type="presOf" srcId="{15CAD767-8698-450A-A261-DA058BBA6243}" destId="{6B301F3F-8A33-4C66-BE76-799803AA2721}" srcOrd="0" destOrd="0" presId="urn:microsoft.com/office/officeart/2005/8/layout/vList2"/>
    <dgm:cxn modelId="{7A42A258-9600-4101-B5CF-938C1966EB6C}" type="presOf" srcId="{7F504454-1975-479B-ACA0-DDE9A98794F3}" destId="{CD451252-26BC-4723-A997-69F0A5AC9A5C}" srcOrd="0" destOrd="0" presId="urn:microsoft.com/office/officeart/2005/8/layout/vList2"/>
    <dgm:cxn modelId="{6891A868-235F-4AB3-A263-F84DADED181A}" srcId="{A2AFDA81-EC32-46C0-8E66-8E11AE606B60}" destId="{7F504454-1975-479B-ACA0-DDE9A98794F3}" srcOrd="2" destOrd="0" parTransId="{271D4C69-E4FB-40C8-B1B2-A5C65F78B971}" sibTransId="{655531E5-79F1-42E7-BEA3-95B04662019C}"/>
    <dgm:cxn modelId="{3F1A008E-2299-4774-8318-883BBA642ED2}" type="presOf" srcId="{89EFEDAF-7EC9-4F74-8902-8E69A0A8F912}" destId="{4A2705BE-9EB8-4E6D-82C0-D1D4AA47984F}" srcOrd="0" destOrd="0" presId="urn:microsoft.com/office/officeart/2005/8/layout/vList2"/>
    <dgm:cxn modelId="{16E3F2BC-80CB-4DAF-A0A6-38EBABBCFDA5}" srcId="{A2AFDA81-EC32-46C0-8E66-8E11AE606B60}" destId="{89EFEDAF-7EC9-4F74-8902-8E69A0A8F912}" srcOrd="0" destOrd="0" parTransId="{DA8563A6-FAA8-4D74-941A-4EB954D47203}" sibTransId="{420BA0B0-53CC-4D29-81AA-C40C4556855D}"/>
    <dgm:cxn modelId="{2386F1CD-D501-4069-AF52-01C50B31D9C8}" type="presOf" srcId="{A2AFDA81-EC32-46C0-8E66-8E11AE606B60}" destId="{AFB34DC2-76FF-4F3C-9DD5-A09C8A4D890A}" srcOrd="0" destOrd="0" presId="urn:microsoft.com/office/officeart/2005/8/layout/vList2"/>
    <dgm:cxn modelId="{BA6F7ACF-BC95-40A5-9074-8DDBA7C0E630}" type="presOf" srcId="{972448BB-AFB3-4684-B737-53C7F0C4BC96}" destId="{3EEC5E92-6171-4956-9E18-B9318174A86D}" srcOrd="0" destOrd="0" presId="urn:microsoft.com/office/officeart/2005/8/layout/vList2"/>
    <dgm:cxn modelId="{6F3115D7-B904-4ECE-B9D5-EB404515CDF4}" srcId="{A2AFDA81-EC32-46C0-8E66-8E11AE606B60}" destId="{15CAD767-8698-450A-A261-DA058BBA6243}" srcOrd="3" destOrd="0" parTransId="{3B6294BE-43EF-4EFE-8A36-E72BBBE2EBFC}" sibTransId="{481ABFB1-20F4-4731-B3C9-C1BAD978D8D3}"/>
    <dgm:cxn modelId="{067914F1-77CC-4947-9149-690BDD2CC79D}" srcId="{A2AFDA81-EC32-46C0-8E66-8E11AE606B60}" destId="{972448BB-AFB3-4684-B737-53C7F0C4BC96}" srcOrd="1" destOrd="0" parTransId="{89FA8C37-2FB0-40F5-A257-E3B4F2973A4C}" sibTransId="{796D05F1-0425-4245-9349-9172DF569D6A}"/>
    <dgm:cxn modelId="{32A13A00-8A13-44FC-A1F0-CE75DC7AFCFD}" type="presParOf" srcId="{AFB34DC2-76FF-4F3C-9DD5-A09C8A4D890A}" destId="{4A2705BE-9EB8-4E6D-82C0-D1D4AA47984F}" srcOrd="0" destOrd="0" presId="urn:microsoft.com/office/officeart/2005/8/layout/vList2"/>
    <dgm:cxn modelId="{B0730AE1-FA53-45F0-AA75-8A698E4695BE}" type="presParOf" srcId="{AFB34DC2-76FF-4F3C-9DD5-A09C8A4D890A}" destId="{03F45A21-7647-4517-8633-B6B5369A260E}" srcOrd="1" destOrd="0" presId="urn:microsoft.com/office/officeart/2005/8/layout/vList2"/>
    <dgm:cxn modelId="{B2719CE4-3032-4A82-B047-41605C59F0E5}" type="presParOf" srcId="{AFB34DC2-76FF-4F3C-9DD5-A09C8A4D890A}" destId="{3EEC5E92-6171-4956-9E18-B9318174A86D}" srcOrd="2" destOrd="0" presId="urn:microsoft.com/office/officeart/2005/8/layout/vList2"/>
    <dgm:cxn modelId="{7519CCE4-3B34-4466-B024-BD0B47DC82EF}" type="presParOf" srcId="{AFB34DC2-76FF-4F3C-9DD5-A09C8A4D890A}" destId="{6DC9808C-8205-4D80-BBE9-A7224B773757}" srcOrd="3" destOrd="0" presId="urn:microsoft.com/office/officeart/2005/8/layout/vList2"/>
    <dgm:cxn modelId="{EE014B44-DDB3-4B7C-A524-0792D9976F9D}" type="presParOf" srcId="{AFB34DC2-76FF-4F3C-9DD5-A09C8A4D890A}" destId="{CD451252-26BC-4723-A997-69F0A5AC9A5C}" srcOrd="4" destOrd="0" presId="urn:microsoft.com/office/officeart/2005/8/layout/vList2"/>
    <dgm:cxn modelId="{405B0A34-9A55-4C59-9736-2D6D79FC43AB}" type="presParOf" srcId="{AFB34DC2-76FF-4F3C-9DD5-A09C8A4D890A}" destId="{0005255A-54A7-4B5C-ABC6-BDD222CBA3AA}" srcOrd="5" destOrd="0" presId="urn:microsoft.com/office/officeart/2005/8/layout/vList2"/>
    <dgm:cxn modelId="{A9BF156D-F8E2-4787-AAB7-90020E158DB2}" type="presParOf" srcId="{AFB34DC2-76FF-4F3C-9DD5-A09C8A4D890A}" destId="{6B301F3F-8A33-4C66-BE76-799803AA272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685D515-5997-4C3A-96D2-333A56ABD85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7FC1A82-D8B5-473A-A460-68790B511C0B}">
      <dgm:prSet/>
      <dgm:spPr/>
      <dgm:t>
        <a:bodyPr/>
        <a:lstStyle/>
        <a:p>
          <a:r>
            <a:rPr lang="en-US" dirty="0">
              <a:latin typeface="Calibri" panose="020F0502020204030204" pitchFamily="34" charset="0"/>
              <a:cs typeface="Calibri" panose="020F0502020204030204" pitchFamily="34" charset="0"/>
            </a:rPr>
            <a:t>NHS Wales focuses on a more planning-based </a:t>
          </a:r>
          <a:r>
            <a:rPr lang="en-US" dirty="0" err="1">
              <a:latin typeface="Calibri" panose="020F0502020204030204" pitchFamily="34" charset="0"/>
              <a:cs typeface="Calibri" panose="020F0502020204030204" pitchFamily="34" charset="0"/>
            </a:rPr>
            <a:t>approch,based</a:t>
          </a:r>
          <a:r>
            <a:rPr lang="en-US" dirty="0">
              <a:latin typeface="Calibri" panose="020F0502020204030204" pitchFamily="34" charset="0"/>
              <a:cs typeface="Calibri" panose="020F0502020204030204" pitchFamily="34" charset="0"/>
            </a:rPr>
            <a:t> around 3-years Integrated Medium Term </a:t>
          </a:r>
          <a:r>
            <a:rPr lang="en-US" dirty="0" err="1">
              <a:latin typeface="Calibri" panose="020F0502020204030204" pitchFamily="34" charset="0"/>
              <a:cs typeface="Calibri" panose="020F0502020204030204" pitchFamily="34" charset="0"/>
            </a:rPr>
            <a:t>Plan,intends</a:t>
          </a:r>
          <a:r>
            <a:rPr lang="en-US" dirty="0">
              <a:latin typeface="Calibri" panose="020F0502020204030204" pitchFamily="34" charset="0"/>
              <a:cs typeface="Calibri" panose="020F0502020204030204" pitchFamily="34" charset="0"/>
            </a:rPr>
            <a:t> to achieve the purpose </a:t>
          </a:r>
          <a:r>
            <a:rPr lang="en-US" dirty="0" err="1">
              <a:latin typeface="Calibri" panose="020F0502020204030204" pitchFamily="34" charset="0"/>
              <a:cs typeface="Calibri" panose="020F0502020204030204" pitchFamily="34" charset="0"/>
            </a:rPr>
            <a:t>of``Working</a:t>
          </a:r>
          <a:r>
            <a:rPr lang="en-US" dirty="0">
              <a:latin typeface="Calibri" panose="020F0502020204030204" pitchFamily="34" charset="0"/>
              <a:cs typeface="Calibri" panose="020F0502020204030204" pitchFamily="34" charset="0"/>
            </a:rPr>
            <a:t> to </a:t>
          </a:r>
          <a:r>
            <a:rPr lang="en-US" dirty="0" err="1">
              <a:latin typeface="Calibri" panose="020F0502020204030204" pitchFamily="34" charset="0"/>
              <a:cs typeface="Calibri" panose="020F0502020204030204" pitchFamily="34" charset="0"/>
            </a:rPr>
            <a:t>achive</a:t>
          </a:r>
          <a:r>
            <a:rPr lang="en-US" dirty="0">
              <a:latin typeface="Calibri" panose="020F0502020204030204" pitchFamily="34" charset="0"/>
              <a:cs typeface="Calibri" panose="020F0502020204030204" pitchFamily="34" charset="0"/>
            </a:rPr>
            <a:t> a healthier future for Wales``</a:t>
          </a:r>
        </a:p>
      </dgm:t>
    </dgm:pt>
    <dgm:pt modelId="{939CA3FC-A0C5-4E09-809D-43F3D77A231F}" type="parTrans" cxnId="{675148CF-7630-43B5-ADFA-5F9554CC06FF}">
      <dgm:prSet/>
      <dgm:spPr/>
      <dgm:t>
        <a:bodyPr/>
        <a:lstStyle/>
        <a:p>
          <a:endParaRPr lang="en-US"/>
        </a:p>
      </dgm:t>
    </dgm:pt>
    <dgm:pt modelId="{439F81AD-6011-4BE9-AAD8-EF2EBDD5FE23}" type="sibTrans" cxnId="{675148CF-7630-43B5-ADFA-5F9554CC06FF}">
      <dgm:prSet/>
      <dgm:spPr/>
      <dgm:t>
        <a:bodyPr/>
        <a:lstStyle/>
        <a:p>
          <a:endParaRPr lang="en-US"/>
        </a:p>
      </dgm:t>
    </dgm:pt>
    <dgm:pt modelId="{2A90ACA2-667F-442A-AE5D-C3DCA94EF0A7}">
      <dgm:prSet/>
      <dgm:spPr/>
      <dgm:t>
        <a:bodyPr/>
        <a:lstStyle/>
        <a:p>
          <a:r>
            <a:rPr lang="en-GB" dirty="0">
              <a:latin typeface="Calibri" panose="020F0502020204030204" pitchFamily="34" charset="0"/>
              <a:cs typeface="Calibri" panose="020F0502020204030204" pitchFamily="34" charset="0"/>
            </a:rPr>
            <a:t>The new Long Term Strategy spans from 2018 to 2030 and the goal is well-being of future generation .Public Health Wales(2019)</a:t>
          </a:r>
          <a:endParaRPr lang="en-US" dirty="0">
            <a:latin typeface="Calibri" panose="020F0502020204030204" pitchFamily="34" charset="0"/>
            <a:cs typeface="Calibri" panose="020F0502020204030204" pitchFamily="34" charset="0"/>
          </a:endParaRPr>
        </a:p>
      </dgm:t>
    </dgm:pt>
    <dgm:pt modelId="{7EEEBA00-8553-47B8-9A6F-3093E36836E6}" type="parTrans" cxnId="{89C15C0A-547E-4AD8-9C70-971F6805F42B}">
      <dgm:prSet/>
      <dgm:spPr/>
      <dgm:t>
        <a:bodyPr/>
        <a:lstStyle/>
        <a:p>
          <a:endParaRPr lang="en-US"/>
        </a:p>
      </dgm:t>
    </dgm:pt>
    <dgm:pt modelId="{5D159582-52AA-48BA-BB98-E26EE9B6D49B}" type="sibTrans" cxnId="{89C15C0A-547E-4AD8-9C70-971F6805F42B}">
      <dgm:prSet/>
      <dgm:spPr/>
      <dgm:t>
        <a:bodyPr/>
        <a:lstStyle/>
        <a:p>
          <a:endParaRPr lang="en-US"/>
        </a:p>
      </dgm:t>
    </dgm:pt>
    <dgm:pt modelId="{C2EDC35B-3ED1-4B0A-916F-21EA7356C8AC}" type="pres">
      <dgm:prSet presAssocID="{4685D515-5997-4C3A-96D2-333A56ABD854}" presName="linear" presStyleCnt="0">
        <dgm:presLayoutVars>
          <dgm:animLvl val="lvl"/>
          <dgm:resizeHandles val="exact"/>
        </dgm:presLayoutVars>
      </dgm:prSet>
      <dgm:spPr/>
    </dgm:pt>
    <dgm:pt modelId="{BC518462-C4D3-4294-B482-B6954A96480A}" type="pres">
      <dgm:prSet presAssocID="{A7FC1A82-D8B5-473A-A460-68790B511C0B}" presName="parentText" presStyleLbl="node1" presStyleIdx="0" presStyleCnt="2">
        <dgm:presLayoutVars>
          <dgm:chMax val="0"/>
          <dgm:bulletEnabled val="1"/>
        </dgm:presLayoutVars>
      </dgm:prSet>
      <dgm:spPr/>
    </dgm:pt>
    <dgm:pt modelId="{D2C3997E-0CD0-4534-BCF9-592EEB86CCE2}" type="pres">
      <dgm:prSet presAssocID="{439F81AD-6011-4BE9-AAD8-EF2EBDD5FE23}" presName="spacer" presStyleCnt="0"/>
      <dgm:spPr/>
    </dgm:pt>
    <dgm:pt modelId="{A0FC90D9-D429-4E5C-84F3-621A94470338}" type="pres">
      <dgm:prSet presAssocID="{2A90ACA2-667F-442A-AE5D-C3DCA94EF0A7}" presName="parentText" presStyleLbl="node1" presStyleIdx="1" presStyleCnt="2">
        <dgm:presLayoutVars>
          <dgm:chMax val="0"/>
          <dgm:bulletEnabled val="1"/>
        </dgm:presLayoutVars>
      </dgm:prSet>
      <dgm:spPr/>
    </dgm:pt>
  </dgm:ptLst>
  <dgm:cxnLst>
    <dgm:cxn modelId="{89C15C0A-547E-4AD8-9C70-971F6805F42B}" srcId="{4685D515-5997-4C3A-96D2-333A56ABD854}" destId="{2A90ACA2-667F-442A-AE5D-C3DCA94EF0A7}" srcOrd="1" destOrd="0" parTransId="{7EEEBA00-8553-47B8-9A6F-3093E36836E6}" sibTransId="{5D159582-52AA-48BA-BB98-E26EE9B6D49B}"/>
    <dgm:cxn modelId="{73718D45-104E-4A0E-B060-0A5E151CADA4}" type="presOf" srcId="{A7FC1A82-D8B5-473A-A460-68790B511C0B}" destId="{BC518462-C4D3-4294-B482-B6954A96480A}" srcOrd="0" destOrd="0" presId="urn:microsoft.com/office/officeart/2005/8/layout/vList2"/>
    <dgm:cxn modelId="{4FFE6081-0454-46BD-AF7E-CE4312C6B15D}" type="presOf" srcId="{4685D515-5997-4C3A-96D2-333A56ABD854}" destId="{C2EDC35B-3ED1-4B0A-916F-21EA7356C8AC}" srcOrd="0" destOrd="0" presId="urn:microsoft.com/office/officeart/2005/8/layout/vList2"/>
    <dgm:cxn modelId="{675148CF-7630-43B5-ADFA-5F9554CC06FF}" srcId="{4685D515-5997-4C3A-96D2-333A56ABD854}" destId="{A7FC1A82-D8B5-473A-A460-68790B511C0B}" srcOrd="0" destOrd="0" parTransId="{939CA3FC-A0C5-4E09-809D-43F3D77A231F}" sibTransId="{439F81AD-6011-4BE9-AAD8-EF2EBDD5FE23}"/>
    <dgm:cxn modelId="{F5745BEA-28D4-419E-9ADC-20430DCA4317}" type="presOf" srcId="{2A90ACA2-667F-442A-AE5D-C3DCA94EF0A7}" destId="{A0FC90D9-D429-4E5C-84F3-621A94470338}" srcOrd="0" destOrd="0" presId="urn:microsoft.com/office/officeart/2005/8/layout/vList2"/>
    <dgm:cxn modelId="{698B16AE-0F72-49C1-BC25-D5D66EF6293D}" type="presParOf" srcId="{C2EDC35B-3ED1-4B0A-916F-21EA7356C8AC}" destId="{BC518462-C4D3-4294-B482-B6954A96480A}" srcOrd="0" destOrd="0" presId="urn:microsoft.com/office/officeart/2005/8/layout/vList2"/>
    <dgm:cxn modelId="{C324AFF3-DF48-4A1F-AD02-31AF00D93CC8}" type="presParOf" srcId="{C2EDC35B-3ED1-4B0A-916F-21EA7356C8AC}" destId="{D2C3997E-0CD0-4534-BCF9-592EEB86CCE2}" srcOrd="1" destOrd="0" presId="urn:microsoft.com/office/officeart/2005/8/layout/vList2"/>
    <dgm:cxn modelId="{4159E056-1258-47D7-933B-6D395FB87F20}" type="presParOf" srcId="{C2EDC35B-3ED1-4B0A-916F-21EA7356C8AC}" destId="{A0FC90D9-D429-4E5C-84F3-621A9447033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EE75AFC-3672-4629-96C3-77582884ECA8}"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272BCFEA-35E1-4C7B-BBF5-521C9D4FA982}">
      <dgm:prSet custT="1"/>
      <dgm:spPr/>
      <dgm:t>
        <a:bodyPr/>
        <a:lstStyle/>
        <a:p>
          <a:r>
            <a:rPr lang="en-US" sz="2400" dirty="0">
              <a:latin typeface="Calibri" panose="020F0502020204030204" pitchFamily="34" charset="0"/>
              <a:cs typeface="Calibri" panose="020F0502020204030204" pitchFamily="34" charset="0"/>
            </a:rPr>
            <a:t>Influencing</a:t>
          </a:r>
        </a:p>
      </dgm:t>
    </dgm:pt>
    <dgm:pt modelId="{B89982D4-8935-4BBD-A794-3FA318827896}" type="parTrans" cxnId="{F337D411-40A8-4513-9E9B-A83F81192FCE}">
      <dgm:prSet/>
      <dgm:spPr/>
      <dgm:t>
        <a:bodyPr/>
        <a:lstStyle/>
        <a:p>
          <a:endParaRPr lang="en-US"/>
        </a:p>
      </dgm:t>
    </dgm:pt>
    <dgm:pt modelId="{3AA5BD3A-364E-466A-B71D-DE4E42A6EBA2}" type="sibTrans" cxnId="{F337D411-40A8-4513-9E9B-A83F81192FCE}">
      <dgm:prSet/>
      <dgm:spPr/>
      <dgm:t>
        <a:bodyPr/>
        <a:lstStyle/>
        <a:p>
          <a:endParaRPr lang="en-US"/>
        </a:p>
      </dgm:t>
    </dgm:pt>
    <dgm:pt modelId="{E88DCD53-4479-476B-A9F7-686540337A7B}">
      <dgm:prSet custT="1"/>
      <dgm:spPr/>
      <dgm:t>
        <a:bodyPr/>
        <a:lstStyle/>
        <a:p>
          <a:r>
            <a:rPr lang="en-US" sz="2800" dirty="0">
              <a:latin typeface="Calibri" panose="020F0502020204030204" pitchFamily="34" charset="0"/>
              <a:cs typeface="Calibri" panose="020F0502020204030204" pitchFamily="34" charset="0"/>
            </a:rPr>
            <a:t>Influencing the wider determinants of health</a:t>
          </a:r>
        </a:p>
      </dgm:t>
    </dgm:pt>
    <dgm:pt modelId="{51E7CA38-1B39-445B-B428-4B9314515EB8}" type="parTrans" cxnId="{9D1894CC-3074-408C-8C5C-740324B41D67}">
      <dgm:prSet/>
      <dgm:spPr/>
      <dgm:t>
        <a:bodyPr/>
        <a:lstStyle/>
        <a:p>
          <a:endParaRPr lang="en-US"/>
        </a:p>
      </dgm:t>
    </dgm:pt>
    <dgm:pt modelId="{2525607F-1202-4DDB-BBA2-07074CF748D2}" type="sibTrans" cxnId="{9D1894CC-3074-408C-8C5C-740324B41D67}">
      <dgm:prSet/>
      <dgm:spPr/>
      <dgm:t>
        <a:bodyPr/>
        <a:lstStyle/>
        <a:p>
          <a:endParaRPr lang="en-US"/>
        </a:p>
      </dgm:t>
    </dgm:pt>
    <dgm:pt modelId="{7680F3A5-9320-4053-9998-4CC2486DA106}">
      <dgm:prSet custT="1"/>
      <dgm:spPr/>
      <dgm:t>
        <a:bodyPr/>
        <a:lstStyle/>
        <a:p>
          <a:r>
            <a:rPr lang="en-US" sz="3200" dirty="0">
              <a:latin typeface="Calibri" panose="020F0502020204030204" pitchFamily="34" charset="0"/>
              <a:cs typeface="Calibri" panose="020F0502020204030204" pitchFamily="34" charset="0"/>
            </a:rPr>
            <a:t>Improving</a:t>
          </a:r>
          <a:endParaRPr lang="en-US" sz="1600" dirty="0">
            <a:latin typeface="Calibri" panose="020F0502020204030204" pitchFamily="34" charset="0"/>
            <a:cs typeface="Calibri" panose="020F0502020204030204" pitchFamily="34" charset="0"/>
          </a:endParaRPr>
        </a:p>
      </dgm:t>
    </dgm:pt>
    <dgm:pt modelId="{D199E754-7742-4D9E-A19F-66FD9233AA66}" type="parTrans" cxnId="{EFFDB5E7-5059-4105-B6C7-ADAE2455D8CD}">
      <dgm:prSet/>
      <dgm:spPr/>
      <dgm:t>
        <a:bodyPr/>
        <a:lstStyle/>
        <a:p>
          <a:endParaRPr lang="en-US"/>
        </a:p>
      </dgm:t>
    </dgm:pt>
    <dgm:pt modelId="{222ADD64-B677-47C0-9D65-C8B8BEBA8870}" type="sibTrans" cxnId="{EFFDB5E7-5059-4105-B6C7-ADAE2455D8CD}">
      <dgm:prSet/>
      <dgm:spPr/>
      <dgm:t>
        <a:bodyPr/>
        <a:lstStyle/>
        <a:p>
          <a:endParaRPr lang="en-US"/>
        </a:p>
      </dgm:t>
    </dgm:pt>
    <dgm:pt modelId="{7F058A74-9576-4864-9326-B60C8B96AC73}">
      <dgm:prSet custT="1"/>
      <dgm:spPr/>
      <dgm:t>
        <a:bodyPr/>
        <a:lstStyle/>
        <a:p>
          <a:r>
            <a:rPr lang="en-US" sz="2800" dirty="0">
              <a:latin typeface="Calibri" panose="020F0502020204030204" pitchFamily="34" charset="0"/>
              <a:cs typeface="Calibri" panose="020F0502020204030204" pitchFamily="34" charset="0"/>
            </a:rPr>
            <a:t>Improving mental-well-being and building resilience</a:t>
          </a:r>
        </a:p>
      </dgm:t>
    </dgm:pt>
    <dgm:pt modelId="{DBB0D43D-7F32-419F-B5F7-A2C23A3C4557}" type="parTrans" cxnId="{F1BA7CE2-DB45-4EA5-B851-567F82C38E5E}">
      <dgm:prSet/>
      <dgm:spPr/>
      <dgm:t>
        <a:bodyPr/>
        <a:lstStyle/>
        <a:p>
          <a:endParaRPr lang="en-US"/>
        </a:p>
      </dgm:t>
    </dgm:pt>
    <dgm:pt modelId="{04153099-F70B-4E5B-8C90-4A28A1931B69}" type="sibTrans" cxnId="{F1BA7CE2-DB45-4EA5-B851-567F82C38E5E}">
      <dgm:prSet/>
      <dgm:spPr/>
      <dgm:t>
        <a:bodyPr/>
        <a:lstStyle/>
        <a:p>
          <a:endParaRPr lang="en-US"/>
        </a:p>
      </dgm:t>
    </dgm:pt>
    <dgm:pt modelId="{42EF96BB-4512-45AB-AB19-E3428181D554}">
      <dgm:prSet custT="1"/>
      <dgm:spPr/>
      <dgm:t>
        <a:bodyPr/>
        <a:lstStyle/>
        <a:p>
          <a:r>
            <a:rPr lang="en-US" sz="3200" dirty="0">
              <a:latin typeface="Calibri" panose="020F0502020204030204" pitchFamily="34" charset="0"/>
              <a:cs typeface="Calibri" panose="020F0502020204030204" pitchFamily="34" charset="0"/>
            </a:rPr>
            <a:t>Promoting</a:t>
          </a:r>
        </a:p>
      </dgm:t>
    </dgm:pt>
    <dgm:pt modelId="{725D9F7B-8D6C-4BC5-820F-2CDD128280E4}" type="parTrans" cxnId="{43F42199-01B5-4DF5-90F4-7F563AC1BFBF}">
      <dgm:prSet/>
      <dgm:spPr/>
      <dgm:t>
        <a:bodyPr/>
        <a:lstStyle/>
        <a:p>
          <a:endParaRPr lang="en-US"/>
        </a:p>
      </dgm:t>
    </dgm:pt>
    <dgm:pt modelId="{864EFD34-6E7C-4444-94D8-535B60CCC1B8}" type="sibTrans" cxnId="{43F42199-01B5-4DF5-90F4-7F563AC1BFBF}">
      <dgm:prSet/>
      <dgm:spPr/>
      <dgm:t>
        <a:bodyPr/>
        <a:lstStyle/>
        <a:p>
          <a:endParaRPr lang="en-US"/>
        </a:p>
      </dgm:t>
    </dgm:pt>
    <dgm:pt modelId="{AB8FAFA6-C994-4B9C-9AB9-C6A887933F27}">
      <dgm:prSet custT="1"/>
      <dgm:spPr/>
      <dgm:t>
        <a:bodyPr/>
        <a:lstStyle/>
        <a:p>
          <a:r>
            <a:rPr lang="en-US" sz="3200" dirty="0">
              <a:latin typeface="Calibri" panose="020F0502020204030204" pitchFamily="34" charset="0"/>
              <a:cs typeface="Calibri" panose="020F0502020204030204" pitchFamily="34" charset="0"/>
            </a:rPr>
            <a:t>Promoting healthy </a:t>
          </a:r>
          <a:r>
            <a:rPr lang="en-US" sz="3200" dirty="0" err="1">
              <a:latin typeface="Calibri" panose="020F0502020204030204" pitchFamily="34" charset="0"/>
              <a:cs typeface="Calibri" panose="020F0502020204030204" pitchFamily="34" charset="0"/>
            </a:rPr>
            <a:t>behaviours</a:t>
          </a:r>
          <a:endParaRPr lang="en-US" sz="3200" dirty="0">
            <a:latin typeface="Calibri" panose="020F0502020204030204" pitchFamily="34" charset="0"/>
            <a:cs typeface="Calibri" panose="020F0502020204030204" pitchFamily="34" charset="0"/>
          </a:endParaRPr>
        </a:p>
      </dgm:t>
    </dgm:pt>
    <dgm:pt modelId="{87E96560-8216-42BB-B74E-DACA67B51CB9}" type="parTrans" cxnId="{D791F28E-C244-4547-BF6D-A14A26D5F255}">
      <dgm:prSet/>
      <dgm:spPr/>
      <dgm:t>
        <a:bodyPr/>
        <a:lstStyle/>
        <a:p>
          <a:endParaRPr lang="en-US"/>
        </a:p>
      </dgm:t>
    </dgm:pt>
    <dgm:pt modelId="{79144791-BBE6-4F6B-B9C6-0CD787FE0A10}" type="sibTrans" cxnId="{D791F28E-C244-4547-BF6D-A14A26D5F255}">
      <dgm:prSet/>
      <dgm:spPr/>
      <dgm:t>
        <a:bodyPr/>
        <a:lstStyle/>
        <a:p>
          <a:endParaRPr lang="en-US"/>
        </a:p>
      </dgm:t>
    </dgm:pt>
    <dgm:pt modelId="{C167E109-4D19-4859-AFF3-6A96B36ABF21}">
      <dgm:prSet custT="1"/>
      <dgm:spPr/>
      <dgm:t>
        <a:bodyPr/>
        <a:lstStyle/>
        <a:p>
          <a:r>
            <a:rPr lang="en-US" sz="3200" dirty="0">
              <a:latin typeface="Calibri" panose="020F0502020204030204" pitchFamily="34" charset="0"/>
              <a:cs typeface="Calibri" panose="020F0502020204030204" pitchFamily="34" charset="0"/>
            </a:rPr>
            <a:t>Securing</a:t>
          </a:r>
          <a:endParaRPr lang="en-US" sz="1600" dirty="0">
            <a:latin typeface="Calibri" panose="020F0502020204030204" pitchFamily="34" charset="0"/>
            <a:cs typeface="Calibri" panose="020F0502020204030204" pitchFamily="34" charset="0"/>
          </a:endParaRPr>
        </a:p>
      </dgm:t>
    </dgm:pt>
    <dgm:pt modelId="{2483147C-C5F8-491E-AE6D-2488C2479E30}" type="parTrans" cxnId="{81348DD2-B40D-4A58-9616-42EC73345B4E}">
      <dgm:prSet/>
      <dgm:spPr/>
      <dgm:t>
        <a:bodyPr/>
        <a:lstStyle/>
        <a:p>
          <a:endParaRPr lang="en-US"/>
        </a:p>
      </dgm:t>
    </dgm:pt>
    <dgm:pt modelId="{D5A7F8C6-2B60-4AD7-BB8E-B7BBCE6C2C6B}" type="sibTrans" cxnId="{81348DD2-B40D-4A58-9616-42EC73345B4E}">
      <dgm:prSet/>
      <dgm:spPr/>
      <dgm:t>
        <a:bodyPr/>
        <a:lstStyle/>
        <a:p>
          <a:endParaRPr lang="en-US"/>
        </a:p>
      </dgm:t>
    </dgm:pt>
    <dgm:pt modelId="{061C659E-E873-452A-8036-F3CEE2A065D6}">
      <dgm:prSet custT="1"/>
      <dgm:spPr/>
      <dgm:t>
        <a:bodyPr/>
        <a:lstStyle/>
        <a:p>
          <a:r>
            <a:rPr lang="en-US" sz="2000" dirty="0">
              <a:latin typeface="Calibri" panose="020F0502020204030204" pitchFamily="34" charset="0"/>
              <a:cs typeface="Calibri" panose="020F0502020204030204" pitchFamily="34" charset="0"/>
            </a:rPr>
            <a:t>Securing a healthy future for the next generation through a focus on early years</a:t>
          </a:r>
        </a:p>
      </dgm:t>
    </dgm:pt>
    <dgm:pt modelId="{8210207A-8408-4B81-ADB4-109BEA0FAE94}" type="parTrans" cxnId="{978D71CA-6DEE-4372-B630-C3AA04DBDAE3}">
      <dgm:prSet/>
      <dgm:spPr/>
      <dgm:t>
        <a:bodyPr/>
        <a:lstStyle/>
        <a:p>
          <a:endParaRPr lang="en-US"/>
        </a:p>
      </dgm:t>
    </dgm:pt>
    <dgm:pt modelId="{5DB76662-BDA0-416D-9856-D2AC1336B566}" type="sibTrans" cxnId="{978D71CA-6DEE-4372-B630-C3AA04DBDAE3}">
      <dgm:prSet/>
      <dgm:spPr/>
      <dgm:t>
        <a:bodyPr/>
        <a:lstStyle/>
        <a:p>
          <a:endParaRPr lang="en-US"/>
        </a:p>
      </dgm:t>
    </dgm:pt>
    <dgm:pt modelId="{C2FEFFC5-C4FD-4EEB-AE17-651A031E55C3}">
      <dgm:prSet custT="1"/>
      <dgm:spPr/>
      <dgm:t>
        <a:bodyPr/>
        <a:lstStyle/>
        <a:p>
          <a:r>
            <a:rPr lang="en-US" sz="3200" dirty="0">
              <a:latin typeface="Calibri" panose="020F0502020204030204" pitchFamily="34" charset="0"/>
              <a:cs typeface="Calibri" panose="020F0502020204030204" pitchFamily="34" charset="0"/>
            </a:rPr>
            <a:t>Protecting</a:t>
          </a:r>
        </a:p>
      </dgm:t>
    </dgm:pt>
    <dgm:pt modelId="{EAD3FD50-85AD-4D9B-AFA0-CFD73EFFF23D}" type="parTrans" cxnId="{4B45FFBA-73BF-4566-898D-14C1BDEFB096}">
      <dgm:prSet/>
      <dgm:spPr/>
      <dgm:t>
        <a:bodyPr/>
        <a:lstStyle/>
        <a:p>
          <a:endParaRPr lang="en-US"/>
        </a:p>
      </dgm:t>
    </dgm:pt>
    <dgm:pt modelId="{99C26BBB-0DC6-4392-BE84-C790CD9333E6}" type="sibTrans" cxnId="{4B45FFBA-73BF-4566-898D-14C1BDEFB096}">
      <dgm:prSet/>
      <dgm:spPr/>
      <dgm:t>
        <a:bodyPr/>
        <a:lstStyle/>
        <a:p>
          <a:endParaRPr lang="en-US"/>
        </a:p>
      </dgm:t>
    </dgm:pt>
    <dgm:pt modelId="{1209A65C-2094-4FF1-B979-A2C7D430ED6E}">
      <dgm:prSet custT="1"/>
      <dgm:spPr/>
      <dgm:t>
        <a:bodyPr/>
        <a:lstStyle/>
        <a:p>
          <a:r>
            <a:rPr lang="en-US" sz="2400" dirty="0">
              <a:latin typeface="Calibri" panose="020F0502020204030204" pitchFamily="34" charset="0"/>
              <a:cs typeface="Calibri" panose="020F0502020204030204" pitchFamily="34" charset="0"/>
            </a:rPr>
            <a:t>Protecting the public from infection and environmental threats to health</a:t>
          </a:r>
        </a:p>
      </dgm:t>
    </dgm:pt>
    <dgm:pt modelId="{78D851D5-9FEE-478D-8030-B3A18AFE21CC}" type="parTrans" cxnId="{988C56C0-9CC7-4F09-9BED-C1A94601D9A5}">
      <dgm:prSet/>
      <dgm:spPr/>
      <dgm:t>
        <a:bodyPr/>
        <a:lstStyle/>
        <a:p>
          <a:endParaRPr lang="en-US"/>
        </a:p>
      </dgm:t>
    </dgm:pt>
    <dgm:pt modelId="{6AEBCFF0-0238-4CC7-8908-AF671A23FF14}" type="sibTrans" cxnId="{988C56C0-9CC7-4F09-9BED-C1A94601D9A5}">
      <dgm:prSet/>
      <dgm:spPr/>
      <dgm:t>
        <a:bodyPr/>
        <a:lstStyle/>
        <a:p>
          <a:endParaRPr lang="en-US"/>
        </a:p>
      </dgm:t>
    </dgm:pt>
    <dgm:pt modelId="{118AA07B-EB7F-4A82-8A7E-18B87CA59D19}">
      <dgm:prSet custT="1"/>
      <dgm:spPr/>
      <dgm:t>
        <a:bodyPr/>
        <a:lstStyle/>
        <a:p>
          <a:r>
            <a:rPr lang="en-US" sz="3200" dirty="0">
              <a:latin typeface="Calibri" panose="020F0502020204030204" pitchFamily="34" charset="0"/>
              <a:cs typeface="Calibri" panose="020F0502020204030204" pitchFamily="34" charset="0"/>
            </a:rPr>
            <a:t>Supporting</a:t>
          </a:r>
          <a:endParaRPr lang="en-US" sz="1600" dirty="0">
            <a:latin typeface="Calibri" panose="020F0502020204030204" pitchFamily="34" charset="0"/>
            <a:cs typeface="Calibri" panose="020F0502020204030204" pitchFamily="34" charset="0"/>
          </a:endParaRPr>
        </a:p>
      </dgm:t>
    </dgm:pt>
    <dgm:pt modelId="{FB42AE53-E749-4BD4-9BDB-C5FB4C917DB8}" type="parTrans" cxnId="{502A1EF7-5FD6-4CA6-9083-E490D33EEC3D}">
      <dgm:prSet/>
      <dgm:spPr/>
      <dgm:t>
        <a:bodyPr/>
        <a:lstStyle/>
        <a:p>
          <a:endParaRPr lang="en-US"/>
        </a:p>
      </dgm:t>
    </dgm:pt>
    <dgm:pt modelId="{2A553F9E-1408-42AB-B9D6-E48431396324}" type="sibTrans" cxnId="{502A1EF7-5FD6-4CA6-9083-E490D33EEC3D}">
      <dgm:prSet/>
      <dgm:spPr/>
      <dgm:t>
        <a:bodyPr/>
        <a:lstStyle/>
        <a:p>
          <a:endParaRPr lang="en-US"/>
        </a:p>
      </dgm:t>
    </dgm:pt>
    <dgm:pt modelId="{0BF718AF-9615-485E-9999-02901E78058A}">
      <dgm:prSet custT="1"/>
      <dgm:spPr/>
      <dgm:t>
        <a:bodyPr/>
        <a:lstStyle/>
        <a:p>
          <a:r>
            <a:rPr lang="en-US" sz="2400" dirty="0">
              <a:latin typeface="Calibri" panose="020F0502020204030204" pitchFamily="34" charset="0"/>
              <a:cs typeface="Calibri" panose="020F0502020204030204" pitchFamily="34" charset="0"/>
            </a:rPr>
            <a:t>Supporting the development of a sustainable health and care system focused on prevention and early intervention</a:t>
          </a:r>
        </a:p>
      </dgm:t>
    </dgm:pt>
    <dgm:pt modelId="{A35CCE72-DC6E-4224-A332-D36FFFC9D912}" type="parTrans" cxnId="{7BE081AD-A82A-4F1F-9C74-0E2ABDD0EEDB}">
      <dgm:prSet/>
      <dgm:spPr/>
      <dgm:t>
        <a:bodyPr/>
        <a:lstStyle/>
        <a:p>
          <a:endParaRPr lang="en-US"/>
        </a:p>
      </dgm:t>
    </dgm:pt>
    <dgm:pt modelId="{CA63C209-8A51-4D71-A0CA-AF49E3FCEBBC}" type="sibTrans" cxnId="{7BE081AD-A82A-4F1F-9C74-0E2ABDD0EEDB}">
      <dgm:prSet/>
      <dgm:spPr/>
      <dgm:t>
        <a:bodyPr/>
        <a:lstStyle/>
        <a:p>
          <a:endParaRPr lang="en-US"/>
        </a:p>
      </dgm:t>
    </dgm:pt>
    <dgm:pt modelId="{D7ACAF4C-8938-4EE2-A96F-B9DC4815BE53}">
      <dgm:prSet custT="1"/>
      <dgm:spPr/>
      <dgm:t>
        <a:bodyPr/>
        <a:lstStyle/>
        <a:p>
          <a:r>
            <a:rPr lang="en-US" sz="2800" dirty="0">
              <a:latin typeface="Calibri" panose="020F0502020204030204" pitchFamily="34" charset="0"/>
              <a:cs typeface="Calibri" panose="020F0502020204030204" pitchFamily="34" charset="0"/>
            </a:rPr>
            <a:t>Building and mobilizing</a:t>
          </a:r>
        </a:p>
      </dgm:t>
    </dgm:pt>
    <dgm:pt modelId="{D4ECF47B-2127-40BA-9ABE-950616B2B2B6}" type="parTrans" cxnId="{D0E0BBCE-502F-4E97-B827-A2BE7FA51784}">
      <dgm:prSet/>
      <dgm:spPr/>
      <dgm:t>
        <a:bodyPr/>
        <a:lstStyle/>
        <a:p>
          <a:endParaRPr lang="en-US"/>
        </a:p>
      </dgm:t>
    </dgm:pt>
    <dgm:pt modelId="{B5C1CB0D-FD3C-4F76-BECD-DC2BB9EEB28E}" type="sibTrans" cxnId="{D0E0BBCE-502F-4E97-B827-A2BE7FA51784}">
      <dgm:prSet/>
      <dgm:spPr/>
      <dgm:t>
        <a:bodyPr/>
        <a:lstStyle/>
        <a:p>
          <a:endParaRPr lang="en-US"/>
        </a:p>
      </dgm:t>
    </dgm:pt>
    <dgm:pt modelId="{EEE2F238-18F6-4A01-9F73-C64DC590D246}">
      <dgm:prSet custT="1"/>
      <dgm:spPr/>
      <dgm:t>
        <a:bodyPr/>
        <a:lstStyle/>
        <a:p>
          <a:r>
            <a:rPr lang="en-US" sz="2400" dirty="0">
              <a:latin typeface="Calibri" panose="020F0502020204030204" pitchFamily="34" charset="0"/>
              <a:cs typeface="Calibri" panose="020F0502020204030204" pitchFamily="34" charset="0"/>
            </a:rPr>
            <a:t>Building and mobilizing knowledge and skills to improve health and well-being across Wales</a:t>
          </a:r>
        </a:p>
      </dgm:t>
    </dgm:pt>
    <dgm:pt modelId="{90897530-D1D4-49B6-A386-72AB8975F336}" type="parTrans" cxnId="{E4CACB8F-C6B8-4747-9CE2-F15420743EAE}">
      <dgm:prSet/>
      <dgm:spPr/>
      <dgm:t>
        <a:bodyPr/>
        <a:lstStyle/>
        <a:p>
          <a:endParaRPr lang="en-US"/>
        </a:p>
      </dgm:t>
    </dgm:pt>
    <dgm:pt modelId="{1DC4FF5C-881E-4662-83C7-2B25920A8D2A}" type="sibTrans" cxnId="{E4CACB8F-C6B8-4747-9CE2-F15420743EAE}">
      <dgm:prSet/>
      <dgm:spPr/>
      <dgm:t>
        <a:bodyPr/>
        <a:lstStyle/>
        <a:p>
          <a:endParaRPr lang="en-US"/>
        </a:p>
      </dgm:t>
    </dgm:pt>
    <dgm:pt modelId="{CC2A4DF0-7F0A-4BA9-BE50-6AEFF685FA65}" type="pres">
      <dgm:prSet presAssocID="{9EE75AFC-3672-4629-96C3-77582884ECA8}" presName="Name0" presStyleCnt="0">
        <dgm:presLayoutVars>
          <dgm:dir/>
          <dgm:animLvl val="lvl"/>
          <dgm:resizeHandles val="exact"/>
        </dgm:presLayoutVars>
      </dgm:prSet>
      <dgm:spPr/>
    </dgm:pt>
    <dgm:pt modelId="{654EF03E-3123-4FFD-AE5D-37470FFBF7B6}" type="pres">
      <dgm:prSet presAssocID="{272BCFEA-35E1-4C7B-BBF5-521C9D4FA982}" presName="linNode" presStyleCnt="0"/>
      <dgm:spPr/>
    </dgm:pt>
    <dgm:pt modelId="{43B908E1-0B56-4022-BC45-8609A539A4FA}" type="pres">
      <dgm:prSet presAssocID="{272BCFEA-35E1-4C7B-BBF5-521C9D4FA982}" presName="parentText" presStyleLbl="alignNode1" presStyleIdx="0" presStyleCnt="7">
        <dgm:presLayoutVars>
          <dgm:chMax val="1"/>
          <dgm:bulletEnabled/>
        </dgm:presLayoutVars>
      </dgm:prSet>
      <dgm:spPr/>
    </dgm:pt>
    <dgm:pt modelId="{7CBBEDDC-D23D-4BE9-AB5A-4AABEDFED2E6}" type="pres">
      <dgm:prSet presAssocID="{272BCFEA-35E1-4C7B-BBF5-521C9D4FA982}" presName="descendantText" presStyleLbl="alignAccFollowNode1" presStyleIdx="0" presStyleCnt="7">
        <dgm:presLayoutVars>
          <dgm:bulletEnabled/>
        </dgm:presLayoutVars>
      </dgm:prSet>
      <dgm:spPr/>
    </dgm:pt>
    <dgm:pt modelId="{AAB37A04-10F6-45C2-8871-43691A10CA00}" type="pres">
      <dgm:prSet presAssocID="{3AA5BD3A-364E-466A-B71D-DE4E42A6EBA2}" presName="sp" presStyleCnt="0"/>
      <dgm:spPr/>
    </dgm:pt>
    <dgm:pt modelId="{144CF407-5987-4622-8291-56127023195D}" type="pres">
      <dgm:prSet presAssocID="{7680F3A5-9320-4053-9998-4CC2486DA106}" presName="linNode" presStyleCnt="0"/>
      <dgm:spPr/>
    </dgm:pt>
    <dgm:pt modelId="{91CCCC51-8CF5-4549-8C33-C07421C9EBEE}" type="pres">
      <dgm:prSet presAssocID="{7680F3A5-9320-4053-9998-4CC2486DA106}" presName="parentText" presStyleLbl="alignNode1" presStyleIdx="1" presStyleCnt="7">
        <dgm:presLayoutVars>
          <dgm:chMax val="1"/>
          <dgm:bulletEnabled/>
        </dgm:presLayoutVars>
      </dgm:prSet>
      <dgm:spPr/>
    </dgm:pt>
    <dgm:pt modelId="{F9608CDB-2287-4486-8F18-554BB20DE8F8}" type="pres">
      <dgm:prSet presAssocID="{7680F3A5-9320-4053-9998-4CC2486DA106}" presName="descendantText" presStyleLbl="alignAccFollowNode1" presStyleIdx="1" presStyleCnt="7">
        <dgm:presLayoutVars>
          <dgm:bulletEnabled/>
        </dgm:presLayoutVars>
      </dgm:prSet>
      <dgm:spPr/>
    </dgm:pt>
    <dgm:pt modelId="{62B7529A-E5E5-4764-8AAD-E66A3C541798}" type="pres">
      <dgm:prSet presAssocID="{222ADD64-B677-47C0-9D65-C8B8BEBA8870}" presName="sp" presStyleCnt="0"/>
      <dgm:spPr/>
    </dgm:pt>
    <dgm:pt modelId="{555F38C5-AA86-4C7E-9D9F-FBCA68076BA6}" type="pres">
      <dgm:prSet presAssocID="{42EF96BB-4512-45AB-AB19-E3428181D554}" presName="linNode" presStyleCnt="0"/>
      <dgm:spPr/>
    </dgm:pt>
    <dgm:pt modelId="{AC44C53B-C7D6-40EE-8606-F39AAF7D0747}" type="pres">
      <dgm:prSet presAssocID="{42EF96BB-4512-45AB-AB19-E3428181D554}" presName="parentText" presStyleLbl="alignNode1" presStyleIdx="2" presStyleCnt="7">
        <dgm:presLayoutVars>
          <dgm:chMax val="1"/>
          <dgm:bulletEnabled/>
        </dgm:presLayoutVars>
      </dgm:prSet>
      <dgm:spPr/>
    </dgm:pt>
    <dgm:pt modelId="{CFFEEFBE-C076-4D9E-95B8-F6499FF7CAF6}" type="pres">
      <dgm:prSet presAssocID="{42EF96BB-4512-45AB-AB19-E3428181D554}" presName="descendantText" presStyleLbl="alignAccFollowNode1" presStyleIdx="2" presStyleCnt="7" custLinFactNeighborY="9109">
        <dgm:presLayoutVars>
          <dgm:bulletEnabled/>
        </dgm:presLayoutVars>
      </dgm:prSet>
      <dgm:spPr/>
    </dgm:pt>
    <dgm:pt modelId="{01BD4A21-F1EF-4F6C-B9C8-D9C33178BB13}" type="pres">
      <dgm:prSet presAssocID="{864EFD34-6E7C-4444-94D8-535B60CCC1B8}" presName="sp" presStyleCnt="0"/>
      <dgm:spPr/>
    </dgm:pt>
    <dgm:pt modelId="{4E50A928-719F-4FDF-B455-C17938B71A2E}" type="pres">
      <dgm:prSet presAssocID="{C167E109-4D19-4859-AFF3-6A96B36ABF21}" presName="linNode" presStyleCnt="0"/>
      <dgm:spPr/>
    </dgm:pt>
    <dgm:pt modelId="{76FA0AA3-DCDB-485E-8E63-F1E3545230C8}" type="pres">
      <dgm:prSet presAssocID="{C167E109-4D19-4859-AFF3-6A96B36ABF21}" presName="parentText" presStyleLbl="alignNode1" presStyleIdx="3" presStyleCnt="7">
        <dgm:presLayoutVars>
          <dgm:chMax val="1"/>
          <dgm:bulletEnabled/>
        </dgm:presLayoutVars>
      </dgm:prSet>
      <dgm:spPr/>
    </dgm:pt>
    <dgm:pt modelId="{9BC2567F-B2CE-4B50-98A6-3D4A6C453CEE}" type="pres">
      <dgm:prSet presAssocID="{C167E109-4D19-4859-AFF3-6A96B36ABF21}" presName="descendantText" presStyleLbl="alignAccFollowNode1" presStyleIdx="3" presStyleCnt="7">
        <dgm:presLayoutVars>
          <dgm:bulletEnabled/>
        </dgm:presLayoutVars>
      </dgm:prSet>
      <dgm:spPr/>
    </dgm:pt>
    <dgm:pt modelId="{39915FB1-1657-4E09-A1F9-ED3AFDB25880}" type="pres">
      <dgm:prSet presAssocID="{D5A7F8C6-2B60-4AD7-BB8E-B7BBCE6C2C6B}" presName="sp" presStyleCnt="0"/>
      <dgm:spPr/>
    </dgm:pt>
    <dgm:pt modelId="{A0090C67-3DEB-44FF-AF9B-6C919FF6535C}" type="pres">
      <dgm:prSet presAssocID="{C2FEFFC5-C4FD-4EEB-AE17-651A031E55C3}" presName="linNode" presStyleCnt="0"/>
      <dgm:spPr/>
    </dgm:pt>
    <dgm:pt modelId="{E921F935-43C2-4538-97C0-DD478A42D474}" type="pres">
      <dgm:prSet presAssocID="{C2FEFFC5-C4FD-4EEB-AE17-651A031E55C3}" presName="parentText" presStyleLbl="alignNode1" presStyleIdx="4" presStyleCnt="7">
        <dgm:presLayoutVars>
          <dgm:chMax val="1"/>
          <dgm:bulletEnabled/>
        </dgm:presLayoutVars>
      </dgm:prSet>
      <dgm:spPr/>
    </dgm:pt>
    <dgm:pt modelId="{DD7AB904-6279-461E-98EA-AE809DB2E57F}" type="pres">
      <dgm:prSet presAssocID="{C2FEFFC5-C4FD-4EEB-AE17-651A031E55C3}" presName="descendantText" presStyleLbl="alignAccFollowNode1" presStyleIdx="4" presStyleCnt="7">
        <dgm:presLayoutVars>
          <dgm:bulletEnabled/>
        </dgm:presLayoutVars>
      </dgm:prSet>
      <dgm:spPr/>
    </dgm:pt>
    <dgm:pt modelId="{47920891-519C-473A-BC10-3BA1F6488988}" type="pres">
      <dgm:prSet presAssocID="{99C26BBB-0DC6-4392-BE84-C790CD9333E6}" presName="sp" presStyleCnt="0"/>
      <dgm:spPr/>
    </dgm:pt>
    <dgm:pt modelId="{6CD66025-D91E-40FD-9518-0654980E8585}" type="pres">
      <dgm:prSet presAssocID="{118AA07B-EB7F-4A82-8A7E-18B87CA59D19}" presName="linNode" presStyleCnt="0"/>
      <dgm:spPr/>
    </dgm:pt>
    <dgm:pt modelId="{56CDC2D6-1853-438E-B621-FA9897F256E0}" type="pres">
      <dgm:prSet presAssocID="{118AA07B-EB7F-4A82-8A7E-18B87CA59D19}" presName="parentText" presStyleLbl="alignNode1" presStyleIdx="5" presStyleCnt="7">
        <dgm:presLayoutVars>
          <dgm:chMax val="1"/>
          <dgm:bulletEnabled/>
        </dgm:presLayoutVars>
      </dgm:prSet>
      <dgm:spPr/>
    </dgm:pt>
    <dgm:pt modelId="{D7D176CC-3675-491E-9389-A1AB64699354}" type="pres">
      <dgm:prSet presAssocID="{118AA07B-EB7F-4A82-8A7E-18B87CA59D19}" presName="descendantText" presStyleLbl="alignAccFollowNode1" presStyleIdx="5" presStyleCnt="7">
        <dgm:presLayoutVars>
          <dgm:bulletEnabled/>
        </dgm:presLayoutVars>
      </dgm:prSet>
      <dgm:spPr/>
    </dgm:pt>
    <dgm:pt modelId="{9897EDC4-782B-4A20-A8C0-B0A0AC08DB72}" type="pres">
      <dgm:prSet presAssocID="{2A553F9E-1408-42AB-B9D6-E48431396324}" presName="sp" presStyleCnt="0"/>
      <dgm:spPr/>
    </dgm:pt>
    <dgm:pt modelId="{8310461A-D4C4-4D05-B289-4337763063C5}" type="pres">
      <dgm:prSet presAssocID="{D7ACAF4C-8938-4EE2-A96F-B9DC4815BE53}" presName="linNode" presStyleCnt="0"/>
      <dgm:spPr/>
    </dgm:pt>
    <dgm:pt modelId="{3FAB89D0-FBF8-43B2-A029-34EEE6FA2F3B}" type="pres">
      <dgm:prSet presAssocID="{D7ACAF4C-8938-4EE2-A96F-B9DC4815BE53}" presName="parentText" presStyleLbl="alignNode1" presStyleIdx="6" presStyleCnt="7">
        <dgm:presLayoutVars>
          <dgm:chMax val="1"/>
          <dgm:bulletEnabled/>
        </dgm:presLayoutVars>
      </dgm:prSet>
      <dgm:spPr/>
    </dgm:pt>
    <dgm:pt modelId="{BCF85299-BF89-4F4A-90CD-E1B5E0B6D02A}" type="pres">
      <dgm:prSet presAssocID="{D7ACAF4C-8938-4EE2-A96F-B9DC4815BE53}" presName="descendantText" presStyleLbl="alignAccFollowNode1" presStyleIdx="6" presStyleCnt="7">
        <dgm:presLayoutVars>
          <dgm:bulletEnabled/>
        </dgm:presLayoutVars>
      </dgm:prSet>
      <dgm:spPr/>
    </dgm:pt>
  </dgm:ptLst>
  <dgm:cxnLst>
    <dgm:cxn modelId="{E4D67902-B071-4CC8-964F-20D7912500A9}" type="presOf" srcId="{AB8FAFA6-C994-4B9C-9AB9-C6A887933F27}" destId="{CFFEEFBE-C076-4D9E-95B8-F6499FF7CAF6}" srcOrd="0" destOrd="0" presId="urn:microsoft.com/office/officeart/2016/7/layout/VerticalSolidActionList"/>
    <dgm:cxn modelId="{F337D411-40A8-4513-9E9B-A83F81192FCE}" srcId="{9EE75AFC-3672-4629-96C3-77582884ECA8}" destId="{272BCFEA-35E1-4C7B-BBF5-521C9D4FA982}" srcOrd="0" destOrd="0" parTransId="{B89982D4-8935-4BBD-A794-3FA318827896}" sibTransId="{3AA5BD3A-364E-466A-B71D-DE4E42A6EBA2}"/>
    <dgm:cxn modelId="{155F011D-B037-468A-A904-4976991A3332}" type="presOf" srcId="{0BF718AF-9615-485E-9999-02901E78058A}" destId="{D7D176CC-3675-491E-9389-A1AB64699354}" srcOrd="0" destOrd="0" presId="urn:microsoft.com/office/officeart/2016/7/layout/VerticalSolidActionList"/>
    <dgm:cxn modelId="{E47E5F27-2772-46F7-9EFC-18699A714555}" type="presOf" srcId="{272BCFEA-35E1-4C7B-BBF5-521C9D4FA982}" destId="{43B908E1-0B56-4022-BC45-8609A539A4FA}" srcOrd="0" destOrd="0" presId="urn:microsoft.com/office/officeart/2016/7/layout/VerticalSolidActionList"/>
    <dgm:cxn modelId="{CD1CC92A-8793-437A-AE21-21577AEB2397}" type="presOf" srcId="{42EF96BB-4512-45AB-AB19-E3428181D554}" destId="{AC44C53B-C7D6-40EE-8606-F39AAF7D0747}" srcOrd="0" destOrd="0" presId="urn:microsoft.com/office/officeart/2016/7/layout/VerticalSolidActionList"/>
    <dgm:cxn modelId="{99D6CF2A-A65E-43B8-98C7-7110E97ECC26}" type="presOf" srcId="{118AA07B-EB7F-4A82-8A7E-18B87CA59D19}" destId="{56CDC2D6-1853-438E-B621-FA9897F256E0}" srcOrd="0" destOrd="0" presId="urn:microsoft.com/office/officeart/2016/7/layout/VerticalSolidActionList"/>
    <dgm:cxn modelId="{96F8F63E-6718-4B52-BBFF-52A0AF77C80A}" type="presOf" srcId="{061C659E-E873-452A-8036-F3CEE2A065D6}" destId="{9BC2567F-B2CE-4B50-98A6-3D4A6C453CEE}" srcOrd="0" destOrd="0" presId="urn:microsoft.com/office/officeart/2016/7/layout/VerticalSolidActionList"/>
    <dgm:cxn modelId="{2B6BC971-7EF4-4872-AC62-2488FAF88DF7}" type="presOf" srcId="{C167E109-4D19-4859-AFF3-6A96B36ABF21}" destId="{76FA0AA3-DCDB-485E-8E63-F1E3545230C8}" srcOrd="0" destOrd="0" presId="urn:microsoft.com/office/officeart/2016/7/layout/VerticalSolidActionList"/>
    <dgm:cxn modelId="{1970EE7E-D07C-433B-80D6-0699ACD7CAD7}" type="presOf" srcId="{9EE75AFC-3672-4629-96C3-77582884ECA8}" destId="{CC2A4DF0-7F0A-4BA9-BE50-6AEFF685FA65}" srcOrd="0" destOrd="0" presId="urn:microsoft.com/office/officeart/2016/7/layout/VerticalSolidActionList"/>
    <dgm:cxn modelId="{D89A208A-3BA3-4A78-9E94-32CA1DFB9CC5}" type="presOf" srcId="{E88DCD53-4479-476B-A9F7-686540337A7B}" destId="{7CBBEDDC-D23D-4BE9-AB5A-4AABEDFED2E6}" srcOrd="0" destOrd="0" presId="urn:microsoft.com/office/officeart/2016/7/layout/VerticalSolidActionList"/>
    <dgm:cxn modelId="{D791F28E-C244-4547-BF6D-A14A26D5F255}" srcId="{42EF96BB-4512-45AB-AB19-E3428181D554}" destId="{AB8FAFA6-C994-4B9C-9AB9-C6A887933F27}" srcOrd="0" destOrd="0" parTransId="{87E96560-8216-42BB-B74E-DACA67B51CB9}" sibTransId="{79144791-BBE6-4F6B-B9C6-0CD787FE0A10}"/>
    <dgm:cxn modelId="{E4CACB8F-C6B8-4747-9CE2-F15420743EAE}" srcId="{D7ACAF4C-8938-4EE2-A96F-B9DC4815BE53}" destId="{EEE2F238-18F6-4A01-9F73-C64DC590D246}" srcOrd="0" destOrd="0" parTransId="{90897530-D1D4-49B6-A386-72AB8975F336}" sibTransId="{1DC4FF5C-881E-4662-83C7-2B25920A8D2A}"/>
    <dgm:cxn modelId="{650E4E92-98F9-4996-93F2-E738C81C9E4B}" type="presOf" srcId="{7F058A74-9576-4864-9326-B60C8B96AC73}" destId="{F9608CDB-2287-4486-8F18-554BB20DE8F8}" srcOrd="0" destOrd="0" presId="urn:microsoft.com/office/officeart/2016/7/layout/VerticalSolidActionList"/>
    <dgm:cxn modelId="{43F42199-01B5-4DF5-90F4-7F563AC1BFBF}" srcId="{9EE75AFC-3672-4629-96C3-77582884ECA8}" destId="{42EF96BB-4512-45AB-AB19-E3428181D554}" srcOrd="2" destOrd="0" parTransId="{725D9F7B-8D6C-4BC5-820F-2CDD128280E4}" sibTransId="{864EFD34-6E7C-4444-94D8-535B60CCC1B8}"/>
    <dgm:cxn modelId="{2AF782A6-69C3-401B-8E64-E204B09ECE66}" type="presOf" srcId="{1209A65C-2094-4FF1-B979-A2C7D430ED6E}" destId="{DD7AB904-6279-461E-98EA-AE809DB2E57F}" srcOrd="0" destOrd="0" presId="urn:microsoft.com/office/officeart/2016/7/layout/VerticalSolidActionList"/>
    <dgm:cxn modelId="{7D4D23AA-B852-4124-9FA5-7283B4EB0A64}" type="presOf" srcId="{EEE2F238-18F6-4A01-9F73-C64DC590D246}" destId="{BCF85299-BF89-4F4A-90CD-E1B5E0B6D02A}" srcOrd="0" destOrd="0" presId="urn:microsoft.com/office/officeart/2016/7/layout/VerticalSolidActionList"/>
    <dgm:cxn modelId="{7BE081AD-A82A-4F1F-9C74-0E2ABDD0EEDB}" srcId="{118AA07B-EB7F-4A82-8A7E-18B87CA59D19}" destId="{0BF718AF-9615-485E-9999-02901E78058A}" srcOrd="0" destOrd="0" parTransId="{A35CCE72-DC6E-4224-A332-D36FFFC9D912}" sibTransId="{CA63C209-8A51-4D71-A0CA-AF49E3FCEBBC}"/>
    <dgm:cxn modelId="{4B45FFBA-73BF-4566-898D-14C1BDEFB096}" srcId="{9EE75AFC-3672-4629-96C3-77582884ECA8}" destId="{C2FEFFC5-C4FD-4EEB-AE17-651A031E55C3}" srcOrd="4" destOrd="0" parTransId="{EAD3FD50-85AD-4D9B-AFA0-CFD73EFFF23D}" sibTransId="{99C26BBB-0DC6-4392-BE84-C790CD9333E6}"/>
    <dgm:cxn modelId="{988C56C0-9CC7-4F09-9BED-C1A94601D9A5}" srcId="{C2FEFFC5-C4FD-4EEB-AE17-651A031E55C3}" destId="{1209A65C-2094-4FF1-B979-A2C7D430ED6E}" srcOrd="0" destOrd="0" parTransId="{78D851D5-9FEE-478D-8030-B3A18AFE21CC}" sibTransId="{6AEBCFF0-0238-4CC7-8908-AF671A23FF14}"/>
    <dgm:cxn modelId="{978D71CA-6DEE-4372-B630-C3AA04DBDAE3}" srcId="{C167E109-4D19-4859-AFF3-6A96B36ABF21}" destId="{061C659E-E873-452A-8036-F3CEE2A065D6}" srcOrd="0" destOrd="0" parTransId="{8210207A-8408-4B81-ADB4-109BEA0FAE94}" sibTransId="{5DB76662-BDA0-416D-9856-D2AC1336B566}"/>
    <dgm:cxn modelId="{517D92CA-B5E6-40B1-8B79-BC7FFE34F60C}" type="presOf" srcId="{C2FEFFC5-C4FD-4EEB-AE17-651A031E55C3}" destId="{E921F935-43C2-4538-97C0-DD478A42D474}" srcOrd="0" destOrd="0" presId="urn:microsoft.com/office/officeart/2016/7/layout/VerticalSolidActionList"/>
    <dgm:cxn modelId="{9D1894CC-3074-408C-8C5C-740324B41D67}" srcId="{272BCFEA-35E1-4C7B-BBF5-521C9D4FA982}" destId="{E88DCD53-4479-476B-A9F7-686540337A7B}" srcOrd="0" destOrd="0" parTransId="{51E7CA38-1B39-445B-B428-4B9314515EB8}" sibTransId="{2525607F-1202-4DDB-BBA2-07074CF748D2}"/>
    <dgm:cxn modelId="{D0E0BBCE-502F-4E97-B827-A2BE7FA51784}" srcId="{9EE75AFC-3672-4629-96C3-77582884ECA8}" destId="{D7ACAF4C-8938-4EE2-A96F-B9DC4815BE53}" srcOrd="6" destOrd="0" parTransId="{D4ECF47B-2127-40BA-9ABE-950616B2B2B6}" sibTransId="{B5C1CB0D-FD3C-4F76-BECD-DC2BB9EEB28E}"/>
    <dgm:cxn modelId="{650F27CF-8F1D-4BFE-AFE3-09F3667440BC}" type="presOf" srcId="{7680F3A5-9320-4053-9998-4CC2486DA106}" destId="{91CCCC51-8CF5-4549-8C33-C07421C9EBEE}" srcOrd="0" destOrd="0" presId="urn:microsoft.com/office/officeart/2016/7/layout/VerticalSolidActionList"/>
    <dgm:cxn modelId="{81348DD2-B40D-4A58-9616-42EC73345B4E}" srcId="{9EE75AFC-3672-4629-96C3-77582884ECA8}" destId="{C167E109-4D19-4859-AFF3-6A96B36ABF21}" srcOrd="3" destOrd="0" parTransId="{2483147C-C5F8-491E-AE6D-2488C2479E30}" sibTransId="{D5A7F8C6-2B60-4AD7-BB8E-B7BBCE6C2C6B}"/>
    <dgm:cxn modelId="{992597E1-F2BC-45E5-8A08-0E7850D40095}" type="presOf" srcId="{D7ACAF4C-8938-4EE2-A96F-B9DC4815BE53}" destId="{3FAB89D0-FBF8-43B2-A029-34EEE6FA2F3B}" srcOrd="0" destOrd="0" presId="urn:microsoft.com/office/officeart/2016/7/layout/VerticalSolidActionList"/>
    <dgm:cxn modelId="{F1BA7CE2-DB45-4EA5-B851-567F82C38E5E}" srcId="{7680F3A5-9320-4053-9998-4CC2486DA106}" destId="{7F058A74-9576-4864-9326-B60C8B96AC73}" srcOrd="0" destOrd="0" parTransId="{DBB0D43D-7F32-419F-B5F7-A2C23A3C4557}" sibTransId="{04153099-F70B-4E5B-8C90-4A28A1931B69}"/>
    <dgm:cxn modelId="{EFFDB5E7-5059-4105-B6C7-ADAE2455D8CD}" srcId="{9EE75AFC-3672-4629-96C3-77582884ECA8}" destId="{7680F3A5-9320-4053-9998-4CC2486DA106}" srcOrd="1" destOrd="0" parTransId="{D199E754-7742-4D9E-A19F-66FD9233AA66}" sibTransId="{222ADD64-B677-47C0-9D65-C8B8BEBA8870}"/>
    <dgm:cxn modelId="{502A1EF7-5FD6-4CA6-9083-E490D33EEC3D}" srcId="{9EE75AFC-3672-4629-96C3-77582884ECA8}" destId="{118AA07B-EB7F-4A82-8A7E-18B87CA59D19}" srcOrd="5" destOrd="0" parTransId="{FB42AE53-E749-4BD4-9BDB-C5FB4C917DB8}" sibTransId="{2A553F9E-1408-42AB-B9D6-E48431396324}"/>
    <dgm:cxn modelId="{A65F97E8-29BE-4D3D-AA62-6308EEC84778}" type="presParOf" srcId="{CC2A4DF0-7F0A-4BA9-BE50-6AEFF685FA65}" destId="{654EF03E-3123-4FFD-AE5D-37470FFBF7B6}" srcOrd="0" destOrd="0" presId="urn:microsoft.com/office/officeart/2016/7/layout/VerticalSolidActionList"/>
    <dgm:cxn modelId="{1A5664E0-FF89-46D1-8B97-C83EFFE145A4}" type="presParOf" srcId="{654EF03E-3123-4FFD-AE5D-37470FFBF7B6}" destId="{43B908E1-0B56-4022-BC45-8609A539A4FA}" srcOrd="0" destOrd="0" presId="urn:microsoft.com/office/officeart/2016/7/layout/VerticalSolidActionList"/>
    <dgm:cxn modelId="{C8AA0BC9-E9A8-48E4-B99B-200FA88A6117}" type="presParOf" srcId="{654EF03E-3123-4FFD-AE5D-37470FFBF7B6}" destId="{7CBBEDDC-D23D-4BE9-AB5A-4AABEDFED2E6}" srcOrd="1" destOrd="0" presId="urn:microsoft.com/office/officeart/2016/7/layout/VerticalSolidActionList"/>
    <dgm:cxn modelId="{98F0B231-5864-432A-AFF4-F948926781A5}" type="presParOf" srcId="{CC2A4DF0-7F0A-4BA9-BE50-6AEFF685FA65}" destId="{AAB37A04-10F6-45C2-8871-43691A10CA00}" srcOrd="1" destOrd="0" presId="urn:microsoft.com/office/officeart/2016/7/layout/VerticalSolidActionList"/>
    <dgm:cxn modelId="{304C2F26-DA95-4695-BBAE-9DAC661495CB}" type="presParOf" srcId="{CC2A4DF0-7F0A-4BA9-BE50-6AEFF685FA65}" destId="{144CF407-5987-4622-8291-56127023195D}" srcOrd="2" destOrd="0" presId="urn:microsoft.com/office/officeart/2016/7/layout/VerticalSolidActionList"/>
    <dgm:cxn modelId="{0D27600F-0F5C-46FC-BC3E-0A59AA37D7DC}" type="presParOf" srcId="{144CF407-5987-4622-8291-56127023195D}" destId="{91CCCC51-8CF5-4549-8C33-C07421C9EBEE}" srcOrd="0" destOrd="0" presId="urn:microsoft.com/office/officeart/2016/7/layout/VerticalSolidActionList"/>
    <dgm:cxn modelId="{F24EF1DC-F649-4234-904C-993663D86408}" type="presParOf" srcId="{144CF407-5987-4622-8291-56127023195D}" destId="{F9608CDB-2287-4486-8F18-554BB20DE8F8}" srcOrd="1" destOrd="0" presId="urn:microsoft.com/office/officeart/2016/7/layout/VerticalSolidActionList"/>
    <dgm:cxn modelId="{7BC96B7A-1136-416B-80FA-6A1E2C341E99}" type="presParOf" srcId="{CC2A4DF0-7F0A-4BA9-BE50-6AEFF685FA65}" destId="{62B7529A-E5E5-4764-8AAD-E66A3C541798}" srcOrd="3" destOrd="0" presId="urn:microsoft.com/office/officeart/2016/7/layout/VerticalSolidActionList"/>
    <dgm:cxn modelId="{7493FDA7-74A4-451E-8CAE-EF76AF55076B}" type="presParOf" srcId="{CC2A4DF0-7F0A-4BA9-BE50-6AEFF685FA65}" destId="{555F38C5-AA86-4C7E-9D9F-FBCA68076BA6}" srcOrd="4" destOrd="0" presId="urn:microsoft.com/office/officeart/2016/7/layout/VerticalSolidActionList"/>
    <dgm:cxn modelId="{2A90F9A1-26A9-4D1E-9E2C-D691504B9C6B}" type="presParOf" srcId="{555F38C5-AA86-4C7E-9D9F-FBCA68076BA6}" destId="{AC44C53B-C7D6-40EE-8606-F39AAF7D0747}" srcOrd="0" destOrd="0" presId="urn:microsoft.com/office/officeart/2016/7/layout/VerticalSolidActionList"/>
    <dgm:cxn modelId="{62ABF02A-B661-4546-9EEE-E13DBB370156}" type="presParOf" srcId="{555F38C5-AA86-4C7E-9D9F-FBCA68076BA6}" destId="{CFFEEFBE-C076-4D9E-95B8-F6499FF7CAF6}" srcOrd="1" destOrd="0" presId="urn:microsoft.com/office/officeart/2016/7/layout/VerticalSolidActionList"/>
    <dgm:cxn modelId="{52A6DD1D-DDE6-4044-B104-54A80FD4C085}" type="presParOf" srcId="{CC2A4DF0-7F0A-4BA9-BE50-6AEFF685FA65}" destId="{01BD4A21-F1EF-4F6C-B9C8-D9C33178BB13}" srcOrd="5" destOrd="0" presId="urn:microsoft.com/office/officeart/2016/7/layout/VerticalSolidActionList"/>
    <dgm:cxn modelId="{20A33D2B-4C4C-4858-9304-F09E0AAAFDBD}" type="presParOf" srcId="{CC2A4DF0-7F0A-4BA9-BE50-6AEFF685FA65}" destId="{4E50A928-719F-4FDF-B455-C17938B71A2E}" srcOrd="6" destOrd="0" presId="urn:microsoft.com/office/officeart/2016/7/layout/VerticalSolidActionList"/>
    <dgm:cxn modelId="{FFB22717-EE5D-4BBF-A4A3-7F89079E0FAF}" type="presParOf" srcId="{4E50A928-719F-4FDF-B455-C17938B71A2E}" destId="{76FA0AA3-DCDB-485E-8E63-F1E3545230C8}" srcOrd="0" destOrd="0" presId="urn:microsoft.com/office/officeart/2016/7/layout/VerticalSolidActionList"/>
    <dgm:cxn modelId="{F8E75B97-99AD-4089-9EC2-D0AF039CBF03}" type="presParOf" srcId="{4E50A928-719F-4FDF-B455-C17938B71A2E}" destId="{9BC2567F-B2CE-4B50-98A6-3D4A6C453CEE}" srcOrd="1" destOrd="0" presId="urn:microsoft.com/office/officeart/2016/7/layout/VerticalSolidActionList"/>
    <dgm:cxn modelId="{D4625C7B-9311-4EFD-ACE6-ABA52683C928}" type="presParOf" srcId="{CC2A4DF0-7F0A-4BA9-BE50-6AEFF685FA65}" destId="{39915FB1-1657-4E09-A1F9-ED3AFDB25880}" srcOrd="7" destOrd="0" presId="urn:microsoft.com/office/officeart/2016/7/layout/VerticalSolidActionList"/>
    <dgm:cxn modelId="{61E3D165-A8C3-4084-982E-5793314410D0}" type="presParOf" srcId="{CC2A4DF0-7F0A-4BA9-BE50-6AEFF685FA65}" destId="{A0090C67-3DEB-44FF-AF9B-6C919FF6535C}" srcOrd="8" destOrd="0" presId="urn:microsoft.com/office/officeart/2016/7/layout/VerticalSolidActionList"/>
    <dgm:cxn modelId="{DD070A9F-3FA3-47DA-8A12-8631A95622A5}" type="presParOf" srcId="{A0090C67-3DEB-44FF-AF9B-6C919FF6535C}" destId="{E921F935-43C2-4538-97C0-DD478A42D474}" srcOrd="0" destOrd="0" presId="urn:microsoft.com/office/officeart/2016/7/layout/VerticalSolidActionList"/>
    <dgm:cxn modelId="{C73A9A45-E29D-491C-B92B-3268A6917A2E}" type="presParOf" srcId="{A0090C67-3DEB-44FF-AF9B-6C919FF6535C}" destId="{DD7AB904-6279-461E-98EA-AE809DB2E57F}" srcOrd="1" destOrd="0" presId="urn:microsoft.com/office/officeart/2016/7/layout/VerticalSolidActionList"/>
    <dgm:cxn modelId="{D3B444CF-402E-4B36-BE57-33EE697EE2DC}" type="presParOf" srcId="{CC2A4DF0-7F0A-4BA9-BE50-6AEFF685FA65}" destId="{47920891-519C-473A-BC10-3BA1F6488988}" srcOrd="9" destOrd="0" presId="urn:microsoft.com/office/officeart/2016/7/layout/VerticalSolidActionList"/>
    <dgm:cxn modelId="{7A260109-61CE-4DF7-89CA-CEE6B8F1C79D}" type="presParOf" srcId="{CC2A4DF0-7F0A-4BA9-BE50-6AEFF685FA65}" destId="{6CD66025-D91E-40FD-9518-0654980E8585}" srcOrd="10" destOrd="0" presId="urn:microsoft.com/office/officeart/2016/7/layout/VerticalSolidActionList"/>
    <dgm:cxn modelId="{2845385E-7441-4729-911C-F59415EA6B38}" type="presParOf" srcId="{6CD66025-D91E-40FD-9518-0654980E8585}" destId="{56CDC2D6-1853-438E-B621-FA9897F256E0}" srcOrd="0" destOrd="0" presId="urn:microsoft.com/office/officeart/2016/7/layout/VerticalSolidActionList"/>
    <dgm:cxn modelId="{8439D428-B244-4A59-A644-7CFE12B94785}" type="presParOf" srcId="{6CD66025-D91E-40FD-9518-0654980E8585}" destId="{D7D176CC-3675-491E-9389-A1AB64699354}" srcOrd="1" destOrd="0" presId="urn:microsoft.com/office/officeart/2016/7/layout/VerticalSolidActionList"/>
    <dgm:cxn modelId="{6A133247-A222-40FC-9577-3E8727AB7B10}" type="presParOf" srcId="{CC2A4DF0-7F0A-4BA9-BE50-6AEFF685FA65}" destId="{9897EDC4-782B-4A20-A8C0-B0A0AC08DB72}" srcOrd="11" destOrd="0" presId="urn:microsoft.com/office/officeart/2016/7/layout/VerticalSolidActionList"/>
    <dgm:cxn modelId="{0A34496A-0213-4FB6-B75C-180711644CAE}" type="presParOf" srcId="{CC2A4DF0-7F0A-4BA9-BE50-6AEFF685FA65}" destId="{8310461A-D4C4-4D05-B289-4337763063C5}" srcOrd="12" destOrd="0" presId="urn:microsoft.com/office/officeart/2016/7/layout/VerticalSolidActionList"/>
    <dgm:cxn modelId="{7DB5149E-CA7E-48BD-8DC6-087262B96C46}" type="presParOf" srcId="{8310461A-D4C4-4D05-B289-4337763063C5}" destId="{3FAB89D0-FBF8-43B2-A029-34EEE6FA2F3B}" srcOrd="0" destOrd="0" presId="urn:microsoft.com/office/officeart/2016/7/layout/VerticalSolidActionList"/>
    <dgm:cxn modelId="{55113B33-1FBD-4DBA-AED7-49C506BB6226}" type="presParOf" srcId="{8310461A-D4C4-4D05-B289-4337763063C5}" destId="{BCF85299-BF89-4F4A-90CD-E1B5E0B6D02A}"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7BED7B0-0DA0-463E-9132-FA58407EE74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2EEA70A-379B-420A-A597-75D2B2515427}">
      <dgm:prSet/>
      <dgm:spPr/>
      <dgm:t>
        <a:bodyPr/>
        <a:lstStyle/>
        <a:p>
          <a:r>
            <a:rPr lang="en-US" dirty="0">
              <a:latin typeface="Calibri" panose="020F0502020204030204" pitchFamily="34" charset="0"/>
              <a:cs typeface="Calibri" panose="020F0502020204030204" pitchFamily="34" charset="0"/>
            </a:rPr>
            <a:t>``Health promotion is the process of enabling people to increase control </a:t>
          </a:r>
          <a:r>
            <a:rPr lang="en-US" dirty="0" err="1">
              <a:latin typeface="Calibri" panose="020F0502020204030204" pitchFamily="34" charset="0"/>
              <a:cs typeface="Calibri" panose="020F0502020204030204" pitchFamily="34" charset="0"/>
            </a:rPr>
            <a:t>over,and</a:t>
          </a:r>
          <a:r>
            <a:rPr lang="en-US" dirty="0">
              <a:latin typeface="Calibri" panose="020F0502020204030204" pitchFamily="34" charset="0"/>
              <a:cs typeface="Calibri" panose="020F0502020204030204" pitchFamily="34" charset="0"/>
            </a:rPr>
            <a:t> to improve their </a:t>
          </a:r>
          <a:r>
            <a:rPr lang="en-US" dirty="0" err="1">
              <a:latin typeface="Calibri" panose="020F0502020204030204" pitchFamily="34" charset="0"/>
              <a:cs typeface="Calibri" panose="020F0502020204030204" pitchFamily="34" charset="0"/>
            </a:rPr>
            <a:t>health``.Health</a:t>
          </a:r>
          <a:r>
            <a:rPr lang="en-US" dirty="0">
              <a:latin typeface="Calibri" panose="020F0502020204030204" pitchFamily="34" charset="0"/>
              <a:cs typeface="Calibri" panose="020F0502020204030204" pitchFamily="34" charset="0"/>
            </a:rPr>
            <a:t> Promotion Glossary(1998)</a:t>
          </a:r>
        </a:p>
      </dgm:t>
    </dgm:pt>
    <dgm:pt modelId="{4893E1AF-85C7-46A4-B320-CB3A9C4BF51C}" type="parTrans" cxnId="{46FF7653-BD98-42BB-819C-20842B1A8B5E}">
      <dgm:prSet/>
      <dgm:spPr/>
      <dgm:t>
        <a:bodyPr/>
        <a:lstStyle/>
        <a:p>
          <a:endParaRPr lang="en-US"/>
        </a:p>
      </dgm:t>
    </dgm:pt>
    <dgm:pt modelId="{4EB2CA54-9D9A-4096-B94D-F583D4FCDAD0}" type="sibTrans" cxnId="{46FF7653-BD98-42BB-819C-20842B1A8B5E}">
      <dgm:prSet/>
      <dgm:spPr/>
      <dgm:t>
        <a:bodyPr/>
        <a:lstStyle/>
        <a:p>
          <a:endParaRPr lang="en-US"/>
        </a:p>
      </dgm:t>
    </dgm:pt>
    <dgm:pt modelId="{7714B066-0B3C-4388-9104-DD0577A3AB05}">
      <dgm:prSet/>
      <dgm:spPr/>
      <dgm:t>
        <a:bodyPr/>
        <a:lstStyle/>
        <a:p>
          <a:r>
            <a:rPr lang="en-US" dirty="0">
              <a:latin typeface="Calibri" panose="020F0502020204030204" pitchFamily="34" charset="0"/>
              <a:cs typeface="Calibri" panose="020F0502020204030204" pitchFamily="34" charset="0"/>
            </a:rPr>
            <a:t>Health Promotion supports </a:t>
          </a:r>
          <a:r>
            <a:rPr lang="en-US" dirty="0" err="1">
              <a:latin typeface="Calibri" panose="020F0502020204030204" pitchFamily="34" charset="0"/>
              <a:cs typeface="Calibri" panose="020F0502020204030204" pitchFamily="34" charset="0"/>
            </a:rPr>
            <a:t>governments,communities</a:t>
          </a:r>
          <a:r>
            <a:rPr lang="en-US" dirty="0">
              <a:latin typeface="Calibri" panose="020F0502020204030204" pitchFamily="34" charset="0"/>
              <a:cs typeface="Calibri" panose="020F0502020204030204" pitchFamily="34" charset="0"/>
            </a:rPr>
            <a:t> and individuals</a:t>
          </a:r>
        </a:p>
      </dgm:t>
    </dgm:pt>
    <dgm:pt modelId="{5B8508BE-4841-4631-B6C1-C0A6DB957242}" type="parTrans" cxnId="{46DD5A54-720E-4830-9D1D-3B164BF778C4}">
      <dgm:prSet/>
      <dgm:spPr/>
      <dgm:t>
        <a:bodyPr/>
        <a:lstStyle/>
        <a:p>
          <a:endParaRPr lang="en-US"/>
        </a:p>
      </dgm:t>
    </dgm:pt>
    <dgm:pt modelId="{60C6A887-BD37-4E15-9D03-6681F611DF38}" type="sibTrans" cxnId="{46DD5A54-720E-4830-9D1D-3B164BF778C4}">
      <dgm:prSet/>
      <dgm:spPr/>
      <dgm:t>
        <a:bodyPr/>
        <a:lstStyle/>
        <a:p>
          <a:endParaRPr lang="en-US"/>
        </a:p>
      </dgm:t>
    </dgm:pt>
    <dgm:pt modelId="{2B0131DF-01A3-42B6-A74A-A8EC9DE4737D}">
      <dgm:prSet/>
      <dgm:spPr/>
      <dgm:t>
        <a:bodyPr/>
        <a:lstStyle/>
        <a:p>
          <a:r>
            <a:rPr lang="en-US" dirty="0">
              <a:latin typeface="Calibri" panose="020F0502020204030204" pitchFamily="34" charset="0"/>
              <a:cs typeface="Calibri" panose="020F0502020204030204" pitchFamily="34" charset="0"/>
            </a:rPr>
            <a:t>NHS Annual flu </a:t>
          </a:r>
          <a:r>
            <a:rPr lang="en-US" dirty="0" err="1">
              <a:latin typeface="Calibri" panose="020F0502020204030204" pitchFamily="34" charset="0"/>
              <a:cs typeface="Calibri" panose="020F0502020204030204" pitchFamily="34" charset="0"/>
            </a:rPr>
            <a:t>programme</a:t>
          </a:r>
          <a:r>
            <a:rPr lang="en-US" dirty="0">
              <a:latin typeface="Calibri" panose="020F0502020204030204" pitchFamily="34" charset="0"/>
              <a:cs typeface="Calibri" panose="020F0502020204030204" pitchFamily="34" charset="0"/>
            </a:rPr>
            <a:t>-flu vaccination</a:t>
          </a:r>
        </a:p>
      </dgm:t>
    </dgm:pt>
    <dgm:pt modelId="{9955AFDC-878B-4577-B0A1-E52D07411917}" type="parTrans" cxnId="{D13A6752-54B4-4451-8870-6615CD1AF220}">
      <dgm:prSet/>
      <dgm:spPr/>
      <dgm:t>
        <a:bodyPr/>
        <a:lstStyle/>
        <a:p>
          <a:endParaRPr lang="en-US"/>
        </a:p>
      </dgm:t>
    </dgm:pt>
    <dgm:pt modelId="{7C4A2323-FE36-4973-9AE6-3A4BEB92E418}" type="sibTrans" cxnId="{D13A6752-54B4-4451-8870-6615CD1AF220}">
      <dgm:prSet/>
      <dgm:spPr/>
      <dgm:t>
        <a:bodyPr/>
        <a:lstStyle/>
        <a:p>
          <a:endParaRPr lang="en-US"/>
        </a:p>
      </dgm:t>
    </dgm:pt>
    <dgm:pt modelId="{3A433A97-1175-4306-BE50-947CD827ED4C}">
      <dgm:prSet/>
      <dgm:spPr/>
      <dgm:t>
        <a:bodyPr/>
        <a:lstStyle/>
        <a:p>
          <a:r>
            <a:rPr lang="en-US" dirty="0">
              <a:latin typeface="Calibri" panose="020F0502020204030204" pitchFamily="34" charset="0"/>
              <a:cs typeface="Calibri" panose="020F0502020204030204" pitchFamily="34" charset="0"/>
            </a:rPr>
            <a:t>WHO-World Health </a:t>
          </a:r>
          <a:r>
            <a:rPr lang="en-US" dirty="0" err="1">
              <a:latin typeface="Calibri" panose="020F0502020204030204" pitchFamily="34" charset="0"/>
              <a:cs typeface="Calibri" panose="020F0502020204030204" pitchFamily="34" charset="0"/>
            </a:rPr>
            <a:t>Organization,plays</a:t>
          </a:r>
          <a:r>
            <a:rPr lang="en-US" dirty="0">
              <a:latin typeface="Calibri" panose="020F0502020204030204" pitchFamily="34" charset="0"/>
              <a:cs typeface="Calibri" panose="020F0502020204030204" pitchFamily="34" charset="0"/>
            </a:rPr>
            <a:t> an essential role in the global governance of health and disease</a:t>
          </a:r>
        </a:p>
      </dgm:t>
    </dgm:pt>
    <dgm:pt modelId="{88CF1673-CAA2-40E8-81C9-1678689DEFD5}" type="parTrans" cxnId="{AA117831-7FD1-443C-99E7-C6A560E92733}">
      <dgm:prSet/>
      <dgm:spPr/>
      <dgm:t>
        <a:bodyPr/>
        <a:lstStyle/>
        <a:p>
          <a:endParaRPr lang="en-US"/>
        </a:p>
      </dgm:t>
    </dgm:pt>
    <dgm:pt modelId="{975F55CA-CE80-46C8-A847-7D74B664A134}" type="sibTrans" cxnId="{AA117831-7FD1-443C-99E7-C6A560E92733}">
      <dgm:prSet/>
      <dgm:spPr/>
      <dgm:t>
        <a:bodyPr/>
        <a:lstStyle/>
        <a:p>
          <a:endParaRPr lang="en-US"/>
        </a:p>
      </dgm:t>
    </dgm:pt>
    <dgm:pt modelId="{56B0BA54-5561-4577-A38E-E8FC17E0AC9F}" type="pres">
      <dgm:prSet presAssocID="{77BED7B0-0DA0-463E-9132-FA58407EE74C}" presName="linear" presStyleCnt="0">
        <dgm:presLayoutVars>
          <dgm:animLvl val="lvl"/>
          <dgm:resizeHandles val="exact"/>
        </dgm:presLayoutVars>
      </dgm:prSet>
      <dgm:spPr/>
    </dgm:pt>
    <dgm:pt modelId="{0981BDBA-4D75-4DF2-8E29-986E6BFBE745}" type="pres">
      <dgm:prSet presAssocID="{32EEA70A-379B-420A-A597-75D2B2515427}" presName="parentText" presStyleLbl="node1" presStyleIdx="0" presStyleCnt="4">
        <dgm:presLayoutVars>
          <dgm:chMax val="0"/>
          <dgm:bulletEnabled val="1"/>
        </dgm:presLayoutVars>
      </dgm:prSet>
      <dgm:spPr/>
    </dgm:pt>
    <dgm:pt modelId="{C50D2224-F1A0-494B-8E49-E3542873F88D}" type="pres">
      <dgm:prSet presAssocID="{4EB2CA54-9D9A-4096-B94D-F583D4FCDAD0}" presName="spacer" presStyleCnt="0"/>
      <dgm:spPr/>
    </dgm:pt>
    <dgm:pt modelId="{732F012F-39BF-404A-9D48-38BD4237BF36}" type="pres">
      <dgm:prSet presAssocID="{7714B066-0B3C-4388-9104-DD0577A3AB05}" presName="parentText" presStyleLbl="node1" presStyleIdx="1" presStyleCnt="4">
        <dgm:presLayoutVars>
          <dgm:chMax val="0"/>
          <dgm:bulletEnabled val="1"/>
        </dgm:presLayoutVars>
      </dgm:prSet>
      <dgm:spPr/>
    </dgm:pt>
    <dgm:pt modelId="{626DA839-C7C8-4F6C-BD01-CD64D444B2D8}" type="pres">
      <dgm:prSet presAssocID="{60C6A887-BD37-4E15-9D03-6681F611DF38}" presName="spacer" presStyleCnt="0"/>
      <dgm:spPr/>
    </dgm:pt>
    <dgm:pt modelId="{F7166673-ACAF-4E26-9E6E-907FFE1910B1}" type="pres">
      <dgm:prSet presAssocID="{2B0131DF-01A3-42B6-A74A-A8EC9DE4737D}" presName="parentText" presStyleLbl="node1" presStyleIdx="2" presStyleCnt="4">
        <dgm:presLayoutVars>
          <dgm:chMax val="0"/>
          <dgm:bulletEnabled val="1"/>
        </dgm:presLayoutVars>
      </dgm:prSet>
      <dgm:spPr/>
    </dgm:pt>
    <dgm:pt modelId="{9A786B6F-2FA6-4E0B-91D7-CE1F5BF43BA2}" type="pres">
      <dgm:prSet presAssocID="{7C4A2323-FE36-4973-9AE6-3A4BEB92E418}" presName="spacer" presStyleCnt="0"/>
      <dgm:spPr/>
    </dgm:pt>
    <dgm:pt modelId="{83C2099E-96E2-4BEF-92F4-7813E7A70517}" type="pres">
      <dgm:prSet presAssocID="{3A433A97-1175-4306-BE50-947CD827ED4C}" presName="parentText" presStyleLbl="node1" presStyleIdx="3" presStyleCnt="4">
        <dgm:presLayoutVars>
          <dgm:chMax val="0"/>
          <dgm:bulletEnabled val="1"/>
        </dgm:presLayoutVars>
      </dgm:prSet>
      <dgm:spPr/>
    </dgm:pt>
  </dgm:ptLst>
  <dgm:cxnLst>
    <dgm:cxn modelId="{6F787004-B8A4-044F-98BB-937122CCD18F}" type="presOf" srcId="{3A433A97-1175-4306-BE50-947CD827ED4C}" destId="{83C2099E-96E2-4BEF-92F4-7813E7A70517}" srcOrd="0" destOrd="0" presId="urn:microsoft.com/office/officeart/2005/8/layout/vList2"/>
    <dgm:cxn modelId="{C54D4F0A-B185-7941-BDD8-23DA5173AF5F}" type="presOf" srcId="{2B0131DF-01A3-42B6-A74A-A8EC9DE4737D}" destId="{F7166673-ACAF-4E26-9E6E-907FFE1910B1}" srcOrd="0" destOrd="0" presId="urn:microsoft.com/office/officeart/2005/8/layout/vList2"/>
    <dgm:cxn modelId="{AA117831-7FD1-443C-99E7-C6A560E92733}" srcId="{77BED7B0-0DA0-463E-9132-FA58407EE74C}" destId="{3A433A97-1175-4306-BE50-947CD827ED4C}" srcOrd="3" destOrd="0" parTransId="{88CF1673-CAA2-40E8-81C9-1678689DEFD5}" sibTransId="{975F55CA-CE80-46C8-A847-7D74B664A134}"/>
    <dgm:cxn modelId="{D13A6752-54B4-4451-8870-6615CD1AF220}" srcId="{77BED7B0-0DA0-463E-9132-FA58407EE74C}" destId="{2B0131DF-01A3-42B6-A74A-A8EC9DE4737D}" srcOrd="2" destOrd="0" parTransId="{9955AFDC-878B-4577-B0A1-E52D07411917}" sibTransId="{7C4A2323-FE36-4973-9AE6-3A4BEB92E418}"/>
    <dgm:cxn modelId="{46FF7653-BD98-42BB-819C-20842B1A8B5E}" srcId="{77BED7B0-0DA0-463E-9132-FA58407EE74C}" destId="{32EEA70A-379B-420A-A597-75D2B2515427}" srcOrd="0" destOrd="0" parTransId="{4893E1AF-85C7-46A4-B320-CB3A9C4BF51C}" sibTransId="{4EB2CA54-9D9A-4096-B94D-F583D4FCDAD0}"/>
    <dgm:cxn modelId="{46DD5A54-720E-4830-9D1D-3B164BF778C4}" srcId="{77BED7B0-0DA0-463E-9132-FA58407EE74C}" destId="{7714B066-0B3C-4388-9104-DD0577A3AB05}" srcOrd="1" destOrd="0" parTransId="{5B8508BE-4841-4631-B6C1-C0A6DB957242}" sibTransId="{60C6A887-BD37-4E15-9D03-6681F611DF38}"/>
    <dgm:cxn modelId="{695FBF8A-12A3-B84B-B70E-79DFF1416F80}" type="presOf" srcId="{77BED7B0-0DA0-463E-9132-FA58407EE74C}" destId="{56B0BA54-5561-4577-A38E-E8FC17E0AC9F}" srcOrd="0" destOrd="0" presId="urn:microsoft.com/office/officeart/2005/8/layout/vList2"/>
    <dgm:cxn modelId="{37E316A1-BB6E-164D-A08E-230AE47C18D1}" type="presOf" srcId="{7714B066-0B3C-4388-9104-DD0577A3AB05}" destId="{732F012F-39BF-404A-9D48-38BD4237BF36}" srcOrd="0" destOrd="0" presId="urn:microsoft.com/office/officeart/2005/8/layout/vList2"/>
    <dgm:cxn modelId="{7BDC67CC-F1D3-9D4A-91ED-907AC7BFD85F}" type="presOf" srcId="{32EEA70A-379B-420A-A597-75D2B2515427}" destId="{0981BDBA-4D75-4DF2-8E29-986E6BFBE745}" srcOrd="0" destOrd="0" presId="urn:microsoft.com/office/officeart/2005/8/layout/vList2"/>
    <dgm:cxn modelId="{EA643457-9683-0B43-ABB9-D506D4D966AE}" type="presParOf" srcId="{56B0BA54-5561-4577-A38E-E8FC17E0AC9F}" destId="{0981BDBA-4D75-4DF2-8E29-986E6BFBE745}" srcOrd="0" destOrd="0" presId="urn:microsoft.com/office/officeart/2005/8/layout/vList2"/>
    <dgm:cxn modelId="{62BE09AD-00B2-644F-A6CF-3C1C0A148AEC}" type="presParOf" srcId="{56B0BA54-5561-4577-A38E-E8FC17E0AC9F}" destId="{C50D2224-F1A0-494B-8E49-E3542873F88D}" srcOrd="1" destOrd="0" presId="urn:microsoft.com/office/officeart/2005/8/layout/vList2"/>
    <dgm:cxn modelId="{2768D91B-F976-5941-A0E3-D21843656E41}" type="presParOf" srcId="{56B0BA54-5561-4577-A38E-E8FC17E0AC9F}" destId="{732F012F-39BF-404A-9D48-38BD4237BF36}" srcOrd="2" destOrd="0" presId="urn:microsoft.com/office/officeart/2005/8/layout/vList2"/>
    <dgm:cxn modelId="{976DB836-B4BC-E14D-9D4C-C2FE01432E37}" type="presParOf" srcId="{56B0BA54-5561-4577-A38E-E8FC17E0AC9F}" destId="{626DA839-C7C8-4F6C-BD01-CD64D444B2D8}" srcOrd="3" destOrd="0" presId="urn:microsoft.com/office/officeart/2005/8/layout/vList2"/>
    <dgm:cxn modelId="{23C3CC6E-7088-DE40-8F57-21B2868690F2}" type="presParOf" srcId="{56B0BA54-5561-4577-A38E-E8FC17E0AC9F}" destId="{F7166673-ACAF-4E26-9E6E-907FFE1910B1}" srcOrd="4" destOrd="0" presId="urn:microsoft.com/office/officeart/2005/8/layout/vList2"/>
    <dgm:cxn modelId="{227D9D82-A863-3944-8CD6-CA661FA55405}" type="presParOf" srcId="{56B0BA54-5561-4577-A38E-E8FC17E0AC9F}" destId="{9A786B6F-2FA6-4E0B-91D7-CE1F5BF43BA2}" srcOrd="5" destOrd="0" presId="urn:microsoft.com/office/officeart/2005/8/layout/vList2"/>
    <dgm:cxn modelId="{56CE7815-52D8-3D40-A6A6-ED2A0B85952D}" type="presParOf" srcId="{56B0BA54-5561-4577-A38E-E8FC17E0AC9F}" destId="{83C2099E-96E2-4BEF-92F4-7813E7A7051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583D42C-1A27-4623-BF62-2BB0C430DD2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3E6E773-4116-4679-88CE-6D6E8BE173F0}">
      <dgm:prSet custT="1"/>
      <dgm:spPr/>
      <dgm:t>
        <a:bodyPr/>
        <a:lstStyle/>
        <a:p>
          <a:r>
            <a:rPr lang="en-US" sz="2400" dirty="0">
              <a:latin typeface="Calibri" panose="020F0502020204030204" pitchFamily="34" charset="0"/>
              <a:cs typeface="Calibri" panose="020F0502020204030204" pitchFamily="34" charset="0"/>
            </a:rPr>
            <a:t>The term ``Health </a:t>
          </a:r>
          <a:r>
            <a:rPr lang="en-US" sz="2400" dirty="0" err="1">
              <a:latin typeface="Calibri" panose="020F0502020204030204" pitchFamily="34" charset="0"/>
              <a:cs typeface="Calibri" panose="020F0502020204030204" pitchFamily="34" charset="0"/>
            </a:rPr>
            <a:t>Promotion``was</a:t>
          </a:r>
          <a:r>
            <a:rPr lang="en-US" sz="2400" dirty="0">
              <a:latin typeface="Calibri" panose="020F0502020204030204" pitchFamily="34" charset="0"/>
              <a:cs typeface="Calibri" panose="020F0502020204030204" pitchFamily="34" charset="0"/>
            </a:rPr>
            <a:t> coined in 1945 by Henry </a:t>
          </a:r>
          <a:r>
            <a:rPr lang="en-US" sz="2400" dirty="0" err="1">
              <a:latin typeface="Calibri" panose="020F0502020204030204" pitchFamily="34" charset="0"/>
              <a:cs typeface="Calibri" panose="020F0502020204030204" pitchFamily="34" charset="0"/>
            </a:rPr>
            <a:t>E.Sigerist,who</a:t>
          </a:r>
          <a:r>
            <a:rPr lang="en-US" sz="2400" dirty="0">
              <a:latin typeface="Calibri" panose="020F0502020204030204" pitchFamily="34" charset="0"/>
              <a:cs typeface="Calibri" panose="020F0502020204030204" pitchFamily="34" charset="0"/>
            </a:rPr>
            <a:t> defined the four major tasks of medicine as promotion of </a:t>
          </a:r>
          <a:r>
            <a:rPr lang="en-US" sz="2400" dirty="0" err="1">
              <a:latin typeface="Calibri" panose="020F0502020204030204" pitchFamily="34" charset="0"/>
              <a:cs typeface="Calibri" panose="020F0502020204030204" pitchFamily="34" charset="0"/>
            </a:rPr>
            <a:t>health.His</a:t>
          </a:r>
          <a:r>
            <a:rPr lang="en-US" sz="2400" dirty="0">
              <a:latin typeface="Calibri" panose="020F0502020204030204" pitchFamily="34" charset="0"/>
              <a:cs typeface="Calibri" panose="020F0502020204030204" pitchFamily="34" charset="0"/>
            </a:rPr>
            <a:t> statement that health was promoted by providing a decent standard of living ,good labor </a:t>
          </a:r>
          <a:r>
            <a:rPr lang="en-US" sz="2400" dirty="0" err="1">
              <a:latin typeface="Calibri" panose="020F0502020204030204" pitchFamily="34" charset="0"/>
              <a:cs typeface="Calibri" panose="020F0502020204030204" pitchFamily="34" charset="0"/>
            </a:rPr>
            <a:t>conditions,education</a:t>
          </a:r>
          <a:r>
            <a:rPr lang="en-US" sz="2400" dirty="0">
              <a:latin typeface="Calibri" panose="020F0502020204030204" pitchFamily="34" charset="0"/>
              <a:cs typeface="Calibri" panose="020F0502020204030204" pitchFamily="34" charset="0"/>
            </a:rPr>
            <a:t> but poverty and deprivation affecting millions of people who were living  in extremely degraded environment affected health.</a:t>
          </a:r>
        </a:p>
      </dgm:t>
    </dgm:pt>
    <dgm:pt modelId="{3D174F80-A9C2-4C84-BF64-D82CD4A53A8D}" type="parTrans" cxnId="{512D2F84-7159-44C2-870C-54A2C7A8259C}">
      <dgm:prSet/>
      <dgm:spPr/>
      <dgm:t>
        <a:bodyPr/>
        <a:lstStyle/>
        <a:p>
          <a:endParaRPr lang="en-US"/>
        </a:p>
      </dgm:t>
    </dgm:pt>
    <dgm:pt modelId="{9BE41F77-1891-498F-88A2-008B673B67F7}" type="sibTrans" cxnId="{512D2F84-7159-44C2-870C-54A2C7A8259C}">
      <dgm:prSet/>
      <dgm:spPr/>
      <dgm:t>
        <a:bodyPr/>
        <a:lstStyle/>
        <a:p>
          <a:endParaRPr lang="en-US"/>
        </a:p>
      </dgm:t>
    </dgm:pt>
    <dgm:pt modelId="{A620EA71-9887-4D69-8910-4E53A5B8EE42}">
      <dgm:prSet/>
      <dgm:spPr/>
      <dgm:t>
        <a:bodyPr/>
        <a:lstStyle/>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Today ,Health Promotion ,is more relevant than ever in addressing public health problems</a:t>
          </a:r>
        </a:p>
      </dgm:t>
    </dgm:pt>
    <dgm:pt modelId="{DB1C466B-BE74-4ACB-8008-E9D530D33B4D}" type="parTrans" cxnId="{3923B59A-3134-4D65-BFBA-6013A3C3E53D}">
      <dgm:prSet/>
      <dgm:spPr/>
      <dgm:t>
        <a:bodyPr/>
        <a:lstStyle/>
        <a:p>
          <a:endParaRPr lang="en-US"/>
        </a:p>
      </dgm:t>
    </dgm:pt>
    <dgm:pt modelId="{A41AC46D-BAB9-4E34-BF76-0B04BDDDDD13}" type="sibTrans" cxnId="{3923B59A-3134-4D65-BFBA-6013A3C3E53D}">
      <dgm:prSet/>
      <dgm:spPr/>
      <dgm:t>
        <a:bodyPr/>
        <a:lstStyle/>
        <a:p>
          <a:endParaRPr lang="en-US"/>
        </a:p>
      </dgm:t>
    </dgm:pt>
    <dgm:pt modelId="{FE5128A8-297C-4D6B-8D75-73CC7DFCA41A}">
      <dgm:prSet/>
      <dgm:spPr/>
      <dgm:t>
        <a:bodyPr/>
        <a:lstStyle/>
        <a:p>
          <a:r>
            <a:rPr lang="en-US" dirty="0">
              <a:latin typeface="Calibri" panose="020F0502020204030204" pitchFamily="34" charset="0"/>
              <a:cs typeface="Calibri" panose="020F0502020204030204" pitchFamily="34" charset="0"/>
            </a:rPr>
            <a:t>The factors which aid progress and development in today`s world such as globalization of </a:t>
          </a:r>
          <a:r>
            <a:rPr lang="en-US" dirty="0" err="1">
              <a:latin typeface="Calibri" panose="020F0502020204030204" pitchFamily="34" charset="0"/>
              <a:cs typeface="Calibri" panose="020F0502020204030204" pitchFamily="34" charset="0"/>
            </a:rPr>
            <a:t>trade,urbanization,ease</a:t>
          </a:r>
          <a:r>
            <a:rPr lang="en-US" dirty="0">
              <a:latin typeface="Calibri" panose="020F0502020204030204" pitchFamily="34" charset="0"/>
              <a:cs typeface="Calibri" panose="020F0502020204030204" pitchFamily="34" charset="0"/>
            </a:rPr>
            <a:t> of global </a:t>
          </a:r>
          <a:r>
            <a:rPr lang="en-US" dirty="0" err="1">
              <a:latin typeface="Calibri" panose="020F0502020204030204" pitchFamily="34" charset="0"/>
              <a:cs typeface="Calibri" panose="020F0502020204030204" pitchFamily="34" charset="0"/>
            </a:rPr>
            <a:t>travel,advanced</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technologies,etc</a:t>
          </a:r>
          <a:endParaRPr lang="en-US" dirty="0">
            <a:latin typeface="Calibri" panose="020F0502020204030204" pitchFamily="34" charset="0"/>
            <a:cs typeface="Calibri" panose="020F0502020204030204" pitchFamily="34" charset="0"/>
          </a:endParaRPr>
        </a:p>
      </dgm:t>
    </dgm:pt>
    <dgm:pt modelId="{7C75E8CC-E8C9-478C-BA4A-B56E4D46A034}" type="parTrans" cxnId="{E71A0075-5F79-4055-ADB3-D80EC55A4F0C}">
      <dgm:prSet/>
      <dgm:spPr/>
      <dgm:t>
        <a:bodyPr/>
        <a:lstStyle/>
        <a:p>
          <a:endParaRPr lang="en-US"/>
        </a:p>
      </dgm:t>
    </dgm:pt>
    <dgm:pt modelId="{0181E4EC-5FCD-4426-AEB8-9CDC8C1C02C1}" type="sibTrans" cxnId="{E71A0075-5F79-4055-ADB3-D80EC55A4F0C}">
      <dgm:prSet/>
      <dgm:spPr/>
      <dgm:t>
        <a:bodyPr/>
        <a:lstStyle/>
        <a:p>
          <a:endParaRPr lang="en-US"/>
        </a:p>
      </dgm:t>
    </dgm:pt>
    <dgm:pt modelId="{A1C05035-23BF-43A6-BDD0-9DDDD177D5FB}" type="pres">
      <dgm:prSet presAssocID="{1583D42C-1A27-4623-BF62-2BB0C430DD22}" presName="vert0" presStyleCnt="0">
        <dgm:presLayoutVars>
          <dgm:dir/>
          <dgm:animOne val="branch"/>
          <dgm:animLvl val="lvl"/>
        </dgm:presLayoutVars>
      </dgm:prSet>
      <dgm:spPr/>
    </dgm:pt>
    <dgm:pt modelId="{FA4F9567-1295-4301-9BA0-A41518F99870}" type="pres">
      <dgm:prSet presAssocID="{73E6E773-4116-4679-88CE-6D6E8BE173F0}" presName="thickLine" presStyleLbl="alignNode1" presStyleIdx="0" presStyleCnt="3"/>
      <dgm:spPr/>
    </dgm:pt>
    <dgm:pt modelId="{5DDAA3C5-8CD0-4FFD-A4C3-A92C7E645A88}" type="pres">
      <dgm:prSet presAssocID="{73E6E773-4116-4679-88CE-6D6E8BE173F0}" presName="horz1" presStyleCnt="0"/>
      <dgm:spPr/>
    </dgm:pt>
    <dgm:pt modelId="{57572AA6-33E0-4ECC-B088-4651C5E1BC12}" type="pres">
      <dgm:prSet presAssocID="{73E6E773-4116-4679-88CE-6D6E8BE173F0}" presName="tx1" presStyleLbl="revTx" presStyleIdx="0" presStyleCnt="3"/>
      <dgm:spPr/>
    </dgm:pt>
    <dgm:pt modelId="{54DBDDFE-E709-4086-B4DE-46386FE492CB}" type="pres">
      <dgm:prSet presAssocID="{73E6E773-4116-4679-88CE-6D6E8BE173F0}" presName="vert1" presStyleCnt="0"/>
      <dgm:spPr/>
    </dgm:pt>
    <dgm:pt modelId="{F6CF4E97-DDB5-4593-A1EA-C8A5EC66A2CA}" type="pres">
      <dgm:prSet presAssocID="{A620EA71-9887-4D69-8910-4E53A5B8EE42}" presName="thickLine" presStyleLbl="alignNode1" presStyleIdx="1" presStyleCnt="3"/>
      <dgm:spPr/>
    </dgm:pt>
    <dgm:pt modelId="{71284EF6-A0CD-442C-8909-F1F27AD332D2}" type="pres">
      <dgm:prSet presAssocID="{A620EA71-9887-4D69-8910-4E53A5B8EE42}" presName="horz1" presStyleCnt="0"/>
      <dgm:spPr/>
    </dgm:pt>
    <dgm:pt modelId="{AF53CDA2-40BA-411E-935F-FCD781A26AC3}" type="pres">
      <dgm:prSet presAssocID="{A620EA71-9887-4D69-8910-4E53A5B8EE42}" presName="tx1" presStyleLbl="revTx" presStyleIdx="1" presStyleCnt="3"/>
      <dgm:spPr/>
    </dgm:pt>
    <dgm:pt modelId="{D19EB862-A397-4965-813C-19DDFABB089B}" type="pres">
      <dgm:prSet presAssocID="{A620EA71-9887-4D69-8910-4E53A5B8EE42}" presName="vert1" presStyleCnt="0"/>
      <dgm:spPr/>
    </dgm:pt>
    <dgm:pt modelId="{9CEBE2E6-E1E9-4136-8DD2-9F53C5C52126}" type="pres">
      <dgm:prSet presAssocID="{FE5128A8-297C-4D6B-8D75-73CC7DFCA41A}" presName="thickLine" presStyleLbl="alignNode1" presStyleIdx="2" presStyleCnt="3"/>
      <dgm:spPr/>
    </dgm:pt>
    <dgm:pt modelId="{6B1D6252-A641-4295-9086-BC1CF9FFFB51}" type="pres">
      <dgm:prSet presAssocID="{FE5128A8-297C-4D6B-8D75-73CC7DFCA41A}" presName="horz1" presStyleCnt="0"/>
      <dgm:spPr/>
    </dgm:pt>
    <dgm:pt modelId="{5DBC97E7-051D-4BBA-9289-D1D291ED7276}" type="pres">
      <dgm:prSet presAssocID="{FE5128A8-297C-4D6B-8D75-73CC7DFCA41A}" presName="tx1" presStyleLbl="revTx" presStyleIdx="2" presStyleCnt="3"/>
      <dgm:spPr/>
    </dgm:pt>
    <dgm:pt modelId="{234C8A68-5CAF-4A33-9930-D83073AE944B}" type="pres">
      <dgm:prSet presAssocID="{FE5128A8-297C-4D6B-8D75-73CC7DFCA41A}" presName="vert1" presStyleCnt="0"/>
      <dgm:spPr/>
    </dgm:pt>
  </dgm:ptLst>
  <dgm:cxnLst>
    <dgm:cxn modelId="{17757145-61EB-4611-B2A7-E36D8155C962}" type="presOf" srcId="{73E6E773-4116-4679-88CE-6D6E8BE173F0}" destId="{57572AA6-33E0-4ECC-B088-4651C5E1BC12}" srcOrd="0" destOrd="0" presId="urn:microsoft.com/office/officeart/2008/layout/LinedList"/>
    <dgm:cxn modelId="{A84E2454-070A-4CB9-804A-BCC017F5041B}" type="presOf" srcId="{1583D42C-1A27-4623-BF62-2BB0C430DD22}" destId="{A1C05035-23BF-43A6-BDD0-9DDDD177D5FB}" srcOrd="0" destOrd="0" presId="urn:microsoft.com/office/officeart/2008/layout/LinedList"/>
    <dgm:cxn modelId="{E71A0075-5F79-4055-ADB3-D80EC55A4F0C}" srcId="{1583D42C-1A27-4623-BF62-2BB0C430DD22}" destId="{FE5128A8-297C-4D6B-8D75-73CC7DFCA41A}" srcOrd="2" destOrd="0" parTransId="{7C75E8CC-E8C9-478C-BA4A-B56E4D46A034}" sibTransId="{0181E4EC-5FCD-4426-AEB8-9CDC8C1C02C1}"/>
    <dgm:cxn modelId="{512D2F84-7159-44C2-870C-54A2C7A8259C}" srcId="{1583D42C-1A27-4623-BF62-2BB0C430DD22}" destId="{73E6E773-4116-4679-88CE-6D6E8BE173F0}" srcOrd="0" destOrd="0" parTransId="{3D174F80-A9C2-4C84-BF64-D82CD4A53A8D}" sibTransId="{9BE41F77-1891-498F-88A2-008B673B67F7}"/>
    <dgm:cxn modelId="{3923B59A-3134-4D65-BFBA-6013A3C3E53D}" srcId="{1583D42C-1A27-4623-BF62-2BB0C430DD22}" destId="{A620EA71-9887-4D69-8910-4E53A5B8EE42}" srcOrd="1" destOrd="0" parTransId="{DB1C466B-BE74-4ACB-8008-E9D530D33B4D}" sibTransId="{A41AC46D-BAB9-4E34-BF76-0B04BDDDDD13}"/>
    <dgm:cxn modelId="{CC5152C6-D092-4867-AED0-8CBDB1665CC7}" type="presOf" srcId="{A620EA71-9887-4D69-8910-4E53A5B8EE42}" destId="{AF53CDA2-40BA-411E-935F-FCD781A26AC3}" srcOrd="0" destOrd="0" presId="urn:microsoft.com/office/officeart/2008/layout/LinedList"/>
    <dgm:cxn modelId="{D088FECC-AC09-445D-92F4-704F13064E09}" type="presOf" srcId="{FE5128A8-297C-4D6B-8D75-73CC7DFCA41A}" destId="{5DBC97E7-051D-4BBA-9289-D1D291ED7276}" srcOrd="0" destOrd="0" presId="urn:microsoft.com/office/officeart/2008/layout/LinedList"/>
    <dgm:cxn modelId="{310F8606-462A-4A24-A410-B061F3F94522}" type="presParOf" srcId="{A1C05035-23BF-43A6-BDD0-9DDDD177D5FB}" destId="{FA4F9567-1295-4301-9BA0-A41518F99870}" srcOrd="0" destOrd="0" presId="urn:microsoft.com/office/officeart/2008/layout/LinedList"/>
    <dgm:cxn modelId="{1596A0F1-C781-470F-8FC5-928A01074236}" type="presParOf" srcId="{A1C05035-23BF-43A6-BDD0-9DDDD177D5FB}" destId="{5DDAA3C5-8CD0-4FFD-A4C3-A92C7E645A88}" srcOrd="1" destOrd="0" presId="urn:microsoft.com/office/officeart/2008/layout/LinedList"/>
    <dgm:cxn modelId="{3341273A-4D19-492D-A250-AD8680320FFC}" type="presParOf" srcId="{5DDAA3C5-8CD0-4FFD-A4C3-A92C7E645A88}" destId="{57572AA6-33E0-4ECC-B088-4651C5E1BC12}" srcOrd="0" destOrd="0" presId="urn:microsoft.com/office/officeart/2008/layout/LinedList"/>
    <dgm:cxn modelId="{ED39EA8A-4974-4EF7-8CDE-4FC1A57D5F45}" type="presParOf" srcId="{5DDAA3C5-8CD0-4FFD-A4C3-A92C7E645A88}" destId="{54DBDDFE-E709-4086-B4DE-46386FE492CB}" srcOrd="1" destOrd="0" presId="urn:microsoft.com/office/officeart/2008/layout/LinedList"/>
    <dgm:cxn modelId="{1A5D6AFC-7AE9-4F5A-A795-747E4C39C8DC}" type="presParOf" srcId="{A1C05035-23BF-43A6-BDD0-9DDDD177D5FB}" destId="{F6CF4E97-DDB5-4593-A1EA-C8A5EC66A2CA}" srcOrd="2" destOrd="0" presId="urn:microsoft.com/office/officeart/2008/layout/LinedList"/>
    <dgm:cxn modelId="{8E6A64F8-82C4-400E-8426-FBC55C5D01AC}" type="presParOf" srcId="{A1C05035-23BF-43A6-BDD0-9DDDD177D5FB}" destId="{71284EF6-A0CD-442C-8909-F1F27AD332D2}" srcOrd="3" destOrd="0" presId="urn:microsoft.com/office/officeart/2008/layout/LinedList"/>
    <dgm:cxn modelId="{81875D5A-97BA-4F7C-A27F-203BACE8EDC6}" type="presParOf" srcId="{71284EF6-A0CD-442C-8909-F1F27AD332D2}" destId="{AF53CDA2-40BA-411E-935F-FCD781A26AC3}" srcOrd="0" destOrd="0" presId="urn:microsoft.com/office/officeart/2008/layout/LinedList"/>
    <dgm:cxn modelId="{AB56222D-EFE1-4F60-A45B-EC065FB93582}" type="presParOf" srcId="{71284EF6-A0CD-442C-8909-F1F27AD332D2}" destId="{D19EB862-A397-4965-813C-19DDFABB089B}" srcOrd="1" destOrd="0" presId="urn:microsoft.com/office/officeart/2008/layout/LinedList"/>
    <dgm:cxn modelId="{DAA45682-4B34-4813-A03B-088E4286A826}" type="presParOf" srcId="{A1C05035-23BF-43A6-BDD0-9DDDD177D5FB}" destId="{9CEBE2E6-E1E9-4136-8DD2-9F53C5C52126}" srcOrd="4" destOrd="0" presId="urn:microsoft.com/office/officeart/2008/layout/LinedList"/>
    <dgm:cxn modelId="{CCF937BE-8283-45A8-81E6-CC28664CF8C8}" type="presParOf" srcId="{A1C05035-23BF-43A6-BDD0-9DDDD177D5FB}" destId="{6B1D6252-A641-4295-9086-BC1CF9FFFB51}" srcOrd="5" destOrd="0" presId="urn:microsoft.com/office/officeart/2008/layout/LinedList"/>
    <dgm:cxn modelId="{8AE8FD35-85BF-40ED-AF61-27BD41977D98}" type="presParOf" srcId="{6B1D6252-A641-4295-9086-BC1CF9FFFB51}" destId="{5DBC97E7-051D-4BBA-9289-D1D291ED7276}" srcOrd="0" destOrd="0" presId="urn:microsoft.com/office/officeart/2008/layout/LinedList"/>
    <dgm:cxn modelId="{305DFA21-6723-4BE6-AB2A-5179DD82BE8B}" type="presParOf" srcId="{6B1D6252-A641-4295-9086-BC1CF9FFFB51}" destId="{234C8A68-5CAF-4A33-9930-D83073AE94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BBA8618-B9E3-44DC-B877-6FBB8DD47A4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62DD537-A606-4F81-9E05-45CAD108FF98}">
      <dgm:prSet/>
      <dgm:spPr/>
      <dgm:t>
        <a:bodyPr/>
        <a:lstStyle/>
        <a:p>
          <a:r>
            <a:rPr lang="en-US" dirty="0">
              <a:latin typeface="Calibri" panose="020F0502020204030204" pitchFamily="34" charset="0"/>
              <a:cs typeface="Calibri" panose="020F0502020204030204" pitchFamily="34" charset="0"/>
            </a:rPr>
            <a:t>Health promotion improves the health status of </a:t>
          </a:r>
          <a:r>
            <a:rPr lang="en-US" dirty="0" err="1">
              <a:latin typeface="Calibri" panose="020F0502020204030204" pitchFamily="34" charset="0"/>
              <a:cs typeface="Calibri" panose="020F0502020204030204" pitchFamily="34" charset="0"/>
            </a:rPr>
            <a:t>individuals,families,communities,states</a:t>
          </a:r>
          <a:r>
            <a:rPr lang="en-US" dirty="0">
              <a:latin typeface="Calibri" panose="020F0502020204030204" pitchFamily="34" charset="0"/>
              <a:cs typeface="Calibri" panose="020F0502020204030204" pitchFamily="34" charset="0"/>
            </a:rPr>
            <a:t> and the nation</a:t>
          </a:r>
        </a:p>
      </dgm:t>
    </dgm:pt>
    <dgm:pt modelId="{48AD3466-20BD-44EB-8713-3122E0A3F50D}" type="parTrans" cxnId="{74B7DC60-DB92-4B9D-80FE-630B3A67E588}">
      <dgm:prSet/>
      <dgm:spPr/>
      <dgm:t>
        <a:bodyPr/>
        <a:lstStyle/>
        <a:p>
          <a:endParaRPr lang="en-US"/>
        </a:p>
      </dgm:t>
    </dgm:pt>
    <dgm:pt modelId="{C6DFB3EF-A681-4D3D-9479-2359EE8F5109}" type="sibTrans" cxnId="{74B7DC60-DB92-4B9D-80FE-630B3A67E588}">
      <dgm:prSet/>
      <dgm:spPr/>
      <dgm:t>
        <a:bodyPr/>
        <a:lstStyle/>
        <a:p>
          <a:endParaRPr lang="en-US"/>
        </a:p>
      </dgm:t>
    </dgm:pt>
    <dgm:pt modelId="{F38F603F-4D11-4742-8C8E-16E773797B44}">
      <dgm:prSet/>
      <dgm:spPr/>
      <dgm:t>
        <a:bodyPr/>
        <a:lstStyle/>
        <a:p>
          <a:r>
            <a:rPr lang="en-US" dirty="0">
              <a:latin typeface="Calibri" panose="020F0502020204030204" pitchFamily="34" charset="0"/>
              <a:cs typeface="Calibri" panose="020F0502020204030204" pitchFamily="34" charset="0"/>
            </a:rPr>
            <a:t>Health promotion enhances the quality of life </a:t>
          </a:r>
        </a:p>
      </dgm:t>
    </dgm:pt>
    <dgm:pt modelId="{24716DAF-55E9-4CBE-8F0B-574D8C5CD24A}" type="parTrans" cxnId="{F21C0AEB-A78E-46B4-A43B-C50AA4C36EBC}">
      <dgm:prSet/>
      <dgm:spPr/>
      <dgm:t>
        <a:bodyPr/>
        <a:lstStyle/>
        <a:p>
          <a:endParaRPr lang="en-US"/>
        </a:p>
      </dgm:t>
    </dgm:pt>
    <dgm:pt modelId="{C8C41DDC-0AD0-4E7A-9D88-807A806D75EB}" type="sibTrans" cxnId="{F21C0AEB-A78E-46B4-A43B-C50AA4C36EBC}">
      <dgm:prSet/>
      <dgm:spPr/>
      <dgm:t>
        <a:bodyPr/>
        <a:lstStyle/>
        <a:p>
          <a:endParaRPr lang="en-US"/>
        </a:p>
      </dgm:t>
    </dgm:pt>
    <dgm:pt modelId="{47F9FD27-F487-4C40-BD64-B87F6D58B537}">
      <dgm:prSet/>
      <dgm:spPr/>
      <dgm:t>
        <a:bodyPr/>
        <a:lstStyle/>
        <a:p>
          <a:r>
            <a:rPr lang="en-US" dirty="0">
              <a:latin typeface="Calibri" panose="020F0502020204030204" pitchFamily="34" charset="0"/>
              <a:cs typeface="Calibri" panose="020F0502020204030204" pitchFamily="34" charset="0"/>
            </a:rPr>
            <a:t>Health promotion reduces premature deaths   (NHS)</a:t>
          </a:r>
        </a:p>
      </dgm:t>
    </dgm:pt>
    <dgm:pt modelId="{CE9F5E20-85E2-4BF3-BE52-32E9153722AD}" type="parTrans" cxnId="{02C5FD5D-8193-401C-A098-813FCA86AB28}">
      <dgm:prSet/>
      <dgm:spPr/>
      <dgm:t>
        <a:bodyPr/>
        <a:lstStyle/>
        <a:p>
          <a:endParaRPr lang="en-US"/>
        </a:p>
      </dgm:t>
    </dgm:pt>
    <dgm:pt modelId="{DE25D0C9-FF43-4B2D-852B-8A1FE5217E49}" type="sibTrans" cxnId="{02C5FD5D-8193-401C-A098-813FCA86AB28}">
      <dgm:prSet/>
      <dgm:spPr/>
      <dgm:t>
        <a:bodyPr/>
        <a:lstStyle/>
        <a:p>
          <a:endParaRPr lang="en-US"/>
        </a:p>
      </dgm:t>
    </dgm:pt>
    <dgm:pt modelId="{8D198C1C-BC12-41A4-98F5-902BBFF2A60F}" type="pres">
      <dgm:prSet presAssocID="{EBBA8618-B9E3-44DC-B877-6FBB8DD47A45}" presName="linear" presStyleCnt="0">
        <dgm:presLayoutVars>
          <dgm:animLvl val="lvl"/>
          <dgm:resizeHandles val="exact"/>
        </dgm:presLayoutVars>
      </dgm:prSet>
      <dgm:spPr/>
    </dgm:pt>
    <dgm:pt modelId="{84532EBC-ECA7-437C-980C-FB6A967F4148}" type="pres">
      <dgm:prSet presAssocID="{D62DD537-A606-4F81-9E05-45CAD108FF98}" presName="parentText" presStyleLbl="node1" presStyleIdx="0" presStyleCnt="3">
        <dgm:presLayoutVars>
          <dgm:chMax val="0"/>
          <dgm:bulletEnabled val="1"/>
        </dgm:presLayoutVars>
      </dgm:prSet>
      <dgm:spPr/>
    </dgm:pt>
    <dgm:pt modelId="{7FC6132C-44B8-466C-8B3E-EE0F36F9AA3B}" type="pres">
      <dgm:prSet presAssocID="{C6DFB3EF-A681-4D3D-9479-2359EE8F5109}" presName="spacer" presStyleCnt="0"/>
      <dgm:spPr/>
    </dgm:pt>
    <dgm:pt modelId="{D1A43784-2967-4D2B-A455-9AFC800DAB63}" type="pres">
      <dgm:prSet presAssocID="{F38F603F-4D11-4742-8C8E-16E773797B44}" presName="parentText" presStyleLbl="node1" presStyleIdx="1" presStyleCnt="3">
        <dgm:presLayoutVars>
          <dgm:chMax val="0"/>
          <dgm:bulletEnabled val="1"/>
        </dgm:presLayoutVars>
      </dgm:prSet>
      <dgm:spPr/>
    </dgm:pt>
    <dgm:pt modelId="{65E5FA9E-FFA8-4E42-B52D-A7075B52CC43}" type="pres">
      <dgm:prSet presAssocID="{C8C41DDC-0AD0-4E7A-9D88-807A806D75EB}" presName="spacer" presStyleCnt="0"/>
      <dgm:spPr/>
    </dgm:pt>
    <dgm:pt modelId="{69A74CAA-AC08-49AD-9500-D4D13DA49004}" type="pres">
      <dgm:prSet presAssocID="{47F9FD27-F487-4C40-BD64-B87F6D58B537}" presName="parentText" presStyleLbl="node1" presStyleIdx="2" presStyleCnt="3">
        <dgm:presLayoutVars>
          <dgm:chMax val="0"/>
          <dgm:bulletEnabled val="1"/>
        </dgm:presLayoutVars>
      </dgm:prSet>
      <dgm:spPr/>
    </dgm:pt>
  </dgm:ptLst>
  <dgm:cxnLst>
    <dgm:cxn modelId="{E5BF773B-DB45-43A4-8917-4F676FC8D3C9}" type="presOf" srcId="{47F9FD27-F487-4C40-BD64-B87F6D58B537}" destId="{69A74CAA-AC08-49AD-9500-D4D13DA49004}" srcOrd="0" destOrd="0" presId="urn:microsoft.com/office/officeart/2005/8/layout/vList2"/>
    <dgm:cxn modelId="{140B7A4B-5460-4143-B8F4-709DDA461C8B}" type="presOf" srcId="{D62DD537-A606-4F81-9E05-45CAD108FF98}" destId="{84532EBC-ECA7-437C-980C-FB6A967F4148}" srcOrd="0" destOrd="0" presId="urn:microsoft.com/office/officeart/2005/8/layout/vList2"/>
    <dgm:cxn modelId="{02C5FD5D-8193-401C-A098-813FCA86AB28}" srcId="{EBBA8618-B9E3-44DC-B877-6FBB8DD47A45}" destId="{47F9FD27-F487-4C40-BD64-B87F6D58B537}" srcOrd="2" destOrd="0" parTransId="{CE9F5E20-85E2-4BF3-BE52-32E9153722AD}" sibTransId="{DE25D0C9-FF43-4B2D-852B-8A1FE5217E49}"/>
    <dgm:cxn modelId="{74B7DC60-DB92-4B9D-80FE-630B3A67E588}" srcId="{EBBA8618-B9E3-44DC-B877-6FBB8DD47A45}" destId="{D62DD537-A606-4F81-9E05-45CAD108FF98}" srcOrd="0" destOrd="0" parTransId="{48AD3466-20BD-44EB-8713-3122E0A3F50D}" sibTransId="{C6DFB3EF-A681-4D3D-9479-2359EE8F5109}"/>
    <dgm:cxn modelId="{AF1017CB-A2AC-4C2B-8BF9-F85CE62204E1}" type="presOf" srcId="{EBBA8618-B9E3-44DC-B877-6FBB8DD47A45}" destId="{8D198C1C-BC12-41A4-98F5-902BBFF2A60F}" srcOrd="0" destOrd="0" presId="urn:microsoft.com/office/officeart/2005/8/layout/vList2"/>
    <dgm:cxn modelId="{F21C0AEB-A78E-46B4-A43B-C50AA4C36EBC}" srcId="{EBBA8618-B9E3-44DC-B877-6FBB8DD47A45}" destId="{F38F603F-4D11-4742-8C8E-16E773797B44}" srcOrd="1" destOrd="0" parTransId="{24716DAF-55E9-4CBE-8F0B-574D8C5CD24A}" sibTransId="{C8C41DDC-0AD0-4E7A-9D88-807A806D75EB}"/>
    <dgm:cxn modelId="{BE083DFB-1B88-4A40-9DAB-94D1D45FC563}" type="presOf" srcId="{F38F603F-4D11-4742-8C8E-16E773797B44}" destId="{D1A43784-2967-4D2B-A455-9AFC800DAB63}" srcOrd="0" destOrd="0" presId="urn:microsoft.com/office/officeart/2005/8/layout/vList2"/>
    <dgm:cxn modelId="{407A1DAD-7862-4AC3-ADF6-D26E5BDE1844}" type="presParOf" srcId="{8D198C1C-BC12-41A4-98F5-902BBFF2A60F}" destId="{84532EBC-ECA7-437C-980C-FB6A967F4148}" srcOrd="0" destOrd="0" presId="urn:microsoft.com/office/officeart/2005/8/layout/vList2"/>
    <dgm:cxn modelId="{AE38DA1B-7DCE-434B-80BE-CD073691E91F}" type="presParOf" srcId="{8D198C1C-BC12-41A4-98F5-902BBFF2A60F}" destId="{7FC6132C-44B8-466C-8B3E-EE0F36F9AA3B}" srcOrd="1" destOrd="0" presId="urn:microsoft.com/office/officeart/2005/8/layout/vList2"/>
    <dgm:cxn modelId="{10443D62-2D0D-480C-915B-CF03F94A371A}" type="presParOf" srcId="{8D198C1C-BC12-41A4-98F5-902BBFF2A60F}" destId="{D1A43784-2967-4D2B-A455-9AFC800DAB63}" srcOrd="2" destOrd="0" presId="urn:microsoft.com/office/officeart/2005/8/layout/vList2"/>
    <dgm:cxn modelId="{C44A0599-1FCA-482E-93B4-8A79857E7814}" type="presParOf" srcId="{8D198C1C-BC12-41A4-98F5-902BBFF2A60F}" destId="{65E5FA9E-FFA8-4E42-B52D-A7075B52CC43}" srcOrd="3" destOrd="0" presId="urn:microsoft.com/office/officeart/2005/8/layout/vList2"/>
    <dgm:cxn modelId="{1DCB80E3-9413-48EE-A085-BAEB9BDC1E2C}" type="presParOf" srcId="{8D198C1C-BC12-41A4-98F5-902BBFF2A60F}" destId="{69A74CAA-AC08-49AD-9500-D4D13DA4900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7EAFB-7325-354F-954E-1F28B863A891}">
      <dsp:nvSpPr>
        <dsp:cNvPr id="0" name=""/>
        <dsp:cNvSpPr/>
      </dsp:nvSpPr>
      <dsp:spPr>
        <a:xfrm>
          <a:off x="0" y="925320"/>
          <a:ext cx="6900512" cy="17491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Influenza, most know as flu, is a very contagious illness that effects your respiratory system which is caused by influenza A or B viruses (</a:t>
          </a:r>
          <a:r>
            <a:rPr lang="en-US" sz="3200" kern="1200" dirty="0" err="1"/>
            <a:t>Webmd</a:t>
          </a:r>
          <a:r>
            <a:rPr lang="en-US" sz="3200" kern="1200" dirty="0"/>
            <a:t>, 2020</a:t>
          </a:r>
          <a:r>
            <a:rPr lang="en-US" sz="500" kern="1200" dirty="0"/>
            <a:t>)</a:t>
          </a:r>
        </a:p>
      </dsp:txBody>
      <dsp:txXfrm>
        <a:off x="85386" y="1010706"/>
        <a:ext cx="6729740" cy="1578378"/>
      </dsp:txXfrm>
    </dsp:sp>
    <dsp:sp modelId="{58A426DF-3E96-9B4C-B584-74A027128E80}">
      <dsp:nvSpPr>
        <dsp:cNvPr id="0" name=""/>
        <dsp:cNvSpPr/>
      </dsp:nvSpPr>
      <dsp:spPr>
        <a:xfrm>
          <a:off x="0" y="2861670"/>
          <a:ext cx="6900512" cy="1749150"/>
        </a:xfrm>
        <a:prstGeom prst="roundRect">
          <a:avLst/>
        </a:prstGeom>
        <a:solidFill>
          <a:schemeClr val="accent2">
            <a:hueOff val="1476682"/>
            <a:satOff val="-614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err="1"/>
            <a:t>Ulasevich</a:t>
          </a:r>
          <a:r>
            <a:rPr lang="en-US" sz="2800" kern="1200" dirty="0"/>
            <a:t> et al (2017) says that the flu causes a large amount of people to be hospitalized and a large amount of people to die which could be prevented by having an influenza vaccine </a:t>
          </a:r>
        </a:p>
      </dsp:txBody>
      <dsp:txXfrm>
        <a:off x="85386" y="2947056"/>
        <a:ext cx="6729740" cy="1578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82D61-005E-2247-84EF-43620EAE4420}">
      <dsp:nvSpPr>
        <dsp:cNvPr id="0" name=""/>
        <dsp:cNvSpPr/>
      </dsp:nvSpPr>
      <dsp:spPr>
        <a:xfrm>
          <a:off x="0" y="45750"/>
          <a:ext cx="6900512" cy="26675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During the covid-19 pandemic there was a significant drop in flu in countries around the world, and in some countries, the flu pathogens are nowhere to be found and have been wiped out. (Kwon, 2021)</a:t>
          </a:r>
        </a:p>
      </dsp:txBody>
      <dsp:txXfrm>
        <a:off x="130221" y="175971"/>
        <a:ext cx="6640070" cy="2407157"/>
      </dsp:txXfrm>
    </dsp:sp>
    <dsp:sp modelId="{788E3954-13FE-6245-85BE-5DB8BC5D0E06}">
      <dsp:nvSpPr>
        <dsp:cNvPr id="0" name=""/>
        <dsp:cNvSpPr/>
      </dsp:nvSpPr>
      <dsp:spPr>
        <a:xfrm>
          <a:off x="0" y="2822790"/>
          <a:ext cx="6900512" cy="2667599"/>
        </a:xfrm>
        <a:prstGeom prst="roundRect">
          <a:avLst/>
        </a:prstGeom>
        <a:solidFill>
          <a:schemeClr val="accent2">
            <a:hueOff val="1476682"/>
            <a:satOff val="-614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Kwon (2021) explains the different influenza viruses: A, B, C and D. the type A and B viruses are responsible for seasonal flu </a:t>
          </a:r>
        </a:p>
      </dsp:txBody>
      <dsp:txXfrm>
        <a:off x="130221" y="2953011"/>
        <a:ext cx="6640070" cy="2407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22B70-1369-7542-B006-2EAD2E200D7F}">
      <dsp:nvSpPr>
        <dsp:cNvPr id="0" name=""/>
        <dsp:cNvSpPr/>
      </dsp:nvSpPr>
      <dsp:spPr>
        <a:xfrm>
          <a:off x="1368" y="365925"/>
          <a:ext cx="4578482" cy="27470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The symptoms of flu are usually mild enough when the patient is young with no respiratory or health problems</a:t>
          </a:r>
        </a:p>
      </dsp:txBody>
      <dsp:txXfrm>
        <a:off x="1368" y="365925"/>
        <a:ext cx="4578482" cy="2747089"/>
      </dsp:txXfrm>
    </dsp:sp>
    <dsp:sp modelId="{1BA7C6FD-6FBB-7344-9FFD-37CF2A38BEDF}">
      <dsp:nvSpPr>
        <dsp:cNvPr id="0" name=""/>
        <dsp:cNvSpPr/>
      </dsp:nvSpPr>
      <dsp:spPr>
        <a:xfrm>
          <a:off x="5037698" y="365925"/>
          <a:ext cx="5876802" cy="274708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The symptoms can include;</a:t>
          </a:r>
        </a:p>
        <a:p>
          <a:pPr marL="228600" lvl="1" indent="-228600" algn="l" defTabSz="1066800">
            <a:lnSpc>
              <a:spcPct val="90000"/>
            </a:lnSpc>
            <a:spcBef>
              <a:spcPct val="0"/>
            </a:spcBef>
            <a:spcAft>
              <a:spcPct val="15000"/>
            </a:spcAft>
            <a:buChar char="•"/>
          </a:pPr>
          <a:r>
            <a:rPr lang="en-US" sz="2400" kern="1200" dirty="0"/>
            <a:t>A sore throat		- A dry cough</a:t>
          </a:r>
        </a:p>
        <a:p>
          <a:pPr marL="228600" lvl="1" indent="-228600" algn="l" defTabSz="1066800">
            <a:lnSpc>
              <a:spcPct val="90000"/>
            </a:lnSpc>
            <a:spcBef>
              <a:spcPct val="0"/>
            </a:spcBef>
            <a:spcAft>
              <a:spcPct val="15000"/>
            </a:spcAft>
            <a:buChar char="•"/>
          </a:pPr>
          <a:r>
            <a:rPr lang="en-US" sz="2400" kern="1200" dirty="0"/>
            <a:t>Difficulty sleeping		- a sudden high temperature</a:t>
          </a:r>
        </a:p>
        <a:p>
          <a:pPr marL="228600" lvl="1" indent="-228600" algn="l" defTabSz="1066800">
            <a:lnSpc>
              <a:spcPct val="90000"/>
            </a:lnSpc>
            <a:spcBef>
              <a:spcPct val="0"/>
            </a:spcBef>
            <a:spcAft>
              <a:spcPct val="15000"/>
            </a:spcAft>
            <a:buChar char="•"/>
          </a:pPr>
          <a:r>
            <a:rPr lang="en-US" sz="2400" kern="1200" dirty="0"/>
            <a:t>An aching body		- loss of appetite</a:t>
          </a:r>
        </a:p>
        <a:p>
          <a:pPr marL="228600" lvl="1" indent="-228600" algn="l" defTabSz="1066800">
            <a:lnSpc>
              <a:spcPct val="90000"/>
            </a:lnSpc>
            <a:spcBef>
              <a:spcPct val="0"/>
            </a:spcBef>
            <a:spcAft>
              <a:spcPct val="15000"/>
            </a:spcAft>
            <a:buChar char="•"/>
          </a:pPr>
          <a:r>
            <a:rPr lang="en-US" sz="2400" kern="1200" dirty="0"/>
            <a:t>Feeling sick and being sick		- Stomach pain</a:t>
          </a:r>
        </a:p>
        <a:p>
          <a:pPr marL="228600" lvl="1" indent="-228600" algn="l" defTabSz="1066800">
            <a:lnSpc>
              <a:spcPct val="90000"/>
            </a:lnSpc>
            <a:spcBef>
              <a:spcPct val="0"/>
            </a:spcBef>
            <a:spcAft>
              <a:spcPct val="15000"/>
            </a:spcAft>
            <a:buChar char="•"/>
          </a:pPr>
          <a:r>
            <a:rPr lang="en-US" sz="2400" kern="1200" dirty="0"/>
            <a:t>(NHS 2019)</a:t>
          </a:r>
        </a:p>
        <a:p>
          <a:pPr marL="228600" lvl="1" indent="-228600" algn="l" defTabSz="1066800">
            <a:lnSpc>
              <a:spcPct val="90000"/>
            </a:lnSpc>
            <a:spcBef>
              <a:spcPct val="0"/>
            </a:spcBef>
            <a:spcAft>
              <a:spcPct val="15000"/>
            </a:spcAft>
            <a:buChar char="•"/>
          </a:pPr>
          <a:endParaRPr lang="en-US" sz="2400" kern="1200" dirty="0"/>
        </a:p>
      </dsp:txBody>
      <dsp:txXfrm>
        <a:off x="5037698" y="365925"/>
        <a:ext cx="5876802" cy="2747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53D69E-65D6-C141-9B3B-7C26D048C30E}">
      <dsp:nvSpPr>
        <dsp:cNvPr id="0" name=""/>
        <dsp:cNvSpPr/>
      </dsp:nvSpPr>
      <dsp:spPr>
        <a:xfrm>
          <a:off x="0" y="1662"/>
          <a:ext cx="6900512" cy="18368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Flu epidemics have occurred for hundreds of years going back to the end of the first world war, by 1920 710,000 had contracted the virus (Stene-</a:t>
          </a:r>
          <a:r>
            <a:rPr lang="en-US" sz="3200" kern="1200" dirty="0" err="1"/>
            <a:t>Jphansen</a:t>
          </a:r>
          <a:r>
            <a:rPr lang="en-US" sz="3200" kern="1200" dirty="0"/>
            <a:t> and </a:t>
          </a:r>
          <a:r>
            <a:rPr lang="en-US" sz="3200" kern="1200" dirty="0" err="1"/>
            <a:t>Tygstrup</a:t>
          </a:r>
          <a:r>
            <a:rPr lang="en-US" sz="3200" kern="1200" dirty="0"/>
            <a:t>, 2010)</a:t>
          </a:r>
        </a:p>
      </dsp:txBody>
      <dsp:txXfrm>
        <a:off x="89668" y="91330"/>
        <a:ext cx="6721176" cy="1657529"/>
      </dsp:txXfrm>
    </dsp:sp>
    <dsp:sp modelId="{52A9595A-16C1-0343-AA78-EBC83DC15655}">
      <dsp:nvSpPr>
        <dsp:cNvPr id="0" name=""/>
        <dsp:cNvSpPr/>
      </dsp:nvSpPr>
      <dsp:spPr>
        <a:xfrm>
          <a:off x="0" y="1849637"/>
          <a:ext cx="6900512" cy="1836865"/>
        </a:xfrm>
        <a:prstGeom prst="roundRect">
          <a:avLst/>
        </a:prstGeom>
        <a:solidFill>
          <a:schemeClr val="accent2">
            <a:hueOff val="738341"/>
            <a:satOff val="-3071"/>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This shows that even if a virus has been around for hundreds of years, it doesn't guarantee that a cure or specific treatment has been found</a:t>
          </a:r>
        </a:p>
      </dsp:txBody>
      <dsp:txXfrm>
        <a:off x="89668" y="1939305"/>
        <a:ext cx="6721176" cy="1657529"/>
      </dsp:txXfrm>
    </dsp:sp>
    <dsp:sp modelId="{4C5CFAD2-D039-8A4A-93D6-20E81ED2D643}">
      <dsp:nvSpPr>
        <dsp:cNvPr id="0" name=""/>
        <dsp:cNvSpPr/>
      </dsp:nvSpPr>
      <dsp:spPr>
        <a:xfrm>
          <a:off x="0" y="3697612"/>
          <a:ext cx="6900512" cy="1836865"/>
        </a:xfrm>
        <a:prstGeom prst="roundRect">
          <a:avLst/>
        </a:prstGeom>
        <a:solidFill>
          <a:schemeClr val="accent2">
            <a:hueOff val="1476682"/>
            <a:satOff val="-614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Usually, a person with the flu will recover without medication but some people suffer worse than others, people ages 65+, people who are pregnant and people with heart </a:t>
          </a:r>
          <a:r>
            <a:rPr lang="en-US" sz="2800" kern="1200" dirty="0" err="1"/>
            <a:t>diseasesm</a:t>
          </a:r>
          <a:r>
            <a:rPr lang="en-US" sz="2800" kern="1200" dirty="0"/>
            <a:t> asthma, lung diseases </a:t>
          </a:r>
          <a:r>
            <a:rPr lang="en-US" sz="2800" kern="1200" dirty="0" err="1"/>
            <a:t>etc</a:t>
          </a:r>
          <a:r>
            <a:rPr lang="en-US" sz="2800" kern="1200" dirty="0"/>
            <a:t> can all suffer with worse symptoms meaning they may need more treatment (</a:t>
          </a:r>
          <a:r>
            <a:rPr lang="en-US" sz="2800" kern="1200" dirty="0" err="1"/>
            <a:t>LloydsPharmacy</a:t>
          </a:r>
          <a:r>
            <a:rPr lang="en-US" sz="2800" kern="1200" dirty="0"/>
            <a:t> Online Doctor, 2021)</a:t>
          </a:r>
        </a:p>
      </dsp:txBody>
      <dsp:txXfrm>
        <a:off x="89668" y="3787280"/>
        <a:ext cx="6721176" cy="16575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EC5C6-EDF4-F94A-AA72-E92F0FBA05A6}">
      <dsp:nvSpPr>
        <dsp:cNvPr id="0" name=""/>
        <dsp:cNvSpPr/>
      </dsp:nvSpPr>
      <dsp:spPr>
        <a:xfrm>
          <a:off x="0" y="0"/>
          <a:ext cx="5232398" cy="6552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 the UK, treatments that are recommended for usual cases of flu are:</a:t>
          </a:r>
        </a:p>
      </dsp:txBody>
      <dsp:txXfrm>
        <a:off x="0" y="0"/>
        <a:ext cx="5232398" cy="655235"/>
      </dsp:txXfrm>
    </dsp:sp>
    <dsp:sp modelId="{61724D22-A2FC-1E4C-BA4A-6497216917DA}">
      <dsp:nvSpPr>
        <dsp:cNvPr id="0" name=""/>
        <dsp:cNvSpPr/>
      </dsp:nvSpPr>
      <dsp:spPr>
        <a:xfrm>
          <a:off x="208299" y="815334"/>
          <a:ext cx="1627460" cy="97647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Paracetamol or ibuprofen </a:t>
          </a:r>
        </a:p>
      </dsp:txBody>
      <dsp:txXfrm>
        <a:off x="208299" y="815334"/>
        <a:ext cx="1627460" cy="976476"/>
      </dsp:txXfrm>
    </dsp:sp>
    <dsp:sp modelId="{AB0F0D4C-EAB8-E14F-9596-92E24CD64508}">
      <dsp:nvSpPr>
        <dsp:cNvPr id="0" name=""/>
        <dsp:cNvSpPr/>
      </dsp:nvSpPr>
      <dsp:spPr>
        <a:xfrm>
          <a:off x="3314144" y="815334"/>
          <a:ext cx="1797936" cy="97647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Cough syrup if there is a cough</a:t>
          </a:r>
        </a:p>
      </dsp:txBody>
      <dsp:txXfrm>
        <a:off x="3314144" y="815334"/>
        <a:ext cx="1797936" cy="976476"/>
      </dsp:txXfrm>
    </dsp:sp>
    <dsp:sp modelId="{DDADC4F3-A479-4F4D-8F77-B7B2F4ACD64F}">
      <dsp:nvSpPr>
        <dsp:cNvPr id="0" name=""/>
        <dsp:cNvSpPr/>
      </dsp:nvSpPr>
      <dsp:spPr>
        <a:xfrm>
          <a:off x="216574" y="2163571"/>
          <a:ext cx="1627460" cy="97647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Drink plenty of fluids</a:t>
          </a:r>
        </a:p>
      </dsp:txBody>
      <dsp:txXfrm>
        <a:off x="216574" y="2163571"/>
        <a:ext cx="1627460" cy="976476"/>
      </dsp:txXfrm>
    </dsp:sp>
    <dsp:sp modelId="{B2AF0DCC-1923-344A-BEC1-D154E0A6A092}">
      <dsp:nvSpPr>
        <dsp:cNvPr id="0" name=""/>
        <dsp:cNvSpPr/>
      </dsp:nvSpPr>
      <dsp:spPr>
        <a:xfrm>
          <a:off x="214312" y="3514926"/>
          <a:ext cx="1627460" cy="97647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rPr>
            <a:t>Lots of rest</a:t>
          </a:r>
        </a:p>
      </dsp:txBody>
      <dsp:txXfrm>
        <a:off x="214312" y="3514926"/>
        <a:ext cx="1627460" cy="976476"/>
      </dsp:txXfrm>
    </dsp:sp>
    <dsp:sp modelId="{14B3A651-A8B5-A342-A630-D31F04568BBF}">
      <dsp:nvSpPr>
        <dsp:cNvPr id="0" name=""/>
        <dsp:cNvSpPr/>
      </dsp:nvSpPr>
      <dsp:spPr>
        <a:xfrm>
          <a:off x="3322094" y="2151697"/>
          <a:ext cx="1627460" cy="97647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 decongestant</a:t>
          </a:r>
        </a:p>
      </dsp:txBody>
      <dsp:txXfrm>
        <a:off x="3322094" y="2151697"/>
        <a:ext cx="1627460" cy="976476"/>
      </dsp:txXfrm>
    </dsp:sp>
    <dsp:sp modelId="{F580BAC1-AD1E-8F4A-A0B6-1E9A52DD1111}">
      <dsp:nvSpPr>
        <dsp:cNvPr id="0" name=""/>
        <dsp:cNvSpPr/>
      </dsp:nvSpPr>
      <dsp:spPr>
        <a:xfrm>
          <a:off x="3354774" y="3540878"/>
          <a:ext cx="1627460" cy="97647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(Lloyds Pharmacy Online Doctor 2021)</a:t>
          </a:r>
        </a:p>
      </dsp:txBody>
      <dsp:txXfrm>
        <a:off x="3354774" y="3540878"/>
        <a:ext cx="1627460" cy="9764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E79C0-0974-47CF-8480-7E13668E1540}">
      <dsp:nvSpPr>
        <dsp:cNvPr id="0" name=""/>
        <dsp:cNvSpPr/>
      </dsp:nvSpPr>
      <dsp:spPr>
        <a:xfrm>
          <a:off x="0" y="224727"/>
          <a:ext cx="10515600" cy="19019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latin typeface="Calibri" panose="020F0502020204030204" pitchFamily="34" charset="0"/>
              <a:cs typeface="Calibri" panose="020F0502020204030204" pitchFamily="34" charset="0"/>
            </a:rPr>
            <a:t>Types A and B are two main types of human flu </a:t>
          </a:r>
          <a:r>
            <a:rPr lang="en-US" sz="3400" kern="1200" dirty="0" err="1">
              <a:latin typeface="Calibri" panose="020F0502020204030204" pitchFamily="34" charset="0"/>
              <a:cs typeface="Calibri" panose="020F0502020204030204" pitchFamily="34" charset="0"/>
            </a:rPr>
            <a:t>viruses,responsable</a:t>
          </a:r>
          <a:r>
            <a:rPr lang="en-US" sz="3400" kern="1200" dirty="0">
              <a:latin typeface="Calibri" panose="020F0502020204030204" pitchFamily="34" charset="0"/>
              <a:cs typeface="Calibri" panose="020F0502020204030204" pitchFamily="34" charset="0"/>
            </a:rPr>
            <a:t> for SEASONAL FLU EPIDEMICS</a:t>
          </a:r>
        </a:p>
      </dsp:txBody>
      <dsp:txXfrm>
        <a:off x="92847" y="317574"/>
        <a:ext cx="10329906" cy="1716287"/>
      </dsp:txXfrm>
    </dsp:sp>
    <dsp:sp modelId="{018D2BEF-36AF-44C8-920C-313B16416CB6}">
      <dsp:nvSpPr>
        <dsp:cNvPr id="0" name=""/>
        <dsp:cNvSpPr/>
      </dsp:nvSpPr>
      <dsp:spPr>
        <a:xfrm>
          <a:off x="0" y="2224629"/>
          <a:ext cx="10515600" cy="19019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b="0" i="0" kern="1200" dirty="0">
              <a:latin typeface="Calibri Light" panose="020F0302020204030204" pitchFamily="34" charset="0"/>
              <a:cs typeface="Calibri Light" panose="020F0302020204030204" pitchFamily="34" charset="0"/>
            </a:rPr>
            <a:t>PANDEMICS happen when new(novel)influenza A viruses emerge which are able to infect people easily and spread from person to person in an efficient and sustained way</a:t>
          </a:r>
          <a:r>
            <a:rPr lang="en-US" sz="3400" kern="1200" dirty="0"/>
            <a:t>.</a:t>
          </a:r>
        </a:p>
      </dsp:txBody>
      <dsp:txXfrm>
        <a:off x="92847" y="2317476"/>
        <a:ext cx="10329906" cy="17162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5C518B-3A2E-4615-B1E4-A0A3946098B4}">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0" i="0" kern="1200" dirty="0">
              <a:latin typeface="Calibri Light" panose="020F0302020204030204" pitchFamily="34" charset="0"/>
              <a:cs typeface="Calibri Light" panose="020F0302020204030204" pitchFamily="34" charset="0"/>
            </a:rPr>
            <a:t>OUTBREAK</a:t>
          </a:r>
        </a:p>
      </dsp:txBody>
      <dsp:txXfrm>
        <a:off x="0" y="39687"/>
        <a:ext cx="3286125" cy="1971675"/>
      </dsp:txXfrm>
    </dsp:sp>
    <dsp:sp modelId="{F197816A-0547-4112-AA73-97B7FCD362CE}">
      <dsp:nvSpPr>
        <dsp:cNvPr id="0" name=""/>
        <dsp:cNvSpPr/>
      </dsp:nvSpPr>
      <dsp:spPr>
        <a:xfrm>
          <a:off x="3614737" y="39687"/>
          <a:ext cx="3286125" cy="1971675"/>
        </a:xfrm>
        <a:prstGeom prst="rect">
          <a:avLst/>
        </a:prstGeom>
        <a:solidFill>
          <a:schemeClr val="accent2">
            <a:hueOff val="369171"/>
            <a:satOff val="-1536"/>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0" i="0" kern="1200" dirty="0">
              <a:latin typeface="Calibri Light" panose="020F0302020204030204" pitchFamily="34" charset="0"/>
              <a:cs typeface="Calibri Light" panose="020F0302020204030204" pitchFamily="34" charset="0"/>
            </a:rPr>
            <a:t>HISTORY</a:t>
          </a:r>
        </a:p>
      </dsp:txBody>
      <dsp:txXfrm>
        <a:off x="3614737" y="39687"/>
        <a:ext cx="3286125" cy="1971675"/>
      </dsp:txXfrm>
    </dsp:sp>
    <dsp:sp modelId="{858DDA87-EC0B-47B1-8387-890876CC42A1}">
      <dsp:nvSpPr>
        <dsp:cNvPr id="0" name=""/>
        <dsp:cNvSpPr/>
      </dsp:nvSpPr>
      <dsp:spPr>
        <a:xfrm>
          <a:off x="7229475" y="39687"/>
          <a:ext cx="3286125" cy="1971675"/>
        </a:xfrm>
        <a:prstGeom prst="rect">
          <a:avLst/>
        </a:prstGeom>
        <a:solidFill>
          <a:schemeClr val="accent2">
            <a:hueOff val="738341"/>
            <a:satOff val="-3071"/>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0" i="0" kern="1200" dirty="0">
              <a:latin typeface="Calibri Light" panose="020F0302020204030204" pitchFamily="34" charset="0"/>
              <a:cs typeface="Calibri Light" panose="020F0302020204030204" pitchFamily="34" charset="0"/>
            </a:rPr>
            <a:t>TIMELINE</a:t>
          </a:r>
        </a:p>
      </dsp:txBody>
      <dsp:txXfrm>
        <a:off x="7229475" y="39687"/>
        <a:ext cx="3286125" cy="1971675"/>
      </dsp:txXfrm>
    </dsp:sp>
    <dsp:sp modelId="{A3E6CB05-BC80-4C5F-BC80-4D9965B2CFB3}">
      <dsp:nvSpPr>
        <dsp:cNvPr id="0" name=""/>
        <dsp:cNvSpPr/>
      </dsp:nvSpPr>
      <dsp:spPr>
        <a:xfrm>
          <a:off x="1807368" y="2339975"/>
          <a:ext cx="3286125" cy="1971675"/>
        </a:xfrm>
        <a:prstGeom prst="rect">
          <a:avLst/>
        </a:prstGeom>
        <a:solidFill>
          <a:schemeClr val="accent2">
            <a:hueOff val="1107512"/>
            <a:satOff val="-4607"/>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0" i="0" kern="1200" dirty="0">
              <a:latin typeface="Calibri Light" panose="020F0302020204030204" pitchFamily="34" charset="0"/>
              <a:cs typeface="Calibri Light" panose="020F0302020204030204" pitchFamily="34" charset="0"/>
            </a:rPr>
            <a:t>CONSEQUENCES</a:t>
          </a:r>
        </a:p>
      </dsp:txBody>
      <dsp:txXfrm>
        <a:off x="1807368" y="2339975"/>
        <a:ext cx="3286125" cy="1971675"/>
      </dsp:txXfrm>
    </dsp:sp>
    <dsp:sp modelId="{D32383A7-A4C8-44F9-A48B-31EDDF5E5D8C}">
      <dsp:nvSpPr>
        <dsp:cNvPr id="0" name=""/>
        <dsp:cNvSpPr/>
      </dsp:nvSpPr>
      <dsp:spPr>
        <a:xfrm>
          <a:off x="5422106" y="2339975"/>
          <a:ext cx="3286125" cy="1971675"/>
        </a:xfrm>
        <a:prstGeom prst="rect">
          <a:avLst/>
        </a:prstGeom>
        <a:solidFill>
          <a:schemeClr val="accent2">
            <a:hueOff val="1476682"/>
            <a:satOff val="-614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0" i="0" kern="1200" dirty="0">
              <a:latin typeface="Calibri Light" panose="020F0302020204030204" pitchFamily="34" charset="0"/>
              <a:cs typeface="Calibri Light" panose="020F0302020204030204" pitchFamily="34" charset="0"/>
            </a:rPr>
            <a:t>STRATEGY</a:t>
          </a:r>
        </a:p>
      </dsp:txBody>
      <dsp:txXfrm>
        <a:off x="5422106" y="233997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B523B-D35A-4C83-99AF-C0FFC2A51065}">
      <dsp:nvSpPr>
        <dsp:cNvPr id="0" name=""/>
        <dsp:cNvSpPr/>
      </dsp:nvSpPr>
      <dsp:spPr>
        <a:xfrm>
          <a:off x="0" y="165181"/>
          <a:ext cx="5393361" cy="95340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latin typeface="Calibri Light" panose="020F0302020204030204" pitchFamily="34" charset="0"/>
              <a:cs typeface="Calibri Light" panose="020F0302020204030204" pitchFamily="34" charset="0"/>
            </a:rPr>
            <a:t>estimated that 50 million dead</a:t>
          </a:r>
        </a:p>
      </dsp:txBody>
      <dsp:txXfrm>
        <a:off x="46541" y="211722"/>
        <a:ext cx="5300279" cy="860321"/>
      </dsp:txXfrm>
    </dsp:sp>
    <dsp:sp modelId="{AD3B0202-9D1E-4146-B405-ED4A24539681}">
      <dsp:nvSpPr>
        <dsp:cNvPr id="0" name=""/>
        <dsp:cNvSpPr/>
      </dsp:nvSpPr>
      <dsp:spPr>
        <a:xfrm>
          <a:off x="0" y="1187705"/>
          <a:ext cx="5393361" cy="953403"/>
        </a:xfrm>
        <a:prstGeom prst="roundRect">
          <a:avLst/>
        </a:prstGeom>
        <a:gradFill rotWithShape="0">
          <a:gsLst>
            <a:gs pos="0">
              <a:schemeClr val="accent2">
                <a:hueOff val="492227"/>
                <a:satOff val="-2048"/>
                <a:lumOff val="131"/>
                <a:alphaOff val="0"/>
                <a:satMod val="103000"/>
                <a:lumMod val="102000"/>
                <a:tint val="94000"/>
              </a:schemeClr>
            </a:gs>
            <a:gs pos="50000">
              <a:schemeClr val="accent2">
                <a:hueOff val="492227"/>
                <a:satOff val="-2048"/>
                <a:lumOff val="131"/>
                <a:alphaOff val="0"/>
                <a:satMod val="110000"/>
                <a:lumMod val="100000"/>
                <a:shade val="100000"/>
              </a:schemeClr>
            </a:gs>
            <a:gs pos="100000">
              <a:schemeClr val="accent2">
                <a:hueOff val="492227"/>
                <a:satOff val="-2048"/>
                <a:lumOff val="13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latin typeface="Calibri Light" panose="020F0302020204030204" pitchFamily="34" charset="0"/>
              <a:cs typeface="Calibri Light" panose="020F0302020204030204" pitchFamily="34" charset="0"/>
            </a:rPr>
            <a:t>changed </a:t>
          </a:r>
          <a:r>
            <a:rPr lang="en-US" sz="2400" b="0" i="0" kern="1200" dirty="0" err="1">
              <a:latin typeface="Calibri Light" panose="020F0302020204030204" pitchFamily="34" charset="0"/>
              <a:cs typeface="Calibri Light" panose="020F0302020204030204" pitchFamily="34" charset="0"/>
            </a:rPr>
            <a:t>behaviours</a:t>
          </a:r>
          <a:r>
            <a:rPr lang="en-US" sz="2400" b="0" i="0" kern="1200" dirty="0">
              <a:latin typeface="Calibri Light" panose="020F0302020204030204" pitchFamily="34" charset="0"/>
              <a:cs typeface="Calibri Light" panose="020F0302020204030204" pitchFamily="34" charset="0"/>
            </a:rPr>
            <a:t> and dramatically altered social interaction</a:t>
          </a:r>
        </a:p>
      </dsp:txBody>
      <dsp:txXfrm>
        <a:off x="46541" y="1234246"/>
        <a:ext cx="5300279" cy="860321"/>
      </dsp:txXfrm>
    </dsp:sp>
    <dsp:sp modelId="{79467CCE-8054-4D85-A5D4-08F8C9776F1C}">
      <dsp:nvSpPr>
        <dsp:cNvPr id="0" name=""/>
        <dsp:cNvSpPr/>
      </dsp:nvSpPr>
      <dsp:spPr>
        <a:xfrm>
          <a:off x="0" y="2210229"/>
          <a:ext cx="5393361" cy="953403"/>
        </a:xfrm>
        <a:prstGeom prst="roundRect">
          <a:avLst/>
        </a:prstGeom>
        <a:gradFill rotWithShape="0">
          <a:gsLst>
            <a:gs pos="0">
              <a:schemeClr val="accent2">
                <a:hueOff val="984455"/>
                <a:satOff val="-4095"/>
                <a:lumOff val="261"/>
                <a:alphaOff val="0"/>
                <a:satMod val="103000"/>
                <a:lumMod val="102000"/>
                <a:tint val="94000"/>
              </a:schemeClr>
            </a:gs>
            <a:gs pos="50000">
              <a:schemeClr val="accent2">
                <a:hueOff val="984455"/>
                <a:satOff val="-4095"/>
                <a:lumOff val="261"/>
                <a:alphaOff val="0"/>
                <a:satMod val="110000"/>
                <a:lumMod val="100000"/>
                <a:shade val="100000"/>
              </a:schemeClr>
            </a:gs>
            <a:gs pos="100000">
              <a:schemeClr val="accent2">
                <a:hueOff val="984455"/>
                <a:satOff val="-4095"/>
                <a:lumOff val="2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latin typeface="Calibri Light" panose="020F0302020204030204" pitchFamily="34" charset="0"/>
              <a:cs typeface="Calibri Light" panose="020F0302020204030204" pitchFamily="34" charset="0"/>
            </a:rPr>
            <a:t>the impact on the adult population left significant issues with orphaned children</a:t>
          </a:r>
        </a:p>
      </dsp:txBody>
      <dsp:txXfrm>
        <a:off x="46541" y="2256770"/>
        <a:ext cx="5300279" cy="860321"/>
      </dsp:txXfrm>
    </dsp:sp>
    <dsp:sp modelId="{96921EFE-FD85-46D4-B074-DD67530E038E}">
      <dsp:nvSpPr>
        <dsp:cNvPr id="0" name=""/>
        <dsp:cNvSpPr/>
      </dsp:nvSpPr>
      <dsp:spPr>
        <a:xfrm>
          <a:off x="0" y="3232752"/>
          <a:ext cx="5393361" cy="953403"/>
        </a:xfrm>
        <a:prstGeom prst="roundRect">
          <a:avLst/>
        </a:prstGeom>
        <a:gradFill rotWithShape="0">
          <a:gsLst>
            <a:gs pos="0">
              <a:schemeClr val="accent2">
                <a:hueOff val="1476682"/>
                <a:satOff val="-6143"/>
                <a:lumOff val="392"/>
                <a:alphaOff val="0"/>
                <a:satMod val="103000"/>
                <a:lumMod val="102000"/>
                <a:tint val="94000"/>
              </a:schemeClr>
            </a:gs>
            <a:gs pos="50000">
              <a:schemeClr val="accent2">
                <a:hueOff val="1476682"/>
                <a:satOff val="-6143"/>
                <a:lumOff val="392"/>
                <a:alphaOff val="0"/>
                <a:satMod val="110000"/>
                <a:lumMod val="100000"/>
                <a:shade val="100000"/>
              </a:schemeClr>
            </a:gs>
            <a:gs pos="100000">
              <a:schemeClr val="accent2">
                <a:hueOff val="1476682"/>
                <a:satOff val="-6143"/>
                <a:lumOff val="3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latin typeface="Calibri Light" panose="020F0302020204030204" pitchFamily="34" charset="0"/>
              <a:cs typeface="Calibri Light" panose="020F0302020204030204" pitchFamily="34" charset="0"/>
            </a:rPr>
            <a:t>Impact on the working age</a:t>
          </a:r>
        </a:p>
      </dsp:txBody>
      <dsp:txXfrm>
        <a:off x="46541" y="3279293"/>
        <a:ext cx="5300279" cy="8603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057B5B-13CB-4994-9886-9CC7839A4501}">
      <dsp:nvSpPr>
        <dsp:cNvPr id="0" name=""/>
        <dsp:cNvSpPr/>
      </dsp:nvSpPr>
      <dsp:spPr>
        <a:xfrm>
          <a:off x="0" y="226606"/>
          <a:ext cx="626364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b="0" i="0" kern="1200" dirty="0">
              <a:latin typeface="Calibri Light" panose="020F0302020204030204" pitchFamily="34" charset="0"/>
              <a:cs typeface="Calibri Light" panose="020F0302020204030204" pitchFamily="34" charset="0"/>
            </a:rPr>
            <a:t>To wear masks</a:t>
          </a:r>
        </a:p>
      </dsp:txBody>
      <dsp:txXfrm>
        <a:off x="76105" y="302711"/>
        <a:ext cx="6111430" cy="1406815"/>
      </dsp:txXfrm>
    </dsp:sp>
    <dsp:sp modelId="{E9B12056-E2C1-4864-B1F8-71CA0686154D}">
      <dsp:nvSpPr>
        <dsp:cNvPr id="0" name=""/>
        <dsp:cNvSpPr/>
      </dsp:nvSpPr>
      <dsp:spPr>
        <a:xfrm>
          <a:off x="0" y="1972831"/>
          <a:ext cx="6263640" cy="1559025"/>
        </a:xfrm>
        <a:prstGeom prst="roundRect">
          <a:avLst/>
        </a:prstGeom>
        <a:solidFill>
          <a:schemeClr val="accent5">
            <a:hueOff val="725396"/>
            <a:satOff val="2386"/>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b="0" i="0" kern="1200" dirty="0">
              <a:latin typeface="Calibri Light" panose="020F0302020204030204" pitchFamily="34" charset="0"/>
              <a:cs typeface="Calibri Light" panose="020F0302020204030204" pitchFamily="34" charset="0"/>
            </a:rPr>
            <a:t>Isolation</a:t>
          </a:r>
        </a:p>
      </dsp:txBody>
      <dsp:txXfrm>
        <a:off x="76105" y="2048936"/>
        <a:ext cx="6111430" cy="1406815"/>
      </dsp:txXfrm>
    </dsp:sp>
    <dsp:sp modelId="{9A0035BD-BECC-4951-9057-CCE4F733A77C}">
      <dsp:nvSpPr>
        <dsp:cNvPr id="0" name=""/>
        <dsp:cNvSpPr/>
      </dsp:nvSpPr>
      <dsp:spPr>
        <a:xfrm>
          <a:off x="0" y="3719056"/>
          <a:ext cx="6263640" cy="1559025"/>
        </a:xfrm>
        <a:prstGeom prst="roundRect">
          <a:avLst/>
        </a:prstGeom>
        <a:solidFill>
          <a:schemeClr val="accent5">
            <a:hueOff val="1450792"/>
            <a:satOff val="4773"/>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b="0" i="0" kern="1200" dirty="0">
              <a:latin typeface="Calibri Light" panose="020F0302020204030204" pitchFamily="34" charset="0"/>
              <a:cs typeface="Calibri Light" panose="020F0302020204030204" pitchFamily="34" charset="0"/>
            </a:rPr>
            <a:t>Quarantine</a:t>
          </a:r>
        </a:p>
      </dsp:txBody>
      <dsp:txXfrm>
        <a:off x="76105" y="3795161"/>
        <a:ext cx="6111430" cy="140681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EC3395-8FD1-4F6F-ABA7-47743D56D4FE}">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511DF7-F0AF-4426-A178-DDA8F1327A00}">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1460" tIns="251460" rIns="251460" bIns="251460" numCol="1" spcCol="1270" anchor="t" anchorCtr="0">
          <a:noAutofit/>
        </a:bodyPr>
        <a:lstStyle/>
        <a:p>
          <a:pPr marL="0" lvl="0" indent="0" algn="l" defTabSz="2933700">
            <a:lnSpc>
              <a:spcPct val="90000"/>
            </a:lnSpc>
            <a:spcBef>
              <a:spcPct val="0"/>
            </a:spcBef>
            <a:spcAft>
              <a:spcPct val="35000"/>
            </a:spcAft>
            <a:buNone/>
          </a:pPr>
          <a:r>
            <a:rPr lang="en-US" sz="6600" b="0" i="0" kern="1200" dirty="0">
              <a:latin typeface="Calibri Light" panose="020F0302020204030204" pitchFamily="34" charset="0"/>
              <a:cs typeface="Calibri Light" panose="020F0302020204030204" pitchFamily="34" charset="0"/>
            </a:rPr>
            <a:t>DEFINITION</a:t>
          </a:r>
        </a:p>
      </dsp:txBody>
      <dsp:txXfrm>
        <a:off x="0" y="0"/>
        <a:ext cx="6492875" cy="2552700"/>
      </dsp:txXfrm>
    </dsp:sp>
    <dsp:sp modelId="{7E1B1AA7-E392-4BB5-9722-7ECEE0EF5B84}">
      <dsp:nvSpPr>
        <dsp:cNvPr id="0" name=""/>
        <dsp:cNvSpPr/>
      </dsp:nvSpPr>
      <dsp:spPr>
        <a:xfrm>
          <a:off x="0" y="2552700"/>
          <a:ext cx="6492875" cy="0"/>
        </a:xfrm>
        <a:prstGeom prst="line">
          <a:avLst/>
        </a:prstGeom>
        <a:solidFill>
          <a:schemeClr val="accent2">
            <a:hueOff val="1476682"/>
            <a:satOff val="-6143"/>
            <a:lumOff val="392"/>
            <a:alphaOff val="0"/>
          </a:schemeClr>
        </a:solidFill>
        <a:ln w="12700" cap="flat" cmpd="sng" algn="ctr">
          <a:solidFill>
            <a:schemeClr val="accent2">
              <a:hueOff val="1476682"/>
              <a:satOff val="-6143"/>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E46A94-1C42-426D-9246-927C55EA7F61}">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4320" tIns="274320" rIns="274320" bIns="274320" numCol="1" spcCol="1270" anchor="t" anchorCtr="0">
          <a:noAutofit/>
        </a:bodyPr>
        <a:lstStyle/>
        <a:p>
          <a:pPr marL="0" lvl="0" indent="0" algn="l" defTabSz="3200400">
            <a:lnSpc>
              <a:spcPct val="90000"/>
            </a:lnSpc>
            <a:spcBef>
              <a:spcPct val="0"/>
            </a:spcBef>
            <a:spcAft>
              <a:spcPct val="35000"/>
            </a:spcAft>
            <a:buNone/>
          </a:pPr>
          <a:r>
            <a:rPr lang="en-US" sz="7200" b="0" i="0" kern="1200" dirty="0">
              <a:latin typeface="Calibri Light" panose="020F0302020204030204" pitchFamily="34" charset="0"/>
              <a:cs typeface="Calibri Light" panose="020F0302020204030204" pitchFamily="34" charset="0"/>
            </a:rPr>
            <a:t>PUBLIC HEALTH WALES</a:t>
          </a:r>
        </a:p>
      </dsp:txBody>
      <dsp:txXfrm>
        <a:off x="0" y="2552700"/>
        <a:ext cx="6492875" cy="25527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2705BE-9EB8-4E6D-82C0-D1D4AA47984F}">
      <dsp:nvSpPr>
        <dsp:cNvPr id="0" name=""/>
        <dsp:cNvSpPr/>
      </dsp:nvSpPr>
      <dsp:spPr>
        <a:xfrm>
          <a:off x="0" y="420979"/>
          <a:ext cx="6666833" cy="110331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dirty="0">
              <a:latin typeface="Calibri Light" panose="020F0302020204030204" pitchFamily="34" charset="0"/>
              <a:cs typeface="Calibri Light" panose="020F0302020204030204" pitchFamily="34" charset="0"/>
            </a:rPr>
            <a:t>``NHS Wales is the </a:t>
          </a:r>
          <a:r>
            <a:rPr lang="en-US" sz="2000" b="0" i="0" kern="1200" dirty="0" err="1">
              <a:latin typeface="Calibri Light" panose="020F0302020204030204" pitchFamily="34" charset="0"/>
              <a:cs typeface="Calibri Light" panose="020F0302020204030204" pitchFamily="34" charset="0"/>
            </a:rPr>
            <a:t>publically</a:t>
          </a:r>
          <a:r>
            <a:rPr lang="en-US" sz="2000" b="0" i="0" kern="1200" dirty="0">
              <a:latin typeface="Calibri Light" panose="020F0302020204030204" pitchFamily="34" charset="0"/>
              <a:cs typeface="Calibri Light" panose="020F0302020204030204" pitchFamily="34" charset="0"/>
            </a:rPr>
            <a:t> funded National Health Service of Wales providing healthcare to some 3 million people who live in the country``(Health in Wales)</a:t>
          </a:r>
        </a:p>
      </dsp:txBody>
      <dsp:txXfrm>
        <a:off x="53859" y="474838"/>
        <a:ext cx="6559115" cy="995592"/>
      </dsp:txXfrm>
    </dsp:sp>
    <dsp:sp modelId="{3EEC5E92-6171-4956-9E18-B9318174A86D}">
      <dsp:nvSpPr>
        <dsp:cNvPr id="0" name=""/>
        <dsp:cNvSpPr/>
      </dsp:nvSpPr>
      <dsp:spPr>
        <a:xfrm>
          <a:off x="0" y="1590529"/>
          <a:ext cx="6666833" cy="1103310"/>
        </a:xfrm>
        <a:prstGeom prst="roundRect">
          <a:avLst/>
        </a:prstGeom>
        <a:gradFill rotWithShape="0">
          <a:gsLst>
            <a:gs pos="0">
              <a:schemeClr val="accent5">
                <a:hueOff val="483597"/>
                <a:satOff val="1591"/>
                <a:lumOff val="-523"/>
                <a:alphaOff val="0"/>
                <a:satMod val="103000"/>
                <a:lumMod val="102000"/>
                <a:tint val="94000"/>
              </a:schemeClr>
            </a:gs>
            <a:gs pos="50000">
              <a:schemeClr val="accent5">
                <a:hueOff val="483597"/>
                <a:satOff val="1591"/>
                <a:lumOff val="-523"/>
                <a:alphaOff val="0"/>
                <a:satMod val="110000"/>
                <a:lumMod val="100000"/>
                <a:shade val="100000"/>
              </a:schemeClr>
            </a:gs>
            <a:gs pos="100000">
              <a:schemeClr val="accent5">
                <a:hueOff val="483597"/>
                <a:satOff val="1591"/>
                <a:lumOff val="-5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Calibri" panose="020F0502020204030204" pitchFamily="34" charset="0"/>
              <a:cs typeface="Calibri" panose="020F0502020204030204" pitchFamily="34" charset="0"/>
            </a:rPr>
            <a:t>Is an NHS body whose purpose is to protect and improve health and wellbeing</a:t>
          </a:r>
        </a:p>
      </dsp:txBody>
      <dsp:txXfrm>
        <a:off x="53859" y="1644388"/>
        <a:ext cx="6559115" cy="995592"/>
      </dsp:txXfrm>
    </dsp:sp>
    <dsp:sp modelId="{CD451252-26BC-4723-A997-69F0A5AC9A5C}">
      <dsp:nvSpPr>
        <dsp:cNvPr id="0" name=""/>
        <dsp:cNvSpPr/>
      </dsp:nvSpPr>
      <dsp:spPr>
        <a:xfrm>
          <a:off x="0" y="2760080"/>
          <a:ext cx="6666833" cy="1103310"/>
        </a:xfrm>
        <a:prstGeom prst="roundRect">
          <a:avLst/>
        </a:prstGeom>
        <a:gradFill rotWithShape="0">
          <a:gsLst>
            <a:gs pos="0">
              <a:schemeClr val="accent5">
                <a:hueOff val="967195"/>
                <a:satOff val="3182"/>
                <a:lumOff val="-1046"/>
                <a:alphaOff val="0"/>
                <a:satMod val="103000"/>
                <a:lumMod val="102000"/>
                <a:tint val="94000"/>
              </a:schemeClr>
            </a:gs>
            <a:gs pos="50000">
              <a:schemeClr val="accent5">
                <a:hueOff val="967195"/>
                <a:satOff val="3182"/>
                <a:lumOff val="-1046"/>
                <a:alphaOff val="0"/>
                <a:satMod val="110000"/>
                <a:lumMod val="100000"/>
                <a:shade val="100000"/>
              </a:schemeClr>
            </a:gs>
            <a:gs pos="100000">
              <a:schemeClr val="accent5">
                <a:hueOff val="967195"/>
                <a:satOff val="3182"/>
                <a:lumOff val="-104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Calibri" panose="020F0502020204030204" pitchFamily="34" charset="0"/>
              <a:cs typeface="Calibri" panose="020F0502020204030204" pitchFamily="34" charset="0"/>
            </a:rPr>
            <a:t>Protect people from infectious and environmental hazards</a:t>
          </a:r>
        </a:p>
      </dsp:txBody>
      <dsp:txXfrm>
        <a:off x="53859" y="2813939"/>
        <a:ext cx="6559115" cy="995592"/>
      </dsp:txXfrm>
    </dsp:sp>
    <dsp:sp modelId="{6B301F3F-8A33-4C66-BE76-799803AA2721}">
      <dsp:nvSpPr>
        <dsp:cNvPr id="0" name=""/>
        <dsp:cNvSpPr/>
      </dsp:nvSpPr>
      <dsp:spPr>
        <a:xfrm>
          <a:off x="0" y="3929630"/>
          <a:ext cx="6666833" cy="1103310"/>
        </a:xfrm>
        <a:prstGeom prst="roundRect">
          <a:avLst/>
        </a:prstGeom>
        <a:gradFill rotWithShape="0">
          <a:gsLst>
            <a:gs pos="0">
              <a:schemeClr val="accent5">
                <a:hueOff val="1450792"/>
                <a:satOff val="4773"/>
                <a:lumOff val="-1569"/>
                <a:alphaOff val="0"/>
                <a:satMod val="103000"/>
                <a:lumMod val="102000"/>
                <a:tint val="94000"/>
              </a:schemeClr>
            </a:gs>
            <a:gs pos="50000">
              <a:schemeClr val="accent5">
                <a:hueOff val="1450792"/>
                <a:satOff val="4773"/>
                <a:lumOff val="-1569"/>
                <a:alphaOff val="0"/>
                <a:satMod val="110000"/>
                <a:lumMod val="100000"/>
                <a:shade val="100000"/>
              </a:schemeClr>
            </a:gs>
            <a:gs pos="100000">
              <a:schemeClr val="accent5">
                <a:hueOff val="1450792"/>
                <a:satOff val="4773"/>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Calibri" panose="020F0502020204030204" pitchFamily="34" charset="0"/>
              <a:cs typeface="Calibri" panose="020F0502020204030204" pitchFamily="34" charset="0"/>
            </a:rPr>
            <a:t>Reduce health </a:t>
          </a:r>
          <a:r>
            <a:rPr lang="en-US" sz="2300" kern="1200" dirty="0" err="1">
              <a:latin typeface="Calibri" panose="020F0502020204030204" pitchFamily="34" charset="0"/>
              <a:cs typeface="Calibri" panose="020F0502020204030204" pitchFamily="34" charset="0"/>
            </a:rPr>
            <a:t>inequalities,improve</a:t>
          </a:r>
          <a:r>
            <a:rPr lang="en-US" sz="2300" kern="1200" dirty="0">
              <a:latin typeface="Calibri" panose="020F0502020204030204" pitchFamily="34" charset="0"/>
              <a:cs typeface="Calibri" panose="020F0502020204030204" pitchFamily="34" charset="0"/>
            </a:rPr>
            <a:t> the </a:t>
          </a:r>
          <a:r>
            <a:rPr lang="en-US" sz="2300" kern="1200" dirty="0" err="1">
              <a:latin typeface="Calibri" panose="020F0502020204030204" pitchFamily="34" charset="0"/>
              <a:cs typeface="Calibri" panose="020F0502020204030204" pitchFamily="34" charset="0"/>
            </a:rPr>
            <a:t>quality,equity</a:t>
          </a:r>
          <a:r>
            <a:rPr lang="en-US" sz="2300" kern="1200" dirty="0">
              <a:latin typeface="Calibri" panose="020F0502020204030204" pitchFamily="34" charset="0"/>
              <a:cs typeface="Calibri" panose="020F0502020204030204" pitchFamily="34" charset="0"/>
            </a:rPr>
            <a:t> and effectiveness of healthcare services</a:t>
          </a:r>
        </a:p>
      </dsp:txBody>
      <dsp:txXfrm>
        <a:off x="53859" y="3983489"/>
        <a:ext cx="6559115" cy="9955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18462-C4D3-4294-B482-B6954A96480A}">
      <dsp:nvSpPr>
        <dsp:cNvPr id="0" name=""/>
        <dsp:cNvSpPr/>
      </dsp:nvSpPr>
      <dsp:spPr>
        <a:xfrm>
          <a:off x="0" y="482768"/>
          <a:ext cx="10515600" cy="164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Calibri" panose="020F0502020204030204" pitchFamily="34" charset="0"/>
              <a:cs typeface="Calibri" panose="020F0502020204030204" pitchFamily="34" charset="0"/>
            </a:rPr>
            <a:t>NHS Wales focuses on a more planning-based </a:t>
          </a:r>
          <a:r>
            <a:rPr lang="en-US" sz="3000" kern="1200" dirty="0" err="1">
              <a:latin typeface="Calibri" panose="020F0502020204030204" pitchFamily="34" charset="0"/>
              <a:cs typeface="Calibri" panose="020F0502020204030204" pitchFamily="34" charset="0"/>
            </a:rPr>
            <a:t>approch,based</a:t>
          </a:r>
          <a:r>
            <a:rPr lang="en-US" sz="3000" kern="1200" dirty="0">
              <a:latin typeface="Calibri" panose="020F0502020204030204" pitchFamily="34" charset="0"/>
              <a:cs typeface="Calibri" panose="020F0502020204030204" pitchFamily="34" charset="0"/>
            </a:rPr>
            <a:t> around 3-years Integrated Medium Term </a:t>
          </a:r>
          <a:r>
            <a:rPr lang="en-US" sz="3000" kern="1200" dirty="0" err="1">
              <a:latin typeface="Calibri" panose="020F0502020204030204" pitchFamily="34" charset="0"/>
              <a:cs typeface="Calibri" panose="020F0502020204030204" pitchFamily="34" charset="0"/>
            </a:rPr>
            <a:t>Plan,intends</a:t>
          </a:r>
          <a:r>
            <a:rPr lang="en-US" sz="3000" kern="1200" dirty="0">
              <a:latin typeface="Calibri" panose="020F0502020204030204" pitchFamily="34" charset="0"/>
              <a:cs typeface="Calibri" panose="020F0502020204030204" pitchFamily="34" charset="0"/>
            </a:rPr>
            <a:t> to achieve the purpose </a:t>
          </a:r>
          <a:r>
            <a:rPr lang="en-US" sz="3000" kern="1200" dirty="0" err="1">
              <a:latin typeface="Calibri" panose="020F0502020204030204" pitchFamily="34" charset="0"/>
              <a:cs typeface="Calibri" panose="020F0502020204030204" pitchFamily="34" charset="0"/>
            </a:rPr>
            <a:t>of``Working</a:t>
          </a:r>
          <a:r>
            <a:rPr lang="en-US" sz="3000" kern="1200" dirty="0">
              <a:latin typeface="Calibri" panose="020F0502020204030204" pitchFamily="34" charset="0"/>
              <a:cs typeface="Calibri" panose="020F0502020204030204" pitchFamily="34" charset="0"/>
            </a:rPr>
            <a:t> to </a:t>
          </a:r>
          <a:r>
            <a:rPr lang="en-US" sz="3000" kern="1200" dirty="0" err="1">
              <a:latin typeface="Calibri" panose="020F0502020204030204" pitchFamily="34" charset="0"/>
              <a:cs typeface="Calibri" panose="020F0502020204030204" pitchFamily="34" charset="0"/>
            </a:rPr>
            <a:t>achive</a:t>
          </a:r>
          <a:r>
            <a:rPr lang="en-US" sz="3000" kern="1200" dirty="0">
              <a:latin typeface="Calibri" panose="020F0502020204030204" pitchFamily="34" charset="0"/>
              <a:cs typeface="Calibri" panose="020F0502020204030204" pitchFamily="34" charset="0"/>
            </a:rPr>
            <a:t> a healthier future for Wales``</a:t>
          </a:r>
        </a:p>
      </dsp:txBody>
      <dsp:txXfrm>
        <a:off x="80532" y="563300"/>
        <a:ext cx="10354536" cy="1488636"/>
      </dsp:txXfrm>
    </dsp:sp>
    <dsp:sp modelId="{A0FC90D9-D429-4E5C-84F3-621A94470338}">
      <dsp:nvSpPr>
        <dsp:cNvPr id="0" name=""/>
        <dsp:cNvSpPr/>
      </dsp:nvSpPr>
      <dsp:spPr>
        <a:xfrm>
          <a:off x="0" y="2218869"/>
          <a:ext cx="10515600" cy="164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latin typeface="Calibri" panose="020F0502020204030204" pitchFamily="34" charset="0"/>
              <a:cs typeface="Calibri" panose="020F0502020204030204" pitchFamily="34" charset="0"/>
            </a:rPr>
            <a:t>The new Long Term Strategy spans from 2018 to 2030 and the goal is well-being of future generation .Public Health Wales(2019)</a:t>
          </a:r>
          <a:endParaRPr lang="en-US" sz="3000" kern="1200" dirty="0">
            <a:latin typeface="Calibri" panose="020F0502020204030204" pitchFamily="34" charset="0"/>
            <a:cs typeface="Calibri" panose="020F0502020204030204" pitchFamily="34" charset="0"/>
          </a:endParaRPr>
        </a:p>
      </dsp:txBody>
      <dsp:txXfrm>
        <a:off x="80532" y="2299401"/>
        <a:ext cx="10354536" cy="148863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BEDDC-D23D-4BE9-AB5A-4AABEDFED2E6}">
      <dsp:nvSpPr>
        <dsp:cNvPr id="0" name=""/>
        <dsp:cNvSpPr/>
      </dsp:nvSpPr>
      <dsp:spPr>
        <a:xfrm>
          <a:off x="2103120" y="2039"/>
          <a:ext cx="8412480" cy="5906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50028" rIns="163225" bIns="150028"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libri" panose="020F0502020204030204" pitchFamily="34" charset="0"/>
              <a:cs typeface="Calibri" panose="020F0502020204030204" pitchFamily="34" charset="0"/>
            </a:rPr>
            <a:t>Influencing the wider determinants of health</a:t>
          </a:r>
        </a:p>
      </dsp:txBody>
      <dsp:txXfrm>
        <a:off x="2103120" y="2039"/>
        <a:ext cx="8412480" cy="590660"/>
      </dsp:txXfrm>
    </dsp:sp>
    <dsp:sp modelId="{43B908E1-0B56-4022-BC45-8609A539A4FA}">
      <dsp:nvSpPr>
        <dsp:cNvPr id="0" name=""/>
        <dsp:cNvSpPr/>
      </dsp:nvSpPr>
      <dsp:spPr>
        <a:xfrm>
          <a:off x="0" y="2039"/>
          <a:ext cx="210312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58344" rIns="111290" bIns="58344"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Influencing</a:t>
          </a:r>
        </a:p>
      </dsp:txBody>
      <dsp:txXfrm>
        <a:off x="0" y="2039"/>
        <a:ext cx="2103120" cy="590660"/>
      </dsp:txXfrm>
    </dsp:sp>
    <dsp:sp modelId="{F9608CDB-2287-4486-8F18-554BB20DE8F8}">
      <dsp:nvSpPr>
        <dsp:cNvPr id="0" name=""/>
        <dsp:cNvSpPr/>
      </dsp:nvSpPr>
      <dsp:spPr>
        <a:xfrm>
          <a:off x="2103120" y="628139"/>
          <a:ext cx="8412480" cy="5906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50028" rIns="163225" bIns="150028"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Calibri" panose="020F0502020204030204" pitchFamily="34" charset="0"/>
              <a:cs typeface="Calibri" panose="020F0502020204030204" pitchFamily="34" charset="0"/>
            </a:rPr>
            <a:t>Improving mental-well-being and building resilience</a:t>
          </a:r>
        </a:p>
      </dsp:txBody>
      <dsp:txXfrm>
        <a:off x="2103120" y="628139"/>
        <a:ext cx="8412480" cy="590660"/>
      </dsp:txXfrm>
    </dsp:sp>
    <dsp:sp modelId="{91CCCC51-8CF5-4549-8C33-C07421C9EBEE}">
      <dsp:nvSpPr>
        <dsp:cNvPr id="0" name=""/>
        <dsp:cNvSpPr/>
      </dsp:nvSpPr>
      <dsp:spPr>
        <a:xfrm>
          <a:off x="0" y="628139"/>
          <a:ext cx="210312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58344" rIns="111290" bIns="58344"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Calibri" panose="020F0502020204030204" pitchFamily="34" charset="0"/>
              <a:cs typeface="Calibri" panose="020F0502020204030204" pitchFamily="34" charset="0"/>
            </a:rPr>
            <a:t>Improving</a:t>
          </a:r>
          <a:endParaRPr lang="en-US" sz="1600" kern="1200" dirty="0">
            <a:latin typeface="Calibri" panose="020F0502020204030204" pitchFamily="34" charset="0"/>
            <a:cs typeface="Calibri" panose="020F0502020204030204" pitchFamily="34" charset="0"/>
          </a:endParaRPr>
        </a:p>
      </dsp:txBody>
      <dsp:txXfrm>
        <a:off x="0" y="628139"/>
        <a:ext cx="2103120" cy="590660"/>
      </dsp:txXfrm>
    </dsp:sp>
    <dsp:sp modelId="{CFFEEFBE-C076-4D9E-95B8-F6499FF7CAF6}">
      <dsp:nvSpPr>
        <dsp:cNvPr id="0" name=""/>
        <dsp:cNvSpPr/>
      </dsp:nvSpPr>
      <dsp:spPr>
        <a:xfrm>
          <a:off x="2103120" y="1308042"/>
          <a:ext cx="8412480" cy="5906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50028" rIns="163225" bIns="150028" numCol="1" spcCol="1270" anchor="ctr" anchorCtr="0">
          <a:noAutofit/>
        </a:bodyPr>
        <a:lstStyle/>
        <a:p>
          <a:pPr marL="0" lvl="0" indent="0" algn="l" defTabSz="1422400">
            <a:lnSpc>
              <a:spcPct val="90000"/>
            </a:lnSpc>
            <a:spcBef>
              <a:spcPct val="0"/>
            </a:spcBef>
            <a:spcAft>
              <a:spcPct val="35000"/>
            </a:spcAft>
            <a:buNone/>
          </a:pPr>
          <a:r>
            <a:rPr lang="en-US" sz="3200" kern="1200" dirty="0">
              <a:latin typeface="Calibri" panose="020F0502020204030204" pitchFamily="34" charset="0"/>
              <a:cs typeface="Calibri" panose="020F0502020204030204" pitchFamily="34" charset="0"/>
            </a:rPr>
            <a:t>Promoting healthy </a:t>
          </a:r>
          <a:r>
            <a:rPr lang="en-US" sz="3200" kern="1200" dirty="0" err="1">
              <a:latin typeface="Calibri" panose="020F0502020204030204" pitchFamily="34" charset="0"/>
              <a:cs typeface="Calibri" panose="020F0502020204030204" pitchFamily="34" charset="0"/>
            </a:rPr>
            <a:t>behaviours</a:t>
          </a:r>
          <a:endParaRPr lang="en-US" sz="3200" kern="1200" dirty="0">
            <a:latin typeface="Calibri" panose="020F0502020204030204" pitchFamily="34" charset="0"/>
            <a:cs typeface="Calibri" panose="020F0502020204030204" pitchFamily="34" charset="0"/>
          </a:endParaRPr>
        </a:p>
      </dsp:txBody>
      <dsp:txXfrm>
        <a:off x="2103120" y="1308042"/>
        <a:ext cx="8412480" cy="590660"/>
      </dsp:txXfrm>
    </dsp:sp>
    <dsp:sp modelId="{AC44C53B-C7D6-40EE-8606-F39AAF7D0747}">
      <dsp:nvSpPr>
        <dsp:cNvPr id="0" name=""/>
        <dsp:cNvSpPr/>
      </dsp:nvSpPr>
      <dsp:spPr>
        <a:xfrm>
          <a:off x="0" y="1254239"/>
          <a:ext cx="210312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58344" rIns="111290" bIns="58344"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Calibri" panose="020F0502020204030204" pitchFamily="34" charset="0"/>
              <a:cs typeface="Calibri" panose="020F0502020204030204" pitchFamily="34" charset="0"/>
            </a:rPr>
            <a:t>Promoting</a:t>
          </a:r>
        </a:p>
      </dsp:txBody>
      <dsp:txXfrm>
        <a:off x="0" y="1254239"/>
        <a:ext cx="2103120" cy="590660"/>
      </dsp:txXfrm>
    </dsp:sp>
    <dsp:sp modelId="{9BC2567F-B2CE-4B50-98A6-3D4A6C453CEE}">
      <dsp:nvSpPr>
        <dsp:cNvPr id="0" name=""/>
        <dsp:cNvSpPr/>
      </dsp:nvSpPr>
      <dsp:spPr>
        <a:xfrm>
          <a:off x="2103120" y="1880338"/>
          <a:ext cx="8412480" cy="5906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dirty="0">
              <a:latin typeface="Calibri" panose="020F0502020204030204" pitchFamily="34" charset="0"/>
              <a:cs typeface="Calibri" panose="020F0502020204030204" pitchFamily="34" charset="0"/>
            </a:rPr>
            <a:t>Securing a healthy future for the next generation through a focus on early years</a:t>
          </a:r>
        </a:p>
      </dsp:txBody>
      <dsp:txXfrm>
        <a:off x="2103120" y="1880338"/>
        <a:ext cx="8412480" cy="590660"/>
      </dsp:txXfrm>
    </dsp:sp>
    <dsp:sp modelId="{76FA0AA3-DCDB-485E-8E63-F1E3545230C8}">
      <dsp:nvSpPr>
        <dsp:cNvPr id="0" name=""/>
        <dsp:cNvSpPr/>
      </dsp:nvSpPr>
      <dsp:spPr>
        <a:xfrm>
          <a:off x="0" y="1880338"/>
          <a:ext cx="210312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58344" rIns="111290" bIns="58344"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Calibri" panose="020F0502020204030204" pitchFamily="34" charset="0"/>
              <a:cs typeface="Calibri" panose="020F0502020204030204" pitchFamily="34" charset="0"/>
            </a:rPr>
            <a:t>Securing</a:t>
          </a:r>
          <a:endParaRPr lang="en-US" sz="1600" kern="1200" dirty="0">
            <a:latin typeface="Calibri" panose="020F0502020204030204" pitchFamily="34" charset="0"/>
            <a:cs typeface="Calibri" panose="020F0502020204030204" pitchFamily="34" charset="0"/>
          </a:endParaRPr>
        </a:p>
      </dsp:txBody>
      <dsp:txXfrm>
        <a:off x="0" y="1880338"/>
        <a:ext cx="2103120" cy="590660"/>
      </dsp:txXfrm>
    </dsp:sp>
    <dsp:sp modelId="{DD7AB904-6279-461E-98EA-AE809DB2E57F}">
      <dsp:nvSpPr>
        <dsp:cNvPr id="0" name=""/>
        <dsp:cNvSpPr/>
      </dsp:nvSpPr>
      <dsp:spPr>
        <a:xfrm>
          <a:off x="2103120" y="2506438"/>
          <a:ext cx="8412480" cy="5906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50028" rIns="163225" bIns="15002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Protecting the public from infection and environmental threats to health</a:t>
          </a:r>
        </a:p>
      </dsp:txBody>
      <dsp:txXfrm>
        <a:off x="2103120" y="2506438"/>
        <a:ext cx="8412480" cy="590660"/>
      </dsp:txXfrm>
    </dsp:sp>
    <dsp:sp modelId="{E921F935-43C2-4538-97C0-DD478A42D474}">
      <dsp:nvSpPr>
        <dsp:cNvPr id="0" name=""/>
        <dsp:cNvSpPr/>
      </dsp:nvSpPr>
      <dsp:spPr>
        <a:xfrm>
          <a:off x="0" y="2506438"/>
          <a:ext cx="210312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58344" rIns="111290" bIns="58344"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Calibri" panose="020F0502020204030204" pitchFamily="34" charset="0"/>
              <a:cs typeface="Calibri" panose="020F0502020204030204" pitchFamily="34" charset="0"/>
            </a:rPr>
            <a:t>Protecting</a:t>
          </a:r>
        </a:p>
      </dsp:txBody>
      <dsp:txXfrm>
        <a:off x="0" y="2506438"/>
        <a:ext cx="2103120" cy="590660"/>
      </dsp:txXfrm>
    </dsp:sp>
    <dsp:sp modelId="{D7D176CC-3675-491E-9389-A1AB64699354}">
      <dsp:nvSpPr>
        <dsp:cNvPr id="0" name=""/>
        <dsp:cNvSpPr/>
      </dsp:nvSpPr>
      <dsp:spPr>
        <a:xfrm>
          <a:off x="2103120" y="3132538"/>
          <a:ext cx="8412480" cy="5906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50028" rIns="163225" bIns="15002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Supporting the development of a sustainable health and care system focused on prevention and early intervention</a:t>
          </a:r>
        </a:p>
      </dsp:txBody>
      <dsp:txXfrm>
        <a:off x="2103120" y="3132538"/>
        <a:ext cx="8412480" cy="590660"/>
      </dsp:txXfrm>
    </dsp:sp>
    <dsp:sp modelId="{56CDC2D6-1853-438E-B621-FA9897F256E0}">
      <dsp:nvSpPr>
        <dsp:cNvPr id="0" name=""/>
        <dsp:cNvSpPr/>
      </dsp:nvSpPr>
      <dsp:spPr>
        <a:xfrm>
          <a:off x="0" y="3132538"/>
          <a:ext cx="210312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58344" rIns="111290" bIns="58344"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Calibri" panose="020F0502020204030204" pitchFamily="34" charset="0"/>
              <a:cs typeface="Calibri" panose="020F0502020204030204" pitchFamily="34" charset="0"/>
            </a:rPr>
            <a:t>Supporting</a:t>
          </a:r>
          <a:endParaRPr lang="en-US" sz="1600" kern="1200" dirty="0">
            <a:latin typeface="Calibri" panose="020F0502020204030204" pitchFamily="34" charset="0"/>
            <a:cs typeface="Calibri" panose="020F0502020204030204" pitchFamily="34" charset="0"/>
          </a:endParaRPr>
        </a:p>
      </dsp:txBody>
      <dsp:txXfrm>
        <a:off x="0" y="3132538"/>
        <a:ext cx="2103120" cy="590660"/>
      </dsp:txXfrm>
    </dsp:sp>
    <dsp:sp modelId="{BCF85299-BF89-4F4A-90CD-E1B5E0B6D02A}">
      <dsp:nvSpPr>
        <dsp:cNvPr id="0" name=""/>
        <dsp:cNvSpPr/>
      </dsp:nvSpPr>
      <dsp:spPr>
        <a:xfrm>
          <a:off x="2103120" y="3758638"/>
          <a:ext cx="8412480" cy="5906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50028" rIns="163225" bIns="15002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Building and mobilizing knowledge and skills to improve health and well-being across Wales</a:t>
          </a:r>
        </a:p>
      </dsp:txBody>
      <dsp:txXfrm>
        <a:off x="2103120" y="3758638"/>
        <a:ext cx="8412480" cy="590660"/>
      </dsp:txXfrm>
    </dsp:sp>
    <dsp:sp modelId="{3FAB89D0-FBF8-43B2-A029-34EEE6FA2F3B}">
      <dsp:nvSpPr>
        <dsp:cNvPr id="0" name=""/>
        <dsp:cNvSpPr/>
      </dsp:nvSpPr>
      <dsp:spPr>
        <a:xfrm>
          <a:off x="0" y="3758638"/>
          <a:ext cx="210312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58344" rIns="111290" bIns="58344"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Calibri" panose="020F0502020204030204" pitchFamily="34" charset="0"/>
              <a:cs typeface="Calibri" panose="020F0502020204030204" pitchFamily="34" charset="0"/>
            </a:rPr>
            <a:t>Building and mobilizing</a:t>
          </a:r>
        </a:p>
      </dsp:txBody>
      <dsp:txXfrm>
        <a:off x="0" y="3758638"/>
        <a:ext cx="2103120" cy="59066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1BDBA-4D75-4DF2-8E29-986E6BFBE745}">
      <dsp:nvSpPr>
        <dsp:cNvPr id="0" name=""/>
        <dsp:cNvSpPr/>
      </dsp:nvSpPr>
      <dsp:spPr>
        <a:xfrm>
          <a:off x="0" y="16669"/>
          <a:ext cx="6594475"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``Health promotion is the process of enabling people to increase control </a:t>
          </a:r>
          <a:r>
            <a:rPr lang="en-US" sz="2400" kern="1200" dirty="0" err="1">
              <a:latin typeface="Calibri" panose="020F0502020204030204" pitchFamily="34" charset="0"/>
              <a:cs typeface="Calibri" panose="020F0502020204030204" pitchFamily="34" charset="0"/>
            </a:rPr>
            <a:t>over,and</a:t>
          </a:r>
          <a:r>
            <a:rPr lang="en-US" sz="2400" kern="1200" dirty="0">
              <a:latin typeface="Calibri" panose="020F0502020204030204" pitchFamily="34" charset="0"/>
              <a:cs typeface="Calibri" panose="020F0502020204030204" pitchFamily="34" charset="0"/>
            </a:rPr>
            <a:t> to improve their </a:t>
          </a:r>
          <a:r>
            <a:rPr lang="en-US" sz="2400" kern="1200" dirty="0" err="1">
              <a:latin typeface="Calibri" panose="020F0502020204030204" pitchFamily="34" charset="0"/>
              <a:cs typeface="Calibri" panose="020F0502020204030204" pitchFamily="34" charset="0"/>
            </a:rPr>
            <a:t>health``.Health</a:t>
          </a:r>
          <a:r>
            <a:rPr lang="en-US" sz="2400" kern="1200" dirty="0">
              <a:latin typeface="Calibri" panose="020F0502020204030204" pitchFamily="34" charset="0"/>
              <a:cs typeface="Calibri" panose="020F0502020204030204" pitchFamily="34" charset="0"/>
            </a:rPr>
            <a:t> Promotion Glossary(1998)</a:t>
          </a:r>
        </a:p>
      </dsp:txBody>
      <dsp:txXfrm>
        <a:off x="64425" y="81094"/>
        <a:ext cx="6465625" cy="1190909"/>
      </dsp:txXfrm>
    </dsp:sp>
    <dsp:sp modelId="{732F012F-39BF-404A-9D48-38BD4237BF36}">
      <dsp:nvSpPr>
        <dsp:cNvPr id="0" name=""/>
        <dsp:cNvSpPr/>
      </dsp:nvSpPr>
      <dsp:spPr>
        <a:xfrm>
          <a:off x="0" y="1405549"/>
          <a:ext cx="6594475" cy="1319759"/>
        </a:xfrm>
        <a:prstGeom prst="roundRect">
          <a:avLst/>
        </a:prstGeom>
        <a:solidFill>
          <a:schemeClr val="accent2">
            <a:hueOff val="492227"/>
            <a:satOff val="-2048"/>
            <a:lumOff val="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Health Promotion supports </a:t>
          </a:r>
          <a:r>
            <a:rPr lang="en-US" sz="2400" kern="1200" dirty="0" err="1">
              <a:latin typeface="Calibri" panose="020F0502020204030204" pitchFamily="34" charset="0"/>
              <a:cs typeface="Calibri" panose="020F0502020204030204" pitchFamily="34" charset="0"/>
            </a:rPr>
            <a:t>governments,communities</a:t>
          </a:r>
          <a:r>
            <a:rPr lang="en-US" sz="2400" kern="1200" dirty="0">
              <a:latin typeface="Calibri" panose="020F0502020204030204" pitchFamily="34" charset="0"/>
              <a:cs typeface="Calibri" panose="020F0502020204030204" pitchFamily="34" charset="0"/>
            </a:rPr>
            <a:t> and individuals</a:t>
          </a:r>
        </a:p>
      </dsp:txBody>
      <dsp:txXfrm>
        <a:off x="64425" y="1469974"/>
        <a:ext cx="6465625" cy="1190909"/>
      </dsp:txXfrm>
    </dsp:sp>
    <dsp:sp modelId="{F7166673-ACAF-4E26-9E6E-907FFE1910B1}">
      <dsp:nvSpPr>
        <dsp:cNvPr id="0" name=""/>
        <dsp:cNvSpPr/>
      </dsp:nvSpPr>
      <dsp:spPr>
        <a:xfrm>
          <a:off x="0" y="2794429"/>
          <a:ext cx="6594475" cy="1319759"/>
        </a:xfrm>
        <a:prstGeom prst="roundRect">
          <a:avLst/>
        </a:prstGeom>
        <a:solidFill>
          <a:schemeClr val="accent2">
            <a:hueOff val="984455"/>
            <a:satOff val="-4095"/>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NHS Annual flu </a:t>
          </a:r>
          <a:r>
            <a:rPr lang="en-US" sz="2400" kern="1200" dirty="0" err="1">
              <a:latin typeface="Calibri" panose="020F0502020204030204" pitchFamily="34" charset="0"/>
              <a:cs typeface="Calibri" panose="020F0502020204030204" pitchFamily="34" charset="0"/>
            </a:rPr>
            <a:t>programme</a:t>
          </a:r>
          <a:r>
            <a:rPr lang="en-US" sz="2400" kern="1200" dirty="0">
              <a:latin typeface="Calibri" panose="020F0502020204030204" pitchFamily="34" charset="0"/>
              <a:cs typeface="Calibri" panose="020F0502020204030204" pitchFamily="34" charset="0"/>
            </a:rPr>
            <a:t>-flu vaccination</a:t>
          </a:r>
        </a:p>
      </dsp:txBody>
      <dsp:txXfrm>
        <a:off x="64425" y="2858854"/>
        <a:ext cx="6465625" cy="1190909"/>
      </dsp:txXfrm>
    </dsp:sp>
    <dsp:sp modelId="{83C2099E-96E2-4BEF-92F4-7813E7A70517}">
      <dsp:nvSpPr>
        <dsp:cNvPr id="0" name=""/>
        <dsp:cNvSpPr/>
      </dsp:nvSpPr>
      <dsp:spPr>
        <a:xfrm>
          <a:off x="0" y="4183309"/>
          <a:ext cx="6594475" cy="1319759"/>
        </a:xfrm>
        <a:prstGeom prst="roundRect">
          <a:avLst/>
        </a:prstGeom>
        <a:solidFill>
          <a:schemeClr val="accent2">
            <a:hueOff val="1476682"/>
            <a:satOff val="-614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WHO-World Health </a:t>
          </a:r>
          <a:r>
            <a:rPr lang="en-US" sz="2400" kern="1200" dirty="0" err="1">
              <a:latin typeface="Calibri" panose="020F0502020204030204" pitchFamily="34" charset="0"/>
              <a:cs typeface="Calibri" panose="020F0502020204030204" pitchFamily="34" charset="0"/>
            </a:rPr>
            <a:t>Organization,plays</a:t>
          </a:r>
          <a:r>
            <a:rPr lang="en-US" sz="2400" kern="1200" dirty="0">
              <a:latin typeface="Calibri" panose="020F0502020204030204" pitchFamily="34" charset="0"/>
              <a:cs typeface="Calibri" panose="020F0502020204030204" pitchFamily="34" charset="0"/>
            </a:rPr>
            <a:t> an essential role in the global governance of health and disease</a:t>
          </a:r>
        </a:p>
      </dsp:txBody>
      <dsp:txXfrm>
        <a:off x="64425" y="4247734"/>
        <a:ext cx="6465625" cy="119090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4F9567-1295-4301-9BA0-A41518F99870}">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72AA6-33E0-4ECC-B088-4651C5E1BC12}">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The term ``Health </a:t>
          </a:r>
          <a:r>
            <a:rPr lang="en-US" sz="2400" kern="1200" dirty="0" err="1">
              <a:latin typeface="Calibri" panose="020F0502020204030204" pitchFamily="34" charset="0"/>
              <a:cs typeface="Calibri" panose="020F0502020204030204" pitchFamily="34" charset="0"/>
            </a:rPr>
            <a:t>Promotion``was</a:t>
          </a:r>
          <a:r>
            <a:rPr lang="en-US" sz="2400" kern="1200" dirty="0">
              <a:latin typeface="Calibri" panose="020F0502020204030204" pitchFamily="34" charset="0"/>
              <a:cs typeface="Calibri" panose="020F0502020204030204" pitchFamily="34" charset="0"/>
            </a:rPr>
            <a:t> coined in 1945 by Henry </a:t>
          </a:r>
          <a:r>
            <a:rPr lang="en-US" sz="2400" kern="1200" dirty="0" err="1">
              <a:latin typeface="Calibri" panose="020F0502020204030204" pitchFamily="34" charset="0"/>
              <a:cs typeface="Calibri" panose="020F0502020204030204" pitchFamily="34" charset="0"/>
            </a:rPr>
            <a:t>E.Sigerist,who</a:t>
          </a:r>
          <a:r>
            <a:rPr lang="en-US" sz="2400" kern="1200" dirty="0">
              <a:latin typeface="Calibri" panose="020F0502020204030204" pitchFamily="34" charset="0"/>
              <a:cs typeface="Calibri" panose="020F0502020204030204" pitchFamily="34" charset="0"/>
            </a:rPr>
            <a:t> defined the four major tasks of medicine as promotion of </a:t>
          </a:r>
          <a:r>
            <a:rPr lang="en-US" sz="2400" kern="1200" dirty="0" err="1">
              <a:latin typeface="Calibri" panose="020F0502020204030204" pitchFamily="34" charset="0"/>
              <a:cs typeface="Calibri" panose="020F0502020204030204" pitchFamily="34" charset="0"/>
            </a:rPr>
            <a:t>health.His</a:t>
          </a:r>
          <a:r>
            <a:rPr lang="en-US" sz="2400" kern="1200" dirty="0">
              <a:latin typeface="Calibri" panose="020F0502020204030204" pitchFamily="34" charset="0"/>
              <a:cs typeface="Calibri" panose="020F0502020204030204" pitchFamily="34" charset="0"/>
            </a:rPr>
            <a:t> statement that health was promoted by providing a decent standard of living ,good labor </a:t>
          </a:r>
          <a:r>
            <a:rPr lang="en-US" sz="2400" kern="1200" dirty="0" err="1">
              <a:latin typeface="Calibri" panose="020F0502020204030204" pitchFamily="34" charset="0"/>
              <a:cs typeface="Calibri" panose="020F0502020204030204" pitchFamily="34" charset="0"/>
            </a:rPr>
            <a:t>conditions,education</a:t>
          </a:r>
          <a:r>
            <a:rPr lang="en-US" sz="2400" kern="1200" dirty="0">
              <a:latin typeface="Calibri" panose="020F0502020204030204" pitchFamily="34" charset="0"/>
              <a:cs typeface="Calibri" panose="020F0502020204030204" pitchFamily="34" charset="0"/>
            </a:rPr>
            <a:t> but poverty and deprivation affecting millions of people who were living  in extremely degraded environment affected health.</a:t>
          </a:r>
        </a:p>
      </dsp:txBody>
      <dsp:txXfrm>
        <a:off x="0" y="2124"/>
        <a:ext cx="10515600" cy="1449029"/>
      </dsp:txXfrm>
    </dsp:sp>
    <dsp:sp modelId="{F6CF4E97-DDB5-4593-A1EA-C8A5EC66A2CA}">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53CDA2-40BA-411E-935F-FCD781A26AC3}">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endParaRPr lang="en-US" sz="2600" kern="1200" dirty="0">
            <a:latin typeface="Calibri" panose="020F0502020204030204" pitchFamily="34" charset="0"/>
            <a:cs typeface="Calibri" panose="020F0502020204030204" pitchFamily="34" charset="0"/>
          </a:endParaRPr>
        </a:p>
        <a:p>
          <a:pPr marL="0" lvl="0" indent="0" algn="l" defTabSz="1155700">
            <a:lnSpc>
              <a:spcPct val="90000"/>
            </a:lnSpc>
            <a:spcBef>
              <a:spcPct val="0"/>
            </a:spcBef>
            <a:spcAft>
              <a:spcPct val="35000"/>
            </a:spcAft>
            <a:buNone/>
          </a:pPr>
          <a:r>
            <a:rPr lang="en-US" sz="2600" kern="1200" dirty="0">
              <a:latin typeface="Calibri" panose="020F0502020204030204" pitchFamily="34" charset="0"/>
              <a:cs typeface="Calibri" panose="020F0502020204030204" pitchFamily="34" charset="0"/>
            </a:rPr>
            <a:t>Today ,Health Promotion ,is more relevant than ever in addressing public health problems</a:t>
          </a:r>
        </a:p>
      </dsp:txBody>
      <dsp:txXfrm>
        <a:off x="0" y="1451154"/>
        <a:ext cx="10515600" cy="1449029"/>
      </dsp:txXfrm>
    </dsp:sp>
    <dsp:sp modelId="{9CEBE2E6-E1E9-4136-8DD2-9F53C5C52126}">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BC97E7-051D-4BBA-9289-D1D291ED7276}">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latin typeface="Calibri" panose="020F0502020204030204" pitchFamily="34" charset="0"/>
              <a:cs typeface="Calibri" panose="020F0502020204030204" pitchFamily="34" charset="0"/>
            </a:rPr>
            <a:t>The factors which aid progress and development in today`s world such as globalization of </a:t>
          </a:r>
          <a:r>
            <a:rPr lang="en-US" sz="2600" kern="1200" dirty="0" err="1">
              <a:latin typeface="Calibri" panose="020F0502020204030204" pitchFamily="34" charset="0"/>
              <a:cs typeface="Calibri" panose="020F0502020204030204" pitchFamily="34" charset="0"/>
            </a:rPr>
            <a:t>trade,urbanization,ease</a:t>
          </a:r>
          <a:r>
            <a:rPr lang="en-US" sz="2600" kern="1200" dirty="0">
              <a:latin typeface="Calibri" panose="020F0502020204030204" pitchFamily="34" charset="0"/>
              <a:cs typeface="Calibri" panose="020F0502020204030204" pitchFamily="34" charset="0"/>
            </a:rPr>
            <a:t> of global </a:t>
          </a:r>
          <a:r>
            <a:rPr lang="en-US" sz="2600" kern="1200" dirty="0" err="1">
              <a:latin typeface="Calibri" panose="020F0502020204030204" pitchFamily="34" charset="0"/>
              <a:cs typeface="Calibri" panose="020F0502020204030204" pitchFamily="34" charset="0"/>
            </a:rPr>
            <a:t>travel,advanced</a:t>
          </a:r>
          <a:r>
            <a:rPr lang="en-US" sz="2600" kern="1200" dirty="0">
              <a:latin typeface="Calibri" panose="020F0502020204030204" pitchFamily="34" charset="0"/>
              <a:cs typeface="Calibri" panose="020F0502020204030204" pitchFamily="34" charset="0"/>
            </a:rPr>
            <a:t> </a:t>
          </a:r>
          <a:r>
            <a:rPr lang="en-US" sz="2600" kern="1200" dirty="0" err="1">
              <a:latin typeface="Calibri" panose="020F0502020204030204" pitchFamily="34" charset="0"/>
              <a:cs typeface="Calibri" panose="020F0502020204030204" pitchFamily="34" charset="0"/>
            </a:rPr>
            <a:t>technologies,etc</a:t>
          </a:r>
          <a:endParaRPr lang="en-US" sz="2600" kern="1200" dirty="0">
            <a:latin typeface="Calibri" panose="020F0502020204030204" pitchFamily="34" charset="0"/>
            <a:cs typeface="Calibri" panose="020F0502020204030204" pitchFamily="34" charset="0"/>
          </a:endParaRPr>
        </a:p>
      </dsp:txBody>
      <dsp:txXfrm>
        <a:off x="0" y="2900183"/>
        <a:ext cx="10515600" cy="144902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32EBC-ECA7-437C-980C-FB6A967F4148}">
      <dsp:nvSpPr>
        <dsp:cNvPr id="0" name=""/>
        <dsp:cNvSpPr/>
      </dsp:nvSpPr>
      <dsp:spPr>
        <a:xfrm>
          <a:off x="0" y="618218"/>
          <a:ext cx="6263640" cy="13747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Calibri" panose="020F0502020204030204" pitchFamily="34" charset="0"/>
              <a:cs typeface="Calibri" panose="020F0502020204030204" pitchFamily="34" charset="0"/>
            </a:rPr>
            <a:t>Health promotion improves the health status of </a:t>
          </a:r>
          <a:r>
            <a:rPr lang="en-US" sz="2500" kern="1200" dirty="0" err="1">
              <a:latin typeface="Calibri" panose="020F0502020204030204" pitchFamily="34" charset="0"/>
              <a:cs typeface="Calibri" panose="020F0502020204030204" pitchFamily="34" charset="0"/>
            </a:rPr>
            <a:t>individuals,families,communities,states</a:t>
          </a:r>
          <a:r>
            <a:rPr lang="en-US" sz="2500" kern="1200" dirty="0">
              <a:latin typeface="Calibri" panose="020F0502020204030204" pitchFamily="34" charset="0"/>
              <a:cs typeface="Calibri" panose="020F0502020204030204" pitchFamily="34" charset="0"/>
            </a:rPr>
            <a:t> and the nation</a:t>
          </a:r>
        </a:p>
      </dsp:txBody>
      <dsp:txXfrm>
        <a:off x="67110" y="685328"/>
        <a:ext cx="6129420" cy="1240530"/>
      </dsp:txXfrm>
    </dsp:sp>
    <dsp:sp modelId="{D1A43784-2967-4D2B-A455-9AFC800DAB63}">
      <dsp:nvSpPr>
        <dsp:cNvPr id="0" name=""/>
        <dsp:cNvSpPr/>
      </dsp:nvSpPr>
      <dsp:spPr>
        <a:xfrm>
          <a:off x="0" y="2064968"/>
          <a:ext cx="6263640" cy="1374750"/>
        </a:xfrm>
        <a:prstGeom prst="roundRect">
          <a:avLst/>
        </a:prstGeom>
        <a:solidFill>
          <a:schemeClr val="accent5">
            <a:hueOff val="725396"/>
            <a:satOff val="2386"/>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Calibri" panose="020F0502020204030204" pitchFamily="34" charset="0"/>
              <a:cs typeface="Calibri" panose="020F0502020204030204" pitchFamily="34" charset="0"/>
            </a:rPr>
            <a:t>Health promotion enhances the quality of life </a:t>
          </a:r>
        </a:p>
      </dsp:txBody>
      <dsp:txXfrm>
        <a:off x="67110" y="2132078"/>
        <a:ext cx="6129420" cy="1240530"/>
      </dsp:txXfrm>
    </dsp:sp>
    <dsp:sp modelId="{69A74CAA-AC08-49AD-9500-D4D13DA49004}">
      <dsp:nvSpPr>
        <dsp:cNvPr id="0" name=""/>
        <dsp:cNvSpPr/>
      </dsp:nvSpPr>
      <dsp:spPr>
        <a:xfrm>
          <a:off x="0" y="3511719"/>
          <a:ext cx="6263640" cy="1374750"/>
        </a:xfrm>
        <a:prstGeom prst="roundRect">
          <a:avLst/>
        </a:prstGeom>
        <a:solidFill>
          <a:schemeClr val="accent5">
            <a:hueOff val="1450792"/>
            <a:satOff val="4773"/>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Calibri" panose="020F0502020204030204" pitchFamily="34" charset="0"/>
              <a:cs typeface="Calibri" panose="020F0502020204030204" pitchFamily="34" charset="0"/>
            </a:rPr>
            <a:t>Health promotion reduces premature deaths   (NHS)</a:t>
          </a:r>
        </a:p>
      </dsp:txBody>
      <dsp:txXfrm>
        <a:off x="67110" y="3578829"/>
        <a:ext cx="6129420" cy="12405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1T11:46:48.504"/>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85E3B3-BCE2-6C47-AADF-5D1BB010D970}" type="datetimeFigureOut">
              <a:rPr lang="en-US" smtClean="0"/>
              <a:t>11/12/21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ACC86B-2D7E-0249-A780-BA9871D36CE7}" type="slidenum">
              <a:rPr lang="en-US" smtClean="0"/>
              <a:t>‹#›</a:t>
            </a:fld>
            <a:endParaRPr lang="en-US"/>
          </a:p>
        </p:txBody>
      </p:sp>
    </p:spTree>
    <p:extLst>
      <p:ext uri="{BB962C8B-B14F-4D97-AF65-F5344CB8AC3E}">
        <p14:creationId xmlns:p14="http://schemas.microsoft.com/office/powerpoint/2010/main" val="761540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ACC86B-2D7E-0249-A780-BA9871D36CE7}" type="slidenum">
              <a:rPr lang="en-US" smtClean="0"/>
              <a:t>63</a:t>
            </a:fld>
            <a:endParaRPr lang="en-US"/>
          </a:p>
        </p:txBody>
      </p:sp>
    </p:spTree>
    <p:extLst>
      <p:ext uri="{BB962C8B-B14F-4D97-AF65-F5344CB8AC3E}">
        <p14:creationId xmlns:p14="http://schemas.microsoft.com/office/powerpoint/2010/main" val="1760167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11/12/21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49426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11/12/21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72299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11/12/21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15990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11/12/21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81092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11/12/21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50593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11/12/21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37301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11/12/21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29326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11/12/21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7384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11/12/21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8786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11/12/21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42170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11/12/21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52932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ytuł i zawartość">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pl-PL"/>
              <a:t>Kliknij, aby edytować styl</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05122874"/>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11/12/21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35558603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 id="2147483713" r:id="rId12"/>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ncbi.nlm.nih.gov/pmc/about/copyrigh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history.com/topics/infection/FLU" TargetMode="External"/><Relationship Id="rId2" Type="http://schemas.openxmlformats.org/officeDocument/2006/relationships/hyperlink" Target="http://www.wales.nhs.uk/sit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tif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tiff"/><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6.tiff"/><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7.tiff"/><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9.tiff"/><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61CED-3CE7-574B-9226-C28D0D008781}"/>
              </a:ext>
            </a:extLst>
          </p:cNvPr>
          <p:cNvSpPr>
            <a:spLocks noGrp="1"/>
          </p:cNvSpPr>
          <p:nvPr>
            <p:ph type="ctrTitle"/>
          </p:nvPr>
        </p:nvSpPr>
        <p:spPr>
          <a:xfrm>
            <a:off x="890338" y="640080"/>
            <a:ext cx="3734014" cy="3566160"/>
          </a:xfrm>
        </p:spPr>
        <p:txBody>
          <a:bodyPr anchor="b">
            <a:normAutofit/>
          </a:bodyPr>
          <a:lstStyle/>
          <a:p>
            <a:r>
              <a:rPr lang="en-US" sz="8800" dirty="0"/>
              <a:t>FLU</a:t>
            </a:r>
          </a:p>
        </p:txBody>
      </p:sp>
      <p:sp>
        <p:nvSpPr>
          <p:cNvPr id="3" name="Subtitle 2">
            <a:extLst>
              <a:ext uri="{FF2B5EF4-FFF2-40B4-BE49-F238E27FC236}">
                <a16:creationId xmlns:a16="http://schemas.microsoft.com/office/drawing/2014/main" id="{FE582A7B-771A-F449-A262-98E54CDB7FEA}"/>
              </a:ext>
            </a:extLst>
          </p:cNvPr>
          <p:cNvSpPr>
            <a:spLocks noGrp="1"/>
          </p:cNvSpPr>
          <p:nvPr>
            <p:ph type="subTitle" idx="1"/>
          </p:nvPr>
        </p:nvSpPr>
        <p:spPr>
          <a:xfrm>
            <a:off x="890339" y="4636008"/>
            <a:ext cx="3734014" cy="1572768"/>
          </a:xfrm>
        </p:spPr>
        <p:txBody>
          <a:bodyPr>
            <a:normAutofit/>
          </a:bodyPr>
          <a:lstStyle/>
          <a:p>
            <a:r>
              <a:rPr lang="en-US" sz="3200" dirty="0"/>
              <a:t>By </a:t>
            </a:r>
            <a:r>
              <a:rPr lang="en-US" sz="3200" dirty="0" err="1"/>
              <a:t>Seren</a:t>
            </a:r>
            <a:r>
              <a:rPr lang="en-US" sz="3200" dirty="0"/>
              <a:t>, </a:t>
            </a:r>
            <a:r>
              <a:rPr lang="en-US" sz="3200" dirty="0" err="1"/>
              <a:t>Timi</a:t>
            </a:r>
            <a:r>
              <a:rPr lang="en-US" sz="3200" dirty="0"/>
              <a:t>, Magda, Dom and Claudia</a:t>
            </a:r>
          </a:p>
        </p:txBody>
      </p:sp>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BD9A84"/>
          </a:solidFill>
          <a:ln w="38100" cap="rnd">
            <a:solidFill>
              <a:srgbClr val="BD9A8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748CC67-681F-4EDA-8FBB-66FE0F045F84}"/>
              </a:ext>
            </a:extLst>
          </p:cNvPr>
          <p:cNvPicPr>
            <a:picLocks noChangeAspect="1"/>
          </p:cNvPicPr>
          <p:nvPr/>
        </p:nvPicPr>
        <p:blipFill rotWithShape="1">
          <a:blip r:embed="rId2"/>
          <a:srcRect l="2311" r="741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93110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50478-0747-49E4-9D06-F43C8E8B6C00}"/>
              </a:ext>
            </a:extLst>
          </p:cNvPr>
          <p:cNvSpPr>
            <a:spLocks noGrp="1"/>
          </p:cNvSpPr>
          <p:nvPr>
            <p:ph type="title"/>
          </p:nvPr>
        </p:nvSpPr>
        <p:spPr>
          <a:xfrm>
            <a:off x="804672" y="640080"/>
            <a:ext cx="3282696" cy="5257800"/>
          </a:xfrm>
        </p:spPr>
        <p:txBody>
          <a:bodyPr>
            <a:normAutofit/>
          </a:bodyPr>
          <a:lstStyle/>
          <a:p>
            <a:r>
              <a:rPr lang="en-GB" dirty="0">
                <a:solidFill>
                  <a:schemeClr val="bg1"/>
                </a:solidFill>
                <a:cs typeface="Calibri Light"/>
              </a:rPr>
              <a:t>History of FLU</a:t>
            </a:r>
            <a:endParaRPr lang="en-GB" dirty="0">
              <a:solidFill>
                <a:schemeClr val="bg1"/>
              </a:solidFill>
            </a:endParaRPr>
          </a:p>
        </p:txBody>
      </p:sp>
      <p:sp>
        <p:nvSpPr>
          <p:cNvPr id="3" name="Content Placeholder 2">
            <a:extLst>
              <a:ext uri="{FF2B5EF4-FFF2-40B4-BE49-F238E27FC236}">
                <a16:creationId xmlns:a16="http://schemas.microsoft.com/office/drawing/2014/main" id="{51B9DE0A-D81C-4C81-A471-362E690B22D7}"/>
              </a:ext>
            </a:extLst>
          </p:cNvPr>
          <p:cNvSpPr>
            <a:spLocks noGrp="1"/>
          </p:cNvSpPr>
          <p:nvPr>
            <p:ph idx="1"/>
          </p:nvPr>
        </p:nvSpPr>
        <p:spPr>
          <a:xfrm>
            <a:off x="4690802" y="465513"/>
            <a:ext cx="6827664" cy="6220753"/>
          </a:xfrm>
        </p:spPr>
        <p:txBody>
          <a:bodyPr vert="horz" lIns="91440" tIns="45720" rIns="91440" bIns="45720" rtlCol="0" anchor="ctr">
            <a:normAutofit fontScale="85000" lnSpcReduction="10000"/>
          </a:bodyPr>
          <a:lstStyle/>
          <a:p>
            <a:r>
              <a:rPr lang="en-GB" sz="3200" dirty="0">
                <a:latin typeface="Calibri" panose="020F0502020204030204" pitchFamily="34" charset="0"/>
                <a:cs typeface="Calibri" panose="020F0502020204030204" pitchFamily="34" charset="0"/>
              </a:rPr>
              <a:t>Influenza commonly referred to as FLU is an age long disease. Medical history is not sure when flu virus first infected human. (History.com 2021)</a:t>
            </a:r>
          </a:p>
          <a:p>
            <a:r>
              <a:rPr lang="en-GB" sz="3200" dirty="0">
                <a:latin typeface="Calibri" panose="020F0502020204030204" pitchFamily="34" charset="0"/>
                <a:cs typeface="Calibri" panose="020F0502020204030204" pitchFamily="34" charset="0"/>
              </a:rPr>
              <a:t>Greek writings from about the 5th century recorded what historians believe may have been flu outbreaks</a:t>
            </a:r>
          </a:p>
          <a:p>
            <a:r>
              <a:rPr lang="en-GB" sz="3200" dirty="0">
                <a:latin typeface="Calibri" panose="020F0502020204030204" pitchFamily="34" charset="0"/>
                <a:cs typeface="Calibri" panose="020F0502020204030204" pitchFamily="34" charset="0"/>
              </a:rPr>
              <a:t>The first reference to Influenza in Scientific literature appeared in 1650 (Potter 2001).</a:t>
            </a:r>
          </a:p>
          <a:p>
            <a:r>
              <a:rPr lang="en-GB" sz="3200" dirty="0">
                <a:latin typeface="Calibri" panose="020F0502020204030204" pitchFamily="34" charset="0"/>
                <a:cs typeface="Calibri" panose="020F0502020204030204" pitchFamily="34" charset="0"/>
              </a:rPr>
              <a:t> By the turn of 20th century, financial support and interest in Scientific research had begun to draw more attention from power states.</a:t>
            </a:r>
          </a:p>
          <a:p>
            <a:endParaRPr lang="en-GB" dirty="0">
              <a:cs typeface="Calibri" panose="020F0502020204030204"/>
            </a:endParaRPr>
          </a:p>
          <a:p>
            <a:endParaRPr lang="en-GB" dirty="0">
              <a:cs typeface="Calibri" panose="020F0502020204030204"/>
            </a:endParaRPr>
          </a:p>
        </p:txBody>
      </p:sp>
      <p:sp>
        <p:nvSpPr>
          <p:cNvPr id="4" name="TextBox 3">
            <a:extLst>
              <a:ext uri="{FF2B5EF4-FFF2-40B4-BE49-F238E27FC236}">
                <a16:creationId xmlns:a16="http://schemas.microsoft.com/office/drawing/2014/main" id="{53A55C51-D218-E34C-AF50-20FEE9677A81}"/>
              </a:ext>
            </a:extLst>
          </p:cNvPr>
          <p:cNvSpPr txBox="1"/>
          <p:nvPr/>
        </p:nvSpPr>
        <p:spPr>
          <a:xfrm>
            <a:off x="673534" y="2761148"/>
            <a:ext cx="3282696" cy="1938992"/>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History of FLU</a:t>
            </a:r>
          </a:p>
        </p:txBody>
      </p:sp>
      <p:sp>
        <p:nvSpPr>
          <p:cNvPr id="5" name="TextBox 4">
            <a:extLst>
              <a:ext uri="{FF2B5EF4-FFF2-40B4-BE49-F238E27FC236}">
                <a16:creationId xmlns:a16="http://schemas.microsoft.com/office/drawing/2014/main" id="{2D890EDA-2B4C-CD41-9205-2D285324B08D}"/>
              </a:ext>
            </a:extLst>
          </p:cNvPr>
          <p:cNvSpPr txBox="1"/>
          <p:nvPr/>
        </p:nvSpPr>
        <p:spPr>
          <a:xfrm>
            <a:off x="10573789" y="6309360"/>
            <a:ext cx="1346662" cy="400110"/>
          </a:xfrm>
          <a:prstGeom prst="rect">
            <a:avLst/>
          </a:prstGeom>
          <a:noFill/>
        </p:spPr>
        <p:txBody>
          <a:bodyPr wrap="square" rtlCol="0">
            <a:spAutoFit/>
          </a:bodyPr>
          <a:lstStyle/>
          <a:p>
            <a:r>
              <a:rPr lang="en-US" sz="2000" dirty="0" err="1">
                <a:latin typeface="Calibri" panose="020F0502020204030204" pitchFamily="34" charset="0"/>
                <a:cs typeface="Calibri" panose="020F0502020204030204" pitchFamily="34" charset="0"/>
              </a:rPr>
              <a:t>Timi</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71429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E883-FE7E-470A-B090-ED95BB4AE98E}"/>
              </a:ext>
            </a:extLst>
          </p:cNvPr>
          <p:cNvSpPr>
            <a:spLocks noGrp="1"/>
          </p:cNvSpPr>
          <p:nvPr>
            <p:ph type="title"/>
          </p:nvPr>
        </p:nvSpPr>
        <p:spPr>
          <a:xfrm>
            <a:off x="804672" y="640080"/>
            <a:ext cx="3282696" cy="5257800"/>
          </a:xfrm>
        </p:spPr>
        <p:txBody>
          <a:bodyPr>
            <a:normAutofit/>
          </a:bodyPr>
          <a:lstStyle/>
          <a:p>
            <a:r>
              <a:rPr lang="en-GB" dirty="0">
                <a:solidFill>
                  <a:schemeClr val="bg1"/>
                </a:solidFill>
                <a:cs typeface="Calibri Light"/>
              </a:rPr>
              <a:t>History of FLU</a:t>
            </a:r>
            <a:br>
              <a:rPr lang="en-GB" dirty="0">
                <a:solidFill>
                  <a:schemeClr val="bg1"/>
                </a:solidFill>
                <a:cs typeface="Calibri Light"/>
              </a:rPr>
            </a:br>
            <a:r>
              <a:rPr lang="en-US" dirty="0">
                <a:latin typeface="Calibri" panose="020F0502020204030204" pitchFamily="34" charset="0"/>
                <a:cs typeface="Calibri" panose="020F0502020204030204" pitchFamily="34" charset="0"/>
              </a:rPr>
              <a:t>History of FLU</a:t>
            </a:r>
            <a:br>
              <a:rPr lang="en-US" dirty="0"/>
            </a:br>
            <a:endParaRPr lang="en-GB" dirty="0">
              <a:solidFill>
                <a:schemeClr val="bg1"/>
              </a:solidFill>
            </a:endParaRPr>
          </a:p>
        </p:txBody>
      </p:sp>
      <p:sp>
        <p:nvSpPr>
          <p:cNvPr id="3" name="Content Placeholder 2">
            <a:extLst>
              <a:ext uri="{FF2B5EF4-FFF2-40B4-BE49-F238E27FC236}">
                <a16:creationId xmlns:a16="http://schemas.microsoft.com/office/drawing/2014/main" id="{1F6301B9-A456-4826-80D6-107D6C44DF9C}"/>
              </a:ext>
            </a:extLst>
          </p:cNvPr>
          <p:cNvSpPr>
            <a:spLocks noGrp="1"/>
          </p:cNvSpPr>
          <p:nvPr>
            <p:ph idx="1"/>
          </p:nvPr>
        </p:nvSpPr>
        <p:spPr>
          <a:xfrm>
            <a:off x="4087368" y="24938"/>
            <a:ext cx="8104632" cy="5910348"/>
          </a:xfrm>
        </p:spPr>
        <p:txBody>
          <a:bodyPr vert="horz" lIns="91440" tIns="45720" rIns="91440" bIns="45720" rtlCol="0" anchor="ctr">
            <a:normAutofit fontScale="92500" lnSpcReduction="20000"/>
          </a:bodyPr>
          <a:lstStyle/>
          <a:p>
            <a:r>
              <a:rPr lang="en-GB" sz="4000" dirty="0">
                <a:latin typeface="Calibri" panose="020F0502020204030204" pitchFamily="34" charset="0"/>
                <a:cs typeface="Calibri" panose="020F0502020204030204" pitchFamily="34" charset="0"/>
              </a:rPr>
              <a:t>The Influenza pandemic of 1918 – 1919 was the most deadly in history killing up to about 50 million people world wide</a:t>
            </a:r>
          </a:p>
          <a:p>
            <a:r>
              <a:rPr lang="en-GB" sz="4000" dirty="0">
                <a:latin typeface="Calibri" panose="020F0502020204030204" pitchFamily="34" charset="0"/>
                <a:cs typeface="Calibri" panose="020F0502020204030204" pitchFamily="34" charset="0"/>
              </a:rPr>
              <a:t>In 1942, flu vaccine was discovered. (</a:t>
            </a:r>
            <a:r>
              <a:rPr lang="en-GB" sz="4000" dirty="0" err="1">
                <a:latin typeface="Calibri" panose="020F0502020204030204" pitchFamily="34" charset="0"/>
                <a:cs typeface="Calibri" panose="020F0502020204030204" pitchFamily="34" charset="0"/>
              </a:rPr>
              <a:t>Hannoun</a:t>
            </a:r>
            <a:r>
              <a:rPr lang="en-GB" sz="4000" dirty="0">
                <a:latin typeface="Calibri" panose="020F0502020204030204" pitchFamily="34" charset="0"/>
                <a:cs typeface="Calibri" panose="020F0502020204030204" pitchFamily="34" charset="0"/>
              </a:rPr>
              <a:t> 2012).</a:t>
            </a:r>
          </a:p>
          <a:p>
            <a:r>
              <a:rPr lang="en-GB" sz="4000" dirty="0">
                <a:latin typeface="Calibri" panose="020F0502020204030204" pitchFamily="34" charset="0"/>
                <a:cs typeface="Calibri" panose="020F0502020204030204" pitchFamily="34" charset="0"/>
              </a:rPr>
              <a:t>The flu virus keeps going through constant mutation </a:t>
            </a:r>
          </a:p>
          <a:p>
            <a:r>
              <a:rPr lang="en-GB" sz="4000" dirty="0">
                <a:latin typeface="Calibri" panose="020F0502020204030204" pitchFamily="34" charset="0"/>
                <a:cs typeface="Calibri" panose="020F0502020204030204" pitchFamily="34" charset="0"/>
              </a:rPr>
              <a:t>See summary of the key characteristics of flu pandemic from the past 100 years in Table 1 below:</a:t>
            </a:r>
          </a:p>
        </p:txBody>
      </p:sp>
      <p:sp>
        <p:nvSpPr>
          <p:cNvPr id="7" name="TextBox 6">
            <a:extLst>
              <a:ext uri="{FF2B5EF4-FFF2-40B4-BE49-F238E27FC236}">
                <a16:creationId xmlns:a16="http://schemas.microsoft.com/office/drawing/2014/main" id="{69AFA11E-DA3C-4D43-820C-936C2FCE6C2E}"/>
              </a:ext>
            </a:extLst>
          </p:cNvPr>
          <p:cNvSpPr txBox="1"/>
          <p:nvPr/>
        </p:nvSpPr>
        <p:spPr>
          <a:xfrm>
            <a:off x="10573789" y="6309360"/>
            <a:ext cx="1346662" cy="400110"/>
          </a:xfrm>
          <a:prstGeom prst="rect">
            <a:avLst/>
          </a:prstGeom>
          <a:noFill/>
        </p:spPr>
        <p:txBody>
          <a:bodyPr wrap="square" rtlCol="0">
            <a:spAutoFit/>
          </a:bodyPr>
          <a:lstStyle/>
          <a:p>
            <a:r>
              <a:rPr lang="en-US" sz="2000" dirty="0" err="1">
                <a:latin typeface="Calibri" panose="020F0502020204030204" pitchFamily="34" charset="0"/>
                <a:cs typeface="Calibri" panose="020F0502020204030204" pitchFamily="34" charset="0"/>
              </a:rPr>
              <a:t>Timi</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2253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ABB2F-9D0A-4A61-ABCA-9C09DD0D88B5}"/>
              </a:ext>
            </a:extLst>
          </p:cNvPr>
          <p:cNvSpPr>
            <a:spLocks noGrp="1"/>
          </p:cNvSpPr>
          <p:nvPr>
            <p:ph type="title"/>
          </p:nvPr>
        </p:nvSpPr>
        <p:spPr/>
        <p:txBody>
          <a:bodyPr>
            <a:normAutofit/>
          </a:bodyPr>
          <a:lstStyle/>
          <a:p>
            <a:pPr>
              <a:lnSpc>
                <a:spcPct val="100000"/>
              </a:lnSpc>
              <a:spcBef>
                <a:spcPts val="0"/>
              </a:spcBef>
            </a:pPr>
            <a:r>
              <a:rPr lang="en-US" sz="2000" b="1" u="sng" dirty="0">
                <a:latin typeface="Times New Roman"/>
                <a:cs typeface="Times New Roman"/>
              </a:rPr>
              <a:t>Summary of the key characteristics of influenza pandemics from the past one hundred years.</a:t>
            </a:r>
            <a:br>
              <a:rPr lang="en-US" sz="2000" b="1" u="sng" dirty="0">
                <a:latin typeface="Times New Roman"/>
                <a:cs typeface="Times New Roman"/>
              </a:rPr>
            </a:br>
            <a:br>
              <a:rPr lang="en-US" sz="2000" dirty="0">
                <a:latin typeface="Times New Roman"/>
                <a:cs typeface="Times New Roman"/>
              </a:rPr>
            </a:br>
            <a:endParaRPr lang="en-GB" sz="2000" dirty="0"/>
          </a:p>
        </p:txBody>
      </p:sp>
      <p:graphicFrame>
        <p:nvGraphicFramePr>
          <p:cNvPr id="5" name="Content Placeholder 4">
            <a:extLst>
              <a:ext uri="{FF2B5EF4-FFF2-40B4-BE49-F238E27FC236}">
                <a16:creationId xmlns:a16="http://schemas.microsoft.com/office/drawing/2014/main" id="{F0ACD7F9-11F6-4610-8755-E637F7CB9385}"/>
              </a:ext>
            </a:extLst>
          </p:cNvPr>
          <p:cNvGraphicFramePr>
            <a:graphicFrameLocks noGrp="1"/>
          </p:cNvGraphicFramePr>
          <p:nvPr>
            <p:ph idx="1"/>
            <p:extLst>
              <p:ext uri="{D42A27DB-BD31-4B8C-83A1-F6EECF244321}">
                <p14:modId xmlns:p14="http://schemas.microsoft.com/office/powerpoint/2010/main" val="2988623622"/>
              </p:ext>
            </p:extLst>
          </p:nvPr>
        </p:nvGraphicFramePr>
        <p:xfrm>
          <a:off x="836083" y="2127250"/>
          <a:ext cx="10610850" cy="2918711"/>
        </p:xfrm>
        <a:graphic>
          <a:graphicData uri="http://schemas.openxmlformats.org/drawingml/2006/table">
            <a:tbl>
              <a:tblPr firstRow="1" bandRow="1">
                <a:tableStyleId>{FABFCF23-3B69-468F-B69F-88F6DE6A72F2}</a:tableStyleId>
              </a:tblPr>
              <a:tblGrid>
                <a:gridCol w="2122170">
                  <a:extLst>
                    <a:ext uri="{9D8B030D-6E8A-4147-A177-3AD203B41FA5}">
                      <a16:colId xmlns:a16="http://schemas.microsoft.com/office/drawing/2014/main" val="620663925"/>
                    </a:ext>
                  </a:extLst>
                </a:gridCol>
                <a:gridCol w="2122170">
                  <a:extLst>
                    <a:ext uri="{9D8B030D-6E8A-4147-A177-3AD203B41FA5}">
                      <a16:colId xmlns:a16="http://schemas.microsoft.com/office/drawing/2014/main" val="666019066"/>
                    </a:ext>
                  </a:extLst>
                </a:gridCol>
                <a:gridCol w="2122170">
                  <a:extLst>
                    <a:ext uri="{9D8B030D-6E8A-4147-A177-3AD203B41FA5}">
                      <a16:colId xmlns:a16="http://schemas.microsoft.com/office/drawing/2014/main" val="1893534572"/>
                    </a:ext>
                  </a:extLst>
                </a:gridCol>
                <a:gridCol w="2122170">
                  <a:extLst>
                    <a:ext uri="{9D8B030D-6E8A-4147-A177-3AD203B41FA5}">
                      <a16:colId xmlns:a16="http://schemas.microsoft.com/office/drawing/2014/main" val="4162486186"/>
                    </a:ext>
                  </a:extLst>
                </a:gridCol>
                <a:gridCol w="2122170">
                  <a:extLst>
                    <a:ext uri="{9D8B030D-6E8A-4147-A177-3AD203B41FA5}">
                      <a16:colId xmlns:a16="http://schemas.microsoft.com/office/drawing/2014/main" val="2600563504"/>
                    </a:ext>
                  </a:extLst>
                </a:gridCol>
              </a:tblGrid>
              <a:tr h="887060">
                <a:tc>
                  <a:txBody>
                    <a:bodyPr/>
                    <a:lstStyle/>
                    <a:p>
                      <a:pPr algn="ctr" fontAlgn="ctr"/>
                      <a:r>
                        <a:rPr lang="en-GB" dirty="0">
                          <a:effectLst/>
                        </a:rPr>
                        <a:t>Pandemic Name</a:t>
                      </a:r>
                    </a:p>
                  </a:txBody>
                  <a:tcPr anchor="ctr"/>
                </a:tc>
                <a:tc>
                  <a:txBody>
                    <a:bodyPr/>
                    <a:lstStyle/>
                    <a:p>
                      <a:pPr algn="ctr" fontAlgn="ctr"/>
                      <a:r>
                        <a:rPr lang="en-GB" dirty="0">
                          <a:effectLst/>
                        </a:rPr>
                        <a:t>Year</a:t>
                      </a:r>
                    </a:p>
                  </a:txBody>
                  <a:tcPr anchor="ctr"/>
                </a:tc>
                <a:tc>
                  <a:txBody>
                    <a:bodyPr/>
                    <a:lstStyle/>
                    <a:p>
                      <a:pPr algn="ctr" fontAlgn="ctr"/>
                      <a:r>
                        <a:rPr lang="en-GB" dirty="0">
                          <a:effectLst/>
                        </a:rPr>
                        <a:t>Strain</a:t>
                      </a:r>
                    </a:p>
                  </a:txBody>
                  <a:tcPr anchor="ctr"/>
                </a:tc>
                <a:tc>
                  <a:txBody>
                    <a:bodyPr/>
                    <a:lstStyle/>
                    <a:p>
                      <a:pPr algn="ctr" fontAlgn="ctr"/>
                      <a:r>
                        <a:rPr lang="en-GB" dirty="0">
                          <a:effectLst/>
                        </a:rPr>
                        <a:t>Suspected Origin of Outbreak</a:t>
                      </a:r>
                    </a:p>
                  </a:txBody>
                  <a:tcPr anchor="ctr"/>
                </a:tc>
                <a:tc>
                  <a:txBody>
                    <a:bodyPr/>
                    <a:lstStyle/>
                    <a:p>
                      <a:pPr algn="ctr" fontAlgn="ctr"/>
                      <a:r>
                        <a:rPr lang="en-GB" dirty="0">
                          <a:effectLst/>
                        </a:rPr>
                        <a:t>Approximate Number of Deaths</a:t>
                      </a:r>
                    </a:p>
                  </a:txBody>
                  <a:tcPr anchor="ctr"/>
                </a:tc>
                <a:extLst>
                  <a:ext uri="{0D108BD9-81ED-4DB2-BD59-A6C34878D82A}">
                    <a16:rowId xmlns:a16="http://schemas.microsoft.com/office/drawing/2014/main" val="968438063"/>
                  </a:ext>
                </a:extLst>
              </a:tr>
              <a:tr h="500759">
                <a:tc>
                  <a:txBody>
                    <a:bodyPr/>
                    <a:lstStyle/>
                    <a:p>
                      <a:pPr algn="ctr" fontAlgn="ctr"/>
                      <a:r>
                        <a:rPr lang="en-GB" dirty="0">
                          <a:effectLst/>
                        </a:rPr>
                        <a:t>Spanish flu</a:t>
                      </a:r>
                    </a:p>
                  </a:txBody>
                  <a:tcPr anchor="ctr"/>
                </a:tc>
                <a:tc>
                  <a:txBody>
                    <a:bodyPr/>
                    <a:lstStyle/>
                    <a:p>
                      <a:pPr algn="ctr" fontAlgn="ctr"/>
                      <a:r>
                        <a:rPr lang="en-GB" dirty="0">
                          <a:effectLst/>
                        </a:rPr>
                        <a:t>1918–1920</a:t>
                      </a:r>
                    </a:p>
                  </a:txBody>
                  <a:tcPr anchor="ctr"/>
                </a:tc>
                <a:tc>
                  <a:txBody>
                    <a:bodyPr/>
                    <a:lstStyle/>
                    <a:p>
                      <a:pPr algn="ctr" fontAlgn="ctr"/>
                      <a:r>
                        <a:rPr lang="en-GB" dirty="0">
                          <a:effectLst/>
                        </a:rPr>
                        <a:t>H1N1</a:t>
                      </a:r>
                    </a:p>
                  </a:txBody>
                  <a:tcPr anchor="ctr"/>
                </a:tc>
                <a:tc>
                  <a:txBody>
                    <a:bodyPr/>
                    <a:lstStyle/>
                    <a:p>
                      <a:pPr algn="ctr" fontAlgn="ctr"/>
                      <a:r>
                        <a:rPr lang="en-GB" dirty="0">
                          <a:effectLst/>
                        </a:rPr>
                        <a:t>China</a:t>
                      </a:r>
                    </a:p>
                  </a:txBody>
                  <a:tcPr anchor="ctr"/>
                </a:tc>
                <a:tc>
                  <a:txBody>
                    <a:bodyPr/>
                    <a:lstStyle/>
                    <a:p>
                      <a:pPr algn="ctr" fontAlgn="ctr"/>
                      <a:r>
                        <a:rPr lang="en-GB" dirty="0">
                          <a:effectLst/>
                        </a:rPr>
                        <a:t>40–50 million</a:t>
                      </a:r>
                    </a:p>
                  </a:txBody>
                  <a:tcPr anchor="ctr"/>
                </a:tc>
                <a:extLst>
                  <a:ext uri="{0D108BD9-81ED-4DB2-BD59-A6C34878D82A}">
                    <a16:rowId xmlns:a16="http://schemas.microsoft.com/office/drawing/2014/main" val="2645199886"/>
                  </a:ext>
                </a:extLst>
              </a:tr>
              <a:tr h="500759">
                <a:tc>
                  <a:txBody>
                    <a:bodyPr/>
                    <a:lstStyle/>
                    <a:p>
                      <a:pPr algn="ctr" fontAlgn="ctr"/>
                      <a:r>
                        <a:rPr lang="en-GB" dirty="0">
                          <a:effectLst/>
                        </a:rPr>
                        <a:t>Asian flu</a:t>
                      </a:r>
                    </a:p>
                  </a:txBody>
                  <a:tcPr anchor="ctr"/>
                </a:tc>
                <a:tc>
                  <a:txBody>
                    <a:bodyPr/>
                    <a:lstStyle/>
                    <a:p>
                      <a:pPr algn="ctr" fontAlgn="ctr"/>
                      <a:r>
                        <a:rPr lang="en-GB" dirty="0">
                          <a:effectLst/>
                        </a:rPr>
                        <a:t>1957–1958</a:t>
                      </a:r>
                    </a:p>
                  </a:txBody>
                  <a:tcPr anchor="ctr"/>
                </a:tc>
                <a:tc>
                  <a:txBody>
                    <a:bodyPr/>
                    <a:lstStyle/>
                    <a:p>
                      <a:pPr algn="ctr" fontAlgn="ctr"/>
                      <a:r>
                        <a:rPr lang="en-GB" dirty="0">
                          <a:effectLst/>
                        </a:rPr>
                        <a:t>H2N2</a:t>
                      </a:r>
                    </a:p>
                  </a:txBody>
                  <a:tcPr anchor="ctr"/>
                </a:tc>
                <a:tc>
                  <a:txBody>
                    <a:bodyPr/>
                    <a:lstStyle/>
                    <a:p>
                      <a:pPr algn="ctr" fontAlgn="ctr"/>
                      <a:r>
                        <a:rPr lang="en-GB" dirty="0">
                          <a:effectLst/>
                        </a:rPr>
                        <a:t>China</a:t>
                      </a:r>
                    </a:p>
                  </a:txBody>
                  <a:tcPr anchor="ctr"/>
                </a:tc>
                <a:tc>
                  <a:txBody>
                    <a:bodyPr/>
                    <a:lstStyle/>
                    <a:p>
                      <a:pPr algn="ctr" fontAlgn="ctr"/>
                      <a:r>
                        <a:rPr lang="en-GB" dirty="0">
                          <a:effectLst/>
                        </a:rPr>
                        <a:t>1–2 million</a:t>
                      </a:r>
                    </a:p>
                  </a:txBody>
                  <a:tcPr anchor="ctr"/>
                </a:tc>
                <a:extLst>
                  <a:ext uri="{0D108BD9-81ED-4DB2-BD59-A6C34878D82A}">
                    <a16:rowId xmlns:a16="http://schemas.microsoft.com/office/drawing/2014/main" val="3115392239"/>
                  </a:ext>
                </a:extLst>
              </a:tr>
              <a:tr h="529374">
                <a:tc>
                  <a:txBody>
                    <a:bodyPr/>
                    <a:lstStyle/>
                    <a:p>
                      <a:pPr algn="ctr" fontAlgn="ctr"/>
                      <a:r>
                        <a:rPr lang="en-GB" dirty="0">
                          <a:effectLst/>
                        </a:rPr>
                        <a:t>Hong Kong flu</a:t>
                      </a:r>
                    </a:p>
                  </a:txBody>
                  <a:tcPr anchor="ctr"/>
                </a:tc>
                <a:tc>
                  <a:txBody>
                    <a:bodyPr/>
                    <a:lstStyle/>
                    <a:p>
                      <a:pPr algn="ctr" fontAlgn="ctr"/>
                      <a:r>
                        <a:rPr lang="en-GB" dirty="0">
                          <a:effectLst/>
                        </a:rPr>
                        <a:t>1968–1970</a:t>
                      </a:r>
                    </a:p>
                  </a:txBody>
                  <a:tcPr anchor="ctr"/>
                </a:tc>
                <a:tc>
                  <a:txBody>
                    <a:bodyPr/>
                    <a:lstStyle/>
                    <a:p>
                      <a:pPr algn="ctr" fontAlgn="ctr"/>
                      <a:r>
                        <a:rPr lang="en-GB" dirty="0">
                          <a:effectLst/>
                        </a:rPr>
                        <a:t>H3N2</a:t>
                      </a:r>
                    </a:p>
                  </a:txBody>
                  <a:tcPr anchor="ctr"/>
                </a:tc>
                <a:tc>
                  <a:txBody>
                    <a:bodyPr/>
                    <a:lstStyle/>
                    <a:p>
                      <a:pPr algn="ctr" fontAlgn="ctr"/>
                      <a:r>
                        <a:rPr lang="en-GB" dirty="0">
                          <a:effectLst/>
                        </a:rPr>
                        <a:t>China</a:t>
                      </a:r>
                    </a:p>
                  </a:txBody>
                  <a:tcPr anchor="ctr"/>
                </a:tc>
                <a:tc>
                  <a:txBody>
                    <a:bodyPr/>
                    <a:lstStyle/>
                    <a:p>
                      <a:pPr algn="ctr" fontAlgn="ctr"/>
                      <a:r>
                        <a:rPr lang="en-GB" dirty="0">
                          <a:effectLst/>
                        </a:rPr>
                        <a:t>500,000–2 million</a:t>
                      </a:r>
                    </a:p>
                  </a:txBody>
                  <a:tcPr anchor="ctr"/>
                </a:tc>
                <a:extLst>
                  <a:ext uri="{0D108BD9-81ED-4DB2-BD59-A6C34878D82A}">
                    <a16:rowId xmlns:a16="http://schemas.microsoft.com/office/drawing/2014/main" val="1249459380"/>
                  </a:ext>
                </a:extLst>
              </a:tr>
              <a:tr h="500759">
                <a:tc>
                  <a:txBody>
                    <a:bodyPr/>
                    <a:lstStyle/>
                    <a:p>
                      <a:pPr algn="ctr" fontAlgn="ctr"/>
                      <a:r>
                        <a:rPr lang="en-GB" dirty="0">
                          <a:effectLst/>
                        </a:rPr>
                        <a:t>Swine flu</a:t>
                      </a:r>
                    </a:p>
                  </a:txBody>
                  <a:tcPr anchor="ctr"/>
                </a:tc>
                <a:tc>
                  <a:txBody>
                    <a:bodyPr/>
                    <a:lstStyle/>
                    <a:p>
                      <a:pPr algn="ctr" fontAlgn="ctr"/>
                      <a:r>
                        <a:rPr lang="en-GB" dirty="0">
                          <a:effectLst/>
                        </a:rPr>
                        <a:t>2009–2010</a:t>
                      </a:r>
                    </a:p>
                  </a:txBody>
                  <a:tcPr anchor="ctr"/>
                </a:tc>
                <a:tc>
                  <a:txBody>
                    <a:bodyPr/>
                    <a:lstStyle/>
                    <a:p>
                      <a:pPr algn="ctr" fontAlgn="ctr"/>
                      <a:r>
                        <a:rPr lang="en-GB" dirty="0">
                          <a:effectLst/>
                        </a:rPr>
                        <a:t>H1N1</a:t>
                      </a:r>
                    </a:p>
                  </a:txBody>
                  <a:tcPr anchor="ctr"/>
                </a:tc>
                <a:tc>
                  <a:txBody>
                    <a:bodyPr/>
                    <a:lstStyle/>
                    <a:p>
                      <a:pPr algn="ctr" fontAlgn="ctr"/>
                      <a:r>
                        <a:rPr lang="en-GB" dirty="0">
                          <a:effectLst/>
                        </a:rPr>
                        <a:t>Mexico</a:t>
                      </a:r>
                    </a:p>
                  </a:txBody>
                  <a:tcPr anchor="ctr"/>
                </a:tc>
                <a:tc>
                  <a:txBody>
                    <a:bodyPr/>
                    <a:lstStyle/>
                    <a:p>
                      <a:pPr algn="ctr" fontAlgn="ctr"/>
                      <a:r>
                        <a:rPr lang="en-GB" dirty="0">
                          <a:effectLst/>
                        </a:rPr>
                        <a:t>Up to 575,000</a:t>
                      </a:r>
                    </a:p>
                  </a:txBody>
                  <a:tcPr anchor="ctr"/>
                </a:tc>
                <a:extLst>
                  <a:ext uri="{0D108BD9-81ED-4DB2-BD59-A6C34878D82A}">
                    <a16:rowId xmlns:a16="http://schemas.microsoft.com/office/drawing/2014/main" val="3200933875"/>
                  </a:ext>
                </a:extLst>
              </a:tr>
            </a:tbl>
          </a:graphicData>
        </a:graphic>
      </p:graphicFrame>
      <p:sp>
        <p:nvSpPr>
          <p:cNvPr id="6" name="TextBox 5">
            <a:extLst>
              <a:ext uri="{FF2B5EF4-FFF2-40B4-BE49-F238E27FC236}">
                <a16:creationId xmlns:a16="http://schemas.microsoft.com/office/drawing/2014/main" id="{9873F86E-EDFB-40C9-93A6-75AD301D7BD1}"/>
              </a:ext>
            </a:extLst>
          </p:cNvPr>
          <p:cNvSpPr txBox="1"/>
          <p:nvPr/>
        </p:nvSpPr>
        <p:spPr>
          <a:xfrm>
            <a:off x="3847702" y="7631153"/>
            <a:ext cx="589041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solidFill>
                <a:srgbClr val="2F4A8B"/>
              </a:solidFill>
              <a:latin typeface="arial"/>
              <a:cs typeface="arial"/>
            </a:endParaRPr>
          </a:p>
          <a:p>
            <a:endParaRPr lang="en-US" dirty="0">
              <a:latin typeface="arial"/>
              <a:cs typeface="arial"/>
            </a:endParaRPr>
          </a:p>
          <a:p>
            <a:endParaRPr lang="en-US" dirty="0">
              <a:latin typeface="arial"/>
              <a:cs typeface="arial"/>
            </a:endParaRPr>
          </a:p>
          <a:p>
            <a:endParaRPr lang="en-US" dirty="0">
              <a:solidFill>
                <a:srgbClr val="2F4A8B"/>
              </a:solidFill>
              <a:latin typeface="HelveticaNeue-Light"/>
              <a:hlinkClick r:id="rId2"/>
            </a:endParaRPr>
          </a:p>
          <a:p>
            <a:endParaRPr lang="en-US" dirty="0">
              <a:latin typeface="arial"/>
              <a:cs typeface="arial"/>
            </a:endParaRPr>
          </a:p>
          <a:p>
            <a:endParaRPr lang="en-US" dirty="0">
              <a:latin typeface="arial"/>
              <a:cs typeface="arial"/>
            </a:endParaRPr>
          </a:p>
          <a:p>
            <a:endParaRPr lang="en-US" b="1" dirty="0">
              <a:latin typeface="arial"/>
              <a:cs typeface="arial"/>
            </a:endParaRPr>
          </a:p>
          <a:p>
            <a:endParaRPr lang="en-US" dirty="0">
              <a:latin typeface="Times New Roman"/>
              <a:cs typeface="Times New Roman"/>
            </a:endParaRPr>
          </a:p>
          <a:p>
            <a:endParaRPr lang="en-US" dirty="0">
              <a:latin typeface="Times New Roman"/>
              <a:cs typeface="Times New Roman"/>
            </a:endParaRPr>
          </a:p>
          <a:p>
            <a:endParaRPr lang="en-US" dirty="0"/>
          </a:p>
        </p:txBody>
      </p:sp>
      <p:sp>
        <p:nvSpPr>
          <p:cNvPr id="3" name="TextBox 2">
            <a:extLst>
              <a:ext uri="{FF2B5EF4-FFF2-40B4-BE49-F238E27FC236}">
                <a16:creationId xmlns:a16="http://schemas.microsoft.com/office/drawing/2014/main" id="{9934C320-EE5E-4A25-A413-328476FF6AB6}"/>
              </a:ext>
            </a:extLst>
          </p:cNvPr>
          <p:cNvSpPr txBox="1"/>
          <p:nvPr/>
        </p:nvSpPr>
        <p:spPr>
          <a:xfrm>
            <a:off x="5605462" y="867727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www.wales.nhs.uk</a:t>
            </a:r>
            <a:endParaRPr lang="en-GB" dirty="0"/>
          </a:p>
        </p:txBody>
      </p:sp>
      <p:sp>
        <p:nvSpPr>
          <p:cNvPr id="7" name="TextBox 6">
            <a:extLst>
              <a:ext uri="{FF2B5EF4-FFF2-40B4-BE49-F238E27FC236}">
                <a16:creationId xmlns:a16="http://schemas.microsoft.com/office/drawing/2014/main" id="{08A9F58B-41C0-CF4F-BFF2-4EF792170D3A}"/>
              </a:ext>
            </a:extLst>
          </p:cNvPr>
          <p:cNvSpPr txBox="1"/>
          <p:nvPr/>
        </p:nvSpPr>
        <p:spPr>
          <a:xfrm>
            <a:off x="10573789" y="6309360"/>
            <a:ext cx="1346662" cy="400110"/>
          </a:xfrm>
          <a:prstGeom prst="rect">
            <a:avLst/>
          </a:prstGeom>
          <a:noFill/>
        </p:spPr>
        <p:txBody>
          <a:bodyPr wrap="square" rtlCol="0">
            <a:spAutoFit/>
          </a:bodyPr>
          <a:lstStyle/>
          <a:p>
            <a:r>
              <a:rPr lang="en-US" sz="2000" dirty="0" err="1">
                <a:latin typeface="Calibri" panose="020F0502020204030204" pitchFamily="34" charset="0"/>
                <a:cs typeface="Calibri" panose="020F0502020204030204" pitchFamily="34" charset="0"/>
              </a:rPr>
              <a:t>Timi</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32245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D2F9C-CF56-4F8D-A710-BF9682200164}"/>
              </a:ext>
            </a:extLst>
          </p:cNvPr>
          <p:cNvSpPr>
            <a:spLocks noGrp="1"/>
          </p:cNvSpPr>
          <p:nvPr>
            <p:ph type="title"/>
          </p:nvPr>
        </p:nvSpPr>
        <p:spPr>
          <a:xfrm>
            <a:off x="121919" y="685800"/>
            <a:ext cx="3519055" cy="5257800"/>
          </a:xfrm>
        </p:spPr>
        <p:txBody>
          <a:bodyPr>
            <a:normAutofit/>
          </a:bodyPr>
          <a:lstStyle/>
          <a:p>
            <a:r>
              <a:rPr lang="en-GB" sz="4400" dirty="0">
                <a:latin typeface="Calibri" panose="020F0502020204030204" pitchFamily="34" charset="0"/>
                <a:cs typeface="Calibri" panose="020F0502020204030204" pitchFamily="34" charset="0"/>
              </a:rPr>
              <a:t>Environmental impacts of Flu pandemic</a:t>
            </a:r>
          </a:p>
        </p:txBody>
      </p:sp>
      <p:sp>
        <p:nvSpPr>
          <p:cNvPr id="3" name="Content Placeholder 2">
            <a:extLst>
              <a:ext uri="{FF2B5EF4-FFF2-40B4-BE49-F238E27FC236}">
                <a16:creationId xmlns:a16="http://schemas.microsoft.com/office/drawing/2014/main" id="{2620BA2F-FE38-43B6-BB58-6C9B3614273E}"/>
              </a:ext>
            </a:extLst>
          </p:cNvPr>
          <p:cNvSpPr>
            <a:spLocks noGrp="1"/>
          </p:cNvSpPr>
          <p:nvPr>
            <p:ph idx="1"/>
          </p:nvPr>
        </p:nvSpPr>
        <p:spPr>
          <a:xfrm>
            <a:off x="3823855" y="685800"/>
            <a:ext cx="8246225" cy="6047510"/>
          </a:xfrm>
        </p:spPr>
        <p:txBody>
          <a:bodyPr anchor="ctr">
            <a:normAutofit fontScale="85000" lnSpcReduction="20000"/>
          </a:bodyPr>
          <a:lstStyle/>
          <a:p>
            <a:r>
              <a:rPr lang="en-GB" sz="3500" dirty="0">
                <a:latin typeface="Calibri" panose="020F0502020204030204" pitchFamily="34" charset="0"/>
                <a:ea typeface="+mn-lt"/>
                <a:cs typeface="Calibri" panose="020F0502020204030204" pitchFamily="34" charset="0"/>
              </a:rPr>
              <a:t>Over the centuries, Flu epidemics and pandemics have impacted the environment in which man lives. Some of the environmental impacts include:</a:t>
            </a:r>
            <a:endParaRPr lang="en-US" sz="3500" dirty="0">
              <a:latin typeface="Calibri" panose="020F0502020204030204" pitchFamily="34" charset="0"/>
              <a:ea typeface="+mn-lt"/>
              <a:cs typeface="Calibri" panose="020F0502020204030204" pitchFamily="34" charset="0"/>
            </a:endParaRPr>
          </a:p>
          <a:p>
            <a:r>
              <a:rPr lang="en-GB" sz="3500" dirty="0">
                <a:latin typeface="Calibri" panose="020F0502020204030204" pitchFamily="34" charset="0"/>
                <a:ea typeface="+mn-lt"/>
                <a:cs typeface="Calibri" panose="020F0502020204030204" pitchFamily="34" charset="0"/>
              </a:rPr>
              <a:t>Social and economic interruptions</a:t>
            </a:r>
            <a:endParaRPr lang="en-US" sz="3500" dirty="0">
              <a:latin typeface="Calibri" panose="020F0502020204030204" pitchFamily="34" charset="0"/>
              <a:ea typeface="+mn-lt"/>
              <a:cs typeface="Calibri" panose="020F0502020204030204" pitchFamily="34" charset="0"/>
            </a:endParaRPr>
          </a:p>
          <a:p>
            <a:r>
              <a:rPr lang="en-GB" sz="3500" dirty="0">
                <a:latin typeface="Calibri" panose="020F0502020204030204" pitchFamily="34" charset="0"/>
                <a:ea typeface="+mn-lt"/>
                <a:cs typeface="Calibri" panose="020F0502020204030204" pitchFamily="34" charset="0"/>
              </a:rPr>
              <a:t>Significant threats to continuity of essential services</a:t>
            </a:r>
            <a:endParaRPr lang="en-US" sz="3500" dirty="0">
              <a:latin typeface="Calibri" panose="020F0502020204030204" pitchFamily="34" charset="0"/>
              <a:ea typeface="+mn-lt"/>
              <a:cs typeface="Calibri" panose="020F0502020204030204" pitchFamily="34" charset="0"/>
            </a:endParaRPr>
          </a:p>
          <a:p>
            <a:r>
              <a:rPr lang="en-GB" sz="3500" dirty="0">
                <a:latin typeface="Calibri" panose="020F0502020204030204" pitchFamily="34" charset="0"/>
                <a:ea typeface="+mn-lt"/>
                <a:cs typeface="Calibri" panose="020F0502020204030204" pitchFamily="34" charset="0"/>
              </a:rPr>
              <a:t>Lower production level</a:t>
            </a:r>
            <a:endParaRPr lang="en-US" sz="3500" dirty="0">
              <a:latin typeface="Calibri" panose="020F0502020204030204" pitchFamily="34" charset="0"/>
              <a:ea typeface="+mn-lt"/>
              <a:cs typeface="Calibri" panose="020F0502020204030204" pitchFamily="34" charset="0"/>
            </a:endParaRPr>
          </a:p>
          <a:p>
            <a:r>
              <a:rPr lang="en-GB" sz="3500" dirty="0">
                <a:latin typeface="Calibri" panose="020F0502020204030204" pitchFamily="34" charset="0"/>
                <a:ea typeface="+mn-lt"/>
                <a:cs typeface="Calibri" panose="020F0502020204030204" pitchFamily="34" charset="0"/>
              </a:rPr>
              <a:t>Shortages and distribution difficulties</a:t>
            </a:r>
            <a:endParaRPr lang="en-US" sz="3500" dirty="0">
              <a:latin typeface="Calibri" panose="020F0502020204030204" pitchFamily="34" charset="0"/>
              <a:ea typeface="+mn-lt"/>
              <a:cs typeface="Calibri" panose="020F0502020204030204" pitchFamily="34" charset="0"/>
            </a:endParaRPr>
          </a:p>
          <a:p>
            <a:r>
              <a:rPr lang="en-GB" sz="3500" dirty="0">
                <a:latin typeface="Calibri" panose="020F0502020204030204" pitchFamily="34" charset="0"/>
                <a:ea typeface="+mn-lt"/>
                <a:cs typeface="Calibri" panose="020F0502020204030204" pitchFamily="34" charset="0"/>
              </a:rPr>
              <a:t>High death rate</a:t>
            </a:r>
          </a:p>
          <a:p>
            <a:r>
              <a:rPr lang="en-GB" sz="3500" dirty="0">
                <a:latin typeface="Calibri" panose="020F0502020204030204" pitchFamily="34" charset="0"/>
                <a:ea typeface="+mn-lt"/>
                <a:cs typeface="Calibri" panose="020F0502020204030204" pitchFamily="34" charset="0"/>
              </a:rPr>
              <a:t>Vaccination drive </a:t>
            </a:r>
          </a:p>
          <a:p>
            <a:r>
              <a:rPr lang="en-GB" sz="3500" dirty="0">
                <a:latin typeface="Calibri" panose="020F0502020204030204" pitchFamily="34" charset="0"/>
                <a:cs typeface="Calibri" panose="020F0502020204030204" pitchFamily="34" charset="0"/>
              </a:rPr>
              <a:t>High Consultation rate putting stress on the NHS as shown on the graph below for Wales:</a:t>
            </a:r>
          </a:p>
          <a:p>
            <a:endParaRPr lang="en-GB" sz="2400" dirty="0">
              <a:cs typeface="Calibri"/>
            </a:endParaRPr>
          </a:p>
          <a:p>
            <a:endParaRPr lang="en-GB" sz="2400" dirty="0">
              <a:cs typeface="Calibri"/>
            </a:endParaRPr>
          </a:p>
        </p:txBody>
      </p:sp>
      <p:sp>
        <p:nvSpPr>
          <p:cNvPr id="7" name="TextBox 6">
            <a:extLst>
              <a:ext uri="{FF2B5EF4-FFF2-40B4-BE49-F238E27FC236}">
                <a16:creationId xmlns:a16="http://schemas.microsoft.com/office/drawing/2014/main" id="{7CDECBA0-C9AC-4242-BEA1-21A5D829465E}"/>
              </a:ext>
            </a:extLst>
          </p:cNvPr>
          <p:cNvSpPr txBox="1"/>
          <p:nvPr/>
        </p:nvSpPr>
        <p:spPr>
          <a:xfrm>
            <a:off x="10573789" y="6309360"/>
            <a:ext cx="1346662" cy="400110"/>
          </a:xfrm>
          <a:prstGeom prst="rect">
            <a:avLst/>
          </a:prstGeom>
          <a:noFill/>
        </p:spPr>
        <p:txBody>
          <a:bodyPr wrap="square" rtlCol="0">
            <a:spAutoFit/>
          </a:bodyPr>
          <a:lstStyle/>
          <a:p>
            <a:r>
              <a:rPr lang="en-US" sz="2000" dirty="0" err="1">
                <a:latin typeface="Calibri" panose="020F0502020204030204" pitchFamily="34" charset="0"/>
                <a:cs typeface="Calibri" panose="020F0502020204030204" pitchFamily="34" charset="0"/>
              </a:rPr>
              <a:t>Timi</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22995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Content Placeholder 44">
            <a:extLst>
              <a:ext uri="{FF2B5EF4-FFF2-40B4-BE49-F238E27FC236}">
                <a16:creationId xmlns:a16="http://schemas.microsoft.com/office/drawing/2014/main" id="{3A195C56-7332-489A-B86F-E4D14D7FE5A9}"/>
              </a:ext>
            </a:extLst>
          </p:cNvPr>
          <p:cNvSpPr>
            <a:spLocks noGrp="1"/>
          </p:cNvSpPr>
          <p:nvPr>
            <p:ph idx="1"/>
          </p:nvPr>
        </p:nvSpPr>
        <p:spPr>
          <a:xfrm>
            <a:off x="1005136" y="730796"/>
            <a:ext cx="10175630" cy="1674353"/>
          </a:xfrm>
        </p:spPr>
        <p:txBody>
          <a:bodyPr anchor="ctr">
            <a:normAutofit/>
          </a:bodyPr>
          <a:lstStyle/>
          <a:p>
            <a:pPr marL="0" indent="0" algn="ctr">
              <a:buNone/>
            </a:pPr>
            <a:r>
              <a:rPr lang="en-GB" sz="3200" b="1" dirty="0">
                <a:latin typeface="Calibri" panose="020F0502020204030204" pitchFamily="34" charset="0"/>
                <a:cs typeface="Calibri" panose="020F0502020204030204" pitchFamily="34" charset="0"/>
              </a:rPr>
              <a:t>Wales Consultation graph for flu in the last four years</a:t>
            </a:r>
          </a:p>
          <a:p>
            <a:pPr marL="0" indent="0" algn="ctr">
              <a:buNone/>
            </a:pPr>
            <a:r>
              <a:rPr lang="en-GB" sz="3200" dirty="0">
                <a:cs typeface="Calibri"/>
              </a:rPr>
              <a:t>www.wales.nhs.uk</a:t>
            </a:r>
            <a:endParaRPr lang="en-US" sz="3200" dirty="0"/>
          </a:p>
        </p:txBody>
      </p:sp>
      <p:pic>
        <p:nvPicPr>
          <p:cNvPr id="4" name="Picture 4" descr="Chart&#10;&#10;Description automatically generated">
            <a:extLst>
              <a:ext uri="{FF2B5EF4-FFF2-40B4-BE49-F238E27FC236}">
                <a16:creationId xmlns:a16="http://schemas.microsoft.com/office/drawing/2014/main" id="{6B1DD8F7-E8F6-4C39-A6DC-9E335F302B57}"/>
              </a:ext>
            </a:extLst>
          </p:cNvPr>
          <p:cNvPicPr>
            <a:picLocks noChangeAspect="1"/>
          </p:cNvPicPr>
          <p:nvPr/>
        </p:nvPicPr>
        <p:blipFill>
          <a:blip r:embed="rId2"/>
          <a:stretch>
            <a:fillRect/>
          </a:stretch>
        </p:blipFill>
        <p:spPr>
          <a:xfrm>
            <a:off x="2496937" y="2259676"/>
            <a:ext cx="7192028" cy="4452851"/>
          </a:xfrm>
          <a:prstGeom prst="rect">
            <a:avLst/>
          </a:prstGeom>
        </p:spPr>
      </p:pic>
      <p:sp>
        <p:nvSpPr>
          <p:cNvPr id="5" name="TextBox 4">
            <a:extLst>
              <a:ext uri="{FF2B5EF4-FFF2-40B4-BE49-F238E27FC236}">
                <a16:creationId xmlns:a16="http://schemas.microsoft.com/office/drawing/2014/main" id="{10F33A34-02B2-E340-B353-21D4FAEBD3B0}"/>
              </a:ext>
            </a:extLst>
          </p:cNvPr>
          <p:cNvSpPr txBox="1"/>
          <p:nvPr/>
        </p:nvSpPr>
        <p:spPr>
          <a:xfrm>
            <a:off x="10573789" y="6309360"/>
            <a:ext cx="1346662" cy="400110"/>
          </a:xfrm>
          <a:prstGeom prst="rect">
            <a:avLst/>
          </a:prstGeom>
          <a:noFill/>
        </p:spPr>
        <p:txBody>
          <a:bodyPr wrap="square" rtlCol="0">
            <a:spAutoFit/>
          </a:bodyPr>
          <a:lstStyle/>
          <a:p>
            <a:r>
              <a:rPr lang="en-US" sz="2000" dirty="0" err="1">
                <a:latin typeface="Calibri" panose="020F0502020204030204" pitchFamily="34" charset="0"/>
                <a:cs typeface="Calibri" panose="020F0502020204030204" pitchFamily="34" charset="0"/>
              </a:rPr>
              <a:t>Timi</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45028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C8080-4A33-4528-BEDC-07B8AEDCC38D}"/>
              </a:ext>
            </a:extLst>
          </p:cNvPr>
          <p:cNvSpPr>
            <a:spLocks noGrp="1"/>
          </p:cNvSpPr>
          <p:nvPr>
            <p:ph type="title"/>
          </p:nvPr>
        </p:nvSpPr>
        <p:spPr>
          <a:xfrm>
            <a:off x="482139" y="640080"/>
            <a:ext cx="3873730" cy="5257800"/>
          </a:xfrm>
        </p:spPr>
        <p:txBody>
          <a:bodyPr>
            <a:normAutofit/>
          </a:bodyPr>
          <a:lstStyle/>
          <a:p>
            <a:r>
              <a:rPr lang="en-GB" dirty="0">
                <a:latin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E88D2175-26B9-4728-97C5-B893C45BE20A}"/>
              </a:ext>
            </a:extLst>
          </p:cNvPr>
          <p:cNvSpPr>
            <a:spLocks noGrp="1"/>
          </p:cNvSpPr>
          <p:nvPr>
            <p:ph idx="1"/>
          </p:nvPr>
        </p:nvSpPr>
        <p:spPr>
          <a:xfrm>
            <a:off x="4543039" y="1783543"/>
            <a:ext cx="6844289" cy="5257800"/>
          </a:xfrm>
        </p:spPr>
        <p:txBody>
          <a:bodyPr vert="horz" lIns="91440" tIns="45720" rIns="91440" bIns="45720" rtlCol="0" anchor="ctr">
            <a:normAutofit fontScale="70000" lnSpcReduction="20000"/>
          </a:bodyPr>
          <a:lstStyle/>
          <a:p>
            <a:r>
              <a:rPr lang="en-GB" sz="3200" dirty="0">
                <a:latin typeface="Calibri" panose="020F0502020204030204" pitchFamily="34" charset="0"/>
                <a:cs typeface="Calibri" panose="020F0502020204030204" pitchFamily="34" charset="0"/>
              </a:rPr>
              <a:t>Flu Graph. </a:t>
            </a:r>
            <a:r>
              <a:rPr lang="en-GB" sz="3200" dirty="0">
                <a:latin typeface="Calibri" panose="020F0502020204030204" pitchFamily="34" charset="0"/>
                <a:cs typeface="Calibri" panose="020F0502020204030204" pitchFamily="34" charset="0"/>
                <a:hlinkClick r:id="rId2"/>
              </a:rPr>
              <a:t>www.wales.nhs.uk/sites</a:t>
            </a:r>
            <a:r>
              <a:rPr lang="en-GB" sz="3200" dirty="0">
                <a:latin typeface="Calibri" panose="020F0502020204030204" pitchFamily="34" charset="0"/>
                <a:cs typeface="Calibri" panose="020F0502020204030204" pitchFamily="34" charset="0"/>
              </a:rPr>
              <a:t> 3/documents/457/flu graph2.</a:t>
            </a:r>
            <a:endParaRPr lang="en-US" sz="3200" dirty="0">
              <a:latin typeface="Calibri" panose="020F0502020204030204" pitchFamily="34" charset="0"/>
              <a:cs typeface="Calibri" panose="020F0502020204030204" pitchFamily="34" charset="0"/>
            </a:endParaRPr>
          </a:p>
          <a:p>
            <a:r>
              <a:rPr lang="en-GB" sz="3200" dirty="0" err="1">
                <a:latin typeface="Calibri" panose="020F0502020204030204" pitchFamily="34" charset="0"/>
                <a:cs typeface="Calibri" panose="020F0502020204030204" pitchFamily="34" charset="0"/>
              </a:rPr>
              <a:t>Hannoun</a:t>
            </a:r>
            <a:r>
              <a:rPr lang="en-GB" sz="3200" dirty="0">
                <a:latin typeface="Calibri" panose="020F0502020204030204" pitchFamily="34" charset="0"/>
                <a:cs typeface="Calibri" panose="020F0502020204030204" pitchFamily="34" charset="0"/>
              </a:rPr>
              <a:t>, C (2013) The Evolving History of Influenza Viruses and Influenza Vaccines. Vol.12, </a:t>
            </a:r>
            <a:r>
              <a:rPr lang="en-GB" sz="3200" dirty="0" err="1">
                <a:latin typeface="Calibri" panose="020F0502020204030204" pitchFamily="34" charset="0"/>
                <a:cs typeface="Calibri" panose="020F0502020204030204" pitchFamily="34" charset="0"/>
              </a:rPr>
              <a:t>Iss</a:t>
            </a:r>
            <a:r>
              <a:rPr lang="en-GB" sz="3200" dirty="0">
                <a:latin typeface="Calibri" panose="020F0502020204030204" pitchFamily="34" charset="0"/>
                <a:cs typeface="Calibri" panose="020F0502020204030204" pitchFamily="34" charset="0"/>
              </a:rPr>
              <a:t> 9.</a:t>
            </a:r>
          </a:p>
          <a:p>
            <a:r>
              <a:rPr lang="en-GB" sz="3200" dirty="0" err="1">
                <a:latin typeface="Calibri" panose="020F0502020204030204" pitchFamily="34" charset="0"/>
                <a:cs typeface="Calibri" panose="020F0502020204030204" pitchFamily="34" charset="0"/>
              </a:rPr>
              <a:t>Kuszewski</a:t>
            </a:r>
            <a:r>
              <a:rPr lang="en-GB" sz="3200" dirty="0">
                <a:latin typeface="Calibri" panose="020F0502020204030204" pitchFamily="34" charset="0"/>
                <a:cs typeface="Calibri" panose="020F0502020204030204" pitchFamily="34" charset="0"/>
              </a:rPr>
              <a:t> K and </a:t>
            </a:r>
            <a:r>
              <a:rPr lang="en-GB" sz="3200" dirty="0" err="1">
                <a:latin typeface="Calibri" panose="020F0502020204030204" pitchFamily="34" charset="0"/>
                <a:cs typeface="Calibri" panose="020F0502020204030204" pitchFamily="34" charset="0"/>
              </a:rPr>
              <a:t>Brydak</a:t>
            </a:r>
            <a:r>
              <a:rPr lang="en-GB" sz="3200" dirty="0">
                <a:latin typeface="Calibri" panose="020F0502020204030204" pitchFamily="34" charset="0"/>
                <a:cs typeface="Calibri" panose="020F0502020204030204" pitchFamily="34" charset="0"/>
              </a:rPr>
              <a:t> L (2000) The Epidemiology and History of Influenza. Biomed and </a:t>
            </a:r>
            <a:r>
              <a:rPr lang="en-GB" sz="3200" dirty="0" err="1">
                <a:latin typeface="Calibri" panose="020F0502020204030204" pitchFamily="34" charset="0"/>
                <a:cs typeface="Calibri" panose="020F0502020204030204" pitchFamily="34" charset="0"/>
              </a:rPr>
              <a:t>Pharmacotter</a:t>
            </a:r>
            <a:r>
              <a:rPr lang="en-GB" sz="3200" dirty="0">
                <a:latin typeface="Calibri" panose="020F0502020204030204" pitchFamily="34" charset="0"/>
                <a:cs typeface="Calibri" panose="020F0502020204030204" pitchFamily="34" charset="0"/>
              </a:rPr>
              <a:t> </a:t>
            </a:r>
            <a:r>
              <a:rPr lang="en-GB" sz="3200" dirty="0" err="1">
                <a:latin typeface="Calibri" panose="020F0502020204030204" pitchFamily="34" charset="0"/>
                <a:cs typeface="Calibri" panose="020F0502020204030204" pitchFamily="34" charset="0"/>
              </a:rPr>
              <a:t>Iss</a:t>
            </a:r>
            <a:r>
              <a:rPr lang="en-GB" sz="3200" dirty="0">
                <a:latin typeface="Calibri" panose="020F0502020204030204" pitchFamily="34" charset="0"/>
                <a:cs typeface="Calibri" panose="020F0502020204030204" pitchFamily="34" charset="0"/>
              </a:rPr>
              <a:t> 54, </a:t>
            </a:r>
            <a:r>
              <a:rPr lang="en-GB" sz="3200" dirty="0" err="1">
                <a:latin typeface="Calibri" panose="020F0502020204030204" pitchFamily="34" charset="0"/>
                <a:cs typeface="Calibri" panose="020F0502020204030204" pitchFamily="34" charset="0"/>
              </a:rPr>
              <a:t>Pg</a:t>
            </a:r>
            <a:r>
              <a:rPr lang="en-GB" sz="3200" dirty="0">
                <a:latin typeface="Calibri" panose="020F0502020204030204" pitchFamily="34" charset="0"/>
                <a:cs typeface="Calibri" panose="020F0502020204030204" pitchFamily="34" charset="0"/>
              </a:rPr>
              <a:t> 188.</a:t>
            </a:r>
          </a:p>
          <a:p>
            <a:r>
              <a:rPr lang="en-GB" sz="3200" dirty="0">
                <a:latin typeface="Calibri" panose="020F0502020204030204" pitchFamily="34" charset="0"/>
                <a:cs typeface="Calibri" panose="020F0502020204030204" pitchFamily="34" charset="0"/>
              </a:rPr>
              <a:t>Patrick R S and </a:t>
            </a:r>
            <a:r>
              <a:rPr lang="en-GB" sz="3200" dirty="0" err="1">
                <a:latin typeface="Calibri" panose="020F0502020204030204" pitchFamily="34" charset="0"/>
                <a:cs typeface="Calibri" panose="020F0502020204030204" pitchFamily="34" charset="0"/>
              </a:rPr>
              <a:t>Krewski</a:t>
            </a:r>
            <a:r>
              <a:rPr lang="en-GB" sz="3200" dirty="0">
                <a:latin typeface="Calibri" panose="020F0502020204030204" pitchFamily="34" charset="0"/>
                <a:cs typeface="Calibri" panose="020F0502020204030204" pitchFamily="34" charset="0"/>
              </a:rPr>
              <a:t> D (2016) Reviewing the History of Pandemic Influenza: Understanding Patterns of </a:t>
            </a:r>
            <a:r>
              <a:rPr lang="en-GB" sz="3200" dirty="0" err="1">
                <a:latin typeface="Calibri" panose="020F0502020204030204" pitchFamily="34" charset="0"/>
                <a:cs typeface="Calibri" panose="020F0502020204030204" pitchFamily="34" charset="0"/>
              </a:rPr>
              <a:t>Emmergence</a:t>
            </a:r>
            <a:r>
              <a:rPr lang="en-GB" sz="3200" dirty="0">
                <a:latin typeface="Calibri" panose="020F0502020204030204" pitchFamily="34" charset="0"/>
                <a:cs typeface="Calibri" panose="020F0502020204030204" pitchFamily="34" charset="0"/>
              </a:rPr>
              <a:t> and Transmission. Ed 5, </a:t>
            </a:r>
            <a:r>
              <a:rPr lang="en-GB" sz="3200" dirty="0" err="1">
                <a:latin typeface="Calibri" panose="020F0502020204030204" pitchFamily="34" charset="0"/>
                <a:cs typeface="Calibri" panose="020F0502020204030204" pitchFamily="34" charset="0"/>
              </a:rPr>
              <a:t>Iss</a:t>
            </a:r>
            <a:r>
              <a:rPr lang="en-GB" sz="3200" dirty="0">
                <a:latin typeface="Calibri" panose="020F0502020204030204" pitchFamily="34" charset="0"/>
                <a:cs typeface="Calibri" panose="020F0502020204030204" pitchFamily="34" charset="0"/>
              </a:rPr>
              <a:t> 4, </a:t>
            </a:r>
            <a:r>
              <a:rPr lang="en-GB" sz="3200" dirty="0" err="1">
                <a:latin typeface="Calibri" panose="020F0502020204030204" pitchFamily="34" charset="0"/>
                <a:cs typeface="Calibri" panose="020F0502020204030204" pitchFamily="34" charset="0"/>
              </a:rPr>
              <a:t>Pg</a:t>
            </a:r>
            <a:r>
              <a:rPr lang="en-GB" sz="3200" dirty="0">
                <a:latin typeface="Calibri" panose="020F0502020204030204" pitchFamily="34" charset="0"/>
                <a:cs typeface="Calibri" panose="020F0502020204030204" pitchFamily="34" charset="0"/>
              </a:rPr>
              <a:t> 66.</a:t>
            </a:r>
          </a:p>
          <a:p>
            <a:r>
              <a:rPr lang="en-GB" sz="3200" dirty="0">
                <a:latin typeface="Calibri" panose="020F0502020204030204" pitchFamily="34" charset="0"/>
                <a:cs typeface="Calibri" panose="020F0502020204030204" pitchFamily="34" charset="0"/>
              </a:rPr>
              <a:t>Potter C (1998) Chronicles of Influenza Pandemics. Google Scholar.</a:t>
            </a:r>
          </a:p>
          <a:p>
            <a:r>
              <a:rPr lang="en-GB" sz="3200" dirty="0">
                <a:latin typeface="Calibri" panose="020F0502020204030204" pitchFamily="34" charset="0"/>
                <a:cs typeface="Calibri" panose="020F0502020204030204" pitchFamily="34" charset="0"/>
                <a:hlinkClick r:id="rId3"/>
              </a:rPr>
              <a:t>www.history.com/topics/infection/FLU</a:t>
            </a:r>
            <a:r>
              <a:rPr lang="en-GB" sz="3200" dirty="0">
                <a:latin typeface="Calibri" panose="020F0502020204030204" pitchFamily="34" charset="0"/>
                <a:cs typeface="Calibri" panose="020F0502020204030204" pitchFamily="34" charset="0"/>
              </a:rPr>
              <a:t>. Accessed Oct.,2021.</a:t>
            </a:r>
          </a:p>
          <a:p>
            <a:endParaRPr lang="en-GB" sz="2000" dirty="0">
              <a:cs typeface="Calibri"/>
            </a:endParaRPr>
          </a:p>
        </p:txBody>
      </p:sp>
      <p:sp>
        <p:nvSpPr>
          <p:cNvPr id="7" name="TextBox 6">
            <a:extLst>
              <a:ext uri="{FF2B5EF4-FFF2-40B4-BE49-F238E27FC236}">
                <a16:creationId xmlns:a16="http://schemas.microsoft.com/office/drawing/2014/main" id="{AAA56F41-A3BF-414B-9B29-193149AFCE20}"/>
              </a:ext>
            </a:extLst>
          </p:cNvPr>
          <p:cNvSpPr txBox="1"/>
          <p:nvPr/>
        </p:nvSpPr>
        <p:spPr>
          <a:xfrm>
            <a:off x="10573789" y="6309360"/>
            <a:ext cx="1346662" cy="400110"/>
          </a:xfrm>
          <a:prstGeom prst="rect">
            <a:avLst/>
          </a:prstGeom>
          <a:noFill/>
        </p:spPr>
        <p:txBody>
          <a:bodyPr wrap="square" rtlCol="0">
            <a:spAutoFit/>
          </a:bodyPr>
          <a:lstStyle/>
          <a:p>
            <a:r>
              <a:rPr lang="en-US" sz="2000" dirty="0" err="1">
                <a:latin typeface="Calibri" panose="020F0502020204030204" pitchFamily="34" charset="0"/>
                <a:cs typeface="Calibri" panose="020F0502020204030204" pitchFamily="34" charset="0"/>
              </a:rPr>
              <a:t>Timi</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50999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9B19A-A2D9-7846-82CE-9594E2EDAC34}"/>
              </a:ext>
            </a:extLst>
          </p:cNvPr>
          <p:cNvSpPr>
            <a:spLocks noGrp="1"/>
          </p:cNvSpPr>
          <p:nvPr>
            <p:ph type="title"/>
          </p:nvPr>
        </p:nvSpPr>
        <p:spPr>
          <a:xfrm>
            <a:off x="534413" y="1557877"/>
            <a:ext cx="3418659" cy="1236103"/>
          </a:xfrm>
        </p:spPr>
        <p:txBody>
          <a:bodyPr anchor="ctr">
            <a:normAutofit/>
          </a:bodyPr>
          <a:lstStyle/>
          <a:p>
            <a:r>
              <a:rPr lang="en-US" sz="6000" dirty="0"/>
              <a:t>What Is Flu?</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BD9A84"/>
          </a:solidFill>
          <a:ln w="34925">
            <a:solidFill>
              <a:srgbClr val="BD9A8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4D7FE99-A9F6-471F-8B0C-B1C3541D6F9F}"/>
              </a:ext>
            </a:extLst>
          </p:cNvPr>
          <p:cNvGraphicFramePr>
            <a:graphicFrameLocks noGrp="1"/>
          </p:cNvGraphicFramePr>
          <p:nvPr>
            <p:ph idx="1"/>
            <p:extLst>
              <p:ext uri="{D42A27DB-BD31-4B8C-83A1-F6EECF244321}">
                <p14:modId xmlns:p14="http://schemas.microsoft.com/office/powerpoint/2010/main" val="237955287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A6FC19B7-C1A8-E14A-AABC-90D04E1A2BE9}"/>
              </a:ext>
            </a:extLst>
          </p:cNvPr>
          <p:cNvPicPr>
            <a:picLocks noChangeAspect="1"/>
          </p:cNvPicPr>
          <p:nvPr/>
        </p:nvPicPr>
        <p:blipFill>
          <a:blip r:embed="rId7"/>
          <a:stretch>
            <a:fillRect/>
          </a:stretch>
        </p:blipFill>
        <p:spPr>
          <a:xfrm>
            <a:off x="264395" y="2793980"/>
            <a:ext cx="3492500" cy="2324100"/>
          </a:xfrm>
          <a:prstGeom prst="rect">
            <a:avLst/>
          </a:prstGeom>
        </p:spPr>
      </p:pic>
      <p:sp>
        <p:nvSpPr>
          <p:cNvPr id="4" name="TextBox 3">
            <a:extLst>
              <a:ext uri="{FF2B5EF4-FFF2-40B4-BE49-F238E27FC236}">
                <a16:creationId xmlns:a16="http://schemas.microsoft.com/office/drawing/2014/main" id="{D0F4071E-FD12-A947-8A0C-7E485BDA8617}"/>
              </a:ext>
            </a:extLst>
          </p:cNvPr>
          <p:cNvSpPr txBox="1"/>
          <p:nvPr/>
        </p:nvSpPr>
        <p:spPr>
          <a:xfrm>
            <a:off x="874654" y="5326350"/>
            <a:ext cx="2738176" cy="523220"/>
          </a:xfrm>
          <a:prstGeom prst="rect">
            <a:avLst/>
          </a:prstGeom>
          <a:noFill/>
        </p:spPr>
        <p:txBody>
          <a:bodyPr wrap="square" rtlCol="0">
            <a:spAutoFit/>
          </a:bodyPr>
          <a:lstStyle/>
          <a:p>
            <a:r>
              <a:rPr lang="en-US" sz="2800" dirty="0"/>
              <a:t>(Google Images) </a:t>
            </a:r>
          </a:p>
        </p:txBody>
      </p:sp>
      <p:sp>
        <p:nvSpPr>
          <p:cNvPr id="6" name="TextBox 5">
            <a:extLst>
              <a:ext uri="{FF2B5EF4-FFF2-40B4-BE49-F238E27FC236}">
                <a16:creationId xmlns:a16="http://schemas.microsoft.com/office/drawing/2014/main" id="{4DB30BCD-874A-F341-B58B-AEB21D234C7F}"/>
              </a:ext>
            </a:extLst>
          </p:cNvPr>
          <p:cNvSpPr txBox="1"/>
          <p:nvPr/>
        </p:nvSpPr>
        <p:spPr>
          <a:xfrm>
            <a:off x="9505507" y="6411433"/>
            <a:ext cx="2307265" cy="369332"/>
          </a:xfrm>
          <a:prstGeom prst="rect">
            <a:avLst/>
          </a:prstGeom>
          <a:noFill/>
        </p:spPr>
        <p:txBody>
          <a:bodyPr wrap="square" rtlCol="0">
            <a:spAutoFit/>
          </a:bodyPr>
          <a:lstStyle/>
          <a:p>
            <a:r>
              <a:rPr lang="en-US" dirty="0" err="1"/>
              <a:t>Seren</a:t>
            </a:r>
            <a:r>
              <a:rPr lang="en-US" dirty="0"/>
              <a:t> Jones</a:t>
            </a:r>
          </a:p>
        </p:txBody>
      </p:sp>
    </p:spTree>
    <p:extLst>
      <p:ext uri="{BB962C8B-B14F-4D97-AF65-F5344CB8AC3E}">
        <p14:creationId xmlns:p14="http://schemas.microsoft.com/office/powerpoint/2010/main" val="3763986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76B06-504B-F441-A27A-06A8597220E5}"/>
              </a:ext>
            </a:extLst>
          </p:cNvPr>
          <p:cNvSpPr>
            <a:spLocks noGrp="1"/>
          </p:cNvSpPr>
          <p:nvPr>
            <p:ph type="title"/>
          </p:nvPr>
        </p:nvSpPr>
        <p:spPr>
          <a:xfrm>
            <a:off x="581595" y="1927362"/>
            <a:ext cx="3418659" cy="1230507"/>
          </a:xfrm>
        </p:spPr>
        <p:txBody>
          <a:bodyPr anchor="ctr">
            <a:normAutofit fontScale="90000"/>
          </a:bodyPr>
          <a:lstStyle/>
          <a:p>
            <a:r>
              <a:rPr lang="en-US" sz="6000" dirty="0"/>
              <a:t>What is flu?</a:t>
            </a:r>
            <a:br>
              <a:rPr lang="en-US" sz="6000" dirty="0"/>
            </a:br>
            <a:endParaRPr lang="en-US" sz="6000" dirty="0"/>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BD9A84"/>
          </a:solidFill>
          <a:ln w="34925">
            <a:solidFill>
              <a:srgbClr val="BD9A8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9270F18-3113-4D2F-A529-FDBE81D28866}"/>
              </a:ext>
            </a:extLst>
          </p:cNvPr>
          <p:cNvGraphicFramePr>
            <a:graphicFrameLocks noGrp="1"/>
          </p:cNvGraphicFramePr>
          <p:nvPr>
            <p:ph idx="1"/>
            <p:extLst>
              <p:ext uri="{D42A27DB-BD31-4B8C-83A1-F6EECF244321}">
                <p14:modId xmlns:p14="http://schemas.microsoft.com/office/powerpoint/2010/main" val="129980693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29BA9EC3-187E-C847-928E-76070A7C10E6}"/>
              </a:ext>
            </a:extLst>
          </p:cNvPr>
          <p:cNvPicPr>
            <a:picLocks noChangeAspect="1"/>
          </p:cNvPicPr>
          <p:nvPr/>
        </p:nvPicPr>
        <p:blipFill>
          <a:blip r:embed="rId7"/>
          <a:stretch>
            <a:fillRect/>
          </a:stretch>
        </p:blipFill>
        <p:spPr>
          <a:xfrm>
            <a:off x="266857" y="2542615"/>
            <a:ext cx="3492500" cy="2324100"/>
          </a:xfrm>
          <a:prstGeom prst="rect">
            <a:avLst/>
          </a:prstGeom>
        </p:spPr>
      </p:pic>
      <p:sp>
        <p:nvSpPr>
          <p:cNvPr id="4" name="TextBox 3">
            <a:extLst>
              <a:ext uri="{FF2B5EF4-FFF2-40B4-BE49-F238E27FC236}">
                <a16:creationId xmlns:a16="http://schemas.microsoft.com/office/drawing/2014/main" id="{41EE71E3-2673-9F4A-B63D-72A1935D700C}"/>
              </a:ext>
            </a:extLst>
          </p:cNvPr>
          <p:cNvSpPr txBox="1"/>
          <p:nvPr/>
        </p:nvSpPr>
        <p:spPr>
          <a:xfrm>
            <a:off x="1339703" y="4983751"/>
            <a:ext cx="1116418" cy="646331"/>
          </a:xfrm>
          <a:prstGeom prst="rect">
            <a:avLst/>
          </a:prstGeom>
          <a:noFill/>
        </p:spPr>
        <p:txBody>
          <a:bodyPr wrap="square" rtlCol="0">
            <a:spAutoFit/>
          </a:bodyPr>
          <a:lstStyle/>
          <a:p>
            <a:r>
              <a:rPr lang="en-US" dirty="0"/>
              <a:t>(Google Images) </a:t>
            </a:r>
          </a:p>
          <a:p>
            <a:endParaRPr lang="en-US" dirty="0"/>
          </a:p>
        </p:txBody>
      </p:sp>
      <p:sp>
        <p:nvSpPr>
          <p:cNvPr id="6" name="TextBox 5">
            <a:extLst>
              <a:ext uri="{FF2B5EF4-FFF2-40B4-BE49-F238E27FC236}">
                <a16:creationId xmlns:a16="http://schemas.microsoft.com/office/drawing/2014/main" id="{E9497962-ACC0-4147-826C-66119D14895A}"/>
              </a:ext>
            </a:extLst>
          </p:cNvPr>
          <p:cNvSpPr txBox="1"/>
          <p:nvPr/>
        </p:nvSpPr>
        <p:spPr>
          <a:xfrm>
            <a:off x="9867014" y="6411433"/>
            <a:ext cx="817211" cy="646331"/>
          </a:xfrm>
          <a:prstGeom prst="rect">
            <a:avLst/>
          </a:prstGeom>
          <a:noFill/>
        </p:spPr>
        <p:txBody>
          <a:bodyPr wrap="none" rtlCol="0">
            <a:spAutoFit/>
          </a:bodyPr>
          <a:lstStyle/>
          <a:p>
            <a:r>
              <a:rPr lang="en-US" dirty="0" err="1"/>
              <a:t>Seren</a:t>
            </a:r>
            <a:r>
              <a:rPr lang="en-US" dirty="0"/>
              <a:t> Jones</a:t>
            </a:r>
          </a:p>
          <a:p>
            <a:endParaRPr lang="en-US" dirty="0"/>
          </a:p>
        </p:txBody>
      </p:sp>
    </p:spTree>
    <p:extLst>
      <p:ext uri="{BB962C8B-B14F-4D97-AF65-F5344CB8AC3E}">
        <p14:creationId xmlns:p14="http://schemas.microsoft.com/office/powerpoint/2010/main" val="1350346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4BC05C-2FE4-BE48-ABF4-070AA5F13253}"/>
              </a:ext>
            </a:extLst>
          </p:cNvPr>
          <p:cNvSpPr>
            <a:spLocks noGrp="1"/>
          </p:cNvSpPr>
          <p:nvPr>
            <p:ph type="title"/>
          </p:nvPr>
        </p:nvSpPr>
        <p:spPr>
          <a:xfrm>
            <a:off x="635000" y="634029"/>
            <a:ext cx="4466389" cy="1314698"/>
          </a:xfrm>
        </p:spPr>
        <p:txBody>
          <a:bodyPr anchor="ctr">
            <a:normAutofit/>
          </a:bodyPr>
          <a:lstStyle/>
          <a:p>
            <a:pPr algn="ctr"/>
            <a:r>
              <a:rPr lang="en-US" sz="7200" dirty="0"/>
              <a:t>Symptoms </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BD9A84"/>
          </a:solidFill>
          <a:ln w="34925">
            <a:solidFill>
              <a:srgbClr val="BD9A8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830F2A1-4B0E-41FE-A11C-D2A4ABB4C84C}"/>
              </a:ext>
            </a:extLst>
          </p:cNvPr>
          <p:cNvGraphicFramePr>
            <a:graphicFrameLocks noGrp="1"/>
          </p:cNvGraphicFramePr>
          <p:nvPr>
            <p:ph idx="1"/>
            <p:extLst>
              <p:ext uri="{D42A27DB-BD31-4B8C-83A1-F6EECF244321}">
                <p14:modId xmlns:p14="http://schemas.microsoft.com/office/powerpoint/2010/main" val="2686185465"/>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926C10D0-C286-1A40-948B-DCEF2094C672}"/>
              </a:ext>
            </a:extLst>
          </p:cNvPr>
          <p:cNvPicPr>
            <a:picLocks noChangeAspect="1"/>
          </p:cNvPicPr>
          <p:nvPr/>
        </p:nvPicPr>
        <p:blipFill>
          <a:blip r:embed="rId7"/>
          <a:stretch>
            <a:fillRect/>
          </a:stretch>
        </p:blipFill>
        <p:spPr>
          <a:xfrm>
            <a:off x="4709145" y="207322"/>
            <a:ext cx="2762871" cy="2386116"/>
          </a:xfrm>
          <a:prstGeom prst="rect">
            <a:avLst/>
          </a:prstGeom>
        </p:spPr>
      </p:pic>
      <p:sp>
        <p:nvSpPr>
          <p:cNvPr id="7" name="TextBox 6">
            <a:extLst>
              <a:ext uri="{FF2B5EF4-FFF2-40B4-BE49-F238E27FC236}">
                <a16:creationId xmlns:a16="http://schemas.microsoft.com/office/drawing/2014/main" id="{F8B95927-CFD6-CE4F-B833-07D17650698E}"/>
              </a:ext>
            </a:extLst>
          </p:cNvPr>
          <p:cNvSpPr txBox="1"/>
          <p:nvPr/>
        </p:nvSpPr>
        <p:spPr>
          <a:xfrm>
            <a:off x="7472016" y="1138770"/>
            <a:ext cx="2738176" cy="523220"/>
          </a:xfrm>
          <a:prstGeom prst="rect">
            <a:avLst/>
          </a:prstGeom>
          <a:noFill/>
        </p:spPr>
        <p:txBody>
          <a:bodyPr wrap="square" rtlCol="0">
            <a:spAutoFit/>
          </a:bodyPr>
          <a:lstStyle/>
          <a:p>
            <a:r>
              <a:rPr lang="en-US" sz="2800" dirty="0"/>
              <a:t>(Google Images) </a:t>
            </a:r>
          </a:p>
        </p:txBody>
      </p:sp>
      <p:sp>
        <p:nvSpPr>
          <p:cNvPr id="10" name="TextBox 9">
            <a:extLst>
              <a:ext uri="{FF2B5EF4-FFF2-40B4-BE49-F238E27FC236}">
                <a16:creationId xmlns:a16="http://schemas.microsoft.com/office/drawing/2014/main" id="{2846291B-970F-0D4E-BBA2-F0B04BB94F38}"/>
              </a:ext>
            </a:extLst>
          </p:cNvPr>
          <p:cNvSpPr txBox="1"/>
          <p:nvPr/>
        </p:nvSpPr>
        <p:spPr>
          <a:xfrm>
            <a:off x="10321556" y="6017021"/>
            <a:ext cx="853263" cy="369332"/>
          </a:xfrm>
          <a:prstGeom prst="rect">
            <a:avLst/>
          </a:prstGeom>
          <a:noFill/>
        </p:spPr>
        <p:txBody>
          <a:bodyPr wrap="square">
            <a:spAutoFit/>
          </a:bodyPr>
          <a:lstStyle/>
          <a:p>
            <a:r>
              <a:rPr lang="en-US" dirty="0" err="1"/>
              <a:t>Seren</a:t>
            </a:r>
            <a:r>
              <a:rPr lang="en-US" dirty="0"/>
              <a:t> Jones</a:t>
            </a:r>
          </a:p>
        </p:txBody>
      </p:sp>
    </p:spTree>
    <p:extLst>
      <p:ext uri="{BB962C8B-B14F-4D97-AF65-F5344CB8AC3E}">
        <p14:creationId xmlns:p14="http://schemas.microsoft.com/office/powerpoint/2010/main" val="117043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F580B-3ABA-174E-BA01-2A6FA9774B3A}"/>
              </a:ext>
            </a:extLst>
          </p:cNvPr>
          <p:cNvSpPr>
            <a:spLocks noGrp="1"/>
          </p:cNvSpPr>
          <p:nvPr>
            <p:ph type="title"/>
          </p:nvPr>
        </p:nvSpPr>
        <p:spPr>
          <a:xfrm>
            <a:off x="860038" y="1164063"/>
            <a:ext cx="2633933" cy="1555074"/>
          </a:xfrm>
        </p:spPr>
        <p:txBody>
          <a:bodyPr anchor="ctr">
            <a:normAutofit/>
          </a:bodyPr>
          <a:lstStyle/>
          <a:p>
            <a:r>
              <a:rPr lang="en-US" sz="6000" dirty="0"/>
              <a:t>Treatments</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BD9A84"/>
          </a:solidFill>
          <a:ln w="34925">
            <a:solidFill>
              <a:srgbClr val="BD9A8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025C9A8-384B-4F85-ACB1-77AE8D805123}"/>
              </a:ext>
            </a:extLst>
          </p:cNvPr>
          <p:cNvGraphicFramePr>
            <a:graphicFrameLocks noGrp="1"/>
          </p:cNvGraphicFramePr>
          <p:nvPr>
            <p:ph idx="1"/>
            <p:extLst>
              <p:ext uri="{D42A27DB-BD31-4B8C-83A1-F6EECF244321}">
                <p14:modId xmlns:p14="http://schemas.microsoft.com/office/powerpoint/2010/main" val="30220339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46167ED8-FFA4-9F4C-8E81-0F8B09A0EA10}"/>
              </a:ext>
            </a:extLst>
          </p:cNvPr>
          <p:cNvPicPr>
            <a:picLocks noChangeAspect="1"/>
          </p:cNvPicPr>
          <p:nvPr/>
        </p:nvPicPr>
        <p:blipFill>
          <a:blip r:embed="rId7"/>
          <a:stretch>
            <a:fillRect/>
          </a:stretch>
        </p:blipFill>
        <p:spPr>
          <a:xfrm>
            <a:off x="387995" y="2719137"/>
            <a:ext cx="3683000" cy="2209800"/>
          </a:xfrm>
          <a:prstGeom prst="rect">
            <a:avLst/>
          </a:prstGeom>
        </p:spPr>
      </p:pic>
      <p:sp>
        <p:nvSpPr>
          <p:cNvPr id="12" name="TextBox 11">
            <a:extLst>
              <a:ext uri="{FF2B5EF4-FFF2-40B4-BE49-F238E27FC236}">
                <a16:creationId xmlns:a16="http://schemas.microsoft.com/office/drawing/2014/main" id="{761A89F9-01D1-704D-A6A1-C0D909E183D8}"/>
              </a:ext>
            </a:extLst>
          </p:cNvPr>
          <p:cNvSpPr txBox="1"/>
          <p:nvPr/>
        </p:nvSpPr>
        <p:spPr>
          <a:xfrm>
            <a:off x="1375306" y="5026338"/>
            <a:ext cx="1564381" cy="523220"/>
          </a:xfrm>
          <a:prstGeom prst="rect">
            <a:avLst/>
          </a:prstGeom>
          <a:noFill/>
        </p:spPr>
        <p:txBody>
          <a:bodyPr wrap="square" rtlCol="0">
            <a:spAutoFit/>
          </a:bodyPr>
          <a:lstStyle/>
          <a:p>
            <a:r>
              <a:rPr lang="en-US" sz="2800" dirty="0"/>
              <a:t>(Google Images) </a:t>
            </a:r>
          </a:p>
        </p:txBody>
      </p:sp>
      <p:sp>
        <p:nvSpPr>
          <p:cNvPr id="10" name="TextBox 9">
            <a:extLst>
              <a:ext uri="{FF2B5EF4-FFF2-40B4-BE49-F238E27FC236}">
                <a16:creationId xmlns:a16="http://schemas.microsoft.com/office/drawing/2014/main" id="{E4B145CC-13DD-C14B-9B23-8BA531EE5174}"/>
              </a:ext>
            </a:extLst>
          </p:cNvPr>
          <p:cNvSpPr txBox="1"/>
          <p:nvPr/>
        </p:nvSpPr>
        <p:spPr>
          <a:xfrm>
            <a:off x="10589820" y="6343448"/>
            <a:ext cx="958710" cy="369332"/>
          </a:xfrm>
          <a:prstGeom prst="rect">
            <a:avLst/>
          </a:prstGeom>
          <a:noFill/>
        </p:spPr>
        <p:txBody>
          <a:bodyPr wrap="square">
            <a:spAutoFit/>
          </a:bodyPr>
          <a:lstStyle/>
          <a:p>
            <a:r>
              <a:rPr lang="en-US" dirty="0" err="1"/>
              <a:t>Seren</a:t>
            </a:r>
            <a:r>
              <a:rPr lang="en-US" dirty="0"/>
              <a:t> Jones</a:t>
            </a:r>
          </a:p>
        </p:txBody>
      </p:sp>
    </p:spTree>
    <p:extLst>
      <p:ext uri="{BB962C8B-B14F-4D97-AF65-F5344CB8AC3E}">
        <p14:creationId xmlns:p14="http://schemas.microsoft.com/office/powerpoint/2010/main" val="605602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19AF5-4A4D-D148-96BE-389145E18972}"/>
              </a:ext>
            </a:extLst>
          </p:cNvPr>
          <p:cNvSpPr>
            <a:spLocks noGrp="1"/>
          </p:cNvSpPr>
          <p:nvPr>
            <p:ph type="title"/>
          </p:nvPr>
        </p:nvSpPr>
        <p:spPr/>
        <p:txBody>
          <a:bodyPr/>
          <a:lstStyle/>
          <a:p>
            <a:r>
              <a:rPr lang="en-US" dirty="0"/>
              <a:t>Treatments Continued </a:t>
            </a:r>
          </a:p>
        </p:txBody>
      </p:sp>
      <p:graphicFrame>
        <p:nvGraphicFramePr>
          <p:cNvPr id="7" name="Content Placeholder 2">
            <a:extLst>
              <a:ext uri="{FF2B5EF4-FFF2-40B4-BE49-F238E27FC236}">
                <a16:creationId xmlns:a16="http://schemas.microsoft.com/office/drawing/2014/main" id="{9CD14C3D-E6EB-4D73-8AE0-4822167B478D}"/>
              </a:ext>
            </a:extLst>
          </p:cNvPr>
          <p:cNvGraphicFramePr>
            <a:graphicFrameLocks noGrp="1"/>
          </p:cNvGraphicFramePr>
          <p:nvPr>
            <p:ph idx="1"/>
            <p:extLst>
              <p:ext uri="{D42A27DB-BD31-4B8C-83A1-F6EECF244321}">
                <p14:modId xmlns:p14="http://schemas.microsoft.com/office/powerpoint/2010/main" val="1044120165"/>
              </p:ext>
            </p:extLst>
          </p:nvPr>
        </p:nvGraphicFramePr>
        <p:xfrm>
          <a:off x="227264" y="1968560"/>
          <a:ext cx="5232400" cy="48301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92A90CDF-2339-1D48-98F5-3BFF8E31CB64}"/>
              </a:ext>
            </a:extLst>
          </p:cNvPr>
          <p:cNvSpPr txBox="1"/>
          <p:nvPr/>
        </p:nvSpPr>
        <p:spPr>
          <a:xfrm>
            <a:off x="5689599" y="1968560"/>
            <a:ext cx="6275137" cy="4524315"/>
          </a:xfrm>
          <a:prstGeom prst="rect">
            <a:avLst/>
          </a:prstGeom>
          <a:noFill/>
        </p:spPr>
        <p:txBody>
          <a:bodyPr wrap="square" rtlCol="0">
            <a:spAutoFit/>
          </a:bodyPr>
          <a:lstStyle/>
          <a:p>
            <a:r>
              <a:rPr lang="en-US" sz="3200" dirty="0"/>
              <a:t>In the UK, treatments for people who have more severe flu are available, these are anti-viral medicines</a:t>
            </a:r>
          </a:p>
          <a:p>
            <a:r>
              <a:rPr lang="en-US" sz="3200" dirty="0"/>
              <a:t>- Tamiflu and Relenza are used in special circumstances </a:t>
            </a:r>
          </a:p>
          <a:p>
            <a:r>
              <a:rPr lang="en-US" sz="3200" dirty="0"/>
              <a:t>- They prevent neuraminidase which is an enzyme that the flu needs as it uses it to spread round the body </a:t>
            </a:r>
          </a:p>
          <a:p>
            <a:pPr marL="457200" indent="-457200">
              <a:buFontTx/>
              <a:buChar char="-"/>
            </a:pPr>
            <a:r>
              <a:rPr lang="en-US" sz="3200" dirty="0"/>
              <a:t>The medicines keep the virus in one small area of  the body which therefore makes symptoms less severe and can shorten the illness time.</a:t>
            </a:r>
          </a:p>
          <a:p>
            <a:r>
              <a:rPr lang="en-US" sz="3200" dirty="0"/>
              <a:t>(Lloyds Pharmacy Online Doctor 2021)</a:t>
            </a:r>
          </a:p>
        </p:txBody>
      </p:sp>
      <p:pic>
        <p:nvPicPr>
          <p:cNvPr id="6" name="Picture 5">
            <a:extLst>
              <a:ext uri="{FF2B5EF4-FFF2-40B4-BE49-F238E27FC236}">
                <a16:creationId xmlns:a16="http://schemas.microsoft.com/office/drawing/2014/main" id="{DB4B6335-380A-D143-B530-817EA37ABDB0}"/>
              </a:ext>
            </a:extLst>
          </p:cNvPr>
          <p:cNvPicPr>
            <a:picLocks noChangeAspect="1"/>
          </p:cNvPicPr>
          <p:nvPr/>
        </p:nvPicPr>
        <p:blipFill>
          <a:blip r:embed="rId7"/>
          <a:stretch>
            <a:fillRect/>
          </a:stretch>
        </p:blipFill>
        <p:spPr>
          <a:xfrm>
            <a:off x="5459664" y="87253"/>
            <a:ext cx="2588795" cy="1449725"/>
          </a:xfrm>
          <a:prstGeom prst="rect">
            <a:avLst/>
          </a:prstGeom>
        </p:spPr>
      </p:pic>
      <p:sp>
        <p:nvSpPr>
          <p:cNvPr id="8" name="TextBox 7">
            <a:extLst>
              <a:ext uri="{FF2B5EF4-FFF2-40B4-BE49-F238E27FC236}">
                <a16:creationId xmlns:a16="http://schemas.microsoft.com/office/drawing/2014/main" id="{019CF13C-22CD-2F43-8E77-209A4DC03E42}"/>
              </a:ext>
            </a:extLst>
          </p:cNvPr>
          <p:cNvSpPr txBox="1"/>
          <p:nvPr/>
        </p:nvSpPr>
        <p:spPr>
          <a:xfrm>
            <a:off x="8191338" y="766296"/>
            <a:ext cx="1509791" cy="523220"/>
          </a:xfrm>
          <a:prstGeom prst="rect">
            <a:avLst/>
          </a:prstGeom>
          <a:noFill/>
        </p:spPr>
        <p:txBody>
          <a:bodyPr wrap="square" rtlCol="0">
            <a:spAutoFit/>
          </a:bodyPr>
          <a:lstStyle/>
          <a:p>
            <a:r>
              <a:rPr lang="en-US" sz="2800" dirty="0"/>
              <a:t>(Google Images) </a:t>
            </a:r>
          </a:p>
        </p:txBody>
      </p:sp>
      <p:sp>
        <p:nvSpPr>
          <p:cNvPr id="9" name="TextBox 8">
            <a:extLst>
              <a:ext uri="{FF2B5EF4-FFF2-40B4-BE49-F238E27FC236}">
                <a16:creationId xmlns:a16="http://schemas.microsoft.com/office/drawing/2014/main" id="{EB95582B-A869-A041-B578-5A2275028D38}"/>
              </a:ext>
            </a:extLst>
          </p:cNvPr>
          <p:cNvSpPr txBox="1"/>
          <p:nvPr/>
        </p:nvSpPr>
        <p:spPr>
          <a:xfrm>
            <a:off x="11100326" y="6429406"/>
            <a:ext cx="864410" cy="369332"/>
          </a:xfrm>
          <a:prstGeom prst="rect">
            <a:avLst/>
          </a:prstGeom>
          <a:noFill/>
        </p:spPr>
        <p:txBody>
          <a:bodyPr wrap="square">
            <a:spAutoFit/>
          </a:bodyPr>
          <a:lstStyle/>
          <a:p>
            <a:r>
              <a:rPr lang="en-US" dirty="0" err="1"/>
              <a:t>Seren</a:t>
            </a:r>
            <a:r>
              <a:rPr lang="en-US" dirty="0"/>
              <a:t> Jones</a:t>
            </a:r>
          </a:p>
        </p:txBody>
      </p:sp>
    </p:spTree>
    <p:extLst>
      <p:ext uri="{BB962C8B-B14F-4D97-AF65-F5344CB8AC3E}">
        <p14:creationId xmlns:p14="http://schemas.microsoft.com/office/powerpoint/2010/main" val="3820390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7CEA6BE-9546-924E-AEF1-84862C9BFC9C}"/>
              </a:ext>
            </a:extLst>
          </p:cNvPr>
          <p:cNvSpPr/>
          <p:nvPr/>
        </p:nvSpPr>
        <p:spPr>
          <a:xfrm>
            <a:off x="841793" y="226861"/>
            <a:ext cx="4011284" cy="117037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4415E-DF24-BF42-9510-B84A77E4076F}"/>
              </a:ext>
            </a:extLst>
          </p:cNvPr>
          <p:cNvSpPr>
            <a:spLocks noGrp="1"/>
          </p:cNvSpPr>
          <p:nvPr>
            <p:ph type="title"/>
          </p:nvPr>
        </p:nvSpPr>
        <p:spPr>
          <a:xfrm>
            <a:off x="1278146" y="288675"/>
            <a:ext cx="3138579" cy="1042368"/>
          </a:xfrm>
        </p:spPr>
        <p:txBody>
          <a:bodyPr/>
          <a:lstStyle/>
          <a:p>
            <a:r>
              <a:rPr lang="en-US" dirty="0"/>
              <a:t>Herd immunity</a:t>
            </a:r>
          </a:p>
        </p:txBody>
      </p:sp>
      <p:sp>
        <p:nvSpPr>
          <p:cNvPr id="3" name="Content Placeholder 2">
            <a:extLst>
              <a:ext uri="{FF2B5EF4-FFF2-40B4-BE49-F238E27FC236}">
                <a16:creationId xmlns:a16="http://schemas.microsoft.com/office/drawing/2014/main" id="{E1025378-1EE0-F441-B69A-1DC1D633A2D5}"/>
              </a:ext>
            </a:extLst>
          </p:cNvPr>
          <p:cNvSpPr>
            <a:spLocks noGrp="1"/>
          </p:cNvSpPr>
          <p:nvPr>
            <p:ph idx="1"/>
          </p:nvPr>
        </p:nvSpPr>
        <p:spPr>
          <a:xfrm>
            <a:off x="595222" y="2061883"/>
            <a:ext cx="10945483" cy="4229876"/>
          </a:xfrm>
        </p:spPr>
        <p:txBody>
          <a:bodyPr>
            <a:normAutofit/>
          </a:bodyPr>
          <a:lstStyle/>
          <a:p>
            <a:r>
              <a:rPr lang="en-US" dirty="0"/>
              <a:t>Jama Network (2020) gives the definition as “</a:t>
            </a:r>
            <a:r>
              <a:rPr lang="en-GB" dirty="0"/>
              <a:t>Herd immunity works to control the spread of disease within a population when a specific amount of that population (threshold) becomes immune to the disease through vaccination or infection and recovery.”</a:t>
            </a:r>
          </a:p>
          <a:p>
            <a:pPr>
              <a:buFontTx/>
              <a:buChar char="-"/>
            </a:pPr>
            <a:r>
              <a:rPr lang="en-GB" dirty="0"/>
              <a:t>A group of researchers in Texas say that if flu arrives in a school, then it will spread, and the children will take the virus home (Seeman, 2004) </a:t>
            </a:r>
          </a:p>
          <a:p>
            <a:pPr>
              <a:buFontTx/>
              <a:buChar char="-"/>
            </a:pPr>
            <a:r>
              <a:rPr lang="en-GB" dirty="0"/>
              <a:t>Because of this they are looking at another way to help stop the spread and reach herd immunity, to do this they suggested that healthy school children get vaccinated (Bridges 2004) to help slow down or stop the spread of the virus to the families of the children. </a:t>
            </a:r>
          </a:p>
          <a:p>
            <a:pPr>
              <a:buFontTx/>
              <a:buChar char="-"/>
            </a:pPr>
            <a:endParaRPr lang="en-GB" dirty="0"/>
          </a:p>
          <a:p>
            <a:endParaRPr lang="en-US" dirty="0"/>
          </a:p>
        </p:txBody>
      </p:sp>
      <p:pic>
        <p:nvPicPr>
          <p:cNvPr id="6" name="Picture 5">
            <a:extLst>
              <a:ext uri="{FF2B5EF4-FFF2-40B4-BE49-F238E27FC236}">
                <a16:creationId xmlns:a16="http://schemas.microsoft.com/office/drawing/2014/main" id="{D69B2031-6F20-2D43-A17A-645242195A54}"/>
              </a:ext>
            </a:extLst>
          </p:cNvPr>
          <p:cNvPicPr>
            <a:picLocks noChangeAspect="1"/>
          </p:cNvPicPr>
          <p:nvPr/>
        </p:nvPicPr>
        <p:blipFill>
          <a:blip r:embed="rId2"/>
          <a:stretch>
            <a:fillRect/>
          </a:stretch>
        </p:blipFill>
        <p:spPr>
          <a:xfrm>
            <a:off x="5065143" y="70627"/>
            <a:ext cx="2574266" cy="1478464"/>
          </a:xfrm>
          <a:prstGeom prst="rect">
            <a:avLst/>
          </a:prstGeom>
        </p:spPr>
      </p:pic>
      <p:sp>
        <p:nvSpPr>
          <p:cNvPr id="7" name="TextBox 6">
            <a:extLst>
              <a:ext uri="{FF2B5EF4-FFF2-40B4-BE49-F238E27FC236}">
                <a16:creationId xmlns:a16="http://schemas.microsoft.com/office/drawing/2014/main" id="{BE9F749E-684D-A742-9319-9A470D455CAC}"/>
              </a:ext>
            </a:extLst>
          </p:cNvPr>
          <p:cNvSpPr txBox="1"/>
          <p:nvPr/>
        </p:nvSpPr>
        <p:spPr>
          <a:xfrm>
            <a:off x="7851475" y="509809"/>
            <a:ext cx="1190444" cy="830997"/>
          </a:xfrm>
          <a:prstGeom prst="rect">
            <a:avLst/>
          </a:prstGeom>
          <a:noFill/>
        </p:spPr>
        <p:txBody>
          <a:bodyPr wrap="square" rtlCol="0">
            <a:spAutoFit/>
          </a:bodyPr>
          <a:lstStyle/>
          <a:p>
            <a:r>
              <a:rPr lang="en-US" sz="2400" dirty="0"/>
              <a:t>(Google Images</a:t>
            </a:r>
            <a:r>
              <a:rPr lang="en-US" dirty="0"/>
              <a:t>)</a:t>
            </a:r>
          </a:p>
        </p:txBody>
      </p:sp>
      <p:sp>
        <p:nvSpPr>
          <p:cNvPr id="9" name="TextBox 8">
            <a:extLst>
              <a:ext uri="{FF2B5EF4-FFF2-40B4-BE49-F238E27FC236}">
                <a16:creationId xmlns:a16="http://schemas.microsoft.com/office/drawing/2014/main" id="{5B07BB2C-21C7-1D42-8E15-672A3580F33B}"/>
              </a:ext>
            </a:extLst>
          </p:cNvPr>
          <p:cNvSpPr txBox="1"/>
          <p:nvPr/>
        </p:nvSpPr>
        <p:spPr>
          <a:xfrm>
            <a:off x="10768124" y="6291759"/>
            <a:ext cx="927691" cy="369332"/>
          </a:xfrm>
          <a:prstGeom prst="rect">
            <a:avLst/>
          </a:prstGeom>
          <a:noFill/>
        </p:spPr>
        <p:txBody>
          <a:bodyPr wrap="square">
            <a:spAutoFit/>
          </a:bodyPr>
          <a:lstStyle/>
          <a:p>
            <a:r>
              <a:rPr lang="en-US" dirty="0" err="1"/>
              <a:t>Seren</a:t>
            </a:r>
            <a:r>
              <a:rPr lang="en-US" dirty="0"/>
              <a:t> Jones</a:t>
            </a:r>
          </a:p>
        </p:txBody>
      </p:sp>
    </p:spTree>
    <p:extLst>
      <p:ext uri="{BB962C8B-B14F-4D97-AF65-F5344CB8AC3E}">
        <p14:creationId xmlns:p14="http://schemas.microsoft.com/office/powerpoint/2010/main" val="1115077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E320EFA-B406-B14A-B370-9E53CA27202D}"/>
              </a:ext>
            </a:extLst>
          </p:cNvPr>
          <p:cNvPicPr>
            <a:picLocks noChangeAspect="1"/>
          </p:cNvPicPr>
          <p:nvPr/>
        </p:nvPicPr>
        <p:blipFill>
          <a:blip r:embed="rId2"/>
          <a:stretch>
            <a:fillRect/>
          </a:stretch>
        </p:blipFill>
        <p:spPr>
          <a:xfrm>
            <a:off x="764988" y="2485689"/>
            <a:ext cx="3368969" cy="1886622"/>
          </a:xfrm>
          <a:prstGeom prst="rect">
            <a:avLst/>
          </a:prstGeom>
        </p:spPr>
      </p:pic>
      <p:sp>
        <p:nvSpPr>
          <p:cNvPr id="16"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D9A84"/>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192C2-969E-5148-8787-E7952A6E6253}"/>
              </a:ext>
            </a:extLst>
          </p:cNvPr>
          <p:cNvSpPr>
            <a:spLocks noGrp="1"/>
          </p:cNvSpPr>
          <p:nvPr>
            <p:ph type="title"/>
          </p:nvPr>
        </p:nvSpPr>
        <p:spPr>
          <a:xfrm>
            <a:off x="5759354" y="638089"/>
            <a:ext cx="5337270" cy="1476801"/>
          </a:xfrm>
        </p:spPr>
        <p:txBody>
          <a:bodyPr anchor="b">
            <a:normAutofit/>
          </a:bodyPr>
          <a:lstStyle/>
          <a:p>
            <a:r>
              <a:rPr lang="en-US" sz="5600">
                <a:solidFill>
                  <a:srgbClr val="FFFFFF"/>
                </a:solidFill>
              </a:rPr>
              <a:t>Herd Immunity</a:t>
            </a: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D9A84"/>
          </a:solidFill>
          <a:ln w="38100" cap="rnd">
            <a:solidFill>
              <a:srgbClr val="BD9A8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D5B06D-FC73-CB4C-8680-FF35D268A6C6}"/>
              </a:ext>
            </a:extLst>
          </p:cNvPr>
          <p:cNvSpPr>
            <a:spLocks noGrp="1"/>
          </p:cNvSpPr>
          <p:nvPr>
            <p:ph idx="1"/>
          </p:nvPr>
        </p:nvSpPr>
        <p:spPr>
          <a:xfrm>
            <a:off x="5759354" y="2485689"/>
            <a:ext cx="5461095" cy="3550789"/>
          </a:xfrm>
        </p:spPr>
        <p:txBody>
          <a:bodyPr anchor="t">
            <a:normAutofit/>
          </a:bodyPr>
          <a:lstStyle/>
          <a:p>
            <a:pPr marL="0" indent="0">
              <a:buNone/>
            </a:pPr>
            <a:r>
              <a:rPr lang="en-US" dirty="0">
                <a:solidFill>
                  <a:srgbClr val="FFFFFF"/>
                </a:solidFill>
              </a:rPr>
              <a:t>Cohen (2004)  states that ‘</a:t>
            </a:r>
            <a:r>
              <a:rPr lang="en-GB" dirty="0">
                <a:solidFill>
                  <a:srgbClr val="FFFFFF"/>
                </a:solidFill>
              </a:rPr>
              <a:t>Vaccinating even 20% of school-age children may prevent elderly deaths from flu more effectively than increasing elderly vaccination rates.’</a:t>
            </a:r>
          </a:p>
          <a:p>
            <a:pPr marL="0" indent="0">
              <a:buNone/>
            </a:pPr>
            <a:r>
              <a:rPr lang="en-GB" dirty="0">
                <a:solidFill>
                  <a:srgbClr val="FFFFFF"/>
                </a:solidFill>
              </a:rPr>
              <a:t>This is a direct quote explaining that </a:t>
            </a:r>
            <a:r>
              <a:rPr lang="en-US" dirty="0">
                <a:solidFill>
                  <a:srgbClr val="FFFFFF"/>
                </a:solidFill>
              </a:rPr>
              <a:t>other researchers also agree with this strategy and believe that vaccinating children can be more effective than vaccinating the elderly. </a:t>
            </a:r>
          </a:p>
          <a:p>
            <a:endParaRPr lang="en-US" dirty="0">
              <a:solidFill>
                <a:srgbClr val="FFFFFF"/>
              </a:solidFill>
            </a:endParaRPr>
          </a:p>
        </p:txBody>
      </p:sp>
      <mc:AlternateContent xmlns:mc="http://schemas.openxmlformats.org/markup-compatibility/2006" xmlns:p14="http://schemas.microsoft.com/office/powerpoint/2010/main">
        <mc:Choice Requires="p14">
          <p:contentPart p14:bwMode="auto" r:id="rId3">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6418237" y="1956150"/>
                <a:ext cx="36000" cy="32709"/>
              </a:xfrm>
              <a:prstGeom prst="rect">
                <a:avLst/>
              </a:prstGeom>
            </p:spPr>
          </p:pic>
        </mc:Fallback>
      </mc:AlternateContent>
      <p:sp>
        <p:nvSpPr>
          <p:cNvPr id="5" name="TextBox 4">
            <a:extLst>
              <a:ext uri="{FF2B5EF4-FFF2-40B4-BE49-F238E27FC236}">
                <a16:creationId xmlns:a16="http://schemas.microsoft.com/office/drawing/2014/main" id="{8BDDA93B-71BE-1A49-A76E-3F2FA0A7C492}"/>
              </a:ext>
            </a:extLst>
          </p:cNvPr>
          <p:cNvSpPr txBox="1"/>
          <p:nvPr/>
        </p:nvSpPr>
        <p:spPr>
          <a:xfrm>
            <a:off x="1570008" y="4440280"/>
            <a:ext cx="1293961" cy="461665"/>
          </a:xfrm>
          <a:prstGeom prst="rect">
            <a:avLst/>
          </a:prstGeom>
          <a:noFill/>
        </p:spPr>
        <p:txBody>
          <a:bodyPr wrap="square" rtlCol="0">
            <a:spAutoFit/>
          </a:bodyPr>
          <a:lstStyle/>
          <a:p>
            <a:r>
              <a:rPr lang="en-US" sz="2400" dirty="0"/>
              <a:t>(Google Images)</a:t>
            </a:r>
          </a:p>
        </p:txBody>
      </p:sp>
      <p:sp>
        <p:nvSpPr>
          <p:cNvPr id="11" name="TextBox 10">
            <a:extLst>
              <a:ext uri="{FF2B5EF4-FFF2-40B4-BE49-F238E27FC236}">
                <a16:creationId xmlns:a16="http://schemas.microsoft.com/office/drawing/2014/main" id="{EB78CDA5-FA53-534A-B9B7-0DF875D0967C}"/>
              </a:ext>
            </a:extLst>
          </p:cNvPr>
          <p:cNvSpPr txBox="1"/>
          <p:nvPr/>
        </p:nvSpPr>
        <p:spPr>
          <a:xfrm>
            <a:off x="11096624" y="6407277"/>
            <a:ext cx="980854" cy="369332"/>
          </a:xfrm>
          <a:prstGeom prst="rect">
            <a:avLst/>
          </a:prstGeom>
          <a:noFill/>
        </p:spPr>
        <p:txBody>
          <a:bodyPr wrap="square">
            <a:spAutoFit/>
          </a:bodyPr>
          <a:lstStyle/>
          <a:p>
            <a:r>
              <a:rPr lang="en-US" dirty="0" err="1"/>
              <a:t>Seren</a:t>
            </a:r>
            <a:r>
              <a:rPr lang="en-US" dirty="0"/>
              <a:t> Jones</a:t>
            </a:r>
          </a:p>
        </p:txBody>
      </p:sp>
    </p:spTree>
    <p:extLst>
      <p:ext uri="{BB962C8B-B14F-4D97-AF65-F5344CB8AC3E}">
        <p14:creationId xmlns:p14="http://schemas.microsoft.com/office/powerpoint/2010/main" val="3109207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rgbClr val="BD9A84"/>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F87CD3-5C55-5C48-BD40-E0641D97A269}"/>
              </a:ext>
            </a:extLst>
          </p:cNvPr>
          <p:cNvSpPr>
            <a:spLocks noGrp="1"/>
          </p:cNvSpPr>
          <p:nvPr>
            <p:ph type="title"/>
          </p:nvPr>
        </p:nvSpPr>
        <p:spPr>
          <a:xfrm>
            <a:off x="841248" y="644652"/>
            <a:ext cx="3182112" cy="2784348"/>
          </a:xfrm>
        </p:spPr>
        <p:txBody>
          <a:bodyPr>
            <a:normAutofit/>
          </a:bodyPr>
          <a:lstStyle/>
          <a:p>
            <a:pPr algn="ctr"/>
            <a:r>
              <a:rPr lang="en-US" sz="6600" dirty="0">
                <a:solidFill>
                  <a:srgbClr val="FFFFFF"/>
                </a:solidFill>
              </a:rPr>
              <a:t>Policies and Practices</a:t>
            </a:r>
          </a:p>
        </p:txBody>
      </p:sp>
      <p:sp>
        <p:nvSpPr>
          <p:cNvPr id="3" name="Content Placeholder 2">
            <a:extLst>
              <a:ext uri="{FF2B5EF4-FFF2-40B4-BE49-F238E27FC236}">
                <a16:creationId xmlns:a16="http://schemas.microsoft.com/office/drawing/2014/main" id="{845ECD86-E4B9-4246-932C-652B897B3D92}"/>
              </a:ext>
            </a:extLst>
          </p:cNvPr>
          <p:cNvSpPr>
            <a:spLocks noGrp="1"/>
          </p:cNvSpPr>
          <p:nvPr>
            <p:ph idx="1"/>
          </p:nvPr>
        </p:nvSpPr>
        <p:spPr>
          <a:xfrm>
            <a:off x="5006296" y="447409"/>
            <a:ext cx="6984420" cy="5963182"/>
          </a:xfrm>
        </p:spPr>
        <p:txBody>
          <a:bodyPr anchor="ctr">
            <a:normAutofit lnSpcReduction="10000"/>
          </a:bodyPr>
          <a:lstStyle/>
          <a:p>
            <a:pPr>
              <a:lnSpc>
                <a:spcPct val="100000"/>
              </a:lnSpc>
              <a:buFontTx/>
              <a:buChar char="-"/>
            </a:pPr>
            <a:r>
              <a:rPr lang="en-US" dirty="0"/>
              <a:t>Minimizing the health impacts which could occur in a future pandemic </a:t>
            </a:r>
          </a:p>
          <a:p>
            <a:pPr>
              <a:lnSpc>
                <a:spcPct val="100000"/>
              </a:lnSpc>
              <a:buFontTx/>
              <a:buChar char="-"/>
            </a:pPr>
            <a:r>
              <a:rPr lang="en-US" dirty="0"/>
              <a:t>Supporting international efforts and sharing scientific information to ty and gain early assessment of the virus</a:t>
            </a:r>
          </a:p>
          <a:p>
            <a:pPr>
              <a:lnSpc>
                <a:spcPct val="100000"/>
              </a:lnSpc>
              <a:buFontTx/>
              <a:buChar char="-"/>
            </a:pPr>
            <a:r>
              <a:rPr lang="en-US" dirty="0"/>
              <a:t>Promoting the public to partake in individual responsibility to help stop the spread by washing their hands and having good hygiene </a:t>
            </a:r>
          </a:p>
          <a:p>
            <a:pPr>
              <a:lnSpc>
                <a:spcPct val="100000"/>
              </a:lnSpc>
              <a:buFontTx/>
              <a:buChar char="-"/>
            </a:pPr>
            <a:r>
              <a:rPr lang="en-US" dirty="0"/>
              <a:t>Making sure that the health and social care sectors e.g., hospitals and care homes have enough room, facilities and equipment to provide treatment and support </a:t>
            </a:r>
          </a:p>
          <a:p>
            <a:pPr>
              <a:lnSpc>
                <a:spcPct val="100000"/>
              </a:lnSpc>
              <a:buFontTx/>
              <a:buChar char="-"/>
            </a:pPr>
            <a:r>
              <a:rPr lang="en-US" dirty="0"/>
              <a:t>Minimizing the risk of impact that can occur during/after a pandemic by, preparing to cope with large amounts of deaths, supporting people that want to continue with their everyday tasks if safe, supporting the businesses and essential services such as medical distribution and food distribution</a:t>
            </a:r>
          </a:p>
          <a:p>
            <a:pPr>
              <a:lnSpc>
                <a:spcPct val="100000"/>
              </a:lnSpc>
              <a:buFontTx/>
              <a:buChar char="-"/>
            </a:pPr>
            <a:r>
              <a:rPr lang="en-US" dirty="0"/>
              <a:t>(</a:t>
            </a:r>
            <a:r>
              <a:rPr lang="en-US" dirty="0" err="1"/>
              <a:t>Gov.uk</a:t>
            </a:r>
            <a:r>
              <a:rPr lang="en-US" dirty="0"/>
              <a:t> 2017)</a:t>
            </a:r>
          </a:p>
        </p:txBody>
      </p:sp>
      <p:pic>
        <p:nvPicPr>
          <p:cNvPr id="4" name="Picture 3">
            <a:extLst>
              <a:ext uri="{FF2B5EF4-FFF2-40B4-BE49-F238E27FC236}">
                <a16:creationId xmlns:a16="http://schemas.microsoft.com/office/drawing/2014/main" id="{A3C0163F-09A4-1840-912D-9B0607688658}"/>
              </a:ext>
            </a:extLst>
          </p:cNvPr>
          <p:cNvPicPr>
            <a:picLocks noChangeAspect="1"/>
          </p:cNvPicPr>
          <p:nvPr/>
        </p:nvPicPr>
        <p:blipFill>
          <a:blip r:embed="rId2"/>
          <a:stretch>
            <a:fillRect/>
          </a:stretch>
        </p:blipFill>
        <p:spPr>
          <a:xfrm>
            <a:off x="643012" y="3030747"/>
            <a:ext cx="3136900" cy="2590800"/>
          </a:xfrm>
          <a:prstGeom prst="rect">
            <a:avLst/>
          </a:prstGeom>
        </p:spPr>
      </p:pic>
      <p:sp>
        <p:nvSpPr>
          <p:cNvPr id="5" name="TextBox 4">
            <a:extLst>
              <a:ext uri="{FF2B5EF4-FFF2-40B4-BE49-F238E27FC236}">
                <a16:creationId xmlns:a16="http://schemas.microsoft.com/office/drawing/2014/main" id="{F0E53356-F4AA-DC49-B150-F235859798C4}"/>
              </a:ext>
            </a:extLst>
          </p:cNvPr>
          <p:cNvSpPr txBox="1"/>
          <p:nvPr/>
        </p:nvSpPr>
        <p:spPr>
          <a:xfrm>
            <a:off x="1591314" y="5621547"/>
            <a:ext cx="1240296" cy="369332"/>
          </a:xfrm>
          <a:prstGeom prst="rect">
            <a:avLst/>
          </a:prstGeom>
          <a:noFill/>
        </p:spPr>
        <p:txBody>
          <a:bodyPr wrap="square" rtlCol="0">
            <a:spAutoFit/>
          </a:bodyPr>
          <a:lstStyle/>
          <a:p>
            <a:r>
              <a:rPr lang="en-US" dirty="0"/>
              <a:t>(Google Images)</a:t>
            </a:r>
          </a:p>
        </p:txBody>
      </p:sp>
      <p:sp>
        <p:nvSpPr>
          <p:cNvPr id="9" name="TextBox 8">
            <a:extLst>
              <a:ext uri="{FF2B5EF4-FFF2-40B4-BE49-F238E27FC236}">
                <a16:creationId xmlns:a16="http://schemas.microsoft.com/office/drawing/2014/main" id="{3420E437-5F5C-2140-A215-7919B58560DD}"/>
              </a:ext>
            </a:extLst>
          </p:cNvPr>
          <p:cNvSpPr txBox="1"/>
          <p:nvPr/>
        </p:nvSpPr>
        <p:spPr>
          <a:xfrm>
            <a:off x="11031022" y="6449629"/>
            <a:ext cx="959694" cy="369332"/>
          </a:xfrm>
          <a:prstGeom prst="rect">
            <a:avLst/>
          </a:prstGeom>
          <a:noFill/>
        </p:spPr>
        <p:txBody>
          <a:bodyPr wrap="square">
            <a:spAutoFit/>
          </a:bodyPr>
          <a:lstStyle/>
          <a:p>
            <a:r>
              <a:rPr lang="en-US" dirty="0" err="1"/>
              <a:t>Seren</a:t>
            </a:r>
            <a:r>
              <a:rPr lang="en-US" dirty="0"/>
              <a:t> Jones</a:t>
            </a:r>
          </a:p>
        </p:txBody>
      </p:sp>
    </p:spTree>
    <p:extLst>
      <p:ext uri="{BB962C8B-B14F-4D97-AF65-F5344CB8AC3E}">
        <p14:creationId xmlns:p14="http://schemas.microsoft.com/office/powerpoint/2010/main" val="3607886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BD9A8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EEFA25-C9DE-3B47-8C65-EF04975F13B6}"/>
              </a:ext>
            </a:extLst>
          </p:cNvPr>
          <p:cNvSpPr>
            <a:spLocks noGrp="1"/>
          </p:cNvSpPr>
          <p:nvPr>
            <p:ph type="title"/>
          </p:nvPr>
        </p:nvSpPr>
        <p:spPr>
          <a:xfrm>
            <a:off x="635001" y="640824"/>
            <a:ext cx="3103194" cy="2965018"/>
          </a:xfrm>
        </p:spPr>
        <p:txBody>
          <a:bodyPr anchor="ctr">
            <a:normAutofit/>
          </a:bodyPr>
          <a:lstStyle/>
          <a:p>
            <a:pPr algn="ctr"/>
            <a:r>
              <a:rPr lang="en-US">
                <a:solidFill>
                  <a:schemeClr val="bg1"/>
                </a:solidFill>
              </a:rPr>
              <a:t>Policies in place</a:t>
            </a:r>
            <a:endParaRPr lang="en-US" dirty="0">
              <a:solidFill>
                <a:schemeClr val="bg1"/>
              </a:solidFill>
            </a:endParaRPr>
          </a:p>
        </p:txBody>
      </p:sp>
      <p:pic>
        <p:nvPicPr>
          <p:cNvPr id="4" name="Picture 3">
            <a:extLst>
              <a:ext uri="{FF2B5EF4-FFF2-40B4-BE49-F238E27FC236}">
                <a16:creationId xmlns:a16="http://schemas.microsoft.com/office/drawing/2014/main" id="{EE0F271F-28BA-864B-B52D-BBED6FE9AA6B}"/>
              </a:ext>
            </a:extLst>
          </p:cNvPr>
          <p:cNvPicPr>
            <a:picLocks noChangeAspect="1"/>
          </p:cNvPicPr>
          <p:nvPr/>
        </p:nvPicPr>
        <p:blipFill>
          <a:blip r:embed="rId2"/>
          <a:stretch>
            <a:fillRect/>
          </a:stretch>
        </p:blipFill>
        <p:spPr>
          <a:xfrm>
            <a:off x="616528" y="3156190"/>
            <a:ext cx="2857500" cy="2857500"/>
          </a:xfrm>
          <a:prstGeom prst="rect">
            <a:avLst/>
          </a:prstGeom>
        </p:spPr>
      </p:pic>
      <p:sp>
        <p:nvSpPr>
          <p:cNvPr id="8" name="TextBox 7">
            <a:extLst>
              <a:ext uri="{FF2B5EF4-FFF2-40B4-BE49-F238E27FC236}">
                <a16:creationId xmlns:a16="http://schemas.microsoft.com/office/drawing/2014/main" id="{C1D667DD-287D-DA49-9B8F-E589CE97BA5F}"/>
              </a:ext>
            </a:extLst>
          </p:cNvPr>
          <p:cNvSpPr txBox="1"/>
          <p:nvPr/>
        </p:nvSpPr>
        <p:spPr>
          <a:xfrm>
            <a:off x="1425130" y="6032510"/>
            <a:ext cx="1240296" cy="369332"/>
          </a:xfrm>
          <a:prstGeom prst="rect">
            <a:avLst/>
          </a:prstGeom>
          <a:noFill/>
        </p:spPr>
        <p:txBody>
          <a:bodyPr wrap="square" rtlCol="0">
            <a:spAutoFit/>
          </a:bodyPr>
          <a:lstStyle/>
          <a:p>
            <a:r>
              <a:rPr lang="en-US"/>
              <a:t>(Google Images)</a:t>
            </a:r>
            <a:endParaRPr lang="en-US" dirty="0"/>
          </a:p>
        </p:txBody>
      </p:sp>
      <p:sp>
        <p:nvSpPr>
          <p:cNvPr id="10" name="TextBox 9">
            <a:extLst>
              <a:ext uri="{FF2B5EF4-FFF2-40B4-BE49-F238E27FC236}">
                <a16:creationId xmlns:a16="http://schemas.microsoft.com/office/drawing/2014/main" id="{263D4C37-3B85-3A41-AFF7-9A1483D5C568}"/>
              </a:ext>
            </a:extLst>
          </p:cNvPr>
          <p:cNvSpPr txBox="1"/>
          <p:nvPr/>
        </p:nvSpPr>
        <p:spPr>
          <a:xfrm>
            <a:off x="11092492" y="6499301"/>
            <a:ext cx="916794" cy="369332"/>
          </a:xfrm>
          <a:prstGeom prst="rect">
            <a:avLst/>
          </a:prstGeom>
          <a:noFill/>
        </p:spPr>
        <p:txBody>
          <a:bodyPr wrap="square">
            <a:spAutoFit/>
          </a:bodyPr>
          <a:lstStyle/>
          <a:p>
            <a:r>
              <a:rPr lang="en-US"/>
              <a:t>Seren Jones</a:t>
            </a:r>
            <a:endParaRPr lang="en-US" dirty="0"/>
          </a:p>
        </p:txBody>
      </p:sp>
      <p:sp>
        <p:nvSpPr>
          <p:cNvPr id="7" name="TextBox 6">
            <a:extLst>
              <a:ext uri="{FF2B5EF4-FFF2-40B4-BE49-F238E27FC236}">
                <a16:creationId xmlns:a16="http://schemas.microsoft.com/office/drawing/2014/main" id="{E883B606-83C5-C64F-8CB8-F4A249153E4F}"/>
              </a:ext>
            </a:extLst>
          </p:cNvPr>
          <p:cNvSpPr txBox="1"/>
          <p:nvPr/>
        </p:nvSpPr>
        <p:spPr>
          <a:xfrm>
            <a:off x="4109029" y="0"/>
            <a:ext cx="7900257" cy="7263527"/>
          </a:xfrm>
          <a:prstGeom prst="rect">
            <a:avLst/>
          </a:prstGeom>
          <a:noFill/>
        </p:spPr>
        <p:txBody>
          <a:bodyPr wrap="square" rtlCol="0">
            <a:spAutoFit/>
          </a:bodyPr>
          <a:lstStyle/>
          <a:p>
            <a:pPr lvl="0"/>
            <a:r>
              <a:rPr lang="en-US" sz="2800" dirty="0"/>
              <a:t>Policies must be in place around the world for the influenza virus as it can spread so rapidly and cause a pandemic.</a:t>
            </a:r>
            <a:endParaRPr lang="en-GB" sz="2800" dirty="0"/>
          </a:p>
          <a:p>
            <a:r>
              <a:rPr lang="en-GB" sz="2800" dirty="0"/>
              <a:t> </a:t>
            </a:r>
          </a:p>
          <a:p>
            <a:pPr lvl="0"/>
            <a:r>
              <a:rPr lang="en-US" sz="2800" dirty="0"/>
              <a:t>These policies are there to keep people safe and to ensure the death rates are kept as low as they can be </a:t>
            </a:r>
            <a:endParaRPr lang="en-GB" sz="2800" dirty="0"/>
          </a:p>
          <a:p>
            <a:r>
              <a:rPr lang="en-GB" sz="2800" dirty="0"/>
              <a:t> </a:t>
            </a:r>
          </a:p>
          <a:p>
            <a:pPr lvl="0"/>
            <a:r>
              <a:rPr lang="en-US" sz="2800" dirty="0"/>
              <a:t>Strategic planning and preparation will happen during flu season December- February (CDC 2021) within hospitals and doctor's surgeries to keep infection rates low. </a:t>
            </a:r>
            <a:endParaRPr lang="en-GB" sz="2800" dirty="0"/>
          </a:p>
          <a:p>
            <a:r>
              <a:rPr lang="en-GB" sz="2800" dirty="0"/>
              <a:t> </a:t>
            </a:r>
          </a:p>
          <a:p>
            <a:pPr lvl="0"/>
            <a:r>
              <a:rPr lang="en-US" sz="2800" dirty="0"/>
              <a:t>It provides information on the impact that would likely happen in an influenza pandemic and gives targets and practices to follow to keep people safe and the economy running, pandemics of any illness can have a large affect on businesses which has been shown in the Covid-19 pandemic. </a:t>
            </a:r>
            <a:endParaRPr lang="en-GB" sz="2800" dirty="0"/>
          </a:p>
          <a:p>
            <a:r>
              <a:rPr lang="en-GB" sz="2800" dirty="0"/>
              <a:t> </a:t>
            </a:r>
          </a:p>
          <a:p>
            <a:pPr lvl="0"/>
            <a:r>
              <a:rPr lang="en-US" sz="2800" dirty="0"/>
              <a:t>The UK has an Influenza Pandemic Preparedness Strategy which helps plan and prepare for pandemic influenza </a:t>
            </a:r>
            <a:endParaRPr lang="en-GB" sz="2800" dirty="0"/>
          </a:p>
          <a:p>
            <a:endParaRPr lang="en-US" dirty="0"/>
          </a:p>
        </p:txBody>
      </p:sp>
    </p:spTree>
    <p:extLst>
      <p:ext uri="{BB962C8B-B14F-4D97-AF65-F5344CB8AC3E}">
        <p14:creationId xmlns:p14="http://schemas.microsoft.com/office/powerpoint/2010/main" val="8653478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E424A-8B12-F74C-848F-F7616D430C8A}"/>
              </a:ext>
            </a:extLst>
          </p:cNvPr>
          <p:cNvSpPr>
            <a:spLocks noGrp="1"/>
          </p:cNvSpPr>
          <p:nvPr>
            <p:ph type="title"/>
          </p:nvPr>
        </p:nvSpPr>
        <p:spPr>
          <a:xfrm>
            <a:off x="838199" y="100492"/>
            <a:ext cx="3599330" cy="1163531"/>
          </a:xfrm>
        </p:spPr>
        <p:txBody>
          <a:bodyPr>
            <a:normAutofit/>
          </a:bodyPr>
          <a:lstStyle/>
          <a:p>
            <a:r>
              <a:rPr lang="en-US" dirty="0"/>
              <a:t>Reference List</a:t>
            </a:r>
          </a:p>
        </p:txBody>
      </p:sp>
      <p:sp>
        <p:nvSpPr>
          <p:cNvPr id="3" name="Content Placeholder 2">
            <a:extLst>
              <a:ext uri="{FF2B5EF4-FFF2-40B4-BE49-F238E27FC236}">
                <a16:creationId xmlns:a16="http://schemas.microsoft.com/office/drawing/2014/main" id="{92679231-ED89-6242-8CAC-3D2ED992F8AC}"/>
              </a:ext>
            </a:extLst>
          </p:cNvPr>
          <p:cNvSpPr>
            <a:spLocks noGrp="1"/>
          </p:cNvSpPr>
          <p:nvPr>
            <p:ph idx="1"/>
          </p:nvPr>
        </p:nvSpPr>
        <p:spPr>
          <a:xfrm>
            <a:off x="212558" y="1722726"/>
            <a:ext cx="11766883" cy="5135274"/>
          </a:xfrm>
        </p:spPr>
        <p:txBody>
          <a:bodyPr>
            <a:normAutofit/>
          </a:bodyPr>
          <a:lstStyle/>
          <a:p>
            <a:pPr marL="0" indent="0">
              <a:buNone/>
            </a:pPr>
            <a:r>
              <a:rPr lang="en-GB" sz="3200" b="1" dirty="0"/>
              <a:t>Angel N, Desai. and </a:t>
            </a:r>
            <a:r>
              <a:rPr lang="en-GB" sz="3200" b="1" dirty="0" err="1"/>
              <a:t>Maimuna</a:t>
            </a:r>
            <a:r>
              <a:rPr lang="en-GB" sz="3200" b="1" dirty="0"/>
              <a:t> S, Majumder. (2020) ‘</a:t>
            </a:r>
            <a:r>
              <a:rPr lang="en-GB" sz="3200" b="1" i="1" dirty="0"/>
              <a:t>What Is Herd Immunity?’  </a:t>
            </a:r>
            <a:r>
              <a:rPr lang="en-GB" sz="3200" b="1" dirty="0"/>
              <a:t>JAMA (</a:t>
            </a:r>
            <a:r>
              <a:rPr lang="en-GB" sz="3200" b="1" dirty="0" err="1"/>
              <a:t>Acsessed</a:t>
            </a:r>
            <a:r>
              <a:rPr lang="en-GB" sz="3200" b="1" dirty="0"/>
              <a:t> 24</a:t>
            </a:r>
            <a:r>
              <a:rPr lang="en-GB" sz="3200" b="1" baseline="30000" dirty="0"/>
              <a:t>th</a:t>
            </a:r>
            <a:r>
              <a:rPr lang="en-GB" sz="3200" b="1" dirty="0"/>
              <a:t> October 2021</a:t>
            </a:r>
            <a:endParaRPr lang="en-US" sz="3200" dirty="0"/>
          </a:p>
          <a:p>
            <a:pPr marL="0" indent="0">
              <a:buNone/>
            </a:pPr>
            <a:r>
              <a:rPr lang="en-US" sz="3200" dirty="0"/>
              <a:t>Bruce Taylor Seeman (2004) ‘Texas Flu Researches Test Herd Immunity Theory’ (</a:t>
            </a:r>
            <a:r>
              <a:rPr lang="en-GB" sz="3200" dirty="0"/>
              <a:t>Accessed 21 October 2021)</a:t>
            </a:r>
            <a:endParaRPr lang="en-US" sz="3200" dirty="0"/>
          </a:p>
          <a:p>
            <a:pPr marL="0" indent="0">
              <a:buNone/>
            </a:pPr>
            <a:r>
              <a:rPr lang="en-GB" sz="3200" dirty="0" err="1"/>
              <a:t>Centers</a:t>
            </a:r>
            <a:r>
              <a:rPr lang="en-GB" sz="3200" dirty="0"/>
              <a:t> for Disease Control and Prevention (2021) </a:t>
            </a:r>
            <a:r>
              <a:rPr lang="en-GB" sz="3200" i="1" dirty="0"/>
              <a:t>Flu </a:t>
            </a:r>
            <a:r>
              <a:rPr lang="en-GB" sz="3200" dirty="0"/>
              <a:t>Season Available at https://</a:t>
            </a:r>
            <a:r>
              <a:rPr lang="en-GB" sz="3200" dirty="0" err="1"/>
              <a:t>www.cdc.gov</a:t>
            </a:r>
            <a:r>
              <a:rPr lang="en-GB" sz="3200" dirty="0"/>
              <a:t>/flu/about/season/flu-</a:t>
            </a:r>
            <a:r>
              <a:rPr lang="en-GB" sz="3200" dirty="0" err="1"/>
              <a:t>season.htm</a:t>
            </a:r>
            <a:r>
              <a:rPr lang="en-GB" sz="3200" dirty="0"/>
              <a:t> (accessed 24 October 2021)</a:t>
            </a:r>
          </a:p>
          <a:p>
            <a:pPr marL="0" indent="0">
              <a:buNone/>
            </a:pPr>
            <a:r>
              <a:rPr lang="en-GB" sz="3200" dirty="0"/>
              <a:t>Jon Cohen (2004) ‘Immunizing Kids Against Flu May Prevent Deaths Among The Elderly’ (Accessed 21 October 2021)</a:t>
            </a:r>
          </a:p>
          <a:p>
            <a:pPr marL="0" indent="0">
              <a:buNone/>
            </a:pPr>
            <a:r>
              <a:rPr lang="en-GB" sz="3200" dirty="0"/>
              <a:t>Kwon (2021) ‘The Pandemic Crushed the Flu—What Happens When It Returns?’ (14 October 2021)</a:t>
            </a:r>
          </a:p>
          <a:p>
            <a:pPr marL="0" indent="0">
              <a:buNone/>
            </a:pPr>
            <a:r>
              <a:rPr lang="en-GB" sz="3200" dirty="0" err="1"/>
              <a:t>LloydsPharmacy</a:t>
            </a:r>
            <a:r>
              <a:rPr lang="en-GB" sz="3200" dirty="0"/>
              <a:t> Online Doctor (2021) </a:t>
            </a:r>
            <a:r>
              <a:rPr lang="en-GB" sz="3200" i="1" dirty="0"/>
              <a:t>What flu treatments are there? </a:t>
            </a:r>
            <a:r>
              <a:rPr lang="en-GB" sz="3200" dirty="0"/>
              <a:t>Available at: https://onlinedoctor.lloydspharmacy.com/uk/flu/flu-treatment-information (accessed 19</a:t>
            </a:r>
            <a:r>
              <a:rPr lang="en-GB" sz="3200" baseline="30000" dirty="0"/>
              <a:t>th</a:t>
            </a:r>
            <a:r>
              <a:rPr lang="en-GB" sz="3200" dirty="0"/>
              <a:t> October 2021)</a:t>
            </a:r>
            <a:endParaRPr lang="en-GB" b="1" dirty="0"/>
          </a:p>
        </p:txBody>
      </p:sp>
      <p:sp>
        <p:nvSpPr>
          <p:cNvPr id="5" name="TextBox 4">
            <a:extLst>
              <a:ext uri="{FF2B5EF4-FFF2-40B4-BE49-F238E27FC236}">
                <a16:creationId xmlns:a16="http://schemas.microsoft.com/office/drawing/2014/main" id="{64BFA1F5-6F84-7643-9A35-B0980B56A4C3}"/>
              </a:ext>
            </a:extLst>
          </p:cNvPr>
          <p:cNvSpPr txBox="1"/>
          <p:nvPr/>
        </p:nvSpPr>
        <p:spPr>
          <a:xfrm>
            <a:off x="11296207" y="6391570"/>
            <a:ext cx="895793" cy="369332"/>
          </a:xfrm>
          <a:prstGeom prst="rect">
            <a:avLst/>
          </a:prstGeom>
          <a:noFill/>
        </p:spPr>
        <p:txBody>
          <a:bodyPr wrap="square">
            <a:spAutoFit/>
          </a:bodyPr>
          <a:lstStyle/>
          <a:p>
            <a:r>
              <a:rPr lang="en-US" dirty="0" err="1"/>
              <a:t>Seren</a:t>
            </a:r>
            <a:r>
              <a:rPr lang="en-US" dirty="0"/>
              <a:t> Jones</a:t>
            </a:r>
          </a:p>
        </p:txBody>
      </p:sp>
    </p:spTree>
    <p:extLst>
      <p:ext uri="{BB962C8B-B14F-4D97-AF65-F5344CB8AC3E}">
        <p14:creationId xmlns:p14="http://schemas.microsoft.com/office/powerpoint/2010/main" val="1802993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D5ED0-A17D-CC4A-9FAB-F6D52E5D2894}"/>
              </a:ext>
            </a:extLst>
          </p:cNvPr>
          <p:cNvSpPr>
            <a:spLocks noGrp="1"/>
          </p:cNvSpPr>
          <p:nvPr>
            <p:ph type="title"/>
          </p:nvPr>
        </p:nvSpPr>
        <p:spPr/>
        <p:txBody>
          <a:bodyPr/>
          <a:lstStyle/>
          <a:p>
            <a:r>
              <a:rPr lang="en-US" dirty="0"/>
              <a:t>Reference list </a:t>
            </a:r>
            <a:r>
              <a:rPr lang="en-US" dirty="0" err="1"/>
              <a:t>pt</a:t>
            </a:r>
            <a:r>
              <a:rPr lang="en-US" dirty="0"/>
              <a:t> 2</a:t>
            </a:r>
          </a:p>
        </p:txBody>
      </p:sp>
      <p:sp>
        <p:nvSpPr>
          <p:cNvPr id="3" name="Content Placeholder 2">
            <a:extLst>
              <a:ext uri="{FF2B5EF4-FFF2-40B4-BE49-F238E27FC236}">
                <a16:creationId xmlns:a16="http://schemas.microsoft.com/office/drawing/2014/main" id="{8ECDF15F-F1DE-D04F-B746-B10F772B7359}"/>
              </a:ext>
            </a:extLst>
          </p:cNvPr>
          <p:cNvSpPr>
            <a:spLocks noGrp="1"/>
          </p:cNvSpPr>
          <p:nvPr>
            <p:ph idx="1"/>
          </p:nvPr>
        </p:nvSpPr>
        <p:spPr>
          <a:xfrm>
            <a:off x="488576" y="2240915"/>
            <a:ext cx="10515600" cy="4251960"/>
          </a:xfrm>
        </p:spPr>
        <p:txBody>
          <a:bodyPr>
            <a:normAutofit fontScale="92500" lnSpcReduction="20000"/>
          </a:bodyPr>
          <a:lstStyle/>
          <a:p>
            <a:pPr marL="0" indent="0">
              <a:buNone/>
            </a:pPr>
            <a:r>
              <a:rPr lang="en-GB" sz="3500" b="1" dirty="0"/>
              <a:t>Strategies on Flu Vaccine Uptake’ Volume: 23 Issue: 4 Page(s) 320-334 (14 October 2021)</a:t>
            </a:r>
          </a:p>
          <a:p>
            <a:pPr marL="0" indent="0">
              <a:buNone/>
            </a:pPr>
            <a:r>
              <a:rPr lang="en-US" sz="3500" b="1" dirty="0"/>
              <a:t>Stene-Johansen, K. and </a:t>
            </a:r>
            <a:r>
              <a:rPr lang="en-US" sz="3500" b="1" dirty="0" err="1"/>
              <a:t>Tygstrup</a:t>
            </a:r>
            <a:r>
              <a:rPr lang="en-US" sz="3500" b="1" dirty="0"/>
              <a:t>, F. (2010) </a:t>
            </a:r>
            <a:r>
              <a:rPr lang="en-US" sz="3500" b="1" i="1" dirty="0"/>
              <a:t>Illness in Context. </a:t>
            </a:r>
            <a:r>
              <a:rPr lang="en-GB" sz="3500" b="1" dirty="0" err="1"/>
              <a:t>Rodopi</a:t>
            </a:r>
            <a:r>
              <a:rPr lang="en-GB" sz="3500" b="1" dirty="0"/>
              <a:t>. (accessed 24</a:t>
            </a:r>
            <a:r>
              <a:rPr lang="en-GB" sz="3500" b="1" baseline="30000" dirty="0"/>
              <a:t>th</a:t>
            </a:r>
            <a:r>
              <a:rPr lang="en-GB" sz="3500" b="1" dirty="0"/>
              <a:t> October 2021)</a:t>
            </a:r>
          </a:p>
          <a:p>
            <a:pPr marL="0" indent="0">
              <a:buNone/>
            </a:pPr>
            <a:r>
              <a:rPr lang="en-US" sz="3500" b="1" dirty="0" err="1"/>
              <a:t>Ulasevich</a:t>
            </a:r>
            <a:r>
              <a:rPr lang="en-US" sz="3500" b="1" dirty="0"/>
              <a:t> et al (2017) ‘</a:t>
            </a:r>
            <a:r>
              <a:rPr lang="en-GB" sz="3500" b="1" dirty="0"/>
              <a:t>Understanding Flu Vaccination in a Competitive Context: Influence of Alternative Flu Prevention NHS (2019) </a:t>
            </a:r>
            <a:r>
              <a:rPr lang="en-GB" sz="3500" b="1" i="1" dirty="0"/>
              <a:t>Flu </a:t>
            </a:r>
            <a:r>
              <a:rPr lang="en-GB" sz="3500" b="1" dirty="0"/>
              <a:t>Available at:</a:t>
            </a:r>
            <a:r>
              <a:rPr lang="en-GB" sz="3500" b="1" i="1" dirty="0"/>
              <a:t> </a:t>
            </a:r>
            <a:r>
              <a:rPr lang="en-GB" sz="3500" b="1" dirty="0"/>
              <a:t>https://</a:t>
            </a:r>
            <a:r>
              <a:rPr lang="en-GB" sz="3500" b="1" dirty="0" err="1"/>
              <a:t>www.nhs.uk</a:t>
            </a:r>
            <a:r>
              <a:rPr lang="en-GB" sz="3500" b="1" dirty="0"/>
              <a:t>/conditions/flu/ (14 October 2021)</a:t>
            </a:r>
          </a:p>
          <a:p>
            <a:pPr marL="0" indent="0">
              <a:buNone/>
            </a:pPr>
            <a:r>
              <a:rPr lang="en-GB" sz="3500" b="1" dirty="0"/>
              <a:t>Web MD (2020) </a:t>
            </a:r>
            <a:r>
              <a:rPr lang="en-GB" sz="3500" b="1" i="1" dirty="0"/>
              <a:t>What Is The Flu?  </a:t>
            </a:r>
            <a:r>
              <a:rPr lang="en-GB" sz="3500" b="1" dirty="0"/>
              <a:t>Available at: https://</a:t>
            </a:r>
            <a:r>
              <a:rPr lang="en-GB" sz="3500" b="1" dirty="0" err="1"/>
              <a:t>www.webmd.com</a:t>
            </a:r>
            <a:r>
              <a:rPr lang="en-GB" sz="3500" b="1" dirty="0"/>
              <a:t>/cold-and-flu/what-is-flu (Accessed 13 October 2021)</a:t>
            </a:r>
          </a:p>
          <a:p>
            <a:pPr marL="0" indent="0">
              <a:buNone/>
            </a:pPr>
            <a:r>
              <a:rPr lang="en-GB" sz="3500" b="1" dirty="0"/>
              <a:t>GOV.UK (2017) </a:t>
            </a:r>
            <a:r>
              <a:rPr lang="en-GB" sz="3500" b="1" i="1" dirty="0"/>
              <a:t>Pandemic Flu </a:t>
            </a:r>
            <a:r>
              <a:rPr lang="en-GB" sz="3500" b="1" dirty="0"/>
              <a:t>Available at https://</a:t>
            </a:r>
            <a:r>
              <a:rPr lang="en-GB" sz="3500" b="1" dirty="0" err="1"/>
              <a:t>www.gov.uk</a:t>
            </a:r>
            <a:r>
              <a:rPr lang="en-GB" sz="3500" b="1" dirty="0"/>
              <a:t>/guidance/pandemic-flu (Accessed 24 October 2021)</a:t>
            </a:r>
          </a:p>
          <a:p>
            <a:pPr marL="0" indent="0">
              <a:buNone/>
            </a:pPr>
            <a:endParaRPr lang="en-GB" b="1" dirty="0"/>
          </a:p>
        </p:txBody>
      </p:sp>
      <p:sp>
        <p:nvSpPr>
          <p:cNvPr id="5" name="TextBox 4">
            <a:extLst>
              <a:ext uri="{FF2B5EF4-FFF2-40B4-BE49-F238E27FC236}">
                <a16:creationId xmlns:a16="http://schemas.microsoft.com/office/drawing/2014/main" id="{87CDED70-83BF-6941-A2AF-08BEC0CFE2B8}"/>
              </a:ext>
            </a:extLst>
          </p:cNvPr>
          <p:cNvSpPr txBox="1"/>
          <p:nvPr/>
        </p:nvSpPr>
        <p:spPr>
          <a:xfrm>
            <a:off x="11004176" y="6308209"/>
            <a:ext cx="980854" cy="369332"/>
          </a:xfrm>
          <a:prstGeom prst="rect">
            <a:avLst/>
          </a:prstGeom>
          <a:noFill/>
        </p:spPr>
        <p:txBody>
          <a:bodyPr wrap="square">
            <a:spAutoFit/>
          </a:bodyPr>
          <a:lstStyle/>
          <a:p>
            <a:r>
              <a:rPr lang="en-US" dirty="0" err="1"/>
              <a:t>Seren</a:t>
            </a:r>
            <a:r>
              <a:rPr lang="en-US" dirty="0"/>
              <a:t> Jones</a:t>
            </a:r>
          </a:p>
        </p:txBody>
      </p:sp>
    </p:spTree>
    <p:extLst>
      <p:ext uri="{BB962C8B-B14F-4D97-AF65-F5344CB8AC3E}">
        <p14:creationId xmlns:p14="http://schemas.microsoft.com/office/powerpoint/2010/main" val="3087554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az 6">
            <a:extLst>
              <a:ext uri="{FF2B5EF4-FFF2-40B4-BE49-F238E27FC236}">
                <a16:creationId xmlns:a16="http://schemas.microsoft.com/office/drawing/2014/main" id="{69C94F2E-BC2C-DD4C-B95C-EA1F0F7BD3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9129" y="248771"/>
            <a:ext cx="6353306" cy="6481481"/>
          </a:xfrm>
          <a:prstGeom prst="rect">
            <a:avLst/>
          </a:prstGeom>
        </p:spPr>
      </p:pic>
      <p:sp>
        <p:nvSpPr>
          <p:cNvPr id="12" name="Tytuł 11">
            <a:extLst>
              <a:ext uri="{FF2B5EF4-FFF2-40B4-BE49-F238E27FC236}">
                <a16:creationId xmlns:a16="http://schemas.microsoft.com/office/drawing/2014/main" id="{2D91E23F-EB62-8246-9B47-E7CB7DF81083}"/>
              </a:ext>
            </a:extLst>
          </p:cNvPr>
          <p:cNvSpPr>
            <a:spLocks noGrp="1"/>
          </p:cNvSpPr>
          <p:nvPr>
            <p:ph type="title"/>
          </p:nvPr>
        </p:nvSpPr>
        <p:spPr>
          <a:xfrm>
            <a:off x="29565" y="248771"/>
            <a:ext cx="5540672" cy="5173676"/>
          </a:xfrm>
        </p:spPr>
        <p:txBody>
          <a:bodyPr>
            <a:normAutofit/>
          </a:bodyPr>
          <a:lstStyle/>
          <a:p>
            <a:pPr algn="l"/>
            <a:r>
              <a:rPr lang="pl-PL" sz="2800" dirty="0" err="1">
                <a:latin typeface="Calibri" panose="020F0502020204030204" pitchFamily="34" charset="0"/>
                <a:cs typeface="Calibri" panose="020F0502020204030204" pitchFamily="34" charset="0"/>
              </a:rPr>
              <a:t>What</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is</a:t>
            </a:r>
            <a:r>
              <a:rPr lang="pl-PL" sz="2800" dirty="0">
                <a:latin typeface="Calibri" panose="020F0502020204030204" pitchFamily="34" charset="0"/>
                <a:cs typeface="Calibri" panose="020F0502020204030204" pitchFamily="34" charset="0"/>
              </a:rPr>
              <a:t> FLU ?</a:t>
            </a:r>
            <a:br>
              <a:rPr lang="pl-PL" sz="2800" dirty="0">
                <a:latin typeface="Calibri" panose="020F0502020204030204" pitchFamily="34" charset="0"/>
                <a:cs typeface="Calibri" panose="020F0502020204030204" pitchFamily="34" charset="0"/>
              </a:rPr>
            </a:br>
            <a:br>
              <a:rPr lang="pl-PL" sz="2800" dirty="0">
                <a:latin typeface="Calibri" panose="020F0502020204030204" pitchFamily="34" charset="0"/>
                <a:cs typeface="Calibri" panose="020F0502020204030204" pitchFamily="34" charset="0"/>
              </a:rPr>
            </a:br>
            <a:br>
              <a:rPr lang="pl-PL" sz="2800" dirty="0">
                <a:latin typeface="Calibri" panose="020F0502020204030204" pitchFamily="34" charset="0"/>
                <a:cs typeface="Calibri" panose="020F0502020204030204" pitchFamily="34" charset="0"/>
              </a:rPr>
            </a:br>
            <a:r>
              <a:rPr lang="pl-PL" sz="2800" dirty="0" err="1">
                <a:latin typeface="Calibri" panose="020F0502020204030204" pitchFamily="34" charset="0"/>
                <a:cs typeface="Calibri" panose="020F0502020204030204" pitchFamily="34" charset="0"/>
              </a:rPr>
              <a:t>Flu</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is</a:t>
            </a:r>
            <a:r>
              <a:rPr lang="pl-PL" sz="2800" dirty="0">
                <a:latin typeface="Calibri" panose="020F0502020204030204" pitchFamily="34" charset="0"/>
                <a:cs typeface="Calibri" panose="020F0502020204030204" pitchFamily="34" charset="0"/>
              </a:rPr>
              <a:t> respiratory </a:t>
            </a:r>
            <a:r>
              <a:rPr lang="pl-PL" sz="2800" dirty="0" err="1">
                <a:latin typeface="Calibri" panose="020F0502020204030204" pitchFamily="34" charset="0"/>
                <a:cs typeface="Calibri" panose="020F0502020204030204" pitchFamily="34" charset="0"/>
              </a:rPr>
              <a:t>illnes</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cased</a:t>
            </a:r>
            <a:r>
              <a:rPr lang="pl-PL" sz="2800" dirty="0">
                <a:latin typeface="Calibri" panose="020F0502020204030204" pitchFamily="34" charset="0"/>
                <a:cs typeface="Calibri" panose="020F0502020204030204" pitchFamily="34" charset="0"/>
              </a:rPr>
              <a:t> by </a:t>
            </a:r>
            <a:br>
              <a:rPr lang="pl-PL" sz="2800" dirty="0">
                <a:latin typeface="Calibri" panose="020F0502020204030204" pitchFamily="34" charset="0"/>
                <a:cs typeface="Calibri" panose="020F0502020204030204" pitchFamily="34" charset="0"/>
              </a:rPr>
            </a:br>
            <a:r>
              <a:rPr lang="pl-PL" sz="2800" dirty="0" err="1">
                <a:latin typeface="Calibri" panose="020F0502020204030204" pitchFamily="34" charset="0"/>
                <a:cs typeface="Calibri" panose="020F0502020204030204" pitchFamily="34" charset="0"/>
              </a:rPr>
              <a:t>influnza</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viruses</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that</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infect</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nose</a:t>
            </a:r>
            <a:r>
              <a:rPr lang="pl-PL" sz="2800" dirty="0">
                <a:latin typeface="Calibri" panose="020F0502020204030204" pitchFamily="34" charset="0"/>
                <a:cs typeface="Calibri" panose="020F0502020204030204" pitchFamily="34" charset="0"/>
              </a:rPr>
              <a:t>,</a:t>
            </a:r>
            <a:br>
              <a:rPr lang="pl-PL" sz="2800" dirty="0">
                <a:latin typeface="Calibri" panose="020F0502020204030204" pitchFamily="34" charset="0"/>
                <a:cs typeface="Calibri" panose="020F0502020204030204" pitchFamily="34" charset="0"/>
              </a:rPr>
            </a:br>
            <a:r>
              <a:rPr lang="pl-PL" sz="2800" dirty="0" err="1">
                <a:latin typeface="Calibri" panose="020F0502020204030204" pitchFamily="34" charset="0"/>
                <a:cs typeface="Calibri" panose="020F0502020204030204" pitchFamily="34" charset="0"/>
              </a:rPr>
              <a:t>throat,sometime</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lungs.Flu</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can</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give</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very</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mild</a:t>
            </a:r>
            <a:r>
              <a:rPr lang="pl-PL" sz="2800" dirty="0">
                <a:latin typeface="Calibri" panose="020F0502020204030204" pitchFamily="34" charset="0"/>
                <a:cs typeface="Calibri" panose="020F0502020204030204" pitchFamily="34" charset="0"/>
              </a:rPr>
              <a:t> to </a:t>
            </a:r>
            <a:r>
              <a:rPr lang="pl-PL" sz="2800" dirty="0" err="1">
                <a:latin typeface="Calibri" panose="020F0502020204030204" pitchFamily="34" charset="0"/>
                <a:cs typeface="Calibri" panose="020F0502020204030204" pitchFamily="34" charset="0"/>
              </a:rPr>
              <a:t>severe</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illness</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sometime</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can</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lead</a:t>
            </a:r>
            <a:r>
              <a:rPr lang="pl-PL" sz="2800" dirty="0">
                <a:latin typeface="Calibri" panose="020F0502020204030204" pitchFamily="34" charset="0"/>
                <a:cs typeface="Calibri" panose="020F0502020204030204" pitchFamily="34" charset="0"/>
              </a:rPr>
              <a:t> to </a:t>
            </a:r>
            <a:r>
              <a:rPr lang="pl-PL" sz="2800" dirty="0" err="1">
                <a:latin typeface="Calibri" panose="020F0502020204030204" pitchFamily="34" charset="0"/>
                <a:cs typeface="Calibri" panose="020F0502020204030204" pitchFamily="34" charset="0"/>
              </a:rPr>
              <a:t>death</a:t>
            </a:r>
            <a:r>
              <a:rPr lang="pl-PL" sz="2800" dirty="0">
                <a:latin typeface="Calibri" panose="020F0502020204030204" pitchFamily="34" charset="0"/>
                <a:cs typeface="Calibri" panose="020F0502020204030204" pitchFamily="34" charset="0"/>
              </a:rPr>
              <a:t>(CDC 2021)</a:t>
            </a:r>
          </a:p>
        </p:txBody>
      </p:sp>
      <p:sp>
        <p:nvSpPr>
          <p:cNvPr id="4" name="TextBox 3">
            <a:extLst>
              <a:ext uri="{FF2B5EF4-FFF2-40B4-BE49-F238E27FC236}">
                <a16:creationId xmlns:a16="http://schemas.microsoft.com/office/drawing/2014/main" id="{3D07D453-2BB9-0F45-A8F6-7DB06551C552}"/>
              </a:ext>
            </a:extLst>
          </p:cNvPr>
          <p:cNvSpPr txBox="1"/>
          <p:nvPr/>
        </p:nvSpPr>
        <p:spPr>
          <a:xfrm>
            <a:off x="10604552" y="6086009"/>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2969433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FB3F0399-6706-994F-A1BD-258304C72170}"/>
              </a:ext>
            </a:extLst>
          </p:cNvPr>
          <p:cNvSpPr>
            <a:spLocks noGrp="1"/>
          </p:cNvSpPr>
          <p:nvPr>
            <p:ph type="title"/>
          </p:nvPr>
        </p:nvSpPr>
        <p:spPr/>
        <p:txBody>
          <a:bodyPr>
            <a:normAutofit/>
          </a:bodyPr>
          <a:lstStyle/>
          <a:p>
            <a:r>
              <a:rPr lang="pl-PL" sz="3200" dirty="0">
                <a:latin typeface="Calibri" panose="020F0502020204030204" pitchFamily="34" charset="0"/>
                <a:cs typeface="Calibri" panose="020F0502020204030204" pitchFamily="34" charset="0"/>
              </a:rPr>
              <a:t>GRUP AT HIGHRE RISK OF FLU.</a:t>
            </a:r>
          </a:p>
        </p:txBody>
      </p:sp>
      <p:sp>
        <p:nvSpPr>
          <p:cNvPr id="3" name="Symbol zastępczy zawartości 2">
            <a:extLst>
              <a:ext uri="{FF2B5EF4-FFF2-40B4-BE49-F238E27FC236}">
                <a16:creationId xmlns:a16="http://schemas.microsoft.com/office/drawing/2014/main" id="{01242236-0113-F94A-8A1E-70494C5B259E}"/>
              </a:ext>
            </a:extLst>
          </p:cNvPr>
          <p:cNvSpPr>
            <a:spLocks noGrp="1"/>
          </p:cNvSpPr>
          <p:nvPr>
            <p:ph idx="1"/>
          </p:nvPr>
        </p:nvSpPr>
        <p:spPr/>
        <p:txBody>
          <a:bodyPr/>
          <a:lstStyle/>
          <a:p>
            <a:r>
              <a:rPr lang="pl-PL" dirty="0">
                <a:latin typeface="Calibri" panose="020F0502020204030204" pitchFamily="34" charset="0"/>
                <a:cs typeface="Calibri" panose="020F0502020204030204" pitchFamily="34" charset="0"/>
              </a:rPr>
              <a:t>- People </a:t>
            </a:r>
            <a:r>
              <a:rPr lang="pl-PL" dirty="0" err="1">
                <a:latin typeface="Calibri" panose="020F0502020204030204" pitchFamily="34" charset="0"/>
                <a:cs typeface="Calibri" panose="020F0502020204030204" pitchFamily="34" charset="0"/>
              </a:rPr>
              <a:t>age</a:t>
            </a:r>
            <a:r>
              <a:rPr lang="pl-PL" dirty="0">
                <a:latin typeface="Calibri" panose="020F0502020204030204" pitchFamily="34" charset="0"/>
                <a:cs typeface="Calibri" panose="020F0502020204030204" pitchFamily="34" charset="0"/>
              </a:rPr>
              <a:t> 65 and </a:t>
            </a:r>
            <a:r>
              <a:rPr lang="pl-PL" dirty="0" err="1">
                <a:latin typeface="Calibri" panose="020F0502020204030204" pitchFamily="34" charset="0"/>
                <a:cs typeface="Calibri" panose="020F0502020204030204" pitchFamily="34" charset="0"/>
              </a:rPr>
              <a:t>over</a:t>
            </a:r>
            <a:r>
              <a:rPr lang="pl-PL" dirty="0">
                <a:latin typeface="Calibri" panose="020F0502020204030204" pitchFamily="34" charset="0"/>
                <a:cs typeface="Calibri" panose="020F0502020204030204" pitchFamily="34" charset="0"/>
              </a:rPr>
              <a:t> </a:t>
            </a:r>
          </a:p>
          <a:p>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Pregnant</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women</a:t>
            </a:r>
            <a:endParaRPr lang="pl-PL" dirty="0">
              <a:latin typeface="Calibri" panose="020F0502020204030204" pitchFamily="34" charset="0"/>
              <a:cs typeface="Calibri" panose="020F0502020204030204" pitchFamily="34" charset="0"/>
            </a:endParaRPr>
          </a:p>
          <a:p>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Children</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under</a:t>
            </a:r>
            <a:r>
              <a:rPr lang="pl-PL" dirty="0">
                <a:latin typeface="Calibri" panose="020F0502020204030204" pitchFamily="34" charset="0"/>
                <a:cs typeface="Calibri" panose="020F0502020204030204" pitchFamily="34" charset="0"/>
              </a:rPr>
              <a:t> 2 </a:t>
            </a:r>
            <a:r>
              <a:rPr lang="pl-PL" dirty="0" err="1">
                <a:latin typeface="Calibri" panose="020F0502020204030204" pitchFamily="34" charset="0"/>
                <a:cs typeface="Calibri" panose="020F0502020204030204" pitchFamily="34" charset="0"/>
              </a:rPr>
              <a:t>years</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old</a:t>
            </a:r>
            <a:endParaRPr lang="pl-PL" dirty="0">
              <a:latin typeface="Calibri" panose="020F0502020204030204" pitchFamily="34" charset="0"/>
              <a:cs typeface="Calibri" panose="020F0502020204030204" pitchFamily="34" charset="0"/>
            </a:endParaRPr>
          </a:p>
          <a:p>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people</a:t>
            </a:r>
            <a:r>
              <a:rPr lang="pl-PL" dirty="0">
                <a:latin typeface="Calibri" panose="020F0502020204030204" pitchFamily="34" charset="0"/>
                <a:cs typeface="Calibri" panose="020F0502020204030204" pitchFamily="34" charset="0"/>
              </a:rPr>
              <a:t> with </a:t>
            </a:r>
            <a:r>
              <a:rPr lang="pl-PL" dirty="0" err="1">
                <a:latin typeface="Calibri" panose="020F0502020204030204" pitchFamily="34" charset="0"/>
                <a:cs typeface="Calibri" panose="020F0502020204030204" pitchFamily="34" charset="0"/>
              </a:rPr>
              <a:t>other</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diseases</a:t>
            </a:r>
            <a:endParaRPr lang="pl-PL"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A3B3E741-B2D9-834B-A002-9B70591090C4}"/>
              </a:ext>
            </a:extLst>
          </p:cNvPr>
          <p:cNvSpPr txBox="1"/>
          <p:nvPr/>
        </p:nvSpPr>
        <p:spPr>
          <a:xfrm>
            <a:off x="10504799" y="5529620"/>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2750222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AF8EF99-858B-654F-AE6F-8F1CBFE110DB}"/>
              </a:ext>
            </a:extLst>
          </p:cNvPr>
          <p:cNvSpPr>
            <a:spLocks noGrp="1"/>
          </p:cNvSpPr>
          <p:nvPr>
            <p:ph type="title"/>
          </p:nvPr>
        </p:nvSpPr>
        <p:spPr>
          <a:xfrm>
            <a:off x="484980" y="113839"/>
            <a:ext cx="5192806" cy="6360458"/>
          </a:xfrm>
        </p:spPr>
        <p:txBody>
          <a:bodyPr/>
          <a:lstStyle/>
          <a:p>
            <a:pPr algn="l"/>
            <a:r>
              <a:rPr lang="pl-PL" dirty="0">
                <a:latin typeface="Calibri" panose="020F0502020204030204" pitchFamily="34" charset="0"/>
                <a:cs typeface="Calibri" panose="020F0502020204030204" pitchFamily="34" charset="0"/>
              </a:rPr>
              <a:t>FLU SYMPTOMS</a:t>
            </a:r>
            <a:br>
              <a:rPr lang="pl-PL" dirty="0">
                <a:latin typeface="Calibri" panose="020F0502020204030204" pitchFamily="34" charset="0"/>
                <a:cs typeface="Calibri" panose="020F0502020204030204" pitchFamily="34" charset="0"/>
              </a:rPr>
            </a:br>
            <a:br>
              <a:rPr lang="pl-PL" dirty="0">
                <a:latin typeface="Calibri" panose="020F0502020204030204" pitchFamily="34" charset="0"/>
                <a:cs typeface="Calibri" panose="020F0502020204030204" pitchFamily="34" charset="0"/>
              </a:rPr>
            </a:br>
            <a:br>
              <a:rPr lang="pl-PL" dirty="0">
                <a:latin typeface="Calibri" panose="020F0502020204030204" pitchFamily="34" charset="0"/>
                <a:cs typeface="Calibri" panose="020F0502020204030204" pitchFamily="34" charset="0"/>
              </a:rPr>
            </a:b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Cough</a:t>
            </a:r>
            <a:br>
              <a:rPr lang="pl-PL" sz="2800" dirty="0">
                <a:latin typeface="Calibri" panose="020F0502020204030204" pitchFamily="34" charset="0"/>
                <a:cs typeface="Calibri" panose="020F0502020204030204" pitchFamily="34" charset="0"/>
              </a:rPr>
            </a:b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Sore</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throat</a:t>
            </a:r>
            <a:br>
              <a:rPr lang="pl-PL" sz="2800" dirty="0">
                <a:latin typeface="Calibri" panose="020F0502020204030204" pitchFamily="34" charset="0"/>
                <a:cs typeface="Calibri" panose="020F0502020204030204" pitchFamily="34" charset="0"/>
              </a:rPr>
            </a:br>
            <a:r>
              <a:rPr lang="pl-PL" sz="2800" dirty="0">
                <a:latin typeface="Calibri" panose="020F0502020204030204" pitchFamily="34" charset="0"/>
                <a:cs typeface="Calibri" panose="020F0502020204030204" pitchFamily="34" charset="0"/>
              </a:rPr>
              <a:t>- Fever</a:t>
            </a:r>
            <a:br>
              <a:rPr lang="pl-PL" sz="2800" dirty="0">
                <a:latin typeface="Calibri" panose="020F0502020204030204" pitchFamily="34" charset="0"/>
                <a:cs typeface="Calibri" panose="020F0502020204030204" pitchFamily="34" charset="0"/>
              </a:rPr>
            </a:b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Muscle</a:t>
            </a: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or</a:t>
            </a:r>
            <a:r>
              <a:rPr lang="pl-PL" sz="2800" dirty="0">
                <a:latin typeface="Calibri" panose="020F0502020204030204" pitchFamily="34" charset="0"/>
                <a:cs typeface="Calibri" panose="020F0502020204030204" pitchFamily="34" charset="0"/>
              </a:rPr>
              <a:t> body </a:t>
            </a:r>
            <a:r>
              <a:rPr lang="pl-PL" sz="2800" dirty="0" err="1">
                <a:latin typeface="Calibri" panose="020F0502020204030204" pitchFamily="34" charset="0"/>
                <a:cs typeface="Calibri" panose="020F0502020204030204" pitchFamily="34" charset="0"/>
              </a:rPr>
              <a:t>aches</a:t>
            </a:r>
            <a:br>
              <a:rPr lang="pl-PL" sz="2800" dirty="0">
                <a:latin typeface="Calibri" panose="020F0502020204030204" pitchFamily="34" charset="0"/>
                <a:cs typeface="Calibri" panose="020F0502020204030204" pitchFamily="34" charset="0"/>
              </a:rPr>
            </a:br>
            <a:r>
              <a:rPr lang="pl-PL" sz="2800" dirty="0">
                <a:latin typeface="Calibri" panose="020F0502020204030204" pitchFamily="34" charset="0"/>
                <a:cs typeface="Calibri" panose="020F0502020204030204" pitchFamily="34" charset="0"/>
              </a:rPr>
              <a:t>- </a:t>
            </a:r>
            <a:r>
              <a:rPr lang="pl-PL" sz="2800" dirty="0" err="1">
                <a:latin typeface="Calibri" panose="020F0502020204030204" pitchFamily="34" charset="0"/>
                <a:cs typeface="Calibri" panose="020F0502020204030204" pitchFamily="34" charset="0"/>
              </a:rPr>
              <a:t>Headches</a:t>
            </a:r>
            <a:r>
              <a:rPr lang="pl-PL" sz="2800" dirty="0">
                <a:latin typeface="Calibri" panose="020F0502020204030204" pitchFamily="34" charset="0"/>
                <a:cs typeface="Calibri" panose="020F0502020204030204" pitchFamily="34" charset="0"/>
              </a:rPr>
              <a:t>(NHS2021)</a:t>
            </a:r>
            <a:endParaRPr lang="pl-PL" dirty="0">
              <a:latin typeface="Calibri" panose="020F0502020204030204" pitchFamily="34" charset="0"/>
              <a:cs typeface="Calibri" panose="020F0502020204030204" pitchFamily="34" charset="0"/>
            </a:endParaRPr>
          </a:p>
        </p:txBody>
      </p:sp>
      <p:pic>
        <p:nvPicPr>
          <p:cNvPr id="4" name="Obraz 4">
            <a:extLst>
              <a:ext uri="{FF2B5EF4-FFF2-40B4-BE49-F238E27FC236}">
                <a16:creationId xmlns:a16="http://schemas.microsoft.com/office/drawing/2014/main" id="{18284AD1-BF6E-F74E-948F-655F57BABA0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flipV="1">
            <a:off x="6096000" y="94126"/>
            <a:ext cx="5192806" cy="5896538"/>
          </a:xfrm>
        </p:spPr>
      </p:pic>
      <p:sp>
        <p:nvSpPr>
          <p:cNvPr id="5" name="pole tekstowe 4">
            <a:extLst>
              <a:ext uri="{FF2B5EF4-FFF2-40B4-BE49-F238E27FC236}">
                <a16:creationId xmlns:a16="http://schemas.microsoft.com/office/drawing/2014/main" id="{16632E16-A899-6647-9864-A59F751DA215}"/>
              </a:ext>
            </a:extLst>
          </p:cNvPr>
          <p:cNvSpPr txBox="1"/>
          <p:nvPr/>
        </p:nvSpPr>
        <p:spPr>
          <a:xfrm>
            <a:off x="6096000" y="6104965"/>
            <a:ext cx="5098675" cy="369332"/>
          </a:xfrm>
          <a:prstGeom prst="rect">
            <a:avLst/>
          </a:prstGeom>
          <a:noFill/>
        </p:spPr>
        <p:txBody>
          <a:bodyPr wrap="square">
            <a:spAutoFit/>
          </a:bodyPr>
          <a:lstStyle/>
          <a:p>
            <a:r>
              <a:rPr lang="pl-PL"/>
              <a:t>https://www.newscientist.com/definition/flu/</a:t>
            </a:r>
          </a:p>
        </p:txBody>
      </p:sp>
      <p:sp>
        <p:nvSpPr>
          <p:cNvPr id="6" name="TextBox 5">
            <a:extLst>
              <a:ext uri="{FF2B5EF4-FFF2-40B4-BE49-F238E27FC236}">
                <a16:creationId xmlns:a16="http://schemas.microsoft.com/office/drawing/2014/main" id="{5BF554C2-420A-244C-9A6B-11AF059E8C74}"/>
              </a:ext>
            </a:extLst>
          </p:cNvPr>
          <p:cNvSpPr txBox="1"/>
          <p:nvPr/>
        </p:nvSpPr>
        <p:spPr>
          <a:xfrm>
            <a:off x="10858824" y="6104965"/>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1999172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1922FBEE-0A97-124A-9338-2DCDC316E5FB}"/>
              </a:ext>
            </a:extLst>
          </p:cNvPr>
          <p:cNvSpPr>
            <a:spLocks noGrp="1"/>
          </p:cNvSpPr>
          <p:nvPr>
            <p:ph type="title"/>
          </p:nvPr>
        </p:nvSpPr>
        <p:spPr>
          <a:xfrm flipH="1">
            <a:off x="1203508" y="450476"/>
            <a:ext cx="3536579" cy="6145306"/>
          </a:xfrm>
        </p:spPr>
        <p:txBody>
          <a:bodyPr>
            <a:normAutofit fontScale="90000"/>
          </a:bodyPr>
          <a:lstStyle/>
          <a:p>
            <a:pPr algn="l"/>
            <a:r>
              <a:rPr lang="pl-PL" sz="3200" dirty="0">
                <a:latin typeface="Calibri" panose="020F0502020204030204" pitchFamily="34" charset="0"/>
                <a:cs typeface="Calibri" panose="020F0502020204030204" pitchFamily="34" charset="0"/>
              </a:rPr>
              <a:t>How </a:t>
            </a:r>
            <a:r>
              <a:rPr lang="pl-PL" sz="3200" dirty="0" err="1">
                <a:latin typeface="Calibri" panose="020F0502020204030204" pitchFamily="34" charset="0"/>
                <a:cs typeface="Calibri" panose="020F0502020204030204" pitchFamily="34" charset="0"/>
              </a:rPr>
              <a:t>flu</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spread</a:t>
            </a:r>
            <a:r>
              <a:rPr lang="pl-PL" sz="3200" dirty="0">
                <a:latin typeface="Calibri" panose="020F0502020204030204" pitchFamily="34" charset="0"/>
                <a:cs typeface="Calibri" panose="020F0502020204030204" pitchFamily="34" charset="0"/>
              </a:rPr>
              <a:t>?</a:t>
            </a:r>
            <a:br>
              <a:rPr lang="pl-PL" dirty="0">
                <a:latin typeface="Calibri" panose="020F0502020204030204" pitchFamily="34" charset="0"/>
                <a:cs typeface="Calibri" panose="020F0502020204030204" pitchFamily="34" charset="0"/>
              </a:rPr>
            </a:br>
            <a:br>
              <a:rPr lang="pl-PL" dirty="0">
                <a:latin typeface="Calibri" panose="020F0502020204030204" pitchFamily="34" charset="0"/>
                <a:cs typeface="Calibri" panose="020F0502020204030204" pitchFamily="34" charset="0"/>
              </a:rPr>
            </a:br>
            <a:br>
              <a:rPr lang="pl-PL" dirty="0">
                <a:latin typeface="Calibri" panose="020F0502020204030204" pitchFamily="34" charset="0"/>
                <a:cs typeface="Calibri" panose="020F0502020204030204" pitchFamily="34" charset="0"/>
              </a:rPr>
            </a:br>
            <a:r>
              <a:rPr lang="pl-PL" sz="3600" dirty="0">
                <a:latin typeface="Calibri" panose="020F0502020204030204" pitchFamily="34" charset="0"/>
                <a:cs typeface="Calibri" panose="020F0502020204030204" pitchFamily="34" charset="0"/>
              </a:rPr>
              <a:t>Most </a:t>
            </a:r>
            <a:r>
              <a:rPr lang="pl-PL" sz="3600" dirty="0" err="1">
                <a:latin typeface="Calibri" panose="020F0502020204030204" pitchFamily="34" charset="0"/>
                <a:cs typeface="Calibri" panose="020F0502020204030204" pitchFamily="34" charset="0"/>
              </a:rPr>
              <a:t>experts</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believe</a:t>
            </a:r>
            <a:r>
              <a:rPr lang="pl-PL" sz="3600" dirty="0">
                <a:latin typeface="Calibri" panose="020F0502020204030204" pitchFamily="34" charset="0"/>
                <a:cs typeface="Calibri" panose="020F0502020204030204" pitchFamily="34" charset="0"/>
              </a:rPr>
              <a:t> </a:t>
            </a:r>
            <a:br>
              <a:rPr lang="pl-PL" sz="3600" dirty="0">
                <a:latin typeface="Calibri" panose="020F0502020204030204" pitchFamily="34" charset="0"/>
                <a:cs typeface="Calibri" panose="020F0502020204030204" pitchFamily="34" charset="0"/>
              </a:rPr>
            </a:br>
            <a:r>
              <a:rPr lang="pl-PL" sz="3600" dirty="0" err="1">
                <a:latin typeface="Calibri" panose="020F0502020204030204" pitchFamily="34" charset="0"/>
                <a:cs typeface="Calibri" panose="020F0502020204030204" pitchFamily="34" charset="0"/>
              </a:rPr>
              <a:t>that</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flu</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uiruses</a:t>
            </a:r>
            <a:r>
              <a:rPr lang="pl-PL" sz="36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spread</a:t>
            </a:r>
            <a:r>
              <a:rPr lang="pl-PL" sz="3200" dirty="0">
                <a:latin typeface="Calibri" panose="020F0502020204030204" pitchFamily="34" charset="0"/>
                <a:cs typeface="Calibri" panose="020F0502020204030204" pitchFamily="34" charset="0"/>
              </a:rPr>
              <a:t> by </a:t>
            </a:r>
            <a:r>
              <a:rPr lang="pl-PL" sz="3200" dirty="0" err="1">
                <a:latin typeface="Calibri" panose="020F0502020204030204" pitchFamily="34" charset="0"/>
                <a:cs typeface="Calibri" panose="020F0502020204030204" pitchFamily="34" charset="0"/>
              </a:rPr>
              <a:t>tiny</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droplets</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There</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droplets</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can</a:t>
            </a:r>
            <a:r>
              <a:rPr lang="pl-PL" sz="3200" dirty="0">
                <a:latin typeface="Calibri" panose="020F0502020204030204" pitchFamily="34" charset="0"/>
                <a:cs typeface="Calibri" panose="020F0502020204030204" pitchFamily="34" charset="0"/>
              </a:rPr>
              <a:t> land in </a:t>
            </a:r>
            <a:r>
              <a:rPr lang="pl-PL" sz="3600" dirty="0">
                <a:latin typeface="Calibri" panose="020F0502020204030204" pitchFamily="34" charset="0"/>
                <a:cs typeface="Calibri" panose="020F0502020204030204" pitchFamily="34" charset="0"/>
              </a:rPr>
              <a:t>the </a:t>
            </a:r>
            <a:r>
              <a:rPr lang="pl-PL" sz="3600" dirty="0" err="1">
                <a:latin typeface="Calibri" panose="020F0502020204030204" pitchFamily="34" charset="0"/>
                <a:cs typeface="Calibri" panose="020F0502020204030204" pitchFamily="34" charset="0"/>
              </a:rPr>
              <a:t>mouths</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or</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noses</a:t>
            </a:r>
            <a:r>
              <a:rPr lang="pl-PL" sz="3600" dirty="0">
                <a:latin typeface="Calibri" panose="020F0502020204030204" pitchFamily="34" charset="0"/>
                <a:cs typeface="Calibri" panose="020F0502020204030204" pitchFamily="34" charset="0"/>
              </a:rPr>
              <a:t> of </a:t>
            </a:r>
            <a:r>
              <a:rPr lang="pl-PL" sz="3600" dirty="0" err="1">
                <a:latin typeface="Calibri" panose="020F0502020204030204" pitchFamily="34" charset="0"/>
                <a:cs typeface="Calibri" panose="020F0502020204030204" pitchFamily="34" charset="0"/>
              </a:rPr>
              <a:t>people</a:t>
            </a:r>
            <a:r>
              <a:rPr lang="pl-PL" sz="3600" dirty="0">
                <a:latin typeface="Calibri" panose="020F0502020204030204" pitchFamily="34" charset="0"/>
                <a:cs typeface="Calibri" panose="020F0502020204030204" pitchFamily="34" charset="0"/>
              </a:rPr>
              <a:t>(CDC2021).</a:t>
            </a:r>
          </a:p>
        </p:txBody>
      </p:sp>
      <p:pic>
        <p:nvPicPr>
          <p:cNvPr id="4" name="Obraz 4">
            <a:extLst>
              <a:ext uri="{FF2B5EF4-FFF2-40B4-BE49-F238E27FC236}">
                <a16:creationId xmlns:a16="http://schemas.microsoft.com/office/drawing/2014/main" id="{AE238F09-BB0B-D34E-ADF5-9E9F842C50E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92587" y="174813"/>
            <a:ext cx="5495365" cy="5735170"/>
          </a:xfrm>
        </p:spPr>
      </p:pic>
      <p:sp>
        <p:nvSpPr>
          <p:cNvPr id="5" name="pole tekstowe 4">
            <a:extLst>
              <a:ext uri="{FF2B5EF4-FFF2-40B4-BE49-F238E27FC236}">
                <a16:creationId xmlns:a16="http://schemas.microsoft.com/office/drawing/2014/main" id="{2257B300-D4B9-4C48-82A3-EEAC3EB5C784}"/>
              </a:ext>
            </a:extLst>
          </p:cNvPr>
          <p:cNvSpPr txBox="1"/>
          <p:nvPr/>
        </p:nvSpPr>
        <p:spPr>
          <a:xfrm>
            <a:off x="5488081" y="6122005"/>
            <a:ext cx="6094878" cy="369332"/>
          </a:xfrm>
          <a:prstGeom prst="rect">
            <a:avLst/>
          </a:prstGeom>
          <a:noFill/>
        </p:spPr>
        <p:txBody>
          <a:bodyPr wrap="square">
            <a:spAutoFit/>
          </a:bodyPr>
          <a:lstStyle/>
          <a:p>
            <a:r>
              <a:rPr lang="pl-PL"/>
              <a:t>https://www.newscientist.com/definition/flu/</a:t>
            </a:r>
          </a:p>
        </p:txBody>
      </p:sp>
      <p:sp>
        <p:nvSpPr>
          <p:cNvPr id="6" name="TextBox 5">
            <a:extLst>
              <a:ext uri="{FF2B5EF4-FFF2-40B4-BE49-F238E27FC236}">
                <a16:creationId xmlns:a16="http://schemas.microsoft.com/office/drawing/2014/main" id="{5C0B4E4B-9A64-F740-976B-73E306603313}"/>
              </a:ext>
            </a:extLst>
          </p:cNvPr>
          <p:cNvSpPr txBox="1"/>
          <p:nvPr/>
        </p:nvSpPr>
        <p:spPr>
          <a:xfrm>
            <a:off x="10614373" y="6122005"/>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2115784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az 4">
            <a:extLst>
              <a:ext uri="{FF2B5EF4-FFF2-40B4-BE49-F238E27FC236}">
                <a16:creationId xmlns:a16="http://schemas.microsoft.com/office/drawing/2014/main" id="{48215E40-1303-4946-8845-48B5DE348C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75012" y="47065"/>
            <a:ext cx="9527241" cy="5674659"/>
          </a:xfrm>
        </p:spPr>
      </p:pic>
      <p:sp>
        <p:nvSpPr>
          <p:cNvPr id="8" name="pole tekstowe 7">
            <a:extLst>
              <a:ext uri="{FF2B5EF4-FFF2-40B4-BE49-F238E27FC236}">
                <a16:creationId xmlns:a16="http://schemas.microsoft.com/office/drawing/2014/main" id="{5304A170-ECC1-ED44-99E9-39611EA29F9A}"/>
              </a:ext>
            </a:extLst>
          </p:cNvPr>
          <p:cNvSpPr txBox="1"/>
          <p:nvPr/>
        </p:nvSpPr>
        <p:spPr>
          <a:xfrm>
            <a:off x="5298141" y="5842746"/>
            <a:ext cx="5708276" cy="646331"/>
          </a:xfrm>
          <a:prstGeom prst="rect">
            <a:avLst/>
          </a:prstGeom>
          <a:noFill/>
        </p:spPr>
        <p:txBody>
          <a:bodyPr wrap="square">
            <a:spAutoFit/>
          </a:bodyPr>
          <a:lstStyle/>
          <a:p>
            <a:r>
              <a:rPr lang="pl-PL"/>
              <a:t>https://www.verywellhealth.com/learn-about-different-types-of-flu-770509</a:t>
            </a:r>
          </a:p>
        </p:txBody>
      </p:sp>
      <p:sp>
        <p:nvSpPr>
          <p:cNvPr id="5" name="TextBox 4">
            <a:extLst>
              <a:ext uri="{FF2B5EF4-FFF2-40B4-BE49-F238E27FC236}">
                <a16:creationId xmlns:a16="http://schemas.microsoft.com/office/drawing/2014/main" id="{C35994A3-D012-C14C-9B5D-73BC01DE987F}"/>
              </a:ext>
            </a:extLst>
          </p:cNvPr>
          <p:cNvSpPr txBox="1"/>
          <p:nvPr/>
        </p:nvSpPr>
        <p:spPr>
          <a:xfrm>
            <a:off x="10920234" y="6135228"/>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34964151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46679A0-8519-4B48-B3A8-3F44DD0D1EC5}"/>
              </a:ext>
            </a:extLst>
          </p:cNvPr>
          <p:cNvSpPr>
            <a:spLocks noGrp="1"/>
          </p:cNvSpPr>
          <p:nvPr>
            <p:ph type="title"/>
          </p:nvPr>
        </p:nvSpPr>
        <p:spPr>
          <a:xfrm>
            <a:off x="1477926" y="1089828"/>
            <a:ext cx="9461623" cy="5768172"/>
          </a:xfrm>
        </p:spPr>
        <p:txBody>
          <a:bodyPr>
            <a:normAutofit fontScale="90000"/>
          </a:bodyPr>
          <a:lstStyle/>
          <a:p>
            <a:pPr algn="l"/>
            <a:r>
              <a:rPr lang="pl-PL" dirty="0"/>
              <a:t>              </a:t>
            </a:r>
            <a:r>
              <a:rPr lang="pl-PL" dirty="0">
                <a:latin typeface="Calibri" panose="020F0502020204030204" pitchFamily="34" charset="0"/>
                <a:cs typeface="Calibri" panose="020F0502020204030204" pitchFamily="34" charset="0"/>
              </a:rPr>
              <a:t>CONSEQUENCES</a:t>
            </a:r>
            <a:br>
              <a:rPr lang="pl-PL" dirty="0"/>
            </a:br>
            <a:br>
              <a:rPr lang="pl-PL" sz="3200" dirty="0"/>
            </a:br>
            <a:r>
              <a:rPr lang="pl-PL" sz="3200" dirty="0" err="1">
                <a:latin typeface="Calibri" panose="020F0502020204030204" pitchFamily="34" charset="0"/>
                <a:cs typeface="Calibri" panose="020F0502020204030204" pitchFamily="34" charset="0"/>
              </a:rPr>
              <a:t>Consequences</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related</a:t>
            </a:r>
            <a:r>
              <a:rPr lang="pl-PL" sz="3200" dirty="0">
                <a:latin typeface="Calibri" panose="020F0502020204030204" pitchFamily="34" charset="0"/>
                <a:cs typeface="Calibri" panose="020F0502020204030204" pitchFamily="34" charset="0"/>
              </a:rPr>
              <a:t> to the </a:t>
            </a:r>
            <a:r>
              <a:rPr lang="pl-PL" sz="3200" dirty="0" err="1">
                <a:latin typeface="Calibri" panose="020F0502020204030204" pitchFamily="34" charset="0"/>
                <a:cs typeface="Calibri" panose="020F0502020204030204" pitchFamily="34" charset="0"/>
              </a:rPr>
              <a:t>flu</a:t>
            </a:r>
            <a:r>
              <a:rPr lang="pl-PL" sz="3200" dirty="0">
                <a:latin typeface="Calibri" panose="020F0502020204030204" pitchFamily="34" charset="0"/>
                <a:cs typeface="Calibri" panose="020F0502020204030204" pitchFamily="34" charset="0"/>
              </a:rPr>
              <a:t> most </a:t>
            </a:r>
            <a:r>
              <a:rPr lang="pl-PL" sz="3200" dirty="0" err="1">
                <a:latin typeface="Calibri" panose="020F0502020204030204" pitchFamily="34" charset="0"/>
                <a:cs typeface="Calibri" panose="020F0502020204030204" pitchFamily="34" charset="0"/>
              </a:rPr>
              <a:t>common</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is</a:t>
            </a:r>
            <a:r>
              <a:rPr lang="pl-PL" sz="3200" dirty="0">
                <a:latin typeface="Calibri" panose="020F0502020204030204" pitchFamily="34" charset="0"/>
                <a:cs typeface="Calibri" panose="020F0502020204030204" pitchFamily="34" charset="0"/>
              </a:rPr>
              <a:t>:</a:t>
            </a:r>
            <a:br>
              <a:rPr lang="pl-PL" sz="3200" dirty="0">
                <a:latin typeface="Calibri" panose="020F0502020204030204" pitchFamily="34" charset="0"/>
                <a:cs typeface="Calibri" panose="020F0502020204030204" pitchFamily="34" charset="0"/>
              </a:rPr>
            </a:b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bronchitis</a:t>
            </a:r>
            <a:br>
              <a:rPr lang="pl-PL" sz="3200" dirty="0">
                <a:latin typeface="Calibri" panose="020F0502020204030204" pitchFamily="34" charset="0"/>
                <a:cs typeface="Calibri" panose="020F0502020204030204" pitchFamily="34" charset="0"/>
              </a:rPr>
            </a:b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chest</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infection</a:t>
            </a:r>
            <a:br>
              <a:rPr lang="pl-PL" sz="3200" dirty="0">
                <a:latin typeface="Calibri" panose="020F0502020204030204" pitchFamily="34" charset="0"/>
                <a:cs typeface="Calibri" panose="020F0502020204030204" pitchFamily="34" charset="0"/>
              </a:rPr>
            </a:b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ear</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infection</a:t>
            </a:r>
            <a:br>
              <a:rPr lang="pl-PL" sz="3200" dirty="0">
                <a:latin typeface="Calibri" panose="020F0502020204030204" pitchFamily="34" charset="0"/>
                <a:cs typeface="Calibri" panose="020F0502020204030204" pitchFamily="34" charset="0"/>
              </a:rPr>
            </a:br>
            <a:r>
              <a:rPr lang="pl-PL" sz="3200" dirty="0">
                <a:latin typeface="Calibri" panose="020F0502020204030204" pitchFamily="34" charset="0"/>
                <a:cs typeface="Calibri" panose="020F0502020204030204" pitchFamily="34" charset="0"/>
              </a:rPr>
              <a:t>- pneumonia</a:t>
            </a:r>
            <a:br>
              <a:rPr lang="pl-PL" sz="3200" dirty="0">
                <a:latin typeface="Calibri" panose="020F0502020204030204" pitchFamily="34" charset="0"/>
                <a:cs typeface="Calibri" panose="020F0502020204030204" pitchFamily="34" charset="0"/>
              </a:rPr>
            </a:b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Other</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possible</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serious</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complication</a:t>
            </a:r>
            <a:r>
              <a:rPr lang="pl-PL" sz="3200" dirty="0">
                <a:latin typeface="Calibri" panose="020F0502020204030204" pitchFamily="34" charset="0"/>
                <a:cs typeface="Calibri" panose="020F0502020204030204" pitchFamily="34" charset="0"/>
              </a:rPr>
              <a:t>:</a:t>
            </a:r>
            <a:br>
              <a:rPr lang="pl-PL" sz="3200" dirty="0">
                <a:latin typeface="Calibri" panose="020F0502020204030204" pitchFamily="34" charset="0"/>
                <a:cs typeface="Calibri" panose="020F0502020204030204" pitchFamily="34" charset="0"/>
              </a:rPr>
            </a:b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inflamation</a:t>
            </a:r>
            <a:r>
              <a:rPr lang="pl-PL" sz="3200" dirty="0">
                <a:latin typeface="Calibri" panose="020F0502020204030204" pitchFamily="34" charset="0"/>
                <a:cs typeface="Calibri" panose="020F0502020204030204" pitchFamily="34" charset="0"/>
              </a:rPr>
              <a:t> of the </a:t>
            </a:r>
            <a:r>
              <a:rPr lang="pl-PL" sz="3200" dirty="0" err="1">
                <a:latin typeface="Calibri" panose="020F0502020204030204" pitchFamily="34" charset="0"/>
                <a:cs typeface="Calibri" panose="020F0502020204030204" pitchFamily="34" charset="0"/>
              </a:rPr>
              <a:t>heart,brain,muscle</a:t>
            </a:r>
            <a:br>
              <a:rPr lang="pl-PL" sz="3200" dirty="0">
                <a:latin typeface="Calibri" panose="020F0502020204030204" pitchFamily="34" charset="0"/>
                <a:cs typeface="Calibri" panose="020F0502020204030204" pitchFamily="34" charset="0"/>
              </a:rPr>
            </a:br>
            <a:r>
              <a:rPr lang="pl-PL" sz="3200" dirty="0">
                <a:latin typeface="Calibri" panose="020F0502020204030204" pitchFamily="34" charset="0"/>
                <a:cs typeface="Calibri" panose="020F0502020204030204" pitchFamily="34" charset="0"/>
              </a:rPr>
              <a:t>With </a:t>
            </a:r>
            <a:r>
              <a:rPr lang="pl-PL" sz="3200" dirty="0" err="1">
                <a:latin typeface="Calibri" panose="020F0502020204030204" pitchFamily="34" charset="0"/>
                <a:cs typeface="Calibri" panose="020F0502020204030204" pitchFamily="34" charset="0"/>
              </a:rPr>
              <a:t>other</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diseases</a:t>
            </a:r>
            <a:r>
              <a:rPr lang="pl-PL" sz="3200" dirty="0">
                <a:latin typeface="Calibri" panose="020F0502020204030204" pitchFamily="34" charset="0"/>
                <a:cs typeface="Calibri" panose="020F0502020204030204" pitchFamily="34" charset="0"/>
              </a:rPr>
              <a:t> for </a:t>
            </a:r>
            <a:r>
              <a:rPr lang="pl-PL" sz="3200" dirty="0" err="1">
                <a:latin typeface="Calibri" panose="020F0502020204030204" pitchFamily="34" charset="0"/>
                <a:cs typeface="Calibri" panose="020F0502020204030204" pitchFamily="34" charset="0"/>
              </a:rPr>
              <a:t>example</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asthma</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or</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heart</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problems</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may</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worsen</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your</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health</a:t>
            </a:r>
            <a:r>
              <a:rPr lang="pl-PL" sz="3200" dirty="0">
                <a:latin typeface="Calibri" panose="020F0502020204030204" pitchFamily="34" charset="0"/>
                <a:cs typeface="Calibri" panose="020F0502020204030204" pitchFamily="34" charset="0"/>
              </a:rPr>
              <a:t> </a:t>
            </a:r>
            <a:r>
              <a:rPr lang="pl-PL" sz="3200" dirty="0" err="1">
                <a:latin typeface="Calibri" panose="020F0502020204030204" pitchFamily="34" charset="0"/>
                <a:cs typeface="Calibri" panose="020F0502020204030204" pitchFamily="34" charset="0"/>
              </a:rPr>
              <a:t>condition</a:t>
            </a:r>
            <a:r>
              <a:rPr lang="pl-PL" sz="3200" dirty="0">
                <a:latin typeface="Calibri" panose="020F0502020204030204" pitchFamily="34" charset="0"/>
                <a:cs typeface="Calibri" panose="020F0502020204030204" pitchFamily="34" charset="0"/>
              </a:rPr>
              <a:t>.</a:t>
            </a:r>
            <a:br>
              <a:rPr lang="pl-PL" sz="3200" dirty="0">
                <a:latin typeface="Calibri" panose="020F0502020204030204" pitchFamily="34" charset="0"/>
                <a:cs typeface="Calibri" panose="020F0502020204030204" pitchFamily="34" charset="0"/>
              </a:rPr>
            </a:br>
            <a:br>
              <a:rPr lang="pl-PL" sz="3200" dirty="0"/>
            </a:br>
            <a:r>
              <a:rPr lang="pl-PL" sz="1800" b="0" i="0" baseline="30000" dirty="0">
                <a:effectLst/>
                <a:latin typeface="Source Sans Pro" panose="020B0503030403020204" pitchFamily="34" charset="0"/>
              </a:rPr>
              <a:t> </a:t>
            </a:r>
            <a:r>
              <a:rPr lang="pl-PL" sz="3600" b="0" i="0" baseline="30000" dirty="0" err="1">
                <a:effectLst/>
                <a:latin typeface="Source Sans Pro" panose="020B0503030403020204" pitchFamily="34" charset="0"/>
              </a:rPr>
              <a:t>Smith</a:t>
            </a:r>
            <a:r>
              <a:rPr lang="pl-PL" sz="3600" b="0" i="0" baseline="30000" dirty="0">
                <a:effectLst/>
                <a:latin typeface="Source Sans Pro" panose="020B0503030403020204" pitchFamily="34" charset="0"/>
              </a:rPr>
              <a:t>, G. K. et al. (2018)</a:t>
            </a:r>
            <a:endParaRPr lang="pl-PL" sz="3600" dirty="0"/>
          </a:p>
        </p:txBody>
      </p:sp>
      <p:sp>
        <p:nvSpPr>
          <p:cNvPr id="3" name="TextBox 2">
            <a:extLst>
              <a:ext uri="{FF2B5EF4-FFF2-40B4-BE49-F238E27FC236}">
                <a16:creationId xmlns:a16="http://schemas.microsoft.com/office/drawing/2014/main" id="{26F58649-7B20-0443-901B-B43C71D49001}"/>
              </a:ext>
            </a:extLst>
          </p:cNvPr>
          <p:cNvSpPr txBox="1"/>
          <p:nvPr/>
        </p:nvSpPr>
        <p:spPr>
          <a:xfrm>
            <a:off x="10720930" y="5928631"/>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876638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7B7882E-BAB0-4F46-92D9-87838079E87A}"/>
              </a:ext>
            </a:extLst>
          </p:cNvPr>
          <p:cNvSpPr>
            <a:spLocks noGrp="1"/>
          </p:cNvSpPr>
          <p:nvPr>
            <p:ph type="title"/>
          </p:nvPr>
        </p:nvSpPr>
        <p:spPr>
          <a:xfrm>
            <a:off x="1246180" y="5701554"/>
            <a:ext cx="9504743" cy="665628"/>
          </a:xfrm>
        </p:spPr>
        <p:txBody>
          <a:bodyPr>
            <a:normAutofit/>
          </a:bodyPr>
          <a:lstStyle/>
          <a:p>
            <a:pPr algn="l"/>
            <a:r>
              <a:rPr lang="pl-PL" sz="1800">
                <a:latin typeface="Calibri" panose="020F0502020204030204" pitchFamily="34" charset="0"/>
              </a:rPr>
              <a:t>https://www.newscientist.com/definition/flu/</a:t>
            </a:r>
          </a:p>
        </p:txBody>
      </p:sp>
      <p:pic>
        <p:nvPicPr>
          <p:cNvPr id="3" name="Obraz 4">
            <a:extLst>
              <a:ext uri="{FF2B5EF4-FFF2-40B4-BE49-F238E27FC236}">
                <a16:creationId xmlns:a16="http://schemas.microsoft.com/office/drawing/2014/main" id="{E36CB483-4FEE-BF44-A487-34E6E4968F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18994" y="383242"/>
            <a:ext cx="9769290" cy="5318312"/>
          </a:xfrm>
          <a:prstGeom prst="rect">
            <a:avLst/>
          </a:prstGeom>
        </p:spPr>
      </p:pic>
      <p:pic>
        <p:nvPicPr>
          <p:cNvPr id="7" name="Obraz 4">
            <a:extLst>
              <a:ext uri="{FF2B5EF4-FFF2-40B4-BE49-F238E27FC236}">
                <a16:creationId xmlns:a16="http://schemas.microsoft.com/office/drawing/2014/main" id="{E8CCF7DF-422E-9740-B026-454A8A3B3E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2588" y="179294"/>
            <a:ext cx="9191067" cy="5318312"/>
          </a:xfrm>
          <a:prstGeom prst="rect">
            <a:avLst/>
          </a:prstGeom>
        </p:spPr>
      </p:pic>
      <p:sp>
        <p:nvSpPr>
          <p:cNvPr id="5" name="TextBox 4">
            <a:extLst>
              <a:ext uri="{FF2B5EF4-FFF2-40B4-BE49-F238E27FC236}">
                <a16:creationId xmlns:a16="http://schemas.microsoft.com/office/drawing/2014/main" id="{6E31E212-CB41-B942-B017-FF68DCCA00A9}"/>
              </a:ext>
            </a:extLst>
          </p:cNvPr>
          <p:cNvSpPr txBox="1"/>
          <p:nvPr/>
        </p:nvSpPr>
        <p:spPr>
          <a:xfrm>
            <a:off x="10500076" y="5947180"/>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5102144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91819E14-838D-E24A-BE38-67F3D7D2856A}"/>
              </a:ext>
            </a:extLst>
          </p:cNvPr>
          <p:cNvSpPr>
            <a:spLocks noGrp="1"/>
          </p:cNvSpPr>
          <p:nvPr>
            <p:ph type="title"/>
          </p:nvPr>
        </p:nvSpPr>
        <p:spPr>
          <a:xfrm>
            <a:off x="680484" y="818689"/>
            <a:ext cx="4012540" cy="5444826"/>
          </a:xfrm>
        </p:spPr>
        <p:txBody>
          <a:bodyPr/>
          <a:lstStyle/>
          <a:p>
            <a:pPr algn="l"/>
            <a:r>
              <a:rPr lang="pl-PL" dirty="0" err="1">
                <a:latin typeface="Calibri" panose="020F0502020204030204" pitchFamily="34" charset="0"/>
                <a:cs typeface="Calibri" panose="020F0502020204030204" pitchFamily="34" charset="0"/>
              </a:rPr>
              <a:t>Consultations</a:t>
            </a:r>
            <a:r>
              <a:rPr lang="pl-PL" dirty="0">
                <a:latin typeface="Calibri" panose="020F0502020204030204" pitchFamily="34" charset="0"/>
                <a:cs typeface="Calibri" panose="020F0502020204030204" pitchFamily="34" charset="0"/>
              </a:rPr>
              <a:t> from 1996 to 2021.</a:t>
            </a:r>
          </a:p>
        </p:txBody>
      </p:sp>
      <p:pic>
        <p:nvPicPr>
          <p:cNvPr id="4" name="Obraz 4">
            <a:extLst>
              <a:ext uri="{FF2B5EF4-FFF2-40B4-BE49-F238E27FC236}">
                <a16:creationId xmlns:a16="http://schemas.microsoft.com/office/drawing/2014/main" id="{7760EC3E-7FA8-6445-95DD-6AE54269312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61964" y="114300"/>
            <a:ext cx="6178923" cy="6515099"/>
          </a:xfrm>
        </p:spPr>
      </p:pic>
      <p:sp>
        <p:nvSpPr>
          <p:cNvPr id="3" name="pole tekstowe 2">
            <a:extLst>
              <a:ext uri="{FF2B5EF4-FFF2-40B4-BE49-F238E27FC236}">
                <a16:creationId xmlns:a16="http://schemas.microsoft.com/office/drawing/2014/main" id="{3C5E636C-6732-2144-B733-A66A309F5005}"/>
              </a:ext>
            </a:extLst>
          </p:cNvPr>
          <p:cNvSpPr txBox="1"/>
          <p:nvPr/>
        </p:nvSpPr>
        <p:spPr>
          <a:xfrm>
            <a:off x="5180479" y="2514600"/>
            <a:ext cx="1828800" cy="1828800"/>
          </a:xfrm>
          <a:prstGeom prst="rect">
            <a:avLst/>
          </a:prstGeom>
          <a:noFill/>
        </p:spPr>
        <p:txBody>
          <a:bodyPr wrap="square" rtlCol="0">
            <a:spAutoFit/>
          </a:bodyPr>
          <a:lstStyle/>
          <a:p>
            <a:pPr algn="l"/>
            <a:endParaRPr lang="pl-PL"/>
          </a:p>
        </p:txBody>
      </p:sp>
      <p:sp>
        <p:nvSpPr>
          <p:cNvPr id="5" name="pole tekstowe 4">
            <a:extLst>
              <a:ext uri="{FF2B5EF4-FFF2-40B4-BE49-F238E27FC236}">
                <a16:creationId xmlns:a16="http://schemas.microsoft.com/office/drawing/2014/main" id="{5AAF1E9A-22E6-6241-8360-E9C24B54B6AA}"/>
              </a:ext>
            </a:extLst>
          </p:cNvPr>
          <p:cNvSpPr txBox="1"/>
          <p:nvPr/>
        </p:nvSpPr>
        <p:spPr>
          <a:xfrm>
            <a:off x="5180479" y="2514600"/>
            <a:ext cx="1828800" cy="1828800"/>
          </a:xfrm>
          <a:prstGeom prst="rect">
            <a:avLst/>
          </a:prstGeom>
          <a:noFill/>
        </p:spPr>
        <p:txBody>
          <a:bodyPr wrap="square" rtlCol="0">
            <a:spAutoFit/>
          </a:bodyPr>
          <a:lstStyle/>
          <a:p>
            <a:pPr algn="l"/>
            <a:endParaRPr lang="pl-PL"/>
          </a:p>
        </p:txBody>
      </p:sp>
      <p:sp>
        <p:nvSpPr>
          <p:cNvPr id="6" name="pole tekstowe 5">
            <a:extLst>
              <a:ext uri="{FF2B5EF4-FFF2-40B4-BE49-F238E27FC236}">
                <a16:creationId xmlns:a16="http://schemas.microsoft.com/office/drawing/2014/main" id="{4D076027-739A-E943-A30C-FE881F377340}"/>
              </a:ext>
            </a:extLst>
          </p:cNvPr>
          <p:cNvSpPr txBox="1"/>
          <p:nvPr/>
        </p:nvSpPr>
        <p:spPr>
          <a:xfrm>
            <a:off x="5180479" y="2514600"/>
            <a:ext cx="1828800" cy="1828800"/>
          </a:xfrm>
          <a:prstGeom prst="rect">
            <a:avLst/>
          </a:prstGeom>
          <a:noFill/>
        </p:spPr>
        <p:txBody>
          <a:bodyPr wrap="square" rtlCol="0">
            <a:spAutoFit/>
          </a:bodyPr>
          <a:lstStyle/>
          <a:p>
            <a:pPr algn="l"/>
            <a:endParaRPr lang="pl-PL"/>
          </a:p>
        </p:txBody>
      </p:sp>
      <p:sp>
        <p:nvSpPr>
          <p:cNvPr id="8" name="pole tekstowe 7">
            <a:extLst>
              <a:ext uri="{FF2B5EF4-FFF2-40B4-BE49-F238E27FC236}">
                <a16:creationId xmlns:a16="http://schemas.microsoft.com/office/drawing/2014/main" id="{88DCBF2C-A008-134F-9AE9-15B4DCE306D4}"/>
              </a:ext>
            </a:extLst>
          </p:cNvPr>
          <p:cNvSpPr txBox="1"/>
          <p:nvPr/>
        </p:nvSpPr>
        <p:spPr>
          <a:xfrm>
            <a:off x="1051113" y="6152030"/>
            <a:ext cx="3722593" cy="646331"/>
          </a:xfrm>
          <a:prstGeom prst="rect">
            <a:avLst/>
          </a:prstGeom>
          <a:noFill/>
        </p:spPr>
        <p:txBody>
          <a:bodyPr wrap="square">
            <a:spAutoFit/>
          </a:bodyPr>
          <a:lstStyle/>
          <a:p>
            <a:r>
              <a:rPr lang="pl-PL"/>
              <a:t>https://www.newscientist.com/definition/flu/</a:t>
            </a:r>
          </a:p>
        </p:txBody>
      </p:sp>
      <p:sp>
        <p:nvSpPr>
          <p:cNvPr id="9" name="TextBox 8">
            <a:extLst>
              <a:ext uri="{FF2B5EF4-FFF2-40B4-BE49-F238E27FC236}">
                <a16:creationId xmlns:a16="http://schemas.microsoft.com/office/drawing/2014/main" id="{B7D1A9F8-E3D1-2C4A-B09B-47C125F1C96A}"/>
              </a:ext>
            </a:extLst>
          </p:cNvPr>
          <p:cNvSpPr txBox="1"/>
          <p:nvPr/>
        </p:nvSpPr>
        <p:spPr>
          <a:xfrm>
            <a:off x="10755566" y="5991272"/>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34459074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Obraz 12">
            <a:extLst>
              <a:ext uri="{FF2B5EF4-FFF2-40B4-BE49-F238E27FC236}">
                <a16:creationId xmlns:a16="http://schemas.microsoft.com/office/drawing/2014/main" id="{352DA97A-E97E-EE47-AE3B-486AA7B650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89296" y="477371"/>
            <a:ext cx="7250739" cy="5311588"/>
          </a:xfrm>
        </p:spPr>
      </p:pic>
      <p:sp>
        <p:nvSpPr>
          <p:cNvPr id="14" name="pole tekstowe 13">
            <a:extLst>
              <a:ext uri="{FF2B5EF4-FFF2-40B4-BE49-F238E27FC236}">
                <a16:creationId xmlns:a16="http://schemas.microsoft.com/office/drawing/2014/main" id="{71A4C348-F751-D245-A8E2-4B62121443CA}"/>
              </a:ext>
            </a:extLst>
          </p:cNvPr>
          <p:cNvSpPr txBox="1"/>
          <p:nvPr/>
        </p:nvSpPr>
        <p:spPr>
          <a:xfrm>
            <a:off x="1499347" y="6150258"/>
            <a:ext cx="9804586" cy="646331"/>
          </a:xfrm>
          <a:prstGeom prst="rect">
            <a:avLst/>
          </a:prstGeom>
          <a:noFill/>
        </p:spPr>
        <p:txBody>
          <a:bodyPr wrap="square">
            <a:spAutoFit/>
          </a:bodyPr>
          <a:lstStyle/>
          <a:p>
            <a:r>
              <a:rPr lang="pl-PL" b="0" i="0">
                <a:effectLst/>
                <a:latin typeface="Open Sans" panose="020B0606030504020204" pitchFamily="34" charset="0"/>
              </a:rPr>
              <a:t>BBC News. 2021. </a:t>
            </a:r>
            <a:r>
              <a:rPr lang="pl-PL" b="0" i="1">
                <a:effectLst/>
                <a:latin typeface="Open Sans" panose="020B0606030504020204" pitchFamily="34" charset="0"/>
              </a:rPr>
              <a:t>Flu levels in Wales see 'remarkable' suppression</a:t>
            </a:r>
            <a:r>
              <a:rPr lang="pl-PL" b="0" i="0">
                <a:effectLst/>
                <a:latin typeface="Open Sans" panose="020B0606030504020204" pitchFamily="34" charset="0"/>
              </a:rPr>
              <a:t>. [online] Available at: &lt;https://www.bbc.co.uk/news/uk-wales-56402489&gt; [Accessed 19 March 2021].</a:t>
            </a:r>
            <a:endParaRPr lang="pl-PL"/>
          </a:p>
        </p:txBody>
      </p:sp>
      <p:sp>
        <p:nvSpPr>
          <p:cNvPr id="4" name="TextBox 3">
            <a:extLst>
              <a:ext uri="{FF2B5EF4-FFF2-40B4-BE49-F238E27FC236}">
                <a16:creationId xmlns:a16="http://schemas.microsoft.com/office/drawing/2014/main" id="{D1C03E24-E948-CB40-ABB8-1B7679E520D8}"/>
              </a:ext>
            </a:extLst>
          </p:cNvPr>
          <p:cNvSpPr txBox="1"/>
          <p:nvPr/>
        </p:nvSpPr>
        <p:spPr>
          <a:xfrm>
            <a:off x="11005408" y="5950203"/>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10497874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2E4F7ABD-0100-D045-BF92-1E0C7B8EF2FE}"/>
              </a:ext>
            </a:extLst>
          </p:cNvPr>
          <p:cNvSpPr>
            <a:spLocks noGrp="1"/>
          </p:cNvSpPr>
          <p:nvPr>
            <p:ph type="title"/>
          </p:nvPr>
        </p:nvSpPr>
        <p:spPr/>
        <p:txBody>
          <a:bodyPr>
            <a:normAutofit/>
          </a:bodyPr>
          <a:lstStyle/>
          <a:p>
            <a:r>
              <a:rPr lang="pl-PL" sz="3600">
                <a:solidFill>
                  <a:srgbClr val="323132"/>
                </a:solidFill>
                <a:latin typeface="Open Sans" panose="020B0606030504020204" pitchFamily="34" charset="0"/>
              </a:rPr>
              <a:t>Influenza death statistic		</a:t>
            </a:r>
            <a:br>
              <a:rPr lang="pl-PL" sz="1100" b="1" i="0">
                <a:solidFill>
                  <a:srgbClr val="323132"/>
                </a:solidFill>
                <a:effectLst/>
                <a:latin typeface="Open Sans" panose="020B0606030504020204" pitchFamily="34" charset="0"/>
              </a:rPr>
            </a:br>
            <a:endParaRPr lang="pl-PL" sz="3600"/>
          </a:p>
        </p:txBody>
      </p:sp>
      <p:sp>
        <p:nvSpPr>
          <p:cNvPr id="3" name="Symbol zastępczy zawartości 2">
            <a:extLst>
              <a:ext uri="{FF2B5EF4-FFF2-40B4-BE49-F238E27FC236}">
                <a16:creationId xmlns:a16="http://schemas.microsoft.com/office/drawing/2014/main" id="{D817BC59-F404-5449-A1F5-C3AB50EB02A4}"/>
              </a:ext>
            </a:extLst>
          </p:cNvPr>
          <p:cNvSpPr>
            <a:spLocks noGrp="1"/>
          </p:cNvSpPr>
          <p:nvPr>
            <p:ph idx="1"/>
          </p:nvPr>
        </p:nvSpPr>
        <p:spPr>
          <a:xfrm>
            <a:off x="1056401" y="2027279"/>
            <a:ext cx="10058400" cy="4050792"/>
          </a:xfrm>
        </p:spPr>
        <p:txBody>
          <a:bodyPr/>
          <a:lstStyle/>
          <a:p>
            <a:endParaRPr lang="pl-PL"/>
          </a:p>
        </p:txBody>
      </p:sp>
      <p:graphicFrame>
        <p:nvGraphicFramePr>
          <p:cNvPr id="5" name="Tabela 4">
            <a:extLst>
              <a:ext uri="{FF2B5EF4-FFF2-40B4-BE49-F238E27FC236}">
                <a16:creationId xmlns:a16="http://schemas.microsoft.com/office/drawing/2014/main" id="{4FD2A024-A178-6440-85AE-FB96B74FF1FB}"/>
              </a:ext>
            </a:extLst>
          </p:cNvPr>
          <p:cNvGraphicFramePr/>
          <p:nvPr/>
        </p:nvGraphicFramePr>
        <p:xfrm>
          <a:off x="1143000" y="2093976"/>
          <a:ext cx="9318810" cy="3883242"/>
        </p:xfrm>
        <a:graphic>
          <a:graphicData uri="http://schemas.openxmlformats.org/drawingml/2006/table">
            <a:tbl>
              <a:tblPr>
                <a:tableStyleId>{5C22544A-7EE6-4342-B048-85BDC9FD1C3A}</a:tableStyleId>
              </a:tblPr>
              <a:tblGrid>
                <a:gridCol w="3106270">
                  <a:extLst>
                    <a:ext uri="{9D8B030D-6E8A-4147-A177-3AD203B41FA5}">
                      <a16:colId xmlns:a16="http://schemas.microsoft.com/office/drawing/2014/main" val="3674976694"/>
                    </a:ext>
                  </a:extLst>
                </a:gridCol>
                <a:gridCol w="3106270">
                  <a:extLst>
                    <a:ext uri="{9D8B030D-6E8A-4147-A177-3AD203B41FA5}">
                      <a16:colId xmlns:a16="http://schemas.microsoft.com/office/drawing/2014/main" val="2481481967"/>
                    </a:ext>
                  </a:extLst>
                </a:gridCol>
                <a:gridCol w="3106270">
                  <a:extLst>
                    <a:ext uri="{9D8B030D-6E8A-4147-A177-3AD203B41FA5}">
                      <a16:colId xmlns:a16="http://schemas.microsoft.com/office/drawing/2014/main" val="1001082727"/>
                    </a:ext>
                  </a:extLst>
                </a:gridCol>
              </a:tblGrid>
              <a:tr h="575295">
                <a:tc>
                  <a:txBody>
                    <a:bodyPr/>
                    <a:lstStyle/>
                    <a:p>
                      <a:pPr algn="l" fontAlgn="b"/>
                      <a:r>
                        <a:rPr lang="pl-PL">
                          <a:effectLst/>
                        </a:rPr>
                        <a:t>Country</a:t>
                      </a:r>
                    </a:p>
                  </a:txBody>
                  <a:tcPr anchor="b"/>
                </a:tc>
                <a:tc>
                  <a:txBody>
                    <a:bodyPr/>
                    <a:lstStyle/>
                    <a:p>
                      <a:pPr algn="r" fontAlgn="b"/>
                      <a:r>
                        <a:rPr lang="pl-PL">
                          <a:effectLst/>
                        </a:rPr>
                        <a:t>2018</a:t>
                      </a:r>
                    </a:p>
                  </a:txBody>
                  <a:tcPr anchor="b"/>
                </a:tc>
                <a:tc>
                  <a:txBody>
                    <a:bodyPr/>
                    <a:lstStyle/>
                    <a:p>
                      <a:pPr algn="r" fontAlgn="b"/>
                      <a:r>
                        <a:rPr lang="pl-PL">
                          <a:effectLst/>
                        </a:rPr>
                        <a:t>2019</a:t>
                      </a:r>
                    </a:p>
                  </a:txBody>
                  <a:tcPr anchor="b"/>
                </a:tc>
                <a:extLst>
                  <a:ext uri="{0D108BD9-81ED-4DB2-BD59-A6C34878D82A}">
                    <a16:rowId xmlns:a16="http://schemas.microsoft.com/office/drawing/2014/main" val="2395285641"/>
                  </a:ext>
                </a:extLst>
              </a:tr>
              <a:tr h="575295">
                <a:tc>
                  <a:txBody>
                    <a:bodyPr/>
                    <a:lstStyle/>
                    <a:p>
                      <a:pPr algn="l" fontAlgn="t"/>
                      <a:r>
                        <a:rPr lang="pl-PL">
                          <a:effectLst/>
                        </a:rPr>
                        <a:t>Total mortality</a:t>
                      </a:r>
                    </a:p>
                  </a:txBody>
                  <a:tcPr/>
                </a:tc>
                <a:tc>
                  <a:txBody>
                    <a:bodyPr/>
                    <a:lstStyle/>
                    <a:p>
                      <a:pPr algn="r" fontAlgn="t"/>
                      <a:r>
                        <a:rPr lang="pl-PL">
                          <a:effectLst/>
                        </a:rPr>
                        <a:t>29,516</a:t>
                      </a:r>
                    </a:p>
                  </a:txBody>
                  <a:tcPr/>
                </a:tc>
                <a:tc>
                  <a:txBody>
                    <a:bodyPr/>
                    <a:lstStyle/>
                    <a:p>
                      <a:pPr algn="r" fontAlgn="t"/>
                      <a:r>
                        <a:rPr lang="pl-PL">
                          <a:effectLst/>
                        </a:rPr>
                        <a:t>26,398</a:t>
                      </a:r>
                    </a:p>
                  </a:txBody>
                  <a:tcPr/>
                </a:tc>
                <a:extLst>
                  <a:ext uri="{0D108BD9-81ED-4DB2-BD59-A6C34878D82A}">
                    <a16:rowId xmlns:a16="http://schemas.microsoft.com/office/drawing/2014/main" val="605172979"/>
                  </a:ext>
                </a:extLst>
              </a:tr>
              <a:tr h="575295">
                <a:tc>
                  <a:txBody>
                    <a:bodyPr/>
                    <a:lstStyle/>
                    <a:p>
                      <a:pPr algn="l" fontAlgn="t"/>
                      <a:r>
                        <a:rPr lang="pl-PL">
                          <a:effectLst/>
                        </a:rPr>
                        <a:t>England</a:t>
                      </a:r>
                    </a:p>
                  </a:txBody>
                  <a:tcPr/>
                </a:tc>
                <a:tc>
                  <a:txBody>
                    <a:bodyPr/>
                    <a:lstStyle/>
                    <a:p>
                      <a:pPr algn="r" fontAlgn="t"/>
                      <a:r>
                        <a:rPr lang="pl-PL">
                          <a:effectLst/>
                        </a:rPr>
                        <a:t>27,142</a:t>
                      </a:r>
                    </a:p>
                  </a:txBody>
                  <a:tcPr/>
                </a:tc>
                <a:tc>
                  <a:txBody>
                    <a:bodyPr/>
                    <a:lstStyle/>
                    <a:p>
                      <a:pPr algn="r" fontAlgn="t"/>
                      <a:r>
                        <a:rPr lang="pl-PL">
                          <a:effectLst/>
                        </a:rPr>
                        <a:t>24,400</a:t>
                      </a:r>
                    </a:p>
                  </a:txBody>
                  <a:tcPr/>
                </a:tc>
                <a:extLst>
                  <a:ext uri="{0D108BD9-81ED-4DB2-BD59-A6C34878D82A}">
                    <a16:rowId xmlns:a16="http://schemas.microsoft.com/office/drawing/2014/main" val="1968335497"/>
                  </a:ext>
                </a:extLst>
              </a:tr>
              <a:tr h="575295">
                <a:tc>
                  <a:txBody>
                    <a:bodyPr/>
                    <a:lstStyle/>
                    <a:p>
                      <a:pPr algn="l" fontAlgn="t"/>
                      <a:r>
                        <a:rPr lang="pl-PL">
                          <a:effectLst/>
                        </a:rPr>
                        <a:t>Wales</a:t>
                      </a:r>
                    </a:p>
                  </a:txBody>
                  <a:tcPr/>
                </a:tc>
                <a:tc>
                  <a:txBody>
                    <a:bodyPr/>
                    <a:lstStyle/>
                    <a:p>
                      <a:pPr algn="r" fontAlgn="t"/>
                      <a:r>
                        <a:rPr lang="pl-PL">
                          <a:effectLst/>
                        </a:rPr>
                        <a:t>2,309</a:t>
                      </a:r>
                    </a:p>
                  </a:txBody>
                  <a:tcPr/>
                </a:tc>
                <a:tc>
                  <a:txBody>
                    <a:bodyPr/>
                    <a:lstStyle/>
                    <a:p>
                      <a:pPr algn="r" fontAlgn="t"/>
                      <a:r>
                        <a:rPr lang="pl-PL">
                          <a:effectLst/>
                        </a:rPr>
                        <a:t>1,942</a:t>
                      </a:r>
                    </a:p>
                  </a:txBody>
                  <a:tcPr/>
                </a:tc>
                <a:extLst>
                  <a:ext uri="{0D108BD9-81ED-4DB2-BD59-A6C34878D82A}">
                    <a16:rowId xmlns:a16="http://schemas.microsoft.com/office/drawing/2014/main" val="3580535893"/>
                  </a:ext>
                </a:extLst>
              </a:tr>
              <a:tr h="575295">
                <a:tc>
                  <a:txBody>
                    <a:bodyPr/>
                    <a:lstStyle/>
                    <a:p>
                      <a:pPr algn="l" fontAlgn="t"/>
                      <a:r>
                        <a:rPr lang="pl-PL">
                          <a:effectLst/>
                        </a:rPr>
                        <a:t>England and Wales</a:t>
                      </a:r>
                    </a:p>
                  </a:txBody>
                  <a:tcPr/>
                </a:tc>
                <a:tc>
                  <a:txBody>
                    <a:bodyPr/>
                    <a:lstStyle/>
                    <a:p>
                      <a:pPr algn="r" fontAlgn="t"/>
                      <a:r>
                        <a:rPr lang="pl-PL">
                          <a:effectLst/>
                        </a:rPr>
                        <a:t>29,451</a:t>
                      </a:r>
                    </a:p>
                  </a:txBody>
                  <a:tcPr/>
                </a:tc>
                <a:tc>
                  <a:txBody>
                    <a:bodyPr/>
                    <a:lstStyle/>
                    <a:p>
                      <a:pPr algn="r" fontAlgn="t"/>
                      <a:r>
                        <a:rPr lang="pl-PL">
                          <a:effectLst/>
                        </a:rPr>
                        <a:t>26,342</a:t>
                      </a:r>
                    </a:p>
                  </a:txBody>
                  <a:tcPr/>
                </a:tc>
                <a:extLst>
                  <a:ext uri="{0D108BD9-81ED-4DB2-BD59-A6C34878D82A}">
                    <a16:rowId xmlns:a16="http://schemas.microsoft.com/office/drawing/2014/main" val="1530328749"/>
                  </a:ext>
                </a:extLst>
              </a:tr>
              <a:tr h="1006767">
                <a:tc>
                  <a:txBody>
                    <a:bodyPr/>
                    <a:lstStyle/>
                    <a:p>
                      <a:pPr algn="l" fontAlgn="t"/>
                      <a:r>
                        <a:rPr lang="pl-PL">
                          <a:effectLst/>
                        </a:rPr>
                        <a:t>Resident outside England and Wales</a:t>
                      </a:r>
                    </a:p>
                  </a:txBody>
                  <a:tcPr/>
                </a:tc>
                <a:tc>
                  <a:txBody>
                    <a:bodyPr/>
                    <a:lstStyle/>
                    <a:p>
                      <a:pPr algn="r" fontAlgn="t"/>
                      <a:r>
                        <a:rPr lang="pl-PL">
                          <a:effectLst/>
                        </a:rPr>
                        <a:t>65</a:t>
                      </a:r>
                    </a:p>
                  </a:txBody>
                  <a:tcPr/>
                </a:tc>
                <a:tc>
                  <a:txBody>
                    <a:bodyPr/>
                    <a:lstStyle/>
                    <a:p>
                      <a:pPr algn="r" fontAlgn="t"/>
                      <a:r>
                        <a:rPr lang="pl-PL">
                          <a:effectLst/>
                        </a:rPr>
                        <a:t>56</a:t>
                      </a:r>
                    </a:p>
                  </a:txBody>
                  <a:tcPr/>
                </a:tc>
                <a:extLst>
                  <a:ext uri="{0D108BD9-81ED-4DB2-BD59-A6C34878D82A}">
                    <a16:rowId xmlns:a16="http://schemas.microsoft.com/office/drawing/2014/main" val="4234944431"/>
                  </a:ext>
                </a:extLst>
              </a:tr>
            </a:tbl>
          </a:graphicData>
        </a:graphic>
      </p:graphicFrame>
      <p:sp>
        <p:nvSpPr>
          <p:cNvPr id="7" name="pole tekstowe 6">
            <a:extLst>
              <a:ext uri="{FF2B5EF4-FFF2-40B4-BE49-F238E27FC236}">
                <a16:creationId xmlns:a16="http://schemas.microsoft.com/office/drawing/2014/main" id="{29CFFDCC-31AC-164E-97A0-2ED6B2AEC50C}"/>
              </a:ext>
            </a:extLst>
          </p:cNvPr>
          <p:cNvSpPr txBox="1"/>
          <p:nvPr/>
        </p:nvSpPr>
        <p:spPr>
          <a:xfrm>
            <a:off x="2960034" y="5939135"/>
            <a:ext cx="6094878" cy="923330"/>
          </a:xfrm>
          <a:prstGeom prst="rect">
            <a:avLst/>
          </a:prstGeom>
          <a:noFill/>
        </p:spPr>
        <p:txBody>
          <a:bodyPr wrap="square">
            <a:spAutoFit/>
          </a:bodyPr>
          <a:lstStyle/>
          <a:p>
            <a:r>
              <a:rPr lang="pl-PL"/>
              <a:t>https://www.ons.gov.uk/aboutus/transparencyandgovernance/freedomofinformationfoi/influenzadeathsin20182019and2020</a:t>
            </a:r>
          </a:p>
        </p:txBody>
      </p:sp>
      <p:sp>
        <p:nvSpPr>
          <p:cNvPr id="6" name="TextBox 5">
            <a:extLst>
              <a:ext uri="{FF2B5EF4-FFF2-40B4-BE49-F238E27FC236}">
                <a16:creationId xmlns:a16="http://schemas.microsoft.com/office/drawing/2014/main" id="{7B30E419-C8D1-1C44-B932-1702A29CB470}"/>
              </a:ext>
            </a:extLst>
          </p:cNvPr>
          <p:cNvSpPr txBox="1"/>
          <p:nvPr/>
        </p:nvSpPr>
        <p:spPr>
          <a:xfrm>
            <a:off x="10780221" y="6153052"/>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3864524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85FFF085-8A89-2045-81F2-88EEA74B1869}"/>
              </a:ext>
            </a:extLst>
          </p:cNvPr>
          <p:cNvSpPr>
            <a:spLocks noGrp="1"/>
          </p:cNvSpPr>
          <p:nvPr>
            <p:ph type="title"/>
          </p:nvPr>
        </p:nvSpPr>
        <p:spPr>
          <a:xfrm>
            <a:off x="1066800" y="1163170"/>
            <a:ext cx="10058400" cy="5694830"/>
          </a:xfrm>
        </p:spPr>
        <p:txBody>
          <a:bodyPr>
            <a:normAutofit/>
          </a:bodyPr>
          <a:lstStyle/>
          <a:p>
            <a:r>
              <a:rPr lang="pl-PL" sz="2000" b="1" i="0" dirty="0" err="1">
                <a:solidFill>
                  <a:srgbClr val="323132"/>
                </a:solidFill>
                <a:effectLst/>
                <a:latin typeface="Open Sans" panose="020B0606030504020204" pitchFamily="34" charset="0"/>
              </a:rPr>
              <a:t>Deaths</a:t>
            </a:r>
            <a:r>
              <a:rPr lang="pl-PL" sz="2000" b="1" i="0" dirty="0">
                <a:solidFill>
                  <a:srgbClr val="323132"/>
                </a:solidFill>
                <a:effectLst/>
                <a:latin typeface="Open Sans" panose="020B0606030504020204" pitchFamily="34" charset="0"/>
              </a:rPr>
              <a:t> </a:t>
            </a:r>
            <a:r>
              <a:rPr lang="pl-PL" sz="2000" b="1" i="0" dirty="0" err="1">
                <a:solidFill>
                  <a:srgbClr val="323132"/>
                </a:solidFill>
                <a:effectLst/>
                <a:latin typeface="Open Sans" panose="020B0606030504020204" pitchFamily="34" charset="0"/>
              </a:rPr>
              <a:t>involving</a:t>
            </a:r>
            <a:r>
              <a:rPr lang="pl-PL" sz="2000" b="1" i="0" dirty="0">
                <a:solidFill>
                  <a:srgbClr val="323132"/>
                </a:solidFill>
                <a:effectLst/>
                <a:latin typeface="Open Sans" panose="020B0606030504020204" pitchFamily="34" charset="0"/>
              </a:rPr>
              <a:t> and </a:t>
            </a:r>
            <a:r>
              <a:rPr lang="pl-PL" sz="2000" b="1" i="0" dirty="0" err="1">
                <a:solidFill>
                  <a:srgbClr val="323132"/>
                </a:solidFill>
                <a:effectLst/>
                <a:latin typeface="Open Sans" panose="020B0606030504020204" pitchFamily="34" charset="0"/>
              </a:rPr>
              <a:t>due</a:t>
            </a:r>
            <a:r>
              <a:rPr lang="pl-PL" sz="2000" b="1" i="0" dirty="0">
                <a:solidFill>
                  <a:srgbClr val="323132"/>
                </a:solidFill>
                <a:effectLst/>
                <a:latin typeface="Open Sans" panose="020B0606030504020204" pitchFamily="34" charset="0"/>
              </a:rPr>
              <a:t> to Influenza and Pneumonia, England and </a:t>
            </a:r>
            <a:r>
              <a:rPr lang="pl-PL" sz="2000" b="1" i="0" dirty="0" err="1">
                <a:solidFill>
                  <a:srgbClr val="323132"/>
                </a:solidFill>
                <a:effectLst/>
                <a:latin typeface="Open Sans" panose="020B0606030504020204" pitchFamily="34" charset="0"/>
              </a:rPr>
              <a:t>Wales</a:t>
            </a:r>
            <a:r>
              <a:rPr lang="pl-PL" sz="2000" b="1" i="0" dirty="0">
                <a:solidFill>
                  <a:srgbClr val="323132"/>
                </a:solidFill>
                <a:effectLst/>
                <a:latin typeface="Open Sans" panose="020B0606030504020204" pitchFamily="34" charset="0"/>
              </a:rPr>
              <a:t>, </a:t>
            </a:r>
            <a:r>
              <a:rPr lang="pl-PL" sz="2000" b="1" i="0" dirty="0" err="1">
                <a:solidFill>
                  <a:srgbClr val="323132"/>
                </a:solidFill>
                <a:effectLst/>
                <a:latin typeface="Open Sans" panose="020B0606030504020204" pitchFamily="34" charset="0"/>
              </a:rPr>
              <a:t>deaths</a:t>
            </a:r>
            <a:r>
              <a:rPr lang="pl-PL" sz="2000" b="1" i="0" dirty="0">
                <a:solidFill>
                  <a:srgbClr val="323132"/>
                </a:solidFill>
                <a:effectLst/>
                <a:latin typeface="Open Sans" panose="020B0606030504020204" pitchFamily="34" charset="0"/>
              </a:rPr>
              <a:t> </a:t>
            </a:r>
            <a:r>
              <a:rPr lang="pl-PL" sz="2000" b="1" i="0" dirty="0" err="1">
                <a:solidFill>
                  <a:srgbClr val="323132"/>
                </a:solidFill>
                <a:effectLst/>
                <a:latin typeface="Open Sans" panose="020B0606030504020204" pitchFamily="34" charset="0"/>
              </a:rPr>
              <a:t>registered</a:t>
            </a:r>
            <a:r>
              <a:rPr lang="pl-PL" sz="2000" b="1" i="0" dirty="0">
                <a:solidFill>
                  <a:srgbClr val="323132"/>
                </a:solidFill>
                <a:effectLst/>
                <a:latin typeface="Open Sans" panose="020B0606030504020204" pitchFamily="34" charset="0"/>
              </a:rPr>
              <a:t> in 2020 was </a:t>
            </a:r>
            <a:r>
              <a:rPr lang="pl-PL" sz="2000" b="1" i="0" dirty="0" err="1">
                <a:solidFill>
                  <a:srgbClr val="323132"/>
                </a:solidFill>
                <a:effectLst/>
                <a:latin typeface="Open Sans" panose="020B0606030504020204" pitchFamily="34" charset="0"/>
              </a:rPr>
              <a:t>betwin</a:t>
            </a:r>
            <a:r>
              <a:rPr lang="pl-PL" sz="2000" b="1" i="0" dirty="0">
                <a:solidFill>
                  <a:srgbClr val="323132"/>
                </a:solidFill>
                <a:effectLst/>
                <a:latin typeface="Open Sans" panose="020B0606030504020204" pitchFamily="34" charset="0"/>
              </a:rPr>
              <a:t> 969 to 5,215 </a:t>
            </a:r>
            <a:r>
              <a:rPr lang="pl-PL" sz="2000" b="1" i="0" dirty="0" err="1">
                <a:solidFill>
                  <a:srgbClr val="323132"/>
                </a:solidFill>
                <a:effectLst/>
                <a:latin typeface="Open Sans" panose="020B0606030504020204" pitchFamily="34" charset="0"/>
              </a:rPr>
              <a:t>weekly</a:t>
            </a:r>
            <a:br>
              <a:rPr lang="pl-PL" sz="2000" b="1" i="0" dirty="0">
                <a:solidFill>
                  <a:srgbClr val="323132"/>
                </a:solidFill>
                <a:effectLst/>
                <a:latin typeface="Open Sans" panose="020B0606030504020204" pitchFamily="34" charset="0"/>
              </a:rPr>
            </a:br>
            <a:br>
              <a:rPr lang="pl-PL" sz="2000" b="1" i="0" dirty="0">
                <a:solidFill>
                  <a:srgbClr val="323132"/>
                </a:solidFill>
                <a:effectLst/>
                <a:latin typeface="Open Sans" panose="020B0606030504020204" pitchFamily="34" charset="0"/>
              </a:rPr>
            </a:br>
            <a:br>
              <a:rPr lang="pl-PL" sz="2000" b="1" i="0" dirty="0">
                <a:solidFill>
                  <a:srgbClr val="323132"/>
                </a:solidFill>
                <a:effectLst/>
                <a:latin typeface="Open Sans" panose="020B0606030504020204" pitchFamily="34" charset="0"/>
              </a:rPr>
            </a:br>
            <a:br>
              <a:rPr lang="pl-PL" sz="2000" b="1" i="0" dirty="0">
                <a:solidFill>
                  <a:srgbClr val="323132"/>
                </a:solidFill>
                <a:effectLst/>
                <a:latin typeface="Open Sans" panose="020B0606030504020204" pitchFamily="34" charset="0"/>
              </a:rPr>
            </a:br>
            <a:br>
              <a:rPr lang="pl-PL" sz="2000" b="1" i="0" dirty="0">
                <a:solidFill>
                  <a:srgbClr val="323132"/>
                </a:solidFill>
                <a:effectLst/>
                <a:latin typeface="Open Sans" panose="020B0606030504020204" pitchFamily="34" charset="0"/>
              </a:rPr>
            </a:br>
            <a:br>
              <a:rPr lang="pl-PL" sz="1800" b="1" i="0" dirty="0">
                <a:solidFill>
                  <a:srgbClr val="323132"/>
                </a:solidFill>
                <a:effectLst/>
                <a:latin typeface="Calibri" panose="020F0502020204030204" pitchFamily="34" charset="0"/>
              </a:rPr>
            </a:br>
            <a:br>
              <a:rPr lang="pl-PL" sz="1800" b="1" i="0" dirty="0">
                <a:solidFill>
                  <a:srgbClr val="323132"/>
                </a:solidFill>
                <a:effectLst/>
                <a:latin typeface="Calibri" panose="020F0502020204030204" pitchFamily="34" charset="0"/>
              </a:rPr>
            </a:br>
            <a:br>
              <a:rPr lang="pl-PL" sz="1800" b="1" i="0" dirty="0">
                <a:solidFill>
                  <a:srgbClr val="323132"/>
                </a:solidFill>
                <a:effectLst/>
                <a:latin typeface="Calibri" panose="020F0502020204030204" pitchFamily="34" charset="0"/>
              </a:rPr>
            </a:br>
            <a:br>
              <a:rPr lang="pl-PL" sz="1800" b="1" i="0" dirty="0">
                <a:solidFill>
                  <a:srgbClr val="323132"/>
                </a:solidFill>
                <a:effectLst/>
                <a:latin typeface="Calibri" panose="020F0502020204030204" pitchFamily="34" charset="0"/>
              </a:rPr>
            </a:br>
            <a:br>
              <a:rPr lang="pl-PL" sz="1800" b="1" i="0" dirty="0">
                <a:solidFill>
                  <a:srgbClr val="323132"/>
                </a:solidFill>
                <a:effectLst/>
                <a:latin typeface="Calibri" panose="020F0502020204030204" pitchFamily="34" charset="0"/>
              </a:rPr>
            </a:br>
            <a:br>
              <a:rPr lang="pl-PL" sz="1800" b="1" i="0" dirty="0">
                <a:solidFill>
                  <a:srgbClr val="323132"/>
                </a:solidFill>
                <a:effectLst/>
                <a:latin typeface="Calibri" panose="020F0502020204030204" pitchFamily="34" charset="0"/>
              </a:rPr>
            </a:br>
            <a:br>
              <a:rPr lang="pl-PL" sz="1800" b="1" i="0" dirty="0">
                <a:solidFill>
                  <a:srgbClr val="323132"/>
                </a:solidFill>
                <a:effectLst/>
                <a:latin typeface="Calibri" panose="020F0502020204030204" pitchFamily="34" charset="0"/>
              </a:rPr>
            </a:br>
            <a:r>
              <a:rPr lang="pl-PL" sz="1800" dirty="0" err="1">
                <a:latin typeface="Calibri" panose="020F0502020204030204" pitchFamily="34" charset="0"/>
              </a:rPr>
              <a:t>https</a:t>
            </a:r>
            <a:r>
              <a:rPr lang="pl-PL" sz="1800" dirty="0">
                <a:latin typeface="Calibri" panose="020F0502020204030204" pitchFamily="34" charset="0"/>
              </a:rPr>
              <a:t>://</a:t>
            </a:r>
            <a:r>
              <a:rPr lang="pl-PL" sz="1800" dirty="0" err="1">
                <a:latin typeface="Calibri" panose="020F0502020204030204" pitchFamily="34" charset="0"/>
              </a:rPr>
              <a:t>www.ons.gov.uk</a:t>
            </a:r>
            <a:r>
              <a:rPr lang="pl-PL" sz="1800" dirty="0">
                <a:latin typeface="Calibri" panose="020F0502020204030204" pitchFamily="34" charset="0"/>
              </a:rPr>
              <a:t>/</a:t>
            </a:r>
            <a:r>
              <a:rPr lang="pl-PL" sz="1800" dirty="0" err="1">
                <a:latin typeface="Calibri" panose="020F0502020204030204" pitchFamily="34" charset="0"/>
              </a:rPr>
              <a:t>aboutus</a:t>
            </a:r>
            <a:r>
              <a:rPr lang="pl-PL" sz="1800" dirty="0">
                <a:latin typeface="Calibri" panose="020F0502020204030204" pitchFamily="34" charset="0"/>
              </a:rPr>
              <a:t>/</a:t>
            </a:r>
            <a:r>
              <a:rPr lang="pl-PL" sz="1800" dirty="0" err="1">
                <a:latin typeface="Calibri" panose="020F0502020204030204" pitchFamily="34" charset="0"/>
              </a:rPr>
              <a:t>transparencyandgovernance</a:t>
            </a:r>
            <a:r>
              <a:rPr lang="pl-PL" sz="1800" dirty="0">
                <a:latin typeface="Calibri" panose="020F0502020204030204" pitchFamily="34" charset="0"/>
              </a:rPr>
              <a:t>/</a:t>
            </a:r>
            <a:r>
              <a:rPr lang="pl-PL" sz="1800" dirty="0" err="1">
                <a:latin typeface="Calibri" panose="020F0502020204030204" pitchFamily="34" charset="0"/>
              </a:rPr>
              <a:t>freedomofinformationfoi</a:t>
            </a:r>
            <a:r>
              <a:rPr lang="pl-PL" sz="1800" dirty="0">
                <a:latin typeface="Calibri" panose="020F0502020204030204" pitchFamily="34" charset="0"/>
              </a:rPr>
              <a:t>/influenzadeathsin20182019and2020</a:t>
            </a:r>
          </a:p>
        </p:txBody>
      </p:sp>
      <p:sp>
        <p:nvSpPr>
          <p:cNvPr id="4" name="TextBox 3">
            <a:extLst>
              <a:ext uri="{FF2B5EF4-FFF2-40B4-BE49-F238E27FC236}">
                <a16:creationId xmlns:a16="http://schemas.microsoft.com/office/drawing/2014/main" id="{AACE6C94-3457-8A45-8892-02693492BA9D}"/>
              </a:ext>
            </a:extLst>
          </p:cNvPr>
          <p:cNvSpPr txBox="1"/>
          <p:nvPr/>
        </p:nvSpPr>
        <p:spPr>
          <a:xfrm>
            <a:off x="10858272" y="6021987"/>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389372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ymbol zastępczy zawartości 2">
            <a:extLst>
              <a:ext uri="{FF2B5EF4-FFF2-40B4-BE49-F238E27FC236}">
                <a16:creationId xmlns:a16="http://schemas.microsoft.com/office/drawing/2014/main" id="{61058EB4-73B6-6945-868C-5889D18B9A0A}"/>
              </a:ext>
            </a:extLst>
          </p:cNvPr>
          <p:cNvSpPr>
            <a:spLocks noGrp="1"/>
          </p:cNvSpPr>
          <p:nvPr>
            <p:ph idx="1"/>
          </p:nvPr>
        </p:nvSpPr>
        <p:spPr>
          <a:xfrm>
            <a:off x="145676" y="-208430"/>
            <a:ext cx="11900647" cy="7543799"/>
          </a:xfrm>
        </p:spPr>
        <p:txBody>
          <a:bodyPr anchor="t">
            <a:normAutofit fontScale="92500" lnSpcReduction="20000"/>
          </a:bodyPr>
          <a:lstStyle/>
          <a:p>
            <a:pPr marL="0" indent="0">
              <a:buNone/>
            </a:pPr>
            <a:endParaRPr lang="pl-PL" b="0" i="0" baseline="30000" dirty="0">
              <a:effectLst/>
              <a:latin typeface="Source Sans Pro" panose="02000000000000000000" pitchFamily="2" charset="0"/>
            </a:endParaRPr>
          </a:p>
          <a:p>
            <a:pPr marL="0" indent="0">
              <a:buNone/>
            </a:pPr>
            <a:r>
              <a:rPr lang="pl-PL" baseline="30000" dirty="0" err="1">
                <a:latin typeface="Calibri" panose="020F0502020204030204" pitchFamily="34" charset="0"/>
              </a:rPr>
              <a:t>Abdel‐Hady</a:t>
            </a:r>
            <a:r>
              <a:rPr lang="pl-PL" baseline="30000" dirty="0">
                <a:latin typeface="Calibri" panose="020F0502020204030204" pitchFamily="34" charset="0"/>
              </a:rPr>
              <a:t>, D. M. et al. (2018) </a:t>
            </a:r>
            <a:r>
              <a:rPr lang="pl-PL" baseline="30000" dirty="0" err="1">
                <a:latin typeface="Calibri" panose="020F0502020204030204" pitchFamily="34" charset="0"/>
              </a:rPr>
              <a:t>Estimating</a:t>
            </a:r>
            <a:r>
              <a:rPr lang="pl-PL" baseline="30000" dirty="0">
                <a:latin typeface="Calibri" panose="020F0502020204030204" pitchFamily="34" charset="0"/>
              </a:rPr>
              <a:t> the </a:t>
            </a:r>
            <a:r>
              <a:rPr lang="pl-PL" baseline="30000" dirty="0" err="1">
                <a:latin typeface="Calibri" panose="020F0502020204030204" pitchFamily="34" charset="0"/>
              </a:rPr>
              <a:t>burden</a:t>
            </a:r>
            <a:r>
              <a:rPr lang="pl-PL" baseline="30000" dirty="0">
                <a:latin typeface="Calibri" panose="020F0502020204030204" pitchFamily="34" charset="0"/>
              </a:rPr>
              <a:t> of influenza‐</a:t>
            </a:r>
            <a:r>
              <a:rPr lang="pl-PL" baseline="30000" dirty="0" err="1">
                <a:latin typeface="Calibri" panose="020F0502020204030204" pitchFamily="34" charset="0"/>
              </a:rPr>
              <a:t>associated</a:t>
            </a:r>
            <a:r>
              <a:rPr lang="pl-PL" baseline="30000" dirty="0">
                <a:latin typeface="Calibri" panose="020F0502020204030204" pitchFamily="34" charset="0"/>
              </a:rPr>
              <a:t> </a:t>
            </a:r>
            <a:r>
              <a:rPr lang="pl-PL" baseline="30000" dirty="0" err="1">
                <a:latin typeface="Calibri" panose="020F0502020204030204" pitchFamily="34" charset="0"/>
              </a:rPr>
              <a:t>hospitalization</a:t>
            </a:r>
            <a:r>
              <a:rPr lang="pl-PL" baseline="30000" dirty="0">
                <a:latin typeface="Calibri" panose="020F0502020204030204" pitchFamily="34" charset="0"/>
              </a:rPr>
              <a:t> and </a:t>
            </a:r>
            <a:r>
              <a:rPr lang="pl-PL" baseline="30000" dirty="0" err="1">
                <a:latin typeface="Calibri" panose="020F0502020204030204" pitchFamily="34" charset="0"/>
              </a:rPr>
              <a:t>deaths</a:t>
            </a:r>
            <a:r>
              <a:rPr lang="pl-PL" baseline="30000" dirty="0">
                <a:latin typeface="Calibri" panose="020F0502020204030204" pitchFamily="34" charset="0"/>
              </a:rPr>
              <a:t> in Oman (2012‐2015). Influenza and </a:t>
            </a:r>
            <a:r>
              <a:rPr lang="pl-PL" baseline="30000" dirty="0" err="1">
                <a:latin typeface="Calibri" panose="020F0502020204030204" pitchFamily="34" charset="0"/>
              </a:rPr>
              <a:t>other</a:t>
            </a:r>
            <a:r>
              <a:rPr lang="pl-PL" baseline="30000" dirty="0">
                <a:latin typeface="Calibri" panose="020F0502020204030204" pitchFamily="34" charset="0"/>
              </a:rPr>
              <a:t> respiratory </a:t>
            </a:r>
            <a:r>
              <a:rPr lang="pl-PL" baseline="30000" dirty="0" err="1">
                <a:latin typeface="Calibri" panose="020F0502020204030204" pitchFamily="34" charset="0"/>
              </a:rPr>
              <a:t>viruses</a:t>
            </a:r>
            <a:r>
              <a:rPr lang="pl-PL" baseline="30000" dirty="0">
                <a:latin typeface="Calibri" panose="020F0502020204030204" pitchFamily="34" charset="0"/>
              </a:rPr>
              <a:t>. [Online] 12 (1), 146–152.</a:t>
            </a:r>
          </a:p>
          <a:p>
            <a:pPr marL="0" indent="0">
              <a:buNone/>
            </a:pPr>
            <a:r>
              <a:rPr lang="pl-PL" i="0" baseline="30000" dirty="0" err="1">
                <a:effectLst/>
                <a:latin typeface="Calibri" panose="020F0502020204030204" pitchFamily="34" charset="0"/>
              </a:rPr>
              <a:t>Atkin-Smith</a:t>
            </a:r>
            <a:r>
              <a:rPr lang="pl-PL" i="0" baseline="30000" dirty="0">
                <a:effectLst/>
                <a:latin typeface="Calibri" panose="020F0502020204030204" pitchFamily="34" charset="0"/>
              </a:rPr>
              <a:t>, G. K. et al. (2018) The </a:t>
            </a:r>
            <a:r>
              <a:rPr lang="pl-PL" i="0" baseline="30000" dirty="0" err="1">
                <a:effectLst/>
                <a:latin typeface="Calibri" panose="020F0502020204030204" pitchFamily="34" charset="0"/>
              </a:rPr>
              <a:t>induction</a:t>
            </a:r>
            <a:r>
              <a:rPr lang="pl-PL" i="0" baseline="30000" dirty="0">
                <a:effectLst/>
                <a:latin typeface="Calibri" panose="020F0502020204030204" pitchFamily="34" charset="0"/>
              </a:rPr>
              <a:t> and </a:t>
            </a:r>
            <a:r>
              <a:rPr lang="pl-PL" i="0" baseline="30000" dirty="0" err="1">
                <a:effectLst/>
                <a:latin typeface="Calibri" panose="020F0502020204030204" pitchFamily="34" charset="0"/>
              </a:rPr>
              <a:t>consequences</a:t>
            </a:r>
            <a:r>
              <a:rPr lang="pl-PL" i="0" baseline="30000" dirty="0">
                <a:effectLst/>
                <a:latin typeface="Calibri" panose="020F0502020204030204" pitchFamily="34" charset="0"/>
              </a:rPr>
              <a:t> of Influenza A </a:t>
            </a:r>
            <a:r>
              <a:rPr lang="pl-PL" i="0" baseline="30000" dirty="0" err="1">
                <a:effectLst/>
                <a:latin typeface="Calibri" panose="020F0502020204030204" pitchFamily="34" charset="0"/>
              </a:rPr>
              <a:t>virus-induced</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cell</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death</a:t>
            </a:r>
            <a:r>
              <a:rPr lang="pl-PL" i="0" baseline="30000" dirty="0">
                <a:effectLst/>
                <a:latin typeface="Calibri" panose="020F0502020204030204" pitchFamily="34" charset="0"/>
              </a:rPr>
              <a:t>. </a:t>
            </a:r>
            <a:r>
              <a:rPr lang="pl-PL" i="1" baseline="30000" dirty="0">
                <a:effectLst/>
                <a:latin typeface="Calibri" panose="020F0502020204030204" pitchFamily="34" charset="0"/>
              </a:rPr>
              <a:t>Cell </a:t>
            </a:r>
            <a:r>
              <a:rPr lang="pl-PL" i="1" baseline="30000" dirty="0" err="1">
                <a:effectLst/>
                <a:latin typeface="Calibri" panose="020F0502020204030204" pitchFamily="34" charset="0"/>
              </a:rPr>
              <a:t>death</a:t>
            </a:r>
            <a:r>
              <a:rPr lang="pl-PL" i="1" baseline="30000" dirty="0">
                <a:effectLst/>
                <a:latin typeface="Calibri" panose="020F0502020204030204" pitchFamily="34" charset="0"/>
              </a:rPr>
              <a:t> &amp; </a:t>
            </a:r>
            <a:r>
              <a:rPr lang="pl-PL" i="1" baseline="30000" dirty="0" err="1">
                <a:effectLst/>
                <a:latin typeface="Calibri" panose="020F0502020204030204" pitchFamily="34" charset="0"/>
              </a:rPr>
              <a:t>disease</a:t>
            </a:r>
            <a:r>
              <a:rPr lang="pl-PL" i="0" baseline="30000" dirty="0">
                <a:effectLst/>
                <a:latin typeface="Calibri" panose="020F0502020204030204" pitchFamily="34" charset="0"/>
              </a:rPr>
              <a:t>. [Online] 9 (10), 1002–1011.</a:t>
            </a:r>
          </a:p>
          <a:p>
            <a:pPr marL="0" indent="0">
              <a:buNone/>
            </a:pPr>
            <a:r>
              <a:rPr lang="pl-PL" i="0" baseline="-25000" dirty="0">
                <a:effectLst/>
                <a:latin typeface="Calibri" panose="020F0502020204030204" pitchFamily="34" charset="0"/>
              </a:rPr>
              <a:t>BBC News. 2021. </a:t>
            </a:r>
            <a:r>
              <a:rPr lang="pl-PL" i="1" baseline="-25000" dirty="0" err="1">
                <a:effectLst/>
                <a:latin typeface="Calibri" panose="020F0502020204030204" pitchFamily="34" charset="0"/>
              </a:rPr>
              <a:t>Flu</a:t>
            </a:r>
            <a:r>
              <a:rPr lang="pl-PL" i="1" baseline="-25000" dirty="0">
                <a:effectLst/>
                <a:latin typeface="Calibri" panose="020F0502020204030204" pitchFamily="34" charset="0"/>
              </a:rPr>
              <a:t> </a:t>
            </a:r>
            <a:r>
              <a:rPr lang="pl-PL" i="1" baseline="-25000" dirty="0" err="1">
                <a:effectLst/>
                <a:latin typeface="Calibri" panose="020F0502020204030204" pitchFamily="34" charset="0"/>
              </a:rPr>
              <a:t>levels</a:t>
            </a:r>
            <a:r>
              <a:rPr lang="pl-PL" i="1" baseline="-25000" dirty="0">
                <a:effectLst/>
                <a:latin typeface="Calibri" panose="020F0502020204030204" pitchFamily="34" charset="0"/>
              </a:rPr>
              <a:t> in </a:t>
            </a:r>
            <a:r>
              <a:rPr lang="pl-PL" i="1" baseline="-25000" dirty="0" err="1">
                <a:effectLst/>
                <a:latin typeface="Calibri" panose="020F0502020204030204" pitchFamily="34" charset="0"/>
              </a:rPr>
              <a:t>Wales</a:t>
            </a:r>
            <a:r>
              <a:rPr lang="pl-PL" i="1" baseline="-25000" dirty="0">
                <a:effectLst/>
                <a:latin typeface="Calibri" panose="020F0502020204030204" pitchFamily="34" charset="0"/>
              </a:rPr>
              <a:t> </a:t>
            </a:r>
            <a:r>
              <a:rPr lang="pl-PL" i="1" baseline="-25000" dirty="0" err="1">
                <a:effectLst/>
                <a:latin typeface="Calibri" panose="020F0502020204030204" pitchFamily="34" charset="0"/>
              </a:rPr>
              <a:t>see</a:t>
            </a:r>
            <a:r>
              <a:rPr lang="pl-PL" i="1" baseline="-25000" dirty="0">
                <a:effectLst/>
                <a:latin typeface="Calibri" panose="020F0502020204030204" pitchFamily="34" charset="0"/>
              </a:rPr>
              <a:t> '</a:t>
            </a:r>
            <a:r>
              <a:rPr lang="pl-PL" i="1" baseline="-25000" dirty="0" err="1">
                <a:effectLst/>
                <a:latin typeface="Calibri" panose="020F0502020204030204" pitchFamily="34" charset="0"/>
              </a:rPr>
              <a:t>remarkable</a:t>
            </a:r>
            <a:r>
              <a:rPr lang="pl-PL" i="1" baseline="-25000" dirty="0">
                <a:effectLst/>
                <a:latin typeface="Calibri" panose="020F0502020204030204" pitchFamily="34" charset="0"/>
              </a:rPr>
              <a:t>' </a:t>
            </a:r>
            <a:r>
              <a:rPr lang="pl-PL" i="1" baseline="-25000" dirty="0" err="1">
                <a:effectLst/>
                <a:latin typeface="Calibri" panose="020F0502020204030204" pitchFamily="34" charset="0"/>
              </a:rPr>
              <a:t>suppression</a:t>
            </a:r>
            <a:r>
              <a:rPr lang="pl-PL" i="0" baseline="-25000" dirty="0">
                <a:effectLst/>
                <a:latin typeface="Calibri" panose="020F0502020204030204" pitchFamily="34" charset="0"/>
              </a:rPr>
              <a:t>. [online] </a:t>
            </a:r>
            <a:r>
              <a:rPr lang="pl-PL" i="0" baseline="-25000" dirty="0" err="1">
                <a:effectLst/>
                <a:latin typeface="Calibri" panose="020F0502020204030204" pitchFamily="34" charset="0"/>
              </a:rPr>
              <a:t>Available</a:t>
            </a:r>
            <a:r>
              <a:rPr lang="pl-PL" i="0" baseline="-25000" dirty="0">
                <a:effectLst/>
                <a:latin typeface="Calibri" panose="020F0502020204030204" pitchFamily="34" charset="0"/>
              </a:rPr>
              <a:t> </a:t>
            </a:r>
            <a:r>
              <a:rPr lang="pl-PL" i="0" baseline="-25000" dirty="0" err="1">
                <a:effectLst/>
                <a:latin typeface="Calibri" panose="020F0502020204030204" pitchFamily="34" charset="0"/>
              </a:rPr>
              <a:t>at</a:t>
            </a:r>
            <a:r>
              <a:rPr lang="pl-PL" i="0" baseline="-25000" dirty="0">
                <a:effectLst/>
                <a:latin typeface="Calibri" panose="020F0502020204030204" pitchFamily="34" charset="0"/>
              </a:rPr>
              <a:t>: &lt;</a:t>
            </a:r>
            <a:r>
              <a:rPr lang="pl-PL" i="0" baseline="-25000" dirty="0" err="1">
                <a:effectLst/>
                <a:latin typeface="Calibri" panose="020F0502020204030204" pitchFamily="34" charset="0"/>
              </a:rPr>
              <a:t>https</a:t>
            </a:r>
            <a:r>
              <a:rPr lang="pl-PL" i="0" baseline="-25000" dirty="0">
                <a:effectLst/>
                <a:latin typeface="Calibri" panose="020F0502020204030204" pitchFamily="34" charset="0"/>
              </a:rPr>
              <a:t>://</a:t>
            </a:r>
            <a:r>
              <a:rPr lang="pl-PL" i="0" baseline="-25000" dirty="0" err="1">
                <a:effectLst/>
                <a:latin typeface="Calibri" panose="020F0502020204030204" pitchFamily="34" charset="0"/>
              </a:rPr>
              <a:t>www.bbc.co.uk</a:t>
            </a:r>
            <a:r>
              <a:rPr lang="pl-PL" i="0" baseline="-25000" dirty="0">
                <a:effectLst/>
                <a:latin typeface="Calibri" panose="020F0502020204030204" pitchFamily="34" charset="0"/>
              </a:rPr>
              <a:t>/news/uk-wales-56402489&gt; [</a:t>
            </a:r>
            <a:r>
              <a:rPr lang="pl-PL" i="0" baseline="-25000" dirty="0" err="1">
                <a:effectLst/>
                <a:latin typeface="Calibri" panose="020F0502020204030204" pitchFamily="34" charset="0"/>
              </a:rPr>
              <a:t>Accessed</a:t>
            </a:r>
            <a:r>
              <a:rPr lang="pl-PL" i="0" baseline="-25000" dirty="0">
                <a:effectLst/>
                <a:latin typeface="Calibri" panose="020F0502020204030204" pitchFamily="34" charset="0"/>
              </a:rPr>
              <a:t> 19 March 2021</a:t>
            </a:r>
            <a:r>
              <a:rPr lang="pl-PL" baseline="-25000" dirty="0">
                <a:latin typeface="Calibri" panose="020F0502020204030204" pitchFamily="34" charset="0"/>
              </a:rPr>
              <a:t>}.</a:t>
            </a:r>
          </a:p>
          <a:p>
            <a:pPr marL="0" indent="0">
              <a:buNone/>
            </a:pPr>
            <a:r>
              <a:rPr lang="pl-PL" baseline="30000" dirty="0" err="1">
                <a:latin typeface="Calibri" panose="020F0502020204030204" pitchFamily="34" charset="0"/>
              </a:rPr>
              <a:t>Chang</a:t>
            </a:r>
            <a:r>
              <a:rPr lang="pl-PL" baseline="30000" dirty="0">
                <a:latin typeface="Calibri" panose="020F0502020204030204" pitchFamily="34" charset="0"/>
              </a:rPr>
              <a:t>, D. . et al. (2015) </a:t>
            </a:r>
            <a:r>
              <a:rPr lang="pl-PL" baseline="30000" dirty="0" err="1">
                <a:latin typeface="Calibri" panose="020F0502020204030204" pitchFamily="34" charset="0"/>
              </a:rPr>
              <a:t>Trends</a:t>
            </a:r>
            <a:r>
              <a:rPr lang="pl-PL" baseline="30000" dirty="0">
                <a:latin typeface="Calibri" panose="020F0502020204030204" pitchFamily="34" charset="0"/>
              </a:rPr>
              <a:t> in U.S. </a:t>
            </a:r>
            <a:r>
              <a:rPr lang="pl-PL" baseline="30000" dirty="0" err="1">
                <a:latin typeface="Calibri" panose="020F0502020204030204" pitchFamily="34" charset="0"/>
              </a:rPr>
              <a:t>hospitalizations</a:t>
            </a:r>
            <a:r>
              <a:rPr lang="pl-PL" baseline="30000" dirty="0">
                <a:latin typeface="Calibri" panose="020F0502020204030204" pitchFamily="34" charset="0"/>
              </a:rPr>
              <a:t> and </a:t>
            </a:r>
            <a:r>
              <a:rPr lang="pl-PL" baseline="30000" dirty="0" err="1">
                <a:latin typeface="Calibri" panose="020F0502020204030204" pitchFamily="34" charset="0"/>
              </a:rPr>
              <a:t>inpatient</a:t>
            </a:r>
            <a:r>
              <a:rPr lang="pl-PL" baseline="30000" dirty="0">
                <a:latin typeface="Calibri" panose="020F0502020204030204" pitchFamily="34" charset="0"/>
              </a:rPr>
              <a:t> </a:t>
            </a:r>
            <a:r>
              <a:rPr lang="pl-PL" baseline="30000" dirty="0" err="1">
                <a:latin typeface="Calibri" panose="020F0502020204030204" pitchFamily="34" charset="0"/>
              </a:rPr>
              <a:t>deaths</a:t>
            </a:r>
            <a:r>
              <a:rPr lang="pl-PL" baseline="30000" dirty="0">
                <a:latin typeface="Calibri" panose="020F0502020204030204" pitchFamily="34" charset="0"/>
              </a:rPr>
              <a:t> from pneumonia and influenza, 1996–2011. </a:t>
            </a:r>
            <a:r>
              <a:rPr lang="pl-PL" baseline="30000" dirty="0" err="1">
                <a:latin typeface="Calibri" panose="020F0502020204030204" pitchFamily="34" charset="0"/>
              </a:rPr>
              <a:t>Vaccine</a:t>
            </a:r>
            <a:r>
              <a:rPr lang="pl-PL" baseline="30000" dirty="0">
                <a:latin typeface="Calibri" panose="020F0502020204030204" pitchFamily="34" charset="0"/>
              </a:rPr>
              <a:t>. [Online] 34 (4), 486–494. </a:t>
            </a:r>
          </a:p>
          <a:p>
            <a:pPr marL="0" indent="0">
              <a:buNone/>
            </a:pPr>
            <a:r>
              <a:rPr lang="pl-PL" sz="1400" b="0" i="0" dirty="0" err="1">
                <a:solidFill>
                  <a:srgbClr val="000000"/>
                </a:solidFill>
                <a:effectLst/>
                <a:latin typeface="Open Sans" panose="020B0606030504020204" pitchFamily="34" charset="0"/>
              </a:rPr>
              <a:t>Fccmg.com</a:t>
            </a:r>
            <a:r>
              <a:rPr lang="pl-PL" sz="1400" b="0" i="0" dirty="0">
                <a:solidFill>
                  <a:srgbClr val="000000"/>
                </a:solidFill>
                <a:effectLst/>
                <a:latin typeface="Open Sans" panose="020B0606030504020204" pitchFamily="34" charset="0"/>
              </a:rPr>
              <a:t>. 2021. </a:t>
            </a:r>
            <a:r>
              <a:rPr lang="pl-PL" sz="1400" b="0" i="1" dirty="0" err="1">
                <a:solidFill>
                  <a:srgbClr val="000000"/>
                </a:solidFill>
                <a:effectLst/>
                <a:latin typeface="Open Sans" panose="020B0606030504020204" pitchFamily="34" charset="0"/>
              </a:rPr>
              <a:t>Types</a:t>
            </a:r>
            <a:r>
              <a:rPr lang="pl-PL" sz="1400" b="0" i="1" dirty="0">
                <a:solidFill>
                  <a:srgbClr val="000000"/>
                </a:solidFill>
                <a:effectLst/>
                <a:latin typeface="Open Sans" panose="020B0606030504020204" pitchFamily="34" charset="0"/>
              </a:rPr>
              <a:t> of </a:t>
            </a:r>
            <a:r>
              <a:rPr lang="pl-PL" sz="1400" b="0" i="1" dirty="0" err="1">
                <a:solidFill>
                  <a:srgbClr val="000000"/>
                </a:solidFill>
                <a:effectLst/>
                <a:latin typeface="Open Sans" panose="020B0606030504020204" pitchFamily="34" charset="0"/>
              </a:rPr>
              <a:t>Flu</a:t>
            </a:r>
            <a:r>
              <a:rPr lang="pl-PL" sz="1400" b="0" i="1" dirty="0">
                <a:solidFill>
                  <a:srgbClr val="000000"/>
                </a:solidFill>
                <a:effectLst/>
                <a:latin typeface="Open Sans" panose="020B0606030504020204" pitchFamily="34" charset="0"/>
              </a:rPr>
              <a:t>: </a:t>
            </a:r>
            <a:r>
              <a:rPr lang="pl-PL" sz="1400" b="0" i="1" dirty="0" err="1">
                <a:solidFill>
                  <a:srgbClr val="000000"/>
                </a:solidFill>
                <a:effectLst/>
                <a:latin typeface="Open Sans" panose="020B0606030504020204" pitchFamily="34" charset="0"/>
              </a:rPr>
              <a:t>Causes</a:t>
            </a:r>
            <a:r>
              <a:rPr lang="pl-PL" sz="1400" b="0" i="1" dirty="0">
                <a:solidFill>
                  <a:srgbClr val="000000"/>
                </a:solidFill>
                <a:effectLst/>
                <a:latin typeface="Open Sans" panose="020B0606030504020204" pitchFamily="34" charset="0"/>
              </a:rPr>
              <a:t>, </a:t>
            </a:r>
            <a:r>
              <a:rPr lang="pl-PL" sz="1400" b="0" i="1" dirty="0" err="1">
                <a:solidFill>
                  <a:srgbClr val="000000"/>
                </a:solidFill>
                <a:effectLst/>
                <a:latin typeface="Open Sans" panose="020B0606030504020204" pitchFamily="34" charset="0"/>
              </a:rPr>
              <a:t>Symptoms</a:t>
            </a:r>
            <a:r>
              <a:rPr lang="pl-PL" sz="1400" b="0" i="1" dirty="0">
                <a:solidFill>
                  <a:srgbClr val="000000"/>
                </a:solidFill>
                <a:effectLst/>
                <a:latin typeface="Open Sans" panose="020B0606030504020204" pitchFamily="34" charset="0"/>
              </a:rPr>
              <a:t> &amp; </a:t>
            </a:r>
            <a:r>
              <a:rPr lang="pl-PL" sz="1400" b="0" i="1" dirty="0" err="1">
                <a:solidFill>
                  <a:srgbClr val="000000"/>
                </a:solidFill>
                <a:effectLst/>
                <a:latin typeface="Open Sans" panose="020B0606030504020204" pitchFamily="34" charset="0"/>
              </a:rPr>
              <a:t>Prevention</a:t>
            </a:r>
            <a:r>
              <a:rPr lang="pl-PL" sz="1400" b="0" i="1" dirty="0">
                <a:solidFill>
                  <a:srgbClr val="000000"/>
                </a:solidFill>
                <a:effectLst/>
                <a:latin typeface="Open Sans" panose="020B0606030504020204" pitchFamily="34" charset="0"/>
              </a:rPr>
              <a:t> </a:t>
            </a:r>
            <a:r>
              <a:rPr lang="pl-PL" sz="1400" b="0" i="1" dirty="0" err="1">
                <a:solidFill>
                  <a:srgbClr val="000000"/>
                </a:solidFill>
                <a:effectLst/>
                <a:latin typeface="Open Sans" panose="020B0606030504020204" pitchFamily="34" charset="0"/>
              </a:rPr>
              <a:t>Tips</a:t>
            </a:r>
            <a:r>
              <a:rPr lang="pl-PL" sz="1400" b="0" i="0" dirty="0">
                <a:solidFill>
                  <a:srgbClr val="000000"/>
                </a:solidFill>
                <a:effectLst/>
                <a:latin typeface="Open Sans" panose="020B0606030504020204" pitchFamily="34" charset="0"/>
              </a:rPr>
              <a:t>. [online] </a:t>
            </a:r>
            <a:r>
              <a:rPr lang="pl-PL" sz="1400" b="0" i="0" dirty="0" err="1">
                <a:solidFill>
                  <a:srgbClr val="000000"/>
                </a:solidFill>
                <a:effectLst/>
                <a:latin typeface="Open Sans" panose="020B0606030504020204" pitchFamily="34" charset="0"/>
              </a:rPr>
              <a:t>Available</a:t>
            </a:r>
            <a:r>
              <a:rPr lang="pl-PL" sz="1400" b="0" i="0" dirty="0">
                <a:solidFill>
                  <a:srgbClr val="000000"/>
                </a:solidFill>
                <a:effectLst/>
                <a:latin typeface="Open Sans" panose="020B0606030504020204" pitchFamily="34" charset="0"/>
              </a:rPr>
              <a:t> </a:t>
            </a:r>
            <a:r>
              <a:rPr lang="pl-PL" sz="1400" b="0" i="0" dirty="0" err="1">
                <a:solidFill>
                  <a:srgbClr val="000000"/>
                </a:solidFill>
                <a:effectLst/>
                <a:latin typeface="Open Sans" panose="020B0606030504020204" pitchFamily="34" charset="0"/>
              </a:rPr>
              <a:t>at</a:t>
            </a:r>
            <a:r>
              <a:rPr lang="pl-PL" sz="1400" b="0" i="0" dirty="0">
                <a:solidFill>
                  <a:srgbClr val="000000"/>
                </a:solidFill>
                <a:effectLst/>
                <a:latin typeface="Open Sans" panose="020B0606030504020204" pitchFamily="34" charset="0"/>
              </a:rPr>
              <a:t>: &lt;</a:t>
            </a:r>
            <a:r>
              <a:rPr lang="pl-PL" sz="1400" b="0" i="0" dirty="0" err="1">
                <a:solidFill>
                  <a:srgbClr val="000000"/>
                </a:solidFill>
                <a:effectLst/>
                <a:latin typeface="Open Sans" panose="020B0606030504020204" pitchFamily="34" charset="0"/>
              </a:rPr>
              <a:t>https</a:t>
            </a:r>
            <a:r>
              <a:rPr lang="pl-PL" sz="1400" b="0" i="0" dirty="0">
                <a:solidFill>
                  <a:srgbClr val="000000"/>
                </a:solidFill>
                <a:effectLst/>
                <a:latin typeface="Open Sans" panose="020B0606030504020204" pitchFamily="34" charset="0"/>
              </a:rPr>
              <a:t>://</a:t>
            </a:r>
            <a:r>
              <a:rPr lang="pl-PL" sz="1400" b="0" i="0" dirty="0" err="1">
                <a:solidFill>
                  <a:srgbClr val="000000"/>
                </a:solidFill>
                <a:effectLst/>
                <a:latin typeface="Open Sans" panose="020B0606030504020204" pitchFamily="34" charset="0"/>
              </a:rPr>
              <a:t>www.fccmg.com</a:t>
            </a:r>
            <a:r>
              <a:rPr lang="pl-PL" sz="1400" b="0" i="0" dirty="0">
                <a:solidFill>
                  <a:srgbClr val="000000"/>
                </a:solidFill>
                <a:effectLst/>
                <a:latin typeface="Open Sans" panose="020B0606030504020204" pitchFamily="34" charset="0"/>
              </a:rPr>
              <a:t>/blog/</a:t>
            </a:r>
            <a:r>
              <a:rPr lang="pl-PL" sz="1400" b="0" i="0" dirty="0" err="1">
                <a:solidFill>
                  <a:srgbClr val="000000"/>
                </a:solidFill>
                <a:effectLst/>
                <a:latin typeface="Open Sans" panose="020B0606030504020204" pitchFamily="34" charset="0"/>
              </a:rPr>
              <a:t>types</a:t>
            </a:r>
            <a:r>
              <a:rPr lang="pl-PL" sz="1400" b="0" i="0" dirty="0">
                <a:solidFill>
                  <a:srgbClr val="000000"/>
                </a:solidFill>
                <a:effectLst/>
                <a:latin typeface="Open Sans" panose="020B0606030504020204" pitchFamily="34" charset="0"/>
              </a:rPr>
              <a:t>-of-</a:t>
            </a:r>
            <a:r>
              <a:rPr lang="pl-PL" sz="1400" b="0" i="0" dirty="0" err="1">
                <a:solidFill>
                  <a:srgbClr val="000000"/>
                </a:solidFill>
                <a:effectLst/>
                <a:latin typeface="Open Sans" panose="020B0606030504020204" pitchFamily="34" charset="0"/>
              </a:rPr>
              <a:t>flu</a:t>
            </a:r>
            <a:r>
              <a:rPr lang="pl-PL" sz="1400" b="0" i="0" dirty="0">
                <a:solidFill>
                  <a:srgbClr val="000000"/>
                </a:solidFill>
                <a:effectLst/>
                <a:latin typeface="Open Sans" panose="020B0606030504020204" pitchFamily="34" charset="0"/>
              </a:rPr>
              <a:t>-</a:t>
            </a:r>
            <a:r>
              <a:rPr lang="pl-PL" sz="1400" b="0" i="0" dirty="0" err="1">
                <a:solidFill>
                  <a:srgbClr val="000000"/>
                </a:solidFill>
                <a:effectLst/>
                <a:latin typeface="Open Sans" panose="020B0606030504020204" pitchFamily="34" charset="0"/>
              </a:rPr>
              <a:t>causes</a:t>
            </a:r>
            <a:r>
              <a:rPr lang="pl-PL" sz="1400" b="0" i="0" dirty="0">
                <a:solidFill>
                  <a:srgbClr val="000000"/>
                </a:solidFill>
                <a:effectLst/>
                <a:latin typeface="Open Sans" panose="020B0606030504020204" pitchFamily="34" charset="0"/>
              </a:rPr>
              <a:t>-</a:t>
            </a:r>
            <a:r>
              <a:rPr lang="pl-PL" sz="1400" b="0" i="0" dirty="0" err="1">
                <a:solidFill>
                  <a:srgbClr val="000000"/>
                </a:solidFill>
                <a:effectLst/>
                <a:latin typeface="Open Sans" panose="020B0606030504020204" pitchFamily="34" charset="0"/>
              </a:rPr>
              <a:t>symptoms</a:t>
            </a:r>
            <a:r>
              <a:rPr lang="pl-PL" sz="1400" b="0" i="0" dirty="0">
                <a:solidFill>
                  <a:srgbClr val="000000"/>
                </a:solidFill>
                <a:effectLst/>
                <a:latin typeface="Open Sans" panose="020B0606030504020204" pitchFamily="34" charset="0"/>
              </a:rPr>
              <a:t>-and-</a:t>
            </a:r>
            <a:r>
              <a:rPr lang="pl-PL" sz="1400" b="0" i="0" dirty="0" err="1">
                <a:solidFill>
                  <a:srgbClr val="000000"/>
                </a:solidFill>
                <a:effectLst/>
                <a:latin typeface="Open Sans" panose="020B0606030504020204" pitchFamily="34" charset="0"/>
              </a:rPr>
              <a:t>prevention</a:t>
            </a:r>
            <a:r>
              <a:rPr lang="pl-PL" sz="1400" b="0" i="0" dirty="0">
                <a:solidFill>
                  <a:srgbClr val="000000"/>
                </a:solidFill>
                <a:effectLst/>
                <a:latin typeface="Open Sans" panose="020B0606030504020204" pitchFamily="34" charset="0"/>
              </a:rPr>
              <a:t>-</a:t>
            </a:r>
            <a:r>
              <a:rPr lang="pl-PL" sz="1400" b="0" i="0" dirty="0" err="1">
                <a:solidFill>
                  <a:srgbClr val="000000"/>
                </a:solidFill>
                <a:effectLst/>
                <a:latin typeface="Open Sans" panose="020B0606030504020204" pitchFamily="34" charset="0"/>
              </a:rPr>
              <a:t>tips</a:t>
            </a:r>
            <a:r>
              <a:rPr lang="pl-PL" sz="1400" b="0" i="0" dirty="0">
                <a:solidFill>
                  <a:srgbClr val="000000"/>
                </a:solidFill>
                <a:effectLst/>
                <a:latin typeface="Open Sans" panose="020B0606030504020204" pitchFamily="34" charset="0"/>
              </a:rPr>
              <a:t>/&gt; [</a:t>
            </a:r>
            <a:r>
              <a:rPr lang="pl-PL" sz="1400" b="0" i="0" dirty="0" err="1">
                <a:solidFill>
                  <a:srgbClr val="000000"/>
                </a:solidFill>
                <a:effectLst/>
                <a:latin typeface="Open Sans" panose="020B0606030504020204" pitchFamily="34" charset="0"/>
              </a:rPr>
              <a:t>Accessed</a:t>
            </a:r>
            <a:r>
              <a:rPr lang="pl-PL" sz="1400" b="0" i="0" dirty="0">
                <a:solidFill>
                  <a:srgbClr val="000000"/>
                </a:solidFill>
                <a:effectLst/>
                <a:latin typeface="Open Sans" panose="020B0606030504020204" pitchFamily="34" charset="0"/>
              </a:rPr>
              <a:t> 17 </a:t>
            </a:r>
            <a:r>
              <a:rPr lang="pl-PL" sz="1400" b="0" i="0" dirty="0" err="1">
                <a:solidFill>
                  <a:srgbClr val="000000"/>
                </a:solidFill>
                <a:effectLst/>
                <a:latin typeface="Open Sans" panose="020B0606030504020204" pitchFamily="34" charset="0"/>
              </a:rPr>
              <a:t>October</a:t>
            </a:r>
            <a:r>
              <a:rPr lang="pl-PL" sz="1400" b="0" i="0" dirty="0">
                <a:solidFill>
                  <a:srgbClr val="000000"/>
                </a:solidFill>
                <a:effectLst/>
                <a:latin typeface="Open Sans" panose="020B0606030504020204" pitchFamily="34" charset="0"/>
              </a:rPr>
              <a:t> 2021].</a:t>
            </a:r>
            <a:endParaRPr lang="pl-PL" sz="1400" dirty="0">
              <a:latin typeface="Calibri" panose="020F0502020204030204" pitchFamily="34" charset="0"/>
            </a:endParaRPr>
          </a:p>
          <a:p>
            <a:pPr marL="0" indent="0">
              <a:buNone/>
            </a:pPr>
            <a:r>
              <a:rPr lang="pl-PL" sz="1600" b="0" i="0" dirty="0">
                <a:solidFill>
                  <a:srgbClr val="000000"/>
                </a:solidFill>
                <a:effectLst/>
                <a:latin typeface="Calibri" panose="020F0502020204030204" pitchFamily="34" charset="0"/>
              </a:rPr>
              <a:t>New </a:t>
            </a:r>
            <a:r>
              <a:rPr lang="pl-PL" sz="1600" b="0" i="0" dirty="0" err="1">
                <a:solidFill>
                  <a:srgbClr val="000000"/>
                </a:solidFill>
                <a:effectLst/>
                <a:latin typeface="Calibri" panose="020F0502020204030204" pitchFamily="34" charset="0"/>
              </a:rPr>
              <a:t>Scientist</a:t>
            </a:r>
            <a:r>
              <a:rPr lang="pl-PL" sz="1600" b="0" i="0" dirty="0">
                <a:solidFill>
                  <a:srgbClr val="000000"/>
                </a:solidFill>
                <a:effectLst/>
                <a:latin typeface="Calibri" panose="020F0502020204030204" pitchFamily="34" charset="0"/>
              </a:rPr>
              <a:t>. 2021. </a:t>
            </a:r>
            <a:r>
              <a:rPr lang="pl-PL" sz="1600" b="0" i="1" dirty="0" err="1">
                <a:solidFill>
                  <a:srgbClr val="000000"/>
                </a:solidFill>
                <a:effectLst/>
                <a:latin typeface="Calibri" panose="020F0502020204030204" pitchFamily="34" charset="0"/>
              </a:rPr>
              <a:t>Flu</a:t>
            </a:r>
            <a:r>
              <a:rPr lang="pl-PL" sz="1600" b="0" i="0" dirty="0">
                <a:solidFill>
                  <a:srgbClr val="000000"/>
                </a:solidFill>
                <a:effectLst/>
                <a:latin typeface="Calibri" panose="020F0502020204030204" pitchFamily="34" charset="0"/>
              </a:rPr>
              <a:t>. [online] </a:t>
            </a:r>
            <a:r>
              <a:rPr lang="pl-PL" sz="1600" b="0" i="0" dirty="0" err="1">
                <a:solidFill>
                  <a:srgbClr val="000000"/>
                </a:solidFill>
                <a:effectLst/>
                <a:latin typeface="Calibri" panose="020F0502020204030204" pitchFamily="34" charset="0"/>
              </a:rPr>
              <a:t>Available</a:t>
            </a:r>
            <a:r>
              <a:rPr lang="pl-PL" sz="1600" b="0" i="0" dirty="0">
                <a:solidFill>
                  <a:srgbClr val="000000"/>
                </a:solidFill>
                <a:effectLst/>
                <a:latin typeface="Calibri" panose="020F0502020204030204" pitchFamily="34" charset="0"/>
              </a:rPr>
              <a:t> </a:t>
            </a:r>
            <a:r>
              <a:rPr lang="pl-PL" sz="1600" b="0" i="0" dirty="0" err="1">
                <a:solidFill>
                  <a:srgbClr val="000000"/>
                </a:solidFill>
                <a:effectLst/>
                <a:latin typeface="Calibri" panose="020F0502020204030204" pitchFamily="34" charset="0"/>
              </a:rPr>
              <a:t>at</a:t>
            </a:r>
            <a:r>
              <a:rPr lang="pl-PL" sz="1600" b="0" i="0" dirty="0">
                <a:solidFill>
                  <a:srgbClr val="000000"/>
                </a:solidFill>
                <a:effectLst/>
                <a:latin typeface="Calibri" panose="020F0502020204030204" pitchFamily="34" charset="0"/>
              </a:rPr>
              <a:t>: &lt;</a:t>
            </a:r>
            <a:r>
              <a:rPr lang="pl-PL" sz="1600" b="0" i="0" dirty="0" err="1">
                <a:solidFill>
                  <a:srgbClr val="000000"/>
                </a:solidFill>
                <a:effectLst/>
                <a:latin typeface="Calibri" panose="020F0502020204030204" pitchFamily="34" charset="0"/>
              </a:rPr>
              <a:t>https</a:t>
            </a:r>
            <a:r>
              <a:rPr lang="pl-PL" sz="1600" b="0" i="0" dirty="0">
                <a:solidFill>
                  <a:srgbClr val="000000"/>
                </a:solidFill>
                <a:effectLst/>
                <a:latin typeface="Calibri" panose="020F0502020204030204" pitchFamily="34" charset="0"/>
              </a:rPr>
              <a:t>://</a:t>
            </a:r>
            <a:r>
              <a:rPr lang="pl-PL" sz="1600" b="0" i="0" dirty="0" err="1">
                <a:solidFill>
                  <a:srgbClr val="000000"/>
                </a:solidFill>
                <a:effectLst/>
                <a:latin typeface="Calibri" panose="020F0502020204030204" pitchFamily="34" charset="0"/>
              </a:rPr>
              <a:t>www.newscientist.com</a:t>
            </a:r>
            <a:r>
              <a:rPr lang="pl-PL" sz="1600" b="0" i="0" dirty="0">
                <a:solidFill>
                  <a:srgbClr val="000000"/>
                </a:solidFill>
                <a:effectLst/>
                <a:latin typeface="Calibri" panose="020F0502020204030204" pitchFamily="34" charset="0"/>
              </a:rPr>
              <a:t>/</a:t>
            </a:r>
            <a:r>
              <a:rPr lang="pl-PL" sz="1600" b="0" i="0" dirty="0" err="1">
                <a:solidFill>
                  <a:srgbClr val="000000"/>
                </a:solidFill>
                <a:effectLst/>
                <a:latin typeface="Calibri" panose="020F0502020204030204" pitchFamily="34" charset="0"/>
              </a:rPr>
              <a:t>definition</a:t>
            </a:r>
            <a:r>
              <a:rPr lang="pl-PL" sz="1600" b="0" i="0" dirty="0">
                <a:solidFill>
                  <a:srgbClr val="000000"/>
                </a:solidFill>
                <a:effectLst/>
                <a:latin typeface="Calibri" panose="020F0502020204030204" pitchFamily="34" charset="0"/>
              </a:rPr>
              <a:t>/</a:t>
            </a:r>
            <a:r>
              <a:rPr lang="pl-PL" sz="1600" b="0" i="0" dirty="0" err="1">
                <a:solidFill>
                  <a:srgbClr val="000000"/>
                </a:solidFill>
                <a:effectLst/>
                <a:latin typeface="Calibri" panose="020F0502020204030204" pitchFamily="34" charset="0"/>
              </a:rPr>
              <a:t>flu</a:t>
            </a:r>
            <a:r>
              <a:rPr lang="pl-PL" sz="1600" b="0" i="0" dirty="0">
                <a:solidFill>
                  <a:srgbClr val="000000"/>
                </a:solidFill>
                <a:effectLst/>
                <a:latin typeface="Calibri" panose="020F0502020204030204" pitchFamily="34" charset="0"/>
              </a:rPr>
              <a:t>/&gt; [</a:t>
            </a:r>
            <a:r>
              <a:rPr lang="pl-PL" sz="1600" b="0" i="0" dirty="0" err="1">
                <a:solidFill>
                  <a:srgbClr val="000000"/>
                </a:solidFill>
                <a:effectLst/>
                <a:latin typeface="Calibri" panose="020F0502020204030204" pitchFamily="34" charset="0"/>
              </a:rPr>
              <a:t>Accessed</a:t>
            </a:r>
            <a:r>
              <a:rPr lang="pl-PL" sz="1600" b="0" i="0" dirty="0">
                <a:solidFill>
                  <a:srgbClr val="000000"/>
                </a:solidFill>
                <a:effectLst/>
                <a:latin typeface="Calibri" panose="020F0502020204030204" pitchFamily="34" charset="0"/>
              </a:rPr>
              <a:t> 19 </a:t>
            </a:r>
            <a:r>
              <a:rPr lang="pl-PL" sz="1600" b="0" i="0" dirty="0" err="1">
                <a:solidFill>
                  <a:srgbClr val="000000"/>
                </a:solidFill>
                <a:effectLst/>
                <a:latin typeface="Calibri" panose="020F0502020204030204" pitchFamily="34" charset="0"/>
              </a:rPr>
              <a:t>October</a:t>
            </a:r>
            <a:r>
              <a:rPr lang="pl-PL" sz="1600" b="0" i="0" dirty="0">
                <a:solidFill>
                  <a:srgbClr val="000000"/>
                </a:solidFill>
                <a:effectLst/>
                <a:latin typeface="Calibri" panose="020F0502020204030204" pitchFamily="34" charset="0"/>
              </a:rPr>
              <a:t> 2021].</a:t>
            </a:r>
            <a:endParaRPr lang="pl-PL" sz="1600" b="1" baseline="30000" dirty="0">
              <a:latin typeface="Calibri" panose="020F0502020204030204" pitchFamily="34" charset="0"/>
            </a:endParaRPr>
          </a:p>
          <a:p>
            <a:pPr marL="0" indent="0">
              <a:buNone/>
            </a:pPr>
            <a:r>
              <a:rPr lang="pl-PL" sz="2400" i="0" baseline="30000" dirty="0" err="1">
                <a:effectLst/>
                <a:latin typeface="Calibri" panose="020F0502020204030204" pitchFamily="34" charset="0"/>
              </a:rPr>
              <a:t>nhs.uk</a:t>
            </a:r>
            <a:r>
              <a:rPr lang="pl-PL" sz="2400" i="0" baseline="30000" dirty="0">
                <a:effectLst/>
                <a:latin typeface="Calibri" panose="020F0502020204030204" pitchFamily="34" charset="0"/>
              </a:rPr>
              <a:t>. 2021. </a:t>
            </a:r>
            <a:r>
              <a:rPr lang="pl-PL" sz="2400" i="1" baseline="30000" dirty="0" err="1">
                <a:effectLst/>
                <a:latin typeface="Calibri" panose="020F0502020204030204" pitchFamily="34" charset="0"/>
              </a:rPr>
              <a:t>Flu</a:t>
            </a:r>
            <a:r>
              <a:rPr lang="pl-PL" sz="2400" i="0" baseline="30000" dirty="0">
                <a:effectLst/>
                <a:latin typeface="Calibri" panose="020F0502020204030204" pitchFamily="34" charset="0"/>
              </a:rPr>
              <a:t>. [online] </a:t>
            </a:r>
            <a:r>
              <a:rPr lang="pl-PL" sz="2400" i="0" baseline="30000" dirty="0" err="1">
                <a:effectLst/>
                <a:latin typeface="Calibri" panose="020F0502020204030204" pitchFamily="34" charset="0"/>
              </a:rPr>
              <a:t>Available</a:t>
            </a:r>
            <a:r>
              <a:rPr lang="pl-PL" sz="2400" i="0" baseline="30000" dirty="0">
                <a:effectLst/>
                <a:latin typeface="Calibri" panose="020F0502020204030204" pitchFamily="34" charset="0"/>
              </a:rPr>
              <a:t> </a:t>
            </a:r>
            <a:r>
              <a:rPr lang="pl-PL" sz="2400" i="0" baseline="30000" dirty="0" err="1">
                <a:effectLst/>
                <a:latin typeface="Calibri" panose="020F0502020204030204" pitchFamily="34" charset="0"/>
              </a:rPr>
              <a:t>at</a:t>
            </a:r>
            <a:r>
              <a:rPr lang="pl-PL" sz="2400" i="0" baseline="30000" dirty="0">
                <a:effectLst/>
                <a:latin typeface="Calibri" panose="020F0502020204030204" pitchFamily="34" charset="0"/>
              </a:rPr>
              <a:t>: &lt;</a:t>
            </a:r>
            <a:r>
              <a:rPr lang="pl-PL" sz="2400" i="0" baseline="30000" dirty="0" err="1">
                <a:effectLst/>
                <a:latin typeface="Calibri" panose="020F0502020204030204" pitchFamily="34" charset="0"/>
              </a:rPr>
              <a:t>https</a:t>
            </a:r>
            <a:r>
              <a:rPr lang="pl-PL" sz="2400" i="0" baseline="30000" dirty="0">
                <a:effectLst/>
                <a:latin typeface="Calibri" panose="020F0502020204030204" pitchFamily="34" charset="0"/>
              </a:rPr>
              <a:t>://</a:t>
            </a:r>
            <a:r>
              <a:rPr lang="pl-PL" sz="2400" i="0" baseline="30000" dirty="0" err="1">
                <a:effectLst/>
                <a:latin typeface="Calibri" panose="020F0502020204030204" pitchFamily="34" charset="0"/>
              </a:rPr>
              <a:t>www.nhs.uk</a:t>
            </a:r>
            <a:r>
              <a:rPr lang="pl-PL" sz="2400" i="0" baseline="30000" dirty="0">
                <a:effectLst/>
                <a:latin typeface="Calibri" panose="020F0502020204030204" pitchFamily="34" charset="0"/>
              </a:rPr>
              <a:t>/</a:t>
            </a:r>
            <a:r>
              <a:rPr lang="pl-PL" sz="2400" i="0" baseline="30000" dirty="0" err="1">
                <a:effectLst/>
                <a:latin typeface="Calibri" panose="020F0502020204030204" pitchFamily="34" charset="0"/>
              </a:rPr>
              <a:t>conditions</a:t>
            </a:r>
            <a:r>
              <a:rPr lang="pl-PL" sz="2400" i="0" baseline="30000" dirty="0">
                <a:effectLst/>
                <a:latin typeface="Calibri" panose="020F0502020204030204" pitchFamily="34" charset="0"/>
              </a:rPr>
              <a:t>/</a:t>
            </a:r>
            <a:r>
              <a:rPr lang="pl-PL" sz="2400" i="0" baseline="30000" dirty="0" err="1">
                <a:effectLst/>
                <a:latin typeface="Calibri" panose="020F0502020204030204" pitchFamily="34" charset="0"/>
              </a:rPr>
              <a:t>flu</a:t>
            </a:r>
            <a:r>
              <a:rPr lang="pl-PL" sz="2400" i="0" baseline="30000" dirty="0">
                <a:effectLst/>
                <a:latin typeface="Calibri" panose="020F0502020204030204" pitchFamily="34" charset="0"/>
              </a:rPr>
              <a:t>/&gt; [</a:t>
            </a:r>
            <a:r>
              <a:rPr lang="pl-PL" sz="2400" i="0" baseline="30000" dirty="0" err="1">
                <a:effectLst/>
                <a:latin typeface="Calibri" panose="020F0502020204030204" pitchFamily="34" charset="0"/>
              </a:rPr>
              <a:t>Accessed</a:t>
            </a:r>
            <a:r>
              <a:rPr lang="pl-PL" sz="2400" i="0" baseline="30000" dirty="0">
                <a:effectLst/>
                <a:latin typeface="Calibri" panose="020F0502020204030204" pitchFamily="34" charset="0"/>
              </a:rPr>
              <a:t> 6 August 2019].</a:t>
            </a:r>
          </a:p>
          <a:p>
            <a:pPr marL="0" indent="0">
              <a:buNone/>
            </a:pPr>
            <a:r>
              <a:rPr lang="pl-PL" sz="1400" b="0" i="0" dirty="0" err="1">
                <a:solidFill>
                  <a:srgbClr val="000000"/>
                </a:solidFill>
                <a:effectLst/>
                <a:latin typeface="Calibri" panose="020F0502020204030204" pitchFamily="34" charset="0"/>
              </a:rPr>
              <a:t>Ons.gov.uk</a:t>
            </a:r>
            <a:r>
              <a:rPr lang="pl-PL" sz="1400" b="0" i="0" dirty="0">
                <a:solidFill>
                  <a:srgbClr val="000000"/>
                </a:solidFill>
                <a:effectLst/>
                <a:latin typeface="Calibri" panose="020F0502020204030204" pitchFamily="34" charset="0"/>
              </a:rPr>
              <a:t>. 2021. </a:t>
            </a:r>
            <a:r>
              <a:rPr lang="pl-PL" sz="1400" b="0" i="1" dirty="0">
                <a:solidFill>
                  <a:srgbClr val="000000"/>
                </a:solidFill>
                <a:effectLst/>
                <a:latin typeface="Calibri" panose="020F0502020204030204" pitchFamily="34" charset="0"/>
              </a:rPr>
              <a:t>Influenza </a:t>
            </a:r>
            <a:r>
              <a:rPr lang="pl-PL" sz="1400" b="0" i="1" dirty="0" err="1">
                <a:solidFill>
                  <a:srgbClr val="000000"/>
                </a:solidFill>
                <a:effectLst/>
                <a:latin typeface="Calibri" panose="020F0502020204030204" pitchFamily="34" charset="0"/>
              </a:rPr>
              <a:t>deaths</a:t>
            </a:r>
            <a:r>
              <a:rPr lang="pl-PL" sz="1400" b="0" i="1" dirty="0">
                <a:solidFill>
                  <a:srgbClr val="000000"/>
                </a:solidFill>
                <a:effectLst/>
                <a:latin typeface="Calibri" panose="020F0502020204030204" pitchFamily="34" charset="0"/>
              </a:rPr>
              <a:t> in 2018, 2019 and 2020 - Office for </a:t>
            </a:r>
            <a:r>
              <a:rPr lang="pl-PL" sz="1400" b="0" i="1" dirty="0" err="1">
                <a:solidFill>
                  <a:srgbClr val="000000"/>
                </a:solidFill>
                <a:effectLst/>
                <a:latin typeface="Calibri" panose="020F0502020204030204" pitchFamily="34" charset="0"/>
              </a:rPr>
              <a:t>National</a:t>
            </a:r>
            <a:r>
              <a:rPr lang="pl-PL" sz="1400" b="0" i="1" dirty="0">
                <a:solidFill>
                  <a:srgbClr val="000000"/>
                </a:solidFill>
                <a:effectLst/>
                <a:latin typeface="Calibri" panose="020F0502020204030204" pitchFamily="34" charset="0"/>
              </a:rPr>
              <a:t> </a:t>
            </a:r>
            <a:r>
              <a:rPr lang="pl-PL" sz="1400" b="0" i="1" dirty="0" err="1">
                <a:solidFill>
                  <a:srgbClr val="000000"/>
                </a:solidFill>
                <a:effectLst/>
                <a:latin typeface="Calibri" panose="020F0502020204030204" pitchFamily="34" charset="0"/>
              </a:rPr>
              <a:t>Statistics</a:t>
            </a:r>
            <a:r>
              <a:rPr lang="pl-PL" sz="1400" b="0" i="0" dirty="0">
                <a:solidFill>
                  <a:srgbClr val="000000"/>
                </a:solidFill>
                <a:effectLst/>
                <a:latin typeface="Calibri" panose="020F0502020204030204" pitchFamily="34" charset="0"/>
              </a:rPr>
              <a:t>. [online] </a:t>
            </a:r>
            <a:r>
              <a:rPr lang="pl-PL" sz="1400" b="0" i="0" dirty="0" err="1">
                <a:solidFill>
                  <a:srgbClr val="000000"/>
                </a:solidFill>
                <a:effectLst/>
                <a:latin typeface="Calibri" panose="020F0502020204030204" pitchFamily="34" charset="0"/>
              </a:rPr>
              <a:t>Available</a:t>
            </a:r>
            <a:r>
              <a:rPr lang="pl-PL" sz="1400" b="0" i="0" dirty="0">
                <a:solidFill>
                  <a:srgbClr val="000000"/>
                </a:solidFill>
                <a:effectLst/>
                <a:latin typeface="Calibri" panose="020F0502020204030204" pitchFamily="34" charset="0"/>
              </a:rPr>
              <a:t> </a:t>
            </a:r>
            <a:r>
              <a:rPr lang="pl-PL" sz="1400" b="0" i="0" dirty="0" err="1">
                <a:solidFill>
                  <a:srgbClr val="000000"/>
                </a:solidFill>
                <a:effectLst/>
                <a:latin typeface="Calibri" panose="020F0502020204030204" pitchFamily="34" charset="0"/>
              </a:rPr>
              <a:t>at</a:t>
            </a:r>
            <a:r>
              <a:rPr lang="pl-PL" sz="1400" b="0" i="0" dirty="0">
                <a:solidFill>
                  <a:srgbClr val="000000"/>
                </a:solidFill>
                <a:effectLst/>
                <a:latin typeface="Calibri" panose="020F0502020204030204" pitchFamily="34" charset="0"/>
              </a:rPr>
              <a:t>: &lt;</a:t>
            </a:r>
            <a:r>
              <a:rPr lang="pl-PL" sz="1400" b="0" i="0" dirty="0" err="1">
                <a:solidFill>
                  <a:srgbClr val="000000"/>
                </a:solidFill>
                <a:effectLst/>
                <a:latin typeface="Calibri" panose="020F0502020204030204" pitchFamily="34" charset="0"/>
              </a:rPr>
              <a:t>https</a:t>
            </a:r>
            <a:r>
              <a:rPr lang="pl-PL" sz="1400" b="0" i="0" dirty="0">
                <a:solidFill>
                  <a:srgbClr val="000000"/>
                </a:solidFill>
                <a:effectLst/>
                <a:latin typeface="Calibri" panose="020F0502020204030204" pitchFamily="34" charset="0"/>
              </a:rPr>
              <a:t>://</a:t>
            </a:r>
            <a:r>
              <a:rPr lang="pl-PL" sz="1400" b="0" i="0" dirty="0" err="1">
                <a:solidFill>
                  <a:srgbClr val="000000"/>
                </a:solidFill>
                <a:effectLst/>
                <a:latin typeface="Calibri" panose="020F0502020204030204" pitchFamily="34" charset="0"/>
              </a:rPr>
              <a:t>www.ons.gov.uk</a:t>
            </a:r>
            <a:r>
              <a:rPr lang="pl-PL" sz="1400" b="0" i="0" dirty="0">
                <a:solidFill>
                  <a:srgbClr val="000000"/>
                </a:solidFill>
                <a:effectLst/>
                <a:latin typeface="Calibri" panose="020F0502020204030204" pitchFamily="34" charset="0"/>
              </a:rPr>
              <a:t>/</a:t>
            </a:r>
            <a:r>
              <a:rPr lang="pl-PL" sz="1400" b="0" i="0" dirty="0" err="1">
                <a:solidFill>
                  <a:srgbClr val="000000"/>
                </a:solidFill>
                <a:effectLst/>
                <a:latin typeface="Calibri" panose="020F0502020204030204" pitchFamily="34" charset="0"/>
              </a:rPr>
              <a:t>aboutus</a:t>
            </a:r>
            <a:r>
              <a:rPr lang="pl-PL" sz="1400" b="0" i="0" dirty="0">
                <a:solidFill>
                  <a:srgbClr val="000000"/>
                </a:solidFill>
                <a:effectLst/>
                <a:latin typeface="Calibri" panose="020F0502020204030204" pitchFamily="34" charset="0"/>
              </a:rPr>
              <a:t>/</a:t>
            </a:r>
            <a:r>
              <a:rPr lang="pl-PL" sz="1400" b="0" i="0" dirty="0" err="1">
                <a:solidFill>
                  <a:srgbClr val="000000"/>
                </a:solidFill>
                <a:effectLst/>
                <a:latin typeface="Calibri" panose="020F0502020204030204" pitchFamily="34" charset="0"/>
              </a:rPr>
              <a:t>transparencyandgovernance</a:t>
            </a:r>
            <a:r>
              <a:rPr lang="pl-PL" sz="1400" b="0" i="0" dirty="0">
                <a:solidFill>
                  <a:srgbClr val="000000"/>
                </a:solidFill>
                <a:effectLst/>
                <a:latin typeface="Calibri" panose="020F0502020204030204" pitchFamily="34" charset="0"/>
              </a:rPr>
              <a:t>/</a:t>
            </a:r>
            <a:r>
              <a:rPr lang="pl-PL" sz="1400" b="0" i="0" dirty="0" err="1">
                <a:solidFill>
                  <a:srgbClr val="000000"/>
                </a:solidFill>
                <a:effectLst/>
                <a:latin typeface="Calibri" panose="020F0502020204030204" pitchFamily="34" charset="0"/>
              </a:rPr>
              <a:t>freedomofinformationfoi</a:t>
            </a:r>
            <a:r>
              <a:rPr lang="pl-PL" sz="1400" b="0" i="0" dirty="0">
                <a:solidFill>
                  <a:srgbClr val="000000"/>
                </a:solidFill>
                <a:effectLst/>
                <a:latin typeface="Calibri" panose="020F0502020204030204" pitchFamily="34" charset="0"/>
              </a:rPr>
              <a:t>/influenzadeathsin20182019and2020&gt; [</a:t>
            </a:r>
            <a:r>
              <a:rPr lang="pl-PL" sz="1400" b="0" i="0" dirty="0" err="1">
                <a:solidFill>
                  <a:srgbClr val="000000"/>
                </a:solidFill>
                <a:effectLst/>
                <a:latin typeface="Calibri" panose="020F0502020204030204" pitchFamily="34" charset="0"/>
              </a:rPr>
              <a:t>Accessed</a:t>
            </a:r>
            <a:r>
              <a:rPr lang="pl-PL" sz="1400" b="0" i="0" dirty="0">
                <a:solidFill>
                  <a:srgbClr val="000000"/>
                </a:solidFill>
                <a:effectLst/>
                <a:latin typeface="Calibri" panose="020F0502020204030204" pitchFamily="34" charset="0"/>
              </a:rPr>
              <a:t> 19 </a:t>
            </a:r>
            <a:r>
              <a:rPr lang="pl-PL" sz="1400" b="0" i="0" dirty="0" err="1">
                <a:solidFill>
                  <a:srgbClr val="000000"/>
                </a:solidFill>
                <a:effectLst/>
                <a:latin typeface="Calibri" panose="020F0502020204030204" pitchFamily="34" charset="0"/>
              </a:rPr>
              <a:t>October</a:t>
            </a:r>
            <a:r>
              <a:rPr lang="pl-PL" sz="1400" b="0" i="0" dirty="0">
                <a:solidFill>
                  <a:srgbClr val="000000"/>
                </a:solidFill>
                <a:effectLst/>
                <a:latin typeface="Calibri" panose="020F0502020204030204" pitchFamily="34" charset="0"/>
              </a:rPr>
              <a:t> 2021].</a:t>
            </a:r>
          </a:p>
          <a:p>
            <a:pPr marL="0" indent="0">
              <a:buNone/>
            </a:pPr>
            <a:r>
              <a:rPr lang="pl-PL" i="0" baseline="30000" dirty="0" err="1">
                <a:effectLst/>
                <a:latin typeface="Calibri" panose="020F0502020204030204" pitchFamily="34" charset="0"/>
              </a:rPr>
              <a:t>Peeters</a:t>
            </a:r>
            <a:r>
              <a:rPr lang="pl-PL" i="0" baseline="30000" dirty="0">
                <a:effectLst/>
                <a:latin typeface="Calibri" panose="020F0502020204030204" pitchFamily="34" charset="0"/>
              </a:rPr>
              <a:t>, B. et </a:t>
            </a:r>
            <a:r>
              <a:rPr lang="pl-PL" i="0" baseline="30000" dirty="0" err="1">
                <a:effectLst/>
                <a:latin typeface="Calibri" panose="020F0502020204030204" pitchFamily="34" charset="0"/>
              </a:rPr>
              <a:t>Peeters</a:t>
            </a:r>
            <a:r>
              <a:rPr lang="pl-PL" i="0" baseline="30000" dirty="0">
                <a:effectLst/>
                <a:latin typeface="Calibri" panose="020F0502020204030204" pitchFamily="34" charset="0"/>
              </a:rPr>
              <a:t>, B. et al. (2017) </a:t>
            </a:r>
            <a:r>
              <a:rPr lang="pl-PL" i="0" baseline="30000" dirty="0" err="1">
                <a:effectLst/>
                <a:latin typeface="Calibri" panose="020F0502020204030204" pitchFamily="34" charset="0"/>
              </a:rPr>
              <a:t>Genetic</a:t>
            </a:r>
            <a:r>
              <a:rPr lang="pl-PL" i="0" baseline="30000" dirty="0">
                <a:effectLst/>
                <a:latin typeface="Calibri" panose="020F0502020204030204" pitchFamily="34" charset="0"/>
              </a:rPr>
              <a:t> versus </a:t>
            </a:r>
            <a:r>
              <a:rPr lang="pl-PL" i="0" baseline="30000" dirty="0" err="1">
                <a:effectLst/>
                <a:latin typeface="Calibri" panose="020F0502020204030204" pitchFamily="34" charset="0"/>
              </a:rPr>
              <a:t>antigenic</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differences</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among</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highly</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pathogenic</a:t>
            </a:r>
            <a:r>
              <a:rPr lang="pl-PL" i="0" baseline="30000" dirty="0">
                <a:effectLst/>
                <a:latin typeface="Calibri" panose="020F0502020204030204" pitchFamily="34" charset="0"/>
              </a:rPr>
              <a:t> H5N1 </a:t>
            </a:r>
            <a:r>
              <a:rPr lang="pl-PL" i="0" baseline="30000" dirty="0" err="1">
                <a:effectLst/>
                <a:latin typeface="Calibri" panose="020F0502020204030204" pitchFamily="34" charset="0"/>
              </a:rPr>
              <a:t>avian</a:t>
            </a:r>
            <a:r>
              <a:rPr lang="pl-PL" i="0" baseline="30000" dirty="0">
                <a:effectLst/>
                <a:latin typeface="Calibri" panose="020F0502020204030204" pitchFamily="34" charset="0"/>
              </a:rPr>
              <a:t> influenza A </a:t>
            </a:r>
            <a:r>
              <a:rPr lang="pl-PL" i="0" baseline="30000" dirty="0" err="1">
                <a:effectLst/>
                <a:latin typeface="Calibri" panose="020F0502020204030204" pitchFamily="34" charset="0"/>
              </a:rPr>
              <a:t>viruses</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Consequences</a:t>
            </a:r>
            <a:r>
              <a:rPr lang="pl-PL" i="0" baseline="30000" dirty="0">
                <a:effectLst/>
                <a:latin typeface="Calibri" panose="020F0502020204030204" pitchFamily="34" charset="0"/>
              </a:rPr>
              <a:t> for </a:t>
            </a:r>
            <a:r>
              <a:rPr lang="pl-PL" i="0" baseline="30000" dirty="0" err="1">
                <a:effectLst/>
                <a:latin typeface="Calibri" panose="020F0502020204030204" pitchFamily="34" charset="0"/>
              </a:rPr>
              <a:t>vaccine</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strain</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selection</a:t>
            </a:r>
            <a:r>
              <a:rPr lang="pl-PL" i="0" baseline="30000" dirty="0">
                <a:effectLst/>
                <a:latin typeface="Calibri" panose="020F0502020204030204" pitchFamily="34" charset="0"/>
              </a:rPr>
              <a:t>. </a:t>
            </a:r>
            <a:r>
              <a:rPr lang="pl-PL" i="1" baseline="30000" dirty="0" err="1">
                <a:effectLst/>
                <a:latin typeface="Calibri" panose="020F0502020204030204" pitchFamily="34" charset="0"/>
              </a:rPr>
              <a:t>Virology</a:t>
            </a:r>
            <a:r>
              <a:rPr lang="pl-PL" i="1" baseline="30000" dirty="0">
                <a:effectLst/>
                <a:latin typeface="Calibri" panose="020F0502020204030204" pitchFamily="34" charset="0"/>
              </a:rPr>
              <a:t> (New York, N.Y.)</a:t>
            </a:r>
            <a:r>
              <a:rPr lang="pl-PL" i="0" baseline="30000" dirty="0">
                <a:effectLst/>
                <a:latin typeface="Calibri" panose="020F0502020204030204" pitchFamily="34" charset="0"/>
              </a:rPr>
              <a:t>. [Online] 50383–93.. (2017) </a:t>
            </a:r>
            <a:r>
              <a:rPr lang="pl-PL" i="0" baseline="30000" dirty="0" err="1">
                <a:effectLst/>
                <a:latin typeface="Calibri" panose="020F0502020204030204" pitchFamily="34" charset="0"/>
              </a:rPr>
              <a:t>Genetic</a:t>
            </a:r>
            <a:r>
              <a:rPr lang="pl-PL" i="0" baseline="30000" dirty="0">
                <a:effectLst/>
                <a:latin typeface="Calibri" panose="020F0502020204030204" pitchFamily="34" charset="0"/>
              </a:rPr>
              <a:t> versus </a:t>
            </a:r>
            <a:r>
              <a:rPr lang="pl-PL" i="0" baseline="30000" dirty="0" err="1">
                <a:effectLst/>
                <a:latin typeface="Calibri" panose="020F0502020204030204" pitchFamily="34" charset="0"/>
              </a:rPr>
              <a:t>antigenic</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differences</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among</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highly</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pathogenic</a:t>
            </a:r>
            <a:r>
              <a:rPr lang="pl-PL" i="0" baseline="30000" dirty="0">
                <a:effectLst/>
                <a:latin typeface="Calibri" panose="020F0502020204030204" pitchFamily="34" charset="0"/>
              </a:rPr>
              <a:t> H5N1 </a:t>
            </a:r>
            <a:r>
              <a:rPr lang="pl-PL" i="0" baseline="30000" dirty="0" err="1">
                <a:effectLst/>
                <a:latin typeface="Calibri" panose="020F0502020204030204" pitchFamily="34" charset="0"/>
              </a:rPr>
              <a:t>avian</a:t>
            </a:r>
            <a:r>
              <a:rPr lang="pl-PL" i="0" baseline="30000" dirty="0">
                <a:effectLst/>
                <a:latin typeface="Calibri" panose="020F0502020204030204" pitchFamily="34" charset="0"/>
              </a:rPr>
              <a:t> influenza A </a:t>
            </a:r>
            <a:r>
              <a:rPr lang="pl-PL" i="0" baseline="30000" dirty="0" err="1">
                <a:effectLst/>
                <a:latin typeface="Calibri" panose="020F0502020204030204" pitchFamily="34" charset="0"/>
              </a:rPr>
              <a:t>viruses</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Consequences</a:t>
            </a:r>
            <a:r>
              <a:rPr lang="pl-PL" i="0" baseline="30000" dirty="0">
                <a:effectLst/>
                <a:latin typeface="Calibri" panose="020F0502020204030204" pitchFamily="34" charset="0"/>
              </a:rPr>
              <a:t> for </a:t>
            </a:r>
            <a:r>
              <a:rPr lang="pl-PL" i="0" baseline="30000" dirty="0" err="1">
                <a:effectLst/>
                <a:latin typeface="Calibri" panose="020F0502020204030204" pitchFamily="34" charset="0"/>
              </a:rPr>
              <a:t>vaccine</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strain</a:t>
            </a:r>
            <a:r>
              <a:rPr lang="pl-PL" i="0" baseline="30000" dirty="0">
                <a:effectLst/>
                <a:latin typeface="Calibri" panose="020F0502020204030204" pitchFamily="34" charset="0"/>
              </a:rPr>
              <a:t> </a:t>
            </a:r>
            <a:r>
              <a:rPr lang="pl-PL" i="0" baseline="30000" dirty="0" err="1">
                <a:effectLst/>
                <a:latin typeface="Calibri" panose="020F0502020204030204" pitchFamily="34" charset="0"/>
              </a:rPr>
              <a:t>selection</a:t>
            </a:r>
            <a:r>
              <a:rPr lang="pl-PL" i="0" baseline="30000" dirty="0">
                <a:effectLst/>
                <a:latin typeface="Calibri" panose="020F0502020204030204" pitchFamily="34" charset="0"/>
              </a:rPr>
              <a:t>. </a:t>
            </a:r>
            <a:r>
              <a:rPr lang="pl-PL" i="1" baseline="30000" dirty="0" err="1">
                <a:effectLst/>
                <a:latin typeface="Calibri" panose="020F0502020204030204" pitchFamily="34" charset="0"/>
              </a:rPr>
              <a:t>Virology</a:t>
            </a:r>
            <a:r>
              <a:rPr lang="pl-PL" i="1" baseline="30000" dirty="0">
                <a:effectLst/>
                <a:latin typeface="Calibri" panose="020F0502020204030204" pitchFamily="34" charset="0"/>
              </a:rPr>
              <a:t> (New York, N.Y.)</a:t>
            </a:r>
            <a:r>
              <a:rPr lang="pl-PL" i="0" baseline="30000" dirty="0">
                <a:effectLst/>
                <a:latin typeface="Calibri" panose="020F0502020204030204" pitchFamily="34" charset="0"/>
              </a:rPr>
              <a:t>. [Online] 50383–93 </a:t>
            </a:r>
          </a:p>
          <a:p>
            <a:pPr marL="0" indent="0">
              <a:buNone/>
            </a:pPr>
            <a:r>
              <a:rPr lang="pl-PL" sz="1400" b="0" i="0" dirty="0" err="1">
                <a:solidFill>
                  <a:srgbClr val="000000"/>
                </a:solidFill>
                <a:effectLst/>
                <a:latin typeface="Calibri" panose="020F0502020204030204" pitchFamily="34" charset="0"/>
              </a:rPr>
              <a:t>Verywell</a:t>
            </a:r>
            <a:r>
              <a:rPr lang="pl-PL" sz="1400" b="0" i="0" dirty="0">
                <a:solidFill>
                  <a:srgbClr val="000000"/>
                </a:solidFill>
                <a:effectLst/>
                <a:latin typeface="Calibri" panose="020F0502020204030204" pitchFamily="34" charset="0"/>
              </a:rPr>
              <a:t> </a:t>
            </a:r>
            <a:r>
              <a:rPr lang="pl-PL" sz="1400" b="0" i="0" dirty="0" err="1">
                <a:solidFill>
                  <a:srgbClr val="000000"/>
                </a:solidFill>
                <a:effectLst/>
                <a:latin typeface="Calibri" panose="020F0502020204030204" pitchFamily="34" charset="0"/>
              </a:rPr>
              <a:t>Health</a:t>
            </a:r>
            <a:r>
              <a:rPr lang="pl-PL" sz="1400" b="0" i="0" dirty="0">
                <a:solidFill>
                  <a:srgbClr val="000000"/>
                </a:solidFill>
                <a:effectLst/>
                <a:latin typeface="Calibri" panose="020F0502020204030204" pitchFamily="34" charset="0"/>
              </a:rPr>
              <a:t>. 2021. </a:t>
            </a:r>
            <a:r>
              <a:rPr lang="pl-PL" sz="1400" b="0" i="1" dirty="0">
                <a:solidFill>
                  <a:srgbClr val="000000"/>
                </a:solidFill>
                <a:effectLst/>
                <a:latin typeface="Calibri" panose="020F0502020204030204" pitchFamily="34" charset="0"/>
              </a:rPr>
              <a:t>How Many </a:t>
            </a:r>
            <a:r>
              <a:rPr lang="pl-PL" sz="1400" b="0" i="1" dirty="0" err="1">
                <a:solidFill>
                  <a:srgbClr val="000000"/>
                </a:solidFill>
                <a:effectLst/>
                <a:latin typeface="Calibri" panose="020F0502020204030204" pitchFamily="34" charset="0"/>
              </a:rPr>
              <a:t>Different</a:t>
            </a:r>
            <a:r>
              <a:rPr lang="pl-PL" sz="1400" b="0" i="1" dirty="0">
                <a:solidFill>
                  <a:srgbClr val="000000"/>
                </a:solidFill>
                <a:effectLst/>
                <a:latin typeface="Calibri" panose="020F0502020204030204" pitchFamily="34" charset="0"/>
              </a:rPr>
              <a:t> </a:t>
            </a:r>
            <a:r>
              <a:rPr lang="pl-PL" sz="1400" b="0" i="1" dirty="0" err="1">
                <a:solidFill>
                  <a:srgbClr val="000000"/>
                </a:solidFill>
                <a:effectLst/>
                <a:latin typeface="Calibri" panose="020F0502020204030204" pitchFamily="34" charset="0"/>
              </a:rPr>
              <a:t>Types</a:t>
            </a:r>
            <a:r>
              <a:rPr lang="pl-PL" sz="1400" b="0" i="1" dirty="0">
                <a:solidFill>
                  <a:srgbClr val="000000"/>
                </a:solidFill>
                <a:effectLst/>
                <a:latin typeface="Calibri" panose="020F0502020204030204" pitchFamily="34" charset="0"/>
              </a:rPr>
              <a:t> of </a:t>
            </a:r>
            <a:r>
              <a:rPr lang="pl-PL" sz="1400" b="0" i="1" dirty="0" err="1">
                <a:solidFill>
                  <a:srgbClr val="000000"/>
                </a:solidFill>
                <a:effectLst/>
                <a:latin typeface="Calibri" panose="020F0502020204030204" pitchFamily="34" charset="0"/>
              </a:rPr>
              <a:t>Flu</a:t>
            </a:r>
            <a:r>
              <a:rPr lang="pl-PL" sz="1400" b="0" i="1" dirty="0">
                <a:solidFill>
                  <a:srgbClr val="000000"/>
                </a:solidFill>
                <a:effectLst/>
                <a:latin typeface="Calibri" panose="020F0502020204030204" pitchFamily="34" charset="0"/>
              </a:rPr>
              <a:t> </a:t>
            </a:r>
            <a:r>
              <a:rPr lang="pl-PL" sz="1400" b="0" i="1" dirty="0" err="1">
                <a:solidFill>
                  <a:srgbClr val="000000"/>
                </a:solidFill>
                <a:effectLst/>
                <a:latin typeface="Calibri" panose="020F0502020204030204" pitchFamily="34" charset="0"/>
              </a:rPr>
              <a:t>Are</a:t>
            </a:r>
            <a:r>
              <a:rPr lang="pl-PL" sz="1400" b="0" i="1" dirty="0">
                <a:solidFill>
                  <a:srgbClr val="000000"/>
                </a:solidFill>
                <a:effectLst/>
                <a:latin typeface="Calibri" panose="020F0502020204030204" pitchFamily="34" charset="0"/>
              </a:rPr>
              <a:t> </a:t>
            </a:r>
            <a:r>
              <a:rPr lang="pl-PL" sz="1400" b="0" i="1" dirty="0" err="1">
                <a:solidFill>
                  <a:srgbClr val="000000"/>
                </a:solidFill>
                <a:effectLst/>
                <a:latin typeface="Calibri" panose="020F0502020204030204" pitchFamily="34" charset="0"/>
              </a:rPr>
              <a:t>There</a:t>
            </a:r>
            <a:r>
              <a:rPr lang="pl-PL" sz="1400" b="0" i="1" dirty="0">
                <a:solidFill>
                  <a:srgbClr val="000000"/>
                </a:solidFill>
                <a:effectLst/>
                <a:latin typeface="Calibri" panose="020F0502020204030204" pitchFamily="34" charset="0"/>
              </a:rPr>
              <a:t>?</a:t>
            </a:r>
            <a:r>
              <a:rPr lang="pl-PL" sz="1400" b="0" i="0" dirty="0">
                <a:solidFill>
                  <a:srgbClr val="000000"/>
                </a:solidFill>
                <a:effectLst/>
                <a:latin typeface="Calibri" panose="020F0502020204030204" pitchFamily="34" charset="0"/>
              </a:rPr>
              <a:t>. [online] </a:t>
            </a:r>
            <a:r>
              <a:rPr lang="pl-PL" sz="1400" b="0" i="0" dirty="0" err="1">
                <a:solidFill>
                  <a:srgbClr val="000000"/>
                </a:solidFill>
                <a:effectLst/>
                <a:latin typeface="Calibri" panose="020F0502020204030204" pitchFamily="34" charset="0"/>
              </a:rPr>
              <a:t>Available</a:t>
            </a:r>
            <a:r>
              <a:rPr lang="pl-PL" sz="1400" b="0" i="0" dirty="0">
                <a:solidFill>
                  <a:srgbClr val="000000"/>
                </a:solidFill>
                <a:effectLst/>
                <a:latin typeface="Calibri" panose="020F0502020204030204" pitchFamily="34" charset="0"/>
              </a:rPr>
              <a:t> </a:t>
            </a:r>
            <a:r>
              <a:rPr lang="pl-PL" sz="1400" b="0" i="0" dirty="0" err="1">
                <a:solidFill>
                  <a:srgbClr val="000000"/>
                </a:solidFill>
                <a:effectLst/>
                <a:latin typeface="Calibri" panose="020F0502020204030204" pitchFamily="34" charset="0"/>
              </a:rPr>
              <a:t>at</a:t>
            </a:r>
            <a:r>
              <a:rPr lang="pl-PL" sz="1400" b="0" i="0" dirty="0">
                <a:solidFill>
                  <a:srgbClr val="000000"/>
                </a:solidFill>
                <a:effectLst/>
                <a:latin typeface="Calibri" panose="020F0502020204030204" pitchFamily="34" charset="0"/>
              </a:rPr>
              <a:t>: &lt;</a:t>
            </a:r>
            <a:r>
              <a:rPr lang="pl-PL" sz="1400" b="0" i="0" dirty="0" err="1">
                <a:solidFill>
                  <a:srgbClr val="000000"/>
                </a:solidFill>
                <a:effectLst/>
                <a:latin typeface="Calibri" panose="020F0502020204030204" pitchFamily="34" charset="0"/>
              </a:rPr>
              <a:t>https</a:t>
            </a:r>
            <a:r>
              <a:rPr lang="pl-PL" sz="1400" b="0" i="0" dirty="0">
                <a:solidFill>
                  <a:srgbClr val="000000"/>
                </a:solidFill>
                <a:effectLst/>
                <a:latin typeface="Calibri" panose="020F0502020204030204" pitchFamily="34" charset="0"/>
              </a:rPr>
              <a:t>://</a:t>
            </a:r>
            <a:r>
              <a:rPr lang="pl-PL" sz="1400" b="0" i="0" dirty="0" err="1">
                <a:solidFill>
                  <a:srgbClr val="000000"/>
                </a:solidFill>
                <a:effectLst/>
                <a:latin typeface="Calibri" panose="020F0502020204030204" pitchFamily="34" charset="0"/>
              </a:rPr>
              <a:t>www.verywellhealth.com</a:t>
            </a:r>
            <a:r>
              <a:rPr lang="pl-PL" sz="1400" b="0" i="0" dirty="0">
                <a:solidFill>
                  <a:srgbClr val="000000"/>
                </a:solidFill>
                <a:effectLst/>
                <a:latin typeface="Calibri" panose="020F0502020204030204" pitchFamily="34" charset="0"/>
              </a:rPr>
              <a:t>/learn-about-different-types-of-flu-770509&gt; [</a:t>
            </a:r>
            <a:r>
              <a:rPr lang="pl-PL" sz="1400" b="0" i="0" dirty="0" err="1">
                <a:solidFill>
                  <a:srgbClr val="000000"/>
                </a:solidFill>
                <a:effectLst/>
                <a:latin typeface="Calibri" panose="020F0502020204030204" pitchFamily="34" charset="0"/>
              </a:rPr>
              <a:t>Accessed</a:t>
            </a:r>
            <a:r>
              <a:rPr lang="pl-PL" sz="1400" b="0" i="0" dirty="0">
                <a:solidFill>
                  <a:srgbClr val="000000"/>
                </a:solidFill>
                <a:effectLst/>
                <a:latin typeface="Calibri" panose="020F0502020204030204" pitchFamily="34" charset="0"/>
              </a:rPr>
              <a:t> 15 </a:t>
            </a:r>
            <a:r>
              <a:rPr lang="pl-PL" sz="1400" b="0" i="0" dirty="0" err="1">
                <a:solidFill>
                  <a:srgbClr val="000000"/>
                </a:solidFill>
                <a:effectLst/>
                <a:latin typeface="Calibri" panose="020F0502020204030204" pitchFamily="34" charset="0"/>
              </a:rPr>
              <a:t>October</a:t>
            </a:r>
            <a:r>
              <a:rPr lang="pl-PL" sz="1400" b="0" i="0" dirty="0">
                <a:solidFill>
                  <a:srgbClr val="000000"/>
                </a:solidFill>
                <a:effectLst/>
                <a:latin typeface="Calibri" panose="020F0502020204030204" pitchFamily="34" charset="0"/>
              </a:rPr>
              <a:t> 2021].</a:t>
            </a:r>
          </a:p>
          <a:p>
            <a:pPr marL="0" indent="0">
              <a:buNone/>
            </a:pPr>
            <a:r>
              <a:rPr lang="pl-PL" i="0" baseline="-25000" dirty="0" err="1">
                <a:effectLst/>
                <a:latin typeface="Calibri" panose="020F0502020204030204" pitchFamily="34" charset="0"/>
              </a:rPr>
              <a:t>Who.int</a:t>
            </a:r>
            <a:r>
              <a:rPr lang="pl-PL" i="0" baseline="-25000" dirty="0">
                <a:effectLst/>
                <a:latin typeface="Calibri" panose="020F0502020204030204" pitchFamily="34" charset="0"/>
              </a:rPr>
              <a:t>. 2021. </a:t>
            </a:r>
            <a:r>
              <a:rPr lang="pl-PL" i="1" baseline="-25000" dirty="0">
                <a:effectLst/>
                <a:latin typeface="Calibri" panose="020F0502020204030204" pitchFamily="34" charset="0"/>
              </a:rPr>
              <a:t>Influenza: </a:t>
            </a:r>
            <a:r>
              <a:rPr lang="pl-PL" i="1" baseline="-25000" dirty="0" err="1">
                <a:effectLst/>
                <a:latin typeface="Calibri" panose="020F0502020204030204" pitchFamily="34" charset="0"/>
              </a:rPr>
              <a:t>are</a:t>
            </a:r>
            <a:r>
              <a:rPr lang="pl-PL" i="1" baseline="-25000" dirty="0">
                <a:effectLst/>
                <a:latin typeface="Calibri" panose="020F0502020204030204" pitchFamily="34" charset="0"/>
              </a:rPr>
              <a:t> we </a:t>
            </a:r>
            <a:r>
              <a:rPr lang="pl-PL" i="1" baseline="-25000" dirty="0" err="1">
                <a:effectLst/>
                <a:latin typeface="Calibri" panose="020F0502020204030204" pitchFamily="34" charset="0"/>
              </a:rPr>
              <a:t>ready</a:t>
            </a:r>
            <a:r>
              <a:rPr lang="pl-PL" i="1" baseline="-25000" dirty="0">
                <a:effectLst/>
                <a:latin typeface="Calibri" panose="020F0502020204030204" pitchFamily="34" charset="0"/>
              </a:rPr>
              <a:t>?</a:t>
            </a:r>
            <a:r>
              <a:rPr lang="pl-PL" i="0" baseline="-25000" dirty="0">
                <a:effectLst/>
                <a:latin typeface="Calibri" panose="020F0502020204030204" pitchFamily="34" charset="0"/>
              </a:rPr>
              <a:t>. [online] </a:t>
            </a:r>
            <a:r>
              <a:rPr lang="pl-PL" i="0" baseline="-25000" dirty="0" err="1">
                <a:effectLst/>
                <a:latin typeface="Calibri" panose="020F0502020204030204" pitchFamily="34" charset="0"/>
              </a:rPr>
              <a:t>Available</a:t>
            </a:r>
            <a:r>
              <a:rPr lang="pl-PL" i="0" baseline="-25000" dirty="0">
                <a:effectLst/>
                <a:latin typeface="Calibri" panose="020F0502020204030204" pitchFamily="34" charset="0"/>
              </a:rPr>
              <a:t> </a:t>
            </a:r>
            <a:r>
              <a:rPr lang="pl-PL" i="0" baseline="-25000" dirty="0" err="1">
                <a:effectLst/>
                <a:latin typeface="Calibri" panose="020F0502020204030204" pitchFamily="34" charset="0"/>
              </a:rPr>
              <a:t>at</a:t>
            </a:r>
            <a:r>
              <a:rPr lang="pl-PL" i="0" baseline="-25000" dirty="0">
                <a:effectLst/>
                <a:latin typeface="Calibri" panose="020F0502020204030204" pitchFamily="34" charset="0"/>
              </a:rPr>
              <a:t>: &lt;</a:t>
            </a:r>
            <a:r>
              <a:rPr lang="pl-PL" i="0" baseline="-25000" dirty="0" err="1">
                <a:effectLst/>
                <a:latin typeface="Calibri" panose="020F0502020204030204" pitchFamily="34" charset="0"/>
              </a:rPr>
              <a:t>https</a:t>
            </a:r>
            <a:r>
              <a:rPr lang="pl-PL" i="0" baseline="-25000" dirty="0">
                <a:effectLst/>
                <a:latin typeface="Calibri" panose="020F0502020204030204" pitchFamily="34" charset="0"/>
              </a:rPr>
              <a:t>://</a:t>
            </a:r>
            <a:r>
              <a:rPr lang="pl-PL" i="0" baseline="-25000" dirty="0" err="1">
                <a:effectLst/>
                <a:latin typeface="Calibri" panose="020F0502020204030204" pitchFamily="34" charset="0"/>
              </a:rPr>
              <a:t>www.who.int</a:t>
            </a:r>
            <a:r>
              <a:rPr lang="pl-PL" i="0" baseline="-25000" dirty="0">
                <a:effectLst/>
                <a:latin typeface="Calibri" panose="020F0502020204030204" pitchFamily="34" charset="0"/>
              </a:rPr>
              <a:t>/news-</a:t>
            </a:r>
            <a:r>
              <a:rPr lang="pl-PL" i="0" baseline="-25000" dirty="0" err="1">
                <a:effectLst/>
                <a:latin typeface="Calibri" panose="020F0502020204030204" pitchFamily="34" charset="0"/>
              </a:rPr>
              <a:t>room</a:t>
            </a:r>
            <a:r>
              <a:rPr lang="pl-PL" i="0" baseline="-25000" dirty="0">
                <a:effectLst/>
                <a:latin typeface="Calibri" panose="020F0502020204030204" pitchFamily="34" charset="0"/>
              </a:rPr>
              <a:t>/</a:t>
            </a:r>
            <a:r>
              <a:rPr lang="pl-PL" i="0" baseline="-25000" dirty="0" err="1">
                <a:effectLst/>
                <a:latin typeface="Calibri" panose="020F0502020204030204" pitchFamily="34" charset="0"/>
              </a:rPr>
              <a:t>spotlight</a:t>
            </a:r>
            <a:r>
              <a:rPr lang="pl-PL" i="0" baseline="-25000" dirty="0">
                <a:effectLst/>
                <a:latin typeface="Calibri" panose="020F0502020204030204" pitchFamily="34" charset="0"/>
              </a:rPr>
              <a:t>/influenza-</a:t>
            </a:r>
            <a:r>
              <a:rPr lang="pl-PL" i="0" baseline="-25000" dirty="0" err="1">
                <a:effectLst/>
                <a:latin typeface="Calibri" panose="020F0502020204030204" pitchFamily="34" charset="0"/>
              </a:rPr>
              <a:t>are</a:t>
            </a:r>
            <a:r>
              <a:rPr lang="pl-PL" i="0" baseline="-25000" dirty="0">
                <a:effectLst/>
                <a:latin typeface="Calibri" panose="020F0502020204030204" pitchFamily="34" charset="0"/>
              </a:rPr>
              <a:t>-we-</a:t>
            </a:r>
            <a:r>
              <a:rPr lang="pl-PL" i="0" baseline="-25000" dirty="0" err="1">
                <a:effectLst/>
                <a:latin typeface="Calibri" panose="020F0502020204030204" pitchFamily="34" charset="0"/>
              </a:rPr>
              <a:t>ready</a:t>
            </a:r>
            <a:r>
              <a:rPr lang="pl-PL" i="0" baseline="-25000" dirty="0">
                <a:effectLst/>
                <a:latin typeface="Calibri" panose="020F0502020204030204" pitchFamily="34" charset="0"/>
              </a:rPr>
              <a:t>&gt; [</a:t>
            </a:r>
            <a:r>
              <a:rPr lang="pl-PL" i="0" baseline="-25000" dirty="0" err="1">
                <a:effectLst/>
                <a:latin typeface="Calibri" panose="020F0502020204030204" pitchFamily="34" charset="0"/>
              </a:rPr>
              <a:t>Accessed</a:t>
            </a:r>
            <a:r>
              <a:rPr lang="pl-PL" i="0" baseline="-25000" dirty="0">
                <a:effectLst/>
                <a:latin typeface="Calibri" panose="020F0502020204030204" pitchFamily="34" charset="0"/>
              </a:rPr>
              <a:t> 17 </a:t>
            </a:r>
            <a:r>
              <a:rPr lang="pl-PL" i="0" baseline="-25000" dirty="0" err="1">
                <a:effectLst/>
                <a:latin typeface="Calibri" panose="020F0502020204030204" pitchFamily="34" charset="0"/>
              </a:rPr>
              <a:t>October</a:t>
            </a:r>
            <a:r>
              <a:rPr lang="pl-PL" i="0" baseline="-25000" dirty="0">
                <a:effectLst/>
                <a:latin typeface="Calibri" panose="020F0502020204030204" pitchFamily="34" charset="0"/>
              </a:rPr>
              <a:t> 2021].</a:t>
            </a:r>
            <a:endParaRPr lang="pl-PL" baseline="-25000" dirty="0">
              <a:latin typeface="Calibri" panose="020F0502020204030204" pitchFamily="34" charset="0"/>
            </a:endParaRPr>
          </a:p>
          <a:p>
            <a:pPr marL="0" indent="0">
              <a:buNone/>
            </a:pPr>
            <a:endParaRPr lang="pl-PL" sz="1800" b="1" baseline="30000" dirty="0">
              <a:latin typeface="Calibri" panose="020F0502020204030204" pitchFamily="34" charset="0"/>
            </a:endParaRPr>
          </a:p>
          <a:p>
            <a:pPr marL="0" indent="0">
              <a:buNone/>
            </a:pPr>
            <a:r>
              <a:rPr lang="pl-PL" sz="1800" b="1" baseline="30000" dirty="0">
                <a:latin typeface="Calibri" panose="020F0502020204030204" pitchFamily="34" charset="0"/>
              </a:rPr>
              <a:t>                                                 </a:t>
            </a:r>
          </a:p>
          <a:p>
            <a:pPr marL="0" indent="0">
              <a:buNone/>
            </a:pPr>
            <a:endParaRPr lang="pl-PL" baseline="30000" dirty="0"/>
          </a:p>
        </p:txBody>
      </p:sp>
      <p:sp>
        <p:nvSpPr>
          <p:cNvPr id="4" name="TextBox 3">
            <a:extLst>
              <a:ext uri="{FF2B5EF4-FFF2-40B4-BE49-F238E27FC236}">
                <a16:creationId xmlns:a16="http://schemas.microsoft.com/office/drawing/2014/main" id="{5394513A-E639-334F-8A65-B899BF256334}"/>
              </a:ext>
            </a:extLst>
          </p:cNvPr>
          <p:cNvSpPr txBox="1"/>
          <p:nvPr/>
        </p:nvSpPr>
        <p:spPr>
          <a:xfrm>
            <a:off x="10770806" y="6144762"/>
            <a:ext cx="1147157" cy="523220"/>
          </a:xfrm>
          <a:prstGeom prst="rect">
            <a:avLst/>
          </a:prstGeom>
          <a:noFill/>
        </p:spPr>
        <p:txBody>
          <a:bodyPr wrap="square" rtlCol="0">
            <a:spAutoFit/>
          </a:bodyPr>
          <a:lstStyle/>
          <a:p>
            <a:r>
              <a:rPr lang="en-US" sz="2800" dirty="0"/>
              <a:t>Magdalena</a:t>
            </a:r>
          </a:p>
        </p:txBody>
      </p:sp>
    </p:spTree>
    <p:extLst>
      <p:ext uri="{BB962C8B-B14F-4D97-AF65-F5344CB8AC3E}">
        <p14:creationId xmlns:p14="http://schemas.microsoft.com/office/powerpoint/2010/main" val="14988915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az 4">
            <a:extLst>
              <a:ext uri="{FF2B5EF4-FFF2-40B4-BE49-F238E27FC236}">
                <a16:creationId xmlns:a16="http://schemas.microsoft.com/office/drawing/2014/main" id="{99B22302-44FE-BB41-AAB9-9FC54649A1B9}"/>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23290" r="1" b="20882"/>
          <a:stretch/>
        </p:blipFill>
        <p:spPr>
          <a:xfrm>
            <a:off x="305" y="10"/>
            <a:ext cx="12191695" cy="6857990"/>
          </a:xfrm>
          <a:prstGeom prst="rect">
            <a:avLst/>
          </a:prstGeom>
        </p:spPr>
      </p:pic>
      <p:sp>
        <p:nvSpPr>
          <p:cNvPr id="2" name="Tytuł 1">
            <a:extLst>
              <a:ext uri="{FF2B5EF4-FFF2-40B4-BE49-F238E27FC236}">
                <a16:creationId xmlns:a16="http://schemas.microsoft.com/office/drawing/2014/main" id="{561F94F4-DE88-4A4D-ACF0-193DE532D789}"/>
              </a:ext>
            </a:extLst>
          </p:cNvPr>
          <p:cNvSpPr>
            <a:spLocks noGrp="1"/>
          </p:cNvSpPr>
          <p:nvPr>
            <p:ph type="title"/>
          </p:nvPr>
        </p:nvSpPr>
        <p:spPr>
          <a:xfrm>
            <a:off x="1130270" y="149808"/>
            <a:ext cx="10618964" cy="827511"/>
          </a:xfrm>
        </p:spPr>
        <p:txBody>
          <a:bodyPr anchor="t">
            <a:normAutofit fontScale="90000"/>
          </a:bodyPr>
          <a:lstStyle/>
          <a:p>
            <a:r>
              <a:rPr lang="en-GB" dirty="0">
                <a:solidFill>
                  <a:schemeClr val="tx1"/>
                </a:solidFill>
                <a:latin typeface="Calibri" panose="020F0502020204030204" pitchFamily="34" charset="0"/>
                <a:cs typeface="Calibri" panose="020F0502020204030204" pitchFamily="34" charset="0"/>
              </a:rPr>
              <a:t>Influenza -  Definition</a:t>
            </a:r>
            <a:endParaRPr lang="pl-PL" dirty="0">
              <a:solidFill>
                <a:schemeClr val="tx1"/>
              </a:solidFill>
              <a:latin typeface="Calibri" panose="020F0502020204030204" pitchFamily="34" charset="0"/>
              <a:cs typeface="Calibri" panose="020F0502020204030204" pitchFamily="34" charset="0"/>
            </a:endParaRPr>
          </a:p>
        </p:txBody>
      </p:sp>
      <p:sp>
        <p:nvSpPr>
          <p:cNvPr id="6" name="Content Placeholder 7">
            <a:extLst>
              <a:ext uri="{FF2B5EF4-FFF2-40B4-BE49-F238E27FC236}">
                <a16:creationId xmlns:a16="http://schemas.microsoft.com/office/drawing/2014/main" id="{372EEA92-E913-4813-B840-5894E684B3FE}"/>
              </a:ext>
            </a:extLst>
          </p:cNvPr>
          <p:cNvSpPr>
            <a:spLocks noGrp="1"/>
          </p:cNvSpPr>
          <p:nvPr>
            <p:ph sz="quarter" idx="13"/>
          </p:nvPr>
        </p:nvSpPr>
        <p:spPr>
          <a:xfrm>
            <a:off x="192610" y="1127117"/>
            <a:ext cx="10869118" cy="5581075"/>
          </a:xfrm>
        </p:spPr>
        <p:txBody>
          <a:bodyPr anchor="t">
            <a:normAutofit fontScale="92500" lnSpcReduction="10000"/>
          </a:bodyPr>
          <a:lstStyle/>
          <a:p>
            <a:pPr marL="0" indent="0">
              <a:buNone/>
            </a:pPr>
            <a:r>
              <a:rPr lang="en-GB" dirty="0">
                <a:latin typeface="Calibri" panose="020F0502020204030204" pitchFamily="34" charset="0"/>
                <a:cs typeface="Calibri" panose="020F0502020204030204" pitchFamily="34" charset="0"/>
              </a:rPr>
              <a:t>According to National Health Service (NHS) (2021), influenza is a type of respiratory illness characterised by the following symptoms:</a:t>
            </a:r>
          </a:p>
          <a:p>
            <a:r>
              <a:rPr lang="en-GB" dirty="0">
                <a:latin typeface="Calibri" panose="020F0502020204030204" pitchFamily="34" charset="0"/>
                <a:cs typeface="Calibri" panose="020F0502020204030204" pitchFamily="34" charset="0"/>
              </a:rPr>
              <a:t>Cough</a:t>
            </a:r>
          </a:p>
          <a:p>
            <a:r>
              <a:rPr lang="en-GB" dirty="0">
                <a:latin typeface="Calibri" panose="020F0502020204030204" pitchFamily="34" charset="0"/>
                <a:cs typeface="Calibri" panose="020F0502020204030204" pitchFamily="34" charset="0"/>
              </a:rPr>
              <a:t>Fever</a:t>
            </a:r>
          </a:p>
          <a:p>
            <a:r>
              <a:rPr lang="en-GB" dirty="0">
                <a:latin typeface="Calibri" panose="020F0502020204030204" pitchFamily="34" charset="0"/>
                <a:cs typeface="Calibri" panose="020F0502020204030204" pitchFamily="34" charset="0"/>
              </a:rPr>
              <a:t>Runny nose</a:t>
            </a:r>
          </a:p>
          <a:p>
            <a:r>
              <a:rPr lang="en-GB" dirty="0">
                <a:latin typeface="Calibri" panose="020F0502020204030204" pitchFamily="34" charset="0"/>
                <a:cs typeface="Calibri" panose="020F0502020204030204" pitchFamily="34" charset="0"/>
              </a:rPr>
              <a:t>Fatigue</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As point out by Olsen (2016),  influenza can cause more severe symptoms such as severe muscle pain,  bacterial pneumonia and even seizures.</a:t>
            </a:r>
          </a:p>
        </p:txBody>
      </p:sp>
      <p:sp>
        <p:nvSpPr>
          <p:cNvPr id="7" name="TextBox 6">
            <a:extLst>
              <a:ext uri="{FF2B5EF4-FFF2-40B4-BE49-F238E27FC236}">
                <a16:creationId xmlns:a16="http://schemas.microsoft.com/office/drawing/2014/main" id="{94928055-FC56-2048-BDF1-B0BB56A10675}"/>
              </a:ext>
            </a:extLst>
          </p:cNvPr>
          <p:cNvSpPr txBox="1"/>
          <p:nvPr/>
        </p:nvSpPr>
        <p:spPr>
          <a:xfrm>
            <a:off x="11061728" y="6396335"/>
            <a:ext cx="850604" cy="461665"/>
          </a:xfrm>
          <a:prstGeom prst="rect">
            <a:avLst/>
          </a:prstGeom>
          <a:noFill/>
        </p:spPr>
        <p:txBody>
          <a:bodyPr wrap="square" rtlCol="0">
            <a:spAutoFit/>
          </a:bodyPr>
          <a:lstStyle/>
          <a:p>
            <a:r>
              <a:rPr lang="en-US" sz="2400" dirty="0"/>
              <a:t>Dominika</a:t>
            </a:r>
            <a:endParaRPr lang="en-US" dirty="0"/>
          </a:p>
        </p:txBody>
      </p:sp>
    </p:spTree>
    <p:extLst>
      <p:ext uri="{BB962C8B-B14F-4D97-AF65-F5344CB8AC3E}">
        <p14:creationId xmlns:p14="http://schemas.microsoft.com/office/powerpoint/2010/main" val="1574399753"/>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F1BF47C6-3DE9-1F4F-876D-DA0EE5C5B235}"/>
              </a:ext>
            </a:extLst>
          </p:cNvPr>
          <p:cNvSpPr>
            <a:spLocks noGrp="1"/>
          </p:cNvSpPr>
          <p:nvPr>
            <p:ph type="title"/>
          </p:nvPr>
        </p:nvSpPr>
        <p:spPr>
          <a:xfrm>
            <a:off x="782639" y="404019"/>
            <a:ext cx="10515600" cy="1325563"/>
          </a:xfrm>
        </p:spPr>
        <p:txBody>
          <a:bodyPr/>
          <a:lstStyle/>
          <a:p>
            <a:r>
              <a:rPr lang="en-GB" dirty="0">
                <a:latin typeface="Calibri" panose="020F0502020204030204" pitchFamily="34" charset="0"/>
                <a:cs typeface="Calibri" panose="020F0502020204030204" pitchFamily="34" charset="0"/>
              </a:rPr>
              <a:t>Cause</a:t>
            </a:r>
            <a:endParaRPr lang="pl-PL" dirty="0">
              <a:latin typeface="Calibri" panose="020F0502020204030204" pitchFamily="34" charset="0"/>
              <a:cs typeface="Calibri" panose="020F0502020204030204" pitchFamily="34" charset="0"/>
            </a:endParaRPr>
          </a:p>
        </p:txBody>
      </p:sp>
      <p:sp>
        <p:nvSpPr>
          <p:cNvPr id="3" name="Symbol zastępczy zawartości 2">
            <a:extLst>
              <a:ext uri="{FF2B5EF4-FFF2-40B4-BE49-F238E27FC236}">
                <a16:creationId xmlns:a16="http://schemas.microsoft.com/office/drawing/2014/main" id="{4D8C713C-6B8E-084B-9953-B77AA5BB5930}"/>
              </a:ext>
            </a:extLst>
          </p:cNvPr>
          <p:cNvSpPr>
            <a:spLocks noGrp="1"/>
          </p:cNvSpPr>
          <p:nvPr>
            <p:ph sz="quarter" idx="13"/>
          </p:nvPr>
        </p:nvSpPr>
        <p:spPr/>
        <p:txBody>
          <a:bodyPr>
            <a:normAutofit fontScale="92500" lnSpcReduction="20000"/>
          </a:bodyPr>
          <a:lstStyle/>
          <a:p>
            <a:pPr marL="0" indent="0">
              <a:buNone/>
            </a:pPr>
            <a:r>
              <a:rPr lang="en-GB" dirty="0">
                <a:latin typeface="Calibri" panose="020F0502020204030204" pitchFamily="34" charset="0"/>
                <a:cs typeface="Calibri" panose="020F0502020204030204" pitchFamily="34" charset="0"/>
              </a:rPr>
              <a:t>Influenza is caused by the influenza A and B viruses.</a:t>
            </a:r>
          </a:p>
          <a:p>
            <a:pPr marL="0" indent="0">
              <a:buNone/>
            </a:pPr>
            <a:r>
              <a:rPr lang="en-GB" dirty="0">
                <a:latin typeface="Calibri" panose="020F0502020204030204" pitchFamily="34" charset="0"/>
                <a:cs typeface="Calibri" panose="020F0502020204030204" pitchFamily="34" charset="0"/>
              </a:rPr>
              <a:t>The influenza A virus was discovered in 1933 after Wilson Smith, Christopher Andrewes and Patrick Laidlaw isolated the virus in ferrets. </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The influenza B virus was discovered in 1940, although it was isolated in 1936 by  Thomas Francis. (CDCP,2021).</a:t>
            </a:r>
          </a:p>
        </p:txBody>
      </p:sp>
      <p:sp>
        <p:nvSpPr>
          <p:cNvPr id="4" name="TextBox 3">
            <a:extLst>
              <a:ext uri="{FF2B5EF4-FFF2-40B4-BE49-F238E27FC236}">
                <a16:creationId xmlns:a16="http://schemas.microsoft.com/office/drawing/2014/main" id="{BA126349-D3B2-8848-8F6F-36AEDA70167D}"/>
              </a:ext>
            </a:extLst>
          </p:cNvPr>
          <p:cNvSpPr txBox="1"/>
          <p:nvPr/>
        </p:nvSpPr>
        <p:spPr>
          <a:xfrm>
            <a:off x="10852298" y="6262042"/>
            <a:ext cx="850604" cy="461665"/>
          </a:xfrm>
          <a:prstGeom prst="rect">
            <a:avLst/>
          </a:prstGeom>
          <a:noFill/>
        </p:spPr>
        <p:txBody>
          <a:bodyPr wrap="square" rtlCol="0">
            <a:spAutoFit/>
          </a:bodyPr>
          <a:lstStyle/>
          <a:p>
            <a:r>
              <a:rPr lang="en-US" sz="2400" dirty="0"/>
              <a:t>Dominika</a:t>
            </a:r>
            <a:endParaRPr lang="en-US" dirty="0"/>
          </a:p>
        </p:txBody>
      </p:sp>
    </p:spTree>
    <p:extLst>
      <p:ext uri="{BB962C8B-B14F-4D97-AF65-F5344CB8AC3E}">
        <p14:creationId xmlns:p14="http://schemas.microsoft.com/office/powerpoint/2010/main" val="754794206"/>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49DA46CB-E66A-0248-A550-D99963224ACA}"/>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Vaccine – History and Importance</a:t>
            </a:r>
            <a:endParaRPr lang="pl-PL" dirty="0">
              <a:latin typeface="Calibri" panose="020F0502020204030204" pitchFamily="34" charset="0"/>
              <a:cs typeface="Calibri" panose="020F0502020204030204" pitchFamily="34" charset="0"/>
            </a:endParaRPr>
          </a:p>
        </p:txBody>
      </p:sp>
      <p:sp>
        <p:nvSpPr>
          <p:cNvPr id="3" name="Symbol zastępczy zawartości 2">
            <a:extLst>
              <a:ext uri="{FF2B5EF4-FFF2-40B4-BE49-F238E27FC236}">
                <a16:creationId xmlns:a16="http://schemas.microsoft.com/office/drawing/2014/main" id="{5DF4ED91-59C2-7945-BE24-EA75D7E12A9C}"/>
              </a:ext>
            </a:extLst>
          </p:cNvPr>
          <p:cNvSpPr>
            <a:spLocks noGrp="1"/>
          </p:cNvSpPr>
          <p:nvPr>
            <p:ph sz="quarter" idx="13"/>
          </p:nvPr>
        </p:nvSpPr>
        <p:spPr/>
        <p:txBody>
          <a:bodyPr>
            <a:normAutofit fontScale="77500" lnSpcReduction="20000"/>
          </a:bodyPr>
          <a:lstStyle/>
          <a:p>
            <a:pPr marL="0" indent="0">
              <a:buNone/>
            </a:pPr>
            <a:r>
              <a:rPr lang="en-GB" dirty="0">
                <a:latin typeface="Calibri" panose="020F0502020204030204" pitchFamily="34" charset="0"/>
                <a:cs typeface="Calibri" panose="020F0502020204030204" pitchFamily="34" charset="0"/>
              </a:rPr>
              <a:t>The first inactivated influenza vaccine was developed by researchers from the University of Michigan led by Thomas Francis and Jonas Salk. It was developed in the 1940s(NHS. ,2021).</a:t>
            </a:r>
          </a:p>
          <a:p>
            <a:pPr marL="0" indent="0">
              <a:buNone/>
            </a:pPr>
            <a:r>
              <a:rPr lang="en-GB" dirty="0">
                <a:latin typeface="Calibri" panose="020F0502020204030204" pitchFamily="34" charset="0"/>
                <a:cs typeface="Calibri" panose="020F0502020204030204" pitchFamily="34" charset="0"/>
              </a:rPr>
              <a:t>The influenza vaccine is important because:</a:t>
            </a:r>
          </a:p>
          <a:p>
            <a:r>
              <a:rPr lang="en-GB" dirty="0">
                <a:latin typeface="Calibri" panose="020F0502020204030204" pitchFamily="34" charset="0"/>
                <a:cs typeface="Calibri" panose="020F0502020204030204" pitchFamily="34" charset="0"/>
              </a:rPr>
              <a:t>They reduce the risk of becoming a person becoming ill with influenza</a:t>
            </a:r>
          </a:p>
          <a:p>
            <a:r>
              <a:rPr lang="en-GB" dirty="0">
                <a:latin typeface="Calibri" panose="020F0502020204030204" pitchFamily="34" charset="0"/>
                <a:cs typeface="Calibri" panose="020F0502020204030204" pitchFamily="34" charset="0"/>
              </a:rPr>
              <a:t>They reduce the risk of potentially dangerous complications,</a:t>
            </a:r>
          </a:p>
          <a:p>
            <a:r>
              <a:rPr lang="en-GB" dirty="0">
                <a:latin typeface="Calibri" panose="020F0502020204030204" pitchFamily="34" charset="0"/>
                <a:cs typeface="Calibri" panose="020F0502020204030204" pitchFamily="34" charset="0"/>
              </a:rPr>
              <a:t>If a vaccinated person does become sick influenza, their symptoms are usually less severe</a:t>
            </a:r>
          </a:p>
          <a:p>
            <a:endParaRPr lang="en-GB" dirty="0"/>
          </a:p>
        </p:txBody>
      </p:sp>
      <p:sp>
        <p:nvSpPr>
          <p:cNvPr id="4" name="TextBox 3">
            <a:extLst>
              <a:ext uri="{FF2B5EF4-FFF2-40B4-BE49-F238E27FC236}">
                <a16:creationId xmlns:a16="http://schemas.microsoft.com/office/drawing/2014/main" id="{CC611553-F49B-8C40-81CB-54E20FF9B96F}"/>
              </a:ext>
            </a:extLst>
          </p:cNvPr>
          <p:cNvSpPr txBox="1"/>
          <p:nvPr/>
        </p:nvSpPr>
        <p:spPr>
          <a:xfrm>
            <a:off x="10706987" y="6262042"/>
            <a:ext cx="850604" cy="461665"/>
          </a:xfrm>
          <a:prstGeom prst="rect">
            <a:avLst/>
          </a:prstGeom>
          <a:noFill/>
        </p:spPr>
        <p:txBody>
          <a:bodyPr wrap="square" rtlCol="0">
            <a:spAutoFit/>
          </a:bodyPr>
          <a:lstStyle/>
          <a:p>
            <a:r>
              <a:rPr lang="en-US" sz="2400" dirty="0"/>
              <a:t>Dominika</a:t>
            </a:r>
            <a:endParaRPr lang="en-US" dirty="0"/>
          </a:p>
        </p:txBody>
      </p:sp>
    </p:spTree>
    <p:extLst>
      <p:ext uri="{BB962C8B-B14F-4D97-AF65-F5344CB8AC3E}">
        <p14:creationId xmlns:p14="http://schemas.microsoft.com/office/powerpoint/2010/main" val="538730139"/>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5C8EA7DB-4233-FD42-B036-974579348F4E}"/>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Vaccine - Administration</a:t>
            </a:r>
            <a:endParaRPr lang="pl-PL" dirty="0">
              <a:latin typeface="Calibri" panose="020F0502020204030204" pitchFamily="34" charset="0"/>
              <a:cs typeface="Calibri" panose="020F0502020204030204" pitchFamily="34" charset="0"/>
            </a:endParaRPr>
          </a:p>
        </p:txBody>
      </p:sp>
      <p:sp>
        <p:nvSpPr>
          <p:cNvPr id="3" name="Symbol zastępczy zawartości 2">
            <a:extLst>
              <a:ext uri="{FF2B5EF4-FFF2-40B4-BE49-F238E27FC236}">
                <a16:creationId xmlns:a16="http://schemas.microsoft.com/office/drawing/2014/main" id="{8BD7E905-EEB9-764F-B9EA-671B92B516B3}"/>
              </a:ext>
            </a:extLst>
          </p:cNvPr>
          <p:cNvSpPr>
            <a:spLocks noGrp="1"/>
          </p:cNvSpPr>
          <p:nvPr>
            <p:ph sz="quarter" idx="13"/>
          </p:nvPr>
        </p:nvSpPr>
        <p:spPr/>
        <p:txBody>
          <a:bodyPr>
            <a:normAutofit fontScale="92500"/>
          </a:bodyPr>
          <a:lstStyle/>
          <a:p>
            <a:pPr marL="0" indent="0">
              <a:buNone/>
            </a:pPr>
            <a:r>
              <a:rPr lang="en-GB" dirty="0">
                <a:latin typeface="Calibri" panose="020F0502020204030204" pitchFamily="34" charset="0"/>
                <a:cs typeface="Calibri" panose="020F0502020204030204" pitchFamily="34" charset="0"/>
              </a:rPr>
              <a:t>The influenza vaccine is usually administered via an injection into an arm. This is the most common method of influenza vaccine administration, as this is how most adults get their vaccine.</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For children, a nasal spray is used instead. The vaccine is sprayed once into each nostril (CDCP &amp; NH, 2021).</a:t>
            </a:r>
          </a:p>
          <a:p>
            <a:pPr marL="0" indent="0">
              <a:buNone/>
            </a:pPr>
            <a:endParaRPr lang="en-GB" dirty="0"/>
          </a:p>
        </p:txBody>
      </p:sp>
      <p:sp>
        <p:nvSpPr>
          <p:cNvPr id="4" name="TextBox 3">
            <a:extLst>
              <a:ext uri="{FF2B5EF4-FFF2-40B4-BE49-F238E27FC236}">
                <a16:creationId xmlns:a16="http://schemas.microsoft.com/office/drawing/2014/main" id="{7F63A720-2088-4C4D-9AD1-F9F89C3655C9}"/>
              </a:ext>
            </a:extLst>
          </p:cNvPr>
          <p:cNvSpPr txBox="1"/>
          <p:nvPr/>
        </p:nvSpPr>
        <p:spPr>
          <a:xfrm>
            <a:off x="10852298" y="6262042"/>
            <a:ext cx="850604" cy="461665"/>
          </a:xfrm>
          <a:prstGeom prst="rect">
            <a:avLst/>
          </a:prstGeom>
          <a:noFill/>
        </p:spPr>
        <p:txBody>
          <a:bodyPr wrap="square" rtlCol="0">
            <a:spAutoFit/>
          </a:bodyPr>
          <a:lstStyle/>
          <a:p>
            <a:r>
              <a:rPr lang="en-US" sz="2400" dirty="0"/>
              <a:t>Dominika</a:t>
            </a:r>
            <a:endParaRPr lang="en-US" dirty="0"/>
          </a:p>
        </p:txBody>
      </p:sp>
    </p:spTree>
    <p:extLst>
      <p:ext uri="{BB962C8B-B14F-4D97-AF65-F5344CB8AC3E}">
        <p14:creationId xmlns:p14="http://schemas.microsoft.com/office/powerpoint/2010/main" val="30816012"/>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16D71F9D-6EB5-1145-BD68-22EEF37A01EC}"/>
              </a:ext>
            </a:extLst>
          </p:cNvPr>
          <p:cNvSpPr>
            <a:spLocks noGrp="1"/>
          </p:cNvSpPr>
          <p:nvPr>
            <p:ph type="ctrTitle"/>
          </p:nvPr>
        </p:nvSpPr>
        <p:spPr>
          <a:xfrm>
            <a:off x="382772" y="219558"/>
            <a:ext cx="11547312" cy="1185784"/>
          </a:xfrm>
        </p:spPr>
        <p:txBody>
          <a:bodyPr>
            <a:normAutofit fontScale="90000"/>
          </a:bodyPr>
          <a:lstStyle/>
          <a:p>
            <a:r>
              <a:rPr lang="pl-PL" sz="3600" dirty="0" err="1">
                <a:latin typeface="Calibri" panose="020F0502020204030204" pitchFamily="34" charset="0"/>
                <a:cs typeface="Calibri" panose="020F0502020204030204" pitchFamily="34" charset="0"/>
              </a:rPr>
              <a:t>every</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year</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there</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is</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an</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increase</a:t>
            </a:r>
            <a:r>
              <a:rPr lang="pl-PL" sz="3600" dirty="0">
                <a:latin typeface="Calibri" panose="020F0502020204030204" pitchFamily="34" charset="0"/>
                <a:cs typeface="Calibri" panose="020F0502020204030204" pitchFamily="34" charset="0"/>
              </a:rPr>
              <a:t> in </a:t>
            </a:r>
            <a:r>
              <a:rPr lang="pl-PL" sz="3600" dirty="0" err="1">
                <a:latin typeface="Calibri" panose="020F0502020204030204" pitchFamily="34" charset="0"/>
                <a:cs typeface="Calibri" panose="020F0502020204030204" pitchFamily="34" charset="0"/>
              </a:rPr>
              <a:t>adults</a:t>
            </a:r>
            <a:r>
              <a:rPr lang="pl-PL" sz="3600" dirty="0">
                <a:latin typeface="Calibri" panose="020F0502020204030204" pitchFamily="34" charset="0"/>
                <a:cs typeface="Calibri" panose="020F0502020204030204" pitchFamily="34" charset="0"/>
              </a:rPr>
              <a:t> and </a:t>
            </a:r>
            <a:r>
              <a:rPr lang="pl-PL" sz="3600" dirty="0" err="1">
                <a:latin typeface="Calibri" panose="020F0502020204030204" pitchFamily="34" charset="0"/>
                <a:cs typeface="Calibri" panose="020F0502020204030204" pitchFamily="34" charset="0"/>
              </a:rPr>
              <a:t>children</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vaccinated</a:t>
            </a:r>
            <a:r>
              <a:rPr lang="pl-PL" dirty="0">
                <a:latin typeface="Calibri" panose="020F0502020204030204" pitchFamily="34" charset="0"/>
                <a:cs typeface="Calibri" panose="020F0502020204030204" pitchFamily="34" charset="0"/>
              </a:rPr>
              <a:t> </a:t>
            </a:r>
            <a:r>
              <a:rPr lang="pl-PL" sz="3600" dirty="0">
                <a:latin typeface="Calibri" panose="020F0502020204030204" pitchFamily="34" charset="0"/>
                <a:cs typeface="Calibri" panose="020F0502020204030204" pitchFamily="34" charset="0"/>
              </a:rPr>
              <a:t> </a:t>
            </a:r>
            <a:r>
              <a:rPr lang="pl-PL" sz="3600" dirty="0" err="1">
                <a:latin typeface="Calibri" panose="020F0502020204030204" pitchFamily="34" charset="0"/>
                <a:cs typeface="Calibri" panose="020F0502020204030204" pitchFamily="34" charset="0"/>
              </a:rPr>
              <a:t>flu</a:t>
            </a:r>
            <a:endParaRPr lang="pl-PL" sz="3600" dirty="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D6350DB6-009C-7347-A723-DAB81BABBE34}"/>
              </a:ext>
            </a:extLst>
          </p:cNvPr>
          <p:cNvSpPr>
            <a:spLocks noGrp="1"/>
          </p:cNvSpPr>
          <p:nvPr>
            <p:ph type="subTitle" idx="1"/>
          </p:nvPr>
        </p:nvSpPr>
        <p:spPr>
          <a:xfrm>
            <a:off x="2368185" y="6334742"/>
            <a:ext cx="7891272" cy="523258"/>
          </a:xfrm>
        </p:spPr>
        <p:txBody>
          <a:bodyPr/>
          <a:lstStyle/>
          <a:p>
            <a:r>
              <a:rPr lang="en-GB" sz="2400" b="0" i="0">
                <a:solidFill>
                  <a:srgbClr val="000000"/>
                </a:solidFill>
                <a:effectLst/>
                <a:latin typeface="Open Sans" panose="020B0606030504020204" pitchFamily="34" charset="0"/>
              </a:rPr>
              <a:t>(Vk.ovg.ox.ac.uk. 2021).</a:t>
            </a:r>
            <a:endParaRPr lang="en-US"/>
          </a:p>
        </p:txBody>
      </p:sp>
      <p:pic>
        <p:nvPicPr>
          <p:cNvPr id="4" name="Obraz 4">
            <a:extLst>
              <a:ext uri="{FF2B5EF4-FFF2-40B4-BE49-F238E27FC236}">
                <a16:creationId xmlns:a16="http://schemas.microsoft.com/office/drawing/2014/main" id="{36E17704-07A2-D543-9EAC-3669810492A2}"/>
              </a:ext>
            </a:extLst>
          </p:cNvPr>
          <p:cNvPicPr>
            <a:picLocks noGrp="1" noChangeAspect="1"/>
          </p:cNvPicPr>
          <p:nvPr>
            <p:ph sz="quarter" idx="4294967295"/>
          </p:nvPr>
        </p:nvPicPr>
        <p:blipFill rotWithShape="1">
          <a:blip r:embed="rId2">
            <a:extLst>
              <a:ext uri="{28A0092B-C50C-407E-A947-70E740481C1C}">
                <a14:useLocalDpi xmlns:a14="http://schemas.microsoft.com/office/drawing/2010/main" val="0"/>
              </a:ext>
            </a:extLst>
          </a:blip>
          <a:stretch/>
        </p:blipFill>
        <p:spPr>
          <a:xfrm>
            <a:off x="57070" y="1490662"/>
            <a:ext cx="12070251" cy="4844080"/>
          </a:xfrm>
        </p:spPr>
      </p:pic>
      <p:sp>
        <p:nvSpPr>
          <p:cNvPr id="5" name="TextBox 4">
            <a:extLst>
              <a:ext uri="{FF2B5EF4-FFF2-40B4-BE49-F238E27FC236}">
                <a16:creationId xmlns:a16="http://schemas.microsoft.com/office/drawing/2014/main" id="{E61EFCA6-BB50-FB47-9EA1-8ACC61365D98}"/>
              </a:ext>
            </a:extLst>
          </p:cNvPr>
          <p:cNvSpPr txBox="1"/>
          <p:nvPr/>
        </p:nvSpPr>
        <p:spPr>
          <a:xfrm>
            <a:off x="11079480" y="6365538"/>
            <a:ext cx="850604" cy="461665"/>
          </a:xfrm>
          <a:prstGeom prst="rect">
            <a:avLst/>
          </a:prstGeom>
          <a:noFill/>
        </p:spPr>
        <p:txBody>
          <a:bodyPr wrap="square" rtlCol="0">
            <a:spAutoFit/>
          </a:bodyPr>
          <a:lstStyle/>
          <a:p>
            <a:r>
              <a:rPr lang="en-US" sz="2400" dirty="0"/>
              <a:t>Dominika</a:t>
            </a:r>
            <a:endParaRPr lang="en-US" dirty="0"/>
          </a:p>
        </p:txBody>
      </p:sp>
    </p:spTree>
    <p:extLst>
      <p:ext uri="{BB962C8B-B14F-4D97-AF65-F5344CB8AC3E}">
        <p14:creationId xmlns:p14="http://schemas.microsoft.com/office/powerpoint/2010/main" val="1211069041"/>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ymbol zastępczy zawartości 2">
            <a:extLst>
              <a:ext uri="{FF2B5EF4-FFF2-40B4-BE49-F238E27FC236}">
                <a16:creationId xmlns:a16="http://schemas.microsoft.com/office/drawing/2014/main" id="{96C1CDE1-5FA3-8847-A1F3-2820D1CAAD9B}"/>
              </a:ext>
            </a:extLst>
          </p:cNvPr>
          <p:cNvSpPr>
            <a:spLocks noGrp="1"/>
          </p:cNvSpPr>
          <p:nvPr>
            <p:ph sz="quarter" idx="13"/>
          </p:nvPr>
        </p:nvSpPr>
        <p:spPr>
          <a:xfrm>
            <a:off x="406623" y="135541"/>
            <a:ext cx="10800450" cy="6384678"/>
          </a:xfrm>
        </p:spPr>
        <p:txBody>
          <a:bodyPr>
            <a:normAutofit lnSpcReduction="10000"/>
          </a:bodyPr>
          <a:lstStyle/>
          <a:p>
            <a:pPr marL="0" indent="0">
              <a:buNone/>
            </a:pPr>
            <a:r>
              <a:rPr lang="en-GB" sz="1200" dirty="0">
                <a:solidFill>
                  <a:srgbClr val="000000"/>
                </a:solidFill>
                <a:latin typeface="Open Sans" panose="020B0606030504020204" pitchFamily="34" charset="0"/>
              </a:rPr>
              <a:t>Anon (2002) Expert review of vaccines. London: Future Drugs Ltd.</a:t>
            </a:r>
          </a:p>
          <a:p>
            <a:pPr marL="0" indent="0">
              <a:buNone/>
            </a:pPr>
            <a:r>
              <a:rPr lang="en-GB" sz="1200" dirty="0" err="1">
                <a:solidFill>
                  <a:srgbClr val="000000"/>
                </a:solidFill>
                <a:latin typeface="Open Sans" panose="020B0606030504020204" pitchFamily="34" charset="0"/>
              </a:rPr>
              <a:t>Cdc.gov</a:t>
            </a:r>
            <a:r>
              <a:rPr lang="en-GB" sz="1200" dirty="0">
                <a:solidFill>
                  <a:srgbClr val="000000"/>
                </a:solidFill>
                <a:latin typeface="Open Sans" panose="020B0606030504020204" pitchFamily="34" charset="0"/>
              </a:rPr>
              <a:t>.</a:t>
            </a:r>
            <a:r>
              <a:rPr lang="pl-PL" sz="1200" b="0" i="0" dirty="0">
                <a:solidFill>
                  <a:srgbClr val="000000"/>
                </a:solidFill>
                <a:effectLst/>
                <a:latin typeface="Open Sans" panose="020B0606030504020204" pitchFamily="34" charset="0"/>
              </a:rPr>
              <a:t>2021. [online] </a:t>
            </a:r>
            <a:r>
              <a:rPr lang="pl-PL" sz="1200" b="0" i="0" dirty="0" err="1">
                <a:solidFill>
                  <a:srgbClr val="000000"/>
                </a:solidFill>
                <a:effectLst/>
                <a:latin typeface="Open Sans" panose="020B0606030504020204" pitchFamily="34" charset="0"/>
              </a:rPr>
              <a:t>Available</a:t>
            </a:r>
            <a:r>
              <a:rPr lang="pl-PL" sz="1200" b="0" i="0" dirty="0">
                <a:solidFill>
                  <a:srgbClr val="000000"/>
                </a:solidFill>
                <a:effectLst/>
                <a:latin typeface="Open Sans" panose="020B0606030504020204" pitchFamily="34" charset="0"/>
              </a:rPr>
              <a:t> </a:t>
            </a:r>
            <a:r>
              <a:rPr lang="pl-PL" sz="1200" b="0" i="0" dirty="0" err="1">
                <a:solidFill>
                  <a:srgbClr val="000000"/>
                </a:solidFill>
                <a:effectLst/>
                <a:latin typeface="Open Sans" panose="020B0606030504020204" pitchFamily="34" charset="0"/>
              </a:rPr>
              <a:t>at</a:t>
            </a:r>
            <a:r>
              <a:rPr lang="pl-PL" sz="1200" b="0" i="0" dirty="0">
                <a:solidFill>
                  <a:srgbClr val="000000"/>
                </a:solidFill>
                <a:effectLst/>
                <a:latin typeface="Open Sans" panose="020B0606030504020204" pitchFamily="34" charset="0"/>
              </a:rPr>
              <a:t>: &lt;</a:t>
            </a:r>
            <a:r>
              <a:rPr lang="pl-PL" sz="1200" b="0" i="0" dirty="0" err="1">
                <a:solidFill>
                  <a:srgbClr val="000000"/>
                </a:solidFill>
                <a:effectLst/>
                <a:latin typeface="Open Sans" panose="020B0606030504020204" pitchFamily="34" charset="0"/>
              </a:rPr>
              <a:t>https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www.cdc.gov</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flue</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sym</a:t>
            </a:r>
            <a:r>
              <a:rPr lang="pl-PL" sz="1200" b="0" i="0" dirty="0">
                <a:solidFill>
                  <a:srgbClr val="000000"/>
                </a:solidFill>
                <a:effectLst/>
                <a:latin typeface="Open Sans" panose="020B0606030504020204" pitchFamily="34" charset="0"/>
              </a:rPr>
              <a:t> </a:t>
            </a:r>
            <a:r>
              <a:rPr lang="pl-PL" sz="1200" b="0" i="0" dirty="0" err="1">
                <a:solidFill>
                  <a:srgbClr val="000000"/>
                </a:solidFill>
                <a:effectLst/>
                <a:latin typeface="Open Sans" panose="020B0606030504020204" pitchFamily="34" charset="0"/>
              </a:rPr>
              <a:t>ptoms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symptoms</a:t>
            </a:r>
            <a:r>
              <a:rPr lang="pl-PL" sz="1200" b="0" i="0" dirty="0">
                <a:solidFill>
                  <a:srgbClr val="000000"/>
                </a:solidFill>
                <a:effectLst/>
                <a:latin typeface="Open Sans" panose="020B0606030504020204" pitchFamily="34" charset="0"/>
              </a:rPr>
              <a:t>.&gt; [</a:t>
            </a:r>
            <a:r>
              <a:rPr lang="pl-PL" sz="1200" b="0" i="0" dirty="0" err="1">
                <a:solidFill>
                  <a:srgbClr val="000000"/>
                </a:solidFill>
                <a:effectLst/>
                <a:latin typeface="Open Sans" panose="020B0606030504020204" pitchFamily="34" charset="0"/>
              </a:rPr>
              <a:t>Accessed</a:t>
            </a:r>
            <a:r>
              <a:rPr lang="pl-PL" sz="1200" b="0" i="0" dirty="0">
                <a:solidFill>
                  <a:srgbClr val="000000"/>
                </a:solidFill>
                <a:effectLst/>
                <a:latin typeface="Open Sans" panose="020B0606030504020204" pitchFamily="34" charset="0"/>
              </a:rPr>
              <a:t> 15 </a:t>
            </a:r>
            <a:r>
              <a:rPr lang="pl-PL" sz="1200" b="0" i="0" dirty="0" err="1">
                <a:solidFill>
                  <a:srgbClr val="000000"/>
                </a:solidFill>
                <a:effectLst/>
                <a:latin typeface="Open Sans" panose="020B0606030504020204" pitchFamily="34" charset="0"/>
              </a:rPr>
              <a:t>October</a:t>
            </a:r>
            <a:r>
              <a:rPr lang="pl-PL" sz="1200" b="0" i="0" dirty="0">
                <a:solidFill>
                  <a:srgbClr val="000000"/>
                </a:solidFill>
                <a:effectLst/>
                <a:latin typeface="Open Sans" panose="020B0606030504020204" pitchFamily="34" charset="0"/>
              </a:rPr>
              <a:t> </a:t>
            </a:r>
            <a:r>
              <a:rPr lang="en-GB" sz="1200" b="0" i="0" dirty="0">
                <a:solidFill>
                  <a:srgbClr val="000000"/>
                </a:solidFill>
                <a:effectLst/>
                <a:latin typeface="Open Sans" panose="020B0606030504020204" pitchFamily="34" charset="0"/>
              </a:rPr>
              <a:t> 2001}.</a:t>
            </a:r>
          </a:p>
          <a:p>
            <a:pPr marL="0" indent="0">
              <a:buNone/>
            </a:pPr>
            <a:r>
              <a:rPr lang="pl-PL" sz="1200" b="0" i="0" dirty="0" err="1">
                <a:solidFill>
                  <a:srgbClr val="000000"/>
                </a:solidFill>
                <a:effectLst/>
                <a:latin typeface="Open Sans" panose="020B0606030504020204" pitchFamily="34" charset="0"/>
              </a:rPr>
              <a:t>Centers</a:t>
            </a:r>
            <a:r>
              <a:rPr lang="pl-PL" sz="1200" b="0" i="0" dirty="0">
                <a:solidFill>
                  <a:srgbClr val="000000"/>
                </a:solidFill>
                <a:effectLst/>
                <a:latin typeface="Open Sans" panose="020B0606030504020204" pitchFamily="34" charset="0"/>
              </a:rPr>
              <a:t> for </a:t>
            </a:r>
            <a:r>
              <a:rPr lang="pl-PL" sz="1200" b="0" i="0" dirty="0" err="1">
                <a:solidFill>
                  <a:srgbClr val="000000"/>
                </a:solidFill>
                <a:effectLst/>
                <a:latin typeface="Open Sans" panose="020B0606030504020204" pitchFamily="34" charset="0"/>
              </a:rPr>
              <a:t>Disease</a:t>
            </a:r>
            <a:r>
              <a:rPr lang="pl-PL" sz="1200" b="0" i="0" dirty="0">
                <a:solidFill>
                  <a:srgbClr val="000000"/>
                </a:solidFill>
                <a:effectLst/>
                <a:latin typeface="Open Sans" panose="020B0606030504020204" pitchFamily="34" charset="0"/>
              </a:rPr>
              <a:t> Control and </a:t>
            </a:r>
            <a:r>
              <a:rPr lang="pl-PL" sz="1200" b="0" i="0" dirty="0" err="1">
                <a:solidFill>
                  <a:srgbClr val="000000"/>
                </a:solidFill>
                <a:effectLst/>
                <a:latin typeface="Open Sans" panose="020B0606030504020204" pitchFamily="34" charset="0"/>
              </a:rPr>
              <a:t>Prevention</a:t>
            </a:r>
            <a:r>
              <a:rPr lang="pl-PL" sz="1200" b="0" i="0" dirty="0">
                <a:solidFill>
                  <a:srgbClr val="000000"/>
                </a:solidFill>
                <a:effectLst/>
                <a:latin typeface="Open Sans" panose="020B0606030504020204" pitchFamily="34" charset="0"/>
              </a:rPr>
              <a:t>. 2021. </a:t>
            </a:r>
            <a:r>
              <a:rPr lang="pl-PL" sz="1200" b="0" i="1" dirty="0" err="1">
                <a:solidFill>
                  <a:srgbClr val="000000"/>
                </a:solidFill>
                <a:effectLst/>
                <a:latin typeface="Open Sans" panose="020B0606030504020204" pitchFamily="34" charset="0"/>
              </a:rPr>
              <a:t>Flu</a:t>
            </a:r>
            <a:r>
              <a:rPr lang="pl-PL" sz="1200" b="0" i="1" dirty="0">
                <a:solidFill>
                  <a:srgbClr val="000000"/>
                </a:solidFill>
                <a:effectLst/>
                <a:latin typeface="Open Sans" panose="020B0606030504020204" pitchFamily="34" charset="0"/>
              </a:rPr>
              <a:t> </a:t>
            </a:r>
            <a:r>
              <a:rPr lang="pl-PL" sz="1200" b="0" i="1" dirty="0" err="1">
                <a:solidFill>
                  <a:srgbClr val="000000"/>
                </a:solidFill>
                <a:effectLst/>
                <a:latin typeface="Open Sans" panose="020B0606030504020204" pitchFamily="34" charset="0"/>
              </a:rPr>
              <a:t>Vaccines</a:t>
            </a:r>
            <a:r>
              <a:rPr lang="pl-PL" sz="1200" b="0" i="1" dirty="0">
                <a:solidFill>
                  <a:srgbClr val="000000"/>
                </a:solidFill>
                <a:effectLst/>
                <a:latin typeface="Open Sans" panose="020B0606030504020204" pitchFamily="34" charset="0"/>
              </a:rPr>
              <a:t> </a:t>
            </a:r>
            <a:r>
              <a:rPr lang="pl-PL" sz="1200" b="0" i="1" dirty="0" err="1">
                <a:solidFill>
                  <a:srgbClr val="000000"/>
                </a:solidFill>
                <a:effectLst/>
                <a:latin typeface="Open Sans" panose="020B0606030504020204" pitchFamily="34" charset="0"/>
              </a:rPr>
              <a:t>Benefits</a:t>
            </a:r>
            <a:r>
              <a:rPr lang="pl-PL" sz="1200" b="0" i="0" dirty="0">
                <a:solidFill>
                  <a:srgbClr val="000000"/>
                </a:solidFill>
                <a:effectLst/>
                <a:latin typeface="Open Sans" panose="020B0606030504020204" pitchFamily="34" charset="0"/>
              </a:rPr>
              <a:t>. [online] </a:t>
            </a:r>
            <a:r>
              <a:rPr lang="pl-PL" sz="1200" b="0" i="0" dirty="0" err="1">
                <a:solidFill>
                  <a:srgbClr val="000000"/>
                </a:solidFill>
                <a:effectLst/>
                <a:latin typeface="Open Sans" panose="020B0606030504020204" pitchFamily="34" charset="0"/>
              </a:rPr>
              <a:t>Available</a:t>
            </a:r>
            <a:r>
              <a:rPr lang="pl-PL" sz="1200" b="0" i="0" dirty="0">
                <a:solidFill>
                  <a:srgbClr val="000000"/>
                </a:solidFill>
                <a:effectLst/>
                <a:latin typeface="Open Sans" panose="020B0606030504020204" pitchFamily="34" charset="0"/>
              </a:rPr>
              <a:t> </a:t>
            </a:r>
            <a:r>
              <a:rPr lang="pl-PL" sz="1200" b="0" i="0" dirty="0" err="1">
                <a:solidFill>
                  <a:srgbClr val="000000"/>
                </a:solidFill>
                <a:effectLst/>
                <a:latin typeface="Open Sans" panose="020B0606030504020204" pitchFamily="34" charset="0"/>
              </a:rPr>
              <a:t>at</a:t>
            </a:r>
            <a:r>
              <a:rPr lang="pl-PL" sz="1200" b="0" i="0" dirty="0">
                <a:solidFill>
                  <a:srgbClr val="000000"/>
                </a:solidFill>
                <a:effectLst/>
                <a:latin typeface="Open Sans" panose="020B0606030504020204" pitchFamily="34" charset="0"/>
              </a:rPr>
              <a:t>: &lt;</a:t>
            </a:r>
            <a:r>
              <a:rPr lang="pl-PL" sz="1200" b="0" i="0" dirty="0" err="1">
                <a:solidFill>
                  <a:srgbClr val="000000"/>
                </a:solidFill>
                <a:effectLst/>
                <a:latin typeface="Open Sans" panose="020B0606030504020204" pitchFamily="34" charset="0"/>
              </a:rPr>
              <a:t>https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www.cdc.gov</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flu</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prevent</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vaccine-benefits.htm</a:t>
            </a:r>
            <a:r>
              <a:rPr lang="pl-PL" sz="1200" b="0" i="0" dirty="0">
                <a:solidFill>
                  <a:srgbClr val="000000"/>
                </a:solidFill>
                <a:effectLst/>
                <a:latin typeface="Open Sans" panose="020B0606030504020204" pitchFamily="34" charset="0"/>
              </a:rPr>
              <a:t>&gt; [</a:t>
            </a:r>
            <a:r>
              <a:rPr lang="pl-PL" sz="1200" b="0" i="0" dirty="0" err="1">
                <a:solidFill>
                  <a:srgbClr val="000000"/>
                </a:solidFill>
                <a:effectLst/>
                <a:latin typeface="Open Sans" panose="020B0606030504020204" pitchFamily="34" charset="0"/>
              </a:rPr>
              <a:t>Accessed</a:t>
            </a:r>
            <a:r>
              <a:rPr lang="pl-PL" sz="1200" b="0" i="0" dirty="0">
                <a:solidFill>
                  <a:srgbClr val="000000"/>
                </a:solidFill>
                <a:effectLst/>
                <a:latin typeface="Open Sans" panose="020B0606030504020204" pitchFamily="34" charset="0"/>
              </a:rPr>
              <a:t> 26 August 2021].</a:t>
            </a:r>
            <a:endParaRPr lang="en-GB" sz="1200" b="0" i="0" dirty="0">
              <a:solidFill>
                <a:srgbClr val="000000"/>
              </a:solidFill>
              <a:effectLst/>
              <a:latin typeface="Open Sans" panose="020B0606030504020204" pitchFamily="34" charset="0"/>
            </a:endParaRPr>
          </a:p>
          <a:p>
            <a:pPr marL="0" indent="0">
              <a:buNone/>
            </a:pPr>
            <a:r>
              <a:rPr lang="pl-PL" sz="1200" b="0" i="0" dirty="0" err="1">
                <a:solidFill>
                  <a:srgbClr val="000000"/>
                </a:solidFill>
                <a:effectLst/>
                <a:latin typeface="Open Sans" panose="020B0606030504020204" pitchFamily="34" charset="0"/>
              </a:rPr>
              <a:t>Cdc.gov</a:t>
            </a:r>
            <a:r>
              <a:rPr lang="pl-PL" sz="1200" b="0" i="0" dirty="0">
                <a:solidFill>
                  <a:srgbClr val="000000"/>
                </a:solidFill>
                <a:effectLst/>
                <a:latin typeface="Open Sans" panose="020B0606030504020204" pitchFamily="34" charset="0"/>
              </a:rPr>
              <a:t>. 2021. </a:t>
            </a:r>
            <a:r>
              <a:rPr lang="pl-PL" sz="1200" b="0" i="1" dirty="0">
                <a:solidFill>
                  <a:srgbClr val="000000"/>
                </a:solidFill>
                <a:effectLst/>
                <a:latin typeface="Open Sans" panose="020B0606030504020204" pitchFamily="34" charset="0"/>
              </a:rPr>
              <a:t>Past </a:t>
            </a:r>
            <a:r>
              <a:rPr lang="pl-PL" sz="1200" b="0" i="1" dirty="0" err="1">
                <a:solidFill>
                  <a:srgbClr val="000000"/>
                </a:solidFill>
                <a:effectLst/>
                <a:latin typeface="Open Sans" panose="020B0606030504020204" pitchFamily="34" charset="0"/>
              </a:rPr>
              <a:t>Pandemics</a:t>
            </a:r>
            <a:r>
              <a:rPr lang="pl-PL" sz="1200" b="0" i="1" dirty="0">
                <a:solidFill>
                  <a:srgbClr val="000000"/>
                </a:solidFill>
                <a:effectLst/>
                <a:latin typeface="Open Sans" panose="020B0606030504020204" pitchFamily="34" charset="0"/>
              </a:rPr>
              <a:t> | </a:t>
            </a:r>
            <a:r>
              <a:rPr lang="pl-PL" sz="1200" b="0" i="1" dirty="0" err="1">
                <a:solidFill>
                  <a:srgbClr val="000000"/>
                </a:solidFill>
                <a:effectLst/>
                <a:latin typeface="Open Sans" panose="020B0606030504020204" pitchFamily="34" charset="0"/>
              </a:rPr>
              <a:t>Pandemic</a:t>
            </a:r>
            <a:r>
              <a:rPr lang="pl-PL" sz="1200" b="0" i="1" dirty="0">
                <a:solidFill>
                  <a:srgbClr val="000000"/>
                </a:solidFill>
                <a:effectLst/>
                <a:latin typeface="Open Sans" panose="020B0606030504020204" pitchFamily="34" charset="0"/>
              </a:rPr>
              <a:t> Influenza (</a:t>
            </a:r>
            <a:r>
              <a:rPr lang="pl-PL" sz="1200" b="0" i="1" dirty="0" err="1">
                <a:solidFill>
                  <a:srgbClr val="000000"/>
                </a:solidFill>
                <a:effectLst/>
                <a:latin typeface="Open Sans" panose="020B0606030504020204" pitchFamily="34" charset="0"/>
              </a:rPr>
              <a:t>Flu</a:t>
            </a:r>
            <a:r>
              <a:rPr lang="pl-PL" sz="1200" b="0" i="1" dirty="0">
                <a:solidFill>
                  <a:srgbClr val="000000"/>
                </a:solidFill>
                <a:effectLst/>
                <a:latin typeface="Open Sans" panose="020B0606030504020204" pitchFamily="34" charset="0"/>
              </a:rPr>
              <a:t>) | CDC</a:t>
            </a:r>
            <a:r>
              <a:rPr lang="pl-PL" sz="1200" b="0" i="0" dirty="0">
                <a:solidFill>
                  <a:srgbClr val="000000"/>
                </a:solidFill>
                <a:effectLst/>
                <a:latin typeface="Open Sans" panose="020B0606030504020204" pitchFamily="34" charset="0"/>
              </a:rPr>
              <a:t>. [online] </a:t>
            </a:r>
            <a:r>
              <a:rPr lang="pl-PL" sz="1200" b="0" i="0" dirty="0" err="1">
                <a:solidFill>
                  <a:srgbClr val="000000"/>
                </a:solidFill>
                <a:effectLst/>
                <a:latin typeface="Open Sans" panose="020B0606030504020204" pitchFamily="34" charset="0"/>
              </a:rPr>
              <a:t>Available</a:t>
            </a:r>
            <a:r>
              <a:rPr lang="pl-PL" sz="1200" b="0" i="0" dirty="0">
                <a:solidFill>
                  <a:srgbClr val="000000"/>
                </a:solidFill>
                <a:effectLst/>
                <a:latin typeface="Open Sans" panose="020B0606030504020204" pitchFamily="34" charset="0"/>
              </a:rPr>
              <a:t> </a:t>
            </a:r>
            <a:r>
              <a:rPr lang="pl-PL" sz="1200" b="0" i="0" dirty="0" err="1">
                <a:solidFill>
                  <a:srgbClr val="000000"/>
                </a:solidFill>
                <a:effectLst/>
                <a:latin typeface="Open Sans" panose="020B0606030504020204" pitchFamily="34" charset="0"/>
              </a:rPr>
              <a:t>at</a:t>
            </a:r>
            <a:r>
              <a:rPr lang="pl-PL" sz="1200" b="0" i="0" dirty="0">
                <a:solidFill>
                  <a:srgbClr val="000000"/>
                </a:solidFill>
                <a:effectLst/>
                <a:latin typeface="Open Sans" panose="020B0606030504020204" pitchFamily="34" charset="0"/>
              </a:rPr>
              <a:t>: &lt;</a:t>
            </a:r>
            <a:r>
              <a:rPr lang="pl-PL" sz="1200" b="0" i="0" dirty="0" err="1">
                <a:solidFill>
                  <a:srgbClr val="000000"/>
                </a:solidFill>
                <a:effectLst/>
                <a:latin typeface="Open Sans" panose="020B0606030504020204" pitchFamily="34" charset="0"/>
              </a:rPr>
              <a:t>https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www.cdc.gov</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flu</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pandemic-resources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basics</a:t>
            </a:r>
            <a:r>
              <a:rPr lang="pl-PL" sz="1200" b="0" i="0" dirty="0">
                <a:solidFill>
                  <a:srgbClr val="000000"/>
                </a:solidFill>
                <a:effectLst/>
                <a:latin typeface="Open Sans" panose="020B0606030504020204" pitchFamily="34" charset="0"/>
              </a:rPr>
              <a:t>/past-</a:t>
            </a:r>
            <a:r>
              <a:rPr lang="pl-PL" sz="1200" b="0" i="0" dirty="0" err="1">
                <a:solidFill>
                  <a:srgbClr val="000000"/>
                </a:solidFill>
                <a:effectLst/>
                <a:latin typeface="Open Sans" panose="020B0606030504020204" pitchFamily="34" charset="0"/>
              </a:rPr>
              <a:t>pandemics.html</a:t>
            </a:r>
            <a:r>
              <a:rPr lang="pl-PL" sz="1200" b="0" i="0" dirty="0">
                <a:solidFill>
                  <a:srgbClr val="000000"/>
                </a:solidFill>
                <a:effectLst/>
                <a:latin typeface="Open Sans" panose="020B0606030504020204" pitchFamily="34" charset="0"/>
              </a:rPr>
              <a:t>&gt; [</a:t>
            </a:r>
            <a:r>
              <a:rPr lang="pl-PL" sz="1200" b="0" i="0" dirty="0" err="1">
                <a:solidFill>
                  <a:srgbClr val="000000"/>
                </a:solidFill>
                <a:effectLst/>
                <a:latin typeface="Open Sans" panose="020B0606030504020204" pitchFamily="34" charset="0"/>
              </a:rPr>
              <a:t>Accessed</a:t>
            </a:r>
            <a:r>
              <a:rPr lang="pl-PL" sz="1200" b="0" i="0" dirty="0">
                <a:solidFill>
                  <a:srgbClr val="000000"/>
                </a:solidFill>
                <a:effectLst/>
                <a:latin typeface="Open Sans" panose="020B0606030504020204" pitchFamily="34" charset="0"/>
              </a:rPr>
              <a:t> 10 August 2018].</a:t>
            </a:r>
            <a:endParaRPr lang="en-GB" sz="1200" dirty="0"/>
          </a:p>
          <a:p>
            <a:pPr marL="0" indent="0">
              <a:buNone/>
            </a:pPr>
            <a:r>
              <a:rPr lang="pl-PL" sz="1200" b="0" i="0" dirty="0" err="1">
                <a:solidFill>
                  <a:srgbClr val="000000"/>
                </a:solidFill>
                <a:effectLst/>
                <a:latin typeface="Open Sans" panose="020B0606030504020204" pitchFamily="34" charset="0"/>
              </a:rPr>
              <a:t>Halvorsen</a:t>
            </a:r>
            <a:r>
              <a:rPr lang="pl-PL" sz="1200" b="0" i="0" dirty="0">
                <a:solidFill>
                  <a:srgbClr val="000000"/>
                </a:solidFill>
                <a:effectLst/>
                <a:latin typeface="Open Sans" panose="020B0606030504020204" pitchFamily="34" charset="0"/>
              </a:rPr>
              <a:t>, R., </a:t>
            </a:r>
            <a:r>
              <a:rPr lang="pl-PL" sz="1200" b="0" i="0" dirty="0" err="1">
                <a:solidFill>
                  <a:srgbClr val="000000"/>
                </a:solidFill>
                <a:effectLst/>
                <a:latin typeface="Open Sans" panose="020B0606030504020204" pitchFamily="34" charset="0"/>
              </a:rPr>
              <a:t>n.d</a:t>
            </a:r>
            <a:r>
              <a:rPr lang="pl-PL" sz="1200" b="0" i="0" dirty="0">
                <a:solidFill>
                  <a:srgbClr val="000000"/>
                </a:solidFill>
                <a:effectLst/>
                <a:latin typeface="Open Sans" panose="020B0606030504020204" pitchFamily="34" charset="0"/>
              </a:rPr>
              <a:t>. </a:t>
            </a:r>
            <a:r>
              <a:rPr lang="pl-PL" sz="1200" b="0" i="1" dirty="0" err="1">
                <a:solidFill>
                  <a:srgbClr val="000000"/>
                </a:solidFill>
                <a:effectLst/>
                <a:latin typeface="Open Sans" panose="020B0606030504020204" pitchFamily="34" charset="0"/>
              </a:rPr>
              <a:t>Vaccines</a:t>
            </a:r>
            <a:r>
              <a:rPr lang="pl-PL" sz="1200" b="0" i="0" dirty="0">
                <a:solidFill>
                  <a:srgbClr val="000000"/>
                </a:solidFill>
                <a:effectLst/>
                <a:latin typeface="Open Sans" panose="020B0606030504020204" pitchFamily="34" charset="0"/>
              </a:rPr>
              <a:t>. pp.199-202.</a:t>
            </a:r>
            <a:endParaRPr lang="en-GB" sz="1100" b="0" i="0" dirty="0">
              <a:solidFill>
                <a:srgbClr val="000000"/>
              </a:solidFill>
              <a:effectLst/>
              <a:latin typeface="Open Sans" panose="020B0606030504020204" pitchFamily="34" charset="0"/>
            </a:endParaRPr>
          </a:p>
          <a:p>
            <a:pPr marL="0" indent="0">
              <a:buNone/>
            </a:pPr>
            <a:r>
              <a:rPr lang="lt-LT" sz="1200" b="0" i="0" dirty="0" err="1">
                <a:solidFill>
                  <a:srgbClr val="000000"/>
                </a:solidFill>
                <a:effectLst/>
                <a:latin typeface="Open Sans" panose="020B0606030504020204" pitchFamily="34" charset="0"/>
              </a:rPr>
              <a:t>Mook</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P</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Meerhoff</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T</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Olsen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Snacken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Adlhoch</a:t>
            </a:r>
            <a:r>
              <a:rPr lang="lt-LT" sz="1200" b="0" i="0" dirty="0">
                <a:solidFill>
                  <a:srgbClr val="000000"/>
                </a:solidFill>
                <a:effectLst/>
                <a:latin typeface="Open Sans" panose="020B0606030504020204" pitchFamily="34" charset="0"/>
              </a:rPr>
              <a:t>, C., </a:t>
            </a:r>
            <a:r>
              <a:rPr lang="lt-LT" sz="1200" b="0" i="0" dirty="0" err="1">
                <a:solidFill>
                  <a:srgbClr val="000000"/>
                </a:solidFill>
                <a:effectLst/>
                <a:latin typeface="Open Sans" panose="020B0606030504020204" pitchFamily="34" charset="0"/>
              </a:rPr>
              <a:t>Pereyaslov</a:t>
            </a:r>
            <a:r>
              <a:rPr lang="lt-LT" sz="1200" b="0" i="0" dirty="0">
                <a:solidFill>
                  <a:srgbClr val="000000"/>
                </a:solidFill>
                <a:effectLst/>
                <a:latin typeface="Open Sans" panose="020B0606030504020204" pitchFamily="34" charset="0"/>
              </a:rPr>
              <a:t>, D., </a:t>
            </a:r>
            <a:r>
              <a:rPr lang="lt-LT" sz="1200" b="0" i="0" dirty="0" err="1">
                <a:solidFill>
                  <a:srgbClr val="000000"/>
                </a:solidFill>
                <a:effectLst/>
                <a:latin typeface="Open Sans" panose="020B0606030504020204" pitchFamily="34" charset="0"/>
              </a:rPr>
              <a:t>Broberg</a:t>
            </a:r>
            <a:r>
              <a:rPr lang="lt-LT" sz="1200" b="0" i="0" dirty="0">
                <a:solidFill>
                  <a:srgbClr val="000000"/>
                </a:solidFill>
                <a:effectLst/>
                <a:latin typeface="Open Sans" panose="020B0606030504020204" pitchFamily="34" charset="0"/>
              </a:rPr>
              <a:t>, E., </a:t>
            </a:r>
            <a:r>
              <a:rPr lang="lt-LT" sz="1200" b="0" i="0" dirty="0" err="1">
                <a:solidFill>
                  <a:srgbClr val="000000"/>
                </a:solidFill>
                <a:effectLst/>
                <a:latin typeface="Open Sans" panose="020B0606030504020204" pitchFamily="34" charset="0"/>
              </a:rPr>
              <a:t>Melidou</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Brown</a:t>
            </a:r>
            <a:r>
              <a:rPr lang="lt-LT" sz="1200" b="0" i="0" dirty="0">
                <a:solidFill>
                  <a:srgbClr val="000000"/>
                </a:solidFill>
                <a:effectLst/>
                <a:latin typeface="Open Sans" panose="020B0606030504020204" pitchFamily="34" charset="0"/>
              </a:rPr>
              <a:t>, C., </a:t>
            </a:r>
            <a:r>
              <a:rPr lang="lt-LT" sz="1200" b="0" i="0" dirty="0" err="1">
                <a:solidFill>
                  <a:srgbClr val="000000"/>
                </a:solidFill>
                <a:effectLst/>
                <a:latin typeface="Open Sans" panose="020B0606030504020204" pitchFamily="34" charset="0"/>
              </a:rPr>
              <a:t>Penttinen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P</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Simaku</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Hasibra</a:t>
            </a:r>
            <a:r>
              <a:rPr lang="lt-LT" sz="1200" b="0" i="0" dirty="0">
                <a:solidFill>
                  <a:srgbClr val="000000"/>
                </a:solidFill>
                <a:effectLst/>
                <a:latin typeface="Open Sans" panose="020B0606030504020204" pitchFamily="34" charset="0"/>
              </a:rPr>
              <a:t>, I., </a:t>
            </a:r>
            <a:r>
              <a:rPr lang="lt-LT" sz="1200" b="0" i="0" dirty="0" err="1">
                <a:solidFill>
                  <a:srgbClr val="000000"/>
                </a:solidFill>
                <a:effectLst/>
                <a:latin typeface="Open Sans" panose="020B0606030504020204" pitchFamily="34" charset="0"/>
              </a:rPr>
              <a:t>Torosyan</a:t>
            </a:r>
            <a:r>
              <a:rPr lang="lt-LT" sz="1200" b="0" i="0" dirty="0">
                <a:solidFill>
                  <a:srgbClr val="000000"/>
                </a:solidFill>
                <a:effectLst/>
                <a:latin typeface="Open Sans" panose="020B0606030504020204" pitchFamily="34" charset="0"/>
              </a:rPr>
              <a:t>, L., </a:t>
            </a:r>
            <a:r>
              <a:rPr lang="lt-LT" sz="1200" b="0" i="0" dirty="0" err="1">
                <a:solidFill>
                  <a:srgbClr val="000000"/>
                </a:solidFill>
                <a:effectLst/>
                <a:latin typeface="Open Sans" panose="020B0606030504020204" pitchFamily="34" charset="0"/>
              </a:rPr>
              <a:t>Sargsyan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Redlberger‐Fritz</a:t>
            </a:r>
            <a:r>
              <a:rPr lang="lt-LT" sz="1200" b="0" i="0" dirty="0">
                <a:solidFill>
                  <a:srgbClr val="000000"/>
                </a:solidFill>
                <a:effectLst/>
                <a:latin typeface="Open Sans" panose="020B0606030504020204" pitchFamily="34" charset="0"/>
              </a:rPr>
              <a:t>, M., </a:t>
            </a:r>
            <a:r>
              <a:rPr lang="lt-LT" sz="1200" b="0" i="0" dirty="0" err="1">
                <a:solidFill>
                  <a:srgbClr val="000000"/>
                </a:solidFill>
                <a:effectLst/>
                <a:latin typeface="Open Sans" panose="020B0606030504020204" pitchFamily="34" charset="0"/>
              </a:rPr>
              <a:t>Aberle</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J</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Salimov</a:t>
            </a:r>
            <a:r>
              <a:rPr lang="lt-LT" sz="1200" b="0" i="0" dirty="0">
                <a:solidFill>
                  <a:srgbClr val="000000"/>
                </a:solidFill>
                <a:effectLst/>
                <a:latin typeface="Open Sans" panose="020B0606030504020204" pitchFamily="34" charset="0"/>
              </a:rPr>
              <a:t>, O., </a:t>
            </a:r>
            <a:r>
              <a:rPr lang="lt-LT" sz="1200" b="0" i="0" dirty="0" err="1">
                <a:solidFill>
                  <a:srgbClr val="000000"/>
                </a:solidFill>
                <a:effectLst/>
                <a:latin typeface="Open Sans" panose="020B0606030504020204" pitchFamily="34" charset="0"/>
              </a:rPr>
              <a:t>Abdullayeva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Shimanovich</a:t>
            </a:r>
            <a:r>
              <a:rPr lang="lt-LT" sz="1200" b="0" i="0" dirty="0">
                <a:solidFill>
                  <a:srgbClr val="000000"/>
                </a:solidFill>
                <a:effectLst/>
                <a:latin typeface="Open Sans" panose="020B0606030504020204" pitchFamily="34" charset="0"/>
              </a:rPr>
              <a:t>, V., </a:t>
            </a:r>
            <a:r>
              <a:rPr lang="lt-LT" sz="1200" b="0" i="0" dirty="0" err="1">
                <a:solidFill>
                  <a:srgbClr val="000000"/>
                </a:solidFill>
                <a:effectLst/>
                <a:latin typeface="Open Sans" panose="020B0606030504020204" pitchFamily="34" charset="0"/>
              </a:rPr>
              <a:t>Gribkova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Bossuyt</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Thomas</a:t>
            </a:r>
            <a:r>
              <a:rPr lang="lt-LT" sz="1200" b="0" i="0" dirty="0">
                <a:solidFill>
                  <a:srgbClr val="000000"/>
                </a:solidFill>
                <a:effectLst/>
                <a:latin typeface="Open Sans" panose="020B0606030504020204" pitchFamily="34" charset="0"/>
              </a:rPr>
              <a:t>, I., </a:t>
            </a:r>
            <a:r>
              <a:rPr lang="lt-LT" sz="1200" b="0" i="0" dirty="0" err="1">
                <a:solidFill>
                  <a:srgbClr val="000000"/>
                </a:solidFill>
                <a:effectLst/>
                <a:latin typeface="Open Sans" panose="020B0606030504020204" pitchFamily="34" charset="0"/>
              </a:rPr>
              <a:t>Kurchatova</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Korsun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Petrović</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Draženović</a:t>
            </a:r>
            <a:r>
              <a:rPr lang="lt-LT" sz="1200" b="0" i="0" dirty="0">
                <a:solidFill>
                  <a:srgbClr val="000000"/>
                </a:solidFill>
                <a:effectLst/>
                <a:latin typeface="Open Sans" panose="020B0606030504020204" pitchFamily="34" charset="0"/>
              </a:rPr>
              <a:t>, V., </a:t>
            </a:r>
            <a:r>
              <a:rPr lang="lt-LT" sz="1200" b="0" i="0" dirty="0" err="1">
                <a:solidFill>
                  <a:srgbClr val="000000"/>
                </a:solidFill>
                <a:effectLst/>
                <a:latin typeface="Open Sans" panose="020B0606030504020204" pitchFamily="34" charset="0"/>
              </a:rPr>
              <a:t>Koliou</a:t>
            </a:r>
            <a:r>
              <a:rPr lang="lt-LT" sz="1200" b="0" i="0" dirty="0">
                <a:solidFill>
                  <a:srgbClr val="000000"/>
                </a:solidFill>
                <a:effectLst/>
                <a:latin typeface="Open Sans" panose="020B0606030504020204" pitchFamily="34" charset="0"/>
              </a:rPr>
              <a:t>, M., </a:t>
            </a:r>
            <a:r>
              <a:rPr lang="lt-LT" sz="1200" b="0" i="0" dirty="0" err="1">
                <a:solidFill>
                  <a:srgbClr val="000000"/>
                </a:solidFill>
                <a:effectLst/>
                <a:latin typeface="Open Sans" panose="020B0606030504020204" pitchFamily="34" charset="0"/>
              </a:rPr>
              <a:t>Pieridou</a:t>
            </a:r>
            <a:r>
              <a:rPr lang="lt-LT" sz="1200" b="0" i="0" dirty="0">
                <a:solidFill>
                  <a:srgbClr val="000000"/>
                </a:solidFill>
                <a:effectLst/>
                <a:latin typeface="Open Sans" panose="020B0606030504020204" pitchFamily="34" charset="0"/>
              </a:rPr>
              <a:t>, D., </a:t>
            </a:r>
            <a:r>
              <a:rPr lang="lt-LT" sz="1200" b="0" i="0" dirty="0" err="1">
                <a:solidFill>
                  <a:srgbClr val="000000"/>
                </a:solidFill>
                <a:effectLst/>
                <a:latin typeface="Open Sans" panose="020B0606030504020204" pitchFamily="34" charset="0"/>
              </a:rPr>
              <a:t>Havlickova</a:t>
            </a:r>
            <a:r>
              <a:rPr lang="lt-LT" sz="1200" b="0" i="0" dirty="0">
                <a:solidFill>
                  <a:srgbClr val="000000"/>
                </a:solidFill>
                <a:effectLst/>
                <a:latin typeface="Open Sans" panose="020B0606030504020204" pitchFamily="34" charset="0"/>
              </a:rPr>
              <a:t>, M., </a:t>
            </a:r>
            <a:r>
              <a:rPr lang="lt-LT" sz="1200" b="0" i="0" dirty="0" err="1">
                <a:solidFill>
                  <a:srgbClr val="000000"/>
                </a:solidFill>
                <a:effectLst/>
                <a:latin typeface="Open Sans" panose="020B0606030504020204" pitchFamily="34" charset="0"/>
              </a:rPr>
              <a:t>Kyncl</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J</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Krause</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T</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Trebbien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Sadikova</a:t>
            </a:r>
            <a:r>
              <a:rPr lang="lt-LT" sz="1200" b="0" i="0" dirty="0">
                <a:solidFill>
                  <a:srgbClr val="000000"/>
                </a:solidFill>
                <a:effectLst/>
                <a:latin typeface="Open Sans" panose="020B0606030504020204" pitchFamily="34" charset="0"/>
              </a:rPr>
              <a:t>, O., </a:t>
            </a:r>
            <a:r>
              <a:rPr lang="lt-LT" sz="1200" b="0" i="0" dirty="0" err="1">
                <a:solidFill>
                  <a:srgbClr val="000000"/>
                </a:solidFill>
                <a:effectLst/>
                <a:latin typeface="Open Sans" panose="020B0606030504020204" pitchFamily="34" charset="0"/>
              </a:rPr>
              <a:t>Kuznetsova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Enouf</a:t>
            </a:r>
            <a:r>
              <a:rPr lang="lt-LT" sz="1200" b="0" i="0" dirty="0">
                <a:solidFill>
                  <a:srgbClr val="000000"/>
                </a:solidFill>
                <a:effectLst/>
                <a:latin typeface="Open Sans" panose="020B0606030504020204" pitchFamily="34" charset="0"/>
              </a:rPr>
              <a:t>, V., </a:t>
            </a:r>
            <a:r>
              <a:rPr lang="lt-LT" sz="1200" b="0" i="0" dirty="0" err="1">
                <a:solidFill>
                  <a:srgbClr val="000000"/>
                </a:solidFill>
                <a:effectLst/>
                <a:latin typeface="Open Sans" panose="020B0606030504020204" pitchFamily="34" charset="0"/>
              </a:rPr>
              <a:t>Bernard‐Stoecklin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Ikonen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Lyytikäinen</a:t>
            </a:r>
            <a:r>
              <a:rPr lang="lt-LT" sz="1200" b="0" i="0" dirty="0">
                <a:solidFill>
                  <a:srgbClr val="000000"/>
                </a:solidFill>
                <a:effectLst/>
                <a:latin typeface="Open Sans" panose="020B0606030504020204" pitchFamily="34" charset="0"/>
              </a:rPr>
              <a:t>, O., </a:t>
            </a:r>
            <a:r>
              <a:rPr lang="lt-LT" sz="1200" b="0" i="0" dirty="0" err="1">
                <a:solidFill>
                  <a:srgbClr val="000000"/>
                </a:solidFill>
                <a:effectLst/>
                <a:latin typeface="Open Sans" panose="020B0606030504020204" pitchFamily="34" charset="0"/>
              </a:rPr>
              <a:t>Machablishvili</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Zakhashvili</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K</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Buda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Dürrwald</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Kalkouni</a:t>
            </a:r>
            <a:r>
              <a:rPr lang="lt-LT" sz="1200" b="0" i="0" dirty="0">
                <a:solidFill>
                  <a:srgbClr val="000000"/>
                </a:solidFill>
                <a:effectLst/>
                <a:latin typeface="Open Sans" panose="020B0606030504020204" pitchFamily="34" charset="0"/>
              </a:rPr>
              <a:t>, O., </a:t>
            </a:r>
            <a:r>
              <a:rPr lang="lt-LT" sz="1200" b="0" i="0" dirty="0" err="1">
                <a:solidFill>
                  <a:srgbClr val="000000"/>
                </a:solidFill>
                <a:effectLst/>
                <a:latin typeface="Open Sans" panose="020B0606030504020204" pitchFamily="34" charset="0"/>
              </a:rPr>
              <a:t>Gioula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Molnár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Z</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Rózsa</a:t>
            </a:r>
            <a:r>
              <a:rPr lang="lt-LT" sz="1200" b="0" i="0" dirty="0">
                <a:solidFill>
                  <a:srgbClr val="000000"/>
                </a:solidFill>
                <a:effectLst/>
                <a:latin typeface="Open Sans" panose="020B0606030504020204" pitchFamily="34" charset="0"/>
              </a:rPr>
              <a:t>, M., </a:t>
            </a:r>
            <a:r>
              <a:rPr lang="lt-LT" sz="1200" b="0" i="0" dirty="0" err="1">
                <a:solidFill>
                  <a:srgbClr val="000000"/>
                </a:solidFill>
                <a:effectLst/>
                <a:latin typeface="Open Sans" panose="020B0606030504020204" pitchFamily="34" charset="0"/>
              </a:rPr>
              <a:t>Dunford</a:t>
            </a:r>
            <a:r>
              <a:rPr lang="lt-LT" sz="1200" b="0" i="0" dirty="0">
                <a:solidFill>
                  <a:srgbClr val="000000"/>
                </a:solidFill>
                <a:effectLst/>
                <a:latin typeface="Open Sans" panose="020B0606030504020204" pitchFamily="34" charset="0"/>
              </a:rPr>
              <a:t>, L., O </a:t>
            </a:r>
            <a:r>
              <a:rPr lang="lt-LT" sz="1200" b="0" i="0" dirty="0" err="1">
                <a:solidFill>
                  <a:srgbClr val="000000"/>
                </a:solidFill>
                <a:effectLst/>
                <a:latin typeface="Open Sans" panose="020B0606030504020204" pitchFamily="34" charset="0"/>
              </a:rPr>
              <a:t>Donnell</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J</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Sigmundsdottir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Baldvinsdottir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Kaufman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Z</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Mandelboim</a:t>
            </a:r>
            <a:r>
              <a:rPr lang="lt-LT" sz="1200" b="0" i="0" dirty="0">
                <a:solidFill>
                  <a:srgbClr val="000000"/>
                </a:solidFill>
                <a:effectLst/>
                <a:latin typeface="Open Sans" panose="020B0606030504020204" pitchFamily="34" charset="0"/>
              </a:rPr>
              <a:t>, M., </a:t>
            </a:r>
            <a:r>
              <a:rPr lang="lt-LT" sz="1200" b="0" i="0" dirty="0" err="1">
                <a:solidFill>
                  <a:srgbClr val="000000"/>
                </a:solidFill>
                <a:effectLst/>
                <a:latin typeface="Open Sans" panose="020B0606030504020204" pitchFamily="34" charset="0"/>
              </a:rPr>
              <a:t>Rizzo</a:t>
            </a:r>
            <a:r>
              <a:rPr lang="lt-LT" sz="1200" b="0" i="0" dirty="0">
                <a:solidFill>
                  <a:srgbClr val="000000"/>
                </a:solidFill>
                <a:effectLst/>
                <a:latin typeface="Open Sans" panose="020B0606030504020204" pitchFamily="34" charset="0"/>
              </a:rPr>
              <a:t>, C., </a:t>
            </a:r>
            <a:r>
              <a:rPr lang="lt-LT" sz="1200" b="0" i="0" dirty="0" err="1">
                <a:solidFill>
                  <a:srgbClr val="000000"/>
                </a:solidFill>
                <a:effectLst/>
                <a:latin typeface="Open Sans" panose="020B0606030504020204" pitchFamily="34" charset="0"/>
              </a:rPr>
              <a:t>Castrucci</a:t>
            </a:r>
            <a:r>
              <a:rPr lang="lt-LT" sz="1200" b="0" i="0" dirty="0">
                <a:solidFill>
                  <a:srgbClr val="000000"/>
                </a:solidFill>
                <a:effectLst/>
                <a:latin typeface="Open Sans" panose="020B0606030504020204" pitchFamily="34" charset="0"/>
              </a:rPr>
              <a:t>, M., </a:t>
            </a:r>
            <a:r>
              <a:rPr lang="lt-LT" sz="1200" b="0" i="0" dirty="0" err="1">
                <a:solidFill>
                  <a:srgbClr val="000000"/>
                </a:solidFill>
                <a:effectLst/>
                <a:latin typeface="Open Sans" panose="020B0606030504020204" pitchFamily="34" charset="0"/>
              </a:rPr>
              <a:t>Meirim</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Sagimbay</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Dinagul</a:t>
            </a:r>
            <a:r>
              <a:rPr lang="lt-LT" sz="1200" b="0" i="0" dirty="0">
                <a:solidFill>
                  <a:srgbClr val="000000"/>
                </a:solidFill>
                <a:effectLst/>
                <a:latin typeface="Open Sans" panose="020B0606030504020204" pitchFamily="34" charset="0"/>
              </a:rPr>
              <a:t>, O., </a:t>
            </a:r>
            <a:r>
              <a:rPr lang="lt-LT" sz="1200" b="0" i="0" dirty="0" err="1">
                <a:solidFill>
                  <a:srgbClr val="000000"/>
                </a:solidFill>
                <a:effectLst/>
                <a:latin typeface="Open Sans" panose="020B0606030504020204" pitchFamily="34" charset="0"/>
              </a:rPr>
              <a:t>Azat</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B</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Nikiforova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Zamjatina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Skrickienė</a:t>
            </a:r>
            <a:r>
              <a:rPr lang="lt-LT" sz="1200" b="0" i="0" dirty="0">
                <a:solidFill>
                  <a:srgbClr val="000000"/>
                </a:solidFill>
                <a:effectLst/>
                <a:latin typeface="Open Sans" panose="020B0606030504020204" pitchFamily="34" charset="0"/>
              </a:rPr>
              <a:t>, A., Griškevičius, A., </a:t>
            </a:r>
            <a:r>
              <a:rPr lang="lt-LT" sz="1200" b="0" i="0" dirty="0" err="1">
                <a:solidFill>
                  <a:srgbClr val="000000"/>
                </a:solidFill>
                <a:effectLst/>
                <a:latin typeface="Open Sans" panose="020B0606030504020204" pitchFamily="34" charset="0"/>
              </a:rPr>
              <a:t>Fournier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Mossong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J</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Melillo</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J</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Zahra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Rakočević</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B</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Vratnica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Z</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Donker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Meijer</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Bosevska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Mikikj</a:t>
            </a:r>
            <a:r>
              <a:rPr lang="lt-LT" sz="1200" b="0" i="0" dirty="0">
                <a:solidFill>
                  <a:srgbClr val="000000"/>
                </a:solidFill>
                <a:effectLst/>
                <a:latin typeface="Open Sans" panose="020B0606030504020204" pitchFamily="34" charset="0"/>
              </a:rPr>
              <a:t>, V., </a:t>
            </a:r>
            <a:r>
              <a:rPr lang="lt-LT" sz="1200" b="0" i="0" dirty="0" err="1">
                <a:solidFill>
                  <a:srgbClr val="000000"/>
                </a:solidFill>
                <a:effectLst/>
                <a:latin typeface="Open Sans" panose="020B0606030504020204" pitchFamily="34" charset="0"/>
              </a:rPr>
              <a:t>Paulsen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T</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Hunges</a:t>
            </a:r>
            <a:r>
              <a:rPr lang="lt-LT" sz="1200" b="0" i="0" dirty="0">
                <a:solidFill>
                  <a:srgbClr val="000000"/>
                </a:solidFill>
                <a:effectLst/>
                <a:latin typeface="Open Sans" panose="020B0606030504020204" pitchFamily="34" charset="0"/>
              </a:rPr>
              <a:t>, O., </a:t>
            </a:r>
            <a:r>
              <a:rPr lang="lt-LT" sz="1200" b="0" i="0" dirty="0" err="1">
                <a:solidFill>
                  <a:srgbClr val="000000"/>
                </a:solidFill>
                <a:effectLst/>
                <a:latin typeface="Open Sans" panose="020B0606030504020204" pitchFamily="34" charset="0"/>
              </a:rPr>
              <a:t>Brydak</a:t>
            </a:r>
            <a:r>
              <a:rPr lang="lt-LT" sz="1200" b="0" i="0" dirty="0">
                <a:solidFill>
                  <a:srgbClr val="000000"/>
                </a:solidFill>
                <a:effectLst/>
                <a:latin typeface="Open Sans" panose="020B0606030504020204" pitchFamily="34" charset="0"/>
              </a:rPr>
              <a:t>, L., </a:t>
            </a:r>
            <a:r>
              <a:rPr lang="lt-LT" sz="1200" b="0" i="0" dirty="0" err="1">
                <a:solidFill>
                  <a:srgbClr val="000000"/>
                </a:solidFill>
                <a:effectLst/>
                <a:latin typeface="Open Sans" panose="020B0606030504020204" pitchFamily="34" charset="0"/>
              </a:rPr>
              <a:t>Luniewska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K</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Guiomar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Rodrigues</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Gheorghita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t>
            </a:r>
            <a:r>
              <a:rPr lang="lt-LT" sz="1200" b="0" i="0" dirty="0">
                <a:solidFill>
                  <a:srgbClr val="000000"/>
                </a:solidFill>
                <a:effectLst/>
                <a:latin typeface="Open Sans" panose="020B0606030504020204" pitchFamily="34" charset="0"/>
              </a:rPr>
              <a:t>., Spinu, C., </a:t>
            </a:r>
            <a:r>
              <a:rPr lang="lt-LT" sz="1200" b="0" i="0" dirty="0" err="1">
                <a:solidFill>
                  <a:srgbClr val="000000"/>
                </a:solidFill>
                <a:effectLst/>
                <a:latin typeface="Open Sans" panose="020B0606030504020204" pitchFamily="34" charset="0"/>
              </a:rPr>
              <a:t>Popescu</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Ivanciuc</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Sominina</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Burtseva</a:t>
            </a:r>
            <a:r>
              <a:rPr lang="lt-LT" sz="1200" b="0" i="0" dirty="0">
                <a:solidFill>
                  <a:srgbClr val="000000"/>
                </a:solidFill>
                <a:effectLst/>
                <a:latin typeface="Open Sans" panose="020B0606030504020204" pitchFamily="34" charset="0"/>
              </a:rPr>
              <a:t>, E., </a:t>
            </a:r>
            <a:r>
              <a:rPr lang="lt-LT" sz="1200" b="0" i="0" dirty="0" err="1">
                <a:solidFill>
                  <a:srgbClr val="000000"/>
                </a:solidFill>
                <a:effectLst/>
                <a:latin typeface="Open Sans" panose="020B0606030504020204" pitchFamily="34" charset="0"/>
              </a:rPr>
              <a:t>Dimitrijevic</a:t>
            </a:r>
            <a:r>
              <a:rPr lang="lt-LT" sz="1200" b="0" i="0" dirty="0">
                <a:solidFill>
                  <a:srgbClr val="000000"/>
                </a:solidFill>
                <a:effectLst/>
                <a:latin typeface="Open Sans" panose="020B0606030504020204" pitchFamily="34" charset="0"/>
              </a:rPr>
              <a:t>, D., </a:t>
            </a:r>
            <a:r>
              <a:rPr lang="lt-LT" sz="1200" b="0" i="0" dirty="0" err="1">
                <a:solidFill>
                  <a:srgbClr val="000000"/>
                </a:solidFill>
                <a:effectLst/>
                <a:latin typeface="Open Sans" panose="020B0606030504020204" pitchFamily="34" charset="0"/>
              </a:rPr>
              <a:t>Filipovic‐Vignjevic</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Kalaveshi</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Sočan</a:t>
            </a:r>
            <a:r>
              <a:rPr lang="lt-LT" sz="1200" b="0" i="0" dirty="0">
                <a:solidFill>
                  <a:srgbClr val="000000"/>
                </a:solidFill>
                <a:effectLst/>
                <a:latin typeface="Open Sans" panose="020B0606030504020204" pitchFamily="34" charset="0"/>
              </a:rPr>
              <a:t>, M., </a:t>
            </a:r>
            <a:r>
              <a:rPr lang="lt-LT" sz="1200" b="0" i="0" dirty="0" err="1">
                <a:solidFill>
                  <a:srgbClr val="000000"/>
                </a:solidFill>
                <a:effectLst/>
                <a:latin typeface="Open Sans" panose="020B0606030504020204" pitchFamily="34" charset="0"/>
              </a:rPr>
              <a:t>Prosenc</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K</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Bakoss</a:t>
            </a:r>
            <a:r>
              <a:rPr lang="lt-LT" sz="1200" b="0" i="0" dirty="0">
                <a:solidFill>
                  <a:srgbClr val="000000"/>
                </a:solidFill>
                <a:effectLst/>
                <a:latin typeface="Open Sans" panose="020B0606030504020204" pitchFamily="34" charset="0"/>
              </a:rPr>
              <a:t>, I., </a:t>
            </a:r>
            <a:r>
              <a:rPr lang="lt-LT" sz="1200" b="0" i="0" dirty="0" err="1">
                <a:solidFill>
                  <a:srgbClr val="000000"/>
                </a:solidFill>
                <a:effectLst/>
                <a:latin typeface="Open Sans" panose="020B0606030504020204" pitchFamily="34" charset="0"/>
              </a:rPr>
              <a:t>Staroňová</a:t>
            </a:r>
            <a:r>
              <a:rPr lang="lt-LT" sz="1200" b="0" i="0" dirty="0">
                <a:solidFill>
                  <a:srgbClr val="000000"/>
                </a:solidFill>
                <a:effectLst/>
                <a:latin typeface="Open Sans" panose="020B0606030504020204" pitchFamily="34" charset="0"/>
              </a:rPr>
              <a:t>, E., </a:t>
            </a:r>
            <a:r>
              <a:rPr lang="lt-LT" sz="1200" b="0" i="0" dirty="0" err="1">
                <a:solidFill>
                  <a:srgbClr val="000000"/>
                </a:solidFill>
                <a:effectLst/>
                <a:latin typeface="Open Sans" panose="020B0606030504020204" pitchFamily="34" charset="0"/>
              </a:rPr>
              <a:t>Larrauri</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Pozo</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F</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Carnahan</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Brytting</a:t>
            </a:r>
            <a:r>
              <a:rPr lang="lt-LT" sz="1200" b="0" i="0" dirty="0">
                <a:solidFill>
                  <a:srgbClr val="000000"/>
                </a:solidFill>
                <a:effectLst/>
                <a:latin typeface="Open Sans" panose="020B0606030504020204" pitchFamily="34" charset="0"/>
              </a:rPr>
              <a:t>, M., </a:t>
            </a:r>
            <a:r>
              <a:rPr lang="lt-LT" sz="1200" b="0" i="0" dirty="0" err="1">
                <a:solidFill>
                  <a:srgbClr val="000000"/>
                </a:solidFill>
                <a:effectLst/>
                <a:latin typeface="Open Sans" panose="020B0606030504020204" pitchFamily="34" charset="0"/>
              </a:rPr>
              <a:t>Perisa</a:t>
            </a:r>
            <a:r>
              <a:rPr lang="lt-LT" sz="1200" b="0" i="0" dirty="0">
                <a:solidFill>
                  <a:srgbClr val="000000"/>
                </a:solidFill>
                <a:effectLst/>
                <a:latin typeface="Open Sans" panose="020B0606030504020204" pitchFamily="34" charset="0"/>
              </a:rPr>
              <a:t>, D., </a:t>
            </a:r>
            <a:r>
              <a:rPr lang="lt-LT" sz="1200" b="0" i="0" dirty="0" err="1">
                <a:solidFill>
                  <a:srgbClr val="000000"/>
                </a:solidFill>
                <a:effectLst/>
                <a:latin typeface="Open Sans" panose="020B0606030504020204" pitchFamily="34" charset="0"/>
              </a:rPr>
              <a:t>Gonçalves</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Safarova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T</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Zakirova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Avci</a:t>
            </a:r>
            <a:r>
              <a:rPr lang="lt-LT" sz="1200" b="0" i="0" dirty="0">
                <a:solidFill>
                  <a:srgbClr val="000000"/>
                </a:solidFill>
                <a:effectLst/>
                <a:latin typeface="Open Sans" panose="020B0606030504020204" pitchFamily="34" charset="0"/>
              </a:rPr>
              <a:t>, E., Altas, A., </a:t>
            </a:r>
            <a:r>
              <a:rPr lang="lt-LT" sz="1200" b="0" i="0" dirty="0" err="1">
                <a:solidFill>
                  <a:srgbClr val="000000"/>
                </a:solidFill>
                <a:effectLst/>
                <a:latin typeface="Open Sans" panose="020B0606030504020204" pitchFamily="34" charset="0"/>
              </a:rPr>
              <a:t>Artemchuk</a:t>
            </a:r>
            <a:r>
              <a:rPr lang="lt-LT" sz="1200" b="0" i="0" dirty="0">
                <a:solidFill>
                  <a:srgbClr val="000000"/>
                </a:solidFill>
                <a:effectLst/>
                <a:latin typeface="Open Sans" panose="020B0606030504020204" pitchFamily="34" charset="0"/>
              </a:rPr>
              <a:t>, O., </a:t>
            </a:r>
            <a:r>
              <a:rPr lang="lt-LT" sz="1200" b="0" i="0" dirty="0" err="1">
                <a:solidFill>
                  <a:srgbClr val="000000"/>
                </a:solidFill>
                <a:effectLst/>
                <a:latin typeface="Open Sans" panose="020B0606030504020204" pitchFamily="34" charset="0"/>
              </a:rPr>
              <a:t>Demchishyna</a:t>
            </a:r>
            <a:r>
              <a:rPr lang="lt-LT" sz="1200" b="0" i="0" dirty="0">
                <a:solidFill>
                  <a:srgbClr val="000000"/>
                </a:solidFill>
                <a:effectLst/>
                <a:latin typeface="Open Sans" panose="020B0606030504020204" pitchFamily="34" charset="0"/>
              </a:rPr>
              <a:t>, I., </a:t>
            </a:r>
            <a:r>
              <a:rPr lang="lt-LT" sz="1200" b="0" i="0" dirty="0" err="1">
                <a:solidFill>
                  <a:srgbClr val="000000"/>
                </a:solidFill>
                <a:effectLst/>
                <a:latin typeface="Open Sans" panose="020B0606030504020204" pitchFamily="34" charset="0"/>
              </a:rPr>
              <a:t>Pebody</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Ellis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J</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McCaughey</a:t>
            </a:r>
            <a:r>
              <a:rPr lang="lt-LT" sz="1200" b="0" i="0" dirty="0">
                <a:solidFill>
                  <a:srgbClr val="000000"/>
                </a:solidFill>
                <a:effectLst/>
                <a:latin typeface="Open Sans" panose="020B0606030504020204" pitchFamily="34" charset="0"/>
              </a:rPr>
              <a:t>, C., </a:t>
            </a:r>
            <a:r>
              <a:rPr lang="lt-LT" sz="1200" b="0" i="0" dirty="0" err="1">
                <a:solidFill>
                  <a:srgbClr val="000000"/>
                </a:solidFill>
                <a:effectLst/>
                <a:latin typeface="Open Sans" panose="020B0606030504020204" pitchFamily="34" charset="0"/>
              </a:rPr>
              <a:t>O'Doherty</a:t>
            </a:r>
            <a:r>
              <a:rPr lang="lt-LT" sz="1200" b="0" i="0" dirty="0">
                <a:solidFill>
                  <a:srgbClr val="000000"/>
                </a:solidFill>
                <a:effectLst/>
                <a:latin typeface="Open Sans" panose="020B0606030504020204" pitchFamily="34" charset="0"/>
              </a:rPr>
              <a:t>, M., </a:t>
            </a:r>
            <a:r>
              <a:rPr lang="lt-LT" sz="1200" b="0" i="0" dirty="0" err="1">
                <a:solidFill>
                  <a:srgbClr val="000000"/>
                </a:solidFill>
                <a:effectLst/>
                <a:latin typeface="Open Sans" panose="020B0606030504020204" pitchFamily="34" charset="0"/>
              </a:rPr>
              <a:t>Mcmenamin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J</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Reynolds</a:t>
            </a:r>
            <a:r>
              <a:rPr lang="lt-LT" sz="1200" b="0" i="0" dirty="0">
                <a:solidFill>
                  <a:srgbClr val="000000"/>
                </a:solidFill>
                <a:effectLst/>
                <a:latin typeface="Open Sans" panose="020B0606030504020204" pitchFamily="34" charset="0"/>
              </a:rPr>
              <a:t>, A., </a:t>
            </a:r>
            <a:r>
              <a:rPr lang="lt-LT" sz="1200" b="0" i="0" dirty="0" err="1">
                <a:solidFill>
                  <a:srgbClr val="000000"/>
                </a:solidFill>
                <a:effectLst/>
                <a:latin typeface="Open Sans" panose="020B0606030504020204" pitchFamily="34" charset="0"/>
              </a:rPr>
              <a:t>Cottrell</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Moore</a:t>
            </a:r>
            <a:r>
              <a:rPr lang="lt-LT" sz="1200" b="0" i="0" dirty="0">
                <a:solidFill>
                  <a:srgbClr val="000000"/>
                </a:solidFill>
                <a:effectLst/>
                <a:latin typeface="Open Sans" panose="020B0606030504020204" pitchFamily="34" charset="0"/>
              </a:rPr>
              <a:t>, C., </a:t>
            </a:r>
            <a:r>
              <a:rPr lang="lt-LT" sz="1200" b="0" i="0" dirty="0" err="1">
                <a:solidFill>
                  <a:srgbClr val="000000"/>
                </a:solidFill>
                <a:effectLst/>
                <a:latin typeface="Open Sans" panose="020B0606030504020204" pitchFamily="34" charset="0"/>
              </a:rPr>
              <a:t>Djemileva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Rakhimov</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McCauley</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J</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and</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Daniels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a:t>
            </a:r>
            <a:r>
              <a:rPr lang="lt-LT" sz="1200" b="0" i="0" dirty="0">
                <a:solidFill>
                  <a:srgbClr val="000000"/>
                </a:solidFill>
                <a:effectLst/>
                <a:latin typeface="Open Sans" panose="020B0606030504020204" pitchFamily="34" charset="0"/>
              </a:rPr>
              <a:t>., 2020. </a:t>
            </a:r>
            <a:r>
              <a:rPr lang="lt-LT" sz="1200" b="0" i="0" dirty="0" err="1">
                <a:solidFill>
                  <a:srgbClr val="000000"/>
                </a:solidFill>
                <a:effectLst/>
                <a:latin typeface="Open Sans" panose="020B0606030504020204" pitchFamily="34" charset="0"/>
              </a:rPr>
              <a:t>Alternating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patterns</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of</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seasonal</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influenza</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activity</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in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the</a:t>
            </a:r>
            <a:r>
              <a:rPr lang="lt-LT" sz="1200" b="0" i="0" dirty="0">
                <a:solidFill>
                  <a:srgbClr val="000000"/>
                </a:solidFill>
                <a:effectLst/>
                <a:latin typeface="Open Sans" panose="020B0606030504020204" pitchFamily="34" charset="0"/>
              </a:rPr>
              <a:t> WHO </a:t>
            </a:r>
            <a:r>
              <a:rPr lang="lt-LT" sz="1200" b="0" i="0" dirty="0" err="1">
                <a:solidFill>
                  <a:srgbClr val="000000"/>
                </a:solidFill>
                <a:effectLst/>
                <a:latin typeface="Open Sans" panose="020B0606030504020204" pitchFamily="34" charset="0"/>
              </a:rPr>
              <a:t>European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Region</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following</a:t>
            </a:r>
            <a:r>
              <a:rPr lang="lt-LT" sz="1200" b="0" i="0" dirty="0">
                <a:solidFill>
                  <a:srgbClr val="000000"/>
                </a:solidFill>
                <a:effectLst/>
                <a:latin typeface="Open Sans" panose="020B0606030504020204" pitchFamily="34" charset="0"/>
              </a:rPr>
              <a:t> </a:t>
            </a:r>
            <a:r>
              <a:rPr lang="lt-LT" sz="1200" b="0" i="0" dirty="0" err="1">
                <a:solidFill>
                  <a:srgbClr val="000000"/>
                </a:solidFill>
                <a:effectLst/>
                <a:latin typeface="Open Sans" panose="020B0606030504020204" pitchFamily="34" charset="0"/>
              </a:rPr>
              <a:t>the</a:t>
            </a:r>
            <a:r>
              <a:rPr lang="lt-LT" sz="1200" b="0" i="0" dirty="0">
                <a:solidFill>
                  <a:srgbClr val="000000"/>
                </a:solidFill>
                <a:effectLst/>
                <a:latin typeface="Open Sans" panose="020B0606030504020204" pitchFamily="34" charset="0"/>
              </a:rPr>
              <a:t> 2009 </a:t>
            </a:r>
            <a:r>
              <a:rPr lang="lt-LT" sz="1200" b="0" i="0" dirty="0" err="1">
                <a:solidFill>
                  <a:srgbClr val="000000"/>
                </a:solidFill>
                <a:effectLst/>
                <a:latin typeface="Open Sans" panose="020B0606030504020204" pitchFamily="34" charset="0"/>
              </a:rPr>
              <a:t>pandemic</a:t>
            </a:r>
            <a:r>
              <a:rPr lang="lt-LT" sz="1200" b="0" i="0" dirty="0">
                <a:solidFill>
                  <a:srgbClr val="000000"/>
                </a:solidFill>
                <a:effectLst/>
                <a:latin typeface="Open Sans" panose="020B0606030504020204" pitchFamily="34" charset="0"/>
              </a:rPr>
              <a:t>, 2010‐2018. </a:t>
            </a:r>
            <a:r>
              <a:rPr lang="lt-LT" sz="1200" b="0" i="1" dirty="0" err="1">
                <a:solidFill>
                  <a:srgbClr val="000000"/>
                </a:solidFill>
                <a:effectLst/>
                <a:latin typeface="Open Sans" panose="020B0606030504020204" pitchFamily="34" charset="0"/>
              </a:rPr>
              <a:t>Influenza</a:t>
            </a:r>
            <a:r>
              <a:rPr lang="lt-LT" sz="1200" b="0" i="1" dirty="0">
                <a:solidFill>
                  <a:srgbClr val="000000"/>
                </a:solidFill>
                <a:effectLst/>
                <a:latin typeface="Open Sans" panose="020B0606030504020204" pitchFamily="34" charset="0"/>
              </a:rPr>
              <a:t> </a:t>
            </a:r>
            <a:r>
              <a:rPr lang="lt-LT" sz="1200" b="0" i="1" dirty="0" err="1">
                <a:solidFill>
                  <a:srgbClr val="000000"/>
                </a:solidFill>
                <a:effectLst/>
                <a:latin typeface="Open Sans" panose="020B0606030504020204" pitchFamily="34" charset="0"/>
              </a:rPr>
              <a:t>and</a:t>
            </a:r>
            <a:r>
              <a:rPr lang="lt-LT" sz="1200" b="0" i="1" dirty="0">
                <a:solidFill>
                  <a:srgbClr val="000000"/>
                </a:solidFill>
                <a:effectLst/>
                <a:latin typeface="Open Sans" panose="020B0606030504020204" pitchFamily="34" charset="0"/>
              </a:rPr>
              <a:t> </a:t>
            </a:r>
            <a:r>
              <a:rPr lang="lt-LT" sz="1200" b="0" i="1" dirty="0" err="1">
                <a:solidFill>
                  <a:srgbClr val="000000"/>
                </a:solidFill>
                <a:effectLst/>
                <a:latin typeface="Open Sans" panose="020B0606030504020204" pitchFamily="34" charset="0"/>
              </a:rPr>
              <a:t>Other</a:t>
            </a:r>
            <a:r>
              <a:rPr lang="lt-LT" sz="1200" b="0" i="1" dirty="0">
                <a:solidFill>
                  <a:srgbClr val="000000"/>
                </a:solidFill>
                <a:effectLst/>
                <a:latin typeface="Open Sans" panose="020B0606030504020204" pitchFamily="34" charset="0"/>
              </a:rPr>
              <a:t> </a:t>
            </a:r>
            <a:r>
              <a:rPr lang="lt-LT" sz="1200" b="0" i="1" dirty="0" err="1">
                <a:solidFill>
                  <a:srgbClr val="000000"/>
                </a:solidFill>
                <a:effectLst/>
                <a:latin typeface="Open Sans" panose="020B0606030504020204" pitchFamily="34" charset="0"/>
              </a:rPr>
              <a:t>Respiratory</a:t>
            </a:r>
            <a:r>
              <a:rPr lang="lt-LT" sz="1200" b="0" i="1" dirty="0">
                <a:solidFill>
                  <a:srgbClr val="000000"/>
                </a:solidFill>
                <a:effectLst/>
                <a:latin typeface="Open Sans" panose="020B0606030504020204" pitchFamily="34" charset="0"/>
              </a:rPr>
              <a:t> </a:t>
            </a:r>
            <a:r>
              <a:rPr lang="lt-LT" sz="1200" b="0" i="1" dirty="0" err="1">
                <a:solidFill>
                  <a:srgbClr val="000000"/>
                </a:solidFill>
                <a:effectLst/>
                <a:latin typeface="Open Sans" panose="020B0606030504020204" pitchFamily="34" charset="0"/>
              </a:rPr>
              <a:t>Viruses</a:t>
            </a:r>
            <a:r>
              <a:rPr lang="lt-LT" sz="1200" b="0" i="0" dirty="0">
                <a:solidFill>
                  <a:srgbClr val="000000"/>
                </a:solidFill>
                <a:effectLst/>
                <a:latin typeface="Open Sans" panose="020B0606030504020204" pitchFamily="34" charset="0"/>
              </a:rPr>
              <a:t>, 14(2), pp.150-161.</a:t>
            </a:r>
            <a:endParaRPr lang="en-GB" sz="1200" b="0" i="0" dirty="0">
              <a:effectLst/>
              <a:latin typeface="Calibri" panose="020F0502020204030204" pitchFamily="34" charset="0"/>
            </a:endParaRPr>
          </a:p>
          <a:p>
            <a:pPr marL="0" indent="0">
              <a:buNone/>
            </a:pPr>
            <a:r>
              <a:rPr lang="en-GB" sz="1200" dirty="0">
                <a:latin typeface="Calibri" panose="020F0502020204030204" pitchFamily="34" charset="0"/>
              </a:rPr>
              <a:t>N</a:t>
            </a:r>
            <a:r>
              <a:rPr lang="pl-PL" sz="1200" b="0" i="0" dirty="0" err="1">
                <a:effectLst/>
                <a:latin typeface="Calibri" panose="020F0502020204030204" pitchFamily="34" charset="0"/>
              </a:rPr>
              <a:t>hs.uk</a:t>
            </a:r>
            <a:r>
              <a:rPr lang="pl-PL" sz="1200" b="0" i="0" dirty="0">
                <a:effectLst/>
                <a:latin typeface="Calibri" panose="020F0502020204030204" pitchFamily="34" charset="0"/>
              </a:rPr>
              <a:t>. 2021. </a:t>
            </a:r>
            <a:r>
              <a:rPr lang="pl-PL" sz="1200" b="0" i="1" dirty="0">
                <a:effectLst/>
                <a:latin typeface="Calibri" panose="020F0502020204030204" pitchFamily="34" charset="0"/>
              </a:rPr>
              <a:t>Child </a:t>
            </a:r>
            <a:r>
              <a:rPr lang="pl-PL" sz="1200" b="0" i="1" dirty="0" err="1">
                <a:effectLst/>
                <a:latin typeface="Calibri" panose="020F0502020204030204" pitchFamily="34" charset="0"/>
              </a:rPr>
              <a:t>flu</a:t>
            </a:r>
            <a:r>
              <a:rPr lang="pl-PL" sz="1200" b="0" i="1" dirty="0">
                <a:effectLst/>
                <a:latin typeface="Calibri" panose="020F0502020204030204" pitchFamily="34" charset="0"/>
              </a:rPr>
              <a:t> </a:t>
            </a:r>
            <a:r>
              <a:rPr lang="pl-PL" sz="1200" b="0" i="1" dirty="0" err="1">
                <a:effectLst/>
                <a:latin typeface="Calibri" panose="020F0502020204030204" pitchFamily="34" charset="0"/>
              </a:rPr>
              <a:t>vaccine</a:t>
            </a:r>
            <a:r>
              <a:rPr lang="pl-PL" sz="1200" b="0" i="0" dirty="0">
                <a:effectLst/>
                <a:latin typeface="Calibri" panose="020F0502020204030204" pitchFamily="34" charset="0"/>
              </a:rPr>
              <a:t>. [online] </a:t>
            </a:r>
            <a:r>
              <a:rPr lang="pl-PL" sz="1200" b="0" i="0" dirty="0" err="1">
                <a:effectLst/>
                <a:latin typeface="Calibri" panose="020F0502020204030204" pitchFamily="34" charset="0"/>
              </a:rPr>
              <a:t>Available</a:t>
            </a:r>
            <a:r>
              <a:rPr lang="pl-PL" sz="1200" b="0" i="0" dirty="0">
                <a:effectLst/>
                <a:latin typeface="Calibri" panose="020F0502020204030204" pitchFamily="34" charset="0"/>
              </a:rPr>
              <a:t> </a:t>
            </a:r>
            <a:r>
              <a:rPr lang="pl-PL" sz="1200" b="0" i="0" dirty="0" err="1">
                <a:effectLst/>
                <a:latin typeface="Calibri" panose="020F0502020204030204" pitchFamily="34" charset="0"/>
              </a:rPr>
              <a:t>at</a:t>
            </a:r>
            <a:r>
              <a:rPr lang="pl-PL" sz="1200" b="0" i="0" dirty="0">
                <a:effectLst/>
                <a:latin typeface="Calibri" panose="020F0502020204030204" pitchFamily="34" charset="0"/>
              </a:rPr>
              <a:t>: &lt;</a:t>
            </a:r>
            <a:r>
              <a:rPr lang="pl-PL" sz="1200" b="0" i="0" dirty="0" err="1">
                <a:effectLst/>
                <a:latin typeface="Calibri" panose="020F0502020204030204" pitchFamily="34" charset="0"/>
              </a:rPr>
              <a:t>https</a:t>
            </a:r>
            <a:r>
              <a:rPr lang="pl-PL" sz="1200" b="0" i="0" dirty="0">
                <a:effectLst/>
                <a:latin typeface="Calibri" panose="020F0502020204030204" pitchFamily="34" charset="0"/>
              </a:rPr>
              <a:t>://</a:t>
            </a:r>
            <a:r>
              <a:rPr lang="pl-PL" sz="1200" b="0" i="0" dirty="0" err="1">
                <a:effectLst/>
                <a:latin typeface="Calibri" panose="020F0502020204030204" pitchFamily="34" charset="0"/>
              </a:rPr>
              <a:t>www.nhs.uk</a:t>
            </a:r>
            <a:r>
              <a:rPr lang="pl-PL" sz="1200" b="0" i="0" dirty="0">
                <a:effectLst/>
                <a:latin typeface="Calibri" panose="020F0502020204030204" pitchFamily="34" charset="0"/>
              </a:rPr>
              <a:t>/</a:t>
            </a:r>
            <a:r>
              <a:rPr lang="pl-PL" sz="1200" b="0" i="0" dirty="0" err="1">
                <a:effectLst/>
                <a:latin typeface="Calibri" panose="020F0502020204030204" pitchFamily="34" charset="0"/>
              </a:rPr>
              <a:t>conditions</a:t>
            </a:r>
            <a:r>
              <a:rPr lang="pl-PL" sz="1200" b="0" i="0" dirty="0">
                <a:effectLst/>
                <a:latin typeface="Calibri" panose="020F0502020204030204" pitchFamily="34" charset="0"/>
              </a:rPr>
              <a:t>/</a:t>
            </a:r>
            <a:r>
              <a:rPr lang="pl-PL" sz="1200" b="0" i="0" dirty="0" err="1">
                <a:effectLst/>
                <a:latin typeface="Calibri" panose="020F0502020204030204" pitchFamily="34" charset="0"/>
              </a:rPr>
              <a:t>vaccinations</a:t>
            </a:r>
            <a:r>
              <a:rPr lang="pl-PL" sz="1200" b="0" i="0" dirty="0">
                <a:effectLst/>
                <a:latin typeface="Calibri" panose="020F0502020204030204" pitchFamily="34" charset="0"/>
              </a:rPr>
              <a:t>/</a:t>
            </a:r>
            <a:r>
              <a:rPr lang="pl-PL" sz="1200" b="0" i="0" dirty="0" err="1">
                <a:effectLst/>
                <a:latin typeface="Calibri" panose="020F0502020204030204" pitchFamily="34" charset="0"/>
              </a:rPr>
              <a:t>child-flu-vaccine</a:t>
            </a:r>
            <a:r>
              <a:rPr lang="pl-PL" sz="1200" b="0" i="0" dirty="0">
                <a:effectLst/>
                <a:latin typeface="Open Sans" panose="020B0606030504020204" pitchFamily="34" charset="0"/>
              </a:rPr>
              <a:t>/&gt; [</a:t>
            </a:r>
            <a:r>
              <a:rPr lang="pl-PL" sz="1200" b="0" i="0" dirty="0" err="1">
                <a:effectLst/>
                <a:latin typeface="Open Sans" panose="020B0606030504020204" pitchFamily="34" charset="0"/>
              </a:rPr>
              <a:t>Accessed</a:t>
            </a:r>
            <a:r>
              <a:rPr lang="pl-PL" sz="1200" b="0" i="0" dirty="0">
                <a:effectLst/>
                <a:latin typeface="Open Sans" panose="020B0606030504020204" pitchFamily="34" charset="0"/>
              </a:rPr>
              <a:t> 15 </a:t>
            </a:r>
            <a:r>
              <a:rPr lang="pl-PL" sz="1200" b="0" i="0" dirty="0" err="1">
                <a:effectLst/>
                <a:latin typeface="Open Sans" panose="020B0606030504020204" pitchFamily="34" charset="0"/>
              </a:rPr>
              <a:t>October</a:t>
            </a:r>
            <a:r>
              <a:rPr lang="pl-PL" sz="1200" b="0" i="0" dirty="0">
                <a:effectLst/>
                <a:latin typeface="Open Sans" panose="020B0606030504020204" pitchFamily="34" charset="0"/>
              </a:rPr>
              <a:t> 2021].</a:t>
            </a:r>
            <a:endParaRPr lang="en-GB" sz="1200" b="0" i="0" dirty="0">
              <a:effectLst/>
              <a:latin typeface="Open Sans" panose="020B0606030504020204" pitchFamily="34" charset="0"/>
            </a:endParaRPr>
          </a:p>
          <a:p>
            <a:pPr marL="0" indent="0">
              <a:buNone/>
            </a:pPr>
            <a:r>
              <a:rPr lang="pl-PL" sz="1200" b="1" i="0" dirty="0">
                <a:solidFill>
                  <a:srgbClr val="666666"/>
                </a:solidFill>
                <a:effectLst/>
                <a:latin typeface="Open Sans" panose="020B0606030504020204" pitchFamily="34" charset="0"/>
              </a:rPr>
              <a:t> </a:t>
            </a:r>
            <a:r>
              <a:rPr lang="en-GB" sz="1200" dirty="0">
                <a:solidFill>
                  <a:srgbClr val="000000"/>
                </a:solidFill>
                <a:latin typeface="Open Sans" panose="020B0606030504020204" pitchFamily="34" charset="0"/>
              </a:rPr>
              <a:t>N</a:t>
            </a:r>
            <a:r>
              <a:rPr lang="pl-PL" sz="1200" b="0" i="0" dirty="0" err="1">
                <a:solidFill>
                  <a:srgbClr val="000000"/>
                </a:solidFill>
                <a:effectLst/>
                <a:latin typeface="Open Sans" panose="020B0606030504020204" pitchFamily="34" charset="0"/>
              </a:rPr>
              <a:t>hs</a:t>
            </a:r>
            <a:r>
              <a:rPr lang="pl-PL" sz="1200" b="0" i="0" dirty="0">
                <a:solidFill>
                  <a:srgbClr val="000000"/>
                </a:solidFill>
                <a:effectLst/>
                <a:latin typeface="Open Sans" panose="020B0606030504020204" pitchFamily="34" charset="0"/>
              </a:rPr>
              <a:t>. 2021. </a:t>
            </a:r>
            <a:r>
              <a:rPr lang="pl-PL" sz="1200" b="0" i="1" dirty="0" err="1">
                <a:solidFill>
                  <a:srgbClr val="000000"/>
                </a:solidFill>
                <a:effectLst/>
                <a:latin typeface="Open Sans" panose="020B0606030504020204" pitchFamily="34" charset="0"/>
              </a:rPr>
              <a:t>Flu</a:t>
            </a:r>
            <a:r>
              <a:rPr lang="pl-PL" sz="1200" b="0" i="0" dirty="0">
                <a:solidFill>
                  <a:srgbClr val="000000"/>
                </a:solidFill>
                <a:effectLst/>
                <a:latin typeface="Open Sans" panose="020B0606030504020204" pitchFamily="34" charset="0"/>
              </a:rPr>
              <a:t>. [online] </a:t>
            </a:r>
            <a:r>
              <a:rPr lang="pl-PL" sz="1200" b="0" i="0" dirty="0" err="1">
                <a:solidFill>
                  <a:srgbClr val="000000"/>
                </a:solidFill>
                <a:effectLst/>
                <a:latin typeface="Open Sans" panose="020B0606030504020204" pitchFamily="34" charset="0"/>
              </a:rPr>
              <a:t>Available</a:t>
            </a:r>
            <a:r>
              <a:rPr lang="pl-PL" sz="1200" b="0" i="0" dirty="0">
                <a:solidFill>
                  <a:srgbClr val="000000"/>
                </a:solidFill>
                <a:effectLst/>
                <a:latin typeface="Open Sans" panose="020B0606030504020204" pitchFamily="34" charset="0"/>
              </a:rPr>
              <a:t> </a:t>
            </a:r>
            <a:r>
              <a:rPr lang="pl-PL" sz="1200" b="0" i="0" dirty="0" err="1">
                <a:solidFill>
                  <a:srgbClr val="000000"/>
                </a:solidFill>
                <a:effectLst/>
                <a:latin typeface="Open Sans" panose="020B0606030504020204" pitchFamily="34" charset="0"/>
              </a:rPr>
              <a:t>at</a:t>
            </a:r>
            <a:r>
              <a:rPr lang="pl-PL" sz="1200" b="0" i="0" dirty="0">
                <a:solidFill>
                  <a:srgbClr val="000000"/>
                </a:solidFill>
                <a:effectLst/>
                <a:latin typeface="Open Sans" panose="020B0606030504020204" pitchFamily="34" charset="0"/>
              </a:rPr>
              <a:t>: &lt;</a:t>
            </a:r>
            <a:r>
              <a:rPr lang="pl-PL" sz="1200" b="0" i="0" dirty="0" err="1">
                <a:solidFill>
                  <a:srgbClr val="000000"/>
                </a:solidFill>
                <a:effectLst/>
                <a:latin typeface="Open Sans" panose="020B0606030504020204" pitchFamily="34" charset="0"/>
              </a:rPr>
              <a:t>https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www.nh</a:t>
            </a:r>
            <a:r>
              <a:rPr lang="pl-PL" sz="1200" b="0" i="0" dirty="0">
                <a:solidFill>
                  <a:srgbClr val="000000"/>
                </a:solidFill>
                <a:effectLst/>
                <a:latin typeface="Open Sans" panose="020B0606030504020204" pitchFamily="34" charset="0"/>
              </a:rPr>
              <a:t> </a:t>
            </a:r>
            <a:r>
              <a:rPr lang="pl-PL" sz="1200" b="0" i="0" dirty="0" err="1">
                <a:solidFill>
                  <a:srgbClr val="000000"/>
                </a:solidFill>
                <a:effectLst/>
                <a:latin typeface="Open Sans" panose="020B0606030504020204" pitchFamily="34" charset="0"/>
              </a:rPr>
              <a:t>https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www.nhs.uk</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conditions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flu</a:t>
            </a:r>
            <a:r>
              <a:rPr lang="pl-PL" sz="1200" b="0" i="0" dirty="0">
                <a:solidFill>
                  <a:srgbClr val="000000"/>
                </a:solidFill>
                <a:effectLst/>
                <a:latin typeface="Open Sans" panose="020B0606030504020204" pitchFamily="34" charset="0"/>
              </a:rPr>
              <a:t>&gt; [</a:t>
            </a:r>
            <a:r>
              <a:rPr lang="pl-PL" sz="1200" b="0" i="0" dirty="0" err="1">
                <a:solidFill>
                  <a:srgbClr val="000000"/>
                </a:solidFill>
                <a:effectLst/>
                <a:latin typeface="Open Sans" panose="020B0606030504020204" pitchFamily="34" charset="0"/>
              </a:rPr>
              <a:t>Accessed</a:t>
            </a:r>
            <a:r>
              <a:rPr lang="pl-PL" sz="1200" b="0" i="0" dirty="0">
                <a:solidFill>
                  <a:srgbClr val="000000"/>
                </a:solidFill>
                <a:effectLst/>
                <a:latin typeface="Open Sans" panose="020B0606030504020204" pitchFamily="34" charset="0"/>
              </a:rPr>
              <a:t> 6 August 2019</a:t>
            </a:r>
            <a:endParaRPr lang="en-GB" sz="1200" b="0" i="0" dirty="0">
              <a:solidFill>
                <a:srgbClr val="000000"/>
              </a:solidFill>
              <a:effectLst/>
              <a:latin typeface="Open Sans" panose="020B0606030504020204" pitchFamily="34" charset="0"/>
            </a:endParaRPr>
          </a:p>
          <a:p>
            <a:pPr marL="0" indent="0">
              <a:buNone/>
            </a:pPr>
            <a:r>
              <a:rPr lang="en-GB" sz="1200" dirty="0">
                <a:solidFill>
                  <a:srgbClr val="000000"/>
                </a:solidFill>
                <a:latin typeface="Open Sans" panose="020B0606030504020204" pitchFamily="34" charset="0"/>
              </a:rPr>
              <a:t>N</a:t>
            </a:r>
            <a:r>
              <a:rPr lang="pl-PL" sz="1200" b="0" i="0" dirty="0" err="1">
                <a:solidFill>
                  <a:srgbClr val="000000"/>
                </a:solidFill>
                <a:effectLst/>
                <a:latin typeface="Open Sans" panose="020B0606030504020204" pitchFamily="34" charset="0"/>
              </a:rPr>
              <a:t>hs.uk</a:t>
            </a:r>
            <a:r>
              <a:rPr lang="pl-PL" sz="1200" b="0" i="0" dirty="0">
                <a:solidFill>
                  <a:srgbClr val="000000"/>
                </a:solidFill>
                <a:effectLst/>
                <a:latin typeface="Open Sans" panose="020B0606030504020204" pitchFamily="34" charset="0"/>
              </a:rPr>
              <a:t>. 2021. </a:t>
            </a:r>
            <a:r>
              <a:rPr lang="pl-PL" sz="1200" b="0" i="1" dirty="0" err="1">
                <a:solidFill>
                  <a:srgbClr val="000000"/>
                </a:solidFill>
                <a:effectLst/>
                <a:latin typeface="Open Sans" panose="020B0606030504020204" pitchFamily="34" charset="0"/>
              </a:rPr>
              <a:t>Flu</a:t>
            </a:r>
            <a:r>
              <a:rPr lang="pl-PL" sz="1200" b="0" i="1" dirty="0">
                <a:solidFill>
                  <a:srgbClr val="000000"/>
                </a:solidFill>
                <a:effectLst/>
                <a:latin typeface="Open Sans" panose="020B0606030504020204" pitchFamily="34" charset="0"/>
              </a:rPr>
              <a:t> </a:t>
            </a:r>
            <a:r>
              <a:rPr lang="pl-PL" sz="1200" b="0" i="1" dirty="0" err="1">
                <a:solidFill>
                  <a:srgbClr val="000000"/>
                </a:solidFill>
                <a:effectLst/>
                <a:latin typeface="Open Sans" panose="020B0606030504020204" pitchFamily="34" charset="0"/>
              </a:rPr>
              <a:t>vaccine</a:t>
            </a:r>
            <a:r>
              <a:rPr lang="pl-PL" sz="1200" b="0" i="0" dirty="0">
                <a:solidFill>
                  <a:srgbClr val="000000"/>
                </a:solidFill>
                <a:effectLst/>
                <a:latin typeface="Open Sans" panose="020B0606030504020204" pitchFamily="34" charset="0"/>
              </a:rPr>
              <a:t>. [online] </a:t>
            </a:r>
            <a:r>
              <a:rPr lang="pl-PL" sz="1200" b="0" i="0" dirty="0" err="1">
                <a:solidFill>
                  <a:srgbClr val="000000"/>
                </a:solidFill>
                <a:effectLst/>
                <a:latin typeface="Open Sans" panose="020B0606030504020204" pitchFamily="34" charset="0"/>
              </a:rPr>
              <a:t>Available</a:t>
            </a:r>
            <a:r>
              <a:rPr lang="pl-PL" sz="1200" b="0" i="0" dirty="0">
                <a:solidFill>
                  <a:srgbClr val="000000"/>
                </a:solidFill>
                <a:effectLst/>
                <a:latin typeface="Open Sans" panose="020B0606030504020204" pitchFamily="34" charset="0"/>
              </a:rPr>
              <a:t> </a:t>
            </a:r>
            <a:r>
              <a:rPr lang="pl-PL" sz="1200" b="0" i="0" dirty="0" err="1">
                <a:solidFill>
                  <a:srgbClr val="000000"/>
                </a:solidFill>
                <a:effectLst/>
                <a:latin typeface="Open Sans" panose="020B0606030504020204" pitchFamily="34" charset="0"/>
              </a:rPr>
              <a:t>at</a:t>
            </a:r>
            <a:r>
              <a:rPr lang="pl-PL" sz="1200" b="0" i="0" dirty="0">
                <a:solidFill>
                  <a:srgbClr val="000000"/>
                </a:solidFill>
                <a:effectLst/>
                <a:latin typeface="Open Sans" panose="020B0606030504020204" pitchFamily="34" charset="0"/>
              </a:rPr>
              <a:t>: &lt;</a:t>
            </a:r>
            <a:r>
              <a:rPr lang="pl-PL" sz="1200" b="0" i="0" dirty="0" err="1">
                <a:solidFill>
                  <a:srgbClr val="000000"/>
                </a:solidFill>
                <a:effectLst/>
                <a:latin typeface="Open Sans" panose="020B0606030504020204" pitchFamily="34" charset="0"/>
              </a:rPr>
              <a:t>https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www.nhs.uk</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conditions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vaccinations</a:t>
            </a:r>
            <a:r>
              <a:rPr lang="pl-PL" sz="1200" b="0" i="0" dirty="0">
                <a:solidFill>
                  <a:srgbClr val="000000"/>
                </a:solidFill>
                <a:effectLst/>
                <a:latin typeface="Open Sans" panose="020B0606030504020204" pitchFamily="34" charset="0"/>
              </a:rPr>
              <a:t>/</a:t>
            </a:r>
            <a:r>
              <a:rPr lang="pl-PL" sz="1200" b="0" i="0" dirty="0" err="1">
                <a:solidFill>
                  <a:srgbClr val="000000"/>
                </a:solidFill>
                <a:effectLst/>
                <a:latin typeface="Open Sans" panose="020B0606030504020204" pitchFamily="34" charset="0"/>
              </a:rPr>
              <a:t>flu</a:t>
            </a:r>
            <a:r>
              <a:rPr lang="pl-PL" sz="1200" b="0" i="0" dirty="0">
                <a:solidFill>
                  <a:srgbClr val="000000"/>
                </a:solidFill>
                <a:effectLst/>
                <a:latin typeface="Open Sans" panose="020B0606030504020204" pitchFamily="34" charset="0"/>
              </a:rPr>
              <a:t>-influenza-</a:t>
            </a:r>
            <a:r>
              <a:rPr lang="pl-PL" sz="1200" b="0" i="0" dirty="0" err="1">
                <a:solidFill>
                  <a:srgbClr val="000000"/>
                </a:solidFill>
                <a:effectLst/>
                <a:latin typeface="Open Sans" panose="020B0606030504020204" pitchFamily="34" charset="0"/>
              </a:rPr>
              <a:t>vaccine</a:t>
            </a:r>
            <a:r>
              <a:rPr lang="pl-PL" sz="1200" b="0" i="0" dirty="0">
                <a:solidFill>
                  <a:srgbClr val="000000"/>
                </a:solidFill>
                <a:effectLst/>
                <a:latin typeface="Open Sans" panose="020B0606030504020204" pitchFamily="34" charset="0"/>
              </a:rPr>
              <a:t>/&gt; [</a:t>
            </a:r>
            <a:r>
              <a:rPr lang="pl-PL" sz="1200" b="0" i="0" dirty="0" err="1">
                <a:solidFill>
                  <a:srgbClr val="000000"/>
                </a:solidFill>
                <a:effectLst/>
                <a:latin typeface="Open Sans" panose="020B0606030504020204" pitchFamily="34" charset="0"/>
              </a:rPr>
              <a:t>Accessed</a:t>
            </a:r>
            <a:r>
              <a:rPr lang="pl-PL" sz="1200" b="0" i="0" dirty="0">
                <a:solidFill>
                  <a:srgbClr val="000000"/>
                </a:solidFill>
                <a:effectLst/>
                <a:latin typeface="Open Sans" panose="020B0606030504020204" pitchFamily="34" charset="0"/>
              </a:rPr>
              <a:t> 24 August 202</a:t>
            </a:r>
            <a:r>
              <a:rPr lang="en-GB" sz="1200" b="0" i="0" dirty="0">
                <a:solidFill>
                  <a:srgbClr val="000000"/>
                </a:solidFill>
                <a:effectLst/>
                <a:latin typeface="Open Sans" panose="020B0606030504020204" pitchFamily="34" charset="0"/>
              </a:rPr>
              <a:t>21}.</a:t>
            </a:r>
          </a:p>
          <a:p>
            <a:pPr marL="0" indent="0">
              <a:buNone/>
            </a:pPr>
            <a:r>
              <a:rPr lang="pl-PL" sz="1200" b="0" i="0" dirty="0">
                <a:solidFill>
                  <a:srgbClr val="3A3A3A"/>
                </a:solidFill>
                <a:effectLst/>
                <a:latin typeface="Calibri" panose="020F0502020204030204" pitchFamily="34" charset="0"/>
                <a:ea typeface="Blackadder ITC" panose="02000000000000000000" pitchFamily="2" charset="0"/>
              </a:rPr>
              <a:t>Olsen, S. J. et al. (2016) The </a:t>
            </a:r>
            <a:r>
              <a:rPr lang="pl-PL" sz="1200" b="0" i="0" dirty="0" err="1">
                <a:solidFill>
                  <a:srgbClr val="3A3A3A"/>
                </a:solidFill>
                <a:effectLst/>
                <a:latin typeface="Calibri" panose="020F0502020204030204" pitchFamily="34" charset="0"/>
                <a:ea typeface="Blackadder ITC" panose="02000000000000000000" pitchFamily="2" charset="0"/>
              </a:rPr>
              <a:t>Effect</a:t>
            </a:r>
            <a:r>
              <a:rPr lang="pl-PL" sz="1200" b="0" i="0" dirty="0">
                <a:solidFill>
                  <a:srgbClr val="3A3A3A"/>
                </a:solidFill>
                <a:effectLst/>
                <a:latin typeface="Calibri" panose="020F0502020204030204" pitchFamily="34" charset="0"/>
                <a:ea typeface="Blackadder ITC" panose="02000000000000000000" pitchFamily="2" charset="0"/>
              </a:rPr>
              <a:t> of Influenza </a:t>
            </a:r>
            <a:r>
              <a:rPr lang="pl-PL" sz="1200" b="0" i="0" dirty="0" err="1">
                <a:solidFill>
                  <a:srgbClr val="3A3A3A"/>
                </a:solidFill>
                <a:effectLst/>
                <a:latin typeface="Calibri" panose="020F0502020204030204" pitchFamily="34" charset="0"/>
                <a:ea typeface="Blackadder ITC" panose="02000000000000000000" pitchFamily="2" charset="0"/>
              </a:rPr>
              <a:t>Vaccination</a:t>
            </a:r>
            <a:r>
              <a:rPr lang="pl-PL" sz="1200" b="0" i="0" dirty="0">
                <a:solidFill>
                  <a:srgbClr val="3A3A3A"/>
                </a:solidFill>
                <a:effectLst/>
                <a:latin typeface="Calibri" panose="020F0502020204030204" pitchFamily="34" charset="0"/>
                <a:ea typeface="Blackadder ITC" panose="02000000000000000000" pitchFamily="2" charset="0"/>
              </a:rPr>
              <a:t> on </a:t>
            </a:r>
            <a:r>
              <a:rPr lang="pl-PL" sz="1200" b="0" i="0" dirty="0" err="1">
                <a:solidFill>
                  <a:srgbClr val="3A3A3A"/>
                </a:solidFill>
                <a:effectLst/>
                <a:latin typeface="Calibri" panose="020F0502020204030204" pitchFamily="34" charset="0"/>
                <a:ea typeface="Blackadder ITC" panose="02000000000000000000" pitchFamily="2" charset="0"/>
              </a:rPr>
              <a:t>Birth</a:t>
            </a:r>
            <a:r>
              <a:rPr lang="pl-PL" sz="1200" b="0" i="0" dirty="0">
                <a:solidFill>
                  <a:srgbClr val="3A3A3A"/>
                </a:solidFill>
                <a:effectLst/>
                <a:latin typeface="Calibri" panose="020F0502020204030204" pitchFamily="34" charset="0"/>
                <a:ea typeface="Blackadder ITC" panose="02000000000000000000" pitchFamily="2" charset="0"/>
              </a:rPr>
              <a:t> </a:t>
            </a:r>
            <a:r>
              <a:rPr lang="pl-PL" sz="1200" b="0" i="0" dirty="0" err="1">
                <a:solidFill>
                  <a:srgbClr val="3A3A3A"/>
                </a:solidFill>
                <a:effectLst/>
                <a:latin typeface="Calibri" panose="020F0502020204030204" pitchFamily="34" charset="0"/>
                <a:ea typeface="Blackadder ITC" panose="02000000000000000000" pitchFamily="2" charset="0"/>
              </a:rPr>
              <a:t>Outcomes</a:t>
            </a:r>
            <a:r>
              <a:rPr lang="pl-PL" sz="1200" b="0" i="0" dirty="0">
                <a:solidFill>
                  <a:srgbClr val="3A3A3A"/>
                </a:solidFill>
                <a:effectLst/>
                <a:latin typeface="Calibri" panose="020F0502020204030204" pitchFamily="34" charset="0"/>
                <a:ea typeface="Blackadder ITC" panose="02000000000000000000" pitchFamily="2" charset="0"/>
              </a:rPr>
              <a:t> in a </a:t>
            </a:r>
            <a:r>
              <a:rPr lang="pl-PL" sz="1200" b="0" i="0" dirty="0" err="1">
                <a:solidFill>
                  <a:srgbClr val="3A3A3A"/>
                </a:solidFill>
                <a:effectLst/>
                <a:latin typeface="Calibri" panose="020F0502020204030204" pitchFamily="34" charset="0"/>
                <a:ea typeface="Blackadder ITC" panose="02000000000000000000" pitchFamily="2" charset="0"/>
              </a:rPr>
              <a:t>Cohort</a:t>
            </a:r>
            <a:r>
              <a:rPr lang="pl-PL" sz="1200" b="0" i="0" dirty="0">
                <a:solidFill>
                  <a:srgbClr val="3A3A3A"/>
                </a:solidFill>
                <a:effectLst/>
                <a:latin typeface="Calibri" panose="020F0502020204030204" pitchFamily="34" charset="0"/>
                <a:ea typeface="Blackadder ITC" panose="02000000000000000000" pitchFamily="2" charset="0"/>
              </a:rPr>
              <a:t> of </a:t>
            </a:r>
            <a:r>
              <a:rPr lang="pl-PL" sz="1200" b="0" i="0" dirty="0" err="1">
                <a:solidFill>
                  <a:srgbClr val="3A3A3A"/>
                </a:solidFill>
                <a:effectLst/>
                <a:latin typeface="Calibri" panose="020F0502020204030204" pitchFamily="34" charset="0"/>
                <a:ea typeface="Blackadder ITC" panose="02000000000000000000" pitchFamily="2" charset="0"/>
              </a:rPr>
              <a:t>Pregnant</a:t>
            </a:r>
            <a:r>
              <a:rPr lang="pl-PL" sz="1200" b="0" i="0" dirty="0">
                <a:solidFill>
                  <a:srgbClr val="3A3A3A"/>
                </a:solidFill>
                <a:effectLst/>
                <a:latin typeface="Calibri" panose="020F0502020204030204" pitchFamily="34" charset="0"/>
                <a:ea typeface="Blackadder ITC" panose="02000000000000000000" pitchFamily="2" charset="0"/>
              </a:rPr>
              <a:t> </a:t>
            </a:r>
            <a:r>
              <a:rPr lang="pl-PL" sz="1200" b="0" i="0" dirty="0" err="1">
                <a:solidFill>
                  <a:srgbClr val="3A3A3A"/>
                </a:solidFill>
                <a:effectLst/>
                <a:latin typeface="Calibri" panose="020F0502020204030204" pitchFamily="34" charset="0"/>
                <a:ea typeface="Blackadder ITC" panose="02000000000000000000" pitchFamily="2" charset="0"/>
              </a:rPr>
              <a:t>Women</a:t>
            </a:r>
            <a:r>
              <a:rPr lang="pl-PL" sz="1200" b="0" i="0" dirty="0">
                <a:solidFill>
                  <a:srgbClr val="3A3A3A"/>
                </a:solidFill>
                <a:effectLst/>
                <a:latin typeface="Calibri" panose="020F0502020204030204" pitchFamily="34" charset="0"/>
                <a:ea typeface="Blackadder ITC" panose="02000000000000000000" pitchFamily="2" charset="0"/>
              </a:rPr>
              <a:t> in </a:t>
            </a:r>
            <a:r>
              <a:rPr lang="pl-PL" sz="1200" b="0" i="0" dirty="0" err="1">
                <a:solidFill>
                  <a:srgbClr val="3A3A3A"/>
                </a:solidFill>
                <a:effectLst/>
                <a:latin typeface="Calibri" panose="020F0502020204030204" pitchFamily="34" charset="0"/>
                <a:ea typeface="Blackadder ITC" panose="02000000000000000000" pitchFamily="2" charset="0"/>
              </a:rPr>
              <a:t>Lao</a:t>
            </a:r>
            <a:r>
              <a:rPr lang="pl-PL" sz="1200" b="0" i="0" dirty="0">
                <a:solidFill>
                  <a:srgbClr val="3A3A3A"/>
                </a:solidFill>
                <a:effectLst/>
                <a:latin typeface="Calibri" panose="020F0502020204030204" pitchFamily="34" charset="0"/>
                <a:ea typeface="Blackadder ITC" panose="02000000000000000000" pitchFamily="2" charset="0"/>
              </a:rPr>
              <a:t> PDR, 2014-2015. </a:t>
            </a:r>
            <a:r>
              <a:rPr lang="pl-PL" sz="1200" b="0" i="1" dirty="0" err="1">
                <a:solidFill>
                  <a:srgbClr val="3A3A3A"/>
                </a:solidFill>
                <a:effectLst/>
                <a:latin typeface="Calibri" panose="020F0502020204030204" pitchFamily="34" charset="0"/>
                <a:ea typeface="Blackadder ITC" panose="02000000000000000000" pitchFamily="2" charset="0"/>
              </a:rPr>
              <a:t>Clinical</a:t>
            </a:r>
            <a:r>
              <a:rPr lang="pl-PL" sz="1200" b="0" i="1" dirty="0">
                <a:solidFill>
                  <a:srgbClr val="3A3A3A"/>
                </a:solidFill>
                <a:effectLst/>
                <a:latin typeface="Calibri" panose="020F0502020204030204" pitchFamily="34" charset="0"/>
                <a:ea typeface="Blackadder ITC" panose="02000000000000000000" pitchFamily="2" charset="0"/>
              </a:rPr>
              <a:t> </a:t>
            </a:r>
            <a:r>
              <a:rPr lang="pl-PL" sz="1200" b="0" i="1" dirty="0" err="1">
                <a:solidFill>
                  <a:srgbClr val="3A3A3A"/>
                </a:solidFill>
                <a:effectLst/>
                <a:latin typeface="Calibri" panose="020F0502020204030204" pitchFamily="34" charset="0"/>
                <a:ea typeface="Blackadder ITC" panose="02000000000000000000" pitchFamily="2" charset="0"/>
              </a:rPr>
              <a:t>infectious</a:t>
            </a:r>
            <a:r>
              <a:rPr lang="pl-PL" sz="1200" b="0" i="1" dirty="0">
                <a:solidFill>
                  <a:srgbClr val="3A3A3A"/>
                </a:solidFill>
                <a:effectLst/>
                <a:latin typeface="Calibri" panose="020F0502020204030204" pitchFamily="34" charset="0"/>
                <a:ea typeface="Blackadder ITC" panose="02000000000000000000" pitchFamily="2" charset="0"/>
              </a:rPr>
              <a:t> </a:t>
            </a:r>
            <a:r>
              <a:rPr lang="pl-PL" sz="1200" b="0" i="1" dirty="0" err="1">
                <a:solidFill>
                  <a:srgbClr val="3A3A3A"/>
                </a:solidFill>
                <a:effectLst/>
                <a:latin typeface="Calibri" panose="020F0502020204030204" pitchFamily="34" charset="0"/>
                <a:ea typeface="Blackadder ITC" panose="02000000000000000000" pitchFamily="2" charset="0"/>
              </a:rPr>
              <a:t>diseases</a:t>
            </a:r>
            <a:r>
              <a:rPr lang="pl-PL" sz="1200" b="0" i="0" dirty="0">
                <a:solidFill>
                  <a:srgbClr val="3A3A3A"/>
                </a:solidFill>
                <a:effectLst/>
                <a:latin typeface="Calibri" panose="020F0502020204030204" pitchFamily="34" charset="0"/>
                <a:ea typeface="Blackadder ITC" panose="02000000000000000000" pitchFamily="2" charset="0"/>
              </a:rPr>
              <a:t>. [Online] 63 (4), 487–494.</a:t>
            </a:r>
            <a:endParaRPr lang="en-GB" sz="1200" b="0" i="0" dirty="0">
              <a:solidFill>
                <a:srgbClr val="3A3A3A"/>
              </a:solidFill>
              <a:effectLst/>
              <a:latin typeface="Calibri" panose="020F0502020204030204" pitchFamily="34" charset="0"/>
              <a:ea typeface="Blackadder ITC" panose="02000000000000000000" pitchFamily="2" charset="0"/>
            </a:endParaRPr>
          </a:p>
          <a:p>
            <a:pPr marL="0" indent="0">
              <a:buNone/>
            </a:pPr>
            <a:r>
              <a:rPr lang="en-GB" sz="1100" b="0" i="0" dirty="0" err="1">
                <a:solidFill>
                  <a:srgbClr val="000000"/>
                </a:solidFill>
                <a:effectLst/>
                <a:latin typeface="Open Sans" panose="020B0606030504020204" pitchFamily="34" charset="0"/>
              </a:rPr>
              <a:t>Vk.ovg.ox.ac.uk</a:t>
            </a:r>
            <a:r>
              <a:rPr lang="en-GB" sz="1100" b="0" i="0" dirty="0">
                <a:solidFill>
                  <a:srgbClr val="000000"/>
                </a:solidFill>
                <a:effectLst/>
                <a:latin typeface="Open Sans" panose="020B0606030504020204" pitchFamily="34" charset="0"/>
              </a:rPr>
              <a:t>. 2021. </a:t>
            </a:r>
            <a:r>
              <a:rPr lang="en-GB" sz="1100" b="0" i="1" dirty="0">
                <a:solidFill>
                  <a:srgbClr val="000000"/>
                </a:solidFill>
                <a:effectLst/>
                <a:latin typeface="Open Sans" panose="020B0606030504020204" pitchFamily="34" charset="0"/>
              </a:rPr>
              <a:t>Inactivated Flu Vaccine | Vaccine Knowledge</a:t>
            </a:r>
            <a:r>
              <a:rPr lang="en-GB" sz="1100" b="0" i="0" dirty="0">
                <a:solidFill>
                  <a:srgbClr val="000000"/>
                </a:solidFill>
                <a:effectLst/>
                <a:latin typeface="Open Sans" panose="020B0606030504020204" pitchFamily="34" charset="0"/>
              </a:rPr>
              <a:t>. [online] Available at: &lt;https://</a:t>
            </a:r>
            <a:r>
              <a:rPr lang="en-GB" sz="1100" b="0" i="0" dirty="0" err="1">
                <a:solidFill>
                  <a:srgbClr val="000000"/>
                </a:solidFill>
                <a:effectLst/>
                <a:latin typeface="Open Sans" panose="020B0606030504020204" pitchFamily="34" charset="0"/>
              </a:rPr>
              <a:t>vk.ovg.ox.ac.uk</a:t>
            </a:r>
            <a:r>
              <a:rPr lang="en-GB" sz="1100" b="0" i="0" dirty="0">
                <a:solidFill>
                  <a:srgbClr val="000000"/>
                </a:solidFill>
                <a:effectLst/>
                <a:latin typeface="Open Sans" panose="020B0606030504020204" pitchFamily="34" charset="0"/>
              </a:rPr>
              <a:t>/</a:t>
            </a:r>
            <a:r>
              <a:rPr lang="en-GB" sz="1100" b="0" i="0" dirty="0" err="1">
                <a:solidFill>
                  <a:srgbClr val="000000"/>
                </a:solidFill>
                <a:effectLst/>
                <a:latin typeface="Open Sans" panose="020B0606030504020204" pitchFamily="34" charset="0"/>
              </a:rPr>
              <a:t>vk</a:t>
            </a:r>
            <a:r>
              <a:rPr lang="en-GB" sz="1100" b="0" i="0" dirty="0">
                <a:solidFill>
                  <a:srgbClr val="000000"/>
                </a:solidFill>
                <a:effectLst/>
                <a:latin typeface="Open Sans" panose="020B0606030504020204" pitchFamily="34" charset="0"/>
              </a:rPr>
              <a:t>/inactivated-flu-vaccine&gt; [Accessed 21 October 2021].</a:t>
            </a:r>
            <a:endParaRPr lang="en-GB" sz="1200" b="0" i="0" dirty="0">
              <a:solidFill>
                <a:srgbClr val="000000"/>
              </a:solidFill>
              <a:effectLst/>
              <a:latin typeface="Calibri" panose="020F0502020204030204" pitchFamily="34" charset="0"/>
              <a:ea typeface="Blackadder ITC" panose="02000000000000000000" pitchFamily="2" charset="0"/>
            </a:endParaRPr>
          </a:p>
        </p:txBody>
      </p:sp>
      <p:sp>
        <p:nvSpPr>
          <p:cNvPr id="4" name="TextBox 3">
            <a:extLst>
              <a:ext uri="{FF2B5EF4-FFF2-40B4-BE49-F238E27FC236}">
                <a16:creationId xmlns:a16="http://schemas.microsoft.com/office/drawing/2014/main" id="{0E9DB1D9-1F26-FA4E-A7D8-BD7EAE377F61}"/>
              </a:ext>
            </a:extLst>
          </p:cNvPr>
          <p:cNvSpPr txBox="1"/>
          <p:nvPr/>
        </p:nvSpPr>
        <p:spPr>
          <a:xfrm>
            <a:off x="10781771" y="6289386"/>
            <a:ext cx="850604" cy="461665"/>
          </a:xfrm>
          <a:prstGeom prst="rect">
            <a:avLst/>
          </a:prstGeom>
          <a:noFill/>
        </p:spPr>
        <p:txBody>
          <a:bodyPr wrap="square" rtlCol="0">
            <a:spAutoFit/>
          </a:bodyPr>
          <a:lstStyle/>
          <a:p>
            <a:r>
              <a:rPr lang="en-US" sz="2400" dirty="0"/>
              <a:t>Dominika</a:t>
            </a:r>
            <a:endParaRPr lang="en-US" dirty="0"/>
          </a:p>
        </p:txBody>
      </p:sp>
    </p:spTree>
    <p:extLst>
      <p:ext uri="{BB962C8B-B14F-4D97-AF65-F5344CB8AC3E}">
        <p14:creationId xmlns:p14="http://schemas.microsoft.com/office/powerpoint/2010/main" val="2081240990"/>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26839-323E-4380-8BC7-7F5840349F38}"/>
              </a:ext>
            </a:extLst>
          </p:cNvPr>
          <p:cNvSpPr>
            <a:spLocks noGrp="1"/>
          </p:cNvSpPr>
          <p:nvPr>
            <p:ph type="title"/>
          </p:nvPr>
        </p:nvSpPr>
        <p:spPr>
          <a:xfrm>
            <a:off x="1870997" y="1607809"/>
            <a:ext cx="9236026" cy="2876680"/>
          </a:xfrm>
        </p:spPr>
        <p:txBody>
          <a:bodyPr vert="horz" lIns="91440" tIns="45720" rIns="91440" bIns="45720" rtlCol="0" anchor="b">
            <a:normAutofit/>
          </a:bodyPr>
          <a:lstStyle/>
          <a:p>
            <a:r>
              <a:rPr lang="en-US" sz="6600" kern="1200" dirty="0">
                <a:solidFill>
                  <a:srgbClr val="FFFFFF"/>
                </a:solidFill>
                <a:latin typeface="+mj-lt"/>
                <a:ea typeface="+mj-ea"/>
                <a:cs typeface="+mj-cs"/>
              </a:rPr>
              <a:t>FLU DEFINITION</a:t>
            </a:r>
          </a:p>
        </p:txBody>
      </p:sp>
      <p:sp>
        <p:nvSpPr>
          <p:cNvPr id="3" name="Content Placeholder 2">
            <a:extLst>
              <a:ext uri="{FF2B5EF4-FFF2-40B4-BE49-F238E27FC236}">
                <a16:creationId xmlns:a16="http://schemas.microsoft.com/office/drawing/2014/main" id="{4A34D61F-82F4-4100-8E7B-2BE9AB7FDF41}"/>
              </a:ext>
            </a:extLst>
          </p:cNvPr>
          <p:cNvSpPr>
            <a:spLocks noGrp="1"/>
          </p:cNvSpPr>
          <p:nvPr>
            <p:ph idx="1"/>
          </p:nvPr>
        </p:nvSpPr>
        <p:spPr>
          <a:xfrm>
            <a:off x="1228587" y="2670871"/>
            <a:ext cx="9878436" cy="2579320"/>
          </a:xfrm>
        </p:spPr>
        <p:txBody>
          <a:bodyPr vert="horz" lIns="91440" tIns="45720" rIns="91440" bIns="45720" rtlCol="0">
            <a:normAutofit/>
          </a:bodyPr>
          <a:lstStyle/>
          <a:p>
            <a:pPr marL="0" indent="0">
              <a:buNone/>
            </a:pPr>
            <a:r>
              <a:rPr lang="en-US" sz="2400" kern="1200" dirty="0">
                <a:solidFill>
                  <a:schemeClr val="tx1"/>
                </a:solidFill>
                <a:latin typeface="Calibri Light" panose="020F0302020204030204" pitchFamily="34" charset="0"/>
                <a:cs typeface="Calibri Light" panose="020F0302020204030204" pitchFamily="34" charset="0"/>
              </a:rPr>
              <a:t>FLU(INFUENZA)is a </a:t>
            </a:r>
            <a:r>
              <a:rPr lang="en-US" sz="2400" dirty="0">
                <a:latin typeface="Calibri Light" panose="020F0302020204030204" pitchFamily="34" charset="0"/>
                <a:cs typeface="Calibri Light" panose="020F0302020204030204" pitchFamily="34" charset="0"/>
              </a:rPr>
              <a:t>contagious respiratory illness caused by influenza viruses that infect the </a:t>
            </a:r>
            <a:r>
              <a:rPr lang="en-US" sz="2400" dirty="0" err="1">
                <a:latin typeface="Calibri Light" panose="020F0302020204030204" pitchFamily="34" charset="0"/>
                <a:cs typeface="Calibri Light" panose="020F0302020204030204" pitchFamily="34" charset="0"/>
              </a:rPr>
              <a:t>nose,throat,and</a:t>
            </a:r>
            <a:r>
              <a:rPr lang="en-US" sz="2400" dirty="0">
                <a:latin typeface="Calibri Light" panose="020F0302020204030204" pitchFamily="34" charset="0"/>
                <a:cs typeface="Calibri Light" panose="020F0302020204030204" pitchFamily="34" charset="0"/>
              </a:rPr>
              <a:t> sometimes the </a:t>
            </a:r>
            <a:r>
              <a:rPr lang="en-US" sz="2400" dirty="0" err="1">
                <a:latin typeface="Calibri Light" panose="020F0302020204030204" pitchFamily="34" charset="0"/>
                <a:cs typeface="Calibri Light" panose="020F0302020204030204" pitchFamily="34" charset="0"/>
              </a:rPr>
              <a:t>lungs.It</a:t>
            </a:r>
            <a:r>
              <a:rPr lang="en-US" sz="2400" dirty="0">
                <a:latin typeface="Calibri Light" panose="020F0302020204030204" pitchFamily="34" charset="0"/>
                <a:cs typeface="Calibri Light" panose="020F0302020204030204" pitchFamily="34" charset="0"/>
              </a:rPr>
              <a:t> can cause mild to severe </a:t>
            </a:r>
            <a:r>
              <a:rPr lang="en-US" sz="2400" dirty="0" err="1">
                <a:latin typeface="Calibri Light" panose="020F0302020204030204" pitchFamily="34" charset="0"/>
                <a:cs typeface="Calibri Light" panose="020F0302020204030204" pitchFamily="34" charset="0"/>
              </a:rPr>
              <a:t>illness,and</a:t>
            </a:r>
            <a:r>
              <a:rPr lang="en-US" sz="2400" dirty="0">
                <a:latin typeface="Calibri Light" panose="020F0302020204030204" pitchFamily="34" charset="0"/>
                <a:cs typeface="Calibri Light" panose="020F0302020204030204" pitchFamily="34" charset="0"/>
              </a:rPr>
              <a:t> at times can lead to death.(CDC)</a:t>
            </a:r>
            <a:endParaRPr lang="en-US" sz="2400" kern="1200" dirty="0">
              <a:solidFill>
                <a:schemeClr val="tx1"/>
              </a:solidFill>
              <a:latin typeface="Calibri Light" panose="020F0302020204030204" pitchFamily="34" charset="0"/>
              <a:cs typeface="Calibri Light" panose="020F0302020204030204" pitchFamily="34" charset="0"/>
            </a:endParaRPr>
          </a:p>
        </p:txBody>
      </p:sp>
      <p:sp>
        <p:nvSpPr>
          <p:cNvPr id="8" name="Rectangle 7">
            <a:extLst>
              <a:ext uri="{FF2B5EF4-FFF2-40B4-BE49-F238E27FC236}">
                <a16:creationId xmlns:a16="http://schemas.microsoft.com/office/drawing/2014/main" id="{F49D4940-A164-0B4E-9423-032A6CB6B8BB}"/>
              </a:ext>
            </a:extLst>
          </p:cNvPr>
          <p:cNvSpPr/>
          <p:nvPr/>
        </p:nvSpPr>
        <p:spPr>
          <a:xfrm>
            <a:off x="1653118" y="644241"/>
            <a:ext cx="3909725" cy="923330"/>
          </a:xfrm>
          <a:prstGeom prst="rect">
            <a:avLst/>
          </a:prstGeom>
          <a:solidFill>
            <a:srgbClr val="00B0F0"/>
          </a:solid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solidFill>
                  <a:sysClr val="windowText" lastClr="000000"/>
                </a:solidFill>
                <a:effectLst/>
                <a:latin typeface="Calibri Light" panose="020F0302020204030204" pitchFamily="34" charset="0"/>
                <a:cs typeface="Calibri Light" panose="020F0302020204030204" pitchFamily="34" charset="0"/>
              </a:rPr>
              <a:t>Flu Definition</a:t>
            </a:r>
            <a:endParaRPr lang="en-US" sz="5400" b="1" cap="none" spc="0" dirty="0">
              <a:solidFill>
                <a:sysClr val="windowText" lastClr="000000"/>
              </a:solidFill>
              <a:effectLst/>
            </a:endParaRPr>
          </a:p>
        </p:txBody>
      </p:sp>
      <p:sp>
        <p:nvSpPr>
          <p:cNvPr id="10" name="TextBox 9">
            <a:extLst>
              <a:ext uri="{FF2B5EF4-FFF2-40B4-BE49-F238E27FC236}">
                <a16:creationId xmlns:a16="http://schemas.microsoft.com/office/drawing/2014/main" id="{E8B9ABF2-1B66-3B4D-989D-79FB4BD63192}"/>
              </a:ext>
            </a:extLst>
          </p:cNvPr>
          <p:cNvSpPr txBox="1"/>
          <p:nvPr/>
        </p:nvSpPr>
        <p:spPr>
          <a:xfrm>
            <a:off x="10760149" y="6168825"/>
            <a:ext cx="1318438" cy="369332"/>
          </a:xfrm>
          <a:prstGeom prst="rect">
            <a:avLst/>
          </a:prstGeom>
          <a:noFill/>
        </p:spPr>
        <p:txBody>
          <a:bodyPr wrap="square" rtlCol="0">
            <a:spAutoFit/>
          </a:bodyPr>
          <a:lstStyle/>
          <a:p>
            <a:r>
              <a:rPr lang="en-US" dirty="0"/>
              <a:t>Claudia</a:t>
            </a:r>
          </a:p>
        </p:txBody>
      </p:sp>
    </p:spTree>
    <p:extLst>
      <p:ext uri="{BB962C8B-B14F-4D97-AF65-F5344CB8AC3E}">
        <p14:creationId xmlns:p14="http://schemas.microsoft.com/office/powerpoint/2010/main" val="104702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2F658F13-4D85-B44C-8CC5-76BD67665B6B}"/>
              </a:ext>
            </a:extLst>
          </p:cNvPr>
          <p:cNvPicPr>
            <a:picLocks noChangeAspect="1"/>
          </p:cNvPicPr>
          <p:nvPr/>
        </p:nvPicPr>
        <p:blipFill rotWithShape="1">
          <a:blip r:embed="rId2">
            <a:extLst>
              <a:ext uri="{28A0092B-C50C-407E-A947-70E740481C1C}">
                <a14:useLocalDpi xmlns:a14="http://schemas.microsoft.com/office/drawing/2010/main" val="0"/>
              </a:ext>
            </a:extLst>
          </a:blip>
          <a:srcRect t="21235" r="-1" b="29636"/>
          <a:stretch/>
        </p:blipFill>
        <p:spPr>
          <a:xfrm>
            <a:off x="44455" y="10"/>
            <a:ext cx="7642746" cy="6857990"/>
          </a:xfrm>
          <a:prstGeom prst="rect">
            <a:avLst/>
          </a:prstGeom>
        </p:spPr>
      </p:pic>
      <p:sp>
        <p:nvSpPr>
          <p:cNvPr id="2" name="Title 1">
            <a:extLst>
              <a:ext uri="{FF2B5EF4-FFF2-40B4-BE49-F238E27FC236}">
                <a16:creationId xmlns:a16="http://schemas.microsoft.com/office/drawing/2014/main" id="{79DA1D9D-0FED-408F-B318-7027A7BC3811}"/>
              </a:ext>
            </a:extLst>
          </p:cNvPr>
          <p:cNvSpPr>
            <a:spLocks noGrp="1"/>
          </p:cNvSpPr>
          <p:nvPr>
            <p:ph type="title"/>
          </p:nvPr>
        </p:nvSpPr>
        <p:spPr>
          <a:xfrm>
            <a:off x="841248" y="4152624"/>
            <a:ext cx="2112264" cy="1920240"/>
          </a:xfrm>
        </p:spPr>
        <p:txBody>
          <a:bodyPr>
            <a:normAutofit/>
          </a:bodyPr>
          <a:lstStyle/>
          <a:p>
            <a:r>
              <a:rPr lang="en-US" sz="2400" dirty="0"/>
              <a:t>INFLUENZA VIRUS</a:t>
            </a:r>
            <a:endParaRPr lang="en-GB" sz="2400"/>
          </a:p>
        </p:txBody>
      </p:sp>
      <p:pic>
        <p:nvPicPr>
          <p:cNvPr id="6" name="Picture 4">
            <a:extLst>
              <a:ext uri="{FF2B5EF4-FFF2-40B4-BE49-F238E27FC236}">
                <a16:creationId xmlns:a16="http://schemas.microsoft.com/office/drawing/2014/main" id="{74D26864-3DBA-9F4C-A0FB-6266FB56244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29078" b="27981"/>
          <a:stretch/>
        </p:blipFill>
        <p:spPr>
          <a:xfrm>
            <a:off x="7809454" y="1"/>
            <a:ext cx="4382546" cy="3345645"/>
          </a:xfrm>
          <a:prstGeom prst="rect">
            <a:avLst/>
          </a:prstGeom>
        </p:spPr>
      </p:pic>
      <p:pic>
        <p:nvPicPr>
          <p:cNvPr id="4" name="Picture 4">
            <a:extLst>
              <a:ext uri="{FF2B5EF4-FFF2-40B4-BE49-F238E27FC236}">
                <a16:creationId xmlns:a16="http://schemas.microsoft.com/office/drawing/2014/main" id="{FE936B46-0D4A-3044-BD81-E1109C2D045D}"/>
              </a:ext>
            </a:extLst>
          </p:cNvPr>
          <p:cNvPicPr>
            <a:picLocks noChangeAspect="1"/>
          </p:cNvPicPr>
          <p:nvPr/>
        </p:nvPicPr>
        <p:blipFill rotWithShape="1">
          <a:blip r:embed="rId3">
            <a:extLst>
              <a:ext uri="{28A0092B-C50C-407E-A947-70E740481C1C}">
                <a14:useLocalDpi xmlns:a14="http://schemas.microsoft.com/office/drawing/2010/main" val="0"/>
              </a:ext>
            </a:extLst>
          </a:blip>
          <a:srcRect t="29078" b="27981"/>
          <a:stretch/>
        </p:blipFill>
        <p:spPr>
          <a:xfrm>
            <a:off x="7809462" y="3512354"/>
            <a:ext cx="4382545" cy="3345646"/>
          </a:xfrm>
          <a:prstGeom prst="rect">
            <a:avLst/>
          </a:prstGeom>
        </p:spPr>
      </p:pic>
      <p:sp>
        <p:nvSpPr>
          <p:cNvPr id="8" name="TextBox 7">
            <a:extLst>
              <a:ext uri="{FF2B5EF4-FFF2-40B4-BE49-F238E27FC236}">
                <a16:creationId xmlns:a16="http://schemas.microsoft.com/office/drawing/2014/main" id="{C541644A-3D43-7241-BE10-0716CC44689A}"/>
              </a:ext>
            </a:extLst>
          </p:cNvPr>
          <p:cNvSpPr txBox="1"/>
          <p:nvPr/>
        </p:nvSpPr>
        <p:spPr>
          <a:xfrm>
            <a:off x="114300" y="6327776"/>
            <a:ext cx="640612" cy="369332"/>
          </a:xfrm>
          <a:prstGeom prst="rect">
            <a:avLst/>
          </a:prstGeom>
          <a:noFill/>
        </p:spPr>
        <p:txBody>
          <a:bodyPr wrap="square">
            <a:spAutoFit/>
          </a:bodyPr>
          <a:lstStyle/>
          <a:p>
            <a:r>
              <a:rPr lang="en-US" dirty="0">
                <a:solidFill>
                  <a:schemeClr val="bg1"/>
                </a:solidFill>
              </a:rPr>
              <a:t>Claudia</a:t>
            </a:r>
          </a:p>
        </p:txBody>
      </p:sp>
    </p:spTree>
    <p:extLst>
      <p:ext uri="{BB962C8B-B14F-4D97-AF65-F5344CB8AC3E}">
        <p14:creationId xmlns:p14="http://schemas.microsoft.com/office/powerpoint/2010/main" val="26427823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7AC828-7073-4579-9023-0EA8B78D50FE}"/>
              </a:ext>
            </a:extLst>
          </p:cNvPr>
          <p:cNvSpPr>
            <a:spLocks noGrp="1"/>
          </p:cNvSpPr>
          <p:nvPr>
            <p:ph type="title"/>
          </p:nvPr>
        </p:nvSpPr>
        <p:spPr/>
        <p:txBody>
          <a:bodyPr/>
          <a:lstStyle/>
          <a:p>
            <a:r>
              <a:rPr lang="en-US" dirty="0">
                <a:latin typeface="Calibri Light" panose="020F0302020204030204" pitchFamily="34" charset="0"/>
                <a:cs typeface="Calibri Light" panose="020F0302020204030204" pitchFamily="34" charset="0"/>
              </a:rPr>
              <a:t>TYPES OF FLU</a:t>
            </a:r>
            <a:endParaRPr lang="en-GB" dirty="0">
              <a:latin typeface="Calibri Light" panose="020F0302020204030204" pitchFamily="34" charset="0"/>
              <a:cs typeface="Calibri Light" panose="020F0302020204030204" pitchFamily="34" charset="0"/>
            </a:endParaRPr>
          </a:p>
        </p:txBody>
      </p:sp>
      <p:graphicFrame>
        <p:nvGraphicFramePr>
          <p:cNvPr id="7" name="Content Placeholder 2">
            <a:extLst>
              <a:ext uri="{FF2B5EF4-FFF2-40B4-BE49-F238E27FC236}">
                <a16:creationId xmlns:a16="http://schemas.microsoft.com/office/drawing/2014/main" id="{B4097429-D73F-43CB-8F3A-BF06B0CC7115}"/>
              </a:ext>
            </a:extLst>
          </p:cNvPr>
          <p:cNvGraphicFramePr>
            <a:graphicFrameLocks noGrp="1"/>
          </p:cNvGraphicFramePr>
          <p:nvPr>
            <p:ph idx="1"/>
            <p:extLst>
              <p:ext uri="{D42A27DB-BD31-4B8C-83A1-F6EECF244321}">
                <p14:modId xmlns:p14="http://schemas.microsoft.com/office/powerpoint/2010/main" val="39241733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740ECCB-9FDF-6043-A941-2C9F0BD3A058}"/>
              </a:ext>
            </a:extLst>
          </p:cNvPr>
          <p:cNvSpPr txBox="1"/>
          <p:nvPr/>
        </p:nvSpPr>
        <p:spPr>
          <a:xfrm>
            <a:off x="11033494" y="6311900"/>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30946831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439DC-1865-42F0-8703-09FBF4642381}"/>
              </a:ext>
            </a:extLst>
          </p:cNvPr>
          <p:cNvSpPr>
            <a:spLocks noGrp="1"/>
          </p:cNvSpPr>
          <p:nvPr>
            <p:ph type="title"/>
          </p:nvPr>
        </p:nvSpPr>
        <p:spPr>
          <a:xfrm>
            <a:off x="838200" y="535247"/>
            <a:ext cx="10515600" cy="751294"/>
          </a:xfrm>
        </p:spPr>
        <p:txBody>
          <a:bodyPr anchor="t">
            <a:normAutofit/>
          </a:bodyPr>
          <a:lstStyle/>
          <a:p>
            <a:r>
              <a:rPr lang="en-US" sz="4000" dirty="0">
                <a:latin typeface="Calibri Light" panose="020F0302020204030204" pitchFamily="34" charset="0"/>
                <a:cs typeface="Calibri Light" panose="020F0302020204030204" pitchFamily="34" charset="0"/>
              </a:rPr>
              <a:t>1918 FLU PANDEMIC</a:t>
            </a:r>
            <a:endParaRPr lang="en-GB" sz="4000" dirty="0">
              <a:latin typeface="Calibri Light" panose="020F0302020204030204" pitchFamily="34" charset="0"/>
              <a:cs typeface="Calibri Light" panose="020F0302020204030204" pitchFamily="34" charset="0"/>
            </a:endParaRPr>
          </a:p>
        </p:txBody>
      </p:sp>
      <p:graphicFrame>
        <p:nvGraphicFramePr>
          <p:cNvPr id="5" name="Content Placeholder 2">
            <a:extLst>
              <a:ext uri="{FF2B5EF4-FFF2-40B4-BE49-F238E27FC236}">
                <a16:creationId xmlns:a16="http://schemas.microsoft.com/office/drawing/2014/main" id="{B5981188-AFAF-40C9-9A4E-B740A5AB4694}"/>
              </a:ext>
            </a:extLst>
          </p:cNvPr>
          <p:cNvGraphicFramePr>
            <a:graphicFrameLocks noGrp="1"/>
          </p:cNvGraphicFramePr>
          <p:nvPr>
            <p:ph idx="1"/>
            <p:extLst>
              <p:ext uri="{D42A27DB-BD31-4B8C-83A1-F6EECF244321}">
                <p14:modId xmlns:p14="http://schemas.microsoft.com/office/powerpoint/2010/main" val="34190465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1EF7475-D32F-374A-AEC6-F0E9BE2459B8}"/>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23126802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A886D-608E-42F1-B4B6-4CE61BFAA53D}"/>
              </a:ext>
            </a:extLst>
          </p:cNvPr>
          <p:cNvSpPr>
            <a:spLocks noGrp="1"/>
          </p:cNvSpPr>
          <p:nvPr>
            <p:ph type="title"/>
          </p:nvPr>
        </p:nvSpPr>
        <p:spPr>
          <a:xfrm>
            <a:off x="1653363" y="365760"/>
            <a:ext cx="9367203" cy="1188720"/>
          </a:xfrm>
        </p:spPr>
        <p:txBody>
          <a:bodyPr>
            <a:normAutofit/>
          </a:bodyPr>
          <a:lstStyle/>
          <a:p>
            <a:r>
              <a:rPr lang="en-US" dirty="0">
                <a:latin typeface="Calibri Light" panose="020F0302020204030204" pitchFamily="34" charset="0"/>
                <a:cs typeface="Calibri Light" panose="020F0302020204030204" pitchFamily="34" charset="0"/>
              </a:rPr>
              <a:t>OUTBREAK-1918 Flu</a:t>
            </a:r>
            <a:endParaRPr lang="en-GB"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BD29F8E5-99B8-440D-BE58-E54657306DF6}"/>
              </a:ext>
            </a:extLst>
          </p:cNvPr>
          <p:cNvSpPr>
            <a:spLocks noGrp="1"/>
          </p:cNvSpPr>
          <p:nvPr>
            <p:ph idx="1"/>
          </p:nvPr>
        </p:nvSpPr>
        <p:spPr>
          <a:xfrm>
            <a:off x="1653363" y="2176272"/>
            <a:ext cx="9367204" cy="4041648"/>
          </a:xfrm>
        </p:spPr>
        <p:txBody>
          <a:bodyPr anchor="t">
            <a:normAutofit/>
          </a:bodyPr>
          <a:lstStyle/>
          <a:p>
            <a:r>
              <a:rPr lang="en-US" sz="2400" dirty="0"/>
              <a:t>``</a:t>
            </a:r>
            <a:r>
              <a:rPr lang="en-US" sz="2400" dirty="0">
                <a:latin typeface="Calibri Light" panose="020F0302020204030204" pitchFamily="34" charset="0"/>
                <a:cs typeface="Calibri Light" panose="020F0302020204030204" pitchFamily="34" charset="0"/>
              </a:rPr>
              <a:t>The 1918 Flu was unique in one </a:t>
            </a:r>
            <a:r>
              <a:rPr lang="en-US" sz="2400" dirty="0" err="1">
                <a:latin typeface="Calibri Light" panose="020F0302020204030204" pitchFamily="34" charset="0"/>
                <a:cs typeface="Calibri Light" panose="020F0302020204030204" pitchFamily="34" charset="0"/>
              </a:rPr>
              <a:t>way,at</a:t>
            </a:r>
            <a:r>
              <a:rPr lang="en-US" sz="2400" dirty="0">
                <a:latin typeface="Calibri Light" panose="020F0302020204030204" pitchFamily="34" charset="0"/>
                <a:cs typeface="Calibri Light" panose="020F0302020204030204" pitchFamily="34" charset="0"/>
              </a:rPr>
              <a:t> </a:t>
            </a:r>
            <a:r>
              <a:rPr lang="en-US" sz="2400" dirty="0" err="1">
                <a:latin typeface="Calibri Light" panose="020F0302020204030204" pitchFamily="34" charset="0"/>
                <a:cs typeface="Calibri Light" panose="020F0302020204030204" pitchFamily="34" charset="0"/>
              </a:rPr>
              <a:t>least.No</a:t>
            </a:r>
            <a:r>
              <a:rPr lang="en-US" sz="2400" dirty="0">
                <a:latin typeface="Calibri Light" panose="020F0302020204030204" pitchFamily="34" charset="0"/>
                <a:cs typeface="Calibri Light" panose="020F0302020204030204" pitchFamily="34" charset="0"/>
              </a:rPr>
              <a:t> other influenza before or since has had such a propensity for pneumonic </a:t>
            </a:r>
            <a:r>
              <a:rPr lang="en-US" sz="2400" dirty="0" err="1">
                <a:latin typeface="Calibri Light" panose="020F0302020204030204" pitchFamily="34" charset="0"/>
                <a:cs typeface="Calibri Light" panose="020F0302020204030204" pitchFamily="34" charset="0"/>
              </a:rPr>
              <a:t>complication``Alfred</a:t>
            </a:r>
            <a:r>
              <a:rPr lang="en-US" sz="2400" dirty="0">
                <a:latin typeface="Calibri Light" panose="020F0302020204030204" pitchFamily="34" charset="0"/>
                <a:cs typeface="Calibri Light" panose="020F0302020204030204" pitchFamily="34" charset="0"/>
              </a:rPr>
              <a:t>(2003)</a:t>
            </a:r>
          </a:p>
          <a:p>
            <a:r>
              <a:rPr lang="en-US" sz="2400" dirty="0">
                <a:latin typeface="Calibri Light" panose="020F0302020204030204" pitchFamily="34" charset="0"/>
                <a:cs typeface="Calibri Light" panose="020F0302020204030204" pitchFamily="34" charset="0"/>
              </a:rPr>
              <a:t>The most severe pandemic in recent history was caused by the H1N1 virus</a:t>
            </a:r>
          </a:p>
          <a:p>
            <a:r>
              <a:rPr lang="en-US" sz="2400" dirty="0">
                <a:latin typeface="Calibri Light" panose="020F0302020204030204" pitchFamily="34" charset="0"/>
                <a:cs typeface="Calibri Light" panose="020F0302020204030204" pitchFamily="34" charset="0"/>
              </a:rPr>
              <a:t>The  first detected case was found in the US in a military personnel</a:t>
            </a:r>
          </a:p>
          <a:p>
            <a:r>
              <a:rPr lang="en-US" sz="2400" dirty="0">
                <a:latin typeface="Calibri Light" panose="020F0302020204030204" pitchFamily="34" charset="0"/>
                <a:cs typeface="Calibri Light" panose="020F0302020204030204" pitchFamily="34" charset="0"/>
              </a:rPr>
              <a:t>Flu activity spreads through the US, Europe and possibly Asia References </a:t>
            </a:r>
            <a:endParaRPr lang="en-GB" sz="2400" dirty="0">
              <a:latin typeface="Calibri Light" panose="020F0302020204030204" pitchFamily="34" charset="0"/>
              <a:cs typeface="Calibri Light" panose="020F0302020204030204" pitchFamily="34" charset="0"/>
            </a:endParaRPr>
          </a:p>
        </p:txBody>
      </p:sp>
      <p:sp>
        <p:nvSpPr>
          <p:cNvPr id="7" name="TextBox 6">
            <a:extLst>
              <a:ext uri="{FF2B5EF4-FFF2-40B4-BE49-F238E27FC236}">
                <a16:creationId xmlns:a16="http://schemas.microsoft.com/office/drawing/2014/main" id="{D517E2A0-D20C-CD4B-8E80-1D03ED3A6E41}"/>
              </a:ext>
            </a:extLst>
          </p:cNvPr>
          <p:cNvSpPr txBox="1"/>
          <p:nvPr/>
        </p:nvSpPr>
        <p:spPr>
          <a:xfrm>
            <a:off x="11278486" y="6333386"/>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31987668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A7D03-A302-472B-BF93-FE039A9279EA}"/>
              </a:ext>
            </a:extLst>
          </p:cNvPr>
          <p:cNvSpPr>
            <a:spLocks noGrp="1"/>
          </p:cNvSpPr>
          <p:nvPr>
            <p:ph type="title"/>
          </p:nvPr>
        </p:nvSpPr>
        <p:spPr>
          <a:xfrm>
            <a:off x="1171074" y="1396686"/>
            <a:ext cx="3240506" cy="4064628"/>
          </a:xfrm>
        </p:spPr>
        <p:txBody>
          <a:bodyPr>
            <a:normAutofit/>
          </a:bodyPr>
          <a:lstStyle/>
          <a:p>
            <a:r>
              <a:rPr lang="en-US">
                <a:solidFill>
                  <a:srgbClr val="FFFFFF"/>
                </a:solidFill>
              </a:rPr>
              <a:t>HISTORY</a:t>
            </a:r>
            <a:endParaRPr lang="en-GB">
              <a:solidFill>
                <a:srgbClr val="FFFFFF"/>
              </a:solidFill>
            </a:endParaRPr>
          </a:p>
        </p:txBody>
      </p:sp>
      <p:sp>
        <p:nvSpPr>
          <p:cNvPr id="3" name="Content Placeholder 2">
            <a:extLst>
              <a:ext uri="{FF2B5EF4-FFF2-40B4-BE49-F238E27FC236}">
                <a16:creationId xmlns:a16="http://schemas.microsoft.com/office/drawing/2014/main" id="{CD6EE3C6-4BD0-4A90-9C1C-EE90B2692868}"/>
              </a:ext>
            </a:extLst>
          </p:cNvPr>
          <p:cNvSpPr>
            <a:spLocks noGrp="1"/>
          </p:cNvSpPr>
          <p:nvPr>
            <p:ph idx="1"/>
          </p:nvPr>
        </p:nvSpPr>
        <p:spPr>
          <a:xfrm>
            <a:off x="3327801" y="2132088"/>
            <a:ext cx="5536397" cy="3935281"/>
          </a:xfrm>
        </p:spPr>
        <p:txBody>
          <a:bodyPr>
            <a:normAutofit/>
          </a:bodyPr>
          <a:lstStyle/>
          <a:p>
            <a:r>
              <a:rPr lang="en-US" sz="3200" dirty="0">
                <a:latin typeface="Calibri Light" panose="020F0302020204030204" pitchFamily="34" charset="0"/>
                <a:cs typeface="Calibri Light" panose="020F0302020204030204" pitchFamily="34" charset="0"/>
              </a:rPr>
              <a:t>First mention of INFLUENZA appeared in April 1918,during the same time period Word War 1 was taking place and the condition of war helped the 1918 FLU </a:t>
            </a:r>
            <a:r>
              <a:rPr lang="en-US" sz="3200" dirty="0" err="1">
                <a:latin typeface="Calibri Light" panose="020F0302020204030204" pitchFamily="34" charset="0"/>
                <a:cs typeface="Calibri Light" panose="020F0302020204030204" pitchFamily="34" charset="0"/>
              </a:rPr>
              <a:t>spread.Barry,M</a:t>
            </a:r>
            <a:r>
              <a:rPr lang="en-US" sz="3200" dirty="0">
                <a:latin typeface="Calibri Light" panose="020F0302020204030204" pitchFamily="34" charset="0"/>
                <a:cs typeface="Calibri Light" panose="020F0302020204030204" pitchFamily="34" charset="0"/>
              </a:rPr>
              <a:t>(2005)</a:t>
            </a:r>
            <a:endParaRPr lang="en-GB" sz="3200" dirty="0">
              <a:latin typeface="Calibri Light" panose="020F0302020204030204" pitchFamily="34" charset="0"/>
              <a:cs typeface="Calibri Light" panose="020F0302020204030204" pitchFamily="34" charset="0"/>
            </a:endParaRPr>
          </a:p>
        </p:txBody>
      </p:sp>
      <p:sp>
        <p:nvSpPr>
          <p:cNvPr id="4" name="TextBox 3">
            <a:extLst>
              <a:ext uri="{FF2B5EF4-FFF2-40B4-BE49-F238E27FC236}">
                <a16:creationId xmlns:a16="http://schemas.microsoft.com/office/drawing/2014/main" id="{7FA566ED-B258-194C-9762-6205C7347AA4}"/>
              </a:ext>
            </a:extLst>
          </p:cNvPr>
          <p:cNvSpPr txBox="1"/>
          <p:nvPr/>
        </p:nvSpPr>
        <p:spPr>
          <a:xfrm>
            <a:off x="3327801" y="457200"/>
            <a:ext cx="5536397" cy="769441"/>
          </a:xfrm>
          <a:prstGeom prst="rect">
            <a:avLst/>
          </a:prstGeom>
          <a:noFill/>
        </p:spPr>
        <p:txBody>
          <a:bodyPr wrap="square" rtlCol="0">
            <a:spAutoFit/>
          </a:bodyPr>
          <a:lstStyle/>
          <a:p>
            <a:r>
              <a:rPr lang="en-US" sz="4400" dirty="0">
                <a:latin typeface="Calibri Light" panose="020F0302020204030204" pitchFamily="34" charset="0"/>
                <a:cs typeface="Calibri Light" panose="020F0302020204030204" pitchFamily="34" charset="0"/>
              </a:rPr>
              <a:t>History</a:t>
            </a:r>
          </a:p>
        </p:txBody>
      </p:sp>
      <p:sp>
        <p:nvSpPr>
          <p:cNvPr id="9" name="TextBox 8">
            <a:extLst>
              <a:ext uri="{FF2B5EF4-FFF2-40B4-BE49-F238E27FC236}">
                <a16:creationId xmlns:a16="http://schemas.microsoft.com/office/drawing/2014/main" id="{CDA8585E-1688-494E-8DFA-DF214F4F96C8}"/>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25175871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ourglass and a calendar">
            <a:extLst>
              <a:ext uri="{FF2B5EF4-FFF2-40B4-BE49-F238E27FC236}">
                <a16:creationId xmlns:a16="http://schemas.microsoft.com/office/drawing/2014/main" id="{D1B3FAD1-DA51-4542-A612-C44B34DB83CE}"/>
              </a:ext>
            </a:extLst>
          </p:cNvPr>
          <p:cNvPicPr>
            <a:picLocks noChangeAspect="1"/>
          </p:cNvPicPr>
          <p:nvPr/>
        </p:nvPicPr>
        <p:blipFill rotWithShape="1">
          <a:blip r:embed="rId2">
            <a:alphaModFix amt="35000"/>
          </a:blip>
          <a:srcRect t="16045"/>
          <a:stretch/>
        </p:blipFill>
        <p:spPr>
          <a:xfrm>
            <a:off x="20" y="1"/>
            <a:ext cx="12191980" cy="6857999"/>
          </a:xfrm>
          <a:prstGeom prst="rect">
            <a:avLst/>
          </a:prstGeom>
        </p:spPr>
      </p:pic>
      <p:sp>
        <p:nvSpPr>
          <p:cNvPr id="2" name="Title 1">
            <a:extLst>
              <a:ext uri="{FF2B5EF4-FFF2-40B4-BE49-F238E27FC236}">
                <a16:creationId xmlns:a16="http://schemas.microsoft.com/office/drawing/2014/main" id="{1DC3E8CD-4D1E-4DC9-9C41-6A31532CAF31}"/>
              </a:ext>
            </a:extLst>
          </p:cNvPr>
          <p:cNvSpPr>
            <a:spLocks noGrp="1"/>
          </p:cNvSpPr>
          <p:nvPr>
            <p:ph type="title"/>
          </p:nvPr>
        </p:nvSpPr>
        <p:spPr>
          <a:xfrm>
            <a:off x="838201" y="1065862"/>
            <a:ext cx="3313164" cy="4726276"/>
          </a:xfrm>
        </p:spPr>
        <p:txBody>
          <a:bodyPr vert="horz" lIns="91440" tIns="45720" rIns="91440" bIns="45720" rtlCol="0">
            <a:normAutofit/>
          </a:bodyPr>
          <a:lstStyle/>
          <a:p>
            <a:pPr algn="r"/>
            <a:r>
              <a:rPr lang="en-US" sz="4000">
                <a:solidFill>
                  <a:srgbClr val="FFFFFF"/>
                </a:solidFill>
              </a:rPr>
              <a:t>TIMELINE</a:t>
            </a:r>
          </a:p>
        </p:txBody>
      </p:sp>
      <p:sp>
        <p:nvSpPr>
          <p:cNvPr id="4" name="Content Placeholder 3">
            <a:extLst>
              <a:ext uri="{FF2B5EF4-FFF2-40B4-BE49-F238E27FC236}">
                <a16:creationId xmlns:a16="http://schemas.microsoft.com/office/drawing/2014/main" id="{1B24F146-A1D4-4D75-A9BD-44A8883A03CF}"/>
              </a:ext>
            </a:extLst>
          </p:cNvPr>
          <p:cNvSpPr>
            <a:spLocks noGrp="1"/>
          </p:cNvSpPr>
          <p:nvPr>
            <p:ph idx="1"/>
          </p:nvPr>
        </p:nvSpPr>
        <p:spPr>
          <a:xfrm>
            <a:off x="563501" y="2099531"/>
            <a:ext cx="5744685" cy="4726276"/>
          </a:xfrm>
        </p:spPr>
        <p:txBody>
          <a:bodyPr vert="horz" lIns="91440" tIns="45720" rIns="91440" bIns="45720" rtlCol="0" anchor="ctr">
            <a:normAutofit/>
          </a:bodyPr>
          <a:lstStyle/>
          <a:p>
            <a:r>
              <a:rPr lang="en-US" dirty="0">
                <a:latin typeface="Calibri Light" panose="020F0302020204030204" pitchFamily="34" charset="0"/>
                <a:cs typeface="Calibri Light" panose="020F0302020204030204" pitchFamily="34" charset="0"/>
              </a:rPr>
              <a:t>April 1918 first identified case of  flu</a:t>
            </a:r>
          </a:p>
          <a:p>
            <a:r>
              <a:rPr lang="en-US" dirty="0">
                <a:latin typeface="Calibri Light" panose="020F0302020204030204" pitchFamily="34" charset="0"/>
                <a:cs typeface="Calibri Light" panose="020F0302020204030204" pitchFamily="34" charset="0"/>
              </a:rPr>
              <a:t>Fall 1918-the second wave, highly </a:t>
            </a:r>
            <a:r>
              <a:rPr lang="en-US" dirty="0" err="1">
                <a:latin typeface="Calibri Light" panose="020F0302020204030204" pitchFamily="34" charset="0"/>
                <a:cs typeface="Calibri Light" panose="020F0302020204030204" pitchFamily="34" charset="0"/>
              </a:rPr>
              <a:t>fatal,responsible</a:t>
            </a:r>
            <a:r>
              <a:rPr lang="en-US" dirty="0">
                <a:latin typeface="Calibri Light" panose="020F0302020204030204" pitchFamily="34" charset="0"/>
                <a:cs typeface="Calibri Light" panose="020F0302020204030204" pitchFamily="34" charset="0"/>
              </a:rPr>
              <a:t> for most of the deaths</a:t>
            </a:r>
          </a:p>
          <a:p>
            <a:r>
              <a:rPr lang="en-US" dirty="0">
                <a:latin typeface="Calibri Light" panose="020F0302020204030204" pitchFamily="34" charset="0"/>
                <a:cs typeface="Calibri Light" panose="020F0302020204030204" pitchFamily="34" charset="0"/>
              </a:rPr>
              <a:t>In the winter and spring of 1919-a third wave of Influenza resulting in many more </a:t>
            </a:r>
            <a:r>
              <a:rPr lang="en-US" dirty="0" err="1">
                <a:latin typeface="Calibri Light" panose="020F0302020204030204" pitchFamily="34" charset="0"/>
                <a:cs typeface="Calibri Light" panose="020F0302020204030204" pitchFamily="34" charset="0"/>
              </a:rPr>
              <a:t>deaths.Alfred,W</a:t>
            </a:r>
            <a:r>
              <a:rPr lang="en-US" dirty="0">
                <a:latin typeface="Calibri Light" panose="020F0302020204030204" pitchFamily="34" charset="0"/>
                <a:cs typeface="Calibri Light" panose="020F0302020204030204" pitchFamily="34" charset="0"/>
              </a:rPr>
              <a:t>(2003)</a:t>
            </a:r>
          </a:p>
          <a:p>
            <a:pPr marL="0" indent="0">
              <a:buNone/>
            </a:pPr>
            <a:endParaRPr lang="en-US" sz="2000" dirty="0">
              <a:solidFill>
                <a:srgbClr val="FFFFFF"/>
              </a:solidFill>
            </a:endParaRPr>
          </a:p>
        </p:txBody>
      </p:sp>
      <p:sp>
        <p:nvSpPr>
          <p:cNvPr id="3" name="TextBox 2">
            <a:extLst>
              <a:ext uri="{FF2B5EF4-FFF2-40B4-BE49-F238E27FC236}">
                <a16:creationId xmlns:a16="http://schemas.microsoft.com/office/drawing/2014/main" id="{F4F2CB68-7A30-9849-86F2-A8040CDAB2E0}"/>
              </a:ext>
            </a:extLst>
          </p:cNvPr>
          <p:cNvSpPr txBox="1"/>
          <p:nvPr/>
        </p:nvSpPr>
        <p:spPr>
          <a:xfrm>
            <a:off x="1073426" y="377687"/>
            <a:ext cx="4293704" cy="830997"/>
          </a:xfrm>
          <a:prstGeom prst="rect">
            <a:avLst/>
          </a:prstGeom>
          <a:noFill/>
        </p:spPr>
        <p:txBody>
          <a:bodyPr wrap="square" rtlCol="0">
            <a:spAutoFit/>
          </a:bodyPr>
          <a:lstStyle/>
          <a:p>
            <a:r>
              <a:rPr lang="en-US" sz="4800" dirty="0">
                <a:latin typeface="Calibri Light" panose="020F0302020204030204" pitchFamily="34" charset="0"/>
                <a:cs typeface="Calibri Light" panose="020F0302020204030204" pitchFamily="34" charset="0"/>
              </a:rPr>
              <a:t>Timeline</a:t>
            </a:r>
          </a:p>
        </p:txBody>
      </p:sp>
      <p:sp>
        <p:nvSpPr>
          <p:cNvPr id="6" name="TextBox 5">
            <a:extLst>
              <a:ext uri="{FF2B5EF4-FFF2-40B4-BE49-F238E27FC236}">
                <a16:creationId xmlns:a16="http://schemas.microsoft.com/office/drawing/2014/main" id="{4B91BD62-1CF6-2F47-90D9-73593472F18F}"/>
              </a:ext>
            </a:extLst>
          </p:cNvPr>
          <p:cNvSpPr txBox="1"/>
          <p:nvPr/>
        </p:nvSpPr>
        <p:spPr>
          <a:xfrm>
            <a:off x="11278486" y="6333386"/>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142180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A7C1B-8832-422F-B35E-A123FFC1091C}"/>
              </a:ext>
            </a:extLst>
          </p:cNvPr>
          <p:cNvSpPr>
            <a:spLocks noGrp="1"/>
          </p:cNvSpPr>
          <p:nvPr>
            <p:ph type="title"/>
          </p:nvPr>
        </p:nvSpPr>
        <p:spPr>
          <a:xfrm>
            <a:off x="838200" y="365125"/>
            <a:ext cx="5393361" cy="1325563"/>
          </a:xfrm>
        </p:spPr>
        <p:txBody>
          <a:bodyPr>
            <a:normAutofit/>
          </a:bodyPr>
          <a:lstStyle/>
          <a:p>
            <a:r>
              <a:rPr lang="en-US" dirty="0">
                <a:latin typeface="Calibri Light" panose="020F0302020204030204" pitchFamily="34" charset="0"/>
                <a:cs typeface="Calibri Light" panose="020F0302020204030204" pitchFamily="34" charset="0"/>
              </a:rPr>
              <a:t>CONSEQUENCES</a:t>
            </a:r>
            <a:endParaRPr lang="en-GB" dirty="0">
              <a:latin typeface="Calibri Light" panose="020F0302020204030204" pitchFamily="34" charset="0"/>
              <a:cs typeface="Calibri Light" panose="020F0302020204030204" pitchFamily="34" charset="0"/>
            </a:endParaRPr>
          </a:p>
        </p:txBody>
      </p:sp>
      <p:pic>
        <p:nvPicPr>
          <p:cNvPr id="7" name="Picture 6">
            <a:extLst>
              <a:ext uri="{FF2B5EF4-FFF2-40B4-BE49-F238E27FC236}">
                <a16:creationId xmlns:a16="http://schemas.microsoft.com/office/drawing/2014/main" id="{A4651091-DE03-4BFE-8D28-CFE912E25A45}"/>
              </a:ext>
            </a:extLst>
          </p:cNvPr>
          <p:cNvPicPr>
            <a:picLocks noChangeAspect="1"/>
          </p:cNvPicPr>
          <p:nvPr/>
        </p:nvPicPr>
        <p:blipFill rotWithShape="1">
          <a:blip r:embed="rId2"/>
          <a:srcRect l="2466" r="31036"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graphicFrame>
        <p:nvGraphicFramePr>
          <p:cNvPr id="5" name="Content Placeholder 2">
            <a:extLst>
              <a:ext uri="{FF2B5EF4-FFF2-40B4-BE49-F238E27FC236}">
                <a16:creationId xmlns:a16="http://schemas.microsoft.com/office/drawing/2014/main" id="{BB28D87E-EC99-4280-A116-71AA74F00855}"/>
              </a:ext>
            </a:extLst>
          </p:cNvPr>
          <p:cNvGraphicFramePr>
            <a:graphicFrameLocks noGrp="1"/>
          </p:cNvGraphicFramePr>
          <p:nvPr>
            <p:ph idx="1"/>
            <p:extLst>
              <p:ext uri="{D42A27DB-BD31-4B8C-83A1-F6EECF244321}">
                <p14:modId xmlns:p14="http://schemas.microsoft.com/office/powerpoint/2010/main" val="194535297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AA2CCE41-0CD3-504F-B084-D66B817B6B35}"/>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34505934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398FB-CF57-48BB-A358-57CEB3D71A44}"/>
              </a:ext>
            </a:extLst>
          </p:cNvPr>
          <p:cNvSpPr>
            <a:spLocks noGrp="1"/>
          </p:cNvSpPr>
          <p:nvPr>
            <p:ph type="title"/>
          </p:nvPr>
        </p:nvSpPr>
        <p:spPr>
          <a:xfrm>
            <a:off x="524741" y="620392"/>
            <a:ext cx="3808268" cy="5504688"/>
          </a:xfrm>
        </p:spPr>
        <p:txBody>
          <a:bodyPr>
            <a:normAutofit/>
          </a:bodyPr>
          <a:lstStyle/>
          <a:p>
            <a:r>
              <a:rPr lang="en-US" sz="6000" dirty="0">
                <a:solidFill>
                  <a:schemeClr val="accent5"/>
                </a:solidFill>
                <a:latin typeface="Calibri Light" panose="020F0302020204030204" pitchFamily="34" charset="0"/>
                <a:cs typeface="Calibri Light" panose="020F0302020204030204" pitchFamily="34" charset="0"/>
              </a:rPr>
              <a:t>STRATEGY</a:t>
            </a:r>
            <a:endParaRPr lang="en-GB" sz="6000" dirty="0">
              <a:solidFill>
                <a:schemeClr val="accent5"/>
              </a:solidFill>
              <a:latin typeface="Calibri Light" panose="020F0302020204030204" pitchFamily="34" charset="0"/>
              <a:cs typeface="Calibri Light" panose="020F0302020204030204" pitchFamily="34" charset="0"/>
            </a:endParaRPr>
          </a:p>
        </p:txBody>
      </p:sp>
      <p:graphicFrame>
        <p:nvGraphicFramePr>
          <p:cNvPr id="5" name="Content Placeholder 2">
            <a:extLst>
              <a:ext uri="{FF2B5EF4-FFF2-40B4-BE49-F238E27FC236}">
                <a16:creationId xmlns:a16="http://schemas.microsoft.com/office/drawing/2014/main" id="{208ED8A5-C6D3-4D9E-B48D-E1548D4FE5F5}"/>
              </a:ext>
            </a:extLst>
          </p:cNvPr>
          <p:cNvGraphicFramePr>
            <a:graphicFrameLocks noGrp="1"/>
          </p:cNvGraphicFramePr>
          <p:nvPr>
            <p:ph idx="1"/>
            <p:extLst>
              <p:ext uri="{D42A27DB-BD31-4B8C-83A1-F6EECF244321}">
                <p14:modId xmlns:p14="http://schemas.microsoft.com/office/powerpoint/2010/main" val="349443726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64F79B35-25E3-FB48-9D27-93B7D171701F}"/>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185614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813B92C7-63A4-3040-B47A-16A83506066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3762" b="12156"/>
          <a:stretch/>
        </p:blipFill>
        <p:spPr>
          <a:xfrm>
            <a:off x="838200" y="754148"/>
            <a:ext cx="10515600" cy="4995575"/>
          </a:xfrm>
          <a:prstGeom prst="rect">
            <a:avLst/>
          </a:prstGeom>
        </p:spPr>
      </p:pic>
      <p:sp>
        <p:nvSpPr>
          <p:cNvPr id="4" name="TextBox 3">
            <a:extLst>
              <a:ext uri="{FF2B5EF4-FFF2-40B4-BE49-F238E27FC236}">
                <a16:creationId xmlns:a16="http://schemas.microsoft.com/office/drawing/2014/main" id="{196E7802-CC37-B44A-8E47-794CEB07EE01}"/>
              </a:ext>
            </a:extLst>
          </p:cNvPr>
          <p:cNvSpPr txBox="1"/>
          <p:nvPr/>
        </p:nvSpPr>
        <p:spPr>
          <a:xfrm>
            <a:off x="5181600" y="2514600"/>
            <a:ext cx="1828800" cy="369332"/>
          </a:xfrm>
          <a:prstGeom prst="rect">
            <a:avLst/>
          </a:prstGeom>
          <a:noFill/>
        </p:spPr>
        <p:txBody>
          <a:bodyPr wrap="square" rtlCol="0">
            <a:spAutoFit/>
          </a:bodyPr>
          <a:lstStyle/>
          <a:p>
            <a:pPr algn="l"/>
            <a:endParaRPr lang="en-US" b="1" i="1"/>
          </a:p>
        </p:txBody>
      </p:sp>
      <p:sp>
        <p:nvSpPr>
          <p:cNvPr id="8" name="TextBox 7">
            <a:extLst>
              <a:ext uri="{FF2B5EF4-FFF2-40B4-BE49-F238E27FC236}">
                <a16:creationId xmlns:a16="http://schemas.microsoft.com/office/drawing/2014/main" id="{97EB3CF9-9C9C-0D42-BE51-35E1E46D8B6A}"/>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22737010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5E35-B21F-4510-8889-CBF7D3792405}"/>
              </a:ext>
            </a:extLst>
          </p:cNvPr>
          <p:cNvSpPr>
            <a:spLocks noGrp="1"/>
          </p:cNvSpPr>
          <p:nvPr>
            <p:ph type="title"/>
          </p:nvPr>
        </p:nvSpPr>
        <p:spPr>
          <a:xfrm>
            <a:off x="535020" y="685800"/>
            <a:ext cx="2780271" cy="5105400"/>
          </a:xfrm>
        </p:spPr>
        <p:txBody>
          <a:bodyPr>
            <a:normAutofit/>
          </a:bodyPr>
          <a:lstStyle/>
          <a:p>
            <a:r>
              <a:rPr lang="en-US" sz="6000" dirty="0">
                <a:latin typeface="Calibri Light" panose="020F0302020204030204" pitchFamily="34" charset="0"/>
                <a:cs typeface="Calibri Light" panose="020F0302020204030204" pitchFamily="34" charset="0"/>
              </a:rPr>
              <a:t>PUBLIC HEALTH</a:t>
            </a:r>
            <a:endParaRPr lang="en-GB" sz="6000" dirty="0">
              <a:latin typeface="Calibri Light" panose="020F0302020204030204" pitchFamily="34" charset="0"/>
              <a:cs typeface="Calibri Light" panose="020F0302020204030204" pitchFamily="34" charset="0"/>
            </a:endParaRPr>
          </a:p>
        </p:txBody>
      </p:sp>
      <p:graphicFrame>
        <p:nvGraphicFramePr>
          <p:cNvPr id="5" name="Content Placeholder 2">
            <a:extLst>
              <a:ext uri="{FF2B5EF4-FFF2-40B4-BE49-F238E27FC236}">
                <a16:creationId xmlns:a16="http://schemas.microsoft.com/office/drawing/2014/main" id="{9015E51E-7E31-4A75-917D-8160D19CD293}"/>
              </a:ext>
            </a:extLst>
          </p:cNvPr>
          <p:cNvGraphicFramePr>
            <a:graphicFrameLocks noGrp="1"/>
          </p:cNvGraphicFramePr>
          <p:nvPr>
            <p:ph idx="1"/>
            <p:extLst>
              <p:ext uri="{D42A27DB-BD31-4B8C-83A1-F6EECF244321}">
                <p14:modId xmlns:p14="http://schemas.microsoft.com/office/powerpoint/2010/main" val="138306196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91BFEC24-27E3-964F-9C9C-DA4A3DFBD41E}"/>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23395986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8C32B902-76E6-47CE-A70A-719EC7A48EC0}"/>
              </a:ext>
            </a:extLst>
          </p:cNvPr>
          <p:cNvPicPr>
            <a:picLocks noChangeAspect="1"/>
          </p:cNvPicPr>
          <p:nvPr/>
        </p:nvPicPr>
        <p:blipFill rotWithShape="1">
          <a:blip r:embed="rId2"/>
          <a:srcRect l="4649" r="24242"/>
          <a:stretch/>
        </p:blipFill>
        <p:spPr>
          <a:xfrm>
            <a:off x="3522468" y="21276"/>
            <a:ext cx="8669532" cy="6857990"/>
          </a:xfrm>
          <a:prstGeom prst="rect">
            <a:avLst/>
          </a:prstGeom>
        </p:spPr>
      </p:pic>
      <p:sp>
        <p:nvSpPr>
          <p:cNvPr id="2" name="Title 1">
            <a:extLst>
              <a:ext uri="{FF2B5EF4-FFF2-40B4-BE49-F238E27FC236}">
                <a16:creationId xmlns:a16="http://schemas.microsoft.com/office/drawing/2014/main" id="{5F5249F8-D19F-4CCF-BCE1-2D1D18CAD656}"/>
              </a:ext>
            </a:extLst>
          </p:cNvPr>
          <p:cNvSpPr>
            <a:spLocks noGrp="1"/>
          </p:cNvSpPr>
          <p:nvPr>
            <p:ph type="title"/>
          </p:nvPr>
        </p:nvSpPr>
        <p:spPr>
          <a:xfrm>
            <a:off x="450607" y="390210"/>
            <a:ext cx="3438144" cy="1124712"/>
          </a:xfrm>
        </p:spPr>
        <p:txBody>
          <a:bodyPr anchor="b">
            <a:normAutofit/>
          </a:bodyPr>
          <a:lstStyle/>
          <a:p>
            <a:r>
              <a:rPr lang="en-US" sz="3600" dirty="0">
                <a:latin typeface="Calibri Light" panose="020F0302020204030204" pitchFamily="34" charset="0"/>
                <a:cs typeface="Calibri Light" panose="020F0302020204030204" pitchFamily="34" charset="0"/>
              </a:rPr>
              <a:t>DEFINITION</a:t>
            </a:r>
            <a:endParaRPr lang="en-GB" sz="2800"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B861F283-3D2B-494E-A813-FCA1718EEAD0}"/>
              </a:ext>
            </a:extLst>
          </p:cNvPr>
          <p:cNvSpPr>
            <a:spLocks noGrp="1"/>
          </p:cNvSpPr>
          <p:nvPr>
            <p:ph idx="1"/>
          </p:nvPr>
        </p:nvSpPr>
        <p:spPr>
          <a:xfrm>
            <a:off x="83562" y="2698176"/>
            <a:ext cx="3438906" cy="3207258"/>
          </a:xfrm>
        </p:spPr>
        <p:txBody>
          <a:bodyPr anchor="t">
            <a:normAutofit fontScale="85000" lnSpcReduction="10000"/>
          </a:bodyPr>
          <a:lstStyle/>
          <a:p>
            <a:r>
              <a:rPr lang="en-US" dirty="0">
                <a:latin typeface="Calibri Light" panose="020F0302020204030204" pitchFamily="34" charset="0"/>
                <a:cs typeface="Calibri Light" panose="020F0302020204030204" pitchFamily="34" charset="0"/>
              </a:rPr>
              <a:t>``Public health is the art and science of preventing </a:t>
            </a:r>
            <a:r>
              <a:rPr lang="en-US" dirty="0" err="1">
                <a:latin typeface="Calibri Light" panose="020F0302020204030204" pitchFamily="34" charset="0"/>
                <a:cs typeface="Calibri Light" panose="020F0302020204030204" pitchFamily="34" charset="0"/>
              </a:rPr>
              <a:t>disease,promoting</a:t>
            </a:r>
            <a:r>
              <a:rPr lang="en-US" dirty="0">
                <a:latin typeface="Calibri Light" panose="020F0302020204030204" pitchFamily="34" charset="0"/>
                <a:cs typeface="Calibri Light" panose="020F0302020204030204" pitchFamily="34" charset="0"/>
              </a:rPr>
              <a:t> health and prolonging life through organized efforts of </a:t>
            </a:r>
            <a:r>
              <a:rPr lang="en-US" dirty="0" err="1">
                <a:latin typeface="Calibri Light" panose="020F0302020204030204" pitchFamily="34" charset="0"/>
                <a:cs typeface="Calibri Light" panose="020F0302020204030204" pitchFamily="34" charset="0"/>
              </a:rPr>
              <a:t>society``Acheson</a:t>
            </a:r>
            <a:r>
              <a:rPr lang="en-US" dirty="0">
                <a:latin typeface="Calibri Light" panose="020F0302020204030204" pitchFamily="34" charset="0"/>
                <a:cs typeface="Calibri Light" panose="020F0302020204030204" pitchFamily="34" charset="0"/>
              </a:rPr>
              <a:t>(1987)</a:t>
            </a:r>
            <a:endParaRPr lang="en-GB" dirty="0">
              <a:latin typeface="Calibri Light" panose="020F0302020204030204" pitchFamily="34" charset="0"/>
              <a:cs typeface="Calibri Light" panose="020F0302020204030204" pitchFamily="34" charset="0"/>
            </a:endParaRPr>
          </a:p>
        </p:txBody>
      </p:sp>
      <p:sp>
        <p:nvSpPr>
          <p:cNvPr id="6" name="TextBox 5">
            <a:extLst>
              <a:ext uri="{FF2B5EF4-FFF2-40B4-BE49-F238E27FC236}">
                <a16:creationId xmlns:a16="http://schemas.microsoft.com/office/drawing/2014/main" id="{939F36F3-5154-3E4C-89BE-1ECD3080AE94}"/>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9372790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A9DFF-BDE8-4F63-B617-14D6299DA501}"/>
              </a:ext>
            </a:extLst>
          </p:cNvPr>
          <p:cNvSpPr>
            <a:spLocks noGrp="1"/>
          </p:cNvSpPr>
          <p:nvPr>
            <p:ph type="title"/>
          </p:nvPr>
        </p:nvSpPr>
        <p:spPr>
          <a:xfrm>
            <a:off x="546235" y="1728754"/>
            <a:ext cx="3201366" cy="3387497"/>
          </a:xfrm>
        </p:spPr>
        <p:txBody>
          <a:bodyPr anchor="b">
            <a:normAutofit fontScale="90000"/>
          </a:bodyPr>
          <a:lstStyle/>
          <a:p>
            <a:pPr algn="r"/>
            <a:r>
              <a:rPr lang="en-US" sz="4400" dirty="0">
                <a:latin typeface="Calibri Light" panose="020F0302020204030204" pitchFamily="34" charset="0"/>
                <a:cs typeface="Calibri Light" panose="020F0302020204030204" pitchFamily="34" charset="0"/>
              </a:rPr>
              <a:t>10 ESSENTIAL PUBLIC HEALTH OPERATIONS</a:t>
            </a:r>
            <a:endParaRPr lang="en-GB" sz="4400" dirty="0">
              <a:latin typeface="Calibri Light" panose="020F0302020204030204" pitchFamily="34" charset="0"/>
              <a:cs typeface="Calibri Light" panose="020F0302020204030204" pitchFamily="34" charset="0"/>
            </a:endParaRPr>
          </a:p>
        </p:txBody>
      </p:sp>
      <p:sp>
        <p:nvSpPr>
          <p:cNvPr id="29" name="Content Placeholder 2">
            <a:extLst>
              <a:ext uri="{FF2B5EF4-FFF2-40B4-BE49-F238E27FC236}">
                <a16:creationId xmlns:a16="http://schemas.microsoft.com/office/drawing/2014/main" id="{679CD82E-A2BD-457B-904F-E00677A3B4EB}"/>
              </a:ext>
            </a:extLst>
          </p:cNvPr>
          <p:cNvSpPr>
            <a:spLocks noGrp="1"/>
          </p:cNvSpPr>
          <p:nvPr>
            <p:ph idx="1"/>
          </p:nvPr>
        </p:nvSpPr>
        <p:spPr>
          <a:xfrm>
            <a:off x="3747601" y="369491"/>
            <a:ext cx="8139599" cy="6202024"/>
          </a:xfrm>
        </p:spPr>
        <p:txBody>
          <a:bodyPr anchor="ctr">
            <a:normAutofit/>
          </a:bodyPr>
          <a:lstStyle/>
          <a:p>
            <a:pPr marL="514350" indent="-514350">
              <a:buFont typeface="+mj-lt"/>
              <a:buAutoNum type="arabicPeriod"/>
            </a:pPr>
            <a:r>
              <a:rPr lang="en-US" sz="2000" dirty="0">
                <a:latin typeface="Calibri Light" panose="020F0302020204030204" pitchFamily="34" charset="0"/>
                <a:cs typeface="Calibri Light" panose="020F0302020204030204" pitchFamily="34" charset="0"/>
              </a:rPr>
              <a:t>Surveillance of population health and wellbeing</a:t>
            </a:r>
          </a:p>
          <a:p>
            <a:pPr marL="514350" indent="-514350">
              <a:buFont typeface="+mj-lt"/>
              <a:buAutoNum type="arabicPeriod"/>
            </a:pPr>
            <a:r>
              <a:rPr lang="en-US" sz="2000" dirty="0">
                <a:latin typeface="Calibri Light" panose="020F0302020204030204" pitchFamily="34" charset="0"/>
                <a:cs typeface="Calibri Light" panose="020F0302020204030204" pitchFamily="34" charset="0"/>
              </a:rPr>
              <a:t>Monitoring and response to health hazards and emergencies</a:t>
            </a:r>
          </a:p>
          <a:p>
            <a:pPr marL="514350" indent="-514350">
              <a:buFont typeface="+mj-lt"/>
              <a:buAutoNum type="arabicPeriod"/>
            </a:pPr>
            <a:r>
              <a:rPr lang="en-US" sz="2000" dirty="0">
                <a:latin typeface="Calibri Light" panose="020F0302020204030204" pitchFamily="34" charset="0"/>
                <a:cs typeface="Calibri Light" panose="020F0302020204030204" pitchFamily="34" charset="0"/>
              </a:rPr>
              <a:t>Health protection including environmental </a:t>
            </a:r>
            <a:r>
              <a:rPr lang="en-US" sz="2000" dirty="0" err="1">
                <a:latin typeface="Calibri Light" panose="020F0302020204030204" pitchFamily="34" charset="0"/>
                <a:cs typeface="Calibri Light" panose="020F0302020204030204" pitchFamily="34" charset="0"/>
              </a:rPr>
              <a:t>occupational,food</a:t>
            </a:r>
            <a:r>
              <a:rPr lang="en-US" sz="2000" dirty="0">
                <a:latin typeface="Calibri Light" panose="020F0302020204030204" pitchFamily="34" charset="0"/>
                <a:cs typeface="Calibri Light" panose="020F0302020204030204" pitchFamily="34" charset="0"/>
              </a:rPr>
              <a:t> safety and others</a:t>
            </a:r>
          </a:p>
          <a:p>
            <a:pPr marL="514350" indent="-514350">
              <a:buFont typeface="+mj-lt"/>
              <a:buAutoNum type="arabicPeriod"/>
            </a:pPr>
            <a:r>
              <a:rPr lang="en-US" sz="2000" dirty="0">
                <a:latin typeface="Calibri Light" panose="020F0302020204030204" pitchFamily="34" charset="0"/>
                <a:cs typeface="Calibri Light" panose="020F0302020204030204" pitchFamily="34" charset="0"/>
              </a:rPr>
              <a:t>Health Promotion including action to address social determinants and health inequity</a:t>
            </a:r>
          </a:p>
          <a:p>
            <a:pPr marL="514350" indent="-514350">
              <a:buFont typeface="+mj-lt"/>
              <a:buAutoNum type="arabicPeriod"/>
            </a:pPr>
            <a:r>
              <a:rPr lang="en-US" sz="2000" dirty="0">
                <a:latin typeface="Calibri Light" panose="020F0302020204030204" pitchFamily="34" charset="0"/>
                <a:cs typeface="Calibri Light" panose="020F0302020204030204" pitchFamily="34" charset="0"/>
              </a:rPr>
              <a:t>Disease prevention, including early detection of illness</a:t>
            </a:r>
          </a:p>
          <a:p>
            <a:pPr marL="514350" indent="-514350">
              <a:buFont typeface="+mj-lt"/>
              <a:buAutoNum type="arabicPeriod"/>
            </a:pPr>
            <a:r>
              <a:rPr lang="en-US" sz="2000" dirty="0">
                <a:latin typeface="Calibri Light" panose="020F0302020204030204" pitchFamily="34" charset="0"/>
                <a:cs typeface="Calibri Light" panose="020F0302020204030204" pitchFamily="34" charset="0"/>
              </a:rPr>
              <a:t>Assuring governance for health and wellbeing</a:t>
            </a:r>
          </a:p>
          <a:p>
            <a:pPr marL="514350" indent="-514350">
              <a:buFont typeface="+mj-lt"/>
              <a:buAutoNum type="arabicPeriod"/>
            </a:pPr>
            <a:r>
              <a:rPr lang="en-US" sz="2000" dirty="0">
                <a:latin typeface="Calibri Light" panose="020F0302020204030204" pitchFamily="34" charset="0"/>
                <a:cs typeface="Calibri Light" panose="020F0302020204030204" pitchFamily="34" charset="0"/>
              </a:rPr>
              <a:t>Assuring a sufficient and competent public health workforce</a:t>
            </a:r>
          </a:p>
          <a:p>
            <a:pPr marL="514350" indent="-514350">
              <a:buFont typeface="+mj-lt"/>
              <a:buAutoNum type="arabicPeriod"/>
            </a:pPr>
            <a:r>
              <a:rPr lang="en-US" sz="2000" dirty="0">
                <a:latin typeface="Calibri Light" panose="020F0302020204030204" pitchFamily="34" charset="0"/>
                <a:cs typeface="Calibri Light" panose="020F0302020204030204" pitchFamily="34" charset="0"/>
              </a:rPr>
              <a:t>Assuring sustainable organizational structures and financing</a:t>
            </a:r>
          </a:p>
          <a:p>
            <a:pPr marL="514350" indent="-514350">
              <a:buFont typeface="+mj-lt"/>
              <a:buAutoNum type="arabicPeriod"/>
            </a:pPr>
            <a:r>
              <a:rPr lang="en-US" sz="2000" dirty="0">
                <a:latin typeface="Calibri Light" panose="020F0302020204030204" pitchFamily="34" charset="0"/>
                <a:cs typeface="Calibri Light" panose="020F0302020204030204" pitchFamily="34" charset="0"/>
              </a:rPr>
              <a:t>Advocacy communication and social mobilization for health</a:t>
            </a:r>
          </a:p>
          <a:p>
            <a:pPr marL="514350" indent="-514350">
              <a:buFont typeface="+mj-lt"/>
              <a:buAutoNum type="arabicPeriod"/>
            </a:pPr>
            <a:r>
              <a:rPr lang="en-US" sz="2000" dirty="0">
                <a:latin typeface="Calibri Light" panose="020F0302020204030204" pitchFamily="34" charset="0"/>
                <a:cs typeface="Calibri Light" panose="020F0302020204030204" pitchFamily="34" charset="0"/>
              </a:rPr>
              <a:t>Advancing public health research to inform policy and practice     (  World Health Organization.)</a:t>
            </a:r>
            <a:endParaRPr lang="en-GB" sz="2000" dirty="0">
              <a:latin typeface="Calibri Light" panose="020F0302020204030204" pitchFamily="34" charset="0"/>
              <a:cs typeface="Calibri Light" panose="020F0302020204030204" pitchFamily="34" charset="0"/>
            </a:endParaRPr>
          </a:p>
        </p:txBody>
      </p:sp>
      <p:sp>
        <p:nvSpPr>
          <p:cNvPr id="11" name="TextBox 10">
            <a:extLst>
              <a:ext uri="{FF2B5EF4-FFF2-40B4-BE49-F238E27FC236}">
                <a16:creationId xmlns:a16="http://schemas.microsoft.com/office/drawing/2014/main" id="{46714C25-E7B7-A443-800E-68049AE10B74}"/>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36974050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55AC6-70CB-4A2D-A899-A3429C856392}"/>
              </a:ext>
            </a:extLst>
          </p:cNvPr>
          <p:cNvSpPr>
            <a:spLocks noGrp="1"/>
          </p:cNvSpPr>
          <p:nvPr>
            <p:ph type="title"/>
          </p:nvPr>
        </p:nvSpPr>
        <p:spPr>
          <a:xfrm>
            <a:off x="586478" y="1683756"/>
            <a:ext cx="3115265" cy="2396359"/>
          </a:xfrm>
        </p:spPr>
        <p:txBody>
          <a:bodyPr anchor="b">
            <a:normAutofit/>
          </a:bodyPr>
          <a:lstStyle/>
          <a:p>
            <a:pPr algn="r"/>
            <a:r>
              <a:rPr lang="en-US" sz="4800" dirty="0">
                <a:latin typeface="Calibri Light" panose="020F0302020204030204" pitchFamily="34" charset="0"/>
                <a:cs typeface="Calibri Light" panose="020F0302020204030204" pitchFamily="34" charset="0"/>
              </a:rPr>
              <a:t>NHS WALES</a:t>
            </a:r>
            <a:endParaRPr lang="en-GB" sz="4800" dirty="0">
              <a:latin typeface="Calibri Light" panose="020F0302020204030204" pitchFamily="34" charset="0"/>
              <a:cs typeface="Calibri Light" panose="020F0302020204030204" pitchFamily="34" charset="0"/>
            </a:endParaRPr>
          </a:p>
        </p:txBody>
      </p:sp>
      <p:graphicFrame>
        <p:nvGraphicFramePr>
          <p:cNvPr id="5" name="Content Placeholder 2">
            <a:extLst>
              <a:ext uri="{FF2B5EF4-FFF2-40B4-BE49-F238E27FC236}">
                <a16:creationId xmlns:a16="http://schemas.microsoft.com/office/drawing/2014/main" id="{0CC1950B-52B3-4E10-A045-DA02B6D22709}"/>
              </a:ext>
            </a:extLst>
          </p:cNvPr>
          <p:cNvGraphicFramePr>
            <a:graphicFrameLocks noGrp="1"/>
          </p:cNvGraphicFramePr>
          <p:nvPr>
            <p:ph idx="1"/>
            <p:extLst>
              <p:ext uri="{D42A27DB-BD31-4B8C-83A1-F6EECF244321}">
                <p14:modId xmlns:p14="http://schemas.microsoft.com/office/powerpoint/2010/main" val="272286188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5E565D06-6BBE-D54B-97F9-4765ABBC65A4}"/>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9621404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B136C-225E-406B-B848-DF3AE9805C2D}"/>
              </a:ext>
            </a:extLst>
          </p:cNvPr>
          <p:cNvSpPr>
            <a:spLocks noGrp="1"/>
          </p:cNvSpPr>
          <p:nvPr>
            <p:ph type="title"/>
          </p:nvPr>
        </p:nvSpPr>
        <p:spPr/>
        <p:txBody>
          <a:bodyPr/>
          <a:lstStyle/>
          <a:p>
            <a:r>
              <a:rPr lang="en-US" dirty="0">
                <a:latin typeface="Calibri" panose="020F0502020204030204" pitchFamily="34" charset="0"/>
                <a:cs typeface="Calibri" panose="020F0502020204030204" pitchFamily="34" charset="0"/>
              </a:rPr>
              <a:t>STRATEGIC PLAN NHS WALES</a:t>
            </a:r>
            <a:endParaRPr lang="en-GB" dirty="0">
              <a:latin typeface="Calibri" panose="020F0502020204030204" pitchFamily="34" charset="0"/>
              <a:cs typeface="Calibri" panose="020F0502020204030204" pitchFamily="34" charset="0"/>
            </a:endParaRPr>
          </a:p>
        </p:txBody>
      </p:sp>
      <p:graphicFrame>
        <p:nvGraphicFramePr>
          <p:cNvPr id="5" name="Content Placeholder 2">
            <a:extLst>
              <a:ext uri="{FF2B5EF4-FFF2-40B4-BE49-F238E27FC236}">
                <a16:creationId xmlns:a16="http://schemas.microsoft.com/office/drawing/2014/main" id="{CFE18D6B-A5D9-4509-B4AC-46976C1B510A}"/>
              </a:ext>
            </a:extLst>
          </p:cNvPr>
          <p:cNvGraphicFramePr>
            <a:graphicFrameLocks noGrp="1"/>
          </p:cNvGraphicFramePr>
          <p:nvPr>
            <p:ph idx="1"/>
            <p:extLst>
              <p:ext uri="{D42A27DB-BD31-4B8C-83A1-F6EECF244321}">
                <p14:modId xmlns:p14="http://schemas.microsoft.com/office/powerpoint/2010/main" val="4409005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6C2E65C9-BE16-5845-9425-FCD40010A05A}"/>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42391071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F73B-82B4-49BC-8641-F0ED8796BF4F}"/>
              </a:ext>
            </a:extLst>
          </p:cNvPr>
          <p:cNvSpPr>
            <a:spLocks noGrp="1"/>
          </p:cNvSpPr>
          <p:nvPr>
            <p:ph type="title"/>
          </p:nvPr>
        </p:nvSpPr>
        <p:spPr/>
        <p:txBody>
          <a:bodyPr/>
          <a:lstStyle/>
          <a:p>
            <a:r>
              <a:rPr lang="en-US" dirty="0">
                <a:latin typeface="Calibri" panose="020F0502020204030204" pitchFamily="34" charset="0"/>
                <a:cs typeface="Calibri" panose="020F0502020204030204" pitchFamily="34" charset="0"/>
              </a:rPr>
              <a:t>STRATEGIC PRIORITIES</a:t>
            </a:r>
            <a:endParaRPr lang="en-GB" dirty="0">
              <a:latin typeface="Calibri" panose="020F0502020204030204" pitchFamily="34" charset="0"/>
              <a:cs typeface="Calibri" panose="020F0502020204030204" pitchFamily="34" charset="0"/>
            </a:endParaRPr>
          </a:p>
        </p:txBody>
      </p:sp>
      <p:graphicFrame>
        <p:nvGraphicFramePr>
          <p:cNvPr id="19" name="Content Placeholder 2">
            <a:extLst>
              <a:ext uri="{FF2B5EF4-FFF2-40B4-BE49-F238E27FC236}">
                <a16:creationId xmlns:a16="http://schemas.microsoft.com/office/drawing/2014/main" id="{E785390F-2C0A-4BB0-9CE4-1426B31BB426}"/>
              </a:ext>
            </a:extLst>
          </p:cNvPr>
          <p:cNvGraphicFramePr>
            <a:graphicFrameLocks noGrp="1"/>
          </p:cNvGraphicFramePr>
          <p:nvPr>
            <p:ph idx="1"/>
            <p:extLst>
              <p:ext uri="{D42A27DB-BD31-4B8C-83A1-F6EECF244321}">
                <p14:modId xmlns:p14="http://schemas.microsoft.com/office/powerpoint/2010/main" val="19122342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42E4546-FE8D-7647-A48C-A7CD17DD6AC0}"/>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8482361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AEBD5-FF75-427A-96F1-57AA60FE072E}"/>
              </a:ext>
            </a:extLst>
          </p:cNvPr>
          <p:cNvSpPr>
            <a:spLocks noGrp="1"/>
          </p:cNvSpPr>
          <p:nvPr>
            <p:ph type="title"/>
          </p:nvPr>
        </p:nvSpPr>
        <p:spPr>
          <a:xfrm>
            <a:off x="524256" y="583616"/>
            <a:ext cx="3988109" cy="5520579"/>
          </a:xfrm>
        </p:spPr>
        <p:txBody>
          <a:bodyPr>
            <a:normAutofit/>
          </a:bodyPr>
          <a:lstStyle/>
          <a:p>
            <a:r>
              <a:rPr lang="en-US" dirty="0">
                <a:latin typeface="Calibri" panose="020F0502020204030204" pitchFamily="34" charset="0"/>
                <a:cs typeface="Calibri" panose="020F0502020204030204" pitchFamily="34" charset="0"/>
              </a:rPr>
              <a:t>HEALTH PROMOTION</a:t>
            </a:r>
            <a:endParaRPr lang="en-GB" dirty="0">
              <a:latin typeface="Calibri" panose="020F0502020204030204" pitchFamily="34" charset="0"/>
              <a:cs typeface="Calibri" panose="020F0502020204030204" pitchFamily="34" charset="0"/>
            </a:endParaRPr>
          </a:p>
        </p:txBody>
      </p:sp>
      <p:graphicFrame>
        <p:nvGraphicFramePr>
          <p:cNvPr id="18" name="Content Placeholder 2">
            <a:extLst>
              <a:ext uri="{FF2B5EF4-FFF2-40B4-BE49-F238E27FC236}">
                <a16:creationId xmlns:a16="http://schemas.microsoft.com/office/drawing/2014/main" id="{35B8A5A9-0D65-43A8-A789-95A8A90A9947}"/>
              </a:ext>
            </a:extLst>
          </p:cNvPr>
          <p:cNvGraphicFramePr>
            <a:graphicFrameLocks noGrp="1"/>
          </p:cNvGraphicFramePr>
          <p:nvPr>
            <p:ph idx="1"/>
            <p:extLst>
              <p:ext uri="{D42A27DB-BD31-4B8C-83A1-F6EECF244321}">
                <p14:modId xmlns:p14="http://schemas.microsoft.com/office/powerpoint/2010/main" val="2020217612"/>
              </p:ext>
            </p:extLst>
          </p:nvPr>
        </p:nvGraphicFramePr>
        <p:xfrm>
          <a:off x="4933950" y="584200"/>
          <a:ext cx="6594475" cy="5519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240E379-D89A-844D-8041-B824BF98003E}"/>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3710671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E6D51-2374-4F70-828F-59F271D2BE9D}"/>
              </a:ext>
            </a:extLst>
          </p:cNvPr>
          <p:cNvSpPr>
            <a:spLocks noGrp="1"/>
          </p:cNvSpPr>
          <p:nvPr>
            <p:ph type="title"/>
          </p:nvPr>
        </p:nvSpPr>
        <p:spPr>
          <a:xfrm>
            <a:off x="1653363" y="365760"/>
            <a:ext cx="9367203" cy="1188720"/>
          </a:xfrm>
        </p:spPr>
        <p:txBody>
          <a:bodyPr>
            <a:normAutofit/>
          </a:bodyPr>
          <a:lstStyle/>
          <a:p>
            <a:r>
              <a:rPr lang="en-US" dirty="0">
                <a:latin typeface="Calibri" panose="020F0502020204030204" pitchFamily="34" charset="0"/>
                <a:cs typeface="Calibri" panose="020F0502020204030204" pitchFamily="34" charset="0"/>
              </a:rPr>
              <a:t>HERD IMMUNITY</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0B7EAA5-1ECB-41BB-8AEE-E96E77BC101C}"/>
              </a:ext>
            </a:extLst>
          </p:cNvPr>
          <p:cNvSpPr>
            <a:spLocks noGrp="1"/>
          </p:cNvSpPr>
          <p:nvPr>
            <p:ph idx="1"/>
          </p:nvPr>
        </p:nvSpPr>
        <p:spPr>
          <a:xfrm>
            <a:off x="1653363" y="2176272"/>
            <a:ext cx="9367204" cy="4041648"/>
          </a:xfrm>
        </p:spPr>
        <p:txBody>
          <a:bodyPr anchor="t">
            <a:normAutofit lnSpcReduction="10000"/>
          </a:bodyPr>
          <a:lstStyle/>
          <a:p>
            <a:pPr marL="0" indent="0">
              <a:buNone/>
            </a:pPr>
            <a:r>
              <a:rPr lang="en-US" sz="2400" dirty="0">
                <a:latin typeface="Calibri" panose="020F0502020204030204" pitchFamily="34" charset="0"/>
                <a:cs typeface="Calibri" panose="020F0502020204030204" pitchFamily="34" charset="0"/>
              </a:rPr>
              <a:t>Vaccines are incredible powerful public health tool in the best way to protect the population against </a:t>
            </a:r>
            <a:r>
              <a:rPr lang="en-US" sz="2400" dirty="0" err="1">
                <a:latin typeface="Calibri" panose="020F0502020204030204" pitchFamily="34" charset="0"/>
                <a:cs typeface="Calibri" panose="020F0502020204030204" pitchFamily="34" charset="0"/>
              </a:rPr>
              <a:t>diseases,also</a:t>
            </a:r>
            <a:r>
              <a:rPr lang="en-US" sz="2400" dirty="0">
                <a:latin typeface="Calibri" panose="020F0502020204030204" pitchFamily="34" charset="0"/>
                <a:cs typeface="Calibri" panose="020F0502020204030204" pitchFamily="34" charset="0"/>
              </a:rPr>
              <a:t> prevent you to spreading the diseases to other people</a:t>
            </a:r>
          </a:p>
          <a:p>
            <a:pPr>
              <a:buFont typeface="Wingdings" panose="05000000000000000000" pitchFamily="2" charset="2"/>
              <a:buChar char="v"/>
            </a:pPr>
            <a:r>
              <a:rPr lang="en-GB" sz="2400" dirty="0">
                <a:latin typeface="Calibri" panose="020F0502020204030204" pitchFamily="34" charset="0"/>
                <a:cs typeface="Calibri" panose="020F0502020204030204" pitchFamily="34" charset="0"/>
              </a:rPr>
              <a:t>INFLUEENZA(FLU)-the flu shot offers protection against the flu for about 6 </a:t>
            </a:r>
            <a:r>
              <a:rPr lang="en-GB" sz="2400" dirty="0" err="1">
                <a:latin typeface="Calibri" panose="020F0502020204030204" pitchFamily="34" charset="0"/>
                <a:cs typeface="Calibri" panose="020F0502020204030204" pitchFamily="34" charset="0"/>
              </a:rPr>
              <a:t>months,it</a:t>
            </a:r>
            <a:r>
              <a:rPr lang="en-GB" sz="2400" dirty="0">
                <a:latin typeface="Calibri" panose="020F0502020204030204" pitchFamily="34" charset="0"/>
                <a:cs typeface="Calibri" panose="020F0502020204030204" pitchFamily="34" charset="0"/>
              </a:rPr>
              <a:t> is recommended to get the flu vaccine in the </a:t>
            </a:r>
            <a:r>
              <a:rPr lang="en-GB" sz="2400" dirty="0" err="1">
                <a:latin typeface="Calibri" panose="020F0502020204030204" pitchFamily="34" charset="0"/>
                <a:cs typeface="Calibri" panose="020F0502020204030204" pitchFamily="34" charset="0"/>
              </a:rPr>
              <a:t>autumn,each</a:t>
            </a:r>
            <a:r>
              <a:rPr lang="en-GB" sz="2400" dirty="0">
                <a:latin typeface="Calibri" panose="020F0502020204030204" pitchFamily="34" charset="0"/>
                <a:cs typeface="Calibri" panose="020F0502020204030204" pitchFamily="34" charset="0"/>
              </a:rPr>
              <a:t> </a:t>
            </a:r>
            <a:r>
              <a:rPr lang="en-GB" sz="2400" dirty="0" err="1">
                <a:latin typeface="Calibri" panose="020F0502020204030204" pitchFamily="34" charset="0"/>
                <a:cs typeface="Calibri" panose="020F0502020204030204" pitchFamily="34" charset="0"/>
              </a:rPr>
              <a:t>year.In</a:t>
            </a:r>
            <a:r>
              <a:rPr lang="en-GB" sz="2400" dirty="0">
                <a:latin typeface="Calibri" panose="020F0502020204030204" pitchFamily="34" charset="0"/>
                <a:cs typeface="Calibri" panose="020F0502020204030204" pitchFamily="34" charset="0"/>
              </a:rPr>
              <a:t> the 2019-20 season more than 19 millions adults and children were vaccinated across the </a:t>
            </a:r>
            <a:r>
              <a:rPr lang="en-GB" sz="2400" dirty="0" err="1">
                <a:latin typeface="Calibri" panose="020F0502020204030204" pitchFamily="34" charset="0"/>
                <a:cs typeface="Calibri" panose="020F0502020204030204" pitchFamily="34" charset="0"/>
              </a:rPr>
              <a:t>UK,in</a:t>
            </a:r>
            <a:r>
              <a:rPr lang="en-GB" sz="2400" dirty="0">
                <a:latin typeface="Calibri" panose="020F0502020204030204" pitchFamily="34" charset="0"/>
                <a:cs typeface="Calibri" panose="020F0502020204030204" pitchFamily="34" charset="0"/>
              </a:rPr>
              <a:t> WALES 876.062.</a:t>
            </a:r>
          </a:p>
          <a:p>
            <a:pPr>
              <a:buFont typeface="Wingdings" panose="05000000000000000000" pitchFamily="2" charset="2"/>
              <a:buChar char="v"/>
            </a:pPr>
            <a:r>
              <a:rPr lang="en-GB" sz="2400" dirty="0">
                <a:latin typeface="Calibri" panose="020F0502020204030204" pitchFamily="34" charset="0"/>
                <a:cs typeface="Calibri" panose="020F0502020204030204" pitchFamily="34" charset="0"/>
              </a:rPr>
              <a:t>COVID-19-helps give you longer-term protection against getting seriously ill from COVID-19.In 2021,October,45 millions people were vaccinated across the </a:t>
            </a:r>
            <a:r>
              <a:rPr lang="en-GB" sz="2400" dirty="0" err="1">
                <a:latin typeface="Calibri" panose="020F0502020204030204" pitchFamily="34" charset="0"/>
                <a:cs typeface="Calibri" panose="020F0502020204030204" pitchFamily="34" charset="0"/>
              </a:rPr>
              <a:t>UK,in</a:t>
            </a:r>
            <a:r>
              <a:rPr lang="en-GB" sz="2400" dirty="0">
                <a:latin typeface="Calibri" panose="020F0502020204030204" pitchFamily="34" charset="0"/>
                <a:cs typeface="Calibri" panose="020F0502020204030204" pitchFamily="34" charset="0"/>
              </a:rPr>
              <a:t> WALES 2.27 millions. (NHS)</a:t>
            </a:r>
          </a:p>
          <a:p>
            <a:pPr>
              <a:buFont typeface="Wingdings" panose="05000000000000000000" pitchFamily="2" charset="2"/>
              <a:buChar char="v"/>
            </a:pPr>
            <a:endParaRPr lang="en-GB" sz="2400" dirty="0"/>
          </a:p>
        </p:txBody>
      </p:sp>
      <p:sp>
        <p:nvSpPr>
          <p:cNvPr id="7" name="TextBox 6">
            <a:extLst>
              <a:ext uri="{FF2B5EF4-FFF2-40B4-BE49-F238E27FC236}">
                <a16:creationId xmlns:a16="http://schemas.microsoft.com/office/drawing/2014/main" id="{9D759572-9174-994B-93B0-CA5DD06CC810}"/>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12221864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CAEAD-9E0E-45C4-A0A7-F8C8BF4D65ED}"/>
              </a:ext>
            </a:extLst>
          </p:cNvPr>
          <p:cNvSpPr>
            <a:spLocks noGrp="1"/>
          </p:cNvSpPr>
          <p:nvPr>
            <p:ph type="title"/>
          </p:nvPr>
        </p:nvSpPr>
        <p:spPr/>
        <p:txBody>
          <a:bodyPr/>
          <a:lstStyle/>
          <a:p>
            <a:r>
              <a:rPr lang="en-US" dirty="0">
                <a:latin typeface="Calibri" panose="020F0502020204030204" pitchFamily="34" charset="0"/>
                <a:cs typeface="Calibri" panose="020F0502020204030204" pitchFamily="34" charset="0"/>
              </a:rPr>
              <a:t>HEALTH PROMOTION HISTORY</a:t>
            </a:r>
            <a:endParaRPr lang="en-GB" dirty="0">
              <a:latin typeface="Calibri" panose="020F0502020204030204" pitchFamily="34" charset="0"/>
              <a:cs typeface="Calibri" panose="020F0502020204030204" pitchFamily="34" charset="0"/>
            </a:endParaRPr>
          </a:p>
        </p:txBody>
      </p:sp>
      <p:graphicFrame>
        <p:nvGraphicFramePr>
          <p:cNvPr id="5" name="Content Placeholder 2">
            <a:extLst>
              <a:ext uri="{FF2B5EF4-FFF2-40B4-BE49-F238E27FC236}">
                <a16:creationId xmlns:a16="http://schemas.microsoft.com/office/drawing/2014/main" id="{AE325714-CDD6-4310-9A51-CE347472F430}"/>
              </a:ext>
            </a:extLst>
          </p:cNvPr>
          <p:cNvGraphicFramePr>
            <a:graphicFrameLocks noGrp="1"/>
          </p:cNvGraphicFramePr>
          <p:nvPr>
            <p:ph idx="1"/>
            <p:extLst>
              <p:ext uri="{D42A27DB-BD31-4B8C-83A1-F6EECF244321}">
                <p14:modId xmlns:p14="http://schemas.microsoft.com/office/powerpoint/2010/main" val="40947120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042A9C6-37A2-1944-A766-6EBDFDDD741E}"/>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26171981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399CB-6B37-498A-9227-7342F91AA07E}"/>
              </a:ext>
            </a:extLst>
          </p:cNvPr>
          <p:cNvSpPr>
            <a:spLocks noGrp="1"/>
          </p:cNvSpPr>
          <p:nvPr>
            <p:ph type="title"/>
          </p:nvPr>
        </p:nvSpPr>
        <p:spPr>
          <a:xfrm>
            <a:off x="1075767" y="1188637"/>
            <a:ext cx="2988234" cy="4480726"/>
          </a:xfrm>
        </p:spPr>
        <p:txBody>
          <a:bodyPr>
            <a:normAutofit/>
          </a:bodyPr>
          <a:lstStyle/>
          <a:p>
            <a:pPr algn="r"/>
            <a:r>
              <a:rPr lang="en-US" sz="4100" dirty="0">
                <a:latin typeface="Calibri" panose="020F0502020204030204" pitchFamily="34" charset="0"/>
                <a:cs typeface="Calibri" panose="020F0502020204030204" pitchFamily="34" charset="0"/>
              </a:rPr>
              <a:t>HEALTH-PROMOTING BEHAVIORS</a:t>
            </a:r>
            <a:endParaRPr lang="en-GB" sz="41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E2D6DB2-12B9-4273-9B01-79BDCA2CAEF9}"/>
              </a:ext>
            </a:extLst>
          </p:cNvPr>
          <p:cNvSpPr>
            <a:spLocks noGrp="1"/>
          </p:cNvSpPr>
          <p:nvPr>
            <p:ph idx="1"/>
          </p:nvPr>
        </p:nvSpPr>
        <p:spPr>
          <a:xfrm>
            <a:off x="5255260" y="1648869"/>
            <a:ext cx="6174740" cy="4334487"/>
          </a:xfrm>
        </p:spPr>
        <p:txBody>
          <a:bodyPr anchor="ctr">
            <a:normAutofit fontScale="92500" lnSpcReduction="10000"/>
          </a:bodyPr>
          <a:lstStyle/>
          <a:p>
            <a:pPr marL="0" indent="0">
              <a:buNone/>
            </a:pPr>
            <a:r>
              <a:rPr lang="en-US" sz="4000" dirty="0">
                <a:latin typeface="Calibri" panose="020F0502020204030204" pitchFamily="34" charset="0"/>
                <a:cs typeface="Calibri" panose="020F0502020204030204" pitchFamily="34" charset="0"/>
              </a:rPr>
              <a:t>-consist of six dimension of </a:t>
            </a:r>
            <a:r>
              <a:rPr lang="en-US" sz="4000" dirty="0" err="1">
                <a:latin typeface="Calibri" panose="020F0502020204030204" pitchFamily="34" charset="0"/>
                <a:cs typeface="Calibri" panose="020F0502020204030204" pitchFamily="34" charset="0"/>
              </a:rPr>
              <a:t>health:responsibility,physical</a:t>
            </a:r>
            <a:r>
              <a:rPr lang="en-US" sz="4000" dirty="0">
                <a:latin typeface="Calibri" panose="020F0502020204030204" pitchFamily="34" charset="0"/>
                <a:cs typeface="Calibri" panose="020F0502020204030204" pitchFamily="34" charset="0"/>
              </a:rPr>
              <a:t> </a:t>
            </a:r>
            <a:r>
              <a:rPr lang="en-US" sz="4000" dirty="0" err="1">
                <a:latin typeface="Calibri" panose="020F0502020204030204" pitchFamily="34" charset="0"/>
                <a:cs typeface="Calibri" panose="020F0502020204030204" pitchFamily="34" charset="0"/>
              </a:rPr>
              <a:t>activity,nutrition,interpersonal</a:t>
            </a:r>
            <a:r>
              <a:rPr lang="en-US" sz="4000" dirty="0">
                <a:latin typeface="Calibri" panose="020F0502020204030204" pitchFamily="34" charset="0"/>
                <a:cs typeface="Calibri" panose="020F0502020204030204" pitchFamily="34" charset="0"/>
              </a:rPr>
              <a:t> </a:t>
            </a:r>
            <a:r>
              <a:rPr lang="en-US" sz="4000" dirty="0" err="1">
                <a:latin typeface="Calibri" panose="020F0502020204030204" pitchFamily="34" charset="0"/>
                <a:cs typeface="Calibri" panose="020F0502020204030204" pitchFamily="34" charset="0"/>
              </a:rPr>
              <a:t>relation,spiritual</a:t>
            </a:r>
            <a:r>
              <a:rPr lang="en-US" sz="4000" dirty="0">
                <a:latin typeface="Calibri" panose="020F0502020204030204" pitchFamily="34" charset="0"/>
                <a:cs typeface="Calibri" panose="020F0502020204030204" pitchFamily="34" charset="0"/>
              </a:rPr>
              <a:t> </a:t>
            </a:r>
            <a:r>
              <a:rPr lang="en-US" sz="4000" dirty="0" err="1">
                <a:latin typeface="Calibri" panose="020F0502020204030204" pitchFamily="34" charset="0"/>
                <a:cs typeface="Calibri" panose="020F0502020204030204" pitchFamily="34" charset="0"/>
              </a:rPr>
              <a:t>growth,and</a:t>
            </a:r>
            <a:r>
              <a:rPr lang="en-US" sz="4000" dirty="0">
                <a:latin typeface="Calibri" panose="020F0502020204030204" pitchFamily="34" charset="0"/>
                <a:cs typeface="Calibri" panose="020F0502020204030204" pitchFamily="34" charset="0"/>
              </a:rPr>
              <a:t> stress management. Int J Environ Res Public Health(2020)</a:t>
            </a:r>
            <a:endParaRPr lang="en-GB" sz="40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432226FD-30E1-0840-9B0F-554AFB2FCBC6}"/>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267737314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0F215-DDBE-4398-845E-FA80D03D34DB}"/>
              </a:ext>
            </a:extLst>
          </p:cNvPr>
          <p:cNvSpPr>
            <a:spLocks noGrp="1"/>
          </p:cNvSpPr>
          <p:nvPr>
            <p:ph type="title"/>
          </p:nvPr>
        </p:nvSpPr>
        <p:spPr>
          <a:xfrm>
            <a:off x="524741" y="620392"/>
            <a:ext cx="3808268" cy="5504688"/>
          </a:xfrm>
        </p:spPr>
        <p:txBody>
          <a:bodyPr>
            <a:normAutofit/>
          </a:bodyPr>
          <a:lstStyle/>
          <a:p>
            <a:r>
              <a:rPr lang="en-US" sz="5100" dirty="0">
                <a:solidFill>
                  <a:schemeClr val="accent5"/>
                </a:solidFill>
                <a:latin typeface="Calibri" panose="020F0502020204030204" pitchFamily="34" charset="0"/>
                <a:cs typeface="Calibri" panose="020F0502020204030204" pitchFamily="34" charset="0"/>
              </a:rPr>
              <a:t>IMPORTANCE OF HEALTH PROMOTION</a:t>
            </a:r>
            <a:endParaRPr lang="en-GB" sz="5100" dirty="0">
              <a:solidFill>
                <a:schemeClr val="accent5"/>
              </a:solidFill>
              <a:latin typeface="Calibri" panose="020F0502020204030204" pitchFamily="34" charset="0"/>
              <a:cs typeface="Calibri" panose="020F0502020204030204" pitchFamily="34" charset="0"/>
            </a:endParaRPr>
          </a:p>
        </p:txBody>
      </p:sp>
      <p:graphicFrame>
        <p:nvGraphicFramePr>
          <p:cNvPr id="5" name="Content Placeholder 2">
            <a:extLst>
              <a:ext uri="{FF2B5EF4-FFF2-40B4-BE49-F238E27FC236}">
                <a16:creationId xmlns:a16="http://schemas.microsoft.com/office/drawing/2014/main" id="{FB65EA43-CFC1-4CFD-9069-B14D1E01011E}"/>
              </a:ext>
            </a:extLst>
          </p:cNvPr>
          <p:cNvGraphicFramePr>
            <a:graphicFrameLocks noGrp="1"/>
          </p:cNvGraphicFramePr>
          <p:nvPr>
            <p:ph idx="1"/>
            <p:extLst>
              <p:ext uri="{D42A27DB-BD31-4B8C-83A1-F6EECF244321}">
                <p14:modId xmlns:p14="http://schemas.microsoft.com/office/powerpoint/2010/main" val="404956293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8C716DB-C056-3543-B339-D36A04BBC6F7}"/>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9931839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265D4-7A55-44EF-8C73-4C97D19D861C}"/>
              </a:ext>
            </a:extLst>
          </p:cNvPr>
          <p:cNvSpPr>
            <a:spLocks noGrp="1"/>
          </p:cNvSpPr>
          <p:nvPr>
            <p:ph type="title"/>
          </p:nvPr>
        </p:nvSpPr>
        <p:spPr>
          <a:xfrm>
            <a:off x="1417067" y="414704"/>
            <a:ext cx="9357865" cy="1041901"/>
          </a:xfrm>
        </p:spPr>
        <p:txBody>
          <a:bodyPr>
            <a:normAutofit/>
          </a:bodyPr>
          <a:lstStyle/>
          <a:p>
            <a:r>
              <a:rPr lang="en-US" sz="4000" dirty="0">
                <a:latin typeface="Calibri" panose="020F0502020204030204" pitchFamily="34" charset="0"/>
                <a:cs typeface="Calibri" panose="020F0502020204030204" pitchFamily="34" charset="0"/>
              </a:rPr>
              <a:t>HEALTH PROMOTION</a:t>
            </a:r>
            <a:endParaRPr lang="en-GB" sz="40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E0809D5-2B0A-4CDA-874F-C417829110D6}"/>
              </a:ext>
            </a:extLst>
          </p:cNvPr>
          <p:cNvSpPr>
            <a:spLocks noGrp="1"/>
          </p:cNvSpPr>
          <p:nvPr>
            <p:ph sz="half" idx="1"/>
          </p:nvPr>
        </p:nvSpPr>
        <p:spPr>
          <a:xfrm>
            <a:off x="0" y="1987826"/>
            <a:ext cx="5935980" cy="4293704"/>
          </a:xfrm>
        </p:spPr>
        <p:txBody>
          <a:bodyPr>
            <a:normAutofit lnSpcReduction="10000"/>
          </a:bodyPr>
          <a:lstStyle/>
          <a:p>
            <a:r>
              <a:rPr lang="en-US" sz="2400" dirty="0">
                <a:latin typeface="Calibri" panose="020F0502020204030204" pitchFamily="34" charset="0"/>
                <a:cs typeface="Calibri" panose="020F0502020204030204" pitchFamily="34" charset="0"/>
              </a:rPr>
              <a:t>LIMITATION OF HEALTH PROMOTION</a:t>
            </a:r>
          </a:p>
          <a:p>
            <a:pPr marL="0" indent="0">
              <a:buNone/>
            </a:pPr>
            <a:r>
              <a:rPr lang="en-GB" sz="2400" dirty="0">
                <a:latin typeface="Calibri" panose="020F0502020204030204" pitchFamily="34" charset="0"/>
                <a:cs typeface="Calibri" panose="020F0502020204030204" pitchFamily="34" charset="0"/>
              </a:rPr>
              <a:t>-higher poverty </a:t>
            </a:r>
            <a:r>
              <a:rPr lang="en-GB" sz="2400" dirty="0" err="1">
                <a:latin typeface="Calibri" panose="020F0502020204030204" pitchFamily="34" charset="0"/>
                <a:cs typeface="Calibri" panose="020F0502020204030204" pitchFamily="34" charset="0"/>
              </a:rPr>
              <a:t>rates,which</a:t>
            </a:r>
            <a:r>
              <a:rPr lang="en-GB" sz="2400" dirty="0">
                <a:latin typeface="Calibri" panose="020F0502020204030204" pitchFamily="34" charset="0"/>
                <a:cs typeface="Calibri" panose="020F0502020204030204" pitchFamily="34" charset="0"/>
              </a:rPr>
              <a:t> can make it difficult for participants to pay for services or programs.</a:t>
            </a:r>
          </a:p>
          <a:p>
            <a:pPr marL="0" indent="0">
              <a:buNone/>
            </a:pPr>
            <a:r>
              <a:rPr lang="en-GB" sz="2400" dirty="0">
                <a:latin typeface="Calibri" panose="020F0502020204030204" pitchFamily="34" charset="0"/>
                <a:cs typeface="Calibri" panose="020F0502020204030204" pitchFamily="34" charset="0"/>
              </a:rPr>
              <a:t>-cultural and social norms surrounding health </a:t>
            </a:r>
            <a:r>
              <a:rPr lang="en-GB" sz="2400" dirty="0" err="1">
                <a:latin typeface="Calibri" panose="020F0502020204030204" pitchFamily="34" charset="0"/>
                <a:cs typeface="Calibri" panose="020F0502020204030204" pitchFamily="34" charset="0"/>
              </a:rPr>
              <a:t>behaviors</a:t>
            </a: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-low health literacy levels and incomplete perceptions of health. Rural Healthy People(2020)</a:t>
            </a:r>
          </a:p>
        </p:txBody>
      </p:sp>
      <p:sp>
        <p:nvSpPr>
          <p:cNvPr id="4" name="Content Placeholder 3">
            <a:extLst>
              <a:ext uri="{FF2B5EF4-FFF2-40B4-BE49-F238E27FC236}">
                <a16:creationId xmlns:a16="http://schemas.microsoft.com/office/drawing/2014/main" id="{647E02FB-3CBB-41C2-BB44-8513F150B836}"/>
              </a:ext>
            </a:extLst>
          </p:cNvPr>
          <p:cNvSpPr>
            <a:spLocks noGrp="1"/>
          </p:cNvSpPr>
          <p:nvPr>
            <p:ph sz="half" idx="2"/>
          </p:nvPr>
        </p:nvSpPr>
        <p:spPr>
          <a:xfrm>
            <a:off x="6256020" y="1630016"/>
            <a:ext cx="5935980" cy="4651513"/>
          </a:xfrm>
        </p:spPr>
        <p:txBody>
          <a:bodyPr>
            <a:normAutofit lnSpcReduction="10000"/>
          </a:bodyPr>
          <a:lstStyle/>
          <a:p>
            <a:r>
              <a:rPr lang="en-US" sz="2800" dirty="0">
                <a:latin typeface="Calibri" panose="020F0502020204030204" pitchFamily="34" charset="0"/>
                <a:cs typeface="Calibri" panose="020F0502020204030204" pitchFamily="34" charset="0"/>
              </a:rPr>
              <a:t>BARRIERS TO DELIVERING HEALTH PROMOTION</a:t>
            </a:r>
          </a:p>
          <a:p>
            <a:pPr marL="0" indent="0">
              <a:buNone/>
            </a:pPr>
            <a:r>
              <a:rPr lang="en-GB" sz="2800" dirty="0">
                <a:latin typeface="Calibri" panose="020F0502020204030204" pitchFamily="34" charset="0"/>
                <a:cs typeface="Calibri" panose="020F0502020204030204" pitchFamily="34" charset="0"/>
              </a:rPr>
              <a:t>-a lack of </a:t>
            </a:r>
            <a:r>
              <a:rPr lang="en-GB" sz="2800" dirty="0" err="1">
                <a:latin typeface="Calibri" panose="020F0502020204030204" pitchFamily="34" charset="0"/>
                <a:cs typeface="Calibri" panose="020F0502020204030204" pitchFamily="34" charset="0"/>
              </a:rPr>
              <a:t>patients`motivation</a:t>
            </a:r>
            <a:r>
              <a:rPr lang="en-GB" sz="2800" dirty="0">
                <a:latin typeface="Calibri" panose="020F0502020204030204" pitchFamily="34" charset="0"/>
                <a:cs typeface="Calibri" panose="020F0502020204030204" pitchFamily="34" charset="0"/>
              </a:rPr>
              <a:t> to make lifestyle changes</a:t>
            </a:r>
          </a:p>
          <a:p>
            <a:pPr marL="0" indent="0">
              <a:buNone/>
            </a:pPr>
            <a:r>
              <a:rPr lang="en-GB" sz="2800" dirty="0">
                <a:latin typeface="Calibri" panose="020F0502020204030204" pitchFamily="34" charset="0"/>
                <a:cs typeface="Calibri" panose="020F0502020204030204" pitchFamily="34" charset="0"/>
              </a:rPr>
              <a:t>-insufficient reimbursement</a:t>
            </a:r>
          </a:p>
          <a:p>
            <a:pPr marL="0" indent="0">
              <a:buNone/>
            </a:pPr>
            <a:r>
              <a:rPr lang="en-GB" sz="2800" dirty="0">
                <a:latin typeface="Calibri" panose="020F0502020204030204" pitchFamily="34" charset="0"/>
                <a:cs typeface="Calibri" panose="020F0502020204030204" pitchFamily="34" charset="0"/>
              </a:rPr>
              <a:t>-a lack of proven effectiveness of interventions</a:t>
            </a:r>
          </a:p>
          <a:p>
            <a:pPr marL="0" indent="0">
              <a:buNone/>
            </a:pPr>
            <a:r>
              <a:rPr lang="en-GB" sz="2800" dirty="0">
                <a:latin typeface="Calibri" panose="020F0502020204030204" pitchFamily="34" charset="0"/>
                <a:cs typeface="Calibri" panose="020F0502020204030204" pitchFamily="34" charset="0"/>
              </a:rPr>
              <a:t>-a lack of overview of health promoting programs in their neighbourhood</a:t>
            </a:r>
          </a:p>
        </p:txBody>
      </p:sp>
      <p:sp>
        <p:nvSpPr>
          <p:cNvPr id="10" name="TextBox 9">
            <a:extLst>
              <a:ext uri="{FF2B5EF4-FFF2-40B4-BE49-F238E27FC236}">
                <a16:creationId xmlns:a16="http://schemas.microsoft.com/office/drawing/2014/main" id="{CF96301A-EAE2-5E43-9381-7B3FCE6DCC2E}"/>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34631112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3721C-7305-4385-88B6-80CD0F6E1197}"/>
              </a:ext>
            </a:extLst>
          </p:cNvPr>
          <p:cNvSpPr>
            <a:spLocks noGrp="1"/>
          </p:cNvSpPr>
          <p:nvPr>
            <p:ph type="title"/>
          </p:nvPr>
        </p:nvSpPr>
        <p:spPr>
          <a:xfrm>
            <a:off x="1616053" y="533436"/>
            <a:ext cx="8959893" cy="1004836"/>
          </a:xfrm>
        </p:spPr>
        <p:txBody>
          <a:bodyPr anchor="ctr">
            <a:normAutofit/>
          </a:bodyPr>
          <a:lstStyle/>
          <a:p>
            <a:pPr algn="ctr"/>
            <a:r>
              <a:rPr lang="en-US" sz="3200" dirty="0">
                <a:latin typeface="Calibri" panose="020F0502020204030204" pitchFamily="34" charset="0"/>
                <a:cs typeface="Calibri" panose="020F0502020204030204" pitchFamily="34" charset="0"/>
              </a:rPr>
              <a:t>CONCLUSION</a:t>
            </a:r>
            <a:endParaRPr lang="en-GB" sz="32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71EA325-7424-43B6-8BE6-A4E96D750A83}"/>
              </a:ext>
            </a:extLst>
          </p:cNvPr>
          <p:cNvSpPr>
            <a:spLocks noGrp="1"/>
          </p:cNvSpPr>
          <p:nvPr>
            <p:ph idx="1"/>
          </p:nvPr>
        </p:nvSpPr>
        <p:spPr>
          <a:xfrm>
            <a:off x="178904" y="1908314"/>
            <a:ext cx="12013095" cy="4750464"/>
          </a:xfrm>
        </p:spPr>
        <p:txBody>
          <a:bodyPr anchor="t">
            <a:normAutofit fontScale="92500" lnSpcReduction="10000"/>
          </a:bodyPr>
          <a:lstStyle/>
          <a:p>
            <a:pPr marL="0" indent="0">
              <a:buNone/>
            </a:pPr>
            <a:r>
              <a:rPr lang="en-US" sz="1800" dirty="0">
                <a:latin typeface="Calibri" panose="020F0502020204030204" pitchFamily="34" charset="0"/>
                <a:cs typeface="Calibri" panose="020F0502020204030204" pitchFamily="34" charset="0"/>
              </a:rPr>
              <a:t>Human population have always been at risk of influenza </a:t>
            </a:r>
            <a:r>
              <a:rPr lang="en-US" sz="1800" dirty="0" err="1">
                <a:latin typeface="Calibri" panose="020F0502020204030204" pitchFamily="34" charset="0"/>
                <a:cs typeface="Calibri" panose="020F0502020204030204" pitchFamily="34" charset="0"/>
              </a:rPr>
              <a:t>pandemic.Influenza</a:t>
            </a:r>
            <a:r>
              <a:rPr lang="en-US" sz="1800" dirty="0">
                <a:latin typeface="Calibri" panose="020F0502020204030204" pitchFamily="34" charset="0"/>
                <a:cs typeface="Calibri" panose="020F0502020204030204" pitchFamily="34" charset="0"/>
              </a:rPr>
              <a:t> viruses caused several pandemics or global </a:t>
            </a:r>
            <a:r>
              <a:rPr lang="en-US" sz="1800" dirty="0" err="1">
                <a:latin typeface="Calibri" panose="020F0502020204030204" pitchFamily="34" charset="0"/>
                <a:cs typeface="Calibri" panose="020F0502020204030204" pitchFamily="34" charset="0"/>
              </a:rPr>
              <a:t>epidemics,killing</a:t>
            </a:r>
            <a:r>
              <a:rPr lang="en-US" sz="1800" dirty="0">
                <a:latin typeface="Calibri" panose="020F0502020204030204" pitchFamily="34" charset="0"/>
                <a:cs typeface="Calibri" panose="020F0502020204030204" pitchFamily="34" charset="0"/>
              </a:rPr>
              <a:t> many </a:t>
            </a:r>
            <a:r>
              <a:rPr lang="en-US" sz="1800" dirty="0" err="1">
                <a:latin typeface="Calibri" panose="020F0502020204030204" pitchFamily="34" charset="0"/>
                <a:cs typeface="Calibri" panose="020F0502020204030204" pitchFamily="34" charset="0"/>
              </a:rPr>
              <a:t>people.We</a:t>
            </a:r>
            <a:r>
              <a:rPr lang="en-US" sz="1800" dirty="0">
                <a:latin typeface="Calibri" panose="020F0502020204030204" pitchFamily="34" charset="0"/>
                <a:cs typeface="Calibri" panose="020F0502020204030204" pitchFamily="34" charset="0"/>
              </a:rPr>
              <a:t> have already seen in past influenza pandemic could have dramatic </a:t>
            </a:r>
            <a:r>
              <a:rPr lang="en-US" sz="1800" dirty="0" err="1">
                <a:latin typeface="Calibri" panose="020F0502020204030204" pitchFamily="34" charset="0"/>
                <a:cs typeface="Calibri" panose="020F0502020204030204" pitchFamily="34" charset="0"/>
              </a:rPr>
              <a:t>health,social</a:t>
            </a:r>
            <a:r>
              <a:rPr lang="en-US" sz="1800" dirty="0">
                <a:latin typeface="Calibri" panose="020F0502020204030204" pitchFamily="34" charset="0"/>
                <a:cs typeface="Calibri" panose="020F0502020204030204" pitchFamily="34" charset="0"/>
              </a:rPr>
              <a:t> and economic impacts around the </a:t>
            </a:r>
            <a:r>
              <a:rPr lang="en-US" sz="1800" dirty="0" err="1">
                <a:latin typeface="Calibri" panose="020F0502020204030204" pitchFamily="34" charset="0"/>
                <a:cs typeface="Calibri" panose="020F0502020204030204" pitchFamily="34" charset="0"/>
              </a:rPr>
              <a:t>world.For</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example,The</a:t>
            </a:r>
            <a:r>
              <a:rPr lang="en-US" sz="1800" dirty="0">
                <a:latin typeface="Calibri" panose="020F0502020204030204" pitchFamily="34" charset="0"/>
                <a:cs typeface="Calibri" panose="020F0502020204030204" pitchFamily="34" charset="0"/>
              </a:rPr>
              <a:t> Spanish Influenza(1918),infected an estimated 500 millions people </a:t>
            </a:r>
            <a:r>
              <a:rPr lang="en-US" sz="1800" dirty="0" err="1">
                <a:latin typeface="Calibri" panose="020F0502020204030204" pitchFamily="34" charset="0"/>
                <a:cs typeface="Calibri" panose="020F0502020204030204" pitchFamily="34" charset="0"/>
              </a:rPr>
              <a:t>wordwide</a:t>
            </a:r>
            <a:r>
              <a:rPr lang="en-US" sz="1800" dirty="0">
                <a:latin typeface="Calibri" panose="020F0502020204030204" pitchFamily="34" charset="0"/>
                <a:cs typeface="Calibri" panose="020F0502020204030204" pitchFamily="34" charset="0"/>
              </a:rPr>
              <a:t> and killed an estimated 50 millions </a:t>
            </a:r>
            <a:r>
              <a:rPr lang="en-US" sz="1800" dirty="0" err="1">
                <a:latin typeface="Calibri" panose="020F0502020204030204" pitchFamily="34" charset="0"/>
                <a:cs typeface="Calibri" panose="020F0502020204030204" pitchFamily="34" charset="0"/>
              </a:rPr>
              <a:t>people.Was</a:t>
            </a:r>
            <a:r>
              <a:rPr lang="en-US" sz="1800" dirty="0">
                <a:latin typeface="Calibri" panose="020F0502020204030204" pitchFamily="34" charset="0"/>
                <a:cs typeface="Calibri" panose="020F0502020204030204" pitchFamily="34" charset="0"/>
              </a:rPr>
              <a:t> a historical event that left an impact on </a:t>
            </a:r>
            <a:r>
              <a:rPr lang="en-US" sz="1800" dirty="0" err="1">
                <a:latin typeface="Calibri" panose="020F0502020204030204" pitchFamily="34" charset="0"/>
                <a:cs typeface="Calibri" panose="020F0502020204030204" pitchFamily="34" charset="0"/>
              </a:rPr>
              <a:t>healthcare.There</a:t>
            </a:r>
            <a:r>
              <a:rPr lang="en-US" sz="1800" dirty="0">
                <a:latin typeface="Calibri" panose="020F0502020204030204" pitchFamily="34" charset="0"/>
                <a:cs typeface="Calibri" panose="020F0502020204030204" pitchFamily="34" charset="0"/>
              </a:rPr>
              <a:t> were no effective treatments and </a:t>
            </a:r>
            <a:r>
              <a:rPr lang="en-US" sz="1800" dirty="0" err="1">
                <a:latin typeface="Calibri" panose="020F0502020204030204" pitchFamily="34" charset="0"/>
                <a:cs typeface="Calibri" panose="020F0502020204030204" pitchFamily="34" charset="0"/>
              </a:rPr>
              <a:t>vaccin</a:t>
            </a:r>
            <a:r>
              <a:rPr lang="en-US" sz="1800" dirty="0">
                <a:latin typeface="Calibri" panose="020F0502020204030204" pitchFamily="34" charset="0"/>
                <a:cs typeface="Calibri" panose="020F0502020204030204" pitchFamily="34" charset="0"/>
              </a:rPr>
              <a:t> for disease.</a:t>
            </a:r>
          </a:p>
          <a:p>
            <a:pPr marL="0" indent="0">
              <a:buNone/>
            </a:pPr>
            <a:r>
              <a:rPr lang="en-US" sz="1800" dirty="0">
                <a:latin typeface="Calibri" panose="020F0502020204030204" pitchFamily="34" charset="0"/>
                <a:cs typeface="Calibri" panose="020F0502020204030204" pitchFamily="34" charset="0"/>
              </a:rPr>
              <a:t>Over the years public health evolved and developed all the time new </a:t>
            </a:r>
            <a:r>
              <a:rPr lang="en-US" sz="1800" dirty="0" err="1">
                <a:latin typeface="Calibri" panose="020F0502020204030204" pitchFamily="34" charset="0"/>
                <a:cs typeface="Calibri" panose="020F0502020204030204" pitchFamily="34" charset="0"/>
              </a:rPr>
              <a:t>actions,new</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plans,new</a:t>
            </a:r>
            <a:r>
              <a:rPr lang="en-US" sz="1800" dirty="0">
                <a:latin typeface="Calibri" panose="020F0502020204030204" pitchFamily="34" charset="0"/>
                <a:cs typeface="Calibri" panose="020F0502020204030204" pitchFamily="34" charset="0"/>
              </a:rPr>
              <a:t> strategies for people`s better healthy </a:t>
            </a:r>
            <a:r>
              <a:rPr lang="en-US" sz="1800" dirty="0" err="1">
                <a:latin typeface="Calibri" panose="020F0502020204030204" pitchFamily="34" charset="0"/>
                <a:cs typeface="Calibri" panose="020F0502020204030204" pitchFamily="34" charset="0"/>
              </a:rPr>
              <a:t>life.Scientists</a:t>
            </a:r>
            <a:r>
              <a:rPr lang="en-US" sz="1800" dirty="0">
                <a:latin typeface="Calibri" panose="020F0502020204030204" pitchFamily="34" charset="0"/>
                <a:cs typeface="Calibri" panose="020F0502020204030204" pitchFamily="34" charset="0"/>
              </a:rPr>
              <a:t> are constantly monitoring the flu virus and developing seasonal </a:t>
            </a:r>
            <a:r>
              <a:rPr lang="en-US" sz="1800" dirty="0" err="1">
                <a:latin typeface="Calibri" panose="020F0502020204030204" pitchFamily="34" charset="0"/>
                <a:cs typeface="Calibri" panose="020F0502020204030204" pitchFamily="34" charset="0"/>
              </a:rPr>
              <a:t>vaccin</a:t>
            </a:r>
            <a:r>
              <a:rPr lang="en-US" sz="1800" dirty="0">
                <a:latin typeface="Calibri" panose="020F0502020204030204" pitchFamily="34" charset="0"/>
                <a:cs typeface="Calibri" panose="020F0502020204030204" pitchFamily="34" charset="0"/>
              </a:rPr>
              <a:t> to create our best line </a:t>
            </a:r>
            <a:r>
              <a:rPr lang="en-US" sz="1800" dirty="0" err="1">
                <a:latin typeface="Calibri" panose="020F0502020204030204" pitchFamily="34" charset="0"/>
                <a:cs typeface="Calibri" panose="020F0502020204030204" pitchFamily="34" charset="0"/>
              </a:rPr>
              <a:t>defence</a:t>
            </a:r>
            <a:r>
              <a:rPr lang="en-US" sz="1800" dirty="0">
                <a:latin typeface="Calibri" panose="020F0502020204030204" pitchFamily="34" charset="0"/>
                <a:cs typeface="Calibri" panose="020F0502020204030204" pitchFamily="34" charset="0"/>
              </a:rPr>
              <a:t>.</a:t>
            </a:r>
          </a:p>
          <a:p>
            <a:pPr marL="0" indent="0">
              <a:buNone/>
            </a:pPr>
            <a:r>
              <a:rPr lang="en-US" sz="1800" dirty="0">
                <a:latin typeface="Calibri" panose="020F0502020204030204" pitchFamily="34" charset="0"/>
                <a:cs typeface="Calibri" panose="020F0502020204030204" pitchFamily="34" charset="0"/>
              </a:rPr>
              <a:t>Every year millions of people talking about the influenza virus and getting their vaccines as the flu season </a:t>
            </a:r>
            <a:r>
              <a:rPr lang="en-US" sz="1800" dirty="0" err="1">
                <a:latin typeface="Calibri" panose="020F0502020204030204" pitchFamily="34" charset="0"/>
                <a:cs typeface="Calibri" panose="020F0502020204030204" pitchFamily="34" charset="0"/>
              </a:rPr>
              <a:t>approaches.Public</a:t>
            </a:r>
            <a:r>
              <a:rPr lang="en-US" sz="1800" dirty="0">
                <a:latin typeface="Calibri" panose="020F0502020204030204" pitchFamily="34" charset="0"/>
                <a:cs typeface="Calibri" panose="020F0502020204030204" pitchFamily="34" charset="0"/>
              </a:rPr>
              <a:t> health officials around the word are constantly challenged by properly preparing for the annual flu and other respiratory viruses.</a:t>
            </a:r>
          </a:p>
          <a:p>
            <a:pPr marL="0" indent="0">
              <a:buNone/>
            </a:pPr>
            <a:r>
              <a:rPr lang="en-US" sz="1800" dirty="0">
                <a:latin typeface="Calibri" panose="020F0502020204030204" pitchFamily="34" charset="0"/>
                <a:cs typeface="Calibri" panose="020F0502020204030204" pitchFamily="34" charset="0"/>
              </a:rPr>
              <a:t>In the present days ,we are instantly able to access the latest available data-Government and Public Health advice and we should heed the advice of the institutions empowered for our good health and those around us.</a:t>
            </a:r>
          </a:p>
          <a:p>
            <a:pPr marL="0" indent="0">
              <a:buNone/>
            </a:pPr>
            <a:r>
              <a:rPr lang="en-US" sz="1800" dirty="0">
                <a:latin typeface="Calibri" panose="020F0502020204030204" pitchFamily="34" charset="0"/>
                <a:cs typeface="Calibri" panose="020F0502020204030204" pitchFamily="34" charset="0"/>
              </a:rPr>
              <a:t>To limit to spread of this </a:t>
            </a:r>
            <a:r>
              <a:rPr lang="en-US" sz="1800" dirty="0" err="1">
                <a:latin typeface="Calibri" panose="020F0502020204030204" pitchFamily="34" charset="0"/>
                <a:cs typeface="Calibri" panose="020F0502020204030204" pitchFamily="34" charset="0"/>
              </a:rPr>
              <a:t>virus,break</a:t>
            </a:r>
            <a:r>
              <a:rPr lang="en-US" sz="1800" dirty="0">
                <a:latin typeface="Calibri" panose="020F0502020204030204" pitchFamily="34" charset="0"/>
                <a:cs typeface="Calibri" panose="020F0502020204030204" pitchFamily="34" charset="0"/>
              </a:rPr>
              <a:t> the chain of </a:t>
            </a:r>
            <a:r>
              <a:rPr lang="en-US" sz="1800" dirty="0" err="1">
                <a:latin typeface="Calibri" panose="020F0502020204030204" pitchFamily="34" charset="0"/>
                <a:cs typeface="Calibri" panose="020F0502020204030204" pitchFamily="34" charset="0"/>
              </a:rPr>
              <a:t>infection,everyone</a:t>
            </a:r>
            <a:r>
              <a:rPr lang="en-US" sz="1800" dirty="0">
                <a:latin typeface="Calibri" panose="020F0502020204030204" pitchFamily="34" charset="0"/>
                <a:cs typeface="Calibri" panose="020F0502020204030204" pitchFamily="34" charset="0"/>
              </a:rPr>
              <a:t> should cover the </a:t>
            </a:r>
            <a:r>
              <a:rPr lang="en-US" sz="1800" dirty="0" err="1">
                <a:latin typeface="Calibri" panose="020F0502020204030204" pitchFamily="34" charset="0"/>
                <a:cs typeface="Calibri" panose="020F0502020204030204" pitchFamily="34" charset="0"/>
              </a:rPr>
              <a:t>mounth</a:t>
            </a:r>
            <a:r>
              <a:rPr lang="en-US" sz="1800" dirty="0">
                <a:latin typeface="Calibri" panose="020F0502020204030204" pitchFamily="34" charset="0"/>
                <a:cs typeface="Calibri" panose="020F0502020204030204" pitchFamily="34" charset="0"/>
              </a:rPr>
              <a:t> and nose when coughing and sneezes and practice good high hygiene and staying home when sick.</a:t>
            </a:r>
          </a:p>
          <a:p>
            <a:pPr marL="0" indent="0">
              <a:buNone/>
            </a:pPr>
            <a:r>
              <a:rPr lang="en-US" sz="1800" dirty="0">
                <a:latin typeface="Calibri" panose="020F0502020204030204" pitchFamily="34" charset="0"/>
                <a:cs typeface="Calibri" panose="020F0502020204030204" pitchFamily="34" charset="0"/>
              </a:rPr>
              <a:t>No other types viruses evolves as rapidly as </a:t>
            </a:r>
            <a:r>
              <a:rPr lang="en-US" sz="1800" dirty="0" err="1">
                <a:latin typeface="Calibri" panose="020F0502020204030204" pitchFamily="34" charset="0"/>
                <a:cs typeface="Calibri" panose="020F0502020204030204" pitchFamily="34" charset="0"/>
              </a:rPr>
              <a:t>influenza,this</a:t>
            </a:r>
            <a:r>
              <a:rPr lang="en-US" sz="1800" dirty="0">
                <a:latin typeface="Calibri" panose="020F0502020204030204" pitchFamily="34" charset="0"/>
                <a:cs typeface="Calibri" panose="020F0502020204030204" pitchFamily="34" charset="0"/>
              </a:rPr>
              <a:t> along side ability to jump across species ,shows how challenges it is to predict where the next pandemic come </a:t>
            </a:r>
            <a:r>
              <a:rPr lang="en-US" sz="1800" dirty="0" err="1">
                <a:latin typeface="Calibri" panose="020F0502020204030204" pitchFamily="34" charset="0"/>
                <a:cs typeface="Calibri" panose="020F0502020204030204" pitchFamily="34" charset="0"/>
              </a:rPr>
              <a:t>from,how</a:t>
            </a:r>
            <a:r>
              <a:rPr lang="en-US" sz="1800" dirty="0">
                <a:latin typeface="Calibri" panose="020F0502020204030204" pitchFamily="34" charset="0"/>
                <a:cs typeface="Calibri" panose="020F0502020204030204" pitchFamily="34" charset="0"/>
              </a:rPr>
              <a:t> it can spread and how hazard it may be.</a:t>
            </a:r>
            <a:endParaRPr lang="en-GB" sz="18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3337CBDB-7799-124A-A05B-03D111478A1A}"/>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165623828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736B7-0CC8-4FFE-A76D-50B02BEF4100}"/>
              </a:ext>
            </a:extLst>
          </p:cNvPr>
          <p:cNvSpPr>
            <a:spLocks noGrp="1"/>
          </p:cNvSpPr>
          <p:nvPr>
            <p:ph type="title"/>
          </p:nvPr>
        </p:nvSpPr>
        <p:spPr>
          <a:xfrm>
            <a:off x="983996" y="217980"/>
            <a:ext cx="9942716" cy="1554480"/>
          </a:xfrm>
        </p:spPr>
        <p:txBody>
          <a:bodyPr anchor="ctr">
            <a:normAutofit/>
          </a:bodyPr>
          <a:lstStyle/>
          <a:p>
            <a:r>
              <a:rPr lang="en-US" sz="4800" dirty="0">
                <a:latin typeface="Calibri" panose="020F0502020204030204" pitchFamily="34" charset="0"/>
                <a:cs typeface="Calibri" panose="020F0502020204030204" pitchFamily="34" charset="0"/>
              </a:rPr>
              <a:t>REFERENCES</a:t>
            </a:r>
            <a:endParaRPr lang="en-GB" sz="48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C73FD84-943A-4CF2-9682-47437ABA178B}"/>
              </a:ext>
            </a:extLst>
          </p:cNvPr>
          <p:cNvSpPr>
            <a:spLocks noGrp="1"/>
          </p:cNvSpPr>
          <p:nvPr>
            <p:ph idx="1"/>
          </p:nvPr>
        </p:nvSpPr>
        <p:spPr>
          <a:xfrm>
            <a:off x="681918" y="2104004"/>
            <a:ext cx="11304673" cy="4536015"/>
          </a:xfrm>
        </p:spPr>
        <p:txBody>
          <a:bodyPr anchor="ctr">
            <a:normAutofit fontScale="55000" lnSpcReduction="20000"/>
          </a:bodyPr>
          <a:lstStyle/>
          <a:p>
            <a:pPr marL="0" indent="0">
              <a:buNone/>
            </a:pP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Cordingley,MG</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.(2017)</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Viruses</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Agents</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of</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Evolutionary</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Invention</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.Cambridge,MA:Hardvard</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University Press.</a:t>
            </a:r>
          </a:p>
          <a:p>
            <a:pPr marL="0" indent="0">
              <a:buNone/>
            </a:pP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Crosby,A</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.(2003)</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America</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forgotten</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pandemic: the</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influenza</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of</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1918.2</a:t>
            </a:r>
            <a:r>
              <a:rPr lang="en-US" i="1" baseline="300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nd</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ed.Cambridge</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University Press.</a:t>
            </a:r>
          </a:p>
          <a:p>
            <a:pPr marL="0" indent="0">
              <a:buNone/>
            </a:pP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MacPhail,T</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.(2014)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viral</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network</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pathography</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of</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H1N1</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influenza</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pandemic</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.1</a:t>
            </a:r>
            <a:r>
              <a:rPr lang="en-US" baseline="300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st</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ed.New</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York:Cornell</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University Press.</a:t>
            </a:r>
          </a:p>
          <a:p>
            <a:pPr marL="0" indent="0">
              <a:buNone/>
            </a:pP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Zheng,A;Govindasany,L;Thomas,J;Branley,J;Craig,A;Douglas,M</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.(2021)`Lessons from a successful public health response to COVID-19 in a New South Wales residential aged care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facility`,</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Australian</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and</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New</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Zealand</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Journal</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of</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Public</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Health</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,43(1),pp13-16B</a:t>
            </a:r>
          </a:p>
          <a:p>
            <a:pPr marL="0" indent="0">
              <a:buNone/>
            </a:pP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Barry,M</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.(2005)</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GREAT</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INFLUENZA</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story of the Deadline Pandemic in </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History.</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Penguin</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Books</a:t>
            </a:r>
          </a:p>
          <a:p>
            <a:pPr marL="0" indent="0">
              <a:buNone/>
            </a:pP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International Society for Influenza and other Respiratory Virus Disease.(2007)</a:t>
            </a:r>
          </a:p>
          <a:p>
            <a:pPr marL="0" indent="0">
              <a:buNone/>
            </a:pP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De Roches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A,Paradis</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L,Gagnor</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R.(2012)``</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Egg-allergic </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patiens</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can be safety vaccinated against </a:t>
            </a:r>
            <a:r>
              <a:rPr lang="en-US" i="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influenza</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``J</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Allergy Clin Immunol,130(5),pp1213-6</a:t>
            </a:r>
          </a:p>
          <a:p>
            <a:pPr marL="0" indent="0">
              <a:buNone/>
            </a:pP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Dominich</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A,Arata</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L,Amiazia</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D.(2017)Effectiveness of MF59-adjuvanted seasonal influenza vaccine in the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elderly:A</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systematic review and meta-analyses.</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Vaccine</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,35(2017),pp513-520</a:t>
            </a:r>
          </a:p>
          <a:p>
            <a:pPr marL="0" indent="0">
              <a:buNone/>
            </a:pP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Miller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E,Andrews</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N,Stellitano</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L.(2013)``Risk of narcolepsy in children and young people receiving AS03 adjuvanted pandemic A/H1N1 2009 Influenza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vaccine:retrospective</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analysis.</a:t>
            </a:r>
          </a:p>
          <a:p>
            <a:pPr marL="0" indent="0">
              <a:buNone/>
            </a:pP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Arnold,C</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.(2018</a:t>
            </a:r>
            <a:r>
              <a:rPr lang="en-US" i="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)Pandemic 1918 The story of the deadliest Influenza of History</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.1</a:t>
            </a:r>
            <a:r>
              <a:rPr lang="en-US" baseline="300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st</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US"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edn.Michael</a:t>
            </a:r>
            <a:r>
              <a:rPr lang="en-US"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O`Mara</a:t>
            </a:r>
          </a:p>
          <a:p>
            <a:pPr marL="0" indent="0">
              <a:buNone/>
            </a:pPr>
            <a:endParaRPr lang="en-US" sz="2000" dirty="0">
              <a:effectLst>
                <a:outerShdw blurRad="38100" dist="38100" dir="2700000" algn="tl">
                  <a:srgbClr val="000000">
                    <a:alpha val="43137"/>
                  </a:srgbClr>
                </a:outerShdw>
              </a:effectLst>
            </a:endParaRPr>
          </a:p>
          <a:p>
            <a:pPr marL="0" indent="0">
              <a:buNone/>
            </a:pPr>
            <a:endParaRPr lang="en-GB" sz="2000" dirty="0">
              <a:effectLst>
                <a:outerShdw blurRad="38100" dist="38100" dir="2700000" algn="tl">
                  <a:srgbClr val="000000">
                    <a:alpha val="43137"/>
                  </a:srgbClr>
                </a:outerShdw>
              </a:effectLst>
            </a:endParaRPr>
          </a:p>
        </p:txBody>
      </p:sp>
      <p:sp>
        <p:nvSpPr>
          <p:cNvPr id="14" name="TextBox 13">
            <a:extLst>
              <a:ext uri="{FF2B5EF4-FFF2-40B4-BE49-F238E27FC236}">
                <a16:creationId xmlns:a16="http://schemas.microsoft.com/office/drawing/2014/main" id="{6B22681D-3697-F542-965A-7E3A4999B531}"/>
              </a:ext>
            </a:extLst>
          </p:cNvPr>
          <p:cNvSpPr txBox="1"/>
          <p:nvPr/>
        </p:nvSpPr>
        <p:spPr>
          <a:xfrm>
            <a:off x="11278486" y="6322753"/>
            <a:ext cx="640612" cy="369332"/>
          </a:xfrm>
          <a:prstGeom prst="rect">
            <a:avLst/>
          </a:prstGeom>
          <a:noFill/>
        </p:spPr>
        <p:txBody>
          <a:bodyPr wrap="square">
            <a:spAutoFit/>
          </a:bodyPr>
          <a:lstStyle/>
          <a:p>
            <a:r>
              <a:rPr lang="en-US" dirty="0"/>
              <a:t>Claudia</a:t>
            </a:r>
          </a:p>
        </p:txBody>
      </p:sp>
    </p:spTree>
    <p:extLst>
      <p:ext uri="{BB962C8B-B14F-4D97-AF65-F5344CB8AC3E}">
        <p14:creationId xmlns:p14="http://schemas.microsoft.com/office/powerpoint/2010/main" val="301329601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5D91B-4CAA-A143-8E60-4049162C3D3F}"/>
              </a:ext>
            </a:extLst>
          </p:cNvPr>
          <p:cNvSpPr>
            <a:spLocks noGrp="1"/>
          </p:cNvSpPr>
          <p:nvPr>
            <p:ph type="title"/>
          </p:nvPr>
        </p:nvSpPr>
        <p:spPr/>
        <p:txBody>
          <a:bodyPr/>
          <a:lstStyle/>
          <a:p>
            <a:r>
              <a:rPr lang="en-US" dirty="0"/>
              <a:t>Master Reference list 1</a:t>
            </a:r>
          </a:p>
        </p:txBody>
      </p:sp>
      <p:sp>
        <p:nvSpPr>
          <p:cNvPr id="3" name="Content Placeholder 2">
            <a:extLst>
              <a:ext uri="{FF2B5EF4-FFF2-40B4-BE49-F238E27FC236}">
                <a16:creationId xmlns:a16="http://schemas.microsoft.com/office/drawing/2014/main" id="{DFA5FEB1-9D68-2340-BC60-F1190CD77B55}"/>
              </a:ext>
            </a:extLst>
          </p:cNvPr>
          <p:cNvSpPr>
            <a:spLocks noGrp="1"/>
          </p:cNvSpPr>
          <p:nvPr>
            <p:ph idx="1"/>
          </p:nvPr>
        </p:nvSpPr>
        <p:spPr>
          <a:xfrm>
            <a:off x="838200" y="1929384"/>
            <a:ext cx="11006470" cy="4928616"/>
          </a:xfrm>
        </p:spPr>
        <p:txBody>
          <a:bodyPr>
            <a:normAutofit/>
          </a:bodyPr>
          <a:lstStyle/>
          <a:p>
            <a:pPr marL="0" indent="0">
              <a:buNone/>
            </a:pPr>
            <a:endParaRPr lang="en-GB" sz="1600" dirty="0"/>
          </a:p>
          <a:p>
            <a:pPr marL="0" indent="0">
              <a:buNone/>
            </a:pPr>
            <a:endParaRPr lang="en-GB" sz="1600" b="1" dirty="0"/>
          </a:p>
          <a:p>
            <a:endParaRPr lang="en-GB" sz="1600" dirty="0">
              <a:latin typeface="Calibri" panose="020F0502020204030204" pitchFamily="34" charset="0"/>
              <a:cs typeface="Calibri" panose="020F0502020204030204" pitchFamily="34" charset="0"/>
            </a:endParaRPr>
          </a:p>
          <a:p>
            <a:endParaRPr lang="en-US" dirty="0"/>
          </a:p>
        </p:txBody>
      </p:sp>
      <p:sp>
        <p:nvSpPr>
          <p:cNvPr id="4" name="TextBox 3">
            <a:extLst>
              <a:ext uri="{FF2B5EF4-FFF2-40B4-BE49-F238E27FC236}">
                <a16:creationId xmlns:a16="http://schemas.microsoft.com/office/drawing/2014/main" id="{9661D6C4-74CF-9748-9B83-0568A25CBE26}"/>
              </a:ext>
            </a:extLst>
          </p:cNvPr>
          <p:cNvSpPr txBox="1"/>
          <p:nvPr/>
        </p:nvSpPr>
        <p:spPr>
          <a:xfrm>
            <a:off x="0" y="1814671"/>
            <a:ext cx="12192000" cy="4678204"/>
          </a:xfrm>
          <a:prstGeom prst="rect">
            <a:avLst/>
          </a:prstGeom>
          <a:noFill/>
        </p:spPr>
        <p:txBody>
          <a:bodyPr wrap="square" rtlCol="0">
            <a:spAutoFit/>
          </a:bodyPr>
          <a:lstStyle/>
          <a:p>
            <a:r>
              <a:rPr lang="pl-PL" sz="2000" dirty="0" err="1">
                <a:latin typeface="Calibri" panose="020F0502020204030204" pitchFamily="34" charset="0"/>
                <a:cs typeface="Calibri" panose="020F0502020204030204" pitchFamily="34" charset="0"/>
              </a:rPr>
              <a:t>Abdel‐Hady</a:t>
            </a:r>
            <a:r>
              <a:rPr lang="pl-PL" sz="2000" dirty="0">
                <a:latin typeface="Calibri" panose="020F0502020204030204" pitchFamily="34" charset="0"/>
                <a:cs typeface="Calibri" panose="020F0502020204030204" pitchFamily="34" charset="0"/>
              </a:rPr>
              <a:t>, D. M. et al. (2018) </a:t>
            </a:r>
            <a:r>
              <a:rPr lang="pl-PL" sz="2000" dirty="0" err="1">
                <a:latin typeface="Calibri" panose="020F0502020204030204" pitchFamily="34" charset="0"/>
                <a:cs typeface="Calibri" panose="020F0502020204030204" pitchFamily="34" charset="0"/>
              </a:rPr>
              <a:t>Estimating</a:t>
            </a:r>
            <a:r>
              <a:rPr lang="pl-PL" sz="2000" dirty="0">
                <a:latin typeface="Calibri" panose="020F0502020204030204" pitchFamily="34" charset="0"/>
                <a:cs typeface="Calibri" panose="020F0502020204030204" pitchFamily="34" charset="0"/>
              </a:rPr>
              <a:t> the </a:t>
            </a:r>
            <a:r>
              <a:rPr lang="pl-PL" sz="2000" dirty="0" err="1">
                <a:latin typeface="Calibri" panose="020F0502020204030204" pitchFamily="34" charset="0"/>
                <a:cs typeface="Calibri" panose="020F0502020204030204" pitchFamily="34" charset="0"/>
              </a:rPr>
              <a:t>burden</a:t>
            </a:r>
            <a:r>
              <a:rPr lang="pl-PL" sz="2000" dirty="0">
                <a:latin typeface="Calibri" panose="020F0502020204030204" pitchFamily="34" charset="0"/>
                <a:cs typeface="Calibri" panose="020F0502020204030204" pitchFamily="34" charset="0"/>
              </a:rPr>
              <a:t> of influenza‐</a:t>
            </a:r>
            <a:r>
              <a:rPr lang="pl-PL" sz="2000" dirty="0" err="1">
                <a:latin typeface="Calibri" panose="020F0502020204030204" pitchFamily="34" charset="0"/>
                <a:cs typeface="Calibri" panose="020F0502020204030204" pitchFamily="34" charset="0"/>
              </a:rPr>
              <a:t>associated</a:t>
            </a:r>
            <a:r>
              <a:rPr lang="pl-PL" sz="2000" dirty="0">
                <a:latin typeface="Calibri" panose="020F0502020204030204" pitchFamily="34" charset="0"/>
                <a:cs typeface="Calibri" panose="020F0502020204030204" pitchFamily="34" charset="0"/>
              </a:rPr>
              <a:t> </a:t>
            </a:r>
            <a:r>
              <a:rPr lang="pl-PL" sz="2000" dirty="0" err="1">
                <a:latin typeface="Calibri" panose="020F0502020204030204" pitchFamily="34" charset="0"/>
                <a:cs typeface="Calibri" panose="020F0502020204030204" pitchFamily="34" charset="0"/>
              </a:rPr>
              <a:t>hospitalization</a:t>
            </a:r>
            <a:r>
              <a:rPr lang="pl-PL" sz="2000" dirty="0">
                <a:latin typeface="Calibri" panose="020F0502020204030204" pitchFamily="34" charset="0"/>
                <a:cs typeface="Calibri" panose="020F0502020204030204" pitchFamily="34" charset="0"/>
              </a:rPr>
              <a:t> and </a:t>
            </a:r>
            <a:r>
              <a:rPr lang="pl-PL" sz="2000" dirty="0" err="1">
                <a:latin typeface="Calibri" panose="020F0502020204030204" pitchFamily="34" charset="0"/>
                <a:cs typeface="Calibri" panose="020F0502020204030204" pitchFamily="34" charset="0"/>
              </a:rPr>
              <a:t>deaths</a:t>
            </a:r>
            <a:r>
              <a:rPr lang="pl-PL" sz="2000" dirty="0">
                <a:latin typeface="Calibri" panose="020F0502020204030204" pitchFamily="34" charset="0"/>
                <a:cs typeface="Calibri" panose="020F0502020204030204" pitchFamily="34" charset="0"/>
              </a:rPr>
              <a:t> in Oman (2012‐2015). Influenza and </a:t>
            </a:r>
            <a:r>
              <a:rPr lang="pl-PL" sz="2000" dirty="0" err="1">
                <a:latin typeface="Calibri" panose="020F0502020204030204" pitchFamily="34" charset="0"/>
                <a:cs typeface="Calibri" panose="020F0502020204030204" pitchFamily="34" charset="0"/>
              </a:rPr>
              <a:t>other</a:t>
            </a:r>
            <a:r>
              <a:rPr lang="pl-PL" sz="2000" dirty="0">
                <a:latin typeface="Calibri" panose="020F0502020204030204" pitchFamily="34" charset="0"/>
                <a:cs typeface="Calibri" panose="020F0502020204030204" pitchFamily="34" charset="0"/>
              </a:rPr>
              <a:t> respiratory </a:t>
            </a:r>
            <a:r>
              <a:rPr lang="pl-PL" sz="2000" dirty="0" err="1">
                <a:latin typeface="Calibri" panose="020F0502020204030204" pitchFamily="34" charset="0"/>
                <a:cs typeface="Calibri" panose="020F0502020204030204" pitchFamily="34" charset="0"/>
              </a:rPr>
              <a:t>viruses</a:t>
            </a:r>
            <a:r>
              <a:rPr lang="pl-PL" sz="2000" dirty="0">
                <a:latin typeface="Calibri" panose="020F0502020204030204" pitchFamily="34" charset="0"/>
                <a:cs typeface="Calibri" panose="020F0502020204030204" pitchFamily="34" charset="0"/>
              </a:rPr>
              <a:t>. [Online] 12 (1), 146–152.</a:t>
            </a: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Angel N, Desai. and </a:t>
            </a:r>
            <a:r>
              <a:rPr lang="en-GB" sz="2000" dirty="0" err="1">
                <a:latin typeface="Calibri" panose="020F0502020204030204" pitchFamily="34" charset="0"/>
                <a:cs typeface="Calibri" panose="020F0502020204030204" pitchFamily="34" charset="0"/>
              </a:rPr>
              <a:t>Maimuna</a:t>
            </a:r>
            <a:r>
              <a:rPr lang="en-GB" sz="2000" dirty="0">
                <a:latin typeface="Calibri" panose="020F0502020204030204" pitchFamily="34" charset="0"/>
                <a:cs typeface="Calibri" panose="020F0502020204030204" pitchFamily="34" charset="0"/>
              </a:rPr>
              <a:t> S, Majumder. (2020) ‘</a:t>
            </a:r>
            <a:r>
              <a:rPr lang="en-GB" sz="2000" i="1" dirty="0">
                <a:latin typeface="Calibri" panose="020F0502020204030204" pitchFamily="34" charset="0"/>
                <a:cs typeface="Calibri" panose="020F0502020204030204" pitchFamily="34" charset="0"/>
              </a:rPr>
              <a:t>What Is Herd Immunity?’  </a:t>
            </a: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Anon (2002) Expert review of vaccines. London: Future Drugs Ltd.</a:t>
            </a:r>
          </a:p>
          <a:p>
            <a:r>
              <a:rPr lang="en-US" sz="2000" dirty="0" err="1">
                <a:latin typeface="Calibri" panose="020F0502020204030204" pitchFamily="34" charset="0"/>
                <a:cs typeface="Calibri" panose="020F0502020204030204" pitchFamily="34" charset="0"/>
              </a:rPr>
              <a:t>Arnold,C</a:t>
            </a:r>
            <a:r>
              <a:rPr lang="en-US" sz="2000" dirty="0">
                <a:latin typeface="Calibri" panose="020F0502020204030204" pitchFamily="34" charset="0"/>
                <a:cs typeface="Calibri" panose="020F0502020204030204" pitchFamily="34" charset="0"/>
              </a:rPr>
              <a:t>.(2018</a:t>
            </a:r>
            <a:r>
              <a:rPr lang="en-US" sz="2000" i="1" dirty="0">
                <a:latin typeface="Calibri" panose="020F0502020204030204" pitchFamily="34" charset="0"/>
                <a:cs typeface="Calibri" panose="020F0502020204030204" pitchFamily="34" charset="0"/>
              </a:rPr>
              <a:t>)Pandemic 1918 The story of the deadliest Influenza of History</a:t>
            </a:r>
            <a:r>
              <a:rPr lang="en-US" sz="2000" dirty="0">
                <a:latin typeface="Calibri" panose="020F0502020204030204" pitchFamily="34" charset="0"/>
                <a:cs typeface="Calibri" panose="020F0502020204030204" pitchFamily="34" charset="0"/>
              </a:rPr>
              <a:t>.1st </a:t>
            </a:r>
            <a:r>
              <a:rPr lang="en-US" sz="2000" dirty="0" err="1">
                <a:latin typeface="Calibri" panose="020F0502020204030204" pitchFamily="34" charset="0"/>
                <a:cs typeface="Calibri" panose="020F0502020204030204" pitchFamily="34" charset="0"/>
              </a:rPr>
              <a:t>edn.Michael</a:t>
            </a:r>
            <a:r>
              <a:rPr lang="en-US" sz="2000" dirty="0">
                <a:latin typeface="Calibri" panose="020F0502020204030204" pitchFamily="34" charset="0"/>
                <a:cs typeface="Calibri" panose="020F0502020204030204" pitchFamily="34" charset="0"/>
              </a:rPr>
              <a:t> O`Mara</a:t>
            </a:r>
            <a:endParaRPr lang="en-GB" sz="2000" dirty="0">
              <a:latin typeface="Calibri" panose="020F0502020204030204" pitchFamily="34" charset="0"/>
              <a:cs typeface="Calibri" panose="020F0502020204030204" pitchFamily="34" charset="0"/>
            </a:endParaRPr>
          </a:p>
          <a:p>
            <a:r>
              <a:rPr lang="pl-PL" sz="2000" dirty="0" err="1">
                <a:latin typeface="Calibri" panose="020F0502020204030204" pitchFamily="34" charset="0"/>
                <a:cs typeface="Calibri" panose="020F0502020204030204" pitchFamily="34" charset="0"/>
              </a:rPr>
              <a:t>Atkin-Smith</a:t>
            </a:r>
            <a:r>
              <a:rPr lang="pl-PL" sz="2000" dirty="0">
                <a:latin typeface="Calibri" panose="020F0502020204030204" pitchFamily="34" charset="0"/>
                <a:cs typeface="Calibri" panose="020F0502020204030204" pitchFamily="34" charset="0"/>
              </a:rPr>
              <a:t>, G. K. et al. (2018) The </a:t>
            </a:r>
            <a:r>
              <a:rPr lang="pl-PL" sz="2000" dirty="0" err="1">
                <a:latin typeface="Calibri" panose="020F0502020204030204" pitchFamily="34" charset="0"/>
                <a:cs typeface="Calibri" panose="020F0502020204030204" pitchFamily="34" charset="0"/>
              </a:rPr>
              <a:t>induction</a:t>
            </a:r>
            <a:r>
              <a:rPr lang="pl-PL" sz="2000" dirty="0">
                <a:latin typeface="Calibri" panose="020F0502020204030204" pitchFamily="34" charset="0"/>
                <a:cs typeface="Calibri" panose="020F0502020204030204" pitchFamily="34" charset="0"/>
              </a:rPr>
              <a:t> and </a:t>
            </a:r>
            <a:r>
              <a:rPr lang="pl-PL" sz="2000" dirty="0" err="1">
                <a:latin typeface="Calibri" panose="020F0502020204030204" pitchFamily="34" charset="0"/>
                <a:cs typeface="Calibri" panose="020F0502020204030204" pitchFamily="34" charset="0"/>
              </a:rPr>
              <a:t>consequences</a:t>
            </a:r>
            <a:r>
              <a:rPr lang="pl-PL" sz="2000" dirty="0">
                <a:latin typeface="Calibri" panose="020F0502020204030204" pitchFamily="34" charset="0"/>
                <a:cs typeface="Calibri" panose="020F0502020204030204" pitchFamily="34" charset="0"/>
              </a:rPr>
              <a:t> of Influenza A </a:t>
            </a:r>
            <a:r>
              <a:rPr lang="pl-PL" sz="2000" dirty="0" err="1">
                <a:latin typeface="Calibri" panose="020F0502020204030204" pitchFamily="34" charset="0"/>
                <a:cs typeface="Calibri" panose="020F0502020204030204" pitchFamily="34" charset="0"/>
              </a:rPr>
              <a:t>virus-induced</a:t>
            </a:r>
            <a:r>
              <a:rPr lang="pl-PL" sz="2000" dirty="0">
                <a:latin typeface="Calibri" panose="020F0502020204030204" pitchFamily="34" charset="0"/>
                <a:cs typeface="Calibri" panose="020F0502020204030204" pitchFamily="34" charset="0"/>
              </a:rPr>
              <a:t> </a:t>
            </a:r>
            <a:r>
              <a:rPr lang="pl-PL" sz="2000" dirty="0" err="1">
                <a:latin typeface="Calibri" panose="020F0502020204030204" pitchFamily="34" charset="0"/>
                <a:cs typeface="Calibri" panose="020F0502020204030204" pitchFamily="34" charset="0"/>
              </a:rPr>
              <a:t>cell</a:t>
            </a:r>
            <a:r>
              <a:rPr lang="pl-PL" sz="2000" dirty="0">
                <a:latin typeface="Calibri" panose="020F0502020204030204" pitchFamily="34" charset="0"/>
                <a:cs typeface="Calibri" panose="020F0502020204030204" pitchFamily="34" charset="0"/>
              </a:rPr>
              <a:t> </a:t>
            </a:r>
            <a:r>
              <a:rPr lang="pl-PL" sz="2000" dirty="0" err="1">
                <a:latin typeface="Calibri" panose="020F0502020204030204" pitchFamily="34" charset="0"/>
                <a:cs typeface="Calibri" panose="020F0502020204030204" pitchFamily="34" charset="0"/>
              </a:rPr>
              <a:t>death</a:t>
            </a:r>
            <a:r>
              <a:rPr lang="pl-PL" sz="2000" dirty="0">
                <a:latin typeface="Calibri" panose="020F0502020204030204" pitchFamily="34" charset="0"/>
                <a:cs typeface="Calibri" panose="020F0502020204030204" pitchFamily="34" charset="0"/>
              </a:rPr>
              <a:t>. </a:t>
            </a:r>
            <a:r>
              <a:rPr lang="pl-PL" sz="2000" i="1" dirty="0">
                <a:latin typeface="Calibri" panose="020F0502020204030204" pitchFamily="34" charset="0"/>
                <a:cs typeface="Calibri" panose="020F0502020204030204" pitchFamily="34" charset="0"/>
              </a:rPr>
              <a:t>Cell </a:t>
            </a:r>
            <a:r>
              <a:rPr lang="pl-PL" sz="2000" i="1" dirty="0" err="1">
                <a:latin typeface="Calibri" panose="020F0502020204030204" pitchFamily="34" charset="0"/>
                <a:cs typeface="Calibri" panose="020F0502020204030204" pitchFamily="34" charset="0"/>
              </a:rPr>
              <a:t>death</a:t>
            </a:r>
            <a:r>
              <a:rPr lang="pl-PL" sz="2000" i="1" dirty="0">
                <a:latin typeface="Calibri" panose="020F0502020204030204" pitchFamily="34" charset="0"/>
                <a:cs typeface="Calibri" panose="020F0502020204030204" pitchFamily="34" charset="0"/>
              </a:rPr>
              <a:t> &amp; </a:t>
            </a:r>
            <a:r>
              <a:rPr lang="pl-PL" sz="2000" i="1" dirty="0" err="1">
                <a:latin typeface="Calibri" panose="020F0502020204030204" pitchFamily="34" charset="0"/>
                <a:cs typeface="Calibri" panose="020F0502020204030204" pitchFamily="34" charset="0"/>
              </a:rPr>
              <a:t>disease</a:t>
            </a:r>
            <a:r>
              <a:rPr lang="pl-PL" sz="2000" dirty="0">
                <a:latin typeface="Calibri" panose="020F0502020204030204" pitchFamily="34" charset="0"/>
                <a:cs typeface="Calibri" panose="020F0502020204030204" pitchFamily="34" charset="0"/>
              </a:rPr>
              <a:t>. [Online] 9 (10), 1002–1011.</a:t>
            </a:r>
            <a:endParaRPr lang="en-GB" sz="2000" dirty="0">
              <a:latin typeface="Calibri" panose="020F0502020204030204" pitchFamily="34" charset="0"/>
              <a:cs typeface="Calibri" panose="020F0502020204030204" pitchFamily="34" charset="0"/>
            </a:endParaRPr>
          </a:p>
          <a:p>
            <a:r>
              <a:rPr lang="pl-PL" sz="2000" dirty="0" err="1">
                <a:latin typeface="Calibri" panose="020F0502020204030204" pitchFamily="34" charset="0"/>
                <a:cs typeface="Calibri" panose="020F0502020204030204" pitchFamily="34" charset="0"/>
              </a:rPr>
              <a:t>Available</a:t>
            </a:r>
            <a:r>
              <a:rPr lang="pl-PL" sz="2000" dirty="0">
                <a:latin typeface="Calibri" panose="020F0502020204030204" pitchFamily="34" charset="0"/>
                <a:cs typeface="Calibri" panose="020F0502020204030204" pitchFamily="34" charset="0"/>
              </a:rPr>
              <a:t> </a:t>
            </a:r>
            <a:r>
              <a:rPr lang="pl-PL" sz="2000" dirty="0" err="1">
                <a:latin typeface="Calibri" panose="020F0502020204030204" pitchFamily="34" charset="0"/>
                <a:cs typeface="Calibri" panose="020F0502020204030204" pitchFamily="34" charset="0"/>
              </a:rPr>
              <a:t>at</a:t>
            </a:r>
            <a:r>
              <a:rPr lang="pl-PL" sz="2000" dirty="0">
                <a:latin typeface="Calibri" panose="020F0502020204030204" pitchFamily="34" charset="0"/>
                <a:cs typeface="Calibri" panose="020F0502020204030204" pitchFamily="34" charset="0"/>
              </a:rPr>
              <a:t>: &lt;</a:t>
            </a:r>
            <a:r>
              <a:rPr lang="pl-PL" sz="2000" dirty="0" err="1">
                <a:latin typeface="Calibri" panose="020F0502020204030204" pitchFamily="34" charset="0"/>
                <a:cs typeface="Calibri" panose="020F0502020204030204" pitchFamily="34" charset="0"/>
              </a:rPr>
              <a:t>https</a:t>
            </a:r>
            <a:r>
              <a:rPr lang="pl-PL" sz="2000" dirty="0">
                <a:latin typeface="Calibri" panose="020F0502020204030204" pitchFamily="34" charset="0"/>
                <a:cs typeface="Calibri" panose="020F0502020204030204" pitchFamily="34" charset="0"/>
              </a:rPr>
              <a:t>://</a:t>
            </a:r>
            <a:r>
              <a:rPr lang="pl-PL" sz="2000" dirty="0" err="1">
                <a:latin typeface="Calibri" panose="020F0502020204030204" pitchFamily="34" charset="0"/>
                <a:cs typeface="Calibri" panose="020F0502020204030204" pitchFamily="34" charset="0"/>
              </a:rPr>
              <a:t>www.bbc.co.uk</a:t>
            </a:r>
            <a:r>
              <a:rPr lang="pl-PL" sz="2000" dirty="0">
                <a:latin typeface="Calibri" panose="020F0502020204030204" pitchFamily="34" charset="0"/>
                <a:cs typeface="Calibri" panose="020F0502020204030204" pitchFamily="34" charset="0"/>
              </a:rPr>
              <a:t>/news/uk-wales-56402489&gt; [</a:t>
            </a:r>
            <a:r>
              <a:rPr lang="pl-PL" sz="2000" dirty="0" err="1">
                <a:latin typeface="Calibri" panose="020F0502020204030204" pitchFamily="34" charset="0"/>
                <a:cs typeface="Calibri" panose="020F0502020204030204" pitchFamily="34" charset="0"/>
              </a:rPr>
              <a:t>Accessed</a:t>
            </a:r>
            <a:r>
              <a:rPr lang="pl-PL" sz="2000" dirty="0">
                <a:latin typeface="Calibri" panose="020F0502020204030204" pitchFamily="34" charset="0"/>
                <a:cs typeface="Calibri" panose="020F0502020204030204" pitchFamily="34" charset="0"/>
              </a:rPr>
              <a:t> 19 March 2021}.</a:t>
            </a:r>
            <a:endParaRPr lang="en-GB" sz="2000" dirty="0">
              <a:latin typeface="Calibri" panose="020F0502020204030204" pitchFamily="34" charset="0"/>
              <a:cs typeface="Calibri" panose="020F0502020204030204" pitchFamily="34" charset="0"/>
            </a:endParaRPr>
          </a:p>
          <a:p>
            <a:r>
              <a:rPr lang="pl-PL" sz="2000" dirty="0" err="1">
                <a:latin typeface="Calibri" panose="020F0502020204030204" pitchFamily="34" charset="0"/>
                <a:cs typeface="Calibri" panose="020F0502020204030204" pitchFamily="34" charset="0"/>
              </a:rPr>
              <a:t>Available</a:t>
            </a:r>
            <a:r>
              <a:rPr lang="pl-PL" sz="2000" dirty="0">
                <a:latin typeface="Calibri" panose="020F0502020204030204" pitchFamily="34" charset="0"/>
                <a:cs typeface="Calibri" panose="020F0502020204030204" pitchFamily="34" charset="0"/>
              </a:rPr>
              <a:t> </a:t>
            </a:r>
            <a:r>
              <a:rPr lang="pl-PL" sz="2000" dirty="0" err="1">
                <a:latin typeface="Calibri" panose="020F0502020204030204" pitchFamily="34" charset="0"/>
                <a:cs typeface="Calibri" panose="020F0502020204030204" pitchFamily="34" charset="0"/>
              </a:rPr>
              <a:t>at</a:t>
            </a:r>
            <a:r>
              <a:rPr lang="pl-PL" sz="2000" dirty="0">
                <a:latin typeface="Calibri" panose="020F0502020204030204" pitchFamily="34" charset="0"/>
                <a:cs typeface="Calibri" panose="020F0502020204030204" pitchFamily="34" charset="0"/>
              </a:rPr>
              <a:t>: &lt;</a:t>
            </a:r>
            <a:r>
              <a:rPr lang="pl-PL" sz="2000" dirty="0" err="1">
                <a:latin typeface="Calibri" panose="020F0502020204030204" pitchFamily="34" charset="0"/>
                <a:cs typeface="Calibri" panose="020F0502020204030204" pitchFamily="34" charset="0"/>
              </a:rPr>
              <a:t>https</a:t>
            </a:r>
            <a:r>
              <a:rPr lang="pl-PL" sz="2000" dirty="0">
                <a:latin typeface="Calibri" panose="020F0502020204030204" pitchFamily="34" charset="0"/>
                <a:cs typeface="Calibri" panose="020F0502020204030204" pitchFamily="34" charset="0"/>
              </a:rPr>
              <a:t>://</a:t>
            </a:r>
            <a:r>
              <a:rPr lang="pl-PL" sz="2000" dirty="0" err="1">
                <a:latin typeface="Calibri" panose="020F0502020204030204" pitchFamily="34" charset="0"/>
                <a:cs typeface="Calibri" panose="020F0502020204030204" pitchFamily="34" charset="0"/>
              </a:rPr>
              <a:t>www.fccmg.com</a:t>
            </a:r>
            <a:r>
              <a:rPr lang="pl-PL" sz="2000" dirty="0">
                <a:latin typeface="Calibri" panose="020F0502020204030204" pitchFamily="34" charset="0"/>
                <a:cs typeface="Calibri" panose="020F0502020204030204" pitchFamily="34" charset="0"/>
              </a:rPr>
              <a:t>/blog/</a:t>
            </a:r>
            <a:r>
              <a:rPr lang="pl-PL" sz="2000" dirty="0" err="1">
                <a:latin typeface="Calibri" panose="020F0502020204030204" pitchFamily="34" charset="0"/>
                <a:cs typeface="Calibri" panose="020F0502020204030204" pitchFamily="34" charset="0"/>
              </a:rPr>
              <a:t>types</a:t>
            </a:r>
            <a:r>
              <a:rPr lang="pl-PL" sz="2000" dirty="0">
                <a:latin typeface="Calibri" panose="020F0502020204030204" pitchFamily="34" charset="0"/>
                <a:cs typeface="Calibri" panose="020F0502020204030204" pitchFamily="34" charset="0"/>
              </a:rPr>
              <a:t>-of-</a:t>
            </a:r>
            <a:r>
              <a:rPr lang="pl-PL" sz="2000" dirty="0" err="1">
                <a:latin typeface="Calibri" panose="020F0502020204030204" pitchFamily="34" charset="0"/>
                <a:cs typeface="Calibri" panose="020F0502020204030204" pitchFamily="34" charset="0"/>
              </a:rPr>
              <a:t>flu</a:t>
            </a:r>
            <a:r>
              <a:rPr lang="pl-PL" sz="2000" dirty="0">
                <a:latin typeface="Calibri" panose="020F0502020204030204" pitchFamily="34" charset="0"/>
                <a:cs typeface="Calibri" panose="020F0502020204030204" pitchFamily="34" charset="0"/>
              </a:rPr>
              <a:t>-</a:t>
            </a:r>
            <a:r>
              <a:rPr lang="pl-PL" sz="2000" dirty="0" err="1">
                <a:latin typeface="Calibri" panose="020F0502020204030204" pitchFamily="34" charset="0"/>
                <a:cs typeface="Calibri" panose="020F0502020204030204" pitchFamily="34" charset="0"/>
              </a:rPr>
              <a:t>causes</a:t>
            </a:r>
            <a:r>
              <a:rPr lang="pl-PL" sz="2000" dirty="0">
                <a:latin typeface="Calibri" panose="020F0502020204030204" pitchFamily="34" charset="0"/>
                <a:cs typeface="Calibri" panose="020F0502020204030204" pitchFamily="34" charset="0"/>
              </a:rPr>
              <a:t>-</a:t>
            </a:r>
            <a:r>
              <a:rPr lang="pl-PL" sz="2000" dirty="0" err="1">
                <a:latin typeface="Calibri" panose="020F0502020204030204" pitchFamily="34" charset="0"/>
                <a:cs typeface="Calibri" panose="020F0502020204030204" pitchFamily="34" charset="0"/>
              </a:rPr>
              <a:t>symptoms</a:t>
            </a:r>
            <a:r>
              <a:rPr lang="pl-PL" sz="2000" dirty="0">
                <a:latin typeface="Calibri" panose="020F0502020204030204" pitchFamily="34" charset="0"/>
                <a:cs typeface="Calibri" panose="020F0502020204030204" pitchFamily="34" charset="0"/>
              </a:rPr>
              <a:t>-and-</a:t>
            </a:r>
            <a:r>
              <a:rPr lang="pl-PL" sz="2000" dirty="0" err="1">
                <a:latin typeface="Calibri" panose="020F0502020204030204" pitchFamily="34" charset="0"/>
                <a:cs typeface="Calibri" panose="020F0502020204030204" pitchFamily="34" charset="0"/>
              </a:rPr>
              <a:t>prevention</a:t>
            </a:r>
            <a:r>
              <a:rPr lang="pl-PL" sz="2000" dirty="0">
                <a:latin typeface="Calibri" panose="020F0502020204030204" pitchFamily="34" charset="0"/>
                <a:cs typeface="Calibri" panose="020F0502020204030204" pitchFamily="34" charset="0"/>
              </a:rPr>
              <a:t>-</a:t>
            </a:r>
            <a:r>
              <a:rPr lang="pl-PL" sz="2000" dirty="0" err="1">
                <a:latin typeface="Calibri" panose="020F0502020204030204" pitchFamily="34" charset="0"/>
                <a:cs typeface="Calibri" panose="020F0502020204030204" pitchFamily="34" charset="0"/>
              </a:rPr>
              <a:t>tips</a:t>
            </a:r>
            <a:r>
              <a:rPr lang="pl-PL" sz="2000" dirty="0">
                <a:latin typeface="Calibri" panose="020F0502020204030204" pitchFamily="34" charset="0"/>
                <a:cs typeface="Calibri" panose="020F0502020204030204" pitchFamily="34" charset="0"/>
              </a:rPr>
              <a:t>/&gt; [</a:t>
            </a:r>
            <a:r>
              <a:rPr lang="pl-PL" sz="2000" dirty="0" err="1">
                <a:latin typeface="Calibri" panose="020F0502020204030204" pitchFamily="34" charset="0"/>
                <a:cs typeface="Calibri" panose="020F0502020204030204" pitchFamily="34" charset="0"/>
              </a:rPr>
              <a:t>Accessed</a:t>
            </a:r>
            <a:r>
              <a:rPr lang="pl-PL" sz="2000" dirty="0">
                <a:latin typeface="Calibri" panose="020F0502020204030204" pitchFamily="34" charset="0"/>
                <a:cs typeface="Calibri" panose="020F0502020204030204" pitchFamily="34" charset="0"/>
              </a:rPr>
              <a:t> 17 </a:t>
            </a:r>
            <a:r>
              <a:rPr lang="pl-PL" sz="2000" dirty="0" err="1">
                <a:latin typeface="Calibri" panose="020F0502020204030204" pitchFamily="34" charset="0"/>
                <a:cs typeface="Calibri" panose="020F0502020204030204" pitchFamily="34" charset="0"/>
              </a:rPr>
              <a:t>October</a:t>
            </a:r>
            <a:r>
              <a:rPr lang="pl-PL" sz="2000" dirty="0">
                <a:latin typeface="Calibri" panose="020F0502020204030204" pitchFamily="34" charset="0"/>
                <a:cs typeface="Calibri" panose="020F0502020204030204" pitchFamily="34" charset="0"/>
              </a:rPr>
              <a:t> 2021].</a:t>
            </a:r>
            <a:endParaRPr lang="en-GB" sz="2000" dirty="0">
              <a:latin typeface="Calibri" panose="020F0502020204030204" pitchFamily="34" charset="0"/>
              <a:cs typeface="Calibri" panose="020F0502020204030204" pitchFamily="34" charset="0"/>
            </a:endParaRPr>
          </a:p>
          <a:p>
            <a:r>
              <a:rPr lang="en-US" sz="2000" dirty="0" err="1">
                <a:latin typeface="Calibri" panose="020F0502020204030204" pitchFamily="34" charset="0"/>
                <a:cs typeface="Calibri" panose="020F0502020204030204" pitchFamily="34" charset="0"/>
              </a:rPr>
              <a:t>Barry,M</a:t>
            </a:r>
            <a:r>
              <a:rPr lang="en-US" sz="2000" dirty="0">
                <a:latin typeface="Calibri" panose="020F0502020204030204" pitchFamily="34" charset="0"/>
                <a:cs typeface="Calibri" panose="020F0502020204030204" pitchFamily="34" charset="0"/>
              </a:rPr>
              <a:t>.(2005)</a:t>
            </a:r>
            <a:r>
              <a:rPr lang="en-US" sz="2000" i="1" dirty="0">
                <a:latin typeface="Calibri" panose="020F0502020204030204" pitchFamily="34" charset="0"/>
                <a:cs typeface="Calibri" panose="020F0502020204030204" pitchFamily="34" charset="0"/>
              </a:rPr>
              <a:t>THE</a:t>
            </a:r>
            <a:r>
              <a:rPr lang="en-US" sz="2000" dirty="0">
                <a:latin typeface="Calibri" panose="020F0502020204030204" pitchFamily="34" charset="0"/>
                <a:cs typeface="Calibri" panose="020F0502020204030204" pitchFamily="34" charset="0"/>
              </a:rPr>
              <a:t> </a:t>
            </a:r>
            <a:r>
              <a:rPr lang="en-US" sz="2000" i="1" dirty="0">
                <a:latin typeface="Calibri" panose="020F0502020204030204" pitchFamily="34" charset="0"/>
                <a:cs typeface="Calibri" panose="020F0502020204030204" pitchFamily="34" charset="0"/>
              </a:rPr>
              <a:t>GREAT</a:t>
            </a:r>
            <a:r>
              <a:rPr lang="en-US" sz="2000" dirty="0">
                <a:latin typeface="Calibri" panose="020F0502020204030204" pitchFamily="34" charset="0"/>
                <a:cs typeface="Calibri" panose="020F0502020204030204" pitchFamily="34" charset="0"/>
              </a:rPr>
              <a:t> </a:t>
            </a:r>
            <a:r>
              <a:rPr lang="en-US" sz="2000" i="1" dirty="0" err="1">
                <a:latin typeface="Calibri" panose="020F0502020204030204" pitchFamily="34" charset="0"/>
                <a:cs typeface="Calibri" panose="020F0502020204030204" pitchFamily="34" charset="0"/>
              </a:rPr>
              <a:t>INFLUENZA</a:t>
            </a:r>
            <a:r>
              <a:rPr lang="en-US" sz="2000" dirty="0" err="1">
                <a:latin typeface="Calibri" panose="020F0502020204030204" pitchFamily="34" charset="0"/>
                <a:cs typeface="Calibri" panose="020F0502020204030204" pitchFamily="34" charset="0"/>
              </a:rPr>
              <a:t>:</a:t>
            </a:r>
            <a:r>
              <a:rPr lang="en-US" sz="2000" i="1" dirty="0" err="1">
                <a:latin typeface="Calibri" panose="020F0502020204030204" pitchFamily="34" charset="0"/>
                <a:cs typeface="Calibri" panose="020F0502020204030204" pitchFamily="34" charset="0"/>
              </a:rPr>
              <a:t>The</a:t>
            </a:r>
            <a:r>
              <a:rPr lang="en-US" sz="2000" i="1" dirty="0">
                <a:latin typeface="Calibri" panose="020F0502020204030204" pitchFamily="34" charset="0"/>
                <a:cs typeface="Calibri" panose="020F0502020204030204" pitchFamily="34" charset="0"/>
              </a:rPr>
              <a:t> story of the Deadline Pandemic in </a:t>
            </a:r>
            <a:r>
              <a:rPr lang="en-US" sz="2000" i="1" dirty="0" err="1">
                <a:latin typeface="Calibri" panose="020F0502020204030204" pitchFamily="34" charset="0"/>
                <a:cs typeface="Calibri" panose="020F0502020204030204" pitchFamily="34" charset="0"/>
              </a:rPr>
              <a:t>History.</a:t>
            </a:r>
            <a:r>
              <a:rPr lang="en-US" sz="2000" dirty="0" err="1">
                <a:latin typeface="Calibri" panose="020F0502020204030204" pitchFamily="34" charset="0"/>
                <a:cs typeface="Calibri" panose="020F0502020204030204" pitchFamily="34" charset="0"/>
              </a:rPr>
              <a:t>Penguin</a:t>
            </a:r>
            <a:r>
              <a:rPr lang="en-US" sz="2000" dirty="0">
                <a:latin typeface="Calibri" panose="020F0502020204030204" pitchFamily="34" charset="0"/>
                <a:cs typeface="Calibri" panose="020F0502020204030204" pitchFamily="34" charset="0"/>
              </a:rPr>
              <a:t> Books</a:t>
            </a:r>
            <a:endParaRPr lang="en-GB" sz="2000" dirty="0">
              <a:latin typeface="Calibri" panose="020F0502020204030204" pitchFamily="34" charset="0"/>
              <a:cs typeface="Calibri" panose="020F0502020204030204" pitchFamily="34" charset="0"/>
            </a:endParaRPr>
          </a:p>
          <a:p>
            <a:r>
              <a:rPr lang="pl-PL" sz="2000" dirty="0">
                <a:latin typeface="Calibri" panose="020F0502020204030204" pitchFamily="34" charset="0"/>
                <a:cs typeface="Calibri" panose="020F0502020204030204" pitchFamily="34" charset="0"/>
              </a:rPr>
              <a:t>BBC News. 2021. </a:t>
            </a:r>
            <a:r>
              <a:rPr lang="pl-PL" sz="2000" i="1" dirty="0" err="1">
                <a:latin typeface="Calibri" panose="020F0502020204030204" pitchFamily="34" charset="0"/>
                <a:cs typeface="Calibri" panose="020F0502020204030204" pitchFamily="34" charset="0"/>
              </a:rPr>
              <a:t>Flu</a:t>
            </a:r>
            <a:r>
              <a:rPr lang="pl-PL" sz="2000" i="1" dirty="0">
                <a:latin typeface="Calibri" panose="020F0502020204030204" pitchFamily="34" charset="0"/>
                <a:cs typeface="Calibri" panose="020F0502020204030204" pitchFamily="34" charset="0"/>
              </a:rPr>
              <a:t> </a:t>
            </a:r>
            <a:r>
              <a:rPr lang="pl-PL" sz="2000" i="1" dirty="0" err="1">
                <a:latin typeface="Calibri" panose="020F0502020204030204" pitchFamily="34" charset="0"/>
                <a:cs typeface="Calibri" panose="020F0502020204030204" pitchFamily="34" charset="0"/>
              </a:rPr>
              <a:t>levels</a:t>
            </a:r>
            <a:r>
              <a:rPr lang="pl-PL" sz="2000" i="1" dirty="0">
                <a:latin typeface="Calibri" panose="020F0502020204030204" pitchFamily="34" charset="0"/>
                <a:cs typeface="Calibri" panose="020F0502020204030204" pitchFamily="34" charset="0"/>
              </a:rPr>
              <a:t> in </a:t>
            </a:r>
            <a:r>
              <a:rPr lang="pl-PL" sz="2000" i="1" dirty="0" err="1">
                <a:latin typeface="Calibri" panose="020F0502020204030204" pitchFamily="34" charset="0"/>
                <a:cs typeface="Calibri" panose="020F0502020204030204" pitchFamily="34" charset="0"/>
              </a:rPr>
              <a:t>Wales</a:t>
            </a:r>
            <a:r>
              <a:rPr lang="pl-PL" sz="2000" i="1" dirty="0">
                <a:latin typeface="Calibri" panose="020F0502020204030204" pitchFamily="34" charset="0"/>
                <a:cs typeface="Calibri" panose="020F0502020204030204" pitchFamily="34" charset="0"/>
              </a:rPr>
              <a:t> </a:t>
            </a:r>
            <a:r>
              <a:rPr lang="pl-PL" sz="2000" i="1" dirty="0" err="1">
                <a:latin typeface="Calibri" panose="020F0502020204030204" pitchFamily="34" charset="0"/>
                <a:cs typeface="Calibri" panose="020F0502020204030204" pitchFamily="34" charset="0"/>
              </a:rPr>
              <a:t>see</a:t>
            </a:r>
            <a:r>
              <a:rPr lang="pl-PL" sz="2000" i="1" dirty="0">
                <a:latin typeface="Calibri" panose="020F0502020204030204" pitchFamily="34" charset="0"/>
                <a:cs typeface="Calibri" panose="020F0502020204030204" pitchFamily="34" charset="0"/>
              </a:rPr>
              <a:t> '</a:t>
            </a:r>
            <a:r>
              <a:rPr lang="pl-PL" sz="2000" i="1" dirty="0" err="1">
                <a:latin typeface="Calibri" panose="020F0502020204030204" pitchFamily="34" charset="0"/>
                <a:cs typeface="Calibri" panose="020F0502020204030204" pitchFamily="34" charset="0"/>
              </a:rPr>
              <a:t>remarkable</a:t>
            </a:r>
            <a:r>
              <a:rPr lang="pl-PL" sz="2000" i="1" dirty="0">
                <a:latin typeface="Calibri" panose="020F0502020204030204" pitchFamily="34" charset="0"/>
                <a:cs typeface="Calibri" panose="020F0502020204030204" pitchFamily="34" charset="0"/>
              </a:rPr>
              <a:t>' </a:t>
            </a:r>
            <a:r>
              <a:rPr lang="pl-PL" sz="2000" i="1" dirty="0" err="1">
                <a:latin typeface="Calibri" panose="020F0502020204030204" pitchFamily="34" charset="0"/>
                <a:cs typeface="Calibri" panose="020F0502020204030204" pitchFamily="34" charset="0"/>
              </a:rPr>
              <a:t>suppression</a:t>
            </a:r>
            <a:r>
              <a:rPr lang="pl-PL" sz="2000" dirty="0">
                <a:latin typeface="Calibri" panose="020F0502020204030204" pitchFamily="34" charset="0"/>
                <a:cs typeface="Calibri" panose="020F0502020204030204" pitchFamily="34" charset="0"/>
              </a:rPr>
              <a:t>. [online] </a:t>
            </a: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Biomed and </a:t>
            </a:r>
            <a:r>
              <a:rPr lang="en-GB" sz="2000" dirty="0" err="1">
                <a:latin typeface="Calibri" panose="020F0502020204030204" pitchFamily="34" charset="0"/>
                <a:cs typeface="Calibri" panose="020F0502020204030204" pitchFamily="34" charset="0"/>
              </a:rPr>
              <a:t>Pharmacotter</a:t>
            </a:r>
            <a:r>
              <a:rPr lang="en-GB" sz="2000" dirty="0">
                <a:latin typeface="Calibri" panose="020F0502020204030204" pitchFamily="34" charset="0"/>
                <a:cs typeface="Calibri" panose="020F0502020204030204" pitchFamily="34" charset="0"/>
              </a:rPr>
              <a:t> </a:t>
            </a:r>
            <a:r>
              <a:rPr lang="en-GB" sz="2000" dirty="0" err="1">
                <a:latin typeface="Calibri" panose="020F0502020204030204" pitchFamily="34" charset="0"/>
                <a:cs typeface="Calibri" panose="020F0502020204030204" pitchFamily="34" charset="0"/>
              </a:rPr>
              <a:t>Iss</a:t>
            </a:r>
            <a:r>
              <a:rPr lang="en-GB" sz="2000" dirty="0">
                <a:latin typeface="Calibri" panose="020F0502020204030204" pitchFamily="34" charset="0"/>
                <a:cs typeface="Calibri" panose="020F0502020204030204" pitchFamily="34" charset="0"/>
              </a:rPr>
              <a:t> 54, </a:t>
            </a:r>
            <a:r>
              <a:rPr lang="en-GB" sz="2000" dirty="0" err="1">
                <a:latin typeface="Calibri" panose="020F0502020204030204" pitchFamily="34" charset="0"/>
                <a:cs typeface="Calibri" panose="020F0502020204030204" pitchFamily="34" charset="0"/>
              </a:rPr>
              <a:t>Pg</a:t>
            </a:r>
            <a:r>
              <a:rPr lang="en-GB" sz="2000" dirty="0">
                <a:latin typeface="Calibri" panose="020F0502020204030204" pitchFamily="34" charset="0"/>
                <a:cs typeface="Calibri" panose="020F0502020204030204" pitchFamily="34" charset="0"/>
              </a:rPr>
              <a:t> 188.</a:t>
            </a:r>
          </a:p>
          <a:p>
            <a:r>
              <a:rPr lang="en-US" sz="2000" dirty="0">
                <a:latin typeface="Calibri" panose="020F0502020204030204" pitchFamily="34" charset="0"/>
                <a:cs typeface="Calibri" panose="020F0502020204030204" pitchFamily="34" charset="0"/>
              </a:rPr>
              <a:t>Bruce Taylor Seeman (2004) ‘Texas Flu Researches Test Herd Immunity Theory’ (</a:t>
            </a:r>
            <a:r>
              <a:rPr lang="en-GB" sz="2000" dirty="0">
                <a:latin typeface="Calibri" panose="020F0502020204030204" pitchFamily="34" charset="0"/>
                <a:cs typeface="Calibri" panose="020F0502020204030204" pitchFamily="34" charset="0"/>
              </a:rPr>
              <a:t>Accessed 21 October 2021)</a:t>
            </a:r>
          </a:p>
          <a:p>
            <a:endParaRPr lang="en-US" dirty="0"/>
          </a:p>
        </p:txBody>
      </p:sp>
    </p:spTree>
    <p:extLst>
      <p:ext uri="{BB962C8B-B14F-4D97-AF65-F5344CB8AC3E}">
        <p14:creationId xmlns:p14="http://schemas.microsoft.com/office/powerpoint/2010/main" val="27054815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4B9B9-A868-5D4B-BE73-0452CA93E334}"/>
              </a:ext>
            </a:extLst>
          </p:cNvPr>
          <p:cNvSpPr>
            <a:spLocks noGrp="1"/>
          </p:cNvSpPr>
          <p:nvPr>
            <p:ph type="title"/>
          </p:nvPr>
        </p:nvSpPr>
        <p:spPr/>
        <p:txBody>
          <a:bodyPr/>
          <a:lstStyle/>
          <a:p>
            <a:r>
              <a:rPr lang="en-US" dirty="0"/>
              <a:t>Master Reference list 2</a:t>
            </a:r>
          </a:p>
        </p:txBody>
      </p:sp>
      <p:sp>
        <p:nvSpPr>
          <p:cNvPr id="3" name="Content Placeholder 2">
            <a:extLst>
              <a:ext uri="{FF2B5EF4-FFF2-40B4-BE49-F238E27FC236}">
                <a16:creationId xmlns:a16="http://schemas.microsoft.com/office/drawing/2014/main" id="{1B71D7EF-0AE3-9843-AD11-8A64F2CD2DB3}"/>
              </a:ext>
            </a:extLst>
          </p:cNvPr>
          <p:cNvSpPr>
            <a:spLocks noGrp="1"/>
          </p:cNvSpPr>
          <p:nvPr>
            <p:ph idx="1"/>
          </p:nvPr>
        </p:nvSpPr>
        <p:spPr>
          <a:xfrm>
            <a:off x="162339" y="1690688"/>
            <a:ext cx="11824252" cy="5167312"/>
          </a:xfrm>
        </p:spPr>
        <p:txBody>
          <a:bodyPr>
            <a:normAutofit fontScale="25000" lnSpcReduction="20000"/>
          </a:bodyPr>
          <a:lstStyle/>
          <a:p>
            <a:pPr marL="0" indent="0">
              <a:buNone/>
            </a:pPr>
            <a:endParaRPr lang="pl-PL" sz="5600" dirty="0">
              <a:latin typeface="Calibri" panose="020F0502020204030204" pitchFamily="34" charset="0"/>
              <a:cs typeface="Calibri" panose="020F0502020204030204" pitchFamily="34" charset="0"/>
            </a:endParaRPr>
          </a:p>
          <a:p>
            <a:pPr marL="0" indent="0">
              <a:buNone/>
            </a:pPr>
            <a:r>
              <a:rPr lang="pl-PL" sz="5600" dirty="0" err="1">
                <a:latin typeface="Calibri" panose="020F0502020204030204" pitchFamily="34" charset="0"/>
                <a:cs typeface="Calibri" panose="020F0502020204030204" pitchFamily="34" charset="0"/>
              </a:rPr>
              <a:t>Cdc.gov</a:t>
            </a:r>
            <a:r>
              <a:rPr lang="pl-PL" sz="5600" dirty="0">
                <a:latin typeface="Calibri" panose="020F0502020204030204" pitchFamily="34" charset="0"/>
                <a:cs typeface="Calibri" panose="020F0502020204030204" pitchFamily="34" charset="0"/>
              </a:rPr>
              <a:t>. 2021. </a:t>
            </a:r>
            <a:r>
              <a:rPr lang="pl-PL" sz="5600" i="1" dirty="0">
                <a:latin typeface="Calibri" panose="020F0502020204030204" pitchFamily="34" charset="0"/>
                <a:cs typeface="Calibri" panose="020F0502020204030204" pitchFamily="34" charset="0"/>
              </a:rPr>
              <a:t>Past </a:t>
            </a:r>
            <a:r>
              <a:rPr lang="pl-PL" sz="5600" i="1" dirty="0" err="1">
                <a:latin typeface="Calibri" panose="020F0502020204030204" pitchFamily="34" charset="0"/>
                <a:cs typeface="Calibri" panose="020F0502020204030204" pitchFamily="34" charset="0"/>
              </a:rPr>
              <a:t>Pandemics</a:t>
            </a:r>
            <a:r>
              <a:rPr lang="pl-PL" sz="5600" i="1" dirty="0">
                <a:latin typeface="Calibri" panose="020F0502020204030204" pitchFamily="34" charset="0"/>
                <a:cs typeface="Calibri" panose="020F0502020204030204" pitchFamily="34" charset="0"/>
              </a:rPr>
              <a:t> | </a:t>
            </a:r>
            <a:r>
              <a:rPr lang="pl-PL" sz="5600" i="1" dirty="0" err="1">
                <a:latin typeface="Calibri" panose="020F0502020204030204" pitchFamily="34" charset="0"/>
                <a:cs typeface="Calibri" panose="020F0502020204030204" pitchFamily="34" charset="0"/>
              </a:rPr>
              <a:t>Pandemic</a:t>
            </a:r>
            <a:r>
              <a:rPr lang="pl-PL" sz="5600" i="1" dirty="0">
                <a:latin typeface="Calibri" panose="020F0502020204030204" pitchFamily="34" charset="0"/>
                <a:cs typeface="Calibri" panose="020F0502020204030204" pitchFamily="34" charset="0"/>
              </a:rPr>
              <a:t> Influenza (</a:t>
            </a:r>
            <a:r>
              <a:rPr lang="pl-PL" sz="5600" i="1" dirty="0" err="1">
                <a:latin typeface="Calibri" panose="020F0502020204030204" pitchFamily="34" charset="0"/>
                <a:cs typeface="Calibri" panose="020F0502020204030204" pitchFamily="34" charset="0"/>
              </a:rPr>
              <a:t>Flu</a:t>
            </a:r>
            <a:r>
              <a:rPr lang="pl-PL" sz="5600" i="1" dirty="0">
                <a:latin typeface="Calibri" panose="020F0502020204030204" pitchFamily="34" charset="0"/>
                <a:cs typeface="Calibri" panose="020F0502020204030204" pitchFamily="34" charset="0"/>
              </a:rPr>
              <a:t>) | CDC</a:t>
            </a:r>
            <a:r>
              <a:rPr lang="pl-PL" sz="5600" dirty="0">
                <a:latin typeface="Calibri" panose="020F0502020204030204" pitchFamily="34" charset="0"/>
                <a:cs typeface="Calibri" panose="020F0502020204030204" pitchFamily="34" charset="0"/>
              </a:rPr>
              <a:t>. [online] </a:t>
            </a:r>
            <a:r>
              <a:rPr lang="pl-PL" sz="5600" dirty="0" err="1">
                <a:latin typeface="Calibri" panose="020F0502020204030204" pitchFamily="34" charset="0"/>
                <a:cs typeface="Calibri" panose="020F0502020204030204" pitchFamily="34" charset="0"/>
              </a:rPr>
              <a:t>Available</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at</a:t>
            </a:r>
            <a:r>
              <a:rPr lang="pl-PL" sz="5600" dirty="0">
                <a:latin typeface="Calibri" panose="020F0502020204030204" pitchFamily="34" charset="0"/>
                <a:cs typeface="Calibri" panose="020F0502020204030204" pitchFamily="34" charset="0"/>
              </a:rPr>
              <a:t>: &lt;</a:t>
            </a:r>
            <a:r>
              <a:rPr lang="pl-PL" sz="5600" dirty="0" err="1">
                <a:latin typeface="Calibri" panose="020F0502020204030204" pitchFamily="34" charset="0"/>
                <a:cs typeface="Calibri" panose="020F0502020204030204" pitchFamily="34" charset="0"/>
              </a:rPr>
              <a:t>https</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www.cdc.gov</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flu</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pandemic-resources</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basics</a:t>
            </a:r>
            <a:r>
              <a:rPr lang="pl-PL" sz="5600" dirty="0">
                <a:latin typeface="Calibri" panose="020F0502020204030204" pitchFamily="34" charset="0"/>
                <a:cs typeface="Calibri" panose="020F0502020204030204" pitchFamily="34" charset="0"/>
              </a:rPr>
              <a:t>/past-</a:t>
            </a:r>
            <a:r>
              <a:rPr lang="pl-PL" sz="5600" dirty="0" err="1">
                <a:latin typeface="Calibri" panose="020F0502020204030204" pitchFamily="34" charset="0"/>
                <a:cs typeface="Calibri" panose="020F0502020204030204" pitchFamily="34" charset="0"/>
              </a:rPr>
              <a:t>pandemics.html</a:t>
            </a:r>
            <a:r>
              <a:rPr lang="pl-PL" sz="5600" dirty="0">
                <a:latin typeface="Calibri" panose="020F0502020204030204" pitchFamily="34" charset="0"/>
                <a:cs typeface="Calibri" panose="020F0502020204030204" pitchFamily="34" charset="0"/>
              </a:rPr>
              <a:t>&gt; [</a:t>
            </a:r>
            <a:r>
              <a:rPr lang="pl-PL" sz="5600" dirty="0" err="1">
                <a:latin typeface="Calibri" panose="020F0502020204030204" pitchFamily="34" charset="0"/>
                <a:cs typeface="Calibri" panose="020F0502020204030204" pitchFamily="34" charset="0"/>
              </a:rPr>
              <a:t>Accessed</a:t>
            </a:r>
            <a:r>
              <a:rPr lang="pl-PL" sz="5600" dirty="0">
                <a:latin typeface="Calibri" panose="020F0502020204030204" pitchFamily="34" charset="0"/>
                <a:cs typeface="Calibri" panose="020F0502020204030204" pitchFamily="34" charset="0"/>
              </a:rPr>
              <a:t> 10 August 2018].</a:t>
            </a:r>
            <a:endParaRPr lang="en-GB" sz="5600" dirty="0">
              <a:latin typeface="Calibri" panose="020F0502020204030204" pitchFamily="34" charset="0"/>
              <a:cs typeface="Calibri" panose="020F0502020204030204" pitchFamily="34" charset="0"/>
            </a:endParaRPr>
          </a:p>
          <a:p>
            <a:pPr marL="0" indent="0">
              <a:buNone/>
            </a:pPr>
            <a:r>
              <a:rPr lang="en-GB" sz="5600" dirty="0" err="1">
                <a:latin typeface="Calibri" panose="020F0502020204030204" pitchFamily="34" charset="0"/>
                <a:cs typeface="Calibri" panose="020F0502020204030204" pitchFamily="34" charset="0"/>
              </a:rPr>
              <a:t>Cdc.gov</a:t>
            </a:r>
            <a:r>
              <a:rPr lang="en-GB" sz="5600" dirty="0">
                <a:latin typeface="Calibri" panose="020F0502020204030204" pitchFamily="34" charset="0"/>
                <a:cs typeface="Calibri" panose="020F0502020204030204" pitchFamily="34" charset="0"/>
              </a:rPr>
              <a:t>.</a:t>
            </a:r>
            <a:r>
              <a:rPr lang="pl-PL" sz="5600" dirty="0">
                <a:latin typeface="Calibri" panose="020F0502020204030204" pitchFamily="34" charset="0"/>
                <a:cs typeface="Calibri" panose="020F0502020204030204" pitchFamily="34" charset="0"/>
              </a:rPr>
              <a:t>2021. [online] </a:t>
            </a:r>
            <a:r>
              <a:rPr lang="pl-PL" sz="5600" dirty="0" err="1">
                <a:latin typeface="Calibri" panose="020F0502020204030204" pitchFamily="34" charset="0"/>
                <a:cs typeface="Calibri" panose="020F0502020204030204" pitchFamily="34" charset="0"/>
              </a:rPr>
              <a:t>Available</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at</a:t>
            </a:r>
            <a:r>
              <a:rPr lang="pl-PL" sz="5600" dirty="0">
                <a:latin typeface="Calibri" panose="020F0502020204030204" pitchFamily="34" charset="0"/>
                <a:cs typeface="Calibri" panose="020F0502020204030204" pitchFamily="34" charset="0"/>
              </a:rPr>
              <a:t>: &lt;</a:t>
            </a:r>
            <a:r>
              <a:rPr lang="pl-PL" sz="5600" dirty="0" err="1">
                <a:latin typeface="Calibri" panose="020F0502020204030204" pitchFamily="34" charset="0"/>
                <a:cs typeface="Calibri" panose="020F0502020204030204" pitchFamily="34" charset="0"/>
              </a:rPr>
              <a:t>https</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www.cdc.gov</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flue</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sym</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ptoms</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symptoms</a:t>
            </a:r>
            <a:r>
              <a:rPr lang="pl-PL" sz="5600" dirty="0">
                <a:latin typeface="Calibri" panose="020F0502020204030204" pitchFamily="34" charset="0"/>
                <a:cs typeface="Calibri" panose="020F0502020204030204" pitchFamily="34" charset="0"/>
              </a:rPr>
              <a:t>.&gt; [</a:t>
            </a:r>
            <a:r>
              <a:rPr lang="pl-PL" sz="5600" dirty="0" err="1">
                <a:latin typeface="Calibri" panose="020F0502020204030204" pitchFamily="34" charset="0"/>
                <a:cs typeface="Calibri" panose="020F0502020204030204" pitchFamily="34" charset="0"/>
              </a:rPr>
              <a:t>Accessed</a:t>
            </a:r>
            <a:r>
              <a:rPr lang="pl-PL" sz="5600" dirty="0">
                <a:latin typeface="Calibri" panose="020F0502020204030204" pitchFamily="34" charset="0"/>
                <a:cs typeface="Calibri" panose="020F0502020204030204" pitchFamily="34" charset="0"/>
              </a:rPr>
              <a:t> 15 </a:t>
            </a:r>
            <a:r>
              <a:rPr lang="pl-PL" sz="5600" dirty="0" err="1">
                <a:latin typeface="Calibri" panose="020F0502020204030204" pitchFamily="34" charset="0"/>
                <a:cs typeface="Calibri" panose="020F0502020204030204" pitchFamily="34" charset="0"/>
              </a:rPr>
              <a:t>October</a:t>
            </a:r>
            <a:r>
              <a:rPr lang="pl-PL" sz="5600" dirty="0">
                <a:latin typeface="Calibri" panose="020F0502020204030204" pitchFamily="34" charset="0"/>
                <a:cs typeface="Calibri" panose="020F0502020204030204" pitchFamily="34" charset="0"/>
              </a:rPr>
              <a:t> </a:t>
            </a:r>
            <a:r>
              <a:rPr lang="en-GB" sz="5600" dirty="0">
                <a:latin typeface="Calibri" panose="020F0502020204030204" pitchFamily="34" charset="0"/>
                <a:cs typeface="Calibri" panose="020F0502020204030204" pitchFamily="34" charset="0"/>
              </a:rPr>
              <a:t> 2001}.</a:t>
            </a:r>
          </a:p>
          <a:p>
            <a:pPr marL="0" indent="0">
              <a:buNone/>
            </a:pPr>
            <a:r>
              <a:rPr lang="en-GB" sz="5600" dirty="0" err="1">
                <a:latin typeface="Calibri" panose="020F0502020204030204" pitchFamily="34" charset="0"/>
                <a:cs typeface="Calibri" panose="020F0502020204030204" pitchFamily="34" charset="0"/>
              </a:rPr>
              <a:t>Centers</a:t>
            </a:r>
            <a:r>
              <a:rPr lang="en-GB" sz="5600" dirty="0">
                <a:latin typeface="Calibri" panose="020F0502020204030204" pitchFamily="34" charset="0"/>
                <a:cs typeface="Calibri" panose="020F0502020204030204" pitchFamily="34" charset="0"/>
              </a:rPr>
              <a:t> for Disease Control and Prevention (2021) </a:t>
            </a:r>
            <a:r>
              <a:rPr lang="en-GB" sz="5600" i="1" dirty="0">
                <a:latin typeface="Calibri" panose="020F0502020204030204" pitchFamily="34" charset="0"/>
                <a:cs typeface="Calibri" panose="020F0502020204030204" pitchFamily="34" charset="0"/>
              </a:rPr>
              <a:t>Flu </a:t>
            </a:r>
            <a:r>
              <a:rPr lang="en-GB" sz="5600" dirty="0">
                <a:latin typeface="Calibri" panose="020F0502020204030204" pitchFamily="34" charset="0"/>
                <a:cs typeface="Calibri" panose="020F0502020204030204" pitchFamily="34" charset="0"/>
              </a:rPr>
              <a:t>Season Available at https://</a:t>
            </a:r>
            <a:r>
              <a:rPr lang="en-GB" sz="5600" dirty="0" err="1">
                <a:latin typeface="Calibri" panose="020F0502020204030204" pitchFamily="34" charset="0"/>
                <a:cs typeface="Calibri" panose="020F0502020204030204" pitchFamily="34" charset="0"/>
              </a:rPr>
              <a:t>www.cdc.gov</a:t>
            </a:r>
            <a:r>
              <a:rPr lang="en-GB" sz="5600" dirty="0">
                <a:latin typeface="Calibri" panose="020F0502020204030204" pitchFamily="34" charset="0"/>
                <a:cs typeface="Calibri" panose="020F0502020204030204" pitchFamily="34" charset="0"/>
              </a:rPr>
              <a:t>/flu/about/season/flu-</a:t>
            </a:r>
            <a:r>
              <a:rPr lang="en-GB" sz="5600" dirty="0" err="1">
                <a:latin typeface="Calibri" panose="020F0502020204030204" pitchFamily="34" charset="0"/>
                <a:cs typeface="Calibri" panose="020F0502020204030204" pitchFamily="34" charset="0"/>
              </a:rPr>
              <a:t>season.htm</a:t>
            </a:r>
            <a:r>
              <a:rPr lang="en-GB" sz="5600" dirty="0">
                <a:latin typeface="Calibri" panose="020F0502020204030204" pitchFamily="34" charset="0"/>
                <a:cs typeface="Calibri" panose="020F0502020204030204" pitchFamily="34" charset="0"/>
              </a:rPr>
              <a:t> (accessed 24 October 2021)</a:t>
            </a:r>
          </a:p>
          <a:p>
            <a:pPr marL="0" indent="0">
              <a:buNone/>
            </a:pPr>
            <a:r>
              <a:rPr lang="pl-PL" sz="5600" dirty="0" err="1">
                <a:latin typeface="Calibri" panose="020F0502020204030204" pitchFamily="34" charset="0"/>
                <a:cs typeface="Calibri" panose="020F0502020204030204" pitchFamily="34" charset="0"/>
              </a:rPr>
              <a:t>Centers</a:t>
            </a:r>
            <a:r>
              <a:rPr lang="pl-PL" sz="5600" dirty="0">
                <a:latin typeface="Calibri" panose="020F0502020204030204" pitchFamily="34" charset="0"/>
                <a:cs typeface="Calibri" panose="020F0502020204030204" pitchFamily="34" charset="0"/>
              </a:rPr>
              <a:t> for </a:t>
            </a:r>
            <a:r>
              <a:rPr lang="pl-PL" sz="5600" dirty="0" err="1">
                <a:latin typeface="Calibri" panose="020F0502020204030204" pitchFamily="34" charset="0"/>
                <a:cs typeface="Calibri" panose="020F0502020204030204" pitchFamily="34" charset="0"/>
              </a:rPr>
              <a:t>Disease</a:t>
            </a:r>
            <a:r>
              <a:rPr lang="pl-PL" sz="5600" dirty="0">
                <a:latin typeface="Calibri" panose="020F0502020204030204" pitchFamily="34" charset="0"/>
                <a:cs typeface="Calibri" panose="020F0502020204030204" pitchFamily="34" charset="0"/>
              </a:rPr>
              <a:t> Control and </a:t>
            </a:r>
            <a:r>
              <a:rPr lang="pl-PL" sz="5600" dirty="0" err="1">
                <a:latin typeface="Calibri" panose="020F0502020204030204" pitchFamily="34" charset="0"/>
                <a:cs typeface="Calibri" panose="020F0502020204030204" pitchFamily="34" charset="0"/>
              </a:rPr>
              <a:t>Prevention</a:t>
            </a:r>
            <a:r>
              <a:rPr lang="pl-PL" sz="5600" dirty="0">
                <a:latin typeface="Calibri" panose="020F0502020204030204" pitchFamily="34" charset="0"/>
                <a:cs typeface="Calibri" panose="020F0502020204030204" pitchFamily="34" charset="0"/>
              </a:rPr>
              <a:t>. 2021. </a:t>
            </a:r>
            <a:r>
              <a:rPr lang="pl-PL" sz="5600" i="1" dirty="0" err="1">
                <a:latin typeface="Calibri" panose="020F0502020204030204" pitchFamily="34" charset="0"/>
                <a:cs typeface="Calibri" panose="020F0502020204030204" pitchFamily="34" charset="0"/>
              </a:rPr>
              <a:t>Flu</a:t>
            </a:r>
            <a:r>
              <a:rPr lang="pl-PL" sz="5600" i="1" dirty="0">
                <a:latin typeface="Calibri" panose="020F0502020204030204" pitchFamily="34" charset="0"/>
                <a:cs typeface="Calibri" panose="020F0502020204030204" pitchFamily="34" charset="0"/>
              </a:rPr>
              <a:t> </a:t>
            </a:r>
            <a:r>
              <a:rPr lang="pl-PL" sz="5600" i="1" dirty="0" err="1">
                <a:latin typeface="Calibri" panose="020F0502020204030204" pitchFamily="34" charset="0"/>
                <a:cs typeface="Calibri" panose="020F0502020204030204" pitchFamily="34" charset="0"/>
              </a:rPr>
              <a:t>Vaccines</a:t>
            </a:r>
            <a:r>
              <a:rPr lang="pl-PL" sz="5600" i="1" dirty="0">
                <a:latin typeface="Calibri" panose="020F0502020204030204" pitchFamily="34" charset="0"/>
                <a:cs typeface="Calibri" panose="020F0502020204030204" pitchFamily="34" charset="0"/>
              </a:rPr>
              <a:t> </a:t>
            </a:r>
            <a:r>
              <a:rPr lang="pl-PL" sz="5600" i="1" dirty="0" err="1">
                <a:latin typeface="Calibri" panose="020F0502020204030204" pitchFamily="34" charset="0"/>
                <a:cs typeface="Calibri" panose="020F0502020204030204" pitchFamily="34" charset="0"/>
              </a:rPr>
              <a:t>Benefits</a:t>
            </a:r>
            <a:r>
              <a:rPr lang="pl-PL" sz="5600" dirty="0">
                <a:latin typeface="Calibri" panose="020F0502020204030204" pitchFamily="34" charset="0"/>
                <a:cs typeface="Calibri" panose="020F0502020204030204" pitchFamily="34" charset="0"/>
              </a:rPr>
              <a:t>. [online] </a:t>
            </a:r>
            <a:r>
              <a:rPr lang="pl-PL" sz="5600" dirty="0" err="1">
                <a:latin typeface="Calibri" panose="020F0502020204030204" pitchFamily="34" charset="0"/>
                <a:cs typeface="Calibri" panose="020F0502020204030204" pitchFamily="34" charset="0"/>
              </a:rPr>
              <a:t>Available</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at</a:t>
            </a:r>
            <a:r>
              <a:rPr lang="pl-PL" sz="5600" dirty="0">
                <a:latin typeface="Calibri" panose="020F0502020204030204" pitchFamily="34" charset="0"/>
                <a:cs typeface="Calibri" panose="020F0502020204030204" pitchFamily="34" charset="0"/>
              </a:rPr>
              <a:t>: &lt;</a:t>
            </a:r>
            <a:r>
              <a:rPr lang="pl-PL" sz="5600" dirty="0" err="1">
                <a:latin typeface="Calibri" panose="020F0502020204030204" pitchFamily="34" charset="0"/>
                <a:cs typeface="Calibri" panose="020F0502020204030204" pitchFamily="34" charset="0"/>
              </a:rPr>
              <a:t>https</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www.cdc.gov</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flu</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prevent</a:t>
            </a:r>
            <a:r>
              <a:rPr lang="pl-PL" sz="5600" dirty="0">
                <a:latin typeface="Calibri" panose="020F0502020204030204" pitchFamily="34" charset="0"/>
                <a:cs typeface="Calibri" panose="020F0502020204030204" pitchFamily="34" charset="0"/>
              </a:rPr>
              <a:t>/</a:t>
            </a:r>
            <a:r>
              <a:rPr lang="pl-PL" sz="5600" dirty="0" err="1">
                <a:latin typeface="Calibri" panose="020F0502020204030204" pitchFamily="34" charset="0"/>
                <a:cs typeface="Calibri" panose="020F0502020204030204" pitchFamily="34" charset="0"/>
              </a:rPr>
              <a:t>vaccine-benefits.htm</a:t>
            </a:r>
            <a:r>
              <a:rPr lang="pl-PL" sz="5600" dirty="0">
                <a:latin typeface="Calibri" panose="020F0502020204030204" pitchFamily="34" charset="0"/>
                <a:cs typeface="Calibri" panose="020F0502020204030204" pitchFamily="34" charset="0"/>
              </a:rPr>
              <a:t>&gt; [</a:t>
            </a:r>
            <a:r>
              <a:rPr lang="pl-PL" sz="5600" dirty="0" err="1">
                <a:latin typeface="Calibri" panose="020F0502020204030204" pitchFamily="34" charset="0"/>
                <a:cs typeface="Calibri" panose="020F0502020204030204" pitchFamily="34" charset="0"/>
              </a:rPr>
              <a:t>Accessed</a:t>
            </a:r>
            <a:r>
              <a:rPr lang="pl-PL" sz="5600" dirty="0">
                <a:latin typeface="Calibri" panose="020F0502020204030204" pitchFamily="34" charset="0"/>
                <a:cs typeface="Calibri" panose="020F0502020204030204" pitchFamily="34" charset="0"/>
              </a:rPr>
              <a:t> 26 August 2021].</a:t>
            </a:r>
            <a:endParaRPr lang="en-GB" sz="5600" dirty="0">
              <a:latin typeface="Calibri" panose="020F0502020204030204" pitchFamily="34" charset="0"/>
              <a:cs typeface="Calibri" panose="020F0502020204030204" pitchFamily="34" charset="0"/>
            </a:endParaRPr>
          </a:p>
          <a:p>
            <a:pPr marL="0" indent="0">
              <a:buNone/>
            </a:pPr>
            <a:r>
              <a:rPr lang="pl-PL" sz="5600" dirty="0" err="1">
                <a:latin typeface="Calibri" panose="020F0502020204030204" pitchFamily="34" charset="0"/>
                <a:cs typeface="Calibri" panose="020F0502020204030204" pitchFamily="34" charset="0"/>
              </a:rPr>
              <a:t>Chang</a:t>
            </a:r>
            <a:r>
              <a:rPr lang="pl-PL" sz="5600" dirty="0">
                <a:latin typeface="Calibri" panose="020F0502020204030204" pitchFamily="34" charset="0"/>
                <a:cs typeface="Calibri" panose="020F0502020204030204" pitchFamily="34" charset="0"/>
              </a:rPr>
              <a:t>, D. . et al. (2015) </a:t>
            </a:r>
            <a:r>
              <a:rPr lang="pl-PL" sz="5600" dirty="0" err="1">
                <a:latin typeface="Calibri" panose="020F0502020204030204" pitchFamily="34" charset="0"/>
                <a:cs typeface="Calibri" panose="020F0502020204030204" pitchFamily="34" charset="0"/>
              </a:rPr>
              <a:t>Trends</a:t>
            </a:r>
            <a:r>
              <a:rPr lang="pl-PL" sz="5600" dirty="0">
                <a:latin typeface="Calibri" panose="020F0502020204030204" pitchFamily="34" charset="0"/>
                <a:cs typeface="Calibri" panose="020F0502020204030204" pitchFamily="34" charset="0"/>
              </a:rPr>
              <a:t> in U.S. </a:t>
            </a:r>
            <a:r>
              <a:rPr lang="pl-PL" sz="5600" dirty="0" err="1">
                <a:latin typeface="Calibri" panose="020F0502020204030204" pitchFamily="34" charset="0"/>
                <a:cs typeface="Calibri" panose="020F0502020204030204" pitchFamily="34" charset="0"/>
              </a:rPr>
              <a:t>hospitalizations</a:t>
            </a:r>
            <a:r>
              <a:rPr lang="pl-PL" sz="5600" dirty="0">
                <a:latin typeface="Calibri" panose="020F0502020204030204" pitchFamily="34" charset="0"/>
                <a:cs typeface="Calibri" panose="020F0502020204030204" pitchFamily="34" charset="0"/>
              </a:rPr>
              <a:t> and </a:t>
            </a:r>
            <a:r>
              <a:rPr lang="pl-PL" sz="5600" dirty="0" err="1">
                <a:latin typeface="Calibri" panose="020F0502020204030204" pitchFamily="34" charset="0"/>
                <a:cs typeface="Calibri" panose="020F0502020204030204" pitchFamily="34" charset="0"/>
              </a:rPr>
              <a:t>inpatient</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deaths</a:t>
            </a:r>
            <a:r>
              <a:rPr lang="pl-PL" sz="5600" dirty="0">
                <a:latin typeface="Calibri" panose="020F0502020204030204" pitchFamily="34" charset="0"/>
                <a:cs typeface="Calibri" panose="020F0502020204030204" pitchFamily="34" charset="0"/>
              </a:rPr>
              <a:t> from pneumonia and influenza, 1996–2011. </a:t>
            </a:r>
            <a:r>
              <a:rPr lang="pl-PL" sz="5600" dirty="0" err="1">
                <a:latin typeface="Calibri" panose="020F0502020204030204" pitchFamily="34" charset="0"/>
                <a:cs typeface="Calibri" panose="020F0502020204030204" pitchFamily="34" charset="0"/>
              </a:rPr>
              <a:t>Vaccine</a:t>
            </a:r>
            <a:r>
              <a:rPr lang="pl-PL" sz="5600" dirty="0">
                <a:latin typeface="Calibri" panose="020F0502020204030204" pitchFamily="34" charset="0"/>
                <a:cs typeface="Calibri" panose="020F0502020204030204" pitchFamily="34" charset="0"/>
              </a:rPr>
              <a:t>. [Online] 34 (4), 486–494. </a:t>
            </a:r>
            <a:endParaRPr lang="en-GB" sz="5600" dirty="0">
              <a:latin typeface="Calibri" panose="020F0502020204030204" pitchFamily="34" charset="0"/>
              <a:cs typeface="Calibri" panose="020F0502020204030204" pitchFamily="34" charset="0"/>
            </a:endParaRPr>
          </a:p>
          <a:p>
            <a:pPr marL="0" indent="0">
              <a:buNone/>
            </a:pPr>
            <a:r>
              <a:rPr lang="en-US" sz="5600" dirty="0" err="1">
                <a:latin typeface="Calibri" panose="020F0502020204030204" pitchFamily="34" charset="0"/>
                <a:cs typeface="Calibri" panose="020F0502020204030204" pitchFamily="34" charset="0"/>
              </a:rPr>
              <a:t>Cordingley,MG</a:t>
            </a:r>
            <a:r>
              <a:rPr lang="en-US" sz="5600" dirty="0">
                <a:latin typeface="Calibri" panose="020F0502020204030204" pitchFamily="34" charset="0"/>
                <a:cs typeface="Calibri" panose="020F0502020204030204" pitchFamily="34" charset="0"/>
              </a:rPr>
              <a:t>.(2017)</a:t>
            </a:r>
            <a:r>
              <a:rPr lang="en-US" sz="5600" i="1" dirty="0" err="1">
                <a:latin typeface="Calibri" panose="020F0502020204030204" pitchFamily="34" charset="0"/>
                <a:cs typeface="Calibri" panose="020F0502020204030204" pitchFamily="34" charset="0"/>
              </a:rPr>
              <a:t>Viruses</a:t>
            </a:r>
            <a:r>
              <a:rPr lang="en-US" sz="5600" dirty="0" err="1">
                <a:latin typeface="Calibri" panose="020F0502020204030204" pitchFamily="34" charset="0"/>
                <a:cs typeface="Calibri" panose="020F0502020204030204" pitchFamily="34" charset="0"/>
              </a:rPr>
              <a:t>:</a:t>
            </a:r>
            <a:r>
              <a:rPr lang="en-US" sz="5600" i="1" dirty="0" err="1">
                <a:latin typeface="Calibri" panose="020F0502020204030204" pitchFamily="34" charset="0"/>
                <a:cs typeface="Calibri" panose="020F0502020204030204" pitchFamily="34" charset="0"/>
              </a:rPr>
              <a:t>Agents</a:t>
            </a:r>
            <a:r>
              <a:rPr lang="en-US" sz="5600" dirty="0">
                <a:latin typeface="Calibri" panose="020F0502020204030204" pitchFamily="34" charset="0"/>
                <a:cs typeface="Calibri" panose="020F0502020204030204" pitchFamily="34" charset="0"/>
              </a:rPr>
              <a:t> </a:t>
            </a:r>
            <a:r>
              <a:rPr lang="en-US" sz="5600" i="1" dirty="0">
                <a:latin typeface="Calibri" panose="020F0502020204030204" pitchFamily="34" charset="0"/>
                <a:cs typeface="Calibri" panose="020F0502020204030204" pitchFamily="34" charset="0"/>
              </a:rPr>
              <a:t>of</a:t>
            </a:r>
            <a:r>
              <a:rPr lang="en-US" sz="5600" dirty="0">
                <a:latin typeface="Calibri" panose="020F0502020204030204" pitchFamily="34" charset="0"/>
                <a:cs typeface="Calibri" panose="020F0502020204030204" pitchFamily="34" charset="0"/>
              </a:rPr>
              <a:t> </a:t>
            </a:r>
            <a:r>
              <a:rPr lang="en-US" sz="5600" i="1" dirty="0">
                <a:latin typeface="Calibri" panose="020F0502020204030204" pitchFamily="34" charset="0"/>
                <a:cs typeface="Calibri" panose="020F0502020204030204" pitchFamily="34" charset="0"/>
              </a:rPr>
              <a:t>Evolutionary</a:t>
            </a:r>
            <a:r>
              <a:rPr lang="en-US" sz="5600" dirty="0">
                <a:latin typeface="Calibri" panose="020F0502020204030204" pitchFamily="34" charset="0"/>
                <a:cs typeface="Calibri" panose="020F0502020204030204" pitchFamily="34" charset="0"/>
              </a:rPr>
              <a:t> </a:t>
            </a:r>
            <a:r>
              <a:rPr lang="en-US" sz="5600" i="1" dirty="0" err="1">
                <a:latin typeface="Calibri" panose="020F0502020204030204" pitchFamily="34" charset="0"/>
                <a:cs typeface="Calibri" panose="020F0502020204030204" pitchFamily="34" charset="0"/>
              </a:rPr>
              <a:t>Invention</a:t>
            </a:r>
            <a:r>
              <a:rPr lang="en-US" sz="5600" dirty="0" err="1">
                <a:latin typeface="Calibri" panose="020F0502020204030204" pitchFamily="34" charset="0"/>
                <a:cs typeface="Calibri" panose="020F0502020204030204" pitchFamily="34" charset="0"/>
              </a:rPr>
              <a:t>.Cambridge,MA:Hardvard</a:t>
            </a:r>
            <a:r>
              <a:rPr lang="en-US" sz="5600" dirty="0">
                <a:latin typeface="Calibri" panose="020F0502020204030204" pitchFamily="34" charset="0"/>
                <a:cs typeface="Calibri" panose="020F0502020204030204" pitchFamily="34" charset="0"/>
              </a:rPr>
              <a:t> University Press.</a:t>
            </a:r>
            <a:endParaRPr lang="en-GB" sz="5600" dirty="0">
              <a:latin typeface="Calibri" panose="020F0502020204030204" pitchFamily="34" charset="0"/>
              <a:cs typeface="Calibri" panose="020F0502020204030204" pitchFamily="34" charset="0"/>
            </a:endParaRPr>
          </a:p>
          <a:p>
            <a:pPr marL="0" indent="0">
              <a:buNone/>
            </a:pPr>
            <a:r>
              <a:rPr lang="en-US" sz="5600" dirty="0" err="1">
                <a:latin typeface="Calibri" panose="020F0502020204030204" pitchFamily="34" charset="0"/>
                <a:cs typeface="Calibri" panose="020F0502020204030204" pitchFamily="34" charset="0"/>
              </a:rPr>
              <a:t>Crosby,A</a:t>
            </a:r>
            <a:r>
              <a:rPr lang="en-US" sz="5600" dirty="0">
                <a:latin typeface="Calibri" panose="020F0502020204030204" pitchFamily="34" charset="0"/>
                <a:cs typeface="Calibri" panose="020F0502020204030204" pitchFamily="34" charset="0"/>
              </a:rPr>
              <a:t>.(2003)</a:t>
            </a:r>
            <a:r>
              <a:rPr lang="en-US" sz="5600" i="1" dirty="0">
                <a:latin typeface="Calibri" panose="020F0502020204030204" pitchFamily="34" charset="0"/>
                <a:cs typeface="Calibri" panose="020F0502020204030204" pitchFamily="34" charset="0"/>
              </a:rPr>
              <a:t>America</a:t>
            </a:r>
            <a:r>
              <a:rPr lang="en-US" sz="5600" dirty="0">
                <a:latin typeface="Calibri" panose="020F0502020204030204" pitchFamily="34" charset="0"/>
                <a:cs typeface="Calibri" panose="020F0502020204030204" pitchFamily="34" charset="0"/>
              </a:rPr>
              <a:t>`</a:t>
            </a:r>
            <a:r>
              <a:rPr lang="en-US" sz="5600" i="1" dirty="0">
                <a:latin typeface="Calibri" panose="020F0502020204030204" pitchFamily="34" charset="0"/>
                <a:cs typeface="Calibri" panose="020F0502020204030204" pitchFamily="34" charset="0"/>
              </a:rPr>
              <a:t>s</a:t>
            </a:r>
            <a:r>
              <a:rPr lang="en-US" sz="5600" dirty="0">
                <a:latin typeface="Calibri" panose="020F0502020204030204" pitchFamily="34" charset="0"/>
                <a:cs typeface="Calibri" panose="020F0502020204030204" pitchFamily="34" charset="0"/>
              </a:rPr>
              <a:t> </a:t>
            </a:r>
            <a:r>
              <a:rPr lang="en-US" sz="5600" i="1" dirty="0">
                <a:latin typeface="Calibri" panose="020F0502020204030204" pitchFamily="34" charset="0"/>
                <a:cs typeface="Calibri" panose="020F0502020204030204" pitchFamily="34" charset="0"/>
              </a:rPr>
              <a:t>forgotten</a:t>
            </a:r>
            <a:r>
              <a:rPr lang="en-US" sz="5600" dirty="0">
                <a:latin typeface="Calibri" panose="020F0502020204030204" pitchFamily="34" charset="0"/>
                <a:cs typeface="Calibri" panose="020F0502020204030204" pitchFamily="34" charset="0"/>
              </a:rPr>
              <a:t> </a:t>
            </a:r>
            <a:r>
              <a:rPr lang="en-US" sz="5600" i="1" dirty="0">
                <a:latin typeface="Calibri" panose="020F0502020204030204" pitchFamily="34" charset="0"/>
                <a:cs typeface="Calibri" panose="020F0502020204030204" pitchFamily="34" charset="0"/>
              </a:rPr>
              <a:t>pandemic: the</a:t>
            </a:r>
            <a:r>
              <a:rPr lang="en-US" sz="5600" dirty="0">
                <a:latin typeface="Calibri" panose="020F0502020204030204" pitchFamily="34" charset="0"/>
                <a:cs typeface="Calibri" panose="020F0502020204030204" pitchFamily="34" charset="0"/>
              </a:rPr>
              <a:t> </a:t>
            </a:r>
            <a:r>
              <a:rPr lang="en-US" sz="5600" i="1" dirty="0">
                <a:latin typeface="Calibri" panose="020F0502020204030204" pitchFamily="34" charset="0"/>
                <a:cs typeface="Calibri" panose="020F0502020204030204" pitchFamily="34" charset="0"/>
              </a:rPr>
              <a:t>influenza</a:t>
            </a:r>
            <a:r>
              <a:rPr lang="en-US" sz="5600" dirty="0">
                <a:latin typeface="Calibri" panose="020F0502020204030204" pitchFamily="34" charset="0"/>
                <a:cs typeface="Calibri" panose="020F0502020204030204" pitchFamily="34" charset="0"/>
              </a:rPr>
              <a:t> </a:t>
            </a:r>
            <a:r>
              <a:rPr lang="en-US" sz="5600" i="1" dirty="0">
                <a:latin typeface="Calibri" panose="020F0502020204030204" pitchFamily="34" charset="0"/>
                <a:cs typeface="Calibri" panose="020F0502020204030204" pitchFamily="34" charset="0"/>
              </a:rPr>
              <a:t>of</a:t>
            </a:r>
            <a:r>
              <a:rPr lang="en-US" sz="5600" dirty="0">
                <a:latin typeface="Calibri" panose="020F0502020204030204" pitchFamily="34" charset="0"/>
                <a:cs typeface="Calibri" panose="020F0502020204030204" pitchFamily="34" charset="0"/>
              </a:rPr>
              <a:t> </a:t>
            </a:r>
            <a:r>
              <a:rPr lang="en-US" sz="5600" i="1" dirty="0">
                <a:latin typeface="Calibri" panose="020F0502020204030204" pitchFamily="34" charset="0"/>
                <a:cs typeface="Calibri" panose="020F0502020204030204" pitchFamily="34" charset="0"/>
              </a:rPr>
              <a:t>1918.2nd</a:t>
            </a:r>
            <a:r>
              <a:rPr lang="en-US" sz="5600" dirty="0">
                <a:latin typeface="Calibri" panose="020F0502020204030204" pitchFamily="34" charset="0"/>
                <a:cs typeface="Calibri" panose="020F0502020204030204" pitchFamily="34" charset="0"/>
              </a:rPr>
              <a:t> </a:t>
            </a:r>
            <a:r>
              <a:rPr lang="en-US" sz="5600" dirty="0" err="1">
                <a:latin typeface="Calibri" panose="020F0502020204030204" pitchFamily="34" charset="0"/>
                <a:cs typeface="Calibri" panose="020F0502020204030204" pitchFamily="34" charset="0"/>
              </a:rPr>
              <a:t>ed.Cambridge</a:t>
            </a:r>
            <a:r>
              <a:rPr lang="en-US" sz="5600" dirty="0">
                <a:latin typeface="Calibri" panose="020F0502020204030204" pitchFamily="34" charset="0"/>
                <a:cs typeface="Calibri" panose="020F0502020204030204" pitchFamily="34" charset="0"/>
              </a:rPr>
              <a:t> University Press.</a:t>
            </a:r>
            <a:endParaRPr lang="en-GB" sz="5600" dirty="0">
              <a:latin typeface="Calibri" panose="020F0502020204030204" pitchFamily="34" charset="0"/>
              <a:cs typeface="Calibri" panose="020F0502020204030204" pitchFamily="34" charset="0"/>
            </a:endParaRPr>
          </a:p>
          <a:p>
            <a:pPr marL="0" indent="0">
              <a:buNone/>
            </a:pPr>
            <a:r>
              <a:rPr lang="en-US" sz="5600" dirty="0">
                <a:latin typeface="Calibri" panose="020F0502020204030204" pitchFamily="34" charset="0"/>
                <a:cs typeface="Calibri" panose="020F0502020204030204" pitchFamily="34" charset="0"/>
              </a:rPr>
              <a:t>De Roches </a:t>
            </a:r>
            <a:r>
              <a:rPr lang="en-US" sz="5600" dirty="0" err="1">
                <a:latin typeface="Calibri" panose="020F0502020204030204" pitchFamily="34" charset="0"/>
                <a:cs typeface="Calibri" panose="020F0502020204030204" pitchFamily="34" charset="0"/>
              </a:rPr>
              <a:t>A,Paradis</a:t>
            </a:r>
            <a:r>
              <a:rPr lang="en-US" sz="5600" dirty="0">
                <a:latin typeface="Calibri" panose="020F0502020204030204" pitchFamily="34" charset="0"/>
                <a:cs typeface="Calibri" panose="020F0502020204030204" pitchFamily="34" charset="0"/>
              </a:rPr>
              <a:t> </a:t>
            </a:r>
            <a:r>
              <a:rPr lang="en-US" sz="5600" dirty="0" err="1">
                <a:latin typeface="Calibri" panose="020F0502020204030204" pitchFamily="34" charset="0"/>
                <a:cs typeface="Calibri" panose="020F0502020204030204" pitchFamily="34" charset="0"/>
              </a:rPr>
              <a:t>L,Gagnor</a:t>
            </a:r>
            <a:r>
              <a:rPr lang="en-US" sz="5600" dirty="0">
                <a:latin typeface="Calibri" panose="020F0502020204030204" pitchFamily="34" charset="0"/>
                <a:cs typeface="Calibri" panose="020F0502020204030204" pitchFamily="34" charset="0"/>
              </a:rPr>
              <a:t> R.(2012)``</a:t>
            </a:r>
            <a:r>
              <a:rPr lang="en-US" sz="5600" i="1" dirty="0">
                <a:latin typeface="Calibri" panose="020F0502020204030204" pitchFamily="34" charset="0"/>
                <a:cs typeface="Calibri" panose="020F0502020204030204" pitchFamily="34" charset="0"/>
              </a:rPr>
              <a:t>Egg-allergic </a:t>
            </a:r>
            <a:r>
              <a:rPr lang="en-US" sz="5600" i="1" dirty="0" err="1">
                <a:latin typeface="Calibri" panose="020F0502020204030204" pitchFamily="34" charset="0"/>
                <a:cs typeface="Calibri" panose="020F0502020204030204" pitchFamily="34" charset="0"/>
              </a:rPr>
              <a:t>patiens</a:t>
            </a:r>
            <a:r>
              <a:rPr lang="en-US" sz="5600" i="1" dirty="0">
                <a:latin typeface="Calibri" panose="020F0502020204030204" pitchFamily="34" charset="0"/>
                <a:cs typeface="Calibri" panose="020F0502020204030204" pitchFamily="34" charset="0"/>
              </a:rPr>
              <a:t> can be safety vaccinated against </a:t>
            </a:r>
            <a:r>
              <a:rPr lang="en-US" sz="5600" i="1" dirty="0" err="1">
                <a:latin typeface="Calibri" panose="020F0502020204030204" pitchFamily="34" charset="0"/>
                <a:cs typeface="Calibri" panose="020F0502020204030204" pitchFamily="34" charset="0"/>
              </a:rPr>
              <a:t>influenza</a:t>
            </a:r>
            <a:r>
              <a:rPr lang="en-US" sz="5600" dirty="0" err="1">
                <a:latin typeface="Calibri" panose="020F0502020204030204" pitchFamily="34" charset="0"/>
                <a:cs typeface="Calibri" panose="020F0502020204030204" pitchFamily="34" charset="0"/>
              </a:rPr>
              <a:t>``J</a:t>
            </a:r>
            <a:r>
              <a:rPr lang="en-US" sz="5600" dirty="0">
                <a:latin typeface="Calibri" panose="020F0502020204030204" pitchFamily="34" charset="0"/>
                <a:cs typeface="Calibri" panose="020F0502020204030204" pitchFamily="34" charset="0"/>
              </a:rPr>
              <a:t> Allergy Clin Immunol,130(5),pp1213-6</a:t>
            </a:r>
          </a:p>
          <a:p>
            <a:pPr marL="0" indent="0">
              <a:buNone/>
            </a:pPr>
            <a:r>
              <a:rPr lang="en-US" sz="5600" dirty="0" err="1">
                <a:latin typeface="Calibri" panose="020F0502020204030204" pitchFamily="34" charset="0"/>
                <a:cs typeface="Calibri" panose="020F0502020204030204" pitchFamily="34" charset="0"/>
              </a:rPr>
              <a:t>Dominich</a:t>
            </a:r>
            <a:r>
              <a:rPr lang="en-US" sz="5600" dirty="0">
                <a:latin typeface="Calibri" panose="020F0502020204030204" pitchFamily="34" charset="0"/>
                <a:cs typeface="Calibri" panose="020F0502020204030204" pitchFamily="34" charset="0"/>
              </a:rPr>
              <a:t> </a:t>
            </a:r>
            <a:r>
              <a:rPr lang="en-US" sz="5600" dirty="0" err="1">
                <a:latin typeface="Calibri" panose="020F0502020204030204" pitchFamily="34" charset="0"/>
                <a:cs typeface="Calibri" panose="020F0502020204030204" pitchFamily="34" charset="0"/>
              </a:rPr>
              <a:t>A,Arata</a:t>
            </a:r>
            <a:r>
              <a:rPr lang="en-US" sz="5600" dirty="0">
                <a:latin typeface="Calibri" panose="020F0502020204030204" pitchFamily="34" charset="0"/>
                <a:cs typeface="Calibri" panose="020F0502020204030204" pitchFamily="34" charset="0"/>
              </a:rPr>
              <a:t> </a:t>
            </a:r>
            <a:r>
              <a:rPr lang="en-US" sz="5600" dirty="0" err="1">
                <a:latin typeface="Calibri" panose="020F0502020204030204" pitchFamily="34" charset="0"/>
                <a:cs typeface="Calibri" panose="020F0502020204030204" pitchFamily="34" charset="0"/>
              </a:rPr>
              <a:t>L,Amiazia</a:t>
            </a:r>
            <a:r>
              <a:rPr lang="en-US" sz="5600" dirty="0">
                <a:latin typeface="Calibri" panose="020F0502020204030204" pitchFamily="34" charset="0"/>
                <a:cs typeface="Calibri" panose="020F0502020204030204" pitchFamily="34" charset="0"/>
              </a:rPr>
              <a:t> D.(2017)Effectiveness of MF59-adjuvanted seasonal influenza vaccine in the </a:t>
            </a:r>
            <a:r>
              <a:rPr lang="en-US" sz="5600" dirty="0" err="1">
                <a:latin typeface="Calibri" panose="020F0502020204030204" pitchFamily="34" charset="0"/>
                <a:cs typeface="Calibri" panose="020F0502020204030204" pitchFamily="34" charset="0"/>
              </a:rPr>
              <a:t>elderly:A</a:t>
            </a:r>
            <a:r>
              <a:rPr lang="en-US" sz="5600" dirty="0">
                <a:latin typeface="Calibri" panose="020F0502020204030204" pitchFamily="34" charset="0"/>
                <a:cs typeface="Calibri" panose="020F0502020204030204" pitchFamily="34" charset="0"/>
              </a:rPr>
              <a:t> systematic review and meta-analyses.</a:t>
            </a:r>
            <a:r>
              <a:rPr lang="en-US" sz="5600" i="1" dirty="0">
                <a:latin typeface="Calibri" panose="020F0502020204030204" pitchFamily="34" charset="0"/>
                <a:cs typeface="Calibri" panose="020F0502020204030204" pitchFamily="34" charset="0"/>
              </a:rPr>
              <a:t>Vaccine</a:t>
            </a:r>
            <a:r>
              <a:rPr lang="en-US" sz="5600" dirty="0">
                <a:latin typeface="Calibri" panose="020F0502020204030204" pitchFamily="34" charset="0"/>
                <a:cs typeface="Calibri" panose="020F0502020204030204" pitchFamily="34" charset="0"/>
              </a:rPr>
              <a:t>,35(2017),pp513-520</a:t>
            </a:r>
            <a:endParaRPr lang="en-GB" sz="5600" dirty="0">
              <a:latin typeface="Calibri" panose="020F0502020204030204" pitchFamily="34" charset="0"/>
              <a:cs typeface="Calibri" panose="020F0502020204030204" pitchFamily="34" charset="0"/>
            </a:endParaRPr>
          </a:p>
          <a:p>
            <a:pPr marL="0" indent="0">
              <a:buNone/>
            </a:pPr>
            <a:r>
              <a:rPr lang="pl-PL" sz="5600" dirty="0" err="1">
                <a:latin typeface="Calibri" panose="020F0502020204030204" pitchFamily="34" charset="0"/>
                <a:cs typeface="Calibri" panose="020F0502020204030204" pitchFamily="34" charset="0"/>
              </a:rPr>
              <a:t>Fccmg.com</a:t>
            </a:r>
            <a:r>
              <a:rPr lang="pl-PL" sz="5600" dirty="0">
                <a:latin typeface="Calibri" panose="020F0502020204030204" pitchFamily="34" charset="0"/>
                <a:cs typeface="Calibri" panose="020F0502020204030204" pitchFamily="34" charset="0"/>
              </a:rPr>
              <a:t>. 2021. </a:t>
            </a:r>
            <a:r>
              <a:rPr lang="pl-PL" sz="5600" i="1" dirty="0" err="1">
                <a:latin typeface="Calibri" panose="020F0502020204030204" pitchFamily="34" charset="0"/>
                <a:cs typeface="Calibri" panose="020F0502020204030204" pitchFamily="34" charset="0"/>
              </a:rPr>
              <a:t>Types</a:t>
            </a:r>
            <a:r>
              <a:rPr lang="pl-PL" sz="5600" i="1" dirty="0">
                <a:latin typeface="Calibri" panose="020F0502020204030204" pitchFamily="34" charset="0"/>
                <a:cs typeface="Calibri" panose="020F0502020204030204" pitchFamily="34" charset="0"/>
              </a:rPr>
              <a:t> of </a:t>
            </a:r>
            <a:r>
              <a:rPr lang="pl-PL" sz="5600" i="1" dirty="0" err="1">
                <a:latin typeface="Calibri" panose="020F0502020204030204" pitchFamily="34" charset="0"/>
                <a:cs typeface="Calibri" panose="020F0502020204030204" pitchFamily="34" charset="0"/>
              </a:rPr>
              <a:t>Flu</a:t>
            </a:r>
            <a:r>
              <a:rPr lang="pl-PL" sz="5600" i="1" dirty="0">
                <a:latin typeface="Calibri" panose="020F0502020204030204" pitchFamily="34" charset="0"/>
                <a:cs typeface="Calibri" panose="020F0502020204030204" pitchFamily="34" charset="0"/>
              </a:rPr>
              <a:t>: </a:t>
            </a:r>
            <a:r>
              <a:rPr lang="pl-PL" sz="5600" i="1" dirty="0" err="1">
                <a:latin typeface="Calibri" panose="020F0502020204030204" pitchFamily="34" charset="0"/>
                <a:cs typeface="Calibri" panose="020F0502020204030204" pitchFamily="34" charset="0"/>
              </a:rPr>
              <a:t>Causes</a:t>
            </a:r>
            <a:r>
              <a:rPr lang="pl-PL" sz="5600" i="1" dirty="0">
                <a:latin typeface="Calibri" panose="020F0502020204030204" pitchFamily="34" charset="0"/>
                <a:cs typeface="Calibri" panose="020F0502020204030204" pitchFamily="34" charset="0"/>
              </a:rPr>
              <a:t>, </a:t>
            </a:r>
            <a:r>
              <a:rPr lang="pl-PL" sz="5600" i="1" dirty="0" err="1">
                <a:latin typeface="Calibri" panose="020F0502020204030204" pitchFamily="34" charset="0"/>
                <a:cs typeface="Calibri" panose="020F0502020204030204" pitchFamily="34" charset="0"/>
              </a:rPr>
              <a:t>Symptoms</a:t>
            </a:r>
            <a:r>
              <a:rPr lang="pl-PL" sz="5600" i="1" dirty="0">
                <a:latin typeface="Calibri" panose="020F0502020204030204" pitchFamily="34" charset="0"/>
                <a:cs typeface="Calibri" panose="020F0502020204030204" pitchFamily="34" charset="0"/>
              </a:rPr>
              <a:t> &amp; </a:t>
            </a:r>
            <a:r>
              <a:rPr lang="pl-PL" sz="5600" i="1" dirty="0" err="1">
                <a:latin typeface="Calibri" panose="020F0502020204030204" pitchFamily="34" charset="0"/>
                <a:cs typeface="Calibri" panose="020F0502020204030204" pitchFamily="34" charset="0"/>
              </a:rPr>
              <a:t>Prevention</a:t>
            </a:r>
            <a:r>
              <a:rPr lang="pl-PL" sz="5600" i="1" dirty="0">
                <a:latin typeface="Calibri" panose="020F0502020204030204" pitchFamily="34" charset="0"/>
                <a:cs typeface="Calibri" panose="020F0502020204030204" pitchFamily="34" charset="0"/>
              </a:rPr>
              <a:t> </a:t>
            </a:r>
            <a:r>
              <a:rPr lang="pl-PL" sz="5600" i="1" dirty="0" err="1">
                <a:latin typeface="Calibri" panose="020F0502020204030204" pitchFamily="34" charset="0"/>
                <a:cs typeface="Calibri" panose="020F0502020204030204" pitchFamily="34" charset="0"/>
              </a:rPr>
              <a:t>Tips</a:t>
            </a:r>
            <a:r>
              <a:rPr lang="pl-PL" sz="5600" dirty="0">
                <a:latin typeface="Calibri" panose="020F0502020204030204" pitchFamily="34" charset="0"/>
                <a:cs typeface="Calibri" panose="020F0502020204030204" pitchFamily="34" charset="0"/>
              </a:rPr>
              <a:t>. [online] </a:t>
            </a:r>
            <a:endParaRPr lang="en-GB" sz="5600" dirty="0">
              <a:latin typeface="Calibri" panose="020F0502020204030204" pitchFamily="34" charset="0"/>
              <a:cs typeface="Calibri" panose="020F0502020204030204" pitchFamily="34" charset="0"/>
            </a:endParaRPr>
          </a:p>
          <a:p>
            <a:pPr marL="0" indent="0">
              <a:buNone/>
            </a:pPr>
            <a:r>
              <a:rPr lang="en-GB" sz="5600" dirty="0">
                <a:latin typeface="Calibri" panose="020F0502020204030204" pitchFamily="34" charset="0"/>
                <a:cs typeface="Calibri" panose="020F0502020204030204" pitchFamily="34" charset="0"/>
              </a:rPr>
              <a:t>Flu Graph. </a:t>
            </a:r>
            <a:r>
              <a:rPr lang="en-GB" sz="5600" dirty="0" err="1">
                <a:latin typeface="Calibri" panose="020F0502020204030204" pitchFamily="34" charset="0"/>
                <a:cs typeface="Calibri" panose="020F0502020204030204" pitchFamily="34" charset="0"/>
              </a:rPr>
              <a:t>www.wales.nhs.uk</a:t>
            </a:r>
            <a:r>
              <a:rPr lang="en-GB" sz="5600" dirty="0">
                <a:latin typeface="Calibri" panose="020F0502020204030204" pitchFamily="34" charset="0"/>
                <a:cs typeface="Calibri" panose="020F0502020204030204" pitchFamily="34" charset="0"/>
              </a:rPr>
              <a:t>/sites 3/documents/457/flu graph2.</a:t>
            </a:r>
          </a:p>
          <a:p>
            <a:pPr marL="0" indent="0">
              <a:buNone/>
            </a:pPr>
            <a:r>
              <a:rPr lang="pl-PL" sz="5600" dirty="0" err="1">
                <a:latin typeface="Calibri" panose="020F0502020204030204" pitchFamily="34" charset="0"/>
                <a:cs typeface="Calibri" panose="020F0502020204030204" pitchFamily="34" charset="0"/>
              </a:rPr>
              <a:t>Genetic</a:t>
            </a:r>
            <a:r>
              <a:rPr lang="pl-PL" sz="5600" dirty="0">
                <a:latin typeface="Calibri" panose="020F0502020204030204" pitchFamily="34" charset="0"/>
                <a:cs typeface="Calibri" panose="020F0502020204030204" pitchFamily="34" charset="0"/>
              </a:rPr>
              <a:t> versus </a:t>
            </a:r>
            <a:r>
              <a:rPr lang="pl-PL" sz="5600" dirty="0" err="1">
                <a:latin typeface="Calibri" panose="020F0502020204030204" pitchFamily="34" charset="0"/>
                <a:cs typeface="Calibri" panose="020F0502020204030204" pitchFamily="34" charset="0"/>
              </a:rPr>
              <a:t>antigenic</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differences</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among</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highly</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pathogenic</a:t>
            </a:r>
            <a:r>
              <a:rPr lang="pl-PL" sz="5600" dirty="0">
                <a:latin typeface="Calibri" panose="020F0502020204030204" pitchFamily="34" charset="0"/>
                <a:cs typeface="Calibri" panose="020F0502020204030204" pitchFamily="34" charset="0"/>
              </a:rPr>
              <a:t> H5N1 </a:t>
            </a:r>
            <a:r>
              <a:rPr lang="pl-PL" sz="5600" dirty="0" err="1">
                <a:latin typeface="Calibri" panose="020F0502020204030204" pitchFamily="34" charset="0"/>
                <a:cs typeface="Calibri" panose="020F0502020204030204" pitchFamily="34" charset="0"/>
              </a:rPr>
              <a:t>avian</a:t>
            </a:r>
            <a:r>
              <a:rPr lang="pl-PL" sz="5600" dirty="0">
                <a:latin typeface="Calibri" panose="020F0502020204030204" pitchFamily="34" charset="0"/>
                <a:cs typeface="Calibri" panose="020F0502020204030204" pitchFamily="34" charset="0"/>
              </a:rPr>
              <a:t> influenza A </a:t>
            </a:r>
            <a:r>
              <a:rPr lang="pl-PL" sz="5600" dirty="0" err="1">
                <a:latin typeface="Calibri" panose="020F0502020204030204" pitchFamily="34" charset="0"/>
                <a:cs typeface="Calibri" panose="020F0502020204030204" pitchFamily="34" charset="0"/>
              </a:rPr>
              <a:t>viruses</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Consequences</a:t>
            </a:r>
            <a:r>
              <a:rPr lang="pl-PL" sz="5600" dirty="0">
                <a:latin typeface="Calibri" panose="020F0502020204030204" pitchFamily="34" charset="0"/>
                <a:cs typeface="Calibri" panose="020F0502020204030204" pitchFamily="34" charset="0"/>
              </a:rPr>
              <a:t> for </a:t>
            </a:r>
            <a:r>
              <a:rPr lang="pl-PL" sz="5600" dirty="0" err="1">
                <a:latin typeface="Calibri" panose="020F0502020204030204" pitchFamily="34" charset="0"/>
                <a:cs typeface="Calibri" panose="020F0502020204030204" pitchFamily="34" charset="0"/>
              </a:rPr>
              <a:t>vaccine</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strain</a:t>
            </a:r>
            <a:r>
              <a:rPr lang="pl-PL" sz="5600" dirty="0">
                <a:latin typeface="Calibri" panose="020F0502020204030204" pitchFamily="34" charset="0"/>
                <a:cs typeface="Calibri" panose="020F0502020204030204" pitchFamily="34" charset="0"/>
              </a:rPr>
              <a:t> </a:t>
            </a:r>
            <a:r>
              <a:rPr lang="pl-PL" sz="5600" dirty="0" err="1">
                <a:latin typeface="Calibri" panose="020F0502020204030204" pitchFamily="34" charset="0"/>
                <a:cs typeface="Calibri" panose="020F0502020204030204" pitchFamily="34" charset="0"/>
              </a:rPr>
              <a:t>selection</a:t>
            </a:r>
            <a:r>
              <a:rPr lang="pl-PL" sz="5600" dirty="0">
                <a:latin typeface="Calibri" panose="020F0502020204030204" pitchFamily="34" charset="0"/>
                <a:cs typeface="Calibri" panose="020F0502020204030204" pitchFamily="34" charset="0"/>
              </a:rPr>
              <a:t>. </a:t>
            </a:r>
            <a:r>
              <a:rPr lang="pl-PL" sz="5600" i="1" dirty="0" err="1">
                <a:latin typeface="Calibri" panose="020F0502020204030204" pitchFamily="34" charset="0"/>
                <a:cs typeface="Calibri" panose="020F0502020204030204" pitchFamily="34" charset="0"/>
              </a:rPr>
              <a:t>Virology</a:t>
            </a:r>
            <a:r>
              <a:rPr lang="pl-PL" sz="5600" i="1" dirty="0">
                <a:latin typeface="Calibri" panose="020F0502020204030204" pitchFamily="34" charset="0"/>
                <a:cs typeface="Calibri" panose="020F0502020204030204" pitchFamily="34" charset="0"/>
              </a:rPr>
              <a:t> (New York, N.Y.)</a:t>
            </a:r>
            <a:r>
              <a:rPr lang="pl-PL" sz="5600" dirty="0">
                <a:latin typeface="Calibri" panose="020F0502020204030204" pitchFamily="34" charset="0"/>
                <a:cs typeface="Calibri" panose="020F0502020204030204" pitchFamily="34" charset="0"/>
              </a:rPr>
              <a:t>. [Online] 50383–93 </a:t>
            </a:r>
            <a:endParaRPr lang="en-GB" sz="5600" dirty="0">
              <a:latin typeface="Calibri" panose="020F0502020204030204" pitchFamily="34" charset="0"/>
              <a:cs typeface="Calibri" panose="020F0502020204030204" pitchFamily="34" charset="0"/>
            </a:endParaRPr>
          </a:p>
          <a:p>
            <a:pPr marL="0" indent="0">
              <a:buNone/>
            </a:pPr>
            <a:endParaRPr lang="en-GB" sz="2900" dirty="0">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35459318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6678-EE42-DD48-A5A4-F9059EEB134B}"/>
              </a:ext>
            </a:extLst>
          </p:cNvPr>
          <p:cNvSpPr>
            <a:spLocks noGrp="1"/>
          </p:cNvSpPr>
          <p:nvPr>
            <p:ph type="title"/>
          </p:nvPr>
        </p:nvSpPr>
        <p:spPr>
          <a:xfrm>
            <a:off x="308344" y="333228"/>
            <a:ext cx="10515600" cy="1325563"/>
          </a:xfrm>
        </p:spPr>
        <p:txBody>
          <a:bodyPr/>
          <a:lstStyle/>
          <a:p>
            <a:r>
              <a:rPr lang="en-US" dirty="0"/>
              <a:t>Master Reference list 3</a:t>
            </a:r>
          </a:p>
        </p:txBody>
      </p:sp>
      <p:sp>
        <p:nvSpPr>
          <p:cNvPr id="3" name="Content Placeholder 2">
            <a:extLst>
              <a:ext uri="{FF2B5EF4-FFF2-40B4-BE49-F238E27FC236}">
                <a16:creationId xmlns:a16="http://schemas.microsoft.com/office/drawing/2014/main" id="{4707E441-290A-BC4F-8022-2C9466A500F8}"/>
              </a:ext>
            </a:extLst>
          </p:cNvPr>
          <p:cNvSpPr>
            <a:spLocks noGrp="1"/>
          </p:cNvSpPr>
          <p:nvPr>
            <p:ph idx="1"/>
          </p:nvPr>
        </p:nvSpPr>
        <p:spPr>
          <a:xfrm>
            <a:off x="308344" y="1929384"/>
            <a:ext cx="11045456" cy="4705332"/>
          </a:xfrm>
        </p:spPr>
        <p:txBody>
          <a:bodyPr>
            <a:normAutofit fontScale="62500" lnSpcReduction="20000"/>
          </a:bodyPr>
          <a:lstStyle/>
          <a:p>
            <a:pPr marL="0" indent="0">
              <a:buNone/>
            </a:pPr>
            <a:r>
              <a:rPr lang="pl-PL" dirty="0" err="1">
                <a:latin typeface="Calibri" panose="020F0502020204030204" pitchFamily="34" charset="0"/>
                <a:cs typeface="Calibri" panose="020F0502020204030204" pitchFamily="34" charset="0"/>
              </a:rPr>
              <a:t>Halvorsen</a:t>
            </a:r>
            <a:r>
              <a:rPr lang="pl-PL" dirty="0">
                <a:latin typeface="Calibri" panose="020F0502020204030204" pitchFamily="34" charset="0"/>
                <a:cs typeface="Calibri" panose="020F0502020204030204" pitchFamily="34" charset="0"/>
              </a:rPr>
              <a:t>, R., </a:t>
            </a:r>
            <a:r>
              <a:rPr lang="pl-PL" dirty="0" err="1">
                <a:latin typeface="Calibri" panose="020F0502020204030204" pitchFamily="34" charset="0"/>
                <a:cs typeface="Calibri" panose="020F0502020204030204" pitchFamily="34" charset="0"/>
              </a:rPr>
              <a:t>n.d</a:t>
            </a:r>
            <a:r>
              <a:rPr lang="pl-PL" dirty="0">
                <a:latin typeface="Calibri" panose="020F0502020204030204" pitchFamily="34" charset="0"/>
                <a:cs typeface="Calibri" panose="020F0502020204030204" pitchFamily="34" charset="0"/>
              </a:rPr>
              <a:t>. </a:t>
            </a:r>
            <a:r>
              <a:rPr lang="pl-PL" i="1" dirty="0" err="1">
                <a:latin typeface="Calibri" panose="020F0502020204030204" pitchFamily="34" charset="0"/>
                <a:cs typeface="Calibri" panose="020F0502020204030204" pitchFamily="34" charset="0"/>
              </a:rPr>
              <a:t>Vaccines</a:t>
            </a:r>
            <a:r>
              <a:rPr lang="pl-PL" dirty="0">
                <a:latin typeface="Calibri" panose="020F0502020204030204" pitchFamily="34" charset="0"/>
                <a:cs typeface="Calibri" panose="020F0502020204030204" pitchFamily="34" charset="0"/>
              </a:rPr>
              <a:t>. pp.199-202.</a:t>
            </a:r>
            <a:endParaRPr lang="en-GB" dirty="0">
              <a:latin typeface="Calibri" panose="020F0502020204030204" pitchFamily="34" charset="0"/>
              <a:cs typeface="Calibri" panose="020F0502020204030204" pitchFamily="34" charset="0"/>
            </a:endParaRPr>
          </a:p>
          <a:p>
            <a:pPr marL="0" indent="0">
              <a:buNone/>
            </a:pPr>
            <a:r>
              <a:rPr lang="en-GB" dirty="0" err="1">
                <a:latin typeface="Calibri" panose="020F0502020204030204" pitchFamily="34" charset="0"/>
                <a:cs typeface="Calibri" panose="020F0502020204030204" pitchFamily="34" charset="0"/>
              </a:rPr>
              <a:t>Hannoun</a:t>
            </a:r>
            <a:r>
              <a:rPr lang="en-GB" dirty="0">
                <a:latin typeface="Calibri" panose="020F0502020204030204" pitchFamily="34" charset="0"/>
                <a:cs typeface="Calibri" panose="020F0502020204030204" pitchFamily="34" charset="0"/>
              </a:rPr>
              <a:t>, C (2013) The Evolving History of Influenza Viruses and Influenza Vaccines. Vol.12, </a:t>
            </a:r>
            <a:r>
              <a:rPr lang="en-GB" dirty="0" err="1">
                <a:latin typeface="Calibri" panose="020F0502020204030204" pitchFamily="34" charset="0"/>
                <a:cs typeface="Calibri" panose="020F0502020204030204" pitchFamily="34" charset="0"/>
              </a:rPr>
              <a:t>Iss</a:t>
            </a:r>
            <a:r>
              <a:rPr lang="en-GB" dirty="0">
                <a:latin typeface="Calibri" panose="020F0502020204030204" pitchFamily="34" charset="0"/>
                <a:cs typeface="Calibri" panose="020F0502020204030204" pitchFamily="34" charset="0"/>
              </a:rPr>
              <a:t> 9.</a:t>
            </a:r>
          </a:p>
          <a:p>
            <a:pPr marL="0" indent="0">
              <a:buNone/>
            </a:pPr>
            <a:r>
              <a:rPr lang="en-US" dirty="0">
                <a:latin typeface="Calibri" panose="020F0502020204030204" pitchFamily="34" charset="0"/>
                <a:cs typeface="Calibri" panose="020F0502020204030204" pitchFamily="34" charset="0"/>
              </a:rPr>
              <a:t>International Society for Influenza and other Respiratory Virus Disease.(2007)</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JAMA (</a:t>
            </a:r>
            <a:r>
              <a:rPr lang="en-GB" dirty="0" err="1">
                <a:latin typeface="Calibri" panose="020F0502020204030204" pitchFamily="34" charset="0"/>
                <a:cs typeface="Calibri" panose="020F0502020204030204" pitchFamily="34" charset="0"/>
              </a:rPr>
              <a:t>Acsessed</a:t>
            </a:r>
            <a:r>
              <a:rPr lang="en-GB" dirty="0">
                <a:latin typeface="Calibri" panose="020F0502020204030204" pitchFamily="34" charset="0"/>
                <a:cs typeface="Calibri" panose="020F0502020204030204" pitchFamily="34" charset="0"/>
              </a:rPr>
              <a:t> 24th October 2021</a:t>
            </a:r>
          </a:p>
          <a:p>
            <a:pPr marL="0" indent="0">
              <a:buNone/>
            </a:pPr>
            <a:r>
              <a:rPr lang="en-GB" dirty="0">
                <a:latin typeface="Calibri" panose="020F0502020204030204" pitchFamily="34" charset="0"/>
                <a:cs typeface="Calibri" panose="020F0502020204030204" pitchFamily="34" charset="0"/>
              </a:rPr>
              <a:t>Jon Cohen (2004) ‘Immunizing Kids Against Flu May Prevent Deaths Among The Elderly’ (Accessed 21 October 2021)</a:t>
            </a:r>
          </a:p>
          <a:p>
            <a:pPr marL="0" indent="0">
              <a:buNone/>
            </a:pPr>
            <a:r>
              <a:rPr lang="en-GB" dirty="0" err="1">
                <a:latin typeface="Calibri" panose="020F0502020204030204" pitchFamily="34" charset="0"/>
                <a:cs typeface="Calibri" panose="020F0502020204030204" pitchFamily="34" charset="0"/>
              </a:rPr>
              <a:t>Kuszewski</a:t>
            </a:r>
            <a:r>
              <a:rPr lang="en-GB" dirty="0">
                <a:latin typeface="Calibri" panose="020F0502020204030204" pitchFamily="34" charset="0"/>
                <a:cs typeface="Calibri" panose="020F0502020204030204" pitchFamily="34" charset="0"/>
              </a:rPr>
              <a:t> K and </a:t>
            </a:r>
            <a:r>
              <a:rPr lang="en-GB" dirty="0" err="1">
                <a:latin typeface="Calibri" panose="020F0502020204030204" pitchFamily="34" charset="0"/>
                <a:cs typeface="Calibri" panose="020F0502020204030204" pitchFamily="34" charset="0"/>
              </a:rPr>
              <a:t>Brydak</a:t>
            </a:r>
            <a:r>
              <a:rPr lang="en-GB" dirty="0">
                <a:latin typeface="Calibri" panose="020F0502020204030204" pitchFamily="34" charset="0"/>
                <a:cs typeface="Calibri" panose="020F0502020204030204" pitchFamily="34" charset="0"/>
              </a:rPr>
              <a:t> L (2000) The Epidemiology and History of Influenza. </a:t>
            </a:r>
          </a:p>
          <a:p>
            <a:pPr marL="0" indent="0">
              <a:buNone/>
            </a:pPr>
            <a:r>
              <a:rPr lang="en-GB" dirty="0">
                <a:latin typeface="Calibri" panose="020F0502020204030204" pitchFamily="34" charset="0"/>
                <a:cs typeface="Calibri" panose="020F0502020204030204" pitchFamily="34" charset="0"/>
              </a:rPr>
              <a:t>Kwon (2021) ‘The Pandemic Crushed the Flu—What Happens When It Returns?’ (14 October 2021)</a:t>
            </a:r>
          </a:p>
          <a:p>
            <a:pPr marL="0" indent="0">
              <a:buNone/>
            </a:pPr>
            <a:r>
              <a:rPr lang="en-GB" dirty="0" err="1">
                <a:latin typeface="Calibri" panose="020F0502020204030204" pitchFamily="34" charset="0"/>
                <a:cs typeface="Calibri" panose="020F0502020204030204" pitchFamily="34" charset="0"/>
              </a:rPr>
              <a:t>LloydsPharmacy</a:t>
            </a:r>
            <a:r>
              <a:rPr lang="en-GB" dirty="0">
                <a:latin typeface="Calibri" panose="020F0502020204030204" pitchFamily="34" charset="0"/>
                <a:cs typeface="Calibri" panose="020F0502020204030204" pitchFamily="34" charset="0"/>
              </a:rPr>
              <a:t> Online Doctor (2021) </a:t>
            </a:r>
            <a:r>
              <a:rPr lang="en-GB" i="1" dirty="0">
                <a:latin typeface="Calibri" panose="020F0502020204030204" pitchFamily="34" charset="0"/>
                <a:cs typeface="Calibri" panose="020F0502020204030204" pitchFamily="34" charset="0"/>
              </a:rPr>
              <a:t>What flu treatments are there? </a:t>
            </a:r>
            <a:r>
              <a:rPr lang="en-GB" dirty="0">
                <a:latin typeface="Calibri" panose="020F0502020204030204" pitchFamily="34" charset="0"/>
                <a:cs typeface="Calibri" panose="020F0502020204030204" pitchFamily="34" charset="0"/>
              </a:rPr>
              <a:t>Available at: https://</a:t>
            </a:r>
            <a:r>
              <a:rPr lang="en-GB" dirty="0" err="1">
                <a:latin typeface="Calibri" panose="020F0502020204030204" pitchFamily="34" charset="0"/>
                <a:cs typeface="Calibri" panose="020F0502020204030204" pitchFamily="34" charset="0"/>
              </a:rPr>
              <a:t>onlinedoctor.lloydspharmacy.com</a:t>
            </a:r>
            <a:r>
              <a:rPr lang="en-GB" dirty="0">
                <a:latin typeface="Calibri" panose="020F0502020204030204" pitchFamily="34" charset="0"/>
                <a:cs typeface="Calibri" panose="020F0502020204030204" pitchFamily="34" charset="0"/>
              </a:rPr>
              <a:t>/</a:t>
            </a:r>
            <a:r>
              <a:rPr lang="en-GB" dirty="0" err="1">
                <a:latin typeface="Calibri" panose="020F0502020204030204" pitchFamily="34" charset="0"/>
                <a:cs typeface="Calibri" panose="020F0502020204030204" pitchFamily="34" charset="0"/>
              </a:rPr>
              <a:t>uk</a:t>
            </a:r>
            <a:r>
              <a:rPr lang="en-GB" dirty="0">
                <a:latin typeface="Calibri" panose="020F0502020204030204" pitchFamily="34" charset="0"/>
                <a:cs typeface="Calibri" panose="020F0502020204030204" pitchFamily="34" charset="0"/>
              </a:rPr>
              <a:t>/flu/flu-treatment-information (accessed 19th October 2021)</a:t>
            </a:r>
          </a:p>
          <a:p>
            <a:pPr marL="0" indent="0">
              <a:buNone/>
            </a:pPr>
            <a:r>
              <a:rPr lang="en-US" dirty="0" err="1">
                <a:latin typeface="Calibri" panose="020F0502020204030204" pitchFamily="34" charset="0"/>
                <a:cs typeface="Calibri" panose="020F0502020204030204" pitchFamily="34" charset="0"/>
              </a:rPr>
              <a:t>MacPhail,T</a:t>
            </a:r>
            <a:r>
              <a:rPr lang="en-US" dirty="0">
                <a:latin typeface="Calibri" panose="020F0502020204030204" pitchFamily="34" charset="0"/>
                <a:cs typeface="Calibri" panose="020F0502020204030204" pitchFamily="34" charset="0"/>
              </a:rPr>
              <a:t>.(2014) </a:t>
            </a:r>
            <a:r>
              <a:rPr lang="en-US" i="1" dirty="0">
                <a:latin typeface="Calibri" panose="020F0502020204030204" pitchFamily="34" charset="0"/>
                <a:cs typeface="Calibri" panose="020F0502020204030204" pitchFamily="34" charset="0"/>
              </a:rPr>
              <a:t>The</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viral</a:t>
            </a:r>
            <a:r>
              <a:rPr lang="en-US"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network</a:t>
            </a:r>
            <a:r>
              <a:rPr lang="en-US" dirty="0" err="1">
                <a:latin typeface="Calibri" panose="020F0502020204030204" pitchFamily="34" charset="0"/>
                <a:cs typeface="Calibri" panose="020F0502020204030204" pitchFamily="34" charset="0"/>
              </a:rPr>
              <a:t>:</a:t>
            </a:r>
            <a:r>
              <a:rPr lang="en-US" i="1" dirty="0" err="1">
                <a:latin typeface="Calibri" panose="020F0502020204030204" pitchFamily="34" charset="0"/>
                <a:cs typeface="Calibri" panose="020F0502020204030204" pitchFamily="34" charset="0"/>
              </a:rPr>
              <a:t>a</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pathography</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of</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the</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H1N1</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influenza</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pandemic</a:t>
            </a:r>
            <a:r>
              <a:rPr lang="en-US" dirty="0">
                <a:latin typeface="Calibri" panose="020F0502020204030204" pitchFamily="34" charset="0"/>
                <a:cs typeface="Calibri" panose="020F0502020204030204" pitchFamily="34" charset="0"/>
              </a:rPr>
              <a:t>.1st </a:t>
            </a:r>
            <a:r>
              <a:rPr lang="en-US" dirty="0" err="1">
                <a:latin typeface="Calibri" panose="020F0502020204030204" pitchFamily="34" charset="0"/>
                <a:cs typeface="Calibri" panose="020F0502020204030204" pitchFamily="34" charset="0"/>
              </a:rPr>
              <a:t>ed.New</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York:Cornell</a:t>
            </a:r>
            <a:r>
              <a:rPr lang="en-US" dirty="0">
                <a:latin typeface="Calibri" panose="020F0502020204030204" pitchFamily="34" charset="0"/>
                <a:cs typeface="Calibri" panose="020F0502020204030204" pitchFamily="34" charset="0"/>
              </a:rPr>
              <a:t> University Press.</a:t>
            </a:r>
            <a:endParaRPr lang="en-GB" dirty="0">
              <a:latin typeface="Calibri" panose="020F0502020204030204" pitchFamily="34" charset="0"/>
              <a:cs typeface="Calibri" panose="020F0502020204030204" pitchFamily="34" charset="0"/>
            </a:endParaRPr>
          </a:p>
          <a:p>
            <a:pPr marL="0" indent="0">
              <a:buNone/>
            </a:pPr>
            <a:r>
              <a:rPr lang="en-US" dirty="0">
                <a:latin typeface="Calibri" panose="020F0502020204030204" pitchFamily="34" charset="0"/>
                <a:cs typeface="Calibri" panose="020F0502020204030204" pitchFamily="34" charset="0"/>
              </a:rPr>
              <a:t>Miller </a:t>
            </a:r>
            <a:r>
              <a:rPr lang="en-US" dirty="0" err="1">
                <a:latin typeface="Calibri" panose="020F0502020204030204" pitchFamily="34" charset="0"/>
                <a:cs typeface="Calibri" panose="020F0502020204030204" pitchFamily="34" charset="0"/>
              </a:rPr>
              <a:t>E,Andrews</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N,Stellitano</a:t>
            </a:r>
            <a:r>
              <a:rPr lang="en-US" dirty="0">
                <a:latin typeface="Calibri" panose="020F0502020204030204" pitchFamily="34" charset="0"/>
                <a:cs typeface="Calibri" panose="020F0502020204030204" pitchFamily="34" charset="0"/>
              </a:rPr>
              <a:t> L.(2013)``Risk of narcolepsy in children and young people receiving AS03 adjuvanted pandemic A/H1N1 2009 Influenza </a:t>
            </a:r>
            <a:r>
              <a:rPr lang="en-US" dirty="0" err="1">
                <a:latin typeface="Calibri" panose="020F0502020204030204" pitchFamily="34" charset="0"/>
                <a:cs typeface="Calibri" panose="020F0502020204030204" pitchFamily="34" charset="0"/>
              </a:rPr>
              <a:t>vaccine:retrospective</a:t>
            </a:r>
            <a:r>
              <a:rPr lang="en-US" dirty="0">
                <a:latin typeface="Calibri" panose="020F0502020204030204" pitchFamily="34" charset="0"/>
                <a:cs typeface="Calibri" panose="020F0502020204030204" pitchFamily="34" charset="0"/>
              </a:rPr>
              <a:t> analysis.</a:t>
            </a:r>
            <a:endParaRPr lang="en-GB" dirty="0">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18218337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A23D7-DCCB-8C4A-B0A8-400603EBD206}"/>
              </a:ext>
            </a:extLst>
          </p:cNvPr>
          <p:cNvSpPr>
            <a:spLocks noGrp="1"/>
          </p:cNvSpPr>
          <p:nvPr>
            <p:ph type="title"/>
          </p:nvPr>
        </p:nvSpPr>
        <p:spPr/>
        <p:txBody>
          <a:bodyPr/>
          <a:lstStyle/>
          <a:p>
            <a:r>
              <a:rPr lang="en-US" dirty="0"/>
              <a:t>Master Reference list 4</a:t>
            </a:r>
          </a:p>
        </p:txBody>
      </p:sp>
      <p:sp>
        <p:nvSpPr>
          <p:cNvPr id="3" name="Content Placeholder 2">
            <a:extLst>
              <a:ext uri="{FF2B5EF4-FFF2-40B4-BE49-F238E27FC236}">
                <a16:creationId xmlns:a16="http://schemas.microsoft.com/office/drawing/2014/main" id="{3455B2CA-736E-C54B-A69E-37E6139CD3C6}"/>
              </a:ext>
            </a:extLst>
          </p:cNvPr>
          <p:cNvSpPr>
            <a:spLocks noGrp="1"/>
          </p:cNvSpPr>
          <p:nvPr>
            <p:ph idx="1"/>
          </p:nvPr>
        </p:nvSpPr>
        <p:spPr/>
        <p:txBody>
          <a:bodyPr>
            <a:normAutofit fontScale="55000" lnSpcReduction="20000"/>
          </a:bodyPr>
          <a:lstStyle/>
          <a:p>
            <a:pPr marL="0" indent="0">
              <a:buNone/>
            </a:pPr>
            <a:r>
              <a:rPr lang="lt-LT" dirty="0" err="1">
                <a:latin typeface="Calibri" panose="020F0502020204030204" pitchFamily="34" charset="0"/>
                <a:cs typeface="Calibri" panose="020F0502020204030204" pitchFamily="34" charset="0"/>
              </a:rPr>
              <a:t>Mook</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P</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Meerhoff</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T</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Olsen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Snacken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Adlhoch</a:t>
            </a:r>
            <a:r>
              <a:rPr lang="lt-LT" dirty="0">
                <a:latin typeface="Calibri" panose="020F0502020204030204" pitchFamily="34" charset="0"/>
                <a:cs typeface="Calibri" panose="020F0502020204030204" pitchFamily="34" charset="0"/>
              </a:rPr>
              <a:t>, C., </a:t>
            </a:r>
            <a:r>
              <a:rPr lang="lt-LT" dirty="0" err="1">
                <a:latin typeface="Calibri" panose="020F0502020204030204" pitchFamily="34" charset="0"/>
                <a:cs typeface="Calibri" panose="020F0502020204030204" pitchFamily="34" charset="0"/>
              </a:rPr>
              <a:t>Pereyaslov</a:t>
            </a:r>
            <a:r>
              <a:rPr lang="lt-LT" dirty="0">
                <a:latin typeface="Calibri" panose="020F0502020204030204" pitchFamily="34" charset="0"/>
                <a:cs typeface="Calibri" panose="020F0502020204030204" pitchFamily="34" charset="0"/>
              </a:rPr>
              <a:t>, D., </a:t>
            </a:r>
            <a:r>
              <a:rPr lang="lt-LT" dirty="0" err="1">
                <a:latin typeface="Calibri" panose="020F0502020204030204" pitchFamily="34" charset="0"/>
                <a:cs typeface="Calibri" panose="020F0502020204030204" pitchFamily="34" charset="0"/>
              </a:rPr>
              <a:t>Broberg</a:t>
            </a:r>
            <a:r>
              <a:rPr lang="lt-LT" dirty="0">
                <a:latin typeface="Calibri" panose="020F0502020204030204" pitchFamily="34" charset="0"/>
                <a:cs typeface="Calibri" panose="020F0502020204030204" pitchFamily="34" charset="0"/>
              </a:rPr>
              <a:t>, E., </a:t>
            </a:r>
            <a:r>
              <a:rPr lang="lt-LT" dirty="0" err="1">
                <a:latin typeface="Calibri" panose="020F0502020204030204" pitchFamily="34" charset="0"/>
                <a:cs typeface="Calibri" panose="020F0502020204030204" pitchFamily="34" charset="0"/>
              </a:rPr>
              <a:t>Melidou</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Brown</a:t>
            </a:r>
            <a:r>
              <a:rPr lang="lt-LT" dirty="0">
                <a:latin typeface="Calibri" panose="020F0502020204030204" pitchFamily="34" charset="0"/>
                <a:cs typeface="Calibri" panose="020F0502020204030204" pitchFamily="34" charset="0"/>
              </a:rPr>
              <a:t>, C., </a:t>
            </a:r>
            <a:r>
              <a:rPr lang="lt-LT" dirty="0" err="1">
                <a:latin typeface="Calibri" panose="020F0502020204030204" pitchFamily="34" charset="0"/>
                <a:cs typeface="Calibri" panose="020F0502020204030204" pitchFamily="34" charset="0"/>
              </a:rPr>
              <a:t>Penttinen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P</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Simaku</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Hasibra</a:t>
            </a:r>
            <a:r>
              <a:rPr lang="lt-LT" dirty="0">
                <a:latin typeface="Calibri" panose="020F0502020204030204" pitchFamily="34" charset="0"/>
                <a:cs typeface="Calibri" panose="020F0502020204030204" pitchFamily="34" charset="0"/>
              </a:rPr>
              <a:t>, I., </a:t>
            </a:r>
            <a:r>
              <a:rPr lang="lt-LT" dirty="0" err="1">
                <a:latin typeface="Calibri" panose="020F0502020204030204" pitchFamily="34" charset="0"/>
                <a:cs typeface="Calibri" panose="020F0502020204030204" pitchFamily="34" charset="0"/>
              </a:rPr>
              <a:t>Torosyan</a:t>
            </a:r>
            <a:r>
              <a:rPr lang="lt-LT" dirty="0">
                <a:latin typeface="Calibri" panose="020F0502020204030204" pitchFamily="34" charset="0"/>
                <a:cs typeface="Calibri" panose="020F0502020204030204" pitchFamily="34" charset="0"/>
              </a:rPr>
              <a:t>, L., </a:t>
            </a:r>
            <a:r>
              <a:rPr lang="lt-LT" dirty="0" err="1">
                <a:latin typeface="Calibri" panose="020F0502020204030204" pitchFamily="34" charset="0"/>
                <a:cs typeface="Calibri" panose="020F0502020204030204" pitchFamily="34" charset="0"/>
              </a:rPr>
              <a:t>Sargsyan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Redlberger‐Fritz</a:t>
            </a:r>
            <a:r>
              <a:rPr lang="lt-LT" dirty="0">
                <a:latin typeface="Calibri" panose="020F0502020204030204" pitchFamily="34" charset="0"/>
                <a:cs typeface="Calibri" panose="020F0502020204030204" pitchFamily="34" charset="0"/>
              </a:rPr>
              <a:t>, M., </a:t>
            </a:r>
            <a:r>
              <a:rPr lang="lt-LT" dirty="0" err="1">
                <a:latin typeface="Calibri" panose="020F0502020204030204" pitchFamily="34" charset="0"/>
                <a:cs typeface="Calibri" panose="020F0502020204030204" pitchFamily="34" charset="0"/>
              </a:rPr>
              <a:t>Aberle</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J</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Salimov</a:t>
            </a:r>
            <a:r>
              <a:rPr lang="lt-LT" dirty="0">
                <a:latin typeface="Calibri" panose="020F0502020204030204" pitchFamily="34" charset="0"/>
                <a:cs typeface="Calibri" panose="020F0502020204030204" pitchFamily="34" charset="0"/>
              </a:rPr>
              <a:t>, O., </a:t>
            </a:r>
            <a:r>
              <a:rPr lang="lt-LT" dirty="0" err="1">
                <a:latin typeface="Calibri" panose="020F0502020204030204" pitchFamily="34" charset="0"/>
                <a:cs typeface="Calibri" panose="020F0502020204030204" pitchFamily="34" charset="0"/>
              </a:rPr>
              <a:t>Abdullayeva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Shimanovich</a:t>
            </a:r>
            <a:r>
              <a:rPr lang="lt-LT" dirty="0">
                <a:latin typeface="Calibri" panose="020F0502020204030204" pitchFamily="34" charset="0"/>
                <a:cs typeface="Calibri" panose="020F0502020204030204" pitchFamily="34" charset="0"/>
              </a:rPr>
              <a:t>, V., </a:t>
            </a:r>
            <a:r>
              <a:rPr lang="lt-LT" dirty="0" err="1">
                <a:latin typeface="Calibri" panose="020F0502020204030204" pitchFamily="34" charset="0"/>
                <a:cs typeface="Calibri" panose="020F0502020204030204" pitchFamily="34" charset="0"/>
              </a:rPr>
              <a:t>Gribkova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Bossuyt</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Thomas</a:t>
            </a:r>
            <a:r>
              <a:rPr lang="lt-LT" dirty="0">
                <a:latin typeface="Calibri" panose="020F0502020204030204" pitchFamily="34" charset="0"/>
                <a:cs typeface="Calibri" panose="020F0502020204030204" pitchFamily="34" charset="0"/>
              </a:rPr>
              <a:t>, I., </a:t>
            </a:r>
            <a:r>
              <a:rPr lang="lt-LT" dirty="0" err="1">
                <a:latin typeface="Calibri" panose="020F0502020204030204" pitchFamily="34" charset="0"/>
                <a:cs typeface="Calibri" panose="020F0502020204030204" pitchFamily="34" charset="0"/>
              </a:rPr>
              <a:t>Kurchatova</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Korsun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Petrović</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Draženović</a:t>
            </a:r>
            <a:r>
              <a:rPr lang="lt-LT" dirty="0">
                <a:latin typeface="Calibri" panose="020F0502020204030204" pitchFamily="34" charset="0"/>
                <a:cs typeface="Calibri" panose="020F0502020204030204" pitchFamily="34" charset="0"/>
              </a:rPr>
              <a:t>, V., </a:t>
            </a:r>
            <a:r>
              <a:rPr lang="lt-LT" dirty="0" err="1">
                <a:latin typeface="Calibri" panose="020F0502020204030204" pitchFamily="34" charset="0"/>
                <a:cs typeface="Calibri" panose="020F0502020204030204" pitchFamily="34" charset="0"/>
              </a:rPr>
              <a:t>Koliou</a:t>
            </a:r>
            <a:r>
              <a:rPr lang="lt-LT" dirty="0">
                <a:latin typeface="Calibri" panose="020F0502020204030204" pitchFamily="34" charset="0"/>
                <a:cs typeface="Calibri" panose="020F0502020204030204" pitchFamily="34" charset="0"/>
              </a:rPr>
              <a:t>, M., </a:t>
            </a:r>
            <a:r>
              <a:rPr lang="lt-LT" dirty="0" err="1">
                <a:latin typeface="Calibri" panose="020F0502020204030204" pitchFamily="34" charset="0"/>
                <a:cs typeface="Calibri" panose="020F0502020204030204" pitchFamily="34" charset="0"/>
              </a:rPr>
              <a:t>Pieridou</a:t>
            </a:r>
            <a:r>
              <a:rPr lang="lt-LT" dirty="0">
                <a:latin typeface="Calibri" panose="020F0502020204030204" pitchFamily="34" charset="0"/>
                <a:cs typeface="Calibri" panose="020F0502020204030204" pitchFamily="34" charset="0"/>
              </a:rPr>
              <a:t>, D., </a:t>
            </a:r>
            <a:r>
              <a:rPr lang="lt-LT" dirty="0" err="1">
                <a:latin typeface="Calibri" panose="020F0502020204030204" pitchFamily="34" charset="0"/>
                <a:cs typeface="Calibri" panose="020F0502020204030204" pitchFamily="34" charset="0"/>
              </a:rPr>
              <a:t>Havlickova</a:t>
            </a:r>
            <a:r>
              <a:rPr lang="lt-LT" dirty="0">
                <a:latin typeface="Calibri" panose="020F0502020204030204" pitchFamily="34" charset="0"/>
                <a:cs typeface="Calibri" panose="020F0502020204030204" pitchFamily="34" charset="0"/>
              </a:rPr>
              <a:t>, M., </a:t>
            </a:r>
            <a:r>
              <a:rPr lang="lt-LT" dirty="0" err="1">
                <a:latin typeface="Calibri" panose="020F0502020204030204" pitchFamily="34" charset="0"/>
                <a:cs typeface="Calibri" panose="020F0502020204030204" pitchFamily="34" charset="0"/>
              </a:rPr>
              <a:t>Kyncl</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J</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Krause</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T</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Trebbien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Sadikova</a:t>
            </a:r>
            <a:r>
              <a:rPr lang="lt-LT" dirty="0">
                <a:latin typeface="Calibri" panose="020F0502020204030204" pitchFamily="34" charset="0"/>
                <a:cs typeface="Calibri" panose="020F0502020204030204" pitchFamily="34" charset="0"/>
              </a:rPr>
              <a:t>, O., </a:t>
            </a:r>
            <a:r>
              <a:rPr lang="lt-LT" dirty="0" err="1">
                <a:latin typeface="Calibri" panose="020F0502020204030204" pitchFamily="34" charset="0"/>
                <a:cs typeface="Calibri" panose="020F0502020204030204" pitchFamily="34" charset="0"/>
              </a:rPr>
              <a:t>Kuznetsova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Enouf</a:t>
            </a:r>
            <a:r>
              <a:rPr lang="lt-LT" dirty="0">
                <a:latin typeface="Calibri" panose="020F0502020204030204" pitchFamily="34" charset="0"/>
                <a:cs typeface="Calibri" panose="020F0502020204030204" pitchFamily="34" charset="0"/>
              </a:rPr>
              <a:t>, V., </a:t>
            </a:r>
            <a:r>
              <a:rPr lang="lt-LT" dirty="0" err="1">
                <a:latin typeface="Calibri" panose="020F0502020204030204" pitchFamily="34" charset="0"/>
                <a:cs typeface="Calibri" panose="020F0502020204030204" pitchFamily="34" charset="0"/>
              </a:rPr>
              <a:t>Bernard‐Stoecklin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Ikonen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Lyytikäinen</a:t>
            </a:r>
            <a:r>
              <a:rPr lang="lt-LT" dirty="0">
                <a:latin typeface="Calibri" panose="020F0502020204030204" pitchFamily="34" charset="0"/>
                <a:cs typeface="Calibri" panose="020F0502020204030204" pitchFamily="34" charset="0"/>
              </a:rPr>
              <a:t>, O., </a:t>
            </a:r>
            <a:r>
              <a:rPr lang="lt-LT" dirty="0" err="1">
                <a:latin typeface="Calibri" panose="020F0502020204030204" pitchFamily="34" charset="0"/>
                <a:cs typeface="Calibri" panose="020F0502020204030204" pitchFamily="34" charset="0"/>
              </a:rPr>
              <a:t>Machablishvili</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Zakhashvili</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K</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Buda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Dürrwald</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Kalkouni</a:t>
            </a:r>
            <a:r>
              <a:rPr lang="lt-LT" dirty="0">
                <a:latin typeface="Calibri" panose="020F0502020204030204" pitchFamily="34" charset="0"/>
                <a:cs typeface="Calibri" panose="020F0502020204030204" pitchFamily="34" charset="0"/>
              </a:rPr>
              <a:t>, O., </a:t>
            </a:r>
            <a:r>
              <a:rPr lang="lt-LT" dirty="0" err="1">
                <a:latin typeface="Calibri" panose="020F0502020204030204" pitchFamily="34" charset="0"/>
                <a:cs typeface="Calibri" panose="020F0502020204030204" pitchFamily="34" charset="0"/>
              </a:rPr>
              <a:t>Gioula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Molnár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Z</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Rózsa</a:t>
            </a:r>
            <a:r>
              <a:rPr lang="lt-LT" dirty="0">
                <a:latin typeface="Calibri" panose="020F0502020204030204" pitchFamily="34" charset="0"/>
                <a:cs typeface="Calibri" panose="020F0502020204030204" pitchFamily="34" charset="0"/>
              </a:rPr>
              <a:t>, M., </a:t>
            </a:r>
            <a:r>
              <a:rPr lang="lt-LT" dirty="0" err="1">
                <a:latin typeface="Calibri" panose="020F0502020204030204" pitchFamily="34" charset="0"/>
                <a:cs typeface="Calibri" panose="020F0502020204030204" pitchFamily="34" charset="0"/>
              </a:rPr>
              <a:t>Dunford</a:t>
            </a:r>
            <a:r>
              <a:rPr lang="lt-LT" dirty="0">
                <a:latin typeface="Calibri" panose="020F0502020204030204" pitchFamily="34" charset="0"/>
                <a:cs typeface="Calibri" panose="020F0502020204030204" pitchFamily="34" charset="0"/>
              </a:rPr>
              <a:t>, L., O </a:t>
            </a:r>
            <a:r>
              <a:rPr lang="lt-LT" dirty="0" err="1">
                <a:latin typeface="Calibri" panose="020F0502020204030204" pitchFamily="34" charset="0"/>
                <a:cs typeface="Calibri" panose="020F0502020204030204" pitchFamily="34" charset="0"/>
              </a:rPr>
              <a:t>Donnell</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J</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Sigmundsdottir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Baldvinsdottir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Kaufman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Z</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Mandelboim</a:t>
            </a:r>
            <a:r>
              <a:rPr lang="lt-LT" dirty="0">
                <a:latin typeface="Calibri" panose="020F0502020204030204" pitchFamily="34" charset="0"/>
                <a:cs typeface="Calibri" panose="020F0502020204030204" pitchFamily="34" charset="0"/>
              </a:rPr>
              <a:t>, M., </a:t>
            </a:r>
            <a:r>
              <a:rPr lang="lt-LT" dirty="0" err="1">
                <a:latin typeface="Calibri" panose="020F0502020204030204" pitchFamily="34" charset="0"/>
                <a:cs typeface="Calibri" panose="020F0502020204030204" pitchFamily="34" charset="0"/>
              </a:rPr>
              <a:t>Rizzo</a:t>
            </a:r>
            <a:r>
              <a:rPr lang="lt-LT" dirty="0">
                <a:latin typeface="Calibri" panose="020F0502020204030204" pitchFamily="34" charset="0"/>
                <a:cs typeface="Calibri" panose="020F0502020204030204" pitchFamily="34" charset="0"/>
              </a:rPr>
              <a:t>, C., </a:t>
            </a:r>
            <a:r>
              <a:rPr lang="lt-LT" dirty="0" err="1">
                <a:latin typeface="Calibri" panose="020F0502020204030204" pitchFamily="34" charset="0"/>
                <a:cs typeface="Calibri" panose="020F0502020204030204" pitchFamily="34" charset="0"/>
              </a:rPr>
              <a:t>Castrucci</a:t>
            </a:r>
            <a:r>
              <a:rPr lang="lt-LT" dirty="0">
                <a:latin typeface="Calibri" panose="020F0502020204030204" pitchFamily="34" charset="0"/>
                <a:cs typeface="Calibri" panose="020F0502020204030204" pitchFamily="34" charset="0"/>
              </a:rPr>
              <a:t>, M., </a:t>
            </a:r>
            <a:r>
              <a:rPr lang="lt-LT" dirty="0" err="1">
                <a:latin typeface="Calibri" panose="020F0502020204030204" pitchFamily="34" charset="0"/>
                <a:cs typeface="Calibri" panose="020F0502020204030204" pitchFamily="34" charset="0"/>
              </a:rPr>
              <a:t>Meirim</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Sagimbay</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Dinagul</a:t>
            </a:r>
            <a:r>
              <a:rPr lang="lt-LT" dirty="0">
                <a:latin typeface="Calibri" panose="020F0502020204030204" pitchFamily="34" charset="0"/>
                <a:cs typeface="Calibri" panose="020F0502020204030204" pitchFamily="34" charset="0"/>
              </a:rPr>
              <a:t>, O., </a:t>
            </a:r>
            <a:r>
              <a:rPr lang="lt-LT" dirty="0" err="1">
                <a:latin typeface="Calibri" panose="020F0502020204030204" pitchFamily="34" charset="0"/>
                <a:cs typeface="Calibri" panose="020F0502020204030204" pitchFamily="34" charset="0"/>
              </a:rPr>
              <a:t>Azat</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B</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Nikiforova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Zamjatina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Skrickienė</a:t>
            </a:r>
            <a:r>
              <a:rPr lang="lt-LT" dirty="0">
                <a:latin typeface="Calibri" panose="020F0502020204030204" pitchFamily="34" charset="0"/>
                <a:cs typeface="Calibri" panose="020F0502020204030204" pitchFamily="34" charset="0"/>
              </a:rPr>
              <a:t>, A., Griškevičius, A., </a:t>
            </a:r>
            <a:r>
              <a:rPr lang="lt-LT" dirty="0" err="1">
                <a:latin typeface="Calibri" panose="020F0502020204030204" pitchFamily="34" charset="0"/>
                <a:cs typeface="Calibri" panose="020F0502020204030204" pitchFamily="34" charset="0"/>
              </a:rPr>
              <a:t>Fournier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Mossong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J</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Melillo</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J</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Zahra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Rakočević</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B</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Vratnica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Z</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Donker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Meijer</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Bosevska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Mikikj</a:t>
            </a:r>
            <a:r>
              <a:rPr lang="lt-LT" dirty="0">
                <a:latin typeface="Calibri" panose="020F0502020204030204" pitchFamily="34" charset="0"/>
                <a:cs typeface="Calibri" panose="020F0502020204030204" pitchFamily="34" charset="0"/>
              </a:rPr>
              <a:t>, V., </a:t>
            </a:r>
            <a:r>
              <a:rPr lang="lt-LT" dirty="0" err="1">
                <a:latin typeface="Calibri" panose="020F0502020204030204" pitchFamily="34" charset="0"/>
                <a:cs typeface="Calibri" panose="020F0502020204030204" pitchFamily="34" charset="0"/>
              </a:rPr>
              <a:t>Paulsen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T</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Hunges</a:t>
            </a:r>
            <a:r>
              <a:rPr lang="lt-LT" dirty="0">
                <a:latin typeface="Calibri" panose="020F0502020204030204" pitchFamily="34" charset="0"/>
                <a:cs typeface="Calibri" panose="020F0502020204030204" pitchFamily="34" charset="0"/>
              </a:rPr>
              <a:t>, O., </a:t>
            </a:r>
            <a:r>
              <a:rPr lang="lt-LT" dirty="0" err="1">
                <a:latin typeface="Calibri" panose="020F0502020204030204" pitchFamily="34" charset="0"/>
                <a:cs typeface="Calibri" panose="020F0502020204030204" pitchFamily="34" charset="0"/>
              </a:rPr>
              <a:t>Brydak</a:t>
            </a:r>
            <a:r>
              <a:rPr lang="lt-LT" dirty="0">
                <a:latin typeface="Calibri" panose="020F0502020204030204" pitchFamily="34" charset="0"/>
                <a:cs typeface="Calibri" panose="020F0502020204030204" pitchFamily="34" charset="0"/>
              </a:rPr>
              <a:t>, L., </a:t>
            </a:r>
            <a:r>
              <a:rPr lang="lt-LT" dirty="0" err="1">
                <a:latin typeface="Calibri" panose="020F0502020204030204" pitchFamily="34" charset="0"/>
                <a:cs typeface="Calibri" panose="020F0502020204030204" pitchFamily="34" charset="0"/>
              </a:rPr>
              <a:t>Luniewska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K</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Guiomar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Rodrigues</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Gheorghita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t>
            </a:r>
            <a:r>
              <a:rPr lang="lt-LT" dirty="0">
                <a:latin typeface="Calibri" panose="020F0502020204030204" pitchFamily="34" charset="0"/>
                <a:cs typeface="Calibri" panose="020F0502020204030204" pitchFamily="34" charset="0"/>
              </a:rPr>
              <a:t>., Spinu, C., </a:t>
            </a:r>
            <a:r>
              <a:rPr lang="lt-LT" dirty="0" err="1">
                <a:latin typeface="Calibri" panose="020F0502020204030204" pitchFamily="34" charset="0"/>
                <a:cs typeface="Calibri" panose="020F0502020204030204" pitchFamily="34" charset="0"/>
              </a:rPr>
              <a:t>Popescu</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Ivanciuc</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Sominina</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Burtseva</a:t>
            </a:r>
            <a:r>
              <a:rPr lang="lt-LT" dirty="0">
                <a:latin typeface="Calibri" panose="020F0502020204030204" pitchFamily="34" charset="0"/>
                <a:cs typeface="Calibri" panose="020F0502020204030204" pitchFamily="34" charset="0"/>
              </a:rPr>
              <a:t>, E., </a:t>
            </a:r>
            <a:r>
              <a:rPr lang="lt-LT" dirty="0" err="1">
                <a:latin typeface="Calibri" panose="020F0502020204030204" pitchFamily="34" charset="0"/>
                <a:cs typeface="Calibri" panose="020F0502020204030204" pitchFamily="34" charset="0"/>
              </a:rPr>
              <a:t>Dimitrijevic</a:t>
            </a:r>
            <a:r>
              <a:rPr lang="lt-LT" dirty="0">
                <a:latin typeface="Calibri" panose="020F0502020204030204" pitchFamily="34" charset="0"/>
                <a:cs typeface="Calibri" panose="020F0502020204030204" pitchFamily="34" charset="0"/>
              </a:rPr>
              <a:t>, D., </a:t>
            </a:r>
            <a:r>
              <a:rPr lang="lt-LT" dirty="0" err="1">
                <a:latin typeface="Calibri" panose="020F0502020204030204" pitchFamily="34" charset="0"/>
                <a:cs typeface="Calibri" panose="020F0502020204030204" pitchFamily="34" charset="0"/>
              </a:rPr>
              <a:t>Filipovic‐Vignjevic</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Kalaveshi</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Sočan</a:t>
            </a:r>
            <a:r>
              <a:rPr lang="lt-LT" dirty="0">
                <a:latin typeface="Calibri" panose="020F0502020204030204" pitchFamily="34" charset="0"/>
                <a:cs typeface="Calibri" panose="020F0502020204030204" pitchFamily="34" charset="0"/>
              </a:rPr>
              <a:t>, M., </a:t>
            </a:r>
            <a:r>
              <a:rPr lang="lt-LT" dirty="0" err="1">
                <a:latin typeface="Calibri" panose="020F0502020204030204" pitchFamily="34" charset="0"/>
                <a:cs typeface="Calibri" panose="020F0502020204030204" pitchFamily="34" charset="0"/>
              </a:rPr>
              <a:t>Prosenc</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K</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Bakoss</a:t>
            </a:r>
            <a:r>
              <a:rPr lang="lt-LT" dirty="0">
                <a:latin typeface="Calibri" panose="020F0502020204030204" pitchFamily="34" charset="0"/>
                <a:cs typeface="Calibri" panose="020F0502020204030204" pitchFamily="34" charset="0"/>
              </a:rPr>
              <a:t>, I., </a:t>
            </a:r>
            <a:r>
              <a:rPr lang="lt-LT" dirty="0" err="1">
                <a:latin typeface="Calibri" panose="020F0502020204030204" pitchFamily="34" charset="0"/>
                <a:cs typeface="Calibri" panose="020F0502020204030204" pitchFamily="34" charset="0"/>
              </a:rPr>
              <a:t>Staroňová</a:t>
            </a:r>
            <a:r>
              <a:rPr lang="lt-LT" dirty="0">
                <a:latin typeface="Calibri" panose="020F0502020204030204" pitchFamily="34" charset="0"/>
                <a:cs typeface="Calibri" panose="020F0502020204030204" pitchFamily="34" charset="0"/>
              </a:rPr>
              <a:t>, E., </a:t>
            </a:r>
            <a:r>
              <a:rPr lang="lt-LT" dirty="0" err="1">
                <a:latin typeface="Calibri" panose="020F0502020204030204" pitchFamily="34" charset="0"/>
                <a:cs typeface="Calibri" panose="020F0502020204030204" pitchFamily="34" charset="0"/>
              </a:rPr>
              <a:t>Larrauri</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Pozo</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F</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Carnahan</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Brytting</a:t>
            </a:r>
            <a:r>
              <a:rPr lang="lt-LT" dirty="0">
                <a:latin typeface="Calibri" panose="020F0502020204030204" pitchFamily="34" charset="0"/>
                <a:cs typeface="Calibri" panose="020F0502020204030204" pitchFamily="34" charset="0"/>
              </a:rPr>
              <a:t>, M., </a:t>
            </a:r>
            <a:r>
              <a:rPr lang="lt-LT" dirty="0" err="1">
                <a:latin typeface="Calibri" panose="020F0502020204030204" pitchFamily="34" charset="0"/>
                <a:cs typeface="Calibri" panose="020F0502020204030204" pitchFamily="34" charset="0"/>
              </a:rPr>
              <a:t>Perisa</a:t>
            </a:r>
            <a:r>
              <a:rPr lang="lt-LT" dirty="0">
                <a:latin typeface="Calibri" panose="020F0502020204030204" pitchFamily="34" charset="0"/>
                <a:cs typeface="Calibri" panose="020F0502020204030204" pitchFamily="34" charset="0"/>
              </a:rPr>
              <a:t>, D., </a:t>
            </a:r>
            <a:r>
              <a:rPr lang="lt-LT" dirty="0" err="1">
                <a:latin typeface="Calibri" panose="020F0502020204030204" pitchFamily="34" charset="0"/>
                <a:cs typeface="Calibri" panose="020F0502020204030204" pitchFamily="34" charset="0"/>
              </a:rPr>
              <a:t>Gonçalves</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Safarova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T</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Zakirova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Avci</a:t>
            </a:r>
            <a:r>
              <a:rPr lang="lt-LT" dirty="0">
                <a:latin typeface="Calibri" panose="020F0502020204030204" pitchFamily="34" charset="0"/>
                <a:cs typeface="Calibri" panose="020F0502020204030204" pitchFamily="34" charset="0"/>
              </a:rPr>
              <a:t>, E., Altas, A., </a:t>
            </a:r>
            <a:r>
              <a:rPr lang="lt-LT" dirty="0" err="1">
                <a:latin typeface="Calibri" panose="020F0502020204030204" pitchFamily="34" charset="0"/>
                <a:cs typeface="Calibri" panose="020F0502020204030204" pitchFamily="34" charset="0"/>
              </a:rPr>
              <a:t>Artemchuk</a:t>
            </a:r>
            <a:r>
              <a:rPr lang="lt-LT" dirty="0">
                <a:latin typeface="Calibri" panose="020F0502020204030204" pitchFamily="34" charset="0"/>
                <a:cs typeface="Calibri" panose="020F0502020204030204" pitchFamily="34" charset="0"/>
              </a:rPr>
              <a:t>, O., </a:t>
            </a:r>
            <a:r>
              <a:rPr lang="lt-LT" dirty="0" err="1">
                <a:latin typeface="Calibri" panose="020F0502020204030204" pitchFamily="34" charset="0"/>
                <a:cs typeface="Calibri" panose="020F0502020204030204" pitchFamily="34" charset="0"/>
              </a:rPr>
              <a:t>Demchishyna</a:t>
            </a:r>
            <a:r>
              <a:rPr lang="lt-LT" dirty="0">
                <a:latin typeface="Calibri" panose="020F0502020204030204" pitchFamily="34" charset="0"/>
                <a:cs typeface="Calibri" panose="020F0502020204030204" pitchFamily="34" charset="0"/>
              </a:rPr>
              <a:t>, I., </a:t>
            </a:r>
            <a:r>
              <a:rPr lang="lt-LT" dirty="0" err="1">
                <a:latin typeface="Calibri" panose="020F0502020204030204" pitchFamily="34" charset="0"/>
                <a:cs typeface="Calibri" panose="020F0502020204030204" pitchFamily="34" charset="0"/>
              </a:rPr>
              <a:t>Pebody</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Ellis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J</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McCaughey</a:t>
            </a:r>
            <a:r>
              <a:rPr lang="lt-LT" dirty="0">
                <a:latin typeface="Calibri" panose="020F0502020204030204" pitchFamily="34" charset="0"/>
                <a:cs typeface="Calibri" panose="020F0502020204030204" pitchFamily="34" charset="0"/>
              </a:rPr>
              <a:t>, C., </a:t>
            </a:r>
            <a:r>
              <a:rPr lang="lt-LT" dirty="0" err="1">
                <a:latin typeface="Calibri" panose="020F0502020204030204" pitchFamily="34" charset="0"/>
                <a:cs typeface="Calibri" panose="020F0502020204030204" pitchFamily="34" charset="0"/>
              </a:rPr>
              <a:t>O'Doherty</a:t>
            </a:r>
            <a:r>
              <a:rPr lang="lt-LT" dirty="0">
                <a:latin typeface="Calibri" panose="020F0502020204030204" pitchFamily="34" charset="0"/>
                <a:cs typeface="Calibri" panose="020F0502020204030204" pitchFamily="34" charset="0"/>
              </a:rPr>
              <a:t>, M., </a:t>
            </a:r>
            <a:r>
              <a:rPr lang="lt-LT" dirty="0" err="1">
                <a:latin typeface="Calibri" panose="020F0502020204030204" pitchFamily="34" charset="0"/>
                <a:cs typeface="Calibri" panose="020F0502020204030204" pitchFamily="34" charset="0"/>
              </a:rPr>
              <a:t>Mcmenamin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J</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Reynolds</a:t>
            </a:r>
            <a:r>
              <a:rPr lang="lt-LT" dirty="0">
                <a:latin typeface="Calibri" panose="020F0502020204030204" pitchFamily="34" charset="0"/>
                <a:cs typeface="Calibri" panose="020F0502020204030204" pitchFamily="34" charset="0"/>
              </a:rPr>
              <a:t>, A., </a:t>
            </a:r>
            <a:r>
              <a:rPr lang="lt-LT" dirty="0" err="1">
                <a:latin typeface="Calibri" panose="020F0502020204030204" pitchFamily="34" charset="0"/>
                <a:cs typeface="Calibri" panose="020F0502020204030204" pitchFamily="34" charset="0"/>
              </a:rPr>
              <a:t>Cottrell</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Moore</a:t>
            </a:r>
            <a:r>
              <a:rPr lang="lt-LT" dirty="0">
                <a:latin typeface="Calibri" panose="020F0502020204030204" pitchFamily="34" charset="0"/>
                <a:cs typeface="Calibri" panose="020F0502020204030204" pitchFamily="34" charset="0"/>
              </a:rPr>
              <a:t>, C., </a:t>
            </a:r>
            <a:r>
              <a:rPr lang="lt-LT" dirty="0" err="1">
                <a:latin typeface="Calibri" panose="020F0502020204030204" pitchFamily="34" charset="0"/>
                <a:cs typeface="Calibri" panose="020F0502020204030204" pitchFamily="34" charset="0"/>
              </a:rPr>
              <a:t>Djemileva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Rakhimov</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McCauley</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J</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and</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Daniels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a:t>
            </a:r>
            <a:r>
              <a:rPr lang="lt-LT" dirty="0">
                <a:latin typeface="Calibri" panose="020F0502020204030204" pitchFamily="34" charset="0"/>
                <a:cs typeface="Calibri" panose="020F0502020204030204" pitchFamily="34" charset="0"/>
              </a:rPr>
              <a:t>., 2020. </a:t>
            </a:r>
            <a:r>
              <a:rPr lang="lt-LT" dirty="0" err="1">
                <a:latin typeface="Calibri" panose="020F0502020204030204" pitchFamily="34" charset="0"/>
                <a:cs typeface="Calibri" panose="020F0502020204030204" pitchFamily="34" charset="0"/>
              </a:rPr>
              <a:t>Alternating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patterns</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of</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seasonal</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influenza</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activity</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in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the</a:t>
            </a:r>
            <a:r>
              <a:rPr lang="lt-LT" dirty="0">
                <a:latin typeface="Calibri" panose="020F0502020204030204" pitchFamily="34" charset="0"/>
                <a:cs typeface="Calibri" panose="020F0502020204030204" pitchFamily="34" charset="0"/>
              </a:rPr>
              <a:t> WHO </a:t>
            </a:r>
            <a:r>
              <a:rPr lang="lt-LT" dirty="0" err="1">
                <a:latin typeface="Calibri" panose="020F0502020204030204" pitchFamily="34" charset="0"/>
                <a:cs typeface="Calibri" panose="020F0502020204030204" pitchFamily="34" charset="0"/>
              </a:rPr>
              <a:t>European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Region</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following</a:t>
            </a:r>
            <a:r>
              <a:rPr lang="lt-LT" dirty="0">
                <a:latin typeface="Calibri" panose="020F0502020204030204" pitchFamily="34" charset="0"/>
                <a:cs typeface="Calibri" panose="020F0502020204030204" pitchFamily="34" charset="0"/>
              </a:rPr>
              <a:t> </a:t>
            </a:r>
            <a:r>
              <a:rPr lang="lt-LT" dirty="0" err="1">
                <a:latin typeface="Calibri" panose="020F0502020204030204" pitchFamily="34" charset="0"/>
                <a:cs typeface="Calibri" panose="020F0502020204030204" pitchFamily="34" charset="0"/>
              </a:rPr>
              <a:t>the</a:t>
            </a:r>
            <a:r>
              <a:rPr lang="lt-LT" dirty="0">
                <a:latin typeface="Calibri" panose="020F0502020204030204" pitchFamily="34" charset="0"/>
                <a:cs typeface="Calibri" panose="020F0502020204030204" pitchFamily="34" charset="0"/>
              </a:rPr>
              <a:t> 2009 </a:t>
            </a:r>
            <a:r>
              <a:rPr lang="lt-LT" dirty="0" err="1">
                <a:latin typeface="Calibri" panose="020F0502020204030204" pitchFamily="34" charset="0"/>
                <a:cs typeface="Calibri" panose="020F0502020204030204" pitchFamily="34" charset="0"/>
              </a:rPr>
              <a:t>pandemic</a:t>
            </a:r>
            <a:r>
              <a:rPr lang="lt-LT" dirty="0">
                <a:latin typeface="Calibri" panose="020F0502020204030204" pitchFamily="34" charset="0"/>
                <a:cs typeface="Calibri" panose="020F0502020204030204" pitchFamily="34" charset="0"/>
              </a:rPr>
              <a:t>, 2010‐2018. </a:t>
            </a:r>
            <a:r>
              <a:rPr lang="lt-LT" i="1" dirty="0" err="1">
                <a:latin typeface="Calibri" panose="020F0502020204030204" pitchFamily="34" charset="0"/>
                <a:cs typeface="Calibri" panose="020F0502020204030204" pitchFamily="34" charset="0"/>
              </a:rPr>
              <a:t>Influenza</a:t>
            </a:r>
            <a:r>
              <a:rPr lang="lt-LT" i="1" dirty="0">
                <a:latin typeface="Calibri" panose="020F0502020204030204" pitchFamily="34" charset="0"/>
                <a:cs typeface="Calibri" panose="020F0502020204030204" pitchFamily="34" charset="0"/>
              </a:rPr>
              <a:t> </a:t>
            </a:r>
            <a:r>
              <a:rPr lang="lt-LT" i="1" dirty="0" err="1">
                <a:latin typeface="Calibri" panose="020F0502020204030204" pitchFamily="34" charset="0"/>
                <a:cs typeface="Calibri" panose="020F0502020204030204" pitchFamily="34" charset="0"/>
              </a:rPr>
              <a:t>and</a:t>
            </a:r>
            <a:r>
              <a:rPr lang="lt-LT" i="1" dirty="0">
                <a:latin typeface="Calibri" panose="020F0502020204030204" pitchFamily="34" charset="0"/>
                <a:cs typeface="Calibri" panose="020F0502020204030204" pitchFamily="34" charset="0"/>
              </a:rPr>
              <a:t> </a:t>
            </a:r>
            <a:r>
              <a:rPr lang="lt-LT" i="1" dirty="0" err="1">
                <a:latin typeface="Calibri" panose="020F0502020204030204" pitchFamily="34" charset="0"/>
                <a:cs typeface="Calibri" panose="020F0502020204030204" pitchFamily="34" charset="0"/>
              </a:rPr>
              <a:t>Other</a:t>
            </a:r>
            <a:r>
              <a:rPr lang="lt-LT" i="1" dirty="0">
                <a:latin typeface="Calibri" panose="020F0502020204030204" pitchFamily="34" charset="0"/>
                <a:cs typeface="Calibri" panose="020F0502020204030204" pitchFamily="34" charset="0"/>
              </a:rPr>
              <a:t> </a:t>
            </a:r>
            <a:r>
              <a:rPr lang="lt-LT" i="1" dirty="0" err="1">
                <a:latin typeface="Calibri" panose="020F0502020204030204" pitchFamily="34" charset="0"/>
                <a:cs typeface="Calibri" panose="020F0502020204030204" pitchFamily="34" charset="0"/>
              </a:rPr>
              <a:t>Respiratory</a:t>
            </a:r>
            <a:r>
              <a:rPr lang="lt-LT" i="1" dirty="0">
                <a:latin typeface="Calibri" panose="020F0502020204030204" pitchFamily="34" charset="0"/>
                <a:cs typeface="Calibri" panose="020F0502020204030204" pitchFamily="34" charset="0"/>
              </a:rPr>
              <a:t> </a:t>
            </a:r>
            <a:r>
              <a:rPr lang="lt-LT" i="1" dirty="0" err="1">
                <a:latin typeface="Calibri" panose="020F0502020204030204" pitchFamily="34" charset="0"/>
                <a:cs typeface="Calibri" panose="020F0502020204030204" pitchFamily="34" charset="0"/>
              </a:rPr>
              <a:t>Viruses</a:t>
            </a:r>
            <a:r>
              <a:rPr lang="lt-LT" dirty="0">
                <a:latin typeface="Calibri" panose="020F0502020204030204" pitchFamily="34" charset="0"/>
                <a:cs typeface="Calibri" panose="020F0502020204030204" pitchFamily="34" charset="0"/>
              </a:rPr>
              <a:t>, 14(2), pp.150-161.</a:t>
            </a:r>
            <a:endParaRPr lang="en-GB" dirty="0">
              <a:latin typeface="Calibri" panose="020F0502020204030204" pitchFamily="34" charset="0"/>
              <a:cs typeface="Calibri" panose="020F0502020204030204" pitchFamily="34" charset="0"/>
            </a:endParaRPr>
          </a:p>
          <a:p>
            <a:pPr marL="0" indent="0">
              <a:buNone/>
            </a:pPr>
            <a:r>
              <a:rPr lang="pl-PL" dirty="0">
                <a:latin typeface="Calibri" panose="020F0502020204030204" pitchFamily="34" charset="0"/>
                <a:cs typeface="Calibri" panose="020F0502020204030204" pitchFamily="34" charset="0"/>
              </a:rPr>
              <a:t>New </a:t>
            </a:r>
            <a:r>
              <a:rPr lang="pl-PL" dirty="0" err="1">
                <a:latin typeface="Calibri" panose="020F0502020204030204" pitchFamily="34" charset="0"/>
                <a:cs typeface="Calibri" panose="020F0502020204030204" pitchFamily="34" charset="0"/>
              </a:rPr>
              <a:t>Scientist</a:t>
            </a:r>
            <a:r>
              <a:rPr lang="pl-PL" dirty="0">
                <a:latin typeface="Calibri" panose="020F0502020204030204" pitchFamily="34" charset="0"/>
                <a:cs typeface="Calibri" panose="020F0502020204030204" pitchFamily="34" charset="0"/>
              </a:rPr>
              <a:t>. 2021. </a:t>
            </a:r>
            <a:r>
              <a:rPr lang="pl-PL" i="1" dirty="0" err="1">
                <a:latin typeface="Calibri" panose="020F0502020204030204" pitchFamily="34" charset="0"/>
                <a:cs typeface="Calibri" panose="020F0502020204030204" pitchFamily="34" charset="0"/>
              </a:rPr>
              <a:t>Flu</a:t>
            </a:r>
            <a:r>
              <a:rPr lang="pl-PL" dirty="0">
                <a:latin typeface="Calibri" panose="020F0502020204030204" pitchFamily="34" charset="0"/>
                <a:cs typeface="Calibri" panose="020F0502020204030204" pitchFamily="34" charset="0"/>
              </a:rPr>
              <a:t>. [online] </a:t>
            </a:r>
            <a:r>
              <a:rPr lang="pl-PL" dirty="0" err="1">
                <a:latin typeface="Calibri" panose="020F0502020204030204" pitchFamily="34" charset="0"/>
                <a:cs typeface="Calibri" panose="020F0502020204030204" pitchFamily="34" charset="0"/>
              </a:rPr>
              <a:t>Available</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at</a:t>
            </a:r>
            <a:r>
              <a:rPr lang="pl-PL" dirty="0">
                <a:latin typeface="Calibri" panose="020F0502020204030204" pitchFamily="34" charset="0"/>
                <a:cs typeface="Calibri" panose="020F0502020204030204" pitchFamily="34" charset="0"/>
              </a:rPr>
              <a:t>: &lt;</a:t>
            </a:r>
            <a:r>
              <a:rPr lang="pl-PL" dirty="0" err="1">
                <a:latin typeface="Calibri" panose="020F0502020204030204" pitchFamily="34" charset="0"/>
                <a:cs typeface="Calibri" panose="020F0502020204030204" pitchFamily="34" charset="0"/>
              </a:rPr>
              <a:t>https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www.newscientist.com</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definition</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flu</a:t>
            </a:r>
            <a:r>
              <a:rPr lang="pl-PL" dirty="0">
                <a:latin typeface="Calibri" panose="020F0502020204030204" pitchFamily="34" charset="0"/>
                <a:cs typeface="Calibri" panose="020F0502020204030204" pitchFamily="34" charset="0"/>
              </a:rPr>
              <a:t>/&gt; [</a:t>
            </a:r>
            <a:r>
              <a:rPr lang="pl-PL" dirty="0" err="1">
                <a:latin typeface="Calibri" panose="020F0502020204030204" pitchFamily="34" charset="0"/>
                <a:cs typeface="Calibri" panose="020F0502020204030204" pitchFamily="34" charset="0"/>
              </a:rPr>
              <a:t>Accessed</a:t>
            </a:r>
            <a:r>
              <a:rPr lang="pl-PL" dirty="0">
                <a:latin typeface="Calibri" panose="020F0502020204030204" pitchFamily="34" charset="0"/>
                <a:cs typeface="Calibri" panose="020F0502020204030204" pitchFamily="34" charset="0"/>
              </a:rPr>
              <a:t> 19 </a:t>
            </a:r>
            <a:r>
              <a:rPr lang="pl-PL" dirty="0" err="1">
                <a:latin typeface="Calibri" panose="020F0502020204030204" pitchFamily="34" charset="0"/>
                <a:cs typeface="Calibri" panose="020F0502020204030204" pitchFamily="34" charset="0"/>
              </a:rPr>
              <a:t>October</a:t>
            </a:r>
            <a:r>
              <a:rPr lang="pl-PL" dirty="0">
                <a:latin typeface="Calibri" panose="020F0502020204030204" pitchFamily="34" charset="0"/>
                <a:cs typeface="Calibri" panose="020F0502020204030204" pitchFamily="34" charset="0"/>
              </a:rPr>
              <a:t> 2021].</a:t>
            </a:r>
            <a:endParaRPr lang="en-GB" dirty="0">
              <a:latin typeface="Calibri" panose="020F0502020204030204" pitchFamily="34" charset="0"/>
              <a:cs typeface="Calibri" panose="020F0502020204030204" pitchFamily="34" charset="0"/>
            </a:endParaRPr>
          </a:p>
          <a:p>
            <a:pPr marL="0" indent="0">
              <a:buNone/>
            </a:pPr>
            <a:r>
              <a:rPr lang="pl-PL"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N</a:t>
            </a:r>
            <a:r>
              <a:rPr lang="pl-PL" dirty="0" err="1">
                <a:latin typeface="Calibri" panose="020F0502020204030204" pitchFamily="34" charset="0"/>
                <a:cs typeface="Calibri" panose="020F0502020204030204" pitchFamily="34" charset="0"/>
              </a:rPr>
              <a:t>hs</a:t>
            </a:r>
            <a:r>
              <a:rPr lang="pl-PL" dirty="0">
                <a:latin typeface="Calibri" panose="020F0502020204030204" pitchFamily="34" charset="0"/>
                <a:cs typeface="Calibri" panose="020F0502020204030204" pitchFamily="34" charset="0"/>
              </a:rPr>
              <a:t>. 2021. </a:t>
            </a:r>
            <a:r>
              <a:rPr lang="pl-PL" i="1" dirty="0" err="1">
                <a:latin typeface="Calibri" panose="020F0502020204030204" pitchFamily="34" charset="0"/>
                <a:cs typeface="Calibri" panose="020F0502020204030204" pitchFamily="34" charset="0"/>
              </a:rPr>
              <a:t>Flu</a:t>
            </a:r>
            <a:r>
              <a:rPr lang="pl-PL" dirty="0">
                <a:latin typeface="Calibri" panose="020F0502020204030204" pitchFamily="34" charset="0"/>
                <a:cs typeface="Calibri" panose="020F0502020204030204" pitchFamily="34" charset="0"/>
              </a:rPr>
              <a:t>. [online] </a:t>
            </a:r>
            <a:r>
              <a:rPr lang="pl-PL" dirty="0" err="1">
                <a:latin typeface="Calibri" panose="020F0502020204030204" pitchFamily="34" charset="0"/>
                <a:cs typeface="Calibri" panose="020F0502020204030204" pitchFamily="34" charset="0"/>
              </a:rPr>
              <a:t>Available</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at</a:t>
            </a:r>
            <a:r>
              <a:rPr lang="pl-PL" dirty="0">
                <a:latin typeface="Calibri" panose="020F0502020204030204" pitchFamily="34" charset="0"/>
                <a:cs typeface="Calibri" panose="020F0502020204030204" pitchFamily="34" charset="0"/>
              </a:rPr>
              <a:t>: &lt;</a:t>
            </a:r>
            <a:r>
              <a:rPr lang="pl-PL" dirty="0" err="1">
                <a:latin typeface="Calibri" panose="020F0502020204030204" pitchFamily="34" charset="0"/>
                <a:cs typeface="Calibri" panose="020F0502020204030204" pitchFamily="34" charset="0"/>
              </a:rPr>
              <a:t>https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www.nh</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https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www.nhs.uk</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conditions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flu</a:t>
            </a:r>
            <a:r>
              <a:rPr lang="pl-PL" dirty="0">
                <a:latin typeface="Calibri" panose="020F0502020204030204" pitchFamily="34" charset="0"/>
                <a:cs typeface="Calibri" panose="020F0502020204030204" pitchFamily="34" charset="0"/>
              </a:rPr>
              <a:t>&gt; [</a:t>
            </a:r>
            <a:r>
              <a:rPr lang="pl-PL" dirty="0" err="1">
                <a:latin typeface="Calibri" panose="020F0502020204030204" pitchFamily="34" charset="0"/>
                <a:cs typeface="Calibri" panose="020F0502020204030204" pitchFamily="34" charset="0"/>
              </a:rPr>
              <a:t>Accessed</a:t>
            </a:r>
            <a:r>
              <a:rPr lang="pl-PL" dirty="0">
                <a:latin typeface="Calibri" panose="020F0502020204030204" pitchFamily="34" charset="0"/>
                <a:cs typeface="Calibri" panose="020F0502020204030204" pitchFamily="34" charset="0"/>
              </a:rPr>
              <a:t> 6 August 2019</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N</a:t>
            </a:r>
            <a:r>
              <a:rPr lang="pl-PL" dirty="0" err="1">
                <a:latin typeface="Calibri" panose="020F0502020204030204" pitchFamily="34" charset="0"/>
                <a:cs typeface="Calibri" panose="020F0502020204030204" pitchFamily="34" charset="0"/>
              </a:rPr>
              <a:t>hs.uk</a:t>
            </a:r>
            <a:r>
              <a:rPr lang="pl-PL" dirty="0">
                <a:latin typeface="Calibri" panose="020F0502020204030204" pitchFamily="34" charset="0"/>
                <a:cs typeface="Calibri" panose="020F0502020204030204" pitchFamily="34" charset="0"/>
              </a:rPr>
              <a:t>. 2021. </a:t>
            </a:r>
            <a:r>
              <a:rPr lang="pl-PL" i="1" dirty="0">
                <a:latin typeface="Calibri" panose="020F0502020204030204" pitchFamily="34" charset="0"/>
                <a:cs typeface="Calibri" panose="020F0502020204030204" pitchFamily="34" charset="0"/>
              </a:rPr>
              <a:t>Child </a:t>
            </a:r>
            <a:r>
              <a:rPr lang="pl-PL" i="1" dirty="0" err="1">
                <a:latin typeface="Calibri" panose="020F0502020204030204" pitchFamily="34" charset="0"/>
                <a:cs typeface="Calibri" panose="020F0502020204030204" pitchFamily="34" charset="0"/>
              </a:rPr>
              <a:t>flu</a:t>
            </a:r>
            <a:r>
              <a:rPr lang="pl-PL" i="1" dirty="0">
                <a:latin typeface="Calibri" panose="020F0502020204030204" pitchFamily="34" charset="0"/>
                <a:cs typeface="Calibri" panose="020F0502020204030204" pitchFamily="34" charset="0"/>
              </a:rPr>
              <a:t> </a:t>
            </a:r>
            <a:r>
              <a:rPr lang="pl-PL" i="1" dirty="0" err="1">
                <a:latin typeface="Calibri" panose="020F0502020204030204" pitchFamily="34" charset="0"/>
                <a:cs typeface="Calibri" panose="020F0502020204030204" pitchFamily="34" charset="0"/>
              </a:rPr>
              <a:t>vaccine</a:t>
            </a:r>
            <a:r>
              <a:rPr lang="pl-PL" dirty="0">
                <a:latin typeface="Calibri" panose="020F0502020204030204" pitchFamily="34" charset="0"/>
                <a:cs typeface="Calibri" panose="020F0502020204030204" pitchFamily="34" charset="0"/>
              </a:rPr>
              <a:t>. [online] </a:t>
            </a:r>
            <a:r>
              <a:rPr lang="pl-PL" dirty="0" err="1">
                <a:latin typeface="Calibri" panose="020F0502020204030204" pitchFamily="34" charset="0"/>
                <a:cs typeface="Calibri" panose="020F0502020204030204" pitchFamily="34" charset="0"/>
              </a:rPr>
              <a:t>Available</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at</a:t>
            </a:r>
            <a:r>
              <a:rPr lang="pl-PL" dirty="0">
                <a:latin typeface="Calibri" panose="020F0502020204030204" pitchFamily="34" charset="0"/>
                <a:cs typeface="Calibri" panose="020F0502020204030204" pitchFamily="34" charset="0"/>
              </a:rPr>
              <a:t>: &lt;</a:t>
            </a:r>
            <a:r>
              <a:rPr lang="pl-PL" dirty="0" err="1">
                <a:latin typeface="Calibri" panose="020F0502020204030204" pitchFamily="34" charset="0"/>
                <a:cs typeface="Calibri" panose="020F0502020204030204" pitchFamily="34" charset="0"/>
              </a:rPr>
              <a:t>https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www.nhs.uk</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conditions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vaccinations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child-flu-vaccine</a:t>
            </a:r>
            <a:r>
              <a:rPr lang="pl-PL" dirty="0">
                <a:latin typeface="Calibri" panose="020F0502020204030204" pitchFamily="34" charset="0"/>
                <a:cs typeface="Calibri" panose="020F0502020204030204" pitchFamily="34" charset="0"/>
              </a:rPr>
              <a:t>/&gt; [</a:t>
            </a:r>
            <a:r>
              <a:rPr lang="pl-PL" dirty="0" err="1">
                <a:latin typeface="Calibri" panose="020F0502020204030204" pitchFamily="34" charset="0"/>
                <a:cs typeface="Calibri" panose="020F0502020204030204" pitchFamily="34" charset="0"/>
              </a:rPr>
              <a:t>Accessed</a:t>
            </a:r>
            <a:r>
              <a:rPr lang="pl-PL" dirty="0">
                <a:latin typeface="Calibri" panose="020F0502020204030204" pitchFamily="34" charset="0"/>
                <a:cs typeface="Calibri" panose="020F0502020204030204" pitchFamily="34" charset="0"/>
              </a:rPr>
              <a:t> 15 </a:t>
            </a:r>
            <a:r>
              <a:rPr lang="pl-PL" dirty="0" err="1">
                <a:latin typeface="Calibri" panose="020F0502020204030204" pitchFamily="34" charset="0"/>
                <a:cs typeface="Calibri" panose="020F0502020204030204" pitchFamily="34" charset="0"/>
              </a:rPr>
              <a:t>October</a:t>
            </a:r>
            <a:r>
              <a:rPr lang="pl-PL" dirty="0">
                <a:latin typeface="Calibri" panose="020F0502020204030204" pitchFamily="34" charset="0"/>
                <a:cs typeface="Calibri" panose="020F0502020204030204" pitchFamily="34" charset="0"/>
              </a:rPr>
              <a:t> 2021].</a:t>
            </a:r>
            <a:endParaRPr lang="en-GB" dirty="0">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400666021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BABE5-8557-9348-BC79-138797975FA8}"/>
              </a:ext>
            </a:extLst>
          </p:cNvPr>
          <p:cNvSpPr>
            <a:spLocks noGrp="1"/>
          </p:cNvSpPr>
          <p:nvPr>
            <p:ph type="title"/>
          </p:nvPr>
        </p:nvSpPr>
        <p:spPr/>
        <p:txBody>
          <a:bodyPr/>
          <a:lstStyle/>
          <a:p>
            <a:r>
              <a:rPr lang="en-US" dirty="0"/>
              <a:t>Master Reference list 5</a:t>
            </a:r>
          </a:p>
        </p:txBody>
      </p:sp>
      <p:sp>
        <p:nvSpPr>
          <p:cNvPr id="3" name="Content Placeholder 2">
            <a:extLst>
              <a:ext uri="{FF2B5EF4-FFF2-40B4-BE49-F238E27FC236}">
                <a16:creationId xmlns:a16="http://schemas.microsoft.com/office/drawing/2014/main" id="{3347FA95-0F90-544D-B8E8-E8AA6DFA10D2}"/>
              </a:ext>
            </a:extLst>
          </p:cNvPr>
          <p:cNvSpPr>
            <a:spLocks noGrp="1"/>
          </p:cNvSpPr>
          <p:nvPr>
            <p:ph idx="1"/>
          </p:nvPr>
        </p:nvSpPr>
        <p:spPr/>
        <p:txBody>
          <a:bodyPr>
            <a:normAutofit fontScale="55000" lnSpcReduction="20000"/>
          </a:bodyPr>
          <a:lstStyle/>
          <a:p>
            <a:pPr marL="0" indent="0">
              <a:buNone/>
            </a:pPr>
            <a:r>
              <a:rPr lang="en-GB" dirty="0">
                <a:latin typeface="Calibri" panose="020F0502020204030204" pitchFamily="34" charset="0"/>
                <a:cs typeface="Calibri" panose="020F0502020204030204" pitchFamily="34" charset="0"/>
              </a:rPr>
              <a:t>N</a:t>
            </a:r>
            <a:r>
              <a:rPr lang="pl-PL" dirty="0" err="1">
                <a:latin typeface="Calibri" panose="020F0502020204030204" pitchFamily="34" charset="0"/>
                <a:cs typeface="Calibri" panose="020F0502020204030204" pitchFamily="34" charset="0"/>
              </a:rPr>
              <a:t>hs.uk</a:t>
            </a:r>
            <a:r>
              <a:rPr lang="pl-PL" dirty="0">
                <a:latin typeface="Calibri" panose="020F0502020204030204" pitchFamily="34" charset="0"/>
                <a:cs typeface="Calibri" panose="020F0502020204030204" pitchFamily="34" charset="0"/>
              </a:rPr>
              <a:t>. 2021. </a:t>
            </a:r>
            <a:r>
              <a:rPr lang="pl-PL" i="1" dirty="0" err="1">
                <a:latin typeface="Calibri" panose="020F0502020204030204" pitchFamily="34" charset="0"/>
                <a:cs typeface="Calibri" panose="020F0502020204030204" pitchFamily="34" charset="0"/>
              </a:rPr>
              <a:t>Flu</a:t>
            </a:r>
            <a:r>
              <a:rPr lang="pl-PL" i="1" dirty="0">
                <a:latin typeface="Calibri" panose="020F0502020204030204" pitchFamily="34" charset="0"/>
                <a:cs typeface="Calibri" panose="020F0502020204030204" pitchFamily="34" charset="0"/>
              </a:rPr>
              <a:t> </a:t>
            </a:r>
            <a:r>
              <a:rPr lang="pl-PL" i="1" dirty="0" err="1">
                <a:latin typeface="Calibri" panose="020F0502020204030204" pitchFamily="34" charset="0"/>
                <a:cs typeface="Calibri" panose="020F0502020204030204" pitchFamily="34" charset="0"/>
              </a:rPr>
              <a:t>vaccine</a:t>
            </a:r>
            <a:r>
              <a:rPr lang="pl-PL" dirty="0">
                <a:latin typeface="Calibri" panose="020F0502020204030204" pitchFamily="34" charset="0"/>
                <a:cs typeface="Calibri" panose="020F0502020204030204" pitchFamily="34" charset="0"/>
              </a:rPr>
              <a:t>. [online] </a:t>
            </a:r>
            <a:r>
              <a:rPr lang="pl-PL" dirty="0" err="1">
                <a:latin typeface="Calibri" panose="020F0502020204030204" pitchFamily="34" charset="0"/>
                <a:cs typeface="Calibri" panose="020F0502020204030204" pitchFamily="34" charset="0"/>
              </a:rPr>
              <a:t>Available</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at</a:t>
            </a:r>
            <a:r>
              <a:rPr lang="pl-PL" dirty="0">
                <a:latin typeface="Calibri" panose="020F0502020204030204" pitchFamily="34" charset="0"/>
                <a:cs typeface="Calibri" panose="020F0502020204030204" pitchFamily="34" charset="0"/>
              </a:rPr>
              <a:t>: &lt;</a:t>
            </a:r>
            <a:r>
              <a:rPr lang="pl-PL" dirty="0" err="1">
                <a:latin typeface="Calibri" panose="020F0502020204030204" pitchFamily="34" charset="0"/>
                <a:cs typeface="Calibri" panose="020F0502020204030204" pitchFamily="34" charset="0"/>
              </a:rPr>
              <a:t>https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www.nhs.uk</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conditions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vaccinations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flu</a:t>
            </a:r>
            <a:r>
              <a:rPr lang="pl-PL" dirty="0">
                <a:latin typeface="Calibri" panose="020F0502020204030204" pitchFamily="34" charset="0"/>
                <a:cs typeface="Calibri" panose="020F0502020204030204" pitchFamily="34" charset="0"/>
              </a:rPr>
              <a:t>-influenza-</a:t>
            </a:r>
            <a:r>
              <a:rPr lang="pl-PL" dirty="0" err="1">
                <a:latin typeface="Calibri" panose="020F0502020204030204" pitchFamily="34" charset="0"/>
                <a:cs typeface="Calibri" panose="020F0502020204030204" pitchFamily="34" charset="0"/>
              </a:rPr>
              <a:t>vaccine</a:t>
            </a:r>
            <a:r>
              <a:rPr lang="pl-PL" dirty="0">
                <a:latin typeface="Calibri" panose="020F0502020204030204" pitchFamily="34" charset="0"/>
                <a:cs typeface="Calibri" panose="020F0502020204030204" pitchFamily="34" charset="0"/>
              </a:rPr>
              <a:t>/&gt; [</a:t>
            </a:r>
            <a:r>
              <a:rPr lang="pl-PL" dirty="0" err="1">
                <a:latin typeface="Calibri" panose="020F0502020204030204" pitchFamily="34" charset="0"/>
                <a:cs typeface="Calibri" panose="020F0502020204030204" pitchFamily="34" charset="0"/>
              </a:rPr>
              <a:t>Accessed</a:t>
            </a:r>
            <a:r>
              <a:rPr lang="pl-PL" dirty="0">
                <a:latin typeface="Calibri" panose="020F0502020204030204" pitchFamily="34" charset="0"/>
                <a:cs typeface="Calibri" panose="020F0502020204030204" pitchFamily="34" charset="0"/>
              </a:rPr>
              <a:t> 24 August 202</a:t>
            </a:r>
            <a:r>
              <a:rPr lang="en-GB" dirty="0">
                <a:latin typeface="Calibri" panose="020F0502020204030204" pitchFamily="34" charset="0"/>
                <a:cs typeface="Calibri" panose="020F0502020204030204" pitchFamily="34" charset="0"/>
              </a:rPr>
              <a:t>21}.</a:t>
            </a:r>
          </a:p>
          <a:p>
            <a:pPr marL="0" indent="0">
              <a:buNone/>
            </a:pPr>
            <a:r>
              <a:rPr lang="pl-PL" dirty="0" err="1">
                <a:latin typeface="Calibri" panose="020F0502020204030204" pitchFamily="34" charset="0"/>
                <a:cs typeface="Calibri" panose="020F0502020204030204" pitchFamily="34" charset="0"/>
              </a:rPr>
              <a:t>nhs.uk</a:t>
            </a:r>
            <a:r>
              <a:rPr lang="pl-PL" dirty="0">
                <a:latin typeface="Calibri" panose="020F0502020204030204" pitchFamily="34" charset="0"/>
                <a:cs typeface="Calibri" panose="020F0502020204030204" pitchFamily="34" charset="0"/>
              </a:rPr>
              <a:t>. 2021. </a:t>
            </a:r>
            <a:r>
              <a:rPr lang="pl-PL" i="1" dirty="0" err="1">
                <a:latin typeface="Calibri" panose="020F0502020204030204" pitchFamily="34" charset="0"/>
                <a:cs typeface="Calibri" panose="020F0502020204030204" pitchFamily="34" charset="0"/>
              </a:rPr>
              <a:t>Flu</a:t>
            </a:r>
            <a:r>
              <a:rPr lang="pl-PL" dirty="0">
                <a:latin typeface="Calibri" panose="020F0502020204030204" pitchFamily="34" charset="0"/>
                <a:cs typeface="Calibri" panose="020F0502020204030204" pitchFamily="34" charset="0"/>
              </a:rPr>
              <a:t>. [online] </a:t>
            </a:r>
            <a:r>
              <a:rPr lang="pl-PL" dirty="0" err="1">
                <a:latin typeface="Calibri" panose="020F0502020204030204" pitchFamily="34" charset="0"/>
                <a:cs typeface="Calibri" panose="020F0502020204030204" pitchFamily="34" charset="0"/>
              </a:rPr>
              <a:t>Available</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at</a:t>
            </a:r>
            <a:r>
              <a:rPr lang="pl-PL" dirty="0">
                <a:latin typeface="Calibri" panose="020F0502020204030204" pitchFamily="34" charset="0"/>
                <a:cs typeface="Calibri" panose="020F0502020204030204" pitchFamily="34" charset="0"/>
              </a:rPr>
              <a:t>: &lt;</a:t>
            </a:r>
            <a:r>
              <a:rPr lang="pl-PL" dirty="0" err="1">
                <a:latin typeface="Calibri" panose="020F0502020204030204" pitchFamily="34" charset="0"/>
                <a:cs typeface="Calibri" panose="020F0502020204030204" pitchFamily="34" charset="0"/>
              </a:rPr>
              <a:t>https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www.nhs.uk</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conditions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flu</a:t>
            </a:r>
            <a:r>
              <a:rPr lang="pl-PL" dirty="0">
                <a:latin typeface="Calibri" panose="020F0502020204030204" pitchFamily="34" charset="0"/>
                <a:cs typeface="Calibri" panose="020F0502020204030204" pitchFamily="34" charset="0"/>
              </a:rPr>
              <a:t>/&gt; [</a:t>
            </a:r>
            <a:r>
              <a:rPr lang="pl-PL" dirty="0" err="1">
                <a:latin typeface="Calibri" panose="020F0502020204030204" pitchFamily="34" charset="0"/>
                <a:cs typeface="Calibri" panose="020F0502020204030204" pitchFamily="34" charset="0"/>
              </a:rPr>
              <a:t>Accessed</a:t>
            </a:r>
            <a:r>
              <a:rPr lang="pl-PL" dirty="0">
                <a:latin typeface="Calibri" panose="020F0502020204030204" pitchFamily="34" charset="0"/>
                <a:cs typeface="Calibri" panose="020F0502020204030204" pitchFamily="34" charset="0"/>
              </a:rPr>
              <a:t> 6 August 2019].</a:t>
            </a:r>
            <a:endParaRPr lang="en-GB" dirty="0">
              <a:latin typeface="Calibri" panose="020F0502020204030204" pitchFamily="34" charset="0"/>
              <a:cs typeface="Calibri" panose="020F0502020204030204" pitchFamily="34" charset="0"/>
            </a:endParaRPr>
          </a:p>
          <a:p>
            <a:pPr marL="0" indent="0">
              <a:buNone/>
            </a:pPr>
            <a:r>
              <a:rPr lang="pl-PL" dirty="0">
                <a:latin typeface="Calibri" panose="020F0502020204030204" pitchFamily="34" charset="0"/>
                <a:cs typeface="Calibri" panose="020F0502020204030204" pitchFamily="34" charset="0"/>
              </a:rPr>
              <a:t>Olsen, S. J. et al. (2016) The </a:t>
            </a:r>
            <a:r>
              <a:rPr lang="pl-PL" dirty="0" err="1">
                <a:latin typeface="Calibri" panose="020F0502020204030204" pitchFamily="34" charset="0"/>
                <a:cs typeface="Calibri" panose="020F0502020204030204" pitchFamily="34" charset="0"/>
              </a:rPr>
              <a:t>Effect</a:t>
            </a:r>
            <a:r>
              <a:rPr lang="pl-PL" dirty="0">
                <a:latin typeface="Calibri" panose="020F0502020204030204" pitchFamily="34" charset="0"/>
                <a:cs typeface="Calibri" panose="020F0502020204030204" pitchFamily="34" charset="0"/>
              </a:rPr>
              <a:t> of Influenza </a:t>
            </a:r>
            <a:r>
              <a:rPr lang="pl-PL" dirty="0" err="1">
                <a:latin typeface="Calibri" panose="020F0502020204030204" pitchFamily="34" charset="0"/>
                <a:cs typeface="Calibri" panose="020F0502020204030204" pitchFamily="34" charset="0"/>
              </a:rPr>
              <a:t>Vaccination</a:t>
            </a:r>
            <a:r>
              <a:rPr lang="pl-PL" dirty="0">
                <a:latin typeface="Calibri" panose="020F0502020204030204" pitchFamily="34" charset="0"/>
                <a:cs typeface="Calibri" panose="020F0502020204030204" pitchFamily="34" charset="0"/>
              </a:rPr>
              <a:t> on </a:t>
            </a:r>
            <a:r>
              <a:rPr lang="pl-PL" dirty="0" err="1">
                <a:latin typeface="Calibri" panose="020F0502020204030204" pitchFamily="34" charset="0"/>
                <a:cs typeface="Calibri" panose="020F0502020204030204" pitchFamily="34" charset="0"/>
              </a:rPr>
              <a:t>Birth</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Outcomes</a:t>
            </a:r>
            <a:r>
              <a:rPr lang="pl-PL" dirty="0">
                <a:latin typeface="Calibri" panose="020F0502020204030204" pitchFamily="34" charset="0"/>
                <a:cs typeface="Calibri" panose="020F0502020204030204" pitchFamily="34" charset="0"/>
              </a:rPr>
              <a:t> in a </a:t>
            </a:r>
            <a:r>
              <a:rPr lang="pl-PL" dirty="0" err="1">
                <a:latin typeface="Calibri" panose="020F0502020204030204" pitchFamily="34" charset="0"/>
                <a:cs typeface="Calibri" panose="020F0502020204030204" pitchFamily="34" charset="0"/>
              </a:rPr>
              <a:t>Cohort</a:t>
            </a:r>
            <a:r>
              <a:rPr lang="pl-PL" dirty="0">
                <a:latin typeface="Calibri" panose="020F0502020204030204" pitchFamily="34" charset="0"/>
                <a:cs typeface="Calibri" panose="020F0502020204030204" pitchFamily="34" charset="0"/>
              </a:rPr>
              <a:t> of </a:t>
            </a:r>
            <a:r>
              <a:rPr lang="pl-PL" dirty="0" err="1">
                <a:latin typeface="Calibri" panose="020F0502020204030204" pitchFamily="34" charset="0"/>
                <a:cs typeface="Calibri" panose="020F0502020204030204" pitchFamily="34" charset="0"/>
              </a:rPr>
              <a:t>Pregnant</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Women</a:t>
            </a:r>
            <a:r>
              <a:rPr lang="pl-PL" dirty="0">
                <a:latin typeface="Calibri" panose="020F0502020204030204" pitchFamily="34" charset="0"/>
                <a:cs typeface="Calibri" panose="020F0502020204030204" pitchFamily="34" charset="0"/>
              </a:rPr>
              <a:t> in </a:t>
            </a:r>
            <a:r>
              <a:rPr lang="pl-PL" dirty="0" err="1">
                <a:latin typeface="Calibri" panose="020F0502020204030204" pitchFamily="34" charset="0"/>
                <a:cs typeface="Calibri" panose="020F0502020204030204" pitchFamily="34" charset="0"/>
              </a:rPr>
              <a:t>Lao</a:t>
            </a:r>
            <a:r>
              <a:rPr lang="pl-PL" dirty="0">
                <a:latin typeface="Calibri" panose="020F0502020204030204" pitchFamily="34" charset="0"/>
                <a:cs typeface="Calibri" panose="020F0502020204030204" pitchFamily="34" charset="0"/>
              </a:rPr>
              <a:t> PDR, 2014-2015. </a:t>
            </a:r>
            <a:r>
              <a:rPr lang="pl-PL" i="1" dirty="0" err="1">
                <a:latin typeface="Calibri" panose="020F0502020204030204" pitchFamily="34" charset="0"/>
                <a:cs typeface="Calibri" panose="020F0502020204030204" pitchFamily="34" charset="0"/>
              </a:rPr>
              <a:t>Clinical</a:t>
            </a:r>
            <a:r>
              <a:rPr lang="pl-PL" i="1" dirty="0">
                <a:latin typeface="Calibri" panose="020F0502020204030204" pitchFamily="34" charset="0"/>
                <a:cs typeface="Calibri" panose="020F0502020204030204" pitchFamily="34" charset="0"/>
              </a:rPr>
              <a:t> </a:t>
            </a:r>
            <a:r>
              <a:rPr lang="pl-PL" i="1" dirty="0" err="1">
                <a:latin typeface="Calibri" panose="020F0502020204030204" pitchFamily="34" charset="0"/>
                <a:cs typeface="Calibri" panose="020F0502020204030204" pitchFamily="34" charset="0"/>
              </a:rPr>
              <a:t>infectious</a:t>
            </a:r>
            <a:r>
              <a:rPr lang="pl-PL" i="1" dirty="0">
                <a:latin typeface="Calibri" panose="020F0502020204030204" pitchFamily="34" charset="0"/>
                <a:cs typeface="Calibri" panose="020F0502020204030204" pitchFamily="34" charset="0"/>
              </a:rPr>
              <a:t> </a:t>
            </a:r>
            <a:r>
              <a:rPr lang="pl-PL" i="1" dirty="0" err="1">
                <a:latin typeface="Calibri" panose="020F0502020204030204" pitchFamily="34" charset="0"/>
                <a:cs typeface="Calibri" panose="020F0502020204030204" pitchFamily="34" charset="0"/>
              </a:rPr>
              <a:t>diseases</a:t>
            </a:r>
            <a:r>
              <a:rPr lang="pl-PL" dirty="0">
                <a:latin typeface="Calibri" panose="020F0502020204030204" pitchFamily="34" charset="0"/>
                <a:cs typeface="Calibri" panose="020F0502020204030204" pitchFamily="34" charset="0"/>
              </a:rPr>
              <a:t>. [Online] 63 (4), 487–494.</a:t>
            </a:r>
            <a:endParaRPr lang="en-GB" dirty="0">
              <a:latin typeface="Calibri" panose="020F0502020204030204" pitchFamily="34" charset="0"/>
              <a:cs typeface="Calibri" panose="020F0502020204030204" pitchFamily="34" charset="0"/>
            </a:endParaRPr>
          </a:p>
          <a:p>
            <a:pPr marL="0" indent="0">
              <a:buNone/>
            </a:pPr>
            <a:r>
              <a:rPr lang="pl-PL" dirty="0" err="1">
                <a:latin typeface="Calibri" panose="020F0502020204030204" pitchFamily="34" charset="0"/>
                <a:cs typeface="Calibri" panose="020F0502020204030204" pitchFamily="34" charset="0"/>
              </a:rPr>
              <a:t>Ons.gov.uk</a:t>
            </a:r>
            <a:r>
              <a:rPr lang="pl-PL" dirty="0">
                <a:latin typeface="Calibri" panose="020F0502020204030204" pitchFamily="34" charset="0"/>
                <a:cs typeface="Calibri" panose="020F0502020204030204" pitchFamily="34" charset="0"/>
              </a:rPr>
              <a:t>. 2021. </a:t>
            </a:r>
            <a:r>
              <a:rPr lang="pl-PL" i="1" dirty="0">
                <a:latin typeface="Calibri" panose="020F0502020204030204" pitchFamily="34" charset="0"/>
                <a:cs typeface="Calibri" panose="020F0502020204030204" pitchFamily="34" charset="0"/>
              </a:rPr>
              <a:t>Influenza </a:t>
            </a:r>
            <a:r>
              <a:rPr lang="pl-PL" i="1" dirty="0" err="1">
                <a:latin typeface="Calibri" panose="020F0502020204030204" pitchFamily="34" charset="0"/>
                <a:cs typeface="Calibri" panose="020F0502020204030204" pitchFamily="34" charset="0"/>
              </a:rPr>
              <a:t>deaths</a:t>
            </a:r>
            <a:r>
              <a:rPr lang="pl-PL" i="1" dirty="0">
                <a:latin typeface="Calibri" panose="020F0502020204030204" pitchFamily="34" charset="0"/>
                <a:cs typeface="Calibri" panose="020F0502020204030204" pitchFamily="34" charset="0"/>
              </a:rPr>
              <a:t> in 2018, 2019 and 2020 - Office for </a:t>
            </a:r>
            <a:r>
              <a:rPr lang="pl-PL" i="1" dirty="0" err="1">
                <a:latin typeface="Calibri" panose="020F0502020204030204" pitchFamily="34" charset="0"/>
                <a:cs typeface="Calibri" panose="020F0502020204030204" pitchFamily="34" charset="0"/>
              </a:rPr>
              <a:t>National</a:t>
            </a:r>
            <a:r>
              <a:rPr lang="pl-PL" i="1" dirty="0">
                <a:latin typeface="Calibri" panose="020F0502020204030204" pitchFamily="34" charset="0"/>
                <a:cs typeface="Calibri" panose="020F0502020204030204" pitchFamily="34" charset="0"/>
              </a:rPr>
              <a:t> </a:t>
            </a:r>
            <a:r>
              <a:rPr lang="pl-PL" i="1" dirty="0" err="1">
                <a:latin typeface="Calibri" panose="020F0502020204030204" pitchFamily="34" charset="0"/>
                <a:cs typeface="Calibri" panose="020F0502020204030204" pitchFamily="34" charset="0"/>
              </a:rPr>
              <a:t>Statistics</a:t>
            </a:r>
            <a:r>
              <a:rPr lang="pl-PL" dirty="0">
                <a:latin typeface="Calibri" panose="020F0502020204030204" pitchFamily="34" charset="0"/>
                <a:cs typeface="Calibri" panose="020F0502020204030204" pitchFamily="34" charset="0"/>
              </a:rPr>
              <a:t>. [online] </a:t>
            </a:r>
            <a:r>
              <a:rPr lang="pl-PL" dirty="0" err="1">
                <a:latin typeface="Calibri" panose="020F0502020204030204" pitchFamily="34" charset="0"/>
                <a:cs typeface="Calibri" panose="020F0502020204030204" pitchFamily="34" charset="0"/>
              </a:rPr>
              <a:t>Available</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at</a:t>
            </a:r>
            <a:r>
              <a:rPr lang="pl-PL" dirty="0">
                <a:latin typeface="Calibri" panose="020F0502020204030204" pitchFamily="34" charset="0"/>
                <a:cs typeface="Calibri" panose="020F0502020204030204" pitchFamily="34" charset="0"/>
              </a:rPr>
              <a:t>: &lt;</a:t>
            </a:r>
            <a:r>
              <a:rPr lang="pl-PL" dirty="0" err="1">
                <a:latin typeface="Calibri" panose="020F0502020204030204" pitchFamily="34" charset="0"/>
                <a:cs typeface="Calibri" panose="020F0502020204030204" pitchFamily="34" charset="0"/>
              </a:rPr>
              <a:t>https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www.ons.gov.uk</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aboutus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transparencyandgovernance</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freedomofinformationfoi</a:t>
            </a:r>
            <a:r>
              <a:rPr lang="pl-PL" dirty="0">
                <a:latin typeface="Calibri" panose="020F0502020204030204" pitchFamily="34" charset="0"/>
                <a:cs typeface="Calibri" panose="020F0502020204030204" pitchFamily="34" charset="0"/>
              </a:rPr>
              <a:t>/influenzadeathsin20182019and2020&gt; [</a:t>
            </a:r>
            <a:r>
              <a:rPr lang="pl-PL" dirty="0" err="1">
                <a:latin typeface="Calibri" panose="020F0502020204030204" pitchFamily="34" charset="0"/>
                <a:cs typeface="Calibri" panose="020F0502020204030204" pitchFamily="34" charset="0"/>
              </a:rPr>
              <a:t>Accessed</a:t>
            </a:r>
            <a:r>
              <a:rPr lang="pl-PL" dirty="0">
                <a:latin typeface="Calibri" panose="020F0502020204030204" pitchFamily="34" charset="0"/>
                <a:cs typeface="Calibri" panose="020F0502020204030204" pitchFamily="34" charset="0"/>
              </a:rPr>
              <a:t> 19 </a:t>
            </a:r>
            <a:r>
              <a:rPr lang="pl-PL" dirty="0" err="1">
                <a:latin typeface="Calibri" panose="020F0502020204030204" pitchFamily="34" charset="0"/>
                <a:cs typeface="Calibri" panose="020F0502020204030204" pitchFamily="34" charset="0"/>
              </a:rPr>
              <a:t>October</a:t>
            </a:r>
            <a:r>
              <a:rPr lang="pl-PL" dirty="0">
                <a:latin typeface="Calibri" panose="020F0502020204030204" pitchFamily="34" charset="0"/>
                <a:cs typeface="Calibri" panose="020F0502020204030204" pitchFamily="34" charset="0"/>
              </a:rPr>
              <a:t> 2021].</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Patrick R S and </a:t>
            </a:r>
            <a:r>
              <a:rPr lang="en-GB" dirty="0" err="1">
                <a:latin typeface="Calibri" panose="020F0502020204030204" pitchFamily="34" charset="0"/>
                <a:cs typeface="Calibri" panose="020F0502020204030204" pitchFamily="34" charset="0"/>
              </a:rPr>
              <a:t>Krewski</a:t>
            </a:r>
            <a:r>
              <a:rPr lang="en-GB" dirty="0">
                <a:latin typeface="Calibri" panose="020F0502020204030204" pitchFamily="34" charset="0"/>
                <a:cs typeface="Calibri" panose="020F0502020204030204" pitchFamily="34" charset="0"/>
              </a:rPr>
              <a:t> D (2016) Reviewing the History of Pandemic Influenza: Understanding Patterns of </a:t>
            </a:r>
            <a:r>
              <a:rPr lang="en-GB" dirty="0" err="1">
                <a:latin typeface="Calibri" panose="020F0502020204030204" pitchFamily="34" charset="0"/>
                <a:cs typeface="Calibri" panose="020F0502020204030204" pitchFamily="34" charset="0"/>
              </a:rPr>
              <a:t>Emmergence</a:t>
            </a:r>
            <a:r>
              <a:rPr lang="en-GB" dirty="0">
                <a:latin typeface="Calibri" panose="020F0502020204030204" pitchFamily="34" charset="0"/>
                <a:cs typeface="Calibri" panose="020F0502020204030204" pitchFamily="34" charset="0"/>
              </a:rPr>
              <a:t> and Transmission. Ed 5, </a:t>
            </a:r>
            <a:r>
              <a:rPr lang="en-GB" dirty="0" err="1">
                <a:latin typeface="Calibri" panose="020F0502020204030204" pitchFamily="34" charset="0"/>
                <a:cs typeface="Calibri" panose="020F0502020204030204" pitchFamily="34" charset="0"/>
              </a:rPr>
              <a:t>Iss</a:t>
            </a:r>
            <a:r>
              <a:rPr lang="en-GB" dirty="0">
                <a:latin typeface="Calibri" panose="020F0502020204030204" pitchFamily="34" charset="0"/>
                <a:cs typeface="Calibri" panose="020F0502020204030204" pitchFamily="34" charset="0"/>
              </a:rPr>
              <a:t> 4, </a:t>
            </a:r>
            <a:r>
              <a:rPr lang="en-GB" dirty="0" err="1">
                <a:latin typeface="Calibri" panose="020F0502020204030204" pitchFamily="34" charset="0"/>
                <a:cs typeface="Calibri" panose="020F0502020204030204" pitchFamily="34" charset="0"/>
              </a:rPr>
              <a:t>Pg</a:t>
            </a:r>
            <a:r>
              <a:rPr lang="en-GB" dirty="0">
                <a:latin typeface="Calibri" panose="020F0502020204030204" pitchFamily="34" charset="0"/>
                <a:cs typeface="Calibri" panose="020F0502020204030204" pitchFamily="34" charset="0"/>
              </a:rPr>
              <a:t> 66.</a:t>
            </a:r>
          </a:p>
          <a:p>
            <a:pPr marL="0" indent="0">
              <a:buNone/>
            </a:pPr>
            <a:r>
              <a:rPr lang="pl-PL" dirty="0" err="1">
                <a:latin typeface="Calibri" panose="020F0502020204030204" pitchFamily="34" charset="0"/>
                <a:cs typeface="Calibri" panose="020F0502020204030204" pitchFamily="34" charset="0"/>
              </a:rPr>
              <a:t>Peeters</a:t>
            </a:r>
            <a:r>
              <a:rPr lang="pl-PL" dirty="0">
                <a:latin typeface="Calibri" panose="020F0502020204030204" pitchFamily="34" charset="0"/>
                <a:cs typeface="Calibri" panose="020F0502020204030204" pitchFamily="34" charset="0"/>
              </a:rPr>
              <a:t>, B. et </a:t>
            </a:r>
            <a:r>
              <a:rPr lang="pl-PL" dirty="0" err="1">
                <a:latin typeface="Calibri" panose="020F0502020204030204" pitchFamily="34" charset="0"/>
                <a:cs typeface="Calibri" panose="020F0502020204030204" pitchFamily="34" charset="0"/>
              </a:rPr>
              <a:t>Peeters</a:t>
            </a:r>
            <a:r>
              <a:rPr lang="pl-PL" dirty="0">
                <a:latin typeface="Calibri" panose="020F0502020204030204" pitchFamily="34" charset="0"/>
                <a:cs typeface="Calibri" panose="020F0502020204030204" pitchFamily="34" charset="0"/>
              </a:rPr>
              <a:t>, B. et al. (2017) </a:t>
            </a:r>
            <a:r>
              <a:rPr lang="pl-PL" dirty="0" err="1">
                <a:latin typeface="Calibri" panose="020F0502020204030204" pitchFamily="34" charset="0"/>
                <a:cs typeface="Calibri" panose="020F0502020204030204" pitchFamily="34" charset="0"/>
              </a:rPr>
              <a:t>Genetic</a:t>
            </a:r>
            <a:r>
              <a:rPr lang="pl-PL" dirty="0">
                <a:latin typeface="Calibri" panose="020F0502020204030204" pitchFamily="34" charset="0"/>
                <a:cs typeface="Calibri" panose="020F0502020204030204" pitchFamily="34" charset="0"/>
              </a:rPr>
              <a:t> versus </a:t>
            </a:r>
            <a:r>
              <a:rPr lang="pl-PL" dirty="0" err="1">
                <a:latin typeface="Calibri" panose="020F0502020204030204" pitchFamily="34" charset="0"/>
                <a:cs typeface="Calibri" panose="020F0502020204030204" pitchFamily="34" charset="0"/>
              </a:rPr>
              <a:t>antigenic</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differences</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among</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highly</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pathogenic</a:t>
            </a:r>
            <a:r>
              <a:rPr lang="pl-PL" dirty="0">
                <a:latin typeface="Calibri" panose="020F0502020204030204" pitchFamily="34" charset="0"/>
                <a:cs typeface="Calibri" panose="020F0502020204030204" pitchFamily="34" charset="0"/>
              </a:rPr>
              <a:t> H5N1 </a:t>
            </a:r>
            <a:r>
              <a:rPr lang="pl-PL" dirty="0" err="1">
                <a:latin typeface="Calibri" panose="020F0502020204030204" pitchFamily="34" charset="0"/>
                <a:cs typeface="Calibri" panose="020F0502020204030204" pitchFamily="34" charset="0"/>
              </a:rPr>
              <a:t>avian</a:t>
            </a:r>
            <a:r>
              <a:rPr lang="pl-PL" dirty="0">
                <a:latin typeface="Calibri" panose="020F0502020204030204" pitchFamily="34" charset="0"/>
                <a:cs typeface="Calibri" panose="020F0502020204030204" pitchFamily="34" charset="0"/>
              </a:rPr>
              <a:t> influenza A </a:t>
            </a:r>
            <a:r>
              <a:rPr lang="pl-PL" dirty="0" err="1">
                <a:latin typeface="Calibri" panose="020F0502020204030204" pitchFamily="34" charset="0"/>
                <a:cs typeface="Calibri" panose="020F0502020204030204" pitchFamily="34" charset="0"/>
              </a:rPr>
              <a:t>viruses</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Consequences</a:t>
            </a:r>
            <a:r>
              <a:rPr lang="pl-PL" dirty="0">
                <a:latin typeface="Calibri" panose="020F0502020204030204" pitchFamily="34" charset="0"/>
                <a:cs typeface="Calibri" panose="020F0502020204030204" pitchFamily="34" charset="0"/>
              </a:rPr>
              <a:t> for </a:t>
            </a:r>
            <a:r>
              <a:rPr lang="pl-PL" dirty="0" err="1">
                <a:latin typeface="Calibri" panose="020F0502020204030204" pitchFamily="34" charset="0"/>
                <a:cs typeface="Calibri" panose="020F0502020204030204" pitchFamily="34" charset="0"/>
              </a:rPr>
              <a:t>vaccine</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strain</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selection</a:t>
            </a:r>
            <a:r>
              <a:rPr lang="pl-PL" dirty="0">
                <a:latin typeface="Calibri" panose="020F0502020204030204" pitchFamily="34" charset="0"/>
                <a:cs typeface="Calibri" panose="020F0502020204030204" pitchFamily="34" charset="0"/>
              </a:rPr>
              <a:t>. </a:t>
            </a:r>
            <a:r>
              <a:rPr lang="pl-PL" i="1" dirty="0" err="1">
                <a:latin typeface="Calibri" panose="020F0502020204030204" pitchFamily="34" charset="0"/>
                <a:cs typeface="Calibri" panose="020F0502020204030204" pitchFamily="34" charset="0"/>
              </a:rPr>
              <a:t>Virology</a:t>
            </a:r>
            <a:r>
              <a:rPr lang="pl-PL" i="1" dirty="0">
                <a:latin typeface="Calibri" panose="020F0502020204030204" pitchFamily="34" charset="0"/>
                <a:cs typeface="Calibri" panose="020F0502020204030204" pitchFamily="34" charset="0"/>
              </a:rPr>
              <a:t> (New York, N.Y.)</a:t>
            </a:r>
            <a:r>
              <a:rPr lang="pl-PL" dirty="0">
                <a:latin typeface="Calibri" panose="020F0502020204030204" pitchFamily="34" charset="0"/>
                <a:cs typeface="Calibri" panose="020F0502020204030204" pitchFamily="34" charset="0"/>
              </a:rPr>
              <a:t>. [Online] 50383–93.. (2017) </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Potter C (1998) Chronicles of Influenza Pandemics. Google Scholar.</a:t>
            </a:r>
          </a:p>
          <a:p>
            <a:pPr marL="0" indent="0">
              <a:buNone/>
            </a:pPr>
            <a:r>
              <a:rPr lang="pl-PL" dirty="0" err="1">
                <a:latin typeface="Calibri" panose="020F0502020204030204" pitchFamily="34" charset="0"/>
                <a:cs typeface="Calibri" panose="020F0502020204030204" pitchFamily="34" charset="0"/>
              </a:rPr>
              <a:t>Verywell</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Health</a:t>
            </a:r>
            <a:r>
              <a:rPr lang="pl-PL" dirty="0">
                <a:latin typeface="Calibri" panose="020F0502020204030204" pitchFamily="34" charset="0"/>
                <a:cs typeface="Calibri" panose="020F0502020204030204" pitchFamily="34" charset="0"/>
              </a:rPr>
              <a:t>. 2021. </a:t>
            </a:r>
            <a:r>
              <a:rPr lang="pl-PL" i="1" dirty="0">
                <a:latin typeface="Calibri" panose="020F0502020204030204" pitchFamily="34" charset="0"/>
                <a:cs typeface="Calibri" panose="020F0502020204030204" pitchFamily="34" charset="0"/>
              </a:rPr>
              <a:t>How Many </a:t>
            </a:r>
            <a:r>
              <a:rPr lang="pl-PL" i="1" dirty="0" err="1">
                <a:latin typeface="Calibri" panose="020F0502020204030204" pitchFamily="34" charset="0"/>
                <a:cs typeface="Calibri" panose="020F0502020204030204" pitchFamily="34" charset="0"/>
              </a:rPr>
              <a:t>Different</a:t>
            </a:r>
            <a:r>
              <a:rPr lang="pl-PL" i="1" dirty="0">
                <a:latin typeface="Calibri" panose="020F0502020204030204" pitchFamily="34" charset="0"/>
                <a:cs typeface="Calibri" panose="020F0502020204030204" pitchFamily="34" charset="0"/>
              </a:rPr>
              <a:t> </a:t>
            </a:r>
            <a:r>
              <a:rPr lang="pl-PL" i="1" dirty="0" err="1">
                <a:latin typeface="Calibri" panose="020F0502020204030204" pitchFamily="34" charset="0"/>
                <a:cs typeface="Calibri" panose="020F0502020204030204" pitchFamily="34" charset="0"/>
              </a:rPr>
              <a:t>Types</a:t>
            </a:r>
            <a:r>
              <a:rPr lang="pl-PL" i="1" dirty="0">
                <a:latin typeface="Calibri" panose="020F0502020204030204" pitchFamily="34" charset="0"/>
                <a:cs typeface="Calibri" panose="020F0502020204030204" pitchFamily="34" charset="0"/>
              </a:rPr>
              <a:t> of </a:t>
            </a:r>
            <a:r>
              <a:rPr lang="pl-PL" i="1" dirty="0" err="1">
                <a:latin typeface="Calibri" panose="020F0502020204030204" pitchFamily="34" charset="0"/>
                <a:cs typeface="Calibri" panose="020F0502020204030204" pitchFamily="34" charset="0"/>
              </a:rPr>
              <a:t>Flu</a:t>
            </a:r>
            <a:r>
              <a:rPr lang="pl-PL" i="1" dirty="0">
                <a:latin typeface="Calibri" panose="020F0502020204030204" pitchFamily="34" charset="0"/>
                <a:cs typeface="Calibri" panose="020F0502020204030204" pitchFamily="34" charset="0"/>
              </a:rPr>
              <a:t> </a:t>
            </a:r>
            <a:r>
              <a:rPr lang="pl-PL" i="1" dirty="0" err="1">
                <a:latin typeface="Calibri" panose="020F0502020204030204" pitchFamily="34" charset="0"/>
                <a:cs typeface="Calibri" panose="020F0502020204030204" pitchFamily="34" charset="0"/>
              </a:rPr>
              <a:t>Are</a:t>
            </a:r>
            <a:r>
              <a:rPr lang="pl-PL" i="1" dirty="0">
                <a:latin typeface="Calibri" panose="020F0502020204030204" pitchFamily="34" charset="0"/>
                <a:cs typeface="Calibri" panose="020F0502020204030204" pitchFamily="34" charset="0"/>
              </a:rPr>
              <a:t> </a:t>
            </a:r>
            <a:r>
              <a:rPr lang="pl-PL" i="1" dirty="0" err="1">
                <a:latin typeface="Calibri" panose="020F0502020204030204" pitchFamily="34" charset="0"/>
                <a:cs typeface="Calibri" panose="020F0502020204030204" pitchFamily="34" charset="0"/>
              </a:rPr>
              <a:t>There</a:t>
            </a:r>
            <a:r>
              <a:rPr lang="pl-PL" i="1" dirty="0">
                <a:latin typeface="Calibri" panose="020F0502020204030204" pitchFamily="34" charset="0"/>
                <a:cs typeface="Calibri" panose="020F0502020204030204" pitchFamily="34" charset="0"/>
              </a:rPr>
              <a:t>?</a:t>
            </a:r>
            <a:r>
              <a:rPr lang="pl-PL" dirty="0">
                <a:latin typeface="Calibri" panose="020F0502020204030204" pitchFamily="34" charset="0"/>
                <a:cs typeface="Calibri" panose="020F0502020204030204" pitchFamily="34" charset="0"/>
              </a:rPr>
              <a:t>. [online] </a:t>
            </a:r>
            <a:r>
              <a:rPr lang="pl-PL" dirty="0" err="1">
                <a:latin typeface="Calibri" panose="020F0502020204030204" pitchFamily="34" charset="0"/>
                <a:cs typeface="Calibri" panose="020F0502020204030204" pitchFamily="34" charset="0"/>
              </a:rPr>
              <a:t>Available</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at</a:t>
            </a:r>
            <a:r>
              <a:rPr lang="pl-PL" dirty="0">
                <a:latin typeface="Calibri" panose="020F0502020204030204" pitchFamily="34" charset="0"/>
                <a:cs typeface="Calibri" panose="020F0502020204030204" pitchFamily="34" charset="0"/>
              </a:rPr>
              <a:t>: &lt;</a:t>
            </a:r>
            <a:r>
              <a:rPr lang="pl-PL" dirty="0" err="1">
                <a:latin typeface="Calibri" panose="020F0502020204030204" pitchFamily="34" charset="0"/>
                <a:cs typeface="Calibri" panose="020F0502020204030204" pitchFamily="34" charset="0"/>
              </a:rPr>
              <a:t>https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www.verywellhealth.com</a:t>
            </a:r>
            <a:r>
              <a:rPr lang="pl-PL" dirty="0">
                <a:latin typeface="Calibri" panose="020F0502020204030204" pitchFamily="34" charset="0"/>
                <a:cs typeface="Calibri" panose="020F0502020204030204" pitchFamily="34" charset="0"/>
              </a:rPr>
              <a:t>/learn-about-different-types-of-flu-770509&gt; [</a:t>
            </a:r>
            <a:r>
              <a:rPr lang="pl-PL" dirty="0" err="1">
                <a:latin typeface="Calibri" panose="020F0502020204030204" pitchFamily="34" charset="0"/>
                <a:cs typeface="Calibri" panose="020F0502020204030204" pitchFamily="34" charset="0"/>
              </a:rPr>
              <a:t>Accessed</a:t>
            </a:r>
            <a:r>
              <a:rPr lang="pl-PL" dirty="0">
                <a:latin typeface="Calibri" panose="020F0502020204030204" pitchFamily="34" charset="0"/>
                <a:cs typeface="Calibri" panose="020F0502020204030204" pitchFamily="34" charset="0"/>
              </a:rPr>
              <a:t> 15 </a:t>
            </a:r>
            <a:r>
              <a:rPr lang="pl-PL" dirty="0" err="1">
                <a:latin typeface="Calibri" panose="020F0502020204030204" pitchFamily="34" charset="0"/>
                <a:cs typeface="Calibri" panose="020F0502020204030204" pitchFamily="34" charset="0"/>
              </a:rPr>
              <a:t>October</a:t>
            </a:r>
            <a:r>
              <a:rPr lang="pl-PL" dirty="0">
                <a:latin typeface="Calibri" panose="020F0502020204030204" pitchFamily="34" charset="0"/>
                <a:cs typeface="Calibri" panose="020F0502020204030204" pitchFamily="34" charset="0"/>
              </a:rPr>
              <a:t> 2021].</a:t>
            </a:r>
            <a:endParaRPr lang="en-GB" dirty="0">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132904778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2DCA2-EB8B-3643-AF29-77023890D35B}"/>
              </a:ext>
            </a:extLst>
          </p:cNvPr>
          <p:cNvSpPr>
            <a:spLocks noGrp="1"/>
          </p:cNvSpPr>
          <p:nvPr>
            <p:ph type="title"/>
          </p:nvPr>
        </p:nvSpPr>
        <p:spPr/>
        <p:txBody>
          <a:bodyPr/>
          <a:lstStyle/>
          <a:p>
            <a:r>
              <a:rPr lang="en-US" dirty="0"/>
              <a:t>Master Reference list 6</a:t>
            </a:r>
          </a:p>
        </p:txBody>
      </p:sp>
      <p:sp>
        <p:nvSpPr>
          <p:cNvPr id="3" name="Content Placeholder 2">
            <a:extLst>
              <a:ext uri="{FF2B5EF4-FFF2-40B4-BE49-F238E27FC236}">
                <a16:creationId xmlns:a16="http://schemas.microsoft.com/office/drawing/2014/main" id="{DC5EA283-4B63-BE4F-8956-25761A91AD4F}"/>
              </a:ext>
            </a:extLst>
          </p:cNvPr>
          <p:cNvSpPr>
            <a:spLocks noGrp="1"/>
          </p:cNvSpPr>
          <p:nvPr>
            <p:ph idx="1"/>
          </p:nvPr>
        </p:nvSpPr>
        <p:spPr/>
        <p:txBody>
          <a:bodyPr>
            <a:normAutofit fontScale="77500" lnSpcReduction="20000"/>
          </a:bodyPr>
          <a:lstStyle/>
          <a:p>
            <a:pPr marL="0" indent="0">
              <a:buNone/>
            </a:pPr>
            <a:r>
              <a:rPr lang="en-GB" dirty="0" err="1">
                <a:latin typeface="Calibri" panose="020F0502020204030204" pitchFamily="34" charset="0"/>
                <a:cs typeface="Calibri" panose="020F0502020204030204" pitchFamily="34" charset="0"/>
              </a:rPr>
              <a:t>Vk.ovg.ox.ac.uk</a:t>
            </a:r>
            <a:r>
              <a:rPr lang="en-GB" dirty="0">
                <a:latin typeface="Calibri" panose="020F0502020204030204" pitchFamily="34" charset="0"/>
                <a:cs typeface="Calibri" panose="020F0502020204030204" pitchFamily="34" charset="0"/>
              </a:rPr>
              <a:t>. 2021. </a:t>
            </a:r>
            <a:r>
              <a:rPr lang="en-GB" i="1" dirty="0">
                <a:latin typeface="Calibri" panose="020F0502020204030204" pitchFamily="34" charset="0"/>
                <a:cs typeface="Calibri" panose="020F0502020204030204" pitchFamily="34" charset="0"/>
              </a:rPr>
              <a:t>Inactivated Flu Vaccine | Vaccine Knowledge</a:t>
            </a:r>
            <a:r>
              <a:rPr lang="en-GB" dirty="0">
                <a:latin typeface="Calibri" panose="020F0502020204030204" pitchFamily="34" charset="0"/>
                <a:cs typeface="Calibri" panose="020F0502020204030204" pitchFamily="34" charset="0"/>
              </a:rPr>
              <a:t>. [online] Available at: &lt;https://</a:t>
            </a:r>
            <a:r>
              <a:rPr lang="en-GB" dirty="0" err="1">
                <a:latin typeface="Calibri" panose="020F0502020204030204" pitchFamily="34" charset="0"/>
                <a:cs typeface="Calibri" panose="020F0502020204030204" pitchFamily="34" charset="0"/>
              </a:rPr>
              <a:t>vk.ovg.ox.ac.uk</a:t>
            </a:r>
            <a:r>
              <a:rPr lang="en-GB" dirty="0">
                <a:latin typeface="Calibri" panose="020F0502020204030204" pitchFamily="34" charset="0"/>
                <a:cs typeface="Calibri" panose="020F0502020204030204" pitchFamily="34" charset="0"/>
              </a:rPr>
              <a:t>/</a:t>
            </a:r>
            <a:r>
              <a:rPr lang="en-GB" dirty="0" err="1">
                <a:latin typeface="Calibri" panose="020F0502020204030204" pitchFamily="34" charset="0"/>
                <a:cs typeface="Calibri" panose="020F0502020204030204" pitchFamily="34" charset="0"/>
              </a:rPr>
              <a:t>vk</a:t>
            </a:r>
            <a:r>
              <a:rPr lang="en-GB" dirty="0">
                <a:latin typeface="Calibri" panose="020F0502020204030204" pitchFamily="34" charset="0"/>
                <a:cs typeface="Calibri" panose="020F0502020204030204" pitchFamily="34" charset="0"/>
              </a:rPr>
              <a:t>/inactivated-flu-vaccine&gt; [Accessed 21 October 2021].</a:t>
            </a:r>
          </a:p>
          <a:p>
            <a:pPr marL="0" indent="0">
              <a:buNone/>
            </a:pPr>
            <a:r>
              <a:rPr lang="pl-PL" dirty="0" err="1">
                <a:latin typeface="Calibri" panose="020F0502020204030204" pitchFamily="34" charset="0"/>
                <a:cs typeface="Calibri" panose="020F0502020204030204" pitchFamily="34" charset="0"/>
              </a:rPr>
              <a:t>Who.int</a:t>
            </a:r>
            <a:r>
              <a:rPr lang="pl-PL" dirty="0">
                <a:latin typeface="Calibri" panose="020F0502020204030204" pitchFamily="34" charset="0"/>
                <a:cs typeface="Calibri" panose="020F0502020204030204" pitchFamily="34" charset="0"/>
              </a:rPr>
              <a:t>. 2021. </a:t>
            </a:r>
            <a:r>
              <a:rPr lang="pl-PL" i="1" dirty="0">
                <a:latin typeface="Calibri" panose="020F0502020204030204" pitchFamily="34" charset="0"/>
                <a:cs typeface="Calibri" panose="020F0502020204030204" pitchFamily="34" charset="0"/>
              </a:rPr>
              <a:t>Influenza: </a:t>
            </a:r>
            <a:r>
              <a:rPr lang="pl-PL" i="1" dirty="0" err="1">
                <a:latin typeface="Calibri" panose="020F0502020204030204" pitchFamily="34" charset="0"/>
                <a:cs typeface="Calibri" panose="020F0502020204030204" pitchFamily="34" charset="0"/>
              </a:rPr>
              <a:t>are</a:t>
            </a:r>
            <a:r>
              <a:rPr lang="pl-PL" i="1" dirty="0">
                <a:latin typeface="Calibri" panose="020F0502020204030204" pitchFamily="34" charset="0"/>
                <a:cs typeface="Calibri" panose="020F0502020204030204" pitchFamily="34" charset="0"/>
              </a:rPr>
              <a:t> we </a:t>
            </a:r>
            <a:r>
              <a:rPr lang="pl-PL" i="1" dirty="0" err="1">
                <a:latin typeface="Calibri" panose="020F0502020204030204" pitchFamily="34" charset="0"/>
                <a:cs typeface="Calibri" panose="020F0502020204030204" pitchFamily="34" charset="0"/>
              </a:rPr>
              <a:t>ready</a:t>
            </a:r>
            <a:r>
              <a:rPr lang="pl-PL" i="1" dirty="0">
                <a:latin typeface="Calibri" panose="020F0502020204030204" pitchFamily="34" charset="0"/>
                <a:cs typeface="Calibri" panose="020F0502020204030204" pitchFamily="34" charset="0"/>
              </a:rPr>
              <a:t>?</a:t>
            </a:r>
            <a:r>
              <a:rPr lang="pl-PL" dirty="0">
                <a:latin typeface="Calibri" panose="020F0502020204030204" pitchFamily="34" charset="0"/>
                <a:cs typeface="Calibri" panose="020F0502020204030204" pitchFamily="34" charset="0"/>
              </a:rPr>
              <a:t>. [online] </a:t>
            </a:r>
            <a:r>
              <a:rPr lang="pl-PL" dirty="0" err="1">
                <a:latin typeface="Calibri" panose="020F0502020204030204" pitchFamily="34" charset="0"/>
                <a:cs typeface="Calibri" panose="020F0502020204030204" pitchFamily="34" charset="0"/>
              </a:rPr>
              <a:t>Available</a:t>
            </a:r>
            <a:r>
              <a:rPr lang="pl-PL" dirty="0">
                <a:latin typeface="Calibri" panose="020F0502020204030204" pitchFamily="34" charset="0"/>
                <a:cs typeface="Calibri" panose="020F0502020204030204" pitchFamily="34" charset="0"/>
              </a:rPr>
              <a:t> </a:t>
            </a:r>
            <a:r>
              <a:rPr lang="pl-PL" dirty="0" err="1">
                <a:latin typeface="Calibri" panose="020F0502020204030204" pitchFamily="34" charset="0"/>
                <a:cs typeface="Calibri" panose="020F0502020204030204" pitchFamily="34" charset="0"/>
              </a:rPr>
              <a:t>at</a:t>
            </a:r>
            <a:r>
              <a:rPr lang="pl-PL" dirty="0">
                <a:latin typeface="Calibri" panose="020F0502020204030204" pitchFamily="34" charset="0"/>
                <a:cs typeface="Calibri" panose="020F0502020204030204" pitchFamily="34" charset="0"/>
              </a:rPr>
              <a:t>: &lt;</a:t>
            </a:r>
            <a:r>
              <a:rPr lang="pl-PL" dirty="0" err="1">
                <a:latin typeface="Calibri" panose="020F0502020204030204" pitchFamily="34" charset="0"/>
                <a:cs typeface="Calibri" panose="020F0502020204030204" pitchFamily="34" charset="0"/>
              </a:rPr>
              <a:t>https</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www.who.int</a:t>
            </a:r>
            <a:r>
              <a:rPr lang="pl-PL" dirty="0">
                <a:latin typeface="Calibri" panose="020F0502020204030204" pitchFamily="34" charset="0"/>
                <a:cs typeface="Calibri" panose="020F0502020204030204" pitchFamily="34" charset="0"/>
              </a:rPr>
              <a:t>/news-</a:t>
            </a:r>
            <a:r>
              <a:rPr lang="pl-PL" dirty="0" err="1">
                <a:latin typeface="Calibri" panose="020F0502020204030204" pitchFamily="34" charset="0"/>
                <a:cs typeface="Calibri" panose="020F0502020204030204" pitchFamily="34" charset="0"/>
              </a:rPr>
              <a:t>room</a:t>
            </a:r>
            <a:r>
              <a:rPr lang="pl-PL" dirty="0">
                <a:latin typeface="Calibri" panose="020F0502020204030204" pitchFamily="34" charset="0"/>
                <a:cs typeface="Calibri" panose="020F0502020204030204" pitchFamily="34" charset="0"/>
              </a:rPr>
              <a:t>/</a:t>
            </a:r>
            <a:r>
              <a:rPr lang="pl-PL" dirty="0" err="1">
                <a:latin typeface="Calibri" panose="020F0502020204030204" pitchFamily="34" charset="0"/>
                <a:cs typeface="Calibri" panose="020F0502020204030204" pitchFamily="34" charset="0"/>
              </a:rPr>
              <a:t>spotlight</a:t>
            </a:r>
            <a:r>
              <a:rPr lang="pl-PL" dirty="0">
                <a:latin typeface="Calibri" panose="020F0502020204030204" pitchFamily="34" charset="0"/>
                <a:cs typeface="Calibri" panose="020F0502020204030204" pitchFamily="34" charset="0"/>
              </a:rPr>
              <a:t>/influenza-</a:t>
            </a:r>
            <a:r>
              <a:rPr lang="pl-PL" dirty="0" err="1">
                <a:latin typeface="Calibri" panose="020F0502020204030204" pitchFamily="34" charset="0"/>
                <a:cs typeface="Calibri" panose="020F0502020204030204" pitchFamily="34" charset="0"/>
              </a:rPr>
              <a:t>are</a:t>
            </a:r>
            <a:r>
              <a:rPr lang="pl-PL" dirty="0">
                <a:latin typeface="Calibri" panose="020F0502020204030204" pitchFamily="34" charset="0"/>
                <a:cs typeface="Calibri" panose="020F0502020204030204" pitchFamily="34" charset="0"/>
              </a:rPr>
              <a:t>-we-</a:t>
            </a:r>
            <a:r>
              <a:rPr lang="pl-PL" dirty="0" err="1">
                <a:latin typeface="Calibri" panose="020F0502020204030204" pitchFamily="34" charset="0"/>
                <a:cs typeface="Calibri" panose="020F0502020204030204" pitchFamily="34" charset="0"/>
              </a:rPr>
              <a:t>ready</a:t>
            </a:r>
            <a:r>
              <a:rPr lang="pl-PL" dirty="0">
                <a:latin typeface="Calibri" panose="020F0502020204030204" pitchFamily="34" charset="0"/>
                <a:cs typeface="Calibri" panose="020F0502020204030204" pitchFamily="34" charset="0"/>
              </a:rPr>
              <a:t>&gt; [</a:t>
            </a:r>
            <a:r>
              <a:rPr lang="pl-PL" dirty="0" err="1">
                <a:latin typeface="Calibri" panose="020F0502020204030204" pitchFamily="34" charset="0"/>
                <a:cs typeface="Calibri" panose="020F0502020204030204" pitchFamily="34" charset="0"/>
              </a:rPr>
              <a:t>Accessed</a:t>
            </a:r>
            <a:r>
              <a:rPr lang="pl-PL" dirty="0">
                <a:latin typeface="Calibri" panose="020F0502020204030204" pitchFamily="34" charset="0"/>
                <a:cs typeface="Calibri" panose="020F0502020204030204" pitchFamily="34" charset="0"/>
              </a:rPr>
              <a:t> 17 </a:t>
            </a:r>
            <a:r>
              <a:rPr lang="pl-PL" dirty="0" err="1">
                <a:latin typeface="Calibri" panose="020F0502020204030204" pitchFamily="34" charset="0"/>
                <a:cs typeface="Calibri" panose="020F0502020204030204" pitchFamily="34" charset="0"/>
              </a:rPr>
              <a:t>October</a:t>
            </a:r>
            <a:r>
              <a:rPr lang="pl-PL" dirty="0">
                <a:latin typeface="Calibri" panose="020F0502020204030204" pitchFamily="34" charset="0"/>
                <a:cs typeface="Calibri" panose="020F0502020204030204" pitchFamily="34" charset="0"/>
              </a:rPr>
              <a:t> 2021].</a:t>
            </a:r>
            <a:endParaRPr lang="en-GB" dirty="0">
              <a:latin typeface="Calibri" panose="020F0502020204030204" pitchFamily="34" charset="0"/>
              <a:cs typeface="Calibri" panose="020F0502020204030204" pitchFamily="34" charset="0"/>
            </a:endParaRPr>
          </a:p>
          <a:p>
            <a:pPr marL="0" indent="0">
              <a:buNone/>
            </a:pPr>
            <a:r>
              <a:rPr lang="en-GB" dirty="0" err="1">
                <a:latin typeface="Calibri" panose="020F0502020204030204" pitchFamily="34" charset="0"/>
                <a:cs typeface="Calibri" panose="020F0502020204030204" pitchFamily="34" charset="0"/>
              </a:rPr>
              <a:t>www.history.com</a:t>
            </a:r>
            <a:r>
              <a:rPr lang="en-GB" dirty="0">
                <a:latin typeface="Calibri" panose="020F0502020204030204" pitchFamily="34" charset="0"/>
                <a:cs typeface="Calibri" panose="020F0502020204030204" pitchFamily="34" charset="0"/>
              </a:rPr>
              <a:t>/topics/infection/FLU. Accessed Oct.,2021.</a:t>
            </a:r>
          </a:p>
          <a:p>
            <a:pPr marL="0" indent="0">
              <a:buNone/>
            </a:pPr>
            <a:r>
              <a:rPr lang="en-US" dirty="0" err="1">
                <a:latin typeface="Calibri" panose="020F0502020204030204" pitchFamily="34" charset="0"/>
                <a:cs typeface="Calibri" panose="020F0502020204030204" pitchFamily="34" charset="0"/>
              </a:rPr>
              <a:t>Zheng,A;Govindasany,L;Thomas,J;Branley,J;Craig,A;Douglas,M</a:t>
            </a:r>
            <a:r>
              <a:rPr lang="en-US" dirty="0">
                <a:latin typeface="Calibri" panose="020F0502020204030204" pitchFamily="34" charset="0"/>
                <a:cs typeface="Calibri" panose="020F0502020204030204" pitchFamily="34" charset="0"/>
              </a:rPr>
              <a:t>.(2021)`Lessons from a successful public health response to COVID-19 in a New South Wales residential aged care </a:t>
            </a:r>
            <a:r>
              <a:rPr lang="en-US" dirty="0" err="1">
                <a:latin typeface="Calibri" panose="020F0502020204030204" pitchFamily="34" charset="0"/>
                <a:cs typeface="Calibri" panose="020F0502020204030204" pitchFamily="34" charset="0"/>
              </a:rPr>
              <a:t>facility`,</a:t>
            </a:r>
            <a:r>
              <a:rPr lang="en-US" i="1" dirty="0" err="1">
                <a:latin typeface="Calibri" panose="020F0502020204030204" pitchFamily="34" charset="0"/>
                <a:cs typeface="Calibri" panose="020F0502020204030204" pitchFamily="34" charset="0"/>
              </a:rPr>
              <a:t>Australian</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and</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New</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Zealand</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Journal</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of</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Public</a:t>
            </a:r>
            <a:r>
              <a:rPr lang="en-US" dirty="0">
                <a:latin typeface="Calibri" panose="020F0502020204030204" pitchFamily="34" charset="0"/>
                <a:cs typeface="Calibri" panose="020F0502020204030204" pitchFamily="34" charset="0"/>
              </a:rPr>
              <a:t> </a:t>
            </a:r>
            <a:r>
              <a:rPr lang="en-US" i="1" dirty="0">
                <a:latin typeface="Calibri" panose="020F0502020204030204" pitchFamily="34" charset="0"/>
                <a:cs typeface="Calibri" panose="020F0502020204030204" pitchFamily="34" charset="0"/>
              </a:rPr>
              <a:t>Health</a:t>
            </a:r>
            <a:r>
              <a:rPr lang="en-US" dirty="0">
                <a:latin typeface="Calibri" panose="020F0502020204030204" pitchFamily="34" charset="0"/>
                <a:cs typeface="Calibri" panose="020F0502020204030204" pitchFamily="34" charset="0"/>
              </a:rPr>
              <a:t>,43(1),pp13-16B</a:t>
            </a:r>
            <a:endParaRPr lang="en-GB" dirty="0">
              <a:latin typeface="Calibri" panose="020F0502020204030204" pitchFamily="34" charset="0"/>
              <a:cs typeface="Calibri" panose="020F0502020204030204" pitchFamily="34" charset="0"/>
            </a:endParaRPr>
          </a:p>
          <a:p>
            <a:pPr marL="0" indent="0">
              <a:buNone/>
            </a:pPr>
            <a:r>
              <a:rPr lang="en-GB" dirty="0"/>
              <a:t> </a:t>
            </a:r>
          </a:p>
          <a:p>
            <a:pPr marL="0" indent="0">
              <a:buNone/>
            </a:pPr>
            <a:endParaRPr lang="en-GB" dirty="0"/>
          </a:p>
          <a:p>
            <a:endParaRPr lang="en-US" dirty="0"/>
          </a:p>
        </p:txBody>
      </p:sp>
    </p:spTree>
    <p:extLst>
      <p:ext uri="{BB962C8B-B14F-4D97-AF65-F5344CB8AC3E}">
        <p14:creationId xmlns:p14="http://schemas.microsoft.com/office/powerpoint/2010/main" val="1314920383"/>
      </p:ext>
    </p:extLst>
  </p:cSld>
  <p:clrMapOvr>
    <a:masterClrMapping/>
  </p:clrMapOvr>
</p:sld>
</file>

<file path=ppt/theme/theme1.xml><?xml version="1.0" encoding="utf-8"?>
<a:theme xmlns:a="http://schemas.openxmlformats.org/drawingml/2006/main" name="SketchyVTI">
  <a:themeElements>
    <a:clrScheme name="AnalogousFromLightSeedRightStep">
      <a:dk1>
        <a:srgbClr val="000000"/>
      </a:dk1>
      <a:lt1>
        <a:srgbClr val="FFFFFF"/>
      </a:lt1>
      <a:dk2>
        <a:srgbClr val="323820"/>
      </a:dk2>
      <a:lt2>
        <a:srgbClr val="E2E6E8"/>
      </a:lt2>
      <a:accent1>
        <a:srgbClr val="BD9A84"/>
      </a:accent1>
      <a:accent2>
        <a:srgbClr val="ABA175"/>
      </a:accent2>
      <a:accent3>
        <a:srgbClr val="9CA57D"/>
      </a:accent3>
      <a:accent4>
        <a:srgbClr val="88AC75"/>
      </a:accent4>
      <a:accent5>
        <a:srgbClr val="81AC84"/>
      </a:accent5>
      <a:accent6>
        <a:srgbClr val="77AE91"/>
      </a:accent6>
      <a:hlink>
        <a:srgbClr val="5987A4"/>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{889F1D1D-2292-384B-9364-6990EAFA7241}tf16401378</Template>
  <TotalTime>5091</TotalTime>
  <Words>7423</Words>
  <Application>Microsoft Macintosh PowerPoint</Application>
  <PresentationFormat>Widescreen</PresentationFormat>
  <Paragraphs>471</Paragraphs>
  <Slides>66</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66</vt:i4>
      </vt:variant>
    </vt:vector>
  </HeadingPairs>
  <TitlesOfParts>
    <vt:vector size="78" baseType="lpstr">
      <vt:lpstr>Arial</vt:lpstr>
      <vt:lpstr>Arial</vt:lpstr>
      <vt:lpstr>Calibri</vt:lpstr>
      <vt:lpstr>Calibri Light</vt:lpstr>
      <vt:lpstr>HelveticaNeue-Light</vt:lpstr>
      <vt:lpstr>Open Sans</vt:lpstr>
      <vt:lpstr>Source Sans Pro</vt:lpstr>
      <vt:lpstr>The Hand Bold</vt:lpstr>
      <vt:lpstr>The Serif Hand Black</vt:lpstr>
      <vt:lpstr>Times New Roman</vt:lpstr>
      <vt:lpstr>Wingdings</vt:lpstr>
      <vt:lpstr>SketchyVTI</vt:lpstr>
      <vt:lpstr>FLU</vt:lpstr>
      <vt:lpstr>History of FLU</vt:lpstr>
      <vt:lpstr>History of FLU History of FLU </vt:lpstr>
      <vt:lpstr>Summary of the key characteristics of influenza pandemics from the past one hundred years.  </vt:lpstr>
      <vt:lpstr>Environmental impacts of Flu pandemic</vt:lpstr>
      <vt:lpstr>PowerPoint Presentation</vt:lpstr>
      <vt:lpstr>REFERENCES</vt:lpstr>
      <vt:lpstr>What Is Flu?</vt:lpstr>
      <vt:lpstr>What is flu? </vt:lpstr>
      <vt:lpstr>Symptoms </vt:lpstr>
      <vt:lpstr>Treatments</vt:lpstr>
      <vt:lpstr>Treatments Continued </vt:lpstr>
      <vt:lpstr>Herd immunity</vt:lpstr>
      <vt:lpstr>Herd Immunity</vt:lpstr>
      <vt:lpstr>Policies and Practices</vt:lpstr>
      <vt:lpstr>Policies in place</vt:lpstr>
      <vt:lpstr>Reference List</vt:lpstr>
      <vt:lpstr>Reference list pt 2</vt:lpstr>
      <vt:lpstr>What is FLU ?   Flu is respiratory illnes cased by  influnza viruses that infect nose, throat,sometime lungs.Flu can give very mild to severe illness sometime can lead to death(CDC 2021)</vt:lpstr>
      <vt:lpstr>GRUP AT HIGHRE RISK OF FLU.</vt:lpstr>
      <vt:lpstr>FLU SYMPTOMS   - Cough - Sore throat - Fever - Muscle or body aches - Headches(NHS2021)</vt:lpstr>
      <vt:lpstr>How flu spread?   Most experts believe  that flu uiruses spread by tiny droplets. There droplets can land in the mouths or noses of people(CDC2021).</vt:lpstr>
      <vt:lpstr>PowerPoint Presentation</vt:lpstr>
      <vt:lpstr>              CONSEQUENCES  Consequences related to the flu most common is: - bronchitis - chest infection - ear infection - pneumonia   Other possible serious complication: - inflamation of the heart,brain,muscle With other diseases for example asthma or heart problems may worsen your health condition.   Smith, G. K. et al. (2018)</vt:lpstr>
      <vt:lpstr>https://www.newscientist.com/definition/flu/</vt:lpstr>
      <vt:lpstr>Consultations from 1996 to 2021.</vt:lpstr>
      <vt:lpstr>PowerPoint Presentation</vt:lpstr>
      <vt:lpstr>Influenza death statistic   </vt:lpstr>
      <vt:lpstr>Deaths involving and due to Influenza and Pneumonia, England and Wales, deaths registered in 2020 was betwin 969 to 5,215 weekly            https://www.ons.gov.uk/aboutus/transparencyandgovernance/freedomofinformationfoi/influenzadeathsin20182019and2020</vt:lpstr>
      <vt:lpstr>PowerPoint Presentation</vt:lpstr>
      <vt:lpstr>Influenza -  Definition</vt:lpstr>
      <vt:lpstr>Cause</vt:lpstr>
      <vt:lpstr>Vaccine – History and Importance</vt:lpstr>
      <vt:lpstr>Vaccine - Administration</vt:lpstr>
      <vt:lpstr>every year there is an increase in adults and children vaccinated  flu</vt:lpstr>
      <vt:lpstr>PowerPoint Presentation</vt:lpstr>
      <vt:lpstr>FLU DEFINITION</vt:lpstr>
      <vt:lpstr>INFLUENZA VIRUS</vt:lpstr>
      <vt:lpstr>TYPES OF FLU</vt:lpstr>
      <vt:lpstr>1918 FLU PANDEMIC</vt:lpstr>
      <vt:lpstr>OUTBREAK-1918 Flu</vt:lpstr>
      <vt:lpstr>HISTORY</vt:lpstr>
      <vt:lpstr>TIMELINE</vt:lpstr>
      <vt:lpstr>CONSEQUENCES</vt:lpstr>
      <vt:lpstr>STRATEGY</vt:lpstr>
      <vt:lpstr>PowerPoint Presentation</vt:lpstr>
      <vt:lpstr>PUBLIC HEALTH</vt:lpstr>
      <vt:lpstr>DEFINITION</vt:lpstr>
      <vt:lpstr>10 ESSENTIAL PUBLIC HEALTH OPERATIONS</vt:lpstr>
      <vt:lpstr>NHS WALES</vt:lpstr>
      <vt:lpstr>STRATEGIC PLAN NHS WALES</vt:lpstr>
      <vt:lpstr>STRATEGIC PRIORITIES</vt:lpstr>
      <vt:lpstr>HEALTH PROMOTION</vt:lpstr>
      <vt:lpstr>HERD IMMUNITY</vt:lpstr>
      <vt:lpstr>HEALTH PROMOTION HISTORY</vt:lpstr>
      <vt:lpstr>HEALTH-PROMOTING BEHAVIORS</vt:lpstr>
      <vt:lpstr>IMPORTANCE OF HEALTH PROMOTION</vt:lpstr>
      <vt:lpstr>HEALTH PROMOTION</vt:lpstr>
      <vt:lpstr>CONCLUSION</vt:lpstr>
      <vt:lpstr>REFERENCES</vt:lpstr>
      <vt:lpstr>Master Reference list 1</vt:lpstr>
      <vt:lpstr>Master Reference list 2</vt:lpstr>
      <vt:lpstr>Master Reference list 3</vt:lpstr>
      <vt:lpstr>Master Reference list 4</vt:lpstr>
      <vt:lpstr>Master Reference list 5</vt:lpstr>
      <vt:lpstr>Master Reference list 6</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FLU</dc:title>
  <dc:creator>Seren Grace Jones (2103311)</dc:creator>
  <cp:lastModifiedBy>Seren Grace Jones (2103311)</cp:lastModifiedBy>
  <cp:revision>8</cp:revision>
  <dcterms:created xsi:type="dcterms:W3CDTF">2021-10-14T10:53:39Z</dcterms:created>
  <dcterms:modified xsi:type="dcterms:W3CDTF">2021-11-12T10:57:12Z</dcterms:modified>
</cp:coreProperties>
</file>