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7"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C8ED01-7964-4487-8C57-88681D7B0CE6}" v="1" dt="2022-05-02T08:59:54.841"/>
    <p1510:client id="{5FBDB8B2-30CB-45D6-A224-B3DCD0E84FC4}" v="4" dt="2022-05-02T09:08:08.566"/>
    <p1510:client id="{971FDDA8-E63B-4336-97CB-1151762288B8}" v="1" dt="2022-05-02T08:55:19.131"/>
    <p1510:client id="{AA20E539-4CC9-4434-A397-1EDBF3C480D4}" v="2" dt="2022-05-02T09:09:09.166"/>
    <p1510:client id="{B87D913A-9CD6-47C1-976C-2CC16FB0C3D9}" v="1" dt="2022-05-04T18:29:44.9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377"/>
    <p:restoredTop sz="94652"/>
  </p:normalViewPr>
  <p:slideViewPr>
    <p:cSldViewPr snapToGrid="0" snapToObjects="1">
      <p:cViewPr>
        <p:scale>
          <a:sx n="43" d="100"/>
          <a:sy n="43" d="100"/>
        </p:scale>
        <p:origin x="3240" y="-10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11/16/22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11/16/22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11/16/22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11/16/22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11/16/22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11/16/22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11/16/22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11/16/22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11/16/22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11/16/22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11/16/22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11/16/22</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g"/><Relationship Id="rId4" Type="http://schemas.openxmlformats.org/officeDocument/2006/relationships/hyperlink" Target="https://www.youtube.com/watch?v=ZYm0HQAodc4&amp;list=PLkiDlGyJnprfAHQP_40zxOCsr2R2C8LaH" TargetMode="External"/><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Stressing Out Cells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Jeffrey Elliss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Noble, Mark Sandford </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MSC Motorsport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118608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This project focuses one the structural value of lithium-ion cells. Beginning with an analysis of the cell casing and computational model with simplified jellyroll. This subject first came to my attention when I considered the construction of electric vehicle effectively being a box around a box around another box. A seemingly wasteful number of containers when there are only two things really to contain, people and batteries. After reading of structural batteries in applications such as drones (Danzi et al,  and after  beginning the project of Tesla’s newest cell designed with acting as a structural component in mind (Munro, 2022), I was further motivated to investigate the possibility of achieving a similar structure with more widely available cells.</a:t>
            </a:r>
          </a:p>
          <a:p>
            <a:pPr>
              <a:spcBef>
                <a:spcPct val="50000"/>
              </a:spcBef>
            </a:pPr>
            <a:endParaRPr lang="en-US" altLang="en-US" sz="2800" dirty="0"/>
          </a:p>
        </p:txBody>
      </p:sp>
      <p:sp>
        <p:nvSpPr>
          <p:cNvPr id="12" name="Text Box 8"/>
          <p:cNvSpPr txBox="1">
            <a:spLocks noChangeArrowheads="1"/>
          </p:cNvSpPr>
          <p:nvPr/>
        </p:nvSpPr>
        <p:spPr bwMode="auto">
          <a:xfrm>
            <a:off x="7737663" y="6022542"/>
            <a:ext cx="6415087" cy="6997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2800" dirty="0"/>
              <a:t>upwards towards a module construction that could safely utilise the structure of the cell. When also considering the volumetric efficiency of the pack and the overall mass of the pack a few possible concepts became apparent. First, securing the most vulnerable parts of the cell in a manner which does not allow for any relative motion which may cause damage. Second casting the cells in a foam like rigid substance which encapsulates the entire cell allowing for even distribution of stresses through the casing. </a:t>
            </a:r>
          </a:p>
        </p:txBody>
      </p:sp>
      <p:sp>
        <p:nvSpPr>
          <p:cNvPr id="14" name="Text Box 19"/>
          <p:cNvSpPr txBox="1">
            <a:spLocks noChangeArrowheads="1"/>
          </p:cNvSpPr>
          <p:nvPr/>
        </p:nvSpPr>
        <p:spPr bwMode="auto">
          <a:xfrm>
            <a:off x="7666754" y="14890257"/>
            <a:ext cx="6410325" cy="145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 2 – Horizontal cells cast into a PVC foam material with significant stiffness with aluminium top and bottom plates</a:t>
            </a:r>
          </a:p>
        </p:txBody>
      </p:sp>
      <p:sp>
        <p:nvSpPr>
          <p:cNvPr id="16" name="Text Box 16"/>
          <p:cNvSpPr txBox="1">
            <a:spLocks noChangeArrowheads="1"/>
          </p:cNvSpPr>
          <p:nvPr/>
        </p:nvSpPr>
        <p:spPr bwMode="auto">
          <a:xfrm>
            <a:off x="14505879" y="10791596"/>
            <a:ext cx="5638800"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Table 1, Stiffness and mass efficiency results from the various module </a:t>
            </a:r>
            <a:r>
              <a:rPr lang="en-AU" altLang="en-US" sz="2000" i="1" dirty="0" err="1">
                <a:latin typeface="Times New Roman" charset="0"/>
              </a:rPr>
              <a:t>concpets</a:t>
            </a:r>
            <a:r>
              <a:rPr lang="en-AU" altLang="en-US" sz="2000" i="1" dirty="0">
                <a:latin typeface="Times New Roman" charset="0"/>
              </a:rPr>
              <a:t> tested.</a:t>
            </a:r>
          </a:p>
        </p:txBody>
      </p:sp>
      <p:sp>
        <p:nvSpPr>
          <p:cNvPr id="17" name="Text Box 21"/>
          <p:cNvSpPr txBox="1">
            <a:spLocks noChangeArrowheads="1"/>
          </p:cNvSpPr>
          <p:nvPr/>
        </p:nvSpPr>
        <p:spPr bwMode="auto">
          <a:xfrm>
            <a:off x="4538725" y="21967212"/>
            <a:ext cx="2825750" cy="3037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Figure 1, cell model undergoing a horizontal crushing test used to validate the model against experimental data collected by (Xu, 2016) and other data collected by (Zhang, 2020)</a:t>
            </a:r>
          </a:p>
        </p:txBody>
      </p:sp>
      <p:sp>
        <p:nvSpPr>
          <p:cNvPr id="22" name="Text Box 10"/>
          <p:cNvSpPr txBox="1">
            <a:spLocks noChangeArrowheads="1"/>
          </p:cNvSpPr>
          <p:nvPr/>
        </p:nvSpPr>
        <p:spPr bwMode="auto">
          <a:xfrm>
            <a:off x="14417990" y="11817923"/>
            <a:ext cx="6415088" cy="7028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Conclusions</a:t>
            </a:r>
          </a:p>
          <a:p>
            <a:pPr>
              <a:spcBef>
                <a:spcPct val="50000"/>
              </a:spcBef>
            </a:pPr>
            <a:r>
              <a:rPr lang="en-AU" altLang="en-US" sz="2800" dirty="0"/>
              <a:t>The experiments show that  there are some loading methods which can sufficiently protect and utilise the cell casing. It is also important to note that strict control over how the pack is loaded would be necessary as the cell is strong in vertical compression but much weaker in all other loading directions. Further, when loading the cell vertically it is essential to protect the joint between the body and the cap to prevent shorting.</a:t>
            </a:r>
          </a:p>
          <a:p>
            <a:pPr>
              <a:spcBef>
                <a:spcPct val="50000"/>
              </a:spcBef>
            </a:pPr>
            <a:endParaRPr lang="en-US" altLang="en-US" dirty="0"/>
          </a:p>
        </p:txBody>
      </p:sp>
      <p:sp>
        <p:nvSpPr>
          <p:cNvPr id="23" name="Text Box 11"/>
          <p:cNvSpPr txBox="1">
            <a:spLocks noChangeArrowheads="1"/>
          </p:cNvSpPr>
          <p:nvPr/>
        </p:nvSpPr>
        <p:spPr bwMode="auto">
          <a:xfrm>
            <a:off x="14454313" y="18438614"/>
            <a:ext cx="6415087" cy="1056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lgn="l"/>
            <a:r>
              <a:rPr lang="en-GB" sz="2800" dirty="0">
                <a:solidFill>
                  <a:srgbClr val="53565A"/>
                </a:solidFill>
                <a:effectLst/>
                <a:latin typeface="Roboto" panose="02000000000000000000" pitchFamily="2" charset="0"/>
                <a:ea typeface="Times New Roman" panose="02020603050405020304" pitchFamily="18" charset="0"/>
              </a:rPr>
              <a:t>ZHANG, H., ZHOU, M., HU, L. and ZHANG, Z., 2020. Mechanism of the dynamic </a:t>
            </a:r>
            <a:r>
              <a:rPr lang="en-GB" sz="2800" dirty="0" err="1">
                <a:solidFill>
                  <a:srgbClr val="53565A"/>
                </a:solidFill>
                <a:effectLst/>
                <a:latin typeface="Roboto" panose="02000000000000000000" pitchFamily="2" charset="0"/>
                <a:ea typeface="Times New Roman" panose="02020603050405020304" pitchFamily="18" charset="0"/>
              </a:rPr>
              <a:t>behaviors</a:t>
            </a:r>
            <a:r>
              <a:rPr lang="en-GB" sz="2800" dirty="0">
                <a:solidFill>
                  <a:srgbClr val="53565A"/>
                </a:solidFill>
                <a:effectLst/>
                <a:latin typeface="Roboto" panose="02000000000000000000" pitchFamily="2" charset="0"/>
                <a:ea typeface="Times New Roman" panose="02020603050405020304" pitchFamily="18" charset="0"/>
              </a:rPr>
              <a:t> and failure analysis of lithium-ion batteries under crushing based on stress wave theory. </a:t>
            </a:r>
            <a:r>
              <a:rPr lang="en-GB" sz="2800" i="1" dirty="0">
                <a:solidFill>
                  <a:srgbClr val="53565A"/>
                </a:solidFill>
                <a:effectLst/>
                <a:latin typeface="Roboto" panose="02000000000000000000" pitchFamily="2" charset="0"/>
                <a:ea typeface="Times New Roman" panose="02020603050405020304" pitchFamily="18" charset="0"/>
              </a:rPr>
              <a:t>Engineering Failure Analysis, </a:t>
            </a:r>
            <a:r>
              <a:rPr lang="en-GB" sz="2800" b="1" dirty="0">
                <a:solidFill>
                  <a:srgbClr val="53565A"/>
                </a:solidFill>
                <a:effectLst/>
                <a:latin typeface="Roboto" panose="02000000000000000000" pitchFamily="2" charset="0"/>
                <a:ea typeface="Times New Roman" panose="02020603050405020304" pitchFamily="18" charset="0"/>
              </a:rPr>
              <a:t>108</a:t>
            </a:r>
            <a:r>
              <a:rPr lang="en-GB" sz="2800" dirty="0">
                <a:solidFill>
                  <a:srgbClr val="53565A"/>
                </a:solidFill>
                <a:effectLst/>
                <a:latin typeface="Roboto" panose="02000000000000000000" pitchFamily="2" charset="0"/>
                <a:ea typeface="Times New Roman" panose="02020603050405020304" pitchFamily="18" charset="0"/>
              </a:rPr>
              <a:t>, pp. 104290.</a:t>
            </a:r>
          </a:p>
          <a:p>
            <a:pPr algn="l"/>
            <a:r>
              <a:rPr lang="en-GB" sz="2800" dirty="0">
                <a:solidFill>
                  <a:srgbClr val="53565A"/>
                </a:solidFill>
                <a:effectLst/>
                <a:latin typeface="Roboto" panose="02000000000000000000" pitchFamily="2" charset="0"/>
                <a:ea typeface="Times New Roman" panose="02020603050405020304" pitchFamily="18" charset="0"/>
              </a:rPr>
              <a:t>XU, J., LIU, B. and HU, D., 2016. State of Charge Dependent Mechanical Integrity </a:t>
            </a:r>
            <a:r>
              <a:rPr lang="en-GB" sz="2800" dirty="0" err="1">
                <a:solidFill>
                  <a:srgbClr val="53565A"/>
                </a:solidFill>
                <a:effectLst/>
                <a:latin typeface="Roboto" panose="02000000000000000000" pitchFamily="2" charset="0"/>
                <a:ea typeface="Times New Roman" panose="02020603050405020304" pitchFamily="18" charset="0"/>
              </a:rPr>
              <a:t>Behavior</a:t>
            </a:r>
            <a:r>
              <a:rPr lang="en-GB" sz="2800" dirty="0">
                <a:solidFill>
                  <a:srgbClr val="53565A"/>
                </a:solidFill>
                <a:effectLst/>
                <a:latin typeface="Roboto" panose="02000000000000000000" pitchFamily="2" charset="0"/>
                <a:ea typeface="Times New Roman" panose="02020603050405020304" pitchFamily="18" charset="0"/>
              </a:rPr>
              <a:t> of 18650 Lithium-ion Batteries. </a:t>
            </a:r>
            <a:r>
              <a:rPr lang="en-GB" sz="2800" i="1" dirty="0">
                <a:solidFill>
                  <a:srgbClr val="53565A"/>
                </a:solidFill>
                <a:effectLst/>
                <a:latin typeface="Roboto" panose="02000000000000000000" pitchFamily="2" charset="0"/>
                <a:ea typeface="Times New Roman" panose="02020603050405020304" pitchFamily="18" charset="0"/>
              </a:rPr>
              <a:t>Scientific reports; Sci Rep, </a:t>
            </a:r>
            <a:r>
              <a:rPr lang="en-GB" sz="2800" b="1" dirty="0">
                <a:solidFill>
                  <a:srgbClr val="53565A"/>
                </a:solidFill>
                <a:effectLst/>
                <a:latin typeface="Roboto" panose="02000000000000000000" pitchFamily="2" charset="0"/>
                <a:ea typeface="Times New Roman" panose="02020603050405020304" pitchFamily="18" charset="0"/>
              </a:rPr>
              <a:t>6</a:t>
            </a:r>
            <a:r>
              <a:rPr lang="en-GB" sz="2800" dirty="0">
                <a:solidFill>
                  <a:srgbClr val="53565A"/>
                </a:solidFill>
                <a:effectLst/>
                <a:latin typeface="Roboto" panose="02000000000000000000" pitchFamily="2" charset="0"/>
                <a:ea typeface="Times New Roman" panose="02020603050405020304" pitchFamily="18" charset="0"/>
              </a:rPr>
              <a:t>(1), pp. 21829.</a:t>
            </a:r>
          </a:p>
          <a:p>
            <a:pPr algn="l"/>
            <a:r>
              <a:rPr lang="en-US" sz="2800" dirty="0">
                <a:solidFill>
                  <a:srgbClr val="53565A"/>
                </a:solidFill>
                <a:effectLst/>
                <a:latin typeface="Roboto" panose="02000000000000000000" pitchFamily="2" charset="0"/>
                <a:ea typeface="Calibri" panose="020F0502020204030204" pitchFamily="34" charset="0"/>
                <a:cs typeface="Arial" panose="020B0604020202020204" pitchFamily="34" charset="0"/>
              </a:rPr>
              <a:t>MUNRO, 2022-last update, Tesla 4680 Pack Series. Available: </a:t>
            </a:r>
            <a:r>
              <a:rPr lang="en-US" sz="2800" u="sng" dirty="0">
                <a:solidFill>
                  <a:srgbClr val="0066CC"/>
                </a:solidFill>
                <a:effectLst/>
                <a:latin typeface="Roboto" panose="02000000000000000000" pitchFamily="2" charset="0"/>
                <a:ea typeface="Calibri" panose="020F0502020204030204" pitchFamily="34" charset="0"/>
                <a:cs typeface="Arial" panose="020B0604020202020204" pitchFamily="34" charset="0"/>
                <a:hlinkClick r:id="rId4"/>
              </a:rPr>
              <a:t>https://www.youtube.com/watch?v=ZYm0HQAodc4&amp;list=PLkiDlGyJnprfAHQP_40zxOCsr2R2C8LaH</a:t>
            </a:r>
            <a:r>
              <a:rPr lang="en-US" sz="2800" dirty="0">
                <a:solidFill>
                  <a:srgbClr val="53565A"/>
                </a:solidFill>
                <a:effectLst/>
                <a:latin typeface="Roboto" panose="02000000000000000000" pitchFamily="2" charset="0"/>
                <a:ea typeface="Calibri" panose="020F0502020204030204" pitchFamily="34" charset="0"/>
                <a:cs typeface="Arial" panose="020B0604020202020204" pitchFamily="34" charset="0"/>
              </a:rPr>
              <a:t> [19/10/, 2022].</a:t>
            </a:r>
          </a:p>
          <a:p>
            <a:pPr algn="l"/>
            <a:r>
              <a:rPr lang="en-GB" sz="2800" b="0" i="0" dirty="0">
                <a:solidFill>
                  <a:srgbClr val="53565A"/>
                </a:solidFill>
                <a:effectLst/>
                <a:latin typeface="Roboto" panose="02000000000000000000" pitchFamily="2" charset="0"/>
              </a:rPr>
              <a:t>DANZI, F., SALGADO, R.M., OLIVEIRA, J.E., ARTEIRO, A., CAMANHO, P.P. and BRAGA, M.H., 2021. </a:t>
            </a:r>
            <a:r>
              <a:rPr lang="en-GB" sz="2800" b="0" i="1" dirty="0">
                <a:solidFill>
                  <a:srgbClr val="53565A"/>
                </a:solidFill>
                <a:effectLst/>
                <a:latin typeface="Roboto" panose="02000000000000000000" pitchFamily="2" charset="0"/>
              </a:rPr>
              <a:t>Structural Batteries: A Review. </a:t>
            </a:r>
            <a:r>
              <a:rPr lang="en-GB" sz="2800" b="0" i="0" dirty="0">
                <a:solidFill>
                  <a:srgbClr val="53565A"/>
                </a:solidFill>
                <a:effectLst/>
                <a:latin typeface="Roboto" panose="02000000000000000000" pitchFamily="2" charset="0"/>
              </a:rPr>
              <a:t>MDPI AG</a:t>
            </a:r>
            <a:endParaRPr lang="en-GB" sz="2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24" name="Text Box 22"/>
          <p:cNvSpPr txBox="1">
            <a:spLocks noChangeArrowheads="1"/>
          </p:cNvSpPr>
          <p:nvPr/>
        </p:nvSpPr>
        <p:spPr bwMode="auto">
          <a:xfrm>
            <a:off x="14236954" y="2543386"/>
            <a:ext cx="6415087" cy="4412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Figure 4 shows an approximation of Tesla’s structural pack methodology. This utilises a form of urethane foam (Munro, 2022) to encapsulate the cells. When compared to the other two concepts tested significantly lower rigidity was seen from this concept under bending as can be seen in table 1.</a:t>
            </a:r>
          </a:p>
        </p:txBody>
      </p:sp>
      <p:sp>
        <p:nvSpPr>
          <p:cNvPr id="25" name="Text Box 25"/>
          <p:cNvSpPr txBox="1">
            <a:spLocks noChangeArrowheads="1"/>
          </p:cNvSpPr>
          <p:nvPr/>
        </p:nvSpPr>
        <p:spPr bwMode="auto">
          <a:xfrm>
            <a:off x="7598123" y="27969943"/>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 4, 18650 based structure approximation of the 4680 structural pack recently developed by Tesla</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5" name="Text Box 19"/>
          <p:cNvSpPr txBox="1">
            <a:spLocks noChangeArrowheads="1"/>
          </p:cNvSpPr>
          <p:nvPr/>
        </p:nvSpPr>
        <p:spPr bwMode="auto">
          <a:xfrm>
            <a:off x="7655836" y="20305728"/>
            <a:ext cx="6410325" cy="145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Figure 3 – Vertically oriented cells embedded in top and bottom fiberglass plates to protect the most vulnerability sections of the cell.</a:t>
            </a:r>
            <a:endParaRPr lang="en-AU" altLang="en-US" sz="2000" i="1" dirty="0">
              <a:latin typeface="Times New Roman" charset="0"/>
            </a:endParaRPr>
          </a:p>
        </p:txBody>
      </p:sp>
      <p:sp>
        <p:nvSpPr>
          <p:cNvPr id="28" name="Rectangle 27"/>
          <p:cNvSpPr/>
          <p:nvPr/>
        </p:nvSpPr>
        <p:spPr>
          <a:xfrm>
            <a:off x="26454656" y="8563236"/>
            <a:ext cx="2988832"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Project Aims</a:t>
            </a:r>
          </a:p>
        </p:txBody>
      </p:sp>
      <p:sp>
        <p:nvSpPr>
          <p:cNvPr id="37" name="Rectangle 36"/>
          <p:cNvSpPr/>
          <p:nvPr/>
        </p:nvSpPr>
        <p:spPr>
          <a:xfrm>
            <a:off x="26607056" y="10007861"/>
            <a:ext cx="3057247"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Methodology</a:t>
            </a:r>
          </a:p>
        </p:txBody>
      </p:sp>
      <p:sp>
        <p:nvSpPr>
          <p:cNvPr id="38" name="Rectangle 37"/>
          <p:cNvSpPr/>
          <p:nvPr/>
        </p:nvSpPr>
        <p:spPr>
          <a:xfrm>
            <a:off x="26759455" y="11586354"/>
            <a:ext cx="1851789"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Results</a:t>
            </a:r>
          </a:p>
        </p:txBody>
      </p:sp>
      <p:sp>
        <p:nvSpPr>
          <p:cNvPr id="39" name="Rectangle 38"/>
          <p:cNvSpPr/>
          <p:nvPr/>
        </p:nvSpPr>
        <p:spPr>
          <a:xfrm>
            <a:off x="26727740" y="12604473"/>
            <a:ext cx="2954655"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Conclusions</a:t>
            </a:r>
          </a:p>
        </p:txBody>
      </p:sp>
      <p:sp>
        <p:nvSpPr>
          <p:cNvPr id="41" name="Rectangle 40"/>
          <p:cNvSpPr/>
          <p:nvPr/>
        </p:nvSpPr>
        <p:spPr>
          <a:xfrm>
            <a:off x="26759455" y="7080331"/>
            <a:ext cx="2877711"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Introduction</a:t>
            </a:r>
          </a:p>
        </p:txBody>
      </p:sp>
      <p:pic>
        <p:nvPicPr>
          <p:cNvPr id="34" name="Picture 33" descr="A person wearing glasses&#10;&#10;Description automatically generated with medium confidence">
            <a:extLst>
              <a:ext uri="{FF2B5EF4-FFF2-40B4-BE49-F238E27FC236}">
                <a16:creationId xmlns:a16="http://schemas.microsoft.com/office/drawing/2014/main" id="{24EB8FD2-24E5-3F48-84FB-169FBB15987A}"/>
              </a:ext>
            </a:extLst>
          </p:cNvPr>
          <p:cNvPicPr>
            <a:picLocks noChangeAspect="1"/>
          </p:cNvPicPr>
          <p:nvPr/>
        </p:nvPicPr>
        <p:blipFill>
          <a:blip r:embed="rId5"/>
          <a:stretch>
            <a:fillRect/>
          </a:stretch>
        </p:blipFill>
        <p:spPr>
          <a:xfrm>
            <a:off x="348597" y="2113896"/>
            <a:ext cx="2640255" cy="3733290"/>
          </a:xfrm>
          <a:prstGeom prst="rect">
            <a:avLst/>
          </a:prstGeom>
        </p:spPr>
      </p:pic>
      <p:sp>
        <p:nvSpPr>
          <p:cNvPr id="35" name="TextBox 34">
            <a:extLst>
              <a:ext uri="{FF2B5EF4-FFF2-40B4-BE49-F238E27FC236}">
                <a16:creationId xmlns:a16="http://schemas.microsoft.com/office/drawing/2014/main" id="{9AF17B22-DD55-484F-BD51-559A99728C37}"/>
              </a:ext>
            </a:extLst>
          </p:cNvPr>
          <p:cNvSpPr txBox="1"/>
          <p:nvPr/>
        </p:nvSpPr>
        <p:spPr>
          <a:xfrm>
            <a:off x="348597" y="17465210"/>
            <a:ext cx="5858338" cy="4502002"/>
          </a:xfrm>
          <a:prstGeom prst="rect">
            <a:avLst/>
          </a:prstGeom>
          <a:noFill/>
        </p:spPr>
        <p:txBody>
          <a:bodyPr wrap="square" rtlCol="0">
            <a:spAutoFit/>
          </a:bodyPr>
          <a:lstStyle/>
          <a:p>
            <a:r>
              <a:rPr lang="en-US" sz="3600" b="1" dirty="0">
                <a:latin typeface="Arial" charset="0"/>
                <a:ea typeface="ＭＳ Ｐゴシック" charset="-128"/>
              </a:rPr>
              <a:t>Project</a:t>
            </a:r>
            <a:r>
              <a:rPr lang="en-US" dirty="0"/>
              <a:t> </a:t>
            </a:r>
            <a:r>
              <a:rPr lang="en-US" sz="3600" b="1" dirty="0">
                <a:latin typeface="Arial" charset="0"/>
                <a:ea typeface="ＭＳ Ｐゴシック" charset="-128"/>
              </a:rPr>
              <a:t>Aims</a:t>
            </a:r>
          </a:p>
          <a:p>
            <a:endParaRPr lang="en-US" sz="3600" b="1" dirty="0">
              <a:latin typeface="Arial" charset="0"/>
              <a:ea typeface="ＭＳ Ｐゴシック" charset="-128"/>
            </a:endParaRPr>
          </a:p>
          <a:p>
            <a:r>
              <a:rPr lang="en-US" sz="2800" dirty="0">
                <a:latin typeface="Arial" charset="0"/>
                <a:ea typeface="ＭＳ Ｐゴシック" charset="-128"/>
              </a:rPr>
              <a:t>The primary goal of the project was to identify if it is possible to safely load commercially available cells and of what use this may be as well as identifying possible methods for achieving this with the 18650 cell selected for study.</a:t>
            </a:r>
          </a:p>
        </p:txBody>
      </p:sp>
      <p:pic>
        <p:nvPicPr>
          <p:cNvPr id="48" name="Picture 47" descr="Graphical user interface, application&#10;&#10;Description automatically generated">
            <a:extLst>
              <a:ext uri="{FF2B5EF4-FFF2-40B4-BE49-F238E27FC236}">
                <a16:creationId xmlns:a16="http://schemas.microsoft.com/office/drawing/2014/main" id="{A8D164F3-D630-0D44-84E2-AB6C81FE9170}"/>
              </a:ext>
            </a:extLst>
          </p:cNvPr>
          <p:cNvPicPr/>
          <p:nvPr/>
        </p:nvPicPr>
        <p:blipFill rotWithShape="1">
          <a:blip r:embed="rId6"/>
          <a:srcRect l="30100" t="10938" r="36640" b="36145"/>
          <a:stretch/>
        </p:blipFill>
        <p:spPr bwMode="auto">
          <a:xfrm>
            <a:off x="440292" y="21967212"/>
            <a:ext cx="4006738" cy="3681713"/>
          </a:xfrm>
          <a:prstGeom prst="rect">
            <a:avLst/>
          </a:prstGeom>
          <a:ln>
            <a:noFill/>
          </a:ln>
          <a:extLst>
            <a:ext uri="{53640926-AAD7-44D8-BBD7-CCE9431645EC}">
              <a14:shadowObscured xmlns:a14="http://schemas.microsoft.com/office/drawing/2010/main"/>
            </a:ext>
          </a:extLst>
        </p:spPr>
      </p:pic>
      <p:graphicFrame>
        <p:nvGraphicFramePr>
          <p:cNvPr id="49" name="Table 48">
            <a:extLst>
              <a:ext uri="{FF2B5EF4-FFF2-40B4-BE49-F238E27FC236}">
                <a16:creationId xmlns:a16="http://schemas.microsoft.com/office/drawing/2014/main" id="{32ECDDDC-B83F-F14A-82E2-744765E22B39}"/>
              </a:ext>
            </a:extLst>
          </p:cNvPr>
          <p:cNvGraphicFramePr>
            <a:graphicFrameLocks noGrp="1"/>
          </p:cNvGraphicFramePr>
          <p:nvPr>
            <p:extLst>
              <p:ext uri="{D42A27DB-BD31-4B8C-83A1-F6EECF244321}">
                <p14:modId xmlns:p14="http://schemas.microsoft.com/office/powerpoint/2010/main" val="379233996"/>
              </p:ext>
            </p:extLst>
          </p:nvPr>
        </p:nvGraphicFramePr>
        <p:xfrm>
          <a:off x="14009423" y="6904142"/>
          <a:ext cx="7050309" cy="3716120"/>
        </p:xfrm>
        <a:graphic>
          <a:graphicData uri="http://schemas.openxmlformats.org/drawingml/2006/table">
            <a:tbl>
              <a:tblPr firstRow="1" firstCol="1" bandRow="1">
                <a:tableStyleId>{5C22544A-7EE6-4342-B048-85BDC9FD1C3A}</a:tableStyleId>
              </a:tblPr>
              <a:tblGrid>
                <a:gridCol w="2123952">
                  <a:extLst>
                    <a:ext uri="{9D8B030D-6E8A-4147-A177-3AD203B41FA5}">
                      <a16:colId xmlns:a16="http://schemas.microsoft.com/office/drawing/2014/main" val="3269758585"/>
                    </a:ext>
                  </a:extLst>
                </a:gridCol>
                <a:gridCol w="1365990">
                  <a:extLst>
                    <a:ext uri="{9D8B030D-6E8A-4147-A177-3AD203B41FA5}">
                      <a16:colId xmlns:a16="http://schemas.microsoft.com/office/drawing/2014/main" val="4067033715"/>
                    </a:ext>
                  </a:extLst>
                </a:gridCol>
                <a:gridCol w="1207728">
                  <a:extLst>
                    <a:ext uri="{9D8B030D-6E8A-4147-A177-3AD203B41FA5}">
                      <a16:colId xmlns:a16="http://schemas.microsoft.com/office/drawing/2014/main" val="2914725986"/>
                    </a:ext>
                  </a:extLst>
                </a:gridCol>
                <a:gridCol w="1295031">
                  <a:extLst>
                    <a:ext uri="{9D8B030D-6E8A-4147-A177-3AD203B41FA5}">
                      <a16:colId xmlns:a16="http://schemas.microsoft.com/office/drawing/2014/main" val="1313671615"/>
                    </a:ext>
                  </a:extLst>
                </a:gridCol>
                <a:gridCol w="1057608">
                  <a:extLst>
                    <a:ext uri="{9D8B030D-6E8A-4147-A177-3AD203B41FA5}">
                      <a16:colId xmlns:a16="http://schemas.microsoft.com/office/drawing/2014/main" val="2091195029"/>
                    </a:ext>
                  </a:extLst>
                </a:gridCol>
              </a:tblGrid>
              <a:tr h="1759710">
                <a:tc>
                  <a:txBody>
                    <a:bodyPr/>
                    <a:lstStyle/>
                    <a:p>
                      <a:r>
                        <a:rPr lang="en-US" sz="1800">
                          <a:effectLst/>
                          <a:latin typeface="Arial" panose="020B0604020202020204" pitchFamily="34" charset="0"/>
                          <a:cs typeface="Arial" panose="020B0604020202020204" pitchFamily="34" charset="0"/>
                        </a:rPr>
                        <a:t>All figures calculated for a maximum cell deformation of 0.05mm</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r>
                        <a:rPr lang="en-US" sz="1800">
                          <a:effectLst/>
                          <a:latin typeface="Arial" panose="020B0604020202020204" pitchFamily="34" charset="0"/>
                          <a:cs typeface="Arial" panose="020B0604020202020204" pitchFamily="34" charset="0"/>
                        </a:rPr>
                        <a:t>Horizontal Sandwich Structure</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r>
                        <a:rPr lang="en-US" sz="1800" dirty="0">
                          <a:effectLst/>
                          <a:latin typeface="Arial" panose="020B0604020202020204" pitchFamily="34" charset="0"/>
                          <a:cs typeface="Arial" panose="020B0604020202020204" pitchFamily="34" charset="0"/>
                        </a:rPr>
                        <a:t>Vertical Sandwich</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r>
                        <a:rPr lang="en-US" sz="1800" dirty="0">
                          <a:effectLst/>
                          <a:latin typeface="Arial" panose="020B0604020202020204" pitchFamily="34" charset="0"/>
                          <a:cs typeface="Arial" panose="020B0604020202020204" pitchFamily="34" charset="0"/>
                        </a:rPr>
                        <a:t>4680 Equivalent 18650 structure</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r>
                        <a:rPr lang="en-US" sz="1800">
                          <a:effectLst/>
                          <a:latin typeface="Arial" panose="020B0604020202020204" pitchFamily="34" charset="0"/>
                          <a:cs typeface="Arial" panose="020B0604020202020204" pitchFamily="34" charset="0"/>
                        </a:rPr>
                        <a:t>Foam and Cells Only</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8092776"/>
                  </a:ext>
                </a:extLst>
              </a:tr>
              <a:tr h="351940">
                <a:tc>
                  <a:txBody>
                    <a:bodyPr/>
                    <a:lstStyle/>
                    <a:p>
                      <a:r>
                        <a:rPr lang="en-US" sz="1800">
                          <a:effectLst/>
                          <a:latin typeface="Arial" panose="020B0604020202020204" pitchFamily="34" charset="0"/>
                          <a:cs typeface="Arial" panose="020B0604020202020204" pitchFamily="34" charset="0"/>
                        </a:rPr>
                        <a:t>Stiffness (N/mm^2)</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r>
                        <a:rPr lang="en-US" sz="1800">
                          <a:effectLst/>
                          <a:latin typeface="Arial" panose="020B0604020202020204" pitchFamily="34" charset="0"/>
                          <a:cs typeface="Arial" panose="020B0604020202020204" pitchFamily="34" charset="0"/>
                        </a:rPr>
                        <a:t>715</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r>
                        <a:rPr lang="en-US" sz="1800">
                          <a:effectLst/>
                          <a:latin typeface="Arial" panose="020B0604020202020204" pitchFamily="34" charset="0"/>
                          <a:cs typeface="Arial" panose="020B0604020202020204" pitchFamily="34" charset="0"/>
                        </a:rPr>
                        <a:t>1577</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r>
                        <a:rPr lang="en-US" sz="1800">
                          <a:effectLst/>
                          <a:latin typeface="Arial" panose="020B0604020202020204" pitchFamily="34" charset="0"/>
                          <a:cs typeface="Arial" panose="020B0604020202020204" pitchFamily="34" charset="0"/>
                        </a:rPr>
                        <a:t>145</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r>
                        <a:rPr lang="en-US" sz="1800">
                          <a:effectLst/>
                          <a:latin typeface="Arial" panose="020B0604020202020204" pitchFamily="34" charset="0"/>
                          <a:cs typeface="Arial" panose="020B0604020202020204" pitchFamily="34" charset="0"/>
                        </a:rPr>
                        <a:t>27</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637178389"/>
                  </a:ext>
                </a:extLst>
              </a:tr>
              <a:tr h="703885">
                <a:tc>
                  <a:txBody>
                    <a:bodyPr/>
                    <a:lstStyle/>
                    <a:p>
                      <a:r>
                        <a:rPr lang="en-US" sz="1800">
                          <a:effectLst/>
                          <a:latin typeface="Arial" panose="020B0604020202020204" pitchFamily="34" charset="0"/>
                          <a:cs typeface="Arial" panose="020B0604020202020204" pitchFamily="34" charset="0"/>
                        </a:rPr>
                        <a:t>Stiffness/kg (N/mm^2/kg)</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r>
                        <a:rPr lang="en-US" sz="1800">
                          <a:effectLst/>
                          <a:latin typeface="Arial" panose="020B0604020202020204" pitchFamily="34" charset="0"/>
                          <a:cs typeface="Arial" panose="020B0604020202020204" pitchFamily="34" charset="0"/>
                        </a:rPr>
                        <a:t>887</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r>
                        <a:rPr lang="en-US" sz="1800">
                          <a:effectLst/>
                          <a:latin typeface="Arial" panose="020B0604020202020204" pitchFamily="34" charset="0"/>
                          <a:cs typeface="Arial" panose="020B0604020202020204" pitchFamily="34" charset="0"/>
                        </a:rPr>
                        <a:t>1981</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r>
                        <a:rPr lang="en-US" sz="1800">
                          <a:effectLst/>
                          <a:latin typeface="Arial" panose="020B0604020202020204" pitchFamily="34" charset="0"/>
                          <a:cs typeface="Arial" panose="020B0604020202020204" pitchFamily="34" charset="0"/>
                        </a:rPr>
                        <a:t>207</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r>
                        <a:rPr lang="en-US" sz="1800">
                          <a:effectLst/>
                          <a:latin typeface="Arial" panose="020B0604020202020204" pitchFamily="34" charset="0"/>
                          <a:cs typeface="Arial" panose="020B0604020202020204" pitchFamily="34" charset="0"/>
                        </a:rPr>
                        <a:t>43</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131613769"/>
                  </a:ext>
                </a:extLst>
              </a:tr>
              <a:tr h="703885">
                <a:tc>
                  <a:txBody>
                    <a:bodyPr/>
                    <a:lstStyle/>
                    <a:p>
                      <a:r>
                        <a:rPr lang="en-US" sz="1800" dirty="0">
                          <a:effectLst/>
                          <a:latin typeface="Arial" panose="020B0604020202020204" pitchFamily="34" charset="0"/>
                          <a:cs typeface="Arial" panose="020B0604020202020204" pitchFamily="34" charset="0"/>
                        </a:rPr>
                        <a:t>Cells mass/pack mass</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r>
                        <a:rPr lang="en-US" sz="1800" dirty="0">
                          <a:effectLst/>
                          <a:latin typeface="Arial" panose="020B0604020202020204" pitchFamily="34" charset="0"/>
                          <a:cs typeface="Arial" panose="020B0604020202020204" pitchFamily="34" charset="0"/>
                        </a:rPr>
                        <a:t>0.91</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r>
                        <a:rPr lang="en-US" sz="1800">
                          <a:effectLst/>
                          <a:latin typeface="Arial" panose="020B0604020202020204" pitchFamily="34" charset="0"/>
                          <a:cs typeface="Arial" panose="020B0604020202020204" pitchFamily="34" charset="0"/>
                        </a:rPr>
                        <a:t>0.77</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r>
                        <a:rPr lang="en-US" sz="1800" dirty="0">
                          <a:effectLst/>
                          <a:latin typeface="Arial" panose="020B0604020202020204" pitchFamily="34" charset="0"/>
                          <a:cs typeface="Arial" panose="020B0604020202020204" pitchFamily="34" charset="0"/>
                        </a:rPr>
                        <a:t>0.92</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r>
                        <a:rPr lang="en-US" sz="1800" dirty="0">
                          <a:effectLst/>
                          <a:latin typeface="Arial" panose="020B0604020202020204" pitchFamily="34" charset="0"/>
                          <a:cs typeface="Arial" panose="020B0604020202020204" pitchFamily="34" charset="0"/>
                        </a:rPr>
                        <a:t>0.96</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810042322"/>
                  </a:ext>
                </a:extLst>
              </a:tr>
            </a:tbl>
          </a:graphicData>
        </a:graphic>
      </p:graphicFrame>
      <p:pic>
        <p:nvPicPr>
          <p:cNvPr id="50" name="Picture 49" descr="Graphical user interface, application, Word&#10;&#10;Description automatically generated">
            <a:extLst>
              <a:ext uri="{FF2B5EF4-FFF2-40B4-BE49-F238E27FC236}">
                <a16:creationId xmlns:a16="http://schemas.microsoft.com/office/drawing/2014/main" id="{8E58E956-A60E-B84A-B152-6D63D7A9D8EC}"/>
              </a:ext>
            </a:extLst>
          </p:cNvPr>
          <p:cNvPicPr>
            <a:picLocks noChangeAspect="1"/>
          </p:cNvPicPr>
          <p:nvPr/>
        </p:nvPicPr>
        <p:blipFill rotWithShape="1">
          <a:blip r:embed="rId7"/>
          <a:srcRect l="30384" t="30417" r="42053" b="48864"/>
          <a:stretch/>
        </p:blipFill>
        <p:spPr bwMode="auto">
          <a:xfrm>
            <a:off x="7942748" y="12891440"/>
            <a:ext cx="5943605" cy="2185052"/>
          </a:xfrm>
          <a:prstGeom prst="rect">
            <a:avLst/>
          </a:prstGeom>
          <a:ln>
            <a:noFill/>
          </a:ln>
          <a:extLst>
            <a:ext uri="{53640926-AAD7-44D8-BBD7-CCE9431645EC}">
              <a14:shadowObscured xmlns:a14="http://schemas.microsoft.com/office/drawing/2010/main"/>
            </a:ext>
          </a:extLst>
        </p:spPr>
      </p:pic>
      <p:pic>
        <p:nvPicPr>
          <p:cNvPr id="51" name="Picture 50" descr="Graphical user interface, application, Word&#10;&#10;Description automatically generated">
            <a:extLst>
              <a:ext uri="{FF2B5EF4-FFF2-40B4-BE49-F238E27FC236}">
                <a16:creationId xmlns:a16="http://schemas.microsoft.com/office/drawing/2014/main" id="{8C482D40-28D8-FC40-B201-6CBFCDBA0683}"/>
              </a:ext>
            </a:extLst>
          </p:cNvPr>
          <p:cNvPicPr/>
          <p:nvPr/>
        </p:nvPicPr>
        <p:blipFill rotWithShape="1">
          <a:blip r:embed="rId8"/>
          <a:srcRect l="28589" t="18206" r="36890" b="33414"/>
          <a:stretch/>
        </p:blipFill>
        <p:spPr bwMode="auto">
          <a:xfrm>
            <a:off x="8211931" y="16090347"/>
            <a:ext cx="5537690" cy="4119723"/>
          </a:xfrm>
          <a:prstGeom prst="rect">
            <a:avLst/>
          </a:prstGeom>
          <a:ln>
            <a:noFill/>
          </a:ln>
          <a:extLst>
            <a:ext uri="{53640926-AAD7-44D8-BBD7-CCE9431645EC}">
              <a14:shadowObscured xmlns:a14="http://schemas.microsoft.com/office/drawing/2010/main"/>
            </a:ext>
          </a:extLst>
        </p:spPr>
      </p:pic>
      <p:pic>
        <p:nvPicPr>
          <p:cNvPr id="52" name="Picture 51" descr="Graphical user interface, application&#10;&#10;Description automatically generated">
            <a:extLst>
              <a:ext uri="{FF2B5EF4-FFF2-40B4-BE49-F238E27FC236}">
                <a16:creationId xmlns:a16="http://schemas.microsoft.com/office/drawing/2014/main" id="{AD2C6955-EF5D-8747-B032-948C4E5D0698}"/>
              </a:ext>
            </a:extLst>
          </p:cNvPr>
          <p:cNvPicPr>
            <a:picLocks noChangeAspect="1"/>
          </p:cNvPicPr>
          <p:nvPr/>
        </p:nvPicPr>
        <p:blipFill rotWithShape="1">
          <a:blip r:embed="rId9"/>
          <a:srcRect l="30727" t="19423" r="41028" b="37045"/>
          <a:stretch/>
        </p:blipFill>
        <p:spPr bwMode="auto">
          <a:xfrm>
            <a:off x="8069167" y="23939536"/>
            <a:ext cx="5382110" cy="4268898"/>
          </a:xfrm>
          <a:prstGeom prst="rect">
            <a:avLst/>
          </a:prstGeom>
          <a:ln>
            <a:noFill/>
          </a:ln>
          <a:extLst>
            <a:ext uri="{53640926-AAD7-44D8-BBD7-CCE9431645EC}">
              <a14:shadowObscured xmlns:a14="http://schemas.microsoft.com/office/drawing/2010/main"/>
            </a:ext>
          </a:extLst>
        </p:spPr>
      </p:pic>
      <p:sp>
        <p:nvSpPr>
          <p:cNvPr id="54" name="Text Box 22">
            <a:extLst>
              <a:ext uri="{FF2B5EF4-FFF2-40B4-BE49-F238E27FC236}">
                <a16:creationId xmlns:a16="http://schemas.microsoft.com/office/drawing/2014/main" id="{C6A7D62B-5DB8-114B-B235-18A7BA480C17}"/>
              </a:ext>
            </a:extLst>
          </p:cNvPr>
          <p:cNvSpPr txBox="1">
            <a:spLocks noChangeArrowheads="1"/>
          </p:cNvSpPr>
          <p:nvPr/>
        </p:nvSpPr>
        <p:spPr bwMode="auto">
          <a:xfrm>
            <a:off x="7503503" y="21392916"/>
            <a:ext cx="6415087" cy="2689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Figures 2 and 3 show the structures tested in order to attempt to load the cells in safe manner. These structures did provide safe possibilities under the loads tested.</a:t>
            </a:r>
          </a:p>
        </p:txBody>
      </p:sp>
      <p:sp>
        <p:nvSpPr>
          <p:cNvPr id="55" name="Text Box 22">
            <a:extLst>
              <a:ext uri="{FF2B5EF4-FFF2-40B4-BE49-F238E27FC236}">
                <a16:creationId xmlns:a16="http://schemas.microsoft.com/office/drawing/2014/main" id="{A19C14F0-B129-0F44-9E33-36530E0AF9C8}"/>
              </a:ext>
            </a:extLst>
          </p:cNvPr>
          <p:cNvSpPr txBox="1">
            <a:spLocks noChangeArrowheads="1"/>
          </p:cNvSpPr>
          <p:nvPr/>
        </p:nvSpPr>
        <p:spPr bwMode="auto">
          <a:xfrm>
            <a:off x="180000" y="25806559"/>
            <a:ext cx="6415087" cy="3519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Methodology</a:t>
            </a:r>
          </a:p>
          <a:p>
            <a:pPr>
              <a:spcBef>
                <a:spcPct val="40000"/>
              </a:spcBef>
            </a:pPr>
            <a:r>
              <a:rPr lang="en-AU" altLang="en-US" sz="2800" dirty="0"/>
              <a:t>Rather than beginning with a pack requirement or a previously existing pack I chose to begin at the cell level to identify the limitations and vulnerabilities of that cell and work</a:t>
            </a:r>
          </a:p>
        </p:txBody>
      </p:sp>
    </p:spTree>
    <p:extLst>
      <p:ext uri="{BB962C8B-B14F-4D97-AF65-F5344CB8AC3E}">
        <p14:creationId xmlns:p14="http://schemas.microsoft.com/office/powerpoint/2010/main" val="102354321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CD465976861094AA922E2CFA76E4537" ma:contentTypeVersion="15" ma:contentTypeDescription="Create a new document." ma:contentTypeScope="" ma:versionID="c5f7addfa963a09fd677e2b311c8ef7d">
  <xsd:schema xmlns:xsd="http://www.w3.org/2001/XMLSchema" xmlns:xs="http://www.w3.org/2001/XMLSchema" xmlns:p="http://schemas.microsoft.com/office/2006/metadata/properties" xmlns:ns2="529c3e95-f2cc-473f-ba5d-6c83e0cd501d" xmlns:ns3="8d3fe10c-fbc5-44b7-8dc1-fd6d2b74c788" targetNamespace="http://schemas.microsoft.com/office/2006/metadata/properties" ma:root="true" ma:fieldsID="f6706fc7688ef7932d058f4c30977f7a" ns2:_="" ns3:_="">
    <xsd:import namespace="529c3e95-f2cc-473f-ba5d-6c83e0cd501d"/>
    <xsd:import namespace="8d3fe10c-fbc5-44b7-8dc1-fd6d2b74c788"/>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MediaServiceOCR" minOccurs="0"/>
                <xsd:element ref="ns2:MediaServiceGenerationTime" minOccurs="0"/>
                <xsd:element ref="ns2:MediaServiceEventHashCode" minOccurs="0"/>
                <xsd:element ref="ns3:SharedWithDetails" minOccurs="0"/>
                <xsd:element ref="ns3:SharedWithUsers"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29c3e95-f2cc-473f-ba5d-6c83e0cd501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d3fe10c-fbc5-44b7-8dc1-fd6d2b74c788" elementFormDefault="qualified">
    <xsd:import namespace="http://schemas.microsoft.com/office/2006/documentManagement/types"/>
    <xsd:import namespace="http://schemas.microsoft.com/office/infopath/2007/PartnerControls"/>
    <xsd:element name="SharedWithDetails" ma:index="17" nillable="true" ma:displayName="Shared With Details" ma:internalName="SharedWithDetails" ma:readOnly="true">
      <xsd:simpleType>
        <xsd:restriction base="dms:Note">
          <xsd:maxLength value="255"/>
        </xsd:restriction>
      </xsd:simple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TaxCatchAll" ma:index="21" nillable="true" ma:displayName="Taxonomy Catch All Column" ma:hidden="true" ma:list="{5ba2481b-732a-4277-afa8-07c631d3884c}" ma:internalName="TaxCatchAll" ma:showField="CatchAllData" ma:web="8d3fe10c-fbc5-44b7-8dc1-fd6d2b74c78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8d3fe10c-fbc5-44b7-8dc1-fd6d2b74c788" xsi:nil="true"/>
    <lcf76f155ced4ddcb4097134ff3c332f xmlns="529c3e95-f2cc-473f-ba5d-6c83e0cd501d">
      <Terms xmlns="http://schemas.microsoft.com/office/infopath/2007/PartnerControls"/>
    </lcf76f155ced4ddcb4097134ff3c332f>
    <SharedWithUsers xmlns="8d3fe10c-fbc5-44b7-8dc1-fd6d2b74c788">
      <UserInfo>
        <DisplayName>Alexandre Bierley (1901530)</DisplayName>
        <AccountId>52</AccountId>
        <AccountType/>
      </UserInfo>
      <UserInfo>
        <DisplayName>Angus Rankin (1904244)</DisplayName>
        <AccountId>63</AccountId>
        <AccountType/>
      </UserInfo>
    </SharedWithUsers>
  </documentManagement>
</p:properties>
</file>

<file path=customXml/itemProps1.xml><?xml version="1.0" encoding="utf-8"?>
<ds:datastoreItem xmlns:ds="http://schemas.openxmlformats.org/officeDocument/2006/customXml" ds:itemID="{DBD7EF29-7EEE-493D-BAC1-FAFC991D5CC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29c3e95-f2cc-473f-ba5d-6c83e0cd501d"/>
    <ds:schemaRef ds:uri="8d3fe10c-fbc5-44b7-8dc1-fd6d2b74c7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143BA27-58CC-4A6A-B76B-6553FA6DCFAC}">
  <ds:schemaRefs>
    <ds:schemaRef ds:uri="http://schemas.microsoft.com/sharepoint/v3/contenttype/forms"/>
  </ds:schemaRefs>
</ds:datastoreItem>
</file>

<file path=customXml/itemProps3.xml><?xml version="1.0" encoding="utf-8"?>
<ds:datastoreItem xmlns:ds="http://schemas.openxmlformats.org/officeDocument/2006/customXml" ds:itemID="{95F8B970-0100-4DA4-9AAF-7EABCA0530B0}">
  <ds:schemaRefs>
    <ds:schemaRef ds:uri="http://schemas.microsoft.com/office/2006/metadata/properties"/>
    <ds:schemaRef ds:uri="http://schemas.microsoft.com/office/infopath/2007/PartnerControls"/>
    <ds:schemaRef ds:uri="8ffd1b9b-65be-4e15-ae9b-5f289ce13366"/>
    <ds:schemaRef ds:uri="87976339-b2f2-475f-bce4-3bdd3c5bdf03"/>
    <ds:schemaRef ds:uri="8d3fe10c-fbc5-44b7-8dc1-fd6d2b74c788"/>
    <ds:schemaRef ds:uri="529c3e95-f2cc-473f-ba5d-6c83e0cd501d"/>
  </ds:schemaRefs>
</ds:datastoreItem>
</file>

<file path=docProps/app.xml><?xml version="1.0" encoding="utf-8"?>
<Properties xmlns="http://schemas.openxmlformats.org/officeDocument/2006/extended-properties" xmlns:vt="http://schemas.openxmlformats.org/officeDocument/2006/docPropsVTypes">
  <Template>Office Theme</Template>
  <TotalTime>767</TotalTime>
  <Words>821</Words>
  <Application>Microsoft Macintosh PowerPoint</Application>
  <PresentationFormat>Custom</PresentationFormat>
  <Paragraphs>54</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Georgia</vt:lpstr>
      <vt:lpstr>Roboto</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Jeff Elliss (1802644)</cp:lastModifiedBy>
  <cp:revision>29</cp:revision>
  <dcterms:created xsi:type="dcterms:W3CDTF">2016-02-25T08:27:32Z</dcterms:created>
  <dcterms:modified xsi:type="dcterms:W3CDTF">2022-11-16T21:42:53Z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0x010100FCD465976861094AA922E2CFA76E4537</vt:lpwstr>
  </property>
  <property fmtid="{D5CDD505-2E9C-101B-9397-08002B2CF9AE}" pid="3" name="MediaServiceImageTags">
    <vt:lpwstr/>
  </property>
</Properties>
</file>