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70" r:id="rId3"/>
    <p:sldId id="257" r:id="rId4"/>
    <p:sldId id="282" r:id="rId5"/>
    <p:sldId id="289" r:id="rId6"/>
    <p:sldId id="281" r:id="rId7"/>
    <p:sldId id="321" r:id="rId8"/>
    <p:sldId id="262" r:id="rId9"/>
    <p:sldId id="290" r:id="rId10"/>
    <p:sldId id="322" r:id="rId11"/>
    <p:sldId id="327" r:id="rId12"/>
    <p:sldId id="328" r:id="rId13"/>
    <p:sldId id="329" r:id="rId14"/>
    <p:sldId id="286" r:id="rId15"/>
    <p:sldId id="305" r:id="rId16"/>
    <p:sldId id="293" r:id="rId17"/>
    <p:sldId id="294" r:id="rId18"/>
    <p:sldId id="295" r:id="rId19"/>
    <p:sldId id="296" r:id="rId20"/>
    <p:sldId id="297" r:id="rId21"/>
    <p:sldId id="298" r:id="rId22"/>
    <p:sldId id="300" r:id="rId23"/>
    <p:sldId id="306" r:id="rId24"/>
    <p:sldId id="307" r:id="rId25"/>
    <p:sldId id="308" r:id="rId26"/>
    <p:sldId id="309" r:id="rId27"/>
    <p:sldId id="310" r:id="rId28"/>
    <p:sldId id="311" r:id="rId29"/>
    <p:sldId id="312" r:id="rId30"/>
    <p:sldId id="313" r:id="rId31"/>
    <p:sldId id="299" r:id="rId32"/>
    <p:sldId id="315" r:id="rId33"/>
    <p:sldId id="316" r:id="rId34"/>
    <p:sldId id="317" r:id="rId35"/>
    <p:sldId id="318" r:id="rId36"/>
    <p:sldId id="319" r:id="rId37"/>
    <p:sldId id="320" r:id="rId38"/>
    <p:sldId id="323" r:id="rId39"/>
    <p:sldId id="326" r:id="rId40"/>
    <p:sldId id="276" r:id="rId41"/>
    <p:sldId id="324" r:id="rId42"/>
    <p:sldId id="325" r:id="rId43"/>
    <p:sldId id="260" r:id="rId44"/>
    <p:sldId id="273" r:id="rId45"/>
    <p:sldId id="285" r:id="rId46"/>
    <p:sldId id="314" r:id="rId47"/>
    <p:sldId id="277" r:id="rId48"/>
    <p:sldId id="280" r:id="rId49"/>
    <p:sldId id="288" r:id="rId50"/>
    <p:sldId id="291" r:id="rId51"/>
    <p:sldId id="292"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04" autoAdjust="0"/>
    <p:restoredTop sz="94660"/>
  </p:normalViewPr>
  <p:slideViewPr>
    <p:cSldViewPr>
      <p:cViewPr varScale="1">
        <p:scale>
          <a:sx n="76" d="100"/>
          <a:sy n="76" d="100"/>
        </p:scale>
        <p:origin x="145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27/11/2019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7B7FA1D2-734D-44E2-8068-579BDA9B43C4}"/>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66ADE6-33E3-417B-9835-202A44E3C39A}" type="slidenum">
              <a:rPr lang="en-GB" altLang="en-US"/>
              <a:pPr/>
              <a:t>3</a:t>
            </a:fld>
            <a:endParaRPr lang="en-GB" altLang="en-US"/>
          </a:p>
        </p:txBody>
      </p:sp>
      <p:sp>
        <p:nvSpPr>
          <p:cNvPr id="9219" name="Rectangle 2">
            <a:extLst>
              <a:ext uri="{FF2B5EF4-FFF2-40B4-BE49-F238E27FC236}">
                <a16:creationId xmlns:a16="http://schemas.microsoft.com/office/drawing/2014/main" id="{E3E68C36-C4C3-49BF-927B-D6894A54896A}"/>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57FF50D3-1701-4CF8-8532-D849A45A9C74}"/>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101070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5246BEEA-346D-416F-B406-ACD159C60A9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CFCE77-5E09-4C96-9289-961E4D5CF2AA}" type="slidenum">
              <a:rPr lang="en-GB" altLang="en-US"/>
              <a:pPr/>
              <a:t>4</a:t>
            </a:fld>
            <a:endParaRPr lang="en-GB" altLang="en-US"/>
          </a:p>
        </p:txBody>
      </p:sp>
      <p:sp>
        <p:nvSpPr>
          <p:cNvPr id="13315" name="Rectangle 2">
            <a:extLst>
              <a:ext uri="{FF2B5EF4-FFF2-40B4-BE49-F238E27FC236}">
                <a16:creationId xmlns:a16="http://schemas.microsoft.com/office/drawing/2014/main" id="{F8584CB9-55EE-4F00-A299-172DC9E9A6F7}"/>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0CDF8908-E347-45BB-A522-6E3544A87B20}"/>
              </a:ext>
            </a:extLst>
          </p:cNvPr>
          <p:cNvSpPr>
            <a:spLocks noGrp="1" noChangeArrowheads="1"/>
          </p:cNvSpPr>
          <p:nvPr>
            <p:ph type="body" idx="1"/>
          </p:nvPr>
        </p:nvSpPr>
        <p:spPr>
          <a:noFill/>
        </p:spPr>
        <p:txBody>
          <a:bodyPr/>
          <a:lstStyle/>
          <a:p>
            <a:pPr eaLnBrk="1" hangingPunct="1"/>
            <a:r>
              <a:rPr lang="en-GB" altLang="en-US"/>
              <a:t>Boud, Cohen and Walker: </a:t>
            </a:r>
            <a:endParaRPr lang="en-GB" altLang="en-US" b="1"/>
          </a:p>
          <a:p>
            <a:pPr eaLnBrk="1" hangingPunct="1"/>
            <a:r>
              <a:rPr lang="en-GB" altLang="en-US" b="1"/>
              <a:t>“</a:t>
            </a:r>
            <a:r>
              <a:rPr lang="en-GB" altLang="en-US"/>
              <a:t> Reflection is an important human activity in which people recapture their experience, think about it, mull it over and evaluate it. It is this working with experience that is important in learning. </a:t>
            </a:r>
            <a:r>
              <a:rPr lang="en-GB" altLang="en-US" b="1"/>
              <a:t>”</a:t>
            </a:r>
            <a:r>
              <a:rPr lang="en-GB" altLang="en-US"/>
              <a:t> (1985:19)</a:t>
            </a:r>
            <a:endParaRPr lang="en-US" altLang="en-US"/>
          </a:p>
        </p:txBody>
      </p:sp>
    </p:spTree>
    <p:extLst>
      <p:ext uri="{BB962C8B-B14F-4D97-AF65-F5344CB8AC3E}">
        <p14:creationId xmlns:p14="http://schemas.microsoft.com/office/powerpoint/2010/main" val="146821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7129E1EA-E9E2-48F5-8ACB-9E21FD20D53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81B53E-E0A7-4F35-9136-FD2AA8D4B9B9}" type="slidenum">
              <a:rPr lang="en-GB" altLang="en-US"/>
              <a:pPr/>
              <a:t>6</a:t>
            </a:fld>
            <a:endParaRPr lang="en-GB" altLang="en-US"/>
          </a:p>
        </p:txBody>
      </p:sp>
      <p:sp>
        <p:nvSpPr>
          <p:cNvPr id="19459" name="Rectangle 2">
            <a:extLst>
              <a:ext uri="{FF2B5EF4-FFF2-40B4-BE49-F238E27FC236}">
                <a16:creationId xmlns:a16="http://schemas.microsoft.com/office/drawing/2014/main" id="{A44507DD-7702-4E35-9C0B-85573F8BFFF1}"/>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39E0A2CF-FFE0-468B-9A21-8F5123B6DFD4}"/>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766979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5FC90AC5-69A8-464B-812F-FEBD64C8DA2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8FA1CE-8902-4E4F-8F3A-E7A98A01A879}" type="slidenum">
              <a:rPr lang="en-GB" altLang="en-US"/>
              <a:pPr/>
              <a:t>8</a:t>
            </a:fld>
            <a:endParaRPr lang="en-GB" altLang="en-US"/>
          </a:p>
        </p:txBody>
      </p:sp>
      <p:sp>
        <p:nvSpPr>
          <p:cNvPr id="23555" name="Rectangle 2">
            <a:extLst>
              <a:ext uri="{FF2B5EF4-FFF2-40B4-BE49-F238E27FC236}">
                <a16:creationId xmlns:a16="http://schemas.microsoft.com/office/drawing/2014/main" id="{2DD4ECCA-6B56-4075-BE7F-FF8CA47BA0D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18A61E98-9875-4CF1-B44E-15626A9D9B00}"/>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031140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FF75968-4E8A-4E55-96F3-85A2A0A58C3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83B089-6F0F-4FD3-BA99-A2F104D6D7FC}" type="slidenum">
              <a:rPr lang="en-GB" altLang="en-US"/>
              <a:pPr/>
              <a:t>14</a:t>
            </a:fld>
            <a:endParaRPr lang="en-GB" altLang="en-US"/>
          </a:p>
        </p:txBody>
      </p:sp>
      <p:sp>
        <p:nvSpPr>
          <p:cNvPr id="27651" name="Rectangle 2">
            <a:extLst>
              <a:ext uri="{FF2B5EF4-FFF2-40B4-BE49-F238E27FC236}">
                <a16:creationId xmlns:a16="http://schemas.microsoft.com/office/drawing/2014/main" id="{84A689A1-D8FA-48AA-9FEB-72F1158CD730}"/>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B91471B6-665A-4EB7-8344-51CE518E6C8E}"/>
              </a:ext>
            </a:extLst>
          </p:cNvPr>
          <p:cNvSpPr>
            <a:spLocks noGrp="1" noChangeArrowheads="1"/>
          </p:cNvSpPr>
          <p:nvPr>
            <p:ph type="body" idx="1"/>
          </p:nvPr>
        </p:nvSpPr>
        <p:spPr>
          <a:noFill/>
        </p:spPr>
        <p:txBody>
          <a:bodyPr/>
          <a:lstStyle/>
          <a:p>
            <a:pPr eaLnBrk="1" hangingPunct="1"/>
            <a:r>
              <a:rPr lang="en-GB" altLang="en-US"/>
              <a:t>Benjamin Bloom, identified three domains of educational activities: </a:t>
            </a:r>
          </a:p>
          <a:p>
            <a:pPr eaLnBrk="1" hangingPunct="1"/>
            <a:r>
              <a:rPr lang="en-GB" altLang="en-US" b="1"/>
              <a:t>Cognitive</a:t>
            </a:r>
            <a:r>
              <a:rPr lang="en-GB" altLang="en-US"/>
              <a:t>: mental skills (</a:t>
            </a:r>
            <a:r>
              <a:rPr lang="en-GB" altLang="en-US" i="1"/>
              <a:t>Knowledge</a:t>
            </a:r>
            <a:r>
              <a:rPr lang="en-GB" altLang="en-US"/>
              <a:t>) </a:t>
            </a:r>
          </a:p>
          <a:p>
            <a:pPr eaLnBrk="1" hangingPunct="1"/>
            <a:r>
              <a:rPr lang="en-GB" altLang="en-US" b="1"/>
              <a:t>Affective</a:t>
            </a:r>
            <a:r>
              <a:rPr lang="en-GB" altLang="en-US"/>
              <a:t>: growth in feelings or emotional areas (</a:t>
            </a:r>
            <a:r>
              <a:rPr lang="en-GB" altLang="en-US" i="1"/>
              <a:t>Attitude</a:t>
            </a:r>
            <a:r>
              <a:rPr lang="en-GB" altLang="en-US"/>
              <a:t>) </a:t>
            </a:r>
          </a:p>
          <a:p>
            <a:pPr eaLnBrk="1" hangingPunct="1"/>
            <a:r>
              <a:rPr lang="en-GB" altLang="en-US" b="1"/>
              <a:t>Psychomotor</a:t>
            </a:r>
            <a:r>
              <a:rPr lang="en-GB" altLang="en-US"/>
              <a:t>: manual or physical skills (</a:t>
            </a:r>
            <a:r>
              <a:rPr lang="en-GB" altLang="en-US" i="1"/>
              <a:t>Skills</a:t>
            </a:r>
            <a:r>
              <a:rPr lang="en-GB" altLang="en-US"/>
              <a:t>) </a:t>
            </a:r>
          </a:p>
        </p:txBody>
      </p:sp>
    </p:spTree>
    <p:extLst>
      <p:ext uri="{BB962C8B-B14F-4D97-AF65-F5344CB8AC3E}">
        <p14:creationId xmlns:p14="http://schemas.microsoft.com/office/powerpoint/2010/main" val="2402695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15</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28452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16</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972028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17</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567334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18</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80877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19</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942177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20</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17026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21</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6964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23</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755684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24</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602171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25</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025569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26</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41793324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27</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984709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28</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42208228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29</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95635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30</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489656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33</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657675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34</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888674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35</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4320687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36</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02394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A969EA0-D512-452E-85DC-2786421CE87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717C5-9A5A-4FE7-98D3-2F27CED26CE6}" type="slidenum">
              <a:rPr lang="en-GB" altLang="en-US"/>
              <a:pPr/>
              <a:t>37</a:t>
            </a:fld>
            <a:endParaRPr lang="en-GB" altLang="en-US"/>
          </a:p>
        </p:txBody>
      </p:sp>
      <p:sp>
        <p:nvSpPr>
          <p:cNvPr id="29699" name="Rectangle 2">
            <a:extLst>
              <a:ext uri="{FF2B5EF4-FFF2-40B4-BE49-F238E27FC236}">
                <a16:creationId xmlns:a16="http://schemas.microsoft.com/office/drawing/2014/main" id="{D68924CD-A4FF-48AA-895A-019A284FE65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BFC6952C-7385-448C-875C-87E530554D7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252720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EAAA939-B828-4F43-81CF-6A50A5C1133F}"/>
              </a:ext>
            </a:extLst>
          </p:cNvPr>
          <p:cNvSpPr>
            <a:spLocks noGrp="1" noChangeArrowheads="1"/>
          </p:cNvSpPr>
          <p:nvPr>
            <p:ph type="sldNum" sz="quarter" idx="5"/>
          </p:nvPr>
        </p:nvSpPr>
        <p:spPr>
          <a:ln/>
        </p:spPr>
        <p:txBody>
          <a:bodyPr/>
          <a:lstStyle/>
          <a:p>
            <a:fld id="{FF174DA4-561A-4186-9ED2-205C673F7DBA}" type="slidenum">
              <a:rPr lang="en-GB" altLang="en-US"/>
              <a:pPr/>
              <a:t>39</a:t>
            </a:fld>
            <a:endParaRPr lang="en-GB" altLang="en-US"/>
          </a:p>
        </p:txBody>
      </p:sp>
      <p:sp>
        <p:nvSpPr>
          <p:cNvPr id="10242" name="Rectangle 2">
            <a:extLst>
              <a:ext uri="{FF2B5EF4-FFF2-40B4-BE49-F238E27FC236}">
                <a16:creationId xmlns:a16="http://schemas.microsoft.com/office/drawing/2014/main" id="{9721FD0A-FF34-48D6-918B-75899C426AA0}"/>
              </a:ext>
            </a:extLst>
          </p:cNvPr>
          <p:cNvSpPr>
            <a:spLocks noGrp="1" noRot="1" noChangeAspect="1" noChangeArrowheads="1" noTextEdit="1"/>
          </p:cNvSpPr>
          <p:nvPr>
            <p:ph type="sldImg"/>
          </p:nvPr>
        </p:nvSpPr>
        <p:spPr>
          <a:xfrm>
            <a:off x="3649663" y="2014538"/>
            <a:ext cx="12890500" cy="9667875"/>
          </a:xfrm>
          <a:ln/>
        </p:spPr>
      </p:sp>
      <p:sp>
        <p:nvSpPr>
          <p:cNvPr id="10243" name="Rectangle 3">
            <a:extLst>
              <a:ext uri="{FF2B5EF4-FFF2-40B4-BE49-F238E27FC236}">
                <a16:creationId xmlns:a16="http://schemas.microsoft.com/office/drawing/2014/main" id="{6CA01FFC-6AD2-4AD9-91D1-E8247225C1CD}"/>
              </a:ext>
            </a:extLst>
          </p:cNvPr>
          <p:cNvSpPr>
            <a:spLocks noGrp="1" noChangeArrowheads="1"/>
          </p:cNvSpPr>
          <p:nvPr>
            <p:ph type="body" idx="1"/>
          </p:nvPr>
        </p:nvSpPr>
        <p:spPr>
          <a:xfrm>
            <a:off x="2754313" y="12484100"/>
            <a:ext cx="14682787" cy="11684000"/>
          </a:xfrm>
        </p:spPr>
        <p:txBody>
          <a:bodyPr/>
          <a:lstStyle/>
          <a:p>
            <a:endParaRPr lang="en-US" altLang="en-US"/>
          </a:p>
        </p:txBody>
      </p:sp>
    </p:spTree>
    <p:extLst>
      <p:ext uri="{BB962C8B-B14F-4D97-AF65-F5344CB8AC3E}">
        <p14:creationId xmlns:p14="http://schemas.microsoft.com/office/powerpoint/2010/main" val="40155613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C30F3684-4595-4659-AF41-9CC2E64EBBB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33625C-F36C-42AF-BF09-6BC6D6B60438}" type="slidenum">
              <a:rPr lang="en-GB" altLang="en-US"/>
              <a:pPr/>
              <a:t>40</a:t>
            </a:fld>
            <a:endParaRPr lang="en-GB" altLang="en-US"/>
          </a:p>
        </p:txBody>
      </p:sp>
      <p:sp>
        <p:nvSpPr>
          <p:cNvPr id="21507" name="Rectangle 2">
            <a:extLst>
              <a:ext uri="{FF2B5EF4-FFF2-40B4-BE49-F238E27FC236}">
                <a16:creationId xmlns:a16="http://schemas.microsoft.com/office/drawing/2014/main" id="{72977571-D765-446B-BA46-947C00244D16}"/>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182DD0BC-7A6E-40C9-92A3-3402691FAB76}"/>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1480854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BB2C1B32-8672-40DD-91CA-5A2693EDEA35}"/>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280F24-52E1-4A44-A0DD-C7F5B73FA4AA}" type="slidenum">
              <a:rPr lang="en-GB" altLang="en-US"/>
              <a:pPr/>
              <a:t>43</a:t>
            </a:fld>
            <a:endParaRPr lang="en-GB" altLang="en-US"/>
          </a:p>
        </p:txBody>
      </p:sp>
      <p:sp>
        <p:nvSpPr>
          <p:cNvPr id="25603" name="Rectangle 2">
            <a:extLst>
              <a:ext uri="{FF2B5EF4-FFF2-40B4-BE49-F238E27FC236}">
                <a16:creationId xmlns:a16="http://schemas.microsoft.com/office/drawing/2014/main" id="{6B949CEC-2B24-49CD-8227-6A1F4DC52054}"/>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BB84AB37-B944-4631-9647-6A193B74CDF7}"/>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203983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20963031-5D92-48E4-82D6-B6492143A38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9DA18-873D-4F6C-8448-21BE72EE95B2}" type="slidenum">
              <a:rPr lang="en-GB" altLang="en-US"/>
              <a:pPr/>
              <a:t>44</a:t>
            </a:fld>
            <a:endParaRPr lang="en-GB" altLang="en-US"/>
          </a:p>
        </p:txBody>
      </p:sp>
      <p:sp>
        <p:nvSpPr>
          <p:cNvPr id="17411" name="Rectangle 2">
            <a:extLst>
              <a:ext uri="{FF2B5EF4-FFF2-40B4-BE49-F238E27FC236}">
                <a16:creationId xmlns:a16="http://schemas.microsoft.com/office/drawing/2014/main" id="{F002BEE3-C365-459C-9051-0EFDE7005E40}"/>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E5E9A360-1C51-4148-A7CE-8ED02279AFC0}"/>
              </a:ext>
            </a:extLst>
          </p:cNvPr>
          <p:cNvSpPr>
            <a:spLocks noGrp="1" noChangeArrowheads="1"/>
          </p:cNvSpPr>
          <p:nvPr>
            <p:ph type="body" idx="1"/>
          </p:nvPr>
        </p:nvSpPr>
        <p:spPr>
          <a:noFill/>
        </p:spPr>
        <p:txBody>
          <a:bodyPr/>
          <a:lstStyle/>
          <a:p>
            <a:pPr eaLnBrk="1" hangingPunct="1"/>
            <a:r>
              <a:rPr lang="en-GB" altLang="en-US"/>
              <a:t>Reflection helps learners to:</a:t>
            </a:r>
          </a:p>
          <a:p>
            <a:pPr eaLnBrk="1" hangingPunct="1"/>
            <a:r>
              <a:rPr lang="en-GB" altLang="en-US"/>
              <a:t>understand what they already know (individual) </a:t>
            </a:r>
          </a:p>
          <a:p>
            <a:pPr eaLnBrk="1" hangingPunct="1"/>
            <a:r>
              <a:rPr lang="en-GB" altLang="en-US"/>
              <a:t>identify what they need to know in order to advance understanding of the subject (contextual) </a:t>
            </a:r>
          </a:p>
          <a:p>
            <a:pPr eaLnBrk="1" hangingPunct="1"/>
            <a:r>
              <a:rPr lang="en-GB" altLang="en-US"/>
              <a:t>make sense of new information and feedback in the context of their own experience (relational) </a:t>
            </a:r>
          </a:p>
          <a:p>
            <a:pPr eaLnBrk="1" hangingPunct="1"/>
            <a:r>
              <a:rPr lang="en-GB" altLang="en-US"/>
              <a:t>guide choices for further learning (developmental) </a:t>
            </a:r>
          </a:p>
        </p:txBody>
      </p:sp>
    </p:spTree>
    <p:extLst>
      <p:ext uri="{BB962C8B-B14F-4D97-AF65-F5344CB8AC3E}">
        <p14:creationId xmlns:p14="http://schemas.microsoft.com/office/powerpoint/2010/main" val="34070733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9A6656BC-A27C-43D2-9CAB-A4E2B1C88A1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2C84617-8F8B-42B9-B55C-48FBEC2EC842}" type="slidenum">
              <a:rPr lang="en-GB" altLang="en-US"/>
              <a:pPr/>
              <a:t>45</a:t>
            </a:fld>
            <a:endParaRPr lang="en-GB" altLang="en-US"/>
          </a:p>
        </p:txBody>
      </p:sp>
      <p:sp>
        <p:nvSpPr>
          <p:cNvPr id="31747" name="Rectangle 2">
            <a:extLst>
              <a:ext uri="{FF2B5EF4-FFF2-40B4-BE49-F238E27FC236}">
                <a16:creationId xmlns:a16="http://schemas.microsoft.com/office/drawing/2014/main" id="{2AC6E2C4-D564-4A10-B4FF-37C3585AF5C9}"/>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6C0C1E89-F997-4C0B-A497-72638EEDE4A4}"/>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311503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FC2A1DB-CBA4-462D-AB61-E6D5B9B5BF5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4EDAD6-6F54-4BBD-9CAF-82D6AB4D51B0}" type="slidenum">
              <a:rPr lang="en-GB" altLang="en-US"/>
              <a:pPr/>
              <a:t>47</a:t>
            </a:fld>
            <a:endParaRPr lang="en-GB" altLang="en-US"/>
          </a:p>
        </p:txBody>
      </p:sp>
      <p:sp>
        <p:nvSpPr>
          <p:cNvPr id="39939" name="Rectangle 2">
            <a:extLst>
              <a:ext uri="{FF2B5EF4-FFF2-40B4-BE49-F238E27FC236}">
                <a16:creationId xmlns:a16="http://schemas.microsoft.com/office/drawing/2014/main" id="{931C31C2-0BBF-4423-9228-F4D5E658079B}"/>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4D55341-ACC5-4D61-9F53-830C72DA6917}"/>
              </a:ext>
            </a:extLst>
          </p:cNvPr>
          <p:cNvSpPr>
            <a:spLocks noGrp="1" noChangeArrowheads="1"/>
          </p:cNvSpPr>
          <p:nvPr>
            <p:ph type="body" idx="1"/>
          </p:nvPr>
        </p:nvSpPr>
        <p:spPr>
          <a:noFill/>
        </p:spPr>
        <p:txBody>
          <a:bodyPr/>
          <a:lstStyle/>
          <a:p>
            <a:pPr eaLnBrk="1" hangingPunct="1"/>
            <a:r>
              <a:rPr lang="en-GB" altLang="en-US" b="1" i="1"/>
              <a:t>xercise 1</a:t>
            </a:r>
            <a:endParaRPr lang="en-GB" altLang="en-US"/>
          </a:p>
          <a:p>
            <a:pPr eaLnBrk="1" hangingPunct="1"/>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CF16ABE-3096-486D-987E-47243C408E6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5F86FF-3CB3-4983-892A-CB90CF7DF775}" type="slidenum">
              <a:rPr lang="en-GB" altLang="en-US"/>
              <a:pPr/>
              <a:t>48</a:t>
            </a:fld>
            <a:endParaRPr lang="en-GB" altLang="en-US"/>
          </a:p>
        </p:txBody>
      </p:sp>
      <p:sp>
        <p:nvSpPr>
          <p:cNvPr id="33795" name="Rectangle 2">
            <a:extLst>
              <a:ext uri="{FF2B5EF4-FFF2-40B4-BE49-F238E27FC236}">
                <a16:creationId xmlns:a16="http://schemas.microsoft.com/office/drawing/2014/main" id="{DA6CF05D-8A96-492D-9F61-0778A757C245}"/>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4F82EB63-2E9D-43FD-80A7-2F02E8DB936E}"/>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305791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27/11/2019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epubs.surrey.ac.uk/745796/1/How%20people%20use%20rich%20pictures%20to%20help%20them%20think%20and%20act%20~%20SPAR.pdf"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hyperlink" Target="https://onlinelibrary-wiley-com.ezproxy.uwtsd.ac.uk/doi/pdfdirect/10.1111/jcal.12013" TargetMode="External"/><Relationship Id="rId2" Type="http://schemas.openxmlformats.org/officeDocument/2006/relationships/hyperlink" Target="https://journals.le.ac.uk/ojs1/index.php/newdirections/article/download/2368/2299" TargetMode="Externa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s://search-proquest-com.ezproxy.uwtsd.ac.uk/docview/1473906634?accountid=130472&amp;rfr_id=info%3Axri%2Fsid%3Aprimo" TargetMode="External"/><Relationship Id="rId2" Type="http://schemas.openxmlformats.org/officeDocument/2006/relationships/hyperlink" Target="http://systems.open.ac.uk/materials/T552/pages/rich/richAppendix.html" TargetMode="External"/><Relationship Id="rId1" Type="http://schemas.openxmlformats.org/officeDocument/2006/relationships/slideLayout" Target="../slideLayouts/slideLayout6.xml"/><Relationship Id="rId4" Type="http://schemas.openxmlformats.org/officeDocument/2006/relationships/hyperlink" Target="https://www.ukstandard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611560" y="4581128"/>
            <a:ext cx="7488832" cy="523220"/>
          </a:xfrm>
          <a:prstGeom prst="rect">
            <a:avLst/>
          </a:prstGeom>
          <a:noFill/>
        </p:spPr>
        <p:txBody>
          <a:bodyPr wrap="square" rtlCol="0">
            <a:spAutoFit/>
          </a:bodyPr>
          <a:lstStyle/>
          <a:p>
            <a:r>
              <a:rPr lang="en-GB" sz="2800" b="1" dirty="0"/>
              <a:t>SJSI5022: The Reflective Practitioner</a:t>
            </a:r>
          </a:p>
        </p:txBody>
      </p:sp>
      <p:sp>
        <p:nvSpPr>
          <p:cNvPr id="5" name="TextBox 4">
            <a:extLst>
              <a:ext uri="{FF2B5EF4-FFF2-40B4-BE49-F238E27FC236}">
                <a16:creationId xmlns:a16="http://schemas.microsoft.com/office/drawing/2014/main" id="{4C0CCE48-DD70-4423-A844-6C95EE0FB4C3}"/>
              </a:ext>
            </a:extLst>
          </p:cNvPr>
          <p:cNvSpPr txBox="1"/>
          <p:nvPr/>
        </p:nvSpPr>
        <p:spPr>
          <a:xfrm>
            <a:off x="611560" y="5138028"/>
            <a:ext cx="8208912" cy="954107"/>
          </a:xfrm>
          <a:prstGeom prst="rect">
            <a:avLst/>
          </a:prstGeom>
          <a:noFill/>
        </p:spPr>
        <p:txBody>
          <a:bodyPr wrap="square" rtlCol="0">
            <a:spAutoFit/>
          </a:bodyPr>
          <a:lstStyle/>
          <a:p>
            <a:r>
              <a:rPr lang="en-GB" sz="2800" b="1" dirty="0"/>
              <a:t>Theme 4: What makes me a Reflective Practitioner? (Part2)</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3167390"/>
            <a:ext cx="6984776" cy="523220"/>
          </a:xfrm>
          <a:prstGeom prst="rect">
            <a:avLst/>
          </a:prstGeom>
          <a:noFill/>
        </p:spPr>
        <p:txBody>
          <a:bodyPr wrap="square" rtlCol="0">
            <a:spAutoFit/>
          </a:bodyPr>
          <a:lstStyle/>
          <a:p>
            <a:pPr algn="ctr"/>
            <a:r>
              <a:rPr lang="en-GB" sz="2800" i="1" dirty="0"/>
              <a:t>What did we cover in our last sessions?</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1057546-35D5-490F-AF9F-A30E125221D9}"/>
              </a:ext>
            </a:extLst>
          </p:cNvPr>
          <p:cNvSpPr>
            <a:spLocks noGrp="1" noChangeArrowheads="1"/>
          </p:cNvSpPr>
          <p:nvPr>
            <p:ph type="title"/>
          </p:nvPr>
        </p:nvSpPr>
        <p:spPr>
          <a:xfrm>
            <a:off x="432927" y="116632"/>
            <a:ext cx="8229600" cy="646331"/>
          </a:xfrm>
        </p:spPr>
        <p:txBody>
          <a:bodyPr>
            <a:normAutofit fontScale="90000"/>
          </a:bodyPr>
          <a:lstStyle/>
          <a:p>
            <a:pPr eaLnBrk="1" hangingPunct="1"/>
            <a:r>
              <a:rPr lang="en-GB" altLang="en-US" dirty="0"/>
              <a:t>Another Definition</a:t>
            </a:r>
          </a:p>
        </p:txBody>
      </p:sp>
      <p:sp>
        <p:nvSpPr>
          <p:cNvPr id="8195" name="Rectangle 3">
            <a:extLst>
              <a:ext uri="{FF2B5EF4-FFF2-40B4-BE49-F238E27FC236}">
                <a16:creationId xmlns:a16="http://schemas.microsoft.com/office/drawing/2014/main" id="{E73EB434-86D8-4184-9EC9-26190AF0E4FD}"/>
              </a:ext>
            </a:extLst>
          </p:cNvPr>
          <p:cNvSpPr>
            <a:spLocks noGrp="1" noChangeArrowheads="1"/>
          </p:cNvSpPr>
          <p:nvPr>
            <p:ph type="body" idx="1"/>
          </p:nvPr>
        </p:nvSpPr>
        <p:spPr>
          <a:xfrm>
            <a:off x="519268" y="2708920"/>
            <a:ext cx="8229600" cy="2376264"/>
          </a:xfrm>
        </p:spPr>
        <p:txBody>
          <a:bodyPr>
            <a:normAutofit/>
          </a:bodyPr>
          <a:lstStyle/>
          <a:p>
            <a:pPr eaLnBrk="1" hangingPunct="1"/>
            <a:r>
              <a:rPr lang="en-GB" altLang="en-US" sz="3600" dirty="0"/>
              <a:t>‘a set of abilities and skills, to indicate the taking of a critical stance, an orientation to problem solving or state of mind’ </a:t>
            </a:r>
            <a:r>
              <a:rPr lang="en-GB" altLang="en-US" sz="2800" dirty="0"/>
              <a:t>(Moon,1999b p.63). </a:t>
            </a:r>
          </a:p>
        </p:txBody>
      </p:sp>
      <p:sp>
        <p:nvSpPr>
          <p:cNvPr id="2" name="TextBox 1">
            <a:extLst>
              <a:ext uri="{FF2B5EF4-FFF2-40B4-BE49-F238E27FC236}">
                <a16:creationId xmlns:a16="http://schemas.microsoft.com/office/drawing/2014/main" id="{B39196B8-1103-48AE-A54F-8851A1242033}"/>
              </a:ext>
            </a:extLst>
          </p:cNvPr>
          <p:cNvSpPr txBox="1"/>
          <p:nvPr/>
        </p:nvSpPr>
        <p:spPr>
          <a:xfrm>
            <a:off x="323528" y="1700808"/>
            <a:ext cx="5256584" cy="646331"/>
          </a:xfrm>
          <a:prstGeom prst="rect">
            <a:avLst/>
          </a:prstGeom>
          <a:noFill/>
        </p:spPr>
        <p:txBody>
          <a:bodyPr wrap="square" rtlCol="0">
            <a:spAutoFit/>
          </a:bodyPr>
          <a:lstStyle/>
          <a:p>
            <a:r>
              <a:rPr lang="en-GB" sz="3600" b="1" dirty="0"/>
              <a:t>Reflective Practice is;</a:t>
            </a:r>
          </a:p>
        </p:txBody>
      </p:sp>
    </p:spTree>
    <p:extLst>
      <p:ext uri="{BB962C8B-B14F-4D97-AF65-F5344CB8AC3E}">
        <p14:creationId xmlns:p14="http://schemas.microsoft.com/office/powerpoint/2010/main" val="3653068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10E4A68-8F93-402A-B0E4-6F5B45D6C4EC}"/>
              </a:ext>
            </a:extLst>
          </p:cNvPr>
          <p:cNvSpPr>
            <a:spLocks noGrp="1" noChangeArrowheads="1"/>
          </p:cNvSpPr>
          <p:nvPr>
            <p:ph type="title"/>
          </p:nvPr>
        </p:nvSpPr>
        <p:spPr>
          <a:xfrm>
            <a:off x="445232" y="116632"/>
            <a:ext cx="8229600" cy="778098"/>
          </a:xfrm>
        </p:spPr>
        <p:txBody>
          <a:bodyPr/>
          <a:lstStyle/>
          <a:p>
            <a:pPr eaLnBrk="1" hangingPunct="1"/>
            <a:r>
              <a:rPr lang="en-GB" altLang="en-US" dirty="0"/>
              <a:t>More Reasons to Reflect</a:t>
            </a:r>
            <a:endParaRPr lang="en-US" altLang="en-US" dirty="0"/>
          </a:p>
        </p:txBody>
      </p:sp>
      <p:sp>
        <p:nvSpPr>
          <p:cNvPr id="50179" name="Rectangle 3">
            <a:extLst>
              <a:ext uri="{FF2B5EF4-FFF2-40B4-BE49-F238E27FC236}">
                <a16:creationId xmlns:a16="http://schemas.microsoft.com/office/drawing/2014/main" id="{D62C34C4-D59B-4A31-AE7F-5116908FAA9D}"/>
              </a:ext>
            </a:extLst>
          </p:cNvPr>
          <p:cNvSpPr>
            <a:spLocks noGrp="1" noChangeArrowheads="1"/>
          </p:cNvSpPr>
          <p:nvPr>
            <p:ph type="body" idx="1"/>
          </p:nvPr>
        </p:nvSpPr>
        <p:spPr>
          <a:xfrm>
            <a:off x="179512" y="1844824"/>
            <a:ext cx="8784976" cy="3528701"/>
          </a:xfrm>
        </p:spPr>
        <p:txBody>
          <a:bodyPr>
            <a:normAutofit fontScale="92500"/>
          </a:bodyPr>
          <a:lstStyle/>
          <a:p>
            <a:pPr eaLnBrk="1" hangingPunct="1">
              <a:spcBef>
                <a:spcPts val="1200"/>
              </a:spcBef>
              <a:spcAft>
                <a:spcPts val="600"/>
              </a:spcAft>
            </a:pPr>
            <a:r>
              <a:rPr lang="en-GB" altLang="en-US" sz="2800" dirty="0"/>
              <a:t>understand what they already know (individual awareness) </a:t>
            </a:r>
          </a:p>
          <a:p>
            <a:pPr eaLnBrk="1" hangingPunct="1">
              <a:spcBef>
                <a:spcPts val="1200"/>
              </a:spcBef>
              <a:spcAft>
                <a:spcPts val="600"/>
              </a:spcAft>
            </a:pPr>
            <a:r>
              <a:rPr lang="en-GB" altLang="en-US" sz="2800" dirty="0"/>
              <a:t>identify what they need to know in order to advance understanding of the subject (contextual learning) </a:t>
            </a:r>
          </a:p>
          <a:p>
            <a:pPr eaLnBrk="1" hangingPunct="1">
              <a:spcBef>
                <a:spcPts val="1200"/>
              </a:spcBef>
              <a:spcAft>
                <a:spcPts val="600"/>
              </a:spcAft>
            </a:pPr>
            <a:r>
              <a:rPr lang="en-GB" altLang="en-US" sz="2800" dirty="0"/>
              <a:t>make sense of new information and feedback in the context of their own experience (relational learning) </a:t>
            </a:r>
          </a:p>
          <a:p>
            <a:pPr eaLnBrk="1" hangingPunct="1">
              <a:spcBef>
                <a:spcPts val="1200"/>
              </a:spcBef>
              <a:spcAft>
                <a:spcPts val="600"/>
              </a:spcAft>
            </a:pPr>
            <a:r>
              <a:rPr lang="en-GB" altLang="en-US" sz="2800" dirty="0"/>
              <a:t>guide choices for further learning (developmental learning) </a:t>
            </a:r>
          </a:p>
          <a:p>
            <a:pPr marL="0" indent="0" eaLnBrk="1" hangingPunct="1">
              <a:spcBef>
                <a:spcPts val="1200"/>
              </a:spcBef>
              <a:spcAft>
                <a:spcPts val="600"/>
              </a:spcAft>
              <a:buNone/>
            </a:pPr>
            <a:endParaRPr lang="en-US" altLang="en-US" sz="2800" dirty="0"/>
          </a:p>
        </p:txBody>
      </p:sp>
      <p:sp>
        <p:nvSpPr>
          <p:cNvPr id="2" name="TextBox 1">
            <a:extLst>
              <a:ext uri="{FF2B5EF4-FFF2-40B4-BE49-F238E27FC236}">
                <a16:creationId xmlns:a16="http://schemas.microsoft.com/office/drawing/2014/main" id="{7FEB972B-D11D-4DA9-BD71-5B4C66446A14}"/>
              </a:ext>
            </a:extLst>
          </p:cNvPr>
          <p:cNvSpPr txBox="1"/>
          <p:nvPr/>
        </p:nvSpPr>
        <p:spPr>
          <a:xfrm>
            <a:off x="179512" y="980729"/>
            <a:ext cx="6984776" cy="523220"/>
          </a:xfrm>
          <a:prstGeom prst="rect">
            <a:avLst/>
          </a:prstGeom>
          <a:noFill/>
        </p:spPr>
        <p:txBody>
          <a:bodyPr wrap="square" rtlCol="0">
            <a:spAutoFit/>
          </a:bodyPr>
          <a:lstStyle/>
          <a:p>
            <a:r>
              <a:rPr lang="en-GB" sz="2800" b="1" dirty="0"/>
              <a:t>Reflection helps students / professionals to;</a:t>
            </a:r>
          </a:p>
        </p:txBody>
      </p:sp>
    </p:spTree>
    <p:extLst>
      <p:ext uri="{BB962C8B-B14F-4D97-AF65-F5344CB8AC3E}">
        <p14:creationId xmlns:p14="http://schemas.microsoft.com/office/powerpoint/2010/main" val="1634285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1C51E-0ABB-4669-9C16-B2D0B769932C}"/>
              </a:ext>
            </a:extLst>
          </p:cNvPr>
          <p:cNvSpPr>
            <a:spLocks noGrp="1"/>
          </p:cNvSpPr>
          <p:nvPr>
            <p:ph type="title"/>
          </p:nvPr>
        </p:nvSpPr>
        <p:spPr>
          <a:xfrm>
            <a:off x="457200" y="0"/>
            <a:ext cx="8229600" cy="864096"/>
          </a:xfrm>
        </p:spPr>
        <p:txBody>
          <a:bodyPr>
            <a:normAutofit/>
          </a:bodyPr>
          <a:lstStyle/>
          <a:p>
            <a:r>
              <a:rPr lang="en-GB" dirty="0"/>
              <a:t>Benefits of Reflection</a:t>
            </a:r>
          </a:p>
        </p:txBody>
      </p:sp>
      <p:sp>
        <p:nvSpPr>
          <p:cNvPr id="3" name="Rectangle: Rounded Corners 2">
            <a:extLst>
              <a:ext uri="{FF2B5EF4-FFF2-40B4-BE49-F238E27FC236}">
                <a16:creationId xmlns:a16="http://schemas.microsoft.com/office/drawing/2014/main" id="{5FA352BE-2A03-483A-9417-4CAD6FEDEADF}"/>
              </a:ext>
            </a:extLst>
          </p:cNvPr>
          <p:cNvSpPr/>
          <p:nvPr/>
        </p:nvSpPr>
        <p:spPr>
          <a:xfrm>
            <a:off x="632115" y="1018256"/>
            <a:ext cx="7848872" cy="864096"/>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Enables individuals to think more deeply and holistically about an issue, leading to greater insights and learning.</a:t>
            </a:r>
          </a:p>
        </p:txBody>
      </p:sp>
      <p:sp>
        <p:nvSpPr>
          <p:cNvPr id="4" name="Rectangle: Rounded Corners 3">
            <a:extLst>
              <a:ext uri="{FF2B5EF4-FFF2-40B4-BE49-F238E27FC236}">
                <a16:creationId xmlns:a16="http://schemas.microsoft.com/office/drawing/2014/main" id="{E57B187C-5A07-4374-B822-C16B474A0EB7}"/>
              </a:ext>
            </a:extLst>
          </p:cNvPr>
          <p:cNvSpPr/>
          <p:nvPr/>
        </p:nvSpPr>
        <p:spPr>
          <a:xfrm>
            <a:off x="632115" y="1998984"/>
            <a:ext cx="7848872" cy="86409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Connects the rational decision-making process to a</a:t>
            </a:r>
          </a:p>
          <a:p>
            <a:pPr algn="ctr"/>
            <a:r>
              <a:rPr lang="en-GB" sz="2400" dirty="0">
                <a:solidFill>
                  <a:schemeClr val="tx1"/>
                </a:solidFill>
              </a:rPr>
              <a:t>more effective and experiential learning process.</a:t>
            </a:r>
          </a:p>
        </p:txBody>
      </p:sp>
      <p:sp>
        <p:nvSpPr>
          <p:cNvPr id="6" name="Rectangle: Rounded Corners 5">
            <a:extLst>
              <a:ext uri="{FF2B5EF4-FFF2-40B4-BE49-F238E27FC236}">
                <a16:creationId xmlns:a16="http://schemas.microsoft.com/office/drawing/2014/main" id="{9DE38155-D224-4E78-8B3B-595290F58981}"/>
              </a:ext>
            </a:extLst>
          </p:cNvPr>
          <p:cNvSpPr/>
          <p:nvPr/>
        </p:nvSpPr>
        <p:spPr>
          <a:xfrm>
            <a:off x="660715" y="2979712"/>
            <a:ext cx="7848872" cy="864096"/>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Challenges individuals to be honest about the</a:t>
            </a:r>
          </a:p>
          <a:p>
            <a:pPr algn="ctr"/>
            <a:r>
              <a:rPr lang="en-GB" sz="2400" dirty="0">
                <a:solidFill>
                  <a:schemeClr val="tx1"/>
                </a:solidFill>
              </a:rPr>
              <a:t>relationship between what they say and what they do.</a:t>
            </a:r>
          </a:p>
        </p:txBody>
      </p:sp>
      <p:sp>
        <p:nvSpPr>
          <p:cNvPr id="7" name="Rectangle: Rounded Corners 6">
            <a:extLst>
              <a:ext uri="{FF2B5EF4-FFF2-40B4-BE49-F238E27FC236}">
                <a16:creationId xmlns:a16="http://schemas.microsoft.com/office/drawing/2014/main" id="{62957BCD-FED1-41FD-9405-ACB7FBC00620}"/>
              </a:ext>
            </a:extLst>
          </p:cNvPr>
          <p:cNvSpPr/>
          <p:nvPr/>
        </p:nvSpPr>
        <p:spPr>
          <a:xfrm>
            <a:off x="683568" y="3960440"/>
            <a:ext cx="7848872" cy="864096"/>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Creates opportunities to seriously consider the</a:t>
            </a:r>
          </a:p>
          <a:p>
            <a:pPr algn="ctr"/>
            <a:r>
              <a:rPr lang="en-GB" sz="2400" dirty="0">
                <a:solidFill>
                  <a:schemeClr val="tx1"/>
                </a:solidFill>
              </a:rPr>
              <a:t>implications of any past or future action.</a:t>
            </a:r>
          </a:p>
        </p:txBody>
      </p:sp>
      <p:sp>
        <p:nvSpPr>
          <p:cNvPr id="8" name="Rectangle: Rounded Corners 7">
            <a:extLst>
              <a:ext uri="{FF2B5EF4-FFF2-40B4-BE49-F238E27FC236}">
                <a16:creationId xmlns:a16="http://schemas.microsoft.com/office/drawing/2014/main" id="{391E0F93-1CAC-4E8B-B356-48E070D52134}"/>
              </a:ext>
            </a:extLst>
          </p:cNvPr>
          <p:cNvSpPr/>
          <p:nvPr/>
        </p:nvSpPr>
        <p:spPr>
          <a:xfrm>
            <a:off x="683568" y="4941168"/>
            <a:ext cx="7848872" cy="864096"/>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Acts as a safeguard against making impulsive decisions.</a:t>
            </a:r>
          </a:p>
        </p:txBody>
      </p:sp>
      <p:sp>
        <p:nvSpPr>
          <p:cNvPr id="9" name="TextBox 8">
            <a:extLst>
              <a:ext uri="{FF2B5EF4-FFF2-40B4-BE49-F238E27FC236}">
                <a16:creationId xmlns:a16="http://schemas.microsoft.com/office/drawing/2014/main" id="{FD2D49B1-9193-4957-A11D-8C0A0E3D36C5}"/>
              </a:ext>
            </a:extLst>
          </p:cNvPr>
          <p:cNvSpPr txBox="1"/>
          <p:nvPr/>
        </p:nvSpPr>
        <p:spPr>
          <a:xfrm>
            <a:off x="6300192" y="6093296"/>
            <a:ext cx="2628292" cy="369332"/>
          </a:xfrm>
          <a:prstGeom prst="rect">
            <a:avLst/>
          </a:prstGeom>
          <a:noFill/>
        </p:spPr>
        <p:txBody>
          <a:bodyPr wrap="square" rtlCol="0">
            <a:spAutoFit/>
          </a:bodyPr>
          <a:lstStyle/>
          <a:p>
            <a:r>
              <a:rPr lang="en-GB" dirty="0"/>
              <a:t>(Britton and </a:t>
            </a:r>
            <a:r>
              <a:rPr lang="en-GB" dirty="0" err="1"/>
              <a:t>Serrat</a:t>
            </a:r>
            <a:r>
              <a:rPr lang="en-GB" dirty="0"/>
              <a:t>, 2013)</a:t>
            </a:r>
          </a:p>
        </p:txBody>
      </p:sp>
    </p:spTree>
    <p:extLst>
      <p:ext uri="{BB962C8B-B14F-4D97-AF65-F5344CB8AC3E}">
        <p14:creationId xmlns:p14="http://schemas.microsoft.com/office/powerpoint/2010/main" val="149092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2638842-1446-4DBC-9A03-7BF6C830EC17}"/>
              </a:ext>
            </a:extLst>
          </p:cNvPr>
          <p:cNvSpPr>
            <a:spLocks noGrp="1" noChangeArrowheads="1"/>
          </p:cNvSpPr>
          <p:nvPr>
            <p:ph type="title"/>
          </p:nvPr>
        </p:nvSpPr>
        <p:spPr>
          <a:xfrm>
            <a:off x="443474" y="116632"/>
            <a:ext cx="8229600" cy="716631"/>
          </a:xfrm>
        </p:spPr>
        <p:txBody>
          <a:bodyPr>
            <a:normAutofit fontScale="90000"/>
          </a:bodyPr>
          <a:lstStyle/>
          <a:p>
            <a:pPr eaLnBrk="1" hangingPunct="1"/>
            <a:r>
              <a:rPr lang="en-GB" altLang="en-US" dirty="0"/>
              <a:t>Reflection involves:</a:t>
            </a:r>
            <a:endParaRPr lang="en-US" altLang="en-US" dirty="0"/>
          </a:p>
        </p:txBody>
      </p:sp>
      <p:sp>
        <p:nvSpPr>
          <p:cNvPr id="48131" name="Rectangle 3">
            <a:extLst>
              <a:ext uri="{FF2B5EF4-FFF2-40B4-BE49-F238E27FC236}">
                <a16:creationId xmlns:a16="http://schemas.microsoft.com/office/drawing/2014/main" id="{8CDC82E2-F4A0-4076-8F1C-1D51A069D9A0}"/>
              </a:ext>
            </a:extLst>
          </p:cNvPr>
          <p:cNvSpPr>
            <a:spLocks noGrp="1" noChangeArrowheads="1"/>
          </p:cNvSpPr>
          <p:nvPr>
            <p:ph type="body" idx="1"/>
          </p:nvPr>
        </p:nvSpPr>
        <p:spPr>
          <a:xfrm>
            <a:off x="209194" y="1166018"/>
            <a:ext cx="8493562" cy="4525963"/>
          </a:xfrm>
        </p:spPr>
        <p:txBody>
          <a:bodyPr>
            <a:normAutofit fontScale="92500" lnSpcReduction="10000"/>
          </a:bodyPr>
          <a:lstStyle/>
          <a:p>
            <a:pPr eaLnBrk="1" hangingPunct="1">
              <a:lnSpc>
                <a:spcPct val="90000"/>
              </a:lnSpc>
              <a:spcBef>
                <a:spcPts val="1200"/>
              </a:spcBef>
              <a:spcAft>
                <a:spcPts val="600"/>
              </a:spcAft>
            </a:pPr>
            <a:r>
              <a:rPr lang="en-GB" altLang="en-US" dirty="0"/>
              <a:t>Slowing down……..</a:t>
            </a:r>
          </a:p>
          <a:p>
            <a:pPr eaLnBrk="1" hangingPunct="1">
              <a:lnSpc>
                <a:spcPct val="90000"/>
              </a:lnSpc>
              <a:spcBef>
                <a:spcPts val="1200"/>
              </a:spcBef>
              <a:spcAft>
                <a:spcPts val="600"/>
              </a:spcAft>
            </a:pPr>
            <a:r>
              <a:rPr lang="en-GB" altLang="en-US" dirty="0"/>
              <a:t>Pausing to examine, analyse, inquire about complexities of life</a:t>
            </a:r>
          </a:p>
          <a:p>
            <a:pPr eaLnBrk="1" hangingPunct="1">
              <a:lnSpc>
                <a:spcPct val="90000"/>
              </a:lnSpc>
              <a:spcBef>
                <a:spcPts val="1200"/>
              </a:spcBef>
              <a:spcAft>
                <a:spcPts val="600"/>
              </a:spcAft>
            </a:pPr>
            <a:r>
              <a:rPr lang="en-GB" altLang="en-US" dirty="0"/>
              <a:t>An active choice to pause and examine – not passive process</a:t>
            </a:r>
          </a:p>
          <a:p>
            <a:pPr eaLnBrk="1" hangingPunct="1">
              <a:lnSpc>
                <a:spcPct val="90000"/>
              </a:lnSpc>
              <a:spcBef>
                <a:spcPts val="1200"/>
              </a:spcBef>
              <a:spcAft>
                <a:spcPts val="600"/>
              </a:spcAft>
            </a:pPr>
            <a:r>
              <a:rPr lang="en-GB" altLang="en-US" dirty="0"/>
              <a:t>Cognitive processes – analysis, synthesis, evaluation (we will return to this later)</a:t>
            </a:r>
          </a:p>
          <a:p>
            <a:pPr eaLnBrk="1" hangingPunct="1">
              <a:lnSpc>
                <a:spcPct val="90000"/>
              </a:lnSpc>
              <a:spcBef>
                <a:spcPts val="1200"/>
              </a:spcBef>
              <a:spcAft>
                <a:spcPts val="600"/>
              </a:spcAft>
            </a:pPr>
            <a:r>
              <a:rPr lang="en-GB" altLang="en-US" dirty="0"/>
              <a:t>Many different forms and functions – many ways to reflect (e.g. the Models we looked at in Theme 3)</a:t>
            </a:r>
            <a:endParaRPr lang="en-US" altLang="en-US" dirty="0"/>
          </a:p>
        </p:txBody>
      </p:sp>
    </p:spTree>
    <p:extLst>
      <p:ext uri="{BB962C8B-B14F-4D97-AF65-F5344CB8AC3E}">
        <p14:creationId xmlns:p14="http://schemas.microsoft.com/office/powerpoint/2010/main" val="3324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839E-A41A-4072-A6B6-B83EA89747EA}"/>
              </a:ext>
            </a:extLst>
          </p:cNvPr>
          <p:cNvSpPr>
            <a:spLocks noGrp="1"/>
          </p:cNvSpPr>
          <p:nvPr>
            <p:ph type="title"/>
          </p:nvPr>
        </p:nvSpPr>
        <p:spPr>
          <a:xfrm>
            <a:off x="457200" y="2286000"/>
            <a:ext cx="8229600" cy="1143000"/>
          </a:xfrm>
        </p:spPr>
        <p:txBody>
          <a:bodyPr>
            <a:noAutofit/>
          </a:bodyPr>
          <a:lstStyle/>
          <a:p>
            <a:r>
              <a:rPr lang="en-GB" sz="4800" dirty="0"/>
              <a:t>Reflective Practice &amp; Learning:</a:t>
            </a:r>
            <a:br>
              <a:rPr lang="en-GB" sz="4800" dirty="0"/>
            </a:br>
            <a:r>
              <a:rPr lang="en-GB" sz="4800" dirty="0"/>
              <a:t>Some Theoretical Perspectives</a:t>
            </a:r>
          </a:p>
        </p:txBody>
      </p:sp>
    </p:spTree>
    <p:extLst>
      <p:ext uri="{BB962C8B-B14F-4D97-AF65-F5344CB8AC3E}">
        <p14:creationId xmlns:p14="http://schemas.microsoft.com/office/powerpoint/2010/main" val="24817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2849A38-2C8A-4731-83DB-27CA3EA556BA}"/>
              </a:ext>
            </a:extLst>
          </p:cNvPr>
          <p:cNvSpPr>
            <a:spLocks noGrp="1" noChangeArrowheads="1"/>
          </p:cNvSpPr>
          <p:nvPr>
            <p:ph type="title"/>
          </p:nvPr>
        </p:nvSpPr>
        <p:spPr/>
        <p:txBody>
          <a:bodyPr/>
          <a:lstStyle/>
          <a:p>
            <a:pPr eaLnBrk="1" hangingPunct="1"/>
            <a:r>
              <a:rPr lang="en-GB" altLang="en-US"/>
              <a:t>Experiential learning theory </a:t>
            </a:r>
          </a:p>
        </p:txBody>
      </p:sp>
      <p:sp>
        <p:nvSpPr>
          <p:cNvPr id="8195" name="Rectangle 3">
            <a:extLst>
              <a:ext uri="{FF2B5EF4-FFF2-40B4-BE49-F238E27FC236}">
                <a16:creationId xmlns:a16="http://schemas.microsoft.com/office/drawing/2014/main" id="{1CA8A0FE-B130-4C50-AC1E-2AFA34E802D4}"/>
              </a:ext>
            </a:extLst>
          </p:cNvPr>
          <p:cNvSpPr>
            <a:spLocks noGrp="1" noChangeArrowheads="1"/>
          </p:cNvSpPr>
          <p:nvPr>
            <p:ph type="body" idx="1"/>
          </p:nvPr>
        </p:nvSpPr>
        <p:spPr>
          <a:xfrm>
            <a:off x="457200" y="1983669"/>
            <a:ext cx="8229600" cy="3052936"/>
          </a:xfrm>
        </p:spPr>
        <p:txBody>
          <a:bodyPr/>
          <a:lstStyle/>
          <a:p>
            <a:pPr eaLnBrk="1" hangingPunct="1"/>
            <a:r>
              <a:rPr lang="en-GB" altLang="en-US" dirty="0"/>
              <a:t>It is not enough just to do, and neither is it enough just to think.</a:t>
            </a:r>
          </a:p>
          <a:p>
            <a:pPr eaLnBrk="1" hangingPunct="1"/>
            <a:endParaRPr lang="en-GB" altLang="en-US" dirty="0"/>
          </a:p>
          <a:p>
            <a:pPr eaLnBrk="1" hangingPunct="1"/>
            <a:r>
              <a:rPr lang="en-GB" altLang="en-US" dirty="0"/>
              <a:t>Learning from experience must involve links between the doing and the thinking </a:t>
            </a:r>
          </a:p>
        </p:txBody>
      </p:sp>
      <p:sp>
        <p:nvSpPr>
          <p:cNvPr id="2" name="TextBox 1">
            <a:extLst>
              <a:ext uri="{FF2B5EF4-FFF2-40B4-BE49-F238E27FC236}">
                <a16:creationId xmlns:a16="http://schemas.microsoft.com/office/drawing/2014/main" id="{DD7B9D20-AE80-4407-9AE4-66BC0639F2D1}"/>
              </a:ext>
            </a:extLst>
          </p:cNvPr>
          <p:cNvSpPr txBox="1"/>
          <p:nvPr/>
        </p:nvSpPr>
        <p:spPr>
          <a:xfrm>
            <a:off x="7308304" y="6093296"/>
            <a:ext cx="1584176" cy="369332"/>
          </a:xfrm>
          <a:prstGeom prst="rect">
            <a:avLst/>
          </a:prstGeom>
          <a:noFill/>
        </p:spPr>
        <p:txBody>
          <a:bodyPr wrap="square" rtlCol="0">
            <a:spAutoFit/>
          </a:bodyPr>
          <a:lstStyle/>
          <a:p>
            <a:r>
              <a:rPr lang="en-GB" dirty="0"/>
              <a:t>(Kolb, 1984)</a:t>
            </a:r>
          </a:p>
        </p:txBody>
      </p:sp>
    </p:spTree>
    <p:extLst>
      <p:ext uri="{BB962C8B-B14F-4D97-AF65-F5344CB8AC3E}">
        <p14:creationId xmlns:p14="http://schemas.microsoft.com/office/powerpoint/2010/main" val="35507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9A25-CF3C-40F7-9EAE-5D1953F337B5}"/>
              </a:ext>
            </a:extLst>
          </p:cNvPr>
          <p:cNvSpPr>
            <a:spLocks noGrp="1"/>
          </p:cNvSpPr>
          <p:nvPr>
            <p:ph type="title"/>
          </p:nvPr>
        </p:nvSpPr>
        <p:spPr>
          <a:xfrm>
            <a:off x="457200" y="188640"/>
            <a:ext cx="8229600" cy="850106"/>
          </a:xfrm>
        </p:spPr>
        <p:txBody>
          <a:bodyPr/>
          <a:lstStyle/>
          <a:p>
            <a:r>
              <a:rPr lang="en-GB" dirty="0" err="1"/>
              <a:t>Borton’s</a:t>
            </a:r>
            <a:r>
              <a:rPr lang="en-GB" dirty="0"/>
              <a:t> Cue Questions Revisited</a:t>
            </a:r>
          </a:p>
        </p:txBody>
      </p:sp>
      <p:sp>
        <p:nvSpPr>
          <p:cNvPr id="3" name="Oval 2">
            <a:extLst>
              <a:ext uri="{FF2B5EF4-FFF2-40B4-BE49-F238E27FC236}">
                <a16:creationId xmlns:a16="http://schemas.microsoft.com/office/drawing/2014/main" id="{D3B0DCB1-EDCC-4D7E-9EB5-726EF3733D9F}"/>
              </a:ext>
            </a:extLst>
          </p:cNvPr>
          <p:cNvSpPr/>
          <p:nvPr/>
        </p:nvSpPr>
        <p:spPr>
          <a:xfrm>
            <a:off x="1230761" y="1211257"/>
            <a:ext cx="1872208" cy="1152128"/>
          </a:xfrm>
          <a:prstGeom prst="ellipse">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a:t>
            </a:r>
          </a:p>
        </p:txBody>
      </p:sp>
      <p:sp>
        <p:nvSpPr>
          <p:cNvPr id="4" name="Oval 3">
            <a:extLst>
              <a:ext uri="{FF2B5EF4-FFF2-40B4-BE49-F238E27FC236}">
                <a16:creationId xmlns:a16="http://schemas.microsoft.com/office/drawing/2014/main" id="{99C4A607-7AAB-46F7-B960-B3245B2ED62F}"/>
              </a:ext>
            </a:extLst>
          </p:cNvPr>
          <p:cNvSpPr/>
          <p:nvPr/>
        </p:nvSpPr>
        <p:spPr>
          <a:xfrm>
            <a:off x="251520" y="2907594"/>
            <a:ext cx="1872208" cy="1152128"/>
          </a:xfrm>
          <a:prstGeom prst="ellipse">
            <a:avLst/>
          </a:prstGeom>
          <a:solidFill>
            <a:schemeClr val="accent4">
              <a:lumMod val="75000"/>
            </a:schemeClr>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So What?</a:t>
            </a:r>
          </a:p>
        </p:txBody>
      </p:sp>
      <p:sp>
        <p:nvSpPr>
          <p:cNvPr id="5" name="Oval 4">
            <a:extLst>
              <a:ext uri="{FF2B5EF4-FFF2-40B4-BE49-F238E27FC236}">
                <a16:creationId xmlns:a16="http://schemas.microsoft.com/office/drawing/2014/main" id="{E627C86D-BAD8-430B-9CCC-8C30F180E4E6}"/>
              </a:ext>
            </a:extLst>
          </p:cNvPr>
          <p:cNvSpPr/>
          <p:nvPr/>
        </p:nvSpPr>
        <p:spPr>
          <a:xfrm>
            <a:off x="1331640" y="4723227"/>
            <a:ext cx="1872208" cy="1152128"/>
          </a:xfrm>
          <a:prstGeom prst="ellipse">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Now What?</a:t>
            </a:r>
          </a:p>
        </p:txBody>
      </p:sp>
      <p:sp>
        <p:nvSpPr>
          <p:cNvPr id="6" name="Arrow: Curved Right 5">
            <a:extLst>
              <a:ext uri="{FF2B5EF4-FFF2-40B4-BE49-F238E27FC236}">
                <a16:creationId xmlns:a16="http://schemas.microsoft.com/office/drawing/2014/main" id="{68E2CED0-040F-4EC2-90E7-50B1BD674FF1}"/>
              </a:ext>
            </a:extLst>
          </p:cNvPr>
          <p:cNvSpPr/>
          <p:nvPr/>
        </p:nvSpPr>
        <p:spPr>
          <a:xfrm flipH="1">
            <a:off x="1907704" y="2823927"/>
            <a:ext cx="792088" cy="1469169"/>
          </a:xfrm>
          <a:prstGeom prst="curved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Curved Right 6">
            <a:extLst>
              <a:ext uri="{FF2B5EF4-FFF2-40B4-BE49-F238E27FC236}">
                <a16:creationId xmlns:a16="http://schemas.microsoft.com/office/drawing/2014/main" id="{7E24081A-0F72-40EC-930B-F92BE6BA91A0}"/>
              </a:ext>
            </a:extLst>
          </p:cNvPr>
          <p:cNvSpPr/>
          <p:nvPr/>
        </p:nvSpPr>
        <p:spPr>
          <a:xfrm>
            <a:off x="755576" y="1095735"/>
            <a:ext cx="720961" cy="1469169"/>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urved Right 7">
            <a:extLst>
              <a:ext uri="{FF2B5EF4-FFF2-40B4-BE49-F238E27FC236}">
                <a16:creationId xmlns:a16="http://schemas.microsoft.com/office/drawing/2014/main" id="{F240E199-F220-4C5A-9F41-FB5799619091}"/>
              </a:ext>
            </a:extLst>
          </p:cNvPr>
          <p:cNvSpPr/>
          <p:nvPr/>
        </p:nvSpPr>
        <p:spPr>
          <a:xfrm>
            <a:off x="898711" y="4624127"/>
            <a:ext cx="720961" cy="1469169"/>
          </a:xfrm>
          <a:prstGeom prst="curved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4C0DF9E8-3340-4D7A-BFDD-66CAC7D61315}"/>
              </a:ext>
            </a:extLst>
          </p:cNvPr>
          <p:cNvSpPr/>
          <p:nvPr/>
        </p:nvSpPr>
        <p:spPr>
          <a:xfrm>
            <a:off x="3520753" y="1203496"/>
            <a:ext cx="5040560" cy="1152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400" dirty="0"/>
              <a:t>Description of what happened</a:t>
            </a:r>
          </a:p>
          <a:p>
            <a:pPr marL="285750" indent="-285750" algn="ctr">
              <a:buFont typeface="Arial" panose="020B0604020202020204" pitchFamily="34" charset="0"/>
              <a:buChar char="•"/>
            </a:pPr>
            <a:r>
              <a:rPr lang="en-GB" sz="2400" dirty="0"/>
              <a:t>Record of events</a:t>
            </a:r>
          </a:p>
          <a:p>
            <a:pPr marL="285750" indent="-285750" algn="ctr">
              <a:buFont typeface="Arial" panose="020B0604020202020204" pitchFamily="34" charset="0"/>
              <a:buChar char="•"/>
            </a:pPr>
            <a:r>
              <a:rPr lang="en-GB" sz="2400" dirty="0"/>
              <a:t>Dealing with the facts</a:t>
            </a:r>
          </a:p>
        </p:txBody>
      </p:sp>
      <p:sp>
        <p:nvSpPr>
          <p:cNvPr id="10" name="Rectangle: Rounded Corners 9">
            <a:extLst>
              <a:ext uri="{FF2B5EF4-FFF2-40B4-BE49-F238E27FC236}">
                <a16:creationId xmlns:a16="http://schemas.microsoft.com/office/drawing/2014/main" id="{AE03821E-4436-4FCE-9426-97FF27596B3B}"/>
              </a:ext>
            </a:extLst>
          </p:cNvPr>
          <p:cNvSpPr/>
          <p:nvPr/>
        </p:nvSpPr>
        <p:spPr>
          <a:xfrm>
            <a:off x="3520753" y="2614120"/>
            <a:ext cx="5040560" cy="1678976"/>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GB" sz="2400" dirty="0"/>
              <a:t>What did the experience mean?</a:t>
            </a:r>
          </a:p>
          <a:p>
            <a:pPr algn="ctr"/>
            <a:r>
              <a:rPr lang="en-GB" sz="2400" dirty="0"/>
              <a:t>• Interpretation of events</a:t>
            </a:r>
          </a:p>
          <a:p>
            <a:pPr algn="ctr"/>
            <a:r>
              <a:rPr lang="en-GB" sz="2400" dirty="0"/>
              <a:t>• The feelings involved</a:t>
            </a:r>
          </a:p>
          <a:p>
            <a:pPr algn="ctr"/>
            <a:r>
              <a:rPr lang="en-GB" sz="2400" dirty="0"/>
              <a:t>• What was learned</a:t>
            </a:r>
          </a:p>
        </p:txBody>
      </p:sp>
      <p:sp>
        <p:nvSpPr>
          <p:cNvPr id="11" name="Rectangle: Rounded Corners 10">
            <a:extLst>
              <a:ext uri="{FF2B5EF4-FFF2-40B4-BE49-F238E27FC236}">
                <a16:creationId xmlns:a16="http://schemas.microsoft.com/office/drawing/2014/main" id="{60E7C992-EEA1-4F4C-B185-4C17009FA306}"/>
              </a:ext>
            </a:extLst>
          </p:cNvPr>
          <p:cNvSpPr/>
          <p:nvPr/>
        </p:nvSpPr>
        <p:spPr>
          <a:xfrm>
            <a:off x="3520753" y="4520810"/>
            <a:ext cx="5040560" cy="157248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are the next steps?</a:t>
            </a:r>
          </a:p>
          <a:p>
            <a:pPr algn="ctr"/>
            <a:r>
              <a:rPr lang="en-GB" sz="2400" dirty="0"/>
              <a:t>• Seeing the bigger picture</a:t>
            </a:r>
          </a:p>
          <a:p>
            <a:pPr algn="ctr"/>
            <a:r>
              <a:rPr lang="en-GB" sz="2400" dirty="0"/>
              <a:t>• Applying the lessons learned</a:t>
            </a:r>
          </a:p>
          <a:p>
            <a:pPr algn="ctr"/>
            <a:r>
              <a:rPr lang="en-GB" sz="2400" dirty="0"/>
              <a:t>• Planning future action</a:t>
            </a:r>
          </a:p>
        </p:txBody>
      </p:sp>
    </p:spTree>
    <p:extLst>
      <p:ext uri="{BB962C8B-B14F-4D97-AF65-F5344CB8AC3E}">
        <p14:creationId xmlns:p14="http://schemas.microsoft.com/office/powerpoint/2010/main" val="373002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FA32-D471-419F-88B9-A6CF45F24297}"/>
              </a:ext>
            </a:extLst>
          </p:cNvPr>
          <p:cNvSpPr>
            <a:spLocks noGrp="1"/>
          </p:cNvSpPr>
          <p:nvPr>
            <p:ph type="title"/>
          </p:nvPr>
        </p:nvSpPr>
        <p:spPr>
          <a:xfrm>
            <a:off x="457200" y="84115"/>
            <a:ext cx="8229600" cy="464565"/>
          </a:xfrm>
        </p:spPr>
        <p:txBody>
          <a:bodyPr>
            <a:normAutofit fontScale="90000"/>
          </a:bodyPr>
          <a:lstStyle/>
          <a:p>
            <a:r>
              <a:rPr lang="en-GB" dirty="0"/>
              <a:t>Learning Loops</a:t>
            </a:r>
          </a:p>
        </p:txBody>
      </p:sp>
      <p:sp>
        <p:nvSpPr>
          <p:cNvPr id="3" name="TextBox 2">
            <a:extLst>
              <a:ext uri="{FF2B5EF4-FFF2-40B4-BE49-F238E27FC236}">
                <a16:creationId xmlns:a16="http://schemas.microsoft.com/office/drawing/2014/main" id="{9C9D7308-080F-4BB7-828F-4A723A4E28A1}"/>
              </a:ext>
            </a:extLst>
          </p:cNvPr>
          <p:cNvSpPr txBox="1"/>
          <p:nvPr/>
        </p:nvSpPr>
        <p:spPr>
          <a:xfrm>
            <a:off x="2411760" y="6165304"/>
            <a:ext cx="6480720" cy="646331"/>
          </a:xfrm>
          <a:prstGeom prst="rect">
            <a:avLst/>
          </a:prstGeom>
          <a:noFill/>
        </p:spPr>
        <p:txBody>
          <a:bodyPr wrap="square" rtlCol="0">
            <a:spAutoFit/>
          </a:bodyPr>
          <a:lstStyle/>
          <a:p>
            <a:r>
              <a:rPr lang="en-GB" dirty="0"/>
              <a:t>Based on Britton and </a:t>
            </a:r>
            <a:r>
              <a:rPr lang="en-GB" dirty="0" err="1"/>
              <a:t>Serrat</a:t>
            </a:r>
            <a:r>
              <a:rPr lang="en-GB" dirty="0"/>
              <a:t> (2013) and</a:t>
            </a:r>
            <a:r>
              <a:rPr lang="fi-FI" dirty="0"/>
              <a:t> </a:t>
            </a:r>
          </a:p>
          <a:p>
            <a:r>
              <a:rPr lang="fi-FI" dirty="0"/>
              <a:t>                 Cowley, Heikura and Ravaja (2013)</a:t>
            </a:r>
            <a:endParaRPr lang="en-GB" dirty="0"/>
          </a:p>
        </p:txBody>
      </p:sp>
      <p:sp>
        <p:nvSpPr>
          <p:cNvPr id="4" name="Oval 3">
            <a:extLst>
              <a:ext uri="{FF2B5EF4-FFF2-40B4-BE49-F238E27FC236}">
                <a16:creationId xmlns:a16="http://schemas.microsoft.com/office/drawing/2014/main" id="{A3146C1C-5E2B-4225-8928-C252E063ACC2}"/>
              </a:ext>
            </a:extLst>
          </p:cNvPr>
          <p:cNvSpPr/>
          <p:nvPr/>
        </p:nvSpPr>
        <p:spPr>
          <a:xfrm>
            <a:off x="7148129" y="1727515"/>
            <a:ext cx="1656184" cy="1512168"/>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Results</a:t>
            </a:r>
          </a:p>
        </p:txBody>
      </p:sp>
      <p:sp>
        <p:nvSpPr>
          <p:cNvPr id="5" name="Oval 4">
            <a:extLst>
              <a:ext uri="{FF2B5EF4-FFF2-40B4-BE49-F238E27FC236}">
                <a16:creationId xmlns:a16="http://schemas.microsoft.com/office/drawing/2014/main" id="{D28BDEC8-2BAC-4792-935E-7BF4CED26127}"/>
              </a:ext>
            </a:extLst>
          </p:cNvPr>
          <p:cNvSpPr/>
          <p:nvPr/>
        </p:nvSpPr>
        <p:spPr>
          <a:xfrm>
            <a:off x="4932040"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Actions</a:t>
            </a:r>
          </a:p>
        </p:txBody>
      </p:sp>
      <p:sp>
        <p:nvSpPr>
          <p:cNvPr id="8" name="Arrow: Right 7">
            <a:extLst>
              <a:ext uri="{FF2B5EF4-FFF2-40B4-BE49-F238E27FC236}">
                <a16:creationId xmlns:a16="http://schemas.microsoft.com/office/drawing/2014/main" id="{3246AEB7-2CD6-4A84-84D1-4817938C533A}"/>
              </a:ext>
            </a:extLst>
          </p:cNvPr>
          <p:cNvSpPr/>
          <p:nvPr/>
        </p:nvSpPr>
        <p:spPr>
          <a:xfrm>
            <a:off x="6588224" y="2348880"/>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Curved Up 10">
            <a:extLst>
              <a:ext uri="{FF2B5EF4-FFF2-40B4-BE49-F238E27FC236}">
                <a16:creationId xmlns:a16="http://schemas.microsoft.com/office/drawing/2014/main" id="{E5EA3925-C967-438E-B966-4EC5F3D57A75}"/>
              </a:ext>
            </a:extLst>
          </p:cNvPr>
          <p:cNvSpPr/>
          <p:nvPr/>
        </p:nvSpPr>
        <p:spPr>
          <a:xfrm flipH="1">
            <a:off x="5724127" y="3429000"/>
            <a:ext cx="2252093" cy="83099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TextBox 11">
            <a:extLst>
              <a:ext uri="{FF2B5EF4-FFF2-40B4-BE49-F238E27FC236}">
                <a16:creationId xmlns:a16="http://schemas.microsoft.com/office/drawing/2014/main" id="{4DE93937-50AA-41A2-8848-D5B4AF4C135B}"/>
              </a:ext>
            </a:extLst>
          </p:cNvPr>
          <p:cNvSpPr txBox="1"/>
          <p:nvPr/>
        </p:nvSpPr>
        <p:spPr>
          <a:xfrm>
            <a:off x="2627784" y="789680"/>
            <a:ext cx="4032448" cy="584775"/>
          </a:xfrm>
          <a:prstGeom prst="rect">
            <a:avLst/>
          </a:prstGeom>
          <a:noFill/>
        </p:spPr>
        <p:txBody>
          <a:bodyPr wrap="square" rtlCol="0">
            <a:spAutoFit/>
          </a:bodyPr>
          <a:lstStyle/>
          <a:p>
            <a:pPr algn="ctr"/>
            <a:r>
              <a:rPr lang="en-GB" sz="3200" b="1" dirty="0"/>
              <a:t>Single Loop Learning</a:t>
            </a:r>
          </a:p>
        </p:txBody>
      </p:sp>
      <p:sp>
        <p:nvSpPr>
          <p:cNvPr id="13" name="TextBox 12">
            <a:extLst>
              <a:ext uri="{FF2B5EF4-FFF2-40B4-BE49-F238E27FC236}">
                <a16:creationId xmlns:a16="http://schemas.microsoft.com/office/drawing/2014/main" id="{11709D9D-C751-4611-B8B2-CC0A7CC8248C}"/>
              </a:ext>
            </a:extLst>
          </p:cNvPr>
          <p:cNvSpPr txBox="1"/>
          <p:nvPr/>
        </p:nvSpPr>
        <p:spPr>
          <a:xfrm>
            <a:off x="5148064" y="4552023"/>
            <a:ext cx="3744416" cy="461665"/>
          </a:xfrm>
          <a:prstGeom prst="rect">
            <a:avLst/>
          </a:prstGeom>
          <a:noFill/>
        </p:spPr>
        <p:txBody>
          <a:bodyPr wrap="square" rtlCol="0">
            <a:spAutoFit/>
          </a:bodyPr>
          <a:lstStyle/>
          <a:p>
            <a:pPr algn="ctr"/>
            <a:r>
              <a:rPr lang="en-GB" sz="2400" b="1" i="1" dirty="0"/>
              <a:t>Are we doing things right?</a:t>
            </a:r>
          </a:p>
        </p:txBody>
      </p:sp>
    </p:spTree>
    <p:extLst>
      <p:ext uri="{BB962C8B-B14F-4D97-AF65-F5344CB8AC3E}">
        <p14:creationId xmlns:p14="http://schemas.microsoft.com/office/powerpoint/2010/main" val="93012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P spid="8" grpId="0" animBg="1"/>
      <p:bldP spid="11" grpId="0" animBg="1"/>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FA32-D471-419F-88B9-A6CF45F24297}"/>
              </a:ext>
            </a:extLst>
          </p:cNvPr>
          <p:cNvSpPr>
            <a:spLocks noGrp="1"/>
          </p:cNvSpPr>
          <p:nvPr>
            <p:ph type="title"/>
          </p:nvPr>
        </p:nvSpPr>
        <p:spPr>
          <a:xfrm>
            <a:off x="457200" y="33662"/>
            <a:ext cx="8229600" cy="922114"/>
          </a:xfrm>
        </p:spPr>
        <p:txBody>
          <a:bodyPr/>
          <a:lstStyle/>
          <a:p>
            <a:r>
              <a:rPr lang="en-GB" dirty="0"/>
              <a:t>Learning Loops</a:t>
            </a:r>
          </a:p>
        </p:txBody>
      </p:sp>
      <p:sp>
        <p:nvSpPr>
          <p:cNvPr id="3" name="TextBox 2">
            <a:extLst>
              <a:ext uri="{FF2B5EF4-FFF2-40B4-BE49-F238E27FC236}">
                <a16:creationId xmlns:a16="http://schemas.microsoft.com/office/drawing/2014/main" id="{9C9D7308-080F-4BB7-828F-4A723A4E28A1}"/>
              </a:ext>
            </a:extLst>
          </p:cNvPr>
          <p:cNvSpPr txBox="1"/>
          <p:nvPr/>
        </p:nvSpPr>
        <p:spPr>
          <a:xfrm>
            <a:off x="2411760" y="6165304"/>
            <a:ext cx="6480720" cy="646331"/>
          </a:xfrm>
          <a:prstGeom prst="rect">
            <a:avLst/>
          </a:prstGeom>
          <a:noFill/>
        </p:spPr>
        <p:txBody>
          <a:bodyPr wrap="square" rtlCol="0">
            <a:spAutoFit/>
          </a:bodyPr>
          <a:lstStyle/>
          <a:p>
            <a:r>
              <a:rPr lang="en-GB" dirty="0"/>
              <a:t>Based on Britton and </a:t>
            </a:r>
            <a:r>
              <a:rPr lang="en-GB" dirty="0" err="1"/>
              <a:t>Serrat</a:t>
            </a:r>
            <a:r>
              <a:rPr lang="en-GB" dirty="0"/>
              <a:t> (2013) and</a:t>
            </a:r>
            <a:r>
              <a:rPr lang="fi-FI" dirty="0"/>
              <a:t> </a:t>
            </a:r>
          </a:p>
          <a:p>
            <a:r>
              <a:rPr lang="fi-FI" dirty="0"/>
              <a:t>                 Cowley, Heikura and Ravaja (2013)</a:t>
            </a:r>
            <a:endParaRPr lang="en-GB" dirty="0"/>
          </a:p>
        </p:txBody>
      </p:sp>
      <p:sp>
        <p:nvSpPr>
          <p:cNvPr id="4" name="Oval 3">
            <a:extLst>
              <a:ext uri="{FF2B5EF4-FFF2-40B4-BE49-F238E27FC236}">
                <a16:creationId xmlns:a16="http://schemas.microsoft.com/office/drawing/2014/main" id="{A3146C1C-5E2B-4225-8928-C252E063ACC2}"/>
              </a:ext>
            </a:extLst>
          </p:cNvPr>
          <p:cNvSpPr/>
          <p:nvPr/>
        </p:nvSpPr>
        <p:spPr>
          <a:xfrm>
            <a:off x="7148129" y="1727515"/>
            <a:ext cx="1656184" cy="1512168"/>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Results</a:t>
            </a:r>
          </a:p>
        </p:txBody>
      </p:sp>
      <p:sp>
        <p:nvSpPr>
          <p:cNvPr id="5" name="Oval 4">
            <a:extLst>
              <a:ext uri="{FF2B5EF4-FFF2-40B4-BE49-F238E27FC236}">
                <a16:creationId xmlns:a16="http://schemas.microsoft.com/office/drawing/2014/main" id="{D28BDEC8-2BAC-4792-935E-7BF4CED26127}"/>
              </a:ext>
            </a:extLst>
          </p:cNvPr>
          <p:cNvSpPr/>
          <p:nvPr/>
        </p:nvSpPr>
        <p:spPr>
          <a:xfrm>
            <a:off x="4932040"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Actions</a:t>
            </a:r>
          </a:p>
        </p:txBody>
      </p:sp>
      <p:sp>
        <p:nvSpPr>
          <p:cNvPr id="6" name="Oval 5">
            <a:extLst>
              <a:ext uri="{FF2B5EF4-FFF2-40B4-BE49-F238E27FC236}">
                <a16:creationId xmlns:a16="http://schemas.microsoft.com/office/drawing/2014/main" id="{36F5A676-CCEF-4F9A-8571-17AA090C6D5B}"/>
              </a:ext>
            </a:extLst>
          </p:cNvPr>
          <p:cNvSpPr/>
          <p:nvPr/>
        </p:nvSpPr>
        <p:spPr>
          <a:xfrm>
            <a:off x="2701279"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err="1">
                <a:solidFill>
                  <a:schemeClr val="tx1"/>
                </a:solidFill>
              </a:rPr>
              <a:t>Assump-tions</a:t>
            </a:r>
            <a:endParaRPr lang="en-GB" sz="2000" b="1" dirty="0">
              <a:solidFill>
                <a:schemeClr val="tx1"/>
              </a:solidFill>
            </a:endParaRPr>
          </a:p>
        </p:txBody>
      </p:sp>
      <p:sp>
        <p:nvSpPr>
          <p:cNvPr id="8" name="Arrow: Right 7">
            <a:extLst>
              <a:ext uri="{FF2B5EF4-FFF2-40B4-BE49-F238E27FC236}">
                <a16:creationId xmlns:a16="http://schemas.microsoft.com/office/drawing/2014/main" id="{3246AEB7-2CD6-4A84-84D1-4817938C533A}"/>
              </a:ext>
            </a:extLst>
          </p:cNvPr>
          <p:cNvSpPr/>
          <p:nvPr/>
        </p:nvSpPr>
        <p:spPr>
          <a:xfrm>
            <a:off x="6588224" y="2348880"/>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5A31C8F-7025-4BBC-BC95-27C0EF583A9F}"/>
              </a:ext>
            </a:extLst>
          </p:cNvPr>
          <p:cNvSpPr/>
          <p:nvPr/>
        </p:nvSpPr>
        <p:spPr>
          <a:xfrm>
            <a:off x="4342791" y="2301348"/>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Curved Up 10">
            <a:extLst>
              <a:ext uri="{FF2B5EF4-FFF2-40B4-BE49-F238E27FC236}">
                <a16:creationId xmlns:a16="http://schemas.microsoft.com/office/drawing/2014/main" id="{E5EA3925-C967-438E-B966-4EC5F3D57A75}"/>
              </a:ext>
            </a:extLst>
          </p:cNvPr>
          <p:cNvSpPr/>
          <p:nvPr/>
        </p:nvSpPr>
        <p:spPr>
          <a:xfrm flipH="1">
            <a:off x="3563888" y="3429000"/>
            <a:ext cx="4412332" cy="83099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11709D9D-C751-4611-B8B2-CC0A7CC8248C}"/>
              </a:ext>
            </a:extLst>
          </p:cNvPr>
          <p:cNvSpPr txBox="1"/>
          <p:nvPr/>
        </p:nvSpPr>
        <p:spPr>
          <a:xfrm>
            <a:off x="4067944" y="4441506"/>
            <a:ext cx="3744416" cy="830997"/>
          </a:xfrm>
          <a:prstGeom prst="rect">
            <a:avLst/>
          </a:prstGeom>
          <a:noFill/>
        </p:spPr>
        <p:txBody>
          <a:bodyPr wrap="square" rtlCol="0">
            <a:spAutoFit/>
          </a:bodyPr>
          <a:lstStyle/>
          <a:p>
            <a:pPr algn="ctr"/>
            <a:r>
              <a:rPr lang="en-GB" sz="2400" b="1" i="1" dirty="0"/>
              <a:t>Are we doing the right things?</a:t>
            </a:r>
          </a:p>
        </p:txBody>
      </p:sp>
      <p:sp>
        <p:nvSpPr>
          <p:cNvPr id="14" name="TextBox 13">
            <a:extLst>
              <a:ext uri="{FF2B5EF4-FFF2-40B4-BE49-F238E27FC236}">
                <a16:creationId xmlns:a16="http://schemas.microsoft.com/office/drawing/2014/main" id="{4794909F-226E-4026-B6F0-539CA7EED8F7}"/>
              </a:ext>
            </a:extLst>
          </p:cNvPr>
          <p:cNvSpPr txBox="1"/>
          <p:nvPr/>
        </p:nvSpPr>
        <p:spPr>
          <a:xfrm>
            <a:off x="2627784" y="789680"/>
            <a:ext cx="4032448" cy="584775"/>
          </a:xfrm>
          <a:prstGeom prst="rect">
            <a:avLst/>
          </a:prstGeom>
          <a:noFill/>
        </p:spPr>
        <p:txBody>
          <a:bodyPr wrap="square" rtlCol="0">
            <a:spAutoFit/>
          </a:bodyPr>
          <a:lstStyle/>
          <a:p>
            <a:pPr algn="ctr"/>
            <a:r>
              <a:rPr lang="en-GB" sz="3200" b="1" dirty="0"/>
              <a:t>Double Loop Learning</a:t>
            </a:r>
          </a:p>
        </p:txBody>
      </p:sp>
    </p:spTree>
    <p:extLst>
      <p:ext uri="{BB962C8B-B14F-4D97-AF65-F5344CB8AC3E}">
        <p14:creationId xmlns:p14="http://schemas.microsoft.com/office/powerpoint/2010/main" val="410390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P spid="6" grpId="0" animBg="1"/>
      <p:bldP spid="8" grpId="0" animBg="1"/>
      <p:bldP spid="9" grpId="0" animBg="1"/>
      <p:bldP spid="11" grpId="0" animBg="1"/>
      <p:bldP spid="13"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FA32-D471-419F-88B9-A6CF45F24297}"/>
              </a:ext>
            </a:extLst>
          </p:cNvPr>
          <p:cNvSpPr>
            <a:spLocks noGrp="1"/>
          </p:cNvSpPr>
          <p:nvPr>
            <p:ph type="title"/>
          </p:nvPr>
        </p:nvSpPr>
        <p:spPr>
          <a:xfrm>
            <a:off x="457200" y="5467"/>
            <a:ext cx="8229600" cy="922114"/>
          </a:xfrm>
        </p:spPr>
        <p:txBody>
          <a:bodyPr/>
          <a:lstStyle/>
          <a:p>
            <a:r>
              <a:rPr lang="en-GB" dirty="0"/>
              <a:t>Learning Loops</a:t>
            </a:r>
          </a:p>
        </p:txBody>
      </p:sp>
      <p:sp>
        <p:nvSpPr>
          <p:cNvPr id="3" name="TextBox 2">
            <a:extLst>
              <a:ext uri="{FF2B5EF4-FFF2-40B4-BE49-F238E27FC236}">
                <a16:creationId xmlns:a16="http://schemas.microsoft.com/office/drawing/2014/main" id="{9C9D7308-080F-4BB7-828F-4A723A4E28A1}"/>
              </a:ext>
            </a:extLst>
          </p:cNvPr>
          <p:cNvSpPr txBox="1"/>
          <p:nvPr/>
        </p:nvSpPr>
        <p:spPr>
          <a:xfrm>
            <a:off x="2411760" y="6165304"/>
            <a:ext cx="6480720" cy="646331"/>
          </a:xfrm>
          <a:prstGeom prst="rect">
            <a:avLst/>
          </a:prstGeom>
          <a:noFill/>
        </p:spPr>
        <p:txBody>
          <a:bodyPr wrap="square" rtlCol="0">
            <a:spAutoFit/>
          </a:bodyPr>
          <a:lstStyle/>
          <a:p>
            <a:r>
              <a:rPr lang="en-GB" dirty="0"/>
              <a:t>Based on Britton and </a:t>
            </a:r>
            <a:r>
              <a:rPr lang="en-GB" dirty="0" err="1"/>
              <a:t>Serrat</a:t>
            </a:r>
            <a:r>
              <a:rPr lang="en-GB" dirty="0"/>
              <a:t> (2013) and</a:t>
            </a:r>
            <a:r>
              <a:rPr lang="fi-FI" dirty="0"/>
              <a:t> </a:t>
            </a:r>
          </a:p>
          <a:p>
            <a:r>
              <a:rPr lang="fi-FI" dirty="0"/>
              <a:t>                 Cowley, Heikura and Ravaja (2013)</a:t>
            </a:r>
            <a:endParaRPr lang="en-GB" dirty="0"/>
          </a:p>
        </p:txBody>
      </p:sp>
      <p:sp>
        <p:nvSpPr>
          <p:cNvPr id="4" name="Oval 3">
            <a:extLst>
              <a:ext uri="{FF2B5EF4-FFF2-40B4-BE49-F238E27FC236}">
                <a16:creationId xmlns:a16="http://schemas.microsoft.com/office/drawing/2014/main" id="{A3146C1C-5E2B-4225-8928-C252E063ACC2}"/>
              </a:ext>
            </a:extLst>
          </p:cNvPr>
          <p:cNvSpPr/>
          <p:nvPr/>
        </p:nvSpPr>
        <p:spPr>
          <a:xfrm>
            <a:off x="7148129" y="1727515"/>
            <a:ext cx="1656184" cy="1512168"/>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Results</a:t>
            </a:r>
          </a:p>
        </p:txBody>
      </p:sp>
      <p:sp>
        <p:nvSpPr>
          <p:cNvPr id="5" name="Oval 4">
            <a:extLst>
              <a:ext uri="{FF2B5EF4-FFF2-40B4-BE49-F238E27FC236}">
                <a16:creationId xmlns:a16="http://schemas.microsoft.com/office/drawing/2014/main" id="{D28BDEC8-2BAC-4792-935E-7BF4CED26127}"/>
              </a:ext>
            </a:extLst>
          </p:cNvPr>
          <p:cNvSpPr/>
          <p:nvPr/>
        </p:nvSpPr>
        <p:spPr>
          <a:xfrm>
            <a:off x="4932040"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Actions</a:t>
            </a:r>
          </a:p>
        </p:txBody>
      </p:sp>
      <p:sp>
        <p:nvSpPr>
          <p:cNvPr id="6" name="Oval 5">
            <a:extLst>
              <a:ext uri="{FF2B5EF4-FFF2-40B4-BE49-F238E27FC236}">
                <a16:creationId xmlns:a16="http://schemas.microsoft.com/office/drawing/2014/main" id="{36F5A676-CCEF-4F9A-8571-17AA090C6D5B}"/>
              </a:ext>
            </a:extLst>
          </p:cNvPr>
          <p:cNvSpPr/>
          <p:nvPr/>
        </p:nvSpPr>
        <p:spPr>
          <a:xfrm>
            <a:off x="2701279"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err="1">
                <a:solidFill>
                  <a:schemeClr val="tx1"/>
                </a:solidFill>
              </a:rPr>
              <a:t>Assump-tions</a:t>
            </a:r>
            <a:endParaRPr lang="en-GB" sz="2000" b="1" dirty="0">
              <a:solidFill>
                <a:schemeClr val="tx1"/>
              </a:solidFill>
            </a:endParaRPr>
          </a:p>
        </p:txBody>
      </p:sp>
      <p:sp>
        <p:nvSpPr>
          <p:cNvPr id="7" name="Oval 6">
            <a:extLst>
              <a:ext uri="{FF2B5EF4-FFF2-40B4-BE49-F238E27FC236}">
                <a16:creationId xmlns:a16="http://schemas.microsoft.com/office/drawing/2014/main" id="{51703313-11EA-429D-BC72-86EBF4660546}"/>
              </a:ext>
            </a:extLst>
          </p:cNvPr>
          <p:cNvSpPr/>
          <p:nvPr/>
        </p:nvSpPr>
        <p:spPr>
          <a:xfrm>
            <a:off x="457200" y="1727515"/>
            <a:ext cx="1656184" cy="151216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Context</a:t>
            </a:r>
          </a:p>
        </p:txBody>
      </p:sp>
      <p:sp>
        <p:nvSpPr>
          <p:cNvPr id="8" name="Arrow: Right 7">
            <a:extLst>
              <a:ext uri="{FF2B5EF4-FFF2-40B4-BE49-F238E27FC236}">
                <a16:creationId xmlns:a16="http://schemas.microsoft.com/office/drawing/2014/main" id="{3246AEB7-2CD6-4A84-84D1-4817938C533A}"/>
              </a:ext>
            </a:extLst>
          </p:cNvPr>
          <p:cNvSpPr/>
          <p:nvPr/>
        </p:nvSpPr>
        <p:spPr>
          <a:xfrm>
            <a:off x="6588224" y="2348880"/>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5A31C8F-7025-4BBC-BC95-27C0EF583A9F}"/>
              </a:ext>
            </a:extLst>
          </p:cNvPr>
          <p:cNvSpPr/>
          <p:nvPr/>
        </p:nvSpPr>
        <p:spPr>
          <a:xfrm>
            <a:off x="4342791" y="2301348"/>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65617B62-3C70-442B-89A4-51205D8CD634}"/>
              </a:ext>
            </a:extLst>
          </p:cNvPr>
          <p:cNvSpPr/>
          <p:nvPr/>
        </p:nvSpPr>
        <p:spPr>
          <a:xfrm>
            <a:off x="2126702" y="2314600"/>
            <a:ext cx="574577"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Curved Up 10">
            <a:extLst>
              <a:ext uri="{FF2B5EF4-FFF2-40B4-BE49-F238E27FC236}">
                <a16:creationId xmlns:a16="http://schemas.microsoft.com/office/drawing/2014/main" id="{E5EA3925-C967-438E-B966-4EC5F3D57A75}"/>
              </a:ext>
            </a:extLst>
          </p:cNvPr>
          <p:cNvSpPr/>
          <p:nvPr/>
        </p:nvSpPr>
        <p:spPr>
          <a:xfrm flipH="1">
            <a:off x="1259632" y="3429000"/>
            <a:ext cx="6716588" cy="83099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11709D9D-C751-4611-B8B2-CC0A7CC8248C}"/>
              </a:ext>
            </a:extLst>
          </p:cNvPr>
          <p:cNvSpPr txBox="1"/>
          <p:nvPr/>
        </p:nvSpPr>
        <p:spPr>
          <a:xfrm>
            <a:off x="2664531" y="4383394"/>
            <a:ext cx="4535017" cy="461665"/>
          </a:xfrm>
          <a:prstGeom prst="rect">
            <a:avLst/>
          </a:prstGeom>
          <a:noFill/>
        </p:spPr>
        <p:txBody>
          <a:bodyPr wrap="square" rtlCol="0">
            <a:spAutoFit/>
          </a:bodyPr>
          <a:lstStyle/>
          <a:p>
            <a:pPr algn="ctr"/>
            <a:r>
              <a:rPr lang="en-GB" sz="2400" b="1" i="1" dirty="0"/>
              <a:t>How de we decide what is right?</a:t>
            </a:r>
          </a:p>
        </p:txBody>
      </p:sp>
      <p:sp>
        <p:nvSpPr>
          <p:cNvPr id="14" name="TextBox 13">
            <a:extLst>
              <a:ext uri="{FF2B5EF4-FFF2-40B4-BE49-F238E27FC236}">
                <a16:creationId xmlns:a16="http://schemas.microsoft.com/office/drawing/2014/main" id="{DF4773ED-4E43-43E0-931C-B84012DB157C}"/>
              </a:ext>
            </a:extLst>
          </p:cNvPr>
          <p:cNvSpPr txBox="1"/>
          <p:nvPr/>
        </p:nvSpPr>
        <p:spPr>
          <a:xfrm>
            <a:off x="2627784" y="789680"/>
            <a:ext cx="4032448" cy="584775"/>
          </a:xfrm>
          <a:prstGeom prst="rect">
            <a:avLst/>
          </a:prstGeom>
          <a:noFill/>
        </p:spPr>
        <p:txBody>
          <a:bodyPr wrap="square" rtlCol="0">
            <a:spAutoFit/>
          </a:bodyPr>
          <a:lstStyle/>
          <a:p>
            <a:pPr algn="ctr"/>
            <a:r>
              <a:rPr lang="en-GB" sz="3200" b="1" dirty="0"/>
              <a:t>Triple Loop Learning</a:t>
            </a:r>
          </a:p>
        </p:txBody>
      </p:sp>
    </p:spTree>
    <p:extLst>
      <p:ext uri="{BB962C8B-B14F-4D97-AF65-F5344CB8AC3E}">
        <p14:creationId xmlns:p14="http://schemas.microsoft.com/office/powerpoint/2010/main" val="49516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P spid="6" grpId="0" animBg="1"/>
      <p:bldP spid="7" grpId="0" animBg="1"/>
      <p:bldP spid="8" grpId="0" animBg="1"/>
      <p:bldP spid="9" grpId="0" animBg="1"/>
      <p:bldP spid="10" grpId="0" animBg="1"/>
      <p:bldP spid="11" grpId="0" animBg="1"/>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C46B7-58BA-473C-BD1D-5AFFA8421E84}"/>
              </a:ext>
            </a:extLst>
          </p:cNvPr>
          <p:cNvSpPr txBox="1">
            <a:spLocks/>
          </p:cNvSpPr>
          <p:nvPr/>
        </p:nvSpPr>
        <p:spPr>
          <a:xfrm>
            <a:off x="457200" y="5467"/>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Learning Loops</a:t>
            </a:r>
            <a:endParaRPr lang="en-GB" dirty="0"/>
          </a:p>
        </p:txBody>
      </p:sp>
      <p:sp>
        <p:nvSpPr>
          <p:cNvPr id="3" name="TextBox 2">
            <a:extLst>
              <a:ext uri="{FF2B5EF4-FFF2-40B4-BE49-F238E27FC236}">
                <a16:creationId xmlns:a16="http://schemas.microsoft.com/office/drawing/2014/main" id="{084D6488-F08B-4314-A6F3-C03130C56C32}"/>
              </a:ext>
            </a:extLst>
          </p:cNvPr>
          <p:cNvSpPr txBox="1"/>
          <p:nvPr/>
        </p:nvSpPr>
        <p:spPr>
          <a:xfrm>
            <a:off x="2411760" y="6165304"/>
            <a:ext cx="6480720" cy="646331"/>
          </a:xfrm>
          <a:prstGeom prst="rect">
            <a:avLst/>
          </a:prstGeom>
          <a:noFill/>
        </p:spPr>
        <p:txBody>
          <a:bodyPr wrap="square" rtlCol="0">
            <a:spAutoFit/>
          </a:bodyPr>
          <a:lstStyle/>
          <a:p>
            <a:r>
              <a:rPr lang="en-GB" dirty="0"/>
              <a:t>Based on Britton and </a:t>
            </a:r>
            <a:r>
              <a:rPr lang="en-GB" dirty="0" err="1"/>
              <a:t>Serrat</a:t>
            </a:r>
            <a:r>
              <a:rPr lang="en-GB" dirty="0"/>
              <a:t> (2013) and</a:t>
            </a:r>
            <a:r>
              <a:rPr lang="fi-FI" dirty="0"/>
              <a:t> </a:t>
            </a:r>
          </a:p>
          <a:p>
            <a:r>
              <a:rPr lang="fi-FI" dirty="0"/>
              <a:t>                 Cowley, Heikura and Ravaja (2013)</a:t>
            </a:r>
            <a:endParaRPr lang="en-GB" dirty="0"/>
          </a:p>
        </p:txBody>
      </p:sp>
      <p:sp>
        <p:nvSpPr>
          <p:cNvPr id="4" name="Rectangle: Rounded Corners 3">
            <a:extLst>
              <a:ext uri="{FF2B5EF4-FFF2-40B4-BE49-F238E27FC236}">
                <a16:creationId xmlns:a16="http://schemas.microsoft.com/office/drawing/2014/main" id="{1F8C5EAA-C3B3-41A0-8C3C-831D1E73906B}"/>
              </a:ext>
            </a:extLst>
          </p:cNvPr>
          <p:cNvSpPr/>
          <p:nvPr/>
        </p:nvSpPr>
        <p:spPr>
          <a:xfrm>
            <a:off x="251520" y="787760"/>
            <a:ext cx="2736304" cy="922114"/>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Single Loop Learning</a:t>
            </a:r>
          </a:p>
        </p:txBody>
      </p:sp>
      <p:sp>
        <p:nvSpPr>
          <p:cNvPr id="5" name="Rectangle: Rounded Corners 4">
            <a:extLst>
              <a:ext uri="{FF2B5EF4-FFF2-40B4-BE49-F238E27FC236}">
                <a16:creationId xmlns:a16="http://schemas.microsoft.com/office/drawing/2014/main" id="{9BBD59E1-A4F9-48F5-A1B5-F168494083F2}"/>
              </a:ext>
            </a:extLst>
          </p:cNvPr>
          <p:cNvSpPr/>
          <p:nvPr/>
        </p:nvSpPr>
        <p:spPr>
          <a:xfrm>
            <a:off x="251520" y="1844824"/>
            <a:ext cx="2736304" cy="432048"/>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Adaptive Learning</a:t>
            </a:r>
          </a:p>
        </p:txBody>
      </p:sp>
      <p:sp>
        <p:nvSpPr>
          <p:cNvPr id="6" name="Rectangle: Rounded Corners 5">
            <a:extLst>
              <a:ext uri="{FF2B5EF4-FFF2-40B4-BE49-F238E27FC236}">
                <a16:creationId xmlns:a16="http://schemas.microsoft.com/office/drawing/2014/main" id="{B41EE9AD-9C52-4A80-AB24-FFA2EBC849BE}"/>
              </a:ext>
            </a:extLst>
          </p:cNvPr>
          <p:cNvSpPr/>
          <p:nvPr/>
        </p:nvSpPr>
        <p:spPr>
          <a:xfrm>
            <a:off x="283568" y="2437313"/>
            <a:ext cx="2709393" cy="178377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Learning</a:t>
            </a:r>
          </a:p>
          <a:p>
            <a:pPr algn="ctr"/>
            <a:r>
              <a:rPr lang="en-GB" dirty="0">
                <a:solidFill>
                  <a:schemeClr val="tx1"/>
                </a:solidFill>
              </a:rPr>
              <a:t>Applying existing</a:t>
            </a:r>
          </a:p>
          <a:p>
            <a:pPr algn="ctr"/>
            <a:r>
              <a:rPr lang="en-GB" dirty="0">
                <a:solidFill>
                  <a:schemeClr val="tx1"/>
                </a:solidFill>
              </a:rPr>
              <a:t>rules/procedures;</a:t>
            </a:r>
          </a:p>
          <a:p>
            <a:pPr algn="ctr"/>
            <a:r>
              <a:rPr lang="en-GB" dirty="0">
                <a:solidFill>
                  <a:schemeClr val="tx1"/>
                </a:solidFill>
              </a:rPr>
              <a:t>coping; dealing with</a:t>
            </a:r>
          </a:p>
          <a:p>
            <a:pPr algn="ctr"/>
            <a:r>
              <a:rPr lang="en-GB" dirty="0">
                <a:solidFill>
                  <a:schemeClr val="tx1"/>
                </a:solidFill>
              </a:rPr>
              <a:t>symptoms of problems</a:t>
            </a:r>
          </a:p>
        </p:txBody>
      </p:sp>
      <p:sp>
        <p:nvSpPr>
          <p:cNvPr id="7" name="Rectangle: Rounded Corners 6">
            <a:extLst>
              <a:ext uri="{FF2B5EF4-FFF2-40B4-BE49-F238E27FC236}">
                <a16:creationId xmlns:a16="http://schemas.microsoft.com/office/drawing/2014/main" id="{CF6FFFC8-E243-4EE3-945D-0E59E187232A}"/>
              </a:ext>
            </a:extLst>
          </p:cNvPr>
          <p:cNvSpPr/>
          <p:nvPr/>
        </p:nvSpPr>
        <p:spPr>
          <a:xfrm>
            <a:off x="283569" y="4316152"/>
            <a:ext cx="2704255" cy="1633128"/>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Results</a:t>
            </a:r>
          </a:p>
          <a:p>
            <a:pPr algn="ctr"/>
            <a:r>
              <a:rPr lang="en-GB" dirty="0">
                <a:solidFill>
                  <a:schemeClr val="tx1"/>
                </a:solidFill>
              </a:rPr>
              <a:t>Efficiencies; improved</a:t>
            </a:r>
          </a:p>
          <a:p>
            <a:pPr algn="ctr"/>
            <a:r>
              <a:rPr lang="en-GB" dirty="0">
                <a:solidFill>
                  <a:schemeClr val="tx1"/>
                </a:solidFill>
              </a:rPr>
              <a:t>application of</a:t>
            </a:r>
          </a:p>
          <a:p>
            <a:pPr algn="ctr"/>
            <a:r>
              <a:rPr lang="en-GB" dirty="0">
                <a:solidFill>
                  <a:schemeClr val="tx1"/>
                </a:solidFill>
              </a:rPr>
              <a:t>rules/procedures</a:t>
            </a:r>
          </a:p>
        </p:txBody>
      </p:sp>
      <p:sp>
        <p:nvSpPr>
          <p:cNvPr id="8" name="Rectangle: Rounded Corners 7">
            <a:extLst>
              <a:ext uri="{FF2B5EF4-FFF2-40B4-BE49-F238E27FC236}">
                <a16:creationId xmlns:a16="http://schemas.microsoft.com/office/drawing/2014/main" id="{67904216-9DD6-45FC-96AE-0E6A3F3196C8}"/>
              </a:ext>
            </a:extLst>
          </p:cNvPr>
          <p:cNvSpPr/>
          <p:nvPr/>
        </p:nvSpPr>
        <p:spPr>
          <a:xfrm>
            <a:off x="3185255" y="797011"/>
            <a:ext cx="2736304" cy="922114"/>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Double Loop Learning</a:t>
            </a:r>
          </a:p>
        </p:txBody>
      </p:sp>
      <p:sp>
        <p:nvSpPr>
          <p:cNvPr id="9" name="Rectangle: Rounded Corners 8">
            <a:extLst>
              <a:ext uri="{FF2B5EF4-FFF2-40B4-BE49-F238E27FC236}">
                <a16:creationId xmlns:a16="http://schemas.microsoft.com/office/drawing/2014/main" id="{AE9CB087-C784-4251-B9E1-741FA72F580E}"/>
              </a:ext>
            </a:extLst>
          </p:cNvPr>
          <p:cNvSpPr/>
          <p:nvPr/>
        </p:nvSpPr>
        <p:spPr>
          <a:xfrm>
            <a:off x="3185255" y="1854075"/>
            <a:ext cx="2736304"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Generative Learning</a:t>
            </a:r>
          </a:p>
        </p:txBody>
      </p:sp>
      <p:sp>
        <p:nvSpPr>
          <p:cNvPr id="10" name="Rectangle: Rounded Corners 9">
            <a:extLst>
              <a:ext uri="{FF2B5EF4-FFF2-40B4-BE49-F238E27FC236}">
                <a16:creationId xmlns:a16="http://schemas.microsoft.com/office/drawing/2014/main" id="{CD93E470-CEF8-418D-A4D6-86977943369D}"/>
              </a:ext>
            </a:extLst>
          </p:cNvPr>
          <p:cNvSpPr/>
          <p:nvPr/>
        </p:nvSpPr>
        <p:spPr>
          <a:xfrm>
            <a:off x="3217303" y="2446564"/>
            <a:ext cx="2709393" cy="1783775"/>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Learning</a:t>
            </a:r>
          </a:p>
          <a:p>
            <a:pPr algn="ctr"/>
            <a:r>
              <a:rPr lang="en-GB" dirty="0">
                <a:solidFill>
                  <a:schemeClr val="tx1"/>
                </a:solidFill>
              </a:rPr>
              <a:t>Examining underlying</a:t>
            </a:r>
          </a:p>
          <a:p>
            <a:pPr algn="ctr"/>
            <a:r>
              <a:rPr lang="en-GB" dirty="0">
                <a:solidFill>
                  <a:schemeClr val="tx1"/>
                </a:solidFill>
              </a:rPr>
              <a:t>causes; questioning</a:t>
            </a:r>
          </a:p>
          <a:p>
            <a:pPr algn="ctr"/>
            <a:r>
              <a:rPr lang="en-GB" dirty="0">
                <a:solidFill>
                  <a:schemeClr val="tx1"/>
                </a:solidFill>
              </a:rPr>
              <a:t>assumptions and</a:t>
            </a:r>
          </a:p>
          <a:p>
            <a:pPr algn="ctr"/>
            <a:r>
              <a:rPr lang="en-GB" dirty="0">
                <a:solidFill>
                  <a:schemeClr val="tx1"/>
                </a:solidFill>
              </a:rPr>
              <a:t>rules/procedures</a:t>
            </a:r>
          </a:p>
        </p:txBody>
      </p:sp>
      <p:sp>
        <p:nvSpPr>
          <p:cNvPr id="11" name="Rectangle: Rounded Corners 10">
            <a:extLst>
              <a:ext uri="{FF2B5EF4-FFF2-40B4-BE49-F238E27FC236}">
                <a16:creationId xmlns:a16="http://schemas.microsoft.com/office/drawing/2014/main" id="{724799C8-284E-4E3F-BFC6-54ACCADBF02B}"/>
              </a:ext>
            </a:extLst>
          </p:cNvPr>
          <p:cNvSpPr/>
          <p:nvPr/>
        </p:nvSpPr>
        <p:spPr>
          <a:xfrm>
            <a:off x="3217304" y="4325403"/>
            <a:ext cx="2704255" cy="163312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Results</a:t>
            </a:r>
          </a:p>
          <a:p>
            <a:pPr algn="ctr"/>
            <a:r>
              <a:rPr lang="en-GB" dirty="0">
                <a:solidFill>
                  <a:schemeClr val="tx1"/>
                </a:solidFill>
              </a:rPr>
              <a:t>New knowledge and</a:t>
            </a:r>
          </a:p>
          <a:p>
            <a:pPr algn="ctr"/>
            <a:r>
              <a:rPr lang="en-GB" dirty="0">
                <a:solidFill>
                  <a:schemeClr val="tx1"/>
                </a:solidFill>
              </a:rPr>
              <a:t>insights; revised</a:t>
            </a:r>
          </a:p>
          <a:p>
            <a:pPr algn="ctr"/>
            <a:r>
              <a:rPr lang="en-GB" dirty="0">
                <a:solidFill>
                  <a:schemeClr val="tx1"/>
                </a:solidFill>
              </a:rPr>
              <a:t>rules/procedures,</a:t>
            </a:r>
          </a:p>
          <a:p>
            <a:pPr algn="ctr"/>
            <a:r>
              <a:rPr lang="en-GB" dirty="0">
                <a:solidFill>
                  <a:schemeClr val="tx1"/>
                </a:solidFill>
              </a:rPr>
              <a:t>systems, and strategies</a:t>
            </a:r>
          </a:p>
        </p:txBody>
      </p:sp>
      <p:sp>
        <p:nvSpPr>
          <p:cNvPr id="12" name="Rectangle: Rounded Corners 11">
            <a:extLst>
              <a:ext uri="{FF2B5EF4-FFF2-40B4-BE49-F238E27FC236}">
                <a16:creationId xmlns:a16="http://schemas.microsoft.com/office/drawing/2014/main" id="{2E6190C5-838C-4C08-AB95-B0663CFA989E}"/>
              </a:ext>
            </a:extLst>
          </p:cNvPr>
          <p:cNvSpPr/>
          <p:nvPr/>
        </p:nvSpPr>
        <p:spPr>
          <a:xfrm>
            <a:off x="6124127" y="794414"/>
            <a:ext cx="2736304" cy="92211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Triple Loop Learning</a:t>
            </a:r>
          </a:p>
        </p:txBody>
      </p:sp>
      <p:sp>
        <p:nvSpPr>
          <p:cNvPr id="13" name="Rectangle: Rounded Corners 12">
            <a:extLst>
              <a:ext uri="{FF2B5EF4-FFF2-40B4-BE49-F238E27FC236}">
                <a16:creationId xmlns:a16="http://schemas.microsoft.com/office/drawing/2014/main" id="{DA587C8A-9D2C-4A2B-85EE-F28CF7F15FC3}"/>
              </a:ext>
            </a:extLst>
          </p:cNvPr>
          <p:cNvSpPr/>
          <p:nvPr/>
        </p:nvSpPr>
        <p:spPr>
          <a:xfrm>
            <a:off x="6124127" y="1851478"/>
            <a:ext cx="2736304" cy="432048"/>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Radical  Learning</a:t>
            </a:r>
          </a:p>
        </p:txBody>
      </p:sp>
      <p:sp>
        <p:nvSpPr>
          <p:cNvPr id="14" name="Rectangle: Rounded Corners 13">
            <a:extLst>
              <a:ext uri="{FF2B5EF4-FFF2-40B4-BE49-F238E27FC236}">
                <a16:creationId xmlns:a16="http://schemas.microsoft.com/office/drawing/2014/main" id="{7149A049-EC89-445B-8C92-E529C84E661D}"/>
              </a:ext>
            </a:extLst>
          </p:cNvPr>
          <p:cNvSpPr/>
          <p:nvPr/>
        </p:nvSpPr>
        <p:spPr>
          <a:xfrm>
            <a:off x="6156175" y="2443967"/>
            <a:ext cx="2709393" cy="178377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Learning</a:t>
            </a:r>
          </a:p>
          <a:p>
            <a:pPr algn="ctr"/>
            <a:r>
              <a:rPr lang="en-GB" dirty="0">
                <a:solidFill>
                  <a:schemeClr val="tx1"/>
                </a:solidFill>
              </a:rPr>
              <a:t>Examining core values</a:t>
            </a:r>
          </a:p>
          <a:p>
            <a:pPr algn="ctr"/>
            <a:r>
              <a:rPr lang="en-GB" dirty="0">
                <a:solidFill>
                  <a:schemeClr val="tx1"/>
                </a:solidFill>
              </a:rPr>
              <a:t>and identity; rethinking</a:t>
            </a:r>
          </a:p>
          <a:p>
            <a:pPr algn="ctr"/>
            <a:r>
              <a:rPr lang="en-GB" dirty="0">
                <a:solidFill>
                  <a:schemeClr val="tx1"/>
                </a:solidFill>
              </a:rPr>
              <a:t>purpose and principles</a:t>
            </a:r>
          </a:p>
        </p:txBody>
      </p:sp>
      <p:sp>
        <p:nvSpPr>
          <p:cNvPr id="15" name="Rectangle: Rounded Corners 14">
            <a:extLst>
              <a:ext uri="{FF2B5EF4-FFF2-40B4-BE49-F238E27FC236}">
                <a16:creationId xmlns:a16="http://schemas.microsoft.com/office/drawing/2014/main" id="{8737A882-C50D-402E-87A1-98985C0AEE90}"/>
              </a:ext>
            </a:extLst>
          </p:cNvPr>
          <p:cNvSpPr/>
          <p:nvPr/>
        </p:nvSpPr>
        <p:spPr>
          <a:xfrm>
            <a:off x="6156176" y="4322806"/>
            <a:ext cx="2704255" cy="1633128"/>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Results</a:t>
            </a:r>
          </a:p>
          <a:p>
            <a:pPr algn="ctr"/>
            <a:r>
              <a:rPr lang="en-GB" dirty="0">
                <a:solidFill>
                  <a:schemeClr val="tx1"/>
                </a:solidFill>
              </a:rPr>
              <a:t>Renewed statement of</a:t>
            </a:r>
          </a:p>
          <a:p>
            <a:pPr algn="ctr"/>
            <a:r>
              <a:rPr lang="en-GB" dirty="0">
                <a:solidFill>
                  <a:schemeClr val="tx1"/>
                </a:solidFill>
              </a:rPr>
              <a:t>core values and</a:t>
            </a:r>
          </a:p>
          <a:p>
            <a:pPr algn="ctr"/>
            <a:r>
              <a:rPr lang="en-GB" dirty="0">
                <a:solidFill>
                  <a:schemeClr val="tx1"/>
                </a:solidFill>
              </a:rPr>
              <a:t>purpose; renewed</a:t>
            </a:r>
          </a:p>
          <a:p>
            <a:pPr algn="ctr"/>
            <a:r>
              <a:rPr lang="en-GB" dirty="0">
                <a:solidFill>
                  <a:schemeClr val="tx1"/>
                </a:solidFill>
              </a:rPr>
              <a:t>identity</a:t>
            </a:r>
          </a:p>
        </p:txBody>
      </p:sp>
    </p:spTree>
    <p:extLst>
      <p:ext uri="{BB962C8B-B14F-4D97-AF65-F5344CB8AC3E}">
        <p14:creationId xmlns:p14="http://schemas.microsoft.com/office/powerpoint/2010/main" val="3882410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4B2F363-35B9-4D9C-BCD4-62ADFD2BC1FD}"/>
              </a:ext>
            </a:extLst>
          </p:cNvPr>
          <p:cNvSpPr>
            <a:spLocks noGrp="1" noChangeArrowheads="1"/>
          </p:cNvSpPr>
          <p:nvPr>
            <p:ph type="title"/>
          </p:nvPr>
        </p:nvSpPr>
        <p:spPr>
          <a:xfrm>
            <a:off x="445030" y="107340"/>
            <a:ext cx="8229600" cy="576064"/>
          </a:xfrm>
        </p:spPr>
        <p:txBody>
          <a:bodyPr>
            <a:normAutofit fontScale="90000"/>
          </a:bodyPr>
          <a:lstStyle/>
          <a:p>
            <a:pPr eaLnBrk="1" hangingPunct="1"/>
            <a:r>
              <a:rPr lang="en-GB" altLang="en-US" sz="4000" dirty="0"/>
              <a:t>Learning Theories: Domains of Learning</a:t>
            </a:r>
          </a:p>
        </p:txBody>
      </p:sp>
      <p:sp>
        <p:nvSpPr>
          <p:cNvPr id="70659" name="Rectangle 3">
            <a:extLst>
              <a:ext uri="{FF2B5EF4-FFF2-40B4-BE49-F238E27FC236}">
                <a16:creationId xmlns:a16="http://schemas.microsoft.com/office/drawing/2014/main" id="{50492318-E505-4FA1-948A-B1B69E77E3E2}"/>
              </a:ext>
            </a:extLst>
          </p:cNvPr>
          <p:cNvSpPr>
            <a:spLocks noGrp="1" noChangeArrowheads="1"/>
          </p:cNvSpPr>
          <p:nvPr>
            <p:ph type="body" idx="1"/>
          </p:nvPr>
        </p:nvSpPr>
        <p:spPr>
          <a:xfrm>
            <a:off x="445030" y="1988840"/>
            <a:ext cx="8229600" cy="2520280"/>
          </a:xfrm>
        </p:spPr>
        <p:txBody>
          <a:bodyPr>
            <a:noAutofit/>
          </a:bodyPr>
          <a:lstStyle/>
          <a:p>
            <a:pPr eaLnBrk="1" hangingPunct="1">
              <a:spcBef>
                <a:spcPts val="1200"/>
              </a:spcBef>
              <a:spcAft>
                <a:spcPts val="1200"/>
              </a:spcAft>
            </a:pPr>
            <a:r>
              <a:rPr lang="en-GB" altLang="en-US" sz="2800" dirty="0"/>
              <a:t>Bloom's Taxonomy:</a:t>
            </a:r>
          </a:p>
          <a:p>
            <a:pPr eaLnBrk="1" hangingPunct="1">
              <a:spcBef>
                <a:spcPts val="1200"/>
              </a:spcBef>
              <a:spcAft>
                <a:spcPts val="1200"/>
              </a:spcAft>
            </a:pPr>
            <a:r>
              <a:rPr lang="en-GB" altLang="en-US" sz="2800" dirty="0"/>
              <a:t>1.Cognitive Domain – knowledge based</a:t>
            </a:r>
          </a:p>
          <a:p>
            <a:pPr eaLnBrk="1" hangingPunct="1">
              <a:spcBef>
                <a:spcPts val="1200"/>
              </a:spcBef>
              <a:spcAft>
                <a:spcPts val="1200"/>
              </a:spcAft>
            </a:pPr>
            <a:r>
              <a:rPr lang="en-GB" altLang="en-US" sz="2800" dirty="0"/>
              <a:t>2. Psychomotor domain – skills based</a:t>
            </a:r>
          </a:p>
          <a:p>
            <a:pPr eaLnBrk="1" hangingPunct="1">
              <a:spcBef>
                <a:spcPts val="1200"/>
              </a:spcBef>
              <a:spcAft>
                <a:spcPts val="1200"/>
              </a:spcAft>
            </a:pPr>
            <a:r>
              <a:rPr lang="en-GB" altLang="en-US" sz="2800" dirty="0"/>
              <a:t>3. Affective domain – attitudes, feelings</a:t>
            </a:r>
          </a:p>
        </p:txBody>
      </p:sp>
      <p:sp>
        <p:nvSpPr>
          <p:cNvPr id="2" name="TextBox 1">
            <a:extLst>
              <a:ext uri="{FF2B5EF4-FFF2-40B4-BE49-F238E27FC236}">
                <a16:creationId xmlns:a16="http://schemas.microsoft.com/office/drawing/2014/main" id="{C4FD22EF-463B-404B-AFDB-165CC3B1B9F3}"/>
              </a:ext>
            </a:extLst>
          </p:cNvPr>
          <p:cNvSpPr txBox="1"/>
          <p:nvPr/>
        </p:nvSpPr>
        <p:spPr>
          <a:xfrm>
            <a:off x="7018446" y="6143074"/>
            <a:ext cx="1656184" cy="369332"/>
          </a:xfrm>
          <a:prstGeom prst="rect">
            <a:avLst/>
          </a:prstGeom>
          <a:noFill/>
        </p:spPr>
        <p:txBody>
          <a:bodyPr wrap="square" rtlCol="0">
            <a:spAutoFit/>
          </a:bodyPr>
          <a:lstStyle/>
          <a:p>
            <a:r>
              <a:rPr lang="en-GB" dirty="0"/>
              <a:t>(Bloom, 1994)</a:t>
            </a:r>
          </a:p>
        </p:txBody>
      </p:sp>
      <p:sp>
        <p:nvSpPr>
          <p:cNvPr id="3" name="TextBox 2">
            <a:extLst>
              <a:ext uri="{FF2B5EF4-FFF2-40B4-BE49-F238E27FC236}">
                <a16:creationId xmlns:a16="http://schemas.microsoft.com/office/drawing/2014/main" id="{9B7EF7CE-BB46-4615-AE21-138BB73426D4}"/>
              </a:ext>
            </a:extLst>
          </p:cNvPr>
          <p:cNvSpPr txBox="1"/>
          <p:nvPr/>
        </p:nvSpPr>
        <p:spPr>
          <a:xfrm>
            <a:off x="445030" y="4917276"/>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Each of these domains has levels of learning which become progressively more sophisticated</a:t>
            </a:r>
          </a:p>
        </p:txBody>
      </p:sp>
      <p:sp>
        <p:nvSpPr>
          <p:cNvPr id="4" name="TextBox 3">
            <a:extLst>
              <a:ext uri="{FF2B5EF4-FFF2-40B4-BE49-F238E27FC236}">
                <a16:creationId xmlns:a16="http://schemas.microsoft.com/office/drawing/2014/main" id="{A0D18F39-B158-4F5A-B56E-312C404FF8BB}"/>
              </a:ext>
            </a:extLst>
          </p:cNvPr>
          <p:cNvSpPr txBox="1"/>
          <p:nvPr/>
        </p:nvSpPr>
        <p:spPr>
          <a:xfrm>
            <a:off x="107504" y="836712"/>
            <a:ext cx="8856984" cy="954107"/>
          </a:xfrm>
          <a:prstGeom prst="rect">
            <a:avLst/>
          </a:prstGeom>
          <a:noFill/>
        </p:spPr>
        <p:txBody>
          <a:bodyPr wrap="square" rtlCol="0">
            <a:spAutoFit/>
          </a:bodyPr>
          <a:lstStyle/>
          <a:p>
            <a:r>
              <a:rPr lang="en-GB" sz="2800" b="1" dirty="0"/>
              <a:t>In order to be an effective reflective practioner (as well as an effective student) one needs know how one learns, e.g.</a:t>
            </a:r>
          </a:p>
        </p:txBody>
      </p:sp>
    </p:spTree>
    <p:extLst>
      <p:ext uri="{BB962C8B-B14F-4D97-AF65-F5344CB8AC3E}">
        <p14:creationId xmlns:p14="http://schemas.microsoft.com/office/powerpoint/2010/main" val="105350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P spid="2" grpId="0"/>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3528" y="5368284"/>
            <a:ext cx="3456384"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Knowledge</a:t>
            </a:r>
          </a:p>
        </p:txBody>
      </p:sp>
      <p:sp>
        <p:nvSpPr>
          <p:cNvPr id="7" name="Rectangle: Rounded Corners 6">
            <a:extLst>
              <a:ext uri="{FF2B5EF4-FFF2-40B4-BE49-F238E27FC236}">
                <a16:creationId xmlns:a16="http://schemas.microsoft.com/office/drawing/2014/main" id="{61B46A01-FC14-4678-B759-D9C027A18FFA}"/>
              </a:ext>
            </a:extLst>
          </p:cNvPr>
          <p:cNvSpPr/>
          <p:nvPr/>
        </p:nvSpPr>
        <p:spPr>
          <a:xfrm>
            <a:off x="1259632" y="4464585"/>
            <a:ext cx="3456384" cy="51648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Understanding</a:t>
            </a:r>
          </a:p>
        </p:txBody>
      </p:sp>
      <p:sp>
        <p:nvSpPr>
          <p:cNvPr id="8" name="Rectangle: Rounded Corners 7">
            <a:extLst>
              <a:ext uri="{FF2B5EF4-FFF2-40B4-BE49-F238E27FC236}">
                <a16:creationId xmlns:a16="http://schemas.microsoft.com/office/drawing/2014/main" id="{1C012E7F-F39A-43C6-B883-75816F28321C}"/>
              </a:ext>
            </a:extLst>
          </p:cNvPr>
          <p:cNvSpPr/>
          <p:nvPr/>
        </p:nvSpPr>
        <p:spPr>
          <a:xfrm>
            <a:off x="2483768" y="3560886"/>
            <a:ext cx="3456384"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Application</a:t>
            </a:r>
          </a:p>
        </p:txBody>
      </p:sp>
      <p:sp>
        <p:nvSpPr>
          <p:cNvPr id="9" name="Rectangle: Rounded Corners 8">
            <a:extLst>
              <a:ext uri="{FF2B5EF4-FFF2-40B4-BE49-F238E27FC236}">
                <a16:creationId xmlns:a16="http://schemas.microsoft.com/office/drawing/2014/main" id="{ECF7B9E3-2B4E-4543-80D5-3B8978322F50}"/>
              </a:ext>
            </a:extLst>
          </p:cNvPr>
          <p:cNvSpPr/>
          <p:nvPr/>
        </p:nvSpPr>
        <p:spPr>
          <a:xfrm>
            <a:off x="3580656" y="2789283"/>
            <a:ext cx="3456384"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Analysis</a:t>
            </a:r>
          </a:p>
        </p:txBody>
      </p:sp>
      <p:sp>
        <p:nvSpPr>
          <p:cNvPr id="10" name="Rectangle: Rounded Corners 9">
            <a:extLst>
              <a:ext uri="{FF2B5EF4-FFF2-40B4-BE49-F238E27FC236}">
                <a16:creationId xmlns:a16="http://schemas.microsoft.com/office/drawing/2014/main" id="{925F60E0-ADC6-42D2-B605-1E2A7562C811}"/>
              </a:ext>
            </a:extLst>
          </p:cNvPr>
          <p:cNvSpPr/>
          <p:nvPr/>
        </p:nvSpPr>
        <p:spPr>
          <a:xfrm>
            <a:off x="4572000" y="1868732"/>
            <a:ext cx="3456384"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Evaluation</a:t>
            </a:r>
          </a:p>
        </p:txBody>
      </p:sp>
      <p:sp>
        <p:nvSpPr>
          <p:cNvPr id="11" name="Rectangle: Rounded Corners 10">
            <a:extLst>
              <a:ext uri="{FF2B5EF4-FFF2-40B4-BE49-F238E27FC236}">
                <a16:creationId xmlns:a16="http://schemas.microsoft.com/office/drawing/2014/main" id="{35D05ED4-F22B-4507-98E7-7C8D54B1FD0B}"/>
              </a:ext>
            </a:extLst>
          </p:cNvPr>
          <p:cNvSpPr/>
          <p:nvPr/>
        </p:nvSpPr>
        <p:spPr>
          <a:xfrm>
            <a:off x="5436096" y="965033"/>
            <a:ext cx="3456384" cy="51648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Creation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232380"/>
            <a:ext cx="4536504" cy="369332"/>
          </a:xfrm>
          <a:prstGeom prst="rect">
            <a:avLst/>
          </a:prstGeom>
          <a:noFill/>
        </p:spPr>
        <p:txBody>
          <a:bodyPr wrap="square" rtlCol="0">
            <a:spAutoFit/>
          </a:bodyPr>
          <a:lstStyle/>
          <a:p>
            <a:r>
              <a:rPr lang="en-GB" dirty="0"/>
              <a:t>Based on (Anderson and Krathwohl, 2001)</a:t>
            </a:r>
          </a:p>
        </p:txBody>
      </p:sp>
    </p:spTree>
    <p:extLst>
      <p:ext uri="{BB962C8B-B14F-4D97-AF65-F5344CB8AC3E}">
        <p14:creationId xmlns:p14="http://schemas.microsoft.com/office/powerpoint/2010/main" val="141500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0" grpId="0" animBg="1"/>
      <p:bldP spid="11" grpId="0" animBg="1"/>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Knowledge</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Recognising, learning and remembering facts without necessarily understanding their full meaning. </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796851"/>
            <a:ext cx="7560840" cy="830997"/>
          </a:xfrm>
          <a:prstGeom prst="rect">
            <a:avLst/>
          </a:prstGeom>
          <a:noFill/>
        </p:spPr>
        <p:txBody>
          <a:bodyPr wrap="square" rtlCol="0">
            <a:spAutoFit/>
          </a:bodyPr>
          <a:lstStyle/>
          <a:p>
            <a:r>
              <a:rPr lang="en-GB" sz="2400" dirty="0"/>
              <a:t>e.g. terminology, names, lists, models, sequences, classifications, methodology, theories, structures  etc.</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151620" y="4949836"/>
            <a:ext cx="6840760" cy="830997"/>
          </a:xfrm>
          <a:prstGeom prst="rect">
            <a:avLst/>
          </a:prstGeom>
          <a:noFill/>
        </p:spPr>
        <p:txBody>
          <a:bodyPr wrap="square" rtlCol="0">
            <a:spAutoFit/>
          </a:bodyPr>
          <a:lstStyle/>
          <a:p>
            <a:pPr algn="ctr"/>
            <a:r>
              <a:rPr lang="en-GB" sz="2400" i="1" dirty="0"/>
              <a:t>Example: List the levels in Maslow’s Hierarchy of needs in the correct order</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783515"/>
            <a:ext cx="7560840" cy="830997"/>
          </a:xfrm>
          <a:prstGeom prst="rect">
            <a:avLst/>
          </a:prstGeom>
          <a:noFill/>
        </p:spPr>
        <p:txBody>
          <a:bodyPr wrap="square" rtlCol="0">
            <a:spAutoFit/>
          </a:bodyPr>
          <a:lstStyle/>
          <a:p>
            <a:r>
              <a:rPr lang="en-GB" sz="2400" dirty="0"/>
              <a:t>Typical verbs: define, duplicate, list, memorize, repeat, reproduce</a:t>
            </a:r>
          </a:p>
        </p:txBody>
      </p:sp>
    </p:spTree>
    <p:extLst>
      <p:ext uri="{BB962C8B-B14F-4D97-AF65-F5344CB8AC3E}">
        <p14:creationId xmlns:p14="http://schemas.microsoft.com/office/powerpoint/2010/main" val="426717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40330" y="1844824"/>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Demonstrating an understanding of ideas and facts</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564904"/>
            <a:ext cx="7560840" cy="830997"/>
          </a:xfrm>
          <a:prstGeom prst="rect">
            <a:avLst/>
          </a:prstGeom>
          <a:noFill/>
        </p:spPr>
        <p:txBody>
          <a:bodyPr wrap="square" rtlCol="0">
            <a:spAutoFit/>
          </a:bodyPr>
          <a:lstStyle/>
          <a:p>
            <a:r>
              <a:rPr lang="en-GB" sz="2400" dirty="0"/>
              <a:t>e.g. organising data, making comparisons, interpreting information, giving descriptions, and stating the main ideas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686235"/>
            <a:ext cx="6840760" cy="830997"/>
          </a:xfrm>
          <a:prstGeom prst="rect">
            <a:avLst/>
          </a:prstGeom>
          <a:noFill/>
        </p:spPr>
        <p:txBody>
          <a:bodyPr wrap="square" rtlCol="0">
            <a:spAutoFit/>
          </a:bodyPr>
          <a:lstStyle/>
          <a:p>
            <a:pPr algn="ctr"/>
            <a:r>
              <a:rPr lang="en-GB" sz="2400" i="1" dirty="0"/>
              <a:t>Example: Discuss the differences between a Private Sector and a Third Sector organisation?</a:t>
            </a:r>
          </a:p>
        </p:txBody>
      </p:sp>
      <p:sp>
        <p:nvSpPr>
          <p:cNvPr id="15" name="Rectangle: Rounded Corners 14">
            <a:extLst>
              <a:ext uri="{FF2B5EF4-FFF2-40B4-BE49-F238E27FC236}">
                <a16:creationId xmlns:a16="http://schemas.microsoft.com/office/drawing/2014/main" id="{1C9B5F0F-7425-445D-B2EF-5B5BDAEB49C5}"/>
              </a:ext>
            </a:extLst>
          </p:cNvPr>
          <p:cNvSpPr/>
          <p:nvPr/>
        </p:nvSpPr>
        <p:spPr>
          <a:xfrm>
            <a:off x="3308682" y="1040305"/>
            <a:ext cx="2448272" cy="51648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Understanding</a:t>
            </a:r>
          </a:p>
        </p:txBody>
      </p:sp>
      <p:sp>
        <p:nvSpPr>
          <p:cNvPr id="21" name="TextBox 20">
            <a:extLst>
              <a:ext uri="{FF2B5EF4-FFF2-40B4-BE49-F238E27FC236}">
                <a16:creationId xmlns:a16="http://schemas.microsoft.com/office/drawing/2014/main" id="{2CEFA6CB-F005-4012-8809-81ED7414F742}"/>
              </a:ext>
            </a:extLst>
          </p:cNvPr>
          <p:cNvSpPr txBox="1"/>
          <p:nvPr/>
        </p:nvSpPr>
        <p:spPr>
          <a:xfrm>
            <a:off x="1298915" y="3622246"/>
            <a:ext cx="7560840" cy="830997"/>
          </a:xfrm>
          <a:prstGeom prst="rect">
            <a:avLst/>
          </a:prstGeom>
          <a:noFill/>
        </p:spPr>
        <p:txBody>
          <a:bodyPr wrap="square" rtlCol="0">
            <a:spAutoFit/>
          </a:bodyPr>
          <a:lstStyle/>
          <a:p>
            <a:r>
              <a:rPr lang="en-GB" sz="2400" dirty="0"/>
              <a:t>Typical verbs: explain, paraphrase, discuss, classify, exemplify</a:t>
            </a:r>
          </a:p>
        </p:txBody>
      </p:sp>
    </p:spTree>
    <p:extLst>
      <p:ext uri="{BB962C8B-B14F-4D97-AF65-F5344CB8AC3E}">
        <p14:creationId xmlns:p14="http://schemas.microsoft.com/office/powerpoint/2010/main" val="147951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5" grpId="0" animBg="1"/>
      <p:bldP spid="2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877923"/>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Using prior knowledge to solve problems; using knowledge in a new way or situation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identifying connections, recognising patterns, using known techniques and rules in new situations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686235"/>
            <a:ext cx="6840760" cy="1200329"/>
          </a:xfrm>
          <a:prstGeom prst="rect">
            <a:avLst/>
          </a:prstGeom>
          <a:noFill/>
        </p:spPr>
        <p:txBody>
          <a:bodyPr wrap="square" rtlCol="0">
            <a:spAutoFit/>
          </a:bodyPr>
          <a:lstStyle/>
          <a:p>
            <a:pPr algn="ctr"/>
            <a:r>
              <a:rPr lang="en-GB" sz="2400" i="1" dirty="0"/>
              <a:t>Example: Demonstrate how the Social Services and Wellbeing (Wales) Act 2014 has changed practice in Policing?</a:t>
            </a:r>
          </a:p>
        </p:txBody>
      </p:sp>
      <p:sp>
        <p:nvSpPr>
          <p:cNvPr id="8" name="Rectangle: Rounded Corners 7">
            <a:extLst>
              <a:ext uri="{FF2B5EF4-FFF2-40B4-BE49-F238E27FC236}">
                <a16:creationId xmlns:a16="http://schemas.microsoft.com/office/drawing/2014/main" id="{239D8170-3301-4B9E-9751-7E53B0973494}"/>
              </a:ext>
            </a:extLst>
          </p:cNvPr>
          <p:cNvSpPr/>
          <p:nvPr/>
        </p:nvSpPr>
        <p:spPr>
          <a:xfrm>
            <a:off x="3308682" y="1052736"/>
            <a:ext cx="2448272"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Application</a:t>
            </a:r>
          </a:p>
        </p:txBody>
      </p:sp>
      <p:sp>
        <p:nvSpPr>
          <p:cNvPr id="9" name="TextBox 8">
            <a:extLst>
              <a:ext uri="{FF2B5EF4-FFF2-40B4-BE49-F238E27FC236}">
                <a16:creationId xmlns:a16="http://schemas.microsoft.com/office/drawing/2014/main" id="{2013DA66-C840-4D3B-AC33-418F5506B83E}"/>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interpret, solve, demonstrate, discover. illustrate</a:t>
            </a:r>
          </a:p>
        </p:txBody>
      </p:sp>
    </p:spTree>
    <p:extLst>
      <p:ext uri="{BB962C8B-B14F-4D97-AF65-F5344CB8AC3E}">
        <p14:creationId xmlns:p14="http://schemas.microsoft.com/office/powerpoint/2010/main" val="3954395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8"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772816"/>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Distinguishing between different elements of a topic, how they relate to each other and to the overall structure</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making connections between ideas, analysis of elements, analysis of relationships, analysis of organization</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830997"/>
          </a:xfrm>
          <a:prstGeom prst="rect">
            <a:avLst/>
          </a:prstGeom>
          <a:noFill/>
        </p:spPr>
        <p:txBody>
          <a:bodyPr wrap="square" rtlCol="0">
            <a:spAutoFit/>
          </a:bodyPr>
          <a:lstStyle/>
          <a:p>
            <a:pPr algn="ctr"/>
            <a:r>
              <a:rPr lang="en-GB" sz="2400" i="1" dirty="0"/>
              <a:t>Example: What distinguishes the roles of ‘dependent’ and ‘independent’ advocate?</a:t>
            </a:r>
          </a:p>
        </p:txBody>
      </p:sp>
      <p:sp>
        <p:nvSpPr>
          <p:cNvPr id="9" name="Rectangle: Rounded Corners 8">
            <a:extLst>
              <a:ext uri="{FF2B5EF4-FFF2-40B4-BE49-F238E27FC236}">
                <a16:creationId xmlns:a16="http://schemas.microsoft.com/office/drawing/2014/main" id="{7290010D-CB9E-4249-9756-0D4ADED863C8}"/>
              </a:ext>
            </a:extLst>
          </p:cNvPr>
          <p:cNvSpPr/>
          <p:nvPr/>
        </p:nvSpPr>
        <p:spPr>
          <a:xfrm>
            <a:off x="3347864" y="908720"/>
            <a:ext cx="2448272"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Analysis</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differentiate, contrast, distinguish, examine, relate</a:t>
            </a:r>
          </a:p>
        </p:txBody>
      </p:sp>
    </p:spTree>
    <p:extLst>
      <p:ext uri="{BB962C8B-B14F-4D97-AF65-F5344CB8AC3E}">
        <p14:creationId xmlns:p14="http://schemas.microsoft.com/office/powerpoint/2010/main" val="1328239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9" grpId="0" animBg="1"/>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1772816"/>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Justifying a stance, decision or conclusion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evaluating the quality of work based on set criteria, judging the validity if ideas or arguments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830997"/>
          </a:xfrm>
          <a:prstGeom prst="rect">
            <a:avLst/>
          </a:prstGeom>
          <a:noFill/>
        </p:spPr>
        <p:txBody>
          <a:bodyPr wrap="square" rtlCol="0">
            <a:spAutoFit/>
          </a:bodyPr>
          <a:lstStyle/>
          <a:p>
            <a:pPr algn="ctr"/>
            <a:r>
              <a:rPr lang="en-GB" sz="2400" i="1" dirty="0"/>
              <a:t>Example: Critically evaluate the effectiveness of a housing policy for a Local Authority of your choice.</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appraise, argue, defend, select, support, critique</a:t>
            </a:r>
          </a:p>
        </p:txBody>
      </p:sp>
      <p:sp>
        <p:nvSpPr>
          <p:cNvPr id="11" name="Rectangle: Rounded Corners 10">
            <a:extLst>
              <a:ext uri="{FF2B5EF4-FFF2-40B4-BE49-F238E27FC236}">
                <a16:creationId xmlns:a16="http://schemas.microsoft.com/office/drawing/2014/main" id="{B92287F1-ED8B-41EA-BF9C-78B89C11084F}"/>
              </a:ext>
            </a:extLst>
          </p:cNvPr>
          <p:cNvSpPr/>
          <p:nvPr/>
        </p:nvSpPr>
        <p:spPr>
          <a:xfrm>
            <a:off x="3351143" y="968297"/>
            <a:ext cx="2444993"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Evaluation</a:t>
            </a:r>
          </a:p>
        </p:txBody>
      </p:sp>
    </p:spTree>
    <p:extLst>
      <p:ext uri="{BB962C8B-B14F-4D97-AF65-F5344CB8AC3E}">
        <p14:creationId xmlns:p14="http://schemas.microsoft.com/office/powerpoint/2010/main" val="3570334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0" grpId="0"/>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Cognitive domain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79512" y="2103239"/>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Producing new or original work, ideas or research</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275453" y="2780928"/>
            <a:ext cx="7560840" cy="830997"/>
          </a:xfrm>
          <a:prstGeom prst="rect">
            <a:avLst/>
          </a:prstGeom>
          <a:noFill/>
        </p:spPr>
        <p:txBody>
          <a:bodyPr wrap="square" rtlCol="0">
            <a:spAutoFit/>
          </a:bodyPr>
          <a:lstStyle/>
          <a:p>
            <a:r>
              <a:rPr lang="en-GB" sz="2400" dirty="0"/>
              <a:t>e.g. combining ideas to make a new theory, generating new ideas, undertaking original research</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298915" y="4830251"/>
            <a:ext cx="6840760" cy="1200329"/>
          </a:xfrm>
          <a:prstGeom prst="rect">
            <a:avLst/>
          </a:prstGeom>
          <a:noFill/>
        </p:spPr>
        <p:txBody>
          <a:bodyPr wrap="square" rtlCol="0">
            <a:spAutoFit/>
          </a:bodyPr>
          <a:lstStyle/>
          <a:p>
            <a:pPr algn="ctr"/>
            <a:r>
              <a:rPr lang="en-GB" sz="2400" i="1" dirty="0"/>
              <a:t>Example: Is there a causal connection between expulsion from school and involvement in the criminal justice system?</a:t>
            </a:r>
          </a:p>
        </p:txBody>
      </p:sp>
      <p:sp>
        <p:nvSpPr>
          <p:cNvPr id="10" name="TextBox 9">
            <a:extLst>
              <a:ext uri="{FF2B5EF4-FFF2-40B4-BE49-F238E27FC236}">
                <a16:creationId xmlns:a16="http://schemas.microsoft.com/office/drawing/2014/main" id="{121BE1A0-4461-4E66-8CF9-1BDBC4324517}"/>
              </a:ext>
            </a:extLst>
          </p:cNvPr>
          <p:cNvSpPr txBox="1"/>
          <p:nvPr/>
        </p:nvSpPr>
        <p:spPr>
          <a:xfrm>
            <a:off x="1298915" y="3703546"/>
            <a:ext cx="7560840" cy="830997"/>
          </a:xfrm>
          <a:prstGeom prst="rect">
            <a:avLst/>
          </a:prstGeom>
          <a:noFill/>
        </p:spPr>
        <p:txBody>
          <a:bodyPr wrap="square" rtlCol="0">
            <a:spAutoFit/>
          </a:bodyPr>
          <a:lstStyle/>
          <a:p>
            <a:r>
              <a:rPr lang="en-GB" sz="2400" dirty="0"/>
              <a:t>Typical verbs: design, construct, create, conjecture, develop, formulate, investigate</a:t>
            </a:r>
          </a:p>
        </p:txBody>
      </p:sp>
      <p:sp>
        <p:nvSpPr>
          <p:cNvPr id="9" name="Rectangle: Rounded Corners 8">
            <a:extLst>
              <a:ext uri="{FF2B5EF4-FFF2-40B4-BE49-F238E27FC236}">
                <a16:creationId xmlns:a16="http://schemas.microsoft.com/office/drawing/2014/main" id="{75381C17-AAAD-46DF-9FA1-C31A029A404F}"/>
              </a:ext>
            </a:extLst>
          </p:cNvPr>
          <p:cNvSpPr/>
          <p:nvPr/>
        </p:nvSpPr>
        <p:spPr>
          <a:xfrm>
            <a:off x="3349503" y="831358"/>
            <a:ext cx="2444993" cy="51648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Creation</a:t>
            </a:r>
          </a:p>
        </p:txBody>
      </p:sp>
      <p:sp>
        <p:nvSpPr>
          <p:cNvPr id="2" name="TextBox 1">
            <a:extLst>
              <a:ext uri="{FF2B5EF4-FFF2-40B4-BE49-F238E27FC236}">
                <a16:creationId xmlns:a16="http://schemas.microsoft.com/office/drawing/2014/main" id="{BE183A36-FFBC-4709-9EC2-F3731383B714}"/>
              </a:ext>
            </a:extLst>
          </p:cNvPr>
          <p:cNvSpPr txBox="1"/>
          <p:nvPr/>
        </p:nvSpPr>
        <p:spPr>
          <a:xfrm>
            <a:off x="1298915" y="1484784"/>
            <a:ext cx="6441437" cy="369332"/>
          </a:xfrm>
          <a:prstGeom prst="rect">
            <a:avLst/>
          </a:prstGeom>
          <a:noFill/>
        </p:spPr>
        <p:txBody>
          <a:bodyPr wrap="square" rtlCol="0">
            <a:spAutoFit/>
          </a:bodyPr>
          <a:lstStyle/>
          <a:p>
            <a:pPr algn="ctr"/>
            <a:r>
              <a:rPr lang="en-GB" b="1" dirty="0"/>
              <a:t>N.B. This is a more recent adaptation of Bloom’s original</a:t>
            </a:r>
          </a:p>
        </p:txBody>
      </p:sp>
    </p:spTree>
    <p:extLst>
      <p:ext uri="{BB962C8B-B14F-4D97-AF65-F5344CB8AC3E}">
        <p14:creationId xmlns:p14="http://schemas.microsoft.com/office/powerpoint/2010/main" val="435053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 grpId="0"/>
      <p:bldP spid="14" grpId="0"/>
      <p:bldP spid="18" grpId="0"/>
      <p:bldP spid="10" grpId="0"/>
      <p:bldP spid="9" grpId="0" animBg="1"/>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5B094-66EC-44A5-AD50-547F8FF7DDF6}"/>
              </a:ext>
            </a:extLst>
          </p:cNvPr>
          <p:cNvSpPr>
            <a:spLocks noGrp="1"/>
          </p:cNvSpPr>
          <p:nvPr>
            <p:ph type="title"/>
          </p:nvPr>
        </p:nvSpPr>
        <p:spPr>
          <a:xfrm>
            <a:off x="457200" y="188640"/>
            <a:ext cx="8229600" cy="792088"/>
          </a:xfrm>
        </p:spPr>
        <p:txBody>
          <a:bodyPr>
            <a:normAutofit/>
          </a:bodyPr>
          <a:lstStyle/>
          <a:p>
            <a:r>
              <a:rPr lang="en-GB" dirty="0"/>
              <a:t>Psychomotor Domain</a:t>
            </a:r>
          </a:p>
        </p:txBody>
      </p:sp>
      <p:sp>
        <p:nvSpPr>
          <p:cNvPr id="3" name="TextBox 2">
            <a:extLst>
              <a:ext uri="{FF2B5EF4-FFF2-40B4-BE49-F238E27FC236}">
                <a16:creationId xmlns:a16="http://schemas.microsoft.com/office/drawing/2014/main" id="{CC740055-7ACD-49E0-BD05-E733F7491D17}"/>
              </a:ext>
            </a:extLst>
          </p:cNvPr>
          <p:cNvSpPr txBox="1"/>
          <p:nvPr/>
        </p:nvSpPr>
        <p:spPr>
          <a:xfrm>
            <a:off x="323528" y="1052736"/>
            <a:ext cx="8640960" cy="4893647"/>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This domain deals with out ability to perform physical tasks.</a:t>
            </a:r>
          </a:p>
          <a:p>
            <a:pPr marL="457200" indent="-457200">
              <a:spcBef>
                <a:spcPts val="1200"/>
              </a:spcBef>
              <a:spcAft>
                <a:spcPts val="600"/>
              </a:spcAft>
              <a:buFont typeface="Arial" panose="020B0604020202020204" pitchFamily="34" charset="0"/>
              <a:buChar char="•"/>
            </a:pPr>
            <a:r>
              <a:rPr lang="en-GB" sz="2800" dirty="0"/>
              <a:t>Therefore it covers what we might call skills and abilities</a:t>
            </a:r>
          </a:p>
          <a:p>
            <a:pPr marL="457200" indent="-457200">
              <a:spcBef>
                <a:spcPts val="1200"/>
              </a:spcBef>
              <a:spcAft>
                <a:spcPts val="600"/>
              </a:spcAft>
              <a:buFont typeface="Arial" panose="020B0604020202020204" pitchFamily="34" charset="0"/>
              <a:buChar char="•"/>
            </a:pPr>
            <a:r>
              <a:rPr lang="en-GB" sz="2800" dirty="0"/>
              <a:t>In some careers this is a very important domain (e.g. art, music, engineering)</a:t>
            </a:r>
          </a:p>
          <a:p>
            <a:pPr marL="457200" indent="-457200">
              <a:spcBef>
                <a:spcPts val="1200"/>
              </a:spcBef>
              <a:spcAft>
                <a:spcPts val="600"/>
              </a:spcAft>
              <a:buFont typeface="Arial" panose="020B0604020202020204" pitchFamily="34" charset="0"/>
              <a:buChar char="•"/>
            </a:pPr>
            <a:r>
              <a:rPr lang="en-GB" sz="2800" dirty="0"/>
              <a:t>However, all jobs involve some psychomotor elements</a:t>
            </a:r>
          </a:p>
          <a:p>
            <a:pPr marL="457200" indent="-457200">
              <a:spcBef>
                <a:spcPts val="1200"/>
              </a:spcBef>
              <a:spcAft>
                <a:spcPts val="600"/>
              </a:spcAft>
              <a:buFont typeface="Arial" panose="020B0604020202020204" pitchFamily="34" charset="0"/>
              <a:buChar char="•"/>
            </a:pPr>
            <a:r>
              <a:rPr lang="en-GB" sz="2800" dirty="0"/>
              <a:t>These also relate to the Performance Criteria aspects of National Occupational Standards (NOS)</a:t>
            </a:r>
          </a:p>
        </p:txBody>
      </p:sp>
    </p:spTree>
    <p:extLst>
      <p:ext uri="{BB962C8B-B14F-4D97-AF65-F5344CB8AC3E}">
        <p14:creationId xmlns:p14="http://schemas.microsoft.com/office/powerpoint/2010/main" val="1771112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3528" y="5517232"/>
            <a:ext cx="3456384"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Perception</a:t>
            </a:r>
          </a:p>
        </p:txBody>
      </p:sp>
      <p:sp>
        <p:nvSpPr>
          <p:cNvPr id="7" name="Rectangle: Rounded Corners 6">
            <a:extLst>
              <a:ext uri="{FF2B5EF4-FFF2-40B4-BE49-F238E27FC236}">
                <a16:creationId xmlns:a16="http://schemas.microsoft.com/office/drawing/2014/main" id="{61B46A01-FC14-4678-B759-D9C027A18FFA}"/>
              </a:ext>
            </a:extLst>
          </p:cNvPr>
          <p:cNvSpPr/>
          <p:nvPr/>
        </p:nvSpPr>
        <p:spPr>
          <a:xfrm>
            <a:off x="971600" y="4797152"/>
            <a:ext cx="3456384" cy="51648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Sets / Mindsets</a:t>
            </a:r>
          </a:p>
        </p:txBody>
      </p:sp>
      <p:sp>
        <p:nvSpPr>
          <p:cNvPr id="8" name="Rectangle: Rounded Corners 7">
            <a:extLst>
              <a:ext uri="{FF2B5EF4-FFF2-40B4-BE49-F238E27FC236}">
                <a16:creationId xmlns:a16="http://schemas.microsoft.com/office/drawing/2014/main" id="{1C012E7F-F39A-43C6-B883-75816F28321C}"/>
              </a:ext>
            </a:extLst>
          </p:cNvPr>
          <p:cNvSpPr/>
          <p:nvPr/>
        </p:nvSpPr>
        <p:spPr>
          <a:xfrm>
            <a:off x="1907704" y="4005064"/>
            <a:ext cx="3456384"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Guided Response</a:t>
            </a:r>
          </a:p>
        </p:txBody>
      </p:sp>
      <p:sp>
        <p:nvSpPr>
          <p:cNvPr id="9" name="Rectangle: Rounded Corners 8">
            <a:extLst>
              <a:ext uri="{FF2B5EF4-FFF2-40B4-BE49-F238E27FC236}">
                <a16:creationId xmlns:a16="http://schemas.microsoft.com/office/drawing/2014/main" id="{ECF7B9E3-2B4E-4543-80D5-3B8978322F50}"/>
              </a:ext>
            </a:extLst>
          </p:cNvPr>
          <p:cNvSpPr/>
          <p:nvPr/>
        </p:nvSpPr>
        <p:spPr>
          <a:xfrm>
            <a:off x="2699792" y="3212976"/>
            <a:ext cx="3456384"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Mechanism</a:t>
            </a:r>
          </a:p>
        </p:txBody>
      </p:sp>
      <p:sp>
        <p:nvSpPr>
          <p:cNvPr id="10" name="Rectangle: Rounded Corners 9">
            <a:extLst>
              <a:ext uri="{FF2B5EF4-FFF2-40B4-BE49-F238E27FC236}">
                <a16:creationId xmlns:a16="http://schemas.microsoft.com/office/drawing/2014/main" id="{925F60E0-ADC6-42D2-B605-1E2A7562C811}"/>
              </a:ext>
            </a:extLst>
          </p:cNvPr>
          <p:cNvSpPr/>
          <p:nvPr/>
        </p:nvSpPr>
        <p:spPr>
          <a:xfrm>
            <a:off x="3203848" y="2420888"/>
            <a:ext cx="3672408"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Complex overt response</a:t>
            </a:r>
          </a:p>
        </p:txBody>
      </p:sp>
      <p:sp>
        <p:nvSpPr>
          <p:cNvPr id="11" name="Rectangle: Rounded Corners 10">
            <a:extLst>
              <a:ext uri="{FF2B5EF4-FFF2-40B4-BE49-F238E27FC236}">
                <a16:creationId xmlns:a16="http://schemas.microsoft.com/office/drawing/2014/main" id="{35D05ED4-F22B-4507-98E7-7C8D54B1FD0B}"/>
              </a:ext>
            </a:extLst>
          </p:cNvPr>
          <p:cNvSpPr/>
          <p:nvPr/>
        </p:nvSpPr>
        <p:spPr>
          <a:xfrm>
            <a:off x="4150296" y="1628800"/>
            <a:ext cx="3456384" cy="516487"/>
          </a:xfrm>
          <a:prstGeom prst="roundRect">
            <a:avLst/>
          </a:prstGeom>
          <a:solidFill>
            <a:srgbClr val="FF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Adaptation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13" name="Rectangle: Rounded Corners 12">
            <a:extLst>
              <a:ext uri="{FF2B5EF4-FFF2-40B4-BE49-F238E27FC236}">
                <a16:creationId xmlns:a16="http://schemas.microsoft.com/office/drawing/2014/main" id="{085E5A92-FDAC-427B-9956-C07F23AE4B2C}"/>
              </a:ext>
            </a:extLst>
          </p:cNvPr>
          <p:cNvSpPr/>
          <p:nvPr/>
        </p:nvSpPr>
        <p:spPr>
          <a:xfrm>
            <a:off x="5076056" y="908720"/>
            <a:ext cx="3456384" cy="51648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7. Origination</a:t>
            </a:r>
          </a:p>
        </p:txBody>
      </p:sp>
    </p:spTree>
    <p:extLst>
      <p:ext uri="{BB962C8B-B14F-4D97-AF65-F5344CB8AC3E}">
        <p14:creationId xmlns:p14="http://schemas.microsoft.com/office/powerpoint/2010/main" val="468899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0" grpId="0" animBg="1"/>
      <p:bldP spid="11" grpId="0" animBg="1"/>
      <p:bldP spid="12" grpId="0"/>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Perception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Being able to change one’s actions based on sensory information (i.e. touch, sight, hearing, taste, small, balance etc.) </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796851"/>
            <a:ext cx="7560840" cy="1569660"/>
          </a:xfrm>
          <a:prstGeom prst="rect">
            <a:avLst/>
          </a:prstGeom>
          <a:noFill/>
        </p:spPr>
        <p:txBody>
          <a:bodyPr wrap="square" rtlCol="0">
            <a:spAutoFit/>
          </a:bodyPr>
          <a:lstStyle/>
          <a:p>
            <a:r>
              <a:rPr lang="en-GB" sz="2400" dirty="0"/>
              <a:t>e.g. being able to recognise and act on non-verbal cues, judging the amount of pressure to apply when assisting a patient to flex a damaged limb, adjusting the seasoning in a dish</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5262299"/>
            <a:ext cx="9001000" cy="830997"/>
          </a:xfrm>
          <a:prstGeom prst="rect">
            <a:avLst/>
          </a:prstGeom>
          <a:noFill/>
        </p:spPr>
        <p:txBody>
          <a:bodyPr wrap="square" rtlCol="0">
            <a:spAutoFit/>
          </a:bodyPr>
          <a:lstStyle/>
          <a:p>
            <a:pPr algn="ctr"/>
            <a:r>
              <a:rPr lang="en-GB" sz="2400" i="1" dirty="0"/>
              <a:t>Example: support the individual to consume their food and drink in</a:t>
            </a:r>
          </a:p>
          <a:p>
            <a:pPr algn="ctr"/>
            <a:r>
              <a:rPr lang="en-GB" sz="2400" i="1" dirty="0"/>
              <a:t>manageable quantities and at their own pace*</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4398203"/>
            <a:ext cx="7560840" cy="830997"/>
          </a:xfrm>
          <a:prstGeom prst="rect">
            <a:avLst/>
          </a:prstGeom>
          <a:noFill/>
        </p:spPr>
        <p:txBody>
          <a:bodyPr wrap="square" rtlCol="0">
            <a:spAutoFit/>
          </a:bodyPr>
          <a:lstStyle/>
          <a:p>
            <a:r>
              <a:rPr lang="en-GB" sz="2400" dirty="0"/>
              <a:t>Typical verbs: responds, detects, adjusts, distinguishes, identifies, relates, selects</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113120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2987824" y="836712"/>
            <a:ext cx="3024336" cy="516487"/>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Sets / Mindsets</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2128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Willingness and readiness to act; a ‘state of mind’ that allows a person to adapt physical tasks</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564904"/>
            <a:ext cx="7560840" cy="1200329"/>
          </a:xfrm>
          <a:prstGeom prst="rect">
            <a:avLst/>
          </a:prstGeom>
          <a:noFill/>
        </p:spPr>
        <p:txBody>
          <a:bodyPr wrap="square" rtlCol="0">
            <a:spAutoFit/>
          </a:bodyPr>
          <a:lstStyle/>
          <a:p>
            <a:r>
              <a:rPr lang="en-GB" sz="2400" dirty="0"/>
              <a:t>e.g. knowing and performing a set a steps in a process, identifying one’s own abilities and areas for development, willingness to learn new procedures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1200329"/>
          </a:xfrm>
          <a:prstGeom prst="rect">
            <a:avLst/>
          </a:prstGeom>
          <a:noFill/>
        </p:spPr>
        <p:txBody>
          <a:bodyPr wrap="square" rtlCol="0">
            <a:spAutoFit/>
          </a:bodyPr>
          <a:lstStyle/>
          <a:p>
            <a:pPr algn="ctr"/>
            <a:r>
              <a:rPr lang="en-GB" sz="2400" i="1" dirty="0"/>
              <a:t>Example: prepare the individual correctly according to the requirements of the activity to be carried out, ensuring effective infection control at all times in accordance with clinical governance*</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871787"/>
            <a:ext cx="7560840" cy="830997"/>
          </a:xfrm>
          <a:prstGeom prst="rect">
            <a:avLst/>
          </a:prstGeom>
          <a:noFill/>
        </p:spPr>
        <p:txBody>
          <a:bodyPr wrap="square" rtlCol="0">
            <a:spAutoFit/>
          </a:bodyPr>
          <a:lstStyle/>
          <a:p>
            <a:r>
              <a:rPr lang="en-GB" sz="2400" dirty="0"/>
              <a:t>Typical verbs: prepares, displays, explains, moves, proceeds, reacts, shows, states, volunteers.</a:t>
            </a:r>
          </a:p>
        </p:txBody>
      </p:sp>
      <p:sp>
        <p:nvSpPr>
          <p:cNvPr id="9" name="TextBox 8">
            <a:extLst>
              <a:ext uri="{FF2B5EF4-FFF2-40B4-BE49-F238E27FC236}">
                <a16:creationId xmlns:a16="http://schemas.microsoft.com/office/drawing/2014/main" id="{C6FB1DAA-3CEF-4B1B-A3FF-EA2DE4261D62}"/>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61448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2987824" y="836712"/>
            <a:ext cx="3024336"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Guided Response</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38132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First stage of learning a complex task</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420888"/>
            <a:ext cx="7560840" cy="830997"/>
          </a:xfrm>
          <a:prstGeom prst="rect">
            <a:avLst/>
          </a:prstGeom>
          <a:noFill/>
        </p:spPr>
        <p:txBody>
          <a:bodyPr wrap="square" rtlCol="0">
            <a:spAutoFit/>
          </a:bodyPr>
          <a:lstStyle/>
          <a:p>
            <a:r>
              <a:rPr lang="en-GB" sz="2400" dirty="0"/>
              <a:t>e.g. imitating the actions of another person, working by ‘trial and error’, practicing a new task, following a recipe</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830997"/>
          </a:xfrm>
          <a:prstGeom prst="rect">
            <a:avLst/>
          </a:prstGeom>
          <a:noFill/>
        </p:spPr>
        <p:txBody>
          <a:bodyPr wrap="square" rtlCol="0">
            <a:spAutoFit/>
          </a:bodyPr>
          <a:lstStyle/>
          <a:p>
            <a:pPr algn="ctr"/>
            <a:r>
              <a:rPr lang="en-GB" sz="2400" i="1" dirty="0"/>
              <a:t>Example: follow the instructions given by your supervisor in order to successfully assemble a hoist </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871787"/>
            <a:ext cx="7560840" cy="461665"/>
          </a:xfrm>
          <a:prstGeom prst="rect">
            <a:avLst/>
          </a:prstGeom>
          <a:noFill/>
        </p:spPr>
        <p:txBody>
          <a:bodyPr wrap="square" rtlCol="0">
            <a:spAutoFit/>
          </a:bodyPr>
          <a:lstStyle/>
          <a:p>
            <a:r>
              <a:rPr lang="en-GB" sz="2400" dirty="0"/>
              <a:t>Typical verbs: repeat, copy, trace, follow, respond, react</a:t>
            </a:r>
          </a:p>
        </p:txBody>
      </p:sp>
    </p:spTree>
    <p:extLst>
      <p:ext uri="{BB962C8B-B14F-4D97-AF65-F5344CB8AC3E}">
        <p14:creationId xmlns:p14="http://schemas.microsoft.com/office/powerpoint/2010/main" val="211618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2987824" y="836712"/>
            <a:ext cx="3024336"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Mechanism</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5877272"/>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Intermediate stage of learning a complex task</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420888"/>
            <a:ext cx="7560840" cy="1200329"/>
          </a:xfrm>
          <a:prstGeom prst="rect">
            <a:avLst/>
          </a:prstGeom>
          <a:noFill/>
        </p:spPr>
        <p:txBody>
          <a:bodyPr wrap="square" rtlCol="0">
            <a:spAutoFit/>
          </a:bodyPr>
          <a:lstStyle/>
          <a:p>
            <a:r>
              <a:rPr lang="en-GB" sz="2400" dirty="0"/>
              <a:t>e.g. performing tasks with confidence and proficiency, working without instruction, learned responses become habitual</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830997"/>
          </a:xfrm>
          <a:prstGeom prst="rect">
            <a:avLst/>
          </a:prstGeom>
          <a:noFill/>
        </p:spPr>
        <p:txBody>
          <a:bodyPr wrap="square" rtlCol="0">
            <a:spAutoFit/>
          </a:bodyPr>
          <a:lstStyle/>
          <a:p>
            <a:pPr algn="ctr"/>
            <a:r>
              <a:rPr lang="en-GB" sz="2400" i="1" dirty="0"/>
              <a:t>Example: prepare the environment so that it makes eating and drinking</a:t>
            </a:r>
          </a:p>
          <a:p>
            <a:pPr algn="ctr"/>
            <a:r>
              <a:rPr lang="en-GB" sz="2400" i="1" dirty="0"/>
              <a:t>enjoyable and safe*</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871787"/>
            <a:ext cx="7560840" cy="830997"/>
          </a:xfrm>
          <a:prstGeom prst="rect">
            <a:avLst/>
          </a:prstGeom>
          <a:noFill/>
        </p:spPr>
        <p:txBody>
          <a:bodyPr wrap="square" rtlCol="0">
            <a:spAutoFit/>
          </a:bodyPr>
          <a:lstStyle/>
          <a:p>
            <a:r>
              <a:rPr lang="en-GB" sz="2400" dirty="0"/>
              <a:t>Typical verbs: assemble, construct, dismantle, display, organise, manipulate, prepare</a:t>
            </a:r>
          </a:p>
        </p:txBody>
      </p:sp>
      <p:sp>
        <p:nvSpPr>
          <p:cNvPr id="9" name="TextBox 8">
            <a:extLst>
              <a:ext uri="{FF2B5EF4-FFF2-40B4-BE49-F238E27FC236}">
                <a16:creationId xmlns:a16="http://schemas.microsoft.com/office/drawing/2014/main" id="{6565BB04-EF2F-4846-BD84-8653F0BF80C1}"/>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2838519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2627784" y="836712"/>
            <a:ext cx="3744416"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Complex overt response</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84004"/>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skilful performance of physical activities or tasks; ability to operate quickly and precisely; highly coordinated performance</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525995"/>
            <a:ext cx="7560840" cy="1200329"/>
          </a:xfrm>
          <a:prstGeom prst="rect">
            <a:avLst/>
          </a:prstGeom>
          <a:noFill/>
        </p:spPr>
        <p:txBody>
          <a:bodyPr wrap="square" rtlCol="0">
            <a:spAutoFit/>
          </a:bodyPr>
          <a:lstStyle/>
          <a:p>
            <a:r>
              <a:rPr lang="en-GB" sz="2400" dirty="0"/>
              <a:t>e.g. operating a piece of technical equipment effectively and efficiently, performing tasks independently with the minimum of time/energy expended</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1200329"/>
          </a:xfrm>
          <a:prstGeom prst="rect">
            <a:avLst/>
          </a:prstGeom>
          <a:noFill/>
        </p:spPr>
        <p:txBody>
          <a:bodyPr wrap="square" rtlCol="0">
            <a:spAutoFit/>
          </a:bodyPr>
          <a:lstStyle/>
          <a:p>
            <a:pPr algn="ctr"/>
            <a:r>
              <a:rPr lang="en-GB" sz="2400" i="1" dirty="0"/>
              <a:t>Example: provide support to enable the individual to eat and drink with</a:t>
            </a:r>
          </a:p>
          <a:p>
            <a:pPr algn="ctr"/>
            <a:r>
              <a:rPr lang="en-GB" sz="2400" i="1" dirty="0"/>
              <a:t>comfort, respect and dignity, using appropriate utensils and any</a:t>
            </a:r>
          </a:p>
          <a:p>
            <a:pPr algn="ctr"/>
            <a:r>
              <a:rPr lang="en-GB" sz="2400" i="1" dirty="0"/>
              <a:t>specialist equipment *</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871787"/>
            <a:ext cx="7560840" cy="830997"/>
          </a:xfrm>
          <a:prstGeom prst="rect">
            <a:avLst/>
          </a:prstGeom>
          <a:noFill/>
        </p:spPr>
        <p:txBody>
          <a:bodyPr wrap="square" rtlCol="0">
            <a:spAutoFit/>
          </a:bodyPr>
          <a:lstStyle/>
          <a:p>
            <a:r>
              <a:rPr lang="en-GB" sz="2400" dirty="0"/>
              <a:t>Typical verbs: assemble, construct, dismantle, display, organise, manipulate, prepare</a:t>
            </a:r>
          </a:p>
        </p:txBody>
      </p:sp>
      <p:sp>
        <p:nvSpPr>
          <p:cNvPr id="9" name="TextBox 8">
            <a:extLst>
              <a:ext uri="{FF2B5EF4-FFF2-40B4-BE49-F238E27FC236}">
                <a16:creationId xmlns:a16="http://schemas.microsoft.com/office/drawing/2014/main" id="{DEA4E88E-A751-4BCE-B2F7-77C163EC5BBD}"/>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279960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131840" y="836712"/>
            <a:ext cx="2736304" cy="516487"/>
          </a:xfrm>
          <a:prstGeom prst="roundRect">
            <a:avLst/>
          </a:prstGeom>
          <a:solidFill>
            <a:srgbClr val="FF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6. Adaptation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2128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Person has well developed skills and can adapt their performance in order to meet new challenges</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525995"/>
            <a:ext cx="7560840" cy="830997"/>
          </a:xfrm>
          <a:prstGeom prst="rect">
            <a:avLst/>
          </a:prstGeom>
          <a:noFill/>
        </p:spPr>
        <p:txBody>
          <a:bodyPr wrap="square" rtlCol="0">
            <a:spAutoFit/>
          </a:bodyPr>
          <a:lstStyle/>
          <a:p>
            <a:r>
              <a:rPr lang="en-GB" sz="2400" dirty="0"/>
              <a:t>e.g. Responds effectively to unexpected experiences. Modifies behaviours to meet the needs of the client.</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830997"/>
          </a:xfrm>
          <a:prstGeom prst="rect">
            <a:avLst/>
          </a:prstGeom>
          <a:noFill/>
        </p:spPr>
        <p:txBody>
          <a:bodyPr wrap="square" rtlCol="0">
            <a:spAutoFit/>
          </a:bodyPr>
          <a:lstStyle/>
          <a:p>
            <a:pPr algn="ctr"/>
            <a:r>
              <a:rPr lang="en-GB" sz="2400" i="1" dirty="0"/>
              <a:t>Example: explore and select methods with the individual that are most likely to be effective*</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31640" y="3871787"/>
            <a:ext cx="7560840" cy="830997"/>
          </a:xfrm>
          <a:prstGeom prst="rect">
            <a:avLst/>
          </a:prstGeom>
          <a:noFill/>
        </p:spPr>
        <p:txBody>
          <a:bodyPr wrap="square" rtlCol="0">
            <a:spAutoFit/>
          </a:bodyPr>
          <a:lstStyle/>
          <a:p>
            <a:r>
              <a:rPr lang="en-GB" sz="2400" dirty="0"/>
              <a:t>Typical verbs: explores, adapts, alters, changes, rearranges, reorganizes, revises, varies.</a:t>
            </a:r>
          </a:p>
        </p:txBody>
      </p:sp>
      <p:sp>
        <p:nvSpPr>
          <p:cNvPr id="9" name="TextBox 8">
            <a:extLst>
              <a:ext uri="{FF2B5EF4-FFF2-40B4-BE49-F238E27FC236}">
                <a16:creationId xmlns:a16="http://schemas.microsoft.com/office/drawing/2014/main" id="{9E54B6CF-BFE0-4CDE-9687-93587B759D7C}"/>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17893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pPr eaLnBrk="1" hangingPunct="1"/>
            <a:r>
              <a:rPr lang="en-GB" altLang="en-US" dirty="0"/>
              <a:t>Psychomotor domain</a:t>
            </a:r>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131840" y="836712"/>
            <a:ext cx="2736304" cy="51648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7. Origination</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21288"/>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Ability to create new sequences of actions to perform a task more effectively; devising a completely new physical task</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525995"/>
            <a:ext cx="7560840" cy="1200329"/>
          </a:xfrm>
          <a:prstGeom prst="rect">
            <a:avLst/>
          </a:prstGeom>
          <a:noFill/>
        </p:spPr>
        <p:txBody>
          <a:bodyPr wrap="square" rtlCol="0">
            <a:spAutoFit/>
          </a:bodyPr>
          <a:lstStyle/>
          <a:p>
            <a:r>
              <a:rPr lang="en-GB" sz="2400" dirty="0"/>
              <a:t>e.g. Constructs a new set or pattern of movements organized around an original concept or theory. Develops a new and effective training programme.</a:t>
            </a:r>
          </a:p>
        </p:txBody>
      </p:sp>
      <p:sp>
        <p:nvSpPr>
          <p:cNvPr id="18" name="TextBox 17">
            <a:extLst>
              <a:ext uri="{FF2B5EF4-FFF2-40B4-BE49-F238E27FC236}">
                <a16:creationId xmlns:a16="http://schemas.microsoft.com/office/drawing/2014/main" id="{31A20C28-5994-425A-AF74-18053214B98F}"/>
              </a:ext>
            </a:extLst>
          </p:cNvPr>
          <p:cNvSpPr txBox="1"/>
          <p:nvPr/>
        </p:nvSpPr>
        <p:spPr>
          <a:xfrm>
            <a:off x="-21704" y="4843612"/>
            <a:ext cx="9001000" cy="830997"/>
          </a:xfrm>
          <a:prstGeom prst="rect">
            <a:avLst/>
          </a:prstGeom>
          <a:noFill/>
        </p:spPr>
        <p:txBody>
          <a:bodyPr wrap="square" rtlCol="0">
            <a:spAutoFit/>
          </a:bodyPr>
          <a:lstStyle/>
          <a:p>
            <a:pPr algn="ctr"/>
            <a:r>
              <a:rPr lang="en-GB" sz="2400" i="1" dirty="0"/>
              <a:t>Example: devising a new way of turning a patient to minimise pressure sores</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29882" y="3894147"/>
            <a:ext cx="7560840" cy="830997"/>
          </a:xfrm>
          <a:prstGeom prst="rect">
            <a:avLst/>
          </a:prstGeom>
          <a:noFill/>
        </p:spPr>
        <p:txBody>
          <a:bodyPr wrap="square" rtlCol="0">
            <a:spAutoFit/>
          </a:bodyPr>
          <a:lstStyle/>
          <a:p>
            <a:r>
              <a:rPr lang="en-GB" sz="2400" dirty="0"/>
              <a:t>Typical verbs: originates, builds, devises, composes, constructs, creates, designs, initiates.</a:t>
            </a:r>
          </a:p>
        </p:txBody>
      </p:sp>
    </p:spTree>
    <p:extLst>
      <p:ext uri="{BB962C8B-B14F-4D97-AF65-F5344CB8AC3E}">
        <p14:creationId xmlns:p14="http://schemas.microsoft.com/office/powerpoint/2010/main" val="303406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C765C-E9DE-42B2-9006-495519328FE4}"/>
              </a:ext>
            </a:extLst>
          </p:cNvPr>
          <p:cNvSpPr>
            <a:spLocks noGrp="1"/>
          </p:cNvSpPr>
          <p:nvPr>
            <p:ph type="title"/>
          </p:nvPr>
        </p:nvSpPr>
        <p:spPr>
          <a:xfrm>
            <a:off x="457200" y="116632"/>
            <a:ext cx="8229600" cy="636979"/>
          </a:xfrm>
        </p:spPr>
        <p:txBody>
          <a:bodyPr>
            <a:normAutofit fontScale="90000"/>
          </a:bodyPr>
          <a:lstStyle/>
          <a:p>
            <a:r>
              <a:rPr lang="en-GB" dirty="0"/>
              <a:t>Affective Domain</a:t>
            </a:r>
          </a:p>
        </p:txBody>
      </p:sp>
      <p:sp>
        <p:nvSpPr>
          <p:cNvPr id="3" name="TextBox 2">
            <a:extLst>
              <a:ext uri="{FF2B5EF4-FFF2-40B4-BE49-F238E27FC236}">
                <a16:creationId xmlns:a16="http://schemas.microsoft.com/office/drawing/2014/main" id="{EDB1AB1F-2C30-40EC-9778-21349E220499}"/>
              </a:ext>
            </a:extLst>
          </p:cNvPr>
          <p:cNvSpPr txBox="1"/>
          <p:nvPr/>
        </p:nvSpPr>
        <p:spPr>
          <a:xfrm>
            <a:off x="323528" y="1052736"/>
            <a:ext cx="8640960" cy="4893647"/>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This domain deals with the development of positive attitudes, emotions and feelings</a:t>
            </a:r>
          </a:p>
          <a:p>
            <a:pPr marL="457200" indent="-457200">
              <a:spcBef>
                <a:spcPts val="1200"/>
              </a:spcBef>
              <a:spcAft>
                <a:spcPts val="600"/>
              </a:spcAft>
              <a:buFont typeface="Arial" panose="020B0604020202020204" pitchFamily="34" charset="0"/>
              <a:buChar char="•"/>
            </a:pPr>
            <a:r>
              <a:rPr lang="en-GB" sz="2800" dirty="0"/>
              <a:t>Therefore it covers what we might call empathy, understanding and ‘emotional intelligence’</a:t>
            </a:r>
          </a:p>
          <a:p>
            <a:pPr marL="457200" indent="-457200">
              <a:spcBef>
                <a:spcPts val="1200"/>
              </a:spcBef>
              <a:spcAft>
                <a:spcPts val="600"/>
              </a:spcAft>
              <a:buFont typeface="Arial" panose="020B0604020202020204" pitchFamily="34" charset="0"/>
              <a:buChar char="•"/>
            </a:pPr>
            <a:r>
              <a:rPr lang="en-GB" sz="2800" dirty="0"/>
              <a:t>In some careers this is a very important domain (e.g. counselling)</a:t>
            </a:r>
          </a:p>
          <a:p>
            <a:pPr marL="457200" indent="-457200">
              <a:spcBef>
                <a:spcPts val="1200"/>
              </a:spcBef>
              <a:spcAft>
                <a:spcPts val="600"/>
              </a:spcAft>
              <a:buFont typeface="Arial" panose="020B0604020202020204" pitchFamily="34" charset="0"/>
              <a:buChar char="•"/>
            </a:pPr>
            <a:r>
              <a:rPr lang="en-GB" sz="2800" dirty="0"/>
              <a:t>However, all jobs involve some affective elements</a:t>
            </a:r>
          </a:p>
          <a:p>
            <a:pPr marL="457200" indent="-457200">
              <a:spcBef>
                <a:spcPts val="1200"/>
              </a:spcBef>
              <a:spcAft>
                <a:spcPts val="600"/>
              </a:spcAft>
              <a:buFont typeface="Arial" panose="020B0604020202020204" pitchFamily="34" charset="0"/>
              <a:buChar char="•"/>
            </a:pPr>
            <a:r>
              <a:rPr lang="en-GB" sz="2800" dirty="0"/>
              <a:t>However, this domain is probably the most difficult to assess</a:t>
            </a:r>
          </a:p>
        </p:txBody>
      </p:sp>
    </p:spTree>
    <p:extLst>
      <p:ext uri="{BB962C8B-B14F-4D97-AF65-F5344CB8AC3E}">
        <p14:creationId xmlns:p14="http://schemas.microsoft.com/office/powerpoint/2010/main" val="116657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C765C-E9DE-42B2-9006-495519328FE4}"/>
              </a:ext>
            </a:extLst>
          </p:cNvPr>
          <p:cNvSpPr>
            <a:spLocks noGrp="1"/>
          </p:cNvSpPr>
          <p:nvPr>
            <p:ph type="title"/>
          </p:nvPr>
        </p:nvSpPr>
        <p:spPr>
          <a:xfrm>
            <a:off x="457200" y="116632"/>
            <a:ext cx="8229600" cy="636979"/>
          </a:xfrm>
        </p:spPr>
        <p:txBody>
          <a:bodyPr>
            <a:normAutofit fontScale="90000"/>
          </a:bodyPr>
          <a:lstStyle/>
          <a:p>
            <a:r>
              <a:rPr lang="en-GB" dirty="0"/>
              <a:t>Affective Domain</a:t>
            </a:r>
          </a:p>
        </p:txBody>
      </p:sp>
      <p:sp>
        <p:nvSpPr>
          <p:cNvPr id="4" name="Rectangle: Rounded Corners 3">
            <a:extLst>
              <a:ext uri="{FF2B5EF4-FFF2-40B4-BE49-F238E27FC236}">
                <a16:creationId xmlns:a16="http://schemas.microsoft.com/office/drawing/2014/main" id="{06B0B459-7BE6-46E4-B756-8E677FC07DF5}"/>
              </a:ext>
            </a:extLst>
          </p:cNvPr>
          <p:cNvSpPr/>
          <p:nvPr/>
        </p:nvSpPr>
        <p:spPr>
          <a:xfrm>
            <a:off x="335969" y="4840320"/>
            <a:ext cx="3456384"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Receiving</a:t>
            </a:r>
          </a:p>
        </p:txBody>
      </p:sp>
      <p:sp>
        <p:nvSpPr>
          <p:cNvPr id="5" name="Rectangle: Rounded Corners 4">
            <a:extLst>
              <a:ext uri="{FF2B5EF4-FFF2-40B4-BE49-F238E27FC236}">
                <a16:creationId xmlns:a16="http://schemas.microsoft.com/office/drawing/2014/main" id="{32D888EA-6328-4949-AFCF-E370A15A57B7}"/>
              </a:ext>
            </a:extLst>
          </p:cNvPr>
          <p:cNvSpPr/>
          <p:nvPr/>
        </p:nvSpPr>
        <p:spPr>
          <a:xfrm>
            <a:off x="1272073" y="3936621"/>
            <a:ext cx="3456384" cy="51648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Responding</a:t>
            </a:r>
          </a:p>
        </p:txBody>
      </p:sp>
      <p:sp>
        <p:nvSpPr>
          <p:cNvPr id="6" name="Rectangle: Rounded Corners 5">
            <a:extLst>
              <a:ext uri="{FF2B5EF4-FFF2-40B4-BE49-F238E27FC236}">
                <a16:creationId xmlns:a16="http://schemas.microsoft.com/office/drawing/2014/main" id="{FB591FF3-0713-4700-9F55-21435962AC2C}"/>
              </a:ext>
            </a:extLst>
          </p:cNvPr>
          <p:cNvSpPr/>
          <p:nvPr/>
        </p:nvSpPr>
        <p:spPr>
          <a:xfrm>
            <a:off x="2496209" y="3032922"/>
            <a:ext cx="3456384"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Valuing</a:t>
            </a:r>
          </a:p>
        </p:txBody>
      </p:sp>
      <p:sp>
        <p:nvSpPr>
          <p:cNvPr id="7" name="Rectangle: Rounded Corners 6">
            <a:extLst>
              <a:ext uri="{FF2B5EF4-FFF2-40B4-BE49-F238E27FC236}">
                <a16:creationId xmlns:a16="http://schemas.microsoft.com/office/drawing/2014/main" id="{F8E5EEFC-086A-4A08-8D7C-CB51022272B6}"/>
              </a:ext>
            </a:extLst>
          </p:cNvPr>
          <p:cNvSpPr/>
          <p:nvPr/>
        </p:nvSpPr>
        <p:spPr>
          <a:xfrm>
            <a:off x="3593097" y="2261319"/>
            <a:ext cx="3456384"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Organising</a:t>
            </a:r>
          </a:p>
        </p:txBody>
      </p:sp>
      <p:sp>
        <p:nvSpPr>
          <p:cNvPr id="8" name="Rectangle: Rounded Corners 7">
            <a:extLst>
              <a:ext uri="{FF2B5EF4-FFF2-40B4-BE49-F238E27FC236}">
                <a16:creationId xmlns:a16="http://schemas.microsoft.com/office/drawing/2014/main" id="{3AB9F3A8-1D40-436B-A7F8-6C26C254E586}"/>
              </a:ext>
            </a:extLst>
          </p:cNvPr>
          <p:cNvSpPr/>
          <p:nvPr/>
        </p:nvSpPr>
        <p:spPr>
          <a:xfrm>
            <a:off x="4584441" y="1340768"/>
            <a:ext cx="3456384"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Characterising</a:t>
            </a:r>
          </a:p>
        </p:txBody>
      </p:sp>
      <p:sp>
        <p:nvSpPr>
          <p:cNvPr id="9" name="TextBox 8">
            <a:extLst>
              <a:ext uri="{FF2B5EF4-FFF2-40B4-BE49-F238E27FC236}">
                <a16:creationId xmlns:a16="http://schemas.microsoft.com/office/drawing/2014/main" id="{EDEA1DC6-C919-4578-BFF1-50618FF89008}"/>
              </a:ext>
            </a:extLst>
          </p:cNvPr>
          <p:cNvSpPr txBox="1"/>
          <p:nvPr/>
        </p:nvSpPr>
        <p:spPr>
          <a:xfrm>
            <a:off x="4162737" y="5704416"/>
            <a:ext cx="4536504" cy="369332"/>
          </a:xfrm>
          <a:prstGeom prst="rect">
            <a:avLst/>
          </a:prstGeom>
          <a:noFill/>
        </p:spPr>
        <p:txBody>
          <a:bodyPr wrap="square" rtlCol="0">
            <a:spAutoFit/>
          </a:bodyPr>
          <a:lstStyle/>
          <a:p>
            <a:r>
              <a:rPr lang="en-GB" dirty="0"/>
              <a:t>Based on (Anderson and Krathwohl, 2001)</a:t>
            </a:r>
          </a:p>
        </p:txBody>
      </p:sp>
    </p:spTree>
    <p:extLst>
      <p:ext uri="{BB962C8B-B14F-4D97-AF65-F5344CB8AC3E}">
        <p14:creationId xmlns:p14="http://schemas.microsoft.com/office/powerpoint/2010/main" val="2094823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1. Receiving</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Being aware of or ‘attending’ to aspects of your environment; open to experiencing new things; giving attention to others</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796851"/>
            <a:ext cx="7560840" cy="1200329"/>
          </a:xfrm>
          <a:prstGeom prst="rect">
            <a:avLst/>
          </a:prstGeom>
          <a:noFill/>
        </p:spPr>
        <p:txBody>
          <a:bodyPr wrap="square" rtlCol="0">
            <a:spAutoFit/>
          </a:bodyPr>
          <a:lstStyle/>
          <a:p>
            <a:r>
              <a:rPr lang="en-GB" sz="2400" dirty="0"/>
              <a:t>e.g. paying attention to your surroundings and recognising and remembering what others are saying or doing, this is essential in all learning but on its own is not effective</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4797152"/>
            <a:ext cx="9001000" cy="1200329"/>
          </a:xfrm>
          <a:prstGeom prst="rect">
            <a:avLst/>
          </a:prstGeom>
          <a:noFill/>
        </p:spPr>
        <p:txBody>
          <a:bodyPr wrap="square" rtlCol="0">
            <a:spAutoFit/>
          </a:bodyPr>
          <a:lstStyle/>
          <a:p>
            <a:pPr algn="ctr"/>
            <a:r>
              <a:rPr lang="en-GB" sz="2400" i="1" dirty="0"/>
              <a:t>Example: work with the individual, key people and others to identify the level of support the individual requires and prefers when eating and</a:t>
            </a:r>
          </a:p>
          <a:p>
            <a:pPr algn="ctr"/>
            <a:r>
              <a:rPr lang="en-GB" sz="2400" i="1" dirty="0"/>
              <a:t>drinking*</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51450" y="4061970"/>
            <a:ext cx="7560840" cy="461665"/>
          </a:xfrm>
          <a:prstGeom prst="rect">
            <a:avLst/>
          </a:prstGeom>
          <a:noFill/>
        </p:spPr>
        <p:txBody>
          <a:bodyPr wrap="square" rtlCol="0">
            <a:spAutoFit/>
          </a:bodyPr>
          <a:lstStyle/>
          <a:p>
            <a:r>
              <a:rPr lang="en-GB" sz="2400" dirty="0"/>
              <a:t>Typical verbs: ask, select, identify, listen. recognise</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
        <p:nvSpPr>
          <p:cNvPr id="13" name="Title 1">
            <a:extLst>
              <a:ext uri="{FF2B5EF4-FFF2-40B4-BE49-F238E27FC236}">
                <a16:creationId xmlns:a16="http://schemas.microsoft.com/office/drawing/2014/main" id="{A88C765C-E9DE-42B2-9006-495519328FE4}"/>
              </a:ext>
            </a:extLst>
          </p:cNvPr>
          <p:cNvSpPr>
            <a:spLocks noGrp="1"/>
          </p:cNvSpPr>
          <p:nvPr>
            <p:ph type="title"/>
          </p:nvPr>
        </p:nvSpPr>
        <p:spPr>
          <a:xfrm>
            <a:off x="457200" y="116632"/>
            <a:ext cx="8229600" cy="636979"/>
          </a:xfrm>
        </p:spPr>
        <p:txBody>
          <a:bodyPr>
            <a:normAutofit fontScale="90000"/>
          </a:bodyPr>
          <a:lstStyle/>
          <a:p>
            <a:r>
              <a:rPr lang="en-GB" dirty="0"/>
              <a:t>Affective Domain</a:t>
            </a:r>
          </a:p>
        </p:txBody>
      </p:sp>
    </p:spTree>
    <p:extLst>
      <p:ext uri="{BB962C8B-B14F-4D97-AF65-F5344CB8AC3E}">
        <p14:creationId xmlns:p14="http://schemas.microsoft.com/office/powerpoint/2010/main" val="4269883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r>
              <a:rPr lang="en-GB" dirty="0"/>
              <a:t>Affective Domain</a:t>
            </a:r>
            <a:endParaRPr lang="en-GB" altLang="en-US" dirty="0"/>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2. Responding</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Actively participating in a process; establishing a two-way communication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420888"/>
            <a:ext cx="7560840" cy="830997"/>
          </a:xfrm>
          <a:prstGeom prst="rect">
            <a:avLst/>
          </a:prstGeom>
          <a:noFill/>
        </p:spPr>
        <p:txBody>
          <a:bodyPr wrap="square" rtlCol="0">
            <a:spAutoFit/>
          </a:bodyPr>
          <a:lstStyle/>
          <a:p>
            <a:r>
              <a:rPr lang="en-GB" sz="2400" dirty="0"/>
              <a:t>e.g. Reacts to a stimulus (e.g. what someone else has said or done); volunteers information based on conversation</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4725144"/>
            <a:ext cx="9001000" cy="1200329"/>
          </a:xfrm>
          <a:prstGeom prst="rect">
            <a:avLst/>
          </a:prstGeom>
          <a:noFill/>
        </p:spPr>
        <p:txBody>
          <a:bodyPr wrap="square" rtlCol="0">
            <a:spAutoFit/>
          </a:bodyPr>
          <a:lstStyle/>
          <a:p>
            <a:pPr algn="ctr"/>
            <a:r>
              <a:rPr lang="en-GB" sz="2400" i="1" dirty="0"/>
              <a:t>Example: respond appropriately to questions and issues raised about the food and drink the individual is about to consume, their diet and any dietary needs and preferences*</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51450" y="3717032"/>
            <a:ext cx="7560840" cy="461665"/>
          </a:xfrm>
          <a:prstGeom prst="rect">
            <a:avLst/>
          </a:prstGeom>
          <a:noFill/>
        </p:spPr>
        <p:txBody>
          <a:bodyPr wrap="square" rtlCol="0">
            <a:spAutoFit/>
          </a:bodyPr>
          <a:lstStyle/>
          <a:p>
            <a:r>
              <a:rPr lang="en-GB" sz="2400" dirty="0"/>
              <a:t>Typical verbs: respond to, assist, perform, help, practice</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134343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r>
              <a:rPr lang="en-GB" dirty="0"/>
              <a:t>Affective Domain</a:t>
            </a:r>
            <a:endParaRPr lang="en-GB" altLang="en-US" dirty="0"/>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3. Valuing</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Ascribing value to a process, object, phenomenon or piece of information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420888"/>
            <a:ext cx="7560840" cy="1200329"/>
          </a:xfrm>
          <a:prstGeom prst="rect">
            <a:avLst/>
          </a:prstGeom>
          <a:noFill/>
        </p:spPr>
        <p:txBody>
          <a:bodyPr wrap="square" rtlCol="0">
            <a:spAutoFit/>
          </a:bodyPr>
          <a:lstStyle/>
          <a:p>
            <a:r>
              <a:rPr lang="en-GB" sz="2400" dirty="0"/>
              <a:t>e.g. associating some value or values to information acquired; assessing the importance of information acquired; conforms to appropriate behaviours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4725144"/>
            <a:ext cx="9001000" cy="830997"/>
          </a:xfrm>
          <a:prstGeom prst="rect">
            <a:avLst/>
          </a:prstGeom>
          <a:noFill/>
        </p:spPr>
        <p:txBody>
          <a:bodyPr wrap="square" rtlCol="0">
            <a:spAutoFit/>
          </a:bodyPr>
          <a:lstStyle/>
          <a:p>
            <a:pPr algn="ctr"/>
            <a:r>
              <a:rPr lang="en-GB" sz="2400" i="1" dirty="0"/>
              <a:t>Example: Understanding your own background, experiences and beliefs that may affect the way you work*</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51450" y="3717032"/>
            <a:ext cx="7560840" cy="830997"/>
          </a:xfrm>
          <a:prstGeom prst="rect">
            <a:avLst/>
          </a:prstGeom>
          <a:noFill/>
        </p:spPr>
        <p:txBody>
          <a:bodyPr wrap="square" rtlCol="0">
            <a:spAutoFit/>
          </a:bodyPr>
          <a:lstStyle/>
          <a:p>
            <a:r>
              <a:rPr lang="en-GB" sz="2400" dirty="0"/>
              <a:t>Typical verbs: select, differentiate, demonstrate, justify, propose</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152207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r>
              <a:rPr lang="en-GB" dirty="0"/>
              <a:t>Affective Domain</a:t>
            </a:r>
            <a:endParaRPr lang="en-GB" altLang="en-US" dirty="0"/>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4. Organising</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Relating or comparing different experiences and values; elaborating on what is already known</a:t>
            </a:r>
          </a:p>
        </p:txBody>
      </p:sp>
      <p:sp>
        <p:nvSpPr>
          <p:cNvPr id="14" name="TextBox 13">
            <a:extLst>
              <a:ext uri="{FF2B5EF4-FFF2-40B4-BE49-F238E27FC236}">
                <a16:creationId xmlns:a16="http://schemas.microsoft.com/office/drawing/2014/main" id="{28A2D2F0-C3D4-4A75-A855-BF681C658A45}"/>
              </a:ext>
            </a:extLst>
          </p:cNvPr>
          <p:cNvSpPr txBox="1"/>
          <p:nvPr/>
        </p:nvSpPr>
        <p:spPr>
          <a:xfrm>
            <a:off x="1331640" y="2420888"/>
            <a:ext cx="7560840" cy="830997"/>
          </a:xfrm>
          <a:prstGeom prst="rect">
            <a:avLst/>
          </a:prstGeom>
          <a:noFill/>
        </p:spPr>
        <p:txBody>
          <a:bodyPr wrap="square" rtlCol="0">
            <a:spAutoFit/>
          </a:bodyPr>
          <a:lstStyle/>
          <a:p>
            <a:r>
              <a:rPr lang="en-GB" sz="2400" dirty="0"/>
              <a:t>e.g. accommodating experiences and information from different sources into a coherent ‘schema’</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4725144"/>
            <a:ext cx="9001000" cy="830997"/>
          </a:xfrm>
          <a:prstGeom prst="rect">
            <a:avLst/>
          </a:prstGeom>
          <a:noFill/>
        </p:spPr>
        <p:txBody>
          <a:bodyPr wrap="square" rtlCol="0">
            <a:spAutoFit/>
          </a:bodyPr>
          <a:lstStyle/>
          <a:p>
            <a:pPr algn="ctr"/>
            <a:r>
              <a:rPr lang="en-GB" sz="2400" i="1" dirty="0"/>
              <a:t>Example: Knowledge of what you should do when there are conflicts and dilemmas in your work *</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51450" y="3717032"/>
            <a:ext cx="7560840" cy="830997"/>
          </a:xfrm>
          <a:prstGeom prst="rect">
            <a:avLst/>
          </a:prstGeom>
          <a:noFill/>
        </p:spPr>
        <p:txBody>
          <a:bodyPr wrap="square" rtlCol="0">
            <a:spAutoFit/>
          </a:bodyPr>
          <a:lstStyle/>
          <a:p>
            <a:r>
              <a:rPr lang="en-GB" sz="2400" dirty="0"/>
              <a:t>Typical verbs: organise, formulate, arrange, combine, modify, compare</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202647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317B26B-4443-4F04-9E98-BA1CDA353A0E}"/>
              </a:ext>
            </a:extLst>
          </p:cNvPr>
          <p:cNvSpPr>
            <a:spLocks noGrp="1" noChangeArrowheads="1"/>
          </p:cNvSpPr>
          <p:nvPr>
            <p:ph type="title"/>
          </p:nvPr>
        </p:nvSpPr>
        <p:spPr>
          <a:xfrm>
            <a:off x="457200" y="0"/>
            <a:ext cx="8229600" cy="778098"/>
          </a:xfrm>
        </p:spPr>
        <p:txBody>
          <a:bodyPr/>
          <a:lstStyle/>
          <a:p>
            <a:r>
              <a:rPr lang="en-GB" dirty="0"/>
              <a:t>Affective Domain</a:t>
            </a:r>
            <a:endParaRPr lang="en-GB" altLang="en-US" dirty="0"/>
          </a:p>
        </p:txBody>
      </p:sp>
      <p:sp>
        <p:nvSpPr>
          <p:cNvPr id="3" name="Rectangle: Rounded Corners 2">
            <a:extLst>
              <a:ext uri="{FF2B5EF4-FFF2-40B4-BE49-F238E27FC236}">
                <a16:creationId xmlns:a16="http://schemas.microsoft.com/office/drawing/2014/main" id="{82FD723A-D580-44CE-A874-AFF7FE117D34}"/>
              </a:ext>
            </a:extLst>
          </p:cNvPr>
          <p:cNvSpPr/>
          <p:nvPr/>
        </p:nvSpPr>
        <p:spPr>
          <a:xfrm>
            <a:off x="3275856" y="836712"/>
            <a:ext cx="2448272" cy="516487"/>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5. Characterising</a:t>
            </a:r>
          </a:p>
        </p:txBody>
      </p:sp>
      <p:sp>
        <p:nvSpPr>
          <p:cNvPr id="12" name="TextBox 11">
            <a:extLst>
              <a:ext uri="{FF2B5EF4-FFF2-40B4-BE49-F238E27FC236}">
                <a16:creationId xmlns:a16="http://schemas.microsoft.com/office/drawing/2014/main" id="{BB68BD41-6951-45FA-B529-3D171BE9F425}"/>
              </a:ext>
            </a:extLst>
          </p:cNvPr>
          <p:cNvSpPr txBox="1"/>
          <p:nvPr/>
        </p:nvSpPr>
        <p:spPr>
          <a:xfrm>
            <a:off x="4150296" y="6093296"/>
            <a:ext cx="4536504" cy="369332"/>
          </a:xfrm>
          <a:prstGeom prst="rect">
            <a:avLst/>
          </a:prstGeom>
          <a:noFill/>
        </p:spPr>
        <p:txBody>
          <a:bodyPr wrap="square" rtlCol="0">
            <a:spAutoFit/>
          </a:bodyPr>
          <a:lstStyle/>
          <a:p>
            <a:r>
              <a:rPr lang="en-GB" dirty="0"/>
              <a:t>Based on (Anderson and Krathwohl, 2001)</a:t>
            </a:r>
          </a:p>
        </p:txBody>
      </p:sp>
      <p:sp>
        <p:nvSpPr>
          <p:cNvPr id="5" name="TextBox 4">
            <a:extLst>
              <a:ext uri="{FF2B5EF4-FFF2-40B4-BE49-F238E27FC236}">
                <a16:creationId xmlns:a16="http://schemas.microsoft.com/office/drawing/2014/main" id="{F07F2AE9-A252-4020-B9F7-D961DB990D1B}"/>
              </a:ext>
            </a:extLst>
          </p:cNvPr>
          <p:cNvSpPr txBox="1"/>
          <p:nvPr/>
        </p:nvSpPr>
        <p:spPr>
          <a:xfrm>
            <a:off x="107504" y="149266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Building abstract knowledge based on already known or understood experiences </a:t>
            </a:r>
          </a:p>
        </p:txBody>
      </p:sp>
      <p:sp>
        <p:nvSpPr>
          <p:cNvPr id="14" name="TextBox 13">
            <a:extLst>
              <a:ext uri="{FF2B5EF4-FFF2-40B4-BE49-F238E27FC236}">
                <a16:creationId xmlns:a16="http://schemas.microsoft.com/office/drawing/2014/main" id="{28A2D2F0-C3D4-4A75-A855-BF681C658A45}"/>
              </a:ext>
            </a:extLst>
          </p:cNvPr>
          <p:cNvSpPr txBox="1"/>
          <p:nvPr/>
        </p:nvSpPr>
        <p:spPr>
          <a:xfrm>
            <a:off x="457200" y="2323662"/>
            <a:ext cx="8453942" cy="1569660"/>
          </a:xfrm>
          <a:prstGeom prst="rect">
            <a:avLst/>
          </a:prstGeom>
          <a:noFill/>
        </p:spPr>
        <p:txBody>
          <a:bodyPr wrap="square" rtlCol="0">
            <a:spAutoFit/>
          </a:bodyPr>
          <a:lstStyle/>
          <a:p>
            <a:r>
              <a:rPr lang="en-GB" sz="2400" dirty="0"/>
              <a:t>e.g. developing internal, professional attitudes and behaviours, articulating a consistent world-view or philosophy,</a:t>
            </a:r>
          </a:p>
          <a:p>
            <a:r>
              <a:rPr lang="en-GB" sz="2400" dirty="0"/>
              <a:t>; analysing complex situations and responding accordingly based on values</a:t>
            </a:r>
          </a:p>
        </p:txBody>
      </p:sp>
      <p:sp>
        <p:nvSpPr>
          <p:cNvPr id="18" name="TextBox 17">
            <a:extLst>
              <a:ext uri="{FF2B5EF4-FFF2-40B4-BE49-F238E27FC236}">
                <a16:creationId xmlns:a16="http://schemas.microsoft.com/office/drawing/2014/main" id="{31A20C28-5994-425A-AF74-18053214B98F}"/>
              </a:ext>
            </a:extLst>
          </p:cNvPr>
          <p:cNvSpPr txBox="1"/>
          <p:nvPr/>
        </p:nvSpPr>
        <p:spPr>
          <a:xfrm>
            <a:off x="-108520" y="4725144"/>
            <a:ext cx="9001000" cy="830997"/>
          </a:xfrm>
          <a:prstGeom prst="rect">
            <a:avLst/>
          </a:prstGeom>
          <a:noFill/>
        </p:spPr>
        <p:txBody>
          <a:bodyPr wrap="square" rtlCol="0">
            <a:spAutoFit/>
          </a:bodyPr>
          <a:lstStyle/>
          <a:p>
            <a:pPr algn="ctr"/>
            <a:r>
              <a:rPr lang="en-GB" sz="2400" i="1" dirty="0"/>
              <a:t>Example: Knowledge of what to do if you have reported concerns but no action is taken to address them*</a:t>
            </a:r>
          </a:p>
        </p:txBody>
      </p:sp>
      <p:sp>
        <p:nvSpPr>
          <p:cNvPr id="22" name="TextBox 21">
            <a:extLst>
              <a:ext uri="{FF2B5EF4-FFF2-40B4-BE49-F238E27FC236}">
                <a16:creationId xmlns:a16="http://schemas.microsoft.com/office/drawing/2014/main" id="{A0B654DB-B6C0-471E-85B3-581F0C853F8D}"/>
              </a:ext>
            </a:extLst>
          </p:cNvPr>
          <p:cNvSpPr txBox="1"/>
          <p:nvPr/>
        </p:nvSpPr>
        <p:spPr>
          <a:xfrm>
            <a:off x="1351450" y="3894147"/>
            <a:ext cx="7560840" cy="461665"/>
          </a:xfrm>
          <a:prstGeom prst="rect">
            <a:avLst/>
          </a:prstGeom>
          <a:noFill/>
        </p:spPr>
        <p:txBody>
          <a:bodyPr wrap="square" rtlCol="0">
            <a:spAutoFit/>
          </a:bodyPr>
          <a:lstStyle/>
          <a:p>
            <a:r>
              <a:rPr lang="en-GB" sz="2400" dirty="0"/>
              <a:t>Typical verbs: act, discriminate, influence, solve, verify</a:t>
            </a:r>
          </a:p>
        </p:txBody>
      </p:sp>
      <p:sp>
        <p:nvSpPr>
          <p:cNvPr id="9" name="TextBox 8">
            <a:extLst>
              <a:ext uri="{FF2B5EF4-FFF2-40B4-BE49-F238E27FC236}">
                <a16:creationId xmlns:a16="http://schemas.microsoft.com/office/drawing/2014/main" id="{7E98E35D-DE11-4027-9653-D50103D41D7B}"/>
              </a:ext>
            </a:extLst>
          </p:cNvPr>
          <p:cNvSpPr txBox="1"/>
          <p:nvPr/>
        </p:nvSpPr>
        <p:spPr>
          <a:xfrm>
            <a:off x="3275856" y="6433893"/>
            <a:ext cx="5410944" cy="369332"/>
          </a:xfrm>
          <a:prstGeom prst="rect">
            <a:avLst/>
          </a:prstGeom>
          <a:noFill/>
        </p:spPr>
        <p:txBody>
          <a:bodyPr wrap="square" rtlCol="0">
            <a:spAutoFit/>
          </a:bodyPr>
          <a:lstStyle/>
          <a:p>
            <a:r>
              <a:rPr lang="en-GB" dirty="0"/>
              <a:t>* Example taken from National Occupational Standards</a:t>
            </a:r>
          </a:p>
        </p:txBody>
      </p:sp>
    </p:spTree>
    <p:extLst>
      <p:ext uri="{BB962C8B-B14F-4D97-AF65-F5344CB8AC3E}">
        <p14:creationId xmlns:p14="http://schemas.microsoft.com/office/powerpoint/2010/main" val="54019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p:bldP spid="5" grpId="0"/>
      <p:bldP spid="14" grpId="0"/>
      <p:bldP spid="18" grpId="0"/>
      <p:bldP spid="22" grpId="0"/>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AEA2B-85DD-4813-99C2-3D2DC5A44953}"/>
              </a:ext>
            </a:extLst>
          </p:cNvPr>
          <p:cNvSpPr>
            <a:spLocks noGrp="1"/>
          </p:cNvSpPr>
          <p:nvPr>
            <p:ph type="title"/>
          </p:nvPr>
        </p:nvSpPr>
        <p:spPr>
          <a:xfrm>
            <a:off x="457200" y="188640"/>
            <a:ext cx="8229600" cy="706090"/>
          </a:xfrm>
        </p:spPr>
        <p:txBody>
          <a:bodyPr>
            <a:normAutofit fontScale="90000"/>
          </a:bodyPr>
          <a:lstStyle/>
          <a:p>
            <a:r>
              <a:rPr lang="en-GB" dirty="0"/>
              <a:t>How we expand our understanding – The Johari Window</a:t>
            </a:r>
          </a:p>
        </p:txBody>
      </p:sp>
      <p:sp>
        <p:nvSpPr>
          <p:cNvPr id="3" name="TextBox 2">
            <a:extLst>
              <a:ext uri="{FF2B5EF4-FFF2-40B4-BE49-F238E27FC236}">
                <a16:creationId xmlns:a16="http://schemas.microsoft.com/office/drawing/2014/main" id="{F7572D7D-D009-4D9B-8622-1E23840CEBC1}"/>
              </a:ext>
            </a:extLst>
          </p:cNvPr>
          <p:cNvSpPr txBox="1"/>
          <p:nvPr/>
        </p:nvSpPr>
        <p:spPr>
          <a:xfrm>
            <a:off x="323528" y="1268760"/>
            <a:ext cx="8496944" cy="4662815"/>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A technique for helping to understand how much self-awareness a person has</a:t>
            </a:r>
          </a:p>
          <a:p>
            <a:pPr marL="457200" indent="-457200">
              <a:spcBef>
                <a:spcPts val="1200"/>
              </a:spcBef>
              <a:spcAft>
                <a:spcPts val="600"/>
              </a:spcAft>
              <a:buFont typeface="Arial" panose="020B0604020202020204" pitchFamily="34" charset="0"/>
              <a:buChar char="•"/>
            </a:pPr>
            <a:r>
              <a:rPr lang="en-GB" sz="2800" dirty="0"/>
              <a:t>Developed in 1955 by psychologists </a:t>
            </a:r>
            <a:r>
              <a:rPr lang="en-GB" sz="2800" u="sng" dirty="0"/>
              <a:t>Jo</a:t>
            </a:r>
            <a:r>
              <a:rPr lang="en-GB" sz="2800" dirty="0"/>
              <a:t>seph </a:t>
            </a:r>
            <a:r>
              <a:rPr lang="en-GB" sz="2800" dirty="0" err="1"/>
              <a:t>Luft</a:t>
            </a:r>
            <a:r>
              <a:rPr lang="en-GB" sz="2800" dirty="0"/>
              <a:t> and </a:t>
            </a:r>
            <a:r>
              <a:rPr lang="en-GB" sz="2800" u="sng" dirty="0"/>
              <a:t>Harri</a:t>
            </a:r>
            <a:r>
              <a:rPr lang="en-GB" sz="2800" dirty="0"/>
              <a:t>ngton </a:t>
            </a:r>
            <a:r>
              <a:rPr lang="en-GB" sz="2800" dirty="0" err="1"/>
              <a:t>Ingham</a:t>
            </a:r>
            <a:endParaRPr lang="en-GB" sz="2800" dirty="0"/>
          </a:p>
          <a:p>
            <a:pPr marL="457200" indent="-457200">
              <a:spcBef>
                <a:spcPts val="1200"/>
              </a:spcBef>
              <a:spcAft>
                <a:spcPts val="600"/>
              </a:spcAft>
              <a:buFont typeface="Arial" panose="020B0604020202020204" pitchFamily="34" charset="0"/>
              <a:buChar char="•"/>
            </a:pPr>
            <a:r>
              <a:rPr lang="en-GB" sz="2800" dirty="0"/>
              <a:t>Used in self-help groups and therapy but also as a tool in Management and Business studies</a:t>
            </a:r>
          </a:p>
          <a:p>
            <a:pPr marL="457200" indent="-457200">
              <a:spcBef>
                <a:spcPts val="1200"/>
              </a:spcBef>
              <a:spcAft>
                <a:spcPts val="600"/>
              </a:spcAft>
              <a:buFont typeface="Arial" panose="020B0604020202020204" pitchFamily="34" charset="0"/>
              <a:buChar char="•"/>
            </a:pPr>
            <a:r>
              <a:rPr lang="en-GB" sz="2800" dirty="0"/>
              <a:t>It compares the adjectives (chosen from a list) that an individual would use to describe themselves with the adjectives used by their peers</a:t>
            </a:r>
          </a:p>
        </p:txBody>
      </p:sp>
      <p:sp>
        <p:nvSpPr>
          <p:cNvPr id="4" name="TextBox 3">
            <a:extLst>
              <a:ext uri="{FF2B5EF4-FFF2-40B4-BE49-F238E27FC236}">
                <a16:creationId xmlns:a16="http://schemas.microsoft.com/office/drawing/2014/main" id="{2C38CD14-0220-4258-B604-4414ED6251E7}"/>
              </a:ext>
            </a:extLst>
          </p:cNvPr>
          <p:cNvSpPr txBox="1"/>
          <p:nvPr/>
        </p:nvSpPr>
        <p:spPr>
          <a:xfrm>
            <a:off x="5097557" y="6270820"/>
            <a:ext cx="3596073" cy="369332"/>
          </a:xfrm>
          <a:prstGeom prst="rect">
            <a:avLst/>
          </a:prstGeom>
          <a:noFill/>
        </p:spPr>
        <p:txBody>
          <a:bodyPr wrap="square" rtlCol="0">
            <a:spAutoFit/>
          </a:bodyPr>
          <a:lstStyle/>
          <a:p>
            <a:r>
              <a:rPr lang="en-GB" dirty="0"/>
              <a:t>(Ravindran and </a:t>
            </a:r>
            <a:r>
              <a:rPr lang="en-GB" dirty="0" err="1"/>
              <a:t>Gopakumar</a:t>
            </a:r>
            <a:r>
              <a:rPr lang="en-GB" dirty="0"/>
              <a:t>, 2007)</a:t>
            </a:r>
          </a:p>
        </p:txBody>
      </p:sp>
    </p:spTree>
    <p:extLst>
      <p:ext uri="{BB962C8B-B14F-4D97-AF65-F5344CB8AC3E}">
        <p14:creationId xmlns:p14="http://schemas.microsoft.com/office/powerpoint/2010/main" val="3787884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Footer Placeholder 1">
            <a:extLst>
              <a:ext uri="{FF2B5EF4-FFF2-40B4-BE49-F238E27FC236}">
                <a16:creationId xmlns:a16="http://schemas.microsoft.com/office/drawing/2014/main" id="{39191321-592C-4F04-85D7-CA403E26013E}"/>
              </a:ext>
            </a:extLst>
          </p:cNvPr>
          <p:cNvSpPr>
            <a:spLocks noGrp="1"/>
          </p:cNvSpPr>
          <p:nvPr>
            <p:ph type="ftr" sz="quarter" idx="10"/>
          </p:nvPr>
        </p:nvSpPr>
        <p:spPr/>
        <p:txBody>
          <a:bodyPr/>
          <a:lstStyle/>
          <a:p>
            <a:endParaRPr lang="en-GB" altLang="en-US"/>
          </a:p>
          <a:p>
            <a:endParaRPr lang="en-GB" altLang="en-US"/>
          </a:p>
          <a:p>
            <a:r>
              <a:rPr lang="en-GB" altLang="en-US"/>
              <a:t>Careers Wales Mid Glamorgan and Powys</a:t>
            </a:r>
          </a:p>
        </p:txBody>
      </p:sp>
      <p:sp>
        <p:nvSpPr>
          <p:cNvPr id="9218" name="Rectangle 2">
            <a:extLst>
              <a:ext uri="{FF2B5EF4-FFF2-40B4-BE49-F238E27FC236}">
                <a16:creationId xmlns:a16="http://schemas.microsoft.com/office/drawing/2014/main" id="{1AC4D267-4297-45AE-9447-8A09F59BB918}"/>
              </a:ext>
            </a:extLst>
          </p:cNvPr>
          <p:cNvSpPr>
            <a:spLocks noChangeArrowheads="1"/>
          </p:cNvSpPr>
          <p:nvPr/>
        </p:nvSpPr>
        <p:spPr bwMode="auto">
          <a:xfrm>
            <a:off x="830263" y="160338"/>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a:spcBef>
                <a:spcPct val="20000"/>
              </a:spcBef>
              <a:buChar char="•"/>
              <a:defRPr sz="3200">
                <a:solidFill>
                  <a:srgbClr val="008000"/>
                </a:solidFill>
                <a:latin typeface="Arial" panose="020B0604020202020204" pitchFamily="34" charset="0"/>
              </a:defRPr>
            </a:lvl1pPr>
            <a:lvl2pPr marL="742950" indent="-285750" algn="l">
              <a:spcBef>
                <a:spcPct val="20000"/>
              </a:spcBef>
              <a:buChar char="–"/>
              <a:defRPr sz="2800">
                <a:solidFill>
                  <a:srgbClr val="008000"/>
                </a:solidFill>
                <a:latin typeface="Arial" panose="020B0604020202020204" pitchFamily="34" charset="0"/>
              </a:defRPr>
            </a:lvl2pPr>
            <a:lvl3pPr marL="1143000" indent="-228600" algn="l">
              <a:spcBef>
                <a:spcPct val="20000"/>
              </a:spcBef>
              <a:buChar char="•"/>
              <a:defRPr sz="2400">
                <a:solidFill>
                  <a:srgbClr val="008000"/>
                </a:solidFill>
                <a:latin typeface="Arial" panose="020B0604020202020204" pitchFamily="34" charset="0"/>
              </a:defRPr>
            </a:lvl3pPr>
            <a:lvl4pPr marL="1600200" indent="-228600" algn="l">
              <a:spcBef>
                <a:spcPct val="20000"/>
              </a:spcBef>
              <a:buChar char="–"/>
              <a:defRPr sz="2000">
                <a:solidFill>
                  <a:srgbClr val="008000"/>
                </a:solidFill>
                <a:latin typeface="Arial" panose="020B0604020202020204" pitchFamily="34" charset="0"/>
              </a:defRPr>
            </a:lvl4pPr>
            <a:lvl5pPr marL="2057400" indent="-228600" algn="l">
              <a:spcBef>
                <a:spcPct val="20000"/>
              </a:spcBef>
              <a:buChar char="»"/>
              <a:defRPr sz="2000">
                <a:solidFill>
                  <a:srgbClr val="008000"/>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008000"/>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008000"/>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008000"/>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008000"/>
                </a:solidFill>
                <a:latin typeface="Arial" panose="020B0604020202020204" pitchFamily="34" charset="0"/>
              </a:defRPr>
            </a:lvl9pPr>
          </a:lstStyle>
          <a:p>
            <a:pPr algn="ctr">
              <a:buFontTx/>
              <a:buNone/>
            </a:pPr>
            <a:r>
              <a:rPr lang="en-GB" altLang="en-US" sz="4400" dirty="0">
                <a:solidFill>
                  <a:srgbClr val="006600"/>
                </a:solidFill>
                <a:latin typeface="Calibri" panose="020F0502020204030204" pitchFamily="34" charset="0"/>
                <a:cs typeface="Calibri" panose="020F0502020204030204" pitchFamily="34" charset="0"/>
              </a:rPr>
              <a:t>Johari Window</a:t>
            </a:r>
          </a:p>
        </p:txBody>
      </p:sp>
      <p:sp>
        <p:nvSpPr>
          <p:cNvPr id="9219" name="Text Box 3">
            <a:extLst>
              <a:ext uri="{FF2B5EF4-FFF2-40B4-BE49-F238E27FC236}">
                <a16:creationId xmlns:a16="http://schemas.microsoft.com/office/drawing/2014/main" id="{BE0EC100-4F19-49CB-AE97-3F9DFD4DC74D}"/>
              </a:ext>
            </a:extLst>
          </p:cNvPr>
          <p:cNvSpPr txBox="1">
            <a:spLocks noChangeArrowheads="1"/>
          </p:cNvSpPr>
          <p:nvPr/>
        </p:nvSpPr>
        <p:spPr bwMode="auto">
          <a:xfrm>
            <a:off x="2484438" y="2205038"/>
            <a:ext cx="2209800" cy="1562100"/>
          </a:xfrm>
          <a:prstGeom prst="rect">
            <a:avLst/>
          </a:prstGeom>
          <a:solidFill>
            <a:srgbClr val="CC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sz="2400">
              <a:solidFill>
                <a:schemeClr val="tx1"/>
              </a:solidFill>
              <a:latin typeface="Comic Sans MS" panose="030F0702030302020204" pitchFamily="66" charset="0"/>
            </a:endParaRPr>
          </a:p>
          <a:p>
            <a:pPr>
              <a:spcBef>
                <a:spcPct val="50000"/>
              </a:spcBef>
            </a:pPr>
            <a:r>
              <a:rPr lang="en-GB" altLang="en-US" sz="2400">
                <a:solidFill>
                  <a:schemeClr val="tx1"/>
                </a:solidFill>
                <a:latin typeface="Comic Sans MS" panose="030F0702030302020204" pitchFamily="66" charset="0"/>
              </a:rPr>
              <a:t>Open/Public</a:t>
            </a:r>
          </a:p>
          <a:p>
            <a:pPr>
              <a:spcBef>
                <a:spcPct val="50000"/>
              </a:spcBef>
            </a:pPr>
            <a:endParaRPr lang="en-GB" altLang="en-US" sz="2400">
              <a:solidFill>
                <a:schemeClr val="tx1"/>
              </a:solidFill>
              <a:latin typeface="Times New Roman" panose="02020603050405020304" pitchFamily="18" charset="0"/>
            </a:endParaRPr>
          </a:p>
        </p:txBody>
      </p:sp>
      <p:sp>
        <p:nvSpPr>
          <p:cNvPr id="9220" name="Text Box 4">
            <a:extLst>
              <a:ext uri="{FF2B5EF4-FFF2-40B4-BE49-F238E27FC236}">
                <a16:creationId xmlns:a16="http://schemas.microsoft.com/office/drawing/2014/main" id="{6D2995ED-E13A-4D37-A631-B19724D3784A}"/>
              </a:ext>
            </a:extLst>
          </p:cNvPr>
          <p:cNvSpPr txBox="1">
            <a:spLocks noChangeArrowheads="1"/>
          </p:cNvSpPr>
          <p:nvPr/>
        </p:nvSpPr>
        <p:spPr bwMode="auto">
          <a:xfrm>
            <a:off x="4716463" y="2205038"/>
            <a:ext cx="2209800" cy="1562100"/>
          </a:xfrm>
          <a:prstGeom prst="rect">
            <a:avLst/>
          </a:prstGeom>
          <a:solidFill>
            <a:srgbClr val="FFCC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sz="2400">
              <a:solidFill>
                <a:schemeClr val="tx1"/>
              </a:solidFill>
              <a:latin typeface="Comic Sans MS" panose="030F0702030302020204" pitchFamily="66" charset="0"/>
            </a:endParaRPr>
          </a:p>
          <a:p>
            <a:pPr>
              <a:spcBef>
                <a:spcPct val="50000"/>
              </a:spcBef>
            </a:pPr>
            <a:r>
              <a:rPr lang="en-GB" altLang="en-US" sz="2400">
                <a:solidFill>
                  <a:schemeClr val="tx1"/>
                </a:solidFill>
                <a:latin typeface="Comic Sans MS" panose="030F0702030302020204" pitchFamily="66" charset="0"/>
              </a:rPr>
              <a:t>Blind</a:t>
            </a:r>
          </a:p>
          <a:p>
            <a:pPr>
              <a:spcBef>
                <a:spcPct val="50000"/>
              </a:spcBef>
            </a:pPr>
            <a:endParaRPr lang="en-GB" altLang="en-US" sz="2400">
              <a:solidFill>
                <a:schemeClr val="tx1"/>
              </a:solidFill>
              <a:latin typeface="Times New Roman" panose="02020603050405020304" pitchFamily="18" charset="0"/>
            </a:endParaRPr>
          </a:p>
        </p:txBody>
      </p:sp>
      <p:sp>
        <p:nvSpPr>
          <p:cNvPr id="9221" name="Text Box 5">
            <a:extLst>
              <a:ext uri="{FF2B5EF4-FFF2-40B4-BE49-F238E27FC236}">
                <a16:creationId xmlns:a16="http://schemas.microsoft.com/office/drawing/2014/main" id="{6F174FBB-AECB-42B3-89A6-97BAAC011C18}"/>
              </a:ext>
            </a:extLst>
          </p:cNvPr>
          <p:cNvSpPr txBox="1">
            <a:spLocks noChangeArrowheads="1"/>
          </p:cNvSpPr>
          <p:nvPr/>
        </p:nvSpPr>
        <p:spPr bwMode="auto">
          <a:xfrm>
            <a:off x="2484438" y="3716338"/>
            <a:ext cx="2209800" cy="1562100"/>
          </a:xfrm>
          <a:prstGeom prst="rect">
            <a:avLst/>
          </a:prstGeom>
          <a:solidFill>
            <a:srgbClr val="FFCC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sz="2400">
              <a:solidFill>
                <a:schemeClr val="tx1"/>
              </a:solidFill>
              <a:latin typeface="Comic Sans MS" panose="030F0702030302020204" pitchFamily="66" charset="0"/>
            </a:endParaRPr>
          </a:p>
          <a:p>
            <a:pPr>
              <a:spcBef>
                <a:spcPct val="50000"/>
              </a:spcBef>
            </a:pPr>
            <a:r>
              <a:rPr lang="en-GB" altLang="en-US" sz="2400">
                <a:solidFill>
                  <a:schemeClr val="tx1"/>
                </a:solidFill>
                <a:latin typeface="Comic Sans MS" panose="030F0702030302020204" pitchFamily="66" charset="0"/>
              </a:rPr>
              <a:t>Hidden</a:t>
            </a:r>
          </a:p>
          <a:p>
            <a:pPr>
              <a:spcBef>
                <a:spcPct val="50000"/>
              </a:spcBef>
            </a:pPr>
            <a:endParaRPr lang="en-GB" altLang="en-US" sz="2400">
              <a:solidFill>
                <a:schemeClr val="tx1"/>
              </a:solidFill>
              <a:latin typeface="Times New Roman" panose="02020603050405020304" pitchFamily="18" charset="0"/>
            </a:endParaRPr>
          </a:p>
        </p:txBody>
      </p:sp>
      <p:sp>
        <p:nvSpPr>
          <p:cNvPr id="9222" name="Text Box 6">
            <a:extLst>
              <a:ext uri="{FF2B5EF4-FFF2-40B4-BE49-F238E27FC236}">
                <a16:creationId xmlns:a16="http://schemas.microsoft.com/office/drawing/2014/main" id="{E8D18248-5F5C-4D59-B886-4664EC2092AC}"/>
              </a:ext>
            </a:extLst>
          </p:cNvPr>
          <p:cNvSpPr txBox="1">
            <a:spLocks noChangeArrowheads="1"/>
          </p:cNvSpPr>
          <p:nvPr/>
        </p:nvSpPr>
        <p:spPr bwMode="auto">
          <a:xfrm>
            <a:off x="4716463" y="3716338"/>
            <a:ext cx="2209800" cy="1562100"/>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sz="2400">
              <a:solidFill>
                <a:schemeClr val="tx1"/>
              </a:solidFill>
              <a:latin typeface="Comic Sans MS" panose="030F0702030302020204" pitchFamily="66" charset="0"/>
            </a:endParaRPr>
          </a:p>
          <a:p>
            <a:pPr>
              <a:spcBef>
                <a:spcPct val="50000"/>
              </a:spcBef>
            </a:pPr>
            <a:r>
              <a:rPr lang="en-GB" altLang="en-US" sz="2400">
                <a:solidFill>
                  <a:srgbClr val="FFFFFF"/>
                </a:solidFill>
                <a:latin typeface="Comic Sans MS" panose="030F0702030302020204" pitchFamily="66" charset="0"/>
              </a:rPr>
              <a:t>Unknown</a:t>
            </a:r>
          </a:p>
          <a:p>
            <a:pPr>
              <a:spcBef>
                <a:spcPct val="50000"/>
              </a:spcBef>
            </a:pPr>
            <a:endParaRPr lang="en-GB" altLang="en-US" sz="2400">
              <a:solidFill>
                <a:schemeClr val="tx1"/>
              </a:solidFill>
              <a:latin typeface="Times New Roman" panose="02020603050405020304" pitchFamily="18" charset="0"/>
            </a:endParaRPr>
          </a:p>
        </p:txBody>
      </p:sp>
      <p:sp>
        <p:nvSpPr>
          <p:cNvPr id="9223" name="Text Box 7">
            <a:extLst>
              <a:ext uri="{FF2B5EF4-FFF2-40B4-BE49-F238E27FC236}">
                <a16:creationId xmlns:a16="http://schemas.microsoft.com/office/drawing/2014/main" id="{28BB59A7-94E7-4EE7-B773-3F1068D07425}"/>
              </a:ext>
            </a:extLst>
          </p:cNvPr>
          <p:cNvSpPr txBox="1">
            <a:spLocks noChangeArrowheads="1"/>
          </p:cNvSpPr>
          <p:nvPr/>
        </p:nvSpPr>
        <p:spPr bwMode="auto">
          <a:xfrm>
            <a:off x="2667000" y="1295400"/>
            <a:ext cx="18288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dirty="0">
                <a:solidFill>
                  <a:schemeClr val="tx1"/>
                </a:solidFill>
                <a:latin typeface="Calibri" panose="020F0502020204030204" pitchFamily="34" charset="0"/>
                <a:cs typeface="Calibri" panose="020F0502020204030204" pitchFamily="34" charset="0"/>
              </a:rPr>
              <a:t>Known to Self</a:t>
            </a:r>
          </a:p>
        </p:txBody>
      </p:sp>
      <p:sp>
        <p:nvSpPr>
          <p:cNvPr id="9224" name="Text Box 8">
            <a:extLst>
              <a:ext uri="{FF2B5EF4-FFF2-40B4-BE49-F238E27FC236}">
                <a16:creationId xmlns:a16="http://schemas.microsoft.com/office/drawing/2014/main" id="{2D64FCC9-53F5-4DD3-BBC1-218262FAE9D6}"/>
              </a:ext>
            </a:extLst>
          </p:cNvPr>
          <p:cNvSpPr txBox="1">
            <a:spLocks noChangeArrowheads="1"/>
          </p:cNvSpPr>
          <p:nvPr/>
        </p:nvSpPr>
        <p:spPr bwMode="auto">
          <a:xfrm>
            <a:off x="4953000" y="1295400"/>
            <a:ext cx="1828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Unknown to Self</a:t>
            </a:r>
          </a:p>
        </p:txBody>
      </p:sp>
      <p:sp>
        <p:nvSpPr>
          <p:cNvPr id="9225" name="Text Box 9">
            <a:extLst>
              <a:ext uri="{FF2B5EF4-FFF2-40B4-BE49-F238E27FC236}">
                <a16:creationId xmlns:a16="http://schemas.microsoft.com/office/drawing/2014/main" id="{DAE336BE-BA90-40B3-A060-B29D83FC25A0}"/>
              </a:ext>
            </a:extLst>
          </p:cNvPr>
          <p:cNvSpPr txBox="1">
            <a:spLocks noChangeArrowheads="1"/>
          </p:cNvSpPr>
          <p:nvPr/>
        </p:nvSpPr>
        <p:spPr bwMode="auto">
          <a:xfrm>
            <a:off x="609600" y="2498725"/>
            <a:ext cx="1828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Known to Others</a:t>
            </a:r>
          </a:p>
        </p:txBody>
      </p:sp>
      <p:sp>
        <p:nvSpPr>
          <p:cNvPr id="9226" name="Text Box 10">
            <a:extLst>
              <a:ext uri="{FF2B5EF4-FFF2-40B4-BE49-F238E27FC236}">
                <a16:creationId xmlns:a16="http://schemas.microsoft.com/office/drawing/2014/main" id="{ABCD751B-6FF3-4977-8AB2-5A359BCEE1D2}"/>
              </a:ext>
            </a:extLst>
          </p:cNvPr>
          <p:cNvSpPr txBox="1">
            <a:spLocks noChangeArrowheads="1"/>
          </p:cNvSpPr>
          <p:nvPr/>
        </p:nvSpPr>
        <p:spPr bwMode="auto">
          <a:xfrm>
            <a:off x="533400" y="4038600"/>
            <a:ext cx="1828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Unknown to Others</a:t>
            </a:r>
          </a:p>
        </p:txBody>
      </p:sp>
      <p:sp>
        <p:nvSpPr>
          <p:cNvPr id="9227" name="Text Box 11">
            <a:extLst>
              <a:ext uri="{FF2B5EF4-FFF2-40B4-BE49-F238E27FC236}">
                <a16:creationId xmlns:a16="http://schemas.microsoft.com/office/drawing/2014/main" id="{73A32453-5978-4611-8546-FE58F20DC1AF}"/>
              </a:ext>
            </a:extLst>
          </p:cNvPr>
          <p:cNvSpPr txBox="1">
            <a:spLocks noChangeArrowheads="1"/>
          </p:cNvSpPr>
          <p:nvPr/>
        </p:nvSpPr>
        <p:spPr bwMode="auto">
          <a:xfrm>
            <a:off x="4267200" y="5562600"/>
            <a:ext cx="1828800" cy="406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Disclosure</a:t>
            </a:r>
            <a:endParaRPr lang="en-GB" altLang="en-US" sz="2000">
              <a:solidFill>
                <a:schemeClr val="tx1"/>
              </a:solidFill>
              <a:latin typeface="Calibri" panose="020F0502020204030204" pitchFamily="34" charset="0"/>
              <a:cs typeface="Calibri" panose="020F0502020204030204" pitchFamily="34" charset="0"/>
            </a:endParaRPr>
          </a:p>
        </p:txBody>
      </p:sp>
      <p:sp>
        <p:nvSpPr>
          <p:cNvPr id="9228" name="AutoShape 12">
            <a:extLst>
              <a:ext uri="{FF2B5EF4-FFF2-40B4-BE49-F238E27FC236}">
                <a16:creationId xmlns:a16="http://schemas.microsoft.com/office/drawing/2014/main" id="{9312C66A-C894-488E-918F-495247115D32}"/>
              </a:ext>
            </a:extLst>
          </p:cNvPr>
          <p:cNvSpPr>
            <a:spLocks noChangeArrowheads="1"/>
          </p:cNvSpPr>
          <p:nvPr/>
        </p:nvSpPr>
        <p:spPr bwMode="auto">
          <a:xfrm rot="-5400000">
            <a:off x="3657600" y="5334000"/>
            <a:ext cx="457200" cy="457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29" name="Text Box 13">
            <a:extLst>
              <a:ext uri="{FF2B5EF4-FFF2-40B4-BE49-F238E27FC236}">
                <a16:creationId xmlns:a16="http://schemas.microsoft.com/office/drawing/2014/main" id="{39B204F9-5BC7-4F88-9651-15F5B66DA9A2}"/>
              </a:ext>
            </a:extLst>
          </p:cNvPr>
          <p:cNvSpPr txBox="1">
            <a:spLocks noChangeArrowheads="1"/>
          </p:cNvSpPr>
          <p:nvPr/>
        </p:nvSpPr>
        <p:spPr bwMode="auto">
          <a:xfrm>
            <a:off x="7010400" y="3200400"/>
            <a:ext cx="1828800" cy="8636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Self-</a:t>
            </a:r>
          </a:p>
          <a:p>
            <a:pPr algn="ctr">
              <a:spcBef>
                <a:spcPct val="50000"/>
              </a:spcBef>
            </a:pPr>
            <a:r>
              <a:rPr lang="en-GB" altLang="en-US" sz="2000" b="1">
                <a:solidFill>
                  <a:schemeClr val="tx1"/>
                </a:solidFill>
                <a:latin typeface="Calibri" panose="020F0502020204030204" pitchFamily="34" charset="0"/>
                <a:cs typeface="Calibri" panose="020F0502020204030204" pitchFamily="34" charset="0"/>
              </a:rPr>
              <a:t>Awareness</a:t>
            </a:r>
            <a:endParaRPr lang="en-GB" altLang="en-US" sz="2000">
              <a:solidFill>
                <a:schemeClr val="tx1"/>
              </a:solidFill>
              <a:latin typeface="Calibri" panose="020F0502020204030204" pitchFamily="34" charset="0"/>
              <a:cs typeface="Calibri" panose="020F0502020204030204" pitchFamily="34" charset="0"/>
            </a:endParaRPr>
          </a:p>
        </p:txBody>
      </p:sp>
      <p:sp>
        <p:nvSpPr>
          <p:cNvPr id="9230" name="AutoShape 14">
            <a:extLst>
              <a:ext uri="{FF2B5EF4-FFF2-40B4-BE49-F238E27FC236}">
                <a16:creationId xmlns:a16="http://schemas.microsoft.com/office/drawing/2014/main" id="{B9391F68-3E7E-487C-9757-60176A1C0AA2}"/>
              </a:ext>
            </a:extLst>
          </p:cNvPr>
          <p:cNvSpPr>
            <a:spLocks noChangeArrowheads="1"/>
          </p:cNvSpPr>
          <p:nvPr/>
        </p:nvSpPr>
        <p:spPr bwMode="auto">
          <a:xfrm rot="10800000" flipV="1">
            <a:off x="7467600" y="2743200"/>
            <a:ext cx="457200" cy="457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9231" name="Group 15">
            <a:extLst>
              <a:ext uri="{FF2B5EF4-FFF2-40B4-BE49-F238E27FC236}">
                <a16:creationId xmlns:a16="http://schemas.microsoft.com/office/drawing/2014/main" id="{65C7EB2A-7966-43F8-9640-D6F17FD1E89F}"/>
              </a:ext>
            </a:extLst>
          </p:cNvPr>
          <p:cNvGrpSpPr>
            <a:grpSpLocks/>
          </p:cNvGrpSpPr>
          <p:nvPr/>
        </p:nvGrpSpPr>
        <p:grpSpPr bwMode="auto">
          <a:xfrm>
            <a:off x="2484438" y="2205038"/>
            <a:ext cx="4441825" cy="3095625"/>
            <a:chOff x="1565" y="1389"/>
            <a:chExt cx="2798" cy="1950"/>
          </a:xfrm>
        </p:grpSpPr>
        <p:sp>
          <p:nvSpPr>
            <p:cNvPr id="9232" name="Text Box 16">
              <a:extLst>
                <a:ext uri="{FF2B5EF4-FFF2-40B4-BE49-F238E27FC236}">
                  <a16:creationId xmlns:a16="http://schemas.microsoft.com/office/drawing/2014/main" id="{9A8D1ADE-B57B-4AB9-A99D-1B90532A21F1}"/>
                </a:ext>
              </a:extLst>
            </p:cNvPr>
            <p:cNvSpPr txBox="1">
              <a:spLocks noChangeArrowheads="1"/>
            </p:cNvSpPr>
            <p:nvPr/>
          </p:nvSpPr>
          <p:spPr bwMode="auto">
            <a:xfrm>
              <a:off x="2971" y="1389"/>
              <a:ext cx="1392" cy="98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p:txBody>
        </p:sp>
        <p:sp>
          <p:nvSpPr>
            <p:cNvPr id="9233" name="Text Box 17">
              <a:extLst>
                <a:ext uri="{FF2B5EF4-FFF2-40B4-BE49-F238E27FC236}">
                  <a16:creationId xmlns:a16="http://schemas.microsoft.com/office/drawing/2014/main" id="{27EE4A75-EB7E-4553-8CD0-4A737CAF5D73}"/>
                </a:ext>
              </a:extLst>
            </p:cNvPr>
            <p:cNvSpPr txBox="1">
              <a:spLocks noChangeArrowheads="1"/>
            </p:cNvSpPr>
            <p:nvPr/>
          </p:nvSpPr>
          <p:spPr bwMode="auto">
            <a:xfrm>
              <a:off x="1565" y="1389"/>
              <a:ext cx="1392" cy="98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endParaRPr lang="en-GB" altLang="en-US" sz="2400" dirty="0">
                <a:solidFill>
                  <a:schemeClr val="tx1"/>
                </a:solidFill>
                <a:latin typeface="+mj-lt"/>
                <a:cs typeface="Calibri" panose="020F0502020204030204" pitchFamily="34" charset="0"/>
              </a:endParaRPr>
            </a:p>
            <a:p>
              <a:pPr algn="ctr">
                <a:spcBef>
                  <a:spcPct val="50000"/>
                </a:spcBef>
              </a:pPr>
              <a:endParaRPr lang="en-GB" altLang="en-US" sz="2400" dirty="0">
                <a:solidFill>
                  <a:schemeClr val="tx1"/>
                </a:solidFill>
                <a:latin typeface="+mj-lt"/>
                <a:cs typeface="Calibri" panose="020F0502020204030204" pitchFamily="34" charset="0"/>
              </a:endParaRPr>
            </a:p>
            <a:p>
              <a:pPr algn="ctr">
                <a:spcBef>
                  <a:spcPct val="50000"/>
                </a:spcBef>
              </a:pPr>
              <a:endParaRPr lang="en-GB" altLang="en-US" sz="2400" dirty="0">
                <a:solidFill>
                  <a:schemeClr val="tx1"/>
                </a:solidFill>
                <a:latin typeface="+mj-lt"/>
                <a:cs typeface="Calibri" panose="020F0502020204030204" pitchFamily="34" charset="0"/>
              </a:endParaRPr>
            </a:p>
          </p:txBody>
        </p:sp>
        <p:sp>
          <p:nvSpPr>
            <p:cNvPr id="9234" name="Text Box 18">
              <a:extLst>
                <a:ext uri="{FF2B5EF4-FFF2-40B4-BE49-F238E27FC236}">
                  <a16:creationId xmlns:a16="http://schemas.microsoft.com/office/drawing/2014/main" id="{BA06AF1B-2DEB-4705-9A1E-EBC2AAC40643}"/>
                </a:ext>
              </a:extLst>
            </p:cNvPr>
            <p:cNvSpPr txBox="1">
              <a:spLocks noChangeArrowheads="1"/>
            </p:cNvSpPr>
            <p:nvPr/>
          </p:nvSpPr>
          <p:spPr bwMode="auto">
            <a:xfrm>
              <a:off x="2971" y="2355"/>
              <a:ext cx="1392" cy="98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p:txBody>
        </p:sp>
        <p:sp>
          <p:nvSpPr>
            <p:cNvPr id="9235" name="Text Box 19">
              <a:extLst>
                <a:ext uri="{FF2B5EF4-FFF2-40B4-BE49-F238E27FC236}">
                  <a16:creationId xmlns:a16="http://schemas.microsoft.com/office/drawing/2014/main" id="{5622EFA5-98CD-405F-9CC1-85AA1F391958}"/>
                </a:ext>
              </a:extLst>
            </p:cNvPr>
            <p:cNvSpPr txBox="1">
              <a:spLocks noChangeArrowheads="1"/>
            </p:cNvSpPr>
            <p:nvPr/>
          </p:nvSpPr>
          <p:spPr bwMode="auto">
            <a:xfrm>
              <a:off x="1565" y="2355"/>
              <a:ext cx="1392" cy="98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a:p>
              <a:pPr algn="ctr">
                <a:spcBef>
                  <a:spcPct val="50000"/>
                </a:spcBef>
              </a:pPr>
              <a:endParaRPr lang="en-GB" altLang="en-US" sz="2400">
                <a:solidFill>
                  <a:schemeClr val="tx1"/>
                </a:solidFill>
                <a:latin typeface="Calibri" panose="020F0502020204030204" pitchFamily="34" charset="0"/>
                <a:cs typeface="Calibri" panose="020F0502020204030204" pitchFamily="34" charset="0"/>
              </a:endParaRPr>
            </a:p>
          </p:txBody>
        </p:sp>
      </p:grpSp>
      <p:sp>
        <p:nvSpPr>
          <p:cNvPr id="2" name="TextBox 1">
            <a:extLst>
              <a:ext uri="{FF2B5EF4-FFF2-40B4-BE49-F238E27FC236}">
                <a16:creationId xmlns:a16="http://schemas.microsoft.com/office/drawing/2014/main" id="{018465C5-5104-473D-8D97-48E5302CA8DB}"/>
              </a:ext>
            </a:extLst>
          </p:cNvPr>
          <p:cNvSpPr txBox="1"/>
          <p:nvPr/>
        </p:nvSpPr>
        <p:spPr>
          <a:xfrm>
            <a:off x="4953000" y="4224338"/>
            <a:ext cx="1707232" cy="461665"/>
          </a:xfrm>
          <a:prstGeom prst="rect">
            <a:avLst/>
          </a:prstGeom>
          <a:noFill/>
        </p:spPr>
        <p:txBody>
          <a:bodyPr wrap="square" rtlCol="0">
            <a:spAutoFit/>
          </a:bodyPr>
          <a:lstStyle/>
          <a:p>
            <a:pPr algn="ctr"/>
            <a:r>
              <a:rPr lang="en-GB" sz="2400" b="1" dirty="0" err="1">
                <a:latin typeface="Comic Sans MS" panose="030F0702030302020204" pitchFamily="66" charset="0"/>
              </a:rPr>
              <a:t>Unkown</a:t>
            </a:r>
            <a:endParaRPr lang="en-GB" sz="2400" b="1" dirty="0">
              <a:latin typeface="Comic Sans MS" panose="030F0702030302020204" pitchFamily="66" charset="0"/>
            </a:endParaRPr>
          </a:p>
        </p:txBody>
      </p:sp>
      <p:sp>
        <p:nvSpPr>
          <p:cNvPr id="3" name="TextBox 2">
            <a:extLst>
              <a:ext uri="{FF2B5EF4-FFF2-40B4-BE49-F238E27FC236}">
                <a16:creationId xmlns:a16="http://schemas.microsoft.com/office/drawing/2014/main" id="{4FCC2097-0787-451C-B3CC-AC0FC6F52718}"/>
              </a:ext>
            </a:extLst>
          </p:cNvPr>
          <p:cNvSpPr txBox="1"/>
          <p:nvPr/>
        </p:nvSpPr>
        <p:spPr>
          <a:xfrm>
            <a:off x="3131840" y="6237312"/>
            <a:ext cx="6012160" cy="646331"/>
          </a:xfrm>
          <a:prstGeom prst="rect">
            <a:avLst/>
          </a:prstGeom>
          <a:noFill/>
        </p:spPr>
        <p:txBody>
          <a:bodyPr wrap="square" rtlCol="0">
            <a:spAutoFit/>
          </a:bodyPr>
          <a:lstStyle/>
          <a:p>
            <a:r>
              <a:rPr lang="en-GB" dirty="0"/>
              <a:t>(Taken from Careers Wales Guidance Standards Training, 2005)</a:t>
            </a:r>
          </a:p>
          <a:p>
            <a:r>
              <a:rPr lang="en-GB" dirty="0"/>
              <a:t>Ravindran, P.T. &amp; </a:t>
            </a:r>
            <a:r>
              <a:rPr lang="en-GB" dirty="0" err="1"/>
              <a:t>Gopakumar</a:t>
            </a:r>
            <a:r>
              <a:rPr lang="en-GB" dirty="0"/>
              <a:t>, V. (2007)</a:t>
            </a:r>
          </a:p>
        </p:txBody>
      </p:sp>
    </p:spTree>
    <p:extLst>
      <p:ext uri="{BB962C8B-B14F-4D97-AF65-F5344CB8AC3E}">
        <p14:creationId xmlns:p14="http://schemas.microsoft.com/office/powerpoint/2010/main" val="19397148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anim calcmode="lin" valueType="num">
                                      <p:cBhvr additive="base">
                                        <p:cTn id="7" dur="500" fill="hold"/>
                                        <p:tgtEl>
                                          <p:spTgt spid="921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921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9231"/>
                                        </p:tgtEl>
                                        <p:attrNameLst>
                                          <p:attrName>style.visibility</p:attrName>
                                        </p:attrNameLst>
                                      </p:cBhvr>
                                      <p:to>
                                        <p:strVal val="visible"/>
                                      </p:to>
                                    </p:set>
                                    <p:animEffect transition="in" filter="dissolve">
                                      <p:cBhvr>
                                        <p:cTn id="13" dur="500"/>
                                        <p:tgtEl>
                                          <p:spTgt spid="923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9225"/>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9226"/>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9223"/>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9224"/>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nodeType="withGroup">
                            <p:stCondLst>
                              <p:cond delay="0"/>
                            </p:stCondLst>
                            <p:childTnLst>
                              <p:par>
                                <p:cTn id="32" presetID="18" presetClass="entr" presetSubtype="12" fill="hold" grpId="0" nodeType="clickEffect">
                                  <p:stCondLst>
                                    <p:cond delay="0"/>
                                  </p:stCondLst>
                                  <p:childTnLst>
                                    <p:set>
                                      <p:cBhvr>
                                        <p:cTn id="33" dur="1" fill="hold">
                                          <p:stCondLst>
                                            <p:cond delay="0"/>
                                          </p:stCondLst>
                                        </p:cTn>
                                        <p:tgtEl>
                                          <p:spTgt spid="9219"/>
                                        </p:tgtEl>
                                        <p:attrNameLst>
                                          <p:attrName>style.visibility</p:attrName>
                                        </p:attrNameLst>
                                      </p:cBhvr>
                                      <p:to>
                                        <p:strVal val="visible"/>
                                      </p:to>
                                    </p:set>
                                    <p:animEffect transition="in" filter="strips(downLeft)">
                                      <p:cBhvr>
                                        <p:cTn id="34" dur="500"/>
                                        <p:tgtEl>
                                          <p:spTgt spid="9219"/>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8" presetClass="entr" presetSubtype="12" fill="hold" grpId="0" nodeType="clickEffect">
                                  <p:stCondLst>
                                    <p:cond delay="0"/>
                                  </p:stCondLst>
                                  <p:childTnLst>
                                    <p:set>
                                      <p:cBhvr>
                                        <p:cTn id="38" dur="1" fill="hold">
                                          <p:stCondLst>
                                            <p:cond delay="0"/>
                                          </p:stCondLst>
                                        </p:cTn>
                                        <p:tgtEl>
                                          <p:spTgt spid="9222"/>
                                        </p:tgtEl>
                                        <p:attrNameLst>
                                          <p:attrName>style.visibility</p:attrName>
                                        </p:attrNameLst>
                                      </p:cBhvr>
                                      <p:to>
                                        <p:strVal val="visible"/>
                                      </p:to>
                                    </p:set>
                                    <p:animEffect transition="in" filter="strips(downLeft)">
                                      <p:cBhvr>
                                        <p:cTn id="39" dur="500"/>
                                        <p:tgtEl>
                                          <p:spTgt spid="9222"/>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8" presetClass="entr" presetSubtype="12" fill="hold" grpId="0" nodeType="clickEffect">
                                  <p:stCondLst>
                                    <p:cond delay="0"/>
                                  </p:stCondLst>
                                  <p:childTnLst>
                                    <p:set>
                                      <p:cBhvr>
                                        <p:cTn id="43" dur="1" fill="hold">
                                          <p:stCondLst>
                                            <p:cond delay="0"/>
                                          </p:stCondLst>
                                        </p:cTn>
                                        <p:tgtEl>
                                          <p:spTgt spid="9221"/>
                                        </p:tgtEl>
                                        <p:attrNameLst>
                                          <p:attrName>style.visibility</p:attrName>
                                        </p:attrNameLst>
                                      </p:cBhvr>
                                      <p:to>
                                        <p:strVal val="visible"/>
                                      </p:to>
                                    </p:set>
                                    <p:animEffect transition="in" filter="strips(downLeft)">
                                      <p:cBhvr>
                                        <p:cTn id="44" dur="500"/>
                                        <p:tgtEl>
                                          <p:spTgt spid="9221"/>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8" presetClass="entr" presetSubtype="12" fill="hold" grpId="0" nodeType="clickEffect">
                                  <p:stCondLst>
                                    <p:cond delay="0"/>
                                  </p:stCondLst>
                                  <p:childTnLst>
                                    <p:set>
                                      <p:cBhvr>
                                        <p:cTn id="48" dur="1" fill="hold">
                                          <p:stCondLst>
                                            <p:cond delay="0"/>
                                          </p:stCondLst>
                                        </p:cTn>
                                        <p:tgtEl>
                                          <p:spTgt spid="9220"/>
                                        </p:tgtEl>
                                        <p:attrNameLst>
                                          <p:attrName>style.visibility</p:attrName>
                                        </p:attrNameLst>
                                      </p:cBhvr>
                                      <p:to>
                                        <p:strVal val="visible"/>
                                      </p:to>
                                    </p:set>
                                    <p:animEffect transition="in" filter="strips(downLeft)">
                                      <p:cBhvr>
                                        <p:cTn id="49" dur="500"/>
                                        <p:tgtEl>
                                          <p:spTgt spid="9220"/>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9227"/>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9228"/>
                                        </p:tgtEl>
                                        <p:attrNameLst>
                                          <p:attrName>style.visibility</p:attrName>
                                        </p:attrNameLst>
                                      </p:cBhvr>
                                      <p:to>
                                        <p:strVal val="visible"/>
                                      </p:to>
                                    </p:set>
                                  </p:childTnLst>
                                </p:cTn>
                              </p:par>
                            </p:childTnLst>
                          </p:cTn>
                        </p:par>
                      </p:childTnLst>
                    </p:cTn>
                  </p:par>
                  <p:par>
                    <p:cTn id="56" fill="hold" nodeType="clickPar">
                      <p:stCondLst>
                        <p:cond delay="indefinite"/>
                      </p:stCondLst>
                      <p:childTnLst>
                        <p:par>
                          <p:cTn id="57" fill="hold" nodeType="withGroup">
                            <p:stCondLst>
                              <p:cond delay="0"/>
                            </p:stCondLst>
                            <p:childTnLst>
                              <p:par>
                                <p:cTn id="58" presetID="1" presetClass="entr" presetSubtype="0" fill="hold" nodeType="clickEffect">
                                  <p:stCondLst>
                                    <p:cond delay="0"/>
                                  </p:stCondLst>
                                  <p:childTnLst>
                                    <p:set>
                                      <p:cBhvr>
                                        <p:cTn id="59" dur="1" fill="hold">
                                          <p:stCondLst>
                                            <p:cond delay="0"/>
                                          </p:stCondLst>
                                        </p:cTn>
                                        <p:tgtEl>
                                          <p:spTgt spid="9230"/>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9229"/>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2"/>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0" nodeType="clickEffect">
                                  <p:stCondLst>
                                    <p:cond delay="0"/>
                                  </p:stCondLst>
                                  <p:childTnLst>
                                    <p:set>
                                      <p:cBhvr>
                                        <p:cTn id="69"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build="p" autoUpdateAnimBg="0"/>
      <p:bldP spid="9219" grpId="0" animBg="1"/>
      <p:bldP spid="9220" grpId="0" animBg="1"/>
      <p:bldP spid="9221" grpId="0" animBg="1"/>
      <p:bldP spid="9222" grpId="0" animBg="1"/>
      <p:bldP spid="9223" grpId="0"/>
      <p:bldP spid="9224" grpId="0"/>
      <p:bldP spid="9225" grpId="0"/>
      <p:bldP spid="9226" grpId="0"/>
      <p:bldP spid="9227" grpId="0" animBg="1"/>
      <p:bldP spid="9229" grpId="0" animBg="1"/>
      <p:bldP spid="2" grpId="0"/>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3C8EBF3-7D08-4A17-8A44-290E3A32106D}"/>
              </a:ext>
            </a:extLst>
          </p:cNvPr>
          <p:cNvSpPr>
            <a:spLocks noGrp="1" noChangeArrowheads="1"/>
          </p:cNvSpPr>
          <p:nvPr>
            <p:ph type="title"/>
          </p:nvPr>
        </p:nvSpPr>
        <p:spPr>
          <a:xfrm>
            <a:off x="457200" y="116632"/>
            <a:ext cx="8229600" cy="778098"/>
          </a:xfrm>
        </p:spPr>
        <p:txBody>
          <a:bodyPr/>
          <a:lstStyle/>
          <a:p>
            <a:pPr eaLnBrk="1" hangingPunct="1"/>
            <a:r>
              <a:rPr lang="en-GB" altLang="en-US" dirty="0"/>
              <a:t>Reflecting – A State of Mind</a:t>
            </a:r>
          </a:p>
        </p:txBody>
      </p:sp>
      <p:sp>
        <p:nvSpPr>
          <p:cNvPr id="24579" name="Rectangle 3">
            <a:extLst>
              <a:ext uri="{FF2B5EF4-FFF2-40B4-BE49-F238E27FC236}">
                <a16:creationId xmlns:a16="http://schemas.microsoft.com/office/drawing/2014/main" id="{42894157-5AF0-471B-873C-0804B2466B98}"/>
              </a:ext>
            </a:extLst>
          </p:cNvPr>
          <p:cNvSpPr>
            <a:spLocks noGrp="1" noChangeArrowheads="1"/>
          </p:cNvSpPr>
          <p:nvPr>
            <p:ph type="body" idx="1"/>
          </p:nvPr>
        </p:nvSpPr>
        <p:spPr>
          <a:xfrm>
            <a:off x="461527" y="1484784"/>
            <a:ext cx="8229600" cy="4525963"/>
          </a:xfrm>
        </p:spPr>
        <p:txBody>
          <a:bodyPr>
            <a:normAutofit/>
          </a:bodyPr>
          <a:lstStyle/>
          <a:p>
            <a:pPr eaLnBrk="1" hangingPunct="1"/>
            <a:r>
              <a:rPr lang="en-GB" altLang="en-US" sz="2800" dirty="0"/>
              <a:t>Some people have an ‘activist’ learning style, i.e. learning by doing</a:t>
            </a:r>
          </a:p>
          <a:p>
            <a:pPr eaLnBrk="1" hangingPunct="1"/>
            <a:r>
              <a:rPr lang="en-GB" altLang="en-US" sz="2800" dirty="0"/>
              <a:t>Not everyone is as reflective – some more action oriented etc</a:t>
            </a:r>
          </a:p>
          <a:p>
            <a:pPr eaLnBrk="1" hangingPunct="1"/>
            <a:r>
              <a:rPr lang="en-GB" altLang="en-US" sz="2800" dirty="0"/>
              <a:t>However, reflection is an important professional skill</a:t>
            </a:r>
          </a:p>
          <a:p>
            <a:pPr eaLnBrk="1" hangingPunct="1"/>
            <a:r>
              <a:rPr lang="en-GB" altLang="en-US" sz="2800" dirty="0"/>
              <a:t>Reflection can be encouraged by:</a:t>
            </a:r>
          </a:p>
          <a:p>
            <a:pPr eaLnBrk="1" hangingPunct="1"/>
            <a:r>
              <a:rPr lang="en-GB" altLang="en-US" sz="2800" dirty="0"/>
              <a:t>Structuring in time schedule</a:t>
            </a:r>
          </a:p>
          <a:p>
            <a:pPr eaLnBrk="1" hangingPunct="1"/>
            <a:r>
              <a:rPr lang="en-GB" altLang="en-US" sz="2800" dirty="0"/>
              <a:t>Using journal, diary or other form of recording such as ‘rich pictures’</a:t>
            </a:r>
          </a:p>
        </p:txBody>
      </p:sp>
    </p:spTree>
    <p:extLst>
      <p:ext uri="{BB962C8B-B14F-4D97-AF65-F5344CB8AC3E}">
        <p14:creationId xmlns:p14="http://schemas.microsoft.com/office/powerpoint/2010/main" val="3780848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4579">
                                            <p:txEl>
                                              <p:pRg st="5" end="5"/>
                                            </p:txEl>
                                          </p:spTgt>
                                        </p:tgtEl>
                                        <p:attrNameLst>
                                          <p:attrName>style.visibility</p:attrName>
                                        </p:attrNameLst>
                                      </p:cBhvr>
                                      <p:to>
                                        <p:strVal val="visible"/>
                                      </p:to>
                                    </p:set>
                                    <p:animEffect transition="in" filter="wipe(left)">
                                      <p:cBhvr>
                                        <p:cTn id="32" dur="500"/>
                                        <p:tgtEl>
                                          <p:spTgt spid="245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82CCB-99A9-4743-9DFC-4F7E8F792BBE}"/>
              </a:ext>
            </a:extLst>
          </p:cNvPr>
          <p:cNvSpPr>
            <a:spLocks noGrp="1"/>
          </p:cNvSpPr>
          <p:nvPr>
            <p:ph type="title"/>
          </p:nvPr>
        </p:nvSpPr>
        <p:spPr>
          <a:xfrm>
            <a:off x="457200" y="5814"/>
            <a:ext cx="8229600" cy="778098"/>
          </a:xfrm>
        </p:spPr>
        <p:txBody>
          <a:bodyPr/>
          <a:lstStyle/>
          <a:p>
            <a:r>
              <a:rPr lang="en-GB" dirty="0"/>
              <a:t>Rich Pictures</a:t>
            </a:r>
          </a:p>
        </p:txBody>
      </p:sp>
      <p:sp>
        <p:nvSpPr>
          <p:cNvPr id="3" name="TextBox 2">
            <a:extLst>
              <a:ext uri="{FF2B5EF4-FFF2-40B4-BE49-F238E27FC236}">
                <a16:creationId xmlns:a16="http://schemas.microsoft.com/office/drawing/2014/main" id="{E4FF4F44-48B9-4A5D-8857-BD3F524A17CC}"/>
              </a:ext>
            </a:extLst>
          </p:cNvPr>
          <p:cNvSpPr txBox="1"/>
          <p:nvPr/>
        </p:nvSpPr>
        <p:spPr>
          <a:xfrm>
            <a:off x="457200" y="836712"/>
            <a:ext cx="8435280"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t>Developed by Peter </a:t>
            </a:r>
            <a:r>
              <a:rPr lang="en-GB" sz="2800" dirty="0" err="1"/>
              <a:t>Checkland</a:t>
            </a:r>
            <a:r>
              <a:rPr lang="en-GB" sz="2800" dirty="0"/>
              <a:t> to support the process of analysing complex situations</a:t>
            </a:r>
          </a:p>
          <a:p>
            <a:pPr marL="457200" indent="-457200">
              <a:buFont typeface="Arial" panose="020B0604020202020204" pitchFamily="34" charset="0"/>
              <a:buChar char="•"/>
            </a:pPr>
            <a:r>
              <a:rPr lang="en-GB" sz="2800" dirty="0"/>
              <a:t>Based on the principle that we intuitively process symbols and impressions more effectively than we do words</a:t>
            </a:r>
          </a:p>
          <a:p>
            <a:pPr marL="457200" indent="-457200">
              <a:buFont typeface="Arial" panose="020B0604020202020204" pitchFamily="34" charset="0"/>
              <a:buChar char="•"/>
            </a:pPr>
            <a:r>
              <a:rPr lang="en-GB" sz="2800" dirty="0"/>
              <a:t>Drawing can both evoke and record insight into a situation</a:t>
            </a:r>
          </a:p>
          <a:p>
            <a:pPr marL="457200" indent="-457200">
              <a:buFont typeface="Arial" panose="020B0604020202020204" pitchFamily="34" charset="0"/>
              <a:buChar char="•"/>
            </a:pPr>
            <a:r>
              <a:rPr lang="en-GB" sz="2800" dirty="0"/>
              <a:t>Rich pictures should be drawn at the pre-analysis stage before you begin to look for meaning and understanding of a situation</a:t>
            </a:r>
          </a:p>
          <a:p>
            <a:pPr marL="457200" indent="-457200">
              <a:buFont typeface="Arial" panose="020B0604020202020204" pitchFamily="34" charset="0"/>
              <a:buChar char="•"/>
            </a:pPr>
            <a:r>
              <a:rPr lang="en-GB" sz="2800" dirty="0"/>
              <a:t>For more detail see Open University and Bell &amp; Morse in references</a:t>
            </a:r>
          </a:p>
        </p:txBody>
      </p:sp>
    </p:spTree>
    <p:extLst>
      <p:ext uri="{BB962C8B-B14F-4D97-AF65-F5344CB8AC3E}">
        <p14:creationId xmlns:p14="http://schemas.microsoft.com/office/powerpoint/2010/main" val="23446376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C6910274-5A9D-4811-A6BC-937ECB1FF9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1760" y="332656"/>
            <a:ext cx="6415561" cy="6192688"/>
          </a:xfrm>
          <a:prstGeom prst="rect">
            <a:avLst/>
          </a:prstGeom>
        </p:spPr>
      </p:pic>
    </p:spTree>
    <p:extLst>
      <p:ext uri="{BB962C8B-B14F-4D97-AF65-F5344CB8AC3E}">
        <p14:creationId xmlns:p14="http://schemas.microsoft.com/office/powerpoint/2010/main" val="25353417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C678BEB-D2AC-475B-B16B-FFF70079A35F}"/>
              </a:ext>
            </a:extLst>
          </p:cNvPr>
          <p:cNvSpPr>
            <a:spLocks noGrp="1" noChangeArrowheads="1"/>
          </p:cNvSpPr>
          <p:nvPr>
            <p:ph type="title"/>
          </p:nvPr>
        </p:nvSpPr>
        <p:spPr>
          <a:xfrm>
            <a:off x="457200" y="160337"/>
            <a:ext cx="8229600" cy="964407"/>
          </a:xfrm>
        </p:spPr>
        <p:txBody>
          <a:bodyPr/>
          <a:lstStyle/>
          <a:p>
            <a:pPr eaLnBrk="1" hangingPunct="1"/>
            <a:r>
              <a:rPr lang="en-GB" altLang="en-US" sz="4000" dirty="0"/>
              <a:t>How to become a reflective learner</a:t>
            </a:r>
          </a:p>
        </p:txBody>
      </p:sp>
      <p:sp>
        <p:nvSpPr>
          <p:cNvPr id="6147" name="Rectangle 3">
            <a:extLst>
              <a:ext uri="{FF2B5EF4-FFF2-40B4-BE49-F238E27FC236}">
                <a16:creationId xmlns:a16="http://schemas.microsoft.com/office/drawing/2014/main" id="{A01957C6-0334-4F3B-B169-3DC9B69612E2}"/>
              </a:ext>
            </a:extLst>
          </p:cNvPr>
          <p:cNvSpPr>
            <a:spLocks noGrp="1" noChangeArrowheads="1"/>
          </p:cNvSpPr>
          <p:nvPr>
            <p:ph type="body" idx="1"/>
          </p:nvPr>
        </p:nvSpPr>
        <p:spPr/>
        <p:txBody>
          <a:bodyPr/>
          <a:lstStyle/>
          <a:p>
            <a:pPr eaLnBrk="1" hangingPunct="1"/>
            <a:r>
              <a:rPr lang="en-GB" altLang="en-US"/>
              <a:t>1. Establish objectives</a:t>
            </a:r>
          </a:p>
          <a:p>
            <a:pPr eaLnBrk="1" hangingPunct="1"/>
            <a:r>
              <a:rPr lang="en-GB" altLang="en-US"/>
              <a:t>2. Recognise current level of performance</a:t>
            </a:r>
          </a:p>
          <a:p>
            <a:pPr eaLnBrk="1" hangingPunct="1"/>
            <a:r>
              <a:rPr lang="en-GB" altLang="en-US"/>
              <a:t>3. Plan how to meet targets</a:t>
            </a:r>
          </a:p>
          <a:p>
            <a:pPr eaLnBrk="1" hangingPunct="1"/>
            <a:r>
              <a:rPr lang="en-GB" altLang="en-US"/>
              <a:t>4. Use effective time management</a:t>
            </a:r>
          </a:p>
          <a:p>
            <a:pPr eaLnBrk="1" hangingPunct="1"/>
            <a:r>
              <a:rPr lang="en-GB" altLang="en-US"/>
              <a:t>5. Use feedback and support</a:t>
            </a:r>
          </a:p>
          <a:p>
            <a:pPr eaLnBrk="1" hangingPunct="1"/>
            <a:r>
              <a:rPr lang="en-GB" altLang="en-US"/>
              <a:t>6. Monitor and review progress</a:t>
            </a:r>
          </a:p>
          <a:p>
            <a:pPr eaLnBrk="1" hangingPunct="1"/>
            <a:r>
              <a:rPr lang="en-GB" altLang="en-US"/>
              <a:t>7. Critically reflect on own learning</a:t>
            </a:r>
          </a:p>
        </p:txBody>
      </p:sp>
    </p:spTree>
    <p:extLst>
      <p:ext uri="{BB962C8B-B14F-4D97-AF65-F5344CB8AC3E}">
        <p14:creationId xmlns:p14="http://schemas.microsoft.com/office/powerpoint/2010/main" val="21354416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left)">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wipe(left)">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wipe(left)">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wipe(left)">
                                      <p:cBhvr>
                                        <p:cTn id="22" dur="500"/>
                                        <p:tgtEl>
                                          <p:spTgt spid="61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wipe(left)">
                                      <p:cBhvr>
                                        <p:cTn id="27" dur="500"/>
                                        <p:tgtEl>
                                          <p:spTgt spid="614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6147">
                                            <p:txEl>
                                              <p:pRg st="5" end="5"/>
                                            </p:txEl>
                                          </p:spTgt>
                                        </p:tgtEl>
                                        <p:attrNameLst>
                                          <p:attrName>style.visibility</p:attrName>
                                        </p:attrNameLst>
                                      </p:cBhvr>
                                      <p:to>
                                        <p:strVal val="visible"/>
                                      </p:to>
                                    </p:set>
                                    <p:animEffect transition="in" filter="wipe(left)">
                                      <p:cBhvr>
                                        <p:cTn id="32" dur="500"/>
                                        <p:tgtEl>
                                          <p:spTgt spid="614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6147">
                                            <p:txEl>
                                              <p:pRg st="6" end="6"/>
                                            </p:txEl>
                                          </p:spTgt>
                                        </p:tgtEl>
                                        <p:attrNameLst>
                                          <p:attrName>style.visibility</p:attrName>
                                        </p:attrNameLst>
                                      </p:cBhvr>
                                      <p:to>
                                        <p:strVal val="visible"/>
                                      </p:to>
                                    </p:set>
                                    <p:animEffect transition="in" filter="wipe(left)">
                                      <p:cBhvr>
                                        <p:cTn id="37" dur="500"/>
                                        <p:tgtEl>
                                          <p:spTgt spid="61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8BE755F-A671-477D-9FFC-0C72CE1EDC90}"/>
              </a:ext>
            </a:extLst>
          </p:cNvPr>
          <p:cNvSpPr>
            <a:spLocks noGrp="1" noChangeArrowheads="1"/>
          </p:cNvSpPr>
          <p:nvPr>
            <p:ph type="title"/>
          </p:nvPr>
        </p:nvSpPr>
        <p:spPr>
          <a:xfrm>
            <a:off x="451926" y="11561"/>
            <a:ext cx="8229600" cy="850106"/>
          </a:xfrm>
        </p:spPr>
        <p:txBody>
          <a:bodyPr/>
          <a:lstStyle/>
          <a:p>
            <a:pPr eaLnBrk="1" hangingPunct="1"/>
            <a:r>
              <a:rPr lang="en-GB" altLang="en-US" dirty="0"/>
              <a:t>Personal Reflections</a:t>
            </a:r>
          </a:p>
        </p:txBody>
      </p:sp>
      <p:sp>
        <p:nvSpPr>
          <p:cNvPr id="21507" name="Rectangle 3">
            <a:extLst>
              <a:ext uri="{FF2B5EF4-FFF2-40B4-BE49-F238E27FC236}">
                <a16:creationId xmlns:a16="http://schemas.microsoft.com/office/drawing/2014/main" id="{8D4715B3-C4B3-46E1-989B-78549005F8D3}"/>
              </a:ext>
            </a:extLst>
          </p:cNvPr>
          <p:cNvSpPr>
            <a:spLocks noGrp="1" noChangeArrowheads="1"/>
          </p:cNvSpPr>
          <p:nvPr>
            <p:ph type="body" idx="1"/>
          </p:nvPr>
        </p:nvSpPr>
        <p:spPr>
          <a:xfrm>
            <a:off x="539552" y="1166018"/>
            <a:ext cx="8229600" cy="4525963"/>
          </a:xfrm>
        </p:spPr>
        <p:txBody>
          <a:bodyPr/>
          <a:lstStyle/>
          <a:p>
            <a:pPr eaLnBrk="1" hangingPunct="1"/>
            <a:r>
              <a:rPr lang="en-GB" altLang="en-US" b="1" dirty="0"/>
              <a:t>Priorities?</a:t>
            </a:r>
          </a:p>
          <a:p>
            <a:pPr eaLnBrk="1" hangingPunct="1"/>
            <a:r>
              <a:rPr lang="en-GB" altLang="en-US" b="1" dirty="0"/>
              <a:t>Motivation?</a:t>
            </a:r>
          </a:p>
          <a:p>
            <a:pPr eaLnBrk="1" hangingPunct="1"/>
            <a:r>
              <a:rPr lang="en-GB" altLang="en-US" b="1" dirty="0"/>
              <a:t>Direction?</a:t>
            </a:r>
          </a:p>
          <a:p>
            <a:pPr eaLnBrk="1" hangingPunct="1"/>
            <a:r>
              <a:rPr lang="en-GB" altLang="en-US" b="1" dirty="0"/>
              <a:t>Strengths / Weaknesses?</a:t>
            </a:r>
          </a:p>
          <a:p>
            <a:pPr eaLnBrk="1" hangingPunct="1"/>
            <a:r>
              <a:rPr lang="en-GB" altLang="en-US" b="1" dirty="0"/>
              <a:t>Identifying problems</a:t>
            </a:r>
          </a:p>
          <a:p>
            <a:pPr eaLnBrk="1" hangingPunct="1"/>
            <a:r>
              <a:rPr lang="en-GB" altLang="en-US" b="1" dirty="0"/>
              <a:t>Developing an action plan</a:t>
            </a:r>
          </a:p>
          <a:p>
            <a:pPr eaLnBrk="1" hangingPunct="1"/>
            <a:r>
              <a:rPr lang="en-GB" altLang="en-US" b="1" dirty="0"/>
              <a:t>Personal Development Planning</a:t>
            </a:r>
          </a:p>
          <a:p>
            <a:pPr eaLnBrk="1" hangingPunct="1"/>
            <a:endParaRPr lang="en-GB" altLang="en-US" b="1" dirty="0"/>
          </a:p>
        </p:txBody>
      </p:sp>
    </p:spTree>
    <p:extLst>
      <p:ext uri="{BB962C8B-B14F-4D97-AF65-F5344CB8AC3E}">
        <p14:creationId xmlns:p14="http://schemas.microsoft.com/office/powerpoint/2010/main" val="30073198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wipe(left)">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wipe(left)">
                                      <p:cBhvr>
                                        <p:cTn id="12" dur="500"/>
                                        <p:tgtEl>
                                          <p:spTgt spid="215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wipe(left)">
                                      <p:cBhvr>
                                        <p:cTn id="17" dur="500"/>
                                        <p:tgtEl>
                                          <p:spTgt spid="215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1507">
                                            <p:txEl>
                                              <p:pRg st="3" end="3"/>
                                            </p:txEl>
                                          </p:spTgt>
                                        </p:tgtEl>
                                        <p:attrNameLst>
                                          <p:attrName>style.visibility</p:attrName>
                                        </p:attrNameLst>
                                      </p:cBhvr>
                                      <p:to>
                                        <p:strVal val="visible"/>
                                      </p:to>
                                    </p:set>
                                    <p:animEffect transition="in" filter="wipe(left)">
                                      <p:cBhvr>
                                        <p:cTn id="22" dur="500"/>
                                        <p:tgtEl>
                                          <p:spTgt spid="215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1507">
                                            <p:txEl>
                                              <p:pRg st="4" end="4"/>
                                            </p:txEl>
                                          </p:spTgt>
                                        </p:tgtEl>
                                        <p:attrNameLst>
                                          <p:attrName>style.visibility</p:attrName>
                                        </p:attrNameLst>
                                      </p:cBhvr>
                                      <p:to>
                                        <p:strVal val="visible"/>
                                      </p:to>
                                    </p:set>
                                    <p:animEffect transition="in" filter="wipe(left)">
                                      <p:cBhvr>
                                        <p:cTn id="27" dur="500"/>
                                        <p:tgtEl>
                                          <p:spTgt spid="2150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1507">
                                            <p:txEl>
                                              <p:pRg st="5" end="5"/>
                                            </p:txEl>
                                          </p:spTgt>
                                        </p:tgtEl>
                                        <p:attrNameLst>
                                          <p:attrName>style.visibility</p:attrName>
                                        </p:attrNameLst>
                                      </p:cBhvr>
                                      <p:to>
                                        <p:strVal val="visible"/>
                                      </p:to>
                                    </p:set>
                                    <p:animEffect transition="in" filter="wipe(left)">
                                      <p:cBhvr>
                                        <p:cTn id="32" dur="500"/>
                                        <p:tgtEl>
                                          <p:spTgt spid="2150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21507">
                                            <p:txEl>
                                              <p:pRg st="6" end="6"/>
                                            </p:txEl>
                                          </p:spTgt>
                                        </p:tgtEl>
                                        <p:attrNameLst>
                                          <p:attrName>style.visibility</p:attrName>
                                        </p:attrNameLst>
                                      </p:cBhvr>
                                      <p:to>
                                        <p:strVal val="visible"/>
                                      </p:to>
                                    </p:set>
                                    <p:animEffect transition="in" filter="wipe(left)">
                                      <p:cBhvr>
                                        <p:cTn id="37" dur="500"/>
                                        <p:tgtEl>
                                          <p:spTgt spid="21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A170DD2-235C-4728-9D3C-32581CF98B09}"/>
              </a:ext>
            </a:extLst>
          </p:cNvPr>
          <p:cNvSpPr>
            <a:spLocks noGrp="1" noChangeArrowheads="1"/>
          </p:cNvSpPr>
          <p:nvPr>
            <p:ph type="title"/>
          </p:nvPr>
        </p:nvSpPr>
        <p:spPr>
          <a:xfrm>
            <a:off x="457200" y="68040"/>
            <a:ext cx="8229600" cy="778098"/>
          </a:xfrm>
        </p:spPr>
        <p:txBody>
          <a:bodyPr/>
          <a:lstStyle/>
          <a:p>
            <a:pPr eaLnBrk="1" hangingPunct="1"/>
            <a:r>
              <a:rPr lang="en-GB" altLang="en-US" dirty="0"/>
              <a:t>Relevance to Career Path</a:t>
            </a:r>
          </a:p>
        </p:txBody>
      </p:sp>
      <p:sp>
        <p:nvSpPr>
          <p:cNvPr id="67587" name="Rectangle 3">
            <a:extLst>
              <a:ext uri="{FF2B5EF4-FFF2-40B4-BE49-F238E27FC236}">
                <a16:creationId xmlns:a16="http://schemas.microsoft.com/office/drawing/2014/main" id="{7641236B-2030-4687-A360-4CB576D8A487}"/>
              </a:ext>
            </a:extLst>
          </p:cNvPr>
          <p:cNvSpPr>
            <a:spLocks noGrp="1" noChangeArrowheads="1"/>
          </p:cNvSpPr>
          <p:nvPr>
            <p:ph type="body" idx="1"/>
          </p:nvPr>
        </p:nvSpPr>
        <p:spPr>
          <a:xfrm>
            <a:off x="295265" y="1993568"/>
            <a:ext cx="8391535" cy="2476872"/>
          </a:xfrm>
        </p:spPr>
        <p:txBody>
          <a:bodyPr>
            <a:noAutofit/>
          </a:bodyPr>
          <a:lstStyle/>
          <a:p>
            <a:pPr eaLnBrk="1" hangingPunct="1"/>
            <a:r>
              <a:rPr lang="en-GB" altLang="en-US" sz="2800" dirty="0"/>
              <a:t>Skills of analysis, </a:t>
            </a:r>
          </a:p>
          <a:p>
            <a:pPr eaLnBrk="1" hangingPunct="1"/>
            <a:r>
              <a:rPr lang="en-GB" altLang="en-US" sz="2800" dirty="0"/>
              <a:t>Interpersonal skills, </a:t>
            </a:r>
          </a:p>
          <a:p>
            <a:pPr eaLnBrk="1" hangingPunct="1"/>
            <a:r>
              <a:rPr lang="en-GB" altLang="en-US" sz="2800" dirty="0"/>
              <a:t>Potential for self development, </a:t>
            </a:r>
          </a:p>
          <a:p>
            <a:pPr eaLnBrk="1" hangingPunct="1"/>
            <a:r>
              <a:rPr lang="en-GB" altLang="en-US" sz="2800" dirty="0"/>
              <a:t>Able to undertake critical reflection on performance (e.g. using the </a:t>
            </a:r>
            <a:r>
              <a:rPr lang="en-GB" altLang="en-US" sz="2800" dirty="0" err="1"/>
              <a:t>S.T.A.R</a:t>
            </a:r>
            <a:r>
              <a:rPr lang="en-GB" altLang="en-US" sz="2800" dirty="0"/>
              <a:t>. technique)</a:t>
            </a:r>
          </a:p>
          <a:p>
            <a:pPr eaLnBrk="1" hangingPunct="1"/>
            <a:r>
              <a:rPr lang="en-GB" altLang="en-US" sz="2800" dirty="0"/>
              <a:t>Students who have engaged with reflective practice and skills development have enhanced employability</a:t>
            </a:r>
          </a:p>
          <a:p>
            <a:pPr marL="0" indent="0" eaLnBrk="1" hangingPunct="1">
              <a:buNone/>
            </a:pPr>
            <a:endParaRPr lang="en-GB" altLang="en-US" sz="2800" dirty="0"/>
          </a:p>
          <a:p>
            <a:pPr eaLnBrk="1" hangingPunct="1"/>
            <a:endParaRPr lang="en-GB" altLang="en-US" sz="2800" dirty="0"/>
          </a:p>
        </p:txBody>
      </p:sp>
      <p:sp>
        <p:nvSpPr>
          <p:cNvPr id="2" name="TextBox 1">
            <a:extLst>
              <a:ext uri="{FF2B5EF4-FFF2-40B4-BE49-F238E27FC236}">
                <a16:creationId xmlns:a16="http://schemas.microsoft.com/office/drawing/2014/main" id="{647AE4C4-525E-4269-B6EA-2C8A24A83B7D}"/>
              </a:ext>
            </a:extLst>
          </p:cNvPr>
          <p:cNvSpPr txBox="1"/>
          <p:nvPr/>
        </p:nvSpPr>
        <p:spPr>
          <a:xfrm>
            <a:off x="3563888" y="846138"/>
            <a:ext cx="184731" cy="369332"/>
          </a:xfrm>
          <a:prstGeom prst="rect">
            <a:avLst/>
          </a:prstGeom>
          <a:noFill/>
        </p:spPr>
        <p:txBody>
          <a:bodyPr wrap="none" rtlCol="0">
            <a:spAutoFit/>
          </a:bodyPr>
          <a:lstStyle/>
          <a:p>
            <a:endParaRPr lang="en-GB" dirty="0"/>
          </a:p>
        </p:txBody>
      </p:sp>
      <p:sp>
        <p:nvSpPr>
          <p:cNvPr id="3" name="TextBox 2">
            <a:extLst>
              <a:ext uri="{FF2B5EF4-FFF2-40B4-BE49-F238E27FC236}">
                <a16:creationId xmlns:a16="http://schemas.microsoft.com/office/drawing/2014/main" id="{6A90E4F8-0043-42B6-B491-192A309FF2A1}"/>
              </a:ext>
            </a:extLst>
          </p:cNvPr>
          <p:cNvSpPr txBox="1"/>
          <p:nvPr/>
        </p:nvSpPr>
        <p:spPr>
          <a:xfrm>
            <a:off x="295265" y="1012943"/>
            <a:ext cx="8374293" cy="584775"/>
          </a:xfrm>
          <a:prstGeom prst="rect">
            <a:avLst/>
          </a:prstGeom>
          <a:noFill/>
        </p:spPr>
        <p:txBody>
          <a:bodyPr wrap="square" rtlCol="0">
            <a:spAutoFit/>
          </a:bodyPr>
          <a:lstStyle/>
          <a:p>
            <a:r>
              <a:rPr lang="en-GB" altLang="en-US" sz="3200" dirty="0"/>
              <a:t>Employers look for self-reflective people with:</a:t>
            </a:r>
          </a:p>
        </p:txBody>
      </p:sp>
      <p:sp>
        <p:nvSpPr>
          <p:cNvPr id="4" name="TextBox 3">
            <a:extLst>
              <a:ext uri="{FF2B5EF4-FFF2-40B4-BE49-F238E27FC236}">
                <a16:creationId xmlns:a16="http://schemas.microsoft.com/office/drawing/2014/main" id="{D266B9F9-55F9-4B0F-AB0E-B4D9CF305BCF}"/>
              </a:ext>
            </a:extLst>
          </p:cNvPr>
          <p:cNvSpPr txBox="1"/>
          <p:nvPr/>
        </p:nvSpPr>
        <p:spPr>
          <a:xfrm>
            <a:off x="4932040" y="6021288"/>
            <a:ext cx="3919725" cy="369332"/>
          </a:xfrm>
          <a:prstGeom prst="rect">
            <a:avLst/>
          </a:prstGeom>
          <a:noFill/>
        </p:spPr>
        <p:txBody>
          <a:bodyPr wrap="square" rtlCol="0">
            <a:spAutoFit/>
          </a:bodyPr>
          <a:lstStyle/>
          <a:p>
            <a:r>
              <a:rPr lang="en-GB" dirty="0"/>
              <a:t>(MacCallum and Campbell Casey, 2017)</a:t>
            </a:r>
          </a:p>
        </p:txBody>
      </p:sp>
    </p:spTree>
    <p:extLst>
      <p:ext uri="{BB962C8B-B14F-4D97-AF65-F5344CB8AC3E}">
        <p14:creationId xmlns:p14="http://schemas.microsoft.com/office/powerpoint/2010/main" val="9073656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dissolve">
                                      <p:cBhvr>
                                        <p:cTn id="7" dur="500"/>
                                        <p:tgtEl>
                                          <p:spTgt spid="675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dissolve">
                                      <p:cBhvr>
                                        <p:cTn id="12" dur="500"/>
                                        <p:tgtEl>
                                          <p:spTgt spid="675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dissolve">
                                      <p:cBhvr>
                                        <p:cTn id="17" dur="500"/>
                                        <p:tgtEl>
                                          <p:spTgt spid="675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dissolve">
                                      <p:cBhvr>
                                        <p:cTn id="22" dur="500"/>
                                        <p:tgtEl>
                                          <p:spTgt spid="675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7587">
                                            <p:txEl>
                                              <p:pRg st="4" end="4"/>
                                            </p:txEl>
                                          </p:spTgt>
                                        </p:tgtEl>
                                        <p:attrNameLst>
                                          <p:attrName>style.visibility</p:attrName>
                                        </p:attrNameLst>
                                      </p:cBhvr>
                                      <p:to>
                                        <p:strVal val="visible"/>
                                      </p:to>
                                    </p:set>
                                    <p:animEffect transition="in" filter="dissolve">
                                      <p:cBhvr>
                                        <p:cTn id="27" dur="500"/>
                                        <p:tgtEl>
                                          <p:spTgt spid="675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0359C-63AF-4C95-8309-75357393B963}"/>
              </a:ext>
            </a:extLst>
          </p:cNvPr>
          <p:cNvSpPr>
            <a:spLocks noGrp="1"/>
          </p:cNvSpPr>
          <p:nvPr>
            <p:ph type="title"/>
          </p:nvPr>
        </p:nvSpPr>
        <p:spPr>
          <a:xfrm>
            <a:off x="457200" y="548680"/>
            <a:ext cx="8229600" cy="778098"/>
          </a:xfrm>
        </p:spPr>
        <p:txBody>
          <a:bodyPr>
            <a:normAutofit fontScale="90000"/>
          </a:bodyPr>
          <a:lstStyle/>
          <a:p>
            <a:r>
              <a:rPr lang="en-GB" dirty="0"/>
              <a:t>Placement Personal Development Plan</a:t>
            </a:r>
          </a:p>
        </p:txBody>
      </p:sp>
      <p:sp>
        <p:nvSpPr>
          <p:cNvPr id="3" name="TextBox 2">
            <a:extLst>
              <a:ext uri="{FF2B5EF4-FFF2-40B4-BE49-F238E27FC236}">
                <a16:creationId xmlns:a16="http://schemas.microsoft.com/office/drawing/2014/main" id="{B8D10D02-4918-4B50-B17F-10EA6BC17631}"/>
              </a:ext>
            </a:extLst>
          </p:cNvPr>
          <p:cNvSpPr txBox="1"/>
          <p:nvPr/>
        </p:nvSpPr>
        <p:spPr>
          <a:xfrm>
            <a:off x="467544" y="1700808"/>
            <a:ext cx="8280920" cy="2046714"/>
          </a:xfrm>
          <a:prstGeom prst="rect">
            <a:avLst/>
          </a:prstGeom>
          <a:noFill/>
        </p:spPr>
        <p:txBody>
          <a:bodyPr wrap="square" rtlCol="0">
            <a:spAutoFit/>
          </a:bodyPr>
          <a:lstStyle/>
          <a:p>
            <a:pPr marL="457200" indent="-457200">
              <a:spcBef>
                <a:spcPts val="1200"/>
              </a:spcBef>
              <a:spcAft>
                <a:spcPts val="600"/>
              </a:spcAft>
              <a:buFont typeface="Arial" panose="020B0604020202020204" pitchFamily="34" charset="0"/>
              <a:buChar char="•"/>
            </a:pPr>
            <a:r>
              <a:rPr lang="en-GB" sz="2800" dirty="0"/>
              <a:t>This is an extension of the Placement Planner that you completed in Theme 2</a:t>
            </a:r>
          </a:p>
          <a:p>
            <a:pPr marL="457200" indent="-457200">
              <a:spcBef>
                <a:spcPts val="1200"/>
              </a:spcBef>
              <a:spcAft>
                <a:spcPts val="600"/>
              </a:spcAft>
              <a:buFont typeface="Arial" panose="020B0604020202020204" pitchFamily="34" charset="0"/>
              <a:buChar char="•"/>
            </a:pPr>
            <a:r>
              <a:rPr lang="en-GB" sz="2800" dirty="0"/>
              <a:t>It allows you to think about, plan for and record your personal development during this Module.</a:t>
            </a:r>
          </a:p>
        </p:txBody>
      </p:sp>
    </p:spTree>
    <p:extLst>
      <p:ext uri="{BB962C8B-B14F-4D97-AF65-F5344CB8AC3E}">
        <p14:creationId xmlns:p14="http://schemas.microsoft.com/office/powerpoint/2010/main" val="251869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A3A3B3C-8A9F-46D0-A3F1-EC297B8E1E57}"/>
              </a:ext>
            </a:extLst>
          </p:cNvPr>
          <p:cNvSpPr>
            <a:spLocks noGrp="1" noChangeArrowheads="1"/>
          </p:cNvSpPr>
          <p:nvPr>
            <p:ph type="title"/>
          </p:nvPr>
        </p:nvSpPr>
        <p:spPr/>
        <p:txBody>
          <a:bodyPr>
            <a:normAutofit fontScale="90000"/>
          </a:bodyPr>
          <a:lstStyle/>
          <a:p>
            <a:pPr eaLnBrk="1" hangingPunct="1"/>
            <a:r>
              <a:rPr lang="en-GB" altLang="en-US" sz="4000" b="1"/>
              <a:t>Why keep a PDP?</a:t>
            </a:r>
            <a:br>
              <a:rPr lang="en-GB" altLang="en-US" sz="4000" b="1"/>
            </a:br>
            <a:endParaRPr lang="en-GB" altLang="en-US" sz="4000" b="1"/>
          </a:p>
        </p:txBody>
      </p:sp>
      <p:sp>
        <p:nvSpPr>
          <p:cNvPr id="32771" name="Rectangle 3">
            <a:extLst>
              <a:ext uri="{FF2B5EF4-FFF2-40B4-BE49-F238E27FC236}">
                <a16:creationId xmlns:a16="http://schemas.microsoft.com/office/drawing/2014/main" id="{AA58282E-EC24-4F4B-8C7E-404513D687EE}"/>
              </a:ext>
            </a:extLst>
          </p:cNvPr>
          <p:cNvSpPr>
            <a:spLocks noGrp="1" noChangeArrowheads="1"/>
          </p:cNvSpPr>
          <p:nvPr>
            <p:ph type="body" idx="1"/>
          </p:nvPr>
        </p:nvSpPr>
        <p:spPr/>
        <p:txBody>
          <a:bodyPr/>
          <a:lstStyle/>
          <a:p>
            <a:pPr eaLnBrk="1" hangingPunct="1">
              <a:lnSpc>
                <a:spcPct val="90000"/>
              </a:lnSpc>
            </a:pPr>
            <a:r>
              <a:rPr lang="en-GB" altLang="en-US" sz="2800"/>
              <a:t>It provides you with a record of your professional development. </a:t>
            </a:r>
          </a:p>
          <a:p>
            <a:pPr eaLnBrk="1" hangingPunct="1">
              <a:lnSpc>
                <a:spcPct val="90000"/>
              </a:lnSpc>
            </a:pPr>
            <a:r>
              <a:rPr lang="en-GB" altLang="en-US" sz="2800"/>
              <a:t>useful as a means of updating a Curriculum Vitae </a:t>
            </a:r>
          </a:p>
          <a:p>
            <a:pPr eaLnBrk="1" hangingPunct="1">
              <a:lnSpc>
                <a:spcPct val="90000"/>
              </a:lnSpc>
            </a:pPr>
            <a:r>
              <a:rPr lang="en-GB" altLang="en-US" sz="2800"/>
              <a:t>It personalises </a:t>
            </a:r>
            <a:r>
              <a:rPr lang="en-GB" altLang="en-US" sz="2800" b="1"/>
              <a:t>learning</a:t>
            </a:r>
            <a:r>
              <a:rPr lang="en-GB" altLang="en-US" sz="2800"/>
              <a:t> by encouraging the person to own and value their development and achievements. </a:t>
            </a:r>
          </a:p>
          <a:p>
            <a:pPr eaLnBrk="1" hangingPunct="1">
              <a:lnSpc>
                <a:spcPct val="90000"/>
              </a:lnSpc>
            </a:pPr>
            <a:r>
              <a:rPr lang="en-GB" altLang="en-US" sz="2800"/>
              <a:t>It enables the individual to demonstrate coherence in their professional development and plan for the future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dissolve">
                                      <p:cBhvr>
                                        <p:cTn id="7" dur="500"/>
                                        <p:tgtEl>
                                          <p:spTgt spid="327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2771">
                                            <p:txEl>
                                              <p:pRg st="1" end="1"/>
                                            </p:txEl>
                                          </p:spTgt>
                                        </p:tgtEl>
                                        <p:attrNameLst>
                                          <p:attrName>style.visibility</p:attrName>
                                        </p:attrNameLst>
                                      </p:cBhvr>
                                      <p:to>
                                        <p:strVal val="visible"/>
                                      </p:to>
                                    </p:set>
                                    <p:animEffect transition="in" filter="dissolve">
                                      <p:cBhvr>
                                        <p:cTn id="12" dur="500"/>
                                        <p:tgtEl>
                                          <p:spTgt spid="327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2771">
                                            <p:txEl>
                                              <p:pRg st="2" end="2"/>
                                            </p:txEl>
                                          </p:spTgt>
                                        </p:tgtEl>
                                        <p:attrNameLst>
                                          <p:attrName>style.visibility</p:attrName>
                                        </p:attrNameLst>
                                      </p:cBhvr>
                                      <p:to>
                                        <p:strVal val="visible"/>
                                      </p:to>
                                    </p:set>
                                    <p:animEffect transition="in" filter="dissolve">
                                      <p:cBhvr>
                                        <p:cTn id="17" dur="500"/>
                                        <p:tgtEl>
                                          <p:spTgt spid="327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32771">
                                            <p:txEl>
                                              <p:pRg st="3" end="3"/>
                                            </p:txEl>
                                          </p:spTgt>
                                        </p:tgtEl>
                                        <p:attrNameLst>
                                          <p:attrName>style.visibility</p:attrName>
                                        </p:attrNameLst>
                                      </p:cBhvr>
                                      <p:to>
                                        <p:strVal val="visible"/>
                                      </p:to>
                                    </p:set>
                                    <p:animEffect transition="in" filter="dissolve">
                                      <p:cBhvr>
                                        <p:cTn id="22" dur="500"/>
                                        <p:tgtEl>
                                          <p:spTgt spid="327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7622332-B904-445D-91C6-8DBADED9885A}"/>
              </a:ext>
            </a:extLst>
          </p:cNvPr>
          <p:cNvSpPr>
            <a:spLocks noGrp="1" noChangeArrowheads="1"/>
          </p:cNvSpPr>
          <p:nvPr>
            <p:ph type="title"/>
          </p:nvPr>
        </p:nvSpPr>
        <p:spPr>
          <a:xfrm>
            <a:off x="457200" y="274638"/>
            <a:ext cx="8229600" cy="706090"/>
          </a:xfrm>
        </p:spPr>
        <p:txBody>
          <a:bodyPr>
            <a:normAutofit fontScale="90000"/>
          </a:bodyPr>
          <a:lstStyle/>
          <a:p>
            <a:pPr eaLnBrk="1" hangingPunct="1"/>
            <a:r>
              <a:rPr lang="en-GB" altLang="en-US" dirty="0"/>
              <a:t>Setting Action Points</a:t>
            </a:r>
            <a:endParaRPr lang="en-US" altLang="en-US" dirty="0"/>
          </a:p>
        </p:txBody>
      </p:sp>
      <p:sp>
        <p:nvSpPr>
          <p:cNvPr id="46083" name="Rectangle 3">
            <a:extLst>
              <a:ext uri="{FF2B5EF4-FFF2-40B4-BE49-F238E27FC236}">
                <a16:creationId xmlns:a16="http://schemas.microsoft.com/office/drawing/2014/main" id="{DF6ABFA4-77FC-4679-8374-4EFE1E55EEC9}"/>
              </a:ext>
            </a:extLst>
          </p:cNvPr>
          <p:cNvSpPr>
            <a:spLocks noGrp="1" noChangeArrowheads="1"/>
          </p:cNvSpPr>
          <p:nvPr>
            <p:ph type="body" idx="1"/>
          </p:nvPr>
        </p:nvSpPr>
        <p:spPr/>
        <p:txBody>
          <a:bodyPr/>
          <a:lstStyle/>
          <a:p>
            <a:pPr eaLnBrk="1" hangingPunct="1">
              <a:lnSpc>
                <a:spcPct val="90000"/>
              </a:lnSpc>
            </a:pPr>
            <a:r>
              <a:rPr lang="en-GB" altLang="en-US" dirty="0"/>
              <a:t>What is an action point?</a:t>
            </a:r>
          </a:p>
          <a:p>
            <a:pPr>
              <a:lnSpc>
                <a:spcPct val="90000"/>
              </a:lnSpc>
            </a:pPr>
            <a:r>
              <a:rPr lang="en-GB" altLang="en-US" dirty="0"/>
              <a:t>An action point is a clearly defined target that has the following characteristics:</a:t>
            </a:r>
          </a:p>
          <a:p>
            <a:pPr eaLnBrk="1" hangingPunct="1">
              <a:lnSpc>
                <a:spcPct val="90000"/>
              </a:lnSpc>
            </a:pPr>
            <a:r>
              <a:rPr lang="en-GB" altLang="en-US" dirty="0"/>
              <a:t>1. SPECIFIC</a:t>
            </a:r>
          </a:p>
          <a:p>
            <a:pPr eaLnBrk="1" hangingPunct="1">
              <a:lnSpc>
                <a:spcPct val="90000"/>
              </a:lnSpc>
            </a:pPr>
            <a:r>
              <a:rPr lang="en-GB" altLang="en-US" dirty="0"/>
              <a:t>2. MEASURABLE</a:t>
            </a:r>
          </a:p>
          <a:p>
            <a:pPr eaLnBrk="1" hangingPunct="1">
              <a:lnSpc>
                <a:spcPct val="90000"/>
              </a:lnSpc>
            </a:pPr>
            <a:r>
              <a:rPr lang="en-GB" altLang="en-US" dirty="0"/>
              <a:t>3. ACTION-BASED</a:t>
            </a:r>
          </a:p>
          <a:p>
            <a:pPr eaLnBrk="1" hangingPunct="1">
              <a:lnSpc>
                <a:spcPct val="90000"/>
              </a:lnSpc>
            </a:pPr>
            <a:r>
              <a:rPr lang="en-GB" altLang="en-US" dirty="0"/>
              <a:t>4. REALISTIC</a:t>
            </a:r>
          </a:p>
          <a:p>
            <a:pPr eaLnBrk="1" hangingPunct="1">
              <a:lnSpc>
                <a:spcPct val="90000"/>
              </a:lnSpc>
            </a:pPr>
            <a:r>
              <a:rPr lang="en-GB" altLang="en-US" dirty="0"/>
              <a:t>5. TIME-BOUND</a:t>
            </a:r>
            <a:endParaRPr lang="en-US" altLang="en-US" dirty="0"/>
          </a:p>
        </p:txBody>
      </p:sp>
    </p:spTree>
    <p:extLst>
      <p:ext uri="{BB962C8B-B14F-4D97-AF65-F5344CB8AC3E}">
        <p14:creationId xmlns:p14="http://schemas.microsoft.com/office/powerpoint/2010/main" val="4596711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dissolve">
                                      <p:cBhvr>
                                        <p:cTn id="7" dur="500"/>
                                        <p:tgtEl>
                                          <p:spTgt spid="460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46083">
                                            <p:txEl>
                                              <p:pRg st="1" end="1"/>
                                            </p:txEl>
                                          </p:spTgt>
                                        </p:tgtEl>
                                        <p:attrNameLst>
                                          <p:attrName>style.visibility</p:attrName>
                                        </p:attrNameLst>
                                      </p:cBhvr>
                                      <p:to>
                                        <p:strVal val="visible"/>
                                      </p:to>
                                    </p:set>
                                    <p:animEffect transition="in" filter="dissolve">
                                      <p:cBhvr>
                                        <p:cTn id="12" dur="500"/>
                                        <p:tgtEl>
                                          <p:spTgt spid="460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46083">
                                            <p:txEl>
                                              <p:pRg st="2" end="2"/>
                                            </p:txEl>
                                          </p:spTgt>
                                        </p:tgtEl>
                                        <p:attrNameLst>
                                          <p:attrName>style.visibility</p:attrName>
                                        </p:attrNameLst>
                                      </p:cBhvr>
                                      <p:to>
                                        <p:strVal val="visible"/>
                                      </p:to>
                                    </p:set>
                                    <p:animEffect transition="in" filter="dissolve">
                                      <p:cBhvr>
                                        <p:cTn id="17" dur="500"/>
                                        <p:tgtEl>
                                          <p:spTgt spid="460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46083">
                                            <p:txEl>
                                              <p:pRg st="3" end="3"/>
                                            </p:txEl>
                                          </p:spTgt>
                                        </p:tgtEl>
                                        <p:attrNameLst>
                                          <p:attrName>style.visibility</p:attrName>
                                        </p:attrNameLst>
                                      </p:cBhvr>
                                      <p:to>
                                        <p:strVal val="visible"/>
                                      </p:to>
                                    </p:set>
                                    <p:animEffect transition="in" filter="dissolve">
                                      <p:cBhvr>
                                        <p:cTn id="22" dur="500"/>
                                        <p:tgtEl>
                                          <p:spTgt spid="460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46083">
                                            <p:txEl>
                                              <p:pRg st="4" end="4"/>
                                            </p:txEl>
                                          </p:spTgt>
                                        </p:tgtEl>
                                        <p:attrNameLst>
                                          <p:attrName>style.visibility</p:attrName>
                                        </p:attrNameLst>
                                      </p:cBhvr>
                                      <p:to>
                                        <p:strVal val="visible"/>
                                      </p:to>
                                    </p:set>
                                    <p:animEffect transition="in" filter="dissolve">
                                      <p:cBhvr>
                                        <p:cTn id="27" dur="500"/>
                                        <p:tgtEl>
                                          <p:spTgt spid="460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46083">
                                            <p:txEl>
                                              <p:pRg st="5" end="5"/>
                                            </p:txEl>
                                          </p:spTgt>
                                        </p:tgtEl>
                                        <p:attrNameLst>
                                          <p:attrName>style.visibility</p:attrName>
                                        </p:attrNameLst>
                                      </p:cBhvr>
                                      <p:to>
                                        <p:strVal val="visible"/>
                                      </p:to>
                                    </p:set>
                                    <p:animEffect transition="in" filter="dissolve">
                                      <p:cBhvr>
                                        <p:cTn id="32" dur="500"/>
                                        <p:tgtEl>
                                          <p:spTgt spid="460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46083">
                                            <p:txEl>
                                              <p:pRg st="6" end="6"/>
                                            </p:txEl>
                                          </p:spTgt>
                                        </p:tgtEl>
                                        <p:attrNameLst>
                                          <p:attrName>style.visibility</p:attrName>
                                        </p:attrNameLst>
                                      </p:cBhvr>
                                      <p:to>
                                        <p:strVal val="visible"/>
                                      </p:to>
                                    </p:set>
                                    <p:animEffect transition="in" filter="dissolve">
                                      <p:cBhvr>
                                        <p:cTn id="37" dur="500"/>
                                        <p:tgtEl>
                                          <p:spTgt spid="460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CC58-00CE-456F-9177-29D1F8FD2CFE}"/>
              </a:ext>
            </a:extLst>
          </p:cNvPr>
          <p:cNvSpPr>
            <a:spLocks noGrp="1"/>
          </p:cNvSpPr>
          <p:nvPr>
            <p:ph type="title"/>
          </p:nvPr>
        </p:nvSpPr>
        <p:spPr>
          <a:xfrm>
            <a:off x="457200" y="188640"/>
            <a:ext cx="8229600" cy="634082"/>
          </a:xfrm>
        </p:spPr>
        <p:txBody>
          <a:bodyPr>
            <a:normAutofit fontScale="90000"/>
          </a:bodyPr>
          <a:lstStyle/>
          <a:p>
            <a:r>
              <a:rPr lang="en-GB" dirty="0"/>
              <a:t>References</a:t>
            </a:r>
          </a:p>
        </p:txBody>
      </p:sp>
      <p:sp>
        <p:nvSpPr>
          <p:cNvPr id="3" name="TextBox 2">
            <a:extLst>
              <a:ext uri="{FF2B5EF4-FFF2-40B4-BE49-F238E27FC236}">
                <a16:creationId xmlns:a16="http://schemas.microsoft.com/office/drawing/2014/main" id="{1A21641B-0180-4B6E-91C9-63BA431C8DD0}"/>
              </a:ext>
            </a:extLst>
          </p:cNvPr>
          <p:cNvSpPr txBox="1"/>
          <p:nvPr/>
        </p:nvSpPr>
        <p:spPr>
          <a:xfrm>
            <a:off x="457200" y="3657218"/>
            <a:ext cx="8363272" cy="707886"/>
          </a:xfrm>
          <a:prstGeom prst="rect">
            <a:avLst/>
          </a:prstGeom>
          <a:noFill/>
        </p:spPr>
        <p:txBody>
          <a:bodyPr wrap="square" rtlCol="0">
            <a:spAutoFit/>
          </a:bodyPr>
          <a:lstStyle/>
          <a:p>
            <a:r>
              <a:rPr lang="en-GB" sz="2000" dirty="0"/>
              <a:t>Britton, B. &amp; </a:t>
            </a:r>
            <a:r>
              <a:rPr lang="en-GB" sz="2000" dirty="0" err="1"/>
              <a:t>Serrat</a:t>
            </a:r>
            <a:r>
              <a:rPr lang="en-GB" sz="2000" dirty="0"/>
              <a:t>, O. (2013) </a:t>
            </a:r>
            <a:r>
              <a:rPr lang="en-GB" sz="2000" i="1" dirty="0"/>
              <a:t>Reflective Practice</a:t>
            </a:r>
            <a:r>
              <a:rPr lang="en-GB" sz="2000" dirty="0"/>
              <a:t> Manila: Asian Development Bank</a:t>
            </a:r>
          </a:p>
        </p:txBody>
      </p:sp>
      <p:sp>
        <p:nvSpPr>
          <p:cNvPr id="7" name="TextBox 6">
            <a:extLst>
              <a:ext uri="{FF2B5EF4-FFF2-40B4-BE49-F238E27FC236}">
                <a16:creationId xmlns:a16="http://schemas.microsoft.com/office/drawing/2014/main" id="{5F6D3736-D5F9-4498-BA24-ED0062D667BB}"/>
              </a:ext>
            </a:extLst>
          </p:cNvPr>
          <p:cNvSpPr txBox="1"/>
          <p:nvPr/>
        </p:nvSpPr>
        <p:spPr>
          <a:xfrm>
            <a:off x="457200" y="4462080"/>
            <a:ext cx="8363272" cy="1631216"/>
          </a:xfrm>
          <a:prstGeom prst="rect">
            <a:avLst/>
          </a:prstGeom>
          <a:noFill/>
        </p:spPr>
        <p:txBody>
          <a:bodyPr wrap="square" rtlCol="0">
            <a:spAutoFit/>
          </a:bodyPr>
          <a:lstStyle/>
          <a:p>
            <a:r>
              <a:rPr lang="en-GB" sz="2000" dirty="0"/>
              <a:t>Bloom, B. S. (1994). "Reflections on the development and use of the taxonomy". In </a:t>
            </a:r>
            <a:r>
              <a:rPr lang="en-GB" sz="2000" dirty="0" err="1"/>
              <a:t>Rehage</a:t>
            </a:r>
            <a:r>
              <a:rPr lang="en-GB" sz="2000" dirty="0"/>
              <a:t>, K. J.; Anderson, </a:t>
            </a:r>
            <a:r>
              <a:rPr lang="en-GB" sz="2000" dirty="0" err="1"/>
              <a:t>Lorin</a:t>
            </a:r>
            <a:r>
              <a:rPr lang="en-GB" sz="2000" dirty="0"/>
              <a:t> W.; </a:t>
            </a:r>
            <a:r>
              <a:rPr lang="en-GB" sz="2000" dirty="0" err="1"/>
              <a:t>Sosniak</a:t>
            </a:r>
            <a:r>
              <a:rPr lang="en-GB" sz="2000" dirty="0"/>
              <a:t>, Lauren A. (eds.). </a:t>
            </a:r>
            <a:r>
              <a:rPr lang="en-GB" sz="2000" i="1" dirty="0"/>
              <a:t>Bloom's taxonomy: A forty-year retrospective. Yearbook of the National Society for the Study of Education. 93</a:t>
            </a:r>
            <a:r>
              <a:rPr lang="en-GB" sz="2000" dirty="0"/>
              <a:t>. Chicago: National Society for the Study of Education</a:t>
            </a:r>
          </a:p>
        </p:txBody>
      </p:sp>
      <p:sp>
        <p:nvSpPr>
          <p:cNvPr id="8" name="TextBox 7">
            <a:extLst>
              <a:ext uri="{FF2B5EF4-FFF2-40B4-BE49-F238E27FC236}">
                <a16:creationId xmlns:a16="http://schemas.microsoft.com/office/drawing/2014/main" id="{ED93D2AD-108F-4CE6-9FB2-873E048D609A}"/>
              </a:ext>
            </a:extLst>
          </p:cNvPr>
          <p:cNvSpPr txBox="1"/>
          <p:nvPr/>
        </p:nvSpPr>
        <p:spPr>
          <a:xfrm>
            <a:off x="445570" y="908720"/>
            <a:ext cx="8363272" cy="1015663"/>
          </a:xfrm>
          <a:prstGeom prst="rect">
            <a:avLst/>
          </a:prstGeom>
          <a:noFill/>
        </p:spPr>
        <p:txBody>
          <a:bodyPr wrap="square" rtlCol="0">
            <a:spAutoFit/>
          </a:bodyPr>
          <a:lstStyle/>
          <a:p>
            <a:r>
              <a:rPr lang="en-GB" sz="2000" dirty="0"/>
              <a:t>Anderson, L. W. &amp; Krathwohl, D. R., eds. (2001). </a:t>
            </a:r>
            <a:r>
              <a:rPr lang="en-GB" sz="2000" i="1" dirty="0"/>
              <a:t>A taxonomy for learning, teaching, and assessing: A revision of Bloom's taxonomy of educational objectives. </a:t>
            </a:r>
            <a:r>
              <a:rPr lang="en-GB" sz="2000" dirty="0" err="1"/>
              <a:t>Allyn</a:t>
            </a:r>
            <a:r>
              <a:rPr lang="en-GB" sz="2000" dirty="0"/>
              <a:t> and Bacon.</a:t>
            </a:r>
          </a:p>
        </p:txBody>
      </p:sp>
      <p:sp>
        <p:nvSpPr>
          <p:cNvPr id="6" name="TextBox 5">
            <a:extLst>
              <a:ext uri="{FF2B5EF4-FFF2-40B4-BE49-F238E27FC236}">
                <a16:creationId xmlns:a16="http://schemas.microsoft.com/office/drawing/2014/main" id="{6578134F-43BA-4495-831C-D9466C964965}"/>
              </a:ext>
            </a:extLst>
          </p:cNvPr>
          <p:cNvSpPr txBox="1"/>
          <p:nvPr/>
        </p:nvSpPr>
        <p:spPr>
          <a:xfrm>
            <a:off x="473832" y="1941800"/>
            <a:ext cx="8363272" cy="1631216"/>
          </a:xfrm>
          <a:prstGeom prst="rect">
            <a:avLst/>
          </a:prstGeom>
          <a:noFill/>
        </p:spPr>
        <p:txBody>
          <a:bodyPr wrap="square" rtlCol="0">
            <a:spAutoFit/>
          </a:bodyPr>
          <a:lstStyle/>
          <a:p>
            <a:r>
              <a:rPr lang="en-GB" sz="2000" dirty="0"/>
              <a:t>Bell, Dr. S. &amp; Morse, Prof. S. (No Date) </a:t>
            </a:r>
            <a:r>
              <a:rPr lang="en-GB" sz="2000" i="1" dirty="0"/>
              <a:t>How people use Rich Pictures to help</a:t>
            </a:r>
          </a:p>
          <a:p>
            <a:r>
              <a:rPr lang="en-GB" sz="2000" i="1" dirty="0"/>
              <a:t>them think and act </a:t>
            </a:r>
            <a:r>
              <a:rPr lang="en-GB" sz="2000" dirty="0"/>
              <a:t>Available at: </a:t>
            </a:r>
            <a:r>
              <a:rPr lang="en-GB" sz="2000" dirty="0">
                <a:hlinkClick r:id="rId2"/>
              </a:rPr>
              <a:t>http://epubs.surrey.ac.uk/745796/1/How%20people%20use%20rich%20pictures%20to%20help%20them%20think%20and%20act%20~%20SPAR.pdf</a:t>
            </a:r>
            <a:r>
              <a:rPr lang="en-GB" sz="2000" dirty="0"/>
              <a:t> [Accessed 3</a:t>
            </a:r>
            <a:r>
              <a:rPr lang="en-GB" sz="2000" baseline="30000" dirty="0"/>
              <a:t>rd</a:t>
            </a:r>
            <a:r>
              <a:rPr lang="en-GB" sz="2000" dirty="0"/>
              <a:t> November 2019]</a:t>
            </a:r>
          </a:p>
        </p:txBody>
      </p:sp>
    </p:spTree>
    <p:extLst>
      <p:ext uri="{BB962C8B-B14F-4D97-AF65-F5344CB8AC3E}">
        <p14:creationId xmlns:p14="http://schemas.microsoft.com/office/powerpoint/2010/main" val="7226101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CC58-00CE-456F-9177-29D1F8FD2CFE}"/>
              </a:ext>
            </a:extLst>
          </p:cNvPr>
          <p:cNvSpPr>
            <a:spLocks noGrp="1"/>
          </p:cNvSpPr>
          <p:nvPr>
            <p:ph type="title"/>
          </p:nvPr>
        </p:nvSpPr>
        <p:spPr>
          <a:xfrm>
            <a:off x="457200" y="188640"/>
            <a:ext cx="8229600" cy="634082"/>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08649D0D-1C10-4BAB-AD73-B3E883BF71D9}"/>
              </a:ext>
            </a:extLst>
          </p:cNvPr>
          <p:cNvSpPr txBox="1"/>
          <p:nvPr/>
        </p:nvSpPr>
        <p:spPr>
          <a:xfrm>
            <a:off x="476064" y="5169386"/>
            <a:ext cx="8363272" cy="707886"/>
          </a:xfrm>
          <a:prstGeom prst="rect">
            <a:avLst/>
          </a:prstGeom>
          <a:noFill/>
        </p:spPr>
        <p:txBody>
          <a:bodyPr wrap="square" rtlCol="0">
            <a:spAutoFit/>
          </a:bodyPr>
          <a:lstStyle/>
          <a:p>
            <a:r>
              <a:rPr lang="en-GB" sz="2000" dirty="0"/>
              <a:t>Moon. J. (1999a) </a:t>
            </a:r>
            <a:r>
              <a:rPr lang="en-GB" sz="2000" i="1" dirty="0"/>
              <a:t>Learning Journals: A handbook for Academics, Students and Professional Development</a:t>
            </a:r>
            <a:r>
              <a:rPr lang="en-GB" sz="2000" dirty="0"/>
              <a:t>. London: Kogan Page </a:t>
            </a:r>
          </a:p>
        </p:txBody>
      </p:sp>
      <p:sp>
        <p:nvSpPr>
          <p:cNvPr id="6" name="TextBox 5">
            <a:extLst>
              <a:ext uri="{FF2B5EF4-FFF2-40B4-BE49-F238E27FC236}">
                <a16:creationId xmlns:a16="http://schemas.microsoft.com/office/drawing/2014/main" id="{8A9628ED-1A78-4FAE-968D-D9DDB37E2C6D}"/>
              </a:ext>
            </a:extLst>
          </p:cNvPr>
          <p:cNvSpPr txBox="1"/>
          <p:nvPr/>
        </p:nvSpPr>
        <p:spPr>
          <a:xfrm>
            <a:off x="457200" y="2956882"/>
            <a:ext cx="8363272" cy="400110"/>
          </a:xfrm>
          <a:prstGeom prst="rect">
            <a:avLst/>
          </a:prstGeom>
          <a:noFill/>
        </p:spPr>
        <p:txBody>
          <a:bodyPr wrap="square" rtlCol="0">
            <a:spAutoFit/>
          </a:bodyPr>
          <a:lstStyle/>
          <a:p>
            <a:r>
              <a:rPr lang="en-GB" sz="2000" dirty="0"/>
              <a:t>Kolb, D. A. (1984) </a:t>
            </a:r>
            <a:r>
              <a:rPr lang="en-GB" sz="2000" i="1" dirty="0"/>
              <a:t>Experiential Learning </a:t>
            </a:r>
            <a:r>
              <a:rPr lang="en-GB" sz="2000" dirty="0"/>
              <a:t>Asian Englewood Cliffs NJ: Prentice Hall</a:t>
            </a:r>
          </a:p>
        </p:txBody>
      </p:sp>
      <p:sp>
        <p:nvSpPr>
          <p:cNvPr id="8" name="TextBox 7">
            <a:extLst>
              <a:ext uri="{FF2B5EF4-FFF2-40B4-BE49-F238E27FC236}">
                <a16:creationId xmlns:a16="http://schemas.microsoft.com/office/drawing/2014/main" id="{AE3DB5A2-9CB4-4DDE-802D-FD9B4A02793E}"/>
              </a:ext>
            </a:extLst>
          </p:cNvPr>
          <p:cNvSpPr txBox="1"/>
          <p:nvPr/>
        </p:nvSpPr>
        <p:spPr>
          <a:xfrm>
            <a:off x="457200" y="3442554"/>
            <a:ext cx="8659824" cy="1631216"/>
          </a:xfrm>
          <a:prstGeom prst="rect">
            <a:avLst/>
          </a:prstGeom>
          <a:noFill/>
        </p:spPr>
        <p:txBody>
          <a:bodyPr wrap="square" rtlCol="0">
            <a:spAutoFit/>
          </a:bodyPr>
          <a:lstStyle/>
          <a:p>
            <a:r>
              <a:rPr lang="en-GB" sz="2000" dirty="0"/>
              <a:t>MacCallum, J. &amp; Campbell Casey, S. (2017) Enhancing skills development and reflective practise in students during their programme of study in </a:t>
            </a:r>
            <a:r>
              <a:rPr lang="en-GB" sz="2000" i="1" dirty="0"/>
              <a:t>New Directions in the Teaching of Physical Sciences</a:t>
            </a:r>
            <a:r>
              <a:rPr lang="en-GB" sz="2000" dirty="0"/>
              <a:t> Vol. 12 Issue 1 Available at: </a:t>
            </a:r>
            <a:r>
              <a:rPr lang="en-GB" sz="2000" dirty="0">
                <a:hlinkClick r:id="rId2"/>
              </a:rPr>
              <a:t>https://journals.le.ac.uk/ojs1/index.php/newdirections/article/download/2368/2299</a:t>
            </a:r>
            <a:r>
              <a:rPr lang="en-GB" sz="2000" dirty="0"/>
              <a:t> [Accessed 3rd November 2019]</a:t>
            </a:r>
            <a:endParaRPr lang="en-GB" sz="2000" i="1" dirty="0"/>
          </a:p>
        </p:txBody>
      </p:sp>
      <p:sp>
        <p:nvSpPr>
          <p:cNvPr id="9" name="TextBox 8">
            <a:extLst>
              <a:ext uri="{FF2B5EF4-FFF2-40B4-BE49-F238E27FC236}">
                <a16:creationId xmlns:a16="http://schemas.microsoft.com/office/drawing/2014/main" id="{7495F72D-B2D4-4DEC-8A13-0A5F6C678043}"/>
              </a:ext>
            </a:extLst>
          </p:cNvPr>
          <p:cNvSpPr txBox="1"/>
          <p:nvPr/>
        </p:nvSpPr>
        <p:spPr>
          <a:xfrm>
            <a:off x="476064" y="836712"/>
            <a:ext cx="8363272" cy="1938992"/>
          </a:xfrm>
          <a:prstGeom prst="rect">
            <a:avLst/>
          </a:prstGeom>
          <a:noFill/>
        </p:spPr>
        <p:txBody>
          <a:bodyPr wrap="square" rtlCol="0">
            <a:spAutoFit/>
          </a:bodyPr>
          <a:lstStyle/>
          <a:p>
            <a:r>
              <a:rPr lang="fi-FI" sz="2000" dirty="0"/>
              <a:t>Cowley, B. Heikura, T. &amp; Ravaja, N.</a:t>
            </a:r>
            <a:r>
              <a:rPr lang="en-GB" sz="2000" dirty="0"/>
              <a:t>(2013) </a:t>
            </a:r>
            <a:r>
              <a:rPr lang="en-GB" sz="2000" i="1" dirty="0"/>
              <a:t>Learning loops – interactions between guided reflection and experience-based learning in a serious game activity </a:t>
            </a:r>
            <a:r>
              <a:rPr lang="en-GB" sz="2000" dirty="0"/>
              <a:t>Journal of Computer Assisted Learning, August 2013. Available at: </a:t>
            </a:r>
            <a:r>
              <a:rPr lang="en-GB" sz="2000" dirty="0">
                <a:hlinkClick r:id="rId3"/>
              </a:rPr>
              <a:t>https://onlinelibrary-wiley-com.ezproxy.uwtsd.ac.uk/doi/pdfdirect/10.1111/jcal.12013</a:t>
            </a:r>
            <a:r>
              <a:rPr lang="en-GB" sz="2000" dirty="0"/>
              <a:t> </a:t>
            </a:r>
          </a:p>
          <a:p>
            <a:r>
              <a:rPr lang="en-GB" sz="2000" dirty="0"/>
              <a:t>[Accessed 3rd November 2019]</a:t>
            </a:r>
          </a:p>
        </p:txBody>
      </p:sp>
    </p:spTree>
    <p:extLst>
      <p:ext uri="{BB962C8B-B14F-4D97-AF65-F5344CB8AC3E}">
        <p14:creationId xmlns:p14="http://schemas.microsoft.com/office/powerpoint/2010/main" val="16612027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CC58-00CE-456F-9177-29D1F8FD2CFE}"/>
              </a:ext>
            </a:extLst>
          </p:cNvPr>
          <p:cNvSpPr>
            <a:spLocks noGrp="1"/>
          </p:cNvSpPr>
          <p:nvPr>
            <p:ph type="title"/>
          </p:nvPr>
        </p:nvSpPr>
        <p:spPr>
          <a:xfrm>
            <a:off x="457200" y="188640"/>
            <a:ext cx="8229600" cy="634082"/>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C56E43B8-8783-4798-807D-89B187606402}"/>
              </a:ext>
            </a:extLst>
          </p:cNvPr>
          <p:cNvSpPr txBox="1"/>
          <p:nvPr/>
        </p:nvSpPr>
        <p:spPr>
          <a:xfrm>
            <a:off x="323528" y="2616244"/>
            <a:ext cx="8363272" cy="1015663"/>
          </a:xfrm>
          <a:prstGeom prst="rect">
            <a:avLst/>
          </a:prstGeom>
          <a:noFill/>
        </p:spPr>
        <p:txBody>
          <a:bodyPr wrap="square" rtlCol="0">
            <a:spAutoFit/>
          </a:bodyPr>
          <a:lstStyle/>
          <a:p>
            <a:r>
              <a:rPr lang="en-GB" sz="2000" dirty="0"/>
              <a:t>Open University (No Date) </a:t>
            </a:r>
            <a:r>
              <a:rPr lang="en-GB" sz="2000" i="1" dirty="0"/>
              <a:t>Rich Pictures</a:t>
            </a:r>
            <a:r>
              <a:rPr lang="en-GB" sz="2000" dirty="0"/>
              <a:t>. Available at: </a:t>
            </a:r>
            <a:r>
              <a:rPr lang="en-GB" sz="2000" dirty="0">
                <a:hlinkClick r:id="rId2"/>
              </a:rPr>
              <a:t>http://systems.open.ac.uk/materials/T552/pages/rich/richAppendix.html</a:t>
            </a:r>
            <a:r>
              <a:rPr lang="en-GB" sz="2000" dirty="0"/>
              <a:t>  [Accessed 3</a:t>
            </a:r>
            <a:r>
              <a:rPr lang="en-GB" sz="2000" baseline="30000" dirty="0"/>
              <a:t>rd</a:t>
            </a:r>
            <a:r>
              <a:rPr lang="en-GB" sz="2000" dirty="0"/>
              <a:t> November 2019]</a:t>
            </a:r>
          </a:p>
        </p:txBody>
      </p:sp>
      <p:sp>
        <p:nvSpPr>
          <p:cNvPr id="5" name="TextBox 4">
            <a:extLst>
              <a:ext uri="{FF2B5EF4-FFF2-40B4-BE49-F238E27FC236}">
                <a16:creationId xmlns:a16="http://schemas.microsoft.com/office/drawing/2014/main" id="{4773BC22-4005-4472-8CE6-B8B12E285174}"/>
              </a:ext>
            </a:extLst>
          </p:cNvPr>
          <p:cNvSpPr txBox="1"/>
          <p:nvPr/>
        </p:nvSpPr>
        <p:spPr>
          <a:xfrm>
            <a:off x="323528" y="3846527"/>
            <a:ext cx="8363272" cy="2246769"/>
          </a:xfrm>
          <a:prstGeom prst="rect">
            <a:avLst/>
          </a:prstGeom>
          <a:noFill/>
        </p:spPr>
        <p:txBody>
          <a:bodyPr wrap="square" rtlCol="0">
            <a:spAutoFit/>
          </a:bodyPr>
          <a:lstStyle/>
          <a:p>
            <a:r>
              <a:rPr lang="en-GB" sz="2000" dirty="0"/>
              <a:t>Ravindran, P.T. &amp; </a:t>
            </a:r>
            <a:r>
              <a:rPr lang="en-GB" sz="2000" dirty="0" err="1"/>
              <a:t>Gopakumar</a:t>
            </a:r>
            <a:r>
              <a:rPr lang="en-GB" sz="2000" dirty="0"/>
              <a:t>, V. (2007) </a:t>
            </a:r>
            <a:r>
              <a:rPr lang="en-GB" sz="2000" i="1" dirty="0"/>
              <a:t>Exploring the Conceptual Frame Work of Johari Window: </a:t>
            </a:r>
            <a:r>
              <a:rPr lang="en-GB" sz="2000" i="1" dirty="0" err="1"/>
              <a:t>Ingham</a:t>
            </a:r>
            <a:r>
              <a:rPr lang="en-GB" sz="2000" i="1" dirty="0"/>
              <a:t> and </a:t>
            </a:r>
            <a:r>
              <a:rPr lang="en-GB" sz="2000" i="1" dirty="0" err="1"/>
              <a:t>Luft's</a:t>
            </a:r>
            <a:r>
              <a:rPr lang="en-GB" sz="2000" i="1" dirty="0"/>
              <a:t> Johari Window Model - for Self-awareness, Personal Development, Group Development and Understanding Relationships</a:t>
            </a:r>
            <a:r>
              <a:rPr lang="en-GB" sz="2000" dirty="0"/>
              <a:t>. </a:t>
            </a:r>
            <a:r>
              <a:rPr lang="en-GB" sz="2000" dirty="0" err="1"/>
              <a:t>i</a:t>
            </a:r>
            <a:r>
              <a:rPr lang="en-GB" sz="2000" dirty="0"/>
              <a:t>-Manager’s Journal of Management Vol. 1 </a:t>
            </a:r>
            <a:r>
              <a:rPr lang="en-GB" sz="2000" dirty="0" err="1"/>
              <a:t>Iss</a:t>
            </a:r>
            <a:r>
              <a:rPr lang="en-GB" sz="2000" dirty="0"/>
              <a:t>. 3 Available at: </a:t>
            </a:r>
            <a:r>
              <a:rPr lang="en-GB" sz="2000" dirty="0">
                <a:hlinkClick r:id="rId3"/>
              </a:rPr>
              <a:t>https://search-proquest-com.ezproxy.uwtsd.ac.uk/docview/1473906634?accountid=130472&amp;rfr_id=info%3Axri%2Fsid%3Aprimo</a:t>
            </a:r>
            <a:r>
              <a:rPr lang="en-GB" sz="2000" dirty="0"/>
              <a:t>  [Accessed 3</a:t>
            </a:r>
            <a:r>
              <a:rPr lang="en-GB" sz="2000" baseline="30000" dirty="0"/>
              <a:t>rd</a:t>
            </a:r>
            <a:r>
              <a:rPr lang="en-GB" sz="2000" dirty="0"/>
              <a:t> November 2019]</a:t>
            </a:r>
          </a:p>
        </p:txBody>
      </p:sp>
      <p:sp>
        <p:nvSpPr>
          <p:cNvPr id="6" name="TextBox 5">
            <a:extLst>
              <a:ext uri="{FF2B5EF4-FFF2-40B4-BE49-F238E27FC236}">
                <a16:creationId xmlns:a16="http://schemas.microsoft.com/office/drawing/2014/main" id="{1F5CC39B-6DCF-4FCB-91F1-3D778CF4B5E0}"/>
              </a:ext>
            </a:extLst>
          </p:cNvPr>
          <p:cNvSpPr txBox="1"/>
          <p:nvPr/>
        </p:nvSpPr>
        <p:spPr>
          <a:xfrm>
            <a:off x="390364" y="822722"/>
            <a:ext cx="8363272" cy="707886"/>
          </a:xfrm>
          <a:prstGeom prst="rect">
            <a:avLst/>
          </a:prstGeom>
          <a:noFill/>
        </p:spPr>
        <p:txBody>
          <a:bodyPr wrap="square" rtlCol="0">
            <a:spAutoFit/>
          </a:bodyPr>
          <a:lstStyle/>
          <a:p>
            <a:r>
              <a:rPr lang="en-GB" sz="2000" dirty="0"/>
              <a:t>Moon, J. (1999b) </a:t>
            </a:r>
            <a:r>
              <a:rPr lang="en-GB" sz="2000" i="1" dirty="0"/>
              <a:t>Reflection in Learning and Professional Development: Theory &amp; Practice</a:t>
            </a:r>
            <a:r>
              <a:rPr lang="en-GB" sz="2000" dirty="0"/>
              <a:t>. London: Kogan Page</a:t>
            </a:r>
          </a:p>
        </p:txBody>
      </p:sp>
      <p:sp>
        <p:nvSpPr>
          <p:cNvPr id="7" name="TextBox 6">
            <a:extLst>
              <a:ext uri="{FF2B5EF4-FFF2-40B4-BE49-F238E27FC236}">
                <a16:creationId xmlns:a16="http://schemas.microsoft.com/office/drawing/2014/main" id="{07942F6D-0D44-4645-A582-1447E75AF334}"/>
              </a:ext>
            </a:extLst>
          </p:cNvPr>
          <p:cNvSpPr txBox="1"/>
          <p:nvPr/>
        </p:nvSpPr>
        <p:spPr>
          <a:xfrm>
            <a:off x="371500" y="1803196"/>
            <a:ext cx="8363272" cy="707886"/>
          </a:xfrm>
          <a:prstGeom prst="rect">
            <a:avLst/>
          </a:prstGeom>
          <a:noFill/>
        </p:spPr>
        <p:txBody>
          <a:bodyPr wrap="square" rtlCol="0">
            <a:spAutoFit/>
          </a:bodyPr>
          <a:lstStyle/>
          <a:p>
            <a:r>
              <a:rPr lang="en-GB" sz="2000" dirty="0"/>
              <a:t>NOS (2019) </a:t>
            </a:r>
            <a:r>
              <a:rPr lang="en-GB" sz="2000" i="1" dirty="0"/>
              <a:t>Repository for all approved National Occupational Standards</a:t>
            </a:r>
            <a:r>
              <a:rPr lang="en-GB" sz="2000" dirty="0"/>
              <a:t>. Available at: </a:t>
            </a:r>
            <a:r>
              <a:rPr lang="en-GB" sz="2000" dirty="0">
                <a:hlinkClick r:id="rId4"/>
              </a:rPr>
              <a:t>https://www.ukstandards.org.uk/</a:t>
            </a:r>
            <a:r>
              <a:rPr lang="en-GB" sz="2000" dirty="0"/>
              <a:t> [Accessed 3</a:t>
            </a:r>
            <a:r>
              <a:rPr lang="en-GB" sz="2000" baseline="30000" dirty="0"/>
              <a:t>rd</a:t>
            </a:r>
            <a:r>
              <a:rPr lang="en-GB" sz="2000" dirty="0"/>
              <a:t> November 2019]</a:t>
            </a:r>
          </a:p>
        </p:txBody>
      </p:sp>
    </p:spTree>
    <p:extLst>
      <p:ext uri="{BB962C8B-B14F-4D97-AF65-F5344CB8AC3E}">
        <p14:creationId xmlns:p14="http://schemas.microsoft.com/office/powerpoint/2010/main" val="1577644728"/>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3936</TotalTime>
  <Words>3832</Words>
  <Application>Microsoft Office PowerPoint</Application>
  <PresentationFormat>On-screen Show (4:3)</PresentationFormat>
  <Paragraphs>445</Paragraphs>
  <Slides>51</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Comic Sans MS</vt:lpstr>
      <vt:lpstr>Times New Roman</vt:lpstr>
      <vt:lpstr>UWTSD blue background</vt:lpstr>
      <vt:lpstr>PowerPoint Presentation</vt:lpstr>
      <vt:lpstr>Learning Review</vt:lpstr>
      <vt:lpstr>Another Definition</vt:lpstr>
      <vt:lpstr>More Reasons to Reflect</vt:lpstr>
      <vt:lpstr>Benefits of Reflection</vt:lpstr>
      <vt:lpstr>Reflection involves:</vt:lpstr>
      <vt:lpstr>Reflective Practice &amp; Learning: Some Theoretical Perspectives</vt:lpstr>
      <vt:lpstr>Experiential learning theory </vt:lpstr>
      <vt:lpstr>Borton’s Cue Questions Revisited</vt:lpstr>
      <vt:lpstr>Learning Loops</vt:lpstr>
      <vt:lpstr>Learning Loops</vt:lpstr>
      <vt:lpstr>Learning Loops</vt:lpstr>
      <vt:lpstr>PowerPoint Presentation</vt:lpstr>
      <vt:lpstr>Learning Theories: Domains of Learning</vt:lpstr>
      <vt:lpstr>Cognitive domain</vt:lpstr>
      <vt:lpstr>Cognitive domain</vt:lpstr>
      <vt:lpstr>Cognitive domain</vt:lpstr>
      <vt:lpstr>Cognitive domain</vt:lpstr>
      <vt:lpstr>Cognitive domain</vt:lpstr>
      <vt:lpstr>Cognitive domain</vt:lpstr>
      <vt:lpstr>Cognitive domain</vt:lpstr>
      <vt:lpstr>Psychomotor Domain</vt:lpstr>
      <vt:lpstr>Psychomotor domain</vt:lpstr>
      <vt:lpstr>Psychomotor domain</vt:lpstr>
      <vt:lpstr>Psychomotor domain</vt:lpstr>
      <vt:lpstr>Psychomotor domain</vt:lpstr>
      <vt:lpstr>Psychomotor domain</vt:lpstr>
      <vt:lpstr>Psychomotor domain</vt:lpstr>
      <vt:lpstr>Psychomotor domain</vt:lpstr>
      <vt:lpstr>Psychomotor domain</vt:lpstr>
      <vt:lpstr>Affective Domain</vt:lpstr>
      <vt:lpstr>Affective Domain</vt:lpstr>
      <vt:lpstr>Affective Domain</vt:lpstr>
      <vt:lpstr>Affective Domain</vt:lpstr>
      <vt:lpstr>Affective Domain</vt:lpstr>
      <vt:lpstr>Affective Domain</vt:lpstr>
      <vt:lpstr>Affective Domain</vt:lpstr>
      <vt:lpstr>How we expand our understanding – The Johari Window</vt:lpstr>
      <vt:lpstr>PowerPoint Presentation</vt:lpstr>
      <vt:lpstr>Reflecting – A State of Mind</vt:lpstr>
      <vt:lpstr>Rich Pictures</vt:lpstr>
      <vt:lpstr>PowerPoint Presentation</vt:lpstr>
      <vt:lpstr>How to become a reflective learner</vt:lpstr>
      <vt:lpstr>Personal Reflections</vt:lpstr>
      <vt:lpstr>Relevance to Career Path</vt:lpstr>
      <vt:lpstr>Placement Personal Development Plan</vt:lpstr>
      <vt:lpstr>Why keep a PDP? </vt:lpstr>
      <vt:lpstr>Setting Action Points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95</cp:revision>
  <dcterms:created xsi:type="dcterms:W3CDTF">2018-09-29T14:18:48Z</dcterms:created>
  <dcterms:modified xsi:type="dcterms:W3CDTF">2019-11-27T10:11:09Z</dcterms:modified>
</cp:coreProperties>
</file>