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3" r:id="rId3"/>
    <p:sldId id="272" r:id="rId4"/>
    <p:sldId id="276" r:id="rId5"/>
    <p:sldId id="274" r:id="rId6"/>
    <p:sldId id="275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C0AAD1-6355-48B3-940E-E9B8344EFEB5}" type="datetimeFigureOut">
              <a:rPr lang="en-GB" smtClean="0"/>
              <a:pPr/>
              <a:t>19/02/2021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AHLH 7065 – PRIMARY SOURCES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2816"/>
            <a:ext cx="6264695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jordanova_ludmilla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971600" y="764704"/>
            <a:ext cx="3024188" cy="5257800"/>
          </a:xfrm>
        </p:spPr>
      </p:pic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5105400" y="1484313"/>
            <a:ext cx="4038600" cy="4641850"/>
          </a:xfrm>
        </p:spPr>
        <p:txBody>
          <a:bodyPr/>
          <a:lstStyle/>
          <a:p>
            <a:r>
              <a:rPr lang="en-GB" dirty="0" smtClean="0"/>
              <a:t>LUDMILLA JORDANOVA, </a:t>
            </a:r>
          </a:p>
          <a:p>
            <a:endParaRPr lang="en-GB" i="1" dirty="0" smtClean="0"/>
          </a:p>
          <a:p>
            <a:r>
              <a:rPr lang="en-GB" i="1" dirty="0" smtClean="0"/>
              <a:t>HISTORY IN PRACTICE, </a:t>
            </a:r>
            <a:r>
              <a:rPr lang="en-GB" dirty="0" smtClean="0"/>
              <a:t>(LONDON: ARNOLD, 2000)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9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RECORDS OFFICE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County Records Office e.g. Ceredigion Archives – </a:t>
            </a:r>
            <a:r>
              <a:rPr lang="en-GB" i="1" dirty="0" smtClean="0"/>
              <a:t>The search room by the sea –Queens Square</a:t>
            </a:r>
            <a:r>
              <a:rPr lang="en-GB" dirty="0" smtClean="0"/>
              <a:t>, Aberystwyth SY23 2EB; Tel: 01970 -633697 or 633698; </a:t>
            </a:r>
            <a:r>
              <a:rPr lang="en-GB" dirty="0" err="1" smtClean="0"/>
              <a:t>archives@ceredigion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gov.uk</a:t>
            </a:r>
            <a:endParaRPr lang="en-GB" dirty="0"/>
          </a:p>
        </p:txBody>
      </p:sp>
      <p:pic>
        <p:nvPicPr>
          <p:cNvPr id="7" name="Content Placeholder 6" descr="IMG_090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628800"/>
            <a:ext cx="3240360" cy="4320480"/>
          </a:xfrm>
        </p:spPr>
      </p:pic>
      <p:sp>
        <p:nvSpPr>
          <p:cNvPr id="2" name="AutoShape 2" descr="Image result for aberystwyth town library"/>
          <p:cNvSpPr>
            <a:spLocks noChangeAspect="1" noChangeArrowheads="1"/>
          </p:cNvSpPr>
          <p:nvPr/>
        </p:nvSpPr>
        <p:spPr bwMode="auto">
          <a:xfrm>
            <a:off x="63500" y="-136525"/>
            <a:ext cx="2638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b="0" dirty="0">
                <a:effectLst/>
              </a:rPr>
              <a:t>Canolfan Alun R </a:t>
            </a:r>
            <a:r>
              <a:rPr lang="pt-BR" b="0" dirty="0" smtClean="0">
                <a:effectLst/>
              </a:rPr>
              <a:t>Edwards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88840"/>
            <a:ext cx="568863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579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Source Analysis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b="1" dirty="0"/>
              <a:t> </a:t>
            </a:r>
            <a:endParaRPr lang="en-GB" sz="2000" dirty="0"/>
          </a:p>
          <a:p>
            <a:r>
              <a:rPr lang="en-GB" sz="9600" dirty="0"/>
              <a:t>This invariably means a primary source document, (</a:t>
            </a:r>
            <a:r>
              <a:rPr lang="en-GB" sz="9600" dirty="0" err="1"/>
              <a:t>e.g</a:t>
            </a:r>
            <a:r>
              <a:rPr lang="en-GB" sz="9600" dirty="0"/>
              <a:t> article or letter in a newspaper; Government paper; private papers or letters; propaganda poster </a:t>
            </a:r>
            <a:r>
              <a:rPr lang="en-GB" sz="9600" dirty="0" err="1"/>
              <a:t>etc</a:t>
            </a:r>
            <a:r>
              <a:rPr lang="en-GB" sz="9600" dirty="0"/>
              <a:t>), </a:t>
            </a:r>
            <a:endParaRPr lang="en-GB" sz="9600" dirty="0" smtClean="0"/>
          </a:p>
          <a:p>
            <a:endParaRPr lang="en-GB" sz="9600" dirty="0"/>
          </a:p>
          <a:p>
            <a:r>
              <a:rPr lang="en-GB" sz="9600" dirty="0" smtClean="0"/>
              <a:t>so </a:t>
            </a:r>
            <a:r>
              <a:rPr lang="en-GB" sz="9600" dirty="0"/>
              <a:t>the following points </a:t>
            </a:r>
            <a:r>
              <a:rPr lang="en-GB" sz="9600" dirty="0" smtClean="0"/>
              <a:t>on provenance must </a:t>
            </a:r>
            <a:r>
              <a:rPr lang="en-GB" sz="9600" dirty="0"/>
              <a:t>be </a:t>
            </a:r>
            <a:r>
              <a:rPr lang="en-GB" sz="9600" dirty="0" smtClean="0"/>
              <a:t>discussed:</a:t>
            </a:r>
            <a:r>
              <a:rPr lang="en-GB" dirty="0" smtClean="0"/>
              <a:t>:</a:t>
            </a:r>
            <a:r>
              <a:rPr lang="en-GB" dirty="0"/>
              <a:t> </a:t>
            </a:r>
            <a:endParaRPr lang="en-GB" dirty="0" smtClean="0"/>
          </a:p>
          <a:p>
            <a:endParaRPr lang="en-GB" dirty="0" smtClean="0"/>
          </a:p>
          <a:p>
            <a:endParaRPr lang="en-GB" sz="2000" dirty="0"/>
          </a:p>
          <a:p>
            <a:endParaRPr lang="en-GB" sz="2000" dirty="0"/>
          </a:p>
          <a:p>
            <a:pPr lvl="0"/>
            <a:r>
              <a:rPr lang="en-GB" sz="9600" dirty="0" smtClean="0"/>
              <a:t>Who </a:t>
            </a:r>
            <a:r>
              <a:rPr lang="en-GB" sz="9600" dirty="0"/>
              <a:t>is it by? Discuss the author, and the motives behind the document</a:t>
            </a:r>
            <a:r>
              <a:rPr lang="en-GB" dirty="0" smtClean="0"/>
              <a:t>.</a:t>
            </a:r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endParaRPr lang="en-GB" sz="2000" dirty="0"/>
          </a:p>
          <a:p>
            <a:pPr lvl="0"/>
            <a:r>
              <a:rPr lang="en-GB" sz="9600" dirty="0"/>
              <a:t>Where did it appear – e.g. which newspaper; who were the </a:t>
            </a:r>
            <a:r>
              <a:rPr lang="en-GB" sz="9600" dirty="0" smtClean="0"/>
              <a:t>intended </a:t>
            </a:r>
            <a:r>
              <a:rPr lang="en-GB" sz="9600" dirty="0"/>
              <a:t>audience</a:t>
            </a:r>
            <a:r>
              <a:rPr lang="en-GB" sz="7400" dirty="0"/>
              <a:t>?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05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When was it written? For example, a letter written before the declaration of war in August 1914 will need a different approach than one written after</a:t>
            </a:r>
            <a:r>
              <a:rPr lang="en-GB" dirty="0" smtClean="0"/>
              <a:t>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 </a:t>
            </a:r>
            <a:r>
              <a:rPr lang="en-GB" dirty="0" smtClean="0"/>
              <a:t>Compare </a:t>
            </a:r>
            <a:r>
              <a:rPr lang="en-GB" dirty="0"/>
              <a:t>the document against others, e.g. other letters that appear in the newspaper, or elsewhere, at the time</a:t>
            </a:r>
            <a:r>
              <a:rPr lang="en-GB" dirty="0" smtClean="0"/>
              <a:t>.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What </a:t>
            </a:r>
            <a:r>
              <a:rPr lang="en-GB" dirty="0"/>
              <a:t>is being said – fully analyse the content; this could include a compare and contrast element.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31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Government Reports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a. Commissioners of Enquiry into the State of Education in Wales (1847) – The Blue Books, or:</a:t>
            </a:r>
          </a:p>
          <a:p>
            <a:r>
              <a:rPr lang="en-GB" dirty="0" smtClean="0"/>
              <a:t> T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reachery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Blue Books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Treason of the Blue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Books: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Brad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Llyfrau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Gleision</a:t>
            </a:r>
            <a:endParaRPr lang="en-GB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Access: National Library of Wales (available on Moodle site): </a:t>
            </a:r>
            <a:r>
              <a:rPr lang="en-GB" dirty="0"/>
              <a:t>https://www.library.wales/discover/digital-gallery/printed-material/thebluebooks/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2808312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609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‘Blue Books’ -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Questions to ask?</a:t>
            </a:r>
          </a:p>
          <a:p>
            <a:r>
              <a:rPr lang="en-GB" b="1" dirty="0" smtClean="0"/>
              <a:t>Provenance:</a:t>
            </a:r>
          </a:p>
          <a:p>
            <a:r>
              <a:rPr lang="en-GB" dirty="0" smtClean="0"/>
              <a:t>Who by?</a:t>
            </a:r>
          </a:p>
          <a:p>
            <a:r>
              <a:rPr lang="en-GB" dirty="0" smtClean="0"/>
              <a:t>Motives?</a:t>
            </a:r>
          </a:p>
          <a:p>
            <a:r>
              <a:rPr lang="en-GB" dirty="0" smtClean="0"/>
              <a:t>Audience?</a:t>
            </a:r>
          </a:p>
          <a:p>
            <a:r>
              <a:rPr lang="en-GB" dirty="0" smtClean="0"/>
              <a:t>Context?</a:t>
            </a:r>
          </a:p>
          <a:p>
            <a:r>
              <a:rPr lang="en-GB" b="1" dirty="0" smtClean="0"/>
              <a:t>Response:</a:t>
            </a:r>
          </a:p>
          <a:p>
            <a:r>
              <a:rPr lang="en-GB" dirty="0" smtClean="0"/>
              <a:t>Immediate</a:t>
            </a:r>
          </a:p>
          <a:p>
            <a:r>
              <a:rPr lang="en-GB" dirty="0" smtClean="0"/>
              <a:t>Debate since - Agendas</a:t>
            </a:r>
          </a:p>
          <a:p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2880320" cy="432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5868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1. Government Reports and reactions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Extract from: </a:t>
            </a:r>
            <a:r>
              <a:rPr lang="en-GB" i="1" dirty="0" smtClean="0"/>
              <a:t>Report on state of Education in mining district of south Wales </a:t>
            </a:r>
            <a:r>
              <a:rPr lang="en-GB" dirty="0" smtClean="0"/>
              <a:t>((1839)</a:t>
            </a:r>
          </a:p>
          <a:p>
            <a:r>
              <a:rPr lang="en-GB" dirty="0" smtClean="0"/>
              <a:t>Extract from minutes: Committee of Council of Education’ (1846): </a:t>
            </a:r>
            <a:r>
              <a:rPr lang="en-GB" i="1" dirty="0" smtClean="0"/>
              <a:t>Qualifications of Pupil Teachers</a:t>
            </a:r>
          </a:p>
          <a:p>
            <a:r>
              <a:rPr lang="en-GB" dirty="0" smtClean="0"/>
              <a:t>Extract from: </a:t>
            </a:r>
            <a:r>
              <a:rPr lang="en-GB" dirty="0"/>
              <a:t>Commissioners of Enquiry into the State of Education in Wales (1847</a:t>
            </a:r>
            <a:r>
              <a:rPr lang="en-GB" dirty="0" smtClean="0"/>
              <a:t>), relating to Cardigan .</a:t>
            </a:r>
          </a:p>
          <a:p>
            <a:r>
              <a:rPr lang="en-GB" dirty="0" smtClean="0"/>
              <a:t>Minutes of ‘The Committee of Council of Education’ (1847-8). – on schools of parochial unions </a:t>
            </a:r>
          </a:p>
          <a:p>
            <a:r>
              <a:rPr lang="en-GB" dirty="0" smtClean="0"/>
              <a:t>Report : </a:t>
            </a:r>
            <a:r>
              <a:rPr lang="en-GB" i="1" dirty="0" smtClean="0"/>
              <a:t>Wales: The Language, Social Condition , Moral Character, and Religious Opinions of the People </a:t>
            </a:r>
            <a:r>
              <a:rPr lang="en-GB" dirty="0" smtClean="0"/>
              <a:t>(1849), Sir Thomas Phillips.</a:t>
            </a:r>
          </a:p>
          <a:p>
            <a:r>
              <a:rPr lang="en-GB" dirty="0" smtClean="0"/>
              <a:t>Select committee report on : </a:t>
            </a:r>
            <a:r>
              <a:rPr lang="en-GB" i="1" dirty="0" smtClean="0"/>
              <a:t>Education of Destitute and Neglected Children </a:t>
            </a:r>
            <a:r>
              <a:rPr lang="en-GB" dirty="0" smtClean="0"/>
              <a:t>(1861)</a:t>
            </a:r>
          </a:p>
          <a:p>
            <a:r>
              <a:rPr lang="en-GB" dirty="0" smtClean="0"/>
              <a:t>Welsh as an academic subject – various statistics</a:t>
            </a:r>
          </a:p>
        </p:txBody>
      </p:sp>
    </p:spTree>
    <p:extLst>
      <p:ext uri="{BB962C8B-B14F-4D97-AF65-F5344CB8AC3E}">
        <p14:creationId xmlns:p14="http://schemas.microsoft.com/office/powerpoint/2010/main" val="116685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Hansard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Parochial schools Bill (1807)</a:t>
            </a:r>
          </a:p>
          <a:p>
            <a:endParaRPr lang="en-GB" dirty="0" smtClean="0"/>
          </a:p>
          <a:p>
            <a:r>
              <a:rPr lang="en-GB" dirty="0" smtClean="0"/>
              <a:t>Education of the Lower Orders (1818)</a:t>
            </a:r>
          </a:p>
          <a:p>
            <a:endParaRPr lang="en-GB" dirty="0" smtClean="0"/>
          </a:p>
          <a:p>
            <a:r>
              <a:rPr lang="en-GB" dirty="0" smtClean="0"/>
              <a:t>National Education</a:t>
            </a:r>
          </a:p>
          <a:p>
            <a:endParaRPr lang="en-GB" dirty="0" smtClean="0"/>
          </a:p>
          <a:p>
            <a:r>
              <a:rPr lang="en-GB" dirty="0" smtClean="0"/>
              <a:t>Education in Wales (1846)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181" y="1600200"/>
            <a:ext cx="2802638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724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Pauper children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Poor Law Commissioners Report: </a:t>
            </a:r>
            <a:r>
              <a:rPr lang="en-GB" i="1" dirty="0" smtClean="0"/>
              <a:t>The Training of Pauper Children </a:t>
            </a:r>
            <a:r>
              <a:rPr lang="en-GB" dirty="0" smtClean="0"/>
              <a:t>(1839)</a:t>
            </a:r>
          </a:p>
          <a:p>
            <a:r>
              <a:rPr lang="en-GB" i="1" dirty="0" smtClean="0"/>
              <a:t>Illustration London News ‘</a:t>
            </a:r>
            <a:r>
              <a:rPr lang="en-GB" dirty="0" smtClean="0"/>
              <a:t>Ragged Schools’ (1846)</a:t>
            </a:r>
          </a:p>
          <a:p>
            <a:r>
              <a:rPr lang="en-GB" dirty="0" smtClean="0"/>
              <a:t>Workhouse Schedule: </a:t>
            </a:r>
            <a:r>
              <a:rPr lang="en-GB" i="1" dirty="0" smtClean="0"/>
              <a:t>Lesson books for Workhouse Schools (1849)</a:t>
            </a:r>
          </a:p>
          <a:p>
            <a:r>
              <a:rPr lang="en-GB" i="1" dirty="0" smtClean="0"/>
              <a:t>Accounts on Ragged Schools in Liverpool </a:t>
            </a:r>
            <a:r>
              <a:rPr lang="en-GB" dirty="0" smtClean="0"/>
              <a:t>(1850-2)</a:t>
            </a:r>
          </a:p>
          <a:p>
            <a:r>
              <a:rPr lang="en-GB" dirty="0" smtClean="0"/>
              <a:t>Education of Pauper Children: </a:t>
            </a:r>
            <a:r>
              <a:rPr lang="en-GB" i="1" dirty="0" smtClean="0"/>
              <a:t>British Medical Journal </a:t>
            </a:r>
            <a:r>
              <a:rPr lang="en-GB" dirty="0" smtClean="0"/>
              <a:t>(1894)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374441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8281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School Log Books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Extracts from </a:t>
            </a:r>
            <a:r>
              <a:rPr lang="en-GB" dirty="0" err="1" smtClean="0"/>
              <a:t>Gorslas</a:t>
            </a:r>
            <a:r>
              <a:rPr lang="en-GB" dirty="0" smtClean="0"/>
              <a:t>,  </a:t>
            </a:r>
            <a:r>
              <a:rPr lang="en-GB" dirty="0" err="1" smtClean="0"/>
              <a:t>Llanarthney</a:t>
            </a:r>
            <a:r>
              <a:rPr lang="en-GB" dirty="0" smtClean="0"/>
              <a:t> log book (1869).</a:t>
            </a:r>
          </a:p>
          <a:p>
            <a:r>
              <a:rPr lang="en-GB" dirty="0" smtClean="0"/>
              <a:t>Extracts from </a:t>
            </a:r>
            <a:r>
              <a:rPr lang="en-GB" dirty="0" err="1" smtClean="0"/>
              <a:t>Langatock</a:t>
            </a:r>
            <a:r>
              <a:rPr lang="en-GB" dirty="0" smtClean="0"/>
              <a:t> log</a:t>
            </a:r>
          </a:p>
          <a:p>
            <a:r>
              <a:rPr lang="en-GB" dirty="0" smtClean="0"/>
              <a:t>Punishment book extracts – various (1908-22).</a:t>
            </a:r>
          </a:p>
          <a:p>
            <a:r>
              <a:rPr lang="en-GB" dirty="0" smtClean="0"/>
              <a:t>Extracts from school logs, </a:t>
            </a:r>
            <a:r>
              <a:rPr lang="en-GB" dirty="0" err="1" smtClean="0"/>
              <a:t>Adpar</a:t>
            </a:r>
            <a:r>
              <a:rPr lang="en-GB" dirty="0" smtClean="0"/>
              <a:t> school et al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288032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4" descr="Image result for school log books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school log books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921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Secondary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</a:t>
            </a:r>
            <a:r>
              <a:rPr lang="en-GB" i="1" dirty="0" smtClean="0"/>
              <a:t>‘The Blue Books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Gwyneth Tyson Roberts</a:t>
            </a:r>
            <a:r>
              <a:rPr lang="en-GB" i="1" dirty="0" smtClean="0"/>
              <a:t>, The Language of the Blue Books</a:t>
            </a:r>
            <a:r>
              <a:rPr lang="en-GB" dirty="0" smtClean="0"/>
              <a:t>: </a:t>
            </a:r>
            <a:r>
              <a:rPr lang="en-GB" i="1" dirty="0" smtClean="0"/>
              <a:t>The perfect instrument of Empire </a:t>
            </a:r>
            <a:r>
              <a:rPr lang="en-GB" dirty="0" smtClean="0"/>
              <a:t>(Cardiff: UWP, 1998) </a:t>
            </a:r>
          </a:p>
          <a:p>
            <a:r>
              <a:rPr lang="en-GB" dirty="0" smtClean="0"/>
              <a:t>e.g. Chapter 2 – Education, religion, and language in Wales before 1847</a:t>
            </a:r>
            <a:endParaRPr lang="en-GB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289" y="1600200"/>
            <a:ext cx="2902421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691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 secondary sources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Robert Smith: ‘The Forster Education Act: The experience of its implementation in Llanelli area</a:t>
            </a:r>
          </a:p>
          <a:p>
            <a:r>
              <a:rPr lang="en-GB" dirty="0" smtClean="0"/>
              <a:t>Leslie Wynne Evans: ‘Voluntary education in the Industrial areas of Wales before 1970’.</a:t>
            </a:r>
          </a:p>
          <a:p>
            <a:r>
              <a:rPr lang="en-GB" dirty="0" smtClean="0"/>
              <a:t>Robert Smith, ‘Elementary Education and the Welsh Language 1870-1902’. </a:t>
            </a:r>
          </a:p>
          <a:p>
            <a:r>
              <a:rPr lang="en-GB" dirty="0" smtClean="0"/>
              <a:t>Geraint H. Jenkins: The Welsh Language and its Social Domains 1801-1911</a:t>
            </a:r>
          </a:p>
          <a:p>
            <a:r>
              <a:rPr lang="en-GB" dirty="0" smtClean="0"/>
              <a:t>Dylan V. Jones: Bilingual Education and Language Revitalisation in Wales.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25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 secondary sources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Dilys</a:t>
            </a:r>
            <a:r>
              <a:rPr lang="en-GB" dirty="0" smtClean="0"/>
              <a:t> Jenkins and Roy Davies: The Log Books of </a:t>
            </a:r>
            <a:r>
              <a:rPr lang="en-GB" dirty="0" err="1" smtClean="0"/>
              <a:t>Ferryside</a:t>
            </a:r>
            <a:r>
              <a:rPr lang="en-GB" dirty="0" smtClean="0"/>
              <a:t> School 1889-1937.</a:t>
            </a:r>
          </a:p>
          <a:p>
            <a:endParaRPr lang="en-GB" dirty="0" smtClean="0"/>
          </a:p>
          <a:p>
            <a:r>
              <a:rPr lang="en-GB" dirty="0" smtClean="0"/>
              <a:t>H.G. Williams: ‘Learning suitability to the situation of the poorest classes’ : the National Society and Wales, 1811-1839.</a:t>
            </a:r>
          </a:p>
          <a:p>
            <a:endParaRPr lang="en-GB" dirty="0" smtClean="0"/>
          </a:p>
          <a:p>
            <a:r>
              <a:rPr lang="en-GB" dirty="0" smtClean="0"/>
              <a:t>Sheila M. Owen-Jones : ‘Religious influence and Educational progress in Glamorgan, 1800-33.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32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Hansard  - Education in Wales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/>
          <a:lstStyle/>
          <a:p>
            <a:r>
              <a:rPr lang="en-GB" b="1" dirty="0" smtClean="0"/>
              <a:t>Debate – 10</a:t>
            </a:r>
            <a:r>
              <a:rPr lang="en-GB" b="1" baseline="30000" dirty="0" smtClean="0"/>
              <a:t>th</a:t>
            </a:r>
            <a:r>
              <a:rPr lang="en-GB" b="1" dirty="0" smtClean="0"/>
              <a:t> March 1846</a:t>
            </a:r>
            <a:r>
              <a:rPr lang="en-GB" dirty="0" smtClean="0"/>
              <a:t>:</a:t>
            </a:r>
          </a:p>
          <a:p>
            <a:r>
              <a:rPr lang="en-GB" dirty="0" smtClean="0"/>
              <a:t>On the Welsh Language</a:t>
            </a:r>
          </a:p>
          <a:p>
            <a:r>
              <a:rPr lang="en-GB" dirty="0" smtClean="0"/>
              <a:t>On Religion – Nonconformity and Dissenting</a:t>
            </a:r>
          </a:p>
          <a:p>
            <a:r>
              <a:rPr lang="en-GB" dirty="0" smtClean="0"/>
              <a:t>On Law and Order; Rebecca; Chartism</a:t>
            </a:r>
          </a:p>
          <a:p>
            <a:r>
              <a:rPr lang="en-GB" dirty="0" smtClean="0"/>
              <a:t>The English Language and ‘Self Help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288032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63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‘Blue Books’ Extract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Scope of enquiry</a:t>
            </a:r>
          </a:p>
          <a:p>
            <a:endParaRPr lang="en-GB" dirty="0" smtClean="0"/>
          </a:p>
          <a:p>
            <a:r>
              <a:rPr lang="en-GB" dirty="0" smtClean="0"/>
              <a:t>Attitude towards the people of Wales, </a:t>
            </a:r>
          </a:p>
          <a:p>
            <a:r>
              <a:rPr lang="en-GB" dirty="0" smtClean="0"/>
              <a:t>Law and Order</a:t>
            </a:r>
          </a:p>
          <a:p>
            <a:endParaRPr lang="en-GB" dirty="0" smtClean="0"/>
          </a:p>
          <a:p>
            <a:r>
              <a:rPr lang="en-GB" dirty="0" smtClean="0"/>
              <a:t>‘Temperance’, ‘Chastity’ ‘Veracity’ ‘Fair dealing’</a:t>
            </a:r>
          </a:p>
          <a:p>
            <a:endParaRPr lang="en-GB" dirty="0" smtClean="0"/>
          </a:p>
          <a:p>
            <a:r>
              <a:rPr lang="en-GB" dirty="0" smtClean="0"/>
              <a:t>The English Language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259228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0741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1543</TotalTime>
  <Words>674</Words>
  <Application>Microsoft Office PowerPoint</Application>
  <PresentationFormat>On-screen Show (4:3)</PresentationFormat>
  <Paragraphs>99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Apex</vt:lpstr>
      <vt:lpstr>AHLH 7065 – PRIMARY SOURCES </vt:lpstr>
      <vt:lpstr>PowerPoint Presentation</vt:lpstr>
      <vt:lpstr>RECORDS OFFICE</vt:lpstr>
      <vt:lpstr>Canolfan Alun R Edwards</vt:lpstr>
      <vt:lpstr>Primary Source Analysis </vt:lpstr>
      <vt:lpstr>Primary Source Analysis </vt:lpstr>
      <vt:lpstr>1. Government Reports</vt:lpstr>
      <vt:lpstr>‘Blue Books’ - Analysis</vt:lpstr>
      <vt:lpstr>1. Government Reports and reactions</vt:lpstr>
      <vt:lpstr>2. Hansard </vt:lpstr>
      <vt:lpstr>3. Pauper children</vt:lpstr>
      <vt:lpstr>4. School Log Books</vt:lpstr>
      <vt:lpstr>Secondary sources</vt:lpstr>
      <vt:lpstr>Select secondary sources </vt:lpstr>
      <vt:lpstr>Select secondary sources</vt:lpstr>
      <vt:lpstr>Hansard  - Education in Wales</vt:lpstr>
      <vt:lpstr>‘Blue Books’ Extract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II – COLLECTING AND ANALYSING ORAL HISTORY</dc:title>
  <dc:creator>Sony</dc:creator>
  <cp:lastModifiedBy>Lester Mason</cp:lastModifiedBy>
  <cp:revision>126</cp:revision>
  <dcterms:created xsi:type="dcterms:W3CDTF">2010-11-16T13:40:24Z</dcterms:created>
  <dcterms:modified xsi:type="dcterms:W3CDTF">2021-02-19T10:42:47Z</dcterms:modified>
</cp:coreProperties>
</file>