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4630400" cy="8229600"/>
  <p:notesSz cx="8229600" cy="14630400"/>
  <p:embeddedFontLst>
    <p:embeddedFont>
      <p:font typeface="Cabin" panose="020B0604020202020204" charset="0"/>
      <p:regular r:id="rId11"/>
    </p:embeddedFont>
    <p:embeddedFont>
      <p:font typeface="Unbounded" panose="020B0604020202020204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49" d="100"/>
          <a:sy n="49" d="100"/>
        </p:scale>
        <p:origin x="29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678818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2836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2836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2836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2836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2836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2836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2836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2836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37724" y="1769150"/>
            <a:ext cx="7468553" cy="21120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Mastering Data Interpretation: From Insights to Action</a:t>
            </a:r>
            <a:endParaRPr lang="en-US" sz="4400" dirty="0"/>
          </a:p>
        </p:txBody>
      </p:sp>
      <p:sp>
        <p:nvSpPr>
          <p:cNvPr id="4" name="Text 1"/>
          <p:cNvSpPr/>
          <p:nvPr/>
        </p:nvSpPr>
        <p:spPr>
          <a:xfrm>
            <a:off x="837724" y="4240173"/>
            <a:ext cx="7468553" cy="15320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Welcome to this comprehensive guide on interpreting data and drawing meaningful conclusions. We'll explore strategies to analyze data effectively, avoid common pitfalls, and link insights to actionable business objectives.</a:t>
            </a:r>
            <a:endParaRPr lang="en-US" sz="1850" dirty="0"/>
          </a:p>
        </p:txBody>
      </p:sp>
      <p:sp>
        <p:nvSpPr>
          <p:cNvPr id="5" name="Shape 2"/>
          <p:cNvSpPr/>
          <p:nvPr/>
        </p:nvSpPr>
        <p:spPr>
          <a:xfrm>
            <a:off x="837724" y="6059329"/>
            <a:ext cx="382905" cy="382905"/>
          </a:xfrm>
          <a:prstGeom prst="roundRect">
            <a:avLst>
              <a:gd name="adj" fmla="val 23878209"/>
            </a:avLst>
          </a:prstGeom>
          <a:noFill/>
          <a:ln w="762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24124" y="1906905"/>
            <a:ext cx="7468553" cy="1408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Strategies for Interpreting Data</a:t>
            </a:r>
            <a:endParaRPr lang="en-US" sz="4400" dirty="0"/>
          </a:p>
        </p:txBody>
      </p:sp>
      <p:sp>
        <p:nvSpPr>
          <p:cNvPr id="4" name="Shape 1"/>
          <p:cNvSpPr/>
          <p:nvPr/>
        </p:nvSpPr>
        <p:spPr>
          <a:xfrm>
            <a:off x="6324124" y="3943112"/>
            <a:ext cx="418862" cy="418862"/>
          </a:xfrm>
          <a:prstGeom prst="roundRect">
            <a:avLst>
              <a:gd name="adj" fmla="val 8573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982301" y="3943112"/>
            <a:ext cx="2956441" cy="7038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Identify Patterns and Anomalies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6982301" y="4790599"/>
            <a:ext cx="2956441" cy="114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Look for trends and detect outliers that deviate from expected patterns.</a:t>
            </a:r>
            <a:endParaRPr lang="en-US" sz="1850" dirty="0"/>
          </a:p>
        </p:txBody>
      </p:sp>
      <p:sp>
        <p:nvSpPr>
          <p:cNvPr id="7" name="Shape 4"/>
          <p:cNvSpPr/>
          <p:nvPr/>
        </p:nvSpPr>
        <p:spPr>
          <a:xfrm>
            <a:off x="10178058" y="3943112"/>
            <a:ext cx="418862" cy="418862"/>
          </a:xfrm>
          <a:prstGeom prst="roundRect">
            <a:avLst>
              <a:gd name="adj" fmla="val 8573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0836235" y="3943112"/>
            <a:ext cx="2956441" cy="7038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Link Insights to Objectives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10836235" y="4790599"/>
            <a:ext cx="2956441" cy="15320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Ensure that insights directly address the research question or business problem.</a:t>
            </a:r>
            <a:endParaRPr lang="en-US" sz="18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7724" y="1772603"/>
            <a:ext cx="12766953" cy="704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Common Errors in Data Interpretation</a:t>
            </a:r>
            <a:endParaRPr lang="en-US" sz="4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14" y="2955369"/>
            <a:ext cx="1603058" cy="83058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005858" y="3219926"/>
            <a:ext cx="140970" cy="4786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750"/>
              </a:lnSpc>
              <a:buNone/>
            </a:pPr>
            <a:r>
              <a:rPr lang="en-US" sz="23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1</a:t>
            </a:r>
            <a:endParaRPr lang="en-US" sz="2350" dirty="0"/>
          </a:p>
        </p:txBody>
      </p:sp>
      <p:sp>
        <p:nvSpPr>
          <p:cNvPr id="5" name="Text 2"/>
          <p:cNvSpPr/>
          <p:nvPr/>
        </p:nvSpPr>
        <p:spPr>
          <a:xfrm>
            <a:off x="5117187" y="3194685"/>
            <a:ext cx="3183969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Overgeneralization</a:t>
            </a:r>
            <a:endParaRPr lang="en-US" sz="2200" dirty="0"/>
          </a:p>
        </p:txBody>
      </p:sp>
      <p:sp>
        <p:nvSpPr>
          <p:cNvPr id="6" name="Shape 3"/>
          <p:cNvSpPr/>
          <p:nvPr/>
        </p:nvSpPr>
        <p:spPr>
          <a:xfrm>
            <a:off x="4937641" y="3800594"/>
            <a:ext cx="8795266" cy="15240"/>
          </a:xfrm>
          <a:prstGeom prst="roundRect">
            <a:avLst>
              <a:gd name="adj" fmla="val 235611"/>
            </a:avLst>
          </a:prstGeom>
          <a:solidFill>
            <a:srgbClr val="49606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3285" y="3845719"/>
            <a:ext cx="3206234" cy="83058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3958352" y="4021693"/>
            <a:ext cx="235982" cy="4786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750"/>
              </a:lnSpc>
              <a:buNone/>
            </a:pPr>
            <a:r>
              <a:rPr lang="en-US" sz="23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2</a:t>
            </a:r>
            <a:endParaRPr lang="en-US" sz="2350" dirty="0"/>
          </a:p>
        </p:txBody>
      </p:sp>
      <p:sp>
        <p:nvSpPr>
          <p:cNvPr id="9" name="Text 5"/>
          <p:cNvSpPr/>
          <p:nvPr/>
        </p:nvSpPr>
        <p:spPr>
          <a:xfrm>
            <a:off x="5918835" y="4085034"/>
            <a:ext cx="4250412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Correlation vs. Causation</a:t>
            </a:r>
            <a:endParaRPr lang="en-US" sz="2200" dirty="0"/>
          </a:p>
        </p:txBody>
      </p:sp>
      <p:sp>
        <p:nvSpPr>
          <p:cNvPr id="10" name="Shape 6"/>
          <p:cNvSpPr/>
          <p:nvPr/>
        </p:nvSpPr>
        <p:spPr>
          <a:xfrm>
            <a:off x="5739289" y="4690943"/>
            <a:ext cx="7993618" cy="15240"/>
          </a:xfrm>
          <a:prstGeom prst="roundRect">
            <a:avLst>
              <a:gd name="adj" fmla="val 235611"/>
            </a:avLst>
          </a:prstGeom>
          <a:solidFill>
            <a:srgbClr val="49606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71638" y="4736068"/>
            <a:ext cx="4809411" cy="83058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3955971" y="4912043"/>
            <a:ext cx="240506" cy="4786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750"/>
              </a:lnSpc>
              <a:buNone/>
            </a:pPr>
            <a:r>
              <a:rPr lang="en-US" sz="23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3</a:t>
            </a:r>
            <a:endParaRPr lang="en-US" sz="2350" dirty="0"/>
          </a:p>
        </p:txBody>
      </p:sp>
      <p:sp>
        <p:nvSpPr>
          <p:cNvPr id="13" name="Text 8"/>
          <p:cNvSpPr/>
          <p:nvPr/>
        </p:nvSpPr>
        <p:spPr>
          <a:xfrm>
            <a:off x="6720364" y="4975384"/>
            <a:ext cx="2806779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Ignoring Context</a:t>
            </a:r>
            <a:endParaRPr lang="en-US" sz="2200" dirty="0"/>
          </a:p>
        </p:txBody>
      </p:sp>
      <p:sp>
        <p:nvSpPr>
          <p:cNvPr id="14" name="Shape 9"/>
          <p:cNvSpPr/>
          <p:nvPr/>
        </p:nvSpPr>
        <p:spPr>
          <a:xfrm>
            <a:off x="6540818" y="5581293"/>
            <a:ext cx="7192089" cy="15240"/>
          </a:xfrm>
          <a:prstGeom prst="roundRect">
            <a:avLst>
              <a:gd name="adj" fmla="val 235611"/>
            </a:avLst>
          </a:prstGeom>
          <a:solidFill>
            <a:srgbClr val="49606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0109" y="5626418"/>
            <a:ext cx="6412587" cy="830580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3956209" y="5802392"/>
            <a:ext cx="240268" cy="4786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750"/>
              </a:lnSpc>
              <a:buNone/>
            </a:pPr>
            <a:r>
              <a:rPr lang="en-US" sz="23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4</a:t>
            </a:r>
            <a:endParaRPr lang="en-US" sz="2350" dirty="0"/>
          </a:p>
        </p:txBody>
      </p:sp>
      <p:sp>
        <p:nvSpPr>
          <p:cNvPr id="17" name="Text 11"/>
          <p:cNvSpPr/>
          <p:nvPr/>
        </p:nvSpPr>
        <p:spPr>
          <a:xfrm>
            <a:off x="7522012" y="5865733"/>
            <a:ext cx="3358991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Cherry-Picking Data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32366" y="655439"/>
            <a:ext cx="7479268" cy="13989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Case Study: Retail Sales Trends</a:t>
            </a:r>
            <a:endParaRPr lang="en-US" sz="4400" dirty="0"/>
          </a:p>
        </p:txBody>
      </p:sp>
      <p:sp>
        <p:nvSpPr>
          <p:cNvPr id="4" name="Shape 1"/>
          <p:cNvSpPr/>
          <p:nvPr/>
        </p:nvSpPr>
        <p:spPr>
          <a:xfrm>
            <a:off x="832366" y="2411135"/>
            <a:ext cx="7479268" cy="5163026"/>
          </a:xfrm>
          <a:prstGeom prst="roundRect">
            <a:avLst>
              <a:gd name="adj" fmla="val 691"/>
            </a:avLst>
          </a:prstGeom>
          <a:noFill/>
          <a:ln w="7620">
            <a:solidFill>
              <a:srgbClr val="FFFFFF">
                <a:alpha val="24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839986" y="2418755"/>
            <a:ext cx="7464028" cy="1061561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1077992" y="2569012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Month</a:t>
            </a:r>
            <a:endParaRPr lang="en-US" sz="1850" dirty="0"/>
          </a:p>
        </p:txBody>
      </p:sp>
      <p:sp>
        <p:nvSpPr>
          <p:cNvPr id="7" name="Text 4"/>
          <p:cNvSpPr/>
          <p:nvPr/>
        </p:nvSpPr>
        <p:spPr>
          <a:xfrm>
            <a:off x="2947749" y="2569012"/>
            <a:ext cx="138279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Region</a:t>
            </a:r>
            <a:endParaRPr lang="en-US" sz="1850" dirty="0"/>
          </a:p>
        </p:txBody>
      </p:sp>
      <p:sp>
        <p:nvSpPr>
          <p:cNvPr id="8" name="Text 5"/>
          <p:cNvSpPr/>
          <p:nvPr/>
        </p:nvSpPr>
        <p:spPr>
          <a:xfrm>
            <a:off x="4813697" y="2569012"/>
            <a:ext cx="1382792" cy="761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Product Category</a:t>
            </a:r>
            <a:endParaRPr lang="en-US" sz="1850" dirty="0"/>
          </a:p>
        </p:txBody>
      </p:sp>
      <p:sp>
        <p:nvSpPr>
          <p:cNvPr id="9" name="Text 6"/>
          <p:cNvSpPr/>
          <p:nvPr/>
        </p:nvSpPr>
        <p:spPr>
          <a:xfrm>
            <a:off x="6679644" y="2569012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Sales</a:t>
            </a:r>
            <a:endParaRPr lang="en-US" sz="1850" dirty="0"/>
          </a:p>
        </p:txBody>
      </p:sp>
      <p:sp>
        <p:nvSpPr>
          <p:cNvPr id="10" name="Shape 7"/>
          <p:cNvSpPr/>
          <p:nvPr/>
        </p:nvSpPr>
        <p:spPr>
          <a:xfrm>
            <a:off x="839986" y="3480316"/>
            <a:ext cx="7464028" cy="681038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077992" y="3630573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January</a:t>
            </a:r>
            <a:endParaRPr lang="en-US" sz="1850" dirty="0"/>
          </a:p>
        </p:txBody>
      </p:sp>
      <p:sp>
        <p:nvSpPr>
          <p:cNvPr id="12" name="Text 9"/>
          <p:cNvSpPr/>
          <p:nvPr/>
        </p:nvSpPr>
        <p:spPr>
          <a:xfrm>
            <a:off x="2947749" y="3630573"/>
            <a:ext cx="138279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East</a:t>
            </a:r>
            <a:endParaRPr lang="en-US" sz="1850" dirty="0"/>
          </a:p>
        </p:txBody>
      </p:sp>
      <p:sp>
        <p:nvSpPr>
          <p:cNvPr id="13" name="Text 10"/>
          <p:cNvSpPr/>
          <p:nvPr/>
        </p:nvSpPr>
        <p:spPr>
          <a:xfrm>
            <a:off x="4813697" y="3630573"/>
            <a:ext cx="138279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Electronics</a:t>
            </a:r>
            <a:endParaRPr lang="en-US" sz="1850" dirty="0"/>
          </a:p>
        </p:txBody>
      </p:sp>
      <p:sp>
        <p:nvSpPr>
          <p:cNvPr id="14" name="Text 11"/>
          <p:cNvSpPr/>
          <p:nvPr/>
        </p:nvSpPr>
        <p:spPr>
          <a:xfrm>
            <a:off x="6679644" y="3630573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120</a:t>
            </a:r>
            <a:endParaRPr lang="en-US" sz="1850" dirty="0"/>
          </a:p>
        </p:txBody>
      </p:sp>
      <p:sp>
        <p:nvSpPr>
          <p:cNvPr id="15" name="Shape 12"/>
          <p:cNvSpPr/>
          <p:nvPr/>
        </p:nvSpPr>
        <p:spPr>
          <a:xfrm>
            <a:off x="839986" y="4161353"/>
            <a:ext cx="7464028" cy="681038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077992" y="4311610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January</a:t>
            </a:r>
            <a:endParaRPr lang="en-US" sz="1850" dirty="0"/>
          </a:p>
        </p:txBody>
      </p:sp>
      <p:sp>
        <p:nvSpPr>
          <p:cNvPr id="17" name="Text 14"/>
          <p:cNvSpPr/>
          <p:nvPr/>
        </p:nvSpPr>
        <p:spPr>
          <a:xfrm>
            <a:off x="2947749" y="4311610"/>
            <a:ext cx="138279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East</a:t>
            </a:r>
            <a:endParaRPr lang="en-US" sz="1850" dirty="0"/>
          </a:p>
        </p:txBody>
      </p:sp>
      <p:sp>
        <p:nvSpPr>
          <p:cNvPr id="18" name="Text 15"/>
          <p:cNvSpPr/>
          <p:nvPr/>
        </p:nvSpPr>
        <p:spPr>
          <a:xfrm>
            <a:off x="4813697" y="4311610"/>
            <a:ext cx="138279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Apparel</a:t>
            </a:r>
            <a:endParaRPr lang="en-US" sz="1850" dirty="0"/>
          </a:p>
        </p:txBody>
      </p:sp>
      <p:sp>
        <p:nvSpPr>
          <p:cNvPr id="19" name="Text 16"/>
          <p:cNvSpPr/>
          <p:nvPr/>
        </p:nvSpPr>
        <p:spPr>
          <a:xfrm>
            <a:off x="6679644" y="4311610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150</a:t>
            </a:r>
            <a:endParaRPr lang="en-US" sz="1850" dirty="0"/>
          </a:p>
        </p:txBody>
      </p:sp>
      <p:sp>
        <p:nvSpPr>
          <p:cNvPr id="20" name="Shape 17"/>
          <p:cNvSpPr/>
          <p:nvPr/>
        </p:nvSpPr>
        <p:spPr>
          <a:xfrm>
            <a:off x="839986" y="4842391"/>
            <a:ext cx="7464028" cy="681038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1077992" y="4992648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February</a:t>
            </a:r>
            <a:endParaRPr lang="en-US" sz="1850" dirty="0"/>
          </a:p>
        </p:txBody>
      </p:sp>
      <p:sp>
        <p:nvSpPr>
          <p:cNvPr id="22" name="Text 19"/>
          <p:cNvSpPr/>
          <p:nvPr/>
        </p:nvSpPr>
        <p:spPr>
          <a:xfrm>
            <a:off x="2947749" y="4992648"/>
            <a:ext cx="138279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West</a:t>
            </a:r>
            <a:endParaRPr lang="en-US" sz="1850" dirty="0"/>
          </a:p>
        </p:txBody>
      </p:sp>
      <p:sp>
        <p:nvSpPr>
          <p:cNvPr id="23" name="Text 20"/>
          <p:cNvSpPr/>
          <p:nvPr/>
        </p:nvSpPr>
        <p:spPr>
          <a:xfrm>
            <a:off x="4813697" y="4992648"/>
            <a:ext cx="138279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Electronics</a:t>
            </a:r>
            <a:endParaRPr lang="en-US" sz="1850" dirty="0"/>
          </a:p>
        </p:txBody>
      </p:sp>
      <p:sp>
        <p:nvSpPr>
          <p:cNvPr id="24" name="Text 21"/>
          <p:cNvSpPr/>
          <p:nvPr/>
        </p:nvSpPr>
        <p:spPr>
          <a:xfrm>
            <a:off x="6679644" y="4992648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100</a:t>
            </a:r>
            <a:endParaRPr lang="en-US" sz="1850" dirty="0"/>
          </a:p>
        </p:txBody>
      </p:sp>
      <p:sp>
        <p:nvSpPr>
          <p:cNvPr id="25" name="Shape 22"/>
          <p:cNvSpPr/>
          <p:nvPr/>
        </p:nvSpPr>
        <p:spPr>
          <a:xfrm>
            <a:off x="839986" y="5523428"/>
            <a:ext cx="7464028" cy="681038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1077992" y="5673685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February</a:t>
            </a:r>
            <a:endParaRPr lang="en-US" sz="1850" dirty="0"/>
          </a:p>
        </p:txBody>
      </p:sp>
      <p:sp>
        <p:nvSpPr>
          <p:cNvPr id="27" name="Text 24"/>
          <p:cNvSpPr/>
          <p:nvPr/>
        </p:nvSpPr>
        <p:spPr>
          <a:xfrm>
            <a:off x="2947749" y="5673685"/>
            <a:ext cx="138279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West</a:t>
            </a:r>
            <a:endParaRPr lang="en-US" sz="1850" dirty="0"/>
          </a:p>
        </p:txBody>
      </p:sp>
      <p:sp>
        <p:nvSpPr>
          <p:cNvPr id="28" name="Text 25"/>
          <p:cNvSpPr/>
          <p:nvPr/>
        </p:nvSpPr>
        <p:spPr>
          <a:xfrm>
            <a:off x="4813697" y="5673685"/>
            <a:ext cx="138279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Apparel</a:t>
            </a:r>
            <a:endParaRPr lang="en-US" sz="1850" dirty="0"/>
          </a:p>
        </p:txBody>
      </p:sp>
      <p:sp>
        <p:nvSpPr>
          <p:cNvPr id="29" name="Text 26"/>
          <p:cNvSpPr/>
          <p:nvPr/>
        </p:nvSpPr>
        <p:spPr>
          <a:xfrm>
            <a:off x="6679644" y="5673685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130</a:t>
            </a:r>
            <a:endParaRPr lang="en-US" sz="1850" dirty="0"/>
          </a:p>
        </p:txBody>
      </p:sp>
      <p:sp>
        <p:nvSpPr>
          <p:cNvPr id="30" name="Shape 27"/>
          <p:cNvSpPr/>
          <p:nvPr/>
        </p:nvSpPr>
        <p:spPr>
          <a:xfrm>
            <a:off x="839986" y="6204466"/>
            <a:ext cx="7464028" cy="681038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1077992" y="6354723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March</a:t>
            </a:r>
            <a:endParaRPr lang="en-US" sz="1850" dirty="0"/>
          </a:p>
        </p:txBody>
      </p:sp>
      <p:sp>
        <p:nvSpPr>
          <p:cNvPr id="32" name="Text 29"/>
          <p:cNvSpPr/>
          <p:nvPr/>
        </p:nvSpPr>
        <p:spPr>
          <a:xfrm>
            <a:off x="2947749" y="6354723"/>
            <a:ext cx="138279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North</a:t>
            </a:r>
            <a:endParaRPr lang="en-US" sz="1850" dirty="0"/>
          </a:p>
        </p:txBody>
      </p:sp>
      <p:sp>
        <p:nvSpPr>
          <p:cNvPr id="33" name="Text 30"/>
          <p:cNvSpPr/>
          <p:nvPr/>
        </p:nvSpPr>
        <p:spPr>
          <a:xfrm>
            <a:off x="4813697" y="6354723"/>
            <a:ext cx="138279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Electronics</a:t>
            </a:r>
            <a:endParaRPr lang="en-US" sz="1850" dirty="0"/>
          </a:p>
        </p:txBody>
      </p:sp>
      <p:sp>
        <p:nvSpPr>
          <p:cNvPr id="34" name="Text 31"/>
          <p:cNvSpPr/>
          <p:nvPr/>
        </p:nvSpPr>
        <p:spPr>
          <a:xfrm>
            <a:off x="6679644" y="6354723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200</a:t>
            </a:r>
            <a:endParaRPr lang="en-US" sz="1850" dirty="0"/>
          </a:p>
        </p:txBody>
      </p:sp>
      <p:sp>
        <p:nvSpPr>
          <p:cNvPr id="35" name="Shape 32"/>
          <p:cNvSpPr/>
          <p:nvPr/>
        </p:nvSpPr>
        <p:spPr>
          <a:xfrm>
            <a:off x="839986" y="6885503"/>
            <a:ext cx="7464028" cy="681038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3"/>
          <p:cNvSpPr/>
          <p:nvPr/>
        </p:nvSpPr>
        <p:spPr>
          <a:xfrm>
            <a:off x="1077992" y="7035760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March</a:t>
            </a:r>
            <a:endParaRPr lang="en-US" sz="1850" dirty="0"/>
          </a:p>
        </p:txBody>
      </p:sp>
      <p:sp>
        <p:nvSpPr>
          <p:cNvPr id="37" name="Text 34"/>
          <p:cNvSpPr/>
          <p:nvPr/>
        </p:nvSpPr>
        <p:spPr>
          <a:xfrm>
            <a:off x="2947749" y="7035760"/>
            <a:ext cx="138279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North</a:t>
            </a:r>
            <a:endParaRPr lang="en-US" sz="1850" dirty="0"/>
          </a:p>
        </p:txBody>
      </p:sp>
      <p:sp>
        <p:nvSpPr>
          <p:cNvPr id="38" name="Text 35"/>
          <p:cNvSpPr/>
          <p:nvPr/>
        </p:nvSpPr>
        <p:spPr>
          <a:xfrm>
            <a:off x="4813697" y="7035760"/>
            <a:ext cx="138279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Apparel</a:t>
            </a:r>
            <a:endParaRPr lang="en-US" sz="1850" dirty="0"/>
          </a:p>
        </p:txBody>
      </p:sp>
      <p:sp>
        <p:nvSpPr>
          <p:cNvPr id="39" name="Text 36"/>
          <p:cNvSpPr/>
          <p:nvPr/>
        </p:nvSpPr>
        <p:spPr>
          <a:xfrm>
            <a:off x="6679644" y="7035760"/>
            <a:ext cx="1386602" cy="3805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180</a:t>
            </a:r>
            <a:endParaRPr lang="en-US" sz="1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86753" y="539591"/>
            <a:ext cx="7501176" cy="5770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4500"/>
              </a:lnSpc>
              <a:buNone/>
            </a:pPr>
            <a:r>
              <a:rPr lang="en-US" sz="360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Analyzing Retail Sales Data</a:t>
            </a:r>
            <a:endParaRPr lang="en-US" sz="36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753" y="1411010"/>
            <a:ext cx="981075" cy="156972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1962150" y="1607225"/>
            <a:ext cx="2308384" cy="288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Observe Trends</a:t>
            </a:r>
            <a:endParaRPr lang="en-US" sz="1800" dirty="0"/>
          </a:p>
        </p:txBody>
      </p:sp>
      <p:sp>
        <p:nvSpPr>
          <p:cNvPr id="6" name="Text 2"/>
          <p:cNvSpPr/>
          <p:nvPr/>
        </p:nvSpPr>
        <p:spPr>
          <a:xfrm>
            <a:off x="1962150" y="2013347"/>
            <a:ext cx="6495098" cy="31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Look for patterns in sales across regions and product categories.</a:t>
            </a:r>
            <a:endParaRPr lang="en-US" sz="15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753" y="2980730"/>
            <a:ext cx="981075" cy="1569720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1962150" y="3176945"/>
            <a:ext cx="2557105" cy="288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Identify Anomalies</a:t>
            </a:r>
            <a:endParaRPr lang="en-US" sz="1800" dirty="0"/>
          </a:p>
        </p:txBody>
      </p:sp>
      <p:sp>
        <p:nvSpPr>
          <p:cNvPr id="9" name="Text 4"/>
          <p:cNvSpPr/>
          <p:nvPr/>
        </p:nvSpPr>
        <p:spPr>
          <a:xfrm>
            <a:off x="1962150" y="3583067"/>
            <a:ext cx="6495098" cy="31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Spot any unusual spikes or dips in sales figures.</a:t>
            </a:r>
            <a:endParaRPr lang="en-US" sz="15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6753" y="4550450"/>
            <a:ext cx="981075" cy="1569720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1962150" y="4746665"/>
            <a:ext cx="2411373" cy="288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Consider Context</a:t>
            </a:r>
            <a:endParaRPr lang="en-US" sz="1800" dirty="0"/>
          </a:p>
        </p:txBody>
      </p:sp>
      <p:sp>
        <p:nvSpPr>
          <p:cNvPr id="12" name="Text 6"/>
          <p:cNvSpPr/>
          <p:nvPr/>
        </p:nvSpPr>
        <p:spPr>
          <a:xfrm>
            <a:off x="1962150" y="5152787"/>
            <a:ext cx="6495098" cy="31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Think about external factors that might influence sales patterns.</a:t>
            </a:r>
            <a:endParaRPr lang="en-US" sz="150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753" y="6120170"/>
            <a:ext cx="981075" cy="1569720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1962150" y="6316385"/>
            <a:ext cx="2440424" cy="288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Link to Objectives</a:t>
            </a:r>
            <a:endParaRPr lang="en-US" sz="1800" dirty="0"/>
          </a:p>
        </p:txBody>
      </p:sp>
      <p:sp>
        <p:nvSpPr>
          <p:cNvPr id="15" name="Text 8"/>
          <p:cNvSpPr/>
          <p:nvPr/>
        </p:nvSpPr>
        <p:spPr>
          <a:xfrm>
            <a:off x="1962150" y="6722507"/>
            <a:ext cx="6495098" cy="31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Connect insights to inventory management strategies.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30818" y="1001435"/>
            <a:ext cx="7482364" cy="13966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450"/>
              </a:lnSpc>
              <a:buNone/>
            </a:pPr>
            <a:r>
              <a:rPr lang="en-US" sz="43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Case Study: Employee Performance</a:t>
            </a:r>
            <a:endParaRPr lang="en-US" sz="4350" dirty="0"/>
          </a:p>
        </p:txBody>
      </p:sp>
      <p:sp>
        <p:nvSpPr>
          <p:cNvPr id="4" name="Shape 1"/>
          <p:cNvSpPr/>
          <p:nvPr/>
        </p:nvSpPr>
        <p:spPr>
          <a:xfrm>
            <a:off x="830818" y="2754035"/>
            <a:ext cx="7482364" cy="4474131"/>
          </a:xfrm>
          <a:prstGeom prst="roundRect">
            <a:avLst>
              <a:gd name="adj" fmla="val 796"/>
            </a:avLst>
          </a:prstGeom>
          <a:noFill/>
          <a:ln w="7620">
            <a:solidFill>
              <a:srgbClr val="FFFFFF">
                <a:alpha val="24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838438" y="2761655"/>
            <a:ext cx="7467124" cy="1059656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1075730" y="2911673"/>
            <a:ext cx="138838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Employee ID</a:t>
            </a:r>
            <a:endParaRPr lang="en-US" sz="1850" dirty="0"/>
          </a:p>
        </p:txBody>
      </p:sp>
      <p:sp>
        <p:nvSpPr>
          <p:cNvPr id="7" name="Text 4"/>
          <p:cNvSpPr/>
          <p:nvPr/>
        </p:nvSpPr>
        <p:spPr>
          <a:xfrm>
            <a:off x="2946321" y="2911673"/>
            <a:ext cx="138457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Department</a:t>
            </a:r>
            <a:endParaRPr lang="en-US" sz="1850" dirty="0"/>
          </a:p>
        </p:txBody>
      </p:sp>
      <p:sp>
        <p:nvSpPr>
          <p:cNvPr id="8" name="Text 5"/>
          <p:cNvSpPr/>
          <p:nvPr/>
        </p:nvSpPr>
        <p:spPr>
          <a:xfrm>
            <a:off x="4813102" y="2911673"/>
            <a:ext cx="1384578" cy="759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Training Hours</a:t>
            </a:r>
            <a:endParaRPr lang="en-US" sz="1850" dirty="0"/>
          </a:p>
        </p:txBody>
      </p:sp>
      <p:sp>
        <p:nvSpPr>
          <p:cNvPr id="9" name="Text 6"/>
          <p:cNvSpPr/>
          <p:nvPr/>
        </p:nvSpPr>
        <p:spPr>
          <a:xfrm>
            <a:off x="6679883" y="2911673"/>
            <a:ext cx="1388388" cy="759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Productivity Score</a:t>
            </a:r>
            <a:endParaRPr lang="en-US" sz="1850" dirty="0"/>
          </a:p>
        </p:txBody>
      </p:sp>
      <p:sp>
        <p:nvSpPr>
          <p:cNvPr id="10" name="Shape 7"/>
          <p:cNvSpPr/>
          <p:nvPr/>
        </p:nvSpPr>
        <p:spPr>
          <a:xfrm>
            <a:off x="838438" y="3821311"/>
            <a:ext cx="7467124" cy="679847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075730" y="3971330"/>
            <a:ext cx="138838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101</a:t>
            </a:r>
            <a:endParaRPr lang="en-US" sz="1850" dirty="0"/>
          </a:p>
        </p:txBody>
      </p:sp>
      <p:sp>
        <p:nvSpPr>
          <p:cNvPr id="12" name="Text 9"/>
          <p:cNvSpPr/>
          <p:nvPr/>
        </p:nvSpPr>
        <p:spPr>
          <a:xfrm>
            <a:off x="2946321" y="3971330"/>
            <a:ext cx="138457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Sales</a:t>
            </a:r>
            <a:endParaRPr lang="en-US" sz="1850" dirty="0"/>
          </a:p>
        </p:txBody>
      </p:sp>
      <p:sp>
        <p:nvSpPr>
          <p:cNvPr id="13" name="Text 10"/>
          <p:cNvSpPr/>
          <p:nvPr/>
        </p:nvSpPr>
        <p:spPr>
          <a:xfrm>
            <a:off x="4813102" y="3971330"/>
            <a:ext cx="138457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10</a:t>
            </a:r>
            <a:endParaRPr lang="en-US" sz="1850" dirty="0"/>
          </a:p>
        </p:txBody>
      </p:sp>
      <p:sp>
        <p:nvSpPr>
          <p:cNvPr id="14" name="Text 11"/>
          <p:cNvSpPr/>
          <p:nvPr/>
        </p:nvSpPr>
        <p:spPr>
          <a:xfrm>
            <a:off x="6679883" y="3971330"/>
            <a:ext cx="138838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85</a:t>
            </a:r>
            <a:endParaRPr lang="en-US" sz="1850" dirty="0"/>
          </a:p>
        </p:txBody>
      </p:sp>
      <p:sp>
        <p:nvSpPr>
          <p:cNvPr id="15" name="Shape 12"/>
          <p:cNvSpPr/>
          <p:nvPr/>
        </p:nvSpPr>
        <p:spPr>
          <a:xfrm>
            <a:off x="838438" y="4501158"/>
            <a:ext cx="7467124" cy="679847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075730" y="4651177"/>
            <a:ext cx="138838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102</a:t>
            </a:r>
            <a:endParaRPr lang="en-US" sz="1850" dirty="0"/>
          </a:p>
        </p:txBody>
      </p:sp>
      <p:sp>
        <p:nvSpPr>
          <p:cNvPr id="17" name="Text 14"/>
          <p:cNvSpPr/>
          <p:nvPr/>
        </p:nvSpPr>
        <p:spPr>
          <a:xfrm>
            <a:off x="2946321" y="4651177"/>
            <a:ext cx="138457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Marketing</a:t>
            </a:r>
            <a:endParaRPr lang="en-US" sz="1850" dirty="0"/>
          </a:p>
        </p:txBody>
      </p:sp>
      <p:sp>
        <p:nvSpPr>
          <p:cNvPr id="18" name="Text 15"/>
          <p:cNvSpPr/>
          <p:nvPr/>
        </p:nvSpPr>
        <p:spPr>
          <a:xfrm>
            <a:off x="4813102" y="4651177"/>
            <a:ext cx="138457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15</a:t>
            </a:r>
            <a:endParaRPr lang="en-US" sz="1850" dirty="0"/>
          </a:p>
        </p:txBody>
      </p:sp>
      <p:sp>
        <p:nvSpPr>
          <p:cNvPr id="19" name="Text 16"/>
          <p:cNvSpPr/>
          <p:nvPr/>
        </p:nvSpPr>
        <p:spPr>
          <a:xfrm>
            <a:off x="6679883" y="4651177"/>
            <a:ext cx="138838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80</a:t>
            </a:r>
            <a:endParaRPr lang="en-US" sz="1850" dirty="0"/>
          </a:p>
        </p:txBody>
      </p:sp>
      <p:sp>
        <p:nvSpPr>
          <p:cNvPr id="20" name="Shape 17"/>
          <p:cNvSpPr/>
          <p:nvPr/>
        </p:nvSpPr>
        <p:spPr>
          <a:xfrm>
            <a:off x="838438" y="5181005"/>
            <a:ext cx="7467124" cy="679847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1075730" y="5331023"/>
            <a:ext cx="138838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103</a:t>
            </a:r>
            <a:endParaRPr lang="en-US" sz="1850" dirty="0"/>
          </a:p>
        </p:txBody>
      </p:sp>
      <p:sp>
        <p:nvSpPr>
          <p:cNvPr id="22" name="Text 19"/>
          <p:cNvSpPr/>
          <p:nvPr/>
        </p:nvSpPr>
        <p:spPr>
          <a:xfrm>
            <a:off x="2946321" y="5331023"/>
            <a:ext cx="138457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IT</a:t>
            </a:r>
            <a:endParaRPr lang="en-US" sz="1850" dirty="0"/>
          </a:p>
        </p:txBody>
      </p:sp>
      <p:sp>
        <p:nvSpPr>
          <p:cNvPr id="23" name="Text 20"/>
          <p:cNvSpPr/>
          <p:nvPr/>
        </p:nvSpPr>
        <p:spPr>
          <a:xfrm>
            <a:off x="4813102" y="5331023"/>
            <a:ext cx="138457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8</a:t>
            </a:r>
            <a:endParaRPr lang="en-US" sz="1850" dirty="0"/>
          </a:p>
        </p:txBody>
      </p:sp>
      <p:sp>
        <p:nvSpPr>
          <p:cNvPr id="24" name="Text 21"/>
          <p:cNvSpPr/>
          <p:nvPr/>
        </p:nvSpPr>
        <p:spPr>
          <a:xfrm>
            <a:off x="6679883" y="5331023"/>
            <a:ext cx="138838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75</a:t>
            </a:r>
            <a:endParaRPr lang="en-US" sz="1850" dirty="0"/>
          </a:p>
        </p:txBody>
      </p:sp>
      <p:sp>
        <p:nvSpPr>
          <p:cNvPr id="25" name="Shape 22"/>
          <p:cNvSpPr/>
          <p:nvPr/>
        </p:nvSpPr>
        <p:spPr>
          <a:xfrm>
            <a:off x="838438" y="5860852"/>
            <a:ext cx="7467124" cy="679847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1075730" y="6010870"/>
            <a:ext cx="138838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104</a:t>
            </a:r>
            <a:endParaRPr lang="en-US" sz="1850" dirty="0"/>
          </a:p>
        </p:txBody>
      </p:sp>
      <p:sp>
        <p:nvSpPr>
          <p:cNvPr id="27" name="Text 24"/>
          <p:cNvSpPr/>
          <p:nvPr/>
        </p:nvSpPr>
        <p:spPr>
          <a:xfrm>
            <a:off x="2946321" y="6010870"/>
            <a:ext cx="138457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Sales</a:t>
            </a:r>
            <a:endParaRPr lang="en-US" sz="1850" dirty="0"/>
          </a:p>
        </p:txBody>
      </p:sp>
      <p:sp>
        <p:nvSpPr>
          <p:cNvPr id="28" name="Text 25"/>
          <p:cNvSpPr/>
          <p:nvPr/>
        </p:nvSpPr>
        <p:spPr>
          <a:xfrm>
            <a:off x="4813102" y="6010870"/>
            <a:ext cx="138457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12</a:t>
            </a:r>
            <a:endParaRPr lang="en-US" sz="1850" dirty="0"/>
          </a:p>
        </p:txBody>
      </p:sp>
      <p:sp>
        <p:nvSpPr>
          <p:cNvPr id="29" name="Text 26"/>
          <p:cNvSpPr/>
          <p:nvPr/>
        </p:nvSpPr>
        <p:spPr>
          <a:xfrm>
            <a:off x="6679883" y="6010870"/>
            <a:ext cx="138838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90</a:t>
            </a:r>
            <a:endParaRPr lang="en-US" sz="1850" dirty="0"/>
          </a:p>
        </p:txBody>
      </p:sp>
      <p:sp>
        <p:nvSpPr>
          <p:cNvPr id="30" name="Shape 27"/>
          <p:cNvSpPr/>
          <p:nvPr/>
        </p:nvSpPr>
        <p:spPr>
          <a:xfrm>
            <a:off x="838438" y="6540698"/>
            <a:ext cx="7467124" cy="679847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1075730" y="6690717"/>
            <a:ext cx="138838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105</a:t>
            </a:r>
            <a:endParaRPr lang="en-US" sz="1850" dirty="0"/>
          </a:p>
        </p:txBody>
      </p:sp>
      <p:sp>
        <p:nvSpPr>
          <p:cNvPr id="32" name="Text 29"/>
          <p:cNvSpPr/>
          <p:nvPr/>
        </p:nvSpPr>
        <p:spPr>
          <a:xfrm>
            <a:off x="2946321" y="6690717"/>
            <a:ext cx="138457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IT</a:t>
            </a:r>
            <a:endParaRPr lang="en-US" sz="1850" dirty="0"/>
          </a:p>
        </p:txBody>
      </p:sp>
      <p:sp>
        <p:nvSpPr>
          <p:cNvPr id="33" name="Text 30"/>
          <p:cNvSpPr/>
          <p:nvPr/>
        </p:nvSpPr>
        <p:spPr>
          <a:xfrm>
            <a:off x="4813102" y="6690717"/>
            <a:ext cx="138457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15</a:t>
            </a:r>
            <a:endParaRPr lang="en-US" sz="1850" dirty="0"/>
          </a:p>
        </p:txBody>
      </p:sp>
      <p:sp>
        <p:nvSpPr>
          <p:cNvPr id="34" name="Text 31"/>
          <p:cNvSpPr/>
          <p:nvPr/>
        </p:nvSpPr>
        <p:spPr>
          <a:xfrm>
            <a:off x="6679883" y="6690717"/>
            <a:ext cx="1388388" cy="3798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95</a:t>
            </a:r>
            <a:endParaRPr lang="en-US" sz="1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7724" y="2325291"/>
            <a:ext cx="12954952" cy="1408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Interpreting Employee Performance Data</a:t>
            </a:r>
            <a:endParaRPr lang="en-US" sz="4400" dirty="0"/>
          </a:p>
        </p:txBody>
      </p:sp>
      <p:sp>
        <p:nvSpPr>
          <p:cNvPr id="3" name="Text 1"/>
          <p:cNvSpPr/>
          <p:nvPr/>
        </p:nvSpPr>
        <p:spPr>
          <a:xfrm>
            <a:off x="837724" y="4331613"/>
            <a:ext cx="3383518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Correlation Analysis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37724" y="4922877"/>
            <a:ext cx="6185535" cy="766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Examine the relationship between training hours and productivity scores across departments.</a:t>
            </a:r>
            <a:endParaRPr lang="en-US" sz="1850" dirty="0"/>
          </a:p>
        </p:txBody>
      </p:sp>
      <p:sp>
        <p:nvSpPr>
          <p:cNvPr id="5" name="Text 3"/>
          <p:cNvSpPr/>
          <p:nvPr/>
        </p:nvSpPr>
        <p:spPr>
          <a:xfrm>
            <a:off x="7614761" y="4331613"/>
            <a:ext cx="4233863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Department Comparison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614761" y="4922877"/>
            <a:ext cx="6185535" cy="766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Compare performance metrics between different departments to identify trends.</a:t>
            </a:r>
            <a:endParaRPr lang="en-US" sz="1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99346" y="560903"/>
            <a:ext cx="7718108" cy="1198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4700"/>
              </a:lnSpc>
              <a:buNone/>
            </a:pPr>
            <a:r>
              <a:rPr lang="en-US" sz="37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Key Takeaways for Data Interpretation</a:t>
            </a:r>
            <a:endParaRPr lang="en-US" sz="37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346" y="2064663"/>
            <a:ext cx="509230" cy="50923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6199346" y="2777609"/>
            <a:ext cx="2396728" cy="2995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Critical Thinking</a:t>
            </a:r>
            <a:endParaRPr lang="en-US" sz="1850" dirty="0"/>
          </a:p>
        </p:txBody>
      </p:sp>
      <p:sp>
        <p:nvSpPr>
          <p:cNvPr id="6" name="Text 2"/>
          <p:cNvSpPr/>
          <p:nvPr/>
        </p:nvSpPr>
        <p:spPr>
          <a:xfrm>
            <a:off x="6199346" y="3199328"/>
            <a:ext cx="7718108" cy="3258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Data interpretation requires more than just numerical analysis.</a:t>
            </a:r>
            <a:endParaRPr lang="en-US" sz="16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9346" y="4136350"/>
            <a:ext cx="509230" cy="509230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6199346" y="4849297"/>
            <a:ext cx="2749629" cy="2995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Actionable Insights</a:t>
            </a:r>
            <a:endParaRPr lang="en-US" sz="1850" dirty="0"/>
          </a:p>
        </p:txBody>
      </p:sp>
      <p:sp>
        <p:nvSpPr>
          <p:cNvPr id="9" name="Text 4"/>
          <p:cNvSpPr/>
          <p:nvPr/>
        </p:nvSpPr>
        <p:spPr>
          <a:xfrm>
            <a:off x="6199346" y="5271016"/>
            <a:ext cx="7718108" cy="3258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Link insights to objectives to ensure analysis is practical and useful.</a:t>
            </a:r>
            <a:endParaRPr lang="en-US" sz="16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9346" y="6208038"/>
            <a:ext cx="509230" cy="509230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6199346" y="6920984"/>
            <a:ext cx="2396728" cy="2995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Avoid Pitfalls</a:t>
            </a:r>
            <a:endParaRPr lang="en-US" sz="1850" dirty="0"/>
          </a:p>
        </p:txBody>
      </p:sp>
      <p:sp>
        <p:nvSpPr>
          <p:cNvPr id="12" name="Text 6"/>
          <p:cNvSpPr/>
          <p:nvPr/>
        </p:nvSpPr>
        <p:spPr>
          <a:xfrm>
            <a:off x="6199346" y="7342703"/>
            <a:ext cx="7718108" cy="3258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Be aware of common errors like overgeneralization and ignoring context.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294</Words>
  <Application>Microsoft Office PowerPoint</Application>
  <PresentationFormat>Custom</PresentationFormat>
  <Paragraphs>99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Unbounded</vt:lpstr>
      <vt:lpstr>Cabin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Gladius David Kulothungan</cp:lastModifiedBy>
  <cp:revision>2</cp:revision>
  <dcterms:created xsi:type="dcterms:W3CDTF">2024-12-04T00:51:25Z</dcterms:created>
  <dcterms:modified xsi:type="dcterms:W3CDTF">2024-12-04T00:52:21Z</dcterms:modified>
</cp:coreProperties>
</file>