
<file path=[Content_Types].xml><?xml version="1.0" encoding="utf-8"?>
<Types xmlns="http://schemas.openxmlformats.org/package/2006/content-types">
  <Override PartName="/ppt/slideMasters/slideMaster2.xml" ContentType="application/vnd.openxmlformats-officedocument.presentationml.slideMaster+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commentAuthors.xml" ContentType="application/vnd.openxmlformats-officedocument.presentationml.commentAuthors+xml"/>
  <Override PartName="/ppt/viewProps.xml" ContentType="application/vnd.openxmlformats-officedocument.presentationml.viewProp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2" r:id="rId2"/>
  </p:sldMasterIdLst>
  <p:notesMasterIdLst>
    <p:notesMasterId r:id="rId4"/>
  </p:notesMasterIdLst>
  <p:sldIdLst>
    <p:sldId id="257" r:id="rId3"/>
  </p:sldIdLst>
  <p:sldSz cx="27432000" cy="19202400"/>
  <p:notesSz cx="6858000" cy="9144000"/>
  <p:defaultText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981">
          <p15:clr>
            <a:srgbClr val="A4A3A4"/>
          </p15:clr>
        </p15:guide>
        <p15:guide id="2" orient="horz" pos="168">
          <p15:clr>
            <a:srgbClr val="A4A3A4"/>
          </p15:clr>
        </p15:guide>
        <p15:guide id="3" orient="horz" pos="11821">
          <p15:clr>
            <a:srgbClr val="A4A3A4"/>
          </p15:clr>
        </p15:guide>
        <p15:guide id="4" orient="horz">
          <p15:clr>
            <a:srgbClr val="A4A3A4"/>
          </p15:clr>
        </p15:guide>
        <p15:guide id="5" pos="363">
          <p15:clr>
            <a:srgbClr val="A4A3A4"/>
          </p15:clr>
        </p15:guide>
        <p15:guide id="6" pos="16918">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F3F5FA"/>
    <a:srgbClr val="CDD2DE"/>
    <a:srgbClr val="E3E9E5"/>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7053" autoAdjust="0"/>
    <p:restoredTop sz="58423" autoAdjust="0"/>
  </p:normalViewPr>
  <p:slideViewPr>
    <p:cSldViewPr snapToGrid="0" snapToObjects="1" showGuides="1">
      <p:cViewPr>
        <p:scale>
          <a:sx n="30" d="100"/>
          <a:sy n="30" d="100"/>
        </p:scale>
        <p:origin x="-1182" y="-144"/>
      </p:cViewPr>
      <p:guideLst>
        <p:guide orient="horz" pos="1981"/>
        <p:guide orient="horz" pos="168"/>
        <p:guide orient="horz" pos="11821"/>
        <p:guide orient="horz"/>
        <p:guide pos="363"/>
        <p:guide pos="1691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4/17/2021</a:t>
            </a:fld>
            <a:endParaRPr lang="en-US" dirty="0"/>
          </a:p>
        </p:txBody>
      </p:sp>
      <p:sp>
        <p:nvSpPr>
          <p:cNvPr id="4" name="Slide Image Placeholder 3"/>
          <p:cNvSpPr>
            <a:spLocks noGrp="1" noRot="1" noChangeAspect="1"/>
          </p:cNvSpPr>
          <p:nvPr>
            <p:ph type="sldImg" idx="2"/>
          </p:nvPr>
        </p:nvSpPr>
        <p:spPr>
          <a:xfrm>
            <a:off x="979488" y="685800"/>
            <a:ext cx="4899025"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 xmlns:p14="http://schemas.microsoft.com/office/powerpoint/2010/main" val="2955874534"/>
      </p:ext>
    </p:extLst>
  </p:cSld>
  <p:clrMap bg1="lt1" tx1="dk1" bg2="lt2" tx2="dk2" accent1="accent1" accent2="accent2" accent3="accent3" accent4="accent4" accent5="accent5" accent6="accent6" hlink="hlink" folHlink="folHlink"/>
  <p:notesStyle>
    <a:lvl1pPr marL="0" algn="l" defTabSz="2507943" rtl="0" eaLnBrk="1" latinLnBrk="0" hangingPunct="1">
      <a:defRPr sz="3300" kern="1200">
        <a:solidFill>
          <a:schemeClr val="tx1"/>
        </a:solidFill>
        <a:latin typeface="+mn-lt"/>
        <a:ea typeface="+mn-ea"/>
        <a:cs typeface="+mn-cs"/>
      </a:defRPr>
    </a:lvl1pPr>
    <a:lvl2pPr marL="1253972" algn="l" defTabSz="2507943" rtl="0" eaLnBrk="1" latinLnBrk="0" hangingPunct="1">
      <a:defRPr sz="3300" kern="1200">
        <a:solidFill>
          <a:schemeClr val="tx1"/>
        </a:solidFill>
        <a:latin typeface="+mn-lt"/>
        <a:ea typeface="+mn-ea"/>
        <a:cs typeface="+mn-cs"/>
      </a:defRPr>
    </a:lvl2pPr>
    <a:lvl3pPr marL="2507943" algn="l" defTabSz="2507943" rtl="0" eaLnBrk="1" latinLnBrk="0" hangingPunct="1">
      <a:defRPr sz="3300" kern="1200">
        <a:solidFill>
          <a:schemeClr val="tx1"/>
        </a:solidFill>
        <a:latin typeface="+mn-lt"/>
        <a:ea typeface="+mn-ea"/>
        <a:cs typeface="+mn-cs"/>
      </a:defRPr>
    </a:lvl3pPr>
    <a:lvl4pPr marL="3761915" algn="l" defTabSz="2507943" rtl="0" eaLnBrk="1" latinLnBrk="0" hangingPunct="1">
      <a:defRPr sz="3300" kern="1200">
        <a:solidFill>
          <a:schemeClr val="tx1"/>
        </a:solidFill>
        <a:latin typeface="+mn-lt"/>
        <a:ea typeface="+mn-ea"/>
        <a:cs typeface="+mn-cs"/>
      </a:defRPr>
    </a:lvl4pPr>
    <a:lvl5pPr marL="5015886" algn="l" defTabSz="2507943" rtl="0" eaLnBrk="1" latinLnBrk="0" hangingPunct="1">
      <a:defRPr sz="3300" kern="1200">
        <a:solidFill>
          <a:schemeClr val="tx1"/>
        </a:solidFill>
        <a:latin typeface="+mn-lt"/>
        <a:ea typeface="+mn-ea"/>
        <a:cs typeface="+mn-cs"/>
      </a:defRPr>
    </a:lvl5pPr>
    <a:lvl6pPr marL="6269858" algn="l" defTabSz="2507943" rtl="0" eaLnBrk="1" latinLnBrk="0" hangingPunct="1">
      <a:defRPr sz="3300" kern="1200">
        <a:solidFill>
          <a:schemeClr val="tx1"/>
        </a:solidFill>
        <a:latin typeface="+mn-lt"/>
        <a:ea typeface="+mn-ea"/>
        <a:cs typeface="+mn-cs"/>
      </a:defRPr>
    </a:lvl6pPr>
    <a:lvl7pPr marL="7523830" algn="l" defTabSz="2507943" rtl="0" eaLnBrk="1" latinLnBrk="0" hangingPunct="1">
      <a:defRPr sz="3300" kern="1200">
        <a:solidFill>
          <a:schemeClr val="tx1"/>
        </a:solidFill>
        <a:latin typeface="+mn-lt"/>
        <a:ea typeface="+mn-ea"/>
        <a:cs typeface="+mn-cs"/>
      </a:defRPr>
    </a:lvl7pPr>
    <a:lvl8pPr marL="8777801" algn="l" defTabSz="2507943" rtl="0" eaLnBrk="1" latinLnBrk="0" hangingPunct="1">
      <a:defRPr sz="3300" kern="1200">
        <a:solidFill>
          <a:schemeClr val="tx1"/>
        </a:solidFill>
        <a:latin typeface="+mn-lt"/>
        <a:ea typeface="+mn-ea"/>
        <a:cs typeface="+mn-cs"/>
      </a:defRPr>
    </a:lvl8pPr>
    <a:lvl9pPr marL="10031773" algn="l" defTabSz="2507943" rtl="0" eaLnBrk="1" latinLnBrk="0" hangingPunct="1">
      <a:defRPr sz="3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endParaRPr lang="en-GB" dirty="0" smtClean="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33" name="Text Placeholder 3">
            <a:extLst>
              <a:ext uri="{FF2B5EF4-FFF2-40B4-BE49-F238E27FC236}">
                <a16:creationId xmlns="" xmlns:a16="http://schemas.microsoft.com/office/drawing/2014/main" id="{873C1589-522E-4645-BA7D-5D45974150EF}"/>
              </a:ext>
            </a:extLst>
          </p:cNvPr>
          <p:cNvSpPr>
            <a:spLocks noGrp="1"/>
          </p:cNvSpPr>
          <p:nvPr>
            <p:ph type="body" sz="quarter" idx="10" hasCustomPrompt="1"/>
          </p:nvPr>
        </p:nvSpPr>
        <p:spPr>
          <a:xfrm>
            <a:off x="565116" y="3502569"/>
            <a:ext cx="6285508"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34" name="Text Placeholder 5">
            <a:extLst>
              <a:ext uri="{FF2B5EF4-FFF2-40B4-BE49-F238E27FC236}">
                <a16:creationId xmlns="" xmlns:a16="http://schemas.microsoft.com/office/drawing/2014/main" id="{31C92032-27F9-0144-B6FE-6C30DCFD68DF}"/>
              </a:ext>
            </a:extLst>
          </p:cNvPr>
          <p:cNvSpPr>
            <a:spLocks noGrp="1"/>
          </p:cNvSpPr>
          <p:nvPr>
            <p:ph type="body" sz="quarter" idx="11" hasCustomPrompt="1"/>
          </p:nvPr>
        </p:nvSpPr>
        <p:spPr>
          <a:xfrm>
            <a:off x="576462" y="3071681"/>
            <a:ext cx="6280547" cy="428684"/>
          </a:xfrm>
          <a:prstGeom prst="rect">
            <a:avLst/>
          </a:prstGeom>
          <a:noFill/>
        </p:spPr>
        <p:txBody>
          <a:bodyPr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INTRODUCTION or ABSTRACT</a:t>
            </a:r>
          </a:p>
        </p:txBody>
      </p:sp>
      <p:sp>
        <p:nvSpPr>
          <p:cNvPr id="35" name="Text Placeholder 3">
            <a:extLst>
              <a:ext uri="{FF2B5EF4-FFF2-40B4-BE49-F238E27FC236}">
                <a16:creationId xmlns="" xmlns:a16="http://schemas.microsoft.com/office/drawing/2014/main" id="{BCE47B51-41F5-7C46-BF4D-1DE5A6FAEE78}"/>
              </a:ext>
            </a:extLst>
          </p:cNvPr>
          <p:cNvSpPr>
            <a:spLocks noGrp="1"/>
          </p:cNvSpPr>
          <p:nvPr>
            <p:ph type="body" sz="quarter" idx="19" hasCustomPrompt="1"/>
          </p:nvPr>
        </p:nvSpPr>
        <p:spPr>
          <a:xfrm>
            <a:off x="564124" y="8702790"/>
            <a:ext cx="6286500"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36" name="Text Placeholder 5">
            <a:extLst>
              <a:ext uri="{FF2B5EF4-FFF2-40B4-BE49-F238E27FC236}">
                <a16:creationId xmlns="" xmlns:a16="http://schemas.microsoft.com/office/drawing/2014/main" id="{E18C568D-6623-7243-986B-46CC5EDB09E2}"/>
              </a:ext>
            </a:extLst>
          </p:cNvPr>
          <p:cNvSpPr>
            <a:spLocks noGrp="1"/>
          </p:cNvSpPr>
          <p:nvPr>
            <p:ph type="body" sz="quarter" idx="20" hasCustomPrompt="1"/>
          </p:nvPr>
        </p:nvSpPr>
        <p:spPr>
          <a:xfrm>
            <a:off x="576461" y="8290632"/>
            <a:ext cx="6281539"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OBJECTIVES</a:t>
            </a:r>
          </a:p>
        </p:txBody>
      </p:sp>
      <p:sp>
        <p:nvSpPr>
          <p:cNvPr id="37" name="Text Placeholder 3">
            <a:extLst>
              <a:ext uri="{FF2B5EF4-FFF2-40B4-BE49-F238E27FC236}">
                <a16:creationId xmlns="" xmlns:a16="http://schemas.microsoft.com/office/drawing/2014/main" id="{1C7CDE1D-64C8-6A4C-9767-B0B56E93EFCA}"/>
              </a:ext>
            </a:extLst>
          </p:cNvPr>
          <p:cNvSpPr>
            <a:spLocks noGrp="1"/>
          </p:cNvSpPr>
          <p:nvPr>
            <p:ph type="body" sz="quarter" idx="21" hasCustomPrompt="1"/>
          </p:nvPr>
        </p:nvSpPr>
        <p:spPr>
          <a:xfrm>
            <a:off x="7241977" y="3497938"/>
            <a:ext cx="12950030"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38" name="Text Placeholder 5">
            <a:extLst>
              <a:ext uri="{FF2B5EF4-FFF2-40B4-BE49-F238E27FC236}">
                <a16:creationId xmlns="" xmlns:a16="http://schemas.microsoft.com/office/drawing/2014/main" id="{B8D273A6-6D37-7F46-A63F-D00F68BA3FA9}"/>
              </a:ext>
            </a:extLst>
          </p:cNvPr>
          <p:cNvSpPr>
            <a:spLocks noGrp="1"/>
          </p:cNvSpPr>
          <p:nvPr>
            <p:ph type="body" sz="quarter" idx="22" hasCustomPrompt="1"/>
          </p:nvPr>
        </p:nvSpPr>
        <p:spPr>
          <a:xfrm>
            <a:off x="7241978" y="3071681"/>
            <a:ext cx="12950031"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(header)  MATERIALS &amp; METHODS</a:t>
            </a:r>
          </a:p>
        </p:txBody>
      </p:sp>
      <p:sp>
        <p:nvSpPr>
          <p:cNvPr id="39" name="Text Placeholder 3">
            <a:extLst>
              <a:ext uri="{FF2B5EF4-FFF2-40B4-BE49-F238E27FC236}">
                <a16:creationId xmlns="" xmlns:a16="http://schemas.microsoft.com/office/drawing/2014/main" id="{B5638B58-63D2-504B-AA39-ED8189CA0F6D}"/>
              </a:ext>
            </a:extLst>
          </p:cNvPr>
          <p:cNvSpPr>
            <a:spLocks noGrp="1"/>
          </p:cNvSpPr>
          <p:nvPr>
            <p:ph type="body" sz="quarter" idx="23" hasCustomPrompt="1"/>
          </p:nvPr>
        </p:nvSpPr>
        <p:spPr>
          <a:xfrm>
            <a:off x="7241978" y="12724489"/>
            <a:ext cx="12950031"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40" name="Text Placeholder 5">
            <a:extLst>
              <a:ext uri="{FF2B5EF4-FFF2-40B4-BE49-F238E27FC236}">
                <a16:creationId xmlns="" xmlns:a16="http://schemas.microsoft.com/office/drawing/2014/main" id="{862D00B3-1891-A640-8DEF-F2EFF0ED399F}"/>
              </a:ext>
            </a:extLst>
          </p:cNvPr>
          <p:cNvSpPr>
            <a:spLocks noGrp="1"/>
          </p:cNvSpPr>
          <p:nvPr>
            <p:ph type="body" sz="quarter" idx="24" hasCustomPrompt="1"/>
          </p:nvPr>
        </p:nvSpPr>
        <p:spPr>
          <a:xfrm>
            <a:off x="7241977" y="12293601"/>
            <a:ext cx="12950031"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RESULTS</a:t>
            </a:r>
          </a:p>
        </p:txBody>
      </p:sp>
      <p:sp>
        <p:nvSpPr>
          <p:cNvPr id="41" name="Text Placeholder 5">
            <a:extLst>
              <a:ext uri="{FF2B5EF4-FFF2-40B4-BE49-F238E27FC236}">
                <a16:creationId xmlns="" xmlns:a16="http://schemas.microsoft.com/office/drawing/2014/main" id="{9D069881-8EE8-944B-9909-98BAE2F6DC7D}"/>
              </a:ext>
            </a:extLst>
          </p:cNvPr>
          <p:cNvSpPr>
            <a:spLocks noGrp="1"/>
          </p:cNvSpPr>
          <p:nvPr>
            <p:ph type="body" sz="quarter" idx="25" hasCustomPrompt="1"/>
          </p:nvPr>
        </p:nvSpPr>
        <p:spPr>
          <a:xfrm>
            <a:off x="20574412" y="3071681"/>
            <a:ext cx="6279386"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CONCLUSIONS</a:t>
            </a:r>
          </a:p>
        </p:txBody>
      </p:sp>
      <p:sp>
        <p:nvSpPr>
          <p:cNvPr id="42" name="Text Placeholder 3">
            <a:extLst>
              <a:ext uri="{FF2B5EF4-FFF2-40B4-BE49-F238E27FC236}">
                <a16:creationId xmlns="" xmlns:a16="http://schemas.microsoft.com/office/drawing/2014/main" id="{7289D2E6-27D2-104D-A579-C45F442C7321}"/>
              </a:ext>
            </a:extLst>
          </p:cNvPr>
          <p:cNvSpPr>
            <a:spLocks noGrp="1"/>
          </p:cNvSpPr>
          <p:nvPr>
            <p:ph type="body" sz="quarter" idx="26" hasCustomPrompt="1"/>
          </p:nvPr>
        </p:nvSpPr>
        <p:spPr>
          <a:xfrm>
            <a:off x="20574412" y="3502569"/>
            <a:ext cx="6279386"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43" name="Text Placeholder 5">
            <a:extLst>
              <a:ext uri="{FF2B5EF4-FFF2-40B4-BE49-F238E27FC236}">
                <a16:creationId xmlns="" xmlns:a16="http://schemas.microsoft.com/office/drawing/2014/main" id="{D6098A2F-D8F4-2D43-8E65-97BEF2C75A5E}"/>
              </a:ext>
            </a:extLst>
          </p:cNvPr>
          <p:cNvSpPr>
            <a:spLocks noGrp="1"/>
          </p:cNvSpPr>
          <p:nvPr>
            <p:ph type="body" sz="quarter" idx="27" hasCustomPrompt="1"/>
          </p:nvPr>
        </p:nvSpPr>
        <p:spPr>
          <a:xfrm>
            <a:off x="20574412" y="8325763"/>
            <a:ext cx="6279386"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REFERENCES</a:t>
            </a:r>
          </a:p>
        </p:txBody>
      </p:sp>
      <p:sp>
        <p:nvSpPr>
          <p:cNvPr id="44" name="Text Placeholder 3">
            <a:extLst>
              <a:ext uri="{FF2B5EF4-FFF2-40B4-BE49-F238E27FC236}">
                <a16:creationId xmlns="" xmlns:a16="http://schemas.microsoft.com/office/drawing/2014/main" id="{61CDDD10-C4A6-774F-9459-1E05EE4A70A1}"/>
              </a:ext>
            </a:extLst>
          </p:cNvPr>
          <p:cNvSpPr>
            <a:spLocks noGrp="1"/>
          </p:cNvSpPr>
          <p:nvPr>
            <p:ph type="body" sz="quarter" idx="28" hasCustomPrompt="1"/>
          </p:nvPr>
        </p:nvSpPr>
        <p:spPr>
          <a:xfrm>
            <a:off x="20574412" y="8756651"/>
            <a:ext cx="6282531"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45" name="Text Placeholder 5">
            <a:extLst>
              <a:ext uri="{FF2B5EF4-FFF2-40B4-BE49-F238E27FC236}">
                <a16:creationId xmlns="" xmlns:a16="http://schemas.microsoft.com/office/drawing/2014/main" id="{9E2696E3-05B2-B547-B29E-ECF4D2317E9E}"/>
              </a:ext>
            </a:extLst>
          </p:cNvPr>
          <p:cNvSpPr>
            <a:spLocks noGrp="1"/>
          </p:cNvSpPr>
          <p:nvPr>
            <p:ph type="body" sz="quarter" idx="29" hasCustomPrompt="1"/>
          </p:nvPr>
        </p:nvSpPr>
        <p:spPr>
          <a:xfrm>
            <a:off x="20574412" y="14979650"/>
            <a:ext cx="6279386"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ACKNOWLEDGEMENTS  or  CONTACT</a:t>
            </a:r>
          </a:p>
        </p:txBody>
      </p:sp>
      <p:sp>
        <p:nvSpPr>
          <p:cNvPr id="46" name="Text Placeholder 3">
            <a:extLst>
              <a:ext uri="{FF2B5EF4-FFF2-40B4-BE49-F238E27FC236}">
                <a16:creationId xmlns="" xmlns:a16="http://schemas.microsoft.com/office/drawing/2014/main" id="{D498682C-0E4C-274B-A69E-57E4F5DD6707}"/>
              </a:ext>
            </a:extLst>
          </p:cNvPr>
          <p:cNvSpPr>
            <a:spLocks noGrp="1"/>
          </p:cNvSpPr>
          <p:nvPr>
            <p:ph type="body" sz="quarter" idx="30" hasCustomPrompt="1"/>
          </p:nvPr>
        </p:nvSpPr>
        <p:spPr>
          <a:xfrm>
            <a:off x="20574412" y="15410538"/>
            <a:ext cx="6282531"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47" name="Text Placeholder 76">
            <a:extLst>
              <a:ext uri="{FF2B5EF4-FFF2-40B4-BE49-F238E27FC236}">
                <a16:creationId xmlns="" xmlns:a16="http://schemas.microsoft.com/office/drawing/2014/main" id="{83DD3EB9-6977-1B4C-82E6-AD000D83F2E0}"/>
              </a:ext>
            </a:extLst>
          </p:cNvPr>
          <p:cNvSpPr>
            <a:spLocks noGrp="1"/>
          </p:cNvSpPr>
          <p:nvPr>
            <p:ph type="body" sz="quarter" idx="150" hasCustomPrompt="1"/>
          </p:nvPr>
        </p:nvSpPr>
        <p:spPr>
          <a:xfrm>
            <a:off x="3662362" y="1124134"/>
            <a:ext cx="20107276" cy="598230"/>
          </a:xfrm>
          <a:prstGeom prst="rect">
            <a:avLst/>
          </a:prstGeom>
        </p:spPr>
        <p:txBody>
          <a:bodyPr>
            <a:normAutofit/>
          </a:bodyPr>
          <a:lstStyle>
            <a:lvl1pPr algn="ctr">
              <a:buFontTx/>
              <a:buNone/>
              <a:defRPr sz="40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48" name="Text Placeholder 76">
            <a:extLst>
              <a:ext uri="{FF2B5EF4-FFF2-40B4-BE49-F238E27FC236}">
                <a16:creationId xmlns="" xmlns:a16="http://schemas.microsoft.com/office/drawing/2014/main" id="{3410ADE1-B4BE-C945-A007-3BB024B8F4E2}"/>
              </a:ext>
            </a:extLst>
          </p:cNvPr>
          <p:cNvSpPr>
            <a:spLocks noGrp="1"/>
          </p:cNvSpPr>
          <p:nvPr>
            <p:ph type="body" sz="quarter" idx="184" hasCustomPrompt="1"/>
          </p:nvPr>
        </p:nvSpPr>
        <p:spPr>
          <a:xfrm>
            <a:off x="3662362" y="1796505"/>
            <a:ext cx="20107276" cy="634555"/>
          </a:xfrm>
          <a:prstGeom prst="rect">
            <a:avLst/>
          </a:prstGeom>
        </p:spPr>
        <p:txBody>
          <a:bodyPr>
            <a:normAutofit/>
          </a:bodyPr>
          <a:lstStyle>
            <a:lvl1pPr algn="ctr">
              <a:buFontTx/>
              <a:buNone/>
              <a:defRPr sz="32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49" name="Text Placeholder 76">
            <a:extLst>
              <a:ext uri="{FF2B5EF4-FFF2-40B4-BE49-F238E27FC236}">
                <a16:creationId xmlns="" xmlns:a16="http://schemas.microsoft.com/office/drawing/2014/main" id="{667AB3D6-D81C-EA48-948F-DC1B29C3528E}"/>
              </a:ext>
            </a:extLst>
          </p:cNvPr>
          <p:cNvSpPr>
            <a:spLocks noGrp="1"/>
          </p:cNvSpPr>
          <p:nvPr>
            <p:ph type="body" sz="quarter" idx="185" hasCustomPrompt="1"/>
          </p:nvPr>
        </p:nvSpPr>
        <p:spPr>
          <a:xfrm>
            <a:off x="3662362" y="253636"/>
            <a:ext cx="20107276" cy="834414"/>
          </a:xfrm>
          <a:prstGeom prst="rect">
            <a:avLst/>
          </a:prstGeom>
        </p:spPr>
        <p:txBody>
          <a:bodyPr>
            <a:normAutofit/>
          </a:bodyPr>
          <a:lstStyle>
            <a:lvl1pPr algn="ctr">
              <a:buFontTx/>
              <a:buNone/>
              <a:defRPr sz="60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
        <p:nvSpPr>
          <p:cNvPr id="50" name="TextBox 49">
            <a:extLst>
              <a:ext uri="{FF2B5EF4-FFF2-40B4-BE49-F238E27FC236}">
                <a16:creationId xmlns="" xmlns:a16="http://schemas.microsoft.com/office/drawing/2014/main" id="{6A306D4A-AAA9-0549-BBDB-3EDA409E6242}"/>
              </a:ext>
            </a:extLst>
          </p:cNvPr>
          <p:cNvSpPr txBox="1"/>
          <p:nvPr userDrawn="1"/>
        </p:nvSpPr>
        <p:spPr>
          <a:xfrm>
            <a:off x="9625263" y="6256421"/>
            <a:ext cx="3344779" cy="276999"/>
          </a:xfrm>
          <a:prstGeom prst="rect">
            <a:avLst/>
          </a:prstGeom>
          <a:noFill/>
        </p:spPr>
        <p:txBody>
          <a:bodyPr wrap="square" rtlCol="0">
            <a:spAutoFit/>
          </a:bodyPr>
          <a:lstStyle/>
          <a:p>
            <a:endParaRPr lang="en-US" sz="1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 xmlns:p14="http://schemas.microsoft.com/office/powerpoint/2010/main" val="2788937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 large center colum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565116" y="3502569"/>
            <a:ext cx="6285508"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576462" y="3071681"/>
            <a:ext cx="6280547" cy="428684"/>
          </a:xfrm>
          <a:prstGeom prst="rect">
            <a:avLst/>
          </a:prstGeom>
          <a:noFill/>
        </p:spPr>
        <p:txBody>
          <a:bodyPr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564124" y="8702790"/>
            <a:ext cx="6286500"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576461" y="8290632"/>
            <a:ext cx="6281539"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OBJECTIVES</a:t>
            </a:r>
          </a:p>
        </p:txBody>
      </p:sp>
      <p:sp>
        <p:nvSpPr>
          <p:cNvPr id="21" name="Text Placeholder 3"/>
          <p:cNvSpPr>
            <a:spLocks noGrp="1"/>
          </p:cNvSpPr>
          <p:nvPr>
            <p:ph type="body" sz="quarter" idx="21" hasCustomPrompt="1"/>
          </p:nvPr>
        </p:nvSpPr>
        <p:spPr>
          <a:xfrm>
            <a:off x="7241977" y="3497938"/>
            <a:ext cx="12950030"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7241978" y="3071681"/>
            <a:ext cx="12950031"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(header)  MATERIALS &amp; METHODS</a:t>
            </a:r>
          </a:p>
        </p:txBody>
      </p:sp>
      <p:sp>
        <p:nvSpPr>
          <p:cNvPr id="23" name="Text Placeholder 3"/>
          <p:cNvSpPr>
            <a:spLocks noGrp="1"/>
          </p:cNvSpPr>
          <p:nvPr>
            <p:ph type="body" sz="quarter" idx="23" hasCustomPrompt="1"/>
          </p:nvPr>
        </p:nvSpPr>
        <p:spPr>
          <a:xfrm>
            <a:off x="7241978" y="12724489"/>
            <a:ext cx="12950031"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7241977" y="12293601"/>
            <a:ext cx="12950031"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RESULTS</a:t>
            </a:r>
          </a:p>
        </p:txBody>
      </p:sp>
      <p:sp>
        <p:nvSpPr>
          <p:cNvPr id="25" name="Text Placeholder 5"/>
          <p:cNvSpPr>
            <a:spLocks noGrp="1"/>
          </p:cNvSpPr>
          <p:nvPr>
            <p:ph type="body" sz="quarter" idx="25" hasCustomPrompt="1"/>
          </p:nvPr>
        </p:nvSpPr>
        <p:spPr>
          <a:xfrm>
            <a:off x="20574412" y="3071681"/>
            <a:ext cx="6279386"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CONCLUSIONS</a:t>
            </a:r>
          </a:p>
        </p:txBody>
      </p:sp>
      <p:sp>
        <p:nvSpPr>
          <p:cNvPr id="26" name="Text Placeholder 3"/>
          <p:cNvSpPr>
            <a:spLocks noGrp="1"/>
          </p:cNvSpPr>
          <p:nvPr>
            <p:ph type="body" sz="quarter" idx="26" hasCustomPrompt="1"/>
          </p:nvPr>
        </p:nvSpPr>
        <p:spPr>
          <a:xfrm>
            <a:off x="20574412" y="3502569"/>
            <a:ext cx="6279386"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20574412" y="8325763"/>
            <a:ext cx="6279386"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REFERENCES</a:t>
            </a:r>
          </a:p>
        </p:txBody>
      </p:sp>
      <p:sp>
        <p:nvSpPr>
          <p:cNvPr id="28" name="Text Placeholder 3"/>
          <p:cNvSpPr>
            <a:spLocks noGrp="1"/>
          </p:cNvSpPr>
          <p:nvPr>
            <p:ph type="body" sz="quarter" idx="28" hasCustomPrompt="1"/>
          </p:nvPr>
        </p:nvSpPr>
        <p:spPr>
          <a:xfrm>
            <a:off x="20574412" y="8756651"/>
            <a:ext cx="6282531"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20574412" y="14979650"/>
            <a:ext cx="6279386" cy="428684"/>
          </a:xfrm>
          <a:prstGeom prst="rect">
            <a:avLst/>
          </a:prstGeom>
          <a:noFill/>
        </p:spPr>
        <p:txBody>
          <a:bodyPr wrap="square" lIns="52249" tIns="52249" rIns="52249" bIns="52249" anchor="ctr" anchorCtr="0">
            <a:spAutoFit/>
          </a:bodyPr>
          <a:lstStyle>
            <a:lvl1pPr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0574412" y="15410538"/>
            <a:ext cx="6282531" cy="448461"/>
          </a:xfrm>
          <a:prstGeom prst="rect">
            <a:avLst/>
          </a:prstGeom>
        </p:spPr>
        <p:txBody>
          <a:bodyPr wrap="square" lIns="130622" tIns="130622" rIns="130622" bIns="130622">
            <a:spAutoFit/>
          </a:bodyPr>
          <a:lstStyle>
            <a:lvl1pPr marL="195933" indent="-195933">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Enter your text here</a:t>
            </a:r>
          </a:p>
        </p:txBody>
      </p:sp>
      <p:sp>
        <p:nvSpPr>
          <p:cNvPr id="60" name="TextBox 59"/>
          <p:cNvSpPr txBox="1"/>
          <p:nvPr userDrawn="1"/>
        </p:nvSpPr>
        <p:spPr>
          <a:xfrm>
            <a:off x="9625263" y="6256421"/>
            <a:ext cx="3344779" cy="276999"/>
          </a:xfrm>
          <a:prstGeom prst="rect">
            <a:avLst/>
          </a:prstGeom>
          <a:noFill/>
        </p:spPr>
        <p:txBody>
          <a:bodyPr wrap="square" rtlCol="0">
            <a:spAutoFit/>
          </a:bodyPr>
          <a:lstStyle/>
          <a:p>
            <a:endParaRPr lang="en-US" sz="1200" dirty="0">
              <a:solidFill>
                <a:schemeClr val="tx1"/>
              </a:solidFill>
              <a:latin typeface="Calibri" panose="020F0502020204030204" pitchFamily="34" charset="0"/>
              <a:cs typeface="Calibri" panose="020F0502020204030204" pitchFamily="34" charset="0"/>
            </a:endParaRPr>
          </a:p>
        </p:txBody>
      </p:sp>
      <p:sp>
        <p:nvSpPr>
          <p:cNvPr id="31" name="Text Placeholder 76">
            <a:extLst>
              <a:ext uri="{FF2B5EF4-FFF2-40B4-BE49-F238E27FC236}">
                <a16:creationId xmlns="" xmlns:a16="http://schemas.microsoft.com/office/drawing/2014/main" id="{3589C583-7384-C740-A8F6-5F4D5FECAC81}"/>
              </a:ext>
            </a:extLst>
          </p:cNvPr>
          <p:cNvSpPr>
            <a:spLocks noGrp="1"/>
          </p:cNvSpPr>
          <p:nvPr>
            <p:ph type="body" sz="quarter" idx="150" hasCustomPrompt="1"/>
          </p:nvPr>
        </p:nvSpPr>
        <p:spPr>
          <a:xfrm>
            <a:off x="3662362" y="1124134"/>
            <a:ext cx="20107276" cy="598230"/>
          </a:xfrm>
          <a:prstGeom prst="rect">
            <a:avLst/>
          </a:prstGeom>
        </p:spPr>
        <p:txBody>
          <a:bodyPr>
            <a:normAutofit/>
          </a:bodyPr>
          <a:lstStyle>
            <a:lvl1pPr algn="ctr">
              <a:buFontTx/>
              <a:buNone/>
              <a:defRPr sz="40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 xmlns:a16="http://schemas.microsoft.com/office/drawing/2014/main" id="{9F081F1F-113C-B44F-8C0E-759E8893DDEA}"/>
              </a:ext>
            </a:extLst>
          </p:cNvPr>
          <p:cNvSpPr>
            <a:spLocks noGrp="1"/>
          </p:cNvSpPr>
          <p:nvPr>
            <p:ph type="body" sz="quarter" idx="184" hasCustomPrompt="1"/>
          </p:nvPr>
        </p:nvSpPr>
        <p:spPr>
          <a:xfrm>
            <a:off x="3662362" y="1796505"/>
            <a:ext cx="20107276" cy="634555"/>
          </a:xfrm>
          <a:prstGeom prst="rect">
            <a:avLst/>
          </a:prstGeom>
        </p:spPr>
        <p:txBody>
          <a:bodyPr>
            <a:normAutofit/>
          </a:bodyPr>
          <a:lstStyle>
            <a:lvl1pPr algn="ctr">
              <a:buFontTx/>
              <a:buNone/>
              <a:defRPr sz="32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3" name="Text Placeholder 76">
            <a:extLst>
              <a:ext uri="{FF2B5EF4-FFF2-40B4-BE49-F238E27FC236}">
                <a16:creationId xmlns="" xmlns:a16="http://schemas.microsoft.com/office/drawing/2014/main" id="{76FE52A2-FB96-494F-A1A2-49028D9A76F5}"/>
              </a:ext>
            </a:extLst>
          </p:cNvPr>
          <p:cNvSpPr>
            <a:spLocks noGrp="1"/>
          </p:cNvSpPr>
          <p:nvPr>
            <p:ph type="body" sz="quarter" idx="185" hasCustomPrompt="1"/>
          </p:nvPr>
        </p:nvSpPr>
        <p:spPr>
          <a:xfrm>
            <a:off x="3662362" y="253636"/>
            <a:ext cx="20107276" cy="834414"/>
          </a:xfrm>
          <a:prstGeom prst="rect">
            <a:avLst/>
          </a:prstGeom>
        </p:spPr>
        <p:txBody>
          <a:bodyPr>
            <a:normAutofit/>
          </a:bodyPr>
          <a:lstStyle>
            <a:lvl1pPr algn="ctr">
              <a:buFontTx/>
              <a:buNone/>
              <a:defRPr sz="60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 xmlns:p14="http://schemas.microsoft.com/office/powerpoint/2010/main" val="2012187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thout guides - 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565116" y="3622884"/>
            <a:ext cx="6285508" cy="448461"/>
          </a:xfrm>
          <a:prstGeom prst="rect">
            <a:avLst/>
          </a:prstGeom>
        </p:spPr>
        <p:txBody>
          <a:bodyPr wrap="square" lIns="130622" tIns="130622" rIns="130622" bIns="130622">
            <a:spAutoFit/>
          </a:bodyPr>
          <a:lstStyle>
            <a:lvl1pPr marL="0" indent="0">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565116" y="3170996"/>
            <a:ext cx="6280547" cy="413295"/>
          </a:xfrm>
          <a:prstGeom prst="rect">
            <a:avLst/>
          </a:prstGeom>
          <a:noFill/>
        </p:spPr>
        <p:txBody>
          <a:bodyPr lIns="52249" tIns="52249" rIns="52249" bIns="52249" anchor="ctr" anchorCtr="0">
            <a:spAutoFit/>
          </a:bodyPr>
          <a:lstStyle>
            <a:lvl1pPr algn="ctr">
              <a:buNone/>
              <a:defRPr sz="20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565116" y="8298326"/>
            <a:ext cx="6281539" cy="413295"/>
          </a:xfrm>
          <a:prstGeom prst="rect">
            <a:avLst/>
          </a:prstGeom>
          <a:noFill/>
        </p:spPr>
        <p:txBody>
          <a:bodyPr wrap="square" lIns="52249" tIns="52249" rIns="52249" bIns="52249" anchor="ctr" anchorCtr="0">
            <a:spAutoFit/>
          </a:bodyPr>
          <a:lstStyle>
            <a:lvl1pPr algn="ctr">
              <a:buNone/>
              <a:defRPr sz="20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7241978" y="3594190"/>
            <a:ext cx="6280546" cy="448461"/>
          </a:xfrm>
          <a:prstGeom prst="rect">
            <a:avLst/>
          </a:prstGeom>
        </p:spPr>
        <p:txBody>
          <a:bodyPr wrap="square" lIns="130622" tIns="130622" rIns="130622" bIns="130622">
            <a:spAutoFit/>
          </a:bodyPr>
          <a:lstStyle>
            <a:lvl1pPr marL="0" indent="0">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7232897" y="3170996"/>
            <a:ext cx="6280547" cy="413295"/>
          </a:xfrm>
          <a:prstGeom prst="rect">
            <a:avLst/>
          </a:prstGeom>
          <a:noFill/>
        </p:spPr>
        <p:txBody>
          <a:bodyPr lIns="52249" tIns="52249" rIns="52249" bIns="52249" anchor="ctr" anchorCtr="0">
            <a:spAutoFit/>
          </a:bodyPr>
          <a:lstStyle>
            <a:lvl1pPr algn="ctr">
              <a:buNone/>
              <a:defRPr sz="20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3911462" y="3598821"/>
            <a:ext cx="6280546" cy="448461"/>
          </a:xfrm>
          <a:prstGeom prst="rect">
            <a:avLst/>
          </a:prstGeom>
        </p:spPr>
        <p:txBody>
          <a:bodyPr wrap="square" lIns="130622" tIns="130622" rIns="130622" bIns="130622">
            <a:spAutoFit/>
          </a:bodyPr>
          <a:lstStyle>
            <a:lvl1pPr marL="0" indent="0">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3900678" y="3170996"/>
            <a:ext cx="6286500" cy="413295"/>
          </a:xfrm>
          <a:prstGeom prst="rect">
            <a:avLst/>
          </a:prstGeom>
          <a:noFill/>
        </p:spPr>
        <p:txBody>
          <a:bodyPr lIns="52249" tIns="52249" rIns="52249" bIns="52249" anchor="ctr" anchorCtr="0">
            <a:spAutoFit/>
          </a:bodyPr>
          <a:lstStyle>
            <a:lvl1pPr algn="ctr">
              <a:buNone/>
              <a:defRPr sz="20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20574412" y="3170996"/>
            <a:ext cx="6279386" cy="413295"/>
          </a:xfrm>
          <a:prstGeom prst="rect">
            <a:avLst/>
          </a:prstGeom>
          <a:noFill/>
        </p:spPr>
        <p:txBody>
          <a:bodyPr wrap="square" lIns="52249" tIns="52249" rIns="52249" bIns="52249" anchor="ctr" anchorCtr="0">
            <a:spAutoFit/>
          </a:bodyPr>
          <a:lstStyle>
            <a:lvl1pPr algn="ctr">
              <a:buNone/>
              <a:defRPr sz="20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20574412" y="3598821"/>
            <a:ext cx="6279386" cy="448461"/>
          </a:xfrm>
          <a:prstGeom prst="rect">
            <a:avLst/>
          </a:prstGeom>
        </p:spPr>
        <p:txBody>
          <a:bodyPr wrap="square" lIns="130622" tIns="130622" rIns="130622" bIns="130622">
            <a:spAutoFit/>
          </a:bodyPr>
          <a:lstStyle>
            <a:lvl1pPr marL="0" indent="0">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0574412" y="8333457"/>
            <a:ext cx="6279386" cy="413295"/>
          </a:xfrm>
          <a:prstGeom prst="rect">
            <a:avLst/>
          </a:prstGeom>
          <a:noFill/>
        </p:spPr>
        <p:txBody>
          <a:bodyPr wrap="square" lIns="52249" tIns="52249" rIns="52249" bIns="52249" anchor="ctr" anchorCtr="0">
            <a:spAutoFit/>
          </a:bodyPr>
          <a:lstStyle>
            <a:lvl1pPr algn="ctr">
              <a:buNone/>
              <a:defRPr sz="20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20574412" y="8756651"/>
            <a:ext cx="6282531" cy="448461"/>
          </a:xfrm>
          <a:prstGeom prst="rect">
            <a:avLst/>
          </a:prstGeom>
        </p:spPr>
        <p:txBody>
          <a:bodyPr wrap="square" lIns="130622" tIns="130622" rIns="130622" bIns="130622">
            <a:spAutoFit/>
          </a:bodyPr>
          <a:lstStyle>
            <a:lvl1pPr marL="0" indent="0">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0574412" y="14987344"/>
            <a:ext cx="6279386" cy="413295"/>
          </a:xfrm>
          <a:prstGeom prst="rect">
            <a:avLst/>
          </a:prstGeom>
          <a:noFill/>
        </p:spPr>
        <p:txBody>
          <a:bodyPr wrap="square" lIns="52249" tIns="52249" rIns="52249" bIns="52249" anchor="ctr" anchorCtr="0">
            <a:spAutoFit/>
          </a:bodyPr>
          <a:lstStyle>
            <a:lvl1pPr algn="ctr">
              <a:buNone/>
              <a:defRPr sz="20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ACKNOWLEDGEMENTS</a:t>
            </a:r>
          </a:p>
        </p:txBody>
      </p:sp>
      <p:sp>
        <p:nvSpPr>
          <p:cNvPr id="30" name="Text Placeholder 3"/>
          <p:cNvSpPr>
            <a:spLocks noGrp="1"/>
          </p:cNvSpPr>
          <p:nvPr>
            <p:ph type="body" sz="quarter" idx="30" hasCustomPrompt="1"/>
          </p:nvPr>
        </p:nvSpPr>
        <p:spPr>
          <a:xfrm>
            <a:off x="20574412" y="15410538"/>
            <a:ext cx="6282531" cy="448461"/>
          </a:xfrm>
          <a:prstGeom prst="rect">
            <a:avLst/>
          </a:prstGeom>
        </p:spPr>
        <p:txBody>
          <a:bodyPr wrap="square" lIns="130622" tIns="130622" rIns="130622" bIns="130622">
            <a:spAutoFit/>
          </a:bodyPr>
          <a:lstStyle>
            <a:lvl1pPr marL="0" indent="0">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565116" y="8721738"/>
            <a:ext cx="6285508" cy="448461"/>
          </a:xfrm>
          <a:prstGeom prst="rect">
            <a:avLst/>
          </a:prstGeom>
        </p:spPr>
        <p:txBody>
          <a:bodyPr wrap="square" lIns="130622" tIns="130622" rIns="130622" bIns="130622">
            <a:spAutoFit/>
          </a:bodyPr>
          <a:lstStyle>
            <a:lvl1pPr marL="0" indent="0">
              <a:buNone/>
              <a:defRPr sz="12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 xmlns:a16="http://schemas.microsoft.com/office/drawing/2014/main" id="{D2A8EDC3-3172-ED49-8063-42150C1A3D0D}"/>
              </a:ext>
            </a:extLst>
          </p:cNvPr>
          <p:cNvSpPr>
            <a:spLocks noGrp="1"/>
          </p:cNvSpPr>
          <p:nvPr>
            <p:ph type="body" sz="quarter" idx="150" hasCustomPrompt="1"/>
          </p:nvPr>
        </p:nvSpPr>
        <p:spPr>
          <a:xfrm>
            <a:off x="3662362" y="1124134"/>
            <a:ext cx="20107276" cy="598230"/>
          </a:xfrm>
          <a:prstGeom prst="rect">
            <a:avLst/>
          </a:prstGeom>
        </p:spPr>
        <p:txBody>
          <a:bodyPr>
            <a:normAutofit/>
          </a:bodyPr>
          <a:lstStyle>
            <a:lvl1pPr algn="ctr">
              <a:buFontTx/>
              <a:buNone/>
              <a:defRPr sz="40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1" name="Text Placeholder 76">
            <a:extLst>
              <a:ext uri="{FF2B5EF4-FFF2-40B4-BE49-F238E27FC236}">
                <a16:creationId xmlns="" xmlns:a16="http://schemas.microsoft.com/office/drawing/2014/main" id="{7A1BB24D-11ED-4F41-B1C2-56F30930FF8D}"/>
              </a:ext>
            </a:extLst>
          </p:cNvPr>
          <p:cNvSpPr>
            <a:spLocks noGrp="1"/>
          </p:cNvSpPr>
          <p:nvPr>
            <p:ph type="body" sz="quarter" idx="184" hasCustomPrompt="1"/>
          </p:nvPr>
        </p:nvSpPr>
        <p:spPr>
          <a:xfrm>
            <a:off x="3662362" y="1796505"/>
            <a:ext cx="20107276" cy="634555"/>
          </a:xfrm>
          <a:prstGeom prst="rect">
            <a:avLst/>
          </a:prstGeom>
        </p:spPr>
        <p:txBody>
          <a:bodyPr>
            <a:normAutofit/>
          </a:bodyPr>
          <a:lstStyle>
            <a:lvl1pPr algn="ctr">
              <a:buFontTx/>
              <a:buNone/>
              <a:defRPr sz="32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 xmlns:a16="http://schemas.microsoft.com/office/drawing/2014/main" id="{11D71916-05E2-9F44-BBB2-0A74C23EDC17}"/>
              </a:ext>
            </a:extLst>
          </p:cNvPr>
          <p:cNvSpPr>
            <a:spLocks noGrp="1"/>
          </p:cNvSpPr>
          <p:nvPr>
            <p:ph type="body" sz="quarter" idx="185" hasCustomPrompt="1"/>
          </p:nvPr>
        </p:nvSpPr>
        <p:spPr>
          <a:xfrm>
            <a:off x="3662362" y="253636"/>
            <a:ext cx="20107276" cy="834414"/>
          </a:xfrm>
          <a:prstGeom prst="rect">
            <a:avLst/>
          </a:prstGeom>
        </p:spPr>
        <p:txBody>
          <a:bodyPr>
            <a:normAutofit/>
          </a:bodyPr>
          <a:lstStyle>
            <a:lvl1pPr algn="ctr">
              <a:buFontTx/>
              <a:buNone/>
              <a:defRPr sz="60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 xmlns:p14="http://schemas.microsoft.com/office/powerpoint/2010/main" val="2713270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5" name="Rectangle 36">
            <a:extLst>
              <a:ext uri="{FF2B5EF4-FFF2-40B4-BE49-F238E27FC236}">
                <a16:creationId xmlns="" xmlns:a16="http://schemas.microsoft.com/office/drawing/2014/main" id="{112BF1AC-1122-8A47-9618-CA7E6C1FEA28}"/>
              </a:ext>
            </a:extLst>
          </p:cNvPr>
          <p:cNvSpPr>
            <a:spLocks noChangeArrowheads="1"/>
          </p:cNvSpPr>
          <p:nvPr userDrawn="1"/>
        </p:nvSpPr>
        <p:spPr bwMode="auto">
          <a:xfrm>
            <a:off x="1" y="17519072"/>
            <a:ext cx="27432000" cy="1683327"/>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26" name="Text Box 14"/>
          <p:cNvSpPr txBox="1">
            <a:spLocks noChangeArrowheads="1"/>
          </p:cNvSpPr>
          <p:nvPr userDrawn="1"/>
        </p:nvSpPr>
        <p:spPr bwMode="auto">
          <a:xfrm>
            <a:off x="888208" y="18851230"/>
            <a:ext cx="1571625" cy="219490"/>
          </a:xfrm>
          <a:prstGeom prst="rect">
            <a:avLst/>
          </a:prstGeom>
          <a:noFill/>
          <a:ln w="9525">
            <a:noFill/>
            <a:miter lim="800000"/>
            <a:headEnd/>
            <a:tailEnd/>
          </a:ln>
          <a:effectLst/>
        </p:spPr>
        <p:txBody>
          <a:bodyPr lIns="52150" tIns="26070" rIns="52150" bIns="26070">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graphicFrame>
        <p:nvGraphicFramePr>
          <p:cNvPr id="3" name="Table 2">
            <a:extLst>
              <a:ext uri="{FF2B5EF4-FFF2-40B4-BE49-F238E27FC236}">
                <a16:creationId xmlns="" xmlns:a16="http://schemas.microsoft.com/office/drawing/2014/main" id="{B8CBC3CD-05A9-9F45-986E-E19BB9FBFAB5}"/>
              </a:ext>
            </a:extLst>
          </p:cNvPr>
          <p:cNvGraphicFramePr>
            <a:graphicFrameLocks noGrp="1"/>
          </p:cNvGraphicFramePr>
          <p:nvPr userDrawn="1">
            <p:extLst>
              <p:ext uri="{D42A27DB-BD31-4B8C-83A1-F6EECF244321}">
                <p14:modId xmlns="" xmlns:p14="http://schemas.microsoft.com/office/powerpoint/2010/main" val="2995165022"/>
              </p:ext>
            </p:extLst>
          </p:nvPr>
        </p:nvGraphicFramePr>
        <p:xfrm>
          <a:off x="-6404644" y="0"/>
          <a:ext cx="6099844" cy="19202402"/>
        </p:xfrm>
        <a:graphic>
          <a:graphicData uri="http://schemas.openxmlformats.org/drawingml/2006/table">
            <a:tbl>
              <a:tblPr firstRow="1" bandRow="1">
                <a:tableStyleId>{5C22544A-7EE6-4342-B048-85BDC9FD1C3A}</a:tableStyleId>
              </a:tblPr>
              <a:tblGrid>
                <a:gridCol w="2615564">
                  <a:extLst>
                    <a:ext uri="{9D8B030D-6E8A-4147-A177-3AD203B41FA5}">
                      <a16:colId xmlns="" xmlns:a16="http://schemas.microsoft.com/office/drawing/2014/main" val="20000"/>
                    </a:ext>
                  </a:extLst>
                </a:gridCol>
                <a:gridCol w="3484280">
                  <a:extLst>
                    <a:ext uri="{9D8B030D-6E8A-4147-A177-3AD203B41FA5}">
                      <a16:colId xmlns="" xmlns:a16="http://schemas.microsoft.com/office/drawing/2014/main" val="20001"/>
                    </a:ext>
                  </a:extLst>
                </a:gridCol>
              </a:tblGrid>
              <a:tr h="831971">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 xmlns:a16="http://schemas.microsoft.com/office/drawing/2014/main" val="10000"/>
                  </a:ext>
                </a:extLst>
              </a:tr>
              <a:tr h="2409642">
                <a:tc gridSpan="2">
                  <a:txBody>
                    <a:bodyPr/>
                    <a:lstStyle/>
                    <a:p>
                      <a:pPr defTabSz="3765639"/>
                      <a:r>
                        <a:rPr lang="en-US" sz="1200" i="0" dirty="0">
                          <a:solidFill>
                            <a:srgbClr val="D9D9D9"/>
                          </a:solidFill>
                          <a:latin typeface="Arial"/>
                          <a:cs typeface="Arial"/>
                        </a:rPr>
                        <a:t>This PowerPoint template produces a </a:t>
                      </a:r>
                      <a:r>
                        <a:rPr lang="en-US" sz="1200" i="0" dirty="0">
                          <a:solidFill>
                            <a:srgbClr val="FFC000"/>
                          </a:solidFill>
                          <a:latin typeface="Arial"/>
                          <a:cs typeface="Arial"/>
                        </a:rPr>
                        <a:t>42x60” </a:t>
                      </a:r>
                      <a:r>
                        <a:rPr lang="en-US" sz="12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200" i="0" dirty="0">
                        <a:solidFill>
                          <a:srgbClr val="D9D9D9"/>
                        </a:solidFill>
                        <a:latin typeface="Arial"/>
                        <a:cs typeface="Arial"/>
                      </a:endParaRPr>
                    </a:p>
                    <a:p>
                      <a:pPr defTabSz="3765639"/>
                      <a:r>
                        <a:rPr lang="en-US" sz="12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200" i="0" dirty="0" err="1">
                          <a:solidFill>
                            <a:srgbClr val="FFC000"/>
                          </a:solidFill>
                          <a:latin typeface="Arial"/>
                          <a:cs typeface="Arial"/>
                        </a:rPr>
                        <a:t>PosterPresentations.com</a:t>
                      </a:r>
                      <a:r>
                        <a:rPr lang="en-US" sz="1200" i="0" dirty="0">
                          <a:solidFill>
                            <a:srgbClr val="D9D9D9"/>
                          </a:solidFill>
                          <a:latin typeface="Arial"/>
                          <a:cs typeface="Arial"/>
                        </a:rPr>
                        <a:t> and click on the  </a:t>
                      </a:r>
                      <a:r>
                        <a:rPr lang="en-US" sz="1200" i="0" dirty="0">
                          <a:solidFill>
                            <a:srgbClr val="FFC000"/>
                          </a:solidFill>
                          <a:latin typeface="Arial"/>
                          <a:cs typeface="Arial"/>
                        </a:rPr>
                        <a:t>HELP DESK</a:t>
                      </a:r>
                      <a:r>
                        <a:rPr lang="en-US" sz="1200" i="0" baseline="0" dirty="0">
                          <a:solidFill>
                            <a:srgbClr val="D9D9D9"/>
                          </a:solidFill>
                          <a:latin typeface="Arial"/>
                          <a:cs typeface="Arial"/>
                        </a:rPr>
                        <a:t> </a:t>
                      </a:r>
                      <a:r>
                        <a:rPr lang="en-US" sz="1200" i="0" dirty="0">
                          <a:solidFill>
                            <a:srgbClr val="D9D9D9"/>
                          </a:solidFill>
                          <a:latin typeface="Arial"/>
                          <a:cs typeface="Arial"/>
                        </a:rPr>
                        <a:t>tab.</a:t>
                      </a:r>
                    </a:p>
                    <a:p>
                      <a:pPr defTabSz="3765639"/>
                      <a:endParaRPr lang="en-US" sz="1200" i="0" dirty="0">
                        <a:solidFill>
                          <a:srgbClr val="D9D9D9"/>
                        </a:solidFill>
                        <a:latin typeface="Arial"/>
                        <a:cs typeface="Arial"/>
                      </a:endParaRPr>
                    </a:p>
                    <a:p>
                      <a:pPr defTabSz="3765639"/>
                      <a:r>
                        <a:rPr lang="en-US" sz="1200" i="0" dirty="0">
                          <a:solidFill>
                            <a:srgbClr val="D9D9D9"/>
                          </a:solidFill>
                          <a:latin typeface="Arial"/>
                          <a:cs typeface="Arial"/>
                        </a:rPr>
                        <a:t>To print your poster using our same-day professional printing service, go online to </a:t>
                      </a:r>
                      <a:r>
                        <a:rPr lang="en-US" sz="1200" i="0" dirty="0" err="1">
                          <a:solidFill>
                            <a:srgbClr val="FFC000"/>
                          </a:solidFill>
                          <a:latin typeface="Arial"/>
                          <a:cs typeface="Arial"/>
                        </a:rPr>
                        <a:t>PosterPresentations.com</a:t>
                      </a:r>
                      <a:r>
                        <a:rPr lang="en-US" sz="1200" i="0" dirty="0">
                          <a:solidFill>
                            <a:srgbClr val="D9D9D9"/>
                          </a:solidFill>
                          <a:latin typeface="Arial"/>
                          <a:cs typeface="Arial"/>
                        </a:rPr>
                        <a:t> and click on "</a:t>
                      </a:r>
                      <a:r>
                        <a:rPr lang="en-US" sz="1200" i="0" dirty="0">
                          <a:solidFill>
                            <a:srgbClr val="FFC000"/>
                          </a:solidFill>
                          <a:latin typeface="Arial"/>
                          <a:cs typeface="Arial"/>
                        </a:rPr>
                        <a:t>Order your poster</a:t>
                      </a:r>
                      <a:r>
                        <a:rPr lang="en-US" sz="1200" i="0" dirty="0">
                          <a:solidFill>
                            <a:srgbClr val="D9D9D9"/>
                          </a:solidFill>
                          <a:latin typeface="Arial"/>
                          <a:cs typeface="Arial"/>
                        </a:rPr>
                        <a:t>".</a:t>
                      </a:r>
                      <a:endParaRPr lang="en-US" sz="12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 xmlns:a16="http://schemas.microsoft.com/office/drawing/2014/main" val="677555919"/>
                  </a:ext>
                </a:extLst>
              </a:tr>
              <a:tr h="2619176">
                <a:tc>
                  <a:txBody>
                    <a:bodyPr/>
                    <a:lstStyle/>
                    <a:p>
                      <a:pPr algn="ctr"/>
                      <a:endParaRPr lang="en-US" sz="1200" dirty="0">
                        <a:solidFill>
                          <a:srgbClr val="1F3A4E"/>
                        </a:solidFill>
                      </a:endParaRPr>
                    </a:p>
                    <a:p>
                      <a:pPr algn="ctr"/>
                      <a:endParaRPr lang="en-US" sz="1200" dirty="0">
                        <a:solidFill>
                          <a:srgbClr val="1F3A4E"/>
                        </a:solidFill>
                      </a:endParaRPr>
                    </a:p>
                    <a:p>
                      <a:pPr algn="ctr"/>
                      <a:r>
                        <a:rPr lang="en-US" sz="1200" dirty="0">
                          <a:solidFill>
                            <a:schemeClr val="bg1"/>
                          </a:solidFill>
                          <a:latin typeface="Arial" panose="020B0604020202020204" pitchFamily="34" charset="0"/>
                          <a:cs typeface="Arial" panose="020B0604020202020204" pitchFamily="34" charset="0"/>
                        </a:rPr>
                        <a:t>This is a template for a</a:t>
                      </a:r>
                    </a:p>
                    <a:p>
                      <a:pPr marL="0" marR="0" lvl="0" indent="0" algn="ctr" defTabSz="1706843"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presentation poster </a:t>
                      </a:r>
                      <a:br>
                        <a:rPr lang="en-US" sz="1200" dirty="0">
                          <a:solidFill>
                            <a:schemeClr val="bg1"/>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42 inches tall</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by</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60 inches wide</a:t>
                      </a:r>
                      <a:r>
                        <a:rPr lang="en-US" sz="1200" dirty="0">
                          <a:solidFill>
                            <a:schemeClr val="bg1"/>
                          </a:solidFill>
                          <a:latin typeface="Arial" panose="020B0604020202020204" pitchFamily="34" charset="0"/>
                          <a:cs typeface="Arial" panose="020B0604020202020204" pitchFamily="34" charset="0"/>
                        </a:rPr>
                        <a:t/>
                      </a:r>
                      <a:br>
                        <a:rPr lang="en-US" sz="1200" dirty="0">
                          <a:solidFill>
                            <a:schemeClr val="bg1"/>
                          </a:solidFill>
                          <a:latin typeface="Arial" panose="020B0604020202020204" pitchFamily="34" charset="0"/>
                          <a:cs typeface="Arial" panose="020B0604020202020204" pitchFamily="34" charset="0"/>
                        </a:rPr>
                      </a:br>
                      <a:endParaRPr lang="en-US" sz="12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400" b="1" baseline="0" dirty="0">
                          <a:solidFill>
                            <a:srgbClr val="FFC000"/>
                          </a:solidFill>
                          <a:latin typeface="Arial" panose="020B0604020202020204" pitchFamily="34" charset="0"/>
                          <a:cs typeface="Arial" panose="020B0604020202020204" pitchFamily="34" charset="0"/>
                        </a:rPr>
                        <a:t>Important: Check the template size</a:t>
                      </a:r>
                      <a:r>
                        <a:rPr lang="en-US" sz="1200" b="0" baseline="0" dirty="0">
                          <a:solidFill>
                            <a:srgbClr val="FFC000"/>
                          </a:solidFill>
                          <a:latin typeface="Arial" panose="020B0604020202020204" pitchFamily="34" charset="0"/>
                          <a:cs typeface="Arial" panose="020B0604020202020204" pitchFamily="34" charset="0"/>
                        </a:rPr>
                        <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36 tall x 51.42 wide</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48 tall x 68.57 wide</a:t>
                      </a:r>
                    </a:p>
                  </a:txBody>
                  <a:tcPr marL="182880" marT="137160">
                    <a:solidFill>
                      <a:srgbClr val="010101"/>
                    </a:solidFill>
                  </a:tcPr>
                </a:tc>
                <a:extLst>
                  <a:ext uri="{0D108BD9-81ED-4DB2-BD59-A6C34878D82A}">
                    <a16:rowId xmlns="" xmlns:a16="http://schemas.microsoft.com/office/drawing/2014/main" val="10008"/>
                  </a:ext>
                </a:extLst>
              </a:tr>
              <a:tr h="2456652">
                <a:tc>
                  <a:txBody>
                    <a:bodyPr/>
                    <a:lstStyle/>
                    <a:p>
                      <a:endParaRPr lang="en-US" sz="1200" dirty="0">
                        <a:solidFill>
                          <a:srgbClr val="1F3A4E"/>
                        </a:solidFill>
                      </a:endParaRPr>
                    </a:p>
                  </a:txBody>
                  <a:tcPr>
                    <a:blipFill rotWithShape="1">
                      <a:blip r:embed="rId3"/>
                      <a:stretch>
                        <a:fillRect/>
                      </a:stretch>
                    </a:blipFill>
                  </a:tcPr>
                </a:tc>
                <a:tc>
                  <a:txBody>
                    <a:bodyPr/>
                    <a:lstStyle/>
                    <a:p>
                      <a:pPr algn="l"/>
                      <a:r>
                        <a:rPr lang="en-US" sz="1400" b="1" baseline="0" dirty="0">
                          <a:solidFill>
                            <a:srgbClr val="FFC000"/>
                          </a:solidFill>
                          <a:latin typeface="Arial" panose="020B0604020202020204" pitchFamily="34" charset="0"/>
                          <a:cs typeface="Arial" panose="020B0604020202020204" pitchFamily="34" charset="0"/>
                        </a:rPr>
                        <a:t>How to </a:t>
                      </a:r>
                      <a:r>
                        <a:rPr lang="en-US" sz="2400" b="1" baseline="0" dirty="0">
                          <a:solidFill>
                            <a:srgbClr val="FFC000"/>
                          </a:solidFill>
                          <a:latin typeface="Arial" panose="020B0604020202020204" pitchFamily="34" charset="0"/>
                          <a:cs typeface="Arial" panose="020B0604020202020204" pitchFamily="34" charset="0"/>
                        </a:rPr>
                        <a:t>Zoom in </a:t>
                      </a:r>
                      <a:r>
                        <a:rPr lang="en-US" sz="1400" b="1" baseline="0" dirty="0">
                          <a:solidFill>
                            <a:srgbClr val="FFC000"/>
                          </a:solidFill>
                          <a:latin typeface="Arial" panose="020B0604020202020204" pitchFamily="34" charset="0"/>
                          <a:cs typeface="Arial" panose="020B0604020202020204" pitchFamily="34" charset="0"/>
                        </a:rPr>
                        <a:t>and </a:t>
                      </a:r>
                      <a:r>
                        <a:rPr lang="en-US" sz="1100" b="1" baseline="0" dirty="0">
                          <a:solidFill>
                            <a:srgbClr val="FFC000"/>
                          </a:solidFill>
                          <a:latin typeface="Arial" panose="020B0604020202020204" pitchFamily="34" charset="0"/>
                          <a:cs typeface="Arial" panose="020B0604020202020204" pitchFamily="34" charset="0"/>
                        </a:rPr>
                        <a:t>out</a:t>
                      </a:r>
                      <a:endParaRPr lang="en-US" sz="1400" b="1" baseline="0" dirty="0">
                        <a:solidFill>
                          <a:srgbClr val="FFC000"/>
                        </a:solidFill>
                        <a:latin typeface="Arial" panose="020B0604020202020204" pitchFamily="34" charset="0"/>
                        <a:cs typeface="Arial" panose="020B0604020202020204" pitchFamily="34" charset="0"/>
                      </a:endParaRPr>
                    </a:p>
                    <a:p>
                      <a:pPr algn="l"/>
                      <a:r>
                        <a:rPr lang="en-US" sz="12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1. </a:t>
                      </a:r>
                      <a:r>
                        <a:rPr lang="en-US" sz="12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200" b="0" baseline="0" dirty="0">
                          <a:solidFill>
                            <a:srgbClr val="D9D9D9"/>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2. </a:t>
                      </a:r>
                      <a:r>
                        <a:rPr lang="en-US" sz="12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 xmlns:a16="http://schemas.microsoft.com/office/drawing/2014/main" val="10001"/>
                  </a:ext>
                </a:extLst>
              </a:tr>
              <a:tr h="1178625">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400" b="1" baseline="0" dirty="0">
                          <a:solidFill>
                            <a:srgbClr val="FFC000"/>
                          </a:solidFill>
                          <a:latin typeface="Arial" panose="020B0604020202020204" pitchFamily="34" charset="0"/>
                          <a:cs typeface="Arial" panose="020B0604020202020204" pitchFamily="34" charset="0"/>
                        </a:rPr>
                        <a:t>Ruler and Guides</a:t>
                      </a:r>
                      <a:r>
                        <a:rPr lang="en-US" sz="1200" b="0" baseline="0" dirty="0">
                          <a:solidFill>
                            <a:srgbClr val="FFC000"/>
                          </a:solidFill>
                          <a:latin typeface="Arial" panose="020B0604020202020204" pitchFamily="34" charset="0"/>
                          <a:cs typeface="Arial" panose="020B0604020202020204" pitchFamily="34" charset="0"/>
                        </a:rPr>
                        <a:t/>
                      </a:r>
                      <a:br>
                        <a:rPr lang="en-US" sz="1200" b="0" baseline="0" dirty="0">
                          <a:solidFill>
                            <a:srgbClr val="FFC000"/>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 xmlns:a16="http://schemas.microsoft.com/office/drawing/2014/main" val="10002"/>
                  </a:ext>
                </a:extLst>
              </a:tr>
              <a:tr h="2322585">
                <a:tc>
                  <a:txBody>
                    <a:bodyPr/>
                    <a:lstStyle/>
                    <a:p>
                      <a:endParaRPr lang="en-US" sz="1200" dirty="0">
                        <a:solidFill>
                          <a:srgbClr val="1F3A4E"/>
                        </a:solidFill>
                      </a:endParaRPr>
                    </a:p>
                  </a:txBody>
                  <a:tcPr>
                    <a:blipFill rotWithShape="1">
                      <a:blip r:embed="rId4"/>
                      <a:stretch>
                        <a:fillRect/>
                      </a:stretch>
                    </a:blipFill>
                  </a:tcPr>
                </a:tc>
                <a:tc>
                  <a:txBody>
                    <a:bodyPr/>
                    <a:lstStyle/>
                    <a:p>
                      <a:pPr marL="0" lvl="1" indent="0" algn="l" defTabSz="114300"/>
                      <a:r>
                        <a:rPr lang="en-US" sz="1400" b="1" baseline="0" dirty="0">
                          <a:solidFill>
                            <a:srgbClr val="FFC000"/>
                          </a:solidFill>
                          <a:latin typeface="Arial" panose="020B0604020202020204" pitchFamily="34" charset="0"/>
                          <a:cs typeface="Arial" panose="020B0604020202020204" pitchFamily="34" charset="0"/>
                        </a:rPr>
                        <a:t>Headers and text containers</a:t>
                      </a:r>
                      <a:r>
                        <a:rPr lang="en-US" sz="1200" b="0" baseline="0" dirty="0">
                          <a:solidFill>
                            <a:schemeClr val="bg1"/>
                          </a:solidFill>
                          <a:latin typeface="Arial" panose="020B0604020202020204" pitchFamily="34" charset="0"/>
                          <a:cs typeface="Arial" panose="020B0604020202020204" pitchFamily="34" charset="0"/>
                        </a:rPr>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1200" b="0" baseline="0" dirty="0">
                          <a:solidFill>
                            <a:schemeClr val="bg1"/>
                          </a:solidFill>
                          <a:latin typeface="Arial" panose="020B0604020202020204" pitchFamily="34" charset="0"/>
                          <a:cs typeface="Arial" panose="020B0604020202020204" pitchFamily="34" charset="0"/>
                        </a:rPr>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1200" b="0" baseline="0" dirty="0">
                          <a:solidFill>
                            <a:schemeClr val="bg1"/>
                          </a:solidFill>
                          <a:latin typeface="Arial" panose="020B0604020202020204" pitchFamily="34" charset="0"/>
                          <a:cs typeface="Arial" panose="020B0604020202020204" pitchFamily="34" charset="0"/>
                        </a:rPr>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1200" b="0" baseline="0" dirty="0">
                          <a:solidFill>
                            <a:schemeClr val="bg1"/>
                          </a:solidFill>
                          <a:latin typeface="Arial" panose="020B0604020202020204" pitchFamily="34" charset="0"/>
                          <a:cs typeface="Arial" panose="020B0604020202020204" pitchFamily="34" charset="0"/>
                        </a:rPr>
                        <a:t/>
                      </a:r>
                      <a:br>
                        <a:rPr lang="en-US" sz="1200" b="0" baseline="0" dirty="0">
                          <a:solidFill>
                            <a:schemeClr val="bg1"/>
                          </a:solidFill>
                          <a:latin typeface="Arial" panose="020B0604020202020204" pitchFamily="34" charset="0"/>
                          <a:cs typeface="Arial" panose="020B0604020202020204" pitchFamily="34" charset="0"/>
                        </a:rPr>
                      </a:br>
                      <a:r>
                        <a:rPr lang="en-US" sz="1200" b="0" baseline="0" dirty="0">
                          <a:solidFill>
                            <a:srgbClr val="FFC000"/>
                          </a:solidFill>
                          <a:latin typeface="Arial" panose="020B0604020202020204" pitchFamily="34" charset="0"/>
                          <a:cs typeface="Arial" panose="020B0604020202020204" pitchFamily="34" charset="0"/>
                        </a:rPr>
                        <a:t>-</a:t>
                      </a:r>
                      <a:r>
                        <a:rPr lang="en-US" sz="1200" b="0" baseline="0" dirty="0">
                          <a:solidFill>
                            <a:schemeClr val="bg1"/>
                          </a:solidFill>
                          <a:latin typeface="Arial" panose="020B0604020202020204" pitchFamily="34" charset="0"/>
                          <a:cs typeface="Arial" panose="020B0604020202020204" pitchFamily="34" charset="0"/>
                        </a:rPr>
                        <a:t> </a:t>
                      </a:r>
                      <a:r>
                        <a:rPr lang="en-US" sz="12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 xmlns:a16="http://schemas.microsoft.com/office/drawing/2014/main" val="10003"/>
                  </a:ext>
                </a:extLst>
              </a:tr>
              <a:tr h="2015833">
                <a:tc gridSpan="2">
                  <a:txBody>
                    <a:bodyPr/>
                    <a:lstStyle/>
                    <a:p>
                      <a:r>
                        <a:rPr lang="en-US" sz="1400" b="1" dirty="0">
                          <a:solidFill>
                            <a:srgbClr val="FFC000"/>
                          </a:solidFill>
                          <a:latin typeface="Arial" panose="020B0604020202020204" pitchFamily="34" charset="0"/>
                          <a:cs typeface="Arial" panose="020B0604020202020204" pitchFamily="34" charset="0"/>
                        </a:rPr>
                        <a:t>Adding content to the poster</a:t>
                      </a:r>
                    </a:p>
                    <a:p>
                      <a:r>
                        <a:rPr lang="en-US" sz="12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2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2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4"/>
                  </a:ext>
                </a:extLst>
              </a:tr>
              <a:tr h="136197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 xmlns:a16="http://schemas.microsoft.com/office/drawing/2014/main" val="10005"/>
                  </a:ext>
                </a:extLst>
              </a:tr>
              <a:tr h="1313576">
                <a:tc gridSpan="2">
                  <a:txBody>
                    <a:bodyPr/>
                    <a:lstStyle/>
                    <a:p>
                      <a:endParaRPr lang="en-US" sz="12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 xmlns:a16="http://schemas.microsoft.com/office/drawing/2014/main" val="10006"/>
                  </a:ext>
                </a:extLst>
              </a:tr>
              <a:tr h="86663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 xmlns:a16="http://schemas.microsoft.com/office/drawing/2014/main" val="10007"/>
                  </a:ext>
                </a:extLst>
              </a:tr>
              <a:tr h="182573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 xmlns:a16="http://schemas.microsoft.com/office/drawing/2014/main" val="10010"/>
                  </a:ext>
                </a:extLst>
              </a:tr>
            </a:tbl>
          </a:graphicData>
        </a:graphic>
      </p:graphicFrame>
      <p:graphicFrame>
        <p:nvGraphicFramePr>
          <p:cNvPr id="4" name="Table 3">
            <a:extLst>
              <a:ext uri="{FF2B5EF4-FFF2-40B4-BE49-F238E27FC236}">
                <a16:creationId xmlns="" xmlns:a16="http://schemas.microsoft.com/office/drawing/2014/main" id="{4C7C6F86-2450-C943-8E1A-FBF5884B7153}"/>
              </a:ext>
            </a:extLst>
          </p:cNvPr>
          <p:cNvGraphicFramePr>
            <a:graphicFrameLocks noGrp="1"/>
          </p:cNvGraphicFramePr>
          <p:nvPr userDrawn="1">
            <p:extLst>
              <p:ext uri="{D42A27DB-BD31-4B8C-83A1-F6EECF244321}">
                <p14:modId xmlns="" xmlns:p14="http://schemas.microsoft.com/office/powerpoint/2010/main" val="869322753"/>
              </p:ext>
            </p:extLst>
          </p:nvPr>
        </p:nvGraphicFramePr>
        <p:xfrm>
          <a:off x="27918589" y="0"/>
          <a:ext cx="6102470" cy="19202399"/>
        </p:xfrm>
        <a:graphic>
          <a:graphicData uri="http://schemas.openxmlformats.org/drawingml/2006/table">
            <a:tbl>
              <a:tblPr firstRow="1" bandRow="1">
                <a:tableStyleId>{5C22544A-7EE6-4342-B048-85BDC9FD1C3A}</a:tableStyleId>
              </a:tblPr>
              <a:tblGrid>
                <a:gridCol w="3057900">
                  <a:extLst>
                    <a:ext uri="{9D8B030D-6E8A-4147-A177-3AD203B41FA5}">
                      <a16:colId xmlns="" xmlns:a16="http://schemas.microsoft.com/office/drawing/2014/main" val="20000"/>
                    </a:ext>
                  </a:extLst>
                </a:gridCol>
                <a:gridCol w="3044570">
                  <a:extLst>
                    <a:ext uri="{9D8B030D-6E8A-4147-A177-3AD203B41FA5}">
                      <a16:colId xmlns="" xmlns:a16="http://schemas.microsoft.com/office/drawing/2014/main" val="4164475170"/>
                    </a:ext>
                  </a:extLst>
                </a:gridCol>
              </a:tblGrid>
              <a:tr h="98783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 xmlns:a16="http://schemas.microsoft.com/office/drawing/2014/main" val="10000"/>
                  </a:ext>
                </a:extLst>
              </a:tr>
              <a:tr h="3128756">
                <a:tc gridSpan="2">
                  <a:txBody>
                    <a:bodyPr/>
                    <a:lstStyle/>
                    <a:p>
                      <a:pPr algn="l"/>
                      <a:r>
                        <a:rPr lang="en-US" sz="14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200" dirty="0">
                          <a:solidFill>
                            <a:srgbClr val="FFC000"/>
                          </a:solidFill>
                          <a:hlinkClick r:id="rId7">
                            <a:extLst>
                              <a:ext uri="{A12FA001-AC4F-418D-AE19-62706E023703}">
                                <ahyp:hlinkClr xmlns="" xmlns:ahyp="http://schemas.microsoft.com/office/drawing/2018/hyperlinkcolor" val="tx"/>
                              </a:ext>
                            </a:extLst>
                          </a:hlinkClick>
                        </a:rPr>
                        <a:t>https://www.posterpresentations.com/how-to-change-the-research-poster-template-colors.html</a:t>
                      </a:r>
                      <a:endParaRPr lang="en-US" sz="1200" dirty="0">
                        <a:solidFill>
                          <a:srgbClr val="FFC000"/>
                        </a:solidFill>
                      </a:endParaRP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extLst>
                  <a:ext uri="{0D108BD9-81ED-4DB2-BD59-A6C34878D82A}">
                    <a16:rowId xmlns="" xmlns:a16="http://schemas.microsoft.com/office/drawing/2014/main" val="10001"/>
                  </a:ext>
                </a:extLst>
              </a:tr>
              <a:tr h="2062769">
                <a:tc gridSpan="2">
                  <a:txBody>
                    <a:bodyPr/>
                    <a:lstStyle/>
                    <a:p>
                      <a:r>
                        <a:rPr lang="en-US" sz="1400" b="1" dirty="0">
                          <a:solidFill>
                            <a:srgbClr val="FFC000"/>
                          </a:solidFill>
                          <a:latin typeface="Arial" panose="020B0604020202020204" pitchFamily="34" charset="0"/>
                          <a:cs typeface="Arial" panose="020B0604020202020204" pitchFamily="34" charset="0"/>
                        </a:rPr>
                        <a:t>How to change the column layout configuration</a:t>
                      </a:r>
                    </a:p>
                    <a:p>
                      <a:r>
                        <a:rPr lang="en-US" sz="1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200" dirty="0">
                          <a:solidFill>
                            <a:srgbClr val="D9D9D9"/>
                          </a:solidFill>
                          <a:latin typeface="Arial" panose="020B0604020202020204" pitchFamily="34" charset="0"/>
                          <a:cs typeface="Arial" panose="020B0604020202020204" pitchFamily="34" charset="0"/>
                        </a:rPr>
                        <a:t>You can see a tutorial here: </a:t>
                      </a:r>
                      <a:r>
                        <a:rPr lang="en-US" sz="1200" u="sng" dirty="0">
                          <a:solidFill>
                            <a:srgbClr val="FFC000"/>
                          </a:solidFill>
                          <a:latin typeface="Arial" panose="020B0604020202020204" pitchFamily="34" charset="0"/>
                          <a:cs typeface="Arial" panose="020B0604020202020204" pitchFamily="34" charset="0"/>
                        </a:rPr>
                        <a:t>https://</a:t>
                      </a:r>
                      <a:r>
                        <a:rPr lang="en-US" sz="1200" u="sng" dirty="0" err="1">
                          <a:solidFill>
                            <a:srgbClr val="FFC000"/>
                          </a:solidFill>
                          <a:latin typeface="Arial" panose="020B0604020202020204" pitchFamily="34" charset="0"/>
                          <a:cs typeface="Arial" panose="020B0604020202020204" pitchFamily="34" charset="0"/>
                        </a:rPr>
                        <a:t>www.posterpresentations.com</a:t>
                      </a:r>
                      <a:r>
                        <a:rPr lang="en-US" sz="1200" u="sng" dirty="0">
                          <a:solidFill>
                            <a:srgbClr val="FFC000"/>
                          </a:solidFill>
                          <a:latin typeface="Arial" panose="020B0604020202020204" pitchFamily="34" charset="0"/>
                          <a:cs typeface="Arial" panose="020B0604020202020204" pitchFamily="34" charset="0"/>
                        </a:rPr>
                        <a:t>/how-to-change-the-column-</a:t>
                      </a:r>
                      <a:r>
                        <a:rPr lang="en-US" sz="1200" u="sng" dirty="0" err="1">
                          <a:solidFill>
                            <a:srgbClr val="FFC000"/>
                          </a:solidFill>
                          <a:latin typeface="Arial" panose="020B0604020202020204" pitchFamily="34" charset="0"/>
                          <a:cs typeface="Arial" panose="020B0604020202020204" pitchFamily="34" charset="0"/>
                        </a:rPr>
                        <a:t>configuration.html</a:t>
                      </a:r>
                      <a:endParaRPr lang="en-US" sz="3200" u="sng" dirty="0">
                        <a:solidFill>
                          <a:srgbClr val="FFC000"/>
                        </a:solidFill>
                      </a:endParaRPr>
                    </a:p>
                  </a:txBody>
                  <a:tcPr marL="182880" marT="137160">
                    <a:solidFill>
                      <a:schemeClr val="tx1"/>
                    </a:solidFill>
                  </a:tcPr>
                </a:tc>
                <a:tc hMerge="1">
                  <a:txBody>
                    <a:bodyPr/>
                    <a:lstStyle/>
                    <a:p>
                      <a:endParaRPr lang="en-US" dirty="0"/>
                    </a:p>
                  </a:txBody>
                  <a:tcPr marL="182880" marT="137160">
                    <a:solidFill>
                      <a:srgbClr val="010101"/>
                    </a:solidFill>
                  </a:tcPr>
                </a:tc>
                <a:extLst>
                  <a:ext uri="{0D108BD9-81ED-4DB2-BD59-A6C34878D82A}">
                    <a16:rowId xmlns="" xmlns:a16="http://schemas.microsoft.com/office/drawing/2014/main" val="10004"/>
                  </a:ext>
                </a:extLst>
              </a:tr>
              <a:tr h="291165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 xmlns:a14="http://schemas.microsoft.com/office/drawing/2010/main" val="0"/>
                          </a:ext>
                        </a:extLst>
                      </a:blip>
                      <a:srcRect/>
                      <a:stretch>
                        <a:fillRect/>
                      </a:stretch>
                    </a:blip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a:t>
                      </a:r>
                      <a:r>
                        <a:rPr lang="en-US" sz="1200" baseline="0" noProof="0" dirty="0">
                          <a:solidFill>
                            <a:srgbClr val="D9D9D9"/>
                          </a:solidFill>
                          <a:latin typeface="Arial" panose="020B0604020202020204" pitchFamily="34" charset="0"/>
                          <a:cs typeface="Arial" panose="020B0604020202020204" pitchFamily="34" charset="0"/>
                        </a:rPr>
                        <a:t> Guides</a:t>
                      </a:r>
                      <a:r>
                        <a:rPr lang="en-US" sz="1200" noProof="0" dirty="0">
                          <a:solidFill>
                            <a:srgbClr val="D9D9D9"/>
                          </a:solidFill>
                          <a:latin typeface="Arial" panose="020B0604020202020204" pitchFamily="34" charset="0"/>
                          <a:cs typeface="Arial" panose="020B0604020202020204" pitchFamily="34" charset="0"/>
                        </a:rPr>
                        <a:t> </a:t>
                      </a:r>
                      <a:r>
                        <a:rPr lang="en-US" sz="1200" u="sng" noProof="0" dirty="0">
                          <a:solidFill>
                            <a:srgbClr val="D9D9D9"/>
                          </a:solidFill>
                          <a:latin typeface="Arial" panose="020B0604020202020204" pitchFamily="34" charset="0"/>
                          <a:cs typeface="Arial" panose="020B0604020202020204" pitchFamily="34" charset="0"/>
                        </a:rPr>
                        <a:t>are outside the template’s printable area</a:t>
                      </a:r>
                      <a:r>
                        <a:rPr lang="en-US" sz="1200" noProof="0" dirty="0">
                          <a:solidFill>
                            <a:srgbClr val="D9D9D9"/>
                          </a:solidFill>
                          <a:latin typeface="Arial" panose="020B0604020202020204" pitchFamily="34" charset="0"/>
                          <a:cs typeface="Arial" panose="020B0604020202020204" pitchFamily="34" charset="0"/>
                        </a:rPr>
                        <a:t> and they will not be on the printed poster</a:t>
                      </a:r>
                      <a:r>
                        <a:rPr lang="en-US" sz="1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To hide the guides click on the </a:t>
                      </a:r>
                      <a:r>
                        <a:rPr lang="en-US" sz="1200" b="1" baseline="0" noProof="0" dirty="0">
                          <a:solidFill>
                            <a:srgbClr val="D9D9D9"/>
                          </a:solidFill>
                          <a:latin typeface="Arial" panose="020B0604020202020204" pitchFamily="34" charset="0"/>
                          <a:cs typeface="Arial" panose="020B0604020202020204" pitchFamily="34" charset="0"/>
                        </a:rPr>
                        <a:t>Home</a:t>
                      </a:r>
                      <a:r>
                        <a:rPr lang="en-US" sz="1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200" b="1"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200" b="1" baseline="0" noProof="0" dirty="0">
                          <a:solidFill>
                            <a:srgbClr val="D9D9D9"/>
                          </a:solidFill>
                          <a:latin typeface="Arial" panose="020B0604020202020204" pitchFamily="34" charset="0"/>
                          <a:cs typeface="Arial" panose="020B0604020202020204" pitchFamily="34" charset="0"/>
                        </a:rPr>
                        <a:t>Without Guides </a:t>
                      </a:r>
                      <a:r>
                        <a:rPr lang="en-US" sz="1200" b="0"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a:t>
                      </a: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5"/>
                  </a:ext>
                </a:extLst>
              </a:tr>
              <a:tr h="162443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vMerge="1">
                  <a:txBody>
                    <a:bodyPr/>
                    <a:lstStyle/>
                    <a:p>
                      <a:endParaRPr lang="en-US"/>
                    </a:p>
                  </a:txBody>
                  <a:tcPr/>
                </a:tc>
                <a:extLst>
                  <a:ext uri="{0D108BD9-81ED-4DB2-BD59-A6C34878D82A}">
                    <a16:rowId xmlns="" xmlns:a16="http://schemas.microsoft.com/office/drawing/2014/main" val="1766341567"/>
                  </a:ext>
                </a:extLst>
              </a:tr>
              <a:tr h="2140326">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dirty="0">
                          <a:solidFill>
                            <a:srgbClr val="FFC000"/>
                          </a:solidFill>
                          <a:latin typeface="Arial" panose="020B0604020202020204" pitchFamily="34" charset="0"/>
                          <a:cs typeface="Arial" panose="020B0604020202020204" pitchFamily="34" charset="0"/>
                        </a:rPr>
                        <a:t>F5 key</a:t>
                      </a:r>
                      <a:r>
                        <a:rPr lang="en-US" sz="1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200" dirty="0">
                          <a:solidFill>
                            <a:srgbClr val="FFC000"/>
                          </a:solidFill>
                          <a:latin typeface="Arial" panose="020B0604020202020204" pitchFamily="34" charset="0"/>
                          <a:cs typeface="Arial" panose="020B0604020202020204" pitchFamily="34" charset="0"/>
                        </a:rPr>
                        <a:t>ESC key </a:t>
                      </a:r>
                      <a:r>
                        <a:rPr lang="en-US" sz="12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a:txBody>
                    <a:bodyPr/>
                    <a:lstStyle/>
                    <a:p>
                      <a:pPr algn="ctr"/>
                      <a:r>
                        <a:rPr lang="en-US" sz="6600" b="1" dirty="0">
                          <a:solidFill>
                            <a:srgbClr val="D9D9D9"/>
                          </a:solidFill>
                          <a:latin typeface="Arial" panose="020B0604020202020204" pitchFamily="34" charset="0"/>
                          <a:cs typeface="Arial" panose="020B0604020202020204" pitchFamily="34" charset="0"/>
                        </a:rPr>
                        <a:t>F5</a:t>
                      </a:r>
                      <a:r>
                        <a:rPr lang="en-US" sz="1200" baseline="0" dirty="0">
                          <a:solidFill>
                            <a:srgbClr val="D9D9D9"/>
                          </a:solidFill>
                          <a:latin typeface="Arial" panose="020B0604020202020204" pitchFamily="34" charset="0"/>
                          <a:cs typeface="Arial" panose="020B0604020202020204" pitchFamily="34" charset="0"/>
                        </a:rPr>
                        <a:t> </a:t>
                      </a:r>
                      <a:endParaRPr lang="en-US" sz="3200" dirty="0"/>
                    </a:p>
                  </a:txBody>
                  <a:tcPr marL="182880" marT="137160" anchor="ctr">
                    <a:solidFill>
                      <a:schemeClr val="tx1">
                        <a:lumMod val="95000"/>
                        <a:lumOff val="5000"/>
                      </a:schemeClr>
                    </a:solidFill>
                  </a:tcPr>
                </a:tc>
                <a:extLst>
                  <a:ext uri="{0D108BD9-81ED-4DB2-BD59-A6C34878D82A}">
                    <a16:rowId xmlns="" xmlns:a16="http://schemas.microsoft.com/office/drawing/2014/main" val="10006"/>
                  </a:ext>
                </a:extLst>
              </a:tr>
              <a:tr h="319113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When you are ready to have your poster printed go online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and click on the "</a:t>
                      </a:r>
                      <a:r>
                        <a:rPr lang="en-US" sz="1200" noProof="0" dirty="0">
                          <a:solidFill>
                            <a:srgbClr val="FFC000"/>
                          </a:solidFill>
                          <a:latin typeface="Arial"/>
                          <a:cs typeface="Arial"/>
                        </a:rPr>
                        <a:t>Order Your Poster</a:t>
                      </a:r>
                      <a:r>
                        <a:rPr lang="en-US" sz="1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
                      </a: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extLst>
                  <a:ext uri="{0D108BD9-81ED-4DB2-BD59-A6C34878D82A}">
                    <a16:rowId xmlns="" xmlns:a16="http://schemas.microsoft.com/office/drawing/2014/main" val="10007"/>
                  </a:ext>
                </a:extLst>
              </a:tr>
              <a:tr h="761943">
                <a:tc gridSpan="2">
                  <a:txBody>
                    <a:bodyPr/>
                    <a:lstStyle/>
                    <a:p>
                      <a:endParaRPr lang="en-US" sz="1200" dirty="0">
                        <a:solidFill>
                          <a:srgbClr val="1F3A4E"/>
                        </a:solidFill>
                      </a:endParaRPr>
                    </a:p>
                  </a:txBody>
                  <a:tcPr marL="182880" marT="137160">
                    <a:blipFill dpi="0" rotWithShape="1">
                      <a:blip r:embed="rId9">
                        <a:extLst>
                          <a:ext uri="{28A0092B-C50C-407E-A947-70E740481C1C}">
                            <a14:useLocalDpi xmlns="" xmlns:a14="http://schemas.microsoft.com/office/drawing/2010/main" val="0"/>
                          </a:ext>
                        </a:extLst>
                      </a:blip>
                      <a:srcRect/>
                      <a:stretch>
                        <a:fillRect/>
                      </a:stretch>
                    </a:blipFill>
                  </a:tcPr>
                </a:tc>
                <a:tc hMerge="1">
                  <a:txBody>
                    <a:bodyPr/>
                    <a:lstStyle/>
                    <a:p>
                      <a:endParaRPr lang="en-US"/>
                    </a:p>
                  </a:txBody>
                  <a:tcPr/>
                </a:tc>
                <a:extLst>
                  <a:ext uri="{0D108BD9-81ED-4DB2-BD59-A6C34878D82A}">
                    <a16:rowId xmlns="" xmlns:a16="http://schemas.microsoft.com/office/drawing/2014/main" val="10008"/>
                  </a:ext>
                </a:extLst>
              </a:tr>
              <a:tr h="2393556">
                <a:tc>
                  <a:txBody>
                    <a:bodyPr/>
                    <a:lstStyle/>
                    <a:p>
                      <a:pPr>
                        <a:lnSpc>
                          <a:spcPts val="2600"/>
                        </a:lnSpc>
                      </a:pPr>
                      <a:r>
                        <a:rPr lang="en-US" sz="1100" dirty="0">
                          <a:solidFill>
                            <a:schemeClr val="bg1">
                              <a:lumMod val="85000"/>
                            </a:schemeClr>
                          </a:solidFill>
                          <a:latin typeface="Arial"/>
                          <a:cs typeface="Arial"/>
                        </a:rPr>
                        <a:t>© 2019</a:t>
                      </a:r>
                      <a:r>
                        <a:rPr lang="en-US" sz="1100" baseline="0" dirty="0">
                          <a:solidFill>
                            <a:schemeClr val="bg1">
                              <a:lumMod val="85000"/>
                            </a:schemeClr>
                          </a:solidFill>
                          <a:latin typeface="Arial"/>
                          <a:cs typeface="Arial"/>
                        </a:rPr>
                        <a:t> </a:t>
                      </a:r>
                      <a:r>
                        <a:rPr lang="en-US" sz="1100" dirty="0" err="1">
                          <a:solidFill>
                            <a:schemeClr val="bg1">
                              <a:lumMod val="85000"/>
                            </a:schemeClr>
                          </a:solidFill>
                          <a:latin typeface="Arial"/>
                          <a:cs typeface="Arial"/>
                        </a:rPr>
                        <a:t>PosterPresentations.com</a:t>
                      </a:r>
                      <a:r>
                        <a:rPr lang="en-US" sz="1100" dirty="0">
                          <a:solidFill>
                            <a:schemeClr val="bg1">
                              <a:lumMod val="85000"/>
                            </a:schemeClr>
                          </a:solidFill>
                          <a:latin typeface="Arial"/>
                          <a:cs typeface="Arial"/>
                        </a:rPr>
                        <a:t/>
                      </a:r>
                      <a:br>
                        <a:rPr lang="en-US" sz="1100" dirty="0">
                          <a:solidFill>
                            <a:schemeClr val="bg1">
                              <a:lumMod val="85000"/>
                            </a:schemeClr>
                          </a:solidFill>
                          <a:latin typeface="Arial"/>
                          <a:cs typeface="Arial"/>
                        </a:rPr>
                      </a:br>
                      <a:r>
                        <a:rPr lang="en-US" sz="1100" dirty="0">
                          <a:solidFill>
                            <a:schemeClr val="bg1">
                              <a:lumMod val="85000"/>
                            </a:schemeClr>
                          </a:solidFill>
                          <a:latin typeface="Arial"/>
                          <a:cs typeface="Arial"/>
                        </a:rPr>
                        <a:t>2117 Fourth Street ,</a:t>
                      </a:r>
                      <a:r>
                        <a:rPr lang="en-US" sz="1100" baseline="0" dirty="0">
                          <a:solidFill>
                            <a:schemeClr val="bg1">
                              <a:lumMod val="85000"/>
                            </a:schemeClr>
                          </a:solidFill>
                          <a:latin typeface="Arial"/>
                          <a:cs typeface="Arial"/>
                        </a:rPr>
                        <a:t> STE C        </a:t>
                      </a:r>
                    </a:p>
                    <a:p>
                      <a:pPr>
                        <a:lnSpc>
                          <a:spcPts val="2600"/>
                        </a:lnSpc>
                      </a:pPr>
                      <a:r>
                        <a:rPr lang="en-US" sz="1100" baseline="0" dirty="0">
                          <a:solidFill>
                            <a:schemeClr val="bg1">
                              <a:lumMod val="85000"/>
                            </a:schemeClr>
                          </a:solidFill>
                          <a:latin typeface="Arial"/>
                          <a:cs typeface="Arial"/>
                        </a:rPr>
                        <a:t>Berkeley CA 94710 USA</a:t>
                      </a:r>
                      <a:endParaRPr lang="en-US" sz="11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D0D0D0"/>
                          </a:solidFill>
                          <a:latin typeface="Arial"/>
                          <a:cs typeface="Arial"/>
                        </a:rPr>
                        <a:t>For complete tutorials</a:t>
                      </a:r>
                      <a:r>
                        <a:rPr lang="en-US" sz="1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050" b="1" dirty="0">
                          <a:solidFill>
                            <a:srgbClr val="FFC000"/>
                          </a:solidFill>
                          <a:latin typeface="Arial"/>
                          <a:cs typeface="Arial"/>
                        </a:rPr>
                        <a:t>https://</a:t>
                      </a:r>
                      <a:r>
                        <a:rPr lang="en-US" sz="1050" b="1" dirty="0" err="1">
                          <a:solidFill>
                            <a:srgbClr val="FFC000"/>
                          </a:solidFill>
                          <a:latin typeface="Arial"/>
                          <a:cs typeface="Arial"/>
                        </a:rPr>
                        <a:t>www.posterpresentations.com</a:t>
                      </a:r>
                      <a:r>
                        <a:rPr lang="en-US" sz="1050" b="1" dirty="0">
                          <a:solidFill>
                            <a:srgbClr val="FFC000"/>
                          </a:solidFill>
                          <a:latin typeface="Arial"/>
                          <a:cs typeface="Arial"/>
                        </a:rPr>
                        <a:t>/</a:t>
                      </a:r>
                      <a:r>
                        <a:rPr lang="en-US" sz="1050" b="1" dirty="0" err="1">
                          <a:solidFill>
                            <a:srgbClr val="FFC000"/>
                          </a:solidFill>
                          <a:latin typeface="Arial"/>
                          <a:cs typeface="Arial"/>
                        </a:rPr>
                        <a:t>helpdesk.html</a:t>
                      </a:r>
                      <a:endParaRPr lang="en-US" dirty="0"/>
                    </a:p>
                  </a:txBody>
                  <a:tcPr marL="182880" marT="137160">
                    <a:solidFill>
                      <a:srgbClr val="010101"/>
                    </a:solidFill>
                  </a:tcPr>
                </a:tc>
                <a:extLst>
                  <a:ext uri="{0D108BD9-81ED-4DB2-BD59-A6C34878D82A}">
                    <a16:rowId xmlns="" xmlns:a16="http://schemas.microsoft.com/office/drawing/2014/main" val="10009"/>
                  </a:ext>
                </a:extLst>
              </a:tr>
            </a:tbl>
          </a:graphicData>
        </a:graphic>
      </p:graphicFrame>
      <p:sp>
        <p:nvSpPr>
          <p:cNvPr id="6" name="Rectangle 36">
            <a:extLst>
              <a:ext uri="{FF2B5EF4-FFF2-40B4-BE49-F238E27FC236}">
                <a16:creationId xmlns="" xmlns:a16="http://schemas.microsoft.com/office/drawing/2014/main" id="{56564DDE-C688-C540-8031-AB3A9821C0B7}"/>
              </a:ext>
            </a:extLst>
          </p:cNvPr>
          <p:cNvSpPr>
            <a:spLocks noChangeArrowheads="1"/>
          </p:cNvSpPr>
          <p:nvPr userDrawn="1"/>
        </p:nvSpPr>
        <p:spPr bwMode="auto">
          <a:xfrm>
            <a:off x="-3698" y="0"/>
            <a:ext cx="27435698" cy="518692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7" name="Rounded Rectangle 6">
            <a:extLst>
              <a:ext uri="{FF2B5EF4-FFF2-40B4-BE49-F238E27FC236}">
                <a16:creationId xmlns="" xmlns:a16="http://schemas.microsoft.com/office/drawing/2014/main" id="{DC8C28CD-3856-DB44-911E-D9B1F20FDDD4}"/>
              </a:ext>
            </a:extLst>
          </p:cNvPr>
          <p:cNvSpPr/>
          <p:nvPr userDrawn="1"/>
        </p:nvSpPr>
        <p:spPr>
          <a:xfrm>
            <a:off x="363909" y="2646947"/>
            <a:ext cx="26700483" cy="16069654"/>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3" name="Rectangle 36">
            <a:extLst>
              <a:ext uri="{FF2B5EF4-FFF2-40B4-BE49-F238E27FC236}">
                <a16:creationId xmlns="" xmlns:a16="http://schemas.microsoft.com/office/drawing/2014/main" id="{824CF5F1-C2AB-F841-B98C-00863D56B772}"/>
              </a:ext>
            </a:extLst>
          </p:cNvPr>
          <p:cNvSpPr>
            <a:spLocks noChangeArrowheads="1"/>
          </p:cNvSpPr>
          <p:nvPr userDrawn="1"/>
        </p:nvSpPr>
        <p:spPr bwMode="auto">
          <a:xfrm>
            <a:off x="1" y="17519072"/>
            <a:ext cx="27432000" cy="1683327"/>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4" name="Text Box 14">
            <a:extLst>
              <a:ext uri="{FF2B5EF4-FFF2-40B4-BE49-F238E27FC236}">
                <a16:creationId xmlns="" xmlns:a16="http://schemas.microsoft.com/office/drawing/2014/main" id="{75CB447C-9F80-9D49-AC12-3E9AC3233477}"/>
              </a:ext>
            </a:extLst>
          </p:cNvPr>
          <p:cNvSpPr txBox="1">
            <a:spLocks noChangeArrowheads="1"/>
          </p:cNvSpPr>
          <p:nvPr userDrawn="1"/>
        </p:nvSpPr>
        <p:spPr bwMode="auto">
          <a:xfrm>
            <a:off x="888208" y="18851230"/>
            <a:ext cx="1571625" cy="219490"/>
          </a:xfrm>
          <a:prstGeom prst="rect">
            <a:avLst/>
          </a:prstGeom>
          <a:noFill/>
          <a:ln w="9525">
            <a:noFill/>
            <a:miter lim="800000"/>
            <a:headEnd/>
            <a:tailEnd/>
          </a:ln>
          <a:effectLst/>
        </p:spPr>
        <p:txBody>
          <a:bodyPr lIns="52150" tIns="26070" rIns="52150" bIns="26070">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sp>
        <p:nvSpPr>
          <p:cNvPr id="5" name="Rectangle 36">
            <a:extLst>
              <a:ext uri="{FF2B5EF4-FFF2-40B4-BE49-F238E27FC236}">
                <a16:creationId xmlns="" xmlns:a16="http://schemas.microsoft.com/office/drawing/2014/main" id="{89AB0987-BBC8-6E4D-AD32-B6133E1F28C1}"/>
              </a:ext>
            </a:extLst>
          </p:cNvPr>
          <p:cNvSpPr>
            <a:spLocks noChangeArrowheads="1"/>
          </p:cNvSpPr>
          <p:nvPr userDrawn="1"/>
        </p:nvSpPr>
        <p:spPr bwMode="auto">
          <a:xfrm>
            <a:off x="-3698" y="0"/>
            <a:ext cx="27435698" cy="518692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6" name="Rounded Rectangle 5">
            <a:extLst>
              <a:ext uri="{FF2B5EF4-FFF2-40B4-BE49-F238E27FC236}">
                <a16:creationId xmlns="" xmlns:a16="http://schemas.microsoft.com/office/drawing/2014/main" id="{EB6CE29E-5AE0-9A49-8D70-443F3241C323}"/>
              </a:ext>
            </a:extLst>
          </p:cNvPr>
          <p:cNvSpPr/>
          <p:nvPr userDrawn="1"/>
        </p:nvSpPr>
        <p:spPr>
          <a:xfrm>
            <a:off x="363909" y="2646947"/>
            <a:ext cx="26700483" cy="16069654"/>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Tree>
    <p:extLst>
      <p:ext uri="{BB962C8B-B14F-4D97-AF65-F5344CB8AC3E}">
        <p14:creationId xmlns="" xmlns:p14="http://schemas.microsoft.com/office/powerpoint/2010/main" val="2043902428"/>
      </p:ext>
    </p:extLst>
  </p:cSld>
  <p:clrMap bg1="lt1" tx1="dk1" bg2="lt2" tx2="dk2" accent1="accent1" accent2="accent2" accent3="accent3" accent4="accent4" accent5="accent5" accent6="accent6" hlink="hlink" folHlink="folHlink"/>
  <p:sldLayoutIdLst>
    <p:sldLayoutId id="2147483663" r:id="rId1"/>
    <p:sldLayoutId id="2147483664" r:id="rId2"/>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 xmlns:a16="http://schemas.microsoft.com/office/drawing/2014/main" id="{450BFEF1-39FA-274B-9BB1-02D4BEB94F07}"/>
              </a:ext>
            </a:extLst>
          </p:cNvPr>
          <p:cNvSpPr>
            <a:spLocks noGrp="1"/>
          </p:cNvSpPr>
          <p:nvPr>
            <p:ph type="body" sz="quarter" idx="10"/>
          </p:nvPr>
        </p:nvSpPr>
        <p:spPr>
          <a:xfrm>
            <a:off x="378240" y="3951030"/>
            <a:ext cx="6797644" cy="3446205"/>
          </a:xfrm>
        </p:spPr>
        <p:txBody>
          <a:bodyPr/>
          <a:lstStyle/>
          <a:p>
            <a:pPr>
              <a:buFont typeface="Arial" pitchFamily="34" charset="0"/>
              <a:buChar char="•"/>
            </a:pPr>
            <a:r>
              <a:rPr lang="en-GB" sz="2200" dirty="0" smtClean="0">
                <a:solidFill>
                  <a:schemeClr val="tx1">
                    <a:lumMod val="95000"/>
                    <a:lumOff val="5000"/>
                  </a:schemeClr>
                </a:solidFill>
                <a:latin typeface="+mn-lt"/>
              </a:rPr>
              <a:t>The study is carried out on the topic of the global pandemic and the impact it has had on students</a:t>
            </a:r>
            <a:r>
              <a:rPr lang="en-GB" sz="2200" dirty="0" smtClean="0">
                <a:solidFill>
                  <a:schemeClr val="tx1">
                    <a:lumMod val="95000"/>
                    <a:lumOff val="5000"/>
                  </a:schemeClr>
                </a:solidFill>
                <a:latin typeface="+mn-lt"/>
              </a:rPr>
              <a:t>.</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 Covid-19 refers to a new disease full named </a:t>
            </a:r>
            <a:r>
              <a:rPr lang="en-GB" sz="2200" dirty="0" err="1" smtClean="0">
                <a:solidFill>
                  <a:schemeClr val="tx1">
                    <a:lumMod val="95000"/>
                    <a:lumOff val="5000"/>
                  </a:schemeClr>
                </a:solidFill>
                <a:latin typeface="+mn-lt"/>
              </a:rPr>
              <a:t>coronavirus</a:t>
            </a:r>
            <a:r>
              <a:rPr lang="en-GB" sz="2200" dirty="0" smtClean="0">
                <a:solidFill>
                  <a:schemeClr val="tx1">
                    <a:lumMod val="95000"/>
                    <a:lumOff val="5000"/>
                  </a:schemeClr>
                </a:solidFill>
                <a:latin typeface="+mn-lt"/>
              </a:rPr>
              <a:t> that has not ever been seen in humans </a:t>
            </a:r>
            <a:r>
              <a:rPr lang="en-GB" sz="2200" dirty="0" smtClean="0">
                <a:solidFill>
                  <a:schemeClr val="tx1">
                    <a:lumMod val="95000"/>
                    <a:lumOff val="5000"/>
                  </a:schemeClr>
                </a:solidFill>
                <a:latin typeface="+mn-lt"/>
              </a:rPr>
              <a:t>before (</a:t>
            </a:r>
            <a:r>
              <a:rPr lang="en-GB" sz="2200" dirty="0" err="1" smtClean="0">
                <a:solidFill>
                  <a:schemeClr val="tx1">
                    <a:lumMod val="95000"/>
                    <a:lumOff val="5000"/>
                  </a:schemeClr>
                </a:solidFill>
                <a:latin typeface="+mn-lt"/>
              </a:rPr>
              <a:t>Centers</a:t>
            </a:r>
            <a:r>
              <a:rPr lang="en-GB" sz="2200" dirty="0" smtClean="0">
                <a:solidFill>
                  <a:schemeClr val="tx1">
                    <a:lumMod val="95000"/>
                    <a:lumOff val="5000"/>
                  </a:schemeClr>
                </a:solidFill>
                <a:latin typeface="+mn-lt"/>
              </a:rPr>
              <a:t> for Disease Control and Prevention, 2020).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It is also aimed to gain understanding of student experience in university, student engagement, online learning, blended learning  </a:t>
            </a:r>
            <a:r>
              <a:rPr lang="en-GB" sz="2200" dirty="0" smtClean="0">
                <a:solidFill>
                  <a:schemeClr val="tx1">
                    <a:lumMod val="95000"/>
                    <a:lumOff val="5000"/>
                  </a:schemeClr>
                </a:solidFill>
                <a:latin typeface="+mn-lt"/>
              </a:rPr>
              <a:t>face-to-face.</a:t>
            </a:r>
            <a:endParaRPr lang="en-US" sz="2200" dirty="0">
              <a:solidFill>
                <a:schemeClr val="tx1">
                  <a:lumMod val="95000"/>
                  <a:lumOff val="5000"/>
                </a:schemeClr>
              </a:solidFill>
              <a:latin typeface="+mn-lt"/>
            </a:endParaRPr>
          </a:p>
        </p:txBody>
      </p:sp>
      <p:sp>
        <p:nvSpPr>
          <p:cNvPr id="3" name="Text Placeholder 2">
            <a:extLst>
              <a:ext uri="{FF2B5EF4-FFF2-40B4-BE49-F238E27FC236}">
                <a16:creationId xmlns="" xmlns:a16="http://schemas.microsoft.com/office/drawing/2014/main" id="{C2BA6310-8F23-404B-8C47-B88F0B1DD881}"/>
              </a:ext>
            </a:extLst>
          </p:cNvPr>
          <p:cNvSpPr>
            <a:spLocks noGrp="1"/>
          </p:cNvSpPr>
          <p:nvPr>
            <p:ph type="body" sz="quarter" idx="11"/>
          </p:nvPr>
        </p:nvSpPr>
        <p:spPr>
          <a:xfrm>
            <a:off x="522088" y="3286023"/>
            <a:ext cx="6280547" cy="536406"/>
          </a:xfrm>
        </p:spPr>
        <p:txBody>
          <a:bodyPr/>
          <a:lstStyle/>
          <a:p>
            <a:r>
              <a:rPr lang="en-US" sz="2800" dirty="0" smtClean="0">
                <a:latin typeface="+mn-lt"/>
              </a:rPr>
              <a:t>Introduction </a:t>
            </a:r>
            <a:endParaRPr lang="en-US" sz="2800" dirty="0">
              <a:latin typeface="+mn-lt"/>
            </a:endParaRPr>
          </a:p>
        </p:txBody>
      </p:sp>
      <p:sp>
        <p:nvSpPr>
          <p:cNvPr id="5" name="Text Placeholder 4">
            <a:extLst>
              <a:ext uri="{FF2B5EF4-FFF2-40B4-BE49-F238E27FC236}">
                <a16:creationId xmlns="" xmlns:a16="http://schemas.microsoft.com/office/drawing/2014/main" id="{F5E57BFA-3D1B-7D49-9DC6-B296030AD918}"/>
              </a:ext>
            </a:extLst>
          </p:cNvPr>
          <p:cNvSpPr>
            <a:spLocks noGrp="1"/>
          </p:cNvSpPr>
          <p:nvPr>
            <p:ph type="body" sz="quarter" idx="20"/>
          </p:nvPr>
        </p:nvSpPr>
        <p:spPr>
          <a:xfrm>
            <a:off x="522088" y="8111523"/>
            <a:ext cx="6281539" cy="505628"/>
          </a:xfrm>
        </p:spPr>
        <p:txBody>
          <a:bodyPr/>
          <a:lstStyle/>
          <a:p>
            <a:r>
              <a:rPr lang="en-US" sz="2600" dirty="0" smtClean="0">
                <a:latin typeface="+mn-lt"/>
              </a:rPr>
              <a:t>Aims and Objectives </a:t>
            </a:r>
            <a:endParaRPr lang="en-US" sz="2600" dirty="0">
              <a:latin typeface="+mn-lt"/>
            </a:endParaRPr>
          </a:p>
        </p:txBody>
      </p:sp>
      <p:sp>
        <p:nvSpPr>
          <p:cNvPr id="6" name="Text Placeholder 5">
            <a:extLst>
              <a:ext uri="{FF2B5EF4-FFF2-40B4-BE49-F238E27FC236}">
                <a16:creationId xmlns="" xmlns:a16="http://schemas.microsoft.com/office/drawing/2014/main" id="{316A8918-29C3-1845-BD18-9BACEE3C50E5}"/>
              </a:ext>
            </a:extLst>
          </p:cNvPr>
          <p:cNvSpPr>
            <a:spLocks noGrp="1"/>
          </p:cNvSpPr>
          <p:nvPr>
            <p:ph type="body" sz="quarter" idx="21"/>
          </p:nvPr>
        </p:nvSpPr>
        <p:spPr>
          <a:xfrm>
            <a:off x="12693466" y="3546531"/>
            <a:ext cx="6533556" cy="6764036"/>
          </a:xfrm>
        </p:spPr>
        <p:txBody>
          <a:bodyPr/>
          <a:lstStyle/>
          <a:p>
            <a:pPr>
              <a:buFont typeface="Arial" pitchFamily="34" charset="0"/>
              <a:buChar char="•"/>
            </a:pPr>
            <a:r>
              <a:rPr lang="en-GB" sz="2200" dirty="0" smtClean="0">
                <a:solidFill>
                  <a:schemeClr val="tx1">
                    <a:lumMod val="95000"/>
                    <a:lumOff val="5000"/>
                  </a:schemeClr>
                </a:solidFill>
                <a:latin typeface="+mn-lt"/>
              </a:rPr>
              <a:t>Covid-19 </a:t>
            </a:r>
            <a:r>
              <a:rPr lang="en-GB" sz="2200" dirty="0" smtClean="0">
                <a:solidFill>
                  <a:schemeClr val="tx1">
                    <a:lumMod val="95000"/>
                    <a:lumOff val="5000"/>
                  </a:schemeClr>
                </a:solidFill>
                <a:latin typeface="+mn-lt"/>
              </a:rPr>
              <a:t>has proven to cause strain across the country for individuals studying, including fear and anxiety. </a:t>
            </a:r>
          </a:p>
          <a:p>
            <a:pPr>
              <a:buFont typeface="Arial" pitchFamily="34" charset="0"/>
              <a:buChar char="•"/>
            </a:pPr>
            <a:r>
              <a:rPr lang="en-GB" sz="2200" dirty="0" smtClean="0">
                <a:solidFill>
                  <a:schemeClr val="tx1">
                    <a:lumMod val="95000"/>
                    <a:lumOff val="5000"/>
                  </a:schemeClr>
                </a:solidFill>
                <a:latin typeface="+mn-lt"/>
              </a:rPr>
              <a:t>Learning has been changed completely to online with exams cancelled </a:t>
            </a:r>
            <a:r>
              <a:rPr lang="en-GB" sz="2200" dirty="0" smtClean="0">
                <a:solidFill>
                  <a:schemeClr val="tx1">
                    <a:lumMod val="95000"/>
                    <a:lumOff val="5000"/>
                  </a:schemeClr>
                </a:solidFill>
                <a:latin typeface="+mn-lt"/>
              </a:rPr>
              <a:t>(Welsh Government, 2020).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Media reports on students having a bad experience with support from </a:t>
            </a:r>
            <a:r>
              <a:rPr lang="en-GB" sz="2200" dirty="0" smtClean="0">
                <a:solidFill>
                  <a:schemeClr val="tx1">
                    <a:lumMod val="95000"/>
                    <a:lumOff val="5000"/>
                  </a:schemeClr>
                </a:solidFill>
                <a:latin typeface="+mn-lt"/>
              </a:rPr>
              <a:t>universities</a:t>
            </a:r>
            <a:r>
              <a:rPr lang="en-GB" sz="2200" dirty="0" smtClean="0">
                <a:solidFill>
                  <a:schemeClr val="tx1">
                    <a:lumMod val="95000"/>
                    <a:lumOff val="5000"/>
                  </a:schemeClr>
                </a:solidFill>
                <a:latin typeface="+mn-lt"/>
              </a:rPr>
              <a:t> </a:t>
            </a:r>
            <a:r>
              <a:rPr lang="en-GB" sz="2200" dirty="0" smtClean="0">
                <a:solidFill>
                  <a:schemeClr val="tx1">
                    <a:lumMod val="95000"/>
                    <a:lumOff val="5000"/>
                  </a:schemeClr>
                </a:solidFill>
                <a:latin typeface="+mn-lt"/>
              </a:rPr>
              <a:t>(The Canary, 2021).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Pre </a:t>
            </a:r>
            <a:r>
              <a:rPr lang="en-GB" sz="2200" dirty="0" err="1" smtClean="0">
                <a:solidFill>
                  <a:schemeClr val="tx1">
                    <a:lumMod val="95000"/>
                    <a:lumOff val="5000"/>
                  </a:schemeClr>
                </a:solidFill>
                <a:latin typeface="+mn-lt"/>
              </a:rPr>
              <a:t>covid</a:t>
            </a:r>
            <a:r>
              <a:rPr lang="en-GB" sz="2200" dirty="0" smtClean="0">
                <a:solidFill>
                  <a:schemeClr val="tx1">
                    <a:lumMod val="95000"/>
                    <a:lumOff val="5000"/>
                  </a:schemeClr>
                </a:solidFill>
                <a:latin typeface="+mn-lt"/>
              </a:rPr>
              <a:t> research that 84% students confirmed to be happy with their course in the year </a:t>
            </a:r>
            <a:r>
              <a:rPr lang="en-GB" sz="2200" dirty="0" smtClean="0">
                <a:solidFill>
                  <a:schemeClr val="tx1">
                    <a:lumMod val="95000"/>
                    <a:lumOff val="5000"/>
                  </a:schemeClr>
                </a:solidFill>
                <a:latin typeface="+mn-lt"/>
              </a:rPr>
              <a:t>2017</a:t>
            </a:r>
            <a:r>
              <a:rPr lang="en-GB" sz="2200" dirty="0" smtClean="0">
                <a:solidFill>
                  <a:schemeClr val="tx1">
                    <a:lumMod val="95000"/>
                    <a:lumOff val="5000"/>
                  </a:schemeClr>
                </a:solidFill>
                <a:latin typeface="+mn-lt"/>
              </a:rPr>
              <a:t> </a:t>
            </a:r>
            <a:r>
              <a:rPr lang="en-GB" sz="2200" dirty="0" smtClean="0">
                <a:solidFill>
                  <a:schemeClr val="tx1">
                    <a:lumMod val="95000"/>
                    <a:lumOff val="5000"/>
                  </a:schemeClr>
                </a:solidFill>
                <a:latin typeface="+mn-lt"/>
              </a:rPr>
              <a:t>(National Student Survey, 2017).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Student experience meaning, social life, campus life and educational experience has been completely </a:t>
            </a:r>
            <a:r>
              <a:rPr lang="en-GB" sz="2200" dirty="0" smtClean="0">
                <a:solidFill>
                  <a:schemeClr val="tx1">
                    <a:lumMod val="95000"/>
                    <a:lumOff val="5000"/>
                  </a:schemeClr>
                </a:solidFill>
                <a:latin typeface="+mn-lt"/>
              </a:rPr>
              <a:t>different</a:t>
            </a:r>
            <a:r>
              <a:rPr lang="en-GB" sz="2200" dirty="0" smtClean="0">
                <a:solidFill>
                  <a:schemeClr val="tx1">
                    <a:lumMod val="95000"/>
                    <a:lumOff val="5000"/>
                  </a:schemeClr>
                </a:solidFill>
                <a:latin typeface="+mn-lt"/>
              </a:rPr>
              <a:t> </a:t>
            </a:r>
            <a:r>
              <a:rPr lang="en-GB" sz="2200" dirty="0" smtClean="0">
                <a:solidFill>
                  <a:schemeClr val="tx1">
                    <a:lumMod val="95000"/>
                    <a:lumOff val="5000"/>
                  </a:schemeClr>
                </a:solidFill>
                <a:latin typeface="+mn-lt"/>
              </a:rPr>
              <a:t>(</a:t>
            </a:r>
            <a:r>
              <a:rPr lang="en-GB" sz="2200" dirty="0" err="1" smtClean="0">
                <a:solidFill>
                  <a:schemeClr val="tx1">
                    <a:lumMod val="95000"/>
                    <a:lumOff val="5000"/>
                  </a:schemeClr>
                </a:solidFill>
                <a:latin typeface="+mn-lt"/>
              </a:rPr>
              <a:t>Velle</a:t>
            </a:r>
            <a:r>
              <a:rPr lang="en-GB" sz="2200" dirty="0" smtClean="0">
                <a:solidFill>
                  <a:schemeClr val="tx1">
                    <a:lumMod val="95000"/>
                    <a:lumOff val="5000"/>
                  </a:schemeClr>
                </a:solidFill>
                <a:latin typeface="+mn-lt"/>
              </a:rPr>
              <a:t>, Newman et al, 2020).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Student engagement doing well pre </a:t>
            </a:r>
            <a:r>
              <a:rPr lang="en-GB" sz="2200" dirty="0" err="1" smtClean="0">
                <a:solidFill>
                  <a:schemeClr val="tx1">
                    <a:lumMod val="95000"/>
                    <a:lumOff val="5000"/>
                  </a:schemeClr>
                </a:solidFill>
                <a:latin typeface="+mn-lt"/>
              </a:rPr>
              <a:t>covid</a:t>
            </a:r>
            <a:r>
              <a:rPr lang="en-GB" sz="2200" dirty="0" smtClean="0">
                <a:solidFill>
                  <a:schemeClr val="tx1">
                    <a:lumMod val="95000"/>
                    <a:lumOff val="5000"/>
                  </a:schemeClr>
                </a:solidFill>
                <a:latin typeface="+mn-lt"/>
              </a:rPr>
              <a:t> </a:t>
            </a:r>
            <a:r>
              <a:rPr lang="en-GB" sz="2200" dirty="0" smtClean="0">
                <a:solidFill>
                  <a:schemeClr val="tx1">
                    <a:lumMod val="95000"/>
                    <a:lumOff val="5000"/>
                  </a:schemeClr>
                </a:solidFill>
                <a:latin typeface="+mn-lt"/>
              </a:rPr>
              <a:t>era (UK Engagement Survey, 2019).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Student engagement as well as online reputation is reported to have been more critical in post </a:t>
            </a:r>
            <a:r>
              <a:rPr lang="en-GB" sz="2200" dirty="0" err="1" smtClean="0">
                <a:solidFill>
                  <a:schemeClr val="tx1">
                    <a:lumMod val="95000"/>
                    <a:lumOff val="5000"/>
                  </a:schemeClr>
                </a:solidFill>
                <a:latin typeface="+mn-lt"/>
              </a:rPr>
              <a:t>covid</a:t>
            </a:r>
            <a:r>
              <a:rPr lang="en-GB" sz="2200" dirty="0" smtClean="0">
                <a:solidFill>
                  <a:schemeClr val="tx1">
                    <a:lumMod val="95000"/>
                    <a:lumOff val="5000"/>
                  </a:schemeClr>
                </a:solidFill>
                <a:latin typeface="+mn-lt"/>
              </a:rPr>
              <a:t> </a:t>
            </a:r>
            <a:r>
              <a:rPr lang="en-GB" sz="2200" dirty="0" smtClean="0">
                <a:solidFill>
                  <a:schemeClr val="tx1">
                    <a:lumMod val="95000"/>
                    <a:lumOff val="5000"/>
                  </a:schemeClr>
                </a:solidFill>
                <a:latin typeface="+mn-lt"/>
              </a:rPr>
              <a:t>times (</a:t>
            </a:r>
            <a:r>
              <a:rPr lang="en-GB" sz="2200" dirty="0" err="1" smtClean="0">
                <a:solidFill>
                  <a:schemeClr val="tx1">
                    <a:lumMod val="95000"/>
                    <a:lumOff val="5000"/>
                  </a:schemeClr>
                </a:solidFill>
                <a:latin typeface="+mn-lt"/>
              </a:rPr>
              <a:t>Rapanta</a:t>
            </a:r>
            <a:r>
              <a:rPr lang="en-GB" sz="2200" dirty="0" smtClean="0">
                <a:solidFill>
                  <a:schemeClr val="tx1">
                    <a:lumMod val="95000"/>
                    <a:lumOff val="5000"/>
                  </a:schemeClr>
                </a:solidFill>
                <a:latin typeface="+mn-lt"/>
              </a:rPr>
              <a:t>, </a:t>
            </a:r>
            <a:r>
              <a:rPr lang="en-GB" sz="2200" dirty="0" err="1" smtClean="0">
                <a:solidFill>
                  <a:schemeClr val="tx1">
                    <a:lumMod val="95000"/>
                    <a:lumOff val="5000"/>
                  </a:schemeClr>
                </a:solidFill>
                <a:latin typeface="+mn-lt"/>
              </a:rPr>
              <a:t>Botturi</a:t>
            </a:r>
            <a:r>
              <a:rPr lang="en-GB" sz="2200" dirty="0" smtClean="0">
                <a:solidFill>
                  <a:schemeClr val="tx1">
                    <a:lumMod val="95000"/>
                    <a:lumOff val="5000"/>
                  </a:schemeClr>
                </a:solidFill>
                <a:latin typeface="+mn-lt"/>
              </a:rPr>
              <a:t> et al, 2020). </a:t>
            </a:r>
            <a:endParaRPr lang="en-GB" sz="2200" dirty="0" smtClean="0">
              <a:solidFill>
                <a:schemeClr val="tx1">
                  <a:lumMod val="95000"/>
                  <a:lumOff val="5000"/>
                </a:schemeClr>
              </a:solidFill>
              <a:latin typeface="+mn-lt"/>
            </a:endParaRPr>
          </a:p>
        </p:txBody>
      </p:sp>
      <p:sp>
        <p:nvSpPr>
          <p:cNvPr id="7" name="Text Placeholder 6">
            <a:extLst>
              <a:ext uri="{FF2B5EF4-FFF2-40B4-BE49-F238E27FC236}">
                <a16:creationId xmlns="" xmlns:a16="http://schemas.microsoft.com/office/drawing/2014/main" id="{0881B506-C03A-2C40-B369-C7193E01A9B0}"/>
              </a:ext>
            </a:extLst>
          </p:cNvPr>
          <p:cNvSpPr>
            <a:spLocks noGrp="1"/>
          </p:cNvSpPr>
          <p:nvPr>
            <p:ph type="body" sz="quarter" idx="22"/>
          </p:nvPr>
        </p:nvSpPr>
        <p:spPr>
          <a:xfrm>
            <a:off x="7624381" y="3048598"/>
            <a:ext cx="12950031" cy="474850"/>
          </a:xfrm>
        </p:spPr>
        <p:txBody>
          <a:bodyPr/>
          <a:lstStyle/>
          <a:p>
            <a:r>
              <a:rPr lang="en-US" sz="2400" dirty="0" smtClean="0">
                <a:latin typeface="+mn-lt"/>
              </a:rPr>
              <a:t>Literature review </a:t>
            </a:r>
            <a:endParaRPr lang="en-US" sz="2400" dirty="0">
              <a:latin typeface="+mn-lt"/>
            </a:endParaRPr>
          </a:p>
        </p:txBody>
      </p:sp>
      <p:sp>
        <p:nvSpPr>
          <p:cNvPr id="8" name="Text Placeholder 7">
            <a:extLst>
              <a:ext uri="{FF2B5EF4-FFF2-40B4-BE49-F238E27FC236}">
                <a16:creationId xmlns="" xmlns:a16="http://schemas.microsoft.com/office/drawing/2014/main" id="{12C5563A-61B1-5B42-8673-58425B46C9C5}"/>
              </a:ext>
            </a:extLst>
          </p:cNvPr>
          <p:cNvSpPr>
            <a:spLocks noGrp="1"/>
          </p:cNvSpPr>
          <p:nvPr>
            <p:ph type="body" sz="quarter" idx="23"/>
          </p:nvPr>
        </p:nvSpPr>
        <p:spPr>
          <a:xfrm>
            <a:off x="7624381" y="14979650"/>
            <a:ext cx="12950031" cy="3667804"/>
          </a:xfrm>
        </p:spPr>
        <p:txBody>
          <a:bodyPr/>
          <a:lstStyle/>
          <a:p>
            <a:r>
              <a:rPr lang="en-GB" sz="2200" dirty="0" smtClean="0">
                <a:solidFill>
                  <a:schemeClr val="tx1">
                    <a:lumMod val="95000"/>
                    <a:lumOff val="5000"/>
                  </a:schemeClr>
                </a:solidFill>
              </a:rPr>
              <a:t>   </a:t>
            </a:r>
            <a:r>
              <a:rPr lang="en-GB" sz="2400" b="1" u="sng" dirty="0" smtClean="0">
                <a:solidFill>
                  <a:schemeClr val="tx1">
                    <a:lumMod val="95000"/>
                    <a:lumOff val="5000"/>
                  </a:schemeClr>
                </a:solidFill>
                <a:latin typeface="+mn-lt"/>
              </a:rPr>
              <a:t>Methodology </a:t>
            </a:r>
          </a:p>
          <a:p>
            <a:pPr>
              <a:buFont typeface="Arial" pitchFamily="34" charset="0"/>
              <a:buChar char="•"/>
            </a:pPr>
            <a:r>
              <a:rPr lang="en-GB" sz="2200" dirty="0" smtClean="0">
                <a:solidFill>
                  <a:schemeClr val="tx1">
                    <a:lumMod val="95000"/>
                    <a:lumOff val="5000"/>
                  </a:schemeClr>
                </a:solidFill>
                <a:latin typeface="+mn-lt"/>
              </a:rPr>
              <a:t>Social </a:t>
            </a:r>
            <a:r>
              <a:rPr lang="en-GB" sz="2200" dirty="0" smtClean="0">
                <a:solidFill>
                  <a:schemeClr val="tx1">
                    <a:lumMod val="95000"/>
                    <a:lumOff val="5000"/>
                  </a:schemeClr>
                </a:solidFill>
                <a:latin typeface="+mn-lt"/>
              </a:rPr>
              <a:t>media platform ‘survey monkey was used’ to create and pilot a questionnaire </a:t>
            </a:r>
            <a:r>
              <a:rPr lang="en-GB" sz="2200" dirty="0" smtClean="0">
                <a:solidFill>
                  <a:schemeClr val="tx1">
                    <a:lumMod val="95000"/>
                    <a:lumOff val="5000"/>
                  </a:schemeClr>
                </a:solidFill>
                <a:latin typeface="+mn-lt"/>
              </a:rPr>
              <a:t>.</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Quantitative approach was decided for primary </a:t>
            </a:r>
            <a:r>
              <a:rPr lang="en-GB" sz="2200" dirty="0" smtClean="0">
                <a:solidFill>
                  <a:schemeClr val="tx1">
                    <a:lumMod val="95000"/>
                    <a:lumOff val="5000"/>
                  </a:schemeClr>
                </a:solidFill>
                <a:latin typeface="+mn-lt"/>
              </a:rPr>
              <a:t>research.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Secondary research was a combination of online, journals and </a:t>
            </a:r>
            <a:r>
              <a:rPr lang="en-GB" sz="2200" dirty="0" smtClean="0">
                <a:solidFill>
                  <a:schemeClr val="tx1">
                    <a:lumMod val="95000"/>
                    <a:lumOff val="5000"/>
                  </a:schemeClr>
                </a:solidFill>
                <a:latin typeface="+mn-lt"/>
              </a:rPr>
              <a:t>textbooks. </a:t>
            </a:r>
            <a:endParaRPr lang="en-GB" sz="2200" dirty="0" smtClean="0">
              <a:solidFill>
                <a:schemeClr val="tx1">
                  <a:lumMod val="95000"/>
                  <a:lumOff val="5000"/>
                </a:schemeClr>
              </a:solidFill>
              <a:latin typeface="+mn-lt"/>
            </a:endParaRPr>
          </a:p>
          <a:p>
            <a:pPr>
              <a:buFont typeface="Arial" pitchFamily="34" charset="0"/>
              <a:buChar char="•"/>
            </a:pPr>
            <a:r>
              <a:rPr lang="en-GB" sz="2200" dirty="0" smtClean="0">
                <a:solidFill>
                  <a:schemeClr val="tx1">
                    <a:lumMod val="95000"/>
                    <a:lumOff val="5000"/>
                  </a:schemeClr>
                </a:solidFill>
                <a:latin typeface="+mn-lt"/>
              </a:rPr>
              <a:t>Wanted 110 responses, only gained 60. </a:t>
            </a:r>
          </a:p>
          <a:p>
            <a:pPr>
              <a:buFont typeface="Arial" pitchFamily="34" charset="0"/>
              <a:buChar char="•"/>
            </a:pPr>
            <a:r>
              <a:rPr lang="en-GB" sz="2200" dirty="0" smtClean="0">
                <a:solidFill>
                  <a:schemeClr val="tx1">
                    <a:lumMod val="95000"/>
                    <a:lumOff val="5000"/>
                  </a:schemeClr>
                </a:solidFill>
                <a:latin typeface="+mn-lt"/>
              </a:rPr>
              <a:t>Analysed findings using a comparison of graphs with the literature review. </a:t>
            </a:r>
          </a:p>
          <a:p>
            <a:r>
              <a:rPr lang="en-GB" sz="2800" dirty="0" smtClean="0">
                <a:solidFill>
                  <a:schemeClr val="tx1">
                    <a:lumMod val="95000"/>
                    <a:lumOff val="5000"/>
                  </a:schemeClr>
                </a:solidFill>
              </a:rPr>
              <a:t>	</a:t>
            </a:r>
            <a:endParaRPr lang="en-GB" sz="2800" dirty="0" smtClean="0"/>
          </a:p>
          <a:p>
            <a:endParaRPr lang="en-GB" sz="2800" dirty="0" smtClean="0">
              <a:solidFill>
                <a:schemeClr val="tx1">
                  <a:lumMod val="95000"/>
                  <a:lumOff val="5000"/>
                </a:schemeClr>
              </a:solidFill>
            </a:endParaRPr>
          </a:p>
        </p:txBody>
      </p:sp>
      <p:sp>
        <p:nvSpPr>
          <p:cNvPr id="10" name="Text Placeholder 9">
            <a:extLst>
              <a:ext uri="{FF2B5EF4-FFF2-40B4-BE49-F238E27FC236}">
                <a16:creationId xmlns="" xmlns:a16="http://schemas.microsoft.com/office/drawing/2014/main" id="{8C7BB0FA-CE44-4F48-A064-E471534EDD40}"/>
              </a:ext>
            </a:extLst>
          </p:cNvPr>
          <p:cNvSpPr>
            <a:spLocks noGrp="1"/>
          </p:cNvSpPr>
          <p:nvPr>
            <p:ph type="body" sz="quarter" idx="25"/>
          </p:nvPr>
        </p:nvSpPr>
        <p:spPr>
          <a:xfrm>
            <a:off x="19227022" y="10549230"/>
            <a:ext cx="6279386" cy="474850"/>
          </a:xfrm>
        </p:spPr>
        <p:txBody>
          <a:bodyPr/>
          <a:lstStyle/>
          <a:p>
            <a:r>
              <a:rPr lang="en-US" sz="2400" dirty="0" smtClean="0"/>
              <a:t>Conclusion </a:t>
            </a:r>
            <a:endParaRPr lang="en-US" sz="2400" dirty="0"/>
          </a:p>
        </p:txBody>
      </p:sp>
      <p:sp>
        <p:nvSpPr>
          <p:cNvPr id="11" name="Text Placeholder 10">
            <a:extLst>
              <a:ext uri="{FF2B5EF4-FFF2-40B4-BE49-F238E27FC236}">
                <a16:creationId xmlns="" xmlns:a16="http://schemas.microsoft.com/office/drawing/2014/main" id="{147517C9-D6E0-7443-9AD2-47126A4807AC}"/>
              </a:ext>
            </a:extLst>
          </p:cNvPr>
          <p:cNvSpPr>
            <a:spLocks noGrp="1"/>
          </p:cNvSpPr>
          <p:nvPr>
            <p:ph type="body" sz="quarter" idx="26"/>
          </p:nvPr>
        </p:nvSpPr>
        <p:spPr>
          <a:xfrm>
            <a:off x="19227022" y="10973389"/>
            <a:ext cx="6279386" cy="2295121"/>
          </a:xfrm>
        </p:spPr>
        <p:txBody>
          <a:bodyPr/>
          <a:lstStyle/>
          <a:p>
            <a:r>
              <a:rPr lang="en-US" sz="2200" dirty="0" smtClean="0"/>
              <a:t>   </a:t>
            </a:r>
            <a:r>
              <a:rPr lang="en-US" sz="2200" dirty="0" smtClean="0">
                <a:latin typeface="+mn-lt"/>
              </a:rPr>
              <a:t>Although </a:t>
            </a:r>
            <a:r>
              <a:rPr lang="en-US" sz="2200" dirty="0" smtClean="0">
                <a:latin typeface="+mn-lt"/>
              </a:rPr>
              <a:t>it was a mixed response from the literature review findings and the questionnaire findings, it was difficult to pin point one. Generally all answers gathered in both primary and secondary research were mixed opinions for and against the given research </a:t>
            </a:r>
            <a:r>
              <a:rPr lang="en-US" sz="2200" dirty="0" smtClean="0">
                <a:latin typeface="+mn-lt"/>
              </a:rPr>
              <a:t>question.</a:t>
            </a:r>
            <a:endParaRPr lang="en-US" sz="2200" dirty="0">
              <a:latin typeface="+mn-lt"/>
            </a:endParaRPr>
          </a:p>
        </p:txBody>
      </p:sp>
      <p:sp>
        <p:nvSpPr>
          <p:cNvPr id="12" name="Text Placeholder 11">
            <a:extLst>
              <a:ext uri="{FF2B5EF4-FFF2-40B4-BE49-F238E27FC236}">
                <a16:creationId xmlns="" xmlns:a16="http://schemas.microsoft.com/office/drawing/2014/main" id="{642CA171-A23A-334C-82C9-5E696411C6FC}"/>
              </a:ext>
            </a:extLst>
          </p:cNvPr>
          <p:cNvSpPr>
            <a:spLocks noGrp="1"/>
          </p:cNvSpPr>
          <p:nvPr>
            <p:ph type="body" sz="quarter" idx="27"/>
          </p:nvPr>
        </p:nvSpPr>
        <p:spPr>
          <a:xfrm>
            <a:off x="18414125" y="13222344"/>
            <a:ext cx="6279386" cy="474850"/>
          </a:xfrm>
        </p:spPr>
        <p:txBody>
          <a:bodyPr/>
          <a:lstStyle/>
          <a:p>
            <a:r>
              <a:rPr lang="en-US" sz="2400" dirty="0" smtClean="0">
                <a:latin typeface="+mn-lt"/>
              </a:rPr>
              <a:t>References </a:t>
            </a:r>
            <a:endParaRPr lang="en-US" sz="2400" dirty="0">
              <a:latin typeface="+mn-lt"/>
            </a:endParaRPr>
          </a:p>
        </p:txBody>
      </p:sp>
      <p:sp>
        <p:nvSpPr>
          <p:cNvPr id="15" name="Text Placeholder 14">
            <a:extLst>
              <a:ext uri="{FF2B5EF4-FFF2-40B4-BE49-F238E27FC236}">
                <a16:creationId xmlns="" xmlns:a16="http://schemas.microsoft.com/office/drawing/2014/main" id="{76EEBB0A-97F2-BB4D-9503-0F99337FC90D}"/>
              </a:ext>
            </a:extLst>
          </p:cNvPr>
          <p:cNvSpPr>
            <a:spLocks noGrp="1"/>
          </p:cNvSpPr>
          <p:nvPr>
            <p:ph type="body" sz="quarter" idx="30"/>
          </p:nvPr>
        </p:nvSpPr>
        <p:spPr>
          <a:xfrm>
            <a:off x="18414125" y="13697194"/>
            <a:ext cx="8168552" cy="4363379"/>
          </a:xfrm>
        </p:spPr>
        <p:txBody>
          <a:bodyPr/>
          <a:lstStyle/>
          <a:p>
            <a:pPr>
              <a:buFont typeface="Arial" pitchFamily="34" charset="0"/>
              <a:buChar char="•"/>
            </a:pPr>
            <a:r>
              <a:rPr lang="en-GB" sz="2000" dirty="0" err="1" smtClean="0">
                <a:latin typeface="+mn-lt"/>
              </a:rPr>
              <a:t>Rapanta</a:t>
            </a:r>
            <a:r>
              <a:rPr lang="en-GB" sz="2000" dirty="0" smtClean="0">
                <a:latin typeface="+mn-lt"/>
              </a:rPr>
              <a:t>, C., </a:t>
            </a:r>
            <a:r>
              <a:rPr lang="en-GB" sz="2000" dirty="0" err="1" smtClean="0">
                <a:latin typeface="+mn-lt"/>
              </a:rPr>
              <a:t>Botturi</a:t>
            </a:r>
            <a:r>
              <a:rPr lang="en-GB" sz="2000" dirty="0" smtClean="0">
                <a:latin typeface="+mn-lt"/>
              </a:rPr>
              <a:t>, L., Goodyear, P., </a:t>
            </a:r>
            <a:r>
              <a:rPr lang="en-GB" sz="2000" dirty="0" err="1" smtClean="0">
                <a:latin typeface="+mn-lt"/>
              </a:rPr>
              <a:t>Guàrdia</a:t>
            </a:r>
            <a:r>
              <a:rPr lang="en-GB" sz="2000" dirty="0" smtClean="0">
                <a:latin typeface="+mn-lt"/>
              </a:rPr>
              <a:t>, L. and </a:t>
            </a:r>
            <a:r>
              <a:rPr lang="en-GB" sz="2000" dirty="0" err="1" smtClean="0">
                <a:latin typeface="+mn-lt"/>
              </a:rPr>
              <a:t>Koole</a:t>
            </a:r>
            <a:r>
              <a:rPr lang="en-GB" sz="2000" dirty="0" smtClean="0">
                <a:latin typeface="+mn-lt"/>
              </a:rPr>
              <a:t>, M., 2020. Online university teaching during and after the Covid-19 crisis: Refocusing teacher presence and learning activity. </a:t>
            </a:r>
            <a:r>
              <a:rPr lang="en-GB" sz="2000" dirty="0" err="1" smtClean="0">
                <a:latin typeface="+mn-lt"/>
              </a:rPr>
              <a:t>Postdigital</a:t>
            </a:r>
            <a:r>
              <a:rPr lang="en-GB" sz="2000" dirty="0" smtClean="0">
                <a:latin typeface="+mn-lt"/>
              </a:rPr>
              <a:t> Science and Education, 2(3), pp.923-945.</a:t>
            </a:r>
          </a:p>
          <a:p>
            <a:pPr>
              <a:buFont typeface="Arial" pitchFamily="34" charset="0"/>
              <a:buChar char="•"/>
            </a:pPr>
            <a:endParaRPr lang="en-US" sz="2000" dirty="0" smtClean="0">
              <a:latin typeface="+mn-lt"/>
            </a:endParaRPr>
          </a:p>
          <a:p>
            <a:pPr>
              <a:buFont typeface="Arial" pitchFamily="34" charset="0"/>
              <a:buChar char="•"/>
            </a:pPr>
            <a:r>
              <a:rPr lang="en-GB" sz="2000" dirty="0" err="1" smtClean="0">
                <a:latin typeface="+mn-lt"/>
              </a:rPr>
              <a:t>laVelle</a:t>
            </a:r>
            <a:r>
              <a:rPr lang="en-GB" sz="2000" dirty="0" smtClean="0">
                <a:latin typeface="+mn-lt"/>
              </a:rPr>
              <a:t>, L., Newman, S., Montgomery, C. and Hyatt, D., 2020. Initial teacher education in England and the Covid-19 pandemic: challenges and opportunities. Journal of Education for Teaching, 46(4), pp.596-608.</a:t>
            </a:r>
          </a:p>
          <a:p>
            <a:pPr>
              <a:buFont typeface="Arial" pitchFamily="34" charset="0"/>
              <a:buChar char="•"/>
            </a:pPr>
            <a:r>
              <a:rPr lang="en-GB" sz="2000" dirty="0" err="1" smtClean="0">
                <a:latin typeface="+mn-lt"/>
              </a:rPr>
              <a:t>Neves</a:t>
            </a:r>
            <a:r>
              <a:rPr lang="en-GB" sz="2000" dirty="0" smtClean="0">
                <a:latin typeface="+mn-lt"/>
              </a:rPr>
              <a:t>, J., 2018.UK engagement </a:t>
            </a:r>
            <a:r>
              <a:rPr lang="en-GB" sz="2000" dirty="0" err="1" smtClean="0">
                <a:latin typeface="+mn-lt"/>
              </a:rPr>
              <a:t>survey.Sector</a:t>
            </a:r>
            <a:r>
              <a:rPr lang="en-GB" sz="2000" dirty="0" smtClean="0">
                <a:latin typeface="+mn-lt"/>
              </a:rPr>
              <a:t> Results Report accessible here: www.advance-he. ac. </a:t>
            </a:r>
            <a:r>
              <a:rPr lang="en-GB" sz="2000" dirty="0" err="1" smtClean="0">
                <a:latin typeface="+mn-lt"/>
              </a:rPr>
              <a:t>uk</a:t>
            </a:r>
            <a:r>
              <a:rPr lang="en-GB" sz="2000" dirty="0" smtClean="0">
                <a:latin typeface="+mn-lt"/>
              </a:rPr>
              <a:t>/sites/default/files/2019-05/Advance_HE_UKES_2018_sector_results_ report_0. </a:t>
            </a:r>
            <a:r>
              <a:rPr lang="en-GB" sz="2000" dirty="0" err="1" smtClean="0">
                <a:latin typeface="+mn-lt"/>
              </a:rPr>
              <a:t>pdf</a:t>
            </a:r>
            <a:r>
              <a:rPr lang="en-GB" sz="2000" dirty="0" smtClean="0">
                <a:latin typeface="+mn-lt"/>
              </a:rPr>
              <a:t> (accessed 17 August 2019).</a:t>
            </a:r>
          </a:p>
          <a:p>
            <a:endParaRPr lang="en-US" dirty="0"/>
          </a:p>
        </p:txBody>
      </p:sp>
      <p:sp>
        <p:nvSpPr>
          <p:cNvPr id="17" name="Text Placeholder 16">
            <a:extLst>
              <a:ext uri="{FF2B5EF4-FFF2-40B4-BE49-F238E27FC236}">
                <a16:creationId xmlns="" xmlns:a16="http://schemas.microsoft.com/office/drawing/2014/main" id="{8DAA9FB2-50E5-044B-A16F-C0B51F3876DB}"/>
              </a:ext>
            </a:extLst>
          </p:cNvPr>
          <p:cNvSpPr>
            <a:spLocks noGrp="1"/>
          </p:cNvSpPr>
          <p:nvPr>
            <p:ph type="body" sz="quarter" idx="184"/>
          </p:nvPr>
        </p:nvSpPr>
        <p:spPr>
          <a:xfrm>
            <a:off x="3662362" y="2113782"/>
            <a:ext cx="20107276" cy="634555"/>
          </a:xfrm>
        </p:spPr>
        <p:txBody>
          <a:bodyPr/>
          <a:lstStyle/>
          <a:p>
            <a:r>
              <a:rPr lang="en-US" dirty="0" smtClean="0"/>
              <a:t>By </a:t>
            </a:r>
            <a:r>
              <a:rPr lang="en-US" dirty="0" err="1" smtClean="0"/>
              <a:t>Carly</a:t>
            </a:r>
            <a:r>
              <a:rPr lang="en-US" dirty="0" smtClean="0"/>
              <a:t> Edwards. 1811705 - University of Wales Trinity Saint David </a:t>
            </a:r>
            <a:endParaRPr lang="en-US" dirty="0"/>
          </a:p>
        </p:txBody>
      </p:sp>
      <p:sp>
        <p:nvSpPr>
          <p:cNvPr id="18" name="Text Placeholder 17">
            <a:extLst>
              <a:ext uri="{FF2B5EF4-FFF2-40B4-BE49-F238E27FC236}">
                <a16:creationId xmlns="" xmlns:a16="http://schemas.microsoft.com/office/drawing/2014/main" id="{26B7975B-2E99-5541-9B38-63F9BB8D743C}"/>
              </a:ext>
            </a:extLst>
          </p:cNvPr>
          <p:cNvSpPr>
            <a:spLocks noGrp="1"/>
          </p:cNvSpPr>
          <p:nvPr>
            <p:ph type="body" sz="quarter" idx="185"/>
          </p:nvPr>
        </p:nvSpPr>
        <p:spPr>
          <a:xfrm>
            <a:off x="3548042" y="253635"/>
            <a:ext cx="20221596" cy="1542869"/>
          </a:xfrm>
        </p:spPr>
        <p:txBody>
          <a:bodyPr>
            <a:noAutofit/>
          </a:bodyPr>
          <a:lstStyle/>
          <a:p>
            <a:r>
              <a:rPr lang="en-US" sz="3600" dirty="0" smtClean="0"/>
              <a:t>An examination on the impact Covid-19 has had on university students since the start of the </a:t>
            </a:r>
          </a:p>
          <a:p>
            <a:r>
              <a:rPr lang="en-US" sz="3600" dirty="0" smtClean="0"/>
              <a:t>Global Pandemic to identify if student engagement has increased or decreased from a student’s perceptive. </a:t>
            </a:r>
            <a:endParaRPr lang="en-US" sz="3600" dirty="0"/>
          </a:p>
        </p:txBody>
      </p:sp>
      <p:sp>
        <p:nvSpPr>
          <p:cNvPr id="19" name="Rectangle 18"/>
          <p:cNvSpPr/>
          <p:nvPr/>
        </p:nvSpPr>
        <p:spPr>
          <a:xfrm>
            <a:off x="642556" y="8790361"/>
            <a:ext cx="6599422" cy="7540526"/>
          </a:xfrm>
          <a:prstGeom prst="rect">
            <a:avLst/>
          </a:prstGeom>
        </p:spPr>
        <p:txBody>
          <a:bodyPr wrap="square">
            <a:spAutoFit/>
          </a:bodyPr>
          <a:lstStyle/>
          <a:p>
            <a:pPr indent="490987" algn="just" defTabSz="981974" fontAlgn="base">
              <a:spcBef>
                <a:spcPct val="0"/>
              </a:spcBef>
              <a:spcAft>
                <a:spcPct val="0"/>
              </a:spcAft>
            </a:pPr>
            <a:r>
              <a:rPr lang="en-GB" sz="2200" b="1" dirty="0" smtClean="0">
                <a:solidFill>
                  <a:schemeClr val="tx1">
                    <a:lumMod val="95000"/>
                    <a:lumOff val="5000"/>
                  </a:schemeClr>
                </a:solidFill>
                <a:ea typeface="Calibri" pitchFamily="34" charset="0"/>
                <a:cs typeface="Times New Roman" pitchFamily="18" charset="0"/>
              </a:rPr>
              <a:t>Aims </a:t>
            </a:r>
          </a:p>
          <a:p>
            <a:pPr indent="490987" algn="just" defTabSz="981974" fontAlgn="base">
              <a:spcBef>
                <a:spcPct val="0"/>
              </a:spcBef>
              <a:spcAft>
                <a:spcPct val="0"/>
              </a:spcAft>
              <a:buFont typeface="Arial" pitchFamily="34" charset="0"/>
              <a:buChar char="•"/>
            </a:pPr>
            <a:r>
              <a:rPr lang="en-GB" sz="2200" dirty="0" smtClean="0">
                <a:solidFill>
                  <a:schemeClr val="tx1">
                    <a:lumMod val="95000"/>
                    <a:lumOff val="5000"/>
                  </a:schemeClr>
                </a:solidFill>
                <a:ea typeface="Calibri" pitchFamily="34" charset="0"/>
                <a:cs typeface="Times New Roman" pitchFamily="18" charset="0"/>
              </a:rPr>
              <a:t>The study aims at examining the impact of Covid-19 on university students since its onset to determine how student engagement has increased or decreased as a result of the impact caused. Informed by this aim, the study will also have several objectives highlighted below.</a:t>
            </a:r>
            <a:endParaRPr lang="en-GB" sz="2200" b="1" dirty="0" smtClean="0">
              <a:solidFill>
                <a:schemeClr val="tx1">
                  <a:lumMod val="95000"/>
                  <a:lumOff val="5000"/>
                </a:schemeClr>
              </a:solidFill>
              <a:ea typeface="Times New Roman" pitchFamily="18" charset="0"/>
              <a:cs typeface="Times New Roman" pitchFamily="18" charset="0"/>
            </a:endParaRPr>
          </a:p>
          <a:p>
            <a:pPr indent="490987" algn="just" defTabSz="981974" eaLnBrk="0" fontAlgn="base" hangingPunct="0">
              <a:spcBef>
                <a:spcPct val="0"/>
              </a:spcBef>
              <a:spcAft>
                <a:spcPct val="0"/>
              </a:spcAft>
            </a:pPr>
            <a:r>
              <a:rPr lang="en-GB" sz="2200" b="1" dirty="0" smtClean="0" bmk="">
                <a:solidFill>
                  <a:schemeClr val="tx1">
                    <a:lumMod val="95000"/>
                    <a:lumOff val="5000"/>
                  </a:schemeClr>
                </a:solidFill>
                <a:ea typeface="Times New Roman" pitchFamily="18" charset="0"/>
                <a:cs typeface="Times New Roman" pitchFamily="18" charset="0"/>
              </a:rPr>
              <a:t> </a:t>
            </a:r>
            <a:r>
              <a:rPr lang="en-GB" sz="2200" b="1" dirty="0" smtClean="0" bmk="">
                <a:solidFill>
                  <a:schemeClr val="tx1">
                    <a:lumMod val="95000"/>
                    <a:lumOff val="5000"/>
                  </a:schemeClr>
                </a:solidFill>
                <a:ea typeface="Times New Roman" pitchFamily="18" charset="0"/>
                <a:cs typeface="Times New Roman" pitchFamily="18" charset="0"/>
              </a:rPr>
              <a:t>Research Objectives</a:t>
            </a:r>
            <a:endParaRPr lang="en-GB" sz="2200" b="1" dirty="0" smtClean="0">
              <a:solidFill>
                <a:schemeClr val="tx1">
                  <a:lumMod val="95000"/>
                  <a:lumOff val="5000"/>
                </a:schemeClr>
              </a:solidFill>
              <a:ea typeface="Times New Roman" pitchFamily="18" charset="0"/>
              <a:cs typeface="Times New Roman" pitchFamily="18" charset="0"/>
            </a:endParaRPr>
          </a:p>
          <a:p>
            <a:pPr algn="just" defTabSz="981974" eaLnBrk="0" fontAlgn="base" hangingPunct="0">
              <a:spcBef>
                <a:spcPct val="0"/>
              </a:spcBef>
              <a:spcAft>
                <a:spcPct val="0"/>
              </a:spcAft>
              <a:buFont typeface="Arial" pitchFamily="34" charset="0"/>
              <a:buChar char="•"/>
            </a:pPr>
            <a:r>
              <a:rPr lang="en-GB" sz="2200" dirty="0" smtClean="0">
                <a:solidFill>
                  <a:schemeClr val="tx1">
                    <a:lumMod val="95000"/>
                    <a:lumOff val="5000"/>
                  </a:schemeClr>
                </a:solidFill>
                <a:ea typeface="Calibri" pitchFamily="34" charset="0"/>
                <a:cs typeface="Times New Roman" pitchFamily="18" charset="0"/>
              </a:rPr>
              <a:t>To examine students’ experience in the university since the onset of Covid-19 in terms of the perceived impact of the pandemic and how the resulting impact has influenced the increase or the decrease of student engagement.</a:t>
            </a:r>
            <a:endParaRPr lang="en-GB" sz="2200" dirty="0" smtClean="0">
              <a:solidFill>
                <a:schemeClr val="tx1">
                  <a:lumMod val="95000"/>
                  <a:lumOff val="5000"/>
                </a:schemeClr>
              </a:solidFill>
              <a:cs typeface="Arial" pitchFamily="34" charset="0"/>
            </a:endParaRPr>
          </a:p>
          <a:p>
            <a:pPr algn="just" defTabSz="981974" eaLnBrk="0" fontAlgn="base" hangingPunct="0">
              <a:spcBef>
                <a:spcPct val="0"/>
              </a:spcBef>
              <a:spcAft>
                <a:spcPct val="0"/>
              </a:spcAft>
              <a:buFont typeface="Arial" pitchFamily="34" charset="0"/>
              <a:buChar char="•"/>
            </a:pPr>
            <a:r>
              <a:rPr lang="en-GB" sz="2200" dirty="0" smtClean="0">
                <a:solidFill>
                  <a:schemeClr val="tx1">
                    <a:lumMod val="95000"/>
                    <a:lumOff val="5000"/>
                  </a:schemeClr>
                </a:solidFill>
                <a:ea typeface="Calibri" pitchFamily="34" charset="0"/>
                <a:cs typeface="Times New Roman" pitchFamily="18" charset="0"/>
              </a:rPr>
              <a:t>To critically analyse the experience of university students regarding online learning, blended learning as well as face-to-face learning. </a:t>
            </a:r>
            <a:endParaRPr lang="en-GB" sz="2200" dirty="0" smtClean="0">
              <a:solidFill>
                <a:schemeClr val="tx1">
                  <a:lumMod val="95000"/>
                  <a:lumOff val="5000"/>
                </a:schemeClr>
              </a:solidFill>
              <a:cs typeface="Arial" pitchFamily="34" charset="0"/>
            </a:endParaRPr>
          </a:p>
          <a:p>
            <a:pPr algn="just" defTabSz="981974" eaLnBrk="0" fontAlgn="base" hangingPunct="0">
              <a:spcBef>
                <a:spcPct val="0"/>
              </a:spcBef>
              <a:spcAft>
                <a:spcPct val="0"/>
              </a:spcAft>
              <a:buFont typeface="Arial" pitchFamily="34" charset="0"/>
              <a:buChar char="•"/>
            </a:pPr>
            <a:r>
              <a:rPr lang="en-GB" sz="2200" dirty="0" smtClean="0">
                <a:solidFill>
                  <a:schemeClr val="tx1">
                    <a:lumMod val="95000"/>
                    <a:lumOff val="5000"/>
                  </a:schemeClr>
                </a:solidFill>
                <a:ea typeface="Calibri" pitchFamily="34" charset="0"/>
                <a:cs typeface="Times New Roman" pitchFamily="18" charset="0"/>
              </a:rPr>
              <a:t>To explore the knowledge of university learners concerning blended learning.</a:t>
            </a:r>
            <a:endParaRPr lang="en-GB" sz="2200" dirty="0" smtClean="0">
              <a:solidFill>
                <a:schemeClr val="tx1">
                  <a:lumMod val="95000"/>
                  <a:lumOff val="5000"/>
                </a:schemeClr>
              </a:solidFill>
              <a:cs typeface="Arial" pitchFamily="34" charset="0"/>
            </a:endParaRPr>
          </a:p>
          <a:p>
            <a:pPr algn="just" defTabSz="981974" eaLnBrk="0" fontAlgn="base" hangingPunct="0">
              <a:spcBef>
                <a:spcPct val="0"/>
              </a:spcBef>
              <a:spcAft>
                <a:spcPct val="0"/>
              </a:spcAft>
              <a:buFont typeface="Arial" pitchFamily="34" charset="0"/>
              <a:buChar char="•"/>
            </a:pPr>
            <a:r>
              <a:rPr lang="en-GB" sz="2200" dirty="0" smtClean="0">
                <a:solidFill>
                  <a:schemeClr val="tx1">
                    <a:lumMod val="95000"/>
                    <a:lumOff val="5000"/>
                  </a:schemeClr>
                </a:solidFill>
                <a:ea typeface="Calibri" pitchFamily="34" charset="0"/>
                <a:cs typeface="Times New Roman" pitchFamily="18" charset="0"/>
              </a:rPr>
              <a:t>To assess the level of student engagement pre and post the global pandemic of Covid-19.</a:t>
            </a:r>
            <a:endParaRPr lang="en-GB" sz="2200" dirty="0" smtClean="0">
              <a:solidFill>
                <a:schemeClr val="tx1">
                  <a:lumMod val="95000"/>
                  <a:lumOff val="5000"/>
                </a:schemeClr>
              </a:solidFill>
              <a:cs typeface="Arial" pitchFamily="34" charset="0"/>
            </a:endParaRPr>
          </a:p>
          <a:p>
            <a:pPr algn="just" defTabSz="981974" eaLnBrk="0" fontAlgn="base" hangingPunct="0">
              <a:spcBef>
                <a:spcPct val="0"/>
              </a:spcBef>
              <a:spcAft>
                <a:spcPct val="0"/>
              </a:spcAft>
              <a:buFont typeface="Arial" pitchFamily="34" charset="0"/>
              <a:buChar char="•"/>
            </a:pPr>
            <a:r>
              <a:rPr lang="en-GB" sz="2200" dirty="0" smtClean="0">
                <a:solidFill>
                  <a:schemeClr val="tx1">
                    <a:lumMod val="95000"/>
                    <a:lumOff val="5000"/>
                  </a:schemeClr>
                </a:solidFill>
                <a:ea typeface="Calibri" pitchFamily="34" charset="0"/>
                <a:cs typeface="Times New Roman" pitchFamily="18" charset="0"/>
              </a:rPr>
              <a:t>To make reliable and useful recommendations that are well informed by the results obtained from the primary as well as secondary research of this dissertation. </a:t>
            </a:r>
            <a:endParaRPr lang="en-GB" sz="2200" dirty="0">
              <a:solidFill>
                <a:schemeClr val="tx1">
                  <a:lumMod val="95000"/>
                  <a:lumOff val="5000"/>
                </a:schemeClr>
              </a:solidFill>
              <a:cs typeface="Arial" pitchFamily="34" charset="0"/>
            </a:endParaRPr>
          </a:p>
        </p:txBody>
      </p:sp>
      <p:pic>
        <p:nvPicPr>
          <p:cNvPr id="21" name="Picture 20"/>
          <p:cNvPicPr/>
          <p:nvPr/>
        </p:nvPicPr>
        <p:blipFill>
          <a:blip r:embed="rId3"/>
          <a:srcRect l="13200" t="14286" r="27982" b="23809"/>
          <a:stretch>
            <a:fillRect/>
          </a:stretch>
        </p:blipFill>
        <p:spPr bwMode="auto">
          <a:xfrm>
            <a:off x="8418998" y="10487996"/>
            <a:ext cx="3043315" cy="1857388"/>
          </a:xfrm>
          <a:prstGeom prst="rect">
            <a:avLst/>
          </a:prstGeom>
          <a:noFill/>
          <a:ln w="9525">
            <a:noFill/>
            <a:miter lim="800000"/>
            <a:headEnd/>
            <a:tailEnd/>
          </a:ln>
        </p:spPr>
      </p:pic>
      <p:pic>
        <p:nvPicPr>
          <p:cNvPr id="22" name="Picture 21"/>
          <p:cNvPicPr/>
          <p:nvPr/>
        </p:nvPicPr>
        <p:blipFill>
          <a:blip r:embed="rId4"/>
          <a:srcRect l="15014" t="22735" r="14440" b="9365"/>
          <a:stretch>
            <a:fillRect/>
          </a:stretch>
        </p:blipFill>
        <p:spPr bwMode="auto">
          <a:xfrm>
            <a:off x="8418998" y="12345384"/>
            <a:ext cx="3071834" cy="2071702"/>
          </a:xfrm>
          <a:prstGeom prst="rect">
            <a:avLst/>
          </a:prstGeom>
          <a:noFill/>
          <a:ln w="9525">
            <a:noFill/>
            <a:miter lim="800000"/>
            <a:headEnd/>
            <a:tailEnd/>
          </a:ln>
        </p:spPr>
      </p:pic>
      <p:pic>
        <p:nvPicPr>
          <p:cNvPr id="23" name="Picture 22"/>
          <p:cNvPicPr/>
          <p:nvPr/>
        </p:nvPicPr>
        <p:blipFill>
          <a:blip r:embed="rId5" cstate="print"/>
          <a:srcRect l="13514" t="12684" r="21166" b="33409"/>
          <a:stretch>
            <a:fillRect/>
          </a:stretch>
        </p:blipFill>
        <p:spPr bwMode="auto">
          <a:xfrm>
            <a:off x="12622029" y="10657430"/>
            <a:ext cx="2857520" cy="1794096"/>
          </a:xfrm>
          <a:prstGeom prst="rect">
            <a:avLst/>
          </a:prstGeom>
          <a:noFill/>
          <a:ln w="9525">
            <a:noFill/>
            <a:miter lim="800000"/>
            <a:headEnd/>
            <a:tailEnd/>
          </a:ln>
        </p:spPr>
      </p:pic>
      <p:pic>
        <p:nvPicPr>
          <p:cNvPr id="24" name="Picture 23"/>
          <p:cNvPicPr/>
          <p:nvPr/>
        </p:nvPicPr>
        <p:blipFill>
          <a:blip r:embed="rId6" cstate="print"/>
          <a:srcRect l="12760" t="18714" r="20233" b="6059"/>
          <a:stretch>
            <a:fillRect/>
          </a:stretch>
        </p:blipFill>
        <p:spPr bwMode="auto">
          <a:xfrm>
            <a:off x="12622027" y="12661343"/>
            <a:ext cx="2857522" cy="2071702"/>
          </a:xfrm>
          <a:prstGeom prst="rect">
            <a:avLst/>
          </a:prstGeom>
          <a:noFill/>
          <a:ln w="9525">
            <a:noFill/>
            <a:miter lim="800000"/>
            <a:headEnd/>
            <a:tailEnd/>
          </a:ln>
        </p:spPr>
      </p:pic>
      <p:sp>
        <p:nvSpPr>
          <p:cNvPr id="25" name="Rectangle 24"/>
          <p:cNvSpPr/>
          <p:nvPr/>
        </p:nvSpPr>
        <p:spPr>
          <a:xfrm>
            <a:off x="20073622" y="3286024"/>
            <a:ext cx="6509054" cy="7201972"/>
          </a:xfrm>
          <a:prstGeom prst="rect">
            <a:avLst/>
          </a:prstGeom>
        </p:spPr>
        <p:txBody>
          <a:bodyPr wrap="square">
            <a:spAutoFit/>
          </a:bodyPr>
          <a:lstStyle/>
          <a:p>
            <a:r>
              <a:rPr lang="en-GB" sz="1800" dirty="0" smtClean="0">
                <a:solidFill>
                  <a:schemeClr val="tx1">
                    <a:lumMod val="95000"/>
                    <a:lumOff val="5000"/>
                  </a:schemeClr>
                </a:solidFill>
              </a:rPr>
              <a:t> </a:t>
            </a:r>
            <a:r>
              <a:rPr lang="en-GB" sz="2400" b="1" u="sng" dirty="0" smtClean="0">
                <a:solidFill>
                  <a:schemeClr val="tx1">
                    <a:lumMod val="95000"/>
                    <a:lumOff val="5000"/>
                  </a:schemeClr>
                </a:solidFill>
              </a:rPr>
              <a:t>Fi</a:t>
            </a:r>
            <a:r>
              <a:rPr lang="en-GB" sz="2400" u="sng" dirty="0" smtClean="0">
                <a:solidFill>
                  <a:schemeClr val="tx1">
                    <a:lumMod val="95000"/>
                    <a:lumOff val="5000"/>
                  </a:schemeClr>
                </a:solidFill>
              </a:rPr>
              <a:t>ndings and analysis </a:t>
            </a:r>
          </a:p>
          <a:p>
            <a:pPr>
              <a:buFont typeface="Arial" pitchFamily="34" charset="0"/>
              <a:buChar char="•"/>
              <a:defRPr/>
            </a:pPr>
            <a:r>
              <a:rPr lang="en-GB" sz="2200" dirty="0" smtClean="0">
                <a:solidFill>
                  <a:schemeClr val="tx1">
                    <a:lumMod val="95000"/>
                    <a:lumOff val="5000"/>
                  </a:schemeClr>
                </a:solidFill>
              </a:rPr>
              <a:t>figure one’s main findings most popular answer is that their course has been delivered online, with percentages being 42.50% stating online, 42.50% stating blended learning and a small 15% stating online and class based. </a:t>
            </a:r>
          </a:p>
          <a:p>
            <a:pPr>
              <a:buFont typeface="Arial" pitchFamily="34" charset="0"/>
              <a:buChar char="•"/>
            </a:pPr>
            <a:endParaRPr lang="en-GB" sz="2200" dirty="0" smtClean="0">
              <a:solidFill>
                <a:schemeClr val="tx1">
                  <a:lumMod val="95000"/>
                  <a:lumOff val="5000"/>
                </a:schemeClr>
              </a:solidFill>
            </a:endParaRPr>
          </a:p>
          <a:p>
            <a:pPr>
              <a:buFont typeface="Arial" pitchFamily="34" charset="0"/>
              <a:buChar char="•"/>
            </a:pPr>
            <a:r>
              <a:rPr lang="en-GB" sz="2200" dirty="0" smtClean="0">
                <a:solidFill>
                  <a:schemeClr val="tx1">
                    <a:lumMod val="95000"/>
                    <a:lumOff val="5000"/>
                  </a:schemeClr>
                </a:solidFill>
              </a:rPr>
              <a:t>Figure two has shown that the most popular answer from individuals was ‘dissatisfied’ with delivery of their course. Secondly, ‘very dissatisfied’ however, a close number of students stated they felt ‘ok’ with this. </a:t>
            </a:r>
          </a:p>
          <a:p>
            <a:pPr>
              <a:buFont typeface="Arial" pitchFamily="34" charset="0"/>
              <a:buChar char="•"/>
            </a:pPr>
            <a:endParaRPr lang="en-GB" sz="2200" dirty="0" smtClean="0">
              <a:solidFill>
                <a:schemeClr val="tx1">
                  <a:lumMod val="95000"/>
                  <a:lumOff val="5000"/>
                </a:schemeClr>
              </a:solidFill>
            </a:endParaRPr>
          </a:p>
          <a:p>
            <a:pPr>
              <a:buFont typeface="Arial" pitchFamily="34" charset="0"/>
              <a:buChar char="•"/>
            </a:pPr>
            <a:r>
              <a:rPr lang="en-GB" sz="2200" dirty="0" smtClean="0">
                <a:solidFill>
                  <a:schemeClr val="tx1">
                    <a:lumMod val="95000"/>
                    <a:lumOff val="5000"/>
                  </a:schemeClr>
                </a:solidFill>
              </a:rPr>
              <a:t>Figure three shows individuals knowledge on the term blended learning. In terms of percentages, 72.5% reported they knew the meaning whereas, 27.5% stated they did not. </a:t>
            </a:r>
          </a:p>
          <a:p>
            <a:pPr>
              <a:buFont typeface="Arial" pitchFamily="34" charset="0"/>
              <a:buChar char="•"/>
            </a:pPr>
            <a:endParaRPr lang="en-GB" sz="2200" dirty="0" smtClean="0">
              <a:solidFill>
                <a:schemeClr val="tx1">
                  <a:lumMod val="95000"/>
                  <a:lumOff val="5000"/>
                </a:schemeClr>
              </a:solidFill>
            </a:endParaRPr>
          </a:p>
          <a:p>
            <a:pPr>
              <a:buFont typeface="Arial" pitchFamily="34" charset="0"/>
              <a:buChar char="•"/>
            </a:pPr>
            <a:r>
              <a:rPr lang="en-GB" sz="2200" dirty="0" smtClean="0">
                <a:solidFill>
                  <a:schemeClr val="tx1">
                    <a:lumMod val="95000"/>
                    <a:lumOff val="5000"/>
                  </a:schemeClr>
                </a:solidFill>
              </a:rPr>
              <a:t>Figure four shows there was mixed responses were seen through this data collection and analysis with one student reporting to be extremely dissatisfied and 5 stating extremely satisfied.  </a:t>
            </a:r>
            <a:endParaRPr lang="en-GB" sz="2200" dirty="0" smtClean="0"/>
          </a:p>
        </p:txBody>
      </p:sp>
      <p:pic>
        <p:nvPicPr>
          <p:cNvPr id="27" name="Picture 26"/>
          <p:cNvPicPr/>
          <p:nvPr/>
        </p:nvPicPr>
        <p:blipFill>
          <a:blip r:embed="rId7"/>
          <a:stretch>
            <a:fillRect/>
          </a:stretch>
        </p:blipFill>
        <p:spPr bwMode="auto">
          <a:xfrm>
            <a:off x="7175884" y="4743782"/>
            <a:ext cx="5517582" cy="3620555"/>
          </a:xfrm>
          <a:prstGeom prst="rect">
            <a:avLst/>
          </a:prstGeom>
          <a:noFill/>
          <a:ln w="9525">
            <a:noFill/>
            <a:miter lim="800000"/>
            <a:headEnd/>
            <a:tailEnd/>
          </a:ln>
        </p:spPr>
      </p:pic>
    </p:spTree>
    <p:extLst>
      <p:ext uri="{BB962C8B-B14F-4D97-AF65-F5344CB8AC3E}">
        <p14:creationId xmlns="" xmlns:p14="http://schemas.microsoft.com/office/powerpoint/2010/main" val="1035646067"/>
      </p:ext>
    </p:extLst>
  </p:cSld>
  <p:clrMapOvr>
    <a:masterClrMapping/>
  </p:clrMapOvr>
</p:sld>
</file>

<file path=ppt/theme/theme1.xml><?xml version="1.0" encoding="utf-8"?>
<a:theme xmlns:a="http://schemas.openxmlformats.org/drawingml/2006/main" name="42x60 templat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2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2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PosterPresentations.com-42x60-Template</Template>
  <TotalTime>551</TotalTime>
  <Words>802</Words>
  <Application>Microsoft Macintosh PowerPoint</Application>
  <PresentationFormat>Custom</PresentationFormat>
  <Paragraphs>47</Paragraphs>
  <Slides>1</Slides>
  <Notes>1</Notes>
  <HiddenSlides>0</HiddenSlides>
  <MMClips>0</MMClips>
  <ScaleCrop>false</ScaleCrop>
  <HeadingPairs>
    <vt:vector size="4" baseType="variant">
      <vt:variant>
        <vt:lpstr>Theme</vt:lpstr>
      </vt:variant>
      <vt:variant>
        <vt:i4>2</vt:i4>
      </vt:variant>
      <vt:variant>
        <vt:lpstr>Slide Titles</vt:lpstr>
      </vt:variant>
      <vt:variant>
        <vt:i4>1</vt:i4>
      </vt:variant>
    </vt:vector>
  </HeadingPairs>
  <TitlesOfParts>
    <vt:vector size="3" baseType="lpstr">
      <vt:lpstr>42x60 template</vt:lpstr>
      <vt:lpstr>Without guides</vt:lpstr>
      <vt:lpstr>Slide 1</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42x60 PowerPoint Presentation</dc:title>
  <dc:subject>Research poster presentation template</dc:subject>
  <dc:creator>PosterPresentations.com</dc:creator>
  <cp:keywords>42x60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Asus</cp:lastModifiedBy>
  <cp:revision>51</cp:revision>
  <dcterms:created xsi:type="dcterms:W3CDTF">2012-02-07T00:08:52Z</dcterms:created>
  <dcterms:modified xsi:type="dcterms:W3CDTF">2021-04-17T10:04:09Z</dcterms:modified>
  <cp:category>Research poster templates</cp:category>
</cp:coreProperties>
</file>