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3" r:id="rId3"/>
    <p:sldId id="265" r:id="rId4"/>
    <p:sldId id="267" r:id="rId5"/>
    <p:sldId id="258" r:id="rId6"/>
    <p:sldId id="268" r:id="rId7"/>
    <p:sldId id="296" r:id="rId8"/>
    <p:sldId id="259" r:id="rId9"/>
    <p:sldId id="260" r:id="rId10"/>
    <p:sldId id="261" r:id="rId11"/>
    <p:sldId id="262" r:id="rId12"/>
    <p:sldId id="295" r:id="rId13"/>
    <p:sldId id="263" r:id="rId14"/>
    <p:sldId id="269" r:id="rId15"/>
    <p:sldId id="273" r:id="rId16"/>
    <p:sldId id="274" r:id="rId17"/>
    <p:sldId id="275" r:id="rId18"/>
    <p:sldId id="276" r:id="rId19"/>
    <p:sldId id="277" r:id="rId20"/>
    <p:sldId id="278" r:id="rId21"/>
    <p:sldId id="280" r:id="rId22"/>
    <p:sldId id="281" r:id="rId23"/>
    <p:sldId id="282" r:id="rId24"/>
    <p:sldId id="283" r:id="rId25"/>
    <p:sldId id="284" r:id="rId26"/>
    <p:sldId id="285" r:id="rId27"/>
    <p:sldId id="288" r:id="rId28"/>
    <p:sldId id="289" r:id="rId29"/>
    <p:sldId id="290" r:id="rId30"/>
    <p:sldId id="291" r:id="rId31"/>
    <p:sldId id="292" r:id="rId32"/>
    <p:sldId id="264" r:id="rId33"/>
    <p:sldId id="294" r:id="rId34"/>
    <p:sldId id="266" r:id="rId35"/>
    <p:sldId id="272" r:id="rId36"/>
    <p:sldId id="270" r:id="rId37"/>
    <p:sldId id="29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0" d="100"/>
          <a:sy n="100" d="100"/>
        </p:scale>
        <p:origin x="10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BBB329-941C-428B-90EE-CDA8A5437B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EE7E277-D9D1-445C-99AC-F847176D8FEA}">
      <dgm:prSet/>
      <dgm:spPr/>
      <dgm:t>
        <a:bodyPr/>
        <a:lstStyle/>
        <a:p>
          <a:r>
            <a:rPr lang="en-GB"/>
            <a:t>Investing in better management of NCDs is critical. Management of NCDs includes:</a:t>
          </a:r>
          <a:endParaRPr lang="en-US"/>
        </a:p>
      </dgm:t>
    </dgm:pt>
    <dgm:pt modelId="{23A27A05-DC10-4E29-B125-969E3F597290}" type="parTrans" cxnId="{D4754228-D1C4-48D9-AAB5-83A88C4F8478}">
      <dgm:prSet/>
      <dgm:spPr/>
      <dgm:t>
        <a:bodyPr/>
        <a:lstStyle/>
        <a:p>
          <a:endParaRPr lang="en-US"/>
        </a:p>
      </dgm:t>
    </dgm:pt>
    <dgm:pt modelId="{B82139EC-3D11-40CA-A370-743024FCC0AF}" type="sibTrans" cxnId="{D4754228-D1C4-48D9-AAB5-83A88C4F8478}">
      <dgm:prSet/>
      <dgm:spPr/>
      <dgm:t>
        <a:bodyPr/>
        <a:lstStyle/>
        <a:p>
          <a:endParaRPr lang="en-US"/>
        </a:p>
      </dgm:t>
    </dgm:pt>
    <dgm:pt modelId="{5EB40F0D-BDE4-46F7-819E-138B77C8F8D9}">
      <dgm:prSet/>
      <dgm:spPr/>
      <dgm:t>
        <a:bodyPr/>
        <a:lstStyle/>
        <a:p>
          <a:r>
            <a:rPr lang="en-GB"/>
            <a:t>Detecting,</a:t>
          </a:r>
          <a:endParaRPr lang="en-US"/>
        </a:p>
      </dgm:t>
    </dgm:pt>
    <dgm:pt modelId="{B6381299-D11C-455B-8128-D74A1A3B6E2E}" type="parTrans" cxnId="{B7B72257-BB1D-4CBF-9304-ABB13B69022C}">
      <dgm:prSet/>
      <dgm:spPr/>
      <dgm:t>
        <a:bodyPr/>
        <a:lstStyle/>
        <a:p>
          <a:endParaRPr lang="en-US"/>
        </a:p>
      </dgm:t>
    </dgm:pt>
    <dgm:pt modelId="{3F7F8F39-77A1-4E71-8EC1-E36729B91CBF}" type="sibTrans" cxnId="{B7B72257-BB1D-4CBF-9304-ABB13B69022C}">
      <dgm:prSet/>
      <dgm:spPr/>
      <dgm:t>
        <a:bodyPr/>
        <a:lstStyle/>
        <a:p>
          <a:endParaRPr lang="en-US"/>
        </a:p>
      </dgm:t>
    </dgm:pt>
    <dgm:pt modelId="{80F2485F-6A6A-4EBB-882F-7335D2AD51A1}">
      <dgm:prSet/>
      <dgm:spPr/>
      <dgm:t>
        <a:bodyPr/>
        <a:lstStyle/>
        <a:p>
          <a:r>
            <a:rPr lang="en-GB"/>
            <a:t>Screening and treating these diseases</a:t>
          </a:r>
          <a:endParaRPr lang="en-US"/>
        </a:p>
      </dgm:t>
    </dgm:pt>
    <dgm:pt modelId="{C65758B3-268B-4DDB-86F3-94DE52D7D874}" type="parTrans" cxnId="{840080E6-450C-4D48-B2D9-518E80E9513C}">
      <dgm:prSet/>
      <dgm:spPr/>
      <dgm:t>
        <a:bodyPr/>
        <a:lstStyle/>
        <a:p>
          <a:endParaRPr lang="en-US"/>
        </a:p>
      </dgm:t>
    </dgm:pt>
    <dgm:pt modelId="{A41D407E-875D-45F7-9582-BE5F8EAD71C8}" type="sibTrans" cxnId="{840080E6-450C-4D48-B2D9-518E80E9513C}">
      <dgm:prSet/>
      <dgm:spPr/>
      <dgm:t>
        <a:bodyPr/>
        <a:lstStyle/>
        <a:p>
          <a:endParaRPr lang="en-US"/>
        </a:p>
      </dgm:t>
    </dgm:pt>
    <dgm:pt modelId="{3F5D8A7B-C247-42B5-A23D-B769F17897F4}">
      <dgm:prSet/>
      <dgm:spPr/>
      <dgm:t>
        <a:bodyPr/>
        <a:lstStyle/>
        <a:p>
          <a:r>
            <a:rPr lang="en-GB"/>
            <a:t>Providing access to palliative care for people in need. </a:t>
          </a:r>
          <a:endParaRPr lang="en-US"/>
        </a:p>
      </dgm:t>
    </dgm:pt>
    <dgm:pt modelId="{EB5B35E7-6D5A-47FC-A918-1A1B71CC8D5B}" type="parTrans" cxnId="{7F04150B-88F8-478E-98A7-DF605EB68E2E}">
      <dgm:prSet/>
      <dgm:spPr/>
      <dgm:t>
        <a:bodyPr/>
        <a:lstStyle/>
        <a:p>
          <a:endParaRPr lang="en-US"/>
        </a:p>
      </dgm:t>
    </dgm:pt>
    <dgm:pt modelId="{10026F75-1DDA-4841-B6A9-486CD736A7A9}" type="sibTrans" cxnId="{7F04150B-88F8-478E-98A7-DF605EB68E2E}">
      <dgm:prSet/>
      <dgm:spPr/>
      <dgm:t>
        <a:bodyPr/>
        <a:lstStyle/>
        <a:p>
          <a:endParaRPr lang="en-US"/>
        </a:p>
      </dgm:t>
    </dgm:pt>
    <dgm:pt modelId="{21CD1D44-8B73-4A26-9598-F21404BB224A}">
      <dgm:prSet/>
      <dgm:spPr/>
      <dgm:t>
        <a:bodyPr/>
        <a:lstStyle/>
        <a:p>
          <a:r>
            <a:rPr lang="en-GB"/>
            <a:t>Health surveillance and health promotion. </a:t>
          </a:r>
          <a:endParaRPr lang="en-US"/>
        </a:p>
      </dgm:t>
    </dgm:pt>
    <dgm:pt modelId="{A398DDAE-348F-461E-AF90-D2C4CCE48723}" type="parTrans" cxnId="{FCDA9DA9-DA5E-4C7A-A8A5-E01F1D0A46DA}">
      <dgm:prSet/>
      <dgm:spPr/>
      <dgm:t>
        <a:bodyPr/>
        <a:lstStyle/>
        <a:p>
          <a:endParaRPr lang="en-US"/>
        </a:p>
      </dgm:t>
    </dgm:pt>
    <dgm:pt modelId="{566AD43C-3FDB-4510-8876-9027DD6EFED1}" type="sibTrans" cxnId="{FCDA9DA9-DA5E-4C7A-A8A5-E01F1D0A46DA}">
      <dgm:prSet/>
      <dgm:spPr/>
      <dgm:t>
        <a:bodyPr/>
        <a:lstStyle/>
        <a:p>
          <a:endParaRPr lang="en-US"/>
        </a:p>
      </dgm:t>
    </dgm:pt>
    <dgm:pt modelId="{414B1B89-7DD0-46F3-9FA0-24FD704CA775}" type="pres">
      <dgm:prSet presAssocID="{3CBBB329-941C-428B-90EE-CDA8A5437B33}" presName="linear" presStyleCnt="0">
        <dgm:presLayoutVars>
          <dgm:animLvl val="lvl"/>
          <dgm:resizeHandles val="exact"/>
        </dgm:presLayoutVars>
      </dgm:prSet>
      <dgm:spPr/>
    </dgm:pt>
    <dgm:pt modelId="{44AA5DB1-A6CA-4774-B386-95C4F8E3B935}" type="pres">
      <dgm:prSet presAssocID="{AEE7E277-D9D1-445C-99AC-F847176D8FEA}" presName="parentText" presStyleLbl="node1" presStyleIdx="0" presStyleCnt="5">
        <dgm:presLayoutVars>
          <dgm:chMax val="0"/>
          <dgm:bulletEnabled val="1"/>
        </dgm:presLayoutVars>
      </dgm:prSet>
      <dgm:spPr/>
    </dgm:pt>
    <dgm:pt modelId="{4B380165-9174-4E81-BCDE-8092C0636C7B}" type="pres">
      <dgm:prSet presAssocID="{B82139EC-3D11-40CA-A370-743024FCC0AF}" presName="spacer" presStyleCnt="0"/>
      <dgm:spPr/>
    </dgm:pt>
    <dgm:pt modelId="{AE7DAA67-2293-4E41-94CF-CDC3BA629501}" type="pres">
      <dgm:prSet presAssocID="{5EB40F0D-BDE4-46F7-819E-138B77C8F8D9}" presName="parentText" presStyleLbl="node1" presStyleIdx="1" presStyleCnt="5">
        <dgm:presLayoutVars>
          <dgm:chMax val="0"/>
          <dgm:bulletEnabled val="1"/>
        </dgm:presLayoutVars>
      </dgm:prSet>
      <dgm:spPr/>
    </dgm:pt>
    <dgm:pt modelId="{7D3E9770-E044-4C4B-8338-3496BD944DF0}" type="pres">
      <dgm:prSet presAssocID="{3F7F8F39-77A1-4E71-8EC1-E36729B91CBF}" presName="spacer" presStyleCnt="0"/>
      <dgm:spPr/>
    </dgm:pt>
    <dgm:pt modelId="{64CE5B95-C125-4A12-B250-09EDDFB8D0A4}" type="pres">
      <dgm:prSet presAssocID="{80F2485F-6A6A-4EBB-882F-7335D2AD51A1}" presName="parentText" presStyleLbl="node1" presStyleIdx="2" presStyleCnt="5">
        <dgm:presLayoutVars>
          <dgm:chMax val="0"/>
          <dgm:bulletEnabled val="1"/>
        </dgm:presLayoutVars>
      </dgm:prSet>
      <dgm:spPr/>
    </dgm:pt>
    <dgm:pt modelId="{6FEB2BC5-26A9-47B6-B1A7-BCB51AE821BC}" type="pres">
      <dgm:prSet presAssocID="{A41D407E-875D-45F7-9582-BE5F8EAD71C8}" presName="spacer" presStyleCnt="0"/>
      <dgm:spPr/>
    </dgm:pt>
    <dgm:pt modelId="{47014AA4-0BDF-4562-A913-3A5BC6A43501}" type="pres">
      <dgm:prSet presAssocID="{3F5D8A7B-C247-42B5-A23D-B769F17897F4}" presName="parentText" presStyleLbl="node1" presStyleIdx="3" presStyleCnt="5">
        <dgm:presLayoutVars>
          <dgm:chMax val="0"/>
          <dgm:bulletEnabled val="1"/>
        </dgm:presLayoutVars>
      </dgm:prSet>
      <dgm:spPr/>
    </dgm:pt>
    <dgm:pt modelId="{B4C8C06E-14D5-40B2-BDD5-F26C5E47EE37}" type="pres">
      <dgm:prSet presAssocID="{10026F75-1DDA-4841-B6A9-486CD736A7A9}" presName="spacer" presStyleCnt="0"/>
      <dgm:spPr/>
    </dgm:pt>
    <dgm:pt modelId="{7E7EB1EE-A09A-482B-8F88-27D53B3BFEEC}" type="pres">
      <dgm:prSet presAssocID="{21CD1D44-8B73-4A26-9598-F21404BB224A}" presName="parentText" presStyleLbl="node1" presStyleIdx="4" presStyleCnt="5">
        <dgm:presLayoutVars>
          <dgm:chMax val="0"/>
          <dgm:bulletEnabled val="1"/>
        </dgm:presLayoutVars>
      </dgm:prSet>
      <dgm:spPr/>
    </dgm:pt>
  </dgm:ptLst>
  <dgm:cxnLst>
    <dgm:cxn modelId="{E224B80A-D901-4086-B58F-7B4300D034E2}" type="presOf" srcId="{5EB40F0D-BDE4-46F7-819E-138B77C8F8D9}" destId="{AE7DAA67-2293-4E41-94CF-CDC3BA629501}" srcOrd="0" destOrd="0" presId="urn:microsoft.com/office/officeart/2005/8/layout/vList2"/>
    <dgm:cxn modelId="{7F04150B-88F8-478E-98A7-DF605EB68E2E}" srcId="{3CBBB329-941C-428B-90EE-CDA8A5437B33}" destId="{3F5D8A7B-C247-42B5-A23D-B769F17897F4}" srcOrd="3" destOrd="0" parTransId="{EB5B35E7-6D5A-47FC-A918-1A1B71CC8D5B}" sibTransId="{10026F75-1DDA-4841-B6A9-486CD736A7A9}"/>
    <dgm:cxn modelId="{D4754228-D1C4-48D9-AAB5-83A88C4F8478}" srcId="{3CBBB329-941C-428B-90EE-CDA8A5437B33}" destId="{AEE7E277-D9D1-445C-99AC-F847176D8FEA}" srcOrd="0" destOrd="0" parTransId="{23A27A05-DC10-4E29-B125-969E3F597290}" sibTransId="{B82139EC-3D11-40CA-A370-743024FCC0AF}"/>
    <dgm:cxn modelId="{3052122A-05B4-41A4-BED2-6771BB99D919}" type="presOf" srcId="{80F2485F-6A6A-4EBB-882F-7335D2AD51A1}" destId="{64CE5B95-C125-4A12-B250-09EDDFB8D0A4}" srcOrd="0" destOrd="0" presId="urn:microsoft.com/office/officeart/2005/8/layout/vList2"/>
    <dgm:cxn modelId="{68F25F3C-9D76-42D9-A3CB-2690BF188603}" type="presOf" srcId="{3CBBB329-941C-428B-90EE-CDA8A5437B33}" destId="{414B1B89-7DD0-46F3-9FA0-24FD704CA775}" srcOrd="0" destOrd="0" presId="urn:microsoft.com/office/officeart/2005/8/layout/vList2"/>
    <dgm:cxn modelId="{3A613155-8373-4B8B-A896-7BE67DCAE2DD}" type="presOf" srcId="{3F5D8A7B-C247-42B5-A23D-B769F17897F4}" destId="{47014AA4-0BDF-4562-A913-3A5BC6A43501}" srcOrd="0" destOrd="0" presId="urn:microsoft.com/office/officeart/2005/8/layout/vList2"/>
    <dgm:cxn modelId="{B7B72257-BB1D-4CBF-9304-ABB13B69022C}" srcId="{3CBBB329-941C-428B-90EE-CDA8A5437B33}" destId="{5EB40F0D-BDE4-46F7-819E-138B77C8F8D9}" srcOrd="1" destOrd="0" parTransId="{B6381299-D11C-455B-8128-D74A1A3B6E2E}" sibTransId="{3F7F8F39-77A1-4E71-8EC1-E36729B91CBF}"/>
    <dgm:cxn modelId="{C49A3AA3-B436-414A-8BD7-C8108B5F6565}" type="presOf" srcId="{21CD1D44-8B73-4A26-9598-F21404BB224A}" destId="{7E7EB1EE-A09A-482B-8F88-27D53B3BFEEC}" srcOrd="0" destOrd="0" presId="urn:microsoft.com/office/officeart/2005/8/layout/vList2"/>
    <dgm:cxn modelId="{AFFA20A5-7D6B-46D1-90D0-66D433DDE43D}" type="presOf" srcId="{AEE7E277-D9D1-445C-99AC-F847176D8FEA}" destId="{44AA5DB1-A6CA-4774-B386-95C4F8E3B935}" srcOrd="0" destOrd="0" presId="urn:microsoft.com/office/officeart/2005/8/layout/vList2"/>
    <dgm:cxn modelId="{FCDA9DA9-DA5E-4C7A-A8A5-E01F1D0A46DA}" srcId="{3CBBB329-941C-428B-90EE-CDA8A5437B33}" destId="{21CD1D44-8B73-4A26-9598-F21404BB224A}" srcOrd="4" destOrd="0" parTransId="{A398DDAE-348F-461E-AF90-D2C4CCE48723}" sibTransId="{566AD43C-3FDB-4510-8876-9027DD6EFED1}"/>
    <dgm:cxn modelId="{840080E6-450C-4D48-B2D9-518E80E9513C}" srcId="{3CBBB329-941C-428B-90EE-CDA8A5437B33}" destId="{80F2485F-6A6A-4EBB-882F-7335D2AD51A1}" srcOrd="2" destOrd="0" parTransId="{C65758B3-268B-4DDB-86F3-94DE52D7D874}" sibTransId="{A41D407E-875D-45F7-9582-BE5F8EAD71C8}"/>
    <dgm:cxn modelId="{35E67AB0-8B8A-4AA4-9BED-15585F0167F5}" type="presParOf" srcId="{414B1B89-7DD0-46F3-9FA0-24FD704CA775}" destId="{44AA5DB1-A6CA-4774-B386-95C4F8E3B935}" srcOrd="0" destOrd="0" presId="urn:microsoft.com/office/officeart/2005/8/layout/vList2"/>
    <dgm:cxn modelId="{7C8EC4BB-170F-4336-B6D8-D9C17F36D8C0}" type="presParOf" srcId="{414B1B89-7DD0-46F3-9FA0-24FD704CA775}" destId="{4B380165-9174-4E81-BCDE-8092C0636C7B}" srcOrd="1" destOrd="0" presId="urn:microsoft.com/office/officeart/2005/8/layout/vList2"/>
    <dgm:cxn modelId="{2A012355-4388-46A1-9EAB-363D7D14DB8B}" type="presParOf" srcId="{414B1B89-7DD0-46F3-9FA0-24FD704CA775}" destId="{AE7DAA67-2293-4E41-94CF-CDC3BA629501}" srcOrd="2" destOrd="0" presId="urn:microsoft.com/office/officeart/2005/8/layout/vList2"/>
    <dgm:cxn modelId="{A03373B8-F32C-43CE-BA95-BCEBD50904C6}" type="presParOf" srcId="{414B1B89-7DD0-46F3-9FA0-24FD704CA775}" destId="{7D3E9770-E044-4C4B-8338-3496BD944DF0}" srcOrd="3" destOrd="0" presId="urn:microsoft.com/office/officeart/2005/8/layout/vList2"/>
    <dgm:cxn modelId="{85731ED1-A060-42F0-9F3F-D240E6B5BEE5}" type="presParOf" srcId="{414B1B89-7DD0-46F3-9FA0-24FD704CA775}" destId="{64CE5B95-C125-4A12-B250-09EDDFB8D0A4}" srcOrd="4" destOrd="0" presId="urn:microsoft.com/office/officeart/2005/8/layout/vList2"/>
    <dgm:cxn modelId="{9DAAFBC8-53A8-43A2-8648-A7DCDB5F7C10}" type="presParOf" srcId="{414B1B89-7DD0-46F3-9FA0-24FD704CA775}" destId="{6FEB2BC5-26A9-47B6-B1A7-BCB51AE821BC}" srcOrd="5" destOrd="0" presId="urn:microsoft.com/office/officeart/2005/8/layout/vList2"/>
    <dgm:cxn modelId="{A59B2857-74BA-4453-9581-3BC4347B4D54}" type="presParOf" srcId="{414B1B89-7DD0-46F3-9FA0-24FD704CA775}" destId="{47014AA4-0BDF-4562-A913-3A5BC6A43501}" srcOrd="6" destOrd="0" presId="urn:microsoft.com/office/officeart/2005/8/layout/vList2"/>
    <dgm:cxn modelId="{B4FF5123-C569-4075-A627-6CC9C477C8B0}" type="presParOf" srcId="{414B1B89-7DD0-46F3-9FA0-24FD704CA775}" destId="{B4C8C06E-14D5-40B2-BDD5-F26C5E47EE37}" srcOrd="7" destOrd="0" presId="urn:microsoft.com/office/officeart/2005/8/layout/vList2"/>
    <dgm:cxn modelId="{84B131BB-C4F2-4549-A77B-72A907879601}" type="presParOf" srcId="{414B1B89-7DD0-46F3-9FA0-24FD704CA775}" destId="{7E7EB1EE-A09A-482B-8F88-27D53B3BFEE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A5DB1-A6CA-4774-B386-95C4F8E3B935}">
      <dsp:nvSpPr>
        <dsp:cNvPr id="0" name=""/>
        <dsp:cNvSpPr/>
      </dsp:nvSpPr>
      <dsp:spPr>
        <a:xfrm>
          <a:off x="0" y="32610"/>
          <a:ext cx="6900512"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Investing in better management of NCDs is critical. Management of NCDs includes:</a:t>
          </a:r>
          <a:endParaRPr lang="en-US" sz="2600" kern="1200"/>
        </a:p>
      </dsp:txBody>
      <dsp:txXfrm>
        <a:off x="50489" y="83099"/>
        <a:ext cx="6799534" cy="933302"/>
      </dsp:txXfrm>
    </dsp:sp>
    <dsp:sp modelId="{AE7DAA67-2293-4E41-94CF-CDC3BA629501}">
      <dsp:nvSpPr>
        <dsp:cNvPr id="0" name=""/>
        <dsp:cNvSpPr/>
      </dsp:nvSpPr>
      <dsp:spPr>
        <a:xfrm>
          <a:off x="0" y="1141770"/>
          <a:ext cx="6900512"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Detecting,</a:t>
          </a:r>
          <a:endParaRPr lang="en-US" sz="2600" kern="1200"/>
        </a:p>
      </dsp:txBody>
      <dsp:txXfrm>
        <a:off x="50489" y="1192259"/>
        <a:ext cx="6799534" cy="933302"/>
      </dsp:txXfrm>
    </dsp:sp>
    <dsp:sp modelId="{64CE5B95-C125-4A12-B250-09EDDFB8D0A4}">
      <dsp:nvSpPr>
        <dsp:cNvPr id="0" name=""/>
        <dsp:cNvSpPr/>
      </dsp:nvSpPr>
      <dsp:spPr>
        <a:xfrm>
          <a:off x="0" y="2250930"/>
          <a:ext cx="6900512"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Screening and treating these diseases</a:t>
          </a:r>
          <a:endParaRPr lang="en-US" sz="2600" kern="1200"/>
        </a:p>
      </dsp:txBody>
      <dsp:txXfrm>
        <a:off x="50489" y="2301419"/>
        <a:ext cx="6799534" cy="933302"/>
      </dsp:txXfrm>
    </dsp:sp>
    <dsp:sp modelId="{47014AA4-0BDF-4562-A913-3A5BC6A43501}">
      <dsp:nvSpPr>
        <dsp:cNvPr id="0" name=""/>
        <dsp:cNvSpPr/>
      </dsp:nvSpPr>
      <dsp:spPr>
        <a:xfrm>
          <a:off x="0" y="3360090"/>
          <a:ext cx="6900512"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Providing access to palliative care for people in need. </a:t>
          </a:r>
          <a:endParaRPr lang="en-US" sz="2600" kern="1200"/>
        </a:p>
      </dsp:txBody>
      <dsp:txXfrm>
        <a:off x="50489" y="3410579"/>
        <a:ext cx="6799534" cy="933302"/>
      </dsp:txXfrm>
    </dsp:sp>
    <dsp:sp modelId="{7E7EB1EE-A09A-482B-8F88-27D53B3BFEEC}">
      <dsp:nvSpPr>
        <dsp:cNvPr id="0" name=""/>
        <dsp:cNvSpPr/>
      </dsp:nvSpPr>
      <dsp:spPr>
        <a:xfrm>
          <a:off x="0" y="4469250"/>
          <a:ext cx="6900512"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Health surveillance and health promotion. </a:t>
          </a:r>
          <a:endParaRPr lang="en-US" sz="2600" kern="1200"/>
        </a:p>
      </dsp:txBody>
      <dsp:txXfrm>
        <a:off x="50489" y="4519739"/>
        <a:ext cx="6799534" cy="9333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AC0AA-44BA-4659-9C05-CA299CD6D6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092F80-7B19-4884-A66F-0B9CDBC66D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8FD52D-9908-4722-A5CC-881AEA94A2D9}"/>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5" name="Footer Placeholder 4">
            <a:extLst>
              <a:ext uri="{FF2B5EF4-FFF2-40B4-BE49-F238E27FC236}">
                <a16:creationId xmlns:a16="http://schemas.microsoft.com/office/drawing/2014/main" id="{B6549B6B-5728-44C9-A399-C35A26B6DD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CB3A1-63C4-4CBF-B058-C39C13DB06AA}"/>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3911522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67223-1505-46AE-8D11-350128274C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9A9845-0334-49FC-83CC-5E6166AA56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5E4776-FBA6-42E6-9C08-8FAA8A6E3004}"/>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5" name="Footer Placeholder 4">
            <a:extLst>
              <a:ext uri="{FF2B5EF4-FFF2-40B4-BE49-F238E27FC236}">
                <a16:creationId xmlns:a16="http://schemas.microsoft.com/office/drawing/2014/main" id="{9C2A621B-D2CC-4DDD-B6BF-22EFE220F9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9331D4-3268-44F9-9B56-3B6964D19BD5}"/>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3665316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68CF9-5267-4F57-B73E-EF8CF6E572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24B0E1-0CF6-485F-A261-F9DC60809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E58E0D-946B-4ED1-A7A0-5A9E2F1B1E33}"/>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5" name="Footer Placeholder 4">
            <a:extLst>
              <a:ext uri="{FF2B5EF4-FFF2-40B4-BE49-F238E27FC236}">
                <a16:creationId xmlns:a16="http://schemas.microsoft.com/office/drawing/2014/main" id="{15C4C45F-557A-4B83-862F-7ACA55F72B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6B1A8-39E8-43E1-8B9D-2C8E60A7793D}"/>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36515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9DAF4-793B-4785-A29E-5D3BA24C66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7C2F72-D166-479D-A9F5-95D3B0396B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7DE382-5529-433A-B846-D91BC5BE8C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2D3BA2-82D2-4BAB-A41A-E4E8F7BA28C8}"/>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6" name="Footer Placeholder 5">
            <a:extLst>
              <a:ext uri="{FF2B5EF4-FFF2-40B4-BE49-F238E27FC236}">
                <a16:creationId xmlns:a16="http://schemas.microsoft.com/office/drawing/2014/main" id="{825FD766-DEA4-4F67-853C-98AE726D60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DC35F0-6E3F-4590-915D-C5573563EC8F}"/>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2473477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DD80-13F7-402A-82C3-0C5DE7DCF8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B94764-A027-479D-9858-CD43BC2C5B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5F80FB-9637-4E28-AF43-2A1F7889B5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0AF389-48F3-427B-A632-6DEE758D57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8C95-8A05-4F31-A87E-A577541839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EF7738-B6EB-42AD-92B8-BC737C4EB881}"/>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8" name="Footer Placeholder 7">
            <a:extLst>
              <a:ext uri="{FF2B5EF4-FFF2-40B4-BE49-F238E27FC236}">
                <a16:creationId xmlns:a16="http://schemas.microsoft.com/office/drawing/2014/main" id="{D35698DA-BC5E-474F-BE01-870F0E6864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A5B582-6657-46FA-9DBE-6AB69ACC3BDE}"/>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340630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96F48-A024-4163-8B3C-67A971BF19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7CEEDA-C423-4055-BE08-3D45F9ED6179}"/>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4" name="Footer Placeholder 3">
            <a:extLst>
              <a:ext uri="{FF2B5EF4-FFF2-40B4-BE49-F238E27FC236}">
                <a16:creationId xmlns:a16="http://schemas.microsoft.com/office/drawing/2014/main" id="{2476C434-DF1D-431D-9645-16BEC93969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EE4109-5CE6-4DE2-92A0-DE11120BDBBB}"/>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930802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5D5F97-52EA-4158-B909-65994BF1B886}"/>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3" name="Footer Placeholder 2">
            <a:extLst>
              <a:ext uri="{FF2B5EF4-FFF2-40B4-BE49-F238E27FC236}">
                <a16:creationId xmlns:a16="http://schemas.microsoft.com/office/drawing/2014/main" id="{49C2A745-B2F7-4456-9D0F-51C53A51B0C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38FA1-4215-4346-B7AB-A4766BDB2724}"/>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3686394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AD9E7-9752-4AA3-A324-14BA581145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953589-7A77-4C2C-9308-6D83854CE5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06997-58F4-4E17-AB80-CE4B2180C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604322-05C2-49F6-B23D-46BA7E287B0E}"/>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6" name="Footer Placeholder 5">
            <a:extLst>
              <a:ext uri="{FF2B5EF4-FFF2-40B4-BE49-F238E27FC236}">
                <a16:creationId xmlns:a16="http://schemas.microsoft.com/office/drawing/2014/main" id="{27D604D8-27E1-4F0F-AE14-3EFAC824EF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F8590A-5326-4512-812E-A862E0658F04}"/>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2591195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628C-A3C6-4616-8341-A847D86B7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757C36-4024-4FA0-95F4-629AFC17B2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830C89-1C3A-4241-8DB2-BF6E3643AB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D4F1F-156B-473F-9392-919BA32CBEA0}"/>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6" name="Footer Placeholder 5">
            <a:extLst>
              <a:ext uri="{FF2B5EF4-FFF2-40B4-BE49-F238E27FC236}">
                <a16:creationId xmlns:a16="http://schemas.microsoft.com/office/drawing/2014/main" id="{2D88A8C2-BFC9-4B69-8542-D81F0B729C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3D240-ED61-4640-A42E-566D3FC99FD3}"/>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2514912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48B8-6524-4AF5-99FB-2B8FC25542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6CBD22-31F8-482C-AF6B-B7A565E28D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D5F0A-47FE-475E-8AA2-50CF83668AC6}"/>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5" name="Footer Placeholder 4">
            <a:extLst>
              <a:ext uri="{FF2B5EF4-FFF2-40B4-BE49-F238E27FC236}">
                <a16:creationId xmlns:a16="http://schemas.microsoft.com/office/drawing/2014/main" id="{6C5B947F-2772-4D4A-AD41-00145263DD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6EC49-9D27-409A-9A58-303FAA84BF1D}"/>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1270599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BA35D9-8C09-4979-BD39-0809241220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376574-AE7D-4E2E-9929-B63C356F3A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D8B089-0BCB-40EC-8091-02D1A3C2B0A0}"/>
              </a:ext>
            </a:extLst>
          </p:cNvPr>
          <p:cNvSpPr>
            <a:spLocks noGrp="1"/>
          </p:cNvSpPr>
          <p:nvPr>
            <p:ph type="dt" sz="half" idx="10"/>
          </p:nvPr>
        </p:nvSpPr>
        <p:spPr/>
        <p:txBody>
          <a:bodyPr/>
          <a:lstStyle/>
          <a:p>
            <a:fld id="{1197360B-C8B3-47B1-8BC5-21B45E211144}" type="datetimeFigureOut">
              <a:rPr lang="en-GB" smtClean="0"/>
              <a:t>14/01/2021</a:t>
            </a:fld>
            <a:endParaRPr lang="en-GB"/>
          </a:p>
        </p:txBody>
      </p:sp>
      <p:sp>
        <p:nvSpPr>
          <p:cNvPr id="5" name="Footer Placeholder 4">
            <a:extLst>
              <a:ext uri="{FF2B5EF4-FFF2-40B4-BE49-F238E27FC236}">
                <a16:creationId xmlns:a16="http://schemas.microsoft.com/office/drawing/2014/main" id="{3EF0C9E2-B9C9-4CC7-81EB-0E73A9A1A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92FD99-37AC-4133-87DD-6B9F391318A0}"/>
              </a:ext>
            </a:extLst>
          </p:cNvPr>
          <p:cNvSpPr>
            <a:spLocks noGrp="1"/>
          </p:cNvSpPr>
          <p:nvPr>
            <p:ph type="sldNum" sz="quarter" idx="12"/>
          </p:nvPr>
        </p:nvSpPr>
        <p:spPr/>
        <p:txBody>
          <a:bodyPr/>
          <a:lstStyle/>
          <a:p>
            <a:fld id="{786CB5B8-CF6A-4F46-BFFE-6D6C7CCD96C0}" type="slidenum">
              <a:rPr lang="en-GB" smtClean="0"/>
              <a:t>‹#›</a:t>
            </a:fld>
            <a:endParaRPr lang="en-GB"/>
          </a:p>
        </p:txBody>
      </p:sp>
    </p:spTree>
    <p:extLst>
      <p:ext uri="{BB962C8B-B14F-4D97-AF65-F5344CB8AC3E}">
        <p14:creationId xmlns:p14="http://schemas.microsoft.com/office/powerpoint/2010/main" val="2422467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704850"/>
            <a:ext cx="10972800" cy="5619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عنصر نائب للتاريخ 9"/>
          <p:cNvSpPr>
            <a:spLocks noGrp="1"/>
          </p:cNvSpPr>
          <p:nvPr>
            <p:ph type="dt" sz="half" idx="10"/>
          </p:nvPr>
        </p:nvSpPr>
        <p:spPr/>
        <p:txBody>
          <a:bodyPr/>
          <a:lstStyle>
            <a:lvl1pPr>
              <a:defRPr/>
            </a:lvl1pPr>
          </a:lstStyle>
          <a:p>
            <a:pPr>
              <a:defRPr/>
            </a:pPr>
            <a:fld id="{08093559-5AF4-41B5-BB55-1A607CB8AAC8}" type="datetime1">
              <a:rPr lang="ar-SA"/>
              <a:pPr>
                <a:defRPr/>
              </a:pPr>
              <a:t>01/06/1442</a:t>
            </a:fld>
            <a:endParaRPr lang="ar-SA"/>
          </a:p>
        </p:txBody>
      </p:sp>
      <p:sp>
        <p:nvSpPr>
          <p:cNvPr id="4" name="عنصر نائب للتذييل 21"/>
          <p:cNvSpPr>
            <a:spLocks noGrp="1"/>
          </p:cNvSpPr>
          <p:nvPr>
            <p:ph type="ftr" sz="quarter" idx="11"/>
          </p:nvPr>
        </p:nvSpPr>
        <p:spPr/>
        <p:txBody>
          <a:bodyPr/>
          <a:lstStyle>
            <a:lvl1pPr>
              <a:defRPr/>
            </a:lvl1pPr>
          </a:lstStyle>
          <a:p>
            <a:pPr>
              <a:defRPr/>
            </a:pPr>
            <a:endParaRPr lang="ar-SA"/>
          </a:p>
        </p:txBody>
      </p:sp>
      <p:sp>
        <p:nvSpPr>
          <p:cNvPr id="5" name="عنصر نائب لرقم الشريحة 17"/>
          <p:cNvSpPr>
            <a:spLocks noGrp="1"/>
          </p:cNvSpPr>
          <p:nvPr>
            <p:ph type="sldNum" sz="quarter" idx="12"/>
          </p:nvPr>
        </p:nvSpPr>
        <p:spPr/>
        <p:txBody>
          <a:bodyPr/>
          <a:lstStyle>
            <a:lvl1pPr>
              <a:defRPr/>
            </a:lvl1pPr>
          </a:lstStyle>
          <a:p>
            <a:pPr>
              <a:defRPr/>
            </a:pPr>
            <a:fld id="{6A890586-BB47-4A2C-BFD0-A5327559CC91}" type="slidenum">
              <a:rPr lang="ar-SA" altLang="en-US"/>
              <a:pPr>
                <a:defRPr/>
              </a:pPr>
              <a:t>‹#›</a:t>
            </a:fld>
            <a:endParaRPr lang="ar-SA" altLang="en-US"/>
          </a:p>
        </p:txBody>
      </p:sp>
    </p:spTree>
    <p:extLst>
      <p:ext uri="{BB962C8B-B14F-4D97-AF65-F5344CB8AC3E}">
        <p14:creationId xmlns:p14="http://schemas.microsoft.com/office/powerpoint/2010/main" val="15358066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704850"/>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935164"/>
            <a:ext cx="10972800" cy="4389437"/>
          </a:xfrm>
        </p:spPr>
        <p:txBody>
          <a:bodyPr/>
          <a:lstStyle/>
          <a:p>
            <a:pPr lvl="0"/>
            <a:endParaRPr lang="en-GB" noProof="0"/>
          </a:p>
        </p:txBody>
      </p:sp>
      <p:sp>
        <p:nvSpPr>
          <p:cNvPr id="4" name="عنصر نائب للتاريخ 9"/>
          <p:cNvSpPr>
            <a:spLocks noGrp="1"/>
          </p:cNvSpPr>
          <p:nvPr>
            <p:ph type="dt" sz="half" idx="10"/>
          </p:nvPr>
        </p:nvSpPr>
        <p:spPr/>
        <p:txBody>
          <a:bodyPr/>
          <a:lstStyle>
            <a:lvl1pPr>
              <a:defRPr/>
            </a:lvl1pPr>
          </a:lstStyle>
          <a:p>
            <a:pPr>
              <a:defRPr/>
            </a:pPr>
            <a:fld id="{E6426B0F-A785-46FA-B821-8F472185A57D}" type="datetime1">
              <a:rPr lang="ar-SA"/>
              <a:pPr>
                <a:defRPr/>
              </a:pPr>
              <a:t>01/06/1442</a:t>
            </a:fld>
            <a:endParaRPr lang="ar-SA"/>
          </a:p>
        </p:txBody>
      </p:sp>
      <p:sp>
        <p:nvSpPr>
          <p:cNvPr id="5" name="عنصر نائب للتذييل 21"/>
          <p:cNvSpPr>
            <a:spLocks noGrp="1"/>
          </p:cNvSpPr>
          <p:nvPr>
            <p:ph type="ftr" sz="quarter" idx="11"/>
          </p:nvPr>
        </p:nvSpPr>
        <p:spPr/>
        <p:txBody>
          <a:bodyPr/>
          <a:lstStyle>
            <a:lvl1pPr>
              <a:defRPr/>
            </a:lvl1pPr>
          </a:lstStyle>
          <a:p>
            <a:pPr>
              <a:defRPr/>
            </a:pPr>
            <a:endParaRPr lang="ar-SA"/>
          </a:p>
        </p:txBody>
      </p:sp>
      <p:sp>
        <p:nvSpPr>
          <p:cNvPr id="6" name="عنصر نائب لرقم الشريحة 17"/>
          <p:cNvSpPr>
            <a:spLocks noGrp="1"/>
          </p:cNvSpPr>
          <p:nvPr>
            <p:ph type="sldNum" sz="quarter" idx="12"/>
          </p:nvPr>
        </p:nvSpPr>
        <p:spPr/>
        <p:txBody>
          <a:bodyPr/>
          <a:lstStyle>
            <a:lvl1pPr>
              <a:defRPr/>
            </a:lvl1pPr>
          </a:lstStyle>
          <a:p>
            <a:pPr>
              <a:defRPr/>
            </a:pPr>
            <a:fld id="{93C6F7DC-74C3-400E-9783-7150DA730AA9}" type="slidenum">
              <a:rPr lang="ar-SA" altLang="en-US"/>
              <a:pPr>
                <a:defRPr/>
              </a:pPr>
              <a:t>‹#›</a:t>
            </a:fld>
            <a:endParaRPr lang="ar-SA" altLang="en-US"/>
          </a:p>
        </p:txBody>
      </p:sp>
    </p:spTree>
    <p:extLst>
      <p:ext uri="{BB962C8B-B14F-4D97-AF65-F5344CB8AC3E}">
        <p14:creationId xmlns:p14="http://schemas.microsoft.com/office/powerpoint/2010/main" val="1884888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BEF885-8BF3-4663-AFF0-8795BB4273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9BD002-0A0C-471E-89FD-B8BD3CC5F7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1E5A4-F450-4249-A2A5-672EFFEEB3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97360B-C8B3-47B1-8BC5-21B45E211144}" type="datetimeFigureOut">
              <a:rPr lang="en-GB" smtClean="0"/>
              <a:t>14/01/2021</a:t>
            </a:fld>
            <a:endParaRPr lang="en-GB"/>
          </a:p>
        </p:txBody>
      </p:sp>
      <p:sp>
        <p:nvSpPr>
          <p:cNvPr id="5" name="Footer Placeholder 4">
            <a:extLst>
              <a:ext uri="{FF2B5EF4-FFF2-40B4-BE49-F238E27FC236}">
                <a16:creationId xmlns:a16="http://schemas.microsoft.com/office/drawing/2014/main" id="{A6A86A59-1662-4431-80B4-F9B2803EF5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D6F8B9-D3A5-4B37-8AFD-E49231EF26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6CB5B8-CF6A-4F46-BFFE-6D6C7CCD96C0}" type="slidenum">
              <a:rPr lang="en-GB" smtClean="0"/>
              <a:t>‹#›</a:t>
            </a:fld>
            <a:endParaRPr lang="en-GB"/>
          </a:p>
        </p:txBody>
      </p:sp>
    </p:spTree>
    <p:extLst>
      <p:ext uri="{BB962C8B-B14F-4D97-AF65-F5344CB8AC3E}">
        <p14:creationId xmlns:p14="http://schemas.microsoft.com/office/powerpoint/2010/main" val="1588366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who.int/news-room/fact-sheets/detail/the-top-10-causes-of-death"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ZxZgFpAGZQo?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en.wikipedia.org/wiki/Pregnant" TargetMode="External"/><Relationship Id="rId2" Type="http://schemas.openxmlformats.org/officeDocument/2006/relationships/hyperlink" Target="http://en.wikipedia.org/wiki/Bodybuild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upload.wikimedia.org/wikipedia/en/d/d6/Cancer_rate.gif"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Na5VOjJAjCI?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027C52-EAEF-417D-B99C-DBFD6D13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9400" y="0"/>
            <a:ext cx="1191260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F0977BDD-F21B-4E52-8FAE-69AA18080B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9933" t="3964" b="3964"/>
          <a:stretch/>
        </p:blipFill>
        <p:spPr>
          <a:xfrm flipH="1">
            <a:off x="5562194" y="1"/>
            <a:ext cx="6629806"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1" name="Rectangle 10">
            <a:extLst>
              <a:ext uri="{FF2B5EF4-FFF2-40B4-BE49-F238E27FC236}">
                <a16:creationId xmlns:a16="http://schemas.microsoft.com/office/drawing/2014/main" id="{9FF39A25-DBCE-442D-A2E3-C0FE3312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0073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640079" y="1055098"/>
            <a:ext cx="5760719" cy="4747805"/>
          </a:xfrm>
        </p:spPr>
        <p:txBody>
          <a:bodyPr vert="horz" lIns="91440" tIns="45720" rIns="91440" bIns="45720" rtlCol="0" anchor="ctr">
            <a:normAutofit/>
          </a:bodyPr>
          <a:lstStyle/>
          <a:p>
            <a:r>
              <a:rPr lang="en-US" sz="6600" kern="1200">
                <a:solidFill>
                  <a:srgbClr val="000000"/>
                </a:solidFill>
                <a:latin typeface="+mj-lt"/>
                <a:ea typeface="+mj-ea"/>
                <a:cs typeface="+mj-cs"/>
              </a:rPr>
              <a:t>Non Communicable Diseases</a:t>
            </a:r>
            <a:br>
              <a:rPr lang="en-US" sz="6600" kern="1200">
                <a:solidFill>
                  <a:srgbClr val="000000"/>
                </a:solidFill>
                <a:latin typeface="+mj-lt"/>
                <a:ea typeface="+mj-ea"/>
                <a:cs typeface="+mj-cs"/>
              </a:rPr>
            </a:br>
            <a:endParaRPr lang="en-US" sz="6600" kern="1200">
              <a:solidFill>
                <a:srgbClr val="000000"/>
              </a:solidFill>
              <a:latin typeface="+mj-lt"/>
              <a:ea typeface="+mj-ea"/>
              <a:cs typeface="+mj-cs"/>
            </a:endParaRPr>
          </a:p>
        </p:txBody>
      </p:sp>
    </p:spTree>
    <p:extLst>
      <p:ext uri="{BB962C8B-B14F-4D97-AF65-F5344CB8AC3E}">
        <p14:creationId xmlns:p14="http://schemas.microsoft.com/office/powerpoint/2010/main" val="4204213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sz="3100" dirty="0">
                <a:solidFill>
                  <a:srgbClr val="FFFFFF"/>
                </a:solidFill>
              </a:rPr>
              <a:t>What is the difference between communicable and non- communicable diseases?</a:t>
            </a:r>
            <a:br>
              <a:rPr lang="en-GB" sz="3100" dirty="0">
                <a:solidFill>
                  <a:srgbClr val="FFFFFF"/>
                </a:solidFill>
              </a:rPr>
            </a:br>
            <a:endParaRPr lang="en-GB" sz="3100" dirty="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endParaRPr lang="en-GB" sz="2400">
              <a:solidFill>
                <a:srgbClr val="000000"/>
              </a:solidFill>
            </a:endParaRPr>
          </a:p>
          <a:p>
            <a:r>
              <a:rPr lang="en-GB" sz="2400">
                <a:solidFill>
                  <a:srgbClr val="000000"/>
                </a:solidFill>
              </a:rPr>
              <a:t>In your break out rooms discuss. </a:t>
            </a:r>
          </a:p>
        </p:txBody>
      </p:sp>
    </p:spTree>
    <p:extLst>
      <p:ext uri="{BB962C8B-B14F-4D97-AF65-F5344CB8AC3E}">
        <p14:creationId xmlns:p14="http://schemas.microsoft.com/office/powerpoint/2010/main" val="2410815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br>
              <a:rPr lang="en-GB">
                <a:solidFill>
                  <a:srgbClr val="FFFFFF"/>
                </a:solidFill>
              </a:rPr>
            </a:br>
            <a:r>
              <a:rPr lang="en-GB">
                <a:solidFill>
                  <a:srgbClr val="FFFFFF"/>
                </a:solidFill>
              </a:rPr>
              <a:t>WHO state: </a:t>
            </a: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dirty="0"/>
              <a:t>The major causes of non communicable  diseases are lifestyle related. </a:t>
            </a:r>
          </a:p>
          <a:p>
            <a:r>
              <a:rPr lang="en-GB" sz="2400" dirty="0"/>
              <a:t>Lack of exercise, smoking, unhealthy diet, and abuse of alcohol are all important causes. </a:t>
            </a:r>
          </a:p>
          <a:p>
            <a:r>
              <a:rPr lang="en-GB" sz="2400" dirty="0"/>
              <a:t>Can we include inequalities in health here? </a:t>
            </a:r>
          </a:p>
        </p:txBody>
      </p:sp>
    </p:spTree>
    <p:extLst>
      <p:ext uri="{BB962C8B-B14F-4D97-AF65-F5344CB8AC3E}">
        <p14:creationId xmlns:p14="http://schemas.microsoft.com/office/powerpoint/2010/main" val="1804686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sz="2800" dirty="0">
                <a:solidFill>
                  <a:srgbClr val="FFFFFF"/>
                </a:solidFill>
              </a:rPr>
              <a:t>What is the difference between communicable and non- communicable diseases?</a:t>
            </a:r>
            <a:br>
              <a:rPr lang="en-GB" sz="2800" dirty="0">
                <a:solidFill>
                  <a:srgbClr val="FFFFFF"/>
                </a:solidFill>
              </a:rPr>
            </a:br>
            <a:r>
              <a:rPr lang="en-GB" sz="2800" dirty="0">
                <a:solidFill>
                  <a:srgbClr val="FFFFFF"/>
                </a:solidFill>
              </a:rPr>
              <a:t> </a:t>
            </a: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a:t>One important difference between communicable and non-communicable disease is that non-communicable diseases tend to be chronic, which means they last a long time and progress slowly. </a:t>
            </a:r>
          </a:p>
          <a:p>
            <a:r>
              <a:rPr lang="en-GB" sz="2400"/>
              <a:t>Communicable diseases are more likely to be acute, which means the disease develops quickly. Both types of disease may require medication, but non-communicable diseases may be better treated with lifestyle changes.</a:t>
            </a:r>
          </a:p>
          <a:p>
            <a:endParaRPr lang="en-GB" sz="2400"/>
          </a:p>
          <a:p>
            <a:endParaRPr lang="en-GB" sz="2400"/>
          </a:p>
        </p:txBody>
      </p:sp>
    </p:spTree>
    <p:extLst>
      <p:ext uri="{BB962C8B-B14F-4D97-AF65-F5344CB8AC3E}">
        <p14:creationId xmlns:p14="http://schemas.microsoft.com/office/powerpoint/2010/main" val="3180386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b="1">
                <a:solidFill>
                  <a:srgbClr val="FFFFFF"/>
                </a:solidFill>
              </a:rPr>
              <a:t>Key facts</a:t>
            </a:r>
            <a:br>
              <a:rPr lang="en-GB" b="1">
                <a:solidFill>
                  <a:srgbClr val="FFFFFF"/>
                </a:solidFill>
              </a:rPr>
            </a:br>
            <a:endParaRPr lang="en-GB">
              <a:solidFill>
                <a:srgbClr val="FFFFFF"/>
              </a:solidFill>
            </a:endParaRP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a:t>Non communicable diseases (NCDs) kill 40 million people each year, equivalent to 70% of all deaths globally.</a:t>
            </a:r>
          </a:p>
          <a:p>
            <a:r>
              <a:rPr lang="en-GB" sz="2400"/>
              <a:t>Each year, 15 million people die from a NCD between the ages of 30 and 69 years; over 80% of these "premature" deaths occur in low- and middle-income countries.</a:t>
            </a:r>
          </a:p>
          <a:p>
            <a:r>
              <a:rPr lang="en-GB" sz="2400"/>
              <a:t>Cardiovascular diseases account for most NCD deaths, or 17.7 million people annually, followed by cancers (8.8 million), respiratory diseases (3.9million), and diabetes (1.6 million).</a:t>
            </a:r>
          </a:p>
          <a:p>
            <a:endParaRPr lang="en-GB" sz="2400"/>
          </a:p>
        </p:txBody>
      </p:sp>
    </p:spTree>
    <p:extLst>
      <p:ext uri="{BB962C8B-B14F-4D97-AF65-F5344CB8AC3E}">
        <p14:creationId xmlns:p14="http://schemas.microsoft.com/office/powerpoint/2010/main" val="1711335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dirty="0">
                <a:solidFill>
                  <a:srgbClr val="FFFFFF"/>
                </a:solidFill>
              </a:rPr>
              <a:t>Key facts </a:t>
            </a: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dirty="0"/>
              <a:t>These  groups of diseases account for over 80% of all premature NCD deaths.</a:t>
            </a:r>
          </a:p>
          <a:p>
            <a:r>
              <a:rPr lang="en-GB" sz="2400" dirty="0"/>
              <a:t>Tobacco use, physical inactivity, the harmful use of alcohol and unhealthy diets all increase the risk of dying from a NCD.</a:t>
            </a:r>
          </a:p>
          <a:p>
            <a:r>
              <a:rPr lang="en-GB" sz="2400" dirty="0"/>
              <a:t>Detection, screening and treatment of NCDs, as well as palliative care, are key components of the response to NCDs.</a:t>
            </a:r>
          </a:p>
          <a:p>
            <a:endParaRPr lang="en-GB" sz="2400"/>
          </a:p>
        </p:txBody>
      </p:sp>
    </p:spTree>
    <p:extLst>
      <p:ext uri="{BB962C8B-B14F-4D97-AF65-F5344CB8AC3E}">
        <p14:creationId xmlns:p14="http://schemas.microsoft.com/office/powerpoint/2010/main" val="3464227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7E87B42-8DBC-48A0-8896-7C063504CB3B}"/>
              </a:ext>
            </a:extLst>
          </p:cNvPr>
          <p:cNvSpPr>
            <a:spLocks noGrp="1"/>
          </p:cNvSpPr>
          <p:nvPr>
            <p:ph type="title"/>
          </p:nvPr>
        </p:nvSpPr>
        <p:spPr>
          <a:xfrm>
            <a:off x="1098468" y="885651"/>
            <a:ext cx="3229803" cy="4624603"/>
          </a:xfrm>
        </p:spPr>
        <p:txBody>
          <a:bodyPr>
            <a:normAutofit/>
          </a:bodyPr>
          <a:lstStyle/>
          <a:p>
            <a:r>
              <a:rPr lang="en-GB">
                <a:solidFill>
                  <a:srgbClr val="FFFFFF"/>
                </a:solidFill>
              </a:rPr>
              <a:t>What do you think is the biggest cause of death ? </a:t>
            </a:r>
          </a:p>
        </p:txBody>
      </p:sp>
      <p:sp>
        <p:nvSpPr>
          <p:cNvPr id="3" name="Content Placeholder 2">
            <a:extLst>
              <a:ext uri="{FF2B5EF4-FFF2-40B4-BE49-F238E27FC236}">
                <a16:creationId xmlns:a16="http://schemas.microsoft.com/office/drawing/2014/main" id="{C6595EDA-3EBE-4311-8862-4CD65302110E}"/>
              </a:ext>
            </a:extLst>
          </p:cNvPr>
          <p:cNvSpPr>
            <a:spLocks noGrp="1"/>
          </p:cNvSpPr>
          <p:nvPr>
            <p:ph idx="1"/>
          </p:nvPr>
        </p:nvSpPr>
        <p:spPr>
          <a:xfrm>
            <a:off x="4978708" y="885651"/>
            <a:ext cx="6525220" cy="4616849"/>
          </a:xfrm>
        </p:spPr>
        <p:txBody>
          <a:bodyPr anchor="ctr">
            <a:normAutofit/>
          </a:bodyPr>
          <a:lstStyle/>
          <a:p>
            <a:pPr marL="0" indent="0">
              <a:buNone/>
            </a:pPr>
            <a:r>
              <a:rPr lang="en-US" sz="2400" dirty="0">
                <a:hlinkClick r:id="rId2"/>
              </a:rPr>
              <a:t>The top 10 causes of death (who.int)</a:t>
            </a:r>
            <a:endParaRPr lang="en-GB" sz="2400" dirty="0"/>
          </a:p>
        </p:txBody>
      </p:sp>
    </p:spTree>
    <p:extLst>
      <p:ext uri="{BB962C8B-B14F-4D97-AF65-F5344CB8AC3E}">
        <p14:creationId xmlns:p14="http://schemas.microsoft.com/office/powerpoint/2010/main" val="211854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b="1">
                <a:solidFill>
                  <a:srgbClr val="FFFFFF"/>
                </a:solidFill>
              </a:rPr>
              <a:t>Overview</a:t>
            </a:r>
            <a:br>
              <a:rPr lang="en-GB" sz="4000" b="1">
                <a:solidFill>
                  <a:srgbClr val="FFFFFF"/>
                </a:solidFill>
              </a:rPr>
            </a:br>
            <a:endParaRPr lang="en-GB" sz="400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sz="2000">
                <a:solidFill>
                  <a:srgbClr val="FEFFFF"/>
                </a:solidFill>
              </a:rPr>
              <a:t>Non communicable diseases (NCDs), also known as chronic diseases, tend to be of long duration and are the result of a combination of genetic, physiological, environmental and behaviours factors.</a:t>
            </a:r>
          </a:p>
          <a:p>
            <a:r>
              <a:rPr lang="en-GB" sz="2000">
                <a:solidFill>
                  <a:srgbClr val="FEFFFF"/>
                </a:solidFill>
              </a:rPr>
              <a:t>The main types of NCDs are cardiovascular diseases (like heart attacks and stroke), cancers, chronic respiratory diseases (such as chronic obstructive pulmonary disease and asthma) and diabetes.</a:t>
            </a:r>
          </a:p>
          <a:p>
            <a:r>
              <a:rPr lang="en-GB" sz="2000">
                <a:solidFill>
                  <a:srgbClr val="FEFFFF"/>
                </a:solidFill>
              </a:rPr>
              <a:t>NCDs disproportionately affect people in low- and middle-income countries where more than three quarters of global NCD deaths – 31 million – occur.</a:t>
            </a:r>
          </a:p>
          <a:p>
            <a:endParaRPr lang="en-GB" sz="2000">
              <a:solidFill>
                <a:srgbClr val="FEFFFF"/>
              </a:solidFill>
            </a:endParaRPr>
          </a:p>
        </p:txBody>
      </p:sp>
    </p:spTree>
    <p:extLst>
      <p:ext uri="{BB962C8B-B14F-4D97-AF65-F5344CB8AC3E}">
        <p14:creationId xmlns:p14="http://schemas.microsoft.com/office/powerpoint/2010/main" val="1755934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b="1">
                <a:solidFill>
                  <a:srgbClr val="FFFFFF"/>
                </a:solidFill>
              </a:rPr>
              <a:t>Who is at risk of such diseases?</a:t>
            </a:r>
            <a:br>
              <a:rPr lang="en-GB" sz="4000" b="1">
                <a:solidFill>
                  <a:srgbClr val="FFFFFF"/>
                </a:solidFill>
              </a:rPr>
            </a:br>
            <a:endParaRPr lang="en-GB" sz="400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sz="2000">
                <a:solidFill>
                  <a:srgbClr val="FEFFFF"/>
                </a:solidFill>
              </a:rPr>
              <a:t>People of all age groups, regions and countries are affected by NCDs. These conditions are often associated with older age groups</a:t>
            </a:r>
          </a:p>
          <a:p>
            <a:r>
              <a:rPr lang="en-GB" sz="2000">
                <a:solidFill>
                  <a:srgbClr val="FEFFFF"/>
                </a:solidFill>
              </a:rPr>
              <a:t>Evidence shows that 15 million of all deaths attributed to NCDs occur between the ages of 30 and 69 years. </a:t>
            </a:r>
          </a:p>
          <a:p>
            <a:r>
              <a:rPr lang="en-GB" sz="2000">
                <a:solidFill>
                  <a:srgbClr val="FEFFFF"/>
                </a:solidFill>
              </a:rPr>
              <a:t>Of these "premature" deaths, over 80% are estimated to occur in low- and middle-income countries. </a:t>
            </a:r>
          </a:p>
          <a:p>
            <a:r>
              <a:rPr lang="en-GB" sz="2000">
                <a:solidFill>
                  <a:srgbClr val="FEFFFF"/>
                </a:solidFill>
              </a:rPr>
              <a:t>Children, adults and the elderly are all vulnerable to the risk factors contributing to NCDs, whether from unhealthy diets, physical inactivity, exposure to tobacco smoke or the harmful use of alcohol.</a:t>
            </a:r>
          </a:p>
        </p:txBody>
      </p:sp>
    </p:spTree>
    <p:extLst>
      <p:ext uri="{BB962C8B-B14F-4D97-AF65-F5344CB8AC3E}">
        <p14:creationId xmlns:p14="http://schemas.microsoft.com/office/powerpoint/2010/main" val="2856594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What are these disease driven by?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sz="2400" dirty="0">
                <a:solidFill>
                  <a:srgbClr val="FEFFFF"/>
                </a:solidFill>
              </a:rPr>
              <a:t>These diseases are driven by forces that include rapid unplanned urbanization, globalization of unhealthy lifestyles and population ageing. </a:t>
            </a:r>
          </a:p>
          <a:p>
            <a:r>
              <a:rPr lang="en-GB" sz="2400" dirty="0">
                <a:solidFill>
                  <a:srgbClr val="FEFFFF"/>
                </a:solidFill>
              </a:rPr>
              <a:t>Unhealthy diets and a lack of physical activity may show up in people as raised blood pressure, increased blood glucose, elevated blood lipids and obesity. </a:t>
            </a:r>
          </a:p>
          <a:p>
            <a:r>
              <a:rPr lang="en-GB" sz="2400" dirty="0">
                <a:solidFill>
                  <a:srgbClr val="FEFFFF"/>
                </a:solidFill>
              </a:rPr>
              <a:t>These are called metabolic risk factors that can lead to cardiovascular disease, the leading NCD in terms of premature deaths</a:t>
            </a:r>
          </a:p>
          <a:p>
            <a:endParaRPr lang="en-GB" sz="2400" dirty="0">
              <a:solidFill>
                <a:srgbClr val="FEFFFF"/>
              </a:solidFill>
            </a:endParaRPr>
          </a:p>
          <a:p>
            <a:endParaRPr lang="en-GB" sz="2400" dirty="0">
              <a:solidFill>
                <a:srgbClr val="FEFFFF"/>
              </a:solidFill>
            </a:endParaRPr>
          </a:p>
        </p:txBody>
      </p:sp>
    </p:spTree>
    <p:extLst>
      <p:ext uri="{BB962C8B-B14F-4D97-AF65-F5344CB8AC3E}">
        <p14:creationId xmlns:p14="http://schemas.microsoft.com/office/powerpoint/2010/main" val="789162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b="1">
                <a:solidFill>
                  <a:srgbClr val="FFFFFF"/>
                </a:solidFill>
              </a:rPr>
              <a:t>Modifiable behavioural risk factors</a:t>
            </a:r>
            <a:br>
              <a:rPr lang="en-GB" b="1">
                <a:solidFill>
                  <a:srgbClr val="FFFFFF"/>
                </a:solidFill>
              </a:rPr>
            </a:br>
            <a:br>
              <a:rPr lang="en-GB" b="1">
                <a:solidFill>
                  <a:srgbClr val="FFFFFF"/>
                </a:solidFill>
              </a:rPr>
            </a:br>
            <a:endParaRPr lang="en-GB">
              <a:solidFill>
                <a:srgbClr val="FFFFFF"/>
              </a:solidFill>
            </a:endParaRPr>
          </a:p>
        </p:txBody>
      </p:sp>
      <p:sp>
        <p:nvSpPr>
          <p:cNvPr id="3" name="Content Placeholder 2"/>
          <p:cNvSpPr>
            <a:spLocks noGrp="1"/>
          </p:cNvSpPr>
          <p:nvPr>
            <p:ph idx="1"/>
          </p:nvPr>
        </p:nvSpPr>
        <p:spPr>
          <a:xfrm>
            <a:off x="4978708" y="885651"/>
            <a:ext cx="6525220" cy="4616849"/>
          </a:xfrm>
        </p:spPr>
        <p:txBody>
          <a:bodyPr anchor="ctr">
            <a:normAutofit/>
          </a:bodyPr>
          <a:lstStyle/>
          <a:p>
            <a:r>
              <a:rPr lang="en-GB" sz="1500"/>
              <a:t>Modifiable behaviours, such as </a:t>
            </a:r>
          </a:p>
          <a:p>
            <a:r>
              <a:rPr lang="en-GB" sz="1500"/>
              <a:t>Smoking, </a:t>
            </a:r>
          </a:p>
          <a:p>
            <a:r>
              <a:rPr lang="en-GB" sz="1500"/>
              <a:t>Physical inactivity, </a:t>
            </a:r>
          </a:p>
          <a:p>
            <a:r>
              <a:rPr lang="en-GB" sz="1500"/>
              <a:t>Diet</a:t>
            </a:r>
          </a:p>
          <a:p>
            <a:r>
              <a:rPr lang="en-GB" sz="1500"/>
              <a:t>Medication</a:t>
            </a:r>
          </a:p>
          <a:p>
            <a:r>
              <a:rPr lang="en-GB" sz="1500"/>
              <a:t>Alcohol</a:t>
            </a:r>
          </a:p>
          <a:p>
            <a:r>
              <a:rPr lang="en-GB" sz="1500"/>
              <a:t>Tobacco accounts for 7.2 million deaths every year (including from the effects of exposure to second-hand smoke), and is projected to increase markedly over the coming years. </a:t>
            </a:r>
          </a:p>
          <a:p>
            <a:r>
              <a:rPr lang="en-GB" sz="1500"/>
              <a:t>4.1 million annual deaths have been attributed to excess salt/sodium intake. </a:t>
            </a:r>
          </a:p>
          <a:p>
            <a:r>
              <a:rPr lang="en-GB" sz="1500"/>
              <a:t>More than half of the 3.3 million annual deaths attributable to alcohol use are from NCDs, including cancer. </a:t>
            </a:r>
          </a:p>
          <a:p>
            <a:r>
              <a:rPr lang="en-GB" sz="1500"/>
              <a:t>1.6 million deaths annually can be attributed to insufficient physical activity. </a:t>
            </a:r>
          </a:p>
        </p:txBody>
      </p:sp>
    </p:spTree>
    <p:extLst>
      <p:ext uri="{BB962C8B-B14F-4D97-AF65-F5344CB8AC3E}">
        <p14:creationId xmlns:p14="http://schemas.microsoft.com/office/powerpoint/2010/main" val="252022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a:solidFill>
                  <a:srgbClr val="FFFFFF"/>
                </a:solidFill>
              </a:rPr>
              <a:t>Non modifiable risk factors</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dirty="0"/>
              <a:t>Age</a:t>
            </a:r>
          </a:p>
          <a:p>
            <a:r>
              <a:rPr lang="en-GB" sz="2400" dirty="0"/>
              <a:t>Gender</a:t>
            </a:r>
          </a:p>
          <a:p>
            <a:r>
              <a:rPr lang="en-GB" sz="2400" dirty="0"/>
              <a:t>Ethnicity (some groups at higher risk of certain diseases including heart disease)</a:t>
            </a:r>
          </a:p>
          <a:p>
            <a:r>
              <a:rPr lang="en-GB" sz="2400" dirty="0"/>
              <a:t>Family history</a:t>
            </a:r>
          </a:p>
          <a:p>
            <a:endParaRPr lang="en-GB" sz="2400" dirty="0"/>
          </a:p>
        </p:txBody>
      </p:sp>
    </p:spTree>
    <p:extLst>
      <p:ext uri="{BB962C8B-B14F-4D97-AF65-F5344CB8AC3E}">
        <p14:creationId xmlns:p14="http://schemas.microsoft.com/office/powerpoint/2010/main" val="4104278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b="1">
                <a:solidFill>
                  <a:srgbClr val="FFFFFF"/>
                </a:solidFill>
              </a:rPr>
              <a:t>Metabolic risk factors</a:t>
            </a:r>
            <a:br>
              <a:rPr lang="en-GB" b="1">
                <a:solidFill>
                  <a:srgbClr val="FFFFFF"/>
                </a:solidFill>
              </a:rPr>
            </a:br>
            <a:endParaRPr lang="en-GB">
              <a:solidFill>
                <a:srgbClr val="FFFFFF"/>
              </a:solidFill>
            </a:endParaRP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a:t>Metabolic risk factors contribute to four key metabolic changes that increase the risk of NCDs:</a:t>
            </a:r>
          </a:p>
          <a:p>
            <a:r>
              <a:rPr lang="en-GB" sz="2400"/>
              <a:t>raised blood pressure</a:t>
            </a:r>
          </a:p>
          <a:p>
            <a:r>
              <a:rPr lang="en-GB" sz="2400"/>
              <a:t>overweight/obesity</a:t>
            </a:r>
          </a:p>
          <a:p>
            <a:r>
              <a:rPr lang="en-GB" sz="2400"/>
              <a:t>hyperglycemia (high blood glucose levels) and</a:t>
            </a:r>
          </a:p>
          <a:p>
            <a:r>
              <a:rPr lang="en-GB" sz="2400"/>
              <a:t>hyperlipidemia (high levels of fat in the blood).</a:t>
            </a:r>
          </a:p>
          <a:p>
            <a:r>
              <a:rPr lang="en-GB" sz="2400"/>
              <a:t>In terms of attributable deaths, the leading metabolic risk factor globally is elevated blood pressure (to which 19% of global deaths are attributed), </a:t>
            </a:r>
            <a:r>
              <a:rPr lang="en-GB" sz="2400" i="1"/>
              <a:t>(1)</a:t>
            </a:r>
            <a:r>
              <a:rPr lang="en-GB" sz="2400"/>
              <a:t> followed by overweight and obesity and raised blood glucose.</a:t>
            </a:r>
          </a:p>
          <a:p>
            <a:endParaRPr lang="en-GB" sz="2400"/>
          </a:p>
          <a:p>
            <a:endParaRPr lang="en-GB" sz="2400"/>
          </a:p>
        </p:txBody>
      </p:sp>
    </p:spTree>
    <p:extLst>
      <p:ext uri="{BB962C8B-B14F-4D97-AF65-F5344CB8AC3E}">
        <p14:creationId xmlns:p14="http://schemas.microsoft.com/office/powerpoint/2010/main" val="441434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a:solidFill>
                  <a:srgbClr val="FFFFFF"/>
                </a:solidFill>
              </a:rPr>
              <a:t>Time to pause and think </a:t>
            </a: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dirty="0"/>
              <a:t>How can we control non communicable diseases?</a:t>
            </a:r>
          </a:p>
          <a:p>
            <a:endParaRPr lang="en-GB" sz="2400" dirty="0"/>
          </a:p>
          <a:p>
            <a:r>
              <a:rPr lang="en-GB" sz="2400" dirty="0"/>
              <a:t>Who needs to be involved?</a:t>
            </a:r>
          </a:p>
        </p:txBody>
      </p:sp>
    </p:spTree>
    <p:extLst>
      <p:ext uri="{BB962C8B-B14F-4D97-AF65-F5344CB8AC3E}">
        <p14:creationId xmlns:p14="http://schemas.microsoft.com/office/powerpoint/2010/main" val="430469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C5974B6-3353-4781-B620-BC5168DAE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8">
            <a:extLst>
              <a:ext uri="{FF2B5EF4-FFF2-40B4-BE49-F238E27FC236}">
                <a16:creationId xmlns:a16="http://schemas.microsoft.com/office/drawing/2014/main" id="{0A2C0FD4-452B-439A-A978-C37BC16F5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2" name="Rectangle 2"/>
          <p:cNvSpPr>
            <a:spLocks noGrp="1"/>
          </p:cNvSpPr>
          <p:nvPr>
            <p:ph type="title"/>
          </p:nvPr>
        </p:nvSpPr>
        <p:spPr>
          <a:xfrm>
            <a:off x="7559812" y="2723322"/>
            <a:ext cx="3510355" cy="2236738"/>
          </a:xfrm>
        </p:spPr>
        <p:txBody>
          <a:bodyPr vert="horz" lIns="91440" tIns="45720" rIns="91440" bIns="45720" rtlCol="0" anchor="b">
            <a:normAutofit/>
          </a:bodyPr>
          <a:lstStyle/>
          <a:p>
            <a:r>
              <a:rPr lang="en-US" altLang="en-US" kern="1200">
                <a:solidFill>
                  <a:srgbClr val="FFFFFF"/>
                </a:solidFill>
                <a:latin typeface="+mj-lt"/>
                <a:ea typeface="+mj-ea"/>
                <a:cs typeface="+mj-cs"/>
              </a:rPr>
              <a:t>Obesity</a:t>
            </a:r>
          </a:p>
        </p:txBody>
      </p:sp>
      <p:sp>
        <p:nvSpPr>
          <p:cNvPr id="75" name="Freeform 5">
            <a:extLst>
              <a:ext uri="{FF2B5EF4-FFF2-40B4-BE49-F238E27FC236}">
                <a16:creationId xmlns:a16="http://schemas.microsoft.com/office/drawing/2014/main" id="{16929AE4-43B6-494E-B7D6-F778AB2F2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6">
            <a:extLst>
              <a:ext uri="{FF2B5EF4-FFF2-40B4-BE49-F238E27FC236}">
                <a16:creationId xmlns:a16="http://schemas.microsoft.com/office/drawing/2014/main" id="{8CEE0D70-D5EB-4589-819D-77F64EC4F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7">
            <a:extLst>
              <a:ext uri="{FF2B5EF4-FFF2-40B4-BE49-F238E27FC236}">
                <a16:creationId xmlns:a16="http://schemas.microsoft.com/office/drawing/2014/main" id="{2A701B99-D75A-4647-9635-9858D3BA7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884DEADC-5415-4FC6-93F0-89769392AF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859" y="1120020"/>
            <a:ext cx="5632862" cy="3509529"/>
          </a:xfrm>
          <a:prstGeom prst="rect">
            <a:avLst/>
          </a:prstGeom>
          <a:solidFill>
            <a:srgbClr val="FFFFFF"/>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Obesity Epidemic with Dr Hilary">
            <a:hlinkClick r:id="" action="ppaction://media"/>
            <a:extLst>
              <a:ext uri="{FF2B5EF4-FFF2-40B4-BE49-F238E27FC236}">
                <a16:creationId xmlns:a16="http://schemas.microsoft.com/office/drawing/2014/main" id="{629EC09E-93BD-43F3-A598-4CAE8135D433}"/>
              </a:ext>
            </a:extLst>
          </p:cNvPr>
          <p:cNvPicPr>
            <a:picLocks noGrp="1" noRot="1" noChangeAspect="1"/>
          </p:cNvPicPr>
          <p:nvPr>
            <p:ph idx="1"/>
            <a:videoFile r:link="rId1"/>
          </p:nvPr>
        </p:nvPicPr>
        <p:blipFill>
          <a:blip r:embed="rId3"/>
          <a:stretch>
            <a:fillRect/>
          </a:stretch>
        </p:blipFill>
        <p:spPr>
          <a:xfrm>
            <a:off x="1438464" y="1385025"/>
            <a:ext cx="5290964" cy="2989394"/>
          </a:xfrm>
          <a:prstGeom prst="rect">
            <a:avLst/>
          </a:prstGeom>
        </p:spPr>
      </p:pic>
    </p:spTree>
    <p:extLst>
      <p:ext uri="{BB962C8B-B14F-4D97-AF65-F5344CB8AC3E}">
        <p14:creationId xmlns:p14="http://schemas.microsoft.com/office/powerpoint/2010/main" val="4787916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D9%85%D8%A7%D9%87%D9%8A%20%D8%A7%D9%84%D8%B3%D9%85%D9%86%D8%A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457200"/>
            <a:ext cx="2439988" cy="574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Picture 3" descr="262043"/>
          <p:cNvPicPr>
            <a:picLocks noGrp="1"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5945188" y="1246188"/>
            <a:ext cx="4252912" cy="49022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38201870"/>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4"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2A4C0D1-64D2-47B8-ABE7-9B3529D7D57C}"/>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Obesity </a:t>
            </a:r>
          </a:p>
        </p:txBody>
      </p:sp>
      <p:sp>
        <p:nvSpPr>
          <p:cNvPr id="18434" name="Rectangle 2"/>
          <p:cNvSpPr>
            <a:spLocks noGrp="1"/>
          </p:cNvSpPr>
          <p:nvPr>
            <p:ph idx="1"/>
          </p:nvPr>
        </p:nvSpPr>
        <p:spPr>
          <a:xfrm>
            <a:off x="4978708" y="885651"/>
            <a:ext cx="6525220" cy="4616849"/>
          </a:xfrm>
        </p:spPr>
        <p:txBody>
          <a:bodyPr anchor="ctr">
            <a:normAutofit/>
          </a:bodyPr>
          <a:lstStyle/>
          <a:p>
            <a:endParaRPr lang="en-US" altLang="en-US" sz="1700" dirty="0">
              <a:cs typeface="Majalla UI"/>
            </a:endParaRPr>
          </a:p>
          <a:p>
            <a:endParaRPr lang="en-US" altLang="en-US" sz="1700" dirty="0">
              <a:cs typeface="Majalla UI"/>
            </a:endParaRPr>
          </a:p>
          <a:p>
            <a:r>
              <a:rPr lang="en-US" altLang="en-US" sz="1800" dirty="0">
                <a:cs typeface="Majalla UI"/>
              </a:rPr>
              <a:t>Obesity is a condition in which people have an excess of body fat.</a:t>
            </a:r>
          </a:p>
          <a:p>
            <a:r>
              <a:rPr lang="en-US" altLang="en-US" sz="1800" dirty="0">
                <a:cs typeface="Majalla UI"/>
              </a:rPr>
              <a:t> According to (CDC), the prevalence of obesity more than doubled between the years 1960 and 2000, with the greatest increase from 1980 forward.</a:t>
            </a:r>
          </a:p>
          <a:p>
            <a:pPr>
              <a:buNone/>
            </a:pPr>
            <a:r>
              <a:rPr lang="en-US" altLang="en-US" sz="1800" dirty="0">
                <a:cs typeface="Majalla UI"/>
              </a:rPr>
              <a:t> </a:t>
            </a:r>
          </a:p>
          <a:p>
            <a:r>
              <a:rPr lang="en-US" altLang="en-US" sz="1800" dirty="0">
                <a:cs typeface="Majalla UI"/>
              </a:rPr>
              <a:t>According to the National Institutes of Health, almost one-third are obese.</a:t>
            </a:r>
          </a:p>
          <a:p>
            <a:pPr>
              <a:buNone/>
            </a:pPr>
            <a:endParaRPr lang="en-US" altLang="en-US" sz="1800" dirty="0">
              <a:cs typeface="Majalla UI"/>
            </a:endParaRPr>
          </a:p>
          <a:p>
            <a:r>
              <a:rPr lang="en-US" altLang="en-US" sz="1800" dirty="0">
                <a:cs typeface="Majalla UI"/>
              </a:rPr>
              <a:t>Obesity is growing problem across the globe. </a:t>
            </a:r>
          </a:p>
          <a:p>
            <a:r>
              <a:rPr lang="en-US" altLang="en-US" sz="1800" dirty="0">
                <a:cs typeface="Majalla UI"/>
              </a:rPr>
              <a:t>Worldwide, more than 300 million adults are obese, according to (WHO).</a:t>
            </a:r>
          </a:p>
        </p:txBody>
      </p:sp>
    </p:spTree>
    <p:extLst>
      <p:ext uri="{BB962C8B-B14F-4D97-AF65-F5344CB8AC3E}">
        <p14:creationId xmlns:p14="http://schemas.microsoft.com/office/powerpoint/2010/main" val="244337221"/>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458" name="Rectangle 2"/>
          <p:cNvSpPr>
            <a:spLocks noGrp="1"/>
          </p:cNvSpPr>
          <p:nvPr>
            <p:ph type="title"/>
          </p:nvPr>
        </p:nvSpPr>
        <p:spPr>
          <a:xfrm>
            <a:off x="1098468" y="885651"/>
            <a:ext cx="3229803" cy="4624603"/>
          </a:xfrm>
        </p:spPr>
        <p:txBody>
          <a:bodyPr>
            <a:normAutofit/>
          </a:bodyPr>
          <a:lstStyle/>
          <a:p>
            <a:r>
              <a:rPr lang="en-US" altLang="en-US" sz="4100">
                <a:solidFill>
                  <a:srgbClr val="FFFFFF"/>
                </a:solidFill>
                <a:latin typeface="Times New Roman" panose="02020603050405020304" pitchFamily="18" charset="0"/>
                <a:ea typeface="SimSun" panose="02010600030101010101" pitchFamily="2" charset="-122"/>
                <a:cs typeface="Times New Roman" panose="02020603050405020304" pitchFamily="18" charset="0"/>
              </a:rPr>
              <a:t>Obesity is a major risk factor for a number of serious health conditions, including:</a:t>
            </a:r>
          </a:p>
        </p:txBody>
      </p:sp>
      <p:sp>
        <p:nvSpPr>
          <p:cNvPr id="19459" name="Rectangle 3"/>
          <p:cNvSpPr>
            <a:spLocks noGrp="1"/>
          </p:cNvSpPr>
          <p:nvPr>
            <p:ph type="body" idx="1"/>
          </p:nvPr>
        </p:nvSpPr>
        <p:spPr>
          <a:xfrm>
            <a:off x="4978708" y="885651"/>
            <a:ext cx="6525220" cy="4616849"/>
          </a:xfrm>
        </p:spPr>
        <p:txBody>
          <a:bodyPr anchor="ctr">
            <a:normAutofit/>
          </a:bodyPr>
          <a:lstStyle/>
          <a:p>
            <a:r>
              <a:rPr lang="en-US" altLang="en-US" sz="2400">
                <a:cs typeface="Majalla UI"/>
              </a:rPr>
              <a:t>Coronary heart disease. </a:t>
            </a:r>
          </a:p>
          <a:p>
            <a:r>
              <a:rPr lang="en-US" altLang="en-US" sz="2400">
                <a:cs typeface="Majalla UI"/>
              </a:rPr>
              <a:t>Cancer. </a:t>
            </a:r>
          </a:p>
          <a:p>
            <a:r>
              <a:rPr lang="en-US" altLang="en-US" sz="2400">
                <a:cs typeface="Majalla UI"/>
              </a:rPr>
              <a:t>Diabetes. </a:t>
            </a:r>
          </a:p>
          <a:p>
            <a:r>
              <a:rPr lang="en-US" altLang="en-US" sz="2400">
                <a:cs typeface="Majalla UI"/>
              </a:rPr>
              <a:t>Fatty liver disease. </a:t>
            </a:r>
          </a:p>
          <a:p>
            <a:r>
              <a:rPr lang="en-US" altLang="en-US" sz="2400">
                <a:cs typeface="Majalla UI"/>
              </a:rPr>
              <a:t>Gallbladder disease.</a:t>
            </a:r>
          </a:p>
          <a:p>
            <a:r>
              <a:rPr lang="en-US" altLang="en-US" sz="2400">
                <a:cs typeface="Majalla UI"/>
              </a:rPr>
              <a:t>High blood pressure..</a:t>
            </a:r>
          </a:p>
          <a:p>
            <a:r>
              <a:rPr lang="en-US" altLang="en-US" sz="2400">
                <a:cs typeface="Majalla UI"/>
              </a:rPr>
              <a:t>Osteoarthritis. </a:t>
            </a:r>
          </a:p>
          <a:p>
            <a:r>
              <a:rPr lang="en-US" altLang="en-US" sz="2400">
                <a:cs typeface="Majalla UI"/>
              </a:rPr>
              <a:t>Stroke. </a:t>
            </a:r>
          </a:p>
          <a:p>
            <a:r>
              <a:rPr lang="en-US" altLang="en-US" sz="2400">
                <a:cs typeface="Majalla UI"/>
              </a:rPr>
              <a:t>Sleep apnea and other breathing problems.</a:t>
            </a:r>
          </a:p>
          <a:p>
            <a:endParaRPr lang="en-US" altLang="en-US" sz="2400">
              <a:cs typeface="Majalla UI"/>
            </a:endParaRPr>
          </a:p>
          <a:p>
            <a:pPr>
              <a:buNone/>
            </a:pPr>
            <a:endParaRPr lang="en-US" altLang="en-US" sz="2400">
              <a:cs typeface="Majalla UI"/>
            </a:endParaRPr>
          </a:p>
          <a:p>
            <a:pPr>
              <a:buNone/>
            </a:pPr>
            <a:endParaRPr lang="en-US" altLang="en-US" sz="2400">
              <a:cs typeface="Majalla UI"/>
            </a:endParaRPr>
          </a:p>
        </p:txBody>
      </p:sp>
    </p:spTree>
    <p:extLst>
      <p:ext uri="{BB962C8B-B14F-4D97-AF65-F5344CB8AC3E}">
        <p14:creationId xmlns:p14="http://schemas.microsoft.com/office/powerpoint/2010/main" val="1185454680"/>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0482" name="Rectangle 2"/>
          <p:cNvSpPr>
            <a:spLocks noGrp="1"/>
          </p:cNvSpPr>
          <p:nvPr>
            <p:ph type="title"/>
          </p:nvPr>
        </p:nvSpPr>
        <p:spPr>
          <a:xfrm>
            <a:off x="1098468" y="885651"/>
            <a:ext cx="3229803" cy="4624603"/>
          </a:xfrm>
        </p:spPr>
        <p:txBody>
          <a:bodyPr>
            <a:normAutofit/>
          </a:bodyPr>
          <a:lstStyle/>
          <a:p>
            <a:r>
              <a:rPr lang="en-US" altLang="en-US">
                <a:solidFill>
                  <a:srgbClr val="FFFFFF"/>
                </a:solidFill>
                <a:cs typeface="Traditional Arabic" panose="02020603050405020304" pitchFamily="18" charset="-78"/>
              </a:rPr>
              <a:t>Classification</a:t>
            </a:r>
          </a:p>
        </p:txBody>
      </p:sp>
      <p:sp>
        <p:nvSpPr>
          <p:cNvPr id="20483" name="Rectangle 3"/>
          <p:cNvSpPr>
            <a:spLocks noGrp="1"/>
          </p:cNvSpPr>
          <p:nvPr>
            <p:ph type="body" idx="1"/>
          </p:nvPr>
        </p:nvSpPr>
        <p:spPr>
          <a:xfrm>
            <a:off x="4978708" y="885651"/>
            <a:ext cx="6525220" cy="4616849"/>
          </a:xfrm>
        </p:spPr>
        <p:txBody>
          <a:bodyPr anchor="ctr">
            <a:normAutofit/>
          </a:bodyPr>
          <a:lstStyle/>
          <a:p>
            <a:pPr>
              <a:buNone/>
            </a:pPr>
            <a:r>
              <a:rPr lang="en-US" altLang="en-US" sz="2400">
                <a:cs typeface="Majalla UI"/>
              </a:rPr>
              <a:t>Obesity, in absolute terms, is an increase of body adipose tissue (fat tissue) mass. </a:t>
            </a:r>
          </a:p>
          <a:p>
            <a:pPr>
              <a:buNone/>
            </a:pPr>
            <a:r>
              <a:rPr lang="en-US" altLang="en-US" sz="2400" b="1">
                <a:cs typeface="Majalla UI"/>
              </a:rPr>
              <a:t>BMI</a:t>
            </a:r>
          </a:p>
          <a:p>
            <a:pPr>
              <a:buNone/>
            </a:pPr>
            <a:r>
              <a:rPr lang="en-US" altLang="en-US" sz="2400">
                <a:cs typeface="Majalla UI"/>
              </a:rPr>
              <a:t>Body mass index or BMI is a simple and widely used method for estimating body fat mass. BMI was developed in the 19th century by the Belgian statistician</a:t>
            </a:r>
          </a:p>
        </p:txBody>
      </p:sp>
    </p:spTree>
    <p:extLst>
      <p:ext uri="{BB962C8B-B14F-4D97-AF65-F5344CB8AC3E}">
        <p14:creationId xmlns:p14="http://schemas.microsoft.com/office/powerpoint/2010/main" val="10286291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4"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002D705-C08A-41AA-9947-9D1CC9C8C2FB}"/>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BMI</a:t>
            </a:r>
          </a:p>
        </p:txBody>
      </p:sp>
      <p:sp>
        <p:nvSpPr>
          <p:cNvPr id="21506" name="Rectangle 2"/>
          <p:cNvSpPr>
            <a:spLocks noGrp="1"/>
          </p:cNvSpPr>
          <p:nvPr>
            <p:ph idx="1"/>
          </p:nvPr>
        </p:nvSpPr>
        <p:spPr>
          <a:xfrm>
            <a:off x="4978708" y="885651"/>
            <a:ext cx="6525220" cy="4616849"/>
          </a:xfrm>
        </p:spPr>
        <p:txBody>
          <a:bodyPr anchor="ctr">
            <a:normAutofit/>
          </a:bodyPr>
          <a:lstStyle/>
          <a:p>
            <a:endParaRPr lang="en-US" altLang="zh-CN" sz="2400">
              <a:ea typeface="SimSun" panose="02010600030101010101" pitchFamily="2" charset="-122"/>
              <a:cs typeface="Majalla UI"/>
            </a:endParaRPr>
          </a:p>
          <a:p>
            <a:r>
              <a:rPr lang="en-US" altLang="zh-CN" sz="2400">
                <a:ea typeface="SimSun" panose="02010600030101010101" pitchFamily="2" charset="-122"/>
                <a:cs typeface="Majalla UI"/>
              </a:rPr>
              <a:t>BMI is an accurate reflection of body fat percentage in the majority of the adult population. It is less accurate in people such as</a:t>
            </a:r>
            <a:r>
              <a:rPr lang="ar-SA" altLang="zh-CN" sz="2400"/>
              <a:t> </a:t>
            </a:r>
            <a:r>
              <a:rPr lang="en-US" altLang="zh-CN" sz="2400">
                <a:ea typeface="SimSun" panose="02010600030101010101" pitchFamily="2" charset="-122"/>
                <a:cs typeface="Majalla UI"/>
                <a:hlinkClick r:id="rId2" tooltip="Bodybuilding"/>
              </a:rPr>
              <a:t>body builders</a:t>
            </a:r>
            <a:r>
              <a:rPr lang="en-US" altLang="zh-CN" sz="2400">
                <a:ea typeface="SimSun" panose="02010600030101010101" pitchFamily="2" charset="-122"/>
                <a:cs typeface="Majalla UI"/>
              </a:rPr>
              <a:t> and</a:t>
            </a:r>
            <a:r>
              <a:rPr lang="ar-SA" altLang="zh-CN" sz="2400"/>
              <a:t> </a:t>
            </a:r>
            <a:r>
              <a:rPr lang="en-US" altLang="zh-CN" sz="2400">
                <a:ea typeface="SimSun" panose="02010600030101010101" pitchFamily="2" charset="-122"/>
                <a:cs typeface="Majalla UI"/>
                <a:hlinkClick r:id="rId3" tooltip="Pregnant"/>
              </a:rPr>
              <a:t>pregnant</a:t>
            </a:r>
            <a:r>
              <a:rPr lang="en-US" altLang="zh-CN" sz="2400">
                <a:ea typeface="SimSun" panose="02010600030101010101" pitchFamily="2" charset="-122"/>
                <a:cs typeface="Majalla UI"/>
              </a:rPr>
              <a:t> women in whom body composition is affected.</a:t>
            </a:r>
          </a:p>
          <a:p>
            <a:pPr>
              <a:buNone/>
            </a:pPr>
            <a:endParaRPr lang="en-US" altLang="zh-CN" sz="2400">
              <a:ea typeface="SimSun" panose="02010600030101010101" pitchFamily="2" charset="-122"/>
              <a:cs typeface="Majalla UI"/>
            </a:endParaRPr>
          </a:p>
          <a:p>
            <a:pPr>
              <a:buNone/>
            </a:pPr>
            <a:endParaRPr lang="en-US" altLang="en-US" sz="2400">
              <a:cs typeface="Majalla UI"/>
            </a:endParaRPr>
          </a:p>
          <a:p>
            <a:pPr>
              <a:buNone/>
            </a:pPr>
            <a:r>
              <a:rPr lang="en-US" altLang="en-US" sz="2400">
                <a:cs typeface="Majalla UI"/>
              </a:rPr>
              <a:t> </a:t>
            </a:r>
            <a:r>
              <a:rPr lang="en-US" altLang="zh-CN" sz="2400">
                <a:ea typeface="SimSun" panose="02010600030101010101" pitchFamily="2" charset="-122"/>
                <a:cs typeface="Majalla UI"/>
              </a:rPr>
              <a:t> </a:t>
            </a:r>
            <a:endParaRPr lang="en-US" altLang="en-US" sz="2400">
              <a:cs typeface="Majalla UI"/>
            </a:endParaRPr>
          </a:p>
        </p:txBody>
      </p:sp>
    </p:spTree>
    <p:extLst>
      <p:ext uri="{BB962C8B-B14F-4D97-AF65-F5344CB8AC3E}">
        <p14:creationId xmlns:p14="http://schemas.microsoft.com/office/powerpoint/2010/main" val="29364394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5778" name="Group 2"/>
          <p:cNvGraphicFramePr>
            <a:graphicFrameLocks noGrp="1"/>
          </p:cNvGraphicFramePr>
          <p:nvPr>
            <p:ph idx="1"/>
          </p:nvPr>
        </p:nvGraphicFramePr>
        <p:xfrm>
          <a:off x="3863975" y="1412875"/>
          <a:ext cx="3505200" cy="4678364"/>
        </p:xfrm>
        <a:graphic>
          <a:graphicData uri="http://schemas.openxmlformats.org/drawingml/2006/table">
            <a:tbl>
              <a:tblPr rtl="1"/>
              <a:tblGrid>
                <a:gridCol w="1968500">
                  <a:extLst>
                    <a:ext uri="{9D8B030D-6E8A-4147-A177-3AD203B41FA5}">
                      <a16:colId xmlns:a16="http://schemas.microsoft.com/office/drawing/2014/main" val="20000"/>
                    </a:ext>
                  </a:extLst>
                </a:gridCol>
                <a:gridCol w="1536700">
                  <a:extLst>
                    <a:ext uri="{9D8B030D-6E8A-4147-A177-3AD203B41FA5}">
                      <a16:colId xmlns:a16="http://schemas.microsoft.com/office/drawing/2014/main" val="20001"/>
                    </a:ext>
                  </a:extLst>
                </a:gridCol>
              </a:tblGrid>
              <a:tr h="857250">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1" i="0" u="none" strike="noStrike" cap="none" normalizeH="0" baseline="0">
                          <a:ln>
                            <a:noFill/>
                          </a:ln>
                          <a:solidFill>
                            <a:srgbClr val="006600"/>
                          </a:solidFill>
                          <a:effectLst/>
                          <a:latin typeface="Times New Roman" panose="02020603050405020304" pitchFamily="18" charset="0"/>
                          <a:ea typeface="SimSun" panose="02010600030101010101" pitchFamily="2" charset="-122"/>
                          <a:cs typeface="Times New Roman" panose="02020603050405020304" pitchFamily="18" charset="0"/>
                        </a:rPr>
                        <a:t>Classification</a:t>
                      </a:r>
                      <a:endParaRPr kumimoji="0" lang="en-US" altLang="en-US" sz="4000" b="0" i="0" u="none" strike="noStrike" cap="none" normalizeH="0" baseline="0">
                        <a:ln>
                          <a:noFill/>
                        </a:ln>
                        <a:solidFill>
                          <a:srgbClr val="006600"/>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1" i="0" u="none" strike="noStrike" cap="none" normalizeH="0" baseline="0">
                          <a:ln>
                            <a:noFill/>
                          </a:ln>
                          <a:solidFill>
                            <a:srgbClr val="006600"/>
                          </a:solidFill>
                          <a:effectLst/>
                          <a:latin typeface="Times New Roman" panose="02020603050405020304" pitchFamily="18" charset="0"/>
                          <a:ea typeface="SimSun" panose="02010600030101010101" pitchFamily="2" charset="-122"/>
                          <a:cs typeface="Times New Roman" panose="02020603050405020304" pitchFamily="18" charset="0"/>
                        </a:rPr>
                        <a:t>BMI</a:t>
                      </a:r>
                      <a:endParaRPr kumimoji="0" lang="en-US" altLang="en-US" sz="4000" b="0" i="0" u="none" strike="noStrike" cap="none" normalizeH="0" baseline="0">
                        <a:ln>
                          <a:noFill/>
                        </a:ln>
                        <a:solidFill>
                          <a:srgbClr val="006600"/>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00088">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underweight</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Less than 18.5</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58838">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normal weight</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18.5</a:t>
                      </a:r>
                      <a:r>
                        <a:rPr kumimoji="0" lang="en-US" altLang="en-US" sz="18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rPr>
                        <a:t>–</a:t>
                      </a: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24.9</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47688">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overweight</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25.0</a:t>
                      </a:r>
                      <a:r>
                        <a:rPr kumimoji="0" lang="en-US" altLang="en-US" sz="18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rPr>
                        <a:t>–</a:t>
                      </a: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29.9 is</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57250">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class I obesity</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30.0</a:t>
                      </a:r>
                      <a:r>
                        <a:rPr kumimoji="0" lang="en-US" altLang="en-US" sz="18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rPr>
                        <a:t>–</a:t>
                      </a: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34.9 is</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57250">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class II obesity</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eaLnBrk="0" hangingPunct="0">
                        <a:spcBef>
                          <a:spcPct val="20000"/>
                        </a:spcBef>
                        <a:buClr>
                          <a:srgbClr val="0BD0D9"/>
                        </a:buClr>
                        <a:buSzPct val="95000"/>
                        <a:buFont typeface="Wingdings 2" panose="05020102010507070707" pitchFamily="18" charset="2"/>
                        <a:defRPr sz="2200">
                          <a:solidFill>
                            <a:schemeClr val="tx1"/>
                          </a:solidFill>
                          <a:latin typeface="Constantia" panose="02030602050306030303" pitchFamily="18" charset="0"/>
                          <a:ea typeface="Majalla UI"/>
                          <a:cs typeface="Majalla UI"/>
                        </a:defRPr>
                      </a:lvl1pPr>
                      <a:lvl2pPr marL="742950" indent="-285750" eaLnBrk="0" hangingPunct="0">
                        <a:spcBef>
                          <a:spcPct val="20000"/>
                        </a:spcBef>
                        <a:buClr>
                          <a:schemeClr val="accent1"/>
                        </a:buClr>
                        <a:buSzPct val="85000"/>
                        <a:buFont typeface="Wingdings 2" panose="05020102010507070707" pitchFamily="18" charset="2"/>
                        <a:defRPr sz="2000">
                          <a:solidFill>
                            <a:schemeClr val="tx1"/>
                          </a:solidFill>
                          <a:latin typeface="Constantia" panose="02030602050306030303" pitchFamily="18" charset="0"/>
                          <a:ea typeface="Majalla UI"/>
                          <a:cs typeface="Majalla UI"/>
                        </a:defRPr>
                      </a:lvl2pPr>
                      <a:lvl3pPr marL="1143000" indent="-228600" eaLnBrk="0" hangingPunct="0">
                        <a:spcBef>
                          <a:spcPct val="20000"/>
                        </a:spcBef>
                        <a:buClr>
                          <a:schemeClr val="accent2"/>
                        </a:buClr>
                        <a:buSzPct val="70000"/>
                        <a:buFont typeface="Wingdings 2" panose="05020102010507070707" pitchFamily="18" charset="2"/>
                        <a:defRPr sz="1900">
                          <a:solidFill>
                            <a:schemeClr val="tx1"/>
                          </a:solidFill>
                          <a:latin typeface="Constantia" panose="02030602050306030303" pitchFamily="18" charset="0"/>
                          <a:ea typeface="Majalla UI"/>
                          <a:cs typeface="Majalla UI"/>
                        </a:defRPr>
                      </a:lvl3pPr>
                      <a:lvl4pPr marL="1600200" indent="-228600" eaLnBrk="0" hangingPunct="0">
                        <a:spcBef>
                          <a:spcPct val="20000"/>
                        </a:spcBef>
                        <a:buClr>
                          <a:srgbClr val="0BD0D9"/>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4pPr>
                      <a:lvl5pPr marL="2057400" indent="-228600" eaLnBrk="0" hangingPunct="0">
                        <a:spcBef>
                          <a:spcPct val="20000"/>
                        </a:spcBef>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defRPr>
                          <a:solidFill>
                            <a:schemeClr val="tx1"/>
                          </a:solidFill>
                          <a:latin typeface="Constantia" panose="02030602050306030303" pitchFamily="18" charset="0"/>
                          <a:ea typeface="Majalla UI"/>
                          <a:cs typeface="Majalla UI"/>
                        </a:defRPr>
                      </a:lvl9pPr>
                    </a:lstStyle>
                    <a:p>
                      <a:pPr marL="342900" marR="0" lvl="0" indent="-342900" algn="ctr" defTabSz="914400" rtl="0" eaLnBrk="0" fontAlgn="base" latinLnBrk="0" hangingPunct="0">
                        <a:lnSpc>
                          <a:spcPct val="100000"/>
                        </a:lnSpc>
                        <a:spcBef>
                          <a:spcPct val="0"/>
                        </a:spcBef>
                        <a:spcAft>
                          <a:spcPct val="0"/>
                        </a:spcAft>
                        <a:buClr>
                          <a:srgbClr val="0BD0D9"/>
                        </a:buClr>
                        <a:buSzPct val="95000"/>
                        <a:buFont typeface="Wingdings 2" panose="05020102010507070707" pitchFamily="18" charset="2"/>
                        <a:buNone/>
                        <a:tabLst/>
                      </a:pP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35.0</a:t>
                      </a:r>
                      <a:r>
                        <a:rPr kumimoji="0" lang="en-US" altLang="en-US" sz="18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rPr>
                        <a:t>–</a:t>
                      </a:r>
                      <a:r>
                        <a:rPr kumimoji="0" lang="en-US" altLang="en-US" sz="1800" b="0" i="0" u="none" strike="noStrike" cap="none" normalizeH="0" baseline="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39.9</a:t>
                      </a:r>
                      <a:endParaRPr kumimoji="0" lang="en-US" altLang="en-US" sz="4000" b="0" i="0" u="none" strike="noStrike" cap="none" normalizeH="0" baseline="0">
                        <a:ln>
                          <a:noFill/>
                        </a:ln>
                        <a:solidFill>
                          <a:schemeClr val="tx1"/>
                        </a:solidFill>
                        <a:effectLst/>
                        <a:latin typeface="Constantia" panose="02030602050306030303" pitchFamily="18" charset="0"/>
                        <a:ea typeface="SimSun" panose="02010600030101010101" pitchFamily="2" charset="-122"/>
                        <a:cs typeface="Times New Roman" panose="02020603050405020304"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1420410"/>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p:cNvSpPr>
          <p:nvPr>
            <p:ph type="title"/>
          </p:nvPr>
        </p:nvSpPr>
        <p:spPr>
          <a:xfrm>
            <a:off x="1162498" y="655782"/>
            <a:ext cx="4284418" cy="3246589"/>
          </a:xfrm>
        </p:spPr>
        <p:txBody>
          <a:bodyPr vert="horz" lIns="91440" tIns="45720" rIns="91440" bIns="45720" rtlCol="0" anchor="t">
            <a:normAutofit/>
          </a:bodyPr>
          <a:lstStyle/>
          <a:p>
            <a:r>
              <a:rPr lang="en-US" altLang="en-US" sz="6600">
                <a:solidFill>
                  <a:schemeClr val="bg1"/>
                </a:solidFill>
              </a:rPr>
              <a:t>Cancer </a:t>
            </a:r>
          </a:p>
        </p:txBody>
      </p:sp>
      <p:sp>
        <p:nvSpPr>
          <p:cNvPr id="74" name="Rectangle 73">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498" y="4344448"/>
            <a:ext cx="4572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3" name="Picture 3"/>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58" r="2503" b="-2"/>
          <a:stretch/>
        </p:blipFill>
        <p:spPr>
          <a:xfrm>
            <a:off x="6737170" y="637762"/>
            <a:ext cx="4811351" cy="5576769"/>
          </a:xfrm>
          <a:prstGeom prst="rect">
            <a:avLst/>
          </a:prstGeo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00763435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4"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E5ADC64-458B-4A12-A140-E699F2498C5D}"/>
              </a:ext>
            </a:extLst>
          </p:cNvPr>
          <p:cNvSpPr>
            <a:spLocks noGrp="1"/>
          </p:cNvSpPr>
          <p:nvPr>
            <p:ph type="title"/>
          </p:nvPr>
        </p:nvSpPr>
        <p:spPr>
          <a:xfrm>
            <a:off x="1098468" y="885651"/>
            <a:ext cx="3229803" cy="4624603"/>
          </a:xfrm>
        </p:spPr>
        <p:txBody>
          <a:bodyPr>
            <a:normAutofit/>
          </a:bodyPr>
          <a:lstStyle/>
          <a:p>
            <a:r>
              <a:rPr lang="en-GB">
                <a:solidFill>
                  <a:srgbClr val="FFFFFF"/>
                </a:solidFill>
              </a:rPr>
              <a:t>Cancer</a:t>
            </a:r>
          </a:p>
        </p:txBody>
      </p:sp>
      <p:sp>
        <p:nvSpPr>
          <p:cNvPr id="26626" name="Rectangle 2"/>
          <p:cNvSpPr>
            <a:spLocks noGrp="1"/>
          </p:cNvSpPr>
          <p:nvPr>
            <p:ph idx="1"/>
          </p:nvPr>
        </p:nvSpPr>
        <p:spPr>
          <a:xfrm>
            <a:off x="4978708" y="885651"/>
            <a:ext cx="6525220" cy="4616849"/>
          </a:xfrm>
        </p:spPr>
        <p:txBody>
          <a:bodyPr anchor="ctr">
            <a:normAutofit/>
          </a:bodyPr>
          <a:lstStyle/>
          <a:p>
            <a:r>
              <a:rPr lang="en-US" altLang="en-US" sz="2400" dirty="0">
                <a:cs typeface="Majalla UI"/>
              </a:rPr>
              <a:t>medical term: (malignant neoplasm) is a class of diseases in which a group of cells display uncontrolled growth, invasion  and sometimes metastasis (spread to other locations in the body via lymph or blood)</a:t>
            </a:r>
            <a:r>
              <a:rPr lang="ar-SA" altLang="en-US" sz="2400" dirty="0"/>
              <a:t>. </a:t>
            </a:r>
          </a:p>
        </p:txBody>
      </p:sp>
    </p:spTree>
    <p:extLst>
      <p:ext uri="{BB962C8B-B14F-4D97-AF65-F5344CB8AC3E}">
        <p14:creationId xmlns:p14="http://schemas.microsoft.com/office/powerpoint/2010/main" val="237763392"/>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Shape 7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4B4EE4-220F-41C9-9FE7-B4E4F89FA277}"/>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Cancer </a:t>
            </a:r>
          </a:p>
        </p:txBody>
      </p:sp>
      <p:sp>
        <p:nvSpPr>
          <p:cNvPr id="7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7650" name="Rectangle 2"/>
          <p:cNvSpPr>
            <a:spLocks noGrp="1"/>
          </p:cNvSpPr>
          <p:nvPr>
            <p:ph idx="1"/>
          </p:nvPr>
        </p:nvSpPr>
        <p:spPr>
          <a:xfrm>
            <a:off x="5221862" y="1719618"/>
            <a:ext cx="5948831" cy="4334629"/>
          </a:xfrm>
        </p:spPr>
        <p:txBody>
          <a:bodyPr anchor="ctr">
            <a:normAutofit/>
          </a:bodyPr>
          <a:lstStyle/>
          <a:p>
            <a:r>
              <a:rPr lang="en-US" altLang="en-US" sz="2400" dirty="0">
                <a:solidFill>
                  <a:srgbClr val="FEFFFF"/>
                </a:solidFill>
                <a:cs typeface="Majalla UI"/>
              </a:rPr>
              <a:t>Cancer may affect people at all ages, even fetuses, but the risk for most varieties increases with age.</a:t>
            </a:r>
          </a:p>
          <a:p>
            <a:r>
              <a:rPr lang="en-US" altLang="en-US" sz="2400" dirty="0">
                <a:solidFill>
                  <a:srgbClr val="FEFFFF"/>
                </a:solidFill>
                <a:cs typeface="Majalla UI"/>
              </a:rPr>
              <a:t> Cancer causes about 13% of all deaths.</a:t>
            </a:r>
          </a:p>
          <a:p>
            <a:r>
              <a:rPr lang="en-US" altLang="en-US" sz="2400" dirty="0">
                <a:solidFill>
                  <a:srgbClr val="FEFFFF"/>
                </a:solidFill>
                <a:cs typeface="Majalla UI"/>
              </a:rPr>
              <a:t>7.6 million people died from cancer in the world during 2007.</a:t>
            </a:r>
          </a:p>
          <a:p>
            <a:pPr>
              <a:buNone/>
            </a:pPr>
            <a:endParaRPr lang="en-US" altLang="en-US" sz="2400" dirty="0">
              <a:solidFill>
                <a:srgbClr val="FEFFFF"/>
              </a:solidFill>
              <a:cs typeface="Majalla UI"/>
            </a:endParaRPr>
          </a:p>
          <a:p>
            <a:endParaRPr lang="en-US" altLang="en-US" sz="2400" dirty="0">
              <a:solidFill>
                <a:srgbClr val="FEFFFF"/>
              </a:solidFill>
              <a:cs typeface="Majalla UI"/>
            </a:endParaRPr>
          </a:p>
          <a:p>
            <a:endParaRPr lang="en-US" altLang="en-US" sz="2400" dirty="0">
              <a:solidFill>
                <a:srgbClr val="FEFFFF"/>
              </a:solidFill>
              <a:cs typeface="Majalla UI"/>
            </a:endParaRPr>
          </a:p>
        </p:txBody>
      </p:sp>
    </p:spTree>
    <p:extLst>
      <p:ext uri="{BB962C8B-B14F-4D97-AF65-F5344CB8AC3E}">
        <p14:creationId xmlns:p14="http://schemas.microsoft.com/office/powerpoint/2010/main" val="215037699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Image:Cancer rate.gi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533400"/>
            <a:ext cx="7086600" cy="545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3900703"/>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90971" y="643467"/>
            <a:ext cx="8810057"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7264386"/>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عنصر نائب لرقم الشريحة 2"/>
          <p:cNvSpPr txBox="1">
            <a:spLocks noGrp="1"/>
          </p:cNvSpPr>
          <p:nvPr/>
        </p:nvSpPr>
        <p:spPr bwMode="auto">
          <a:xfrm>
            <a:off x="9448800" y="6356351"/>
            <a:ext cx="762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gn="r" rtl="1">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ea typeface="Majalla UI"/>
                <a:cs typeface="Majalla UI"/>
              </a:defRPr>
            </a:lvl1pPr>
            <a:lvl2pPr marL="742950" indent="-285750" algn="r" rtl="1">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ea typeface="Majalla UI"/>
                <a:cs typeface="Majalla UI"/>
              </a:defRPr>
            </a:lvl2pPr>
            <a:lvl3pPr marL="1143000" indent="-228600" algn="r" rtl="1">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ea typeface="Majalla UI"/>
                <a:cs typeface="Majalla UI"/>
              </a:defRPr>
            </a:lvl3pPr>
            <a:lvl4pPr marL="1600200" indent="-228600" algn="r" rtl="1">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4pPr>
            <a:lvl5pPr marL="2057400" indent="-228600" algn="r" rtl="1">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9pPr>
          </a:lstStyle>
          <a:p>
            <a:pPr eaLnBrk="1" hangingPunct="1">
              <a:spcBef>
                <a:spcPct val="0"/>
              </a:spcBef>
              <a:buClrTx/>
              <a:buSzTx/>
              <a:buFontTx/>
              <a:buNone/>
            </a:pPr>
            <a:fld id="{6827510F-A6D1-49A5-A7B4-ED10FFCBE000}" type="slidenum">
              <a:rPr lang="ar-SA" altLang="en-US" sz="1200">
                <a:solidFill>
                  <a:srgbClr val="045C75"/>
                </a:solidFill>
                <a:latin typeface="Arial" panose="020B0604020202020204" pitchFamily="34" charset="0"/>
              </a:rPr>
              <a:pPr eaLnBrk="1" hangingPunct="1">
                <a:spcBef>
                  <a:spcPct val="0"/>
                </a:spcBef>
                <a:buClrTx/>
                <a:buSzTx/>
                <a:buFontTx/>
                <a:buNone/>
              </a:pPr>
              <a:t>27</a:t>
            </a:fld>
            <a:endParaRPr lang="ar-SA" altLang="en-US" sz="1200">
              <a:solidFill>
                <a:srgbClr val="045C75"/>
              </a:solidFill>
              <a:latin typeface="Arial" panose="020B0604020202020204" pitchFamily="34" charset="0"/>
            </a:endParaRPr>
          </a:p>
        </p:txBody>
      </p:sp>
      <p:sp>
        <p:nvSpPr>
          <p:cNvPr id="34819" name="مستطيل 5"/>
          <p:cNvSpPr>
            <a:spLocks noChangeArrowheads="1"/>
          </p:cNvSpPr>
          <p:nvPr/>
        </p:nvSpPr>
        <p:spPr bwMode="auto">
          <a:xfrm>
            <a:off x="2952751" y="2071689"/>
            <a:ext cx="6215063" cy="228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ea typeface="Majalla UI"/>
                <a:cs typeface="Majalla UI"/>
              </a:defRPr>
            </a:lvl1pPr>
            <a:lvl2pPr marL="742950" indent="-285750" algn="r" rtl="1">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ea typeface="Majalla UI"/>
                <a:cs typeface="Majalla UI"/>
              </a:defRPr>
            </a:lvl2pPr>
            <a:lvl3pPr marL="1143000" indent="-228600" algn="r" rtl="1">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ea typeface="Majalla UI"/>
                <a:cs typeface="Majalla UI"/>
              </a:defRPr>
            </a:lvl3pPr>
            <a:lvl4pPr marL="1600200" indent="-228600" algn="r" rtl="1">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4pPr>
            <a:lvl5pPr marL="2057400" indent="-228600" algn="r" rtl="1">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9pPr>
          </a:lstStyle>
          <a:p>
            <a:pPr algn="ctr" eaLnBrk="1" hangingPunct="1">
              <a:spcBef>
                <a:spcPct val="0"/>
              </a:spcBef>
              <a:buClrTx/>
              <a:buSzTx/>
              <a:buFontTx/>
              <a:buNone/>
            </a:pPr>
            <a:r>
              <a:rPr lang="en-US" altLang="en-US" sz="4800" b="1">
                <a:solidFill>
                  <a:srgbClr val="089CA3"/>
                </a:solidFill>
                <a:latin typeface="Lucida Calligraphy" panose="03010101010101010101" pitchFamily="66" charset="0"/>
              </a:rPr>
              <a:t>Hypertension</a:t>
            </a:r>
          </a:p>
          <a:p>
            <a:pPr algn="ctr" eaLnBrk="1" hangingPunct="1">
              <a:spcBef>
                <a:spcPct val="0"/>
              </a:spcBef>
              <a:buClrTx/>
              <a:buSzTx/>
              <a:buFontTx/>
              <a:buNone/>
            </a:pPr>
            <a:endParaRPr lang="en-US" altLang="en-US" sz="4800" b="1">
              <a:solidFill>
                <a:srgbClr val="089CA3"/>
              </a:solidFill>
              <a:latin typeface="Lucida Calligraphy" panose="03010101010101010101" pitchFamily="66" charset="0"/>
            </a:endParaRPr>
          </a:p>
          <a:p>
            <a:pPr algn="ctr" eaLnBrk="1" hangingPunct="1">
              <a:spcBef>
                <a:spcPct val="0"/>
              </a:spcBef>
              <a:buClrTx/>
              <a:buSzTx/>
              <a:buFontTx/>
              <a:buNone/>
            </a:pPr>
            <a:r>
              <a:rPr lang="en-US" altLang="en-US" sz="4800" b="1">
                <a:solidFill>
                  <a:srgbClr val="CC3300"/>
                </a:solidFill>
                <a:latin typeface="Lucida Calligraphy" panose="03010101010101010101" pitchFamily="66" charset="0"/>
              </a:rPr>
              <a:t>The Silent killer</a:t>
            </a:r>
            <a:endParaRPr lang="ar-SA" altLang="en-US" sz="6000" b="1">
              <a:solidFill>
                <a:srgbClr val="CC3300"/>
              </a:solidFill>
              <a:latin typeface="Lucida Calligraphy" panose="03010101010101010101" pitchFamily="66" charset="0"/>
            </a:endParaRPr>
          </a:p>
        </p:txBody>
      </p:sp>
    </p:spTree>
    <p:extLst>
      <p:ext uri="{BB962C8B-B14F-4D97-AF65-F5344CB8AC3E}">
        <p14:creationId xmlns:p14="http://schemas.microsoft.com/office/powerpoint/2010/main" val="15106311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عنصر نائب لرقم الشريحة 3"/>
          <p:cNvSpPr txBox="1">
            <a:spLocks noGrp="1"/>
          </p:cNvSpPr>
          <p:nvPr/>
        </p:nvSpPr>
        <p:spPr bwMode="auto">
          <a:xfrm>
            <a:off x="9448800" y="6356351"/>
            <a:ext cx="762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gn="r" rtl="1">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ea typeface="Majalla UI"/>
                <a:cs typeface="Majalla UI"/>
              </a:defRPr>
            </a:lvl1pPr>
            <a:lvl2pPr marL="742950" indent="-285750" algn="r" rtl="1">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ea typeface="Majalla UI"/>
                <a:cs typeface="Majalla UI"/>
              </a:defRPr>
            </a:lvl2pPr>
            <a:lvl3pPr marL="1143000" indent="-228600" algn="r" rtl="1">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ea typeface="Majalla UI"/>
                <a:cs typeface="Majalla UI"/>
              </a:defRPr>
            </a:lvl3pPr>
            <a:lvl4pPr marL="1600200" indent="-228600" algn="r" rtl="1">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4pPr>
            <a:lvl5pPr marL="2057400" indent="-228600" algn="r" rtl="1">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9pPr>
          </a:lstStyle>
          <a:p>
            <a:pPr eaLnBrk="1" hangingPunct="1">
              <a:spcBef>
                <a:spcPct val="0"/>
              </a:spcBef>
              <a:buClrTx/>
              <a:buSzTx/>
              <a:buFontTx/>
              <a:buNone/>
            </a:pPr>
            <a:fld id="{B5E16A1A-93B3-4F2A-B38F-840BEA3C48F1}" type="slidenum">
              <a:rPr lang="ar-SA" altLang="en-US" sz="1200">
                <a:solidFill>
                  <a:srgbClr val="045C75"/>
                </a:solidFill>
                <a:latin typeface="Arial" panose="020B0604020202020204" pitchFamily="34" charset="0"/>
              </a:rPr>
              <a:pPr eaLnBrk="1" hangingPunct="1">
                <a:spcBef>
                  <a:spcPct val="0"/>
                </a:spcBef>
                <a:buClrTx/>
                <a:buSzTx/>
                <a:buFontTx/>
                <a:buNone/>
              </a:pPr>
              <a:t>28</a:t>
            </a:fld>
            <a:endParaRPr lang="ar-SA" altLang="en-US" sz="1200">
              <a:solidFill>
                <a:srgbClr val="045C75"/>
              </a:solidFill>
              <a:latin typeface="Arial" panose="020B0604020202020204" pitchFamily="34" charset="0"/>
            </a:endParaRPr>
          </a:p>
        </p:txBody>
      </p:sp>
      <p:sp>
        <p:nvSpPr>
          <p:cNvPr id="2" name="عنوان 1"/>
          <p:cNvSpPr>
            <a:spLocks noGrp="1"/>
          </p:cNvSpPr>
          <p:nvPr>
            <p:ph type="ctrTitle" idx="4294967295"/>
          </p:nvPr>
        </p:nvSpPr>
        <p:spPr>
          <a:xfrm>
            <a:off x="3260726" y="3214688"/>
            <a:ext cx="7407275" cy="1471612"/>
          </a:xfrm>
        </p:spPr>
        <p:txBody>
          <a:bodyPr>
            <a:normAutofit fontScale="90000"/>
          </a:bodyPr>
          <a:lstStyle/>
          <a:p>
            <a:pPr>
              <a:defRPr/>
            </a:pPr>
            <a:r>
              <a:rPr lang="en-US" altLang="en-US" b="1">
                <a:solidFill>
                  <a:srgbClr val="FF0000"/>
                </a:solidFill>
                <a:cs typeface="Traditional Arabic" panose="02020603050405020304" pitchFamily="18" charset="-78"/>
              </a:rPr>
              <a:t>Definition</a:t>
            </a:r>
            <a:br>
              <a:rPr lang="en-US" altLang="en-US">
                <a:solidFill>
                  <a:srgbClr val="006B8D"/>
                </a:solidFill>
                <a:cs typeface="Traditional Arabic" panose="02020603050405020304" pitchFamily="18" charset="-78"/>
              </a:rPr>
            </a:br>
            <a:r>
              <a:rPr lang="en-US" altLang="en-US" sz="4000">
                <a:solidFill>
                  <a:srgbClr val="006B8D"/>
                </a:solidFill>
                <a:cs typeface="Traditional Arabic" panose="02020603050405020304" pitchFamily="18" charset="-78"/>
              </a:rPr>
              <a:t>Hypertension is high blood pressure. Blood pressure is the force of blood pushing against the walls of arteries as it flows through them. </a:t>
            </a:r>
            <a:br>
              <a:rPr lang="en-US" altLang="en-US" sz="4000">
                <a:solidFill>
                  <a:srgbClr val="006B8D"/>
                </a:solidFill>
                <a:cs typeface="Traditional Arabic" panose="02020603050405020304" pitchFamily="18" charset="-78"/>
              </a:rPr>
            </a:br>
            <a:endParaRPr lang="ar-SA" altLang="en-US" sz="4500">
              <a:solidFill>
                <a:srgbClr val="006B8D"/>
              </a:solidFill>
            </a:endParaRPr>
          </a:p>
        </p:txBody>
      </p:sp>
      <p:pic>
        <p:nvPicPr>
          <p:cNvPr id="8196" name="Picture 2"/>
          <p:cNvPicPr>
            <a:picLocks noChangeAspect="1" noChangeArrowheads="1"/>
          </p:cNvPicPr>
          <p:nvPr/>
        </p:nvPicPr>
        <p:blipFill>
          <a:blip r:embed="rId3"/>
          <a:srcRect/>
          <a:stretch>
            <a:fillRect/>
          </a:stretch>
        </p:blipFill>
        <p:spPr bwMode="auto">
          <a:xfrm>
            <a:off x="696134" y="531335"/>
            <a:ext cx="2286000" cy="235743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8197" name="Picture 3"/>
          <p:cNvPicPr>
            <a:picLocks noChangeAspect="1" noChangeArrowheads="1"/>
          </p:cNvPicPr>
          <p:nvPr/>
        </p:nvPicPr>
        <p:blipFill>
          <a:blip r:embed="rId4"/>
          <a:srcRect/>
          <a:stretch>
            <a:fillRect/>
          </a:stretch>
        </p:blipFill>
        <p:spPr bwMode="auto">
          <a:xfrm>
            <a:off x="6209223" y="437348"/>
            <a:ext cx="2571750" cy="221457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2032826331"/>
      </p:ext>
    </p:extLst>
  </p:cSld>
  <p:clrMapOvr>
    <a:masterClrMapping/>
  </p:clrMapOvr>
  <p:transition>
    <p:wipe dir="r"/>
    <p:sndAc>
      <p:stSnd>
        <p:snd r:embed="rId2" name="type.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anim calcmode="lin" valueType="num">
                                      <p:cBhvr>
                                        <p:cTn id="7" dur="1000" fill="hold"/>
                                        <p:tgtEl>
                                          <p:spTgt spid="8196"/>
                                        </p:tgtEl>
                                        <p:attrNameLst>
                                          <p:attrName>ppt_w</p:attrName>
                                        </p:attrNameLst>
                                      </p:cBhvr>
                                      <p:tavLst>
                                        <p:tav tm="0">
                                          <p:val>
                                            <p:fltVal val="0"/>
                                          </p:val>
                                        </p:tav>
                                        <p:tav tm="100000">
                                          <p:val>
                                            <p:strVal val="#ppt_w"/>
                                          </p:val>
                                        </p:tav>
                                      </p:tavLst>
                                    </p:anim>
                                    <p:anim calcmode="lin" valueType="num">
                                      <p:cBhvr>
                                        <p:cTn id="8" dur="1000" fill="hold"/>
                                        <p:tgtEl>
                                          <p:spTgt spid="8196"/>
                                        </p:tgtEl>
                                        <p:attrNameLst>
                                          <p:attrName>ppt_h</p:attrName>
                                        </p:attrNameLst>
                                      </p:cBhvr>
                                      <p:tavLst>
                                        <p:tav tm="0">
                                          <p:val>
                                            <p:fltVal val="0"/>
                                          </p:val>
                                        </p:tav>
                                        <p:tav tm="100000">
                                          <p:val>
                                            <p:strVal val="#ppt_h"/>
                                          </p:val>
                                        </p:tav>
                                      </p:tavLst>
                                    </p:anim>
                                    <p:anim calcmode="lin" valueType="num">
                                      <p:cBhvr>
                                        <p:cTn id="9" dur="1000" fill="hold"/>
                                        <p:tgtEl>
                                          <p:spTgt spid="8196"/>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819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5" presetClass="entr" presetSubtype="0" fill="hold" nodeType="clickEffect">
                                  <p:stCondLst>
                                    <p:cond delay="0"/>
                                  </p:stCondLst>
                                  <p:childTnLst>
                                    <p:set>
                                      <p:cBhvr>
                                        <p:cTn id="14" dur="1" fill="hold">
                                          <p:stCondLst>
                                            <p:cond delay="0"/>
                                          </p:stCondLst>
                                        </p:cTn>
                                        <p:tgtEl>
                                          <p:spTgt spid="8197"/>
                                        </p:tgtEl>
                                        <p:attrNameLst>
                                          <p:attrName>style.visibility</p:attrName>
                                        </p:attrNameLst>
                                      </p:cBhvr>
                                      <p:to>
                                        <p:strVal val="visible"/>
                                      </p:to>
                                    </p:set>
                                    <p:anim calcmode="lin" valueType="num">
                                      <p:cBhvr>
                                        <p:cTn id="15" dur="1000" fill="hold"/>
                                        <p:tgtEl>
                                          <p:spTgt spid="8197"/>
                                        </p:tgtEl>
                                        <p:attrNameLst>
                                          <p:attrName>ppt_w</p:attrName>
                                        </p:attrNameLst>
                                      </p:cBhvr>
                                      <p:tavLst>
                                        <p:tav tm="0">
                                          <p:val>
                                            <p:fltVal val="0"/>
                                          </p:val>
                                        </p:tav>
                                        <p:tav tm="100000">
                                          <p:val>
                                            <p:strVal val="#ppt_w"/>
                                          </p:val>
                                        </p:tav>
                                      </p:tavLst>
                                    </p:anim>
                                    <p:anim calcmode="lin" valueType="num">
                                      <p:cBhvr>
                                        <p:cTn id="16" dur="1000" fill="hold"/>
                                        <p:tgtEl>
                                          <p:spTgt spid="8197"/>
                                        </p:tgtEl>
                                        <p:attrNameLst>
                                          <p:attrName>ppt_h</p:attrName>
                                        </p:attrNameLst>
                                      </p:cBhvr>
                                      <p:tavLst>
                                        <p:tav tm="0">
                                          <p:val>
                                            <p:fltVal val="0"/>
                                          </p:val>
                                        </p:tav>
                                        <p:tav tm="100000">
                                          <p:val>
                                            <p:strVal val="#ppt_h"/>
                                          </p:val>
                                        </p:tav>
                                      </p:tavLst>
                                    </p:anim>
                                    <p:anim calcmode="lin" valueType="num">
                                      <p:cBhvr>
                                        <p:cTn id="17" dur="1000" fill="hold"/>
                                        <p:tgtEl>
                                          <p:spTgt spid="8197"/>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819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عنصر نائب لرقم الشريحة 3"/>
          <p:cNvSpPr txBox="1">
            <a:spLocks noGrp="1"/>
          </p:cNvSpPr>
          <p:nvPr/>
        </p:nvSpPr>
        <p:spPr bwMode="auto">
          <a:xfrm>
            <a:off x="9448800" y="6356351"/>
            <a:ext cx="762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gn="r" rtl="1">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ea typeface="Majalla UI"/>
                <a:cs typeface="Majalla UI"/>
              </a:defRPr>
            </a:lvl1pPr>
            <a:lvl2pPr marL="742950" indent="-285750" algn="r" rtl="1">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ea typeface="Majalla UI"/>
                <a:cs typeface="Majalla UI"/>
              </a:defRPr>
            </a:lvl2pPr>
            <a:lvl3pPr marL="1143000" indent="-228600" algn="r" rtl="1">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ea typeface="Majalla UI"/>
                <a:cs typeface="Majalla UI"/>
              </a:defRPr>
            </a:lvl3pPr>
            <a:lvl4pPr marL="1600200" indent="-228600" algn="r" rtl="1">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4pPr>
            <a:lvl5pPr marL="2057400" indent="-228600" algn="r" rtl="1">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9pPr>
          </a:lstStyle>
          <a:p>
            <a:pPr eaLnBrk="1" hangingPunct="1">
              <a:spcBef>
                <a:spcPct val="0"/>
              </a:spcBef>
              <a:buClrTx/>
              <a:buSzTx/>
              <a:buFontTx/>
              <a:buNone/>
            </a:pPr>
            <a:fld id="{9623F994-45A8-42C1-A8E6-4856FD7F8FB1}" type="slidenum">
              <a:rPr lang="ar-SA" altLang="en-US" sz="1200">
                <a:solidFill>
                  <a:srgbClr val="045C75"/>
                </a:solidFill>
                <a:latin typeface="Arial" panose="020B0604020202020204" pitchFamily="34" charset="0"/>
              </a:rPr>
              <a:pPr eaLnBrk="1" hangingPunct="1">
                <a:spcBef>
                  <a:spcPct val="0"/>
                </a:spcBef>
                <a:buClrTx/>
                <a:buSzTx/>
                <a:buFontTx/>
                <a:buNone/>
              </a:pPr>
              <a:t>29</a:t>
            </a:fld>
            <a:endParaRPr lang="ar-SA" altLang="en-US" sz="1200">
              <a:solidFill>
                <a:srgbClr val="045C75"/>
              </a:solidFill>
              <a:latin typeface="Arial" panose="020B0604020202020204" pitchFamily="34" charset="0"/>
            </a:endParaRPr>
          </a:p>
        </p:txBody>
      </p:sp>
      <p:sp>
        <p:nvSpPr>
          <p:cNvPr id="36867" name="عنوان 1"/>
          <p:cNvSpPr>
            <a:spLocks noGrp="1"/>
          </p:cNvSpPr>
          <p:nvPr>
            <p:ph type="ctrTitle" idx="4294967295"/>
          </p:nvPr>
        </p:nvSpPr>
        <p:spPr>
          <a:xfrm>
            <a:off x="1905000" y="1522413"/>
            <a:ext cx="8763000" cy="4786312"/>
          </a:xfrm>
        </p:spPr>
        <p:txBody>
          <a:bodyPr>
            <a:normAutofit fontScale="90000"/>
          </a:bodyPr>
          <a:lstStyle/>
          <a:p>
            <a:pPr rtl="0"/>
            <a:r>
              <a:rPr lang="en-US" altLang="en-US" sz="2800" b="1">
                <a:solidFill>
                  <a:srgbClr val="FF0000"/>
                </a:solidFill>
                <a:cs typeface="Traditional Arabic" panose="02020603050405020304" pitchFamily="18" charset="-78"/>
              </a:rPr>
              <a:t>Classification of hypertension :</a:t>
            </a:r>
            <a:br>
              <a:rPr lang="en-US" altLang="en-US" sz="2800">
                <a:solidFill>
                  <a:srgbClr val="FF0000"/>
                </a:solidFill>
                <a:cs typeface="Traditional Arabic" panose="02020603050405020304" pitchFamily="18" charset="-78"/>
              </a:rPr>
            </a:br>
            <a:r>
              <a:rPr lang="en-US" altLang="en-US" sz="2800" b="1">
                <a:solidFill>
                  <a:srgbClr val="FF0000"/>
                </a:solidFill>
                <a:cs typeface="Traditional Arabic" panose="02020603050405020304" pitchFamily="18" charset="-78"/>
              </a:rPr>
              <a:t>Essential ( primary ) Hypertension :</a:t>
            </a:r>
            <a:br>
              <a:rPr lang="en-US" altLang="en-US" sz="2800">
                <a:cs typeface="Traditional Arabic" panose="02020603050405020304" pitchFamily="18" charset="-78"/>
              </a:rPr>
            </a:br>
            <a:r>
              <a:rPr lang="en-US" altLang="en-US" sz="2800" b="1">
                <a:cs typeface="Traditional Arabic" panose="02020603050405020304" pitchFamily="18" charset="-78"/>
              </a:rPr>
              <a:t>  </a:t>
            </a:r>
            <a:r>
              <a:rPr lang="en-US" altLang="en-US" sz="2800">
                <a:solidFill>
                  <a:srgbClr val="0070C0"/>
                </a:solidFill>
                <a:cs typeface="Traditional Arabic" panose="02020603050405020304" pitchFamily="18" charset="-78"/>
              </a:rPr>
              <a:t>It  indicates that no specific medical cause can be found to explain a patient's condition, from the patients diagnosed with hypertension, 95% fall in the category of essential (or idiopathic) hypertension.</a:t>
            </a:r>
            <a:br>
              <a:rPr lang="en-US" altLang="en-US" sz="2800">
                <a:cs typeface="Traditional Arabic" panose="02020603050405020304" pitchFamily="18" charset="-78"/>
              </a:rPr>
            </a:br>
            <a:r>
              <a:rPr lang="en-US" altLang="en-US" sz="2800" b="1">
                <a:cs typeface="Traditional Arabic" panose="02020603050405020304" pitchFamily="18" charset="-78"/>
              </a:rPr>
              <a:t>    </a:t>
            </a:r>
            <a:br>
              <a:rPr lang="en-US" altLang="en-US" sz="2800">
                <a:cs typeface="Traditional Arabic" panose="02020603050405020304" pitchFamily="18" charset="-78"/>
              </a:rPr>
            </a:br>
            <a:r>
              <a:rPr lang="en-US" altLang="en-US" sz="2800" b="1">
                <a:solidFill>
                  <a:srgbClr val="FF0000"/>
                </a:solidFill>
                <a:cs typeface="Traditional Arabic" panose="02020603050405020304" pitchFamily="18" charset="-78"/>
              </a:rPr>
              <a:t>Secondary Hypertension</a:t>
            </a:r>
            <a:r>
              <a:rPr lang="en-US" altLang="en-US" sz="2800">
                <a:solidFill>
                  <a:srgbClr val="FF0000"/>
                </a:solidFill>
                <a:cs typeface="Traditional Arabic" panose="02020603050405020304" pitchFamily="18" charset="-78"/>
              </a:rPr>
              <a:t> :</a:t>
            </a:r>
            <a:br>
              <a:rPr lang="en-US" altLang="en-US" sz="2800">
                <a:cs typeface="Traditional Arabic" panose="02020603050405020304" pitchFamily="18" charset="-78"/>
              </a:rPr>
            </a:br>
            <a:r>
              <a:rPr lang="en-US" altLang="en-US" sz="2800">
                <a:cs typeface="Traditional Arabic" panose="02020603050405020304" pitchFamily="18" charset="-78"/>
              </a:rPr>
              <a:t> </a:t>
            </a:r>
            <a:r>
              <a:rPr lang="en-US" altLang="en-US" sz="2800">
                <a:solidFill>
                  <a:srgbClr val="0070C0"/>
                </a:solidFill>
                <a:cs typeface="Traditional Arabic" panose="02020603050405020304" pitchFamily="18" charset="-78"/>
              </a:rPr>
              <a:t>Indicates that the high blood pressure is a result of (i.e. secondary to) another condition, such as</a:t>
            </a:r>
            <a:r>
              <a:rPr lang="en-US" altLang="en-US" sz="2800">
                <a:cs typeface="Traditional Arabic" panose="02020603050405020304" pitchFamily="18" charset="-78"/>
              </a:rPr>
              <a:t> </a:t>
            </a:r>
            <a:r>
              <a:rPr lang="en-US" altLang="en-US" sz="2800">
                <a:solidFill>
                  <a:srgbClr val="0070C0"/>
                </a:solidFill>
                <a:cs typeface="Traditional Arabic" panose="02020603050405020304" pitchFamily="18" charset="-78"/>
              </a:rPr>
              <a:t>kidney disease or tumors, 5% will fall in the category of secondary hypertension.</a:t>
            </a:r>
            <a:br>
              <a:rPr lang="en-US" altLang="en-US" sz="2800">
                <a:solidFill>
                  <a:srgbClr val="0070C0"/>
                </a:solidFill>
                <a:cs typeface="Traditional Arabic" panose="02020603050405020304" pitchFamily="18" charset="-78"/>
              </a:rPr>
            </a:br>
            <a:endParaRPr lang="ar-SA" altLang="en-US" sz="2800">
              <a:solidFill>
                <a:srgbClr val="0070C0"/>
              </a:solidFill>
            </a:endParaRPr>
          </a:p>
        </p:txBody>
      </p:sp>
    </p:spTree>
    <p:extLst>
      <p:ext uri="{BB962C8B-B14F-4D97-AF65-F5344CB8AC3E}">
        <p14:creationId xmlns:p14="http://schemas.microsoft.com/office/powerpoint/2010/main" val="2863899295"/>
      </p:ext>
    </p:extLst>
  </p:cSld>
  <p:clrMapOvr>
    <a:masterClrMapping/>
  </p:clrMapOvr>
  <p:transition>
    <p:pull dir="l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ChangeArrowheads="1"/>
          </p:cNvSpPr>
          <p:nvPr>
            <p:ph type="title" idx="4294967295"/>
          </p:nvPr>
        </p:nvSpPr>
        <p:spPr>
          <a:xfrm>
            <a:off x="2209801" y="963613"/>
            <a:ext cx="7311617" cy="600164"/>
          </a:xfrm>
        </p:spPr>
        <p:txBody>
          <a:bodyPr wrap="none">
            <a:spAutoFit/>
          </a:bodyPr>
          <a:lstStyle/>
          <a:p>
            <a:pPr rtl="0"/>
            <a:r>
              <a:rPr lang="en-US" altLang="en-US" sz="3300">
                <a:solidFill>
                  <a:srgbClr val="C00000"/>
                </a:solidFill>
                <a:cs typeface="Times New Roman" panose="02020603050405020304" pitchFamily="18" charset="0"/>
              </a:rPr>
              <a:t>Risk factors for hypertension include:</a:t>
            </a:r>
            <a:endParaRPr lang="en-US" altLang="en-US" sz="4400">
              <a:solidFill>
                <a:srgbClr val="C00000"/>
              </a:solidFill>
              <a:cs typeface="Times New Roman" panose="02020603050405020304" pitchFamily="18" charset="0"/>
            </a:endParaRPr>
          </a:p>
        </p:txBody>
      </p:sp>
      <p:sp>
        <p:nvSpPr>
          <p:cNvPr id="37891" name="عنصر نائب للمحتوى 6"/>
          <p:cNvSpPr>
            <a:spLocks noGrp="1"/>
          </p:cNvSpPr>
          <p:nvPr>
            <p:ph sz="quarter" idx="4294967295"/>
          </p:nvPr>
        </p:nvSpPr>
        <p:spPr>
          <a:xfrm>
            <a:off x="1981200" y="1600200"/>
            <a:ext cx="4038600" cy="4267200"/>
          </a:xfrm>
        </p:spPr>
        <p:txBody>
          <a:bodyPr vert="horz" lIns="91440" tIns="0" rIns="91440" bIns="45720" rtlCol="0">
            <a:normAutofit/>
          </a:bodyPr>
          <a:lstStyle/>
          <a:p>
            <a:pPr algn="l" rtl="0"/>
            <a:r>
              <a:rPr lang="en-US" altLang="en-US" sz="3200" b="1" dirty="0">
                <a:solidFill>
                  <a:srgbClr val="0076A3"/>
                </a:solidFill>
                <a:cs typeface="Majalla UI"/>
              </a:rPr>
              <a:t>Modifiable</a:t>
            </a:r>
          </a:p>
          <a:p>
            <a:pPr algn="l" rtl="0"/>
            <a:r>
              <a:rPr lang="en-US" altLang="en-US" sz="2200" dirty="0">
                <a:cs typeface="Majalla UI"/>
              </a:rPr>
              <a:t>Body weight</a:t>
            </a:r>
            <a:endParaRPr lang="en-US" altLang="en-US" sz="2200" b="1" dirty="0">
              <a:cs typeface="Majalla UI"/>
            </a:endParaRPr>
          </a:p>
          <a:p>
            <a:pPr algn="l" rtl="0"/>
            <a:r>
              <a:rPr lang="en-US" altLang="en-US" sz="2200" dirty="0">
                <a:cs typeface="Majalla UI"/>
              </a:rPr>
              <a:t>Sodium chloride intake</a:t>
            </a:r>
            <a:endParaRPr lang="en-US" altLang="en-US" sz="2200" b="1" dirty="0">
              <a:cs typeface="Majalla UI"/>
            </a:endParaRPr>
          </a:p>
          <a:p>
            <a:pPr algn="l" rtl="0"/>
            <a:r>
              <a:rPr lang="en-US" altLang="en-US" sz="2200" dirty="0">
                <a:cs typeface="Majalla UI"/>
              </a:rPr>
              <a:t>Alcohol intake</a:t>
            </a:r>
            <a:endParaRPr lang="en-US" altLang="en-US" sz="2200" b="1" dirty="0">
              <a:cs typeface="Majalla UI"/>
            </a:endParaRPr>
          </a:p>
          <a:p>
            <a:pPr algn="l" rtl="0"/>
            <a:r>
              <a:rPr lang="en-US" altLang="en-US" sz="2200" dirty="0">
                <a:cs typeface="Majalla UI"/>
              </a:rPr>
              <a:t>Physical activity</a:t>
            </a:r>
          </a:p>
          <a:p>
            <a:pPr algn="l" rtl="0"/>
            <a:r>
              <a:rPr lang="en-US" altLang="en-US" sz="2200" dirty="0">
                <a:cs typeface="Majalla UI"/>
              </a:rPr>
              <a:t>Psychosocial factors</a:t>
            </a:r>
            <a:endParaRPr lang="en-US" altLang="en-US" sz="2200" b="1" dirty="0">
              <a:cs typeface="Majalla UI"/>
            </a:endParaRPr>
          </a:p>
          <a:p>
            <a:pPr algn="l" rtl="0"/>
            <a:r>
              <a:rPr lang="en-US" altLang="en-US" sz="2200" dirty="0">
                <a:cs typeface="Majalla UI"/>
              </a:rPr>
              <a:t>Socio-economic status</a:t>
            </a:r>
            <a:endParaRPr lang="en-US" altLang="en-US" sz="2200" b="1" dirty="0">
              <a:cs typeface="Majalla UI"/>
            </a:endParaRPr>
          </a:p>
          <a:p>
            <a:pPr algn="l" rtl="0"/>
            <a:r>
              <a:rPr lang="en-US" altLang="en-US" sz="2200" dirty="0">
                <a:cs typeface="Majalla UI"/>
              </a:rPr>
              <a:t>Hormonal contraceptives</a:t>
            </a:r>
          </a:p>
          <a:p>
            <a:pPr algn="l" rtl="0"/>
            <a:r>
              <a:rPr lang="en-US" altLang="en-US" sz="2200" b="1" dirty="0">
                <a:cs typeface="Majalla UI"/>
              </a:rPr>
              <a:t>Type 2 diabetes </a:t>
            </a:r>
          </a:p>
          <a:p>
            <a:endParaRPr lang="ar-SA" altLang="en-US" sz="2200" dirty="0"/>
          </a:p>
        </p:txBody>
      </p:sp>
      <p:sp>
        <p:nvSpPr>
          <p:cNvPr id="37892" name="عنصر نائب للمحتوى 8"/>
          <p:cNvSpPr>
            <a:spLocks noGrp="1"/>
          </p:cNvSpPr>
          <p:nvPr>
            <p:ph sz="quarter" idx="4294967295"/>
          </p:nvPr>
        </p:nvSpPr>
        <p:spPr>
          <a:xfrm>
            <a:off x="6172200" y="1447800"/>
            <a:ext cx="4038600" cy="4419600"/>
          </a:xfrm>
        </p:spPr>
        <p:txBody>
          <a:bodyPr vert="horz" lIns="91440" tIns="0" rIns="91440" bIns="45720" rtlCol="0">
            <a:normAutofit/>
          </a:bodyPr>
          <a:lstStyle/>
          <a:p>
            <a:pPr algn="l" rtl="0"/>
            <a:r>
              <a:rPr lang="en-US" altLang="en-US" sz="2200" b="1" dirty="0">
                <a:solidFill>
                  <a:srgbClr val="0076A3"/>
                </a:solidFill>
                <a:cs typeface="Majalla UI"/>
              </a:rPr>
              <a:t>Non-modifiable</a:t>
            </a:r>
          </a:p>
          <a:p>
            <a:pPr algn="l" rtl="0"/>
            <a:r>
              <a:rPr lang="en-US" altLang="en-US" sz="2200" dirty="0">
                <a:cs typeface="Majalla UI"/>
              </a:rPr>
              <a:t>Age</a:t>
            </a:r>
          </a:p>
          <a:p>
            <a:pPr algn="l" rtl="0"/>
            <a:r>
              <a:rPr lang="en-US" altLang="en-US" sz="2200" dirty="0">
                <a:cs typeface="Majalla UI"/>
              </a:rPr>
              <a:t>Sex/gender</a:t>
            </a:r>
          </a:p>
          <a:p>
            <a:pPr algn="l" rtl="0"/>
            <a:r>
              <a:rPr lang="en-US" altLang="en-US" sz="2200" dirty="0">
                <a:cs typeface="Majalla UI"/>
              </a:rPr>
              <a:t>Heredity</a:t>
            </a:r>
          </a:p>
          <a:p>
            <a:pPr algn="l" rtl="0"/>
            <a:r>
              <a:rPr lang="en-US" altLang="en-US" sz="2200" dirty="0">
                <a:cs typeface="Majalla UI"/>
              </a:rPr>
              <a:t>Ethnicity/race</a:t>
            </a:r>
          </a:p>
          <a:p>
            <a:pPr algn="l" rtl="0"/>
            <a:r>
              <a:rPr lang="en-US" altLang="en-US" sz="2200" dirty="0">
                <a:cs typeface="Majalla UI"/>
              </a:rPr>
              <a:t>Type one diabetes </a:t>
            </a:r>
          </a:p>
          <a:p>
            <a:pPr algn="l" rtl="0"/>
            <a:endParaRPr lang="ar-SA" altLang="en-US" sz="2200" dirty="0"/>
          </a:p>
        </p:txBody>
      </p:sp>
      <p:sp>
        <p:nvSpPr>
          <p:cNvPr id="37893" name="عنصر نائب لرقم الشريحة 3"/>
          <p:cNvSpPr txBox="1">
            <a:spLocks noGrp="1"/>
          </p:cNvSpPr>
          <p:nvPr/>
        </p:nvSpPr>
        <p:spPr bwMode="auto">
          <a:xfrm>
            <a:off x="9448800" y="6356351"/>
            <a:ext cx="762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gn="r" rtl="1">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ea typeface="Majalla UI"/>
                <a:cs typeface="Majalla UI"/>
              </a:defRPr>
            </a:lvl1pPr>
            <a:lvl2pPr marL="742950" indent="-285750" algn="r" rtl="1">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ea typeface="Majalla UI"/>
                <a:cs typeface="Majalla UI"/>
              </a:defRPr>
            </a:lvl2pPr>
            <a:lvl3pPr marL="1143000" indent="-228600" algn="r" rtl="1">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ea typeface="Majalla UI"/>
                <a:cs typeface="Majalla UI"/>
              </a:defRPr>
            </a:lvl3pPr>
            <a:lvl4pPr marL="1600200" indent="-228600" algn="r" rtl="1">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4pPr>
            <a:lvl5pPr marL="2057400" indent="-228600" algn="r" rtl="1">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9pPr>
          </a:lstStyle>
          <a:p>
            <a:pPr eaLnBrk="1" hangingPunct="1">
              <a:spcBef>
                <a:spcPct val="0"/>
              </a:spcBef>
              <a:buClrTx/>
              <a:buSzTx/>
              <a:buFontTx/>
              <a:buNone/>
            </a:pPr>
            <a:fld id="{E4E39BF0-CD9F-481C-8F7B-8F370CFFEC08}" type="slidenum">
              <a:rPr lang="ar-SA" altLang="en-US" sz="1200">
                <a:solidFill>
                  <a:srgbClr val="045C75"/>
                </a:solidFill>
                <a:latin typeface="Arial" panose="020B0604020202020204" pitchFamily="34" charset="0"/>
              </a:rPr>
              <a:pPr eaLnBrk="1" hangingPunct="1">
                <a:spcBef>
                  <a:spcPct val="0"/>
                </a:spcBef>
                <a:buClrTx/>
                <a:buSzTx/>
                <a:buFontTx/>
                <a:buNone/>
              </a:pPr>
              <a:t>30</a:t>
            </a:fld>
            <a:endParaRPr lang="ar-SA" altLang="en-US" sz="1200">
              <a:solidFill>
                <a:srgbClr val="045C75"/>
              </a:solidFill>
              <a:latin typeface="Arial" panose="020B0604020202020204" pitchFamily="34" charset="0"/>
            </a:endParaRPr>
          </a:p>
        </p:txBody>
      </p:sp>
    </p:spTree>
    <p:extLst>
      <p:ext uri="{BB962C8B-B14F-4D97-AF65-F5344CB8AC3E}">
        <p14:creationId xmlns:p14="http://schemas.microsoft.com/office/powerpoint/2010/main" val="1376145453"/>
      </p:ext>
    </p:extLst>
  </p:cSld>
  <p:clrMapOvr>
    <a:masterClrMapping/>
  </p:clrMapOvr>
  <p:transition>
    <p:wedge/>
    <p:sndAc>
      <p:stSnd>
        <p:snd r:embed="rId2" name="explode.wav"/>
      </p:stSnd>
    </p:sndAc>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عنصر نائب لرقم الشريحة 6"/>
          <p:cNvSpPr txBox="1">
            <a:spLocks noGrp="1"/>
          </p:cNvSpPr>
          <p:nvPr/>
        </p:nvSpPr>
        <p:spPr bwMode="auto">
          <a:xfrm>
            <a:off x="9448800" y="6356351"/>
            <a:ext cx="762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gn="r" rtl="1">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ea typeface="Majalla UI"/>
                <a:cs typeface="Majalla UI"/>
              </a:defRPr>
            </a:lvl1pPr>
            <a:lvl2pPr marL="742950" indent="-285750" algn="r" rtl="1">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ea typeface="Majalla UI"/>
                <a:cs typeface="Majalla UI"/>
              </a:defRPr>
            </a:lvl2pPr>
            <a:lvl3pPr marL="1143000" indent="-228600" algn="r" rtl="1">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ea typeface="Majalla UI"/>
                <a:cs typeface="Majalla UI"/>
              </a:defRPr>
            </a:lvl3pPr>
            <a:lvl4pPr marL="1600200" indent="-228600" algn="r" rtl="1">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4pPr>
            <a:lvl5pPr marL="2057400" indent="-228600" algn="r" rtl="1">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9pPr>
          </a:lstStyle>
          <a:p>
            <a:pPr eaLnBrk="1" hangingPunct="1">
              <a:spcBef>
                <a:spcPct val="0"/>
              </a:spcBef>
              <a:buClrTx/>
              <a:buSzTx/>
              <a:buFontTx/>
              <a:buNone/>
            </a:pPr>
            <a:fld id="{7E21A608-9FC4-453C-93DD-F0AC8069AB05}" type="slidenum">
              <a:rPr lang="ar-SA" altLang="en-US" sz="1200">
                <a:solidFill>
                  <a:srgbClr val="045C75"/>
                </a:solidFill>
                <a:latin typeface="Arial" panose="020B0604020202020204" pitchFamily="34" charset="0"/>
              </a:rPr>
              <a:pPr eaLnBrk="1" hangingPunct="1">
                <a:spcBef>
                  <a:spcPct val="0"/>
                </a:spcBef>
                <a:buClrTx/>
                <a:buSzTx/>
                <a:buFontTx/>
                <a:buNone/>
              </a:pPr>
              <a:t>31</a:t>
            </a:fld>
            <a:endParaRPr lang="ar-SA" altLang="en-US" sz="1200">
              <a:solidFill>
                <a:srgbClr val="045C75"/>
              </a:solidFill>
              <a:latin typeface="Arial" panose="020B0604020202020204" pitchFamily="34" charset="0"/>
            </a:endParaRPr>
          </a:p>
        </p:txBody>
      </p:sp>
      <p:sp>
        <p:nvSpPr>
          <p:cNvPr id="8" name="عنوان 7"/>
          <p:cNvSpPr>
            <a:spLocks noGrp="1"/>
          </p:cNvSpPr>
          <p:nvPr>
            <p:ph type="title"/>
          </p:nvPr>
        </p:nvSpPr>
        <p:spPr/>
        <p:txBody>
          <a:bodyPr>
            <a:normAutofit/>
          </a:bodyPr>
          <a:lstStyle/>
          <a:p>
            <a:pPr>
              <a:defRPr/>
            </a:pPr>
            <a:r>
              <a:rPr lang="en-US" altLang="en-US" sz="4100" b="1" dirty="0">
                <a:solidFill>
                  <a:srgbClr val="7030A0"/>
                </a:solidFill>
                <a:cs typeface="Traditional Arabic" panose="02020603050405020304" pitchFamily="18" charset="-78"/>
              </a:rPr>
              <a:t>Global burden of hypertension</a:t>
            </a:r>
            <a:br>
              <a:rPr lang="en-US" altLang="en-US" sz="4100" dirty="0">
                <a:solidFill>
                  <a:srgbClr val="006B8D"/>
                </a:solidFill>
                <a:cs typeface="Traditional Arabic" panose="02020603050405020304" pitchFamily="18" charset="-78"/>
              </a:rPr>
            </a:br>
            <a:endParaRPr lang="ar-SA" altLang="en-US" sz="4100" dirty="0">
              <a:solidFill>
                <a:srgbClr val="006B8D"/>
              </a:solidFill>
            </a:endParaRPr>
          </a:p>
        </p:txBody>
      </p:sp>
      <p:sp>
        <p:nvSpPr>
          <p:cNvPr id="38916" name="عنوان فرعي 8"/>
          <p:cNvSpPr>
            <a:spLocks noGrp="1"/>
          </p:cNvSpPr>
          <p:nvPr>
            <p:ph idx="1"/>
          </p:nvPr>
        </p:nvSpPr>
        <p:spPr/>
        <p:txBody>
          <a:bodyPr>
            <a:normAutofit/>
          </a:bodyPr>
          <a:lstStyle/>
          <a:p>
            <a:endParaRPr lang="en-US" altLang="en-US" dirty="0">
              <a:cs typeface="Majalla UI"/>
            </a:endParaRPr>
          </a:p>
          <a:p>
            <a:r>
              <a:rPr lang="en-US" altLang="en-US" dirty="0">
                <a:cs typeface="Majalla UI"/>
              </a:rPr>
              <a:t>The biggest increase in prevalence was expected to be in developing (increase of 24%) and third world countries (increase of 80%) as the rapidly take on the more western lifestyle.</a:t>
            </a:r>
            <a:br>
              <a:rPr lang="en-US" altLang="en-US" dirty="0">
                <a:cs typeface="Majalla UI"/>
              </a:rPr>
            </a:br>
            <a:endParaRPr lang="en-US" altLang="en-US" dirty="0">
              <a:cs typeface="Majalla UI"/>
            </a:endParaRPr>
          </a:p>
          <a:p>
            <a:r>
              <a:rPr lang="en-US" altLang="en-US" dirty="0">
                <a:cs typeface="Majalla UI"/>
              </a:rPr>
              <a:t>Scientists are now claiming that 1 in 3 adults in the world will have high blood pressure in 2025. By 2025, the number will increase by about 60% to a total of 1.56 billion as the proportion of elderly people will increase significantly. </a:t>
            </a:r>
            <a:br>
              <a:rPr lang="en-US" altLang="en-US" dirty="0">
                <a:cs typeface="Majalla UI"/>
              </a:rPr>
            </a:br>
            <a:endParaRPr lang="ar-SA" altLang="en-US" dirty="0"/>
          </a:p>
        </p:txBody>
      </p:sp>
      <p:sp>
        <p:nvSpPr>
          <p:cNvPr id="38917" name="مستطيل 5"/>
          <p:cNvSpPr>
            <a:spLocks noChangeArrowheads="1"/>
          </p:cNvSpPr>
          <p:nvPr/>
        </p:nvSpPr>
        <p:spPr bwMode="auto">
          <a:xfrm>
            <a:off x="3024188" y="6488114"/>
            <a:ext cx="54292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r" rtl="1">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ea typeface="Majalla UI"/>
                <a:cs typeface="Majalla UI"/>
              </a:defRPr>
            </a:lvl1pPr>
            <a:lvl2pPr marL="742950" indent="-285750" algn="r" rtl="1">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ea typeface="Majalla UI"/>
                <a:cs typeface="Majalla UI"/>
              </a:defRPr>
            </a:lvl2pPr>
            <a:lvl3pPr marL="1143000" indent="-228600" algn="r" rtl="1">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ea typeface="Majalla UI"/>
                <a:cs typeface="Majalla UI"/>
              </a:defRPr>
            </a:lvl3pPr>
            <a:lvl4pPr marL="1600200" indent="-228600" algn="r" rtl="1">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4pPr>
            <a:lvl5pPr marL="2057400" indent="-228600" algn="r" rtl="1">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5pPr>
            <a:lvl6pPr marL="25146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6pPr>
            <a:lvl7pPr marL="29718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7pPr>
            <a:lvl8pPr marL="34290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8pPr>
            <a:lvl9pPr marL="3886200" indent="-228600" algn="r" rtl="1"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ea typeface="Majalla UI"/>
                <a:cs typeface="Majalla UI"/>
              </a:defRPr>
            </a:lvl9pPr>
          </a:lstStyle>
          <a:p>
            <a:pPr eaLnBrk="1" hangingPunct="1">
              <a:spcBef>
                <a:spcPct val="0"/>
              </a:spcBef>
              <a:buClrTx/>
              <a:buSzTx/>
              <a:buFontTx/>
              <a:buNone/>
            </a:pPr>
            <a:r>
              <a:rPr lang="en-US" altLang="en-US" sz="1100" dirty="0">
                <a:latin typeface="Arial" panose="020B0604020202020204" pitchFamily="34" charset="0"/>
              </a:rPr>
              <a:t>Kearney PM et al. </a:t>
            </a:r>
            <a:r>
              <a:rPr lang="en-US" altLang="en-US" sz="1100" i="1" dirty="0">
                <a:latin typeface="Arial" panose="020B0604020202020204" pitchFamily="34" charset="0"/>
              </a:rPr>
              <a:t>Lancet </a:t>
            </a:r>
            <a:r>
              <a:rPr lang="en-US" altLang="en-US" sz="1100" dirty="0">
                <a:latin typeface="Arial" panose="020B0604020202020204" pitchFamily="34" charset="0"/>
              </a:rPr>
              <a:t>2005; 365:217-223.</a:t>
            </a:r>
            <a:r>
              <a:rPr lang="en-US" altLang="en-US" sz="1800" dirty="0">
                <a:latin typeface="Arial" panose="020B0604020202020204" pitchFamily="34" charset="0"/>
              </a:rPr>
              <a:t> </a:t>
            </a:r>
            <a:endParaRPr lang="ar-SA" altLang="en-US" sz="1800" dirty="0">
              <a:latin typeface="Arial" panose="020B0604020202020204" pitchFamily="34" charset="0"/>
            </a:endParaRPr>
          </a:p>
        </p:txBody>
      </p:sp>
    </p:spTree>
    <p:extLst>
      <p:ext uri="{BB962C8B-B14F-4D97-AF65-F5344CB8AC3E}">
        <p14:creationId xmlns:p14="http://schemas.microsoft.com/office/powerpoint/2010/main" val="1360463387"/>
      </p:ext>
    </p:extLst>
  </p:cSld>
  <p:clrMapOvr>
    <a:masterClrMapping/>
  </p:clrMapOvr>
  <p:transition>
    <p:pull dir="d"/>
    <p:sndAc>
      <p:stSnd>
        <p:snd r:embed="rId2" name="drumroll.wav"/>
      </p:stSnd>
    </p:sndAc>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Prevention and control of NCDs</a:t>
            </a:r>
            <a:br>
              <a:rPr lang="en-GB" b="1" dirty="0"/>
            </a:br>
            <a:endParaRPr lang="en-GB" dirty="0"/>
          </a:p>
        </p:txBody>
      </p:sp>
      <p:sp>
        <p:nvSpPr>
          <p:cNvPr id="3" name="Content Placeholder 2"/>
          <p:cNvSpPr>
            <a:spLocks noGrp="1"/>
          </p:cNvSpPr>
          <p:nvPr>
            <p:ph idx="1"/>
          </p:nvPr>
        </p:nvSpPr>
        <p:spPr/>
        <p:txBody>
          <a:bodyPr>
            <a:normAutofit/>
          </a:bodyPr>
          <a:lstStyle/>
          <a:p>
            <a:r>
              <a:rPr lang="en-GB" dirty="0"/>
              <a:t>An important way to control NCDs is to focus on reducing the risk factors associated with these diseases. Low-cost solutions exist for governments and other stakeholders to reduce the common modifiable risk factors. Monitoring progress and trends of NCDs and their risk is important for guiding policy and priorities.</a:t>
            </a:r>
          </a:p>
          <a:p>
            <a:r>
              <a:rPr lang="en-GB" dirty="0"/>
              <a:t>To lessen the impact of NCDs on individuals and society, a comprehensive approach is needed requiring all sectors, including health, finance, transport, education, agriculture, planning and others, to collaborate to reduce the risks associated with NCDs, and promote interventions to prevent and control them.</a:t>
            </a:r>
          </a:p>
          <a:p>
            <a:endParaRPr lang="en-GB" dirty="0"/>
          </a:p>
        </p:txBody>
      </p:sp>
    </p:spTree>
    <p:extLst>
      <p:ext uri="{BB962C8B-B14F-4D97-AF65-F5344CB8AC3E}">
        <p14:creationId xmlns:p14="http://schemas.microsoft.com/office/powerpoint/2010/main" val="27911593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Discussion </a:t>
            </a:r>
          </a:p>
        </p:txBody>
      </p:sp>
      <p:sp>
        <p:nvSpPr>
          <p:cNvPr id="3" name="Content Placeholder 2"/>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dirty="0">
                <a:solidFill>
                  <a:srgbClr val="FFFFFF"/>
                </a:solidFill>
                <a:latin typeface="+mn-lt"/>
                <a:ea typeface="+mn-ea"/>
                <a:cs typeface="+mn-cs"/>
              </a:rPr>
              <a:t>How can we control non communicable diseases?</a:t>
            </a:r>
          </a:p>
        </p:txBody>
      </p:sp>
    </p:spTree>
    <p:extLst>
      <p:ext uri="{BB962C8B-B14F-4D97-AF65-F5344CB8AC3E}">
        <p14:creationId xmlns:p14="http://schemas.microsoft.com/office/powerpoint/2010/main" val="21746656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How can we control NCD?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0FCB71A-DFD3-4C72-91A1-57AEA474B570}"/>
              </a:ext>
            </a:extLst>
          </p:cNvPr>
          <p:cNvGraphicFramePr>
            <a:graphicFrameLocks noGrp="1"/>
          </p:cNvGraphicFramePr>
          <p:nvPr>
            <p:ph idx="1"/>
            <p:extLst>
              <p:ext uri="{D42A27DB-BD31-4B8C-83A1-F6EECF244321}">
                <p14:modId xmlns:p14="http://schemas.microsoft.com/office/powerpoint/2010/main" val="389955131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2190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91821"/>
            <a:ext cx="3801581" cy="4674358"/>
          </a:xfrm>
        </p:spPr>
        <p:txBody>
          <a:bodyPr anchor="ctr">
            <a:normAutofit/>
          </a:bodyPr>
          <a:lstStyle/>
          <a:p>
            <a:r>
              <a:rPr lang="en-GB" sz="6600" dirty="0">
                <a:solidFill>
                  <a:schemeClr val="tx1">
                    <a:lumMod val="85000"/>
                    <a:lumOff val="15000"/>
                  </a:schemeClr>
                </a:solidFill>
              </a:rPr>
              <a:t>Primary Health care approach </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4793" y="1760562"/>
            <a:ext cx="3582537" cy="3336876"/>
          </a:xfrm>
        </p:spPr>
        <p:txBody>
          <a:bodyPr anchor="ctr">
            <a:normAutofit/>
          </a:bodyPr>
          <a:lstStyle/>
          <a:p>
            <a:r>
              <a:rPr lang="en-GB" sz="1800">
                <a:solidFill>
                  <a:srgbClr val="FFFFFF"/>
                </a:solidFill>
              </a:rPr>
              <a:t>High impact essential NCD interventions can be delivered through a primary health care approach to strengthen early detection and timely treatment. Evidence shows such interventions are excellent economic investments because, if provided early to patients, they can reduce the need for more expensive treatment.</a:t>
            </a:r>
          </a:p>
          <a:p>
            <a:endParaRPr lang="en-GB" sz="1800">
              <a:solidFill>
                <a:srgbClr val="FFFFFF"/>
              </a:solidFill>
            </a:endParaRPr>
          </a:p>
        </p:txBody>
      </p:sp>
    </p:spTree>
    <p:extLst>
      <p:ext uri="{BB962C8B-B14F-4D97-AF65-F5344CB8AC3E}">
        <p14:creationId xmlns:p14="http://schemas.microsoft.com/office/powerpoint/2010/main" val="41014823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a:solidFill>
                  <a:srgbClr val="FFFFFF"/>
                </a:solidFill>
              </a:rPr>
              <a:t>Recap</a:t>
            </a:r>
          </a:p>
        </p:txBody>
      </p:sp>
      <p:sp>
        <p:nvSpPr>
          <p:cNvPr id="3" name="Content Placeholder 2"/>
          <p:cNvSpPr>
            <a:spLocks noGrp="1"/>
          </p:cNvSpPr>
          <p:nvPr>
            <p:ph idx="1"/>
          </p:nvPr>
        </p:nvSpPr>
        <p:spPr>
          <a:xfrm>
            <a:off x="4978708" y="885651"/>
            <a:ext cx="6525220" cy="4616849"/>
          </a:xfrm>
        </p:spPr>
        <p:txBody>
          <a:bodyPr anchor="ctr">
            <a:normAutofit/>
          </a:bodyPr>
          <a:lstStyle/>
          <a:p>
            <a:r>
              <a:rPr lang="en-GB" sz="2400"/>
              <a:t>NCDs or non-communicable diseases are those conditions that are usually not passed on from one affected person to others, but are caused as a direct result of lifestyle and environmental factors. </a:t>
            </a:r>
          </a:p>
          <a:p>
            <a:r>
              <a:rPr lang="en-GB" sz="2400"/>
              <a:t>These include a host of different conditions including </a:t>
            </a:r>
          </a:p>
          <a:p>
            <a:r>
              <a:rPr lang="en-GB" sz="2400"/>
              <a:t>chronic lung diseases, </a:t>
            </a:r>
          </a:p>
          <a:p>
            <a:r>
              <a:rPr lang="en-GB" sz="2400"/>
              <a:t>diabetes, </a:t>
            </a:r>
          </a:p>
          <a:p>
            <a:r>
              <a:rPr lang="en-GB" sz="2400"/>
              <a:t>cancer </a:t>
            </a:r>
          </a:p>
          <a:p>
            <a:r>
              <a:rPr lang="en-GB" sz="2400"/>
              <a:t>cardiovascular diseases. </a:t>
            </a:r>
          </a:p>
        </p:txBody>
      </p:sp>
    </p:spTree>
    <p:extLst>
      <p:ext uri="{BB962C8B-B14F-4D97-AF65-F5344CB8AC3E}">
        <p14:creationId xmlns:p14="http://schemas.microsoft.com/office/powerpoint/2010/main" val="33729704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F442B-8E63-4F46-AA3E-F5088E18E8FA}"/>
              </a:ext>
            </a:extLst>
          </p:cNvPr>
          <p:cNvSpPr>
            <a:spLocks noGrp="1"/>
          </p:cNvSpPr>
          <p:nvPr>
            <p:ph type="title"/>
          </p:nvPr>
        </p:nvSpPr>
        <p:spPr/>
        <p:txBody>
          <a:bodyPr/>
          <a:lstStyle/>
          <a:p>
            <a:r>
              <a:rPr lang="en-GB" dirty="0"/>
              <a:t>Non communicable diseases pop corn time!</a:t>
            </a:r>
          </a:p>
        </p:txBody>
      </p:sp>
      <p:pic>
        <p:nvPicPr>
          <p:cNvPr id="4" name="Online Media 3" title="WHO: Noncommunicable Diseases - Interview at &quot;World Health +SocialGood&quot;">
            <a:hlinkClick r:id="" action="ppaction://media"/>
            <a:extLst>
              <a:ext uri="{FF2B5EF4-FFF2-40B4-BE49-F238E27FC236}">
                <a16:creationId xmlns:a16="http://schemas.microsoft.com/office/drawing/2014/main" id="{F5B1A334-BDAF-40EF-84BC-8B448160360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407742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1687</Words>
  <Application>Microsoft Office PowerPoint</Application>
  <PresentationFormat>Widescreen</PresentationFormat>
  <Paragraphs>165</Paragraphs>
  <Slides>37</Slides>
  <Notes>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Calibri Light</vt:lpstr>
      <vt:lpstr>Constantia</vt:lpstr>
      <vt:lpstr>Lucida Calligraphy</vt:lpstr>
      <vt:lpstr>Times New Roman</vt:lpstr>
      <vt:lpstr>Wingdings 2</vt:lpstr>
      <vt:lpstr>Office Theme</vt:lpstr>
      <vt:lpstr>Non Communicable Diseases </vt:lpstr>
      <vt:lpstr>What is the difference between communicable and non- communicable diseases? </vt:lpstr>
      <vt:lpstr> WHO state: </vt:lpstr>
      <vt:lpstr>What is the difference between communicable and non- communicable diseases?  </vt:lpstr>
      <vt:lpstr>Key facts </vt:lpstr>
      <vt:lpstr>Key facts </vt:lpstr>
      <vt:lpstr>What do you think is the biggest cause of death ? </vt:lpstr>
      <vt:lpstr>Overview </vt:lpstr>
      <vt:lpstr>Who is at risk of such diseases? </vt:lpstr>
      <vt:lpstr>What are these disease driven by? </vt:lpstr>
      <vt:lpstr>Modifiable behavioural risk factors  </vt:lpstr>
      <vt:lpstr>Non modifiable risk factors </vt:lpstr>
      <vt:lpstr>Metabolic risk factors </vt:lpstr>
      <vt:lpstr>Time to pause and think </vt:lpstr>
      <vt:lpstr>Obesity</vt:lpstr>
      <vt:lpstr>PowerPoint Presentation</vt:lpstr>
      <vt:lpstr>Obesity </vt:lpstr>
      <vt:lpstr>Obesity is a major risk factor for a number of serious health conditions, including:</vt:lpstr>
      <vt:lpstr>Classification</vt:lpstr>
      <vt:lpstr>BMI</vt:lpstr>
      <vt:lpstr>PowerPoint Presentation</vt:lpstr>
      <vt:lpstr>Cancer </vt:lpstr>
      <vt:lpstr>Cancer</vt:lpstr>
      <vt:lpstr>Cancer </vt:lpstr>
      <vt:lpstr>PowerPoint Presentation</vt:lpstr>
      <vt:lpstr>PowerPoint Presentation</vt:lpstr>
      <vt:lpstr>PowerPoint Presentation</vt:lpstr>
      <vt:lpstr>Definition Hypertension is high blood pressure. Blood pressure is the force of blood pushing against the walls of arteries as it flows through them.  </vt:lpstr>
      <vt:lpstr>Classification of hypertension : Essential ( primary ) Hypertension :   It  indicates that no specific medical cause can be found to explain a patient's condition, from the patients diagnosed with hypertension, 95% fall in the category of essential (or idiopathic) hypertension.      Secondary Hypertension :  Indicates that the high blood pressure is a result of (i.e. secondary to) another condition, such as kidney disease or tumors, 5% will fall in the category of secondary hypertension. </vt:lpstr>
      <vt:lpstr>Risk factors for hypertension include:</vt:lpstr>
      <vt:lpstr>Global burden of hypertension </vt:lpstr>
      <vt:lpstr>Prevention and control of NCDs </vt:lpstr>
      <vt:lpstr>Discussion </vt:lpstr>
      <vt:lpstr>How can we control NCD? </vt:lpstr>
      <vt:lpstr>Primary Health care approach </vt:lpstr>
      <vt:lpstr>Recap</vt:lpstr>
      <vt:lpstr>Non communicable diseases pop corn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 Communicable Diseases </dc:title>
  <dc:creator>Felicity Page</dc:creator>
  <cp:lastModifiedBy>Felicity Page</cp:lastModifiedBy>
  <cp:revision>1</cp:revision>
  <dcterms:created xsi:type="dcterms:W3CDTF">2021-01-14T14:29:28Z</dcterms:created>
  <dcterms:modified xsi:type="dcterms:W3CDTF">2021-01-14T14:49:11Z</dcterms:modified>
</cp:coreProperties>
</file>