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 id="2147483712" r:id="rId2"/>
    <p:sldMasterId id="2147483719" r:id="rId3"/>
  </p:sldMasterIdLst>
  <p:notesMasterIdLst>
    <p:notesMasterId r:id="rId69"/>
  </p:notesMasterIdLst>
  <p:sldIdLst>
    <p:sldId id="256" r:id="rId4"/>
    <p:sldId id="417" r:id="rId5"/>
    <p:sldId id="320" r:id="rId6"/>
    <p:sldId id="335" r:id="rId7"/>
    <p:sldId id="336" r:id="rId8"/>
    <p:sldId id="337" r:id="rId9"/>
    <p:sldId id="338" r:id="rId10"/>
    <p:sldId id="339" r:id="rId11"/>
    <p:sldId id="340" r:id="rId12"/>
    <p:sldId id="341" r:id="rId13"/>
    <p:sldId id="342" r:id="rId14"/>
    <p:sldId id="343" r:id="rId15"/>
    <p:sldId id="344" r:id="rId16"/>
    <p:sldId id="345" r:id="rId17"/>
    <p:sldId id="346" r:id="rId18"/>
    <p:sldId id="347" r:id="rId19"/>
    <p:sldId id="348" r:id="rId20"/>
    <p:sldId id="284" r:id="rId21"/>
    <p:sldId id="290" r:id="rId22"/>
    <p:sldId id="301" r:id="rId23"/>
    <p:sldId id="275" r:id="rId24"/>
    <p:sldId id="279" r:id="rId25"/>
    <p:sldId id="276" r:id="rId26"/>
    <p:sldId id="300" r:id="rId27"/>
    <p:sldId id="280" r:id="rId28"/>
    <p:sldId id="281" r:id="rId29"/>
    <p:sldId id="282" r:id="rId30"/>
    <p:sldId id="283" r:id="rId31"/>
    <p:sldId id="285" r:id="rId32"/>
    <p:sldId id="286" r:id="rId33"/>
    <p:sldId id="291" r:id="rId34"/>
    <p:sldId id="464" r:id="rId35"/>
    <p:sldId id="465" r:id="rId36"/>
    <p:sldId id="287" r:id="rId37"/>
    <p:sldId id="374" r:id="rId38"/>
    <p:sldId id="461" r:id="rId39"/>
    <p:sldId id="462" r:id="rId40"/>
    <p:sldId id="293" r:id="rId41"/>
    <p:sldId id="463" r:id="rId42"/>
    <p:sldId id="467" r:id="rId43"/>
    <p:sldId id="288" r:id="rId44"/>
    <p:sldId id="289" r:id="rId45"/>
    <p:sldId id="292" r:id="rId46"/>
    <p:sldId id="403" r:id="rId47"/>
    <p:sldId id="404" r:id="rId48"/>
    <p:sldId id="405" r:id="rId49"/>
    <p:sldId id="406" r:id="rId50"/>
    <p:sldId id="407" r:id="rId51"/>
    <p:sldId id="408" r:id="rId52"/>
    <p:sldId id="409" r:id="rId53"/>
    <p:sldId id="429" r:id="rId54"/>
    <p:sldId id="424" r:id="rId55"/>
    <p:sldId id="420" r:id="rId56"/>
    <p:sldId id="419" r:id="rId57"/>
    <p:sldId id="421" r:id="rId58"/>
    <p:sldId id="422" r:id="rId59"/>
    <p:sldId id="423" r:id="rId60"/>
    <p:sldId id="416" r:id="rId61"/>
    <p:sldId id="410" r:id="rId62"/>
    <p:sldId id="411" r:id="rId63"/>
    <p:sldId id="412" r:id="rId64"/>
    <p:sldId id="414" r:id="rId65"/>
    <p:sldId id="415" r:id="rId66"/>
    <p:sldId id="427" r:id="rId67"/>
    <p:sldId id="428" r:id="rId68"/>
  </p:sldIdLst>
  <p:sldSz cx="12192000" cy="6858000"/>
  <p:notesSz cx="6858000" cy="9144000"/>
  <p:defaultTextStyle>
    <a:defPPr>
      <a:defRPr lang="cy-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F69D6F-5A32-462B-BBD5-E0EBEC2ADABB}" v="106" dt="2025-10-27T14:25:02.10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838" autoAdjust="0"/>
    <p:restoredTop sz="96242" autoAdjust="0"/>
  </p:normalViewPr>
  <p:slideViewPr>
    <p:cSldViewPr snapToGrid="0">
      <p:cViewPr varScale="1">
        <p:scale>
          <a:sx n="86" d="100"/>
          <a:sy n="86" d="100"/>
        </p:scale>
        <p:origin x="138" y="6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3.xml"/><Relationship Id="rId21" Type="http://schemas.openxmlformats.org/officeDocument/2006/relationships/slide" Target="slides/slide18.xml"/><Relationship Id="rId42" Type="http://schemas.openxmlformats.org/officeDocument/2006/relationships/slide" Target="slides/slide39.xml"/><Relationship Id="rId47" Type="http://schemas.openxmlformats.org/officeDocument/2006/relationships/slide" Target="slides/slide44.xml"/><Relationship Id="rId63" Type="http://schemas.openxmlformats.org/officeDocument/2006/relationships/slide" Target="slides/slide60.xml"/><Relationship Id="rId68" Type="http://schemas.openxmlformats.org/officeDocument/2006/relationships/slide" Target="slides/slide65.xml"/><Relationship Id="rId2" Type="http://schemas.openxmlformats.org/officeDocument/2006/relationships/slideMaster" Target="slideMasters/slideMaster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66" Type="http://schemas.openxmlformats.org/officeDocument/2006/relationships/slide" Target="slides/slide63.xml"/><Relationship Id="rId74" Type="http://schemas.microsoft.com/office/2016/11/relationships/changesInfo" Target="changesInfos/changesInfo1.xml"/><Relationship Id="rId5" Type="http://schemas.openxmlformats.org/officeDocument/2006/relationships/slide" Target="slides/slide2.xml"/><Relationship Id="rId61" Type="http://schemas.openxmlformats.org/officeDocument/2006/relationships/slide" Target="slides/slide58.xml"/><Relationship Id="rId19" Type="http://schemas.openxmlformats.org/officeDocument/2006/relationships/slide" Target="slides/slide1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64" Type="http://schemas.openxmlformats.org/officeDocument/2006/relationships/slide" Target="slides/slide61.xml"/><Relationship Id="rId69" Type="http://schemas.openxmlformats.org/officeDocument/2006/relationships/notesMaster" Target="notesMasters/notesMaster1.xml"/><Relationship Id="rId8" Type="http://schemas.openxmlformats.org/officeDocument/2006/relationships/slide" Target="slides/slide5.xml"/><Relationship Id="rId51" Type="http://schemas.openxmlformats.org/officeDocument/2006/relationships/slide" Target="slides/slide48.xml"/><Relationship Id="rId72" Type="http://schemas.openxmlformats.org/officeDocument/2006/relationships/theme" Target="theme/theme1.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 Id="rId67" Type="http://schemas.openxmlformats.org/officeDocument/2006/relationships/slide" Target="slides/slide64.xml"/><Relationship Id="rId20" Type="http://schemas.openxmlformats.org/officeDocument/2006/relationships/slide" Target="slides/slide17.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slide" Target="slides/slide59.xml"/><Relationship Id="rId70" Type="http://schemas.openxmlformats.org/officeDocument/2006/relationships/presProps" Target="presProps.xml"/><Relationship Id="rId75"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3.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10" Type="http://schemas.openxmlformats.org/officeDocument/2006/relationships/slide" Target="slides/slide7.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slide" Target="slides/slide57.xml"/><Relationship Id="rId65" Type="http://schemas.openxmlformats.org/officeDocument/2006/relationships/slide" Target="slides/slide62.xml"/><Relationship Id="rId73" Type="http://schemas.openxmlformats.org/officeDocument/2006/relationships/tableStyles" Target="tableStyles.xml"/><Relationship Id="rId4" Type="http://schemas.openxmlformats.org/officeDocument/2006/relationships/slide" Target="slides/slide1.xml"/><Relationship Id="rId9" Type="http://schemas.openxmlformats.org/officeDocument/2006/relationships/slide" Target="slides/slide6.xml"/><Relationship Id="rId13" Type="http://schemas.openxmlformats.org/officeDocument/2006/relationships/slide" Target="slides/slide10.xml"/><Relationship Id="rId18" Type="http://schemas.openxmlformats.org/officeDocument/2006/relationships/slide" Target="slides/slide15.xml"/><Relationship Id="rId39" Type="http://schemas.openxmlformats.org/officeDocument/2006/relationships/slide" Target="slides/slide36.xml"/><Relationship Id="rId34" Type="http://schemas.openxmlformats.org/officeDocument/2006/relationships/slide" Target="slides/slide31.xml"/><Relationship Id="rId50" Type="http://schemas.openxmlformats.org/officeDocument/2006/relationships/slide" Target="slides/slide47.xml"/><Relationship Id="rId55" Type="http://schemas.openxmlformats.org/officeDocument/2006/relationships/slide" Target="slides/slide52.xml"/><Relationship Id="rId7" Type="http://schemas.openxmlformats.org/officeDocument/2006/relationships/slide" Target="slides/slide4.xml"/><Relationship Id="rId7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6F0D011B-CFA3-4DC1-A459-B9C4128C9CBB}"/>
    <pc:docChg chg="undo custSel addSld delSld modSld sldOrd">
      <pc:chgData name="Deborah Jenkins" userId="3cd02ba5-e528-4585-978d-4fde2b47730a" providerId="ADAL" clId="{6F0D011B-CFA3-4DC1-A459-B9C4128C9CBB}" dt="2025-10-29T15:17:05.556" v="467" actId="1076"/>
      <pc:docMkLst>
        <pc:docMk/>
      </pc:docMkLst>
      <pc:sldChg chg="modSp mod">
        <pc:chgData name="Deborah Jenkins" userId="3cd02ba5-e528-4585-978d-4fde2b47730a" providerId="ADAL" clId="{6F0D011B-CFA3-4DC1-A459-B9C4128C9CBB}" dt="2025-10-27T14:18:48.256" v="381"/>
        <pc:sldMkLst>
          <pc:docMk/>
          <pc:sldMk cId="1969765569" sldId="256"/>
        </pc:sldMkLst>
        <pc:spChg chg="mod">
          <ac:chgData name="Deborah Jenkins" userId="3cd02ba5-e528-4585-978d-4fde2b47730a" providerId="ADAL" clId="{6F0D011B-CFA3-4DC1-A459-B9C4128C9CBB}" dt="2025-10-27T14:18:48.256" v="381"/>
          <ac:spMkLst>
            <pc:docMk/>
            <pc:sldMk cId="1969765569" sldId="256"/>
            <ac:spMk id="2" creationId="{1F22CEA1-1DFD-44F2-BEC5-E65031679743}"/>
          </ac:spMkLst>
        </pc:spChg>
        <pc:spChg chg="mod">
          <ac:chgData name="Deborah Jenkins" userId="3cd02ba5-e528-4585-978d-4fde2b47730a" providerId="ADAL" clId="{6F0D011B-CFA3-4DC1-A459-B9C4128C9CBB}" dt="2025-10-27T14:18:48.256" v="381"/>
          <ac:spMkLst>
            <pc:docMk/>
            <pc:sldMk cId="1969765569" sldId="256"/>
            <ac:spMk id="3" creationId="{D824A78A-A41D-4996-B0E0-3F8D4535C9AC}"/>
          </ac:spMkLst>
        </pc:spChg>
      </pc:sldChg>
      <pc:sldChg chg="add del">
        <pc:chgData name="Deborah Jenkins" userId="3cd02ba5-e528-4585-978d-4fde2b47730a" providerId="ADAL" clId="{6F0D011B-CFA3-4DC1-A459-B9C4128C9CBB}" dt="2025-10-21T12:58:14.280" v="4"/>
        <pc:sldMkLst>
          <pc:docMk/>
          <pc:sldMk cId="0" sldId="257"/>
        </pc:sldMkLst>
      </pc:sldChg>
      <pc:sldChg chg="del">
        <pc:chgData name="Deborah Jenkins" userId="3cd02ba5-e528-4585-978d-4fde2b47730a" providerId="ADAL" clId="{6F0D011B-CFA3-4DC1-A459-B9C4128C9CBB}" dt="2025-10-27T14:17:33.306" v="379" actId="47"/>
        <pc:sldMkLst>
          <pc:docMk/>
          <pc:sldMk cId="199666697" sldId="262"/>
        </pc:sldMkLst>
      </pc:sldChg>
      <pc:sldChg chg="del">
        <pc:chgData name="Deborah Jenkins" userId="3cd02ba5-e528-4585-978d-4fde2b47730a" providerId="ADAL" clId="{6F0D011B-CFA3-4DC1-A459-B9C4128C9CBB}" dt="2025-10-27T14:17:33.306" v="379" actId="47"/>
        <pc:sldMkLst>
          <pc:docMk/>
          <pc:sldMk cId="683418272" sldId="268"/>
        </pc:sldMkLst>
      </pc:sldChg>
      <pc:sldChg chg="del">
        <pc:chgData name="Deborah Jenkins" userId="3cd02ba5-e528-4585-978d-4fde2b47730a" providerId="ADAL" clId="{6F0D011B-CFA3-4DC1-A459-B9C4128C9CBB}" dt="2025-10-27T14:17:33.306" v="379" actId="47"/>
        <pc:sldMkLst>
          <pc:docMk/>
          <pc:sldMk cId="2008399726" sldId="269"/>
        </pc:sldMkLst>
      </pc:sldChg>
      <pc:sldChg chg="del">
        <pc:chgData name="Deborah Jenkins" userId="3cd02ba5-e528-4585-978d-4fde2b47730a" providerId="ADAL" clId="{6F0D011B-CFA3-4DC1-A459-B9C4128C9CBB}" dt="2025-10-27T14:17:33.306" v="379" actId="47"/>
        <pc:sldMkLst>
          <pc:docMk/>
          <pc:sldMk cId="3729153288" sldId="270"/>
        </pc:sldMkLst>
      </pc:sldChg>
      <pc:sldChg chg="add ord">
        <pc:chgData name="Deborah Jenkins" userId="3cd02ba5-e528-4585-978d-4fde2b47730a" providerId="ADAL" clId="{6F0D011B-CFA3-4DC1-A459-B9C4128C9CBB}" dt="2025-10-27T13:44:47.304" v="74"/>
        <pc:sldMkLst>
          <pc:docMk/>
          <pc:sldMk cId="0" sldId="275"/>
        </pc:sldMkLst>
      </pc:sldChg>
      <pc:sldChg chg="modSp add">
        <pc:chgData name="Deborah Jenkins" userId="3cd02ba5-e528-4585-978d-4fde2b47730a" providerId="ADAL" clId="{6F0D011B-CFA3-4DC1-A459-B9C4128C9CBB}" dt="2025-10-27T14:18:48.256" v="381"/>
        <pc:sldMkLst>
          <pc:docMk/>
          <pc:sldMk cId="0" sldId="276"/>
        </pc:sldMkLst>
        <pc:spChg chg="mod">
          <ac:chgData name="Deborah Jenkins" userId="3cd02ba5-e528-4585-978d-4fde2b47730a" providerId="ADAL" clId="{6F0D011B-CFA3-4DC1-A459-B9C4128C9CBB}" dt="2025-10-27T14:18:48.256" v="381"/>
          <ac:spMkLst>
            <pc:docMk/>
            <pc:sldMk cId="0" sldId="276"/>
            <ac:spMk id="23554" creationId="{C0B021DA-8971-43C0-91DD-1A2222C52F41}"/>
          </ac:spMkLst>
        </pc:spChg>
      </pc:sldChg>
      <pc:sldChg chg="modSp add">
        <pc:chgData name="Deborah Jenkins" userId="3cd02ba5-e528-4585-978d-4fde2b47730a" providerId="ADAL" clId="{6F0D011B-CFA3-4DC1-A459-B9C4128C9CBB}" dt="2025-10-27T14:18:48.256" v="381"/>
        <pc:sldMkLst>
          <pc:docMk/>
          <pc:sldMk cId="0" sldId="279"/>
        </pc:sldMkLst>
        <pc:spChg chg="mod">
          <ac:chgData name="Deborah Jenkins" userId="3cd02ba5-e528-4585-978d-4fde2b47730a" providerId="ADAL" clId="{6F0D011B-CFA3-4DC1-A459-B9C4128C9CBB}" dt="2025-10-27T14:18:48.256" v="381"/>
          <ac:spMkLst>
            <pc:docMk/>
            <pc:sldMk cId="0" sldId="279"/>
            <ac:spMk id="32770" creationId="{AF466295-0807-4F3D-90CD-B57D2F196D6A}"/>
          </ac:spMkLst>
        </pc:spChg>
        <pc:spChg chg="mod">
          <ac:chgData name="Deborah Jenkins" userId="3cd02ba5-e528-4585-978d-4fde2b47730a" providerId="ADAL" clId="{6F0D011B-CFA3-4DC1-A459-B9C4128C9CBB}" dt="2025-10-27T14:18:48.256" v="381"/>
          <ac:spMkLst>
            <pc:docMk/>
            <pc:sldMk cId="0" sldId="279"/>
            <ac:spMk id="32771" creationId="{17A99DAB-E4E8-4172-A2F7-BADA6BA417DE}"/>
          </ac:spMkLst>
        </pc:spChg>
      </pc:sldChg>
      <pc:sldChg chg="add setBg">
        <pc:chgData name="Deborah Jenkins" userId="3cd02ba5-e528-4585-978d-4fde2b47730a" providerId="ADAL" clId="{6F0D011B-CFA3-4DC1-A459-B9C4128C9CBB}" dt="2025-10-27T13:44:00.912" v="47"/>
        <pc:sldMkLst>
          <pc:docMk/>
          <pc:sldMk cId="0" sldId="280"/>
        </pc:sldMkLst>
      </pc:sldChg>
      <pc:sldChg chg="add">
        <pc:chgData name="Deborah Jenkins" userId="3cd02ba5-e528-4585-978d-4fde2b47730a" providerId="ADAL" clId="{6F0D011B-CFA3-4DC1-A459-B9C4128C9CBB}" dt="2025-10-27T13:44:00.912" v="47"/>
        <pc:sldMkLst>
          <pc:docMk/>
          <pc:sldMk cId="0" sldId="281"/>
        </pc:sldMkLst>
      </pc:sldChg>
      <pc:sldChg chg="add">
        <pc:chgData name="Deborah Jenkins" userId="3cd02ba5-e528-4585-978d-4fde2b47730a" providerId="ADAL" clId="{6F0D011B-CFA3-4DC1-A459-B9C4128C9CBB}" dt="2025-10-27T13:44:00.912" v="47"/>
        <pc:sldMkLst>
          <pc:docMk/>
          <pc:sldMk cId="0" sldId="282"/>
        </pc:sldMkLst>
      </pc:sldChg>
      <pc:sldChg chg="add">
        <pc:chgData name="Deborah Jenkins" userId="3cd02ba5-e528-4585-978d-4fde2b47730a" providerId="ADAL" clId="{6F0D011B-CFA3-4DC1-A459-B9C4128C9CBB}" dt="2025-10-27T13:44:00.912" v="47"/>
        <pc:sldMkLst>
          <pc:docMk/>
          <pc:sldMk cId="0" sldId="283"/>
        </pc:sldMkLst>
      </pc:sldChg>
      <pc:sldChg chg="addSp modSp add mod ord setBg">
        <pc:chgData name="Deborah Jenkins" userId="3cd02ba5-e528-4585-978d-4fde2b47730a" providerId="ADAL" clId="{6F0D011B-CFA3-4DC1-A459-B9C4128C9CBB}" dt="2025-10-27T14:06:16.616" v="282" actId="1076"/>
        <pc:sldMkLst>
          <pc:docMk/>
          <pc:sldMk cId="0" sldId="284"/>
        </pc:sldMkLst>
        <pc:spChg chg="mod">
          <ac:chgData name="Deborah Jenkins" userId="3cd02ba5-e528-4585-978d-4fde2b47730a" providerId="ADAL" clId="{6F0D011B-CFA3-4DC1-A459-B9C4128C9CBB}" dt="2025-10-27T13:59:57.317" v="280" actId="1076"/>
          <ac:spMkLst>
            <pc:docMk/>
            <pc:sldMk cId="0" sldId="284"/>
            <ac:spMk id="39938" creationId="{43E13613-7CF1-4903-8C9D-80BC0B90BC0A}"/>
          </ac:spMkLst>
        </pc:spChg>
        <pc:spChg chg="mod">
          <ac:chgData name="Deborah Jenkins" userId="3cd02ba5-e528-4585-978d-4fde2b47730a" providerId="ADAL" clId="{6F0D011B-CFA3-4DC1-A459-B9C4128C9CBB}" dt="2025-10-27T13:59:53.440" v="279" actId="1076"/>
          <ac:spMkLst>
            <pc:docMk/>
            <pc:sldMk cId="0" sldId="284"/>
            <ac:spMk id="39939" creationId="{A2E5E84F-11A4-4774-A5EB-3270BA30C8EA}"/>
          </ac:spMkLst>
        </pc:spChg>
        <pc:picChg chg="add mod">
          <ac:chgData name="Deborah Jenkins" userId="3cd02ba5-e528-4585-978d-4fde2b47730a" providerId="ADAL" clId="{6F0D011B-CFA3-4DC1-A459-B9C4128C9CBB}" dt="2025-10-27T14:06:16.616" v="282" actId="1076"/>
          <ac:picMkLst>
            <pc:docMk/>
            <pc:sldMk cId="0" sldId="284"/>
            <ac:picMk id="4" creationId="{A9C4D334-CA0F-2C18-2CA0-AB338B1B1B25}"/>
          </ac:picMkLst>
        </pc:picChg>
      </pc:sldChg>
      <pc:sldChg chg="modSp add mod setBg">
        <pc:chgData name="Deborah Jenkins" userId="3cd02ba5-e528-4585-978d-4fde2b47730a" providerId="ADAL" clId="{6F0D011B-CFA3-4DC1-A459-B9C4128C9CBB}" dt="2025-10-27T14:22:37.366" v="415" actId="1076"/>
        <pc:sldMkLst>
          <pc:docMk/>
          <pc:sldMk cId="0" sldId="285"/>
        </pc:sldMkLst>
        <pc:spChg chg="mod">
          <ac:chgData name="Deborah Jenkins" userId="3cd02ba5-e528-4585-978d-4fde2b47730a" providerId="ADAL" clId="{6F0D011B-CFA3-4DC1-A459-B9C4128C9CBB}" dt="2025-10-27T14:22:37.366" v="415" actId="1076"/>
          <ac:spMkLst>
            <pc:docMk/>
            <pc:sldMk cId="0" sldId="285"/>
            <ac:spMk id="41987" creationId="{76362066-0DF7-4EAD-9000-8899102E6A80}"/>
          </ac:spMkLst>
        </pc:spChg>
        <pc:picChg chg="mod">
          <ac:chgData name="Deborah Jenkins" userId="3cd02ba5-e528-4585-978d-4fde2b47730a" providerId="ADAL" clId="{6F0D011B-CFA3-4DC1-A459-B9C4128C9CBB}" dt="2025-10-27T14:22:31.438" v="414" actId="1076"/>
          <ac:picMkLst>
            <pc:docMk/>
            <pc:sldMk cId="0" sldId="285"/>
            <ac:picMk id="6" creationId="{E14597C3-A219-E315-92C7-2762AC33B9EC}"/>
          </ac:picMkLst>
        </pc:picChg>
      </pc:sldChg>
      <pc:sldChg chg="modSp add">
        <pc:chgData name="Deborah Jenkins" userId="3cd02ba5-e528-4585-978d-4fde2b47730a" providerId="ADAL" clId="{6F0D011B-CFA3-4DC1-A459-B9C4128C9CBB}" dt="2025-10-27T14:08:21.776" v="299" actId="20577"/>
        <pc:sldMkLst>
          <pc:docMk/>
          <pc:sldMk cId="0" sldId="286"/>
        </pc:sldMkLst>
        <pc:spChg chg="mod">
          <ac:chgData name="Deborah Jenkins" userId="3cd02ba5-e528-4585-978d-4fde2b47730a" providerId="ADAL" clId="{6F0D011B-CFA3-4DC1-A459-B9C4128C9CBB}" dt="2025-10-27T14:08:21.776" v="299" actId="20577"/>
          <ac:spMkLst>
            <pc:docMk/>
            <pc:sldMk cId="0" sldId="286"/>
            <ac:spMk id="3" creationId="{8ACFA018-FFDA-CA3F-929C-EDD7B21981C3}"/>
          </ac:spMkLst>
        </pc:spChg>
      </pc:sldChg>
      <pc:sldChg chg="modSp add mod setBg">
        <pc:chgData name="Deborah Jenkins" userId="3cd02ba5-e528-4585-978d-4fde2b47730a" providerId="ADAL" clId="{6F0D011B-CFA3-4DC1-A459-B9C4128C9CBB}" dt="2025-10-27T14:24:08.061" v="432" actId="207"/>
        <pc:sldMkLst>
          <pc:docMk/>
          <pc:sldMk cId="0" sldId="287"/>
        </pc:sldMkLst>
        <pc:spChg chg="mod">
          <ac:chgData name="Deborah Jenkins" userId="3cd02ba5-e528-4585-978d-4fde2b47730a" providerId="ADAL" clId="{6F0D011B-CFA3-4DC1-A459-B9C4128C9CBB}" dt="2025-10-27T14:24:08.061" v="432" actId="207"/>
          <ac:spMkLst>
            <pc:docMk/>
            <pc:sldMk cId="0" sldId="287"/>
            <ac:spMk id="45058" creationId="{DDDB5C17-C5F9-4C3C-8659-8D2CD5C24CFB}"/>
          </ac:spMkLst>
        </pc:spChg>
      </pc:sldChg>
      <pc:sldChg chg="modSp add">
        <pc:chgData name="Deborah Jenkins" userId="3cd02ba5-e528-4585-978d-4fde2b47730a" providerId="ADAL" clId="{6F0D011B-CFA3-4DC1-A459-B9C4128C9CBB}" dt="2025-10-27T14:18:48.256" v="381"/>
        <pc:sldMkLst>
          <pc:docMk/>
          <pc:sldMk cId="0" sldId="288"/>
        </pc:sldMkLst>
        <pc:spChg chg="mod">
          <ac:chgData name="Deborah Jenkins" userId="3cd02ba5-e528-4585-978d-4fde2b47730a" providerId="ADAL" clId="{6F0D011B-CFA3-4DC1-A459-B9C4128C9CBB}" dt="2025-10-27T14:18:48.256" v="381"/>
          <ac:spMkLst>
            <pc:docMk/>
            <pc:sldMk cId="0" sldId="288"/>
            <ac:spMk id="48130" creationId="{FCAC7297-ACF3-473B-9F86-6FDF7EFCCC68}"/>
          </ac:spMkLst>
        </pc:spChg>
        <pc:spChg chg="mod">
          <ac:chgData name="Deborah Jenkins" userId="3cd02ba5-e528-4585-978d-4fde2b47730a" providerId="ADAL" clId="{6F0D011B-CFA3-4DC1-A459-B9C4128C9CBB}" dt="2025-10-27T14:18:48.256" v="381"/>
          <ac:spMkLst>
            <pc:docMk/>
            <pc:sldMk cId="0" sldId="288"/>
            <ac:spMk id="48131" creationId="{21F8F33F-0803-4AD9-924E-789253A4B714}"/>
          </ac:spMkLst>
        </pc:spChg>
      </pc:sldChg>
      <pc:sldChg chg="modSp add mod">
        <pc:chgData name="Deborah Jenkins" userId="3cd02ba5-e528-4585-978d-4fde2b47730a" providerId="ADAL" clId="{6F0D011B-CFA3-4DC1-A459-B9C4128C9CBB}" dt="2025-10-27T14:18:48.256" v="381"/>
        <pc:sldMkLst>
          <pc:docMk/>
          <pc:sldMk cId="0" sldId="289"/>
        </pc:sldMkLst>
        <pc:spChg chg="mod">
          <ac:chgData name="Deborah Jenkins" userId="3cd02ba5-e528-4585-978d-4fde2b47730a" providerId="ADAL" clId="{6F0D011B-CFA3-4DC1-A459-B9C4128C9CBB}" dt="2025-10-27T14:18:48.256" v="381"/>
          <ac:spMkLst>
            <pc:docMk/>
            <pc:sldMk cId="0" sldId="289"/>
            <ac:spMk id="49154" creationId="{A68056E1-C5ED-47B2-A183-EF92F37D107A}"/>
          </ac:spMkLst>
        </pc:spChg>
        <pc:spChg chg="mod">
          <ac:chgData name="Deborah Jenkins" userId="3cd02ba5-e528-4585-978d-4fde2b47730a" providerId="ADAL" clId="{6F0D011B-CFA3-4DC1-A459-B9C4128C9CBB}" dt="2025-10-27T14:16:57.956" v="377" actId="1076"/>
          <ac:spMkLst>
            <pc:docMk/>
            <pc:sldMk cId="0" sldId="289"/>
            <ac:spMk id="49155" creationId="{92E0610E-E916-459A-9659-CE06CA9956BB}"/>
          </ac:spMkLst>
        </pc:spChg>
      </pc:sldChg>
      <pc:sldChg chg="modSp add mod ord">
        <pc:chgData name="Deborah Jenkins" userId="3cd02ba5-e528-4585-978d-4fde2b47730a" providerId="ADAL" clId="{6F0D011B-CFA3-4DC1-A459-B9C4128C9CBB}" dt="2025-10-27T14:25:40.446" v="461"/>
        <pc:sldMkLst>
          <pc:docMk/>
          <pc:sldMk cId="0" sldId="290"/>
        </pc:sldMkLst>
        <pc:spChg chg="mod">
          <ac:chgData name="Deborah Jenkins" userId="3cd02ba5-e528-4585-978d-4fde2b47730a" providerId="ADAL" clId="{6F0D011B-CFA3-4DC1-A459-B9C4128C9CBB}" dt="2025-10-27T14:25:05.213" v="459" actId="14100"/>
          <ac:spMkLst>
            <pc:docMk/>
            <pc:sldMk cId="0" sldId="290"/>
            <ac:spMk id="5" creationId="{71D253E6-986C-381D-BFAE-78D4EAB7D49A}"/>
          </ac:spMkLst>
        </pc:spChg>
      </pc:sldChg>
      <pc:sldChg chg="modSp add setBg">
        <pc:chgData name="Deborah Jenkins" userId="3cd02ba5-e528-4585-978d-4fde2b47730a" providerId="ADAL" clId="{6F0D011B-CFA3-4DC1-A459-B9C4128C9CBB}" dt="2025-10-27T14:08:39.538" v="300"/>
        <pc:sldMkLst>
          <pc:docMk/>
          <pc:sldMk cId="0" sldId="291"/>
        </pc:sldMkLst>
        <pc:graphicFrameChg chg="mod">
          <ac:chgData name="Deborah Jenkins" userId="3cd02ba5-e528-4585-978d-4fde2b47730a" providerId="ADAL" clId="{6F0D011B-CFA3-4DC1-A459-B9C4128C9CBB}" dt="2025-10-27T14:08:39.538" v="300"/>
          <ac:graphicFrameMkLst>
            <pc:docMk/>
            <pc:sldMk cId="0" sldId="291"/>
            <ac:graphicFrameMk id="44036" creationId="{B8D422BF-A61E-D05A-C1C5-F14F4DED2278}"/>
          </ac:graphicFrameMkLst>
        </pc:graphicFrameChg>
      </pc:sldChg>
      <pc:sldChg chg="modSp add">
        <pc:chgData name="Deborah Jenkins" userId="3cd02ba5-e528-4585-978d-4fde2b47730a" providerId="ADAL" clId="{6F0D011B-CFA3-4DC1-A459-B9C4128C9CBB}" dt="2025-10-27T14:18:48.256" v="381"/>
        <pc:sldMkLst>
          <pc:docMk/>
          <pc:sldMk cId="0" sldId="292"/>
        </pc:sldMkLst>
        <pc:spChg chg="mod">
          <ac:chgData name="Deborah Jenkins" userId="3cd02ba5-e528-4585-978d-4fde2b47730a" providerId="ADAL" clId="{6F0D011B-CFA3-4DC1-A459-B9C4128C9CBB}" dt="2025-10-27T14:18:48.256" v="381"/>
          <ac:spMkLst>
            <pc:docMk/>
            <pc:sldMk cId="0" sldId="292"/>
            <ac:spMk id="50178" creationId="{934E17A9-F690-406F-B06B-42A5A0127502}"/>
          </ac:spMkLst>
        </pc:spChg>
      </pc:sldChg>
      <pc:sldChg chg="modSp add">
        <pc:chgData name="Deborah Jenkins" userId="3cd02ba5-e528-4585-978d-4fde2b47730a" providerId="ADAL" clId="{6F0D011B-CFA3-4DC1-A459-B9C4128C9CBB}" dt="2025-10-27T14:18:48.256" v="381"/>
        <pc:sldMkLst>
          <pc:docMk/>
          <pc:sldMk cId="0" sldId="293"/>
        </pc:sldMkLst>
        <pc:spChg chg="mod">
          <ac:chgData name="Deborah Jenkins" userId="3cd02ba5-e528-4585-978d-4fde2b47730a" providerId="ADAL" clId="{6F0D011B-CFA3-4DC1-A459-B9C4128C9CBB}" dt="2025-10-27T14:18:48.256" v="381"/>
          <ac:spMkLst>
            <pc:docMk/>
            <pc:sldMk cId="0" sldId="293"/>
            <ac:spMk id="46082" creationId="{7F522BEB-1D0E-4CEA-92B3-2F5F587C8CE5}"/>
          </ac:spMkLst>
        </pc:spChg>
      </pc:sldChg>
      <pc:sldChg chg="modSp add">
        <pc:chgData name="Deborah Jenkins" userId="3cd02ba5-e528-4585-978d-4fde2b47730a" providerId="ADAL" clId="{6F0D011B-CFA3-4DC1-A459-B9C4128C9CBB}" dt="2025-10-27T14:18:48.256" v="381"/>
        <pc:sldMkLst>
          <pc:docMk/>
          <pc:sldMk cId="1180291637" sldId="300"/>
        </pc:sldMkLst>
        <pc:spChg chg="mod">
          <ac:chgData name="Deborah Jenkins" userId="3cd02ba5-e528-4585-978d-4fde2b47730a" providerId="ADAL" clId="{6F0D011B-CFA3-4DC1-A459-B9C4128C9CBB}" dt="2025-10-27T14:18:48.256" v="381"/>
          <ac:spMkLst>
            <pc:docMk/>
            <pc:sldMk cId="1180291637" sldId="300"/>
            <ac:spMk id="2" creationId="{D9A11E86-8F4E-4857-BD0F-A326B5421B0C}"/>
          </ac:spMkLst>
        </pc:spChg>
      </pc:sldChg>
      <pc:sldChg chg="add ord setBg">
        <pc:chgData name="Deborah Jenkins" userId="3cd02ba5-e528-4585-978d-4fde2b47730a" providerId="ADAL" clId="{6F0D011B-CFA3-4DC1-A459-B9C4128C9CBB}" dt="2025-10-27T14:25:40.446" v="461"/>
        <pc:sldMkLst>
          <pc:docMk/>
          <pc:sldMk cId="382947414" sldId="301"/>
        </pc:sldMkLst>
      </pc:sldChg>
      <pc:sldChg chg="modSp add del">
        <pc:chgData name="Deborah Jenkins" userId="3cd02ba5-e528-4585-978d-4fde2b47730a" providerId="ADAL" clId="{6F0D011B-CFA3-4DC1-A459-B9C4128C9CBB}" dt="2025-10-27T13:56:05.621" v="252" actId="20577"/>
        <pc:sldMkLst>
          <pc:docMk/>
          <pc:sldMk cId="1996598867" sldId="320"/>
        </pc:sldMkLst>
        <pc:spChg chg="mod">
          <ac:chgData name="Deborah Jenkins" userId="3cd02ba5-e528-4585-978d-4fde2b47730a" providerId="ADAL" clId="{6F0D011B-CFA3-4DC1-A459-B9C4128C9CBB}" dt="2025-10-27T13:56:05.621" v="252" actId="20577"/>
          <ac:spMkLst>
            <pc:docMk/>
            <pc:sldMk cId="1996598867" sldId="320"/>
            <ac:spMk id="3" creationId="{91E94DFC-A411-E377-66BF-6D30FEAA886C}"/>
          </ac:spMkLst>
        </pc:spChg>
      </pc:sldChg>
      <pc:sldChg chg="add del modAnim">
        <pc:chgData name="Deborah Jenkins" userId="3cd02ba5-e528-4585-978d-4fde2b47730a" providerId="ADAL" clId="{6F0D011B-CFA3-4DC1-A459-B9C4128C9CBB}" dt="2025-10-27T13:56:17.131" v="253"/>
        <pc:sldMkLst>
          <pc:docMk/>
          <pc:sldMk cId="765233444" sldId="335"/>
        </pc:sldMkLst>
      </pc:sldChg>
      <pc:sldChg chg="add del modAnim">
        <pc:chgData name="Deborah Jenkins" userId="3cd02ba5-e528-4585-978d-4fde2b47730a" providerId="ADAL" clId="{6F0D011B-CFA3-4DC1-A459-B9C4128C9CBB}" dt="2025-10-27T13:56:31.185" v="254"/>
        <pc:sldMkLst>
          <pc:docMk/>
          <pc:sldMk cId="3162014841" sldId="336"/>
        </pc:sldMkLst>
      </pc:sldChg>
      <pc:sldChg chg="add del">
        <pc:chgData name="Deborah Jenkins" userId="3cd02ba5-e528-4585-978d-4fde2b47730a" providerId="ADAL" clId="{6F0D011B-CFA3-4DC1-A459-B9C4128C9CBB}" dt="2025-10-27T13:54:56.759" v="218"/>
        <pc:sldMkLst>
          <pc:docMk/>
          <pc:sldMk cId="2849940257" sldId="337"/>
        </pc:sldMkLst>
      </pc:sldChg>
      <pc:sldChg chg="add del">
        <pc:chgData name="Deborah Jenkins" userId="3cd02ba5-e528-4585-978d-4fde2b47730a" providerId="ADAL" clId="{6F0D011B-CFA3-4DC1-A459-B9C4128C9CBB}" dt="2025-10-27T13:54:56.759" v="218"/>
        <pc:sldMkLst>
          <pc:docMk/>
          <pc:sldMk cId="2534398148" sldId="338"/>
        </pc:sldMkLst>
      </pc:sldChg>
      <pc:sldChg chg="add del">
        <pc:chgData name="Deborah Jenkins" userId="3cd02ba5-e528-4585-978d-4fde2b47730a" providerId="ADAL" clId="{6F0D011B-CFA3-4DC1-A459-B9C4128C9CBB}" dt="2025-10-27T13:54:56.759" v="218"/>
        <pc:sldMkLst>
          <pc:docMk/>
          <pc:sldMk cId="3311298362" sldId="339"/>
        </pc:sldMkLst>
      </pc:sldChg>
      <pc:sldChg chg="add del">
        <pc:chgData name="Deborah Jenkins" userId="3cd02ba5-e528-4585-978d-4fde2b47730a" providerId="ADAL" clId="{6F0D011B-CFA3-4DC1-A459-B9C4128C9CBB}" dt="2025-10-27T13:54:56.759" v="218"/>
        <pc:sldMkLst>
          <pc:docMk/>
          <pc:sldMk cId="1815011201" sldId="340"/>
        </pc:sldMkLst>
      </pc:sldChg>
      <pc:sldChg chg="add del">
        <pc:chgData name="Deborah Jenkins" userId="3cd02ba5-e528-4585-978d-4fde2b47730a" providerId="ADAL" clId="{6F0D011B-CFA3-4DC1-A459-B9C4128C9CBB}" dt="2025-10-27T13:54:56.759" v="218"/>
        <pc:sldMkLst>
          <pc:docMk/>
          <pc:sldMk cId="4018642928" sldId="341"/>
        </pc:sldMkLst>
      </pc:sldChg>
      <pc:sldChg chg="addSp modSp add del mod">
        <pc:chgData name="Deborah Jenkins" userId="3cd02ba5-e528-4585-978d-4fde2b47730a" providerId="ADAL" clId="{6F0D011B-CFA3-4DC1-A459-B9C4128C9CBB}" dt="2025-10-27T14:19:45.276" v="393" actId="14100"/>
        <pc:sldMkLst>
          <pc:docMk/>
          <pc:sldMk cId="378882306" sldId="342"/>
        </pc:sldMkLst>
        <pc:spChg chg="mod">
          <ac:chgData name="Deborah Jenkins" userId="3cd02ba5-e528-4585-978d-4fde2b47730a" providerId="ADAL" clId="{6F0D011B-CFA3-4DC1-A459-B9C4128C9CBB}" dt="2025-10-27T14:19:45.276" v="393" actId="14100"/>
          <ac:spMkLst>
            <pc:docMk/>
            <pc:sldMk cId="378882306" sldId="342"/>
            <ac:spMk id="3" creationId="{95FCA740-18B8-BAFC-CBC7-9A81F29FD7B9}"/>
          </ac:spMkLst>
        </pc:spChg>
        <pc:picChg chg="add mod">
          <ac:chgData name="Deborah Jenkins" userId="3cd02ba5-e528-4585-978d-4fde2b47730a" providerId="ADAL" clId="{6F0D011B-CFA3-4DC1-A459-B9C4128C9CBB}" dt="2025-10-27T14:19:42.468" v="392" actId="1076"/>
          <ac:picMkLst>
            <pc:docMk/>
            <pc:sldMk cId="378882306" sldId="342"/>
            <ac:picMk id="2" creationId="{B3B5AEB0-0466-8C7C-A590-DA510D1C9DD6}"/>
          </ac:picMkLst>
        </pc:picChg>
      </pc:sldChg>
      <pc:sldChg chg="modSp add del mod modAnim">
        <pc:chgData name="Deborah Jenkins" userId="3cd02ba5-e528-4585-978d-4fde2b47730a" providerId="ADAL" clId="{6F0D011B-CFA3-4DC1-A459-B9C4128C9CBB}" dt="2025-10-27T13:57:28.149" v="264"/>
        <pc:sldMkLst>
          <pc:docMk/>
          <pc:sldMk cId="3970421340" sldId="343"/>
        </pc:sldMkLst>
        <pc:spChg chg="mod">
          <ac:chgData name="Deborah Jenkins" userId="3cd02ba5-e528-4585-978d-4fde2b47730a" providerId="ADAL" clId="{6F0D011B-CFA3-4DC1-A459-B9C4128C9CBB}" dt="2025-10-27T13:57:11.246" v="261" actId="14100"/>
          <ac:spMkLst>
            <pc:docMk/>
            <pc:sldMk cId="3970421340" sldId="343"/>
            <ac:spMk id="3" creationId="{16A26DAF-239D-762F-D16A-B5090CAAB51E}"/>
          </ac:spMkLst>
        </pc:spChg>
        <pc:picChg chg="mod">
          <ac:chgData name="Deborah Jenkins" userId="3cd02ba5-e528-4585-978d-4fde2b47730a" providerId="ADAL" clId="{6F0D011B-CFA3-4DC1-A459-B9C4128C9CBB}" dt="2025-10-27T13:57:05.112" v="259" actId="1076"/>
          <ac:picMkLst>
            <pc:docMk/>
            <pc:sldMk cId="3970421340" sldId="343"/>
            <ac:picMk id="4" creationId="{D2A071DD-3FBD-BC18-6322-ABA59D3343AE}"/>
          </ac:picMkLst>
        </pc:picChg>
      </pc:sldChg>
      <pc:sldChg chg="add del modAnim">
        <pc:chgData name="Deborah Jenkins" userId="3cd02ba5-e528-4585-978d-4fde2b47730a" providerId="ADAL" clId="{6F0D011B-CFA3-4DC1-A459-B9C4128C9CBB}" dt="2025-10-27T13:57:59.757" v="266"/>
        <pc:sldMkLst>
          <pc:docMk/>
          <pc:sldMk cId="798100710" sldId="344"/>
        </pc:sldMkLst>
      </pc:sldChg>
      <pc:sldChg chg="modSp add del modAnim">
        <pc:chgData name="Deborah Jenkins" userId="3cd02ba5-e528-4585-978d-4fde2b47730a" providerId="ADAL" clId="{6F0D011B-CFA3-4DC1-A459-B9C4128C9CBB}" dt="2025-10-27T13:58:35.513" v="272" actId="6549"/>
        <pc:sldMkLst>
          <pc:docMk/>
          <pc:sldMk cId="2876715394" sldId="345"/>
        </pc:sldMkLst>
        <pc:spChg chg="mod">
          <ac:chgData name="Deborah Jenkins" userId="3cd02ba5-e528-4585-978d-4fde2b47730a" providerId="ADAL" clId="{6F0D011B-CFA3-4DC1-A459-B9C4128C9CBB}" dt="2025-10-27T13:58:35.513" v="272" actId="6549"/>
          <ac:spMkLst>
            <pc:docMk/>
            <pc:sldMk cId="2876715394" sldId="345"/>
            <ac:spMk id="3" creationId="{8041CFF9-243B-50BC-C775-BC7E943AE18D}"/>
          </ac:spMkLst>
        </pc:spChg>
      </pc:sldChg>
      <pc:sldChg chg="modSp add del mod modAnim">
        <pc:chgData name="Deborah Jenkins" userId="3cd02ba5-e528-4585-978d-4fde2b47730a" providerId="ADAL" clId="{6F0D011B-CFA3-4DC1-A459-B9C4128C9CBB}" dt="2025-10-27T13:59:18.394" v="277" actId="255"/>
        <pc:sldMkLst>
          <pc:docMk/>
          <pc:sldMk cId="199626915" sldId="346"/>
        </pc:sldMkLst>
        <pc:spChg chg="mod">
          <ac:chgData name="Deborah Jenkins" userId="3cd02ba5-e528-4585-978d-4fde2b47730a" providerId="ADAL" clId="{6F0D011B-CFA3-4DC1-A459-B9C4128C9CBB}" dt="2025-10-27T13:59:18.394" v="277" actId="255"/>
          <ac:spMkLst>
            <pc:docMk/>
            <pc:sldMk cId="199626915" sldId="346"/>
            <ac:spMk id="3" creationId="{F9D96027-4192-28BA-F96C-D3B323ED71BD}"/>
          </ac:spMkLst>
        </pc:spChg>
      </pc:sldChg>
      <pc:sldChg chg="modSp add del mod">
        <pc:chgData name="Deborah Jenkins" userId="3cd02ba5-e528-4585-978d-4fde2b47730a" providerId="ADAL" clId="{6F0D011B-CFA3-4DC1-A459-B9C4128C9CBB}" dt="2025-10-27T13:59:44.912" v="278" actId="14100"/>
        <pc:sldMkLst>
          <pc:docMk/>
          <pc:sldMk cId="2572917652" sldId="347"/>
        </pc:sldMkLst>
        <pc:spChg chg="mod">
          <ac:chgData name="Deborah Jenkins" userId="3cd02ba5-e528-4585-978d-4fde2b47730a" providerId="ADAL" clId="{6F0D011B-CFA3-4DC1-A459-B9C4128C9CBB}" dt="2025-10-27T13:59:44.912" v="278" actId="14100"/>
          <ac:spMkLst>
            <pc:docMk/>
            <pc:sldMk cId="2572917652" sldId="347"/>
            <ac:spMk id="3" creationId="{8C392873-463C-0B9C-5126-5D3F6A5D2D9C}"/>
          </ac:spMkLst>
        </pc:spChg>
      </pc:sldChg>
      <pc:sldChg chg="add del">
        <pc:chgData name="Deborah Jenkins" userId="3cd02ba5-e528-4585-978d-4fde2b47730a" providerId="ADAL" clId="{6F0D011B-CFA3-4DC1-A459-B9C4128C9CBB}" dt="2025-10-27T13:54:56.759" v="218"/>
        <pc:sldMkLst>
          <pc:docMk/>
          <pc:sldMk cId="3266048021" sldId="348"/>
        </pc:sldMkLst>
      </pc:sldChg>
      <pc:sldChg chg="del">
        <pc:chgData name="Deborah Jenkins" userId="3cd02ba5-e528-4585-978d-4fde2b47730a" providerId="ADAL" clId="{6F0D011B-CFA3-4DC1-A459-B9C4128C9CBB}" dt="2025-10-27T14:17:15.455" v="378" actId="47"/>
        <pc:sldMkLst>
          <pc:docMk/>
          <pc:sldMk cId="0" sldId="351"/>
        </pc:sldMkLst>
      </pc:sldChg>
      <pc:sldChg chg="modSp add">
        <pc:chgData name="Deborah Jenkins" userId="3cd02ba5-e528-4585-978d-4fde2b47730a" providerId="ADAL" clId="{6F0D011B-CFA3-4DC1-A459-B9C4128C9CBB}" dt="2025-10-27T14:12:21.844" v="316"/>
        <pc:sldMkLst>
          <pc:docMk/>
          <pc:sldMk cId="0" sldId="374"/>
        </pc:sldMkLst>
        <pc:spChg chg="mod">
          <ac:chgData name="Deborah Jenkins" userId="3cd02ba5-e528-4585-978d-4fde2b47730a" providerId="ADAL" clId="{6F0D011B-CFA3-4DC1-A459-B9C4128C9CBB}" dt="2025-10-27T14:12:21.844" v="316"/>
          <ac:spMkLst>
            <pc:docMk/>
            <pc:sldMk cId="0" sldId="374"/>
            <ac:spMk id="3" creationId="{9810F191-B2EF-97B7-C242-1B4B55C0AAB8}"/>
          </ac:spMkLst>
        </pc:spChg>
      </pc:sldChg>
      <pc:sldChg chg="del">
        <pc:chgData name="Deborah Jenkins" userId="3cd02ba5-e528-4585-978d-4fde2b47730a" providerId="ADAL" clId="{6F0D011B-CFA3-4DC1-A459-B9C4128C9CBB}" dt="2025-10-27T14:17:33.306" v="379" actId="47"/>
        <pc:sldMkLst>
          <pc:docMk/>
          <pc:sldMk cId="0" sldId="399"/>
        </pc:sldMkLst>
      </pc:sldChg>
      <pc:sldChg chg="del">
        <pc:chgData name="Deborah Jenkins" userId="3cd02ba5-e528-4585-978d-4fde2b47730a" providerId="ADAL" clId="{6F0D011B-CFA3-4DC1-A459-B9C4128C9CBB}" dt="2025-10-27T14:17:33.306" v="379" actId="47"/>
        <pc:sldMkLst>
          <pc:docMk/>
          <pc:sldMk cId="0" sldId="400"/>
        </pc:sldMkLst>
      </pc:sldChg>
      <pc:sldChg chg="del">
        <pc:chgData name="Deborah Jenkins" userId="3cd02ba5-e528-4585-978d-4fde2b47730a" providerId="ADAL" clId="{6F0D011B-CFA3-4DC1-A459-B9C4128C9CBB}" dt="2025-10-27T14:17:33.306" v="379" actId="47"/>
        <pc:sldMkLst>
          <pc:docMk/>
          <pc:sldMk cId="0" sldId="401"/>
        </pc:sldMkLst>
      </pc:sldChg>
      <pc:sldChg chg="del">
        <pc:chgData name="Deborah Jenkins" userId="3cd02ba5-e528-4585-978d-4fde2b47730a" providerId="ADAL" clId="{6F0D011B-CFA3-4DC1-A459-B9C4128C9CBB}" dt="2025-10-27T14:17:33.306" v="379" actId="47"/>
        <pc:sldMkLst>
          <pc:docMk/>
          <pc:sldMk cId="0" sldId="402"/>
        </pc:sldMkLst>
      </pc:sldChg>
      <pc:sldChg chg="modSp mod">
        <pc:chgData name="Deborah Jenkins" userId="3cd02ba5-e528-4585-978d-4fde2b47730a" providerId="ADAL" clId="{6F0D011B-CFA3-4DC1-A459-B9C4128C9CBB}" dt="2025-10-27T14:19:00.652" v="385" actId="27636"/>
        <pc:sldMkLst>
          <pc:docMk/>
          <pc:sldMk cId="0" sldId="404"/>
        </pc:sldMkLst>
        <pc:spChg chg="mod">
          <ac:chgData name="Deborah Jenkins" userId="3cd02ba5-e528-4585-978d-4fde2b47730a" providerId="ADAL" clId="{6F0D011B-CFA3-4DC1-A459-B9C4128C9CBB}" dt="2025-10-27T14:19:00.652" v="385" actId="27636"/>
          <ac:spMkLst>
            <pc:docMk/>
            <pc:sldMk cId="0" sldId="404"/>
            <ac:spMk id="10242" creationId="{59A42117-E4E3-41A1-BB54-6BA8700D73B1}"/>
          </ac:spMkLst>
        </pc:spChg>
        <pc:spChg chg="mod">
          <ac:chgData name="Deborah Jenkins" userId="3cd02ba5-e528-4585-978d-4fde2b47730a" providerId="ADAL" clId="{6F0D011B-CFA3-4DC1-A459-B9C4128C9CBB}" dt="2025-10-27T14:18:48.256" v="381"/>
          <ac:spMkLst>
            <pc:docMk/>
            <pc:sldMk cId="0" sldId="404"/>
            <ac:spMk id="10243" creationId="{D5B56686-CDD5-4669-9223-CB97DC41F8A0}"/>
          </ac:spMkLst>
        </pc:spChg>
      </pc:sldChg>
      <pc:sldChg chg="modSp">
        <pc:chgData name="Deborah Jenkins" userId="3cd02ba5-e528-4585-978d-4fde2b47730a" providerId="ADAL" clId="{6F0D011B-CFA3-4DC1-A459-B9C4128C9CBB}" dt="2025-10-27T14:18:48.256" v="381"/>
        <pc:sldMkLst>
          <pc:docMk/>
          <pc:sldMk cId="0" sldId="405"/>
        </pc:sldMkLst>
        <pc:spChg chg="mod">
          <ac:chgData name="Deborah Jenkins" userId="3cd02ba5-e528-4585-978d-4fde2b47730a" providerId="ADAL" clId="{6F0D011B-CFA3-4DC1-A459-B9C4128C9CBB}" dt="2025-10-27T14:18:48.256" v="381"/>
          <ac:spMkLst>
            <pc:docMk/>
            <pc:sldMk cId="0" sldId="405"/>
            <ac:spMk id="11266" creationId="{B7F95146-1C75-44D2-BE3C-2B552B5CEA47}"/>
          </ac:spMkLst>
        </pc:spChg>
        <pc:spChg chg="mod">
          <ac:chgData name="Deborah Jenkins" userId="3cd02ba5-e528-4585-978d-4fde2b47730a" providerId="ADAL" clId="{6F0D011B-CFA3-4DC1-A459-B9C4128C9CBB}" dt="2025-10-27T14:18:48.256" v="381"/>
          <ac:spMkLst>
            <pc:docMk/>
            <pc:sldMk cId="0" sldId="405"/>
            <ac:spMk id="11267" creationId="{F8D4B847-5A3C-4F2A-8045-4676E0A96C1F}"/>
          </ac:spMkLst>
        </pc:spChg>
        <pc:picChg chg="mod">
          <ac:chgData name="Deborah Jenkins" userId="3cd02ba5-e528-4585-978d-4fde2b47730a" providerId="ADAL" clId="{6F0D011B-CFA3-4DC1-A459-B9C4128C9CBB}" dt="2025-10-27T14:18:48.256" v="381"/>
          <ac:picMkLst>
            <pc:docMk/>
            <pc:sldMk cId="0" sldId="405"/>
            <ac:picMk id="2" creationId="{A6BAA81F-0008-5E2B-A6C2-8B0CFD95A8AE}"/>
          </ac:picMkLst>
        </pc:picChg>
      </pc:sldChg>
      <pc:sldChg chg="modSp mod">
        <pc:chgData name="Deborah Jenkins" userId="3cd02ba5-e528-4585-978d-4fde2b47730a" providerId="ADAL" clId="{6F0D011B-CFA3-4DC1-A459-B9C4128C9CBB}" dt="2025-10-27T14:19:02.143" v="386" actId="27636"/>
        <pc:sldMkLst>
          <pc:docMk/>
          <pc:sldMk cId="0" sldId="406"/>
        </pc:sldMkLst>
        <pc:spChg chg="mod">
          <ac:chgData name="Deborah Jenkins" userId="3cd02ba5-e528-4585-978d-4fde2b47730a" providerId="ADAL" clId="{6F0D011B-CFA3-4DC1-A459-B9C4128C9CBB}" dt="2025-10-27T14:18:48.256" v="381"/>
          <ac:spMkLst>
            <pc:docMk/>
            <pc:sldMk cId="0" sldId="406"/>
            <ac:spMk id="12290" creationId="{6818FE53-9220-4D4E-A808-2220AA92A287}"/>
          </ac:spMkLst>
        </pc:spChg>
        <pc:spChg chg="mod">
          <ac:chgData name="Deborah Jenkins" userId="3cd02ba5-e528-4585-978d-4fde2b47730a" providerId="ADAL" clId="{6F0D011B-CFA3-4DC1-A459-B9C4128C9CBB}" dt="2025-10-27T14:19:02.143" v="386" actId="27636"/>
          <ac:spMkLst>
            <pc:docMk/>
            <pc:sldMk cId="0" sldId="406"/>
            <ac:spMk id="12291" creationId="{040D9FFC-931D-4A3C-9BC5-E51F30934654}"/>
          </ac:spMkLst>
        </pc:spChg>
      </pc:sldChg>
      <pc:sldChg chg="modSp mod">
        <pc:chgData name="Deborah Jenkins" userId="3cd02ba5-e528-4585-978d-4fde2b47730a" providerId="ADAL" clId="{6F0D011B-CFA3-4DC1-A459-B9C4128C9CBB}" dt="2025-10-27T14:19:02.238" v="387" actId="27636"/>
        <pc:sldMkLst>
          <pc:docMk/>
          <pc:sldMk cId="0" sldId="407"/>
        </pc:sldMkLst>
        <pc:spChg chg="mod">
          <ac:chgData name="Deborah Jenkins" userId="3cd02ba5-e528-4585-978d-4fde2b47730a" providerId="ADAL" clId="{6F0D011B-CFA3-4DC1-A459-B9C4128C9CBB}" dt="2025-10-27T14:18:48.256" v="381"/>
          <ac:spMkLst>
            <pc:docMk/>
            <pc:sldMk cId="0" sldId="407"/>
            <ac:spMk id="13314" creationId="{B1B0C8E1-5735-41DF-B5F9-2DC377DE9B43}"/>
          </ac:spMkLst>
        </pc:spChg>
        <pc:spChg chg="mod">
          <ac:chgData name="Deborah Jenkins" userId="3cd02ba5-e528-4585-978d-4fde2b47730a" providerId="ADAL" clId="{6F0D011B-CFA3-4DC1-A459-B9C4128C9CBB}" dt="2025-10-27T14:19:02.238" v="387" actId="27636"/>
          <ac:spMkLst>
            <pc:docMk/>
            <pc:sldMk cId="0" sldId="407"/>
            <ac:spMk id="13315" creationId="{4AA29737-BC89-493B-9531-4278F8646350}"/>
          </ac:spMkLst>
        </pc:spChg>
      </pc:sldChg>
      <pc:sldChg chg="modSp">
        <pc:chgData name="Deborah Jenkins" userId="3cd02ba5-e528-4585-978d-4fde2b47730a" providerId="ADAL" clId="{6F0D011B-CFA3-4DC1-A459-B9C4128C9CBB}" dt="2025-10-27T14:18:48.256" v="381"/>
        <pc:sldMkLst>
          <pc:docMk/>
          <pc:sldMk cId="0" sldId="408"/>
        </pc:sldMkLst>
        <pc:spChg chg="mod">
          <ac:chgData name="Deborah Jenkins" userId="3cd02ba5-e528-4585-978d-4fde2b47730a" providerId="ADAL" clId="{6F0D011B-CFA3-4DC1-A459-B9C4128C9CBB}" dt="2025-10-27T14:18:48.256" v="381"/>
          <ac:spMkLst>
            <pc:docMk/>
            <pc:sldMk cId="0" sldId="408"/>
            <ac:spMk id="14338" creationId="{AE8991E4-2584-4591-9A0C-CFA5023A2C24}"/>
          </ac:spMkLst>
        </pc:spChg>
        <pc:spChg chg="mod">
          <ac:chgData name="Deborah Jenkins" userId="3cd02ba5-e528-4585-978d-4fde2b47730a" providerId="ADAL" clId="{6F0D011B-CFA3-4DC1-A459-B9C4128C9CBB}" dt="2025-10-27T14:18:48.256" v="381"/>
          <ac:spMkLst>
            <pc:docMk/>
            <pc:sldMk cId="0" sldId="408"/>
            <ac:spMk id="14339" creationId="{F467153F-ED4F-4C62-AE28-EF9E77CF117A}"/>
          </ac:spMkLst>
        </pc:spChg>
      </pc:sldChg>
      <pc:sldChg chg="modSp">
        <pc:chgData name="Deborah Jenkins" userId="3cd02ba5-e528-4585-978d-4fde2b47730a" providerId="ADAL" clId="{6F0D011B-CFA3-4DC1-A459-B9C4128C9CBB}" dt="2025-10-27T14:18:48.256" v="381"/>
        <pc:sldMkLst>
          <pc:docMk/>
          <pc:sldMk cId="0" sldId="409"/>
        </pc:sldMkLst>
        <pc:spChg chg="mod">
          <ac:chgData name="Deborah Jenkins" userId="3cd02ba5-e528-4585-978d-4fde2b47730a" providerId="ADAL" clId="{6F0D011B-CFA3-4DC1-A459-B9C4128C9CBB}" dt="2025-10-27T14:18:48.256" v="381"/>
          <ac:spMkLst>
            <pc:docMk/>
            <pc:sldMk cId="0" sldId="409"/>
            <ac:spMk id="15362" creationId="{A239B8E0-0D05-41F5-8F6A-6B9433374657}"/>
          </ac:spMkLst>
        </pc:spChg>
        <pc:spChg chg="mod">
          <ac:chgData name="Deborah Jenkins" userId="3cd02ba5-e528-4585-978d-4fde2b47730a" providerId="ADAL" clId="{6F0D011B-CFA3-4DC1-A459-B9C4128C9CBB}" dt="2025-10-27T14:18:48.256" v="381"/>
          <ac:spMkLst>
            <pc:docMk/>
            <pc:sldMk cId="0" sldId="409"/>
            <ac:spMk id="15363" creationId="{655F9B4F-28A1-4E14-B034-E5583DFD1320}"/>
          </ac:spMkLst>
        </pc:spChg>
      </pc:sldChg>
      <pc:sldChg chg="modSp">
        <pc:chgData name="Deborah Jenkins" userId="3cd02ba5-e528-4585-978d-4fde2b47730a" providerId="ADAL" clId="{6F0D011B-CFA3-4DC1-A459-B9C4128C9CBB}" dt="2025-10-27T14:18:48.256" v="381"/>
        <pc:sldMkLst>
          <pc:docMk/>
          <pc:sldMk cId="0" sldId="411"/>
        </pc:sldMkLst>
        <pc:spChg chg="mod">
          <ac:chgData name="Deborah Jenkins" userId="3cd02ba5-e528-4585-978d-4fde2b47730a" providerId="ADAL" clId="{6F0D011B-CFA3-4DC1-A459-B9C4128C9CBB}" dt="2025-10-27T14:18:48.256" v="381"/>
          <ac:spMkLst>
            <pc:docMk/>
            <pc:sldMk cId="0" sldId="411"/>
            <ac:spMk id="17410" creationId="{F86A927F-64C4-456B-B966-E1D97A26039E}"/>
          </ac:spMkLst>
        </pc:spChg>
      </pc:sldChg>
      <pc:sldChg chg="modSp mod">
        <pc:chgData name="Deborah Jenkins" userId="3cd02ba5-e528-4585-978d-4fde2b47730a" providerId="ADAL" clId="{6F0D011B-CFA3-4DC1-A459-B9C4128C9CBB}" dt="2025-10-27T14:18:49.115" v="382" actId="27636"/>
        <pc:sldMkLst>
          <pc:docMk/>
          <pc:sldMk cId="0" sldId="412"/>
        </pc:sldMkLst>
        <pc:spChg chg="mod">
          <ac:chgData name="Deborah Jenkins" userId="3cd02ba5-e528-4585-978d-4fde2b47730a" providerId="ADAL" clId="{6F0D011B-CFA3-4DC1-A459-B9C4128C9CBB}" dt="2025-10-27T14:18:48.256" v="381"/>
          <ac:spMkLst>
            <pc:docMk/>
            <pc:sldMk cId="0" sldId="412"/>
            <ac:spMk id="18434" creationId="{D3634F7E-2D2E-4B9D-80F7-9D1226C6438C}"/>
          </ac:spMkLst>
        </pc:spChg>
        <pc:spChg chg="mod">
          <ac:chgData name="Deborah Jenkins" userId="3cd02ba5-e528-4585-978d-4fde2b47730a" providerId="ADAL" clId="{6F0D011B-CFA3-4DC1-A459-B9C4128C9CBB}" dt="2025-10-27T14:18:49.115" v="382" actId="27636"/>
          <ac:spMkLst>
            <pc:docMk/>
            <pc:sldMk cId="0" sldId="412"/>
            <ac:spMk id="18435" creationId="{CFD67D57-ADED-433C-9DC3-2BB49576E3FB}"/>
          </ac:spMkLst>
        </pc:spChg>
      </pc:sldChg>
      <pc:sldChg chg="modSp">
        <pc:chgData name="Deborah Jenkins" userId="3cd02ba5-e528-4585-978d-4fde2b47730a" providerId="ADAL" clId="{6F0D011B-CFA3-4DC1-A459-B9C4128C9CBB}" dt="2025-10-27T14:18:48.256" v="381"/>
        <pc:sldMkLst>
          <pc:docMk/>
          <pc:sldMk cId="0" sldId="414"/>
        </pc:sldMkLst>
        <pc:spChg chg="mod">
          <ac:chgData name="Deborah Jenkins" userId="3cd02ba5-e528-4585-978d-4fde2b47730a" providerId="ADAL" clId="{6F0D011B-CFA3-4DC1-A459-B9C4128C9CBB}" dt="2025-10-27T14:18:48.256" v="381"/>
          <ac:spMkLst>
            <pc:docMk/>
            <pc:sldMk cId="0" sldId="414"/>
            <ac:spMk id="20482" creationId="{95AA7CB1-B1FA-4323-8053-E1FC804D58F3}"/>
          </ac:spMkLst>
        </pc:spChg>
      </pc:sldChg>
      <pc:sldChg chg="modSp mod">
        <pc:chgData name="Deborah Jenkins" userId="3cd02ba5-e528-4585-978d-4fde2b47730a" providerId="ADAL" clId="{6F0D011B-CFA3-4DC1-A459-B9C4128C9CBB}" dt="2025-10-27T14:18:49.363" v="383" actId="27636"/>
        <pc:sldMkLst>
          <pc:docMk/>
          <pc:sldMk cId="0" sldId="415"/>
        </pc:sldMkLst>
        <pc:spChg chg="mod">
          <ac:chgData name="Deborah Jenkins" userId="3cd02ba5-e528-4585-978d-4fde2b47730a" providerId="ADAL" clId="{6F0D011B-CFA3-4DC1-A459-B9C4128C9CBB}" dt="2025-10-27T14:18:48.256" v="381"/>
          <ac:spMkLst>
            <pc:docMk/>
            <pc:sldMk cId="0" sldId="415"/>
            <ac:spMk id="21506" creationId="{4523296F-FBE6-454B-BE63-33ACC8EE2C9E}"/>
          </ac:spMkLst>
        </pc:spChg>
        <pc:spChg chg="mod">
          <ac:chgData name="Deborah Jenkins" userId="3cd02ba5-e528-4585-978d-4fde2b47730a" providerId="ADAL" clId="{6F0D011B-CFA3-4DC1-A459-B9C4128C9CBB}" dt="2025-10-27T14:18:49.363" v="383" actId="27636"/>
          <ac:spMkLst>
            <pc:docMk/>
            <pc:sldMk cId="0" sldId="415"/>
            <ac:spMk id="21507" creationId="{AB985A15-F193-45BF-9B61-1AFBF0FA82EE}"/>
          </ac:spMkLst>
        </pc:spChg>
      </pc:sldChg>
      <pc:sldChg chg="modSp">
        <pc:chgData name="Deborah Jenkins" userId="3cd02ba5-e528-4585-978d-4fde2b47730a" providerId="ADAL" clId="{6F0D011B-CFA3-4DC1-A459-B9C4128C9CBB}" dt="2025-10-27T14:18:48.256" v="381"/>
        <pc:sldMkLst>
          <pc:docMk/>
          <pc:sldMk cId="2435968859" sldId="416"/>
        </pc:sldMkLst>
        <pc:spChg chg="mod">
          <ac:chgData name="Deborah Jenkins" userId="3cd02ba5-e528-4585-978d-4fde2b47730a" providerId="ADAL" clId="{6F0D011B-CFA3-4DC1-A459-B9C4128C9CBB}" dt="2025-10-27T14:18:48.256" v="381"/>
          <ac:spMkLst>
            <pc:docMk/>
            <pc:sldMk cId="2435968859" sldId="416"/>
            <ac:spMk id="2" creationId="{36C6DBC6-7566-495B-A60C-0F6CA1BC1C10}"/>
          </ac:spMkLst>
        </pc:spChg>
        <pc:picChg chg="mod">
          <ac:chgData name="Deborah Jenkins" userId="3cd02ba5-e528-4585-978d-4fde2b47730a" providerId="ADAL" clId="{6F0D011B-CFA3-4DC1-A459-B9C4128C9CBB}" dt="2025-10-27T14:18:44.661" v="380"/>
          <ac:picMkLst>
            <pc:docMk/>
            <pc:sldMk cId="2435968859" sldId="416"/>
            <ac:picMk id="4" creationId="{2DDD22F2-439A-4AD2-AD10-B30E49E77373}"/>
          </ac:picMkLst>
        </pc:picChg>
      </pc:sldChg>
      <pc:sldChg chg="modSp mod">
        <pc:chgData name="Deborah Jenkins" userId="3cd02ba5-e528-4585-978d-4fde2b47730a" providerId="ADAL" clId="{6F0D011B-CFA3-4DC1-A459-B9C4128C9CBB}" dt="2025-10-27T14:18:48.256" v="381"/>
        <pc:sldMkLst>
          <pc:docMk/>
          <pc:sldMk cId="1618659530" sldId="417"/>
        </pc:sldMkLst>
        <pc:spChg chg="mod">
          <ac:chgData name="Deborah Jenkins" userId="3cd02ba5-e528-4585-978d-4fde2b47730a" providerId="ADAL" clId="{6F0D011B-CFA3-4DC1-A459-B9C4128C9CBB}" dt="2025-10-27T14:18:48.256" v="381"/>
          <ac:spMkLst>
            <pc:docMk/>
            <pc:sldMk cId="1618659530" sldId="417"/>
            <ac:spMk id="2" creationId="{3E01C16D-78C6-4E14-B171-6F9330A1837C}"/>
          </ac:spMkLst>
        </pc:spChg>
        <pc:spChg chg="mod">
          <ac:chgData name="Deborah Jenkins" userId="3cd02ba5-e528-4585-978d-4fde2b47730a" providerId="ADAL" clId="{6F0D011B-CFA3-4DC1-A459-B9C4128C9CBB}" dt="2025-10-27T14:18:48.256" v="381"/>
          <ac:spMkLst>
            <pc:docMk/>
            <pc:sldMk cId="1618659530" sldId="417"/>
            <ac:spMk id="3" creationId="{A72F72A5-5614-453E-98A9-09CE03B1D819}"/>
          </ac:spMkLst>
        </pc:spChg>
      </pc:sldChg>
      <pc:sldChg chg="modSp">
        <pc:chgData name="Deborah Jenkins" userId="3cd02ba5-e528-4585-978d-4fde2b47730a" providerId="ADAL" clId="{6F0D011B-CFA3-4DC1-A459-B9C4128C9CBB}" dt="2025-10-27T14:18:48.256" v="381"/>
        <pc:sldMkLst>
          <pc:docMk/>
          <pc:sldMk cId="3983137351" sldId="419"/>
        </pc:sldMkLst>
        <pc:spChg chg="mod">
          <ac:chgData name="Deborah Jenkins" userId="3cd02ba5-e528-4585-978d-4fde2b47730a" providerId="ADAL" clId="{6F0D011B-CFA3-4DC1-A459-B9C4128C9CBB}" dt="2025-10-27T14:18:48.256" v="381"/>
          <ac:spMkLst>
            <pc:docMk/>
            <pc:sldMk cId="3983137351" sldId="419"/>
            <ac:spMk id="2" creationId="{C3C1E306-0138-4ECB-8716-FA948CC41A67}"/>
          </ac:spMkLst>
        </pc:spChg>
        <pc:spChg chg="mod">
          <ac:chgData name="Deborah Jenkins" userId="3cd02ba5-e528-4585-978d-4fde2b47730a" providerId="ADAL" clId="{6F0D011B-CFA3-4DC1-A459-B9C4128C9CBB}" dt="2025-10-27T14:18:48.256" v="381"/>
          <ac:spMkLst>
            <pc:docMk/>
            <pc:sldMk cId="3983137351" sldId="419"/>
            <ac:spMk id="3" creationId="{361ACFFD-D85F-485C-B617-70F3492C0C5F}"/>
          </ac:spMkLst>
        </pc:spChg>
      </pc:sldChg>
      <pc:sldChg chg="modSp">
        <pc:chgData name="Deborah Jenkins" userId="3cd02ba5-e528-4585-978d-4fde2b47730a" providerId="ADAL" clId="{6F0D011B-CFA3-4DC1-A459-B9C4128C9CBB}" dt="2025-10-27T14:18:48.256" v="381"/>
        <pc:sldMkLst>
          <pc:docMk/>
          <pc:sldMk cId="326146269" sldId="420"/>
        </pc:sldMkLst>
        <pc:spChg chg="mod">
          <ac:chgData name="Deborah Jenkins" userId="3cd02ba5-e528-4585-978d-4fde2b47730a" providerId="ADAL" clId="{6F0D011B-CFA3-4DC1-A459-B9C4128C9CBB}" dt="2025-10-27T14:18:48.256" v="381"/>
          <ac:spMkLst>
            <pc:docMk/>
            <pc:sldMk cId="326146269" sldId="420"/>
            <ac:spMk id="2" creationId="{9F7270E4-5606-4F05-B8BD-C50E9DD5F5E8}"/>
          </ac:spMkLst>
        </pc:spChg>
        <pc:picChg chg="mod">
          <ac:chgData name="Deborah Jenkins" userId="3cd02ba5-e528-4585-978d-4fde2b47730a" providerId="ADAL" clId="{6F0D011B-CFA3-4DC1-A459-B9C4128C9CBB}" dt="2025-10-27T14:18:48.256" v="381"/>
          <ac:picMkLst>
            <pc:docMk/>
            <pc:sldMk cId="326146269" sldId="420"/>
            <ac:picMk id="5" creationId="{03262C6B-3328-4800-9475-E51AA209CDAD}"/>
          </ac:picMkLst>
        </pc:picChg>
      </pc:sldChg>
      <pc:sldChg chg="modSp">
        <pc:chgData name="Deborah Jenkins" userId="3cd02ba5-e528-4585-978d-4fde2b47730a" providerId="ADAL" clId="{6F0D011B-CFA3-4DC1-A459-B9C4128C9CBB}" dt="2025-10-27T14:18:48.256" v="381"/>
        <pc:sldMkLst>
          <pc:docMk/>
          <pc:sldMk cId="1405017944" sldId="421"/>
        </pc:sldMkLst>
        <pc:picChg chg="mod">
          <ac:chgData name="Deborah Jenkins" userId="3cd02ba5-e528-4585-978d-4fde2b47730a" providerId="ADAL" clId="{6F0D011B-CFA3-4DC1-A459-B9C4128C9CBB}" dt="2025-10-27T14:18:48.256" v="381"/>
          <ac:picMkLst>
            <pc:docMk/>
            <pc:sldMk cId="1405017944" sldId="421"/>
            <ac:picMk id="4" creationId="{22DC4246-6BF9-4AAE-A196-908007E654B3}"/>
          </ac:picMkLst>
        </pc:picChg>
      </pc:sldChg>
      <pc:sldChg chg="modSp">
        <pc:chgData name="Deborah Jenkins" userId="3cd02ba5-e528-4585-978d-4fde2b47730a" providerId="ADAL" clId="{6F0D011B-CFA3-4DC1-A459-B9C4128C9CBB}" dt="2025-10-27T14:18:48.256" v="381"/>
        <pc:sldMkLst>
          <pc:docMk/>
          <pc:sldMk cId="3847872387" sldId="422"/>
        </pc:sldMkLst>
        <pc:spChg chg="mod">
          <ac:chgData name="Deborah Jenkins" userId="3cd02ba5-e528-4585-978d-4fde2b47730a" providerId="ADAL" clId="{6F0D011B-CFA3-4DC1-A459-B9C4128C9CBB}" dt="2025-10-27T14:18:48.256" v="381"/>
          <ac:spMkLst>
            <pc:docMk/>
            <pc:sldMk cId="3847872387" sldId="422"/>
            <ac:spMk id="2" creationId="{A024C194-E9AD-4001-B518-8D9AD3CDC31B}"/>
          </ac:spMkLst>
        </pc:spChg>
      </pc:sldChg>
      <pc:sldChg chg="modSp mod">
        <pc:chgData name="Deborah Jenkins" userId="3cd02ba5-e528-4585-978d-4fde2b47730a" providerId="ADAL" clId="{6F0D011B-CFA3-4DC1-A459-B9C4128C9CBB}" dt="2025-10-27T14:19:02.939" v="389" actId="27636"/>
        <pc:sldMkLst>
          <pc:docMk/>
          <pc:sldMk cId="3674059428" sldId="424"/>
        </pc:sldMkLst>
        <pc:spChg chg="mod">
          <ac:chgData name="Deborah Jenkins" userId="3cd02ba5-e528-4585-978d-4fde2b47730a" providerId="ADAL" clId="{6F0D011B-CFA3-4DC1-A459-B9C4128C9CBB}" dt="2025-10-27T14:18:48.256" v="381"/>
          <ac:spMkLst>
            <pc:docMk/>
            <pc:sldMk cId="3674059428" sldId="424"/>
            <ac:spMk id="2" creationId="{4F7356F4-F921-4AA7-A572-AD4C5D6EFCCB}"/>
          </ac:spMkLst>
        </pc:spChg>
        <pc:spChg chg="mod">
          <ac:chgData name="Deborah Jenkins" userId="3cd02ba5-e528-4585-978d-4fde2b47730a" providerId="ADAL" clId="{6F0D011B-CFA3-4DC1-A459-B9C4128C9CBB}" dt="2025-10-27T14:19:02.939" v="389" actId="27636"/>
          <ac:spMkLst>
            <pc:docMk/>
            <pc:sldMk cId="3674059428" sldId="424"/>
            <ac:spMk id="3" creationId="{88B238CA-1971-4DFD-BE1F-89743C53F602}"/>
          </ac:spMkLst>
        </pc:spChg>
        <pc:spChg chg="mod">
          <ac:chgData name="Deborah Jenkins" userId="3cd02ba5-e528-4585-978d-4fde2b47730a" providerId="ADAL" clId="{6F0D011B-CFA3-4DC1-A459-B9C4128C9CBB}" dt="2025-10-27T14:19:02.936" v="388" actId="27636"/>
          <ac:spMkLst>
            <pc:docMk/>
            <pc:sldMk cId="3674059428" sldId="424"/>
            <ac:spMk id="5" creationId="{BA316FB2-9D38-7AC9-EBA0-665FE7E6683D}"/>
          </ac:spMkLst>
        </pc:spChg>
      </pc:sldChg>
      <pc:sldChg chg="del">
        <pc:chgData name="Deborah Jenkins" userId="3cd02ba5-e528-4585-978d-4fde2b47730a" providerId="ADAL" clId="{6F0D011B-CFA3-4DC1-A459-B9C4128C9CBB}" dt="2025-10-21T20:50:25.717" v="29" actId="47"/>
        <pc:sldMkLst>
          <pc:docMk/>
          <pc:sldMk cId="1012491493" sldId="425"/>
        </pc:sldMkLst>
      </pc:sldChg>
      <pc:sldChg chg="del ord">
        <pc:chgData name="Deborah Jenkins" userId="3cd02ba5-e528-4585-978d-4fde2b47730a" providerId="ADAL" clId="{6F0D011B-CFA3-4DC1-A459-B9C4128C9CBB}" dt="2025-10-27T14:17:33.306" v="379" actId="47"/>
        <pc:sldMkLst>
          <pc:docMk/>
          <pc:sldMk cId="1805829817" sldId="426"/>
        </pc:sldMkLst>
      </pc:sldChg>
      <pc:sldChg chg="modSp">
        <pc:chgData name="Deborah Jenkins" userId="3cd02ba5-e528-4585-978d-4fde2b47730a" providerId="ADAL" clId="{6F0D011B-CFA3-4DC1-A459-B9C4128C9CBB}" dt="2025-10-27T14:18:48.256" v="381"/>
        <pc:sldMkLst>
          <pc:docMk/>
          <pc:sldMk cId="1065930081" sldId="428"/>
        </pc:sldMkLst>
        <pc:spChg chg="mod">
          <ac:chgData name="Deborah Jenkins" userId="3cd02ba5-e528-4585-978d-4fde2b47730a" providerId="ADAL" clId="{6F0D011B-CFA3-4DC1-A459-B9C4128C9CBB}" dt="2025-10-27T14:18:48.256" v="381"/>
          <ac:spMkLst>
            <pc:docMk/>
            <pc:sldMk cId="1065930081" sldId="428"/>
            <ac:spMk id="2" creationId="{40FB43F5-9A34-1314-80ED-9C71F38BD96F}"/>
          </ac:spMkLst>
        </pc:spChg>
        <pc:spChg chg="mod">
          <ac:chgData name="Deborah Jenkins" userId="3cd02ba5-e528-4585-978d-4fde2b47730a" providerId="ADAL" clId="{6F0D011B-CFA3-4DC1-A459-B9C4128C9CBB}" dt="2025-10-27T14:18:48.256" v="381"/>
          <ac:spMkLst>
            <pc:docMk/>
            <pc:sldMk cId="1065930081" sldId="428"/>
            <ac:spMk id="3" creationId="{9DC0E1B5-1422-2692-357E-598B7CE837FA}"/>
          </ac:spMkLst>
        </pc:spChg>
      </pc:sldChg>
      <pc:sldChg chg="addSp delSp modSp new mod">
        <pc:chgData name="Deborah Jenkins" userId="3cd02ba5-e528-4585-978d-4fde2b47730a" providerId="ADAL" clId="{6F0D011B-CFA3-4DC1-A459-B9C4128C9CBB}" dt="2025-10-21T12:59:53.844" v="23" actId="113"/>
        <pc:sldMkLst>
          <pc:docMk/>
          <pc:sldMk cId="2281157637" sldId="429"/>
        </pc:sldMkLst>
        <pc:spChg chg="mod">
          <ac:chgData name="Deborah Jenkins" userId="3cd02ba5-e528-4585-978d-4fde2b47730a" providerId="ADAL" clId="{6F0D011B-CFA3-4DC1-A459-B9C4128C9CBB}" dt="2025-10-21T12:59:18.801" v="13" actId="14100"/>
          <ac:spMkLst>
            <pc:docMk/>
            <pc:sldMk cId="2281157637" sldId="429"/>
            <ac:spMk id="2" creationId="{4AE5858E-47CF-B123-7A7A-DA8C4900D4B4}"/>
          </ac:spMkLst>
        </pc:spChg>
        <pc:spChg chg="add del mod">
          <ac:chgData name="Deborah Jenkins" userId="3cd02ba5-e528-4585-978d-4fde2b47730a" providerId="ADAL" clId="{6F0D011B-CFA3-4DC1-A459-B9C4128C9CBB}" dt="2025-10-21T12:59:53.844" v="23" actId="113"/>
          <ac:spMkLst>
            <pc:docMk/>
            <pc:sldMk cId="2281157637" sldId="429"/>
            <ac:spMk id="3" creationId="{C41CC0CE-63EA-4987-84C7-CD30B15B5E16}"/>
          </ac:spMkLst>
        </pc:spChg>
      </pc:sldChg>
      <pc:sldChg chg="new del">
        <pc:chgData name="Deborah Jenkins" userId="3cd02ba5-e528-4585-978d-4fde2b47730a" providerId="ADAL" clId="{6F0D011B-CFA3-4DC1-A459-B9C4128C9CBB}" dt="2025-10-21T12:57:09.279" v="1" actId="680"/>
        <pc:sldMkLst>
          <pc:docMk/>
          <pc:sldMk cId="3748115701" sldId="429"/>
        </pc:sldMkLst>
      </pc:sldChg>
      <pc:sldChg chg="addSp delSp modSp new del mod modAnim">
        <pc:chgData name="Deborah Jenkins" userId="3cd02ba5-e528-4585-978d-4fde2b47730a" providerId="ADAL" clId="{6F0D011B-CFA3-4DC1-A459-B9C4128C9CBB}" dt="2025-10-27T14:17:33.306" v="379" actId="47"/>
        <pc:sldMkLst>
          <pc:docMk/>
          <pc:sldMk cId="4087240285" sldId="430"/>
        </pc:sldMkLst>
      </pc:sldChg>
      <pc:sldChg chg="addSp delSp modSp new del mod modAnim">
        <pc:chgData name="Deborah Jenkins" userId="3cd02ba5-e528-4585-978d-4fde2b47730a" providerId="ADAL" clId="{6F0D011B-CFA3-4DC1-A459-B9C4128C9CBB}" dt="2025-10-27T14:17:33.306" v="379" actId="47"/>
        <pc:sldMkLst>
          <pc:docMk/>
          <pc:sldMk cId="1623669842" sldId="431"/>
        </pc:sldMkLst>
      </pc:sldChg>
      <pc:sldChg chg="addSp delSp modSp new del ord modAnim">
        <pc:chgData name="Deborah Jenkins" userId="3cd02ba5-e528-4585-978d-4fde2b47730a" providerId="ADAL" clId="{6F0D011B-CFA3-4DC1-A459-B9C4128C9CBB}" dt="2025-10-27T14:17:33.306" v="379" actId="47"/>
        <pc:sldMkLst>
          <pc:docMk/>
          <pc:sldMk cId="820300950" sldId="432"/>
        </pc:sldMkLst>
      </pc:sldChg>
      <pc:sldChg chg="new del">
        <pc:chgData name="Deborah Jenkins" userId="3cd02ba5-e528-4585-978d-4fde2b47730a" providerId="ADAL" clId="{6F0D011B-CFA3-4DC1-A459-B9C4128C9CBB}" dt="2025-10-27T14:17:33.306" v="379" actId="47"/>
        <pc:sldMkLst>
          <pc:docMk/>
          <pc:sldMk cId="1920039309" sldId="433"/>
        </pc:sldMkLst>
      </pc:sldChg>
      <pc:sldChg chg="add">
        <pc:chgData name="Deborah Jenkins" userId="3cd02ba5-e528-4585-978d-4fde2b47730a" providerId="ADAL" clId="{6F0D011B-CFA3-4DC1-A459-B9C4128C9CBB}" dt="2025-10-27T13:44:00.912" v="47"/>
        <pc:sldMkLst>
          <pc:docMk/>
          <pc:sldMk cId="0" sldId="461"/>
        </pc:sldMkLst>
      </pc:sldChg>
      <pc:sldChg chg="add">
        <pc:chgData name="Deborah Jenkins" userId="3cd02ba5-e528-4585-978d-4fde2b47730a" providerId="ADAL" clId="{6F0D011B-CFA3-4DC1-A459-B9C4128C9CBB}" dt="2025-10-27T13:44:00.912" v="47"/>
        <pc:sldMkLst>
          <pc:docMk/>
          <pc:sldMk cId="2551506216" sldId="462"/>
        </pc:sldMkLst>
      </pc:sldChg>
      <pc:sldChg chg="addSp modSp new mod ord">
        <pc:chgData name="Deborah Jenkins" userId="3cd02ba5-e528-4585-978d-4fde2b47730a" providerId="ADAL" clId="{6F0D011B-CFA3-4DC1-A459-B9C4128C9CBB}" dt="2025-10-29T15:17:05.556" v="467" actId="1076"/>
        <pc:sldMkLst>
          <pc:docMk/>
          <pc:sldMk cId="1949137974" sldId="463"/>
        </pc:sldMkLst>
        <pc:spChg chg="mod">
          <ac:chgData name="Deborah Jenkins" userId="3cd02ba5-e528-4585-978d-4fde2b47730a" providerId="ADAL" clId="{6F0D011B-CFA3-4DC1-A459-B9C4128C9CBB}" dt="2025-10-27T14:18:48.256" v="381"/>
          <ac:spMkLst>
            <pc:docMk/>
            <pc:sldMk cId="1949137974" sldId="463"/>
            <ac:spMk id="2" creationId="{D3E8ABB6-25BD-B272-407D-06371D25C6D3}"/>
          </ac:spMkLst>
        </pc:spChg>
        <pc:spChg chg="mod">
          <ac:chgData name="Deborah Jenkins" userId="3cd02ba5-e528-4585-978d-4fde2b47730a" providerId="ADAL" clId="{6F0D011B-CFA3-4DC1-A459-B9C4128C9CBB}" dt="2025-10-27T14:20:43.140" v="407" actId="27636"/>
          <ac:spMkLst>
            <pc:docMk/>
            <pc:sldMk cId="1949137974" sldId="463"/>
            <ac:spMk id="3" creationId="{051BD932-885E-7355-C27F-B6EE06E53CD3}"/>
          </ac:spMkLst>
        </pc:spChg>
        <pc:picChg chg="add mod">
          <ac:chgData name="Deborah Jenkins" userId="3cd02ba5-e528-4585-978d-4fde2b47730a" providerId="ADAL" clId="{6F0D011B-CFA3-4DC1-A459-B9C4128C9CBB}" dt="2025-10-29T15:17:05.556" v="467" actId="1076"/>
          <ac:picMkLst>
            <pc:docMk/>
            <pc:sldMk cId="1949137974" sldId="463"/>
            <ac:picMk id="4" creationId="{6BD19863-92B3-A14A-F94C-D0A0E8F68181}"/>
          </ac:picMkLst>
        </pc:picChg>
      </pc:sldChg>
      <pc:sldChg chg="addSp modSp new mod modClrScheme chgLayout">
        <pc:chgData name="Deborah Jenkins" userId="3cd02ba5-e528-4585-978d-4fde2b47730a" providerId="ADAL" clId="{6F0D011B-CFA3-4DC1-A459-B9C4128C9CBB}" dt="2025-10-27T14:23:36.355" v="426" actId="2710"/>
        <pc:sldMkLst>
          <pc:docMk/>
          <pc:sldMk cId="3213235872" sldId="464"/>
        </pc:sldMkLst>
        <pc:spChg chg="mod">
          <ac:chgData name="Deborah Jenkins" userId="3cd02ba5-e528-4585-978d-4fde2b47730a" providerId="ADAL" clId="{6F0D011B-CFA3-4DC1-A459-B9C4128C9CBB}" dt="2025-10-27T14:23:17.517" v="421" actId="26606"/>
          <ac:spMkLst>
            <pc:docMk/>
            <pc:sldMk cId="3213235872" sldId="464"/>
            <ac:spMk id="2" creationId="{E73B6388-08E8-9C18-99AA-267D0C44D4A5}"/>
          </ac:spMkLst>
        </pc:spChg>
        <pc:spChg chg="mod">
          <ac:chgData name="Deborah Jenkins" userId="3cd02ba5-e528-4585-978d-4fde2b47730a" providerId="ADAL" clId="{6F0D011B-CFA3-4DC1-A459-B9C4128C9CBB}" dt="2025-10-27T14:23:36.355" v="426" actId="2710"/>
          <ac:spMkLst>
            <pc:docMk/>
            <pc:sldMk cId="3213235872" sldId="464"/>
            <ac:spMk id="3" creationId="{A2FF24B4-F336-73E4-660D-49353268D7B7}"/>
          </ac:spMkLst>
        </pc:spChg>
        <pc:picChg chg="add mod">
          <ac:chgData name="Deborah Jenkins" userId="3cd02ba5-e528-4585-978d-4fde2b47730a" providerId="ADAL" clId="{6F0D011B-CFA3-4DC1-A459-B9C4128C9CBB}" dt="2025-10-27T14:23:19.510" v="422" actId="1076"/>
          <ac:picMkLst>
            <pc:docMk/>
            <pc:sldMk cId="3213235872" sldId="464"/>
            <ac:picMk id="4" creationId="{FB69ADC0-3342-B5FB-09EE-51DF90AC2DDE}"/>
          </ac:picMkLst>
        </pc:picChg>
      </pc:sldChg>
      <pc:sldChg chg="addSp modSp new mod modClrScheme chgLayout">
        <pc:chgData name="Deborah Jenkins" userId="3cd02ba5-e528-4585-978d-4fde2b47730a" providerId="ADAL" clId="{6F0D011B-CFA3-4DC1-A459-B9C4128C9CBB}" dt="2025-10-27T14:23:55.774" v="431" actId="2710"/>
        <pc:sldMkLst>
          <pc:docMk/>
          <pc:sldMk cId="1933339100" sldId="465"/>
        </pc:sldMkLst>
        <pc:spChg chg="mod">
          <ac:chgData name="Deborah Jenkins" userId="3cd02ba5-e528-4585-978d-4fde2b47730a" providerId="ADAL" clId="{6F0D011B-CFA3-4DC1-A459-B9C4128C9CBB}" dt="2025-10-27T14:23:44.219" v="428" actId="26606"/>
          <ac:spMkLst>
            <pc:docMk/>
            <pc:sldMk cId="1933339100" sldId="465"/>
            <ac:spMk id="2" creationId="{6E6BBC7D-5634-C247-B804-E183622343DE}"/>
          </ac:spMkLst>
        </pc:spChg>
        <pc:spChg chg="mod">
          <ac:chgData name="Deborah Jenkins" userId="3cd02ba5-e528-4585-978d-4fde2b47730a" providerId="ADAL" clId="{6F0D011B-CFA3-4DC1-A459-B9C4128C9CBB}" dt="2025-10-27T14:23:55.774" v="431" actId="2710"/>
          <ac:spMkLst>
            <pc:docMk/>
            <pc:sldMk cId="1933339100" sldId="465"/>
            <ac:spMk id="3" creationId="{0112D736-FE6E-D5AA-9700-4438246CFDE3}"/>
          </ac:spMkLst>
        </pc:spChg>
        <pc:picChg chg="add mod">
          <ac:chgData name="Deborah Jenkins" userId="3cd02ba5-e528-4585-978d-4fde2b47730a" providerId="ADAL" clId="{6F0D011B-CFA3-4DC1-A459-B9C4128C9CBB}" dt="2025-10-27T14:23:44.219" v="428" actId="26606"/>
          <ac:picMkLst>
            <pc:docMk/>
            <pc:sldMk cId="1933339100" sldId="465"/>
            <ac:picMk id="4" creationId="{742EC888-4BB3-7962-663F-4D733A217580}"/>
          </ac:picMkLst>
        </pc:picChg>
      </pc:sldChg>
      <pc:sldChg chg="modSp new del mod">
        <pc:chgData name="Deborah Jenkins" userId="3cd02ba5-e528-4585-978d-4fde2b47730a" providerId="ADAL" clId="{6F0D011B-CFA3-4DC1-A459-B9C4128C9CBB}" dt="2025-10-27T14:16:49.562" v="376" actId="47"/>
        <pc:sldMkLst>
          <pc:docMk/>
          <pc:sldMk cId="343424417" sldId="466"/>
        </pc:sldMkLst>
      </pc:sldChg>
      <pc:sldChg chg="new del">
        <pc:chgData name="Deborah Jenkins" userId="3cd02ba5-e528-4585-978d-4fde2b47730a" providerId="ADAL" clId="{6F0D011B-CFA3-4DC1-A459-B9C4128C9CBB}" dt="2025-10-27T14:13:17.075" v="318" actId="680"/>
        <pc:sldMkLst>
          <pc:docMk/>
          <pc:sldMk cId="3414466950" sldId="466"/>
        </pc:sldMkLst>
      </pc:sldChg>
      <pc:sldChg chg="new del">
        <pc:chgData name="Deborah Jenkins" userId="3cd02ba5-e528-4585-978d-4fde2b47730a" providerId="ADAL" clId="{6F0D011B-CFA3-4DC1-A459-B9C4128C9CBB}" dt="2025-10-27T14:14:09.498" v="329" actId="680"/>
        <pc:sldMkLst>
          <pc:docMk/>
          <pc:sldMk cId="2735569191" sldId="467"/>
        </pc:sldMkLst>
      </pc:sldChg>
      <pc:sldChg chg="modSp new mod ord modAnim">
        <pc:chgData name="Deborah Jenkins" userId="3cd02ba5-e528-4585-978d-4fde2b47730a" providerId="ADAL" clId="{6F0D011B-CFA3-4DC1-A459-B9C4128C9CBB}" dt="2025-10-27T14:26:52.302" v="465"/>
        <pc:sldMkLst>
          <pc:docMk/>
          <pc:sldMk cId="2888139849" sldId="467"/>
        </pc:sldMkLst>
        <pc:spChg chg="mod">
          <ac:chgData name="Deborah Jenkins" userId="3cd02ba5-e528-4585-978d-4fde2b47730a" providerId="ADAL" clId="{6F0D011B-CFA3-4DC1-A459-B9C4128C9CBB}" dt="2025-10-27T14:15:56.129" v="358" actId="27636"/>
          <ac:spMkLst>
            <pc:docMk/>
            <pc:sldMk cId="2888139849" sldId="467"/>
            <ac:spMk id="2" creationId="{ED6698B7-636F-1B5A-6358-97D71D0B63C5}"/>
          </ac:spMkLst>
        </pc:spChg>
        <pc:spChg chg="mod">
          <ac:chgData name="Deborah Jenkins" userId="3cd02ba5-e528-4585-978d-4fde2b47730a" providerId="ADAL" clId="{6F0D011B-CFA3-4DC1-A459-B9C4128C9CBB}" dt="2025-10-27T14:16:22.737" v="371" actId="403"/>
          <ac:spMkLst>
            <pc:docMk/>
            <pc:sldMk cId="2888139849" sldId="467"/>
            <ac:spMk id="3" creationId="{D7BAA6F4-3E46-72C3-130B-8C32BA47A9D9}"/>
          </ac:spMkLst>
        </pc:spChg>
        <pc:spChg chg="mod">
          <ac:chgData name="Deborah Jenkins" userId="3cd02ba5-e528-4585-978d-4fde2b47730a" providerId="ADAL" clId="{6F0D011B-CFA3-4DC1-A459-B9C4128C9CBB}" dt="2025-10-27T14:16:18.418" v="368" actId="27636"/>
          <ac:spMkLst>
            <pc:docMk/>
            <pc:sldMk cId="2888139849" sldId="467"/>
            <ac:spMk id="4" creationId="{60FE4ED4-DD60-9E5A-D39F-95CA7E1D1EAA}"/>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s>
</file>

<file path=ppt/diagrams/_rels/drawing1.xml.rels><?xml version="1.0" encoding="UTF-8" standalone="yes"?>
<Relationships xmlns="http://schemas.openxmlformats.org/package/2006/relationships"><Relationship Id="rId8" Type="http://schemas.openxmlformats.org/officeDocument/2006/relationships/image" Target="../media/image36.svg"/><Relationship Id="rId3" Type="http://schemas.openxmlformats.org/officeDocument/2006/relationships/image" Target="../media/image31.png"/><Relationship Id="rId7" Type="http://schemas.openxmlformats.org/officeDocument/2006/relationships/image" Target="../media/image35.png"/><Relationship Id="rId2" Type="http://schemas.openxmlformats.org/officeDocument/2006/relationships/image" Target="../media/image30.svg"/><Relationship Id="rId1" Type="http://schemas.openxmlformats.org/officeDocument/2006/relationships/image" Target="../media/image29.png"/><Relationship Id="rId6" Type="http://schemas.openxmlformats.org/officeDocument/2006/relationships/image" Target="../media/image34.svg"/><Relationship Id="rId5" Type="http://schemas.openxmlformats.org/officeDocument/2006/relationships/image" Target="../media/image33.png"/><Relationship Id="rId10" Type="http://schemas.openxmlformats.org/officeDocument/2006/relationships/image" Target="../media/image38.svg"/><Relationship Id="rId4" Type="http://schemas.openxmlformats.org/officeDocument/2006/relationships/image" Target="../media/image32.svg"/><Relationship Id="rId9" Type="http://schemas.openxmlformats.org/officeDocument/2006/relationships/image" Target="../media/image37.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D1B0939-663A-4576-BE1B-DB549B147B4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ECB75CA-8F07-47ED-A60C-FEA46AFB1FDB}">
      <dgm:prSet/>
      <dgm:spPr/>
      <dgm:t>
        <a:bodyPr/>
        <a:lstStyle/>
        <a:p>
          <a:pPr>
            <a:lnSpc>
              <a:spcPct val="100000"/>
            </a:lnSpc>
          </a:pPr>
          <a:r>
            <a:rPr lang="en-US"/>
            <a:t>Specific: focused on achieving an event goal or, if no goals have been developed, </a:t>
          </a:r>
          <a:r>
            <a:rPr lang="en-GB"/>
            <a:t>its purpose</a:t>
          </a:r>
          <a:endParaRPr lang="en-US"/>
        </a:p>
      </dgm:t>
    </dgm:pt>
    <dgm:pt modelId="{CF3B7C28-2BBB-4619-B9AF-6544566C6224}" type="parTrans" cxnId="{E19B6401-DA8D-4AC5-BE4F-C145A0B13346}">
      <dgm:prSet/>
      <dgm:spPr/>
      <dgm:t>
        <a:bodyPr/>
        <a:lstStyle/>
        <a:p>
          <a:endParaRPr lang="en-US"/>
        </a:p>
      </dgm:t>
    </dgm:pt>
    <dgm:pt modelId="{10E314B1-3664-4B40-B0F7-157761A0A12A}" type="sibTrans" cxnId="{E19B6401-DA8D-4AC5-BE4F-C145A0B13346}">
      <dgm:prSet/>
      <dgm:spPr/>
      <dgm:t>
        <a:bodyPr/>
        <a:lstStyle/>
        <a:p>
          <a:endParaRPr lang="en-US"/>
        </a:p>
      </dgm:t>
    </dgm:pt>
    <dgm:pt modelId="{194DDFD8-8EF6-4890-9A33-7246B3410577}">
      <dgm:prSet/>
      <dgm:spPr/>
      <dgm:t>
        <a:bodyPr/>
        <a:lstStyle/>
        <a:p>
          <a:pPr>
            <a:lnSpc>
              <a:spcPct val="100000"/>
            </a:lnSpc>
          </a:pPr>
          <a:r>
            <a:rPr lang="en-US"/>
            <a:t>Measurable: expressed in a way that is quantifiable</a:t>
          </a:r>
        </a:p>
      </dgm:t>
    </dgm:pt>
    <dgm:pt modelId="{51950492-3683-4581-B75E-526B40937E30}" type="parTrans" cxnId="{A68C1C5D-1897-4EA3-A821-8CD6C82B16E4}">
      <dgm:prSet/>
      <dgm:spPr/>
      <dgm:t>
        <a:bodyPr/>
        <a:lstStyle/>
        <a:p>
          <a:endParaRPr lang="en-US"/>
        </a:p>
      </dgm:t>
    </dgm:pt>
    <dgm:pt modelId="{7E84DFB2-0204-4629-8232-16424A829A62}" type="sibTrans" cxnId="{A68C1C5D-1897-4EA3-A821-8CD6C82B16E4}">
      <dgm:prSet/>
      <dgm:spPr/>
      <dgm:t>
        <a:bodyPr/>
        <a:lstStyle/>
        <a:p>
          <a:endParaRPr lang="en-US"/>
        </a:p>
      </dgm:t>
    </dgm:pt>
    <dgm:pt modelId="{BE5B570C-7A89-456C-94E8-C8B859E60705}">
      <dgm:prSet/>
      <dgm:spPr/>
      <dgm:t>
        <a:bodyPr/>
        <a:lstStyle/>
        <a:p>
          <a:pPr>
            <a:lnSpc>
              <a:spcPct val="100000"/>
            </a:lnSpc>
          </a:pPr>
          <a:r>
            <a:rPr lang="en-US"/>
            <a:t>Agreeable: agreed on by those responsible for achieving them</a:t>
          </a:r>
        </a:p>
      </dgm:t>
    </dgm:pt>
    <dgm:pt modelId="{9E3F89BB-3EE4-43F9-A329-903F18B07CDB}" type="parTrans" cxnId="{897065B4-B3BC-4040-BD8E-F67C7D7F34CE}">
      <dgm:prSet/>
      <dgm:spPr/>
      <dgm:t>
        <a:bodyPr/>
        <a:lstStyle/>
        <a:p>
          <a:endParaRPr lang="en-US"/>
        </a:p>
      </dgm:t>
    </dgm:pt>
    <dgm:pt modelId="{24A94312-11C8-47C3-A3A6-37C959C1DB02}" type="sibTrans" cxnId="{897065B4-B3BC-4040-BD8E-F67C7D7F34CE}">
      <dgm:prSet/>
      <dgm:spPr/>
      <dgm:t>
        <a:bodyPr/>
        <a:lstStyle/>
        <a:p>
          <a:endParaRPr lang="en-US"/>
        </a:p>
      </dgm:t>
    </dgm:pt>
    <dgm:pt modelId="{898D58FF-1495-4AD6-8D2E-F64E1BB3F03C}">
      <dgm:prSet/>
      <dgm:spPr/>
      <dgm:t>
        <a:bodyPr/>
        <a:lstStyle/>
        <a:p>
          <a:pPr>
            <a:lnSpc>
              <a:spcPct val="100000"/>
            </a:lnSpc>
          </a:pPr>
          <a:r>
            <a:rPr lang="en-US"/>
            <a:t>Realistic: in terms of the event organisation having the human, financial and physical resources to achieve them</a:t>
          </a:r>
        </a:p>
      </dgm:t>
    </dgm:pt>
    <dgm:pt modelId="{0D3FBAE4-AE1E-401E-92C8-4EC4C72BBD3B}" type="parTrans" cxnId="{E4D148B6-3E42-4710-8CE2-A575A737DBBF}">
      <dgm:prSet/>
      <dgm:spPr/>
      <dgm:t>
        <a:bodyPr/>
        <a:lstStyle/>
        <a:p>
          <a:endParaRPr lang="en-US"/>
        </a:p>
      </dgm:t>
    </dgm:pt>
    <dgm:pt modelId="{8978B352-5306-47BB-9B9C-34FDB3CADD77}" type="sibTrans" cxnId="{E4D148B6-3E42-4710-8CE2-A575A737DBBF}">
      <dgm:prSet/>
      <dgm:spPr/>
      <dgm:t>
        <a:bodyPr/>
        <a:lstStyle/>
        <a:p>
          <a:endParaRPr lang="en-US"/>
        </a:p>
      </dgm:t>
    </dgm:pt>
    <dgm:pt modelId="{018DF62C-8221-4A60-AC43-8408FF6A9A11}">
      <dgm:prSet/>
      <dgm:spPr/>
      <dgm:t>
        <a:bodyPr/>
        <a:lstStyle/>
        <a:p>
          <a:pPr>
            <a:lnSpc>
              <a:spcPct val="100000"/>
            </a:lnSpc>
          </a:pPr>
          <a:r>
            <a:rPr lang="en-US"/>
            <a:t>Time specific: to be achieved by a particular time</a:t>
          </a:r>
        </a:p>
      </dgm:t>
    </dgm:pt>
    <dgm:pt modelId="{AA891756-DE59-40A6-AB78-FE41E31F2AE4}" type="parTrans" cxnId="{5A87B19E-E73A-47DB-9720-310C63A38754}">
      <dgm:prSet/>
      <dgm:spPr/>
      <dgm:t>
        <a:bodyPr/>
        <a:lstStyle/>
        <a:p>
          <a:endParaRPr lang="en-US"/>
        </a:p>
      </dgm:t>
    </dgm:pt>
    <dgm:pt modelId="{621ACFA8-1D05-402A-8716-B49E3C97C51F}" type="sibTrans" cxnId="{5A87B19E-E73A-47DB-9720-310C63A38754}">
      <dgm:prSet/>
      <dgm:spPr/>
      <dgm:t>
        <a:bodyPr/>
        <a:lstStyle/>
        <a:p>
          <a:endParaRPr lang="en-US"/>
        </a:p>
      </dgm:t>
    </dgm:pt>
    <dgm:pt modelId="{186238F8-BCB1-4EBB-AC18-08508EEF396A}" type="pres">
      <dgm:prSet presAssocID="{4D1B0939-663A-4576-BE1B-DB549B147B47}" presName="root" presStyleCnt="0">
        <dgm:presLayoutVars>
          <dgm:dir/>
          <dgm:resizeHandles val="exact"/>
        </dgm:presLayoutVars>
      </dgm:prSet>
      <dgm:spPr/>
    </dgm:pt>
    <dgm:pt modelId="{3296B9C7-7472-4907-A2DE-2C211531516B}" type="pres">
      <dgm:prSet presAssocID="{0ECB75CA-8F07-47ED-A60C-FEA46AFB1FDB}" presName="compNode" presStyleCnt="0"/>
      <dgm:spPr/>
    </dgm:pt>
    <dgm:pt modelId="{380E2309-1532-470D-A309-7C1587F71830}" type="pres">
      <dgm:prSet presAssocID="{0ECB75CA-8F07-47ED-A60C-FEA46AFB1FDB}" presName="bgRect" presStyleLbl="bgShp" presStyleIdx="0" presStyleCnt="5"/>
      <dgm:spPr/>
    </dgm:pt>
    <dgm:pt modelId="{37BF8A71-1795-43AC-A217-D0DDD347202E}" type="pres">
      <dgm:prSet presAssocID="{0ECB75CA-8F07-47ED-A60C-FEA46AFB1FDB}"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llseye"/>
        </a:ext>
      </dgm:extLst>
    </dgm:pt>
    <dgm:pt modelId="{8306C0E6-3C4B-47BC-886F-89DF4392B11B}" type="pres">
      <dgm:prSet presAssocID="{0ECB75CA-8F07-47ED-A60C-FEA46AFB1FDB}" presName="spaceRect" presStyleCnt="0"/>
      <dgm:spPr/>
    </dgm:pt>
    <dgm:pt modelId="{8CDD84AB-4848-471A-897E-5C3425913FA4}" type="pres">
      <dgm:prSet presAssocID="{0ECB75CA-8F07-47ED-A60C-FEA46AFB1FDB}" presName="parTx" presStyleLbl="revTx" presStyleIdx="0" presStyleCnt="5">
        <dgm:presLayoutVars>
          <dgm:chMax val="0"/>
          <dgm:chPref val="0"/>
        </dgm:presLayoutVars>
      </dgm:prSet>
      <dgm:spPr/>
    </dgm:pt>
    <dgm:pt modelId="{090F2115-6DBA-4082-AC34-2969AD374026}" type="pres">
      <dgm:prSet presAssocID="{10E314B1-3664-4B40-B0F7-157761A0A12A}" presName="sibTrans" presStyleCnt="0"/>
      <dgm:spPr/>
    </dgm:pt>
    <dgm:pt modelId="{DCCA1DAF-CB3E-43B1-AFCA-0C65F4B7EB03}" type="pres">
      <dgm:prSet presAssocID="{194DDFD8-8EF6-4890-9A33-7246B3410577}" presName="compNode" presStyleCnt="0"/>
      <dgm:spPr/>
    </dgm:pt>
    <dgm:pt modelId="{0F6D2D25-0A65-49AF-9B4D-4958C9586D00}" type="pres">
      <dgm:prSet presAssocID="{194DDFD8-8EF6-4890-9A33-7246B3410577}" presName="bgRect" presStyleLbl="bgShp" presStyleIdx="1" presStyleCnt="5"/>
      <dgm:spPr/>
    </dgm:pt>
    <dgm:pt modelId="{129D8667-FFE7-4408-96F3-47C34DA9C956}" type="pres">
      <dgm:prSet presAssocID="{194DDFD8-8EF6-4890-9A33-7246B341057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uler"/>
        </a:ext>
      </dgm:extLst>
    </dgm:pt>
    <dgm:pt modelId="{B12F9B05-860E-45F7-84F8-48B2A69B9B8C}" type="pres">
      <dgm:prSet presAssocID="{194DDFD8-8EF6-4890-9A33-7246B3410577}" presName="spaceRect" presStyleCnt="0"/>
      <dgm:spPr/>
    </dgm:pt>
    <dgm:pt modelId="{A3BABE5C-159F-46A5-859C-F1FF83D65218}" type="pres">
      <dgm:prSet presAssocID="{194DDFD8-8EF6-4890-9A33-7246B3410577}" presName="parTx" presStyleLbl="revTx" presStyleIdx="1" presStyleCnt="5">
        <dgm:presLayoutVars>
          <dgm:chMax val="0"/>
          <dgm:chPref val="0"/>
        </dgm:presLayoutVars>
      </dgm:prSet>
      <dgm:spPr/>
    </dgm:pt>
    <dgm:pt modelId="{980A460A-FE93-4936-8315-B25E906F013C}" type="pres">
      <dgm:prSet presAssocID="{7E84DFB2-0204-4629-8232-16424A829A62}" presName="sibTrans" presStyleCnt="0"/>
      <dgm:spPr/>
    </dgm:pt>
    <dgm:pt modelId="{1C213A8C-7EA7-40EB-9CC6-66AC0DDA1C2A}" type="pres">
      <dgm:prSet presAssocID="{BE5B570C-7A89-456C-94E8-C8B859E60705}" presName="compNode" presStyleCnt="0"/>
      <dgm:spPr/>
    </dgm:pt>
    <dgm:pt modelId="{676A1070-9F39-4F31-8FCF-9CE37E0D4A1F}" type="pres">
      <dgm:prSet presAssocID="{BE5B570C-7A89-456C-94E8-C8B859E60705}" presName="bgRect" presStyleLbl="bgShp" presStyleIdx="2" presStyleCnt="5" custLinFactNeighborY="-13326"/>
      <dgm:spPr/>
    </dgm:pt>
    <dgm:pt modelId="{7E82A57E-B56C-4264-A6C2-B70C8B8253C9}" type="pres">
      <dgm:prSet presAssocID="{BE5B570C-7A89-456C-94E8-C8B859E6070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andshake"/>
        </a:ext>
      </dgm:extLst>
    </dgm:pt>
    <dgm:pt modelId="{5B70A55D-E8AA-4E12-A451-20FD50226984}" type="pres">
      <dgm:prSet presAssocID="{BE5B570C-7A89-456C-94E8-C8B859E60705}" presName="spaceRect" presStyleCnt="0"/>
      <dgm:spPr/>
    </dgm:pt>
    <dgm:pt modelId="{D10293C1-9469-4F2F-A738-9DDFFF461228}" type="pres">
      <dgm:prSet presAssocID="{BE5B570C-7A89-456C-94E8-C8B859E60705}" presName="parTx" presStyleLbl="revTx" presStyleIdx="2" presStyleCnt="5">
        <dgm:presLayoutVars>
          <dgm:chMax val="0"/>
          <dgm:chPref val="0"/>
        </dgm:presLayoutVars>
      </dgm:prSet>
      <dgm:spPr/>
    </dgm:pt>
    <dgm:pt modelId="{99F09537-A83E-4B9E-9215-D5F82267EC72}" type="pres">
      <dgm:prSet presAssocID="{24A94312-11C8-47C3-A3A6-37C959C1DB02}" presName="sibTrans" presStyleCnt="0"/>
      <dgm:spPr/>
    </dgm:pt>
    <dgm:pt modelId="{A389EEA7-AE5B-48E8-8347-13E9C7AD3F40}" type="pres">
      <dgm:prSet presAssocID="{898D58FF-1495-4AD6-8D2E-F64E1BB3F03C}" presName="compNode" presStyleCnt="0"/>
      <dgm:spPr/>
    </dgm:pt>
    <dgm:pt modelId="{A5AEBDE4-FE70-4F54-B5DC-83A71D246D35}" type="pres">
      <dgm:prSet presAssocID="{898D58FF-1495-4AD6-8D2E-F64E1BB3F03C}" presName="bgRect" presStyleLbl="bgShp" presStyleIdx="3" presStyleCnt="5"/>
      <dgm:spPr/>
    </dgm:pt>
    <dgm:pt modelId="{3E2D56BF-7C8C-4836-AC9F-BF0B4F6CF015}" type="pres">
      <dgm:prSet presAssocID="{898D58FF-1495-4AD6-8D2E-F64E1BB3F03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60E9C864-8099-4040-B84E-C358CEC18314}" type="pres">
      <dgm:prSet presAssocID="{898D58FF-1495-4AD6-8D2E-F64E1BB3F03C}" presName="spaceRect" presStyleCnt="0"/>
      <dgm:spPr/>
    </dgm:pt>
    <dgm:pt modelId="{F92B1F1D-7635-4222-8D40-0093AEC687EC}" type="pres">
      <dgm:prSet presAssocID="{898D58FF-1495-4AD6-8D2E-F64E1BB3F03C}" presName="parTx" presStyleLbl="revTx" presStyleIdx="3" presStyleCnt="5">
        <dgm:presLayoutVars>
          <dgm:chMax val="0"/>
          <dgm:chPref val="0"/>
        </dgm:presLayoutVars>
      </dgm:prSet>
      <dgm:spPr/>
    </dgm:pt>
    <dgm:pt modelId="{B3CED1BC-FE68-4F73-9003-489407D5F451}" type="pres">
      <dgm:prSet presAssocID="{8978B352-5306-47BB-9B9C-34FDB3CADD77}" presName="sibTrans" presStyleCnt="0"/>
      <dgm:spPr/>
    </dgm:pt>
    <dgm:pt modelId="{216F2BC4-45FC-44C9-A8FF-B06C37B6ED1B}" type="pres">
      <dgm:prSet presAssocID="{018DF62C-8221-4A60-AC43-8408FF6A9A11}" presName="compNode" presStyleCnt="0"/>
      <dgm:spPr/>
    </dgm:pt>
    <dgm:pt modelId="{3A7F1F36-8C7F-4C69-8B70-1B27F72F3D88}" type="pres">
      <dgm:prSet presAssocID="{018DF62C-8221-4A60-AC43-8408FF6A9A11}" presName="bgRect" presStyleLbl="bgShp" presStyleIdx="4" presStyleCnt="5"/>
      <dgm:spPr/>
    </dgm:pt>
    <dgm:pt modelId="{0E7B3AF2-712D-4EF5-989C-5ED775C3DA8B}" type="pres">
      <dgm:prSet presAssocID="{018DF62C-8221-4A60-AC43-8408FF6A9A1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ourglass"/>
        </a:ext>
      </dgm:extLst>
    </dgm:pt>
    <dgm:pt modelId="{F166D53C-6220-44D1-B70E-78219D5530A3}" type="pres">
      <dgm:prSet presAssocID="{018DF62C-8221-4A60-AC43-8408FF6A9A11}" presName="spaceRect" presStyleCnt="0"/>
      <dgm:spPr/>
    </dgm:pt>
    <dgm:pt modelId="{B12D1AC3-2784-413C-A6E2-A1E9DE1520D2}" type="pres">
      <dgm:prSet presAssocID="{018DF62C-8221-4A60-AC43-8408FF6A9A11}" presName="parTx" presStyleLbl="revTx" presStyleIdx="4" presStyleCnt="5">
        <dgm:presLayoutVars>
          <dgm:chMax val="0"/>
          <dgm:chPref val="0"/>
        </dgm:presLayoutVars>
      </dgm:prSet>
      <dgm:spPr/>
    </dgm:pt>
  </dgm:ptLst>
  <dgm:cxnLst>
    <dgm:cxn modelId="{E19B6401-DA8D-4AC5-BE4F-C145A0B13346}" srcId="{4D1B0939-663A-4576-BE1B-DB549B147B47}" destId="{0ECB75CA-8F07-47ED-A60C-FEA46AFB1FDB}" srcOrd="0" destOrd="0" parTransId="{CF3B7C28-2BBB-4619-B9AF-6544566C6224}" sibTransId="{10E314B1-3664-4B40-B0F7-157761A0A12A}"/>
    <dgm:cxn modelId="{DD2ACD3C-0531-4896-8B78-837013DCA101}" type="presOf" srcId="{BE5B570C-7A89-456C-94E8-C8B859E60705}" destId="{D10293C1-9469-4F2F-A738-9DDFFF461228}" srcOrd="0" destOrd="0" presId="urn:microsoft.com/office/officeart/2018/2/layout/IconVerticalSolidList"/>
    <dgm:cxn modelId="{A68C1C5D-1897-4EA3-A821-8CD6C82B16E4}" srcId="{4D1B0939-663A-4576-BE1B-DB549B147B47}" destId="{194DDFD8-8EF6-4890-9A33-7246B3410577}" srcOrd="1" destOrd="0" parTransId="{51950492-3683-4581-B75E-526B40937E30}" sibTransId="{7E84DFB2-0204-4629-8232-16424A829A62}"/>
    <dgm:cxn modelId="{6AB9E899-CFE1-40EF-8817-B18655ACE903}" type="presOf" srcId="{4D1B0939-663A-4576-BE1B-DB549B147B47}" destId="{186238F8-BCB1-4EBB-AC18-08508EEF396A}" srcOrd="0" destOrd="0" presId="urn:microsoft.com/office/officeart/2018/2/layout/IconVerticalSolidList"/>
    <dgm:cxn modelId="{5A87B19E-E73A-47DB-9720-310C63A38754}" srcId="{4D1B0939-663A-4576-BE1B-DB549B147B47}" destId="{018DF62C-8221-4A60-AC43-8408FF6A9A11}" srcOrd="4" destOrd="0" parTransId="{AA891756-DE59-40A6-AB78-FE41E31F2AE4}" sibTransId="{621ACFA8-1D05-402A-8716-B49E3C97C51F}"/>
    <dgm:cxn modelId="{3B152BA3-07A1-4D07-ABD2-A81691766FAC}" type="presOf" srcId="{018DF62C-8221-4A60-AC43-8408FF6A9A11}" destId="{B12D1AC3-2784-413C-A6E2-A1E9DE1520D2}" srcOrd="0" destOrd="0" presId="urn:microsoft.com/office/officeart/2018/2/layout/IconVerticalSolidList"/>
    <dgm:cxn modelId="{897065B4-B3BC-4040-BD8E-F67C7D7F34CE}" srcId="{4D1B0939-663A-4576-BE1B-DB549B147B47}" destId="{BE5B570C-7A89-456C-94E8-C8B859E60705}" srcOrd="2" destOrd="0" parTransId="{9E3F89BB-3EE4-43F9-A329-903F18B07CDB}" sibTransId="{24A94312-11C8-47C3-A3A6-37C959C1DB02}"/>
    <dgm:cxn modelId="{E4D148B6-3E42-4710-8CE2-A575A737DBBF}" srcId="{4D1B0939-663A-4576-BE1B-DB549B147B47}" destId="{898D58FF-1495-4AD6-8D2E-F64E1BB3F03C}" srcOrd="3" destOrd="0" parTransId="{0D3FBAE4-AE1E-401E-92C8-4EC4C72BBD3B}" sibTransId="{8978B352-5306-47BB-9B9C-34FDB3CADD77}"/>
    <dgm:cxn modelId="{3EB195D4-95D1-4801-B81A-ED201481D1FF}" type="presOf" srcId="{0ECB75CA-8F07-47ED-A60C-FEA46AFB1FDB}" destId="{8CDD84AB-4848-471A-897E-5C3425913FA4}" srcOrd="0" destOrd="0" presId="urn:microsoft.com/office/officeart/2018/2/layout/IconVerticalSolidList"/>
    <dgm:cxn modelId="{491121D5-E397-4DC0-ABF8-2DCD2F8B85DF}" type="presOf" srcId="{194DDFD8-8EF6-4890-9A33-7246B3410577}" destId="{A3BABE5C-159F-46A5-859C-F1FF83D65218}" srcOrd="0" destOrd="0" presId="urn:microsoft.com/office/officeart/2018/2/layout/IconVerticalSolidList"/>
    <dgm:cxn modelId="{1DCA2FF0-B6E5-4F10-BC61-64A97AC93770}" type="presOf" srcId="{898D58FF-1495-4AD6-8D2E-F64E1BB3F03C}" destId="{F92B1F1D-7635-4222-8D40-0093AEC687EC}" srcOrd="0" destOrd="0" presId="urn:microsoft.com/office/officeart/2018/2/layout/IconVerticalSolidList"/>
    <dgm:cxn modelId="{9CCF73FE-66BD-447D-828F-9BBA0C9D2CD4}" type="presParOf" srcId="{186238F8-BCB1-4EBB-AC18-08508EEF396A}" destId="{3296B9C7-7472-4907-A2DE-2C211531516B}" srcOrd="0" destOrd="0" presId="urn:microsoft.com/office/officeart/2018/2/layout/IconVerticalSolidList"/>
    <dgm:cxn modelId="{2DDE1BDF-EA27-4B5E-87E3-0F35BDEE9472}" type="presParOf" srcId="{3296B9C7-7472-4907-A2DE-2C211531516B}" destId="{380E2309-1532-470D-A309-7C1587F71830}" srcOrd="0" destOrd="0" presId="urn:microsoft.com/office/officeart/2018/2/layout/IconVerticalSolidList"/>
    <dgm:cxn modelId="{D8D264E0-E4DE-4167-A5A8-0535E703E0F1}" type="presParOf" srcId="{3296B9C7-7472-4907-A2DE-2C211531516B}" destId="{37BF8A71-1795-43AC-A217-D0DDD347202E}" srcOrd="1" destOrd="0" presId="urn:microsoft.com/office/officeart/2018/2/layout/IconVerticalSolidList"/>
    <dgm:cxn modelId="{3B7C919B-C6C6-46F1-9D08-15CE82990167}" type="presParOf" srcId="{3296B9C7-7472-4907-A2DE-2C211531516B}" destId="{8306C0E6-3C4B-47BC-886F-89DF4392B11B}" srcOrd="2" destOrd="0" presId="urn:microsoft.com/office/officeart/2018/2/layout/IconVerticalSolidList"/>
    <dgm:cxn modelId="{BF265DBE-F44A-4477-BD07-FE2A806D37B8}" type="presParOf" srcId="{3296B9C7-7472-4907-A2DE-2C211531516B}" destId="{8CDD84AB-4848-471A-897E-5C3425913FA4}" srcOrd="3" destOrd="0" presId="urn:microsoft.com/office/officeart/2018/2/layout/IconVerticalSolidList"/>
    <dgm:cxn modelId="{E1B6BA94-DB43-49E1-A56A-4D7E5F6D78EF}" type="presParOf" srcId="{186238F8-BCB1-4EBB-AC18-08508EEF396A}" destId="{090F2115-6DBA-4082-AC34-2969AD374026}" srcOrd="1" destOrd="0" presId="urn:microsoft.com/office/officeart/2018/2/layout/IconVerticalSolidList"/>
    <dgm:cxn modelId="{8EE6BFAD-5384-4041-882F-45E27ECDA3D9}" type="presParOf" srcId="{186238F8-BCB1-4EBB-AC18-08508EEF396A}" destId="{DCCA1DAF-CB3E-43B1-AFCA-0C65F4B7EB03}" srcOrd="2" destOrd="0" presId="urn:microsoft.com/office/officeart/2018/2/layout/IconVerticalSolidList"/>
    <dgm:cxn modelId="{8F856266-B351-4E4B-B225-672EF3DC4F8A}" type="presParOf" srcId="{DCCA1DAF-CB3E-43B1-AFCA-0C65F4B7EB03}" destId="{0F6D2D25-0A65-49AF-9B4D-4958C9586D00}" srcOrd="0" destOrd="0" presId="urn:microsoft.com/office/officeart/2018/2/layout/IconVerticalSolidList"/>
    <dgm:cxn modelId="{09643872-1AE0-45F6-827D-206D57035C4F}" type="presParOf" srcId="{DCCA1DAF-CB3E-43B1-AFCA-0C65F4B7EB03}" destId="{129D8667-FFE7-4408-96F3-47C34DA9C956}" srcOrd="1" destOrd="0" presId="urn:microsoft.com/office/officeart/2018/2/layout/IconVerticalSolidList"/>
    <dgm:cxn modelId="{DB99DD1B-B6EE-4521-94CE-63EA03D4E491}" type="presParOf" srcId="{DCCA1DAF-CB3E-43B1-AFCA-0C65F4B7EB03}" destId="{B12F9B05-860E-45F7-84F8-48B2A69B9B8C}" srcOrd="2" destOrd="0" presId="urn:microsoft.com/office/officeart/2018/2/layout/IconVerticalSolidList"/>
    <dgm:cxn modelId="{89E1E4B2-D93B-4A06-A5F6-201F8B5EAFE6}" type="presParOf" srcId="{DCCA1DAF-CB3E-43B1-AFCA-0C65F4B7EB03}" destId="{A3BABE5C-159F-46A5-859C-F1FF83D65218}" srcOrd="3" destOrd="0" presId="urn:microsoft.com/office/officeart/2018/2/layout/IconVerticalSolidList"/>
    <dgm:cxn modelId="{7D3C3F2E-8941-4675-A2DA-76F176132AD6}" type="presParOf" srcId="{186238F8-BCB1-4EBB-AC18-08508EEF396A}" destId="{980A460A-FE93-4936-8315-B25E906F013C}" srcOrd="3" destOrd="0" presId="urn:microsoft.com/office/officeart/2018/2/layout/IconVerticalSolidList"/>
    <dgm:cxn modelId="{F8617429-9E2C-43DA-A728-C7AA75B732C4}" type="presParOf" srcId="{186238F8-BCB1-4EBB-AC18-08508EEF396A}" destId="{1C213A8C-7EA7-40EB-9CC6-66AC0DDA1C2A}" srcOrd="4" destOrd="0" presId="urn:microsoft.com/office/officeart/2018/2/layout/IconVerticalSolidList"/>
    <dgm:cxn modelId="{20E4DA37-479E-4690-85B0-685430C11368}" type="presParOf" srcId="{1C213A8C-7EA7-40EB-9CC6-66AC0DDA1C2A}" destId="{676A1070-9F39-4F31-8FCF-9CE37E0D4A1F}" srcOrd="0" destOrd="0" presId="urn:microsoft.com/office/officeart/2018/2/layout/IconVerticalSolidList"/>
    <dgm:cxn modelId="{D54C9E7C-4F1D-4332-B684-5396658BB0FF}" type="presParOf" srcId="{1C213A8C-7EA7-40EB-9CC6-66AC0DDA1C2A}" destId="{7E82A57E-B56C-4264-A6C2-B70C8B8253C9}" srcOrd="1" destOrd="0" presId="urn:microsoft.com/office/officeart/2018/2/layout/IconVerticalSolidList"/>
    <dgm:cxn modelId="{B508779F-7080-4650-9ED7-BD11DFA5A5FB}" type="presParOf" srcId="{1C213A8C-7EA7-40EB-9CC6-66AC0DDA1C2A}" destId="{5B70A55D-E8AA-4E12-A451-20FD50226984}" srcOrd="2" destOrd="0" presId="urn:microsoft.com/office/officeart/2018/2/layout/IconVerticalSolidList"/>
    <dgm:cxn modelId="{43A908CE-431E-4EF2-843D-A49921C2D1E9}" type="presParOf" srcId="{1C213A8C-7EA7-40EB-9CC6-66AC0DDA1C2A}" destId="{D10293C1-9469-4F2F-A738-9DDFFF461228}" srcOrd="3" destOrd="0" presId="urn:microsoft.com/office/officeart/2018/2/layout/IconVerticalSolidList"/>
    <dgm:cxn modelId="{91E1F33D-5598-40F1-9532-D101862E1DD5}" type="presParOf" srcId="{186238F8-BCB1-4EBB-AC18-08508EEF396A}" destId="{99F09537-A83E-4B9E-9215-D5F82267EC72}" srcOrd="5" destOrd="0" presId="urn:microsoft.com/office/officeart/2018/2/layout/IconVerticalSolidList"/>
    <dgm:cxn modelId="{8EB9E846-54C0-4535-8F53-E0690DFB54B7}" type="presParOf" srcId="{186238F8-BCB1-4EBB-AC18-08508EEF396A}" destId="{A389EEA7-AE5B-48E8-8347-13E9C7AD3F40}" srcOrd="6" destOrd="0" presId="urn:microsoft.com/office/officeart/2018/2/layout/IconVerticalSolidList"/>
    <dgm:cxn modelId="{F72BCDD2-E9CC-4E53-8169-FA643A3C70D6}" type="presParOf" srcId="{A389EEA7-AE5B-48E8-8347-13E9C7AD3F40}" destId="{A5AEBDE4-FE70-4F54-B5DC-83A71D246D35}" srcOrd="0" destOrd="0" presId="urn:microsoft.com/office/officeart/2018/2/layout/IconVerticalSolidList"/>
    <dgm:cxn modelId="{68107ECE-EDFA-437D-8E3B-6D2CE214599D}" type="presParOf" srcId="{A389EEA7-AE5B-48E8-8347-13E9C7AD3F40}" destId="{3E2D56BF-7C8C-4836-AC9F-BF0B4F6CF015}" srcOrd="1" destOrd="0" presId="urn:microsoft.com/office/officeart/2018/2/layout/IconVerticalSolidList"/>
    <dgm:cxn modelId="{3A8831EF-3D4F-4871-ADB1-E58BBEA380D2}" type="presParOf" srcId="{A389EEA7-AE5B-48E8-8347-13E9C7AD3F40}" destId="{60E9C864-8099-4040-B84E-C358CEC18314}" srcOrd="2" destOrd="0" presId="urn:microsoft.com/office/officeart/2018/2/layout/IconVerticalSolidList"/>
    <dgm:cxn modelId="{FB790064-9F54-49A5-BDDC-135C6F876C97}" type="presParOf" srcId="{A389EEA7-AE5B-48E8-8347-13E9C7AD3F40}" destId="{F92B1F1D-7635-4222-8D40-0093AEC687EC}" srcOrd="3" destOrd="0" presId="urn:microsoft.com/office/officeart/2018/2/layout/IconVerticalSolidList"/>
    <dgm:cxn modelId="{FAE620F4-695F-4DBF-A2DC-A8D1D7E1BFB1}" type="presParOf" srcId="{186238F8-BCB1-4EBB-AC18-08508EEF396A}" destId="{B3CED1BC-FE68-4F73-9003-489407D5F451}" srcOrd="7" destOrd="0" presId="urn:microsoft.com/office/officeart/2018/2/layout/IconVerticalSolidList"/>
    <dgm:cxn modelId="{829A1FDA-44BD-4628-8E79-E5D5751560D7}" type="presParOf" srcId="{186238F8-BCB1-4EBB-AC18-08508EEF396A}" destId="{216F2BC4-45FC-44C9-A8FF-B06C37B6ED1B}" srcOrd="8" destOrd="0" presId="urn:microsoft.com/office/officeart/2018/2/layout/IconVerticalSolidList"/>
    <dgm:cxn modelId="{AEBF0DFB-A67E-4F64-8D7A-4347A210DDF9}" type="presParOf" srcId="{216F2BC4-45FC-44C9-A8FF-B06C37B6ED1B}" destId="{3A7F1F36-8C7F-4C69-8B70-1B27F72F3D88}" srcOrd="0" destOrd="0" presId="urn:microsoft.com/office/officeart/2018/2/layout/IconVerticalSolidList"/>
    <dgm:cxn modelId="{DCDFBD9A-2DD3-4C1B-9E0A-2B4BD1AB80FA}" type="presParOf" srcId="{216F2BC4-45FC-44C9-A8FF-B06C37B6ED1B}" destId="{0E7B3AF2-712D-4EF5-989C-5ED775C3DA8B}" srcOrd="1" destOrd="0" presId="urn:microsoft.com/office/officeart/2018/2/layout/IconVerticalSolidList"/>
    <dgm:cxn modelId="{4BF5BF0D-AFD7-4F25-9FBE-26DC63E2AD4B}" type="presParOf" srcId="{216F2BC4-45FC-44C9-A8FF-B06C37B6ED1B}" destId="{F166D53C-6220-44D1-B70E-78219D5530A3}" srcOrd="2" destOrd="0" presId="urn:microsoft.com/office/officeart/2018/2/layout/IconVerticalSolidList"/>
    <dgm:cxn modelId="{0F9BAA32-6514-480B-ADF4-D472105A278C}" type="presParOf" srcId="{216F2BC4-45FC-44C9-A8FF-B06C37B6ED1B}" destId="{B12D1AC3-2784-413C-A6E2-A1E9DE1520D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E5F10CD-2A8F-426A-BF04-1450004AB35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2D97128-67BB-44BB-AF2B-CB02DC85E162}">
      <dgm:prSet/>
      <dgm:spPr/>
      <dgm:t>
        <a:bodyPr/>
        <a:lstStyle/>
        <a:p>
          <a:r>
            <a:rPr lang="en-AU" b="1"/>
            <a:t>Strategic plan</a:t>
          </a:r>
          <a:endParaRPr lang="en-US"/>
        </a:p>
      </dgm:t>
    </dgm:pt>
    <dgm:pt modelId="{61477D2D-A896-4FB8-8746-709983493B0F}" type="parTrans" cxnId="{DCA5E38B-A302-43BC-BAA8-DCBB5254FA5B}">
      <dgm:prSet/>
      <dgm:spPr/>
      <dgm:t>
        <a:bodyPr/>
        <a:lstStyle/>
        <a:p>
          <a:endParaRPr lang="en-US"/>
        </a:p>
      </dgm:t>
    </dgm:pt>
    <dgm:pt modelId="{D992C02A-1086-41DA-A29F-BE740EDA29C5}" type="sibTrans" cxnId="{DCA5E38B-A302-43BC-BAA8-DCBB5254FA5B}">
      <dgm:prSet/>
      <dgm:spPr/>
      <dgm:t>
        <a:bodyPr/>
        <a:lstStyle/>
        <a:p>
          <a:endParaRPr lang="en-US"/>
        </a:p>
      </dgm:t>
    </dgm:pt>
    <dgm:pt modelId="{E485123A-4548-47C4-B95D-7218171A39C4}">
      <dgm:prSet/>
      <dgm:spPr/>
      <dgm:t>
        <a:bodyPr/>
        <a:lstStyle/>
        <a:p>
          <a:r>
            <a:rPr lang="en-AU"/>
            <a:t>Situation analysis</a:t>
          </a:r>
          <a:endParaRPr lang="en-US"/>
        </a:p>
      </dgm:t>
    </dgm:pt>
    <dgm:pt modelId="{007CC256-8762-4E58-8D93-10C8E111C1E8}" type="parTrans" cxnId="{FBBF4743-33B2-4574-8340-B61738A9957B}">
      <dgm:prSet/>
      <dgm:spPr/>
      <dgm:t>
        <a:bodyPr/>
        <a:lstStyle/>
        <a:p>
          <a:endParaRPr lang="en-US"/>
        </a:p>
      </dgm:t>
    </dgm:pt>
    <dgm:pt modelId="{2A17611E-EB3E-4979-B8DB-8D41D0023FF0}" type="sibTrans" cxnId="{FBBF4743-33B2-4574-8340-B61738A9957B}">
      <dgm:prSet/>
      <dgm:spPr/>
      <dgm:t>
        <a:bodyPr/>
        <a:lstStyle/>
        <a:p>
          <a:endParaRPr lang="en-US"/>
        </a:p>
      </dgm:t>
    </dgm:pt>
    <dgm:pt modelId="{A4D5A0B2-DAC9-45A0-8F62-3C1540FD23E6}">
      <dgm:prSet/>
      <dgm:spPr/>
      <dgm:t>
        <a:bodyPr/>
        <a:lstStyle/>
        <a:p>
          <a:r>
            <a:rPr lang="en-AU"/>
            <a:t>Identification of strategy options</a:t>
          </a:r>
          <a:endParaRPr lang="en-US"/>
        </a:p>
      </dgm:t>
    </dgm:pt>
    <dgm:pt modelId="{7EB4A0FE-C4E6-45B9-B673-2E8728D59D00}" type="parTrans" cxnId="{A756A491-6869-4E0F-97CA-FF4162805B3B}">
      <dgm:prSet/>
      <dgm:spPr/>
      <dgm:t>
        <a:bodyPr/>
        <a:lstStyle/>
        <a:p>
          <a:endParaRPr lang="en-US"/>
        </a:p>
      </dgm:t>
    </dgm:pt>
    <dgm:pt modelId="{9D0D6E28-FA99-4877-935D-E045672EE9EF}" type="sibTrans" cxnId="{A756A491-6869-4E0F-97CA-FF4162805B3B}">
      <dgm:prSet/>
      <dgm:spPr/>
      <dgm:t>
        <a:bodyPr/>
        <a:lstStyle/>
        <a:p>
          <a:endParaRPr lang="en-US"/>
        </a:p>
      </dgm:t>
    </dgm:pt>
    <dgm:pt modelId="{411D4A2F-9593-4447-B97D-E5F712D4CC4A}">
      <dgm:prSet/>
      <dgm:spPr/>
      <dgm:t>
        <a:bodyPr/>
        <a:lstStyle/>
        <a:p>
          <a:r>
            <a:rPr lang="en-AU"/>
            <a:t>Strategy evaluation and selection</a:t>
          </a:r>
          <a:endParaRPr lang="en-US"/>
        </a:p>
      </dgm:t>
    </dgm:pt>
    <dgm:pt modelId="{1D90B635-53D2-465D-8FC5-FC3D0BDCD952}" type="parTrans" cxnId="{8252F1E8-2E5D-4503-84ED-6BB009413CC6}">
      <dgm:prSet/>
      <dgm:spPr/>
      <dgm:t>
        <a:bodyPr/>
        <a:lstStyle/>
        <a:p>
          <a:endParaRPr lang="en-US"/>
        </a:p>
      </dgm:t>
    </dgm:pt>
    <dgm:pt modelId="{379E08AD-2580-44BE-AAE0-86207FCB9F70}" type="sibTrans" cxnId="{8252F1E8-2E5D-4503-84ED-6BB009413CC6}">
      <dgm:prSet/>
      <dgm:spPr/>
      <dgm:t>
        <a:bodyPr/>
        <a:lstStyle/>
        <a:p>
          <a:endParaRPr lang="en-US"/>
        </a:p>
      </dgm:t>
    </dgm:pt>
    <dgm:pt modelId="{81CC11AE-32F5-480A-8978-D90267B4DD07}">
      <dgm:prSet/>
      <dgm:spPr/>
      <dgm:t>
        <a:bodyPr/>
        <a:lstStyle/>
        <a:p>
          <a:r>
            <a:rPr lang="en-AU"/>
            <a:t>Operational planning</a:t>
          </a:r>
          <a:endParaRPr lang="en-US"/>
        </a:p>
      </dgm:t>
    </dgm:pt>
    <dgm:pt modelId="{772019CA-9F77-4762-A9CB-CFC9B95831CB}" type="parTrans" cxnId="{9CAEDAB6-9AB1-42BE-B736-F87431BEE4FB}">
      <dgm:prSet/>
      <dgm:spPr/>
      <dgm:t>
        <a:bodyPr/>
        <a:lstStyle/>
        <a:p>
          <a:endParaRPr lang="en-US"/>
        </a:p>
      </dgm:t>
    </dgm:pt>
    <dgm:pt modelId="{ADD2638F-B35E-424E-8520-2E1E70122497}" type="sibTrans" cxnId="{9CAEDAB6-9AB1-42BE-B736-F87431BEE4FB}">
      <dgm:prSet/>
      <dgm:spPr/>
      <dgm:t>
        <a:bodyPr/>
        <a:lstStyle/>
        <a:p>
          <a:endParaRPr lang="en-US"/>
        </a:p>
      </dgm:t>
    </dgm:pt>
    <dgm:pt modelId="{19AE50D1-A7C7-4A14-8DEC-254E5E31E699}" type="pres">
      <dgm:prSet presAssocID="{FE5F10CD-2A8F-426A-BF04-1450004AB35A}" presName="linear" presStyleCnt="0">
        <dgm:presLayoutVars>
          <dgm:animLvl val="lvl"/>
          <dgm:resizeHandles val="exact"/>
        </dgm:presLayoutVars>
      </dgm:prSet>
      <dgm:spPr/>
    </dgm:pt>
    <dgm:pt modelId="{9F94F064-84CC-48CF-B182-D79E2FD9E29B}" type="pres">
      <dgm:prSet presAssocID="{A2D97128-67BB-44BB-AF2B-CB02DC85E162}" presName="parentText" presStyleLbl="node1" presStyleIdx="0" presStyleCnt="5">
        <dgm:presLayoutVars>
          <dgm:chMax val="0"/>
          <dgm:bulletEnabled val="1"/>
        </dgm:presLayoutVars>
      </dgm:prSet>
      <dgm:spPr/>
    </dgm:pt>
    <dgm:pt modelId="{8C7F74BE-048F-4433-807C-685CC6C06B8D}" type="pres">
      <dgm:prSet presAssocID="{D992C02A-1086-41DA-A29F-BE740EDA29C5}" presName="spacer" presStyleCnt="0"/>
      <dgm:spPr/>
    </dgm:pt>
    <dgm:pt modelId="{50704522-DFB1-4A96-B6AF-52F553F88FE0}" type="pres">
      <dgm:prSet presAssocID="{E485123A-4548-47C4-B95D-7218171A39C4}" presName="parentText" presStyleLbl="node1" presStyleIdx="1" presStyleCnt="5">
        <dgm:presLayoutVars>
          <dgm:chMax val="0"/>
          <dgm:bulletEnabled val="1"/>
        </dgm:presLayoutVars>
      </dgm:prSet>
      <dgm:spPr/>
    </dgm:pt>
    <dgm:pt modelId="{597E584D-C1B1-4434-8C74-F326B29B0C5D}" type="pres">
      <dgm:prSet presAssocID="{2A17611E-EB3E-4979-B8DB-8D41D0023FF0}" presName="spacer" presStyleCnt="0"/>
      <dgm:spPr/>
    </dgm:pt>
    <dgm:pt modelId="{CDB6330E-44FC-4BCA-AFA1-6FA1F38685D6}" type="pres">
      <dgm:prSet presAssocID="{A4D5A0B2-DAC9-45A0-8F62-3C1540FD23E6}" presName="parentText" presStyleLbl="node1" presStyleIdx="2" presStyleCnt="5">
        <dgm:presLayoutVars>
          <dgm:chMax val="0"/>
          <dgm:bulletEnabled val="1"/>
        </dgm:presLayoutVars>
      </dgm:prSet>
      <dgm:spPr/>
    </dgm:pt>
    <dgm:pt modelId="{21E20E5D-CF17-4DDB-896C-7F5FF16AA0A7}" type="pres">
      <dgm:prSet presAssocID="{9D0D6E28-FA99-4877-935D-E045672EE9EF}" presName="spacer" presStyleCnt="0"/>
      <dgm:spPr/>
    </dgm:pt>
    <dgm:pt modelId="{3A36D4D6-6D79-45B8-8E7B-7D43AA5B495B}" type="pres">
      <dgm:prSet presAssocID="{411D4A2F-9593-4447-B97D-E5F712D4CC4A}" presName="parentText" presStyleLbl="node1" presStyleIdx="3" presStyleCnt="5">
        <dgm:presLayoutVars>
          <dgm:chMax val="0"/>
          <dgm:bulletEnabled val="1"/>
        </dgm:presLayoutVars>
      </dgm:prSet>
      <dgm:spPr/>
    </dgm:pt>
    <dgm:pt modelId="{9DB298CF-C73B-4CC0-B74B-0A00506A38FC}" type="pres">
      <dgm:prSet presAssocID="{379E08AD-2580-44BE-AAE0-86207FCB9F70}" presName="spacer" presStyleCnt="0"/>
      <dgm:spPr/>
    </dgm:pt>
    <dgm:pt modelId="{FBE9DB35-E9CA-4541-B756-6A5FBDB346B1}" type="pres">
      <dgm:prSet presAssocID="{81CC11AE-32F5-480A-8978-D90267B4DD07}" presName="parentText" presStyleLbl="node1" presStyleIdx="4" presStyleCnt="5">
        <dgm:presLayoutVars>
          <dgm:chMax val="0"/>
          <dgm:bulletEnabled val="1"/>
        </dgm:presLayoutVars>
      </dgm:prSet>
      <dgm:spPr/>
    </dgm:pt>
  </dgm:ptLst>
  <dgm:cxnLst>
    <dgm:cxn modelId="{3B070C14-C9DD-42E4-B401-90359CA19944}" type="presOf" srcId="{A4D5A0B2-DAC9-45A0-8F62-3C1540FD23E6}" destId="{CDB6330E-44FC-4BCA-AFA1-6FA1F38685D6}" srcOrd="0" destOrd="0" presId="urn:microsoft.com/office/officeart/2005/8/layout/vList2"/>
    <dgm:cxn modelId="{B0483F38-6022-4A1F-B380-897A6EBDD87D}" type="presOf" srcId="{81CC11AE-32F5-480A-8978-D90267B4DD07}" destId="{FBE9DB35-E9CA-4541-B756-6A5FBDB346B1}" srcOrd="0" destOrd="0" presId="urn:microsoft.com/office/officeart/2005/8/layout/vList2"/>
    <dgm:cxn modelId="{EB580839-4196-4DAC-89D0-8CC704348352}" type="presOf" srcId="{E485123A-4548-47C4-B95D-7218171A39C4}" destId="{50704522-DFB1-4A96-B6AF-52F553F88FE0}" srcOrd="0" destOrd="0" presId="urn:microsoft.com/office/officeart/2005/8/layout/vList2"/>
    <dgm:cxn modelId="{A51C1641-D232-4EB3-BCA3-16DF8A22D3EA}" type="presOf" srcId="{FE5F10CD-2A8F-426A-BF04-1450004AB35A}" destId="{19AE50D1-A7C7-4A14-8DEC-254E5E31E699}" srcOrd="0" destOrd="0" presId="urn:microsoft.com/office/officeart/2005/8/layout/vList2"/>
    <dgm:cxn modelId="{FBBF4743-33B2-4574-8340-B61738A9957B}" srcId="{FE5F10CD-2A8F-426A-BF04-1450004AB35A}" destId="{E485123A-4548-47C4-B95D-7218171A39C4}" srcOrd="1" destOrd="0" parTransId="{007CC256-8762-4E58-8D93-10C8E111C1E8}" sibTransId="{2A17611E-EB3E-4979-B8DB-8D41D0023FF0}"/>
    <dgm:cxn modelId="{0822E948-F04B-493C-958E-167E5E5F6714}" type="presOf" srcId="{A2D97128-67BB-44BB-AF2B-CB02DC85E162}" destId="{9F94F064-84CC-48CF-B182-D79E2FD9E29B}" srcOrd="0" destOrd="0" presId="urn:microsoft.com/office/officeart/2005/8/layout/vList2"/>
    <dgm:cxn modelId="{7484C953-EC10-403C-AFCC-32706FC6A7C5}" type="presOf" srcId="{411D4A2F-9593-4447-B97D-E5F712D4CC4A}" destId="{3A36D4D6-6D79-45B8-8E7B-7D43AA5B495B}" srcOrd="0" destOrd="0" presId="urn:microsoft.com/office/officeart/2005/8/layout/vList2"/>
    <dgm:cxn modelId="{DCA5E38B-A302-43BC-BAA8-DCBB5254FA5B}" srcId="{FE5F10CD-2A8F-426A-BF04-1450004AB35A}" destId="{A2D97128-67BB-44BB-AF2B-CB02DC85E162}" srcOrd="0" destOrd="0" parTransId="{61477D2D-A896-4FB8-8746-709983493B0F}" sibTransId="{D992C02A-1086-41DA-A29F-BE740EDA29C5}"/>
    <dgm:cxn modelId="{A756A491-6869-4E0F-97CA-FF4162805B3B}" srcId="{FE5F10CD-2A8F-426A-BF04-1450004AB35A}" destId="{A4D5A0B2-DAC9-45A0-8F62-3C1540FD23E6}" srcOrd="2" destOrd="0" parTransId="{7EB4A0FE-C4E6-45B9-B673-2E8728D59D00}" sibTransId="{9D0D6E28-FA99-4877-935D-E045672EE9EF}"/>
    <dgm:cxn modelId="{9CAEDAB6-9AB1-42BE-B736-F87431BEE4FB}" srcId="{FE5F10CD-2A8F-426A-BF04-1450004AB35A}" destId="{81CC11AE-32F5-480A-8978-D90267B4DD07}" srcOrd="4" destOrd="0" parTransId="{772019CA-9F77-4762-A9CB-CFC9B95831CB}" sibTransId="{ADD2638F-B35E-424E-8520-2E1E70122497}"/>
    <dgm:cxn modelId="{8252F1E8-2E5D-4503-84ED-6BB009413CC6}" srcId="{FE5F10CD-2A8F-426A-BF04-1450004AB35A}" destId="{411D4A2F-9593-4447-B97D-E5F712D4CC4A}" srcOrd="3" destOrd="0" parTransId="{1D90B635-53D2-465D-8FC5-FC3D0BDCD952}" sibTransId="{379E08AD-2580-44BE-AAE0-86207FCB9F70}"/>
    <dgm:cxn modelId="{790D4127-0418-4711-9AC3-74C3DA7763EC}" type="presParOf" srcId="{19AE50D1-A7C7-4A14-8DEC-254E5E31E699}" destId="{9F94F064-84CC-48CF-B182-D79E2FD9E29B}" srcOrd="0" destOrd="0" presId="urn:microsoft.com/office/officeart/2005/8/layout/vList2"/>
    <dgm:cxn modelId="{4C479397-EB67-4DAE-936D-755DACAB8335}" type="presParOf" srcId="{19AE50D1-A7C7-4A14-8DEC-254E5E31E699}" destId="{8C7F74BE-048F-4433-807C-685CC6C06B8D}" srcOrd="1" destOrd="0" presId="urn:microsoft.com/office/officeart/2005/8/layout/vList2"/>
    <dgm:cxn modelId="{C4A7E875-2E2F-493F-942D-1D45C79F35F1}" type="presParOf" srcId="{19AE50D1-A7C7-4A14-8DEC-254E5E31E699}" destId="{50704522-DFB1-4A96-B6AF-52F553F88FE0}" srcOrd="2" destOrd="0" presId="urn:microsoft.com/office/officeart/2005/8/layout/vList2"/>
    <dgm:cxn modelId="{C86618AD-1859-4146-AC7D-9807B06CD30F}" type="presParOf" srcId="{19AE50D1-A7C7-4A14-8DEC-254E5E31E699}" destId="{597E584D-C1B1-4434-8C74-F326B29B0C5D}" srcOrd="3" destOrd="0" presId="urn:microsoft.com/office/officeart/2005/8/layout/vList2"/>
    <dgm:cxn modelId="{A2ED7599-3087-466C-9204-ED0BE1A6375A}" type="presParOf" srcId="{19AE50D1-A7C7-4A14-8DEC-254E5E31E699}" destId="{CDB6330E-44FC-4BCA-AFA1-6FA1F38685D6}" srcOrd="4" destOrd="0" presId="urn:microsoft.com/office/officeart/2005/8/layout/vList2"/>
    <dgm:cxn modelId="{63143EC8-0772-434E-83F8-17BAE1809E1B}" type="presParOf" srcId="{19AE50D1-A7C7-4A14-8DEC-254E5E31E699}" destId="{21E20E5D-CF17-4DDB-896C-7F5FF16AA0A7}" srcOrd="5" destOrd="0" presId="urn:microsoft.com/office/officeart/2005/8/layout/vList2"/>
    <dgm:cxn modelId="{13E8E8B0-A938-4264-9F2D-D8BD5D5D3C2A}" type="presParOf" srcId="{19AE50D1-A7C7-4A14-8DEC-254E5E31E699}" destId="{3A36D4D6-6D79-45B8-8E7B-7D43AA5B495B}" srcOrd="6" destOrd="0" presId="urn:microsoft.com/office/officeart/2005/8/layout/vList2"/>
    <dgm:cxn modelId="{9798C341-4CC3-4AEC-B02D-D4CF6F916ADB}" type="presParOf" srcId="{19AE50D1-A7C7-4A14-8DEC-254E5E31E699}" destId="{9DB298CF-C73B-4CC0-B74B-0A00506A38FC}" srcOrd="7" destOrd="0" presId="urn:microsoft.com/office/officeart/2005/8/layout/vList2"/>
    <dgm:cxn modelId="{15F9E5DA-4877-4874-B4B3-736E67AE36D7}" type="presParOf" srcId="{19AE50D1-A7C7-4A14-8DEC-254E5E31E699}" destId="{FBE9DB35-E9CA-4541-B756-6A5FBDB346B1}"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0E2309-1532-470D-A309-7C1587F71830}">
      <dsp:nvSpPr>
        <dsp:cNvPr id="0" name=""/>
        <dsp:cNvSpPr/>
      </dsp:nvSpPr>
      <dsp:spPr>
        <a:xfrm>
          <a:off x="0" y="4353"/>
          <a:ext cx="6269038" cy="92723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BF8A71-1795-43AC-A217-D0DDD347202E}">
      <dsp:nvSpPr>
        <dsp:cNvPr id="0" name=""/>
        <dsp:cNvSpPr/>
      </dsp:nvSpPr>
      <dsp:spPr>
        <a:xfrm>
          <a:off x="280489" y="212981"/>
          <a:ext cx="509980" cy="5099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CDD84AB-4848-471A-897E-5C3425913FA4}">
      <dsp:nvSpPr>
        <dsp:cNvPr id="0" name=""/>
        <dsp:cNvSpPr/>
      </dsp:nvSpPr>
      <dsp:spPr>
        <a:xfrm>
          <a:off x="1070958" y="4353"/>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755650">
            <a:lnSpc>
              <a:spcPct val="100000"/>
            </a:lnSpc>
            <a:spcBef>
              <a:spcPct val="0"/>
            </a:spcBef>
            <a:spcAft>
              <a:spcPct val="35000"/>
            </a:spcAft>
            <a:buNone/>
          </a:pPr>
          <a:r>
            <a:rPr lang="en-US" sz="1700" kern="1200"/>
            <a:t>Specific: focused on achieving an event goal or, if no goals have been developed, </a:t>
          </a:r>
          <a:r>
            <a:rPr lang="en-GB" sz="1700" kern="1200"/>
            <a:t>its purpose</a:t>
          </a:r>
          <a:endParaRPr lang="en-US" sz="1700" kern="1200"/>
        </a:p>
      </dsp:txBody>
      <dsp:txXfrm>
        <a:off x="1070958" y="4353"/>
        <a:ext cx="5198079" cy="927236"/>
      </dsp:txXfrm>
    </dsp:sp>
    <dsp:sp modelId="{0F6D2D25-0A65-49AF-9B4D-4958C9586D00}">
      <dsp:nvSpPr>
        <dsp:cNvPr id="0" name=""/>
        <dsp:cNvSpPr/>
      </dsp:nvSpPr>
      <dsp:spPr>
        <a:xfrm>
          <a:off x="0" y="1163398"/>
          <a:ext cx="6269038" cy="92723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9D8667-FFE7-4408-96F3-47C34DA9C956}">
      <dsp:nvSpPr>
        <dsp:cNvPr id="0" name=""/>
        <dsp:cNvSpPr/>
      </dsp:nvSpPr>
      <dsp:spPr>
        <a:xfrm>
          <a:off x="280489" y="1372026"/>
          <a:ext cx="509980" cy="5099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3BABE5C-159F-46A5-859C-F1FF83D65218}">
      <dsp:nvSpPr>
        <dsp:cNvPr id="0" name=""/>
        <dsp:cNvSpPr/>
      </dsp:nvSpPr>
      <dsp:spPr>
        <a:xfrm>
          <a:off x="1070958" y="1163398"/>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755650">
            <a:lnSpc>
              <a:spcPct val="100000"/>
            </a:lnSpc>
            <a:spcBef>
              <a:spcPct val="0"/>
            </a:spcBef>
            <a:spcAft>
              <a:spcPct val="35000"/>
            </a:spcAft>
            <a:buNone/>
          </a:pPr>
          <a:r>
            <a:rPr lang="en-US" sz="1700" kern="1200"/>
            <a:t>Measurable: expressed in a way that is quantifiable</a:t>
          </a:r>
        </a:p>
      </dsp:txBody>
      <dsp:txXfrm>
        <a:off x="1070958" y="1163398"/>
        <a:ext cx="5198079" cy="927236"/>
      </dsp:txXfrm>
    </dsp:sp>
    <dsp:sp modelId="{676A1070-9F39-4F31-8FCF-9CE37E0D4A1F}">
      <dsp:nvSpPr>
        <dsp:cNvPr id="0" name=""/>
        <dsp:cNvSpPr/>
      </dsp:nvSpPr>
      <dsp:spPr>
        <a:xfrm>
          <a:off x="0" y="2198880"/>
          <a:ext cx="6269038" cy="92723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82A57E-B56C-4264-A6C2-B70C8B8253C9}">
      <dsp:nvSpPr>
        <dsp:cNvPr id="0" name=""/>
        <dsp:cNvSpPr/>
      </dsp:nvSpPr>
      <dsp:spPr>
        <a:xfrm>
          <a:off x="280489" y="2531072"/>
          <a:ext cx="509980" cy="5099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0293C1-9469-4F2F-A738-9DDFFF461228}">
      <dsp:nvSpPr>
        <dsp:cNvPr id="0" name=""/>
        <dsp:cNvSpPr/>
      </dsp:nvSpPr>
      <dsp:spPr>
        <a:xfrm>
          <a:off x="1070958" y="2322444"/>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755650">
            <a:lnSpc>
              <a:spcPct val="100000"/>
            </a:lnSpc>
            <a:spcBef>
              <a:spcPct val="0"/>
            </a:spcBef>
            <a:spcAft>
              <a:spcPct val="35000"/>
            </a:spcAft>
            <a:buNone/>
          </a:pPr>
          <a:r>
            <a:rPr lang="en-US" sz="1700" kern="1200"/>
            <a:t>Agreeable: agreed on by those responsible for achieving them</a:t>
          </a:r>
        </a:p>
      </dsp:txBody>
      <dsp:txXfrm>
        <a:off x="1070958" y="2322444"/>
        <a:ext cx="5198079" cy="927236"/>
      </dsp:txXfrm>
    </dsp:sp>
    <dsp:sp modelId="{A5AEBDE4-FE70-4F54-B5DC-83A71D246D35}">
      <dsp:nvSpPr>
        <dsp:cNvPr id="0" name=""/>
        <dsp:cNvSpPr/>
      </dsp:nvSpPr>
      <dsp:spPr>
        <a:xfrm>
          <a:off x="0" y="3481489"/>
          <a:ext cx="6269038" cy="92723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2D56BF-7C8C-4836-AC9F-BF0B4F6CF015}">
      <dsp:nvSpPr>
        <dsp:cNvPr id="0" name=""/>
        <dsp:cNvSpPr/>
      </dsp:nvSpPr>
      <dsp:spPr>
        <a:xfrm>
          <a:off x="280489" y="3690118"/>
          <a:ext cx="509980" cy="50998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2B1F1D-7635-4222-8D40-0093AEC687EC}">
      <dsp:nvSpPr>
        <dsp:cNvPr id="0" name=""/>
        <dsp:cNvSpPr/>
      </dsp:nvSpPr>
      <dsp:spPr>
        <a:xfrm>
          <a:off x="1070958" y="3481489"/>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755650">
            <a:lnSpc>
              <a:spcPct val="100000"/>
            </a:lnSpc>
            <a:spcBef>
              <a:spcPct val="0"/>
            </a:spcBef>
            <a:spcAft>
              <a:spcPct val="35000"/>
            </a:spcAft>
            <a:buNone/>
          </a:pPr>
          <a:r>
            <a:rPr lang="en-US" sz="1700" kern="1200"/>
            <a:t>Realistic: in terms of the event organisation having the human, financial and physical resources to achieve them</a:t>
          </a:r>
        </a:p>
      </dsp:txBody>
      <dsp:txXfrm>
        <a:off x="1070958" y="3481489"/>
        <a:ext cx="5198079" cy="927236"/>
      </dsp:txXfrm>
    </dsp:sp>
    <dsp:sp modelId="{3A7F1F36-8C7F-4C69-8B70-1B27F72F3D88}">
      <dsp:nvSpPr>
        <dsp:cNvPr id="0" name=""/>
        <dsp:cNvSpPr/>
      </dsp:nvSpPr>
      <dsp:spPr>
        <a:xfrm>
          <a:off x="0" y="4640535"/>
          <a:ext cx="6269038" cy="92723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7B3AF2-712D-4EF5-989C-5ED775C3DA8B}">
      <dsp:nvSpPr>
        <dsp:cNvPr id="0" name=""/>
        <dsp:cNvSpPr/>
      </dsp:nvSpPr>
      <dsp:spPr>
        <a:xfrm>
          <a:off x="280489" y="4849163"/>
          <a:ext cx="509980" cy="50998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2D1AC3-2784-413C-A6E2-A1E9DE1520D2}">
      <dsp:nvSpPr>
        <dsp:cNvPr id="0" name=""/>
        <dsp:cNvSpPr/>
      </dsp:nvSpPr>
      <dsp:spPr>
        <a:xfrm>
          <a:off x="1070958" y="4640535"/>
          <a:ext cx="5198079" cy="9272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133" tIns="98133" rIns="98133" bIns="98133" numCol="1" spcCol="1270" anchor="ctr" anchorCtr="0">
          <a:noAutofit/>
        </a:bodyPr>
        <a:lstStyle/>
        <a:p>
          <a:pPr marL="0" lvl="0" indent="0" algn="l" defTabSz="755650">
            <a:lnSpc>
              <a:spcPct val="100000"/>
            </a:lnSpc>
            <a:spcBef>
              <a:spcPct val="0"/>
            </a:spcBef>
            <a:spcAft>
              <a:spcPct val="35000"/>
            </a:spcAft>
            <a:buNone/>
          </a:pPr>
          <a:r>
            <a:rPr lang="en-US" sz="1700" kern="1200"/>
            <a:t>Time specific: to be achieved by a particular time</a:t>
          </a:r>
        </a:p>
      </dsp:txBody>
      <dsp:txXfrm>
        <a:off x="1070958" y="4640535"/>
        <a:ext cx="5198079" cy="9272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94F064-84CC-48CF-B182-D79E2FD9E29B}">
      <dsp:nvSpPr>
        <dsp:cNvPr id="0" name=""/>
        <dsp:cNvSpPr/>
      </dsp:nvSpPr>
      <dsp:spPr>
        <a:xfrm>
          <a:off x="0" y="517778"/>
          <a:ext cx="6263640" cy="8154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AU" sz="3400" b="1" kern="1200"/>
            <a:t>Strategic plan</a:t>
          </a:r>
          <a:endParaRPr lang="en-US" sz="3400" kern="1200"/>
        </a:p>
      </dsp:txBody>
      <dsp:txXfrm>
        <a:off x="39809" y="557587"/>
        <a:ext cx="6184022" cy="735872"/>
      </dsp:txXfrm>
    </dsp:sp>
    <dsp:sp modelId="{50704522-DFB1-4A96-B6AF-52F553F88FE0}">
      <dsp:nvSpPr>
        <dsp:cNvPr id="0" name=""/>
        <dsp:cNvSpPr/>
      </dsp:nvSpPr>
      <dsp:spPr>
        <a:xfrm>
          <a:off x="0" y="1431188"/>
          <a:ext cx="6263640" cy="815490"/>
        </a:xfrm>
        <a:prstGeom prst="round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AU" sz="3400" kern="1200"/>
            <a:t>Situation analysis</a:t>
          </a:r>
          <a:endParaRPr lang="en-US" sz="3400" kern="1200"/>
        </a:p>
      </dsp:txBody>
      <dsp:txXfrm>
        <a:off x="39809" y="1470997"/>
        <a:ext cx="6184022" cy="735872"/>
      </dsp:txXfrm>
    </dsp:sp>
    <dsp:sp modelId="{CDB6330E-44FC-4BCA-AFA1-6FA1F38685D6}">
      <dsp:nvSpPr>
        <dsp:cNvPr id="0" name=""/>
        <dsp:cNvSpPr/>
      </dsp:nvSpPr>
      <dsp:spPr>
        <a:xfrm>
          <a:off x="0" y="2344598"/>
          <a:ext cx="6263640" cy="815490"/>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AU" sz="3400" kern="1200"/>
            <a:t>Identification of strategy options</a:t>
          </a:r>
          <a:endParaRPr lang="en-US" sz="3400" kern="1200"/>
        </a:p>
      </dsp:txBody>
      <dsp:txXfrm>
        <a:off x="39809" y="2384407"/>
        <a:ext cx="6184022" cy="735872"/>
      </dsp:txXfrm>
    </dsp:sp>
    <dsp:sp modelId="{3A36D4D6-6D79-45B8-8E7B-7D43AA5B495B}">
      <dsp:nvSpPr>
        <dsp:cNvPr id="0" name=""/>
        <dsp:cNvSpPr/>
      </dsp:nvSpPr>
      <dsp:spPr>
        <a:xfrm>
          <a:off x="0" y="3258008"/>
          <a:ext cx="6263640" cy="815490"/>
        </a:xfrm>
        <a:prstGeom prst="round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AU" sz="3400" kern="1200"/>
            <a:t>Strategy evaluation and selection</a:t>
          </a:r>
          <a:endParaRPr lang="en-US" sz="3400" kern="1200"/>
        </a:p>
      </dsp:txBody>
      <dsp:txXfrm>
        <a:off x="39809" y="3297817"/>
        <a:ext cx="6184022" cy="735872"/>
      </dsp:txXfrm>
    </dsp:sp>
    <dsp:sp modelId="{FBE9DB35-E9CA-4541-B756-6A5FBDB346B1}">
      <dsp:nvSpPr>
        <dsp:cNvPr id="0" name=""/>
        <dsp:cNvSpPr/>
      </dsp:nvSpPr>
      <dsp:spPr>
        <a:xfrm>
          <a:off x="0" y="4171419"/>
          <a:ext cx="6263640" cy="81549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AU" sz="3400" kern="1200"/>
            <a:t>Operational planning</a:t>
          </a:r>
          <a:endParaRPr lang="en-US" sz="3400" kern="1200"/>
        </a:p>
      </dsp:txBody>
      <dsp:txXfrm>
        <a:off x="39809" y="4211228"/>
        <a:ext cx="6184022" cy="73587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1A014D-A9E1-44D6-B811-E24872F37545}" type="datetimeFigureOut">
              <a:rPr lang="en-GB" smtClean="0"/>
              <a:t>28/10/2025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69F537-772C-4EE9-BD56-1A92F6CD7933}" type="slidenum">
              <a:rPr lang="en-GB" smtClean="0"/>
              <a:t>‹#›</a:t>
            </a:fld>
            <a:endParaRPr lang="en-GB"/>
          </a:p>
        </p:txBody>
      </p:sp>
    </p:spTree>
    <p:extLst>
      <p:ext uri="{BB962C8B-B14F-4D97-AF65-F5344CB8AC3E}">
        <p14:creationId xmlns:p14="http://schemas.microsoft.com/office/powerpoint/2010/main" val="16317315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bbc.co.uk/news/world-43789527" TargetMode="External"/><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69F537-772C-4EE9-BD56-1A92F6CD7933}" type="slidenum">
              <a:rPr lang="en-GB" smtClean="0"/>
              <a:t>1</a:t>
            </a:fld>
            <a:endParaRPr lang="en-GB"/>
          </a:p>
        </p:txBody>
      </p:sp>
    </p:spTree>
    <p:extLst>
      <p:ext uri="{BB962C8B-B14F-4D97-AF65-F5344CB8AC3E}">
        <p14:creationId xmlns:p14="http://schemas.microsoft.com/office/powerpoint/2010/main" val="33042978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C44E4CA7-7D3A-40E2-B01E-F76AC01DD0A6}" type="slidenum">
              <a:rPr lang="en-GB" smtClean="0"/>
              <a:t>16</a:t>
            </a:fld>
            <a:endParaRPr lang="en-GB"/>
          </a:p>
        </p:txBody>
      </p:sp>
    </p:spTree>
    <p:extLst>
      <p:ext uri="{BB962C8B-B14F-4D97-AF65-F5344CB8AC3E}">
        <p14:creationId xmlns:p14="http://schemas.microsoft.com/office/powerpoint/2010/main" val="24700934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When approaching this section of your Situational analysis section of SOSTAC it is useful to consider the 5C’s</a:t>
            </a:r>
          </a:p>
          <a:p>
            <a:endParaRPr lang="en-GB"/>
          </a:p>
          <a:p>
            <a:r>
              <a:rPr lang="en-GB"/>
              <a:t>This is internal and external, today we look at the first two,</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9476537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EE525F19-5284-4F97-8C54-16AC0FA31F13}"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6566835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F69F537-772C-4EE9-BD56-1A92F6CD7933}" type="slidenum">
              <a:rPr lang="en-GB" smtClean="0"/>
              <a:t>40</a:t>
            </a:fld>
            <a:endParaRPr lang="en-GB"/>
          </a:p>
        </p:txBody>
      </p:sp>
    </p:spTree>
    <p:extLst>
      <p:ext uri="{BB962C8B-B14F-4D97-AF65-F5344CB8AC3E}">
        <p14:creationId xmlns:p14="http://schemas.microsoft.com/office/powerpoint/2010/main" val="32496352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Turning carbon dioxide into rock - forever - BBC News</a:t>
            </a:r>
            <a:r>
              <a:rPr lang="en-GB" dirty="0"/>
              <a:t> </a:t>
            </a:r>
          </a:p>
          <a:p>
            <a:endParaRPr lang="en-GB" dirty="0"/>
          </a:p>
        </p:txBody>
      </p:sp>
      <p:sp>
        <p:nvSpPr>
          <p:cNvPr id="4" name="Slide Number Placeholder 3"/>
          <p:cNvSpPr>
            <a:spLocks noGrp="1"/>
          </p:cNvSpPr>
          <p:nvPr>
            <p:ph type="sldNum" sz="quarter" idx="5"/>
          </p:nvPr>
        </p:nvSpPr>
        <p:spPr/>
        <p:txBody>
          <a:bodyPr/>
          <a:lstStyle/>
          <a:p>
            <a:fld id="{EF69F537-772C-4EE9-BD56-1A92F6CD7933}" type="slidenum">
              <a:rPr lang="en-GB" smtClean="0"/>
              <a:t>52</a:t>
            </a:fld>
            <a:endParaRPr lang="en-GB"/>
          </a:p>
        </p:txBody>
      </p:sp>
    </p:spTree>
    <p:extLst>
      <p:ext uri="{BB962C8B-B14F-4D97-AF65-F5344CB8AC3E}">
        <p14:creationId xmlns:p14="http://schemas.microsoft.com/office/powerpoint/2010/main" val="166372060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961439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Title and Content">
    <p:spTree>
      <p:nvGrpSpPr>
        <p:cNvPr id="1" name=""/>
        <p:cNvGrpSpPr/>
        <p:nvPr/>
      </p:nvGrpSpPr>
      <p:grpSpPr>
        <a:xfrm>
          <a:off x="0" y="0"/>
          <a:ext cx="0" cy="0"/>
          <a:chOff x="0" y="0"/>
          <a:chExt cx="0" cy="0"/>
        </a:xfrm>
      </p:grpSpPr>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143868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0F33CB8-271F-4813-8DA2-BC1E5C97913E}" type="datetimeFigureOut">
              <a:rPr lang="en-GB" smtClean="0"/>
              <a:t>28/10/2025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42857963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0F33CB8-271F-4813-8DA2-BC1E5C97913E}" type="datetimeFigureOut">
              <a:rPr lang="en-GB" smtClean="0"/>
              <a:t>28/10/2025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40531399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0F33CB8-271F-4813-8DA2-BC1E5C97913E}" type="datetimeFigureOut">
              <a:rPr lang="en-GB" smtClean="0"/>
              <a:t>28/10/2025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3435935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0F33CB8-271F-4813-8DA2-BC1E5C97913E}" type="datetimeFigureOut">
              <a:rPr lang="en-GB" smtClean="0"/>
              <a:t>28/10/2025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42816870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F33CB8-271F-4813-8DA2-BC1E5C97913E}" type="datetimeFigureOut">
              <a:rPr lang="en-GB" smtClean="0"/>
              <a:t>28/10/2025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19099720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0F33CB8-271F-4813-8DA2-BC1E5C97913E}" type="datetimeFigureOut">
              <a:rPr lang="en-GB" smtClean="0"/>
              <a:t>28/10/2025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25242502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0F33CB8-271F-4813-8DA2-BC1E5C97913E}" type="datetimeFigureOut">
              <a:rPr lang="en-GB" smtClean="0"/>
              <a:t>28/10/2025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1291997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0F33CB8-271F-4813-8DA2-BC1E5C97913E}" type="datetimeFigureOut">
              <a:rPr lang="en-GB" smtClean="0"/>
              <a:t>28/10/2025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216308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0F33CB8-271F-4813-8DA2-BC1E5C97913E}" type="datetimeFigureOut">
              <a:rPr lang="en-GB" smtClean="0"/>
              <a:t>28/10/2025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12080091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40E5B6-B253-65D0-6917-0B0D04E7FE8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9E96DF5-D51E-F16F-F44A-87C986C23B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9E4D812-859B-3C16-CE24-A3F49114F686}"/>
              </a:ext>
            </a:extLst>
          </p:cNvPr>
          <p:cNvSpPr>
            <a:spLocks noGrp="1"/>
          </p:cNvSpPr>
          <p:nvPr>
            <p:ph type="dt" sz="half" idx="10"/>
          </p:nvPr>
        </p:nvSpPr>
        <p:spPr/>
        <p:txBody>
          <a:bodyPr/>
          <a:lstStyle/>
          <a:p>
            <a:fld id="{50F33CB8-271F-4813-8DA2-BC1E5C97913E}" type="datetimeFigureOut">
              <a:rPr lang="en-GB" smtClean="0"/>
              <a:t>28/10/2025</a:t>
            </a:fld>
            <a:endParaRPr lang="en-GB"/>
          </a:p>
        </p:txBody>
      </p:sp>
      <p:sp>
        <p:nvSpPr>
          <p:cNvPr id="5" name="Footer Placeholder 4">
            <a:extLst>
              <a:ext uri="{FF2B5EF4-FFF2-40B4-BE49-F238E27FC236}">
                <a16:creationId xmlns:a16="http://schemas.microsoft.com/office/drawing/2014/main" id="{86457A11-2954-1614-9C48-8F6CD7D436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2487485-200E-995E-2EEF-5AFC96543F45}"/>
              </a:ext>
            </a:extLst>
          </p:cNvPr>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37475137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21B4E2-953D-4826-74B1-F4BA60BBBB2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75E2D7B-E994-B856-7FE1-2A0C2602807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1D4FE9-DEBA-9688-F0C2-DEA44BC2624F}"/>
              </a:ext>
            </a:extLst>
          </p:cNvPr>
          <p:cNvSpPr>
            <a:spLocks noGrp="1"/>
          </p:cNvSpPr>
          <p:nvPr>
            <p:ph type="dt" sz="half" idx="10"/>
          </p:nvPr>
        </p:nvSpPr>
        <p:spPr/>
        <p:txBody>
          <a:bodyPr/>
          <a:lstStyle/>
          <a:p>
            <a:fld id="{50F33CB8-271F-4813-8DA2-BC1E5C97913E}" type="datetimeFigureOut">
              <a:rPr lang="en-GB" smtClean="0"/>
              <a:t>28/10/2025</a:t>
            </a:fld>
            <a:endParaRPr lang="en-GB"/>
          </a:p>
        </p:txBody>
      </p:sp>
      <p:sp>
        <p:nvSpPr>
          <p:cNvPr id="5" name="Footer Placeholder 4">
            <a:extLst>
              <a:ext uri="{FF2B5EF4-FFF2-40B4-BE49-F238E27FC236}">
                <a16:creationId xmlns:a16="http://schemas.microsoft.com/office/drawing/2014/main" id="{133599DF-164D-3DEA-88B3-351B1A9FDD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593E260-9EEE-16BA-348E-255C660337CC}"/>
              </a:ext>
            </a:extLst>
          </p:cNvPr>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2023930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Tree>
    <p:extLst>
      <p:ext uri="{BB962C8B-B14F-4D97-AF65-F5344CB8AC3E}">
        <p14:creationId xmlns:p14="http://schemas.microsoft.com/office/powerpoint/2010/main" val="17191054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5151727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2513014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28490026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5338240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0363550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F33CB8-271F-4813-8DA2-BC1E5C97913E}" type="datetimeFigureOut">
              <a:rPr lang="en-GB" smtClean="0"/>
              <a:t>28/10/2025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112869064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9835822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1552570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16.xml"/><Relationship Id="rId7" Type="http://schemas.openxmlformats.org/officeDocument/2006/relationships/slideLayout" Target="../slideLayouts/slideLayout20.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5" Type="http://schemas.openxmlformats.org/officeDocument/2006/relationships/slideLayout" Target="../slideLayouts/slideLayout18.xml"/><Relationship Id="rId4" Type="http://schemas.openxmlformats.org/officeDocument/2006/relationships/slideLayout" Target="../slideLayouts/slideLayout17.xml"/><Relationship Id="rId9"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22.xml"/><Relationship Id="rId1" Type="http://schemas.openxmlformats.org/officeDocument/2006/relationships/slideLayout" Target="../slideLayouts/slideLayout21.xml"/><Relationship Id="rId4"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F33CB8-271F-4813-8DA2-BC1E5C97913E}" type="datetimeFigureOut">
              <a:rPr lang="en-GB" smtClean="0"/>
              <a:t>28/10/2025</a:t>
            </a:fld>
            <a:endParaRPr lang="en-GB"/>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47A2D63-CCC9-44F0-B0C1-FDA5EF161E86}" type="slidenum">
              <a:rPr lang="en-GB" smtClean="0"/>
              <a:t>‹#›</a:t>
            </a:fld>
            <a:endParaRPr lang="en-GB"/>
          </a:p>
        </p:txBody>
      </p:sp>
      <p:pic>
        <p:nvPicPr>
          <p:cNvPr id="7" name="Picture 6"/>
          <p:cNvPicPr>
            <a:picLocks noChangeAspect="1"/>
          </p:cNvPicPr>
          <p:nvPr/>
        </p:nvPicPr>
        <p:blipFill>
          <a:blip r:embed="rId15">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2956497539"/>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 id="2147483710" r:id="rId12"/>
    <p:sldLayoutId id="214748371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10/28/2025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3760644826"/>
      </p:ext>
    </p:extLst>
  </p:cSld>
  <p:clrMap bg1="lt1" tx1="dk1" bg2="lt2" tx2="dk2" accent1="accent1" accent2="accent2" accent3="accent3" accent4="accent4" accent5="accent5" accent6="accent6" hlink="hlink" folHlink="folHlink"/>
  <p:sldLayoutIdLst>
    <p:sldLayoutId id="2147483713" r:id="rId1"/>
    <p:sldLayoutId id="2147483714" r:id="rId2"/>
    <p:sldLayoutId id="2147483715" r:id="rId3"/>
    <p:sldLayoutId id="2147483716" r:id="rId4"/>
    <p:sldLayoutId id="2147483717" r:id="rId5"/>
    <p:sldLayoutId id="2147483718" r:id="rId6"/>
    <p:sldLayoutId id="214748372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634003778"/>
      </p:ext>
    </p:extLst>
  </p:cSld>
  <p:clrMap bg1="lt1" tx1="dk1" bg2="lt2" tx2="dk2" accent1="accent1" accent2="accent2" accent3="accent3" accent4="accent4" accent5="accent5" accent6="accent6" hlink="hlink" folHlink="folHlink"/>
  <p:sldLayoutIdLst>
    <p:sldLayoutId id="2147483720" r:id="rId1"/>
    <p:sldLayoutId id="214748372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1.xml"/><Relationship Id="rId1" Type="http://schemas.openxmlformats.org/officeDocument/2006/relationships/slideLayout" Target="../slideLayouts/slideLayout16.xml"/><Relationship Id="rId4" Type="http://schemas.openxmlformats.org/officeDocument/2006/relationships/hyperlink" Target="https://www.pxfuel.com/en/free-photo-efksl"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greeneducation4all.com/projects/sustainability/" TargetMode="External"/><Relationship Id="rId2" Type="http://schemas.openxmlformats.org/officeDocument/2006/relationships/image" Target="../media/image6.jpg"/><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3" Type="http://schemas.openxmlformats.org/officeDocument/2006/relationships/hyperlink" Target="https://www.manveerchawla.com/posts/managing-risks-as-an-engineering-manager/" TargetMode="External"/><Relationship Id="rId2" Type="http://schemas.openxmlformats.org/officeDocument/2006/relationships/image" Target="../media/image7.png"/><Relationship Id="rId1" Type="http://schemas.openxmlformats.org/officeDocument/2006/relationships/slideLayout" Target="../slideLayouts/slideLayout1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5.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15.xml"/><Relationship Id="rId4" Type="http://schemas.openxmlformats.org/officeDocument/2006/relationships/image" Target="../media/image13.png"/></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hyperlink" Target="https://www.glastonburyfestivals.co.uk/information/an-introduction-to-glastonbury-festival/the-festivals-objectives/" TargetMode="External"/><Relationship Id="rId1" Type="http://schemas.openxmlformats.org/officeDocument/2006/relationships/slideLayout" Target="../slideLayouts/slideLayout20.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s://www.majorevents.govt.nz/about/strategy/" TargetMode="Externa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8.xml"/></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15.xml"/></Relationships>
</file>

<file path=ppt/slides/_rels/slide2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5.xml"/></Relationships>
</file>

<file path=ppt/slides/_rels/slide26.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15.xml"/><Relationship Id="rId5" Type="http://schemas.openxmlformats.org/officeDocument/2006/relationships/image" Target="../media/image26.png"/><Relationship Id="rId4" Type="http://schemas.openxmlformats.org/officeDocument/2006/relationships/hyperlink" Target="https://www.ifea.com/" TargetMode="External"/></Relationships>
</file>

<file path=ppt/slides/_rels/slide3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27.png"/><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5.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6.xml"/></Relationships>
</file>

<file path=ppt/slides/_rels/slide3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35.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3.xml"/><Relationship Id="rId1" Type="http://schemas.openxmlformats.org/officeDocument/2006/relationships/slideLayout" Target="../slideLayouts/slideLayout15.xml"/><Relationship Id="rId4" Type="http://schemas.openxmlformats.org/officeDocument/2006/relationships/image" Target="../media/image41.png"/></Relationships>
</file>

<file path=ppt/slides/_rels/slide37.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notesSlide" Target="../notesSlides/notesSlide4.xml"/><Relationship Id="rId1" Type="http://schemas.openxmlformats.org/officeDocument/2006/relationships/slideLayout" Target="../slideLayouts/slideLayout16.xml"/><Relationship Id="rId4" Type="http://schemas.openxmlformats.org/officeDocument/2006/relationships/image" Target="../media/image43.png"/></Relationships>
</file>

<file path=ppt/slides/_rels/slide38.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6.xml"/></Relationships>
</file>

<file path=ppt/slides/_rels/slide3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41.xml.rels><?xml version="1.0" encoding="UTF-8" standalone="yes"?>
<Relationships xmlns="http://schemas.openxmlformats.org/package/2006/relationships"><Relationship Id="rId2" Type="http://schemas.openxmlformats.org/officeDocument/2006/relationships/image" Target="../media/image45.png"/><Relationship Id="rId1" Type="http://schemas.openxmlformats.org/officeDocument/2006/relationships/slideLayout" Target="../slideLayouts/slideLayout16.xml"/></Relationships>
</file>

<file path=ppt/slides/_rels/slide42.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16.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6.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6.xml"/></Relationships>
</file>

<file path=ppt/slides/_rels/slide47.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6.xml"/></Relationships>
</file>

<file path=ppt/slides/_rels/slide48.xml.rels><?xml version="1.0" encoding="UTF-8" standalone="yes"?>
<Relationships xmlns="http://schemas.openxmlformats.org/package/2006/relationships"><Relationship Id="rId2" Type="http://schemas.openxmlformats.org/officeDocument/2006/relationships/hyperlink" Target="https://www.exordo.com/blog/sustainable-event-ideas/" TargetMode="External"/><Relationship Id="rId1" Type="http://schemas.openxmlformats.org/officeDocument/2006/relationships/slideLayout" Target="../slideLayouts/slideLayout15.xml"/></Relationships>
</file>

<file path=ppt/slides/_rels/slide49.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6.xml"/></Relationships>
</file>

<file path=ppt/slides/_rels/slide50.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1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2.xml.rels><?xml version="1.0" encoding="UTF-8" standalone="yes"?>
<Relationships xmlns="http://schemas.openxmlformats.org/package/2006/relationships"><Relationship Id="rId3" Type="http://schemas.openxmlformats.org/officeDocument/2006/relationships/hyperlink" Target="https://ukcop26.org/" TargetMode="External"/><Relationship Id="rId2" Type="http://schemas.openxmlformats.org/officeDocument/2006/relationships/notesSlide" Target="../notesSlides/notesSlide6.xml"/><Relationship Id="rId1" Type="http://schemas.openxmlformats.org/officeDocument/2006/relationships/slideLayout" Target="../slideLayouts/slideLayout16.xml"/><Relationship Id="rId6" Type="http://schemas.openxmlformats.org/officeDocument/2006/relationships/hyperlink" Target="https://www.bbc.co.uk/news/world-asia-57018837" TargetMode="External"/><Relationship Id="rId5" Type="http://schemas.openxmlformats.org/officeDocument/2006/relationships/hyperlink" Target="https://www.msn.com/en-us/news/spain/obama-calls-for-action-at-cop26-climate-summit-we-are-nowhere-near-where-we-need-to-be-yet/vi-AAQseCh" TargetMode="External"/><Relationship Id="rId4" Type="http://schemas.openxmlformats.org/officeDocument/2006/relationships/hyperlink" Target="https://www.bbc.co.uk/news/science-environment-24021772" TargetMode="External"/></Relationships>
</file>

<file path=ppt/slides/_rels/slide53.xml.rels><?xml version="1.0" encoding="UTF-8" standalone="yes"?>
<Relationships xmlns="http://schemas.openxmlformats.org/package/2006/relationships"><Relationship Id="rId3" Type="http://schemas.openxmlformats.org/officeDocument/2006/relationships/hyperlink" Target="https://sdgs.un.org/goals" TargetMode="External"/><Relationship Id="rId2" Type="http://schemas.openxmlformats.org/officeDocument/2006/relationships/image" Target="../media/image51.png"/><Relationship Id="rId1" Type="http://schemas.openxmlformats.org/officeDocument/2006/relationships/slideLayout" Target="../slideLayouts/slideLayout16.xml"/></Relationships>
</file>

<file path=ppt/slides/_rels/slide54.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16.xml"/></Relationships>
</file>

<file path=ppt/slides/_rels/slide55.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slideLayout" Target="../slideLayouts/slideLayout15.xml"/><Relationship Id="rId1" Type="http://schemas.openxmlformats.org/officeDocument/2006/relationships/video" Target="https://www.youtube.com/embed/IobX_u1bvvc?feature=oembed" TargetMode="External"/></Relationships>
</file>

<file path=ppt/slides/_rels/slide56.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15.xml"/></Relationships>
</file>

<file path=ppt/slides/_rels/slide57.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hyperlink" Target="https://www.mci-group.com/news-and-insights/news/global/the-exhibition-industry-and-un-sdgs" TargetMode="External"/><Relationship Id="rId1" Type="http://schemas.openxmlformats.org/officeDocument/2006/relationships/slideLayout" Target="../slideLayouts/slideLayout15.xml"/></Relationships>
</file>

<file path=ppt/slides/_rels/slide58.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slideLayout" Target="../slideLayouts/slideLayout15.xml"/><Relationship Id="rId1" Type="http://schemas.openxmlformats.org/officeDocument/2006/relationships/video" Target="https://www.youtube.com/embed/izsLht0qOl8?feature=oembed" TargetMode="Externa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2.xml.rels><?xml version="1.0" encoding="UTF-8" standalone="yes"?>
<Relationships xmlns="http://schemas.openxmlformats.org/package/2006/relationships"><Relationship Id="rId3" Type="http://schemas.openxmlformats.org/officeDocument/2006/relationships/hyperlink" Target="https://freepngimg.com/png/15750-money-png-picture" TargetMode="External"/><Relationship Id="rId2" Type="http://schemas.openxmlformats.org/officeDocument/2006/relationships/image" Target="../media/image57.png"/><Relationship Id="rId1" Type="http://schemas.openxmlformats.org/officeDocument/2006/relationships/slideLayout" Target="../slideLayouts/slideLayout15.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64.xml.rels><?xml version="1.0" encoding="UTF-8" standalone="yes"?>
<Relationships xmlns="http://schemas.openxmlformats.org/package/2006/relationships"><Relationship Id="rId3" Type="http://schemas.openxmlformats.org/officeDocument/2006/relationships/hyperlink" Target="https://olympics.com/ioc/news/london-2012-s-sustainability-legacy-lives-on" TargetMode="External"/><Relationship Id="rId2" Type="http://schemas.openxmlformats.org/officeDocument/2006/relationships/hyperlink" Target="https://inhabitat.com/london-2012-the-greenest-olympic-games-in-history/london-2012-olympics-2/" TargetMode="External"/><Relationship Id="rId1" Type="http://schemas.openxmlformats.org/officeDocument/2006/relationships/slideLayout" Target="../slideLayouts/slideLayout15.xml"/><Relationship Id="rId5" Type="http://schemas.openxmlformats.org/officeDocument/2006/relationships/image" Target="../media/image58.png"/><Relationship Id="rId4" Type="http://schemas.openxmlformats.org/officeDocument/2006/relationships/hyperlink" Target="https://sdgs.un.org/partnerships" TargetMode="Externa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2CEA1-1DFD-44F2-BEC5-E65031679743}"/>
              </a:ext>
            </a:extLst>
          </p:cNvPr>
          <p:cNvSpPr>
            <a:spLocks noGrp="1"/>
          </p:cNvSpPr>
          <p:nvPr>
            <p:ph type="title"/>
          </p:nvPr>
        </p:nvSpPr>
        <p:spPr/>
        <p:txBody>
          <a:bodyPr anchor="ctr">
            <a:normAutofit/>
          </a:bodyPr>
          <a:lstStyle/>
          <a:p>
            <a:r>
              <a:rPr lang="en-GB" dirty="0"/>
              <a:t>Festivals Conventions and Events</a:t>
            </a:r>
            <a:br>
              <a:rPr lang="en-GB" dirty="0"/>
            </a:br>
            <a:endParaRPr lang="en-GB" dirty="0"/>
          </a:p>
        </p:txBody>
      </p:sp>
      <p:sp>
        <p:nvSpPr>
          <p:cNvPr id="3" name="Subtitle 2">
            <a:extLst>
              <a:ext uri="{FF2B5EF4-FFF2-40B4-BE49-F238E27FC236}">
                <a16:creationId xmlns:a16="http://schemas.microsoft.com/office/drawing/2014/main" id="{D824A78A-A41D-4996-B0E0-3F8D4535C9AC}"/>
              </a:ext>
            </a:extLst>
          </p:cNvPr>
          <p:cNvSpPr>
            <a:spLocks noGrp="1"/>
          </p:cNvSpPr>
          <p:nvPr>
            <p:ph sz="half" idx="1"/>
          </p:nvPr>
        </p:nvSpPr>
        <p:spPr/>
        <p:txBody>
          <a:bodyPr>
            <a:normAutofit/>
          </a:bodyPr>
          <a:lstStyle/>
          <a:p>
            <a:pPr>
              <a:spcAft>
                <a:spcPts val="1000"/>
              </a:spcAft>
            </a:pPr>
            <a:r>
              <a:rPr lang="en-GB" b="1" dirty="0">
                <a:effectLst/>
              </a:rPr>
              <a:t>BMTP6017</a:t>
            </a:r>
          </a:p>
          <a:p>
            <a:pPr>
              <a:spcAft>
                <a:spcPts val="1000"/>
              </a:spcAft>
            </a:pPr>
            <a:r>
              <a:rPr lang="en-GB" b="1" dirty="0"/>
              <a:t>Week 5</a:t>
            </a:r>
            <a:endParaRPr lang="en-GB" dirty="0">
              <a:effectLst/>
            </a:endParaRPr>
          </a:p>
          <a:p>
            <a:endParaRPr lang="en-GB" dirty="0"/>
          </a:p>
        </p:txBody>
      </p:sp>
      <p:pic>
        <p:nvPicPr>
          <p:cNvPr id="5" name="Picture 4" descr="A picture containing fruit, kiwi&#10;&#10;Description automatically generated">
            <a:extLst>
              <a:ext uri="{FF2B5EF4-FFF2-40B4-BE49-F238E27FC236}">
                <a16:creationId xmlns:a16="http://schemas.microsoft.com/office/drawing/2014/main" id="{FF585A8A-26AE-9935-7EB7-7570AB29E9F0}"/>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1191" r="9322" b="-1"/>
          <a:stretch/>
        </p:blipFill>
        <p:spPr>
          <a:xfrm>
            <a:off x="6568356" y="1027906"/>
            <a:ext cx="5181600" cy="4351338"/>
          </a:xfrm>
          <a:prstGeom prst="rect">
            <a:avLst/>
          </a:prstGeom>
          <a:noFill/>
          <a:effectLst/>
        </p:spPr>
      </p:pic>
    </p:spTree>
    <p:extLst>
      <p:ext uri="{BB962C8B-B14F-4D97-AF65-F5344CB8AC3E}">
        <p14:creationId xmlns:p14="http://schemas.microsoft.com/office/powerpoint/2010/main" val="19697655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1C16D-78C6-4E14-B171-6F9330A1837C}"/>
              </a:ext>
            </a:extLst>
          </p:cNvPr>
          <p:cNvSpPr>
            <a:spLocks noGrp="1"/>
          </p:cNvSpPr>
          <p:nvPr>
            <p:ph type="title"/>
          </p:nvPr>
        </p:nvSpPr>
        <p:spPr/>
        <p:txBody>
          <a:bodyPr anchor="ctr">
            <a:normAutofit/>
          </a:bodyPr>
          <a:lstStyle/>
          <a:p>
            <a:r>
              <a:rPr lang="en-GB" dirty="0"/>
              <a:t>Session objectives </a:t>
            </a:r>
          </a:p>
        </p:txBody>
      </p:sp>
      <p:sp>
        <p:nvSpPr>
          <p:cNvPr id="3" name="Content Placeholder 2">
            <a:extLst>
              <a:ext uri="{FF2B5EF4-FFF2-40B4-BE49-F238E27FC236}">
                <a16:creationId xmlns:a16="http://schemas.microsoft.com/office/drawing/2014/main" id="{A72F72A5-5614-453E-98A9-09CE03B1D819}"/>
              </a:ext>
            </a:extLst>
          </p:cNvPr>
          <p:cNvSpPr>
            <a:spLocks noGrp="1"/>
          </p:cNvSpPr>
          <p:nvPr>
            <p:ph sz="half" idx="1"/>
          </p:nvPr>
        </p:nvSpPr>
        <p:spPr/>
        <p:txBody>
          <a:bodyPr>
            <a:normAutofit/>
          </a:bodyPr>
          <a:lstStyle/>
          <a:p>
            <a:r>
              <a:rPr lang="en-GB" dirty="0"/>
              <a:t>BID process Risks </a:t>
            </a:r>
          </a:p>
          <a:p>
            <a:r>
              <a:rPr lang="en-GB" dirty="0"/>
              <a:t>sustainability</a:t>
            </a:r>
          </a:p>
          <a:p>
            <a:r>
              <a:rPr lang="en-GB" dirty="0"/>
              <a:t>Strategic planning</a:t>
            </a:r>
          </a:p>
          <a:p>
            <a:endParaRPr lang="en-GB" dirty="0"/>
          </a:p>
        </p:txBody>
      </p:sp>
      <p:pic>
        <p:nvPicPr>
          <p:cNvPr id="5" name="Picture 4" descr="Diagram&#10;&#10;Description automatically generated">
            <a:extLst>
              <a:ext uri="{FF2B5EF4-FFF2-40B4-BE49-F238E27FC236}">
                <a16:creationId xmlns:a16="http://schemas.microsoft.com/office/drawing/2014/main" id="{AD060F6B-78B5-8EBA-2120-0A71700D283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172200" y="2168303"/>
            <a:ext cx="5181600" cy="3665982"/>
          </a:xfrm>
          <a:prstGeom prst="rect">
            <a:avLst/>
          </a:prstGeom>
          <a:noFill/>
          <a:effectLst/>
        </p:spPr>
      </p:pic>
    </p:spTree>
    <p:extLst>
      <p:ext uri="{BB962C8B-B14F-4D97-AF65-F5344CB8AC3E}">
        <p14:creationId xmlns:p14="http://schemas.microsoft.com/office/powerpoint/2010/main" val="16186595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ext&#10;&#10;Description automatically generated">
            <a:extLst>
              <a:ext uri="{FF2B5EF4-FFF2-40B4-BE49-F238E27FC236}">
                <a16:creationId xmlns:a16="http://schemas.microsoft.com/office/drawing/2014/main" id="{9CB1E38C-C89C-7372-1F00-AB6F681782F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781931" y="4232486"/>
            <a:ext cx="3500685" cy="2625514"/>
          </a:xfrm>
          <a:prstGeom prst="rect">
            <a:avLst/>
          </a:prstGeom>
          <a:noFill/>
        </p:spPr>
      </p:pic>
      <p:sp>
        <p:nvSpPr>
          <p:cNvPr id="2" name="Title 1">
            <a:extLst>
              <a:ext uri="{FF2B5EF4-FFF2-40B4-BE49-F238E27FC236}">
                <a16:creationId xmlns:a16="http://schemas.microsoft.com/office/drawing/2014/main" id="{C7862CFC-8CA4-092A-5F41-1FF251389299}"/>
              </a:ext>
            </a:extLst>
          </p:cNvPr>
          <p:cNvSpPr>
            <a:spLocks noGrp="1"/>
          </p:cNvSpPr>
          <p:nvPr>
            <p:ph type="title"/>
          </p:nvPr>
        </p:nvSpPr>
        <p:spPr>
          <a:xfrm>
            <a:off x="77709" y="37019"/>
            <a:ext cx="10515600" cy="1325563"/>
          </a:xfrm>
        </p:spPr>
        <p:txBody>
          <a:bodyPr anchor="ctr">
            <a:normAutofit/>
          </a:bodyPr>
          <a:lstStyle/>
          <a:p>
            <a:r>
              <a:rPr lang="en-GB" b="1"/>
              <a:t>Risks</a:t>
            </a:r>
          </a:p>
        </p:txBody>
      </p:sp>
      <p:sp>
        <p:nvSpPr>
          <p:cNvPr id="3" name="Content Placeholder 2">
            <a:extLst>
              <a:ext uri="{FF2B5EF4-FFF2-40B4-BE49-F238E27FC236}">
                <a16:creationId xmlns:a16="http://schemas.microsoft.com/office/drawing/2014/main" id="{91E94DFC-A411-E377-66BF-6D30FEAA886C}"/>
              </a:ext>
            </a:extLst>
          </p:cNvPr>
          <p:cNvSpPr>
            <a:spLocks noGrp="1"/>
          </p:cNvSpPr>
          <p:nvPr>
            <p:ph sz="half" idx="1"/>
          </p:nvPr>
        </p:nvSpPr>
        <p:spPr>
          <a:xfrm>
            <a:off x="233122" y="1163891"/>
            <a:ext cx="9236803" cy="4719952"/>
          </a:xfrm>
        </p:spPr>
        <p:txBody>
          <a:bodyPr>
            <a:normAutofit/>
          </a:bodyPr>
          <a:lstStyle/>
          <a:p>
            <a:pPr>
              <a:lnSpc>
                <a:spcPct val="100000"/>
              </a:lnSpc>
            </a:pPr>
            <a:r>
              <a:rPr lang="en-GB" sz="2000" dirty="0"/>
              <a:t>The risk associated at the bid phase can have a profound </a:t>
            </a:r>
            <a:r>
              <a:rPr lang="en-GB" sz="2000" b="1" dirty="0"/>
              <a:t>negative impact </a:t>
            </a:r>
            <a:r>
              <a:rPr lang="en-GB" sz="2000" dirty="0"/>
              <a:t>for the hosting community, causing not only financial problems but affecting the social, commercial and political life of the community itself.</a:t>
            </a:r>
          </a:p>
          <a:p>
            <a:pPr>
              <a:lnSpc>
                <a:spcPct val="100000"/>
              </a:lnSpc>
            </a:pPr>
            <a:r>
              <a:rPr lang="en-GB" sz="2000" dirty="0"/>
              <a:t>To bid for and possibly host a small or a major single or multi-sports event, such as the Olympics or a World Cup or a World Championship, can be a </a:t>
            </a:r>
            <a:r>
              <a:rPr lang="en-GB" sz="2000" b="1" dirty="0"/>
              <a:t>complex, time-consuming process</a:t>
            </a:r>
            <a:r>
              <a:rPr lang="en-GB" sz="2000" dirty="0"/>
              <a:t>. </a:t>
            </a:r>
          </a:p>
          <a:p>
            <a:pPr>
              <a:lnSpc>
                <a:spcPct val="100000"/>
              </a:lnSpc>
            </a:pPr>
            <a:r>
              <a:rPr lang="en-GB" sz="2000" b="1" dirty="0"/>
              <a:t>Detailed studies and robust financial information are necessary </a:t>
            </a:r>
            <a:r>
              <a:rPr lang="en-GB" sz="2000" dirty="0"/>
              <a:t>in order to maximise the opportunities that events of this present to host cities and countries.</a:t>
            </a:r>
          </a:p>
          <a:p>
            <a:pPr>
              <a:lnSpc>
                <a:spcPct val="100000"/>
              </a:lnSpc>
            </a:pPr>
            <a:r>
              <a:rPr lang="en-GB" sz="2000" dirty="0"/>
              <a:t>Host cities and countries must </a:t>
            </a:r>
            <a:r>
              <a:rPr lang="en-GB" sz="2000" b="1" dirty="0"/>
              <a:t>plan for the event and ensure that the potential legacy benefits</a:t>
            </a:r>
            <a:r>
              <a:rPr lang="en-GB" sz="2000" dirty="0"/>
              <a:t>, such as the social and economic impact, urban regeneration and increased media profile, are not only both identified beforehand but are maximised.</a:t>
            </a:r>
          </a:p>
        </p:txBody>
      </p:sp>
    </p:spTree>
    <p:extLst>
      <p:ext uri="{BB962C8B-B14F-4D97-AF65-F5344CB8AC3E}">
        <p14:creationId xmlns:p14="http://schemas.microsoft.com/office/powerpoint/2010/main" val="1996598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C815E2-BBA1-0207-BBE4-E89DA57A942A}"/>
              </a:ext>
            </a:extLst>
          </p:cNvPr>
          <p:cNvSpPr>
            <a:spLocks noGrp="1"/>
          </p:cNvSpPr>
          <p:nvPr>
            <p:ph type="title"/>
          </p:nvPr>
        </p:nvSpPr>
        <p:spPr>
          <a:xfrm>
            <a:off x="121508" y="18255"/>
            <a:ext cx="10515600" cy="1325563"/>
          </a:xfrm>
        </p:spPr>
        <p:txBody>
          <a:bodyPr>
            <a:normAutofit/>
          </a:bodyPr>
          <a:lstStyle/>
          <a:p>
            <a:r>
              <a:rPr lang="en-GB" sz="3600" b="1"/>
              <a:t>Addressing Risks:</a:t>
            </a:r>
          </a:p>
        </p:txBody>
      </p:sp>
      <p:sp>
        <p:nvSpPr>
          <p:cNvPr id="3" name="Content Placeholder 2">
            <a:extLst>
              <a:ext uri="{FF2B5EF4-FFF2-40B4-BE49-F238E27FC236}">
                <a16:creationId xmlns:a16="http://schemas.microsoft.com/office/drawing/2014/main" id="{68624205-A3D1-6F74-1FFB-92D1E349206C}"/>
              </a:ext>
            </a:extLst>
          </p:cNvPr>
          <p:cNvSpPr>
            <a:spLocks noGrp="1"/>
          </p:cNvSpPr>
          <p:nvPr>
            <p:ph idx="1"/>
          </p:nvPr>
        </p:nvSpPr>
        <p:spPr>
          <a:xfrm>
            <a:off x="0" y="1051269"/>
            <a:ext cx="12012827" cy="5176536"/>
          </a:xfrm>
        </p:spPr>
        <p:txBody>
          <a:bodyPr>
            <a:normAutofit fontScale="92500" lnSpcReduction="20000"/>
          </a:bodyPr>
          <a:lstStyle/>
          <a:p>
            <a:pPr>
              <a:lnSpc>
                <a:spcPct val="110000"/>
              </a:lnSpc>
            </a:pPr>
            <a:r>
              <a:rPr lang="en-GB" dirty="0"/>
              <a:t>In any event bid proposal, addressing </a:t>
            </a:r>
            <a:r>
              <a:rPr lang="en-GB" b="1" dirty="0"/>
              <a:t>risks</a:t>
            </a:r>
            <a:r>
              <a:rPr lang="en-GB" dirty="0"/>
              <a:t> is </a:t>
            </a:r>
            <a:r>
              <a:rPr lang="en-GB" b="1" dirty="0"/>
              <a:t>critical to demonstrating your ability to foresee and mitigate potential challenges</a:t>
            </a:r>
            <a:r>
              <a:rPr lang="en-GB" dirty="0"/>
              <a:t>. Event organizers want to be confident that your city or venue can handle unforeseen circumstances without jeopardizing the event’s success.</a:t>
            </a:r>
          </a:p>
          <a:p>
            <a:pPr>
              <a:lnSpc>
                <a:spcPct val="110000"/>
              </a:lnSpc>
            </a:pPr>
            <a:r>
              <a:rPr lang="en-GB" b="1" dirty="0"/>
              <a:t>Financial Risks </a:t>
            </a:r>
            <a:r>
              <a:rPr lang="en-GB" dirty="0"/>
              <a:t>- </a:t>
            </a:r>
            <a:r>
              <a:rPr lang="en-GB" b="1" dirty="0"/>
              <a:t>Cost Overruns</a:t>
            </a:r>
          </a:p>
          <a:p>
            <a:pPr>
              <a:lnSpc>
                <a:spcPct val="110000"/>
              </a:lnSpc>
            </a:pPr>
            <a:r>
              <a:rPr lang="en-GB" dirty="0"/>
              <a:t>Event budgets can easily exceed initial projections due to unexpected expenses such as venue upgrades, staffing, or logistics. This could negatively affect both the host city and the event organizers.</a:t>
            </a:r>
          </a:p>
          <a:p>
            <a:pPr>
              <a:lnSpc>
                <a:spcPct val="110000"/>
              </a:lnSpc>
              <a:buFont typeface="Arial" panose="020B0604020202020204" pitchFamily="34" charset="0"/>
              <a:buChar char="•"/>
            </a:pPr>
            <a:r>
              <a:rPr lang="en-GB" b="1" dirty="0"/>
              <a:t>Risk Mitigation</a:t>
            </a:r>
            <a:r>
              <a:rPr lang="en-GB" dirty="0"/>
              <a:t>:</a:t>
            </a:r>
          </a:p>
          <a:p>
            <a:pPr marL="742950" lvl="1" indent="-285750">
              <a:lnSpc>
                <a:spcPct val="110000"/>
              </a:lnSpc>
              <a:buFont typeface="Arial" panose="020B0604020202020204" pitchFamily="34" charset="0"/>
              <a:buChar char="•"/>
            </a:pPr>
            <a:r>
              <a:rPr lang="en-GB" dirty="0"/>
              <a:t>Provide a detailed budget with built-in contingencies (usually 10-20% of total costs).</a:t>
            </a:r>
          </a:p>
          <a:p>
            <a:pPr marL="742950" lvl="1" indent="-285750">
              <a:lnSpc>
                <a:spcPct val="110000"/>
              </a:lnSpc>
              <a:buFont typeface="Arial" panose="020B0604020202020204" pitchFamily="34" charset="0"/>
              <a:buChar char="•"/>
            </a:pPr>
            <a:r>
              <a:rPr lang="en-GB" dirty="0"/>
              <a:t>Secure sponsorships or partnerships to offset some of the costs.</a:t>
            </a:r>
          </a:p>
          <a:p>
            <a:pPr marL="742950" lvl="1" indent="-285750">
              <a:lnSpc>
                <a:spcPct val="110000"/>
              </a:lnSpc>
              <a:buFont typeface="Arial" panose="020B0604020202020204" pitchFamily="34" charset="0"/>
              <a:buChar char="•"/>
            </a:pPr>
            <a:r>
              <a:rPr lang="en-GB" dirty="0"/>
              <a:t>Develop a cost-control plan with financial checks at different stages.</a:t>
            </a:r>
          </a:p>
          <a:p>
            <a:endParaRPr lang="en-GB" dirty="0"/>
          </a:p>
        </p:txBody>
      </p:sp>
    </p:spTree>
    <p:extLst>
      <p:ext uri="{BB962C8B-B14F-4D97-AF65-F5344CB8AC3E}">
        <p14:creationId xmlns:p14="http://schemas.microsoft.com/office/powerpoint/2010/main" val="765233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249F58-7756-2B4A-CDDE-1134D75EEDE3}"/>
              </a:ext>
            </a:extLst>
          </p:cNvPr>
          <p:cNvSpPr>
            <a:spLocks noGrp="1"/>
          </p:cNvSpPr>
          <p:nvPr>
            <p:ph sz="half" idx="1"/>
          </p:nvPr>
        </p:nvSpPr>
        <p:spPr>
          <a:xfrm>
            <a:off x="172995" y="321276"/>
            <a:ext cx="5821405" cy="5314211"/>
          </a:xfrm>
        </p:spPr>
        <p:txBody>
          <a:bodyPr>
            <a:normAutofit/>
          </a:bodyPr>
          <a:lstStyle/>
          <a:p>
            <a:pPr>
              <a:lnSpc>
                <a:spcPct val="100000"/>
              </a:lnSpc>
            </a:pPr>
            <a:r>
              <a:rPr lang="en-GB" sz="2400" b="1" dirty="0"/>
              <a:t>Revenue Shortfalls</a:t>
            </a:r>
          </a:p>
          <a:p>
            <a:pPr>
              <a:lnSpc>
                <a:spcPct val="100000"/>
              </a:lnSpc>
            </a:pPr>
            <a:r>
              <a:rPr lang="en-GB" sz="2400" dirty="0"/>
              <a:t>Lower-than-expected ticket sales, sponsorship, or vendor participation can result in a significant revenue shortfall.</a:t>
            </a:r>
          </a:p>
          <a:p>
            <a:pPr>
              <a:lnSpc>
                <a:spcPct val="100000"/>
              </a:lnSpc>
              <a:buFont typeface="Arial" panose="020B0604020202020204" pitchFamily="34" charset="0"/>
              <a:buChar char="•"/>
            </a:pPr>
            <a:r>
              <a:rPr lang="en-GB" sz="2400" b="1" dirty="0"/>
              <a:t>Risk Mitigation</a:t>
            </a:r>
            <a:r>
              <a:rPr lang="en-GB" sz="2400" dirty="0"/>
              <a:t>:</a:t>
            </a:r>
          </a:p>
          <a:p>
            <a:pPr marL="742950" lvl="1" indent="-285750">
              <a:lnSpc>
                <a:spcPct val="100000"/>
              </a:lnSpc>
              <a:buFont typeface="Arial" panose="020B0604020202020204" pitchFamily="34" charset="0"/>
              <a:buChar char="•"/>
            </a:pPr>
            <a:r>
              <a:rPr lang="en-GB" dirty="0"/>
              <a:t>Conduct thorough market research to ensure demand for the event.</a:t>
            </a:r>
          </a:p>
          <a:p>
            <a:pPr marL="742950" lvl="1" indent="-285750">
              <a:lnSpc>
                <a:spcPct val="100000"/>
              </a:lnSpc>
              <a:buFont typeface="Arial" panose="020B0604020202020204" pitchFamily="34" charset="0"/>
              <a:buChar char="•"/>
            </a:pPr>
            <a:r>
              <a:rPr lang="en-GB" dirty="0"/>
              <a:t>Develop a robust marketing plan to drive ticket sales and sponsorship.</a:t>
            </a:r>
          </a:p>
          <a:p>
            <a:pPr marL="742950" lvl="1" indent="-285750">
              <a:lnSpc>
                <a:spcPct val="100000"/>
              </a:lnSpc>
              <a:buFont typeface="Arial" panose="020B0604020202020204" pitchFamily="34" charset="0"/>
              <a:buChar char="•"/>
            </a:pPr>
            <a:r>
              <a:rPr lang="en-GB" dirty="0"/>
              <a:t>Offer flexible ticket pricing and multiple sponsorship packages to increase participation.</a:t>
            </a:r>
          </a:p>
          <a:p>
            <a:endParaRPr lang="en-GB" sz="1800" dirty="0"/>
          </a:p>
        </p:txBody>
      </p:sp>
      <p:pic>
        <p:nvPicPr>
          <p:cNvPr id="4" name="Picture 3">
            <a:extLst>
              <a:ext uri="{FF2B5EF4-FFF2-40B4-BE49-F238E27FC236}">
                <a16:creationId xmlns:a16="http://schemas.microsoft.com/office/drawing/2014/main" id="{CDBA6138-828B-D57E-CAB6-B3CE11E2ADC0}"/>
              </a:ext>
            </a:extLst>
          </p:cNvPr>
          <p:cNvPicPr>
            <a:picLocks noChangeAspect="1"/>
          </p:cNvPicPr>
          <p:nvPr/>
        </p:nvPicPr>
        <p:blipFill>
          <a:blip r:embed="rId2"/>
          <a:stretch>
            <a:fillRect/>
          </a:stretch>
        </p:blipFill>
        <p:spPr>
          <a:xfrm>
            <a:off x="6197600" y="2280375"/>
            <a:ext cx="5156200" cy="2900362"/>
          </a:xfrm>
          <a:prstGeom prst="rect">
            <a:avLst/>
          </a:prstGeom>
          <a:noFill/>
        </p:spPr>
      </p:pic>
    </p:spTree>
    <p:extLst>
      <p:ext uri="{BB962C8B-B14F-4D97-AF65-F5344CB8AC3E}">
        <p14:creationId xmlns:p14="http://schemas.microsoft.com/office/powerpoint/2010/main" val="3162014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E293446-7AB4-C3D9-A470-3392C3E19808}"/>
              </a:ext>
            </a:extLst>
          </p:cNvPr>
          <p:cNvSpPr>
            <a:spLocks noGrp="1"/>
          </p:cNvSpPr>
          <p:nvPr>
            <p:ph idx="1"/>
          </p:nvPr>
        </p:nvSpPr>
        <p:spPr>
          <a:xfrm>
            <a:off x="0" y="112155"/>
            <a:ext cx="12192000" cy="5810850"/>
          </a:xfrm>
        </p:spPr>
        <p:txBody>
          <a:bodyPr>
            <a:normAutofit fontScale="70000" lnSpcReduction="20000"/>
          </a:bodyPr>
          <a:lstStyle/>
          <a:p>
            <a:pPr>
              <a:lnSpc>
                <a:spcPct val="120000"/>
              </a:lnSpc>
            </a:pPr>
            <a:r>
              <a:rPr lang="en-GB" sz="4000" b="1"/>
              <a:t>Operational and Logistical Risks</a:t>
            </a:r>
            <a:endParaRPr lang="en-GB" b="1"/>
          </a:p>
          <a:p>
            <a:pPr>
              <a:lnSpc>
                <a:spcPct val="120000"/>
              </a:lnSpc>
            </a:pPr>
            <a:r>
              <a:rPr lang="en-GB" b="1"/>
              <a:t>a) Venue Capacity and Infrastructure Issues</a:t>
            </a:r>
          </a:p>
          <a:p>
            <a:pPr>
              <a:lnSpc>
                <a:spcPct val="120000"/>
              </a:lnSpc>
            </a:pPr>
            <a:r>
              <a:rPr lang="en-GB"/>
              <a:t>Overcrowding, insufficient facilities, or poor venue infrastructure could lead to </a:t>
            </a:r>
            <a:r>
              <a:rPr lang="en-GB" b="1"/>
              <a:t>logistical challenges, dissatisfaction, and even safety risks.</a:t>
            </a:r>
          </a:p>
          <a:p>
            <a:pPr>
              <a:lnSpc>
                <a:spcPct val="120000"/>
              </a:lnSpc>
              <a:buFont typeface="Arial" panose="020B0604020202020204" pitchFamily="34" charset="0"/>
              <a:buChar char="•"/>
            </a:pPr>
            <a:r>
              <a:rPr lang="en-GB" b="1"/>
              <a:t>Risk Mitigation</a:t>
            </a:r>
            <a:r>
              <a:rPr lang="en-GB"/>
              <a:t>:</a:t>
            </a:r>
          </a:p>
          <a:p>
            <a:pPr marL="742950" lvl="1" indent="-285750">
              <a:lnSpc>
                <a:spcPct val="120000"/>
              </a:lnSpc>
              <a:buFont typeface="Arial" panose="020B0604020202020204" pitchFamily="34" charset="0"/>
              <a:buChar char="•"/>
            </a:pPr>
            <a:r>
              <a:rPr lang="en-GB"/>
              <a:t>Ensure the venue can </a:t>
            </a:r>
            <a:r>
              <a:rPr lang="en-GB" b="1"/>
              <a:t>comfortably accommodate expected attendees </a:t>
            </a:r>
            <a:r>
              <a:rPr lang="en-GB"/>
              <a:t>with clear plans for parking, seating, restrooms, and facilities.</a:t>
            </a:r>
          </a:p>
          <a:p>
            <a:pPr marL="742950" lvl="1" indent="-285750">
              <a:lnSpc>
                <a:spcPct val="120000"/>
              </a:lnSpc>
              <a:buFont typeface="Arial" panose="020B0604020202020204" pitchFamily="34" charset="0"/>
              <a:buChar char="•"/>
            </a:pPr>
            <a:r>
              <a:rPr lang="en-GB"/>
              <a:t>Conduct a </a:t>
            </a:r>
            <a:r>
              <a:rPr lang="en-GB" b="1"/>
              <a:t>venue audit </a:t>
            </a:r>
            <a:r>
              <a:rPr lang="en-GB"/>
              <a:t>well in advance to address any shortcomings.</a:t>
            </a:r>
          </a:p>
          <a:p>
            <a:pPr marL="742950" lvl="1" indent="-285750">
              <a:lnSpc>
                <a:spcPct val="120000"/>
              </a:lnSpc>
              <a:buFont typeface="Arial" panose="020B0604020202020204" pitchFamily="34" charset="0"/>
              <a:buChar char="•"/>
            </a:pPr>
            <a:r>
              <a:rPr lang="en-GB"/>
              <a:t>Set clear </a:t>
            </a:r>
            <a:r>
              <a:rPr lang="en-GB" b="1"/>
              <a:t>maximum attendee limits </a:t>
            </a:r>
            <a:r>
              <a:rPr lang="en-GB"/>
              <a:t>and implement </a:t>
            </a:r>
            <a:r>
              <a:rPr lang="en-GB" b="1"/>
              <a:t>crowd control measures.</a:t>
            </a:r>
          </a:p>
          <a:p>
            <a:pPr>
              <a:lnSpc>
                <a:spcPct val="120000"/>
              </a:lnSpc>
            </a:pPr>
            <a:r>
              <a:rPr lang="en-GB" b="1"/>
              <a:t>b) Staffing and Volunteer Shortages</a:t>
            </a:r>
          </a:p>
          <a:p>
            <a:pPr>
              <a:lnSpc>
                <a:spcPct val="120000"/>
              </a:lnSpc>
            </a:pPr>
            <a:r>
              <a:rPr lang="en-GB"/>
              <a:t>An </a:t>
            </a:r>
            <a:r>
              <a:rPr lang="en-GB" b="1"/>
              <a:t>insufficient number </a:t>
            </a:r>
            <a:r>
              <a:rPr lang="en-GB"/>
              <a:t>of staff or volunteers could lead to operational breakdowns, delays, and poor customer service.</a:t>
            </a:r>
          </a:p>
          <a:p>
            <a:pPr>
              <a:lnSpc>
                <a:spcPct val="120000"/>
              </a:lnSpc>
              <a:buFont typeface="Arial" panose="020B0604020202020204" pitchFamily="34" charset="0"/>
              <a:buChar char="•"/>
            </a:pPr>
            <a:r>
              <a:rPr lang="en-GB" b="1"/>
              <a:t>Risk Mitigation</a:t>
            </a:r>
            <a:r>
              <a:rPr lang="en-GB"/>
              <a:t>: Partner with staffing agencies or volunteer ensure sufficient numbers.</a:t>
            </a:r>
          </a:p>
          <a:p>
            <a:pPr marL="742950" lvl="1" indent="-285750">
              <a:lnSpc>
                <a:spcPct val="120000"/>
              </a:lnSpc>
              <a:buFont typeface="Arial" panose="020B0604020202020204" pitchFamily="34" charset="0"/>
              <a:buChar char="•"/>
            </a:pPr>
            <a:r>
              <a:rPr lang="en-GB" sz="2600"/>
              <a:t>Implement training program for all event staff and volunteers.</a:t>
            </a:r>
          </a:p>
          <a:p>
            <a:pPr marL="742950" lvl="1" indent="-285750">
              <a:lnSpc>
                <a:spcPct val="120000"/>
              </a:lnSpc>
              <a:buFont typeface="Arial" panose="020B0604020202020204" pitchFamily="34" charset="0"/>
              <a:buChar char="•"/>
            </a:pPr>
            <a:r>
              <a:rPr lang="en-GB" sz="2600"/>
              <a:t>Create a </a:t>
            </a:r>
            <a:r>
              <a:rPr lang="en-GB" sz="2600" b="1"/>
              <a:t>backup staffing plan for key positions </a:t>
            </a:r>
            <a:r>
              <a:rPr lang="en-GB" sz="2600"/>
              <a:t>to ensure continuity.</a:t>
            </a:r>
          </a:p>
          <a:p>
            <a:endParaRPr lang="en-GB"/>
          </a:p>
        </p:txBody>
      </p:sp>
    </p:spTree>
    <p:extLst>
      <p:ext uri="{BB962C8B-B14F-4D97-AF65-F5344CB8AC3E}">
        <p14:creationId xmlns:p14="http://schemas.microsoft.com/office/powerpoint/2010/main" val="28499402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9" end="9"/>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10" end="1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F4093C-B962-484D-EA3C-40B2DBD07CFD}"/>
              </a:ext>
            </a:extLst>
          </p:cNvPr>
          <p:cNvSpPr>
            <a:spLocks noGrp="1"/>
          </p:cNvSpPr>
          <p:nvPr>
            <p:ph idx="1"/>
          </p:nvPr>
        </p:nvSpPr>
        <p:spPr>
          <a:xfrm>
            <a:off x="96795" y="153343"/>
            <a:ext cx="12037540" cy="5769661"/>
          </a:xfrm>
        </p:spPr>
        <p:txBody>
          <a:bodyPr>
            <a:normAutofit fontScale="77500" lnSpcReduction="20000"/>
          </a:bodyPr>
          <a:lstStyle/>
          <a:p>
            <a:pPr>
              <a:lnSpc>
                <a:spcPct val="110000"/>
              </a:lnSpc>
            </a:pPr>
            <a:r>
              <a:rPr lang="en-GB" b="1"/>
              <a:t>Health and Safety Risks</a:t>
            </a:r>
          </a:p>
          <a:p>
            <a:pPr>
              <a:lnSpc>
                <a:spcPct val="110000"/>
              </a:lnSpc>
            </a:pPr>
            <a:r>
              <a:rPr lang="en-GB" b="1"/>
              <a:t>a) Public Health Crises</a:t>
            </a:r>
          </a:p>
          <a:p>
            <a:pPr>
              <a:lnSpc>
                <a:spcPct val="110000"/>
              </a:lnSpc>
            </a:pPr>
            <a:r>
              <a:rPr lang="en-GB"/>
              <a:t>In a post-pandemic world, public health risks like disease outbreaks (e.g., COVID-19) are a serious concern for large gatherings.</a:t>
            </a:r>
          </a:p>
          <a:p>
            <a:pPr>
              <a:lnSpc>
                <a:spcPct val="110000"/>
              </a:lnSpc>
              <a:buFont typeface="Arial" panose="020B0604020202020204" pitchFamily="34" charset="0"/>
              <a:buChar char="•"/>
            </a:pPr>
            <a:r>
              <a:rPr lang="en-GB" b="1"/>
              <a:t>Risk Mitigation</a:t>
            </a:r>
            <a:r>
              <a:rPr lang="en-GB"/>
              <a:t>:</a:t>
            </a:r>
          </a:p>
          <a:p>
            <a:pPr marL="742950" lvl="1" indent="-285750">
              <a:lnSpc>
                <a:spcPct val="110000"/>
              </a:lnSpc>
              <a:buFont typeface="Arial" panose="020B0604020202020204" pitchFamily="34" charset="0"/>
              <a:buChar char="•"/>
            </a:pPr>
            <a:r>
              <a:rPr lang="en-GB"/>
              <a:t>Develop a health and safety plan in line with current public health guidelines, including sanitation, contact tracing, and quarantine measures if needed.</a:t>
            </a:r>
          </a:p>
          <a:p>
            <a:pPr marL="742950" lvl="1" indent="-285750">
              <a:lnSpc>
                <a:spcPct val="110000"/>
              </a:lnSpc>
              <a:buFont typeface="Arial" panose="020B0604020202020204" pitchFamily="34" charset="0"/>
              <a:buChar char="•"/>
            </a:pPr>
            <a:r>
              <a:rPr lang="en-GB"/>
              <a:t>Provide adequate medical services on-site, and have protocols in place for dealing with health emergencies.</a:t>
            </a:r>
          </a:p>
          <a:p>
            <a:pPr marL="742950" lvl="1" indent="-285750">
              <a:lnSpc>
                <a:spcPct val="110000"/>
              </a:lnSpc>
              <a:buFont typeface="Arial" panose="020B0604020202020204" pitchFamily="34" charset="0"/>
              <a:buChar char="•"/>
            </a:pPr>
            <a:r>
              <a:rPr lang="en-GB"/>
              <a:t>Consider hybrid event options to reduce crowd density.</a:t>
            </a:r>
          </a:p>
          <a:p>
            <a:pPr>
              <a:lnSpc>
                <a:spcPct val="110000"/>
              </a:lnSpc>
            </a:pPr>
            <a:r>
              <a:rPr lang="en-GB" b="1"/>
              <a:t>b) Safety and Security Threats</a:t>
            </a:r>
          </a:p>
          <a:p>
            <a:pPr>
              <a:lnSpc>
                <a:spcPct val="110000"/>
              </a:lnSpc>
            </a:pPr>
            <a:r>
              <a:rPr lang="en-GB"/>
              <a:t>Security risks include terrorism, protests, theft, or general disorder, particularly for high-profile events.</a:t>
            </a:r>
          </a:p>
          <a:p>
            <a:pPr>
              <a:lnSpc>
                <a:spcPct val="110000"/>
              </a:lnSpc>
              <a:buFont typeface="Arial" panose="020B0604020202020204" pitchFamily="34" charset="0"/>
              <a:buChar char="•"/>
            </a:pPr>
            <a:r>
              <a:rPr lang="en-GB" b="1"/>
              <a:t>Risk Mitigation</a:t>
            </a:r>
            <a:r>
              <a:rPr lang="en-GB"/>
              <a:t>:</a:t>
            </a:r>
          </a:p>
          <a:p>
            <a:pPr marL="742950" lvl="1" indent="-285750">
              <a:lnSpc>
                <a:spcPct val="110000"/>
              </a:lnSpc>
              <a:buFont typeface="Arial" panose="020B0604020202020204" pitchFamily="34" charset="0"/>
              <a:buChar char="•"/>
            </a:pPr>
            <a:r>
              <a:rPr lang="en-GB"/>
              <a:t>Collaborate with local law enforcement and security services to ensure comprehensive security measures.</a:t>
            </a:r>
          </a:p>
          <a:p>
            <a:pPr marL="742950" lvl="1" indent="-285750">
              <a:lnSpc>
                <a:spcPct val="110000"/>
              </a:lnSpc>
              <a:buFont typeface="Arial" panose="020B0604020202020204" pitchFamily="34" charset="0"/>
              <a:buChar char="•"/>
            </a:pPr>
            <a:r>
              <a:rPr lang="en-GB"/>
              <a:t>Implement surveillance systems, security checks, and emergency evacuation plans.</a:t>
            </a:r>
          </a:p>
          <a:p>
            <a:pPr marL="742950" lvl="1" indent="-285750">
              <a:lnSpc>
                <a:spcPct val="110000"/>
              </a:lnSpc>
              <a:buFont typeface="Arial" panose="020B0604020202020204" pitchFamily="34" charset="0"/>
              <a:buChar char="•"/>
            </a:pPr>
            <a:r>
              <a:rPr lang="en-GB"/>
              <a:t>Train staff on how to handle various emergency scenarios.</a:t>
            </a:r>
          </a:p>
          <a:p>
            <a:endParaRPr lang="en-GB"/>
          </a:p>
        </p:txBody>
      </p:sp>
    </p:spTree>
    <p:extLst>
      <p:ext uri="{BB962C8B-B14F-4D97-AF65-F5344CB8AC3E}">
        <p14:creationId xmlns:p14="http://schemas.microsoft.com/office/powerpoint/2010/main" val="2534398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DDA2C2A-1A06-7C65-E080-5E79DEBD853F}"/>
              </a:ext>
            </a:extLst>
          </p:cNvPr>
          <p:cNvSpPr>
            <a:spLocks noGrp="1"/>
          </p:cNvSpPr>
          <p:nvPr>
            <p:ph idx="1"/>
          </p:nvPr>
        </p:nvSpPr>
        <p:spPr>
          <a:xfrm>
            <a:off x="113269" y="194533"/>
            <a:ext cx="12012827" cy="6469878"/>
          </a:xfrm>
        </p:spPr>
        <p:txBody>
          <a:bodyPr>
            <a:normAutofit fontScale="85000" lnSpcReduction="10000"/>
          </a:bodyPr>
          <a:lstStyle/>
          <a:p>
            <a:pPr>
              <a:lnSpc>
                <a:spcPct val="110000"/>
              </a:lnSpc>
            </a:pPr>
            <a:r>
              <a:rPr lang="en-GB" sz="2600" b="1"/>
              <a:t>Environmental and Sustainability Risks</a:t>
            </a:r>
          </a:p>
          <a:p>
            <a:pPr>
              <a:lnSpc>
                <a:spcPct val="110000"/>
              </a:lnSpc>
            </a:pPr>
            <a:r>
              <a:rPr lang="en-GB" sz="2600" b="1"/>
              <a:t>a) Environmental Damage - </a:t>
            </a:r>
            <a:r>
              <a:rPr lang="en-GB" sz="2600"/>
              <a:t>Events, like large outdoor festivals, can have adverse environmental impacts such as pollution, waste, and damage to public spaces.</a:t>
            </a:r>
          </a:p>
          <a:p>
            <a:pPr>
              <a:lnSpc>
                <a:spcPct val="110000"/>
              </a:lnSpc>
              <a:buFont typeface="Arial" panose="020B0604020202020204" pitchFamily="34" charset="0"/>
              <a:buChar char="•"/>
            </a:pPr>
            <a:r>
              <a:rPr lang="en-GB" sz="2600" b="1"/>
              <a:t>Risk Mitigation</a:t>
            </a:r>
            <a:r>
              <a:rPr lang="en-GB" sz="2600"/>
              <a:t>:</a:t>
            </a:r>
          </a:p>
          <a:p>
            <a:pPr marL="742950" lvl="1" indent="-285750">
              <a:lnSpc>
                <a:spcPct val="110000"/>
              </a:lnSpc>
              <a:buFont typeface="Arial" panose="020B0604020202020204" pitchFamily="34" charset="0"/>
              <a:buChar char="•"/>
            </a:pPr>
            <a:r>
              <a:rPr lang="en-GB" sz="2600"/>
              <a:t>Develop a sustainability plan that includes waste management (recycling, composting), energy efficiency measures (use of renewables), and water conservation.</a:t>
            </a:r>
          </a:p>
          <a:p>
            <a:pPr marL="742950" lvl="1" indent="-285750">
              <a:lnSpc>
                <a:spcPct val="110000"/>
              </a:lnSpc>
              <a:buFont typeface="Arial" panose="020B0604020202020204" pitchFamily="34" charset="0"/>
              <a:buChar char="•"/>
            </a:pPr>
            <a:r>
              <a:rPr lang="en-GB" sz="2600"/>
              <a:t>Partner with local environmental organizations to reduce the event’s carbon footprint.</a:t>
            </a:r>
          </a:p>
          <a:p>
            <a:pPr marL="742950" lvl="1" indent="-285750">
              <a:lnSpc>
                <a:spcPct val="110000"/>
              </a:lnSpc>
              <a:buFont typeface="Arial" panose="020B0604020202020204" pitchFamily="34" charset="0"/>
              <a:buChar char="•"/>
            </a:pPr>
            <a:r>
              <a:rPr lang="en-GB" sz="2600"/>
              <a:t>Implement an environmental monitoring system to minimize any lasting damage.</a:t>
            </a:r>
          </a:p>
          <a:p>
            <a:pPr>
              <a:lnSpc>
                <a:spcPct val="110000"/>
              </a:lnSpc>
            </a:pPr>
            <a:r>
              <a:rPr lang="en-GB" sz="2600" b="1"/>
              <a:t>b) Extreme Weather Conditions - </a:t>
            </a:r>
            <a:r>
              <a:rPr lang="en-GB" sz="2600"/>
              <a:t>Weather-related disruptions, such as heavy rain, heatwaves, or storms, can cause event cancellations or interruptions, especially for outdoor events.</a:t>
            </a:r>
          </a:p>
          <a:p>
            <a:pPr>
              <a:lnSpc>
                <a:spcPct val="110000"/>
              </a:lnSpc>
              <a:buFont typeface="Arial" panose="020B0604020202020204" pitchFamily="34" charset="0"/>
              <a:buChar char="•"/>
            </a:pPr>
            <a:r>
              <a:rPr lang="en-GB" sz="2600" b="1"/>
              <a:t>Risk Mitigation</a:t>
            </a:r>
            <a:r>
              <a:rPr lang="en-GB" sz="2600"/>
              <a:t>:</a:t>
            </a:r>
          </a:p>
          <a:p>
            <a:pPr marL="742950" lvl="1" indent="-285750">
              <a:lnSpc>
                <a:spcPct val="110000"/>
              </a:lnSpc>
              <a:buFont typeface="Arial" panose="020B0604020202020204" pitchFamily="34" charset="0"/>
              <a:buChar char="•"/>
            </a:pPr>
            <a:r>
              <a:rPr lang="en-GB" sz="2600"/>
              <a:t>Have a backup plan that includes indoor venue options or weather shelters for outdoor events.</a:t>
            </a:r>
          </a:p>
          <a:p>
            <a:pPr marL="742950" lvl="1" indent="-285750">
              <a:lnSpc>
                <a:spcPct val="110000"/>
              </a:lnSpc>
              <a:buFont typeface="Arial" panose="020B0604020202020204" pitchFamily="34" charset="0"/>
              <a:buChar char="•"/>
            </a:pPr>
            <a:r>
              <a:rPr lang="en-GB" sz="2600"/>
              <a:t>Invest in weather insurance for high-cost events.</a:t>
            </a:r>
          </a:p>
          <a:p>
            <a:pPr marL="742950" lvl="1" indent="-285750">
              <a:lnSpc>
                <a:spcPct val="110000"/>
              </a:lnSpc>
              <a:buFont typeface="Arial" panose="020B0604020202020204" pitchFamily="34" charset="0"/>
              <a:buChar char="•"/>
            </a:pPr>
            <a:r>
              <a:rPr lang="en-GB" sz="2600"/>
              <a:t>Use real-time weather monitoring tools and communicate contingency plans to attendees.</a:t>
            </a:r>
          </a:p>
          <a:p>
            <a:endParaRPr lang="en-GB"/>
          </a:p>
        </p:txBody>
      </p:sp>
    </p:spTree>
    <p:extLst>
      <p:ext uri="{BB962C8B-B14F-4D97-AF65-F5344CB8AC3E}">
        <p14:creationId xmlns:p14="http://schemas.microsoft.com/office/powerpoint/2010/main" val="3311298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4A3B736-0A8D-A0E5-E1D7-A5EB2B4EC8B8}"/>
              </a:ext>
            </a:extLst>
          </p:cNvPr>
          <p:cNvSpPr>
            <a:spLocks noGrp="1"/>
          </p:cNvSpPr>
          <p:nvPr>
            <p:ph idx="1"/>
          </p:nvPr>
        </p:nvSpPr>
        <p:spPr>
          <a:xfrm>
            <a:off x="96793" y="136868"/>
            <a:ext cx="12152871" cy="5909705"/>
          </a:xfrm>
        </p:spPr>
        <p:txBody>
          <a:bodyPr>
            <a:normAutofit fontScale="55000" lnSpcReduction="20000"/>
          </a:bodyPr>
          <a:lstStyle/>
          <a:p>
            <a:pPr>
              <a:lnSpc>
                <a:spcPct val="120000"/>
              </a:lnSpc>
            </a:pPr>
            <a:r>
              <a:rPr lang="en-GB" sz="3800" b="1"/>
              <a:t>Reputation and Brand Risks</a:t>
            </a:r>
          </a:p>
          <a:p>
            <a:pPr>
              <a:lnSpc>
                <a:spcPct val="120000"/>
              </a:lnSpc>
            </a:pPr>
            <a:r>
              <a:rPr lang="en-GB" sz="3200" b="1"/>
              <a:t>a) Negative Media or Social Media Attention - </a:t>
            </a:r>
            <a:r>
              <a:rPr lang="en-GB" sz="3200"/>
              <a:t>Unfavourable media coverage or negative social media sentiment can harm both the event and the host city's reputation. Issues like poor organization, safety incidents, or unsatisfied attendees can quickly go viral.</a:t>
            </a:r>
          </a:p>
          <a:p>
            <a:pPr>
              <a:lnSpc>
                <a:spcPct val="120000"/>
              </a:lnSpc>
              <a:buFont typeface="Arial" panose="020B0604020202020204" pitchFamily="34" charset="0"/>
              <a:buChar char="•"/>
            </a:pPr>
            <a:r>
              <a:rPr lang="en-GB" sz="3200" b="1"/>
              <a:t>Risk Mitigation</a:t>
            </a:r>
            <a:r>
              <a:rPr lang="en-GB" sz="3200"/>
              <a:t>:</a:t>
            </a:r>
          </a:p>
          <a:p>
            <a:pPr marL="742950" lvl="1" indent="-285750">
              <a:lnSpc>
                <a:spcPct val="120000"/>
              </a:lnSpc>
              <a:buFont typeface="Arial" panose="020B0604020202020204" pitchFamily="34" charset="0"/>
              <a:buChar char="•"/>
            </a:pPr>
            <a:r>
              <a:rPr lang="en-GB" sz="3200"/>
              <a:t>Have a dedicated public relations team to manage media relations and quickly address any negative narratives.</a:t>
            </a:r>
          </a:p>
          <a:p>
            <a:pPr marL="742950" lvl="1" indent="-285750">
              <a:lnSpc>
                <a:spcPct val="120000"/>
              </a:lnSpc>
              <a:buFont typeface="Arial" panose="020B0604020202020204" pitchFamily="34" charset="0"/>
              <a:buChar char="•"/>
            </a:pPr>
            <a:r>
              <a:rPr lang="en-GB" sz="3200"/>
              <a:t>Monitor social media channels during the event to respond to complaints or crises in real time.</a:t>
            </a:r>
          </a:p>
          <a:p>
            <a:pPr marL="742950" lvl="1" indent="-285750">
              <a:lnSpc>
                <a:spcPct val="120000"/>
              </a:lnSpc>
              <a:buFont typeface="Arial" panose="020B0604020202020204" pitchFamily="34" charset="0"/>
              <a:buChar char="•"/>
            </a:pPr>
            <a:r>
              <a:rPr lang="en-GB" sz="3200"/>
              <a:t>Establish a post-event evaluation process to address any concerns that arose.</a:t>
            </a:r>
          </a:p>
          <a:p>
            <a:pPr>
              <a:lnSpc>
                <a:spcPct val="120000"/>
              </a:lnSpc>
            </a:pPr>
            <a:r>
              <a:rPr lang="en-GB" sz="3200" b="1"/>
              <a:t>b) Greenwashing Accusations - </a:t>
            </a:r>
            <a:r>
              <a:rPr lang="en-GB" sz="3200"/>
              <a:t>If a city or venue markets itself as "sustainable" but fails to meet those claims, it risks damaging its reputation through accusations of greenwashing.</a:t>
            </a:r>
          </a:p>
          <a:p>
            <a:pPr>
              <a:lnSpc>
                <a:spcPct val="120000"/>
              </a:lnSpc>
              <a:buFont typeface="Arial" panose="020B0604020202020204" pitchFamily="34" charset="0"/>
              <a:buChar char="•"/>
            </a:pPr>
            <a:r>
              <a:rPr lang="en-GB" sz="3200" b="1"/>
              <a:t>Risk Mitigation</a:t>
            </a:r>
            <a:r>
              <a:rPr lang="en-GB" sz="3200"/>
              <a:t>:</a:t>
            </a:r>
          </a:p>
          <a:p>
            <a:pPr marL="742950" lvl="1" indent="-285750">
              <a:lnSpc>
                <a:spcPct val="120000"/>
              </a:lnSpc>
              <a:buFont typeface="Arial" panose="020B0604020202020204" pitchFamily="34" charset="0"/>
              <a:buChar char="•"/>
            </a:pPr>
            <a:r>
              <a:rPr lang="en-GB" sz="3200"/>
              <a:t>Ensure that any sustainability claims are backed by measurable actions, such as carbon offset programs, waste reduction efforts, and renewable energy use.</a:t>
            </a:r>
          </a:p>
          <a:p>
            <a:pPr marL="742950" lvl="1" indent="-285750">
              <a:lnSpc>
                <a:spcPct val="120000"/>
              </a:lnSpc>
              <a:buFont typeface="Arial" panose="020B0604020202020204" pitchFamily="34" charset="0"/>
              <a:buChar char="•"/>
            </a:pPr>
            <a:r>
              <a:rPr lang="en-GB" sz="3200"/>
              <a:t>Conduct regular audits and provide transparency in sustainability reporting.</a:t>
            </a:r>
          </a:p>
          <a:p>
            <a:pPr marL="742950" lvl="1" indent="-285750">
              <a:lnSpc>
                <a:spcPct val="120000"/>
              </a:lnSpc>
              <a:buFont typeface="Arial" panose="020B0604020202020204" pitchFamily="34" charset="0"/>
              <a:buChar char="•"/>
            </a:pPr>
            <a:r>
              <a:rPr lang="en-GB" sz="3200"/>
              <a:t>Engage with environmental advocacy groups for third-party validation.</a:t>
            </a:r>
          </a:p>
          <a:p>
            <a:endParaRPr lang="en-GB"/>
          </a:p>
        </p:txBody>
      </p:sp>
    </p:spTree>
    <p:extLst>
      <p:ext uri="{BB962C8B-B14F-4D97-AF65-F5344CB8AC3E}">
        <p14:creationId xmlns:p14="http://schemas.microsoft.com/office/powerpoint/2010/main" val="18150112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EBCDD6-442C-DF77-7254-E5B5622BD42B}"/>
              </a:ext>
            </a:extLst>
          </p:cNvPr>
          <p:cNvSpPr>
            <a:spLocks noGrp="1"/>
          </p:cNvSpPr>
          <p:nvPr>
            <p:ph idx="1"/>
          </p:nvPr>
        </p:nvSpPr>
        <p:spPr>
          <a:xfrm>
            <a:off x="105033" y="136869"/>
            <a:ext cx="12029302" cy="5810850"/>
          </a:xfrm>
        </p:spPr>
        <p:txBody>
          <a:bodyPr>
            <a:normAutofit fontScale="77500" lnSpcReduction="20000"/>
          </a:bodyPr>
          <a:lstStyle/>
          <a:p>
            <a:pPr>
              <a:lnSpc>
                <a:spcPct val="110000"/>
              </a:lnSpc>
            </a:pPr>
            <a:r>
              <a:rPr lang="en-GB" b="1"/>
              <a:t>Legal and Compliance Risks</a:t>
            </a:r>
          </a:p>
          <a:p>
            <a:pPr>
              <a:lnSpc>
                <a:spcPct val="110000"/>
              </a:lnSpc>
            </a:pPr>
            <a:r>
              <a:rPr lang="en-GB" b="1"/>
              <a:t>a) Non-Compliance with Local Regulations</a:t>
            </a:r>
          </a:p>
          <a:p>
            <a:pPr>
              <a:lnSpc>
                <a:spcPct val="110000"/>
              </a:lnSpc>
            </a:pPr>
            <a:r>
              <a:rPr lang="en-GB"/>
              <a:t>Events need to comply with a </a:t>
            </a:r>
            <a:r>
              <a:rPr lang="en-GB" b="1"/>
              <a:t>wide range of laws</a:t>
            </a:r>
            <a:r>
              <a:rPr lang="en-GB"/>
              <a:t>, including health and safety, </a:t>
            </a:r>
            <a:r>
              <a:rPr lang="en-GB" err="1"/>
              <a:t>labor</a:t>
            </a:r>
            <a:r>
              <a:rPr lang="en-GB"/>
              <a:t> laws, and zoning regulations. Failing to do so can result in fines, legal disputes, or event cancellation.</a:t>
            </a:r>
          </a:p>
          <a:p>
            <a:pPr>
              <a:lnSpc>
                <a:spcPct val="110000"/>
              </a:lnSpc>
              <a:buFont typeface="Arial" panose="020B0604020202020204" pitchFamily="34" charset="0"/>
              <a:buChar char="•"/>
            </a:pPr>
            <a:r>
              <a:rPr lang="en-GB" b="1"/>
              <a:t>Risk Mitigation</a:t>
            </a:r>
            <a:r>
              <a:rPr lang="en-GB"/>
              <a:t>:</a:t>
            </a:r>
          </a:p>
          <a:p>
            <a:pPr marL="742950" lvl="1" indent="-285750">
              <a:lnSpc>
                <a:spcPct val="110000"/>
              </a:lnSpc>
              <a:buFont typeface="Arial" panose="020B0604020202020204" pitchFamily="34" charset="0"/>
              <a:buChar char="•"/>
            </a:pPr>
            <a:r>
              <a:rPr lang="en-GB"/>
              <a:t>Work closely with local authorities and legal experts to ensure full compliance with regulations.</a:t>
            </a:r>
          </a:p>
          <a:p>
            <a:pPr marL="742950" lvl="1" indent="-285750">
              <a:lnSpc>
                <a:spcPct val="110000"/>
              </a:lnSpc>
              <a:buFont typeface="Arial" panose="020B0604020202020204" pitchFamily="34" charset="0"/>
              <a:buChar char="•"/>
            </a:pPr>
            <a:r>
              <a:rPr lang="en-GB"/>
              <a:t>Obtain all necessary permits, licenses, and insurance policies well in advance of the event.</a:t>
            </a:r>
          </a:p>
          <a:p>
            <a:pPr marL="742950" lvl="1" indent="-285750">
              <a:lnSpc>
                <a:spcPct val="110000"/>
              </a:lnSpc>
              <a:buFont typeface="Arial" panose="020B0604020202020204" pitchFamily="34" charset="0"/>
              <a:buChar char="•"/>
            </a:pPr>
            <a:r>
              <a:rPr lang="en-GB"/>
              <a:t>Conduct regular compliance checks throughout the planning and execution phases.</a:t>
            </a:r>
          </a:p>
          <a:p>
            <a:pPr>
              <a:lnSpc>
                <a:spcPct val="110000"/>
              </a:lnSpc>
            </a:pPr>
            <a:r>
              <a:rPr lang="en-GB" b="1"/>
              <a:t>b) Contracts and Liability</a:t>
            </a:r>
          </a:p>
          <a:p>
            <a:pPr>
              <a:lnSpc>
                <a:spcPct val="110000"/>
              </a:lnSpc>
            </a:pPr>
            <a:r>
              <a:rPr lang="en-GB"/>
              <a:t>Disputes with contractors, sponsors, or vendors can lead to legal battles, especially if </a:t>
            </a:r>
            <a:r>
              <a:rPr lang="en-GB" b="1"/>
              <a:t>contracts are unclear or broken.</a:t>
            </a:r>
          </a:p>
          <a:p>
            <a:pPr>
              <a:lnSpc>
                <a:spcPct val="110000"/>
              </a:lnSpc>
              <a:buFont typeface="Arial" panose="020B0604020202020204" pitchFamily="34" charset="0"/>
              <a:buChar char="•"/>
            </a:pPr>
            <a:r>
              <a:rPr lang="en-GB" b="1"/>
              <a:t>Risk Mitigation</a:t>
            </a:r>
            <a:r>
              <a:rPr lang="en-GB"/>
              <a:t>:</a:t>
            </a:r>
          </a:p>
          <a:p>
            <a:pPr marL="742950" lvl="1" indent="-285750">
              <a:lnSpc>
                <a:spcPct val="110000"/>
              </a:lnSpc>
              <a:buFont typeface="Arial" panose="020B0604020202020204" pitchFamily="34" charset="0"/>
              <a:buChar char="•"/>
            </a:pPr>
            <a:r>
              <a:rPr lang="en-GB"/>
              <a:t>Develop clear and comprehensive contracts that outline the responsibilities and expectations of all parties.</a:t>
            </a:r>
          </a:p>
          <a:p>
            <a:pPr marL="742950" lvl="1" indent="-285750">
              <a:lnSpc>
                <a:spcPct val="110000"/>
              </a:lnSpc>
              <a:buFont typeface="Arial" panose="020B0604020202020204" pitchFamily="34" charset="0"/>
              <a:buChar char="•"/>
            </a:pPr>
            <a:r>
              <a:rPr lang="en-GB"/>
              <a:t>Ensure that you have robust insurance coverage for liability, cancellations, and damages.</a:t>
            </a:r>
          </a:p>
          <a:p>
            <a:pPr marL="742950" lvl="1" indent="-285750">
              <a:lnSpc>
                <a:spcPct val="110000"/>
              </a:lnSpc>
              <a:buFont typeface="Arial" panose="020B0604020202020204" pitchFamily="34" charset="0"/>
              <a:buChar char="•"/>
            </a:pPr>
            <a:r>
              <a:rPr lang="en-GB"/>
              <a:t>Include force majeure clauses in contracts to protect against unexpected events like natural disasters or pandemics.</a:t>
            </a:r>
          </a:p>
          <a:p>
            <a:endParaRPr lang="en-GB"/>
          </a:p>
        </p:txBody>
      </p:sp>
    </p:spTree>
    <p:extLst>
      <p:ext uri="{BB962C8B-B14F-4D97-AF65-F5344CB8AC3E}">
        <p14:creationId xmlns:p14="http://schemas.microsoft.com/office/powerpoint/2010/main" val="40186429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5FCA740-18B8-BAFC-CBC7-9A81F29FD7B9}"/>
              </a:ext>
            </a:extLst>
          </p:cNvPr>
          <p:cNvSpPr>
            <a:spLocks noGrp="1"/>
          </p:cNvSpPr>
          <p:nvPr>
            <p:ph idx="1"/>
          </p:nvPr>
        </p:nvSpPr>
        <p:spPr>
          <a:xfrm>
            <a:off x="203886" y="293387"/>
            <a:ext cx="8304010" cy="5127110"/>
          </a:xfrm>
        </p:spPr>
        <p:txBody>
          <a:bodyPr/>
          <a:lstStyle/>
          <a:p>
            <a:pPr>
              <a:lnSpc>
                <a:spcPct val="100000"/>
              </a:lnSpc>
            </a:pPr>
            <a:r>
              <a:rPr lang="en-GB" b="1" dirty="0"/>
              <a:t>Political and Social Risks</a:t>
            </a:r>
          </a:p>
          <a:p>
            <a:pPr>
              <a:lnSpc>
                <a:spcPct val="100000"/>
              </a:lnSpc>
            </a:pPr>
            <a:r>
              <a:rPr lang="en-GB" b="1" dirty="0"/>
              <a:t>a) Political Instability</a:t>
            </a:r>
          </a:p>
          <a:p>
            <a:pPr>
              <a:lnSpc>
                <a:spcPct val="100000"/>
              </a:lnSpc>
            </a:pPr>
            <a:r>
              <a:rPr lang="en-GB" dirty="0"/>
              <a:t>Political unrest, changes in government policy, or protests can </a:t>
            </a:r>
            <a:r>
              <a:rPr lang="en-GB" b="1" dirty="0"/>
              <a:t>impact the safety and feasibility of hosting an event.</a:t>
            </a:r>
          </a:p>
          <a:p>
            <a:pPr>
              <a:lnSpc>
                <a:spcPct val="100000"/>
              </a:lnSpc>
              <a:buFont typeface="Arial" panose="020B0604020202020204" pitchFamily="34" charset="0"/>
              <a:buChar char="•"/>
            </a:pPr>
            <a:r>
              <a:rPr lang="en-GB" b="1" dirty="0"/>
              <a:t>Risk Mitigation</a:t>
            </a:r>
            <a:r>
              <a:rPr lang="en-GB" dirty="0"/>
              <a:t>:</a:t>
            </a:r>
          </a:p>
          <a:p>
            <a:pPr marL="742950" lvl="1" indent="-285750">
              <a:lnSpc>
                <a:spcPct val="100000"/>
              </a:lnSpc>
              <a:buFont typeface="Arial" panose="020B0604020202020204" pitchFamily="34" charset="0"/>
              <a:buChar char="•"/>
            </a:pPr>
            <a:r>
              <a:rPr lang="en-GB" dirty="0"/>
              <a:t>Assess the political stability of the host city or country before placing a bid.</a:t>
            </a:r>
          </a:p>
          <a:p>
            <a:pPr marL="742950" lvl="1" indent="-285750">
              <a:lnSpc>
                <a:spcPct val="100000"/>
              </a:lnSpc>
              <a:buFont typeface="Arial" panose="020B0604020202020204" pitchFamily="34" charset="0"/>
              <a:buChar char="•"/>
            </a:pPr>
            <a:r>
              <a:rPr lang="en-GB" dirty="0"/>
              <a:t>Maintain open communication with local government officials to stay informed about any political</a:t>
            </a:r>
          </a:p>
          <a:p>
            <a:endParaRPr lang="en-GB" dirty="0"/>
          </a:p>
        </p:txBody>
      </p:sp>
      <p:pic>
        <p:nvPicPr>
          <p:cNvPr id="2" name="Picture 1">
            <a:extLst>
              <a:ext uri="{FF2B5EF4-FFF2-40B4-BE49-F238E27FC236}">
                <a16:creationId xmlns:a16="http://schemas.microsoft.com/office/drawing/2014/main" id="{B3B5AEB0-0466-8C7C-A590-DA510D1C9DD6}"/>
              </a:ext>
            </a:extLst>
          </p:cNvPr>
          <p:cNvPicPr>
            <a:picLocks noChangeAspect="1"/>
          </p:cNvPicPr>
          <p:nvPr/>
        </p:nvPicPr>
        <p:blipFill>
          <a:blip r:embed="rId2"/>
          <a:stretch>
            <a:fillRect/>
          </a:stretch>
        </p:blipFill>
        <p:spPr>
          <a:xfrm>
            <a:off x="8732841" y="2069853"/>
            <a:ext cx="3255273" cy="2171463"/>
          </a:xfrm>
          <a:prstGeom prst="rect">
            <a:avLst/>
          </a:prstGeom>
        </p:spPr>
      </p:pic>
    </p:spTree>
    <p:extLst>
      <p:ext uri="{BB962C8B-B14F-4D97-AF65-F5344CB8AC3E}">
        <p14:creationId xmlns:p14="http://schemas.microsoft.com/office/powerpoint/2010/main" val="3788823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39D12-5A70-6E24-D2FD-DBD26B5E7CC6}"/>
              </a:ext>
            </a:extLst>
          </p:cNvPr>
          <p:cNvSpPr>
            <a:spLocks noGrp="1"/>
          </p:cNvSpPr>
          <p:nvPr>
            <p:ph type="title"/>
          </p:nvPr>
        </p:nvSpPr>
        <p:spPr>
          <a:xfrm>
            <a:off x="96795" y="47452"/>
            <a:ext cx="10515600" cy="1325563"/>
          </a:xfrm>
        </p:spPr>
        <p:txBody>
          <a:bodyPr anchor="ctr">
            <a:normAutofit/>
          </a:bodyPr>
          <a:lstStyle/>
          <a:p>
            <a:r>
              <a:rPr lang="en-GB" sz="3600" b="1"/>
              <a:t>Festival Example: Glastonbury Festival (UK)</a:t>
            </a:r>
            <a:br>
              <a:rPr lang="en-GB" sz="3600" b="1"/>
            </a:br>
            <a:endParaRPr lang="en-GB" sz="3600"/>
          </a:p>
        </p:txBody>
      </p:sp>
      <p:sp>
        <p:nvSpPr>
          <p:cNvPr id="3" name="Content Placeholder 2">
            <a:extLst>
              <a:ext uri="{FF2B5EF4-FFF2-40B4-BE49-F238E27FC236}">
                <a16:creationId xmlns:a16="http://schemas.microsoft.com/office/drawing/2014/main" id="{16A26DAF-239D-762F-D16A-B5090CAAB51E}"/>
              </a:ext>
            </a:extLst>
          </p:cNvPr>
          <p:cNvSpPr>
            <a:spLocks noGrp="1"/>
          </p:cNvSpPr>
          <p:nvPr>
            <p:ph sz="half" idx="1"/>
          </p:nvPr>
        </p:nvSpPr>
        <p:spPr>
          <a:xfrm>
            <a:off x="0" y="848498"/>
            <a:ext cx="7840662" cy="5066270"/>
          </a:xfrm>
        </p:spPr>
        <p:txBody>
          <a:bodyPr>
            <a:normAutofit fontScale="47500" lnSpcReduction="20000"/>
          </a:bodyPr>
          <a:lstStyle/>
          <a:p>
            <a:pPr>
              <a:lnSpc>
                <a:spcPct val="120000"/>
              </a:lnSpc>
            </a:pPr>
            <a:r>
              <a:rPr lang="en-GB" sz="3300" b="1" dirty="0"/>
              <a:t>Event Overview:</a:t>
            </a:r>
            <a:br>
              <a:rPr lang="en-GB" sz="3300" dirty="0"/>
            </a:br>
            <a:r>
              <a:rPr lang="en-GB" sz="3300" dirty="0"/>
              <a:t>Glastonbury Festival is one of the largest and most famous outdoor music festivals in the world, attracting over 200,000 attendees annually. Held on a farm in the UK, it features performances across multiple stages and spans several days.</a:t>
            </a:r>
          </a:p>
          <a:p>
            <a:pPr>
              <a:lnSpc>
                <a:spcPct val="120000"/>
              </a:lnSpc>
            </a:pPr>
            <a:r>
              <a:rPr lang="en-GB" sz="3300" b="1" dirty="0"/>
              <a:t>Key Risks:</a:t>
            </a:r>
          </a:p>
          <a:p>
            <a:pPr>
              <a:lnSpc>
                <a:spcPct val="120000"/>
              </a:lnSpc>
              <a:buFont typeface="Arial" panose="020B0604020202020204" pitchFamily="34" charset="0"/>
              <a:buChar char="•"/>
            </a:pPr>
            <a:r>
              <a:rPr lang="en-GB" sz="3300" b="1" dirty="0"/>
              <a:t>Weather-Related Risks (Extreme Rain/Flooding)</a:t>
            </a:r>
            <a:endParaRPr lang="en-GB" sz="3300" dirty="0"/>
          </a:p>
          <a:p>
            <a:pPr marL="742950" lvl="1" indent="-285750">
              <a:lnSpc>
                <a:spcPct val="120000"/>
              </a:lnSpc>
              <a:buFont typeface="Arial" panose="020B0604020202020204" pitchFamily="34" charset="0"/>
              <a:buChar char="•"/>
            </a:pPr>
            <a:r>
              <a:rPr lang="en-GB" sz="3300" i="1" dirty="0"/>
              <a:t>Example</a:t>
            </a:r>
            <a:r>
              <a:rPr lang="en-GB" sz="3300" dirty="0"/>
              <a:t>: In 2005, Glastonbury experienced severe flooding that turned the festival grounds into a mud pit, disrupting performances and causing safety concerns.</a:t>
            </a:r>
          </a:p>
          <a:p>
            <a:pPr marL="742950" lvl="1" indent="-285750">
              <a:lnSpc>
                <a:spcPct val="120000"/>
              </a:lnSpc>
              <a:buFont typeface="Arial" panose="020B0604020202020204" pitchFamily="34" charset="0"/>
              <a:buChar char="•"/>
            </a:pPr>
            <a:r>
              <a:rPr lang="en-GB" sz="3300" i="1" dirty="0"/>
              <a:t>Risk Mitigation</a:t>
            </a:r>
            <a:r>
              <a:rPr lang="en-GB" sz="3300" dirty="0"/>
              <a:t>:</a:t>
            </a:r>
          </a:p>
          <a:p>
            <a:pPr marL="1143000" lvl="2" indent="-228600">
              <a:lnSpc>
                <a:spcPct val="120000"/>
              </a:lnSpc>
              <a:buFont typeface="Arial" panose="020B0604020202020204" pitchFamily="34" charset="0"/>
              <a:buChar char="•"/>
            </a:pPr>
            <a:r>
              <a:rPr lang="en-GB" sz="3300" dirty="0"/>
              <a:t>The festival invested heavily in drainage systems after this event to manage potential flooding.</a:t>
            </a:r>
          </a:p>
          <a:p>
            <a:pPr marL="1143000" lvl="2" indent="-228600">
              <a:lnSpc>
                <a:spcPct val="120000"/>
              </a:lnSpc>
              <a:buFont typeface="Arial" panose="020B0604020202020204" pitchFamily="34" charset="0"/>
              <a:buChar char="•"/>
            </a:pPr>
            <a:r>
              <a:rPr lang="en-GB" sz="3300" dirty="0"/>
              <a:t>Real-time weather monitoring is now used to adjust stage schedules and ensure safe evacuation plans.</a:t>
            </a:r>
          </a:p>
          <a:p>
            <a:pPr marL="1143000" lvl="2" indent="-228600">
              <a:lnSpc>
                <a:spcPct val="120000"/>
              </a:lnSpc>
              <a:buFont typeface="Arial" panose="020B0604020202020204" pitchFamily="34" charset="0"/>
              <a:buChar char="•"/>
            </a:pPr>
            <a:r>
              <a:rPr lang="en-GB" sz="3300" dirty="0"/>
              <a:t>The festival also advises attendees to be well-prepared for rain, making recommendations on appropriate gear and footwear.</a:t>
            </a:r>
          </a:p>
          <a:p>
            <a:endParaRPr lang="en-GB" sz="1300" dirty="0"/>
          </a:p>
        </p:txBody>
      </p:sp>
      <p:pic>
        <p:nvPicPr>
          <p:cNvPr id="4" name="Picture 3">
            <a:extLst>
              <a:ext uri="{FF2B5EF4-FFF2-40B4-BE49-F238E27FC236}">
                <a16:creationId xmlns:a16="http://schemas.microsoft.com/office/drawing/2014/main" id="{D2A071DD-3FBD-BC18-6322-ABA59D3343AE}"/>
              </a:ext>
            </a:extLst>
          </p:cNvPr>
          <p:cNvPicPr>
            <a:picLocks noChangeAspect="1"/>
          </p:cNvPicPr>
          <p:nvPr/>
        </p:nvPicPr>
        <p:blipFill>
          <a:blip r:embed="rId2"/>
          <a:stretch>
            <a:fillRect/>
          </a:stretch>
        </p:blipFill>
        <p:spPr>
          <a:xfrm>
            <a:off x="7840662" y="1205964"/>
            <a:ext cx="4351338" cy="4351338"/>
          </a:xfrm>
          <a:prstGeom prst="rect">
            <a:avLst/>
          </a:prstGeom>
          <a:noFill/>
        </p:spPr>
      </p:pic>
    </p:spTree>
    <p:extLst>
      <p:ext uri="{BB962C8B-B14F-4D97-AF65-F5344CB8AC3E}">
        <p14:creationId xmlns:p14="http://schemas.microsoft.com/office/powerpoint/2010/main" val="3970421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D831110-96C3-38BD-DB94-4D455E5DF9C0}"/>
              </a:ext>
            </a:extLst>
          </p:cNvPr>
          <p:cNvSpPr>
            <a:spLocks noGrp="1"/>
          </p:cNvSpPr>
          <p:nvPr>
            <p:ph idx="1"/>
          </p:nvPr>
        </p:nvSpPr>
        <p:spPr>
          <a:xfrm>
            <a:off x="245076" y="235722"/>
            <a:ext cx="10515600" cy="5637856"/>
          </a:xfrm>
        </p:spPr>
        <p:txBody>
          <a:bodyPr>
            <a:normAutofit fontScale="70000" lnSpcReduction="20000"/>
          </a:bodyPr>
          <a:lstStyle/>
          <a:p>
            <a:pPr>
              <a:lnSpc>
                <a:spcPct val="120000"/>
              </a:lnSpc>
              <a:buFont typeface="Arial" panose="020B0604020202020204" pitchFamily="34" charset="0"/>
              <a:buChar char="•"/>
            </a:pPr>
            <a:r>
              <a:rPr lang="en-GB" b="1" dirty="0"/>
              <a:t>Environmental Impact (Waste and Pollution)</a:t>
            </a:r>
            <a:endParaRPr lang="en-GB" dirty="0"/>
          </a:p>
          <a:p>
            <a:pPr marL="742950" lvl="1" indent="-285750">
              <a:lnSpc>
                <a:spcPct val="120000"/>
              </a:lnSpc>
              <a:buFont typeface="Arial" panose="020B0604020202020204" pitchFamily="34" charset="0"/>
              <a:buChar char="•"/>
            </a:pPr>
            <a:r>
              <a:rPr lang="en-GB" i="1" dirty="0"/>
              <a:t>Example</a:t>
            </a:r>
            <a:r>
              <a:rPr lang="en-GB" dirty="0"/>
              <a:t>: Glastonbury faces ongoing criticism for the amount of waste left behind, with an estimated 2,000 tons of waste generated at the 2017 festival, including tents, plastic bottles, and litter.</a:t>
            </a:r>
          </a:p>
          <a:p>
            <a:pPr marL="742950" lvl="1" indent="-285750">
              <a:lnSpc>
                <a:spcPct val="120000"/>
              </a:lnSpc>
              <a:buFont typeface="Arial" panose="020B0604020202020204" pitchFamily="34" charset="0"/>
              <a:buChar char="•"/>
            </a:pPr>
            <a:r>
              <a:rPr lang="en-GB" i="1" dirty="0"/>
              <a:t>Risk Mitigation</a:t>
            </a:r>
            <a:r>
              <a:rPr lang="en-GB" dirty="0"/>
              <a:t>:</a:t>
            </a:r>
          </a:p>
          <a:p>
            <a:pPr marL="1143000" lvl="2" indent="-228600">
              <a:lnSpc>
                <a:spcPct val="120000"/>
              </a:lnSpc>
              <a:buFont typeface="Arial" panose="020B0604020202020204" pitchFamily="34" charset="0"/>
              <a:buChar char="•"/>
            </a:pPr>
            <a:r>
              <a:rPr lang="en-GB" dirty="0"/>
              <a:t>Glastonbury has since implemented </a:t>
            </a:r>
            <a:r>
              <a:rPr lang="en-GB" b="1" dirty="0"/>
              <a:t>a strict zero-plastic policy and encourages festival-goers to bring reusable bottles</a:t>
            </a:r>
            <a:r>
              <a:rPr lang="en-GB" dirty="0"/>
              <a:t>.</a:t>
            </a:r>
          </a:p>
          <a:p>
            <a:pPr marL="1143000" lvl="2" indent="-228600">
              <a:lnSpc>
                <a:spcPct val="120000"/>
              </a:lnSpc>
              <a:buFont typeface="Arial" panose="020B0604020202020204" pitchFamily="34" charset="0"/>
              <a:buChar char="•"/>
            </a:pPr>
            <a:r>
              <a:rPr lang="en-GB" dirty="0"/>
              <a:t>They also provide </a:t>
            </a:r>
            <a:r>
              <a:rPr lang="en-GB" b="1" dirty="0"/>
              <a:t>on-site recycling stations and have invested in post-festival clean-up efforts</a:t>
            </a:r>
            <a:r>
              <a:rPr lang="en-GB" dirty="0"/>
              <a:t>.</a:t>
            </a:r>
          </a:p>
          <a:p>
            <a:pPr marL="1143000" lvl="2" indent="-228600">
              <a:lnSpc>
                <a:spcPct val="120000"/>
              </a:lnSpc>
              <a:buFont typeface="Arial" panose="020B0604020202020204" pitchFamily="34" charset="0"/>
              <a:buChar char="•"/>
            </a:pPr>
            <a:r>
              <a:rPr lang="en-GB" dirty="0"/>
              <a:t>The festival engages in </a:t>
            </a:r>
            <a:r>
              <a:rPr lang="en-GB" b="1" dirty="0"/>
              <a:t>environmental partnerships with organizations </a:t>
            </a:r>
            <a:r>
              <a:rPr lang="en-GB" dirty="0"/>
              <a:t>like Greenpeace to promote sustainability.</a:t>
            </a:r>
          </a:p>
          <a:p>
            <a:pPr>
              <a:lnSpc>
                <a:spcPct val="120000"/>
              </a:lnSpc>
              <a:buFont typeface="Arial" panose="020B0604020202020204" pitchFamily="34" charset="0"/>
              <a:buChar char="•"/>
            </a:pPr>
            <a:r>
              <a:rPr lang="en-GB" b="1" dirty="0"/>
              <a:t>Health and Safety (Drug Use and Overcrowding)</a:t>
            </a:r>
            <a:endParaRPr lang="en-GB" dirty="0"/>
          </a:p>
          <a:p>
            <a:pPr marL="742950" lvl="1" indent="-285750">
              <a:lnSpc>
                <a:spcPct val="120000"/>
              </a:lnSpc>
              <a:buFont typeface="Arial" panose="020B0604020202020204" pitchFamily="34" charset="0"/>
              <a:buChar char="•"/>
            </a:pPr>
            <a:r>
              <a:rPr lang="en-GB" i="1" dirty="0"/>
              <a:t>Example</a:t>
            </a:r>
            <a:r>
              <a:rPr lang="en-GB" dirty="0"/>
              <a:t>: The festival has had incidents related to drug use, overcrowding, and heat exhaustion in the past.</a:t>
            </a:r>
          </a:p>
          <a:p>
            <a:pPr marL="742950" lvl="1" indent="-285750">
              <a:lnSpc>
                <a:spcPct val="120000"/>
              </a:lnSpc>
              <a:buFont typeface="Arial" panose="020B0604020202020204" pitchFamily="34" charset="0"/>
              <a:buChar char="•"/>
            </a:pPr>
            <a:r>
              <a:rPr lang="en-GB" i="1" dirty="0"/>
              <a:t>Risk Mitigation</a:t>
            </a:r>
            <a:r>
              <a:rPr lang="en-GB" dirty="0"/>
              <a:t>:</a:t>
            </a:r>
          </a:p>
          <a:p>
            <a:pPr marL="1143000" lvl="2" indent="-228600">
              <a:lnSpc>
                <a:spcPct val="120000"/>
              </a:lnSpc>
              <a:buFont typeface="Arial" panose="020B0604020202020204" pitchFamily="34" charset="0"/>
              <a:buChar char="•"/>
            </a:pPr>
            <a:r>
              <a:rPr lang="en-GB" b="1" dirty="0"/>
              <a:t>Increased security personnel, </a:t>
            </a:r>
            <a:r>
              <a:rPr lang="en-GB" dirty="0"/>
              <a:t>crowd management systems, and better on-site medical facilities have been implemented.</a:t>
            </a:r>
          </a:p>
          <a:p>
            <a:pPr marL="1143000" lvl="2" indent="-228600">
              <a:lnSpc>
                <a:spcPct val="120000"/>
              </a:lnSpc>
              <a:buFont typeface="Arial" panose="020B0604020202020204" pitchFamily="34" charset="0"/>
              <a:buChar char="•"/>
            </a:pPr>
            <a:r>
              <a:rPr lang="en-GB" b="1" dirty="0"/>
              <a:t>Drug awareness campaigns and water stations </a:t>
            </a:r>
            <a:r>
              <a:rPr lang="en-GB" dirty="0"/>
              <a:t>are now common at Glastonbury to mitigate these risks.</a:t>
            </a:r>
          </a:p>
          <a:p>
            <a:pPr>
              <a:lnSpc>
                <a:spcPct val="120000"/>
              </a:lnSpc>
            </a:pPr>
            <a:r>
              <a:rPr lang="en-GB" b="1" dirty="0"/>
              <a:t>Lessons Learned:</a:t>
            </a:r>
          </a:p>
          <a:p>
            <a:pPr>
              <a:lnSpc>
                <a:spcPct val="120000"/>
              </a:lnSpc>
            </a:pPr>
            <a:r>
              <a:rPr lang="en-GB" dirty="0"/>
              <a:t>Glastonbury’s ability to manage risks effectively has contributed to its longevity. It has developed a robust framework for dealing with weather-related challenges, environmental sustainability, and health and safety concerns, making it a model for large outdoor festivals.</a:t>
            </a:r>
          </a:p>
          <a:p>
            <a:endParaRPr lang="en-GB" dirty="0"/>
          </a:p>
        </p:txBody>
      </p:sp>
    </p:spTree>
    <p:extLst>
      <p:ext uri="{BB962C8B-B14F-4D97-AF65-F5344CB8AC3E}">
        <p14:creationId xmlns:p14="http://schemas.microsoft.com/office/powerpoint/2010/main" val="798100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7" end="7"/>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646E6-6188-60C9-7AEA-F0AA069DEC98}"/>
              </a:ext>
            </a:extLst>
          </p:cNvPr>
          <p:cNvSpPr>
            <a:spLocks noGrp="1"/>
          </p:cNvSpPr>
          <p:nvPr>
            <p:ph type="title"/>
          </p:nvPr>
        </p:nvSpPr>
        <p:spPr>
          <a:xfrm>
            <a:off x="0" y="85040"/>
            <a:ext cx="10515600" cy="887026"/>
          </a:xfrm>
        </p:spPr>
        <p:txBody>
          <a:bodyPr>
            <a:normAutofit fontScale="90000"/>
          </a:bodyPr>
          <a:lstStyle/>
          <a:p>
            <a:r>
              <a:rPr lang="en-GB" sz="4000" b="1"/>
              <a:t>Global Event Example: Olympic Games (Tokyo 2020)</a:t>
            </a:r>
            <a:br>
              <a:rPr lang="en-GB" b="1"/>
            </a:br>
            <a:endParaRPr lang="en-GB"/>
          </a:p>
        </p:txBody>
      </p:sp>
      <p:sp>
        <p:nvSpPr>
          <p:cNvPr id="3" name="Content Placeholder 2">
            <a:extLst>
              <a:ext uri="{FF2B5EF4-FFF2-40B4-BE49-F238E27FC236}">
                <a16:creationId xmlns:a16="http://schemas.microsoft.com/office/drawing/2014/main" id="{8041CFF9-243B-50BC-C775-BC7E943AE18D}"/>
              </a:ext>
            </a:extLst>
          </p:cNvPr>
          <p:cNvSpPr>
            <a:spLocks noGrp="1"/>
          </p:cNvSpPr>
          <p:nvPr>
            <p:ph idx="1"/>
          </p:nvPr>
        </p:nvSpPr>
        <p:spPr>
          <a:xfrm>
            <a:off x="-65903" y="667265"/>
            <a:ext cx="12192000" cy="5320228"/>
          </a:xfrm>
        </p:spPr>
        <p:txBody>
          <a:bodyPr>
            <a:normAutofit fontScale="55000" lnSpcReduction="20000"/>
          </a:bodyPr>
          <a:lstStyle/>
          <a:p>
            <a:pPr>
              <a:lnSpc>
                <a:spcPct val="120000"/>
              </a:lnSpc>
            </a:pPr>
            <a:r>
              <a:rPr lang="en-GB" sz="2500" b="1" dirty="0"/>
              <a:t>Event Overview: </a:t>
            </a:r>
            <a:r>
              <a:rPr lang="en-GB" sz="2500" dirty="0"/>
              <a:t>The Olympic Games are the largest sporting event in the world, involving athletes and spectators from around the globe. The Tokyo 2020 Olympics were postponed to 2021 due to the COVID-19 pandemic, and the planning process involved numerous risks that had to be managed on a global scale.</a:t>
            </a:r>
          </a:p>
          <a:p>
            <a:pPr>
              <a:lnSpc>
                <a:spcPct val="120000"/>
              </a:lnSpc>
            </a:pPr>
            <a:r>
              <a:rPr lang="en-GB" sz="2500" b="1" dirty="0"/>
              <a:t>Key Risks:</a:t>
            </a:r>
          </a:p>
          <a:p>
            <a:pPr>
              <a:lnSpc>
                <a:spcPct val="120000"/>
              </a:lnSpc>
              <a:buFont typeface="Arial" panose="020B0604020202020204" pitchFamily="34" charset="0"/>
              <a:buChar char="•"/>
            </a:pPr>
            <a:r>
              <a:rPr lang="en-GB" sz="2500" b="1" dirty="0"/>
              <a:t>Pandemic and Public Health Risks (COVID-19)</a:t>
            </a:r>
            <a:endParaRPr lang="en-GB" sz="2500" dirty="0"/>
          </a:p>
          <a:p>
            <a:pPr marL="742950" lvl="1" indent="-285750">
              <a:lnSpc>
                <a:spcPct val="120000"/>
              </a:lnSpc>
              <a:buFont typeface="Arial" panose="020B0604020202020204" pitchFamily="34" charset="0"/>
              <a:buChar char="•"/>
            </a:pPr>
            <a:r>
              <a:rPr lang="en-GB" sz="2500" i="1" dirty="0"/>
              <a:t>Example</a:t>
            </a:r>
            <a:r>
              <a:rPr lang="en-GB" sz="2500" dirty="0"/>
              <a:t>: The COVID-19 pandemic forced the postponement of the Tokyo Olympics from 2020 to 2021, causing significant logistical, financial, and public health risks.</a:t>
            </a:r>
          </a:p>
          <a:p>
            <a:pPr marL="742950" lvl="1" indent="-285750">
              <a:lnSpc>
                <a:spcPct val="120000"/>
              </a:lnSpc>
              <a:buFont typeface="Arial" panose="020B0604020202020204" pitchFamily="34" charset="0"/>
              <a:buChar char="•"/>
            </a:pPr>
            <a:r>
              <a:rPr lang="en-GB" sz="2500" i="1" dirty="0"/>
              <a:t>Risk Mitigation</a:t>
            </a:r>
            <a:r>
              <a:rPr lang="en-GB" sz="2500" dirty="0"/>
              <a:t>:</a:t>
            </a:r>
          </a:p>
          <a:p>
            <a:pPr marL="1143000" lvl="2" indent="-228600">
              <a:lnSpc>
                <a:spcPct val="120000"/>
              </a:lnSpc>
              <a:buFont typeface="Arial" panose="020B0604020202020204" pitchFamily="34" charset="0"/>
              <a:buChar char="•"/>
            </a:pPr>
            <a:r>
              <a:rPr lang="en-GB" sz="2500" dirty="0"/>
              <a:t>The Tokyo 2020 organizing committee implemented strict health protocols, including daily COVID-19 testing for athletes, limited public attendance, and mask mandates.</a:t>
            </a:r>
          </a:p>
          <a:p>
            <a:pPr marL="1143000" lvl="2" indent="-228600">
              <a:lnSpc>
                <a:spcPct val="120000"/>
              </a:lnSpc>
              <a:buFont typeface="Arial" panose="020B0604020202020204" pitchFamily="34" charset="0"/>
              <a:buChar char="•"/>
            </a:pPr>
            <a:r>
              <a:rPr lang="en-GB" sz="2500" dirty="0"/>
              <a:t>A "bubble" system was used to minimize contact between athletes and the general public.</a:t>
            </a:r>
          </a:p>
          <a:p>
            <a:pPr marL="1143000" lvl="2" indent="-228600">
              <a:lnSpc>
                <a:spcPct val="120000"/>
              </a:lnSpc>
              <a:buFont typeface="Arial" panose="020B0604020202020204" pitchFamily="34" charset="0"/>
              <a:buChar char="•"/>
            </a:pPr>
            <a:r>
              <a:rPr lang="en-GB" sz="2500" dirty="0"/>
              <a:t>Many events were held without spectators, reducing the risk of viral transmission but significantly impacting ticket revenue.</a:t>
            </a:r>
          </a:p>
          <a:p>
            <a:pPr>
              <a:lnSpc>
                <a:spcPct val="120000"/>
              </a:lnSpc>
              <a:buFont typeface="Arial" panose="020B0604020202020204" pitchFamily="34" charset="0"/>
              <a:buChar char="•"/>
            </a:pPr>
            <a:r>
              <a:rPr lang="en-GB" sz="2500" b="1" dirty="0"/>
              <a:t>Economic Risks (Cost Overruns and Revenue Shortfalls)</a:t>
            </a:r>
            <a:endParaRPr lang="en-GB" sz="2500" dirty="0"/>
          </a:p>
          <a:p>
            <a:pPr marL="742950" lvl="1" indent="-285750">
              <a:lnSpc>
                <a:spcPct val="120000"/>
              </a:lnSpc>
              <a:buFont typeface="Arial" panose="020B0604020202020204" pitchFamily="34" charset="0"/>
              <a:buChar char="•"/>
            </a:pPr>
            <a:r>
              <a:rPr lang="en-GB" sz="2500" i="1" dirty="0"/>
              <a:t>Example</a:t>
            </a:r>
            <a:r>
              <a:rPr lang="en-GB" sz="2500" dirty="0"/>
              <a:t>: The cost of hosting the Tokyo Olympics ballooned to $15.4 billion, making it one of the most expensive Olympics in history. The absence of ticket sales due to restrictions on spectators contributed to this shortfall.</a:t>
            </a:r>
          </a:p>
          <a:p>
            <a:pPr marL="742950" lvl="1" indent="-285750">
              <a:lnSpc>
                <a:spcPct val="120000"/>
              </a:lnSpc>
              <a:buFont typeface="Arial" panose="020B0604020202020204" pitchFamily="34" charset="0"/>
              <a:buChar char="•"/>
            </a:pPr>
            <a:r>
              <a:rPr lang="en-GB" sz="2500" i="1" dirty="0"/>
              <a:t>Risk Mitigation</a:t>
            </a:r>
            <a:r>
              <a:rPr lang="en-GB" sz="2500" dirty="0"/>
              <a:t>:</a:t>
            </a:r>
          </a:p>
          <a:p>
            <a:pPr marL="1143000" lvl="2" indent="-228600">
              <a:lnSpc>
                <a:spcPct val="120000"/>
              </a:lnSpc>
              <a:buFont typeface="Arial" panose="020B0604020202020204" pitchFamily="34" charset="0"/>
              <a:buChar char="•"/>
            </a:pPr>
            <a:r>
              <a:rPr lang="en-GB" sz="2500" dirty="0"/>
              <a:t>The Japanese government and the International Olympic Committee (IOC) had to revise their financial models to manage losses, relying on broadcast rights and sponsorships as the primary revenue sources.</a:t>
            </a:r>
          </a:p>
          <a:p>
            <a:pPr marL="1143000" lvl="2" indent="-228600">
              <a:lnSpc>
                <a:spcPct val="120000"/>
              </a:lnSpc>
              <a:buFont typeface="Arial" panose="020B0604020202020204" pitchFamily="34" charset="0"/>
              <a:buChar char="•"/>
            </a:pPr>
            <a:r>
              <a:rPr lang="en-GB" sz="2500" dirty="0"/>
              <a:t>By leveraging digital platforms and streaming services, the organizers ensured strong global viewership, partially compensating for the lack of ticket sales.</a:t>
            </a:r>
          </a:p>
          <a:p>
            <a:endParaRPr lang="en-GB" dirty="0"/>
          </a:p>
        </p:txBody>
      </p:sp>
    </p:spTree>
    <p:extLst>
      <p:ext uri="{BB962C8B-B14F-4D97-AF65-F5344CB8AC3E}">
        <p14:creationId xmlns:p14="http://schemas.microsoft.com/office/powerpoint/2010/main" val="28767153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nodeType="clickEffect">
                                  <p:stCondLst>
                                    <p:cond delay="0"/>
                                  </p:stCondLst>
                                  <p:childTnLst>
                                    <p:set>
                                      <p:cBhvr>
                                        <p:cTn id="28" dur="1" fill="hold">
                                          <p:stCondLst>
                                            <p:cond delay="0"/>
                                          </p:stCondLst>
                                        </p:cTn>
                                        <p:tgtEl>
                                          <p:spTgt spid="3">
                                            <p:txEl>
                                              <p:pRg st="8" end="8"/>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9" end="9"/>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
                                            <p:txEl>
                                              <p:pRg st="10" end="10"/>
                                            </p:txEl>
                                          </p:spTgt>
                                        </p:tgtEl>
                                        <p:attrNameLst>
                                          <p:attrName>style.visibility</p:attrName>
                                        </p:attrNameLst>
                                      </p:cBhvr>
                                      <p:to>
                                        <p:strVal val="visible"/>
                                      </p:to>
                                    </p:set>
                                  </p:childTnLst>
                                </p:cTn>
                              </p:par>
                              <p:par>
                                <p:cTn id="33" presetID="1" presetClass="entr" presetSubtype="0" fill="hold" nodeType="withEffect">
                                  <p:stCondLst>
                                    <p:cond delay="0"/>
                                  </p:stCondLst>
                                  <p:childTnLst>
                                    <p:set>
                                      <p:cBhvr>
                                        <p:cTn id="34" dur="1" fill="hold">
                                          <p:stCondLst>
                                            <p:cond delay="0"/>
                                          </p:stCondLst>
                                        </p:cTn>
                                        <p:tgtEl>
                                          <p:spTgt spid="3">
                                            <p:txEl>
                                              <p:pRg st="11" end="11"/>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9D96027-4192-28BA-F96C-D3B323ED71BD}"/>
              </a:ext>
            </a:extLst>
          </p:cNvPr>
          <p:cNvSpPr>
            <a:spLocks noGrp="1"/>
          </p:cNvSpPr>
          <p:nvPr>
            <p:ph idx="1"/>
          </p:nvPr>
        </p:nvSpPr>
        <p:spPr>
          <a:xfrm>
            <a:off x="245076" y="202770"/>
            <a:ext cx="10515600" cy="5563715"/>
          </a:xfrm>
        </p:spPr>
        <p:txBody>
          <a:bodyPr>
            <a:normAutofit fontScale="77500" lnSpcReduction="20000"/>
          </a:bodyPr>
          <a:lstStyle/>
          <a:p>
            <a:pPr>
              <a:lnSpc>
                <a:spcPct val="120000"/>
              </a:lnSpc>
              <a:buFont typeface="Arial" panose="020B0604020202020204" pitchFamily="34" charset="0"/>
              <a:buChar char="•"/>
            </a:pPr>
            <a:r>
              <a:rPr lang="en-GB" sz="2600" b="1" dirty="0"/>
              <a:t>Sustainability and Environmental Risks</a:t>
            </a:r>
            <a:endParaRPr lang="en-GB" sz="2600" dirty="0"/>
          </a:p>
          <a:p>
            <a:pPr marL="742950" lvl="1" indent="-285750">
              <a:lnSpc>
                <a:spcPct val="120000"/>
              </a:lnSpc>
              <a:buFont typeface="Arial" panose="020B0604020202020204" pitchFamily="34" charset="0"/>
              <a:buChar char="•"/>
            </a:pPr>
            <a:r>
              <a:rPr lang="en-GB" sz="2600" i="1" dirty="0"/>
              <a:t>Example</a:t>
            </a:r>
            <a:r>
              <a:rPr lang="en-GB" sz="2600" dirty="0"/>
              <a:t>: The Olympics typically leave a significant environmental footprint due to large-scale construction, energy use, and waste.</a:t>
            </a:r>
          </a:p>
          <a:p>
            <a:pPr marL="742950" lvl="1" indent="-285750">
              <a:lnSpc>
                <a:spcPct val="120000"/>
              </a:lnSpc>
              <a:buFont typeface="Arial" panose="020B0604020202020204" pitchFamily="34" charset="0"/>
              <a:buChar char="•"/>
            </a:pPr>
            <a:r>
              <a:rPr lang="en-GB" sz="2600" i="1" dirty="0"/>
              <a:t>Risk Mitigation</a:t>
            </a:r>
            <a:r>
              <a:rPr lang="en-GB" sz="2600" dirty="0"/>
              <a:t>:</a:t>
            </a:r>
          </a:p>
          <a:p>
            <a:pPr marL="1143000" lvl="2" indent="-228600">
              <a:lnSpc>
                <a:spcPct val="120000"/>
              </a:lnSpc>
              <a:buFont typeface="Arial" panose="020B0604020202020204" pitchFamily="34" charset="0"/>
              <a:buChar char="•"/>
            </a:pPr>
            <a:r>
              <a:rPr lang="en-GB" sz="2600" dirty="0"/>
              <a:t>Tokyo 2020 promoted sustainability by using renewable energy sources and constructing several venues with recycled materials. For instance, the Olympic Village was built with timber donated by local Japanese regions.</a:t>
            </a:r>
          </a:p>
          <a:p>
            <a:pPr marL="1143000" lvl="2" indent="-228600">
              <a:lnSpc>
                <a:spcPct val="120000"/>
              </a:lnSpc>
              <a:buFont typeface="Arial" panose="020B0604020202020204" pitchFamily="34" charset="0"/>
              <a:buChar char="•"/>
            </a:pPr>
            <a:r>
              <a:rPr lang="en-GB" sz="2600" dirty="0"/>
              <a:t>The Games also aimed to be carbon neutral, with carbon offsetting programs in place.</a:t>
            </a:r>
          </a:p>
          <a:p>
            <a:pPr marL="1143000" lvl="2" indent="-228600">
              <a:lnSpc>
                <a:spcPct val="120000"/>
              </a:lnSpc>
              <a:buFont typeface="Arial" panose="020B0604020202020204" pitchFamily="34" charset="0"/>
              <a:buChar char="•"/>
            </a:pPr>
            <a:r>
              <a:rPr lang="en-GB" sz="2600" dirty="0"/>
              <a:t>Medal production for Tokyo 2020 involved recycling old electronic devices to source the metals.</a:t>
            </a:r>
          </a:p>
          <a:p>
            <a:pPr>
              <a:lnSpc>
                <a:spcPct val="120000"/>
              </a:lnSpc>
            </a:pPr>
            <a:r>
              <a:rPr lang="en-GB" sz="2600" b="1" dirty="0"/>
              <a:t>Lessons Learned:</a:t>
            </a:r>
          </a:p>
          <a:p>
            <a:pPr>
              <a:lnSpc>
                <a:spcPct val="120000"/>
              </a:lnSpc>
            </a:pPr>
            <a:r>
              <a:rPr lang="en-GB" sz="2600" dirty="0"/>
              <a:t>The Tokyo 2020 Olympics demonstrated the importance of adaptability in global events, particularly in response to an unprecedented crisis like the COVID-19 pandemic.</a:t>
            </a:r>
          </a:p>
          <a:p>
            <a:pPr>
              <a:lnSpc>
                <a:spcPct val="120000"/>
              </a:lnSpc>
            </a:pPr>
            <a:r>
              <a:rPr lang="en-GB" sz="2600" dirty="0"/>
              <a:t> Despite financial losses and the absence of spectators, Tokyo managed to deliver a successful Games with robust health protocols and innovative sustainability initiatives.</a:t>
            </a:r>
          </a:p>
          <a:p>
            <a:endParaRPr lang="en-GB" dirty="0"/>
          </a:p>
        </p:txBody>
      </p:sp>
    </p:spTree>
    <p:extLst>
      <p:ext uri="{BB962C8B-B14F-4D97-AF65-F5344CB8AC3E}">
        <p14:creationId xmlns:p14="http://schemas.microsoft.com/office/powerpoint/2010/main" val="199626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E02034-6353-E7DB-64AE-F885ADD40B7A}"/>
              </a:ext>
            </a:extLst>
          </p:cNvPr>
          <p:cNvSpPr>
            <a:spLocks noGrp="1"/>
          </p:cNvSpPr>
          <p:nvPr>
            <p:ph type="title"/>
          </p:nvPr>
        </p:nvSpPr>
        <p:spPr>
          <a:xfrm>
            <a:off x="105032" y="117989"/>
            <a:ext cx="10515600" cy="1325563"/>
          </a:xfrm>
        </p:spPr>
        <p:txBody>
          <a:bodyPr>
            <a:normAutofit fontScale="90000"/>
          </a:bodyPr>
          <a:lstStyle/>
          <a:p>
            <a:r>
              <a:rPr lang="en-GB" sz="4000" b="1" dirty="0"/>
              <a:t>Convention Example: CES (Consumer Electronics Show, Las Vegas)</a:t>
            </a:r>
            <a:br>
              <a:rPr lang="en-GB" b="1" dirty="0"/>
            </a:br>
            <a:endParaRPr lang="en-GB" dirty="0"/>
          </a:p>
        </p:txBody>
      </p:sp>
      <p:sp>
        <p:nvSpPr>
          <p:cNvPr id="3" name="Content Placeholder 2">
            <a:extLst>
              <a:ext uri="{FF2B5EF4-FFF2-40B4-BE49-F238E27FC236}">
                <a16:creationId xmlns:a16="http://schemas.microsoft.com/office/drawing/2014/main" id="{8C392873-463C-0B9C-5126-5D3F6A5D2D9C}"/>
              </a:ext>
            </a:extLst>
          </p:cNvPr>
          <p:cNvSpPr>
            <a:spLocks noGrp="1"/>
          </p:cNvSpPr>
          <p:nvPr>
            <p:ph idx="1"/>
          </p:nvPr>
        </p:nvSpPr>
        <p:spPr>
          <a:xfrm>
            <a:off x="162697" y="1253331"/>
            <a:ext cx="11773930" cy="4351338"/>
          </a:xfrm>
        </p:spPr>
        <p:txBody>
          <a:bodyPr>
            <a:normAutofit fontScale="92500" lnSpcReduction="10000"/>
          </a:bodyPr>
          <a:lstStyle/>
          <a:p>
            <a:pPr>
              <a:lnSpc>
                <a:spcPct val="100000"/>
              </a:lnSpc>
            </a:pPr>
            <a:r>
              <a:rPr lang="en-GB" sz="2100" b="1" dirty="0"/>
              <a:t>Event Overview:</a:t>
            </a:r>
            <a:br>
              <a:rPr lang="en-GB" sz="2100" dirty="0"/>
            </a:br>
            <a:r>
              <a:rPr lang="en-GB" sz="2100" dirty="0"/>
              <a:t>CES is one of the largest and most influential technology conventions in the world, held annually in Las Vegas. It draws over 180,000 attendees and features over 4,500 exhibitors, showcasing the latest innovations in consumer technology.</a:t>
            </a:r>
          </a:p>
          <a:p>
            <a:pPr>
              <a:lnSpc>
                <a:spcPct val="100000"/>
              </a:lnSpc>
            </a:pPr>
            <a:r>
              <a:rPr lang="en-GB" sz="2100" b="1" dirty="0"/>
              <a:t>Key Risks:</a:t>
            </a:r>
          </a:p>
          <a:p>
            <a:pPr>
              <a:lnSpc>
                <a:spcPct val="100000"/>
              </a:lnSpc>
              <a:buFont typeface="Arial" panose="020B0604020202020204" pitchFamily="34" charset="0"/>
              <a:buChar char="•"/>
            </a:pPr>
            <a:r>
              <a:rPr lang="en-GB" sz="2100" b="1" dirty="0"/>
              <a:t>Logistical and Operational Risks (Crowd Management and Venue Capacity)</a:t>
            </a:r>
            <a:endParaRPr lang="en-GB" sz="2100" dirty="0"/>
          </a:p>
          <a:p>
            <a:pPr marL="742950" lvl="1" indent="-285750">
              <a:lnSpc>
                <a:spcPct val="100000"/>
              </a:lnSpc>
              <a:buFont typeface="Arial" panose="020B0604020202020204" pitchFamily="34" charset="0"/>
              <a:buChar char="•"/>
            </a:pPr>
            <a:r>
              <a:rPr lang="en-GB" sz="2100" i="1" dirty="0"/>
              <a:t>Example</a:t>
            </a:r>
            <a:r>
              <a:rPr lang="en-GB" sz="2100" dirty="0"/>
              <a:t>: Given the size of CES, there are significant risks related to </a:t>
            </a:r>
            <a:r>
              <a:rPr lang="en-GB" sz="2100" b="1" dirty="0"/>
              <a:t>managing the flow of tens of thousands of attendees across multiple venues</a:t>
            </a:r>
            <a:r>
              <a:rPr lang="en-GB" sz="2100" dirty="0"/>
              <a:t>.</a:t>
            </a:r>
          </a:p>
          <a:p>
            <a:pPr marL="742950" lvl="1" indent="-285750">
              <a:lnSpc>
                <a:spcPct val="100000"/>
              </a:lnSpc>
              <a:buFont typeface="Arial" panose="020B0604020202020204" pitchFamily="34" charset="0"/>
              <a:buChar char="•"/>
            </a:pPr>
            <a:r>
              <a:rPr lang="en-GB" sz="2100" i="1" dirty="0"/>
              <a:t>Risk Mitigation</a:t>
            </a:r>
            <a:r>
              <a:rPr lang="en-GB" sz="2100" dirty="0"/>
              <a:t>:</a:t>
            </a:r>
          </a:p>
          <a:p>
            <a:pPr marL="1143000" lvl="2" indent="-228600">
              <a:lnSpc>
                <a:spcPct val="100000"/>
              </a:lnSpc>
              <a:buFont typeface="Arial" panose="020B0604020202020204" pitchFamily="34" charset="0"/>
              <a:buChar char="•"/>
            </a:pPr>
            <a:r>
              <a:rPr lang="en-GB" sz="2100" dirty="0"/>
              <a:t>CES uses a multi-venue strategy, spreading out across several large venues in Las Vegas (e.g., Las Vegas Convention </a:t>
            </a:r>
            <a:r>
              <a:rPr lang="en-GB" sz="2100" dirty="0" err="1"/>
              <a:t>Center</a:t>
            </a:r>
            <a:r>
              <a:rPr lang="en-GB" sz="2100" dirty="0"/>
              <a:t>, Sands Expo, and hotels).</a:t>
            </a:r>
          </a:p>
          <a:p>
            <a:pPr marL="1143000" lvl="2" indent="-228600">
              <a:lnSpc>
                <a:spcPct val="100000"/>
              </a:lnSpc>
              <a:buFont typeface="Arial" panose="020B0604020202020204" pitchFamily="34" charset="0"/>
              <a:buChar char="•"/>
            </a:pPr>
            <a:r>
              <a:rPr lang="en-GB" sz="2100" dirty="0"/>
              <a:t>CES utilizes a dedicated transportation plan, including shuttle buses, to reduce congestion.</a:t>
            </a:r>
          </a:p>
          <a:p>
            <a:pPr marL="1143000" lvl="2" indent="-228600">
              <a:lnSpc>
                <a:spcPct val="100000"/>
              </a:lnSpc>
              <a:buFont typeface="Arial" panose="020B0604020202020204" pitchFamily="34" charset="0"/>
              <a:buChar char="•"/>
            </a:pPr>
            <a:r>
              <a:rPr lang="en-GB" sz="2100" dirty="0"/>
              <a:t>Pre-event digital registration and scheduling help alleviate long queues and overcrowding at the venue.</a:t>
            </a:r>
          </a:p>
          <a:p>
            <a:endParaRPr lang="en-GB" dirty="0"/>
          </a:p>
        </p:txBody>
      </p:sp>
    </p:spTree>
    <p:extLst>
      <p:ext uri="{BB962C8B-B14F-4D97-AF65-F5344CB8AC3E}">
        <p14:creationId xmlns:p14="http://schemas.microsoft.com/office/powerpoint/2010/main" val="2572917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412901D-39C0-BFEA-8C17-8431F629994E}"/>
              </a:ext>
            </a:extLst>
          </p:cNvPr>
          <p:cNvSpPr>
            <a:spLocks noGrp="1"/>
          </p:cNvSpPr>
          <p:nvPr>
            <p:ph idx="1"/>
          </p:nvPr>
        </p:nvSpPr>
        <p:spPr>
          <a:xfrm>
            <a:off x="0" y="140044"/>
            <a:ext cx="12010768" cy="5692345"/>
          </a:xfrm>
        </p:spPr>
        <p:txBody>
          <a:bodyPr>
            <a:normAutofit fontScale="70000" lnSpcReduction="20000"/>
          </a:bodyPr>
          <a:lstStyle/>
          <a:p>
            <a:pPr>
              <a:lnSpc>
                <a:spcPct val="120000"/>
              </a:lnSpc>
              <a:buFont typeface="Arial" panose="020B0604020202020204" pitchFamily="34" charset="0"/>
              <a:buChar char="•"/>
            </a:pPr>
            <a:r>
              <a:rPr lang="en-GB" b="1"/>
              <a:t>Technological Infrastructure Risks</a:t>
            </a:r>
            <a:endParaRPr lang="en-GB"/>
          </a:p>
          <a:p>
            <a:pPr marL="742950" lvl="1" indent="-285750">
              <a:lnSpc>
                <a:spcPct val="120000"/>
              </a:lnSpc>
              <a:buFont typeface="Arial" panose="020B0604020202020204" pitchFamily="34" charset="0"/>
              <a:buChar char="•"/>
            </a:pPr>
            <a:r>
              <a:rPr lang="en-GB" i="1"/>
              <a:t>Example</a:t>
            </a:r>
            <a:r>
              <a:rPr lang="en-GB"/>
              <a:t>: The event’s emphasis on cutting-edge technology means that Wi-Fi and internet connectivity must be flawless, particularly with demonstrations of virtual reality, live-streamed presentations, and AI-driven devices.</a:t>
            </a:r>
          </a:p>
          <a:p>
            <a:pPr marL="742950" lvl="1" indent="-285750">
              <a:lnSpc>
                <a:spcPct val="120000"/>
              </a:lnSpc>
              <a:buFont typeface="Arial" panose="020B0604020202020204" pitchFamily="34" charset="0"/>
              <a:buChar char="•"/>
            </a:pPr>
            <a:r>
              <a:rPr lang="en-GB" i="1"/>
              <a:t>Risk Mitigation</a:t>
            </a:r>
            <a:r>
              <a:rPr lang="en-GB"/>
              <a:t>:</a:t>
            </a:r>
          </a:p>
          <a:p>
            <a:pPr marL="1143000" lvl="2" indent="-228600">
              <a:lnSpc>
                <a:spcPct val="120000"/>
              </a:lnSpc>
              <a:buFont typeface="Arial" panose="020B0604020202020204" pitchFamily="34" charset="0"/>
              <a:buChar char="•"/>
            </a:pPr>
            <a:r>
              <a:rPr lang="en-GB"/>
              <a:t>CES invests heavily in IT infrastructure to ensure that all exhibitors and attendees have reliable access to high-speed internet.</a:t>
            </a:r>
          </a:p>
          <a:p>
            <a:pPr marL="1143000" lvl="2" indent="-228600">
              <a:lnSpc>
                <a:spcPct val="120000"/>
              </a:lnSpc>
              <a:buFont typeface="Arial" panose="020B0604020202020204" pitchFamily="34" charset="0"/>
              <a:buChar char="•"/>
            </a:pPr>
            <a:r>
              <a:rPr lang="en-GB"/>
              <a:t>Backup systems are also in place to minimize downtime and technical issues.</a:t>
            </a:r>
          </a:p>
          <a:p>
            <a:pPr>
              <a:lnSpc>
                <a:spcPct val="120000"/>
              </a:lnSpc>
              <a:buFont typeface="Arial" panose="020B0604020202020204" pitchFamily="34" charset="0"/>
              <a:buChar char="•"/>
            </a:pPr>
            <a:r>
              <a:rPr lang="en-GB" b="1"/>
              <a:t>Reputation and Brand Risks (Security of Sensitive Technology)</a:t>
            </a:r>
            <a:endParaRPr lang="en-GB"/>
          </a:p>
          <a:p>
            <a:pPr marL="742950" lvl="1" indent="-285750">
              <a:lnSpc>
                <a:spcPct val="120000"/>
              </a:lnSpc>
              <a:buFont typeface="Arial" panose="020B0604020202020204" pitchFamily="34" charset="0"/>
              <a:buChar char="•"/>
            </a:pPr>
            <a:r>
              <a:rPr lang="en-GB" i="1"/>
              <a:t>Example</a:t>
            </a:r>
            <a:r>
              <a:rPr lang="en-GB"/>
              <a:t>: Given that many of the world’s top tech companies showcase proprietary technology at CES, there is always a risk of </a:t>
            </a:r>
            <a:r>
              <a:rPr lang="en-GB" b="1"/>
              <a:t>corporate espionage, hacking, or the premature release of intellectual property</a:t>
            </a:r>
            <a:r>
              <a:rPr lang="en-GB"/>
              <a:t>.</a:t>
            </a:r>
          </a:p>
          <a:p>
            <a:pPr marL="742950" lvl="1" indent="-285750">
              <a:lnSpc>
                <a:spcPct val="120000"/>
              </a:lnSpc>
              <a:buFont typeface="Arial" panose="020B0604020202020204" pitchFamily="34" charset="0"/>
              <a:buChar char="•"/>
            </a:pPr>
            <a:r>
              <a:rPr lang="en-GB" i="1"/>
              <a:t>Risk Mitigation</a:t>
            </a:r>
            <a:r>
              <a:rPr lang="en-GB"/>
              <a:t>:</a:t>
            </a:r>
          </a:p>
          <a:p>
            <a:pPr marL="1143000" lvl="2" indent="-228600">
              <a:lnSpc>
                <a:spcPct val="120000"/>
              </a:lnSpc>
              <a:buFont typeface="Arial" panose="020B0604020202020204" pitchFamily="34" charset="0"/>
              <a:buChar char="•"/>
            </a:pPr>
            <a:r>
              <a:rPr lang="en-GB"/>
              <a:t>CES enforces strict security protocols, including limiting access to certain areas and requiring NDAs (Non-Disclosure Agreements) for high-profile launches.</a:t>
            </a:r>
          </a:p>
          <a:p>
            <a:pPr marL="1143000" lvl="2" indent="-228600">
              <a:lnSpc>
                <a:spcPct val="120000"/>
              </a:lnSpc>
              <a:buFont typeface="Arial" panose="020B0604020202020204" pitchFamily="34" charset="0"/>
              <a:buChar char="•"/>
            </a:pPr>
            <a:r>
              <a:rPr lang="en-GB"/>
              <a:t>On-site security, RFID badge tracking, and high-level data protection systems are in place to protect exhibitors.</a:t>
            </a:r>
          </a:p>
          <a:p>
            <a:pPr lvl="1">
              <a:lnSpc>
                <a:spcPct val="120000"/>
              </a:lnSpc>
            </a:pPr>
            <a:r>
              <a:rPr lang="en-GB" b="1"/>
              <a:t>Lessons Learned:</a:t>
            </a:r>
          </a:p>
          <a:p>
            <a:pPr>
              <a:lnSpc>
                <a:spcPct val="120000"/>
              </a:lnSpc>
            </a:pPr>
            <a:r>
              <a:rPr lang="en-GB"/>
              <a:t>CES has grown into a globally recognized tech event by focusing on logistical excellence, technological reliability, and stringent security protocols. Their ability to manage a large-scale event spread across multiple venues ensures continued success.</a:t>
            </a:r>
          </a:p>
          <a:p>
            <a:endParaRPr lang="en-GB"/>
          </a:p>
        </p:txBody>
      </p:sp>
    </p:spTree>
    <p:extLst>
      <p:ext uri="{BB962C8B-B14F-4D97-AF65-F5344CB8AC3E}">
        <p14:creationId xmlns:p14="http://schemas.microsoft.com/office/powerpoint/2010/main" val="32660480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10" end="10"/>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0277986-7D1C-422F-9E47-E955DD0522CA}"/>
              </a:ext>
            </a:extLst>
          </p:cNvPr>
          <p:cNvPicPr>
            <a:picLocks noChangeAspect="1"/>
          </p:cNvPicPr>
          <p:nvPr/>
        </p:nvPicPr>
        <p:blipFill rotWithShape="1">
          <a:blip r:embed="rId2">
            <a:alphaModFix/>
          </a:blip>
          <a:srcRect t="24074" r="1" b="1"/>
          <a:stretch/>
        </p:blipFill>
        <p:spPr>
          <a:xfrm>
            <a:off x="6083786" y="-168316"/>
            <a:ext cx="6261330" cy="3932313"/>
          </a:xfrm>
          <a:prstGeom prst="rect">
            <a:avLst/>
          </a:prstGeom>
          <a:effectLst>
            <a:softEdge rad="533400"/>
          </a:effectLst>
        </p:spPr>
      </p:pic>
      <p:pic>
        <p:nvPicPr>
          <p:cNvPr id="3" name="Picture 2">
            <a:extLst>
              <a:ext uri="{FF2B5EF4-FFF2-40B4-BE49-F238E27FC236}">
                <a16:creationId xmlns:a16="http://schemas.microsoft.com/office/drawing/2014/main" id="{2290D6B0-C75B-43E1-AD43-C8B3B0624BA7}"/>
              </a:ext>
            </a:extLst>
          </p:cNvPr>
          <p:cNvPicPr>
            <a:picLocks noChangeAspect="1"/>
          </p:cNvPicPr>
          <p:nvPr/>
        </p:nvPicPr>
        <p:blipFill rotWithShape="1">
          <a:blip r:embed="rId3"/>
          <a:srcRect l="11708" r="26256" b="1"/>
          <a:stretch/>
        </p:blipFill>
        <p:spPr>
          <a:xfrm>
            <a:off x="6089904" y="2487166"/>
            <a:ext cx="6263640" cy="4215384"/>
          </a:xfrm>
          <a:prstGeom prst="rect">
            <a:avLst/>
          </a:prstGeom>
          <a:effectLst>
            <a:softEdge rad="533400"/>
          </a:effectLst>
        </p:spPr>
      </p:pic>
      <p:sp>
        <p:nvSpPr>
          <p:cNvPr id="39938" name="Rectangle 2">
            <a:extLst>
              <a:ext uri="{FF2B5EF4-FFF2-40B4-BE49-F238E27FC236}">
                <a16:creationId xmlns:a16="http://schemas.microsoft.com/office/drawing/2014/main" id="{43E13613-7CF1-4903-8C9D-80BC0B90BC0A}"/>
              </a:ext>
            </a:extLst>
          </p:cNvPr>
          <p:cNvSpPr>
            <a:spLocks noGrp="1" noChangeArrowheads="1"/>
          </p:cNvSpPr>
          <p:nvPr>
            <p:ph type="title"/>
          </p:nvPr>
        </p:nvSpPr>
        <p:spPr>
          <a:xfrm>
            <a:off x="174802" y="192964"/>
            <a:ext cx="4803636" cy="1311664"/>
          </a:xfrm>
        </p:spPr>
        <p:txBody>
          <a:bodyPr>
            <a:normAutofit/>
          </a:bodyPr>
          <a:lstStyle/>
          <a:p>
            <a:r>
              <a:rPr lang="en-AU" altLang="en-US" sz="2800" b="1" dirty="0">
                <a:solidFill>
                  <a:srgbClr val="000000"/>
                </a:solidFill>
              </a:rPr>
              <a:t>The strategic planning process and event organisation</a:t>
            </a:r>
          </a:p>
        </p:txBody>
      </p:sp>
      <p:sp>
        <p:nvSpPr>
          <p:cNvPr id="39939" name="Rectangle 3">
            <a:extLst>
              <a:ext uri="{FF2B5EF4-FFF2-40B4-BE49-F238E27FC236}">
                <a16:creationId xmlns:a16="http://schemas.microsoft.com/office/drawing/2014/main" id="{A2E5E84F-11A4-4774-A5EB-3270BA30C8EA}"/>
              </a:ext>
            </a:extLst>
          </p:cNvPr>
          <p:cNvSpPr>
            <a:spLocks noGrp="1" noChangeArrowheads="1"/>
          </p:cNvSpPr>
          <p:nvPr>
            <p:ph idx="1"/>
          </p:nvPr>
        </p:nvSpPr>
        <p:spPr>
          <a:xfrm>
            <a:off x="174802" y="1975581"/>
            <a:ext cx="4803637" cy="3788830"/>
          </a:xfrm>
        </p:spPr>
        <p:txBody>
          <a:bodyPr anchor="ctr">
            <a:normAutofit/>
          </a:bodyPr>
          <a:lstStyle/>
          <a:p>
            <a:pPr>
              <a:buFontTx/>
              <a:buNone/>
            </a:pPr>
            <a:r>
              <a:rPr lang="en-AU" altLang="en-US" sz="3200" b="1">
                <a:solidFill>
                  <a:srgbClr val="000000"/>
                </a:solidFill>
              </a:rPr>
              <a:t>Strategic plan</a:t>
            </a:r>
          </a:p>
          <a:p>
            <a:r>
              <a:rPr lang="en-AU" altLang="en-US" sz="3200">
                <a:solidFill>
                  <a:srgbClr val="000000"/>
                </a:solidFill>
              </a:rPr>
              <a:t>Purpose, vision and mission statements</a:t>
            </a:r>
          </a:p>
          <a:p>
            <a:pPr>
              <a:buFontTx/>
              <a:buNone/>
            </a:pPr>
            <a:endParaRPr lang="en-AU" altLang="en-US" sz="3200">
              <a:solidFill>
                <a:srgbClr val="000000"/>
              </a:solidFill>
            </a:endParaRPr>
          </a:p>
        </p:txBody>
      </p:sp>
      <p:pic>
        <p:nvPicPr>
          <p:cNvPr id="4" name="Picture 3">
            <a:extLst>
              <a:ext uri="{FF2B5EF4-FFF2-40B4-BE49-F238E27FC236}">
                <a16:creationId xmlns:a16="http://schemas.microsoft.com/office/drawing/2014/main" id="{A9C4D334-CA0F-2C18-2CA0-AB338B1B1B25}"/>
              </a:ext>
            </a:extLst>
          </p:cNvPr>
          <p:cNvPicPr>
            <a:picLocks noChangeAspect="1"/>
          </p:cNvPicPr>
          <p:nvPr/>
        </p:nvPicPr>
        <p:blipFill>
          <a:blip r:embed="rId4"/>
          <a:stretch>
            <a:fillRect/>
          </a:stretch>
        </p:blipFill>
        <p:spPr>
          <a:xfrm>
            <a:off x="3162300" y="1670611"/>
            <a:ext cx="2933700" cy="1552575"/>
          </a:xfrm>
          <a:prstGeom prst="rect">
            <a:avLst/>
          </a:prstGeom>
        </p:spPr>
      </p:pic>
    </p:spTree>
  </p:cSld>
  <p:clrMapOvr>
    <a:masterClrMapping/>
  </p:clrMapOvr>
  <p:transition>
    <p:blinds dir="vert"/>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624CE2F-3845-F2C3-4EDC-25D765EC1C7D}"/>
              </a:ext>
            </a:extLst>
          </p:cNvPr>
          <p:cNvSpPr txBox="1"/>
          <p:nvPr/>
        </p:nvSpPr>
        <p:spPr>
          <a:xfrm>
            <a:off x="263769" y="405341"/>
            <a:ext cx="6094324" cy="3139321"/>
          </a:xfrm>
          <a:prstGeom prst="rect">
            <a:avLst/>
          </a:prstGeom>
          <a:noFill/>
        </p:spPr>
        <p:txBody>
          <a:bodyPr wrap="square">
            <a:spAutoFit/>
          </a:bodyPr>
          <a:lstStyle/>
          <a:p>
            <a:endParaRPr lang="en-GB"/>
          </a:p>
          <a:p>
            <a:r>
              <a:rPr lang="en-GB" b="1" i="1">
                <a:solidFill>
                  <a:srgbClr val="222222"/>
                </a:solidFill>
                <a:effectLst/>
                <a:latin typeface="Helvetica Neue"/>
              </a:rPr>
              <a:t>The Glastonbury Festival aims to encourage and stimulate youth culture from around the world in all its forms, including pop music, dance music, jazz, folk music, fringe theatre, drama, mime, circus, cinema, poetry and all the creative forms of art and design, including painting, sculpture and textile art.</a:t>
            </a:r>
          </a:p>
          <a:p>
            <a:endParaRPr lang="en-GB" b="1" i="1">
              <a:solidFill>
                <a:srgbClr val="222222"/>
              </a:solidFill>
              <a:latin typeface="Helvetica Neue"/>
            </a:endParaRPr>
          </a:p>
          <a:p>
            <a:r>
              <a:rPr lang="en-GB">
                <a:hlinkClick r:id="rId2"/>
              </a:rPr>
              <a:t>https://www.glastonburyfestivals.co.uk/information/an-introduction-to-glastonbury-festival/the-festivals-objectives/</a:t>
            </a:r>
            <a:endParaRPr lang="en-GB"/>
          </a:p>
          <a:p>
            <a:endParaRPr lang="en-GB"/>
          </a:p>
        </p:txBody>
      </p:sp>
      <p:sp>
        <p:nvSpPr>
          <p:cNvPr id="5" name="TextBox 4">
            <a:extLst>
              <a:ext uri="{FF2B5EF4-FFF2-40B4-BE49-F238E27FC236}">
                <a16:creationId xmlns:a16="http://schemas.microsoft.com/office/drawing/2014/main" id="{71D253E6-986C-381D-BFAE-78D4EAB7D49A}"/>
              </a:ext>
            </a:extLst>
          </p:cNvPr>
          <p:cNvSpPr txBox="1"/>
          <p:nvPr/>
        </p:nvSpPr>
        <p:spPr>
          <a:xfrm>
            <a:off x="6818243" y="682339"/>
            <a:ext cx="4827797" cy="1569660"/>
          </a:xfrm>
          <a:prstGeom prst="rect">
            <a:avLst/>
          </a:prstGeom>
          <a:noFill/>
        </p:spPr>
        <p:txBody>
          <a:bodyPr wrap="square" rtlCol="0">
            <a:spAutoFit/>
          </a:bodyPr>
          <a:lstStyle/>
          <a:p>
            <a:r>
              <a:rPr lang="en-GB" sz="2400" dirty="0"/>
              <a:t>TASK:</a:t>
            </a:r>
          </a:p>
          <a:p>
            <a:r>
              <a:rPr lang="en-GB" sz="2400" dirty="0"/>
              <a:t> </a:t>
            </a:r>
          </a:p>
          <a:p>
            <a:r>
              <a:rPr lang="en-GB" sz="2400" dirty="0"/>
              <a:t>Have a look at the mission  statement of the  World Skills Event  </a:t>
            </a:r>
          </a:p>
        </p:txBody>
      </p:sp>
      <p:pic>
        <p:nvPicPr>
          <p:cNvPr id="6" name="Picture 5">
            <a:extLst>
              <a:ext uri="{FF2B5EF4-FFF2-40B4-BE49-F238E27FC236}">
                <a16:creationId xmlns:a16="http://schemas.microsoft.com/office/drawing/2014/main" id="{9A3936D6-2E7C-7DDD-D504-9BF2FB978FBC}"/>
              </a:ext>
            </a:extLst>
          </p:cNvPr>
          <p:cNvPicPr>
            <a:picLocks noChangeAspect="1"/>
          </p:cNvPicPr>
          <p:nvPr/>
        </p:nvPicPr>
        <p:blipFill>
          <a:blip r:embed="rId3"/>
          <a:stretch>
            <a:fillRect/>
          </a:stretch>
        </p:blipFill>
        <p:spPr>
          <a:xfrm>
            <a:off x="4655318" y="4093917"/>
            <a:ext cx="5715000" cy="134302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FD0C1C-2527-C2CD-1E1E-C483475721C2}"/>
              </a:ext>
            </a:extLst>
          </p:cNvPr>
          <p:cNvSpPr>
            <a:spLocks noGrp="1"/>
          </p:cNvSpPr>
          <p:nvPr>
            <p:ph idx="1"/>
          </p:nvPr>
        </p:nvSpPr>
        <p:spPr>
          <a:xfrm>
            <a:off x="1137034" y="627798"/>
            <a:ext cx="4958966" cy="5488338"/>
          </a:xfrm>
        </p:spPr>
        <p:txBody>
          <a:bodyPr>
            <a:normAutofit/>
          </a:bodyPr>
          <a:lstStyle/>
          <a:p>
            <a:r>
              <a:rPr lang="en-GB" sz="1900">
                <a:hlinkClick r:id="rId2"/>
              </a:rPr>
              <a:t>https://www.majorevents.govt.nz/about/strategy/</a:t>
            </a:r>
            <a:endParaRPr lang="en-GB" sz="1900"/>
          </a:p>
          <a:p>
            <a:endParaRPr lang="en-GB" sz="1900"/>
          </a:p>
          <a:p>
            <a:r>
              <a:rPr lang="en-GB" sz="2400" b="1"/>
              <a:t>Vision</a:t>
            </a:r>
          </a:p>
          <a:p>
            <a:r>
              <a:rPr lang="en-GB" sz="2400"/>
              <a:t>Our major events benefit all people who call Aotearoa New Zealand home.</a:t>
            </a:r>
          </a:p>
          <a:p>
            <a:r>
              <a:rPr lang="en-GB" sz="2400" b="1"/>
              <a:t>Strategy</a:t>
            </a:r>
          </a:p>
          <a:p>
            <a:r>
              <a:rPr lang="en-GB" sz="2400"/>
              <a:t>The government invests in major events that generate significant immediate and long-term benefits and align with wider government objectives through leverage and legacy opportunities. </a:t>
            </a:r>
          </a:p>
        </p:txBody>
      </p:sp>
      <p:pic>
        <p:nvPicPr>
          <p:cNvPr id="4" name="Picture 3">
            <a:extLst>
              <a:ext uri="{FF2B5EF4-FFF2-40B4-BE49-F238E27FC236}">
                <a16:creationId xmlns:a16="http://schemas.microsoft.com/office/drawing/2014/main" id="{8FA6A7D0-10A9-C1DE-ABE5-F546E07C3A7D}"/>
              </a:ext>
            </a:extLst>
          </p:cNvPr>
          <p:cNvPicPr>
            <a:picLocks noChangeAspect="1"/>
          </p:cNvPicPr>
          <p:nvPr/>
        </p:nvPicPr>
        <p:blipFill>
          <a:blip r:embed="rId3"/>
          <a:stretch>
            <a:fillRect/>
          </a:stretch>
        </p:blipFill>
        <p:spPr>
          <a:xfrm>
            <a:off x="6719367" y="3318965"/>
            <a:ext cx="4788505" cy="1487812"/>
          </a:xfrm>
          <a:prstGeom prst="rect">
            <a:avLst/>
          </a:prstGeom>
        </p:spPr>
      </p:pic>
    </p:spTree>
    <p:extLst>
      <p:ext uri="{BB962C8B-B14F-4D97-AF65-F5344CB8AC3E}">
        <p14:creationId xmlns:p14="http://schemas.microsoft.com/office/powerpoint/2010/main" val="38294741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BAE62209-8CD1-4E2E-9264-89603349FB30}"/>
              </a:ext>
            </a:extLst>
          </p:cNvPr>
          <p:cNvSpPr>
            <a:spLocks noGrp="1" noChangeArrowheads="1"/>
          </p:cNvSpPr>
          <p:nvPr>
            <p:ph type="title"/>
          </p:nvPr>
        </p:nvSpPr>
        <p:spPr>
          <a:xfrm>
            <a:off x="81907" y="140994"/>
            <a:ext cx="3932237" cy="1095153"/>
          </a:xfrm>
        </p:spPr>
        <p:txBody>
          <a:bodyPr anchor="b">
            <a:normAutofit/>
          </a:bodyPr>
          <a:lstStyle/>
          <a:p>
            <a:r>
              <a:rPr lang="en-AU" altLang="en-US" b="1"/>
              <a:t>What is strategic planning?</a:t>
            </a:r>
          </a:p>
        </p:txBody>
      </p:sp>
      <p:sp>
        <p:nvSpPr>
          <p:cNvPr id="22531" name="Rectangle 3">
            <a:extLst>
              <a:ext uri="{FF2B5EF4-FFF2-40B4-BE49-F238E27FC236}">
                <a16:creationId xmlns:a16="http://schemas.microsoft.com/office/drawing/2014/main" id="{E4D62EF0-0FAC-4AFC-BA6C-FE1A71685051}"/>
              </a:ext>
            </a:extLst>
          </p:cNvPr>
          <p:cNvSpPr>
            <a:spLocks noGrp="1" noChangeArrowheads="1"/>
          </p:cNvSpPr>
          <p:nvPr>
            <p:ph type="body" sz="half" idx="2"/>
          </p:nvPr>
        </p:nvSpPr>
        <p:spPr>
          <a:xfrm>
            <a:off x="246664" y="1810265"/>
            <a:ext cx="3932237" cy="3811588"/>
          </a:xfrm>
        </p:spPr>
        <p:txBody>
          <a:bodyPr>
            <a:normAutofit/>
          </a:bodyPr>
          <a:lstStyle/>
          <a:p>
            <a:r>
              <a:rPr lang="en-GB" sz="1800"/>
              <a:t>Define their long-term goals and objectives and develop a plan of action to achieve them. </a:t>
            </a:r>
          </a:p>
          <a:p>
            <a:r>
              <a:rPr lang="en-GB" sz="1800"/>
              <a:t>It involves assessing the organization's current position, analysing external factors such as market trends and competition, and identifying strengths, weaknesses, opportunities, and threats (SWOT analysis).</a:t>
            </a:r>
          </a:p>
          <a:p>
            <a:r>
              <a:rPr lang="en-GB" sz="1800"/>
              <a:t>Helps organisations make informed decisions about allocating resources, setting priorities, and defining strategies to achieve their desired outcomes</a:t>
            </a:r>
            <a:r>
              <a:rPr lang="en-GB"/>
              <a:t>.</a:t>
            </a:r>
            <a:endParaRPr lang="en-AU" altLang="en-US" sz="2400"/>
          </a:p>
        </p:txBody>
      </p:sp>
      <p:pic>
        <p:nvPicPr>
          <p:cNvPr id="2" name="Picture 1">
            <a:extLst>
              <a:ext uri="{FF2B5EF4-FFF2-40B4-BE49-F238E27FC236}">
                <a16:creationId xmlns:a16="http://schemas.microsoft.com/office/drawing/2014/main" id="{21AAFE10-5877-4E5D-AD40-79AD16EA473F}"/>
              </a:ext>
            </a:extLst>
          </p:cNvPr>
          <p:cNvPicPr>
            <a:picLocks noChangeAspect="1"/>
          </p:cNvPicPr>
          <p:nvPr/>
        </p:nvPicPr>
        <p:blipFill rotWithShape="1">
          <a:blip r:embed="rId2"/>
          <a:srcRect t="8990" r="2" b="5737"/>
          <a:stretch/>
        </p:blipFill>
        <p:spPr>
          <a:xfrm>
            <a:off x="5183188" y="1134348"/>
            <a:ext cx="6172200" cy="4579778"/>
          </a:xfrm>
          <a:prstGeom prst="rect">
            <a:avLst/>
          </a:prstGeom>
          <a:noFill/>
        </p:spPr>
      </p:pic>
    </p:spTree>
  </p:cSld>
  <p:clrMapOvr>
    <a:masterClrMapping/>
  </p:clrMapOvr>
  <p:transition>
    <p:blinds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53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a:extLst>
              <a:ext uri="{FF2B5EF4-FFF2-40B4-BE49-F238E27FC236}">
                <a16:creationId xmlns:a16="http://schemas.microsoft.com/office/drawing/2014/main" id="{AF466295-0807-4F3D-90CD-B57D2F196D6A}"/>
              </a:ext>
            </a:extLst>
          </p:cNvPr>
          <p:cNvSpPr>
            <a:spLocks noGrp="1" noChangeArrowheads="1"/>
          </p:cNvSpPr>
          <p:nvPr>
            <p:ph type="title"/>
          </p:nvPr>
        </p:nvSpPr>
        <p:spPr/>
        <p:txBody>
          <a:bodyPr anchor="ctr">
            <a:normAutofit/>
          </a:bodyPr>
          <a:lstStyle/>
          <a:p>
            <a:r>
              <a:rPr lang="en-AU" altLang="en-US" b="1"/>
              <a:t>The strategic planning process and event organisation</a:t>
            </a:r>
          </a:p>
        </p:txBody>
      </p:sp>
      <p:sp>
        <p:nvSpPr>
          <p:cNvPr id="32771" name="Rectangle 3">
            <a:extLst>
              <a:ext uri="{FF2B5EF4-FFF2-40B4-BE49-F238E27FC236}">
                <a16:creationId xmlns:a16="http://schemas.microsoft.com/office/drawing/2014/main" id="{17A99DAB-E4E8-4172-A2F7-BADA6BA417DE}"/>
              </a:ext>
            </a:extLst>
          </p:cNvPr>
          <p:cNvSpPr>
            <a:spLocks noGrp="1" noChangeArrowheads="1"/>
          </p:cNvSpPr>
          <p:nvPr>
            <p:ph sz="half" idx="1"/>
          </p:nvPr>
        </p:nvSpPr>
        <p:spPr/>
        <p:txBody>
          <a:bodyPr>
            <a:normAutofit/>
          </a:bodyPr>
          <a:lstStyle/>
          <a:p>
            <a:pPr>
              <a:buFontTx/>
              <a:buNone/>
            </a:pPr>
            <a:r>
              <a:rPr lang="en-AU" altLang="en-US" b="1"/>
              <a:t>Establishment of an organisational structure</a:t>
            </a:r>
          </a:p>
          <a:p>
            <a:r>
              <a:rPr lang="en-AU" altLang="en-US"/>
              <a:t>Simple structures</a:t>
            </a:r>
          </a:p>
          <a:p>
            <a:r>
              <a:rPr lang="en-AU" altLang="en-US"/>
              <a:t>Functional structures</a:t>
            </a:r>
          </a:p>
          <a:p>
            <a:r>
              <a:rPr lang="en-AU" altLang="en-US"/>
              <a:t>Program-based matrix structures</a:t>
            </a:r>
          </a:p>
          <a:p>
            <a:r>
              <a:rPr lang="en-AU" altLang="en-US"/>
              <a:t>Multi-organisational or network structures</a:t>
            </a:r>
          </a:p>
        </p:txBody>
      </p:sp>
      <p:pic>
        <p:nvPicPr>
          <p:cNvPr id="2" name="Picture 1">
            <a:extLst>
              <a:ext uri="{FF2B5EF4-FFF2-40B4-BE49-F238E27FC236}">
                <a16:creationId xmlns:a16="http://schemas.microsoft.com/office/drawing/2014/main" id="{43E8D96F-055B-4D1B-A0A8-4E75F2FB7238}"/>
              </a:ext>
            </a:extLst>
          </p:cNvPr>
          <p:cNvPicPr>
            <a:picLocks noChangeAspect="1"/>
          </p:cNvPicPr>
          <p:nvPr/>
        </p:nvPicPr>
        <p:blipFill rotWithShape="1">
          <a:blip r:embed="rId2"/>
          <a:srcRect l="5813" r="27203" b="-1"/>
          <a:stretch/>
        </p:blipFill>
        <p:spPr>
          <a:xfrm>
            <a:off x="6490607" y="1534255"/>
            <a:ext cx="4512548" cy="3789490"/>
          </a:xfrm>
          <a:prstGeom prst="rect">
            <a:avLst/>
          </a:prstGeom>
          <a:noFill/>
        </p:spPr>
      </p:pic>
    </p:spTree>
  </p:cSld>
  <p:clrMapOvr>
    <a:masterClrMapping/>
  </p:clrMapOvr>
  <p:transition>
    <p:blinds dir="vert"/>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C0B021DA-8971-43C0-91DD-1A2222C52F41}"/>
              </a:ext>
            </a:extLst>
          </p:cNvPr>
          <p:cNvSpPr>
            <a:spLocks noGrp="1" noChangeArrowheads="1"/>
          </p:cNvSpPr>
          <p:nvPr>
            <p:ph type="title"/>
          </p:nvPr>
        </p:nvSpPr>
        <p:spPr/>
        <p:txBody>
          <a:bodyPr vert="horz" lIns="91440" tIns="45720" rIns="91440" bIns="45720" rtlCol="0" anchor="b">
            <a:normAutofit/>
          </a:bodyPr>
          <a:lstStyle/>
          <a:p>
            <a:r>
              <a:rPr lang="en-US" altLang="en-US" b="1"/>
              <a:t>The strategic planning process and event organisation</a:t>
            </a:r>
          </a:p>
        </p:txBody>
      </p:sp>
      <p:pic>
        <p:nvPicPr>
          <p:cNvPr id="23555" name="Picture 18" descr="f06-01-9781856178181">
            <a:extLst>
              <a:ext uri="{FF2B5EF4-FFF2-40B4-BE49-F238E27FC236}">
                <a16:creationId xmlns:a16="http://schemas.microsoft.com/office/drawing/2014/main" id="{A8011D3C-EFED-4F6D-82DE-7605AFFA851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07" b="-3"/>
          <a:stretch/>
        </p:blipFill>
        <p:spPr bwMode="auto">
          <a:xfrm>
            <a:off x="4772025" y="457200"/>
            <a:ext cx="6182700" cy="5280409"/>
          </a:xfrm>
          <a:prstGeom prst="rect">
            <a:avLst/>
          </a:prstGeom>
          <a:solidFill>
            <a:srgbClr val="FFFFFF"/>
          </a:solidFill>
          <a:extLst>
            <a:ext uri="{91240B29-F687-4F45-9708-019B960494DF}">
              <a14:hiddenLine xmlns:a14="http://schemas.microsoft.com/office/drawing/2010/main" w="9525">
                <a:solidFill>
                  <a:srgbClr val="000000"/>
                </a:solidFill>
                <a:miter lim="800000"/>
                <a:headEnd/>
                <a:tailEnd/>
              </a14:hiddenLine>
            </a:ext>
          </a:extLst>
        </p:spPr>
      </p:pic>
      <p:sp>
        <p:nvSpPr>
          <p:cNvPr id="23556" name="Rectangle 5">
            <a:extLst>
              <a:ext uri="{FF2B5EF4-FFF2-40B4-BE49-F238E27FC236}">
                <a16:creationId xmlns:a16="http://schemas.microsoft.com/office/drawing/2014/main" id="{770E4B8D-D1F6-4A34-91C2-2E3748EE10CE}"/>
              </a:ext>
            </a:extLst>
          </p:cNvPr>
          <p:cNvSpPr>
            <a:spLocks noChangeArrowheads="1"/>
          </p:cNvSpPr>
          <p:nvPr/>
        </p:nvSpPr>
        <p:spPr bwMode="auto">
          <a:xfrm>
            <a:off x="839788" y="2057400"/>
            <a:ext cx="3932237" cy="3811588"/>
          </a:xfrm>
          <a:prstGeom prst="rect">
            <a:avLst/>
          </a:prstGeom>
          <a:extLs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a:lnSpc>
                <a:spcPct val="90000"/>
              </a:lnSpc>
              <a:spcBef>
                <a:spcPts val="1000"/>
              </a:spcBef>
              <a:spcAft>
                <a:spcPts val="600"/>
              </a:spcAft>
            </a:pPr>
            <a:r>
              <a:rPr lang="en-US" altLang="en-US" sz="1600" kern="1200">
                <a:latin typeface="+mn-lt"/>
                <a:ea typeface="+mn-ea"/>
                <a:cs typeface="+mn-cs"/>
              </a:rPr>
              <a:t>(Source: adapted from Grant, 2005)</a:t>
            </a:r>
          </a:p>
        </p:txBody>
      </p:sp>
    </p:spTree>
  </p:cSld>
  <p:clrMapOvr>
    <a:masterClrMapping/>
  </p:clrMapOvr>
  <p:transition>
    <p:blinds dir="vert"/>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A11E86-8F4E-4857-BD0F-A326B5421B0C}"/>
              </a:ext>
            </a:extLst>
          </p:cNvPr>
          <p:cNvSpPr>
            <a:spLocks noGrp="1"/>
          </p:cNvSpPr>
          <p:nvPr>
            <p:ph type="title"/>
          </p:nvPr>
        </p:nvSpPr>
        <p:spPr/>
        <p:txBody>
          <a:bodyPr/>
          <a:lstStyle/>
          <a:p>
            <a:r>
              <a:rPr lang="en-GB">
                <a:solidFill>
                  <a:srgbClr val="FF0000"/>
                </a:solidFill>
              </a:rPr>
              <a:t>Simple structure ….. </a:t>
            </a:r>
          </a:p>
        </p:txBody>
      </p:sp>
      <p:pic>
        <p:nvPicPr>
          <p:cNvPr id="1026" name="Picture 2">
            <a:extLst>
              <a:ext uri="{FF2B5EF4-FFF2-40B4-BE49-F238E27FC236}">
                <a16:creationId xmlns:a16="http://schemas.microsoft.com/office/drawing/2014/main" id="{B53FCBE6-6027-429E-81FE-8096752B2EA1}"/>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1016000" y="2183379"/>
            <a:ext cx="10160000" cy="29246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8029163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3" name="Picture 15" descr="f06-05-9781856178181">
            <a:extLst>
              <a:ext uri="{FF2B5EF4-FFF2-40B4-BE49-F238E27FC236}">
                <a16:creationId xmlns:a16="http://schemas.microsoft.com/office/drawing/2014/main" id="{162E664B-F70C-42DD-9F7B-4696026EF7F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47700" y="643467"/>
            <a:ext cx="10896600" cy="421640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5844" name="TextBox 5">
            <a:extLst>
              <a:ext uri="{FF2B5EF4-FFF2-40B4-BE49-F238E27FC236}">
                <a16:creationId xmlns:a16="http://schemas.microsoft.com/office/drawing/2014/main" id="{43ECA7FD-13B1-4753-8A88-2ED290BCFF2D}"/>
              </a:ext>
            </a:extLst>
          </p:cNvPr>
          <p:cNvSpPr txBox="1">
            <a:spLocks noChangeArrowheads="1"/>
          </p:cNvSpPr>
          <p:nvPr/>
        </p:nvSpPr>
        <p:spPr bwMode="auto">
          <a:xfrm>
            <a:off x="556532" y="5956300"/>
            <a:ext cx="10896600" cy="838200"/>
          </a:xfrm>
          <a:prstGeom prst="rect">
            <a:avLst/>
          </a:prstGeom>
          <a:solidFill>
            <a:srgbClr val="000000">
              <a:alpha val="50000"/>
            </a:srgbClr>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no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algn="ctr" eaLnBrk="1" hangingPunct="1">
              <a:spcAft>
                <a:spcPts val="600"/>
              </a:spcAft>
            </a:pPr>
            <a:r>
              <a:rPr lang="en-GB" altLang="en-US" sz="1300">
                <a:solidFill>
                  <a:srgbClr val="FFFFFF"/>
                </a:solidFill>
                <a:latin typeface="Arial" panose="020B0604020202020204" pitchFamily="34" charset="0"/>
              </a:rPr>
              <a:t>(Source: Roskilde Festival, 2006)</a:t>
            </a:r>
          </a:p>
        </p:txBody>
      </p:sp>
    </p:spTree>
  </p:cSld>
  <p:clrMapOvr>
    <a:masterClrMapping/>
  </p:clrMapOvr>
  <p:transition>
    <p:blinds dir="vert"/>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2A3D6268-9515-4E9D-8927-3514E1E3C448}"/>
              </a:ext>
            </a:extLst>
          </p:cNvPr>
          <p:cNvSpPr>
            <a:spLocks noGrp="1" noChangeArrowheads="1"/>
          </p:cNvSpPr>
          <p:nvPr>
            <p:ph type="title"/>
          </p:nvPr>
        </p:nvSpPr>
        <p:spPr>
          <a:xfrm>
            <a:off x="2895600" y="260350"/>
            <a:ext cx="7772400" cy="1143000"/>
          </a:xfrm>
        </p:spPr>
        <p:txBody>
          <a:bodyPr>
            <a:normAutofit/>
          </a:bodyPr>
          <a:lstStyle/>
          <a:p>
            <a:r>
              <a:rPr lang="en-GB" altLang="en-US" sz="2800" b="1"/>
              <a:t>2006 Melbourne Commonwealth Games organisational structure</a:t>
            </a:r>
            <a:endParaRPr lang="en-AU" altLang="en-US" sz="2800" b="1"/>
          </a:p>
        </p:txBody>
      </p:sp>
      <p:pic>
        <p:nvPicPr>
          <p:cNvPr id="36867" name="Picture 15" descr="f06-06-9781856178181">
            <a:extLst>
              <a:ext uri="{FF2B5EF4-FFF2-40B4-BE49-F238E27FC236}">
                <a16:creationId xmlns:a16="http://schemas.microsoft.com/office/drawing/2014/main" id="{C4C1602E-E9F3-424F-B593-9BEEA7A1F98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61257" y="1412877"/>
            <a:ext cx="10791930" cy="46926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868" name="Rectangle 5">
            <a:extLst>
              <a:ext uri="{FF2B5EF4-FFF2-40B4-BE49-F238E27FC236}">
                <a16:creationId xmlns:a16="http://schemas.microsoft.com/office/drawing/2014/main" id="{2DD26873-66DD-4C73-8EBC-FAAEF6286771}"/>
              </a:ext>
            </a:extLst>
          </p:cNvPr>
          <p:cNvSpPr>
            <a:spLocks noChangeArrowheads="1"/>
          </p:cNvSpPr>
          <p:nvPr/>
        </p:nvSpPr>
        <p:spPr bwMode="auto">
          <a:xfrm>
            <a:off x="8299084" y="5875338"/>
            <a:ext cx="5364162" cy="230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hangingPunct="1"/>
            <a:r>
              <a:rPr lang="en-US" altLang="en-US" sz="900">
                <a:latin typeface="Arial" panose="020B0604020202020204" pitchFamily="34" charset="0"/>
              </a:rPr>
              <a:t>(Source: Office of Commonwealth Games, 2006)</a:t>
            </a:r>
            <a:endParaRPr lang="en-GB" altLang="en-US" sz="900">
              <a:latin typeface="Arial" panose="020B0604020202020204" pitchFamily="34" charset="0"/>
            </a:endParaRPr>
          </a:p>
        </p:txBody>
      </p:sp>
    </p:spTree>
  </p:cSld>
  <p:clrMapOvr>
    <a:masterClrMapping/>
  </p:clrMapOvr>
  <p:transition>
    <p:blinds dir="vert"/>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a:extLst>
              <a:ext uri="{FF2B5EF4-FFF2-40B4-BE49-F238E27FC236}">
                <a16:creationId xmlns:a16="http://schemas.microsoft.com/office/drawing/2014/main" id="{15DFF71E-4C61-40A4-BA1D-C0B2849CB756}"/>
              </a:ext>
            </a:extLst>
          </p:cNvPr>
          <p:cNvSpPr>
            <a:spLocks noGrp="1" noChangeArrowheads="1"/>
          </p:cNvSpPr>
          <p:nvPr>
            <p:ph type="title"/>
          </p:nvPr>
        </p:nvSpPr>
        <p:spPr>
          <a:xfrm>
            <a:off x="504093" y="507999"/>
            <a:ext cx="7772400" cy="1143000"/>
          </a:xfrm>
        </p:spPr>
        <p:txBody>
          <a:bodyPr>
            <a:normAutofit/>
          </a:bodyPr>
          <a:lstStyle/>
          <a:p>
            <a:pPr algn="l"/>
            <a:r>
              <a:rPr lang="en-GB" sz="2800" b="1" i="0">
                <a:solidFill>
                  <a:srgbClr val="000066"/>
                </a:solidFill>
                <a:effectLst/>
              </a:rPr>
              <a:t>Structure of an event management team</a:t>
            </a:r>
          </a:p>
        </p:txBody>
      </p:sp>
      <p:sp>
        <p:nvSpPr>
          <p:cNvPr id="37892" name="Rectangle 5">
            <a:extLst>
              <a:ext uri="{FF2B5EF4-FFF2-40B4-BE49-F238E27FC236}">
                <a16:creationId xmlns:a16="http://schemas.microsoft.com/office/drawing/2014/main" id="{02B86574-0D29-4485-98B6-86766C8052FF}"/>
              </a:ext>
            </a:extLst>
          </p:cNvPr>
          <p:cNvSpPr>
            <a:spLocks noChangeArrowheads="1"/>
          </p:cNvSpPr>
          <p:nvPr/>
        </p:nvSpPr>
        <p:spPr bwMode="auto">
          <a:xfrm>
            <a:off x="979488" y="6119814"/>
            <a:ext cx="6102350" cy="2301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Century Gothic" panose="020B0502020202020204" pitchFamily="34" charset="0"/>
              </a:defRPr>
            </a:lvl1pPr>
            <a:lvl2pPr marL="742950" indent="-285750">
              <a:defRPr>
                <a:solidFill>
                  <a:schemeClr val="tx1"/>
                </a:solidFill>
                <a:latin typeface="Century Gothic" panose="020B0502020202020204" pitchFamily="34" charset="0"/>
              </a:defRPr>
            </a:lvl2pPr>
            <a:lvl3pPr marL="1143000" indent="-228600">
              <a:defRPr>
                <a:solidFill>
                  <a:schemeClr val="tx1"/>
                </a:solidFill>
                <a:latin typeface="Century Gothic" panose="020B0502020202020204" pitchFamily="34" charset="0"/>
              </a:defRPr>
            </a:lvl3pPr>
            <a:lvl4pPr marL="1600200" indent="-228600">
              <a:defRPr>
                <a:solidFill>
                  <a:schemeClr val="tx1"/>
                </a:solidFill>
                <a:latin typeface="Century Gothic" panose="020B0502020202020204" pitchFamily="34" charset="0"/>
              </a:defRPr>
            </a:lvl4pPr>
            <a:lvl5pPr marL="2057400" indent="-228600">
              <a:defRPr>
                <a:solidFill>
                  <a:schemeClr val="tx1"/>
                </a:solidFill>
                <a:latin typeface="Century Gothic" panose="020B0502020202020204" pitchFamily="34" charset="0"/>
              </a:defRPr>
            </a:lvl5pPr>
            <a:lvl6pPr marL="2514600" indent="-228600" defTabSz="457200" fontAlgn="base">
              <a:spcBef>
                <a:spcPct val="0"/>
              </a:spcBef>
              <a:spcAft>
                <a:spcPct val="0"/>
              </a:spcAft>
              <a:defRPr>
                <a:solidFill>
                  <a:schemeClr val="tx1"/>
                </a:solidFill>
                <a:latin typeface="Century Gothic" panose="020B0502020202020204" pitchFamily="34" charset="0"/>
              </a:defRPr>
            </a:lvl6pPr>
            <a:lvl7pPr marL="2971800" indent="-228600" defTabSz="457200" fontAlgn="base">
              <a:spcBef>
                <a:spcPct val="0"/>
              </a:spcBef>
              <a:spcAft>
                <a:spcPct val="0"/>
              </a:spcAft>
              <a:defRPr>
                <a:solidFill>
                  <a:schemeClr val="tx1"/>
                </a:solidFill>
                <a:latin typeface="Century Gothic" panose="020B0502020202020204" pitchFamily="34" charset="0"/>
              </a:defRPr>
            </a:lvl7pPr>
            <a:lvl8pPr marL="3429000" indent="-228600" defTabSz="457200" fontAlgn="base">
              <a:spcBef>
                <a:spcPct val="0"/>
              </a:spcBef>
              <a:spcAft>
                <a:spcPct val="0"/>
              </a:spcAft>
              <a:defRPr>
                <a:solidFill>
                  <a:schemeClr val="tx1"/>
                </a:solidFill>
                <a:latin typeface="Century Gothic" panose="020B0502020202020204" pitchFamily="34" charset="0"/>
              </a:defRPr>
            </a:lvl8pPr>
            <a:lvl9pPr marL="3886200" indent="-228600" defTabSz="457200" fontAlgn="base">
              <a:spcBef>
                <a:spcPct val="0"/>
              </a:spcBef>
              <a:spcAft>
                <a:spcPct val="0"/>
              </a:spcAft>
              <a:defRPr>
                <a:solidFill>
                  <a:schemeClr val="tx1"/>
                </a:solidFill>
                <a:latin typeface="Century Gothic" panose="020B0502020202020204" pitchFamily="34" charset="0"/>
              </a:defRPr>
            </a:lvl9pPr>
          </a:lstStyle>
          <a:p>
            <a:pPr eaLnBrk="1" hangingPunct="1"/>
            <a:r>
              <a:rPr lang="en-AU" altLang="en-US" sz="900">
                <a:latin typeface="Arial" panose="020B0604020202020204" pitchFamily="34" charset="0"/>
              </a:rPr>
              <a:t>(Source: </a:t>
            </a:r>
            <a:r>
              <a:rPr lang="en-AU" altLang="en-US" sz="900" err="1">
                <a:latin typeface="Arial" panose="020B0604020202020204" pitchFamily="34" charset="0"/>
              </a:rPr>
              <a:t>Sloman</a:t>
            </a:r>
            <a:r>
              <a:rPr lang="en-AU" altLang="en-US" sz="900">
                <a:latin typeface="Arial" panose="020B0604020202020204" pitchFamily="34" charset="0"/>
              </a:rPr>
              <a:t>, 2006)</a:t>
            </a:r>
            <a:endParaRPr lang="en-GB" altLang="en-US" sz="900">
              <a:latin typeface="Arial" panose="020B0604020202020204" pitchFamily="34" charset="0"/>
            </a:endParaRPr>
          </a:p>
        </p:txBody>
      </p:sp>
      <p:pic>
        <p:nvPicPr>
          <p:cNvPr id="1026" name="Picture 2">
            <a:extLst>
              <a:ext uri="{FF2B5EF4-FFF2-40B4-BE49-F238E27FC236}">
                <a16:creationId xmlns:a16="http://schemas.microsoft.com/office/drawing/2014/main" id="{123F36B6-C086-1309-0E7C-3D75A47EA18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59429" y="2333625"/>
            <a:ext cx="6574971" cy="29536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blinds dir="vert"/>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a:extLst>
              <a:ext uri="{FF2B5EF4-FFF2-40B4-BE49-F238E27FC236}">
                <a16:creationId xmlns:a16="http://schemas.microsoft.com/office/drawing/2014/main" id="{BF0492C6-3702-43C4-8744-8B0A18970C56}"/>
              </a:ext>
            </a:extLst>
          </p:cNvPr>
          <p:cNvSpPr>
            <a:spLocks noGrp="1" noChangeArrowheads="1"/>
          </p:cNvSpPr>
          <p:nvPr>
            <p:ph type="title"/>
          </p:nvPr>
        </p:nvSpPr>
        <p:spPr>
          <a:xfrm>
            <a:off x="0" y="79479"/>
            <a:ext cx="7772400" cy="1143000"/>
          </a:xfrm>
        </p:spPr>
        <p:txBody>
          <a:bodyPr/>
          <a:lstStyle/>
          <a:p>
            <a:r>
              <a:rPr lang="en-US" altLang="en-US" sz="2800" b="1"/>
              <a:t>A network structure</a:t>
            </a:r>
            <a:endParaRPr lang="en-AU" altLang="en-US" sz="2800" b="1"/>
          </a:p>
        </p:txBody>
      </p:sp>
      <p:pic>
        <p:nvPicPr>
          <p:cNvPr id="38915" name="Picture 15" descr="f06-08-9781856178181">
            <a:extLst>
              <a:ext uri="{FF2B5EF4-FFF2-40B4-BE49-F238E27FC236}">
                <a16:creationId xmlns:a16="http://schemas.microsoft.com/office/drawing/2014/main" id="{4967BF5F-8F96-4D39-A067-F6F820DDA12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727101" y="237217"/>
            <a:ext cx="5594351" cy="54547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blinds dir="vert"/>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78D2C9CE-5928-4E54-9123-294610BD5897}"/>
              </a:ext>
            </a:extLst>
          </p:cNvPr>
          <p:cNvSpPr>
            <a:spLocks noGrp="1" noChangeArrowheads="1"/>
          </p:cNvSpPr>
          <p:nvPr>
            <p:ph type="title"/>
          </p:nvPr>
        </p:nvSpPr>
        <p:spPr>
          <a:xfrm>
            <a:off x="838201" y="345810"/>
            <a:ext cx="5120561" cy="1325563"/>
          </a:xfrm>
        </p:spPr>
        <p:txBody>
          <a:bodyPr>
            <a:normAutofit/>
          </a:bodyPr>
          <a:lstStyle/>
          <a:p>
            <a:r>
              <a:rPr lang="en-AU" altLang="en-US" sz="3100" b="1"/>
              <a:t>The strategic planning process and event organisation</a:t>
            </a:r>
          </a:p>
        </p:txBody>
      </p:sp>
      <p:sp>
        <p:nvSpPr>
          <p:cNvPr id="41987" name="Rectangle 3">
            <a:extLst>
              <a:ext uri="{FF2B5EF4-FFF2-40B4-BE49-F238E27FC236}">
                <a16:creationId xmlns:a16="http://schemas.microsoft.com/office/drawing/2014/main" id="{76362066-0DF7-4EAD-9000-8899102E6A80}"/>
              </a:ext>
            </a:extLst>
          </p:cNvPr>
          <p:cNvSpPr>
            <a:spLocks noGrp="1" noChangeArrowheads="1"/>
          </p:cNvSpPr>
          <p:nvPr>
            <p:ph idx="1"/>
          </p:nvPr>
        </p:nvSpPr>
        <p:spPr>
          <a:xfrm>
            <a:off x="18375" y="1671373"/>
            <a:ext cx="5092194" cy="4351338"/>
          </a:xfrm>
        </p:spPr>
        <p:txBody>
          <a:bodyPr>
            <a:normAutofit/>
          </a:bodyPr>
          <a:lstStyle/>
          <a:p>
            <a:pPr>
              <a:buFontTx/>
              <a:buNone/>
            </a:pPr>
            <a:r>
              <a:rPr lang="en-AU" altLang="en-US" b="1" dirty="0"/>
              <a:t>Strategic plan</a:t>
            </a:r>
          </a:p>
          <a:p>
            <a:r>
              <a:rPr lang="en-AU" altLang="en-US" dirty="0"/>
              <a:t>Goals and objectives</a:t>
            </a:r>
          </a:p>
          <a:p>
            <a:pPr lvl="1"/>
            <a:r>
              <a:rPr lang="en-AU" altLang="en-US" dirty="0"/>
              <a:t>economic</a:t>
            </a:r>
          </a:p>
          <a:p>
            <a:pPr lvl="1"/>
            <a:r>
              <a:rPr lang="en-AU" altLang="en-US" dirty="0"/>
              <a:t>attendance/participation</a:t>
            </a:r>
          </a:p>
          <a:p>
            <a:pPr lvl="1"/>
            <a:r>
              <a:rPr lang="en-AU" altLang="en-US" dirty="0"/>
              <a:t>quality</a:t>
            </a:r>
          </a:p>
          <a:p>
            <a:pPr lvl="1"/>
            <a:r>
              <a:rPr lang="en-AU" altLang="en-US" dirty="0"/>
              <a:t>awareness/knowledge/attitudes</a:t>
            </a:r>
          </a:p>
          <a:p>
            <a:pPr lvl="1"/>
            <a:r>
              <a:rPr lang="en-AU" altLang="en-US" dirty="0"/>
              <a:t>human resources</a:t>
            </a:r>
          </a:p>
        </p:txBody>
      </p:sp>
      <p:pic>
        <p:nvPicPr>
          <p:cNvPr id="3" name="Picture 2">
            <a:extLst>
              <a:ext uri="{FF2B5EF4-FFF2-40B4-BE49-F238E27FC236}">
                <a16:creationId xmlns:a16="http://schemas.microsoft.com/office/drawing/2014/main" id="{6619ECD3-61A7-4EDC-B4CA-6ACE28D668EC}"/>
              </a:ext>
            </a:extLst>
          </p:cNvPr>
          <p:cNvPicPr>
            <a:picLocks noChangeAspect="1"/>
          </p:cNvPicPr>
          <p:nvPr/>
        </p:nvPicPr>
        <p:blipFill rotWithShape="1">
          <a:blip r:embed="rId2"/>
          <a:srcRect l="10882" r="20033" b="-2"/>
          <a:stretch/>
        </p:blipFill>
        <p:spPr>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p:spPr>
      </p:pic>
      <p:pic>
        <p:nvPicPr>
          <p:cNvPr id="2" name="Picture 1">
            <a:extLst>
              <a:ext uri="{FF2B5EF4-FFF2-40B4-BE49-F238E27FC236}">
                <a16:creationId xmlns:a16="http://schemas.microsoft.com/office/drawing/2014/main" id="{433A2FFA-37D5-4D33-B689-B33BFBF0A741}"/>
              </a:ext>
            </a:extLst>
          </p:cNvPr>
          <p:cNvPicPr>
            <a:picLocks noChangeAspect="1"/>
          </p:cNvPicPr>
          <p:nvPr/>
        </p:nvPicPr>
        <p:blipFill rotWithShape="1">
          <a:blip r:embed="rId3"/>
          <a:srcRect l="22227" r="9211" b="2"/>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
        <p:nvSpPr>
          <p:cNvPr id="5" name="TextBox 4">
            <a:extLst>
              <a:ext uri="{FF2B5EF4-FFF2-40B4-BE49-F238E27FC236}">
                <a16:creationId xmlns:a16="http://schemas.microsoft.com/office/drawing/2014/main" id="{BFAB7DD1-66D2-A761-C4FF-B8E742678619}"/>
              </a:ext>
            </a:extLst>
          </p:cNvPr>
          <p:cNvSpPr txBox="1"/>
          <p:nvPr/>
        </p:nvSpPr>
        <p:spPr>
          <a:xfrm>
            <a:off x="987109" y="5547919"/>
            <a:ext cx="6094324" cy="646331"/>
          </a:xfrm>
          <a:prstGeom prst="rect">
            <a:avLst/>
          </a:prstGeom>
          <a:noFill/>
        </p:spPr>
        <p:txBody>
          <a:bodyPr wrap="square">
            <a:spAutoFit/>
          </a:bodyPr>
          <a:lstStyle/>
          <a:p>
            <a:r>
              <a:rPr lang="en-GB">
                <a:hlinkClick r:id="rId4"/>
              </a:rPr>
              <a:t>https://www.ifea.com/</a:t>
            </a:r>
            <a:endParaRPr lang="en-GB"/>
          </a:p>
          <a:p>
            <a:endParaRPr lang="en-GB"/>
          </a:p>
        </p:txBody>
      </p:sp>
      <p:pic>
        <p:nvPicPr>
          <p:cNvPr id="6" name="Picture 5">
            <a:extLst>
              <a:ext uri="{FF2B5EF4-FFF2-40B4-BE49-F238E27FC236}">
                <a16:creationId xmlns:a16="http://schemas.microsoft.com/office/drawing/2014/main" id="{E14597C3-A219-E315-92C7-2762AC33B9EC}"/>
              </a:ext>
            </a:extLst>
          </p:cNvPr>
          <p:cNvPicPr>
            <a:picLocks noChangeAspect="1"/>
          </p:cNvPicPr>
          <p:nvPr/>
        </p:nvPicPr>
        <p:blipFill>
          <a:blip r:embed="rId5"/>
          <a:stretch>
            <a:fillRect/>
          </a:stretch>
        </p:blipFill>
        <p:spPr>
          <a:xfrm>
            <a:off x="4034271" y="4515668"/>
            <a:ext cx="3810000" cy="1447800"/>
          </a:xfrm>
          <a:prstGeom prst="rect">
            <a:avLst/>
          </a:prstGeom>
        </p:spPr>
      </p:pic>
    </p:spTree>
  </p:cSld>
  <p:clrMapOvr>
    <a:masterClrMapping/>
  </p:clrMapOvr>
  <p:transition>
    <p:blinds dir="vert"/>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a:extLst>
              <a:ext uri="{FF2B5EF4-FFF2-40B4-BE49-F238E27FC236}">
                <a16:creationId xmlns:a16="http://schemas.microsoft.com/office/drawing/2014/main" id="{5870F9ED-ACC8-4521-B9DC-0000C61B82BB}"/>
              </a:ext>
            </a:extLst>
          </p:cNvPr>
          <p:cNvSpPr>
            <a:spLocks noGrp="1" noChangeArrowheads="1"/>
          </p:cNvSpPr>
          <p:nvPr>
            <p:ph type="title"/>
          </p:nvPr>
        </p:nvSpPr>
        <p:spPr>
          <a:xfrm>
            <a:off x="609600" y="327025"/>
            <a:ext cx="7772400" cy="1143000"/>
          </a:xfrm>
        </p:spPr>
        <p:txBody>
          <a:bodyPr/>
          <a:lstStyle/>
          <a:p>
            <a:r>
              <a:rPr lang="en-AU" altLang="en-US" sz="3600" b="1">
                <a:solidFill>
                  <a:srgbClr val="FF0000"/>
                </a:solidFill>
              </a:rPr>
              <a:t>Examples... </a:t>
            </a:r>
            <a:br>
              <a:rPr lang="en-AU" altLang="en-US" sz="3600" b="1">
                <a:solidFill>
                  <a:srgbClr val="FF0000"/>
                </a:solidFill>
              </a:rPr>
            </a:br>
            <a:endParaRPr lang="en-AU" altLang="en-US" sz="3600" b="1">
              <a:solidFill>
                <a:srgbClr val="FF0000"/>
              </a:solidFill>
            </a:endParaRPr>
          </a:p>
        </p:txBody>
      </p:sp>
      <p:pic>
        <p:nvPicPr>
          <p:cNvPr id="43011" name="Picture 4">
            <a:extLst>
              <a:ext uri="{FF2B5EF4-FFF2-40B4-BE49-F238E27FC236}">
                <a16:creationId xmlns:a16="http://schemas.microsoft.com/office/drawing/2014/main" id="{1FCA25BB-EE70-4A61-BE4D-9FCE13872D4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47113" y="114124"/>
            <a:ext cx="4560183" cy="55430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TextBox 2">
            <a:extLst>
              <a:ext uri="{FF2B5EF4-FFF2-40B4-BE49-F238E27FC236}">
                <a16:creationId xmlns:a16="http://schemas.microsoft.com/office/drawing/2014/main" id="{8ACFA018-FFDA-CA3F-929C-EDD7B21981C3}"/>
              </a:ext>
            </a:extLst>
          </p:cNvPr>
          <p:cNvSpPr txBox="1"/>
          <p:nvPr/>
        </p:nvSpPr>
        <p:spPr>
          <a:xfrm>
            <a:off x="100483" y="1270041"/>
            <a:ext cx="4244533" cy="4185761"/>
          </a:xfrm>
          <a:prstGeom prst="rect">
            <a:avLst/>
          </a:prstGeom>
          <a:noFill/>
        </p:spPr>
        <p:txBody>
          <a:bodyPr wrap="square">
            <a:spAutoFit/>
          </a:bodyPr>
          <a:lstStyle/>
          <a:p>
            <a:pPr algn="l"/>
            <a:r>
              <a:rPr lang="en-GB" sz="1400" b="1" i="0" dirty="0">
                <a:solidFill>
                  <a:srgbClr val="020202"/>
                </a:solidFill>
                <a:effectLst/>
              </a:rPr>
              <a:t>Taste of London UK</a:t>
            </a:r>
            <a:r>
              <a:rPr lang="en-GB" sz="1400" b="1" dirty="0">
                <a:solidFill>
                  <a:srgbClr val="020202"/>
                </a:solidFill>
              </a:rPr>
              <a:t> food festival </a:t>
            </a:r>
            <a:endParaRPr lang="en-GB" sz="1400" b="1" i="0" dirty="0">
              <a:solidFill>
                <a:srgbClr val="020202"/>
              </a:solidFill>
              <a:effectLst/>
            </a:endParaRPr>
          </a:p>
          <a:p>
            <a:pPr algn="l"/>
            <a:r>
              <a:rPr lang="en-GB" sz="1400" b="0" i="0" dirty="0">
                <a:solidFill>
                  <a:srgbClr val="020202"/>
                </a:solidFill>
                <a:effectLst/>
              </a:rPr>
              <a:t>Equality is creating an even platform to enable everyone to access the same opportunities and is backed by legislation to prevent discrimination based on prejudices against any group.</a:t>
            </a:r>
          </a:p>
          <a:p>
            <a:pPr algn="l"/>
            <a:endParaRPr lang="en-GB" sz="1400" b="0" i="0" dirty="0">
              <a:solidFill>
                <a:srgbClr val="020202"/>
              </a:solidFill>
              <a:effectLst/>
            </a:endParaRPr>
          </a:p>
          <a:p>
            <a:pPr algn="l"/>
            <a:r>
              <a:rPr lang="en-GB" sz="1400" b="0" i="0" dirty="0">
                <a:solidFill>
                  <a:srgbClr val="020202"/>
                </a:solidFill>
                <a:effectLst/>
              </a:rPr>
              <a:t>Diversity is understanding and valuing the differences in people and believing that harnessing these differences will create a productive working environment and an enriching life experience where talents are fully utilised and organisational goals are met.</a:t>
            </a:r>
          </a:p>
          <a:p>
            <a:pPr algn="l"/>
            <a:endParaRPr lang="en-GB" sz="1400" b="0" i="0" dirty="0">
              <a:solidFill>
                <a:srgbClr val="020202"/>
              </a:solidFill>
              <a:effectLst/>
            </a:endParaRPr>
          </a:p>
          <a:p>
            <a:pPr algn="l"/>
            <a:r>
              <a:rPr lang="en-GB" sz="1400" b="0" i="0" dirty="0">
                <a:solidFill>
                  <a:srgbClr val="020202"/>
                </a:solidFill>
                <a:effectLst/>
              </a:rPr>
              <a:t>Taste of London is an event that welcomes and can accommodate all visitors despite some of the challenges of being staged in a park and the temporary nature of the event.</a:t>
            </a:r>
          </a:p>
          <a:p>
            <a:endParaRPr lang="en-GB" sz="1400" dirty="0"/>
          </a:p>
          <a:p>
            <a:endParaRPr lang="en-GB" sz="1400" dirty="0"/>
          </a:p>
          <a:p>
            <a:r>
              <a:rPr lang="en-GB" sz="1400" dirty="0"/>
              <a:t>https://london.tastefestivals.com/access-equality/</a:t>
            </a:r>
          </a:p>
        </p:txBody>
      </p:sp>
      <p:pic>
        <p:nvPicPr>
          <p:cNvPr id="4" name="Picture 3">
            <a:extLst>
              <a:ext uri="{FF2B5EF4-FFF2-40B4-BE49-F238E27FC236}">
                <a16:creationId xmlns:a16="http://schemas.microsoft.com/office/drawing/2014/main" id="{D4F5B257-6804-4A13-16CD-85F358A181F2}"/>
              </a:ext>
            </a:extLst>
          </p:cNvPr>
          <p:cNvPicPr>
            <a:picLocks noChangeAspect="1"/>
          </p:cNvPicPr>
          <p:nvPr/>
        </p:nvPicPr>
        <p:blipFill>
          <a:blip r:embed="rId3"/>
          <a:stretch>
            <a:fillRect/>
          </a:stretch>
        </p:blipFill>
        <p:spPr>
          <a:xfrm>
            <a:off x="4612454" y="1285875"/>
            <a:ext cx="2143125" cy="2143125"/>
          </a:xfrm>
          <a:prstGeom prst="rect">
            <a:avLst/>
          </a:prstGeom>
        </p:spPr>
      </p:pic>
    </p:spTree>
  </p:cSld>
  <p:clrMapOvr>
    <a:masterClrMapping/>
  </p:clrMapOvr>
  <p:transition>
    <p:blinds dir="vert"/>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Title 1">
            <a:extLst>
              <a:ext uri="{FF2B5EF4-FFF2-40B4-BE49-F238E27FC236}">
                <a16:creationId xmlns:a16="http://schemas.microsoft.com/office/drawing/2014/main" id="{B67046D7-12F0-40F3-8878-97FE0BB56B1D}"/>
              </a:ext>
            </a:extLst>
          </p:cNvPr>
          <p:cNvSpPr>
            <a:spLocks noGrp="1" noChangeArrowheads="1"/>
          </p:cNvSpPr>
          <p:nvPr>
            <p:ph type="title"/>
          </p:nvPr>
        </p:nvSpPr>
        <p:spPr>
          <a:xfrm>
            <a:off x="943277" y="712269"/>
            <a:ext cx="3370998" cy="5502264"/>
          </a:xfrm>
        </p:spPr>
        <p:txBody>
          <a:bodyPr>
            <a:normAutofit/>
          </a:bodyPr>
          <a:lstStyle/>
          <a:p>
            <a:r>
              <a:rPr lang="en-GB" altLang="en-US" b="1"/>
              <a:t>SMART Objectives</a:t>
            </a:r>
          </a:p>
        </p:txBody>
      </p:sp>
      <p:graphicFrame>
        <p:nvGraphicFramePr>
          <p:cNvPr id="44036" name="Content Placeholder 2">
            <a:extLst>
              <a:ext uri="{FF2B5EF4-FFF2-40B4-BE49-F238E27FC236}">
                <a16:creationId xmlns:a16="http://schemas.microsoft.com/office/drawing/2014/main" id="{B8D422BF-A61E-D05A-C1C5-F14F4DED2278}"/>
              </a:ext>
            </a:extLst>
          </p:cNvPr>
          <p:cNvGraphicFramePr>
            <a:graphicFrameLocks noGrp="1"/>
          </p:cNvGraphicFramePr>
          <p:nvPr>
            <p:ph idx="1"/>
            <p:extLst>
              <p:ext uri="{D42A27DB-BD31-4B8C-83A1-F6EECF244321}">
                <p14:modId xmlns:p14="http://schemas.microsoft.com/office/powerpoint/2010/main" val="2341956465"/>
              </p:ext>
            </p:extLst>
          </p:nvPr>
        </p:nvGraphicFramePr>
        <p:xfrm>
          <a:off x="5280025" y="642938"/>
          <a:ext cx="6269038" cy="5572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B6388-08E8-9C18-99AA-267D0C44D4A5}"/>
              </a:ext>
            </a:extLst>
          </p:cNvPr>
          <p:cNvSpPr>
            <a:spLocks noGrp="1"/>
          </p:cNvSpPr>
          <p:nvPr>
            <p:ph type="title"/>
          </p:nvPr>
        </p:nvSpPr>
        <p:spPr>
          <a:xfrm>
            <a:off x="838200" y="365126"/>
            <a:ext cx="10515600" cy="1325563"/>
          </a:xfrm>
        </p:spPr>
        <p:txBody>
          <a:bodyPr anchor="ctr">
            <a:normAutofit/>
          </a:bodyPr>
          <a:lstStyle/>
          <a:p>
            <a:r>
              <a:rPr lang="en-GB" b="1" dirty="0"/>
              <a:t>Provide an Engaging Visitor Experience</a:t>
            </a:r>
            <a:br>
              <a:rPr lang="en-GB" b="1" dirty="0"/>
            </a:br>
            <a:endParaRPr lang="en-GB" dirty="0"/>
          </a:p>
        </p:txBody>
      </p:sp>
      <p:sp>
        <p:nvSpPr>
          <p:cNvPr id="3" name="Content Placeholder 2">
            <a:extLst>
              <a:ext uri="{FF2B5EF4-FFF2-40B4-BE49-F238E27FC236}">
                <a16:creationId xmlns:a16="http://schemas.microsoft.com/office/drawing/2014/main" id="{A2FF24B4-F336-73E4-660D-49353268D7B7}"/>
              </a:ext>
            </a:extLst>
          </p:cNvPr>
          <p:cNvSpPr>
            <a:spLocks noGrp="1"/>
          </p:cNvSpPr>
          <p:nvPr>
            <p:ph sz="half" idx="1"/>
          </p:nvPr>
        </p:nvSpPr>
        <p:spPr>
          <a:xfrm>
            <a:off x="182217" y="1150142"/>
            <a:ext cx="6636026" cy="4972362"/>
          </a:xfrm>
        </p:spPr>
        <p:txBody>
          <a:bodyPr>
            <a:normAutofit/>
          </a:bodyPr>
          <a:lstStyle/>
          <a:p>
            <a:pPr>
              <a:lnSpc>
                <a:spcPct val="100000"/>
              </a:lnSpc>
            </a:pPr>
            <a:r>
              <a:rPr lang="en-GB" sz="2000" b="1" dirty="0"/>
              <a:t>Specific:</a:t>
            </a:r>
            <a:r>
              <a:rPr lang="en-GB" sz="2000" dirty="0"/>
              <a:t> Deliver a positive, informative, and engaging experience for visitors — including schools, colleges, and VIPs.</a:t>
            </a:r>
          </a:p>
          <a:p>
            <a:pPr>
              <a:lnSpc>
                <a:spcPct val="100000"/>
              </a:lnSpc>
            </a:pPr>
            <a:r>
              <a:rPr lang="en-GB" sz="2000" b="1" dirty="0"/>
              <a:t>Measurable:</a:t>
            </a:r>
            <a:r>
              <a:rPr lang="en-GB" sz="2000" dirty="0"/>
              <a:t> 85% of visitors report satisfaction with the event experience (from feedback forms or observation notes).</a:t>
            </a:r>
          </a:p>
          <a:p>
            <a:pPr>
              <a:lnSpc>
                <a:spcPct val="100000"/>
              </a:lnSpc>
            </a:pPr>
            <a:r>
              <a:rPr lang="en-GB" sz="2000" b="1" dirty="0"/>
              <a:t>Achievable:</a:t>
            </a:r>
            <a:r>
              <a:rPr lang="en-GB" sz="2000" dirty="0"/>
              <a:t> Through planned tours, front-of-house support, and branded presentation.</a:t>
            </a:r>
          </a:p>
          <a:p>
            <a:pPr>
              <a:lnSpc>
                <a:spcPct val="100000"/>
              </a:lnSpc>
            </a:pPr>
            <a:r>
              <a:rPr lang="en-GB" sz="2000" b="1" dirty="0"/>
              <a:t>Relevant:</a:t>
            </a:r>
            <a:r>
              <a:rPr lang="en-GB" sz="2000" dirty="0"/>
              <a:t> Links to customer service, experiential learning, and tourism standards.</a:t>
            </a:r>
          </a:p>
          <a:p>
            <a:pPr>
              <a:lnSpc>
                <a:spcPct val="100000"/>
              </a:lnSpc>
            </a:pPr>
            <a:r>
              <a:rPr lang="en-GB" sz="2000" b="1" dirty="0"/>
              <a:t>Time-bound:</a:t>
            </a:r>
            <a:r>
              <a:rPr lang="en-GB" sz="2000" dirty="0"/>
              <a:t> Visitor experience to be fully evaluated by the end of the final event day.</a:t>
            </a:r>
          </a:p>
          <a:p>
            <a:endParaRPr lang="en-GB" sz="1800" dirty="0"/>
          </a:p>
        </p:txBody>
      </p:sp>
      <p:pic>
        <p:nvPicPr>
          <p:cNvPr id="4" name="Picture 3">
            <a:extLst>
              <a:ext uri="{FF2B5EF4-FFF2-40B4-BE49-F238E27FC236}">
                <a16:creationId xmlns:a16="http://schemas.microsoft.com/office/drawing/2014/main" id="{FB69ADC0-3342-B5FB-09EE-51DF90AC2DDE}"/>
              </a:ext>
            </a:extLst>
          </p:cNvPr>
          <p:cNvPicPr>
            <a:picLocks noChangeAspect="1"/>
          </p:cNvPicPr>
          <p:nvPr/>
        </p:nvPicPr>
        <p:blipFill>
          <a:blip r:embed="rId2"/>
          <a:stretch>
            <a:fillRect/>
          </a:stretch>
        </p:blipFill>
        <p:spPr>
          <a:xfrm>
            <a:off x="6595165" y="1690689"/>
            <a:ext cx="5156200" cy="2728768"/>
          </a:xfrm>
          <a:prstGeom prst="rect">
            <a:avLst/>
          </a:prstGeom>
          <a:noFill/>
        </p:spPr>
      </p:pic>
    </p:spTree>
    <p:extLst>
      <p:ext uri="{BB962C8B-B14F-4D97-AF65-F5344CB8AC3E}">
        <p14:creationId xmlns:p14="http://schemas.microsoft.com/office/powerpoint/2010/main" val="321323587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6BBC7D-5634-C247-B804-E183622343DE}"/>
              </a:ext>
            </a:extLst>
          </p:cNvPr>
          <p:cNvSpPr>
            <a:spLocks noGrp="1"/>
          </p:cNvSpPr>
          <p:nvPr>
            <p:ph type="title"/>
          </p:nvPr>
        </p:nvSpPr>
        <p:spPr>
          <a:xfrm>
            <a:off x="838200" y="365126"/>
            <a:ext cx="10515600" cy="1325563"/>
          </a:xfrm>
        </p:spPr>
        <p:txBody>
          <a:bodyPr anchor="ctr">
            <a:normAutofit/>
          </a:bodyPr>
          <a:lstStyle/>
          <a:p>
            <a:r>
              <a:rPr lang="en-GB" b="1" dirty="0"/>
              <a:t>Apply Branding and Theming Consistently</a:t>
            </a:r>
            <a:br>
              <a:rPr lang="en-GB" b="1" dirty="0"/>
            </a:br>
            <a:endParaRPr lang="en-GB" dirty="0"/>
          </a:p>
        </p:txBody>
      </p:sp>
      <p:sp>
        <p:nvSpPr>
          <p:cNvPr id="3" name="Content Placeholder 2">
            <a:extLst>
              <a:ext uri="{FF2B5EF4-FFF2-40B4-BE49-F238E27FC236}">
                <a16:creationId xmlns:a16="http://schemas.microsoft.com/office/drawing/2014/main" id="{0112D736-FE6E-D5AA-9700-4438246CFDE3}"/>
              </a:ext>
            </a:extLst>
          </p:cNvPr>
          <p:cNvSpPr>
            <a:spLocks noGrp="1"/>
          </p:cNvSpPr>
          <p:nvPr>
            <p:ph sz="half" idx="1"/>
          </p:nvPr>
        </p:nvSpPr>
        <p:spPr>
          <a:xfrm>
            <a:off x="89452" y="1252330"/>
            <a:ext cx="5904948" cy="4383157"/>
          </a:xfrm>
        </p:spPr>
        <p:txBody>
          <a:bodyPr>
            <a:normAutofit/>
          </a:bodyPr>
          <a:lstStyle/>
          <a:p>
            <a:pPr>
              <a:lnSpc>
                <a:spcPct val="100000"/>
              </a:lnSpc>
            </a:pPr>
            <a:r>
              <a:rPr lang="en-GB" sz="2000" b="1" dirty="0"/>
              <a:t>Specific:</a:t>
            </a:r>
            <a:r>
              <a:rPr lang="en-GB" sz="2000" dirty="0"/>
              <a:t> Design and implement cohesive event décor and branding that aligns with Welsh and WorldSkills standards.</a:t>
            </a:r>
          </a:p>
          <a:p>
            <a:pPr>
              <a:lnSpc>
                <a:spcPct val="100000"/>
              </a:lnSpc>
            </a:pPr>
            <a:r>
              <a:rPr lang="en-GB" sz="2000" b="1" dirty="0"/>
              <a:t>Measurable:</a:t>
            </a:r>
            <a:r>
              <a:rPr lang="en-GB" sz="2000" dirty="0"/>
              <a:t> Branding and signage consistency verified across all zones during setup inspection.</a:t>
            </a:r>
          </a:p>
          <a:p>
            <a:pPr>
              <a:lnSpc>
                <a:spcPct val="100000"/>
              </a:lnSpc>
            </a:pPr>
            <a:r>
              <a:rPr lang="en-GB" sz="2000" b="1" dirty="0"/>
              <a:t>Achievable:</a:t>
            </a:r>
            <a:r>
              <a:rPr lang="en-GB" sz="2000" dirty="0"/>
              <a:t> Led by the Décor &amp; Branding team with support from Amanda.</a:t>
            </a:r>
          </a:p>
          <a:p>
            <a:pPr>
              <a:lnSpc>
                <a:spcPct val="100000"/>
              </a:lnSpc>
            </a:pPr>
            <a:r>
              <a:rPr lang="en-GB" sz="2000" b="1" dirty="0"/>
              <a:t>Relevant:</a:t>
            </a:r>
            <a:r>
              <a:rPr lang="en-GB" sz="2000" dirty="0"/>
              <a:t> Develops attention to detail and creative event design skills.</a:t>
            </a:r>
          </a:p>
          <a:p>
            <a:pPr>
              <a:lnSpc>
                <a:spcPct val="100000"/>
              </a:lnSpc>
            </a:pPr>
            <a:r>
              <a:rPr lang="en-GB" sz="2000" b="1" dirty="0"/>
              <a:t>Time-bound:</a:t>
            </a:r>
            <a:r>
              <a:rPr lang="en-GB" sz="2000" dirty="0"/>
              <a:t> Complete all branding and décor by end of setup day (Monday).</a:t>
            </a:r>
          </a:p>
          <a:p>
            <a:endParaRPr lang="en-GB" sz="1800" b="1" dirty="0"/>
          </a:p>
        </p:txBody>
      </p:sp>
      <p:pic>
        <p:nvPicPr>
          <p:cNvPr id="4" name="Picture 3">
            <a:extLst>
              <a:ext uri="{FF2B5EF4-FFF2-40B4-BE49-F238E27FC236}">
                <a16:creationId xmlns:a16="http://schemas.microsoft.com/office/drawing/2014/main" id="{742EC888-4BB3-7962-663F-4D733A217580}"/>
              </a:ext>
            </a:extLst>
          </p:cNvPr>
          <p:cNvPicPr>
            <a:picLocks noChangeAspect="1"/>
          </p:cNvPicPr>
          <p:nvPr/>
        </p:nvPicPr>
        <p:blipFill>
          <a:blip r:embed="rId2"/>
          <a:stretch>
            <a:fillRect/>
          </a:stretch>
        </p:blipFill>
        <p:spPr>
          <a:xfrm>
            <a:off x="6197600" y="2366172"/>
            <a:ext cx="5156200" cy="2728768"/>
          </a:xfrm>
          <a:prstGeom prst="rect">
            <a:avLst/>
          </a:prstGeom>
          <a:noFill/>
        </p:spPr>
      </p:pic>
    </p:spTree>
    <p:extLst>
      <p:ext uri="{BB962C8B-B14F-4D97-AF65-F5344CB8AC3E}">
        <p14:creationId xmlns:p14="http://schemas.microsoft.com/office/powerpoint/2010/main" val="193333910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a:extLst>
              <a:ext uri="{FF2B5EF4-FFF2-40B4-BE49-F238E27FC236}">
                <a16:creationId xmlns:a16="http://schemas.microsoft.com/office/drawing/2014/main" id="{DDDB5C17-C5F9-4C3C-8659-8D2CD5C24CFB}"/>
              </a:ext>
            </a:extLst>
          </p:cNvPr>
          <p:cNvSpPr>
            <a:spLocks noGrp="1" noChangeArrowheads="1"/>
          </p:cNvSpPr>
          <p:nvPr>
            <p:ph type="title"/>
          </p:nvPr>
        </p:nvSpPr>
        <p:spPr>
          <a:xfrm>
            <a:off x="524741" y="620392"/>
            <a:ext cx="3808268" cy="5504688"/>
          </a:xfrm>
        </p:spPr>
        <p:txBody>
          <a:bodyPr>
            <a:normAutofit/>
          </a:bodyPr>
          <a:lstStyle/>
          <a:p>
            <a:r>
              <a:rPr lang="en-AU" altLang="en-US" sz="5600" b="1" dirty="0"/>
              <a:t>The strategic planning process and event organisation</a:t>
            </a:r>
          </a:p>
        </p:txBody>
      </p:sp>
      <p:graphicFrame>
        <p:nvGraphicFramePr>
          <p:cNvPr id="45061" name="Rectangle 3">
            <a:extLst>
              <a:ext uri="{FF2B5EF4-FFF2-40B4-BE49-F238E27FC236}">
                <a16:creationId xmlns:a16="http://schemas.microsoft.com/office/drawing/2014/main" id="{D4F677FA-BF44-7501-F453-E4FA3CAED299}"/>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ransition>
    <p:blinds dir="vert"/>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le 1">
            <a:extLst>
              <a:ext uri="{FF2B5EF4-FFF2-40B4-BE49-F238E27FC236}">
                <a16:creationId xmlns:a16="http://schemas.microsoft.com/office/drawing/2014/main" id="{3114AC25-2C41-6DDC-094F-D84DC5F44618}"/>
              </a:ext>
            </a:extLst>
          </p:cNvPr>
          <p:cNvSpPr>
            <a:spLocks noGrp="1"/>
          </p:cNvSpPr>
          <p:nvPr>
            <p:ph type="title"/>
          </p:nvPr>
        </p:nvSpPr>
        <p:spPr>
          <a:xfrm>
            <a:off x="6038800" y="-1827584"/>
            <a:ext cx="4536504" cy="2889114"/>
          </a:xfrm>
        </p:spPr>
        <p:txBody>
          <a:bodyPr vert="horz" lIns="91440" tIns="45720" rIns="91440" bIns="45720" rtlCol="0" anchor="b">
            <a:normAutofit/>
          </a:bodyPr>
          <a:lstStyle/>
          <a:p>
            <a:r>
              <a:rPr lang="en-US" altLang="en-US" sz="4700"/>
              <a:t>Situation Analysis</a:t>
            </a:r>
          </a:p>
        </p:txBody>
      </p:sp>
      <p:pic>
        <p:nvPicPr>
          <p:cNvPr id="2" name="Picture 1">
            <a:extLst>
              <a:ext uri="{FF2B5EF4-FFF2-40B4-BE49-F238E27FC236}">
                <a16:creationId xmlns:a16="http://schemas.microsoft.com/office/drawing/2014/main" id="{EE2E3585-575E-CF98-C8B5-2080750897EB}"/>
              </a:ext>
            </a:extLst>
          </p:cNvPr>
          <p:cNvPicPr>
            <a:picLocks noChangeAspect="1"/>
          </p:cNvPicPr>
          <p:nvPr/>
        </p:nvPicPr>
        <p:blipFill rotWithShape="1">
          <a:blip r:embed="rId2"/>
          <a:srcRect l="1020" r="-7887"/>
          <a:stretch/>
        </p:blipFill>
        <p:spPr>
          <a:xfrm>
            <a:off x="318556" y="331595"/>
            <a:ext cx="6048672" cy="6021278"/>
          </a:xfrm>
          <a:custGeom>
            <a:avLst/>
            <a:gdLst/>
            <a:ahLst/>
            <a:cxnLst/>
            <a:rect l="l" t="t" r="r" b="b"/>
            <a:pathLst>
              <a:path w="7028495" h="6858000">
                <a:moveTo>
                  <a:pt x="0" y="0"/>
                </a:moveTo>
                <a:lnTo>
                  <a:pt x="6915668" y="0"/>
                </a:lnTo>
                <a:lnTo>
                  <a:pt x="6952411" y="219663"/>
                </a:lnTo>
                <a:cubicBezTo>
                  <a:pt x="7002551" y="569921"/>
                  <a:pt x="7028495" y="927986"/>
                  <a:pt x="7028495" y="1292112"/>
                </a:cubicBezTo>
                <a:cubicBezTo>
                  <a:pt x="7028495" y="3343346"/>
                  <a:pt x="6205186" y="5202289"/>
                  <a:pt x="4870994" y="6556512"/>
                </a:cubicBezTo>
                <a:lnTo>
                  <a:pt x="4556185" y="6858000"/>
                </a:lnTo>
                <a:lnTo>
                  <a:pt x="0" y="6858000"/>
                </a:lnTo>
                <a:close/>
              </a:path>
            </a:pathLst>
          </a:custGeom>
        </p:spPr>
      </p:pic>
      <p:sp>
        <p:nvSpPr>
          <p:cNvPr id="3" name="TextBox 2">
            <a:extLst>
              <a:ext uri="{FF2B5EF4-FFF2-40B4-BE49-F238E27FC236}">
                <a16:creationId xmlns:a16="http://schemas.microsoft.com/office/drawing/2014/main" id="{9810F191-B2EF-97B7-C242-1B4B55C0AAB8}"/>
              </a:ext>
            </a:extLst>
          </p:cNvPr>
          <p:cNvSpPr txBox="1"/>
          <p:nvPr/>
        </p:nvSpPr>
        <p:spPr>
          <a:xfrm>
            <a:off x="5398137" y="2011843"/>
            <a:ext cx="6111609" cy="800219"/>
          </a:xfrm>
          <a:prstGeom prst="rect">
            <a:avLst/>
          </a:prstGeom>
          <a:noFill/>
        </p:spPr>
        <p:txBody>
          <a:bodyPr wrap="none" rtlCol="0">
            <a:spAutoFit/>
          </a:bodyPr>
          <a:lstStyle/>
          <a:p>
            <a:r>
              <a:rPr lang="en-GB" sz="2800" dirty="0"/>
              <a:t>WorldSkills UK Event Plan using SOSTAC®</a:t>
            </a:r>
            <a:endParaRPr lang="en-GB" dirty="0"/>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10242"/>
                                        </p:tgtEl>
                                        <p:attrNameLst>
                                          <p:attrName>style.visibility</p:attrName>
                                        </p:attrNameLst>
                                      </p:cBhvr>
                                      <p:to>
                                        <p:strVal val="visible"/>
                                      </p:to>
                                    </p:set>
                                    <p:animEffect transition="in" filter="fade">
                                      <p:cBhvr>
                                        <p:cTn id="7" dur="700"/>
                                        <p:tgtEl>
                                          <p:spTgt spid="102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9BF3CCF0-A053-5F7E-1AE9-1EED101A5F3F}"/>
              </a:ext>
            </a:extLst>
          </p:cNvPr>
          <p:cNvSpPr>
            <a:spLocks noGrp="1"/>
          </p:cNvSpPr>
          <p:nvPr>
            <p:ph type="title"/>
          </p:nvPr>
        </p:nvSpPr>
        <p:spPr>
          <a:xfrm>
            <a:off x="1891903" y="350729"/>
            <a:ext cx="8408194" cy="744836"/>
          </a:xfrm>
        </p:spPr>
        <p:txBody>
          <a:bodyPr vert="horz" lIns="91440" tIns="45720" rIns="91440" bIns="45720" rtlCol="0" anchor="ctr">
            <a:noAutofit/>
          </a:bodyPr>
          <a:lstStyle/>
          <a:p>
            <a:pPr algn="ctr"/>
            <a:r>
              <a:rPr lang="en-US" altLang="en-US">
                <a:solidFill>
                  <a:schemeClr val="tx1">
                    <a:lumMod val="85000"/>
                    <a:lumOff val="15000"/>
                  </a:schemeClr>
                </a:solidFill>
              </a:rPr>
              <a:t>Situational analysis</a:t>
            </a:r>
            <a:br>
              <a:rPr lang="en-US" altLang="en-US">
                <a:solidFill>
                  <a:schemeClr val="tx1">
                    <a:lumMod val="85000"/>
                    <a:lumOff val="15000"/>
                  </a:schemeClr>
                </a:solidFill>
              </a:rPr>
            </a:br>
            <a:r>
              <a:rPr lang="en-US" altLang="en-US">
                <a:solidFill>
                  <a:schemeClr val="tx1">
                    <a:lumMod val="85000"/>
                    <a:lumOff val="15000"/>
                  </a:schemeClr>
                </a:solidFill>
              </a:rPr>
              <a:t>5 ‘C’s</a:t>
            </a:r>
          </a:p>
        </p:txBody>
      </p:sp>
      <p:pic>
        <p:nvPicPr>
          <p:cNvPr id="12" name="Picture 11">
            <a:extLst>
              <a:ext uri="{FF2B5EF4-FFF2-40B4-BE49-F238E27FC236}">
                <a16:creationId xmlns:a16="http://schemas.microsoft.com/office/drawing/2014/main" id="{3420A904-454B-F6A0-F2A7-176CAEFA703F}"/>
              </a:ext>
            </a:extLst>
          </p:cNvPr>
          <p:cNvPicPr>
            <a:picLocks noChangeAspect="1"/>
          </p:cNvPicPr>
          <p:nvPr/>
        </p:nvPicPr>
        <p:blipFill rotWithShape="1">
          <a:blip r:embed="rId3"/>
          <a:srcRect t="14953" b="42254"/>
          <a:stretch/>
        </p:blipFill>
        <p:spPr>
          <a:xfrm>
            <a:off x="1767400" y="1616017"/>
            <a:ext cx="8900600" cy="2856603"/>
          </a:xfrm>
          <a:prstGeom prst="rect">
            <a:avLst/>
          </a:prstGeom>
        </p:spPr>
      </p:pic>
      <p:sp>
        <p:nvSpPr>
          <p:cNvPr id="3" name="TextBox 2">
            <a:extLst>
              <a:ext uri="{FF2B5EF4-FFF2-40B4-BE49-F238E27FC236}">
                <a16:creationId xmlns:a16="http://schemas.microsoft.com/office/drawing/2014/main" id="{83458217-5079-D14D-7E05-B95C8E866BD0}"/>
              </a:ext>
            </a:extLst>
          </p:cNvPr>
          <p:cNvSpPr txBox="1"/>
          <p:nvPr/>
        </p:nvSpPr>
        <p:spPr>
          <a:xfrm>
            <a:off x="6888088" y="4550777"/>
            <a:ext cx="4584878" cy="369332"/>
          </a:xfrm>
          <a:prstGeom prst="rect">
            <a:avLst/>
          </a:prstGeom>
          <a:noFill/>
        </p:spPr>
        <p:txBody>
          <a:bodyPr wrap="square">
            <a:spAutoFit/>
          </a:bodyPr>
          <a:lstStyle/>
          <a:p>
            <a:pPr defTabSz="457200"/>
            <a:r>
              <a:rPr lang="en-GB">
                <a:solidFill>
                  <a:prstClr val="black"/>
                </a:solidFill>
                <a:latin typeface="Calibri" panose="020F0502020204030204"/>
              </a:rPr>
              <a:t>(Corporate finance institute, 2022)</a:t>
            </a:r>
          </a:p>
        </p:txBody>
      </p:sp>
      <p:sp>
        <p:nvSpPr>
          <p:cNvPr id="2" name="TextBox 1">
            <a:extLst>
              <a:ext uri="{FF2B5EF4-FFF2-40B4-BE49-F238E27FC236}">
                <a16:creationId xmlns:a16="http://schemas.microsoft.com/office/drawing/2014/main" id="{765BA59B-5E50-FF27-F7A9-CACC10A8D36C}"/>
              </a:ext>
            </a:extLst>
          </p:cNvPr>
          <p:cNvSpPr txBox="1"/>
          <p:nvPr/>
        </p:nvSpPr>
        <p:spPr>
          <a:xfrm>
            <a:off x="3431704" y="4874706"/>
            <a:ext cx="5048680" cy="369332"/>
          </a:xfrm>
          <a:prstGeom prst="rect">
            <a:avLst/>
          </a:prstGeom>
          <a:solidFill>
            <a:schemeClr val="bg1"/>
          </a:solidFill>
        </p:spPr>
        <p:txBody>
          <a:bodyPr wrap="square" rtlCol="0">
            <a:spAutoFit/>
          </a:bodyPr>
          <a:lstStyle/>
          <a:p>
            <a:pPr defTabSz="457200"/>
            <a:endParaRPr lang="en-GB">
              <a:solidFill>
                <a:prstClr val="white"/>
              </a:solidFill>
              <a:latin typeface="Calibri" panose="020F0502020204030204"/>
            </a:endParaRPr>
          </a:p>
        </p:txBody>
      </p:sp>
      <p:pic>
        <p:nvPicPr>
          <p:cNvPr id="4" name="Picture 3">
            <a:extLst>
              <a:ext uri="{FF2B5EF4-FFF2-40B4-BE49-F238E27FC236}">
                <a16:creationId xmlns:a16="http://schemas.microsoft.com/office/drawing/2014/main" id="{71D57CC8-B8A8-0E98-D6E8-DF36A834E2DC}"/>
              </a:ext>
            </a:extLst>
          </p:cNvPr>
          <p:cNvPicPr>
            <a:picLocks noChangeAspect="1"/>
          </p:cNvPicPr>
          <p:nvPr/>
        </p:nvPicPr>
        <p:blipFill>
          <a:blip r:embed="rId4"/>
          <a:stretch>
            <a:fillRect/>
          </a:stretch>
        </p:blipFill>
        <p:spPr>
          <a:xfrm>
            <a:off x="14514" y="5814221"/>
            <a:ext cx="12192000" cy="105828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7170"/>
                                        </p:tgtEl>
                                        <p:attrNameLst>
                                          <p:attrName>style.visibility</p:attrName>
                                        </p:attrNameLst>
                                      </p:cBhvr>
                                      <p:to>
                                        <p:strVal val="visible"/>
                                      </p:to>
                                    </p:set>
                                    <p:animEffect transition="in" filter="fade">
                                      <p:cBhvr>
                                        <p:cTn id="7" dur="400"/>
                                        <p:tgtEl>
                                          <p:spTgt spid="7170"/>
                                        </p:tgtEl>
                                      </p:cBhvr>
                                    </p:animEffect>
                                  </p:childTnLst>
                                </p:cTn>
                              </p:par>
                              <p:par>
                                <p:cTn id="8" presetID="10" presetClass="entr" presetSubtype="0" fill="hold" grpId="0" nodeType="withEffect">
                                  <p:stCondLst>
                                    <p:cond delay="7000"/>
                                  </p:stCondLst>
                                  <p:childTnLst>
                                    <p:set>
                                      <p:cBhvr>
                                        <p:cTn id="9" dur="1" fill="hold">
                                          <p:stCondLst>
                                            <p:cond delay="0"/>
                                          </p:stCondLst>
                                        </p:cTn>
                                        <p:tgtEl>
                                          <p:spTgt spid="2"/>
                                        </p:tgtEl>
                                        <p:attrNameLst>
                                          <p:attrName>style.visibility</p:attrName>
                                        </p:attrNameLst>
                                      </p:cBhvr>
                                      <p:to>
                                        <p:strVal val="visible"/>
                                      </p:to>
                                    </p:set>
                                    <p:animEffect transition="in" filter="fade">
                                      <p:cBhvr>
                                        <p:cTn id="10"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P spid="2"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6B2085-7E38-6B22-4DF2-012BA009C780}"/>
              </a:ext>
            </a:extLst>
          </p:cNvPr>
          <p:cNvSpPr>
            <a:spLocks noGrp="1"/>
          </p:cNvSpPr>
          <p:nvPr>
            <p:ph type="title"/>
          </p:nvPr>
        </p:nvSpPr>
        <p:spPr>
          <a:xfrm>
            <a:off x="1893775" y="354180"/>
            <a:ext cx="7886700" cy="1325563"/>
          </a:xfrm>
        </p:spPr>
        <p:txBody>
          <a:bodyPr>
            <a:normAutofit/>
          </a:bodyPr>
          <a:lstStyle/>
          <a:p>
            <a:r>
              <a:rPr lang="en-GB"/>
              <a:t>Analysis</a:t>
            </a:r>
            <a:br>
              <a:rPr lang="en-GB"/>
            </a:br>
            <a:endParaRPr lang="en-GB"/>
          </a:p>
        </p:txBody>
      </p:sp>
      <p:sp>
        <p:nvSpPr>
          <p:cNvPr id="3" name="Content Placeholder 2">
            <a:extLst>
              <a:ext uri="{FF2B5EF4-FFF2-40B4-BE49-F238E27FC236}">
                <a16:creationId xmlns:a16="http://schemas.microsoft.com/office/drawing/2014/main" id="{29E030F5-8B5C-4BC1-0C63-F15483E3ED1A}"/>
              </a:ext>
            </a:extLst>
          </p:cNvPr>
          <p:cNvSpPr>
            <a:spLocks noGrp="1"/>
          </p:cNvSpPr>
          <p:nvPr>
            <p:ph sz="half" idx="1"/>
          </p:nvPr>
        </p:nvSpPr>
        <p:spPr>
          <a:xfrm>
            <a:off x="411007" y="2152482"/>
            <a:ext cx="6838289" cy="4351338"/>
          </a:xfrm>
        </p:spPr>
        <p:txBody>
          <a:bodyPr/>
          <a:lstStyle/>
          <a:p>
            <a:pPr marL="0" indent="0">
              <a:buNone/>
            </a:pPr>
            <a:r>
              <a:rPr lang="en-GB">
                <a:solidFill>
                  <a:srgbClr val="000000"/>
                </a:solidFill>
              </a:rPr>
              <a:t>What do we sell?</a:t>
            </a:r>
          </a:p>
          <a:p>
            <a:pPr marL="0" indent="0">
              <a:buNone/>
            </a:pPr>
            <a:r>
              <a:rPr lang="en-GB">
                <a:solidFill>
                  <a:srgbClr val="000000"/>
                </a:solidFill>
              </a:rPr>
              <a:t>USP?</a:t>
            </a:r>
          </a:p>
          <a:p>
            <a:pPr marL="0" indent="0">
              <a:buNone/>
            </a:pPr>
            <a:r>
              <a:rPr lang="en-GB">
                <a:solidFill>
                  <a:srgbClr val="000000"/>
                </a:solidFill>
              </a:rPr>
              <a:t>How do we differ from competitors?</a:t>
            </a:r>
          </a:p>
          <a:p>
            <a:pPr marL="0" indent="0">
              <a:buNone/>
            </a:pPr>
            <a:r>
              <a:rPr lang="en-GB">
                <a:solidFill>
                  <a:srgbClr val="000000"/>
                </a:solidFill>
              </a:rPr>
              <a:t>What are our sources of competitive advantage?</a:t>
            </a:r>
          </a:p>
          <a:p>
            <a:pPr marL="0" indent="0">
              <a:buNone/>
            </a:pPr>
            <a:r>
              <a:rPr lang="en-GB">
                <a:solidFill>
                  <a:srgbClr val="000000"/>
                </a:solidFill>
              </a:rPr>
              <a:t>What are our current goals?</a:t>
            </a:r>
          </a:p>
          <a:p>
            <a:pPr marL="0" indent="0">
              <a:buNone/>
            </a:pPr>
            <a:r>
              <a:rPr lang="en-GB">
                <a:solidFill>
                  <a:srgbClr val="000000"/>
                </a:solidFill>
              </a:rPr>
              <a:t>Are we meeting customer needs?</a:t>
            </a:r>
          </a:p>
          <a:p>
            <a:pPr marL="0" indent="0">
              <a:buNone/>
            </a:pPr>
            <a:endParaRPr lang="en-GB"/>
          </a:p>
        </p:txBody>
      </p:sp>
      <p:pic>
        <p:nvPicPr>
          <p:cNvPr id="5" name="Picture 4">
            <a:extLst>
              <a:ext uri="{FF2B5EF4-FFF2-40B4-BE49-F238E27FC236}">
                <a16:creationId xmlns:a16="http://schemas.microsoft.com/office/drawing/2014/main" id="{092F7B26-0C65-4555-BF51-4FD24C0AF92E}"/>
              </a:ext>
            </a:extLst>
          </p:cNvPr>
          <p:cNvPicPr>
            <a:picLocks noChangeAspect="1"/>
          </p:cNvPicPr>
          <p:nvPr/>
        </p:nvPicPr>
        <p:blipFill rotWithShape="1">
          <a:blip r:embed="rId3"/>
          <a:srcRect l="3078" t="27334" r="77506"/>
          <a:stretch/>
        </p:blipFill>
        <p:spPr>
          <a:xfrm>
            <a:off x="324407" y="185410"/>
            <a:ext cx="1242954" cy="1494333"/>
          </a:xfrm>
          <a:prstGeom prst="rect">
            <a:avLst/>
          </a:prstGeom>
        </p:spPr>
      </p:pic>
      <p:pic>
        <p:nvPicPr>
          <p:cNvPr id="6" name="Picture 5">
            <a:extLst>
              <a:ext uri="{FF2B5EF4-FFF2-40B4-BE49-F238E27FC236}">
                <a16:creationId xmlns:a16="http://schemas.microsoft.com/office/drawing/2014/main" id="{86D260EA-C42B-6431-4A37-5A6345C55117}"/>
              </a:ext>
            </a:extLst>
          </p:cNvPr>
          <p:cNvPicPr>
            <a:picLocks noChangeAspect="1"/>
          </p:cNvPicPr>
          <p:nvPr/>
        </p:nvPicPr>
        <p:blipFill>
          <a:blip r:embed="rId4"/>
          <a:stretch>
            <a:fillRect/>
          </a:stretch>
        </p:blipFill>
        <p:spPr>
          <a:xfrm>
            <a:off x="7055378" y="1555305"/>
            <a:ext cx="3971956" cy="3879890"/>
          </a:xfrm>
          <a:prstGeom prst="rect">
            <a:avLst/>
          </a:prstGeom>
        </p:spPr>
      </p:pic>
    </p:spTree>
    <p:extLst>
      <p:ext uri="{BB962C8B-B14F-4D97-AF65-F5344CB8AC3E}">
        <p14:creationId xmlns:p14="http://schemas.microsoft.com/office/powerpoint/2010/main" val="255150621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Title 1">
            <a:extLst>
              <a:ext uri="{FF2B5EF4-FFF2-40B4-BE49-F238E27FC236}">
                <a16:creationId xmlns:a16="http://schemas.microsoft.com/office/drawing/2014/main" id="{7F522BEB-1D0E-4CEA-92B3-2F5F587C8CE5}"/>
              </a:ext>
            </a:extLst>
          </p:cNvPr>
          <p:cNvSpPr>
            <a:spLocks noGrp="1" noChangeArrowheads="1"/>
          </p:cNvSpPr>
          <p:nvPr>
            <p:ph type="title"/>
          </p:nvPr>
        </p:nvSpPr>
        <p:spPr/>
        <p:txBody>
          <a:bodyPr anchor="ctr">
            <a:normAutofit/>
          </a:bodyPr>
          <a:lstStyle/>
          <a:p>
            <a:r>
              <a:rPr lang="en-AU" altLang="en-US" b="1"/>
              <a:t>Situation analysis</a:t>
            </a:r>
          </a:p>
        </p:txBody>
      </p:sp>
      <p:sp>
        <p:nvSpPr>
          <p:cNvPr id="46083" name="Content Placeholder 2">
            <a:extLst>
              <a:ext uri="{FF2B5EF4-FFF2-40B4-BE49-F238E27FC236}">
                <a16:creationId xmlns:a16="http://schemas.microsoft.com/office/drawing/2014/main" id="{6A3CDC0D-4E0E-40B7-9955-A3A35935C4E6}"/>
              </a:ext>
            </a:extLst>
          </p:cNvPr>
          <p:cNvSpPr>
            <a:spLocks noGrp="1" noChangeArrowheads="1"/>
          </p:cNvSpPr>
          <p:nvPr>
            <p:ph sz="half" idx="1"/>
          </p:nvPr>
        </p:nvSpPr>
        <p:spPr>
          <a:xfrm>
            <a:off x="597039" y="1494030"/>
            <a:ext cx="5181600" cy="4351338"/>
          </a:xfrm>
        </p:spPr>
        <p:txBody>
          <a:bodyPr>
            <a:normAutofit/>
          </a:bodyPr>
          <a:lstStyle/>
          <a:p>
            <a:endParaRPr lang="en-US" altLang="en-US"/>
          </a:p>
          <a:p>
            <a:r>
              <a:rPr lang="en-US" altLang="en-US"/>
              <a:t>Political/legal</a:t>
            </a:r>
          </a:p>
          <a:p>
            <a:r>
              <a:rPr lang="en-US" altLang="en-US"/>
              <a:t>Economic</a:t>
            </a:r>
          </a:p>
          <a:p>
            <a:r>
              <a:rPr lang="en-US" altLang="en-US"/>
              <a:t>Social/cultural</a:t>
            </a:r>
          </a:p>
          <a:p>
            <a:r>
              <a:rPr lang="en-US" altLang="en-US"/>
              <a:t>Technological</a:t>
            </a:r>
          </a:p>
          <a:p>
            <a:r>
              <a:rPr lang="en-GB" altLang="en-US"/>
              <a:t>Demographic</a:t>
            </a:r>
          </a:p>
          <a:p>
            <a:r>
              <a:rPr lang="en-GB" altLang="en-US"/>
              <a:t>Physical/environmental</a:t>
            </a:r>
          </a:p>
          <a:p>
            <a:r>
              <a:rPr lang="en-GB" altLang="en-US"/>
              <a:t>Competitive</a:t>
            </a:r>
          </a:p>
        </p:txBody>
      </p:sp>
      <p:pic>
        <p:nvPicPr>
          <p:cNvPr id="2" name="Picture 1">
            <a:extLst>
              <a:ext uri="{FF2B5EF4-FFF2-40B4-BE49-F238E27FC236}">
                <a16:creationId xmlns:a16="http://schemas.microsoft.com/office/drawing/2014/main" id="{B5DBD98A-A44F-42CC-84E8-B61D1EB29BB5}"/>
              </a:ext>
            </a:extLst>
          </p:cNvPr>
          <p:cNvPicPr>
            <a:picLocks noChangeAspect="1"/>
          </p:cNvPicPr>
          <p:nvPr/>
        </p:nvPicPr>
        <p:blipFill rotWithShape="1">
          <a:blip r:embed="rId2"/>
          <a:srcRect l="25575" r="-2" b="-2"/>
          <a:stretch/>
        </p:blipFill>
        <p:spPr>
          <a:xfrm>
            <a:off x="6172202" y="1122241"/>
            <a:ext cx="5181600" cy="4351338"/>
          </a:xfrm>
          <a:prstGeom prst="rect">
            <a:avLst/>
          </a:prstGeom>
          <a:noFill/>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8ABB6-25BD-B272-407D-06371D25C6D3}"/>
              </a:ext>
            </a:extLst>
          </p:cNvPr>
          <p:cNvSpPr>
            <a:spLocks noGrp="1"/>
          </p:cNvSpPr>
          <p:nvPr>
            <p:ph type="title"/>
          </p:nvPr>
        </p:nvSpPr>
        <p:spPr/>
        <p:txBody>
          <a:bodyPr/>
          <a:lstStyle/>
          <a:p>
            <a:r>
              <a:rPr lang="en-GB" dirty="0"/>
              <a:t>World Skills event </a:t>
            </a:r>
          </a:p>
        </p:txBody>
      </p:sp>
      <p:sp>
        <p:nvSpPr>
          <p:cNvPr id="3" name="Content Placeholder 2">
            <a:extLst>
              <a:ext uri="{FF2B5EF4-FFF2-40B4-BE49-F238E27FC236}">
                <a16:creationId xmlns:a16="http://schemas.microsoft.com/office/drawing/2014/main" id="{051BD932-885E-7355-C27F-B6EE06E53CD3}"/>
              </a:ext>
            </a:extLst>
          </p:cNvPr>
          <p:cNvSpPr>
            <a:spLocks noGrp="1"/>
          </p:cNvSpPr>
          <p:nvPr>
            <p:ph idx="1"/>
          </p:nvPr>
        </p:nvSpPr>
        <p:spPr/>
        <p:txBody>
          <a:bodyPr>
            <a:normAutofit fontScale="92500" lnSpcReduction="10000"/>
          </a:bodyPr>
          <a:lstStyle/>
          <a:p>
            <a:r>
              <a:rPr lang="en-GB" dirty="0"/>
              <a:t>Now it is your turn to put together a strategic planning structure for the world skills event </a:t>
            </a:r>
          </a:p>
          <a:p>
            <a:r>
              <a:rPr lang="en-GB" b="1" dirty="0"/>
              <a:t>Risk &amp; Contingency Planning</a:t>
            </a:r>
          </a:p>
          <a:p>
            <a:r>
              <a:rPr lang="en-GB" dirty="0"/>
              <a:t>Each area lead should prepare a mini risk assessment covering:</a:t>
            </a:r>
          </a:p>
          <a:p>
            <a:r>
              <a:rPr lang="en-GB" dirty="0"/>
              <a:t>Health &amp; Safety</a:t>
            </a:r>
          </a:p>
          <a:p>
            <a:r>
              <a:rPr lang="en-GB" dirty="0"/>
              <a:t>Staffing gaps</a:t>
            </a:r>
          </a:p>
          <a:p>
            <a:r>
              <a:rPr lang="en-GB" dirty="0"/>
              <a:t>Equipment or supplier delays</a:t>
            </a:r>
          </a:p>
          <a:p>
            <a:r>
              <a:rPr lang="en-GB" dirty="0"/>
              <a:t>Guest flow and accessibility</a:t>
            </a:r>
          </a:p>
        </p:txBody>
      </p:sp>
      <p:pic>
        <p:nvPicPr>
          <p:cNvPr id="4" name="Picture 3">
            <a:extLst>
              <a:ext uri="{FF2B5EF4-FFF2-40B4-BE49-F238E27FC236}">
                <a16:creationId xmlns:a16="http://schemas.microsoft.com/office/drawing/2014/main" id="{6BD19863-92B3-A14A-F94C-D0A0E8F68181}"/>
              </a:ext>
            </a:extLst>
          </p:cNvPr>
          <p:cNvPicPr>
            <a:picLocks noChangeAspect="1"/>
          </p:cNvPicPr>
          <p:nvPr/>
        </p:nvPicPr>
        <p:blipFill>
          <a:blip r:embed="rId2"/>
          <a:stretch>
            <a:fillRect/>
          </a:stretch>
        </p:blipFill>
        <p:spPr>
          <a:xfrm>
            <a:off x="1174866" y="187991"/>
            <a:ext cx="9292244" cy="4917649"/>
          </a:xfrm>
          <a:prstGeom prst="rect">
            <a:avLst/>
          </a:prstGeom>
        </p:spPr>
      </p:pic>
    </p:spTree>
    <p:extLst>
      <p:ext uri="{BB962C8B-B14F-4D97-AF65-F5344CB8AC3E}">
        <p14:creationId xmlns:p14="http://schemas.microsoft.com/office/powerpoint/2010/main" val="19491379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698B7-636F-1B5A-6358-97D71D0B63C5}"/>
              </a:ext>
            </a:extLst>
          </p:cNvPr>
          <p:cNvSpPr>
            <a:spLocks noGrp="1"/>
          </p:cNvSpPr>
          <p:nvPr>
            <p:ph type="title"/>
          </p:nvPr>
        </p:nvSpPr>
        <p:spPr>
          <a:xfrm>
            <a:off x="109152" y="147895"/>
            <a:ext cx="10515600" cy="766506"/>
          </a:xfrm>
        </p:spPr>
        <p:txBody>
          <a:bodyPr>
            <a:normAutofit fontScale="90000"/>
          </a:bodyPr>
          <a:lstStyle/>
          <a:p>
            <a:r>
              <a:rPr lang="en-GB" sz="3600" b="1" dirty="0"/>
              <a:t>Situation Analysis – Where are we now?</a:t>
            </a:r>
            <a:br>
              <a:rPr lang="en-GB" sz="3600" b="1" dirty="0"/>
            </a:br>
            <a:endParaRPr lang="en-GB" sz="3600" dirty="0"/>
          </a:p>
        </p:txBody>
      </p:sp>
      <p:sp>
        <p:nvSpPr>
          <p:cNvPr id="3" name="Content Placeholder 2">
            <a:extLst>
              <a:ext uri="{FF2B5EF4-FFF2-40B4-BE49-F238E27FC236}">
                <a16:creationId xmlns:a16="http://schemas.microsoft.com/office/drawing/2014/main" id="{D7BAA6F4-3E46-72C3-130B-8C32BA47A9D9}"/>
              </a:ext>
            </a:extLst>
          </p:cNvPr>
          <p:cNvSpPr>
            <a:spLocks noGrp="1"/>
          </p:cNvSpPr>
          <p:nvPr>
            <p:ph sz="half" idx="1"/>
          </p:nvPr>
        </p:nvSpPr>
        <p:spPr>
          <a:xfrm>
            <a:off x="109152" y="914400"/>
            <a:ext cx="6291648" cy="5208103"/>
          </a:xfrm>
        </p:spPr>
        <p:txBody>
          <a:bodyPr>
            <a:normAutofit fontScale="32500" lnSpcReduction="20000"/>
          </a:bodyPr>
          <a:lstStyle/>
          <a:p>
            <a:r>
              <a:rPr lang="en-GB" sz="5500" b="1" dirty="0"/>
              <a:t>Context</a:t>
            </a:r>
            <a:r>
              <a:rPr lang="en-GB" sz="4300" b="1" dirty="0"/>
              <a:t>:</a:t>
            </a:r>
            <a:endParaRPr lang="en-GB" sz="4300" dirty="0"/>
          </a:p>
          <a:p>
            <a:pPr>
              <a:lnSpc>
                <a:spcPct val="120000"/>
              </a:lnSpc>
            </a:pPr>
            <a:r>
              <a:rPr lang="en-GB" sz="5600" dirty="0"/>
              <a:t>The campus is hosting a </a:t>
            </a:r>
            <a:r>
              <a:rPr lang="en-GB" sz="5600" b="1" dirty="0"/>
              <a:t>WorldSkills UK event</a:t>
            </a:r>
            <a:r>
              <a:rPr lang="en-GB" sz="5600" dirty="0"/>
              <a:t> showcasing skills excellence across multiple disciplines.</a:t>
            </a:r>
          </a:p>
          <a:p>
            <a:pPr>
              <a:lnSpc>
                <a:spcPct val="120000"/>
              </a:lnSpc>
            </a:pPr>
            <a:r>
              <a:rPr lang="en-GB" sz="5600" dirty="0"/>
              <a:t>Students are managing functional areas (VIP, hospitality, logistics, décor, exhibition, front of house, etc.).</a:t>
            </a:r>
          </a:p>
          <a:p>
            <a:pPr>
              <a:lnSpc>
                <a:spcPct val="120000"/>
              </a:lnSpc>
            </a:pPr>
            <a:r>
              <a:rPr lang="en-GB" sz="5600" dirty="0"/>
              <a:t>The event includes </a:t>
            </a:r>
            <a:r>
              <a:rPr lang="en-GB" sz="5600" b="1" dirty="0"/>
              <a:t>VIP hospitality, exhibitor areas, school visits, and live demonstrations</a:t>
            </a:r>
            <a:r>
              <a:rPr lang="en-GB" sz="5600" dirty="0"/>
              <a:t>.</a:t>
            </a:r>
          </a:p>
          <a:p>
            <a:r>
              <a:rPr lang="en-GB" sz="5600" b="1" dirty="0"/>
              <a:t>Strengths:</a:t>
            </a:r>
            <a:endParaRPr lang="en-GB" sz="5600" dirty="0"/>
          </a:p>
          <a:p>
            <a:r>
              <a:rPr lang="en-GB" sz="5600" dirty="0"/>
              <a:t>Experienced teaching team providing guidance.</a:t>
            </a:r>
          </a:p>
          <a:p>
            <a:r>
              <a:rPr lang="en-GB" sz="5600" dirty="0"/>
              <a:t>Motivated student leaders (Levels 4–6).</a:t>
            </a:r>
          </a:p>
          <a:p>
            <a:r>
              <a:rPr lang="en-GB" sz="5600" dirty="0"/>
              <a:t>Access to university facilities and equipment.</a:t>
            </a:r>
          </a:p>
          <a:p>
            <a:r>
              <a:rPr lang="en-GB" sz="5600" b="1" dirty="0"/>
              <a:t>Weaknesses:</a:t>
            </a:r>
            <a:endParaRPr lang="en-GB" sz="5600" dirty="0"/>
          </a:p>
          <a:p>
            <a:r>
              <a:rPr lang="en-GB" sz="5600" dirty="0"/>
              <a:t>Limited event management experience for some students.</a:t>
            </a:r>
          </a:p>
          <a:p>
            <a:r>
              <a:rPr lang="en-GB" sz="5600" dirty="0"/>
              <a:t>Time constraints for setup and debrief.</a:t>
            </a:r>
          </a:p>
          <a:p>
            <a:r>
              <a:rPr lang="en-GB" sz="5600" dirty="0"/>
              <a:t>Complex stakeholder coordination.</a:t>
            </a:r>
          </a:p>
          <a:p>
            <a:endParaRPr lang="en-GB" dirty="0"/>
          </a:p>
        </p:txBody>
      </p:sp>
      <p:sp>
        <p:nvSpPr>
          <p:cNvPr id="4" name="Content Placeholder 3">
            <a:extLst>
              <a:ext uri="{FF2B5EF4-FFF2-40B4-BE49-F238E27FC236}">
                <a16:creationId xmlns:a16="http://schemas.microsoft.com/office/drawing/2014/main" id="{60FE4ED4-DD60-9E5A-D39F-95CA7E1D1EAA}"/>
              </a:ext>
            </a:extLst>
          </p:cNvPr>
          <p:cNvSpPr>
            <a:spLocks noGrp="1"/>
          </p:cNvSpPr>
          <p:nvPr>
            <p:ph sz="half" idx="2"/>
          </p:nvPr>
        </p:nvSpPr>
        <p:spPr>
          <a:xfrm>
            <a:off x="7010400" y="1033205"/>
            <a:ext cx="5181600" cy="4351338"/>
          </a:xfrm>
        </p:spPr>
        <p:txBody>
          <a:bodyPr>
            <a:normAutofit fontScale="32500" lnSpcReduction="20000"/>
          </a:bodyPr>
          <a:lstStyle/>
          <a:p>
            <a:pPr>
              <a:lnSpc>
                <a:spcPct val="120000"/>
              </a:lnSpc>
            </a:pPr>
            <a:r>
              <a:rPr lang="en-GB" sz="6200" b="1" dirty="0"/>
              <a:t>Opportunities:</a:t>
            </a:r>
            <a:endParaRPr lang="en-GB" sz="6200" dirty="0"/>
          </a:p>
          <a:p>
            <a:pPr>
              <a:lnSpc>
                <a:spcPct val="120000"/>
              </a:lnSpc>
            </a:pPr>
            <a:r>
              <a:rPr lang="en-GB" sz="6200" dirty="0"/>
              <a:t>Showcase professionalism to industry guests and WorldSkills UK.</a:t>
            </a:r>
          </a:p>
          <a:p>
            <a:pPr>
              <a:lnSpc>
                <a:spcPct val="120000"/>
              </a:lnSpc>
            </a:pPr>
            <a:r>
              <a:rPr lang="en-GB" sz="6200" dirty="0"/>
              <a:t>Build portfolio evidence for employability.</a:t>
            </a:r>
          </a:p>
          <a:p>
            <a:pPr>
              <a:lnSpc>
                <a:spcPct val="120000"/>
              </a:lnSpc>
            </a:pPr>
            <a:r>
              <a:rPr lang="en-GB" sz="6200" dirty="0"/>
              <a:t>Strengthen teamwork and communication skills.</a:t>
            </a:r>
          </a:p>
          <a:p>
            <a:pPr>
              <a:lnSpc>
                <a:spcPct val="120000"/>
              </a:lnSpc>
            </a:pPr>
            <a:r>
              <a:rPr lang="en-GB" sz="6200" b="1" dirty="0"/>
              <a:t>Threats:</a:t>
            </a:r>
            <a:endParaRPr lang="en-GB" sz="6200" dirty="0"/>
          </a:p>
          <a:p>
            <a:pPr>
              <a:lnSpc>
                <a:spcPct val="120000"/>
              </a:lnSpc>
            </a:pPr>
            <a:r>
              <a:rPr lang="en-GB" sz="6200" dirty="0"/>
              <a:t>Weather or supplier delays.</a:t>
            </a:r>
          </a:p>
          <a:p>
            <a:pPr>
              <a:lnSpc>
                <a:spcPct val="120000"/>
              </a:lnSpc>
            </a:pPr>
            <a:r>
              <a:rPr lang="en-GB" sz="6200" dirty="0"/>
              <a:t>Inconsistent communication across teams.</a:t>
            </a:r>
          </a:p>
          <a:p>
            <a:pPr>
              <a:lnSpc>
                <a:spcPct val="120000"/>
              </a:lnSpc>
            </a:pPr>
            <a:r>
              <a:rPr lang="en-GB" sz="6200" dirty="0"/>
              <a:t>Last-minute changes to schedules or requirements.</a:t>
            </a:r>
          </a:p>
          <a:p>
            <a:endParaRPr lang="en-GB" dirty="0"/>
          </a:p>
        </p:txBody>
      </p:sp>
    </p:spTree>
    <p:extLst>
      <p:ext uri="{BB962C8B-B14F-4D97-AF65-F5344CB8AC3E}">
        <p14:creationId xmlns:p14="http://schemas.microsoft.com/office/powerpoint/2010/main" val="28881398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3">
                                            <p:txEl>
                                              <p:pRg st="10" end="10"/>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0" end="0"/>
                                            </p:txEl>
                                          </p:spTgt>
                                        </p:tgtEl>
                                        <p:attrNameLst>
                                          <p:attrName>style.visibility</p:attrName>
                                        </p:attrNameLst>
                                      </p:cBhvr>
                                      <p:to>
                                        <p:strVal val="visible"/>
                                      </p:to>
                                    </p:set>
                                  </p:childTnLst>
                                </p:cTn>
                              </p:par>
                              <p:par>
                                <p:cTn id="35" presetID="1" presetClass="entr" presetSubtype="0" fill="hold" nodeType="withEffect">
                                  <p:stCondLst>
                                    <p:cond delay="0"/>
                                  </p:stCondLst>
                                  <p:childTnLst>
                                    <p:set>
                                      <p:cBhvr>
                                        <p:cTn id="36" dur="1" fill="hold">
                                          <p:stCondLst>
                                            <p:cond delay="0"/>
                                          </p:stCondLst>
                                        </p:cTn>
                                        <p:tgtEl>
                                          <p:spTgt spid="4">
                                            <p:txEl>
                                              <p:pRg st="1" end="1"/>
                                            </p:txEl>
                                          </p:spTgt>
                                        </p:tgtEl>
                                        <p:attrNameLst>
                                          <p:attrName>style.visibility</p:attrName>
                                        </p:attrNameLst>
                                      </p:cBhvr>
                                      <p:to>
                                        <p:strVal val="visible"/>
                                      </p:to>
                                    </p:set>
                                  </p:childTnLst>
                                </p:cTn>
                              </p:par>
                              <p:par>
                                <p:cTn id="37" presetID="1" presetClass="entr" presetSubtype="0" fill="hold" nodeType="withEffect">
                                  <p:stCondLst>
                                    <p:cond delay="0"/>
                                  </p:stCondLst>
                                  <p:childTnLst>
                                    <p:set>
                                      <p:cBhvr>
                                        <p:cTn id="38" dur="1" fill="hold">
                                          <p:stCondLst>
                                            <p:cond delay="0"/>
                                          </p:stCondLst>
                                        </p:cTn>
                                        <p:tgtEl>
                                          <p:spTgt spid="4">
                                            <p:txEl>
                                              <p:pRg st="2" end="2"/>
                                            </p:txEl>
                                          </p:spTgt>
                                        </p:tgtEl>
                                        <p:attrNameLst>
                                          <p:attrName>style.visibility</p:attrName>
                                        </p:attrNameLst>
                                      </p:cBhvr>
                                      <p:to>
                                        <p:strVal val="visible"/>
                                      </p:to>
                                    </p:set>
                                  </p:childTnLst>
                                </p:cTn>
                              </p:par>
                              <p:par>
                                <p:cTn id="39" presetID="1" presetClass="entr" presetSubtype="0" fill="hold" nodeType="withEffect">
                                  <p:stCondLst>
                                    <p:cond delay="0"/>
                                  </p:stCondLst>
                                  <p:childTnLst>
                                    <p:set>
                                      <p:cBhvr>
                                        <p:cTn id="40"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nodeType="clickEffect">
                                  <p:stCondLst>
                                    <p:cond delay="0"/>
                                  </p:stCondLst>
                                  <p:childTnLst>
                                    <p:set>
                                      <p:cBhvr>
                                        <p:cTn id="44" dur="1" fill="hold">
                                          <p:stCondLst>
                                            <p:cond delay="0"/>
                                          </p:stCondLst>
                                        </p:cTn>
                                        <p:tgtEl>
                                          <p:spTgt spid="4">
                                            <p:txEl>
                                              <p:pRg st="4" end="4"/>
                                            </p:txEl>
                                          </p:spTgt>
                                        </p:tgtEl>
                                        <p:attrNameLst>
                                          <p:attrName>style.visibility</p:attrName>
                                        </p:attrNameLst>
                                      </p:cBhvr>
                                      <p:to>
                                        <p:strVal val="visible"/>
                                      </p:to>
                                    </p:set>
                                  </p:childTnLst>
                                </p:cTn>
                              </p:par>
                              <p:par>
                                <p:cTn id="45" presetID="1" presetClass="entr" presetSubtype="0" fill="hold" nodeType="withEffect">
                                  <p:stCondLst>
                                    <p:cond delay="0"/>
                                  </p:stCondLst>
                                  <p:childTnLst>
                                    <p:set>
                                      <p:cBhvr>
                                        <p:cTn id="46" dur="1" fill="hold">
                                          <p:stCondLst>
                                            <p:cond delay="0"/>
                                          </p:stCondLst>
                                        </p:cTn>
                                        <p:tgtEl>
                                          <p:spTgt spid="4">
                                            <p:txEl>
                                              <p:pRg st="5" end="5"/>
                                            </p:txEl>
                                          </p:spTgt>
                                        </p:tgtEl>
                                        <p:attrNameLst>
                                          <p:attrName>style.visibility</p:attrName>
                                        </p:attrNameLst>
                                      </p:cBhvr>
                                      <p:to>
                                        <p:strVal val="visible"/>
                                      </p:to>
                                    </p:set>
                                  </p:childTnLst>
                                </p:cTn>
                              </p:par>
                              <p:par>
                                <p:cTn id="47" presetID="1" presetClass="entr" presetSubtype="0" fill="hold" nodeType="withEffect">
                                  <p:stCondLst>
                                    <p:cond delay="0"/>
                                  </p:stCondLst>
                                  <p:childTnLst>
                                    <p:set>
                                      <p:cBhvr>
                                        <p:cTn id="48" dur="1" fill="hold">
                                          <p:stCondLst>
                                            <p:cond delay="0"/>
                                          </p:stCondLst>
                                        </p:cTn>
                                        <p:tgtEl>
                                          <p:spTgt spid="4">
                                            <p:txEl>
                                              <p:pRg st="6" end="6"/>
                                            </p:txEl>
                                          </p:spTgt>
                                        </p:tgtEl>
                                        <p:attrNameLst>
                                          <p:attrName>style.visibility</p:attrName>
                                        </p:attrNameLst>
                                      </p:cBhvr>
                                      <p:to>
                                        <p:strVal val="visible"/>
                                      </p:to>
                                    </p:set>
                                  </p:childTnLst>
                                </p:cTn>
                              </p:par>
                              <p:par>
                                <p:cTn id="49" presetID="1" presetClass="entr" presetSubtype="0" fill="hold" nodeType="withEffect">
                                  <p:stCondLst>
                                    <p:cond delay="0"/>
                                  </p:stCondLst>
                                  <p:childTnLst>
                                    <p:set>
                                      <p:cBhvr>
                                        <p:cTn id="50"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FCAC7297-ACF3-473B-9F86-6FDF7EFCCC68}"/>
              </a:ext>
            </a:extLst>
          </p:cNvPr>
          <p:cNvSpPr>
            <a:spLocks noGrp="1" noChangeArrowheads="1"/>
          </p:cNvSpPr>
          <p:nvPr>
            <p:ph type="title"/>
          </p:nvPr>
        </p:nvSpPr>
        <p:spPr/>
        <p:txBody>
          <a:bodyPr anchor="ctr">
            <a:normAutofit/>
          </a:bodyPr>
          <a:lstStyle/>
          <a:p>
            <a:r>
              <a:rPr lang="en-AU" altLang="en-US" b="1">
                <a:effectLst>
                  <a:outerShdw blurRad="38100" dist="38100" dir="2700000" algn="tl">
                    <a:srgbClr val="000000">
                      <a:alpha val="43137"/>
                    </a:srgbClr>
                  </a:outerShdw>
                </a:effectLst>
              </a:rPr>
              <a:t>The strategic planning process and event organisation</a:t>
            </a:r>
          </a:p>
        </p:txBody>
      </p:sp>
      <p:sp>
        <p:nvSpPr>
          <p:cNvPr id="48131" name="Rectangle 3">
            <a:extLst>
              <a:ext uri="{FF2B5EF4-FFF2-40B4-BE49-F238E27FC236}">
                <a16:creationId xmlns:a16="http://schemas.microsoft.com/office/drawing/2014/main" id="{21F8F33F-0803-4AD9-924E-789253A4B714}"/>
              </a:ext>
            </a:extLst>
          </p:cNvPr>
          <p:cNvSpPr>
            <a:spLocks noGrp="1" noChangeArrowheads="1"/>
          </p:cNvSpPr>
          <p:nvPr>
            <p:ph sz="half" idx="1"/>
          </p:nvPr>
        </p:nvSpPr>
        <p:spPr/>
        <p:txBody>
          <a:bodyPr>
            <a:normAutofit/>
          </a:bodyPr>
          <a:lstStyle/>
          <a:p>
            <a:pPr>
              <a:buFontTx/>
              <a:buNone/>
            </a:pPr>
            <a:r>
              <a:rPr lang="en-AU" altLang="en-US" b="1"/>
              <a:t>Legacy</a:t>
            </a:r>
          </a:p>
          <a:p>
            <a:r>
              <a:rPr lang="en-AU" altLang="en-US"/>
              <a:t>Legacy outcomes can include infrastructure improvements, increases in tourism, enhanced workforce skills etc</a:t>
            </a:r>
          </a:p>
          <a:p>
            <a:endParaRPr lang="en-AU" altLang="en-US"/>
          </a:p>
        </p:txBody>
      </p:sp>
      <p:pic>
        <p:nvPicPr>
          <p:cNvPr id="3" name="Picture 2">
            <a:extLst>
              <a:ext uri="{FF2B5EF4-FFF2-40B4-BE49-F238E27FC236}">
                <a16:creationId xmlns:a16="http://schemas.microsoft.com/office/drawing/2014/main" id="{3E0E8AD6-B47E-4916-A195-224B7C4245BA}"/>
              </a:ext>
            </a:extLst>
          </p:cNvPr>
          <p:cNvPicPr>
            <a:picLocks noChangeAspect="1"/>
          </p:cNvPicPr>
          <p:nvPr/>
        </p:nvPicPr>
        <p:blipFill rotWithShape="1">
          <a:blip r:embed="rId2"/>
          <a:srcRect r="21108" b="-1"/>
          <a:stretch/>
        </p:blipFill>
        <p:spPr>
          <a:xfrm>
            <a:off x="6724859" y="1162434"/>
            <a:ext cx="5181600" cy="4351338"/>
          </a:xfrm>
          <a:prstGeom prst="rect">
            <a:avLst/>
          </a:prstGeom>
          <a:noFill/>
        </p:spPr>
      </p:pic>
    </p:spTree>
  </p:cSld>
  <p:clrMapOvr>
    <a:masterClrMapping/>
  </p:clrMapOvr>
  <p:transition>
    <p:blinds dir="vert"/>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a:extLst>
              <a:ext uri="{FF2B5EF4-FFF2-40B4-BE49-F238E27FC236}">
                <a16:creationId xmlns:a16="http://schemas.microsoft.com/office/drawing/2014/main" id="{A68056E1-C5ED-47B2-A183-EF92F37D107A}"/>
              </a:ext>
            </a:extLst>
          </p:cNvPr>
          <p:cNvSpPr>
            <a:spLocks noGrp="1" noChangeArrowheads="1"/>
          </p:cNvSpPr>
          <p:nvPr>
            <p:ph type="title"/>
          </p:nvPr>
        </p:nvSpPr>
        <p:spPr/>
        <p:txBody>
          <a:bodyPr anchor="ctr">
            <a:normAutofit/>
          </a:bodyPr>
          <a:lstStyle/>
          <a:p>
            <a:r>
              <a:rPr lang="en-AU" altLang="en-US" b="1"/>
              <a:t>Strategic planning for existing events</a:t>
            </a:r>
          </a:p>
        </p:txBody>
      </p:sp>
      <p:sp>
        <p:nvSpPr>
          <p:cNvPr id="49155" name="Rectangle 3">
            <a:extLst>
              <a:ext uri="{FF2B5EF4-FFF2-40B4-BE49-F238E27FC236}">
                <a16:creationId xmlns:a16="http://schemas.microsoft.com/office/drawing/2014/main" id="{92E0610E-E916-459A-9659-CE06CA9956BB}"/>
              </a:ext>
            </a:extLst>
          </p:cNvPr>
          <p:cNvSpPr>
            <a:spLocks noGrp="1" noChangeArrowheads="1"/>
          </p:cNvSpPr>
          <p:nvPr>
            <p:ph sz="half" idx="1"/>
          </p:nvPr>
        </p:nvSpPr>
        <p:spPr>
          <a:xfrm>
            <a:off x="205155" y="1472010"/>
            <a:ext cx="5181600" cy="4351338"/>
          </a:xfrm>
        </p:spPr>
        <p:txBody>
          <a:bodyPr>
            <a:normAutofit/>
          </a:bodyPr>
          <a:lstStyle/>
          <a:p>
            <a:r>
              <a:rPr lang="en-AU" altLang="en-US" dirty="0"/>
              <a:t>For recurring events (e.g. annual concerts), organisers:</a:t>
            </a:r>
          </a:p>
          <a:p>
            <a:pPr lvl="1"/>
            <a:r>
              <a:rPr lang="en-AU" altLang="en-US" sz="2800" dirty="0"/>
              <a:t>conduct an appraisal of current situation faced by the event</a:t>
            </a:r>
          </a:p>
          <a:p>
            <a:pPr lvl="1"/>
            <a:r>
              <a:rPr lang="en-AU" altLang="en-US" sz="2800" dirty="0"/>
              <a:t>review the organisational structure and previous strategic plan and make minor or major changes where needed</a:t>
            </a:r>
          </a:p>
        </p:txBody>
      </p:sp>
      <p:pic>
        <p:nvPicPr>
          <p:cNvPr id="49157" name="Picture 49156" descr="A crowd in a party">
            <a:extLst>
              <a:ext uri="{FF2B5EF4-FFF2-40B4-BE49-F238E27FC236}">
                <a16:creationId xmlns:a16="http://schemas.microsoft.com/office/drawing/2014/main" id="{45604589-793C-4DB2-A86D-E08D6ADCC37A}"/>
              </a:ext>
            </a:extLst>
          </p:cNvPr>
          <p:cNvPicPr>
            <a:picLocks noChangeAspect="1"/>
          </p:cNvPicPr>
          <p:nvPr/>
        </p:nvPicPr>
        <p:blipFill rotWithShape="1">
          <a:blip r:embed="rId2"/>
          <a:srcRect r="19325" b="3"/>
          <a:stretch/>
        </p:blipFill>
        <p:spPr>
          <a:xfrm>
            <a:off x="6805246" y="1253331"/>
            <a:ext cx="5181600" cy="4351338"/>
          </a:xfrm>
          <a:prstGeom prst="rect">
            <a:avLst/>
          </a:prstGeom>
          <a:noFill/>
        </p:spPr>
      </p:pic>
    </p:spTree>
  </p:cSld>
  <p:clrMapOvr>
    <a:masterClrMapping/>
  </p:clrMapOvr>
  <p:transition>
    <p:blinds dir="vert"/>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Title 1">
            <a:extLst>
              <a:ext uri="{FF2B5EF4-FFF2-40B4-BE49-F238E27FC236}">
                <a16:creationId xmlns:a16="http://schemas.microsoft.com/office/drawing/2014/main" id="{934E17A9-F690-406F-B06B-42A5A0127502}"/>
              </a:ext>
            </a:extLst>
          </p:cNvPr>
          <p:cNvSpPr>
            <a:spLocks noGrp="1" noChangeArrowheads="1"/>
          </p:cNvSpPr>
          <p:nvPr>
            <p:ph type="title"/>
          </p:nvPr>
        </p:nvSpPr>
        <p:spPr/>
        <p:txBody>
          <a:bodyPr anchor="ctr">
            <a:normAutofit/>
          </a:bodyPr>
          <a:lstStyle/>
          <a:p>
            <a:r>
              <a:rPr lang="en-GB" altLang="en-US" b="1"/>
              <a:t>Summary</a:t>
            </a:r>
          </a:p>
        </p:txBody>
      </p:sp>
      <p:sp>
        <p:nvSpPr>
          <p:cNvPr id="29699" name="Content Placeholder 2">
            <a:extLst>
              <a:ext uri="{FF2B5EF4-FFF2-40B4-BE49-F238E27FC236}">
                <a16:creationId xmlns:a16="http://schemas.microsoft.com/office/drawing/2014/main" id="{A9F69B54-F470-4B22-B5C4-71CF039A827A}"/>
              </a:ext>
            </a:extLst>
          </p:cNvPr>
          <p:cNvSpPr>
            <a:spLocks noGrp="1"/>
          </p:cNvSpPr>
          <p:nvPr>
            <p:ph sz="half" idx="1"/>
          </p:nvPr>
        </p:nvSpPr>
        <p:spPr>
          <a:xfrm>
            <a:off x="396072" y="1926108"/>
            <a:ext cx="9421167" cy="4351338"/>
          </a:xfrm>
        </p:spPr>
        <p:txBody>
          <a:bodyPr rtlCol="0">
            <a:normAutofit/>
          </a:bodyPr>
          <a:lstStyle/>
          <a:p>
            <a:pPr>
              <a:lnSpc>
                <a:spcPct val="100000"/>
              </a:lnSpc>
              <a:buFont typeface="Wingdings 3" charset="2"/>
              <a:buChar char=""/>
              <a:defRPr/>
            </a:pPr>
            <a:r>
              <a:rPr lang="en-US" altLang="en-US" sz="2000" dirty="0"/>
              <a:t>Strategic planning process provides an event </a:t>
            </a:r>
            <a:r>
              <a:rPr lang="en-US" altLang="en-US" sz="2000" dirty="0" err="1"/>
              <a:t>organisation</a:t>
            </a:r>
            <a:r>
              <a:rPr lang="en-US" altLang="en-US" sz="2000" dirty="0"/>
              <a:t> with a systematic approach to the challenge of planning and delivering successful events.</a:t>
            </a:r>
          </a:p>
          <a:p>
            <a:pPr>
              <a:lnSpc>
                <a:spcPct val="100000"/>
              </a:lnSpc>
              <a:buFont typeface="Wingdings 3" charset="2"/>
              <a:buChar char=""/>
              <a:defRPr/>
            </a:pPr>
            <a:r>
              <a:rPr lang="en-AU" altLang="en-US" sz="2000" dirty="0"/>
              <a:t>Preliminary stages involve the decision to proceed or not to proceed with an event.</a:t>
            </a:r>
          </a:p>
          <a:p>
            <a:pPr>
              <a:lnSpc>
                <a:spcPct val="100000"/>
              </a:lnSpc>
              <a:buFont typeface="Wingdings 3" charset="2"/>
              <a:buChar char=""/>
              <a:defRPr/>
            </a:pPr>
            <a:r>
              <a:rPr lang="en-AU" altLang="en-US" sz="2000" dirty="0"/>
              <a:t>Appropriate organisational structure is needed</a:t>
            </a:r>
          </a:p>
          <a:p>
            <a:pPr>
              <a:lnSpc>
                <a:spcPct val="100000"/>
              </a:lnSpc>
              <a:buFont typeface="Wingdings 3" charset="2"/>
              <a:buChar char=""/>
              <a:defRPr/>
            </a:pPr>
            <a:r>
              <a:rPr lang="en-AU" altLang="en-US" sz="2000" dirty="0"/>
              <a:t>An event organisation following the strategic planning model would then progress to establish a strategic plan.</a:t>
            </a:r>
          </a:p>
          <a:p>
            <a:pPr>
              <a:lnSpc>
                <a:spcPct val="100000"/>
              </a:lnSpc>
              <a:buFont typeface="Wingdings 3" charset="2"/>
              <a:buChar char=""/>
              <a:defRPr/>
            </a:pPr>
            <a:r>
              <a:rPr lang="en-AU" altLang="en-US" sz="2000" dirty="0"/>
              <a:t>Flowing from the implementation , depending on its mission or purpose, will potentially be a range of legacies.</a:t>
            </a:r>
            <a:endParaRPr lang="en-US" altLang="en-US" sz="2000" dirty="0"/>
          </a:p>
          <a:p>
            <a:pPr>
              <a:buFont typeface="Wingdings 3" charset="2"/>
              <a:buChar char=""/>
              <a:defRPr/>
            </a:pPr>
            <a:endParaRPr lang="en-GB" altLang="en-US" sz="1800"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1FE60A18-1C8D-4F22-A4F1-10CDAB04483D}"/>
              </a:ext>
            </a:extLst>
          </p:cNvPr>
          <p:cNvSpPr>
            <a:spLocks noGrp="1" noChangeArrowheads="1"/>
          </p:cNvSpPr>
          <p:nvPr>
            <p:ph type="title"/>
          </p:nvPr>
        </p:nvSpPr>
        <p:spPr>
          <a:xfrm>
            <a:off x="0" y="112817"/>
            <a:ext cx="10515600" cy="929285"/>
          </a:xfrm>
        </p:spPr>
        <p:txBody>
          <a:bodyPr>
            <a:normAutofit fontScale="90000"/>
          </a:bodyPr>
          <a:lstStyle/>
          <a:p>
            <a:pPr eaLnBrk="1" hangingPunct="1"/>
            <a:r>
              <a:rPr lang="en-US" altLang="en-US" sz="3600" b="1" dirty="0"/>
              <a:t>Defining sustainability </a:t>
            </a:r>
            <a:br>
              <a:rPr lang="en-US" altLang="en-US" sz="3600" b="1" dirty="0"/>
            </a:br>
            <a:r>
              <a:rPr lang="en-US" altLang="en-US" sz="3600" b="1" dirty="0"/>
              <a:t>for event management (Continued)</a:t>
            </a:r>
          </a:p>
        </p:txBody>
      </p:sp>
      <p:sp>
        <p:nvSpPr>
          <p:cNvPr id="9219" name="Rectangle 3">
            <a:extLst>
              <a:ext uri="{FF2B5EF4-FFF2-40B4-BE49-F238E27FC236}">
                <a16:creationId xmlns:a16="http://schemas.microsoft.com/office/drawing/2014/main" id="{A01B1DE7-5264-4C6D-885F-A6AAFB5D9D83}"/>
              </a:ext>
            </a:extLst>
          </p:cNvPr>
          <p:cNvSpPr>
            <a:spLocks noGrp="1" noChangeArrowheads="1"/>
          </p:cNvSpPr>
          <p:nvPr>
            <p:ph idx="1"/>
          </p:nvPr>
        </p:nvSpPr>
        <p:spPr>
          <a:xfrm>
            <a:off x="185057" y="1421863"/>
            <a:ext cx="10515600" cy="4919559"/>
          </a:xfrm>
        </p:spPr>
        <p:txBody>
          <a:bodyPr>
            <a:normAutofit fontScale="55000" lnSpcReduction="20000"/>
          </a:bodyPr>
          <a:lstStyle/>
          <a:p>
            <a:pPr marL="0" indent="0">
              <a:lnSpc>
                <a:spcPct val="150000"/>
              </a:lnSpc>
              <a:buNone/>
            </a:pPr>
            <a:r>
              <a:rPr lang="en-US" altLang="en-US" sz="3600" dirty="0"/>
              <a:t>Iles (2008) indicates that sustainability involves three categories: </a:t>
            </a:r>
          </a:p>
          <a:p>
            <a:pPr marL="457200" indent="-457200">
              <a:lnSpc>
                <a:spcPct val="150000"/>
              </a:lnSpc>
              <a:buFont typeface="+mj-lt"/>
              <a:buAutoNum type="arabicPeriod"/>
            </a:pPr>
            <a:r>
              <a:rPr lang="en-US" altLang="en-US" sz="3600" i="1" dirty="0"/>
              <a:t>production conditions - </a:t>
            </a:r>
            <a:r>
              <a:rPr lang="en-US" altLang="en-US" sz="3600" dirty="0"/>
              <a:t>involves how a product is made and if this process is sustainable for the natural environment. </a:t>
            </a:r>
            <a:endParaRPr lang="en-US" altLang="en-US" sz="3600" i="1" dirty="0"/>
          </a:p>
          <a:p>
            <a:pPr marL="457200" indent="-457200">
              <a:lnSpc>
                <a:spcPct val="150000"/>
              </a:lnSpc>
              <a:buFont typeface="+mj-lt"/>
              <a:buAutoNum type="arabicPeriod"/>
            </a:pPr>
            <a:r>
              <a:rPr lang="en-US" altLang="en-US" sz="3600" i="1" dirty="0"/>
              <a:t>product characteristics and performance - </a:t>
            </a:r>
            <a:r>
              <a:rPr lang="en-US" altLang="en-US" sz="3600" dirty="0"/>
              <a:t>concerns the constituent elements used to create a product and the resultant impacts of this creation on the natural environment; as well, this category concerns the role that this product fulfils.</a:t>
            </a:r>
            <a:r>
              <a:rPr lang="en-US" altLang="en-US" sz="3600" i="1" dirty="0"/>
              <a:t> </a:t>
            </a:r>
          </a:p>
          <a:p>
            <a:pPr marL="457200" indent="-457200">
              <a:lnSpc>
                <a:spcPct val="150000"/>
              </a:lnSpc>
              <a:buFont typeface="+mj-lt"/>
              <a:buAutoNum type="arabicPeriod"/>
            </a:pPr>
            <a:r>
              <a:rPr lang="en-US" altLang="en-US" sz="3600" i="1" dirty="0"/>
              <a:t>exposures and risks - </a:t>
            </a:r>
            <a:r>
              <a:rPr lang="en-US" altLang="en-US" sz="3600" dirty="0"/>
              <a:t>is concerned with the pathways, or supply chains, of products and the fact they could expose humans to chemical risks through production, transportation and consumption.  </a:t>
            </a:r>
            <a:endParaRPr lang="en-GB" altLang="en-US" sz="3600" dirty="0"/>
          </a:p>
          <a:p>
            <a:pPr marL="0" indent="0">
              <a:lnSpc>
                <a:spcPct val="150000"/>
              </a:lnSpc>
              <a:buNone/>
            </a:pPr>
            <a:r>
              <a:rPr lang="en-US" altLang="en-US" sz="3600" dirty="0"/>
              <a:t>  </a:t>
            </a:r>
          </a:p>
          <a:p>
            <a:pPr marL="0" indent="0">
              <a:buNone/>
            </a:pPr>
            <a:endParaRPr lang="en-US"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21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21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2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2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921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43" name="Rectangle 2">
            <a:extLst>
              <a:ext uri="{FF2B5EF4-FFF2-40B4-BE49-F238E27FC236}">
                <a16:creationId xmlns:a16="http://schemas.microsoft.com/office/drawing/2014/main" id="{D5B56686-CDD5-4669-9223-CB97DC41F8A0}"/>
              </a:ext>
            </a:extLst>
          </p:cNvPr>
          <p:cNvSpPr>
            <a:spLocks noGrp="1" noChangeArrowheads="1"/>
          </p:cNvSpPr>
          <p:nvPr>
            <p:ph type="title"/>
          </p:nvPr>
        </p:nvSpPr>
        <p:spPr/>
        <p:txBody>
          <a:bodyPr>
            <a:normAutofit/>
          </a:bodyPr>
          <a:lstStyle/>
          <a:p>
            <a:pPr eaLnBrk="1" hangingPunct="1"/>
            <a:r>
              <a:rPr lang="en-US" altLang="en-US" b="1" dirty="0"/>
              <a:t>Defining sustainability </a:t>
            </a:r>
            <a:br>
              <a:rPr lang="en-US" altLang="en-US" b="1" dirty="0"/>
            </a:br>
            <a:r>
              <a:rPr lang="en-US" altLang="en-US" b="1" dirty="0"/>
              <a:t>for event management (Continued)</a:t>
            </a:r>
          </a:p>
        </p:txBody>
      </p:sp>
      <p:sp>
        <p:nvSpPr>
          <p:cNvPr id="10242" name="Rectangle 3">
            <a:extLst>
              <a:ext uri="{FF2B5EF4-FFF2-40B4-BE49-F238E27FC236}">
                <a16:creationId xmlns:a16="http://schemas.microsoft.com/office/drawing/2014/main" id="{59A42117-E4E3-41A1-BB54-6BA8700D73B1}"/>
              </a:ext>
            </a:extLst>
          </p:cNvPr>
          <p:cNvSpPr>
            <a:spLocks noGrp="1" noChangeArrowheads="1"/>
          </p:cNvSpPr>
          <p:nvPr>
            <p:ph idx="1"/>
          </p:nvPr>
        </p:nvSpPr>
        <p:spPr/>
        <p:txBody>
          <a:bodyPr>
            <a:normAutofit fontScale="92500" lnSpcReduction="10000"/>
          </a:bodyPr>
          <a:lstStyle/>
          <a:p>
            <a:pPr marL="0" indent="0">
              <a:lnSpc>
                <a:spcPct val="100000"/>
              </a:lnSpc>
              <a:buNone/>
            </a:pPr>
            <a:r>
              <a:rPr lang="en-US" altLang="en-US" dirty="0"/>
              <a:t>Events management needs to expand the definition for sustainability to include both </a:t>
            </a:r>
            <a:r>
              <a:rPr lang="en-US" altLang="en-US" b="1" dirty="0"/>
              <a:t>socio-cultural and financial/economic impacts </a:t>
            </a:r>
            <a:r>
              <a:rPr lang="en-US" altLang="en-US" dirty="0"/>
              <a:t>of environmental activities.  </a:t>
            </a:r>
          </a:p>
          <a:p>
            <a:pPr marL="0" indent="0">
              <a:lnSpc>
                <a:spcPct val="100000"/>
              </a:lnSpc>
              <a:buNone/>
            </a:pPr>
            <a:r>
              <a:rPr lang="en-US" altLang="en-US" dirty="0"/>
              <a:t>The practices employed to reduce or offset an event’s impacts, need to consider the </a:t>
            </a:r>
            <a:r>
              <a:rPr lang="en-US" altLang="en-US" b="1" dirty="0"/>
              <a:t>current needs</a:t>
            </a:r>
            <a:r>
              <a:rPr lang="en-US" altLang="en-US" dirty="0"/>
              <a:t> and how they </a:t>
            </a:r>
            <a:r>
              <a:rPr lang="en-US" altLang="en-US" b="1" dirty="0"/>
              <a:t>can be met </a:t>
            </a:r>
            <a:r>
              <a:rPr lang="en-US" altLang="en-US" dirty="0"/>
              <a:t>without restricting the opportunities of future event managers or producers, cultures, societies and their economies.  </a:t>
            </a:r>
          </a:p>
          <a:p>
            <a:pPr marL="0" indent="0">
              <a:lnSpc>
                <a:spcPct val="100000"/>
              </a:lnSpc>
              <a:buNone/>
            </a:pPr>
            <a:r>
              <a:rPr lang="en-US" altLang="en-US" dirty="0"/>
              <a:t>So a suitable </a:t>
            </a:r>
            <a:r>
              <a:rPr lang="en-US" altLang="en-US" b="1" dirty="0"/>
              <a:t>definition </a:t>
            </a:r>
            <a:r>
              <a:rPr lang="en-US" altLang="en-US" dirty="0"/>
              <a:t>of events management sustainability needs to be multi-dimensional.  </a:t>
            </a:r>
            <a:endParaRPr lang="en-GB" alt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4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4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4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2"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2">
            <a:extLst>
              <a:ext uri="{FF2B5EF4-FFF2-40B4-BE49-F238E27FC236}">
                <a16:creationId xmlns:a16="http://schemas.microsoft.com/office/drawing/2014/main" id="{F8D4B847-5A3C-4F2A-8045-4676E0A96C1F}"/>
              </a:ext>
            </a:extLst>
          </p:cNvPr>
          <p:cNvSpPr>
            <a:spLocks noGrp="1" noChangeArrowheads="1"/>
          </p:cNvSpPr>
          <p:nvPr>
            <p:ph type="title"/>
          </p:nvPr>
        </p:nvSpPr>
        <p:spPr/>
        <p:txBody>
          <a:bodyPr anchor="ctr">
            <a:normAutofit/>
          </a:bodyPr>
          <a:lstStyle/>
          <a:p>
            <a:pPr eaLnBrk="1" hangingPunct="1"/>
            <a:r>
              <a:rPr lang="en-US" altLang="en-US" b="1" dirty="0"/>
              <a:t>Defining sustainability </a:t>
            </a:r>
            <a:br>
              <a:rPr lang="en-US" altLang="en-US" b="1" dirty="0"/>
            </a:br>
            <a:r>
              <a:rPr lang="en-US" altLang="en-US" b="1" dirty="0"/>
              <a:t>for event management (Continued)</a:t>
            </a:r>
          </a:p>
        </p:txBody>
      </p:sp>
      <p:sp>
        <p:nvSpPr>
          <p:cNvPr id="11266" name="Rectangle 3">
            <a:extLst>
              <a:ext uri="{FF2B5EF4-FFF2-40B4-BE49-F238E27FC236}">
                <a16:creationId xmlns:a16="http://schemas.microsoft.com/office/drawing/2014/main" id="{B7F95146-1C75-44D2-BE3C-2B552B5CEA47}"/>
              </a:ext>
            </a:extLst>
          </p:cNvPr>
          <p:cNvSpPr>
            <a:spLocks noGrp="1" noChangeArrowheads="1"/>
          </p:cNvSpPr>
          <p:nvPr>
            <p:ph sz="half" idx="1"/>
          </p:nvPr>
        </p:nvSpPr>
        <p:spPr/>
        <p:txBody>
          <a:bodyPr>
            <a:normAutofit/>
          </a:bodyPr>
          <a:lstStyle/>
          <a:p>
            <a:pPr marL="0" indent="0">
              <a:buNone/>
            </a:pPr>
            <a:r>
              <a:rPr lang="en-US" altLang="en-US" sz="2000" dirty="0"/>
              <a:t>Sustainability for events management is usefully defined </a:t>
            </a:r>
            <a:r>
              <a:rPr lang="en-US" altLang="en-US" sz="2000" dirty="0" err="1"/>
              <a:t>utilising</a:t>
            </a:r>
            <a:r>
              <a:rPr lang="en-US" altLang="en-US" sz="2000" dirty="0"/>
              <a:t> an adaptation of </a:t>
            </a:r>
            <a:r>
              <a:rPr lang="en-US" altLang="en-US" sz="2000" dirty="0" err="1"/>
              <a:t>Kaspar's</a:t>
            </a:r>
            <a:r>
              <a:rPr lang="en-US" altLang="en-US" sz="2000" dirty="0"/>
              <a:t> (1998) multi-dimensional definition.  </a:t>
            </a:r>
          </a:p>
          <a:p>
            <a:pPr marL="0" indent="0">
              <a:buNone/>
            </a:pPr>
            <a:r>
              <a:rPr lang="en-US" altLang="en-US" sz="2000" dirty="0"/>
              <a:t>Event Management Sustainability is the capacity of an event to provide</a:t>
            </a:r>
          </a:p>
          <a:p>
            <a:pPr marL="0" indent="0">
              <a:buNone/>
            </a:pPr>
            <a:r>
              <a:rPr lang="en-US" altLang="en-US" sz="2000" dirty="0"/>
              <a:t> ‘</a:t>
            </a:r>
            <a:r>
              <a:rPr lang="en-US" altLang="en-US" sz="2000" i="1" dirty="0"/>
              <a:t>economic development that serves current needs without having a negative impact on future generations. In other words, it reflects an improvement of the quality of life within the capacity of an ecosystem. It comprises economic, social [cultural] and environmental dimensions</a:t>
            </a:r>
            <a:r>
              <a:rPr lang="en-US" altLang="en-US" sz="2000" dirty="0"/>
              <a:t>’  (</a:t>
            </a:r>
            <a:r>
              <a:rPr lang="en-US" altLang="en-US" sz="2000" dirty="0" err="1"/>
              <a:t>Kaspar</a:t>
            </a:r>
            <a:r>
              <a:rPr lang="en-US" altLang="en-US" sz="2000" dirty="0"/>
              <a:t>, 1998: 67).</a:t>
            </a:r>
            <a:endParaRPr lang="en-GB" altLang="en-US" sz="2000" dirty="0"/>
          </a:p>
        </p:txBody>
      </p:sp>
      <p:pic>
        <p:nvPicPr>
          <p:cNvPr id="2" name="Content Placeholder 1">
            <a:extLst>
              <a:ext uri="{FF2B5EF4-FFF2-40B4-BE49-F238E27FC236}">
                <a16:creationId xmlns:a16="http://schemas.microsoft.com/office/drawing/2014/main" id="{A6BAA81F-0008-5E2B-A6C2-8B0CFD95A8AE}"/>
              </a:ext>
            </a:extLst>
          </p:cNvPr>
          <p:cNvPicPr>
            <a:picLocks noGrp="1" noChangeAspect="1"/>
          </p:cNvPicPr>
          <p:nvPr>
            <p:ph sz="half" idx="2"/>
          </p:nvPr>
        </p:nvPicPr>
        <p:blipFill>
          <a:blip r:embed="rId2"/>
          <a:stretch>
            <a:fillRect/>
          </a:stretch>
        </p:blipFill>
        <p:spPr>
          <a:xfrm>
            <a:off x="7851775" y="2497137"/>
            <a:ext cx="1847850" cy="2466975"/>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126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1266">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1266">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6818FE53-9220-4D4E-A808-2220AA92A287}"/>
              </a:ext>
            </a:extLst>
          </p:cNvPr>
          <p:cNvSpPr>
            <a:spLocks noGrp="1" noChangeArrowheads="1"/>
          </p:cNvSpPr>
          <p:nvPr>
            <p:ph type="title"/>
          </p:nvPr>
        </p:nvSpPr>
        <p:spPr/>
        <p:txBody>
          <a:bodyPr anchor="ctr">
            <a:normAutofit/>
          </a:bodyPr>
          <a:lstStyle/>
          <a:p>
            <a:pPr eaLnBrk="1" hangingPunct="1"/>
            <a:r>
              <a:rPr lang="en-US" altLang="en-US" b="1"/>
              <a:t>Resource-based theory and </a:t>
            </a:r>
            <a:br>
              <a:rPr lang="en-US" altLang="en-US" b="1"/>
            </a:br>
            <a:r>
              <a:rPr lang="en-US" altLang="en-US" b="1"/>
              <a:t>sustainability in events management </a:t>
            </a:r>
          </a:p>
        </p:txBody>
      </p:sp>
      <p:sp>
        <p:nvSpPr>
          <p:cNvPr id="12291" name="Rectangle 3">
            <a:extLst>
              <a:ext uri="{FF2B5EF4-FFF2-40B4-BE49-F238E27FC236}">
                <a16:creationId xmlns:a16="http://schemas.microsoft.com/office/drawing/2014/main" id="{040D9FFC-931D-4A3C-9BC5-E51F30934654}"/>
              </a:ext>
            </a:extLst>
          </p:cNvPr>
          <p:cNvSpPr>
            <a:spLocks noGrp="1" noChangeArrowheads="1"/>
          </p:cNvSpPr>
          <p:nvPr>
            <p:ph sz="half" idx="1"/>
          </p:nvPr>
        </p:nvSpPr>
        <p:spPr/>
        <p:txBody>
          <a:bodyPr>
            <a:normAutofit lnSpcReduction="10000"/>
          </a:bodyPr>
          <a:lstStyle/>
          <a:p>
            <a:pPr marL="0" indent="0">
              <a:buNone/>
            </a:pPr>
            <a:r>
              <a:rPr lang="en-US" altLang="en-US" sz="2000"/>
              <a:t>In events management, the resource-based theoretical view is concerned with generating a </a:t>
            </a:r>
          </a:p>
          <a:p>
            <a:pPr marL="0" indent="0">
              <a:buNone/>
            </a:pPr>
            <a:r>
              <a:rPr lang="en-US" altLang="en-US" sz="2000"/>
              <a:t>‘</a:t>
            </a:r>
            <a:r>
              <a:rPr lang="en-US" altLang="en-US" sz="2000" i="1"/>
              <a:t>persistent</a:t>
            </a:r>
            <a:r>
              <a:rPr lang="en-US" altLang="en-US" sz="2000"/>
              <a:t> </a:t>
            </a:r>
            <a:r>
              <a:rPr lang="en-US" altLang="en-US" sz="2000" i="1"/>
              <a:t>superior… performance using … resources as a unit of analysis’</a:t>
            </a:r>
            <a:r>
              <a:rPr lang="en-US" altLang="en-US" sz="2000"/>
              <a:t> (Barney and </a:t>
            </a:r>
            <a:r>
              <a:rPr lang="en-US" altLang="en-US" sz="2000" err="1"/>
              <a:t>Arikan</a:t>
            </a:r>
            <a:r>
              <a:rPr lang="en-US" altLang="en-US" sz="2000"/>
              <a:t>, 2001: 134). </a:t>
            </a:r>
          </a:p>
          <a:p>
            <a:pPr marL="0" indent="0">
              <a:buNone/>
            </a:pPr>
            <a:r>
              <a:rPr lang="en-US" altLang="en-US" sz="2000"/>
              <a:t> </a:t>
            </a:r>
          </a:p>
          <a:p>
            <a:pPr marL="0" indent="0">
              <a:buNone/>
            </a:pPr>
            <a:r>
              <a:rPr lang="en-US" altLang="en-US" sz="2000"/>
              <a:t>This means that sustainability is linked to the resources available, how the resources are </a:t>
            </a:r>
            <a:r>
              <a:rPr lang="en-US" altLang="en-US" sz="2000" b="1" err="1"/>
              <a:t>utilised</a:t>
            </a:r>
            <a:r>
              <a:rPr lang="en-US" altLang="en-US" sz="2000"/>
              <a:t>, if </a:t>
            </a:r>
            <a:r>
              <a:rPr lang="en-US" altLang="en-US" sz="2000" b="1"/>
              <a:t>an advantage </a:t>
            </a:r>
            <a:r>
              <a:rPr lang="en-US" altLang="en-US" sz="2000"/>
              <a:t>can be achieved based on how each resource is managed and if a superior </a:t>
            </a:r>
            <a:r>
              <a:rPr lang="en-US" altLang="en-US" sz="2000" b="1"/>
              <a:t>economic performance </a:t>
            </a:r>
            <a:r>
              <a:rPr lang="en-US" altLang="en-US" sz="2000"/>
              <a:t>can be obtained with the way the resources are being </a:t>
            </a:r>
            <a:r>
              <a:rPr lang="en-US" altLang="en-US" sz="2000" err="1"/>
              <a:t>utilised</a:t>
            </a:r>
            <a:r>
              <a:rPr lang="en-US" altLang="en-US" sz="2000"/>
              <a:t>.  </a:t>
            </a:r>
            <a:endParaRPr lang="en-GB" altLang="en-US" sz="2000"/>
          </a:p>
        </p:txBody>
      </p:sp>
      <p:pic>
        <p:nvPicPr>
          <p:cNvPr id="2" name="Picture 1">
            <a:extLst>
              <a:ext uri="{FF2B5EF4-FFF2-40B4-BE49-F238E27FC236}">
                <a16:creationId xmlns:a16="http://schemas.microsoft.com/office/drawing/2014/main" id="{7920B13E-BE1F-A2B5-F28A-757EF0162E3F}"/>
              </a:ext>
            </a:extLst>
          </p:cNvPr>
          <p:cNvPicPr>
            <a:picLocks noChangeAspect="1"/>
          </p:cNvPicPr>
          <p:nvPr/>
        </p:nvPicPr>
        <p:blipFill rotWithShape="1">
          <a:blip r:embed="rId2"/>
          <a:srcRect r="20513" b="-1"/>
          <a:stretch/>
        </p:blipFill>
        <p:spPr>
          <a:xfrm>
            <a:off x="6433457" y="1690688"/>
            <a:ext cx="5181600" cy="4351338"/>
          </a:xfrm>
          <a:prstGeom prst="rect">
            <a:avLst/>
          </a:prstGeom>
          <a:noFill/>
        </p:spPr>
      </p:pic>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B1B0C8E1-5735-41DF-B5F9-2DC377DE9B43}"/>
              </a:ext>
            </a:extLst>
          </p:cNvPr>
          <p:cNvSpPr>
            <a:spLocks noGrp="1" noChangeArrowheads="1"/>
          </p:cNvSpPr>
          <p:nvPr>
            <p:ph type="title"/>
          </p:nvPr>
        </p:nvSpPr>
        <p:spPr/>
        <p:txBody>
          <a:bodyPr>
            <a:normAutofit/>
          </a:bodyPr>
          <a:lstStyle/>
          <a:p>
            <a:pPr eaLnBrk="1" hangingPunct="1"/>
            <a:r>
              <a:rPr lang="en-US" altLang="en-US" b="1" dirty="0"/>
              <a:t>Behavioural-based theory and sustainability in event management</a:t>
            </a:r>
          </a:p>
        </p:txBody>
      </p:sp>
      <p:sp>
        <p:nvSpPr>
          <p:cNvPr id="13315" name="Rectangle 3">
            <a:extLst>
              <a:ext uri="{FF2B5EF4-FFF2-40B4-BE49-F238E27FC236}">
                <a16:creationId xmlns:a16="http://schemas.microsoft.com/office/drawing/2014/main" id="{4AA29737-BC89-493B-9531-4278F8646350}"/>
              </a:ext>
            </a:extLst>
          </p:cNvPr>
          <p:cNvSpPr>
            <a:spLocks noGrp="1" noChangeArrowheads="1"/>
          </p:cNvSpPr>
          <p:nvPr>
            <p:ph idx="1"/>
          </p:nvPr>
        </p:nvSpPr>
        <p:spPr/>
        <p:txBody>
          <a:bodyPr>
            <a:normAutofit lnSpcReduction="10000"/>
          </a:bodyPr>
          <a:lstStyle/>
          <a:p>
            <a:pPr marL="0" indent="0">
              <a:buNone/>
            </a:pPr>
            <a:r>
              <a:rPr lang="en-US" altLang="en-US" sz="2600" dirty="0"/>
              <a:t>In events management, the behavioural-based theoretical view is concerned with an event’s ‘</a:t>
            </a:r>
            <a:r>
              <a:rPr lang="en-US" altLang="en-US" sz="2600" b="1" i="1" dirty="0"/>
              <a:t>goals, expectations and choice</a:t>
            </a:r>
            <a:r>
              <a:rPr lang="en-US" altLang="en-US" sz="2600" dirty="0"/>
              <a:t>’ (Bowen, 2007: 98).  </a:t>
            </a:r>
          </a:p>
          <a:p>
            <a:pPr marL="0" indent="0">
              <a:buNone/>
            </a:pPr>
            <a:r>
              <a:rPr lang="en-US" altLang="en-US" sz="2600" dirty="0"/>
              <a:t>This means that event managers must </a:t>
            </a:r>
            <a:r>
              <a:rPr lang="en-US" altLang="en-US" sz="2600" b="1" dirty="0"/>
              <a:t>pay attention </a:t>
            </a:r>
            <a:r>
              <a:rPr lang="en-US" altLang="en-US" sz="2600" dirty="0"/>
              <a:t>to the issue of sustainability based on the resources that are available to manage the issue </a:t>
            </a:r>
          </a:p>
          <a:p>
            <a:pPr marL="0" indent="0">
              <a:buNone/>
            </a:pPr>
            <a:r>
              <a:rPr lang="en-US" altLang="en-US" sz="2600" dirty="0"/>
              <a:t>(Bowen, 2007).  </a:t>
            </a:r>
          </a:p>
          <a:p>
            <a:pPr marL="0" indent="0">
              <a:buNone/>
            </a:pPr>
            <a:r>
              <a:rPr lang="en-US" altLang="en-US" sz="2600" dirty="0"/>
              <a:t>Consequently, event managers have the </a:t>
            </a:r>
            <a:r>
              <a:rPr lang="en-US" altLang="en-US" sz="2600" b="1" dirty="0"/>
              <a:t>discretion to define </a:t>
            </a:r>
            <a:r>
              <a:rPr lang="en-US" altLang="en-US" sz="2600" dirty="0"/>
              <a:t>sustainability and to</a:t>
            </a:r>
          </a:p>
          <a:p>
            <a:pPr marL="0" indent="0">
              <a:buNone/>
            </a:pPr>
            <a:r>
              <a:rPr lang="en-US" altLang="en-US" sz="2600" dirty="0">
                <a:hlinkClick r:id="rId2"/>
              </a:rPr>
              <a:t>https://www.exordo.com/blog/sustainable-event-ideas/</a:t>
            </a:r>
            <a:endParaRPr lang="en-US" altLang="en-US" sz="2600" dirty="0"/>
          </a:p>
          <a:p>
            <a:pPr marL="0" indent="0">
              <a:buNone/>
            </a:pPr>
            <a:r>
              <a:rPr lang="en-US" altLang="en-US" sz="2600" dirty="0"/>
              <a:t> determine how to apply the definition to a particular event.  </a:t>
            </a:r>
            <a:endParaRPr lang="en-GB" altLang="en-US" sz="2600" dirty="0"/>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E8991E4-2584-4591-9A0C-CFA5023A2C24}"/>
              </a:ext>
            </a:extLst>
          </p:cNvPr>
          <p:cNvSpPr>
            <a:spLocks noGrp="1" noChangeArrowheads="1"/>
          </p:cNvSpPr>
          <p:nvPr>
            <p:ph type="title"/>
          </p:nvPr>
        </p:nvSpPr>
        <p:spPr/>
        <p:txBody>
          <a:bodyPr anchor="ctr">
            <a:normAutofit/>
          </a:bodyPr>
          <a:lstStyle/>
          <a:p>
            <a:pPr eaLnBrk="1" hangingPunct="1"/>
            <a:r>
              <a:rPr lang="en-US" altLang="en-US" b="1"/>
              <a:t>Sustainable citizenship </a:t>
            </a:r>
            <a:br>
              <a:rPr lang="en-US" altLang="en-US" b="1"/>
            </a:br>
            <a:r>
              <a:rPr lang="en-US" altLang="en-US" b="1"/>
              <a:t>in event management </a:t>
            </a:r>
          </a:p>
        </p:txBody>
      </p:sp>
      <p:sp>
        <p:nvSpPr>
          <p:cNvPr id="14339" name="Rectangle 3">
            <a:extLst>
              <a:ext uri="{FF2B5EF4-FFF2-40B4-BE49-F238E27FC236}">
                <a16:creationId xmlns:a16="http://schemas.microsoft.com/office/drawing/2014/main" id="{F467153F-ED4F-4C62-AE28-EF9E77CF117A}"/>
              </a:ext>
            </a:extLst>
          </p:cNvPr>
          <p:cNvSpPr>
            <a:spLocks noGrp="1" noChangeArrowheads="1"/>
          </p:cNvSpPr>
          <p:nvPr>
            <p:ph sz="half" idx="1"/>
          </p:nvPr>
        </p:nvSpPr>
        <p:spPr/>
        <p:txBody>
          <a:bodyPr>
            <a:normAutofit/>
          </a:bodyPr>
          <a:lstStyle/>
          <a:p>
            <a:pPr marL="0" indent="0">
              <a:buNone/>
            </a:pPr>
            <a:r>
              <a:rPr lang="en-US" altLang="en-US" sz="2000" dirty="0"/>
              <a:t>Bateman and Organ (1983) presented the term </a:t>
            </a:r>
            <a:r>
              <a:rPr lang="en-US" altLang="en-US" sz="2000" b="1" dirty="0"/>
              <a:t>‘</a:t>
            </a:r>
            <a:r>
              <a:rPr lang="en-US" altLang="en-US" sz="2000" b="1" dirty="0" err="1"/>
              <a:t>organisational</a:t>
            </a:r>
            <a:r>
              <a:rPr lang="en-US" altLang="en-US" sz="2000" b="1" dirty="0"/>
              <a:t> citizenship’</a:t>
            </a:r>
            <a:r>
              <a:rPr lang="en-US" altLang="en-US" sz="2000" dirty="0"/>
              <a:t> to apply to individual citizens, and/or groups made up of individual citizens, who use discretionary </a:t>
            </a:r>
            <a:r>
              <a:rPr lang="en-US" altLang="en-US" sz="2000" dirty="0" err="1"/>
              <a:t>behaviours</a:t>
            </a:r>
            <a:r>
              <a:rPr lang="en-US" altLang="en-US" sz="2000" dirty="0"/>
              <a:t> to </a:t>
            </a:r>
            <a:r>
              <a:rPr lang="en-US" altLang="en-US" sz="2000" b="1" dirty="0"/>
              <a:t>positively impact </a:t>
            </a:r>
            <a:r>
              <a:rPr lang="en-US" altLang="en-US" sz="2000" dirty="0"/>
              <a:t>their </a:t>
            </a:r>
            <a:r>
              <a:rPr lang="en-US" altLang="en-US" sz="2000" dirty="0" err="1"/>
              <a:t>organisation</a:t>
            </a:r>
            <a:r>
              <a:rPr lang="en-US" altLang="en-US" sz="2000" dirty="0"/>
              <a:t>, beyond the specific requirements </a:t>
            </a:r>
            <a:br>
              <a:rPr lang="en-US" altLang="en-US" sz="2000" dirty="0"/>
            </a:br>
            <a:r>
              <a:rPr lang="en-US" altLang="en-US" sz="2000" dirty="0"/>
              <a:t>of their job.  </a:t>
            </a:r>
          </a:p>
          <a:p>
            <a:pPr marL="0" indent="0">
              <a:buNone/>
            </a:pPr>
            <a:r>
              <a:rPr lang="en-US" altLang="en-US" sz="2000" dirty="0"/>
              <a:t>The term ‘</a:t>
            </a:r>
            <a:r>
              <a:rPr lang="en-US" altLang="en-US" sz="2000" b="1" dirty="0"/>
              <a:t>sustainable event citizenship’ </a:t>
            </a:r>
            <a:r>
              <a:rPr lang="en-US" altLang="en-US" sz="2000" dirty="0"/>
              <a:t>coined to describe any person involved in the event industry that </a:t>
            </a:r>
            <a:r>
              <a:rPr lang="en-US" altLang="en-US" sz="2000" b="1" dirty="0"/>
              <a:t>exhibits care, concern and actions </a:t>
            </a:r>
            <a:r>
              <a:rPr lang="en-US" altLang="en-US" sz="2000" dirty="0"/>
              <a:t>– beyond the minimum requirements – for event sustainability.  </a:t>
            </a:r>
            <a:endParaRPr lang="en-GB" altLang="en-US" sz="2000" dirty="0"/>
          </a:p>
        </p:txBody>
      </p:sp>
      <p:pic>
        <p:nvPicPr>
          <p:cNvPr id="2" name="Picture 1" descr="A two posters with text and images&#10;&#10;Description automatically generated">
            <a:extLst>
              <a:ext uri="{FF2B5EF4-FFF2-40B4-BE49-F238E27FC236}">
                <a16:creationId xmlns:a16="http://schemas.microsoft.com/office/drawing/2014/main" id="{5018BFC3-4DDB-30B9-0A6D-A8381206120C}"/>
              </a:ext>
            </a:extLst>
          </p:cNvPr>
          <p:cNvPicPr>
            <a:picLocks noChangeAspect="1"/>
          </p:cNvPicPr>
          <p:nvPr/>
        </p:nvPicPr>
        <p:blipFill>
          <a:blip r:embed="rId2"/>
          <a:stretch>
            <a:fillRect/>
          </a:stretch>
        </p:blipFill>
        <p:spPr>
          <a:xfrm>
            <a:off x="6172200" y="3036221"/>
            <a:ext cx="5181600" cy="1930146"/>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339" grpId="0" build="p"/>
    </p:bld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A239B8E0-0D05-41F5-8F6A-6B9433374657}"/>
              </a:ext>
            </a:extLst>
          </p:cNvPr>
          <p:cNvSpPr>
            <a:spLocks noGrp="1" noChangeArrowheads="1"/>
          </p:cNvSpPr>
          <p:nvPr>
            <p:ph type="title"/>
          </p:nvPr>
        </p:nvSpPr>
        <p:spPr/>
        <p:txBody>
          <a:bodyPr anchor="ctr">
            <a:normAutofit/>
          </a:bodyPr>
          <a:lstStyle/>
          <a:p>
            <a:pPr eaLnBrk="1" hangingPunct="1"/>
            <a:r>
              <a:rPr lang="en-US" altLang="en-US" b="1" dirty="0"/>
              <a:t>Sustainable citizenship in event management (Continued)</a:t>
            </a:r>
          </a:p>
        </p:txBody>
      </p:sp>
      <p:sp>
        <p:nvSpPr>
          <p:cNvPr id="15363" name="Rectangle 3">
            <a:extLst>
              <a:ext uri="{FF2B5EF4-FFF2-40B4-BE49-F238E27FC236}">
                <a16:creationId xmlns:a16="http://schemas.microsoft.com/office/drawing/2014/main" id="{655F9B4F-28A1-4E14-B034-E5583DFD1320}"/>
              </a:ext>
            </a:extLst>
          </p:cNvPr>
          <p:cNvSpPr>
            <a:spLocks noGrp="1" noChangeArrowheads="1"/>
          </p:cNvSpPr>
          <p:nvPr>
            <p:ph sz="half" idx="1"/>
          </p:nvPr>
        </p:nvSpPr>
        <p:spPr/>
        <p:txBody>
          <a:bodyPr>
            <a:normAutofit/>
          </a:bodyPr>
          <a:lstStyle/>
          <a:p>
            <a:pPr marL="0" indent="0">
              <a:buNone/>
            </a:pPr>
            <a:r>
              <a:rPr lang="en-US" altLang="en-US" sz="2200" dirty="0"/>
              <a:t>An implication is that ‘sustainable event citizenship’ embodies the full spectrum of </a:t>
            </a:r>
            <a:r>
              <a:rPr lang="en-US" altLang="en-US" sz="2200" b="1" dirty="0"/>
              <a:t>those involved in events </a:t>
            </a:r>
            <a:r>
              <a:rPr lang="en-US" altLang="en-US" sz="2200" dirty="0"/>
              <a:t>including facility staff, event production staff and volunteers, the consumers of events, the media, government partners, sponsors and other event stakeholders.  </a:t>
            </a:r>
          </a:p>
          <a:p>
            <a:pPr marL="0" indent="0">
              <a:buNone/>
            </a:pPr>
            <a:r>
              <a:rPr lang="en-US" altLang="en-US" sz="2200" dirty="0"/>
              <a:t>Further, ‘sustainable event citizenship’ can come from any of the </a:t>
            </a:r>
            <a:r>
              <a:rPr lang="en-US" altLang="en-US" sz="2200" b="1" dirty="0"/>
              <a:t>multiple sectors within the industry</a:t>
            </a:r>
            <a:r>
              <a:rPr lang="en-US" altLang="en-US" sz="2200" dirty="0"/>
              <a:t>, such as marketing, human resources, accounting and legal.  </a:t>
            </a:r>
            <a:endParaRPr lang="en-GB" altLang="en-US" sz="2200" dirty="0"/>
          </a:p>
        </p:txBody>
      </p:sp>
      <p:pic>
        <p:nvPicPr>
          <p:cNvPr id="2" name="Picture 1">
            <a:extLst>
              <a:ext uri="{FF2B5EF4-FFF2-40B4-BE49-F238E27FC236}">
                <a16:creationId xmlns:a16="http://schemas.microsoft.com/office/drawing/2014/main" id="{1D263A11-25B0-BAEA-ACDE-73B9E1CFCF2D}"/>
              </a:ext>
            </a:extLst>
          </p:cNvPr>
          <p:cNvPicPr>
            <a:picLocks noChangeAspect="1"/>
          </p:cNvPicPr>
          <p:nvPr/>
        </p:nvPicPr>
        <p:blipFill>
          <a:blip r:embed="rId2"/>
          <a:stretch>
            <a:fillRect/>
          </a:stretch>
        </p:blipFill>
        <p:spPr>
          <a:xfrm>
            <a:off x="6172200" y="2394998"/>
            <a:ext cx="5181600" cy="3212592"/>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5858E-47CF-B123-7A7A-DA8C4900D4B4}"/>
              </a:ext>
            </a:extLst>
          </p:cNvPr>
          <p:cNvSpPr>
            <a:spLocks noGrp="1"/>
          </p:cNvSpPr>
          <p:nvPr>
            <p:ph type="title"/>
          </p:nvPr>
        </p:nvSpPr>
        <p:spPr>
          <a:xfrm>
            <a:off x="0" y="87807"/>
            <a:ext cx="10515600" cy="924029"/>
          </a:xfrm>
        </p:spPr>
        <p:txBody>
          <a:bodyPr>
            <a:normAutofit/>
          </a:bodyPr>
          <a:lstStyle/>
          <a:p>
            <a:r>
              <a:rPr lang="en-GB" sz="3600" b="1" dirty="0"/>
              <a:t>Key aspects of ISO 20121</a:t>
            </a:r>
            <a:endParaRPr lang="en-GB" sz="3600" dirty="0"/>
          </a:p>
        </p:txBody>
      </p:sp>
      <p:sp>
        <p:nvSpPr>
          <p:cNvPr id="3" name="Content Placeholder 2">
            <a:extLst>
              <a:ext uri="{FF2B5EF4-FFF2-40B4-BE49-F238E27FC236}">
                <a16:creationId xmlns:a16="http://schemas.microsoft.com/office/drawing/2014/main" id="{C41CC0CE-63EA-4987-84C7-CD30B15B5E16}"/>
              </a:ext>
            </a:extLst>
          </p:cNvPr>
          <p:cNvSpPr>
            <a:spLocks noGrp="1"/>
          </p:cNvSpPr>
          <p:nvPr>
            <p:ph idx="1"/>
          </p:nvPr>
        </p:nvSpPr>
        <p:spPr>
          <a:xfrm>
            <a:off x="133662" y="1011836"/>
            <a:ext cx="10515600" cy="4351338"/>
          </a:xfrm>
        </p:spPr>
        <p:txBody>
          <a:bodyPr>
            <a:normAutofit fontScale="92500" lnSpcReduction="10000"/>
          </a:bodyPr>
          <a:lstStyle/>
          <a:p>
            <a:pPr>
              <a:lnSpc>
                <a:spcPct val="120000"/>
              </a:lnSpc>
            </a:pPr>
            <a:r>
              <a:rPr lang="en-GB" sz="2000" b="1" dirty="0"/>
              <a:t>Holistic approach: </a:t>
            </a:r>
            <a:r>
              <a:rPr lang="en-GB" sz="2000" dirty="0"/>
              <a:t>The standard encourages a balanced approach to sustainability by considering the economic, environmental, and social impacts of an event. This moves beyond just "green" concerns to also include community benefits, ethical procurement, and human rights.</a:t>
            </a:r>
          </a:p>
          <a:p>
            <a:pPr>
              <a:lnSpc>
                <a:spcPct val="120000"/>
              </a:lnSpc>
            </a:pPr>
            <a:r>
              <a:rPr lang="en-GB" sz="2000" b="1" dirty="0"/>
              <a:t>Application across the supply chain: </a:t>
            </a:r>
            <a:r>
              <a:rPr lang="en-GB" sz="2000" dirty="0"/>
              <a:t>ISO 20121 applies to all entities within the event industry supply chain, including event organizers, venue operators, suppliers, and contractors. This ensures a unified approach to sustainability from start to finish.</a:t>
            </a:r>
          </a:p>
          <a:p>
            <a:pPr>
              <a:lnSpc>
                <a:spcPct val="120000"/>
              </a:lnSpc>
            </a:pPr>
            <a:r>
              <a:rPr lang="en-GB" sz="2000" b="1" dirty="0"/>
              <a:t>Continuous improvement</a:t>
            </a:r>
            <a:r>
              <a:rPr lang="en-GB" sz="2000" dirty="0"/>
              <a:t>: It follows the "Plan-Do-Check-Act" model common to many ISO standards, which promotes a system of continual improvement. This ensures an organization doesn't just meet a baseline, but actively seeks to improve its sustainability performance over time.</a:t>
            </a:r>
          </a:p>
          <a:p>
            <a:pPr>
              <a:lnSpc>
                <a:spcPct val="120000"/>
              </a:lnSpc>
            </a:pPr>
            <a:r>
              <a:rPr lang="en-GB" sz="2000" b="1" dirty="0"/>
              <a:t>Voluntary certification</a:t>
            </a:r>
            <a:r>
              <a:rPr lang="en-GB" sz="2000" dirty="0"/>
              <a:t>: While organizations can use ISO 20121 as an internal guide, they can also pursue third-party certification to demonstrate their commitment to sustainability. This offers extra assurance to clients, sponsors, and other stakeholders</a:t>
            </a:r>
          </a:p>
        </p:txBody>
      </p:sp>
    </p:spTree>
    <p:extLst>
      <p:ext uri="{BB962C8B-B14F-4D97-AF65-F5344CB8AC3E}">
        <p14:creationId xmlns:p14="http://schemas.microsoft.com/office/powerpoint/2010/main" val="2281157637"/>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356F4-F921-4AA7-A572-AD4C5D6EFCCB}"/>
              </a:ext>
            </a:extLst>
          </p:cNvPr>
          <p:cNvSpPr>
            <a:spLocks noGrp="1"/>
          </p:cNvSpPr>
          <p:nvPr>
            <p:ph type="title"/>
          </p:nvPr>
        </p:nvSpPr>
        <p:spPr/>
        <p:txBody>
          <a:bodyPr anchor="ctr">
            <a:normAutofit/>
          </a:bodyPr>
          <a:lstStyle/>
          <a:p>
            <a:r>
              <a:rPr lang="en-GB" sz="3700"/>
              <a:t>COP26 - </a:t>
            </a:r>
            <a:r>
              <a:rPr lang="en-GB" sz="3700">
                <a:hlinkClick r:id="rId3"/>
              </a:rPr>
              <a:t>HOME - UN Climate Change Conference (COP26) at the SEC – Glasgow 2021 (ukcop26.org)</a:t>
            </a:r>
            <a:r>
              <a:rPr lang="en-GB" sz="3700"/>
              <a:t> </a:t>
            </a:r>
          </a:p>
        </p:txBody>
      </p:sp>
      <p:sp>
        <p:nvSpPr>
          <p:cNvPr id="3" name="Content Placeholder 2">
            <a:extLst>
              <a:ext uri="{FF2B5EF4-FFF2-40B4-BE49-F238E27FC236}">
                <a16:creationId xmlns:a16="http://schemas.microsoft.com/office/drawing/2014/main" id="{88B238CA-1971-4DFD-BE1F-89743C53F602}"/>
              </a:ext>
            </a:extLst>
          </p:cNvPr>
          <p:cNvSpPr>
            <a:spLocks noGrp="1"/>
          </p:cNvSpPr>
          <p:nvPr>
            <p:ph sz="half" idx="1"/>
          </p:nvPr>
        </p:nvSpPr>
        <p:spPr/>
        <p:txBody>
          <a:bodyPr>
            <a:normAutofit lnSpcReduction="10000"/>
          </a:bodyPr>
          <a:lstStyle/>
          <a:p>
            <a:r>
              <a:rPr lang="en-GB" sz="1800"/>
              <a:t>Where are we.. </a:t>
            </a:r>
          </a:p>
          <a:p>
            <a:r>
              <a:rPr lang="en-GB" sz="1800">
                <a:hlinkClick r:id="rId4"/>
              </a:rPr>
              <a:t>What is climate change? A really simple guide - BBC News</a:t>
            </a:r>
            <a:endParaRPr lang="en-GB" sz="1800"/>
          </a:p>
          <a:p>
            <a:r>
              <a:rPr lang="en-GB" sz="1800"/>
              <a:t>Are we getting there? </a:t>
            </a:r>
          </a:p>
          <a:p>
            <a:r>
              <a:rPr lang="en-GB" sz="1800" b="0" i="0">
                <a:effectLst/>
              </a:rPr>
              <a:t>Many countries have pledged to get to net zero by 2050. This means reducing greenhouse gas emissions as much as possible and balancing out remaining emissions by absorbing an equivalent amount from the atmosphere.</a:t>
            </a:r>
            <a:endParaRPr lang="en-GB" sz="1800"/>
          </a:p>
          <a:p>
            <a:r>
              <a:rPr lang="en-GB" sz="1800">
                <a:hlinkClick r:id="rId5"/>
              </a:rPr>
              <a:t>Obama calls for action at COP26 climate summit: 'We are nowhere near where we need to be yet' (msn.com)</a:t>
            </a:r>
            <a:r>
              <a:rPr lang="en-GB" sz="1800"/>
              <a:t> </a:t>
            </a:r>
          </a:p>
          <a:p>
            <a:r>
              <a:rPr lang="en-GB" sz="1800">
                <a:hlinkClick r:id="rId6"/>
              </a:rPr>
              <a:t>Report: China emissions exceed all developed nations combined - BBC News</a:t>
            </a:r>
            <a:endParaRPr lang="en-GB" sz="1800"/>
          </a:p>
          <a:p>
            <a:endParaRPr lang="en-GB" sz="1800"/>
          </a:p>
        </p:txBody>
      </p:sp>
      <p:sp>
        <p:nvSpPr>
          <p:cNvPr id="5" name="Content Placeholder 3">
            <a:extLst>
              <a:ext uri="{FF2B5EF4-FFF2-40B4-BE49-F238E27FC236}">
                <a16:creationId xmlns:a16="http://schemas.microsoft.com/office/drawing/2014/main" id="{BA316FB2-9D38-7AC9-EBA0-665FE7E6683D}"/>
              </a:ext>
            </a:extLst>
          </p:cNvPr>
          <p:cNvSpPr>
            <a:spLocks noGrp="1"/>
          </p:cNvSpPr>
          <p:nvPr>
            <p:ph sz="half" idx="2"/>
          </p:nvPr>
        </p:nvSpPr>
        <p:spPr/>
        <p:txBody>
          <a:bodyPr>
            <a:normAutofit lnSpcReduction="10000"/>
          </a:bodyPr>
          <a:lstStyle/>
          <a:p>
            <a:endParaRPr lang="en-US"/>
          </a:p>
        </p:txBody>
      </p:sp>
    </p:spTree>
    <p:extLst>
      <p:ext uri="{BB962C8B-B14F-4D97-AF65-F5344CB8AC3E}">
        <p14:creationId xmlns:p14="http://schemas.microsoft.com/office/powerpoint/2010/main" val="3674059428"/>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270E4-5606-4F05-B8BD-C50E9DD5F5E8}"/>
              </a:ext>
            </a:extLst>
          </p:cNvPr>
          <p:cNvSpPr>
            <a:spLocks noGrp="1"/>
          </p:cNvSpPr>
          <p:nvPr>
            <p:ph type="title"/>
          </p:nvPr>
        </p:nvSpPr>
        <p:spPr/>
        <p:txBody>
          <a:bodyPr vert="horz" lIns="91440" tIns="45720" rIns="91440" bIns="45720" rtlCol="0" anchor="ctr">
            <a:normAutofit/>
          </a:bodyPr>
          <a:lstStyle/>
          <a:p>
            <a:r>
              <a:rPr lang="en-US"/>
              <a:t>Sustainable development goals </a:t>
            </a:r>
          </a:p>
        </p:txBody>
      </p:sp>
      <p:pic>
        <p:nvPicPr>
          <p:cNvPr id="5" name="Content Placeholder 4">
            <a:extLst>
              <a:ext uri="{FF2B5EF4-FFF2-40B4-BE49-F238E27FC236}">
                <a16:creationId xmlns:a16="http://schemas.microsoft.com/office/drawing/2014/main" id="{03262C6B-3328-4800-9475-E51AA209CDAD}"/>
              </a:ext>
            </a:extLst>
          </p:cNvPr>
          <p:cNvPicPr>
            <a:picLocks noGrp="1" noChangeAspect="1"/>
          </p:cNvPicPr>
          <p:nvPr>
            <p:ph sz="half" idx="1"/>
          </p:nvPr>
        </p:nvPicPr>
        <p:blipFill>
          <a:blip r:embed="rId2"/>
          <a:stretch>
            <a:fillRect/>
          </a:stretch>
        </p:blipFill>
        <p:spPr>
          <a:xfrm>
            <a:off x="838200" y="2119312"/>
            <a:ext cx="5156200" cy="322262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p:spPr>
      </p:pic>
      <p:sp>
        <p:nvSpPr>
          <p:cNvPr id="7" name="TextBox 6">
            <a:extLst>
              <a:ext uri="{FF2B5EF4-FFF2-40B4-BE49-F238E27FC236}">
                <a16:creationId xmlns:a16="http://schemas.microsoft.com/office/drawing/2014/main" id="{D4818224-35C3-4A9B-9BAA-73693A741751}"/>
              </a:ext>
            </a:extLst>
          </p:cNvPr>
          <p:cNvSpPr txBox="1"/>
          <p:nvPr/>
        </p:nvSpPr>
        <p:spPr>
          <a:xfrm>
            <a:off x="838200" y="1825625"/>
            <a:ext cx="5181600" cy="4351338"/>
          </a:xfrm>
          <a:prstGeom prst="rect">
            <a:avLst/>
          </a:prstGeom>
        </p:spPr>
        <p:txBody>
          <a:bodyPr vert="horz" lIns="91440" tIns="45720" rIns="91440" bIns="45720" rtlCol="0">
            <a:normAutofit/>
          </a:bodyPr>
          <a:lstStyle/>
          <a:p>
            <a:pPr marL="228600" indent="-228600">
              <a:lnSpc>
                <a:spcPct val="90000"/>
              </a:lnSpc>
              <a:spcBef>
                <a:spcPts val="1000"/>
              </a:spcBef>
              <a:spcAft>
                <a:spcPts val="600"/>
              </a:spcAft>
              <a:buFont typeface="Arial" panose="020B0604020202020204" pitchFamily="34" charset="0"/>
              <a:buChar char="•"/>
            </a:pPr>
            <a:r>
              <a:rPr lang="en-US" sz="2800">
                <a:hlinkClick r:id="rId3">
                  <a:extLst>
                    <a:ext uri="{A12FA001-AC4F-418D-AE19-62706E023703}">
                      <ahyp:hlinkClr xmlns:ahyp="http://schemas.microsoft.com/office/drawing/2018/hyperlinkcolor" val="tx"/>
                    </a:ext>
                  </a:extLst>
                </a:hlinkClick>
              </a:rPr>
              <a:t>https://sdgs.un.org/goals</a:t>
            </a:r>
            <a:endParaRPr lang="en-US" sz="2800"/>
          </a:p>
          <a:p>
            <a:pPr marL="228600" indent="-228600">
              <a:lnSpc>
                <a:spcPct val="90000"/>
              </a:lnSpc>
              <a:spcBef>
                <a:spcPts val="1000"/>
              </a:spcBef>
              <a:spcAft>
                <a:spcPts val="600"/>
              </a:spcAft>
              <a:buFont typeface="Arial" panose="020B0604020202020204" pitchFamily="34" charset="0"/>
              <a:buChar char="•"/>
            </a:pPr>
            <a:endParaRPr lang="en-US" sz="2800"/>
          </a:p>
        </p:txBody>
      </p:sp>
    </p:spTree>
    <p:extLst>
      <p:ext uri="{BB962C8B-B14F-4D97-AF65-F5344CB8AC3E}">
        <p14:creationId xmlns:p14="http://schemas.microsoft.com/office/powerpoint/2010/main" val="326146269"/>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1E306-0138-4ECB-8716-FA948CC41A67}"/>
              </a:ext>
            </a:extLst>
          </p:cNvPr>
          <p:cNvSpPr>
            <a:spLocks noGrp="1"/>
          </p:cNvSpPr>
          <p:nvPr>
            <p:ph type="title"/>
          </p:nvPr>
        </p:nvSpPr>
        <p:spPr/>
        <p:txBody>
          <a:bodyPr anchor="ctr">
            <a:normAutofit/>
          </a:bodyPr>
          <a:lstStyle/>
          <a:p>
            <a:r>
              <a:rPr lang="en-GB" sz="4100" b="1"/>
              <a:t>Engaging the global event sector in the UN SDGs</a:t>
            </a:r>
            <a:br>
              <a:rPr lang="en-GB" sz="4100"/>
            </a:br>
            <a:endParaRPr lang="en-GB" sz="4100"/>
          </a:p>
        </p:txBody>
      </p:sp>
      <p:sp>
        <p:nvSpPr>
          <p:cNvPr id="3" name="Content Placeholder 2">
            <a:extLst>
              <a:ext uri="{FF2B5EF4-FFF2-40B4-BE49-F238E27FC236}">
                <a16:creationId xmlns:a16="http://schemas.microsoft.com/office/drawing/2014/main" id="{361ACFFD-D85F-485C-B617-70F3492C0C5F}"/>
              </a:ext>
            </a:extLst>
          </p:cNvPr>
          <p:cNvSpPr>
            <a:spLocks noGrp="1"/>
          </p:cNvSpPr>
          <p:nvPr>
            <p:ph sz="half" idx="1"/>
          </p:nvPr>
        </p:nvSpPr>
        <p:spPr/>
        <p:txBody>
          <a:bodyPr>
            <a:normAutofit/>
          </a:bodyPr>
          <a:lstStyle/>
          <a:p>
            <a:r>
              <a:rPr lang="en-GB" sz="1300"/>
              <a:t>The sector will increase capacity to </a:t>
            </a:r>
            <a:r>
              <a:rPr lang="en-GB" sz="1300" b="1"/>
              <a:t>deliver actions to achieve the SDGs </a:t>
            </a:r>
            <a:r>
              <a:rPr lang="en-GB" sz="1300"/>
              <a:t>so the, at least, 1.5 billion people a year who attend events (source Event Industry Council: Global Meetings Significance) will </a:t>
            </a:r>
            <a:r>
              <a:rPr lang="en-GB" sz="1300" b="1"/>
              <a:t>acquire knowledge and skills </a:t>
            </a:r>
            <a:r>
              <a:rPr lang="en-GB" sz="1300"/>
              <a:t>to promote sustainable development (UN SDG 4). </a:t>
            </a:r>
          </a:p>
          <a:p>
            <a:pPr marL="0" indent="0">
              <a:buNone/>
            </a:pPr>
            <a:r>
              <a:rPr lang="en-GB" sz="1300" i="1"/>
              <a:t>E.g. an event attendee may have their first experience of eating a plant based diet and learn how to incorporate this into their lifestyle. </a:t>
            </a:r>
          </a:p>
          <a:p>
            <a:pPr marL="0" indent="0">
              <a:buNone/>
            </a:pPr>
            <a:r>
              <a:rPr lang="en-GB" sz="1300" b="1"/>
              <a:t>Our objectives are:</a:t>
            </a:r>
          </a:p>
          <a:p>
            <a:r>
              <a:rPr lang="en-GB" sz="1300"/>
              <a:t>1-Mobilize resources amongst the private sector actors and leverage key private sector networks to enable at least 200 of the world’s global companies to start reporting on the impact of their events.</a:t>
            </a:r>
          </a:p>
          <a:p>
            <a:r>
              <a:rPr lang="en-GB" sz="1300"/>
              <a:t>2-Convene key actors in the industry to collaboration and provide sector expertise to the United Nations to enable expansion of action and reporting on the Sustainable Development Goals.</a:t>
            </a:r>
          </a:p>
          <a:p>
            <a:r>
              <a:rPr lang="en-GB" sz="1300"/>
              <a:t>3- Establish baseline data and disseminate to key actors for a new indicator to accelerate the achievement of SDG’s</a:t>
            </a:r>
          </a:p>
        </p:txBody>
      </p:sp>
      <p:pic>
        <p:nvPicPr>
          <p:cNvPr id="4" name="Picture 3">
            <a:extLst>
              <a:ext uri="{FF2B5EF4-FFF2-40B4-BE49-F238E27FC236}">
                <a16:creationId xmlns:a16="http://schemas.microsoft.com/office/drawing/2014/main" id="{78286061-1C7E-C846-91E0-9ED04FB8D748}"/>
              </a:ext>
            </a:extLst>
          </p:cNvPr>
          <p:cNvPicPr>
            <a:picLocks noChangeAspect="1"/>
          </p:cNvPicPr>
          <p:nvPr/>
        </p:nvPicPr>
        <p:blipFill>
          <a:blip r:embed="rId2"/>
          <a:stretch>
            <a:fillRect/>
          </a:stretch>
        </p:blipFill>
        <p:spPr>
          <a:xfrm>
            <a:off x="7002462" y="1253331"/>
            <a:ext cx="4351338" cy="4351338"/>
          </a:xfrm>
          <a:prstGeom prst="rect">
            <a:avLst/>
          </a:prstGeom>
          <a:noFill/>
        </p:spPr>
      </p:pic>
    </p:spTree>
    <p:extLst>
      <p:ext uri="{BB962C8B-B14F-4D97-AF65-F5344CB8AC3E}">
        <p14:creationId xmlns:p14="http://schemas.microsoft.com/office/powerpoint/2010/main" val="39831373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B968B-AE34-4277-9B2B-0A915A3D3C13}"/>
              </a:ext>
            </a:extLst>
          </p:cNvPr>
          <p:cNvSpPr>
            <a:spLocks noGrp="1"/>
          </p:cNvSpPr>
          <p:nvPr>
            <p:ph type="title"/>
          </p:nvPr>
        </p:nvSpPr>
        <p:spPr>
          <a:xfrm>
            <a:off x="838200" y="372268"/>
            <a:ext cx="10515600" cy="1325563"/>
          </a:xfrm>
        </p:spPr>
        <p:txBody>
          <a:bodyPr>
            <a:noAutofit/>
          </a:bodyPr>
          <a:lstStyle/>
          <a:p>
            <a:r>
              <a:rPr lang="en-GB" sz="2800" b="1" dirty="0"/>
              <a:t>How to imagine the future of an event industry accelerating the SDGs and building the future of how human connection happens</a:t>
            </a:r>
            <a:br>
              <a:rPr lang="en-GB" sz="2800" dirty="0"/>
            </a:br>
            <a:endParaRPr lang="en-GB" sz="2800" dirty="0"/>
          </a:p>
        </p:txBody>
      </p:sp>
      <p:pic>
        <p:nvPicPr>
          <p:cNvPr id="4" name="Online Media 3" title="How to imagine the future of an event industry accelerating the SDGs">
            <a:hlinkClick r:id="" action="ppaction://media"/>
            <a:extLst>
              <a:ext uri="{FF2B5EF4-FFF2-40B4-BE49-F238E27FC236}">
                <a16:creationId xmlns:a16="http://schemas.microsoft.com/office/drawing/2014/main" id="{22DC4246-6BF9-4AAE-A196-908007E654B3}"/>
              </a:ext>
            </a:extLst>
          </p:cNvPr>
          <p:cNvPicPr>
            <a:picLocks noGrp="1" noRot="1" noChangeAspect="1"/>
          </p:cNvPicPr>
          <p:nvPr>
            <p:ph idx="1"/>
            <a:videoFile r:link="rId1"/>
          </p:nvPr>
        </p:nvPicPr>
        <p:blipFill>
          <a:blip r:embed="rId3"/>
          <a:stretch>
            <a:fillRect/>
          </a:stretch>
        </p:blipFill>
        <p:spPr>
          <a:xfrm>
            <a:off x="1863725" y="1620838"/>
            <a:ext cx="7718425" cy="4341812"/>
          </a:xfrm>
          <a:prstGeom prst="rect">
            <a:avLst/>
          </a:prstGeom>
        </p:spPr>
      </p:pic>
    </p:spTree>
    <p:extLst>
      <p:ext uri="{BB962C8B-B14F-4D97-AF65-F5344CB8AC3E}">
        <p14:creationId xmlns:p14="http://schemas.microsoft.com/office/powerpoint/2010/main" val="1405017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4C194-E9AD-4001-B518-8D9AD3CDC31B}"/>
              </a:ext>
            </a:extLst>
          </p:cNvPr>
          <p:cNvSpPr>
            <a:spLocks noGrp="1"/>
          </p:cNvSpPr>
          <p:nvPr>
            <p:ph type="title"/>
          </p:nvPr>
        </p:nvSpPr>
        <p:spPr/>
        <p:txBody>
          <a:bodyPr/>
          <a:lstStyle/>
          <a:p>
            <a:r>
              <a:rPr lang="en-GB" dirty="0"/>
              <a:t>THE EXHIBITION INDUSTRY AND SDG’s</a:t>
            </a:r>
          </a:p>
        </p:txBody>
      </p:sp>
      <p:sp>
        <p:nvSpPr>
          <p:cNvPr id="3" name="Content Placeholder 2">
            <a:extLst>
              <a:ext uri="{FF2B5EF4-FFF2-40B4-BE49-F238E27FC236}">
                <a16:creationId xmlns:a16="http://schemas.microsoft.com/office/drawing/2014/main" id="{8EB95234-1D2F-4AA5-9794-C55C6436FB03}"/>
              </a:ext>
            </a:extLst>
          </p:cNvPr>
          <p:cNvSpPr>
            <a:spLocks noGrp="1"/>
          </p:cNvSpPr>
          <p:nvPr>
            <p:ph idx="1"/>
          </p:nvPr>
        </p:nvSpPr>
        <p:spPr>
          <a:xfrm>
            <a:off x="605589" y="1690688"/>
            <a:ext cx="10515600" cy="4351338"/>
          </a:xfrm>
        </p:spPr>
        <p:txBody>
          <a:bodyPr/>
          <a:lstStyle/>
          <a:p>
            <a:r>
              <a:rPr lang="en-GB" dirty="0"/>
              <a:t>These six SDGs were identified as the ones where the exhibition industry can have the most impact towards sustainable development:</a:t>
            </a:r>
          </a:p>
          <a:p>
            <a:endParaRPr lang="en-GB" dirty="0"/>
          </a:p>
          <a:p>
            <a:endParaRPr lang="en-GB" dirty="0"/>
          </a:p>
        </p:txBody>
      </p:sp>
      <p:pic>
        <p:nvPicPr>
          <p:cNvPr id="5" name="Picture 4">
            <a:extLst>
              <a:ext uri="{FF2B5EF4-FFF2-40B4-BE49-F238E27FC236}">
                <a16:creationId xmlns:a16="http://schemas.microsoft.com/office/drawing/2014/main" id="{6FD22950-A2E2-47C0-B82E-5B00399C2127}"/>
              </a:ext>
            </a:extLst>
          </p:cNvPr>
          <p:cNvPicPr>
            <a:picLocks noChangeAspect="1"/>
          </p:cNvPicPr>
          <p:nvPr/>
        </p:nvPicPr>
        <p:blipFill rotWithShape="1">
          <a:blip r:embed="rId2"/>
          <a:srcRect l="32727" t="48231" r="34242" b="39933"/>
          <a:stretch/>
        </p:blipFill>
        <p:spPr>
          <a:xfrm>
            <a:off x="742775" y="3241963"/>
            <a:ext cx="10094294" cy="3044835"/>
          </a:xfrm>
          <a:prstGeom prst="rect">
            <a:avLst/>
          </a:prstGeom>
        </p:spPr>
      </p:pic>
    </p:spTree>
    <p:extLst>
      <p:ext uri="{BB962C8B-B14F-4D97-AF65-F5344CB8AC3E}">
        <p14:creationId xmlns:p14="http://schemas.microsoft.com/office/powerpoint/2010/main" val="384787238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8A8AA-5195-4BEF-BFFF-07FF8E9BB04C}"/>
              </a:ext>
            </a:extLst>
          </p:cNvPr>
          <p:cNvSpPr>
            <a:spLocks noGrp="1"/>
          </p:cNvSpPr>
          <p:nvPr>
            <p:ph type="title"/>
          </p:nvPr>
        </p:nvSpPr>
        <p:spPr>
          <a:xfrm>
            <a:off x="838200" y="4743541"/>
            <a:ext cx="10515600" cy="1325563"/>
          </a:xfrm>
        </p:spPr>
        <p:txBody>
          <a:bodyPr>
            <a:noAutofit/>
          </a:bodyPr>
          <a:lstStyle/>
          <a:p>
            <a:r>
              <a:rPr lang="en-GB" sz="2800" dirty="0">
                <a:hlinkClick r:id="rId2"/>
              </a:rPr>
              <a:t>https://www.mci-group.com/news-and-insights/news/global/the-exhibition-industry-and-un-sdgs</a:t>
            </a:r>
            <a:br>
              <a:rPr lang="en-GB" sz="2800" dirty="0"/>
            </a:br>
            <a:endParaRPr lang="en-GB" sz="2800" dirty="0"/>
          </a:p>
        </p:txBody>
      </p:sp>
      <p:pic>
        <p:nvPicPr>
          <p:cNvPr id="5" name="Content Placeholder 4">
            <a:extLst>
              <a:ext uri="{FF2B5EF4-FFF2-40B4-BE49-F238E27FC236}">
                <a16:creationId xmlns:a16="http://schemas.microsoft.com/office/drawing/2014/main" id="{1DEC43CC-F34B-421F-97BD-51B85E920AFA}"/>
              </a:ext>
            </a:extLst>
          </p:cNvPr>
          <p:cNvPicPr>
            <a:picLocks noGrp="1" noChangeAspect="1"/>
          </p:cNvPicPr>
          <p:nvPr>
            <p:ph idx="1"/>
          </p:nvPr>
        </p:nvPicPr>
        <p:blipFill rotWithShape="1">
          <a:blip r:embed="rId3"/>
          <a:srcRect l="33045" t="21164" r="33881" b="5294"/>
          <a:stretch/>
        </p:blipFill>
        <p:spPr>
          <a:xfrm>
            <a:off x="3681599" y="149327"/>
            <a:ext cx="5982703" cy="4398922"/>
          </a:xfrm>
        </p:spPr>
      </p:pic>
    </p:spTree>
    <p:extLst>
      <p:ext uri="{BB962C8B-B14F-4D97-AF65-F5344CB8AC3E}">
        <p14:creationId xmlns:p14="http://schemas.microsoft.com/office/powerpoint/2010/main" val="46791954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6DBC6-7566-495B-A60C-0F6CA1BC1C10}"/>
              </a:ext>
            </a:extLst>
          </p:cNvPr>
          <p:cNvSpPr>
            <a:spLocks noGrp="1"/>
          </p:cNvSpPr>
          <p:nvPr>
            <p:ph type="title"/>
          </p:nvPr>
        </p:nvSpPr>
        <p:spPr/>
        <p:txBody>
          <a:bodyPr>
            <a:normAutofit fontScale="90000"/>
          </a:bodyPr>
          <a:lstStyle/>
          <a:p>
            <a:r>
              <a:rPr lang="en-GB" dirty="0">
                <a:solidFill>
                  <a:srgbClr val="030303"/>
                </a:solidFill>
                <a:latin typeface="Roboto"/>
              </a:rPr>
              <a:t>U</a:t>
            </a:r>
            <a:r>
              <a:rPr lang="en-GB" b="0" i="0" dirty="0">
                <a:solidFill>
                  <a:srgbClr val="030303"/>
                </a:solidFill>
                <a:effectLst/>
                <a:latin typeface="Roboto"/>
              </a:rPr>
              <a:t>nderstanding of ISO20121 the Sustainable Events Management System (SEMS).</a:t>
            </a:r>
            <a:endParaRPr lang="en-GB" dirty="0"/>
          </a:p>
        </p:txBody>
      </p:sp>
      <p:pic>
        <p:nvPicPr>
          <p:cNvPr id="4" name="Online Media 3" title="ISO 20121 Guide to Event Sustainability Management Systems">
            <a:hlinkClick r:id="" action="ppaction://media"/>
            <a:extLst>
              <a:ext uri="{FF2B5EF4-FFF2-40B4-BE49-F238E27FC236}">
                <a16:creationId xmlns:a16="http://schemas.microsoft.com/office/drawing/2014/main" id="{2DDD22F2-439A-4AD2-AD10-B30E49E77373}"/>
              </a:ext>
            </a:extLst>
          </p:cNvPr>
          <p:cNvPicPr>
            <a:picLocks noGrp="1" noRot="1" noChangeAspect="1"/>
          </p:cNvPicPr>
          <p:nvPr>
            <p:ph idx="1"/>
            <a:videoFile r:link="rId1"/>
          </p:nvPr>
        </p:nvPicPr>
        <p:blipFill>
          <a:blip r:embed="rId3"/>
          <a:stretch>
            <a:fillRect/>
          </a:stretch>
        </p:blipFill>
        <p:spPr>
          <a:xfrm>
            <a:off x="2198688" y="1808163"/>
            <a:ext cx="6835775" cy="3844925"/>
          </a:xfrm>
          <a:prstGeom prst="rect">
            <a:avLst/>
          </a:prstGeom>
        </p:spPr>
      </p:pic>
    </p:spTree>
    <p:extLst>
      <p:ext uri="{BB962C8B-B14F-4D97-AF65-F5344CB8AC3E}">
        <p14:creationId xmlns:p14="http://schemas.microsoft.com/office/powerpoint/2010/main" val="2435968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33755560-ADEB-469B-B867-90598C3312CD}"/>
              </a:ext>
            </a:extLst>
          </p:cNvPr>
          <p:cNvSpPr>
            <a:spLocks noGrp="1" noChangeArrowheads="1"/>
          </p:cNvSpPr>
          <p:nvPr>
            <p:ph type="title"/>
          </p:nvPr>
        </p:nvSpPr>
        <p:spPr>
          <a:xfrm>
            <a:off x="838200" y="365125"/>
            <a:ext cx="10515600" cy="549275"/>
          </a:xfrm>
        </p:spPr>
        <p:txBody>
          <a:bodyPr anchor="ctr">
            <a:normAutofit fontScale="90000"/>
          </a:bodyPr>
          <a:lstStyle/>
          <a:p>
            <a:pPr eaLnBrk="1" hangingPunct="1"/>
            <a:r>
              <a:rPr lang="en-US" altLang="en-US" b="1" dirty="0"/>
              <a:t>Traditional ways of Measuring sustainability</a:t>
            </a:r>
          </a:p>
        </p:txBody>
      </p:sp>
      <p:sp>
        <p:nvSpPr>
          <p:cNvPr id="16387" name="Rectangle 3">
            <a:extLst>
              <a:ext uri="{FF2B5EF4-FFF2-40B4-BE49-F238E27FC236}">
                <a16:creationId xmlns:a16="http://schemas.microsoft.com/office/drawing/2014/main" id="{3C423AA6-6619-4BB5-8A4D-907CD4B6F91D}"/>
              </a:ext>
            </a:extLst>
          </p:cNvPr>
          <p:cNvSpPr>
            <a:spLocks noGrp="1" noChangeArrowheads="1"/>
          </p:cNvSpPr>
          <p:nvPr>
            <p:ph sz="half" idx="1"/>
          </p:nvPr>
        </p:nvSpPr>
        <p:spPr>
          <a:xfrm>
            <a:off x="0" y="1163782"/>
            <a:ext cx="6019800" cy="5013181"/>
          </a:xfrm>
        </p:spPr>
        <p:txBody>
          <a:bodyPr>
            <a:normAutofit/>
          </a:bodyPr>
          <a:lstStyle/>
          <a:p>
            <a:pPr marL="0" indent="0">
              <a:buNone/>
            </a:pPr>
            <a:r>
              <a:rPr lang="en-US" altLang="en-US" sz="1800" dirty="0"/>
              <a:t>Several methods for measuring sustainability are available to event managers and have been outlined in previous research.  </a:t>
            </a:r>
          </a:p>
          <a:p>
            <a:pPr marL="0" indent="0">
              <a:buNone/>
            </a:pPr>
            <a:r>
              <a:rPr lang="en-US" altLang="en-US" sz="1800" dirty="0"/>
              <a:t>These sustainability measuring strategies include: </a:t>
            </a:r>
          </a:p>
          <a:p>
            <a:pPr marL="457200" indent="-457200">
              <a:buFont typeface="+mj-lt"/>
              <a:buAutoNum type="arabicPeriod"/>
            </a:pPr>
            <a:r>
              <a:rPr lang="en-US" altLang="en-US" sz="1800" dirty="0"/>
              <a:t>the corporate environmental management (CEM) model; </a:t>
            </a:r>
          </a:p>
          <a:p>
            <a:pPr marL="457200" indent="-457200">
              <a:buFont typeface="+mj-lt"/>
              <a:buAutoNum type="arabicPeriod"/>
            </a:pPr>
            <a:r>
              <a:rPr lang="en-US" altLang="en-US" sz="1800" dirty="0"/>
              <a:t>the triple bottom line (TBL); </a:t>
            </a:r>
          </a:p>
          <a:p>
            <a:pPr marL="457200" indent="-457200">
              <a:buFont typeface="+mj-lt"/>
              <a:buAutoNum type="arabicPeriod"/>
            </a:pPr>
            <a:r>
              <a:rPr lang="en-US" altLang="en-US" sz="1800" dirty="0"/>
              <a:t>the triple top line (TTL); </a:t>
            </a:r>
          </a:p>
          <a:p>
            <a:pPr marL="457200" indent="-457200">
              <a:buFont typeface="+mj-lt"/>
              <a:buAutoNum type="arabicPeriod"/>
            </a:pPr>
            <a:r>
              <a:rPr lang="en-US" altLang="en-US" sz="1800" dirty="0"/>
              <a:t>the balanced scorecard; </a:t>
            </a:r>
          </a:p>
          <a:p>
            <a:pPr marL="457200" indent="-457200">
              <a:buFont typeface="+mj-lt"/>
              <a:buAutoNum type="arabicPeriod"/>
            </a:pPr>
            <a:r>
              <a:rPr lang="en-US" altLang="en-US" sz="1800" dirty="0"/>
              <a:t>life cycle assessment; </a:t>
            </a:r>
          </a:p>
          <a:p>
            <a:pPr marL="457200" indent="-457200">
              <a:buFont typeface="+mj-lt"/>
              <a:buAutoNum type="arabicPeriod"/>
            </a:pPr>
            <a:r>
              <a:rPr lang="en-US" altLang="en-US" sz="1800" dirty="0"/>
              <a:t>the carbon footprint method; </a:t>
            </a:r>
          </a:p>
          <a:p>
            <a:pPr marL="457200" indent="-457200">
              <a:buFont typeface="+mj-lt"/>
              <a:buAutoNum type="arabicPeriod"/>
            </a:pPr>
            <a:r>
              <a:rPr lang="en-US" altLang="en-US" sz="1800" dirty="0"/>
              <a:t>the license model of environmental performance; </a:t>
            </a:r>
          </a:p>
          <a:p>
            <a:pPr marL="457200" indent="-457200">
              <a:buFont typeface="+mj-lt"/>
              <a:buAutoNum type="arabicPeriod"/>
            </a:pPr>
            <a:r>
              <a:rPr lang="en-US" altLang="en-US" sz="1800" dirty="0"/>
              <a:t>and the sport event-environmental performance measure (SE-EPM).  </a:t>
            </a:r>
            <a:endParaRPr lang="en-GB" altLang="en-US" sz="1800" b="1" dirty="0"/>
          </a:p>
        </p:txBody>
      </p:sp>
      <p:sp>
        <p:nvSpPr>
          <p:cNvPr id="16389" name="Content Placeholder 3">
            <a:extLst>
              <a:ext uri="{FF2B5EF4-FFF2-40B4-BE49-F238E27FC236}">
                <a16:creationId xmlns:a16="http://schemas.microsoft.com/office/drawing/2014/main" id="{EB5BE215-BAE1-0F45-8F48-3303CA6D667C}"/>
              </a:ext>
            </a:extLst>
          </p:cNvPr>
          <p:cNvSpPr>
            <a:spLocks noGrp="1"/>
          </p:cNvSpPr>
          <p:nvPr>
            <p:ph sz="half" idx="2"/>
          </p:nvPr>
        </p:nvSpPr>
        <p:spPr>
          <a:xfrm>
            <a:off x="6564085" y="1386238"/>
            <a:ext cx="5181600" cy="4351338"/>
          </a:xfrm>
        </p:spPr>
        <p:txBody>
          <a:bodyPr>
            <a:normAutofit/>
          </a:bodyPr>
          <a:lstStyle/>
          <a:p>
            <a:pPr algn="l"/>
            <a:r>
              <a:rPr lang="en-GB" sz="2000" b="1" i="0" dirty="0">
                <a:solidFill>
                  <a:srgbClr val="202124"/>
                </a:solidFill>
                <a:effectLst/>
                <a:latin typeface="Google Sans"/>
              </a:rPr>
              <a:t>Typical sustainability KPIs include:</a:t>
            </a:r>
            <a:endParaRPr lang="en-GB" sz="2000" b="0" i="0" dirty="0">
              <a:solidFill>
                <a:srgbClr val="202124"/>
              </a:solidFill>
              <a:effectLst/>
              <a:latin typeface="Google Sans"/>
            </a:endParaRPr>
          </a:p>
          <a:p>
            <a:pPr algn="l">
              <a:buFont typeface="Arial" panose="020B0604020202020204" pitchFamily="34" charset="0"/>
              <a:buChar char="•"/>
            </a:pPr>
            <a:r>
              <a:rPr lang="en-GB" sz="2000" b="0" i="0" dirty="0">
                <a:solidFill>
                  <a:srgbClr val="202124"/>
                </a:solidFill>
                <a:effectLst/>
                <a:latin typeface="Google Sans"/>
              </a:rPr>
              <a:t>Greenhouse gas emissions.</a:t>
            </a:r>
          </a:p>
          <a:p>
            <a:pPr algn="l">
              <a:buFont typeface="Arial" panose="020B0604020202020204" pitchFamily="34" charset="0"/>
              <a:buChar char="•"/>
            </a:pPr>
            <a:r>
              <a:rPr lang="en-GB" sz="2000" b="0" i="0" dirty="0">
                <a:solidFill>
                  <a:srgbClr val="202124"/>
                </a:solidFill>
                <a:effectLst/>
                <a:latin typeface="Google Sans"/>
              </a:rPr>
              <a:t>Workplace diversity.</a:t>
            </a:r>
          </a:p>
          <a:p>
            <a:pPr algn="l">
              <a:buFont typeface="Arial" panose="020B0604020202020204" pitchFamily="34" charset="0"/>
              <a:buChar char="•"/>
            </a:pPr>
            <a:r>
              <a:rPr lang="en-GB" sz="2000" b="0" i="0" dirty="0">
                <a:solidFill>
                  <a:srgbClr val="202124"/>
                </a:solidFill>
                <a:effectLst/>
                <a:latin typeface="Google Sans"/>
              </a:rPr>
              <a:t>Energy consumption.</a:t>
            </a:r>
          </a:p>
          <a:p>
            <a:pPr algn="l">
              <a:buFont typeface="Arial" panose="020B0604020202020204" pitchFamily="34" charset="0"/>
              <a:buChar char="•"/>
            </a:pPr>
            <a:r>
              <a:rPr lang="en-GB" sz="2000" b="0" i="0" dirty="0">
                <a:solidFill>
                  <a:srgbClr val="202124"/>
                </a:solidFill>
                <a:effectLst/>
                <a:latin typeface="Google Sans"/>
              </a:rPr>
              <a:t>Renewable energy usage.</a:t>
            </a:r>
          </a:p>
          <a:p>
            <a:pPr algn="l">
              <a:buFont typeface="Arial" panose="020B0604020202020204" pitchFamily="34" charset="0"/>
              <a:buChar char="•"/>
            </a:pPr>
            <a:r>
              <a:rPr lang="en-GB" sz="2000" b="0" i="0" dirty="0">
                <a:solidFill>
                  <a:srgbClr val="202124"/>
                </a:solidFill>
                <a:effectLst/>
                <a:latin typeface="Google Sans"/>
              </a:rPr>
              <a:t>Supply chain miles.</a:t>
            </a:r>
          </a:p>
          <a:p>
            <a:pPr algn="l">
              <a:buFont typeface="Arial" panose="020B0604020202020204" pitchFamily="34" charset="0"/>
              <a:buChar char="•"/>
            </a:pPr>
            <a:r>
              <a:rPr lang="en-GB" sz="2000" b="0" i="0" dirty="0">
                <a:solidFill>
                  <a:srgbClr val="202124"/>
                </a:solidFill>
                <a:effectLst/>
                <a:latin typeface="Google Sans"/>
              </a:rPr>
              <a:t>Waste reduction.</a:t>
            </a:r>
          </a:p>
          <a:p>
            <a:pPr algn="l">
              <a:buFont typeface="Arial" panose="020B0604020202020204" pitchFamily="34" charset="0"/>
              <a:buChar char="•"/>
            </a:pPr>
            <a:r>
              <a:rPr lang="en-GB" sz="2000" b="0" i="0" dirty="0">
                <a:solidFill>
                  <a:srgbClr val="202124"/>
                </a:solidFill>
                <a:effectLst/>
                <a:latin typeface="Google Sans"/>
              </a:rPr>
              <a:t>Community investment and volunteering.</a:t>
            </a:r>
          </a:p>
          <a:p>
            <a:endParaRPr lang="en-US"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638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6387">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6387">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6387">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638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6387">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6387">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6387">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6387">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6387">
                                            <p:txEl>
                                              <p:pRg st="9" end="9"/>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6389">
                                            <p:txEl>
                                              <p:pRg st="0" end="0"/>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16389">
                                            <p:txEl>
                                              <p:pRg st="1" end="1"/>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6389">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grpId="0" nodeType="clickEffect">
                                  <p:stCondLst>
                                    <p:cond delay="0"/>
                                  </p:stCondLst>
                                  <p:childTnLst>
                                    <p:set>
                                      <p:cBhvr>
                                        <p:cTn id="42" dur="1" fill="hold">
                                          <p:stCondLst>
                                            <p:cond delay="0"/>
                                          </p:stCondLst>
                                        </p:cTn>
                                        <p:tgtEl>
                                          <p:spTgt spid="16389">
                                            <p:txEl>
                                              <p:pRg st="3" end="3"/>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6389">
                                            <p:txEl>
                                              <p:pRg st="4" end="4"/>
                                            </p:txEl>
                                          </p:spTgt>
                                        </p:tgtEl>
                                        <p:attrNameLst>
                                          <p:attrName>style.visibility</p:attrName>
                                        </p:attrNameLst>
                                      </p:cBhvr>
                                      <p:to>
                                        <p:strVal val="visible"/>
                                      </p:to>
                                    </p:set>
                                  </p:childTnLst>
                                </p:cTn>
                              </p:par>
                            </p:childTnLst>
                          </p:cTn>
                        </p:par>
                      </p:childTnLst>
                    </p:cTn>
                  </p:par>
                  <p:par>
                    <p:cTn id="47" fill="hold">
                      <p:stCondLst>
                        <p:cond delay="indefinite"/>
                      </p:stCondLst>
                      <p:childTnLst>
                        <p:par>
                          <p:cTn id="48" fill="hold">
                            <p:stCondLst>
                              <p:cond delay="0"/>
                            </p:stCondLst>
                            <p:childTnLst>
                              <p:par>
                                <p:cTn id="49" presetID="1" presetClass="entr" presetSubtype="0" fill="hold" grpId="0" nodeType="clickEffect">
                                  <p:stCondLst>
                                    <p:cond delay="0"/>
                                  </p:stCondLst>
                                  <p:childTnLst>
                                    <p:set>
                                      <p:cBhvr>
                                        <p:cTn id="50" dur="1" fill="hold">
                                          <p:stCondLst>
                                            <p:cond delay="0"/>
                                          </p:stCondLst>
                                        </p:cTn>
                                        <p:tgtEl>
                                          <p:spTgt spid="16389">
                                            <p:txEl>
                                              <p:pRg st="5" end="5"/>
                                            </p:txEl>
                                          </p:spTgt>
                                        </p:tgtEl>
                                        <p:attrNameLst>
                                          <p:attrName>style.visibility</p:attrName>
                                        </p:attrNameLst>
                                      </p:cBhvr>
                                      <p:to>
                                        <p:strVal val="visible"/>
                                      </p:to>
                                    </p:set>
                                  </p:childTnLst>
                                </p:cTn>
                              </p:par>
                            </p:childTnLst>
                          </p:cTn>
                        </p:par>
                      </p:childTnLst>
                    </p:cTn>
                  </p:par>
                  <p:par>
                    <p:cTn id="51" fill="hold">
                      <p:stCondLst>
                        <p:cond delay="indefinite"/>
                      </p:stCondLst>
                      <p:childTnLst>
                        <p:par>
                          <p:cTn id="52" fill="hold">
                            <p:stCondLst>
                              <p:cond delay="0"/>
                            </p:stCondLst>
                            <p:childTnLst>
                              <p:par>
                                <p:cTn id="53" presetID="1" presetClass="entr" presetSubtype="0" fill="hold" grpId="0" nodeType="clickEffect">
                                  <p:stCondLst>
                                    <p:cond delay="0"/>
                                  </p:stCondLst>
                                  <p:childTnLst>
                                    <p:set>
                                      <p:cBhvr>
                                        <p:cTn id="54" dur="1" fill="hold">
                                          <p:stCondLst>
                                            <p:cond delay="0"/>
                                          </p:stCondLst>
                                        </p:cTn>
                                        <p:tgtEl>
                                          <p:spTgt spid="16389">
                                            <p:txEl>
                                              <p:pRg st="6" end="6"/>
                                            </p:txEl>
                                          </p:spTgt>
                                        </p:tgtEl>
                                        <p:attrNameLst>
                                          <p:attrName>style.visibility</p:attrName>
                                        </p:attrNameLst>
                                      </p:cBhvr>
                                      <p:to>
                                        <p:strVal val="visible"/>
                                      </p:to>
                                    </p:set>
                                  </p:childTnLst>
                                </p:cTn>
                              </p:par>
                            </p:childTnLst>
                          </p:cTn>
                        </p:par>
                      </p:childTnLst>
                    </p:cTn>
                  </p:par>
                  <p:par>
                    <p:cTn id="55" fill="hold">
                      <p:stCondLst>
                        <p:cond delay="indefinite"/>
                      </p:stCondLst>
                      <p:childTnLst>
                        <p:par>
                          <p:cTn id="56" fill="hold">
                            <p:stCondLst>
                              <p:cond delay="0"/>
                            </p:stCondLst>
                            <p:childTnLst>
                              <p:par>
                                <p:cTn id="57" presetID="1" presetClass="entr" presetSubtype="0" fill="hold" grpId="0" nodeType="clickEffect">
                                  <p:stCondLst>
                                    <p:cond delay="0"/>
                                  </p:stCondLst>
                                  <p:childTnLst>
                                    <p:set>
                                      <p:cBhvr>
                                        <p:cTn id="58" dur="1" fill="hold">
                                          <p:stCondLst>
                                            <p:cond delay="0"/>
                                          </p:stCondLst>
                                        </p:cTn>
                                        <p:tgtEl>
                                          <p:spTgt spid="1638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389" grpId="0" build="p"/>
    </p:bld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F86A927F-64C4-456B-B966-E1D97A26039E}"/>
              </a:ext>
            </a:extLst>
          </p:cNvPr>
          <p:cNvSpPr>
            <a:spLocks noGrp="1" noChangeArrowheads="1"/>
          </p:cNvSpPr>
          <p:nvPr>
            <p:ph type="title"/>
          </p:nvPr>
        </p:nvSpPr>
        <p:spPr/>
        <p:txBody>
          <a:bodyPr>
            <a:normAutofit/>
          </a:bodyPr>
          <a:lstStyle/>
          <a:p>
            <a:pPr eaLnBrk="1" hangingPunct="1"/>
            <a:r>
              <a:rPr lang="en-US" altLang="en-US" dirty="0"/>
              <a:t>1	</a:t>
            </a:r>
            <a:r>
              <a:rPr lang="en-US" altLang="en-US" b="1" dirty="0"/>
              <a:t>The corporate environmental management (CEM) model  </a:t>
            </a:r>
          </a:p>
        </p:txBody>
      </p:sp>
      <p:sp>
        <p:nvSpPr>
          <p:cNvPr id="17411" name="Rectangle 3">
            <a:extLst>
              <a:ext uri="{FF2B5EF4-FFF2-40B4-BE49-F238E27FC236}">
                <a16:creationId xmlns:a16="http://schemas.microsoft.com/office/drawing/2014/main" id="{D0150899-6481-49CD-8215-086665A68375}"/>
              </a:ext>
            </a:extLst>
          </p:cNvPr>
          <p:cNvSpPr>
            <a:spLocks noGrp="1" noChangeArrowheads="1"/>
          </p:cNvSpPr>
          <p:nvPr>
            <p:ph idx="1"/>
          </p:nvPr>
        </p:nvSpPr>
        <p:spPr>
          <a:xfrm>
            <a:off x="838200" y="1825625"/>
            <a:ext cx="10515600" cy="5032374"/>
          </a:xfrm>
        </p:spPr>
        <p:txBody>
          <a:bodyPr>
            <a:normAutofit/>
          </a:bodyPr>
          <a:lstStyle/>
          <a:p>
            <a:pPr marL="0" indent="0">
              <a:buNone/>
            </a:pPr>
            <a:r>
              <a:rPr lang="en-US" altLang="en-US" dirty="0"/>
              <a:t>The corporate environmental management (CEM) model by </a:t>
            </a:r>
            <a:r>
              <a:rPr lang="en-US" altLang="en-US" dirty="0" err="1"/>
              <a:t>Raufflet</a:t>
            </a:r>
            <a:r>
              <a:rPr lang="en-US" altLang="en-US" dirty="0"/>
              <a:t> (2006) </a:t>
            </a:r>
            <a:r>
              <a:rPr lang="en-US" altLang="en-US" b="1" dirty="0"/>
              <a:t>guides organisations to rate </a:t>
            </a:r>
            <a:r>
              <a:rPr lang="en-US" altLang="en-US" dirty="0"/>
              <a:t>their sustainability efforts.  </a:t>
            </a:r>
          </a:p>
          <a:p>
            <a:pPr marL="0" indent="0" algn="ctr">
              <a:buNone/>
            </a:pPr>
            <a:r>
              <a:rPr lang="en-US" altLang="en-US" dirty="0"/>
              <a:t>The evaluation is based on </a:t>
            </a:r>
            <a:r>
              <a:rPr lang="en-US" altLang="en-US" b="1" dirty="0"/>
              <a:t>three interconnected paradigms</a:t>
            </a:r>
            <a:r>
              <a:rPr lang="en-US" altLang="en-US" dirty="0"/>
              <a:t>: </a:t>
            </a:r>
            <a:r>
              <a:rPr lang="en-US" altLang="en-US" i="1" dirty="0"/>
              <a:t>incremental, adaptive </a:t>
            </a:r>
            <a:r>
              <a:rPr lang="en-US" altLang="en-US" dirty="0"/>
              <a:t>and</a:t>
            </a:r>
            <a:r>
              <a:rPr lang="en-US" altLang="en-US" i="1" dirty="0"/>
              <a:t> radical</a:t>
            </a:r>
            <a:r>
              <a:rPr lang="en-US" altLang="en-US" dirty="0"/>
              <a:t>.  </a:t>
            </a:r>
          </a:p>
          <a:p>
            <a:pPr marL="0" indent="0">
              <a:buNone/>
            </a:pPr>
            <a:endParaRPr lang="en-US" altLang="en-US" dirty="0"/>
          </a:p>
          <a:p>
            <a:pPr marL="0" indent="0">
              <a:buNone/>
            </a:pPr>
            <a:r>
              <a:rPr lang="en-US" altLang="en-US" dirty="0"/>
              <a:t>Paquette, Stevens and </a:t>
            </a:r>
            <a:r>
              <a:rPr lang="en-US" altLang="en-US" dirty="0" err="1"/>
              <a:t>Mallen</a:t>
            </a:r>
            <a:r>
              <a:rPr lang="en-US" altLang="en-US" dirty="0"/>
              <a:t> (2011) expanded upon these three categories and stated that if an organisation is at the </a:t>
            </a:r>
            <a:r>
              <a:rPr lang="en-US" altLang="en-US" i="1" dirty="0"/>
              <a:t>detrimental paradigm </a:t>
            </a:r>
            <a:r>
              <a:rPr lang="en-US" altLang="en-US" dirty="0"/>
              <a:t>then they have shown a disregard for the safeguarding of the natural environment and can be rated as being harmful with respect to sustainability.  </a:t>
            </a:r>
            <a:endParaRPr lang="en-GB" altLang="en-US" dirty="0"/>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D3634F7E-2D2E-4B9D-80F7-9D1226C6438C}"/>
              </a:ext>
            </a:extLst>
          </p:cNvPr>
          <p:cNvSpPr>
            <a:spLocks noGrp="1" noChangeArrowheads="1"/>
          </p:cNvSpPr>
          <p:nvPr>
            <p:ph type="title"/>
          </p:nvPr>
        </p:nvSpPr>
        <p:spPr/>
        <p:txBody>
          <a:bodyPr>
            <a:normAutofit/>
          </a:bodyPr>
          <a:lstStyle/>
          <a:p>
            <a:pPr eaLnBrk="1" hangingPunct="1"/>
            <a:r>
              <a:rPr lang="en-US" altLang="en-US" dirty="0"/>
              <a:t>1	</a:t>
            </a:r>
            <a:r>
              <a:rPr lang="en-US" altLang="en-US" b="1" dirty="0"/>
              <a:t>The corporate environmental management (CEM) model (Continued</a:t>
            </a:r>
            <a:r>
              <a:rPr lang="en-US" altLang="en-US" dirty="0"/>
              <a:t>)</a:t>
            </a:r>
          </a:p>
        </p:txBody>
      </p:sp>
      <p:sp>
        <p:nvSpPr>
          <p:cNvPr id="18435" name="Rectangle 3">
            <a:extLst>
              <a:ext uri="{FF2B5EF4-FFF2-40B4-BE49-F238E27FC236}">
                <a16:creationId xmlns:a16="http://schemas.microsoft.com/office/drawing/2014/main" id="{CFD67D57-ADED-433C-9DC3-2BB49576E3FB}"/>
              </a:ext>
            </a:extLst>
          </p:cNvPr>
          <p:cNvSpPr>
            <a:spLocks noGrp="1" noChangeArrowheads="1"/>
          </p:cNvSpPr>
          <p:nvPr>
            <p:ph idx="1"/>
          </p:nvPr>
        </p:nvSpPr>
        <p:spPr/>
        <p:txBody>
          <a:bodyPr>
            <a:normAutofit fontScale="92500" lnSpcReduction="10000"/>
          </a:bodyPr>
          <a:lstStyle/>
          <a:p>
            <a:pPr marL="0" indent="0">
              <a:buNone/>
              <a:defRPr/>
            </a:pPr>
            <a:r>
              <a:rPr lang="en-US" sz="2000"/>
              <a:t>When deciding concerning which paradigm an organisation is at with respect to sustainability, </a:t>
            </a:r>
            <a:r>
              <a:rPr lang="en-US" sz="2000" err="1"/>
              <a:t>Raufflet</a:t>
            </a:r>
            <a:r>
              <a:rPr lang="en-US" sz="2000"/>
              <a:t> suggested the use of five questions that can be asked.  </a:t>
            </a:r>
          </a:p>
          <a:p>
            <a:pPr marL="325438" indent="-325438">
              <a:buFontTx/>
              <a:buAutoNum type="arabicPeriod"/>
              <a:defRPr/>
            </a:pPr>
            <a:r>
              <a:rPr lang="en-US" sz="2000"/>
              <a:t>How does the organisation frame the sustainability issue in their correspondence or communications – does it meet the incremental, adaptive, radical or detrimental paradigms? </a:t>
            </a:r>
            <a:endParaRPr lang="en-GB" sz="2000"/>
          </a:p>
          <a:p>
            <a:pPr marL="325438" indent="-325438">
              <a:buFontTx/>
              <a:buAutoNum type="arabicPeriod"/>
              <a:defRPr/>
            </a:pPr>
            <a:r>
              <a:rPr lang="en-US" sz="2000"/>
              <a:t>What are the organisational assumptions used in their sustainability actions – do they meet the incremental, adaptive, radical or detrimental paradigms? </a:t>
            </a:r>
          </a:p>
          <a:p>
            <a:pPr marL="325438" indent="-325438">
              <a:buFontTx/>
              <a:buAutoNum type="arabicPeriod"/>
              <a:defRPr/>
            </a:pPr>
            <a:r>
              <a:rPr lang="en-GB" sz="2000"/>
              <a:t>What are the sustainability expectations that result from the assumptions – which paradigm do they fall within?</a:t>
            </a:r>
          </a:p>
          <a:p>
            <a:pPr marL="325438" indent="-325438">
              <a:buFontTx/>
              <a:buAutoNum type="arabicPeriod"/>
              <a:defRPr/>
            </a:pPr>
            <a:r>
              <a:rPr lang="en-GB" sz="2000"/>
              <a:t>Does the organisation consider the natural environment as a source of supplies, as a dumping ground or as an overall living habitat?  </a:t>
            </a:r>
          </a:p>
          <a:p>
            <a:pPr marL="325438" indent="-325438">
              <a:buFontTx/>
              <a:buAutoNum type="arabicPeriod"/>
              <a:defRPr/>
            </a:pPr>
            <a:r>
              <a:rPr lang="en-GB" sz="2000"/>
              <a:t>What organisational examples can be found that illustrate the incremental, adaptive, radical or detrimental paradigms? </a:t>
            </a:r>
          </a:p>
          <a:p>
            <a:pPr marL="325438" indent="-325438">
              <a:buFontTx/>
              <a:buAutoNum type="arabicPeriod"/>
              <a:defRPr/>
            </a:pPr>
            <a:endParaRPr lang="en-GB" sz="2000"/>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95AA7CB1-B1FA-4323-8053-E1FC804D58F3}"/>
              </a:ext>
            </a:extLst>
          </p:cNvPr>
          <p:cNvSpPr>
            <a:spLocks noGrp="1" noChangeArrowheads="1"/>
          </p:cNvSpPr>
          <p:nvPr>
            <p:ph type="title"/>
          </p:nvPr>
        </p:nvSpPr>
        <p:spPr/>
        <p:txBody>
          <a:bodyPr>
            <a:normAutofit/>
          </a:bodyPr>
          <a:lstStyle/>
          <a:p>
            <a:pPr eaLnBrk="1" hangingPunct="1"/>
            <a:r>
              <a:rPr lang="en-US" altLang="en-US"/>
              <a:t>2	The triple bottom line (TBL)</a:t>
            </a:r>
          </a:p>
        </p:txBody>
      </p:sp>
      <p:sp>
        <p:nvSpPr>
          <p:cNvPr id="20483" name="Rectangle 3">
            <a:extLst>
              <a:ext uri="{FF2B5EF4-FFF2-40B4-BE49-F238E27FC236}">
                <a16:creationId xmlns:a16="http://schemas.microsoft.com/office/drawing/2014/main" id="{30D1F034-065E-41ED-96E0-4B1802FE0499}"/>
              </a:ext>
            </a:extLst>
          </p:cNvPr>
          <p:cNvSpPr>
            <a:spLocks noGrp="1" noChangeArrowheads="1"/>
          </p:cNvSpPr>
          <p:nvPr>
            <p:ph idx="1"/>
          </p:nvPr>
        </p:nvSpPr>
        <p:spPr>
          <a:xfrm>
            <a:off x="838200" y="1825625"/>
            <a:ext cx="5393361" cy="4351338"/>
          </a:xfrm>
        </p:spPr>
        <p:txBody>
          <a:bodyPr>
            <a:normAutofit/>
          </a:bodyPr>
          <a:lstStyle/>
          <a:p>
            <a:pPr marL="0" indent="0">
              <a:buNone/>
            </a:pPr>
            <a:r>
              <a:rPr lang="en-US" altLang="en-US" sz="2600" dirty="0"/>
              <a:t>In business, the ‘bottom line’ has long been regarded as the </a:t>
            </a:r>
            <a:r>
              <a:rPr lang="en-US" altLang="en-US" sz="2600" b="1" dirty="0"/>
              <a:t>litmus test </a:t>
            </a:r>
            <a:r>
              <a:rPr lang="en-US" altLang="en-US" sz="2600" dirty="0"/>
              <a:t>for </a:t>
            </a:r>
            <a:r>
              <a:rPr lang="en-US" altLang="en-US" sz="2600" dirty="0" err="1"/>
              <a:t>organisational</a:t>
            </a:r>
            <a:r>
              <a:rPr lang="en-US" altLang="en-US" sz="2600" dirty="0"/>
              <a:t> success or failure.  </a:t>
            </a:r>
          </a:p>
          <a:p>
            <a:pPr marL="0" indent="0">
              <a:buNone/>
            </a:pPr>
            <a:r>
              <a:rPr lang="en-US" altLang="en-US" sz="2600" i="1" dirty="0"/>
              <a:t>‘What’s the bottom line?</a:t>
            </a:r>
            <a:r>
              <a:rPr lang="en-US" altLang="en-US" sz="2600" dirty="0"/>
              <a:t>’ asks management to communicate whether </a:t>
            </a:r>
            <a:r>
              <a:rPr lang="en-US" altLang="en-US" sz="2600" dirty="0" err="1"/>
              <a:t>organisational</a:t>
            </a:r>
            <a:r>
              <a:rPr lang="en-US" altLang="en-US" sz="2600" dirty="0"/>
              <a:t> efforts have succeeded in producing an excess of revenues over expenses on the Income Statement.  </a:t>
            </a:r>
          </a:p>
          <a:p>
            <a:pPr marL="0" indent="0">
              <a:buNone/>
            </a:pPr>
            <a:r>
              <a:rPr lang="en-US" altLang="en-US" sz="2600" dirty="0"/>
              <a:t>It is a </a:t>
            </a:r>
            <a:r>
              <a:rPr lang="en-US" altLang="en-US" sz="2600" b="1" dirty="0"/>
              <a:t>financially motivated metric</a:t>
            </a:r>
            <a:r>
              <a:rPr lang="en-US" altLang="en-US" sz="2600" dirty="0"/>
              <a:t>.  </a:t>
            </a:r>
            <a:endParaRPr lang="en-GB" altLang="en-US" sz="2600" dirty="0"/>
          </a:p>
        </p:txBody>
      </p:sp>
      <p:pic>
        <p:nvPicPr>
          <p:cNvPr id="3" name="Picture 2" descr="A pile of paper money&#10;&#10;Description automatically generated with low confidence">
            <a:extLst>
              <a:ext uri="{FF2B5EF4-FFF2-40B4-BE49-F238E27FC236}">
                <a16:creationId xmlns:a16="http://schemas.microsoft.com/office/drawing/2014/main" id="{48449E54-D9A2-CC47-BCD6-AB30DA75BEF6}"/>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8579" r="14670" b="-1"/>
          <a:stretch/>
        </p:blipFill>
        <p:spPr>
          <a:xfrm>
            <a:off x="6848918" y="1771078"/>
            <a:ext cx="4504881" cy="450488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4523296F-FBE6-454B-BE63-33ACC8EE2C9E}"/>
              </a:ext>
            </a:extLst>
          </p:cNvPr>
          <p:cNvSpPr>
            <a:spLocks noGrp="1" noChangeArrowheads="1"/>
          </p:cNvSpPr>
          <p:nvPr>
            <p:ph type="title"/>
          </p:nvPr>
        </p:nvSpPr>
        <p:spPr/>
        <p:txBody>
          <a:bodyPr>
            <a:normAutofit/>
          </a:bodyPr>
          <a:lstStyle/>
          <a:p>
            <a:pPr eaLnBrk="1" hangingPunct="1"/>
            <a:r>
              <a:rPr lang="en-US" altLang="en-US" dirty="0"/>
              <a:t>2	</a:t>
            </a:r>
            <a:r>
              <a:rPr lang="en-US" altLang="en-US" b="1" dirty="0"/>
              <a:t>The triple bottom line (TBL) (Continued)</a:t>
            </a:r>
          </a:p>
        </p:txBody>
      </p:sp>
      <p:sp>
        <p:nvSpPr>
          <p:cNvPr id="21507" name="Rectangle 3">
            <a:extLst>
              <a:ext uri="{FF2B5EF4-FFF2-40B4-BE49-F238E27FC236}">
                <a16:creationId xmlns:a16="http://schemas.microsoft.com/office/drawing/2014/main" id="{AB985A15-F193-45BF-9B61-1AFBF0FA82EE}"/>
              </a:ext>
            </a:extLst>
          </p:cNvPr>
          <p:cNvSpPr>
            <a:spLocks noGrp="1" noChangeArrowheads="1"/>
          </p:cNvSpPr>
          <p:nvPr>
            <p:ph idx="1"/>
          </p:nvPr>
        </p:nvSpPr>
        <p:spPr/>
        <p:txBody>
          <a:bodyPr>
            <a:normAutofit lnSpcReduction="10000"/>
          </a:bodyPr>
          <a:lstStyle/>
          <a:p>
            <a:pPr marL="0" indent="0">
              <a:buNone/>
            </a:pPr>
            <a:r>
              <a:rPr lang="en-US" altLang="en-US" dirty="0"/>
              <a:t>The triple bottom line (TBL) adapts and expands upon this financial metric to </a:t>
            </a:r>
            <a:r>
              <a:rPr lang="en-US" altLang="en-US" b="1" dirty="0"/>
              <a:t>include social and environmental measures </a:t>
            </a:r>
            <a:r>
              <a:rPr lang="en-US" altLang="en-US" dirty="0"/>
              <a:t>in the analysis framework creating ‘a new measurement of corporate performance’ (McDonough and </a:t>
            </a:r>
            <a:r>
              <a:rPr lang="en-US" altLang="en-US" dirty="0" err="1"/>
              <a:t>Braungart</a:t>
            </a:r>
            <a:r>
              <a:rPr lang="en-US" altLang="en-US" dirty="0"/>
              <a:t>, 2002: 251).  </a:t>
            </a:r>
          </a:p>
          <a:p>
            <a:pPr marL="0" indent="0">
              <a:buNone/>
            </a:pPr>
            <a:r>
              <a:rPr lang="en-US" altLang="en-US" dirty="0"/>
              <a:t>Essentially, the TBL prescribes that organisations must recognise and manage all the costs associated with its activities including </a:t>
            </a:r>
            <a:r>
              <a:rPr lang="en-US" altLang="en-US" b="1" dirty="0"/>
              <a:t>social, environmental and financial.  </a:t>
            </a:r>
          </a:p>
          <a:p>
            <a:pPr marL="0" indent="0">
              <a:buNone/>
            </a:pPr>
            <a:r>
              <a:rPr lang="en-US" altLang="en-US" dirty="0"/>
              <a:t>the TBL encourages organisations to track and account for 3 P’s: people, the planet and profits.</a:t>
            </a:r>
            <a:endParaRPr lang="en-GB" altLang="en-US" dirty="0"/>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6E6A23-F99B-C55D-1374-D93D6B28F49E}"/>
              </a:ext>
            </a:extLst>
          </p:cNvPr>
          <p:cNvSpPr>
            <a:spLocks noGrp="1"/>
          </p:cNvSpPr>
          <p:nvPr>
            <p:ph type="title"/>
          </p:nvPr>
        </p:nvSpPr>
        <p:spPr>
          <a:xfrm>
            <a:off x="4523362" y="165168"/>
            <a:ext cx="5458838" cy="1325563"/>
          </a:xfrm>
        </p:spPr>
        <p:txBody>
          <a:bodyPr>
            <a:normAutofit/>
          </a:bodyPr>
          <a:lstStyle/>
          <a:p>
            <a:r>
              <a:rPr lang="en-GB" dirty="0"/>
              <a:t>Case studies</a:t>
            </a:r>
          </a:p>
        </p:txBody>
      </p:sp>
      <p:sp>
        <p:nvSpPr>
          <p:cNvPr id="3" name="Content Placeholder 2">
            <a:extLst>
              <a:ext uri="{FF2B5EF4-FFF2-40B4-BE49-F238E27FC236}">
                <a16:creationId xmlns:a16="http://schemas.microsoft.com/office/drawing/2014/main" id="{4E546246-F013-FFA5-C3E8-7EF8909B8625}"/>
              </a:ext>
            </a:extLst>
          </p:cNvPr>
          <p:cNvSpPr>
            <a:spLocks noGrp="1"/>
          </p:cNvSpPr>
          <p:nvPr>
            <p:ph idx="1"/>
          </p:nvPr>
        </p:nvSpPr>
        <p:spPr>
          <a:xfrm>
            <a:off x="4857750" y="1984443"/>
            <a:ext cx="6496050" cy="4192520"/>
          </a:xfrm>
        </p:spPr>
        <p:txBody>
          <a:bodyPr>
            <a:normAutofit lnSpcReduction="10000"/>
          </a:bodyPr>
          <a:lstStyle/>
          <a:p>
            <a:r>
              <a:rPr lang="en-GB" sz="2400" dirty="0">
                <a:hlinkClick r:id="rId2"/>
              </a:rPr>
              <a:t>https://inhabitat.com/london-2012-the-greenest-olympic-games-in-history/london-2012-olympics-2/</a:t>
            </a:r>
            <a:endParaRPr lang="en-GB" sz="2400" dirty="0"/>
          </a:p>
          <a:p>
            <a:r>
              <a:rPr lang="en-GB" sz="2400" dirty="0">
                <a:hlinkClick r:id="rId3"/>
              </a:rPr>
              <a:t>https://olympics.com/ioc/news/london-2012-s-sustainability-legacy-lives-on</a:t>
            </a:r>
            <a:endParaRPr lang="en-GB" sz="2400" dirty="0"/>
          </a:p>
          <a:p>
            <a:endParaRPr lang="en-GB" sz="2400" dirty="0"/>
          </a:p>
          <a:p>
            <a:r>
              <a:rPr lang="en-GB" sz="2400" dirty="0"/>
              <a:t>The Partnership Platform is a global registry of voluntary commitments and multi-stakeholder partnerships made by stakeholders in support of the implementation of the Sustainable Development Goals (SDGs), </a:t>
            </a:r>
          </a:p>
          <a:p>
            <a:r>
              <a:rPr lang="en-GB" sz="2400" dirty="0">
                <a:hlinkClick r:id="rId4"/>
              </a:rPr>
              <a:t>https://sdgs.un.org/partnerships</a:t>
            </a:r>
            <a:endParaRPr lang="en-GB" sz="2400" dirty="0"/>
          </a:p>
          <a:p>
            <a:endParaRPr lang="en-GB" sz="2400" dirty="0"/>
          </a:p>
          <a:p>
            <a:endParaRPr lang="en-GB" sz="2400" dirty="0"/>
          </a:p>
        </p:txBody>
      </p:sp>
      <p:pic>
        <p:nvPicPr>
          <p:cNvPr id="5" name="Picture 4">
            <a:extLst>
              <a:ext uri="{FF2B5EF4-FFF2-40B4-BE49-F238E27FC236}">
                <a16:creationId xmlns:a16="http://schemas.microsoft.com/office/drawing/2014/main" id="{A3A023D5-8A97-40F9-F3C0-BC7AFDE2FF7D}"/>
              </a:ext>
            </a:extLst>
          </p:cNvPr>
          <p:cNvPicPr>
            <a:picLocks noChangeAspect="1"/>
          </p:cNvPicPr>
          <p:nvPr/>
        </p:nvPicPr>
        <p:blipFill>
          <a:blip r:embed="rId5"/>
          <a:stretch>
            <a:fillRect/>
          </a:stretch>
        </p:blipFill>
        <p:spPr>
          <a:xfrm>
            <a:off x="338470" y="2065919"/>
            <a:ext cx="3866897" cy="2726162"/>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Tree>
    <p:extLst>
      <p:ext uri="{BB962C8B-B14F-4D97-AF65-F5344CB8AC3E}">
        <p14:creationId xmlns:p14="http://schemas.microsoft.com/office/powerpoint/2010/main" val="63547863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B43F5-9A34-1314-80ED-9C71F38BD96F}"/>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9DC0E1B5-1422-2692-357E-598B7CE837FA}"/>
              </a:ext>
            </a:extLst>
          </p:cNvPr>
          <p:cNvSpPr>
            <a:spLocks noGrp="1"/>
          </p:cNvSpPr>
          <p:nvPr>
            <p:ph idx="1"/>
          </p:nvPr>
        </p:nvSpPr>
        <p:spPr/>
        <p:txBody>
          <a:bodyPr/>
          <a:lstStyle/>
          <a:p>
            <a:r>
              <a:rPr lang="en-GB" dirty="0" err="1"/>
              <a:t>Bladen</a:t>
            </a:r>
            <a:r>
              <a:rPr lang="en-GB" dirty="0"/>
              <a:t>, C., </a:t>
            </a:r>
            <a:r>
              <a:rPr lang="en-GB" dirty="0" err="1"/>
              <a:t>Kennell</a:t>
            </a:r>
            <a:r>
              <a:rPr lang="en-GB" dirty="0"/>
              <a:t>, J. and </a:t>
            </a:r>
            <a:r>
              <a:rPr lang="en-GB" dirty="0" err="1"/>
              <a:t>Absom</a:t>
            </a:r>
            <a:r>
              <a:rPr lang="en-GB" dirty="0"/>
              <a:t>, E. (2012) Events management: An introduction. London: Routledge. </a:t>
            </a:r>
          </a:p>
          <a:p>
            <a:r>
              <a:rPr lang="en-GB" dirty="0"/>
              <a:t>GEO4 report un 2007 (2007) Scribd. Scribd. </a:t>
            </a:r>
            <a:r>
              <a:rPr lang="en-GB"/>
              <a:t>Available at: https://www.scribd.com/document/427655/Geo4-Report-UN-2007 (Accessed: October 29, 2022). </a:t>
            </a:r>
            <a:endParaRPr lang="en-GB" dirty="0"/>
          </a:p>
        </p:txBody>
      </p:sp>
    </p:spTree>
    <p:extLst>
      <p:ext uri="{BB962C8B-B14F-4D97-AF65-F5344CB8AC3E}">
        <p14:creationId xmlns:p14="http://schemas.microsoft.com/office/powerpoint/2010/main" val="1065930081"/>
      </p:ext>
    </p:extLst>
  </p:cSld>
  <p:clrMapOvr>
    <a:masterClrMapping/>
  </p:clrMapOvr>
</p:sld>
</file>

<file path=ppt/theme/theme1.xml><?xml version="1.0" encoding="utf-8"?>
<a:theme xmlns:a="http://schemas.openxmlformats.org/drawingml/2006/main" name="Theme1">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498064A0-E616-447C-9579-DC13241DC401}" vid="{BC3CF857-6F1D-478F-A928-B9D8215FC413}"/>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emplate>
  <TotalTime>0</TotalTime>
  <Words>5377</Words>
  <Application>Microsoft Office PowerPoint</Application>
  <PresentationFormat>Widescreen</PresentationFormat>
  <Paragraphs>414</Paragraphs>
  <Slides>65</Slides>
  <Notes>6</Notes>
  <HiddenSlides>0</HiddenSlides>
  <MMClips>2</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65</vt:i4>
      </vt:variant>
    </vt:vector>
  </HeadingPairs>
  <TitlesOfParts>
    <vt:vector size="75" baseType="lpstr">
      <vt:lpstr>Google Sans</vt:lpstr>
      <vt:lpstr>Helvetica Neue</vt:lpstr>
      <vt:lpstr>Arial</vt:lpstr>
      <vt:lpstr>Calibri</vt:lpstr>
      <vt:lpstr>Calibri Light</vt:lpstr>
      <vt:lpstr>Roboto</vt:lpstr>
      <vt:lpstr>Wingdings 3</vt:lpstr>
      <vt:lpstr>Theme1</vt:lpstr>
      <vt:lpstr>Accessible 2</vt:lpstr>
      <vt:lpstr>Sub Title 1</vt:lpstr>
      <vt:lpstr>Festivals Conventions and Events </vt:lpstr>
      <vt:lpstr>Session objectives </vt:lpstr>
      <vt:lpstr>Risks</vt:lpstr>
      <vt:lpstr>Addressing Risks: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Festival Example: Glastonbury Festival (UK) </vt:lpstr>
      <vt:lpstr>PowerPoint Presentation</vt:lpstr>
      <vt:lpstr>Global Event Example: Olympic Games (Tokyo 2020) </vt:lpstr>
      <vt:lpstr>PowerPoint Presentation</vt:lpstr>
      <vt:lpstr>Convention Example: CES (Consumer Electronics Show, Las Vegas) </vt:lpstr>
      <vt:lpstr>PowerPoint Presentation</vt:lpstr>
      <vt:lpstr>The strategic planning process and event organisation</vt:lpstr>
      <vt:lpstr>PowerPoint Presentation</vt:lpstr>
      <vt:lpstr>PowerPoint Presentation</vt:lpstr>
      <vt:lpstr>What is strategic planning?</vt:lpstr>
      <vt:lpstr>The strategic planning process and event organisation</vt:lpstr>
      <vt:lpstr>The strategic planning process and event organisation</vt:lpstr>
      <vt:lpstr>Simple structure ….. </vt:lpstr>
      <vt:lpstr>PowerPoint Presentation</vt:lpstr>
      <vt:lpstr>2006 Melbourne Commonwealth Games organisational structure</vt:lpstr>
      <vt:lpstr>Structure of an event management team</vt:lpstr>
      <vt:lpstr>A network structure</vt:lpstr>
      <vt:lpstr>The strategic planning process and event organisation</vt:lpstr>
      <vt:lpstr>Examples...  </vt:lpstr>
      <vt:lpstr>SMART Objectives</vt:lpstr>
      <vt:lpstr>Provide an Engaging Visitor Experience </vt:lpstr>
      <vt:lpstr>Apply Branding and Theming Consistently </vt:lpstr>
      <vt:lpstr>The strategic planning process and event organisation</vt:lpstr>
      <vt:lpstr>Situation Analysis</vt:lpstr>
      <vt:lpstr>Situational analysis 5 ‘C’s</vt:lpstr>
      <vt:lpstr>Analysis </vt:lpstr>
      <vt:lpstr>Situation analysis</vt:lpstr>
      <vt:lpstr>World Skills event </vt:lpstr>
      <vt:lpstr>Situation Analysis – Where are we now? </vt:lpstr>
      <vt:lpstr>The strategic planning process and event organisation</vt:lpstr>
      <vt:lpstr>Strategic planning for existing events</vt:lpstr>
      <vt:lpstr>Summary</vt:lpstr>
      <vt:lpstr>Defining sustainability  for event management (Continued)</vt:lpstr>
      <vt:lpstr>Defining sustainability  for event management (Continued)</vt:lpstr>
      <vt:lpstr>Defining sustainability  for event management (Continued)</vt:lpstr>
      <vt:lpstr>Resource-based theory and  sustainability in events management </vt:lpstr>
      <vt:lpstr>Behavioural-based theory and sustainability in event management</vt:lpstr>
      <vt:lpstr>Sustainable citizenship  in event management </vt:lpstr>
      <vt:lpstr>Sustainable citizenship in event management (Continued)</vt:lpstr>
      <vt:lpstr>Key aspects of ISO 20121</vt:lpstr>
      <vt:lpstr>COP26 - HOME - UN Climate Change Conference (COP26) at the SEC – Glasgow 2021 (ukcop26.org) </vt:lpstr>
      <vt:lpstr>Sustainable development goals </vt:lpstr>
      <vt:lpstr>Engaging the global event sector in the UN SDGs </vt:lpstr>
      <vt:lpstr>How to imagine the future of an event industry accelerating the SDGs and building the future of how human connection happens </vt:lpstr>
      <vt:lpstr>THE EXHIBITION INDUSTRY AND SDG’s</vt:lpstr>
      <vt:lpstr>https://www.mci-group.com/news-and-insights/news/global/the-exhibition-industry-and-un-sdgs </vt:lpstr>
      <vt:lpstr>Understanding of ISO20121 the Sustainable Events Management System (SEMS).</vt:lpstr>
      <vt:lpstr>Traditional ways of Measuring sustainability</vt:lpstr>
      <vt:lpstr>1 The corporate environmental management (CEM) model  </vt:lpstr>
      <vt:lpstr>1 The corporate environmental management (CEM) model (Continued)</vt:lpstr>
      <vt:lpstr>2 The triple bottom line (TBL)</vt:lpstr>
      <vt:lpstr>2 The triple bottom line (TBL) (Continued)</vt:lpstr>
      <vt:lpstr>Case studies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Sustainability</dc:title>
  <dc:creator>Helen Evans</dc:creator>
  <cp:lastModifiedBy>Deborah Jenkins</cp:lastModifiedBy>
  <cp:revision>11</cp:revision>
  <dcterms:created xsi:type="dcterms:W3CDTF">2020-10-21T16:32:28Z</dcterms:created>
  <dcterms:modified xsi:type="dcterms:W3CDTF">2025-10-29T15:17:14Z</dcterms:modified>
</cp:coreProperties>
</file>