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82" r:id="rId3"/>
    <p:sldId id="257" r:id="rId4"/>
    <p:sldId id="258" r:id="rId5"/>
    <p:sldId id="259" r:id="rId6"/>
    <p:sldId id="260" r:id="rId7"/>
    <p:sldId id="261" r:id="rId8"/>
    <p:sldId id="274" r:id="rId9"/>
    <p:sldId id="275" r:id="rId10"/>
    <p:sldId id="276" r:id="rId11"/>
    <p:sldId id="277" r:id="rId12"/>
    <p:sldId id="262" r:id="rId13"/>
    <p:sldId id="278" r:id="rId14"/>
    <p:sldId id="279" r:id="rId15"/>
    <p:sldId id="280" r:id="rId16"/>
    <p:sldId id="281" r:id="rId17"/>
    <p:sldId id="265" r:id="rId18"/>
  </p:sldIdLst>
  <p:sldSz cx="18288000" cy="10287000"/>
  <p:notesSz cx="6858000" cy="9144000"/>
  <p:embeddedFontLst>
    <p:embeddedFont>
      <p:font typeface="ADLaM Display" panose="02010000000000000000" pitchFamily="2" charset="0"/>
      <p:regular r:id="rId20"/>
    </p:embeddedFont>
    <p:embeddedFont>
      <p:font typeface="Droid Serif Italics" panose="020B0604020202020204" charset="0"/>
      <p:regular r:id="rId21"/>
    </p:embeddedFont>
    <p:embeddedFont>
      <p:font typeface="Gloucester MT Extra Condensed" panose="02030808020601010101" pitchFamily="18"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9F7E3-8509-43FD-9579-E6BAF59971D0}" v="48" dt="2025-10-26T12:20:29.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6667" autoAdjust="0"/>
  </p:normalViewPr>
  <p:slideViewPr>
    <p:cSldViewPr>
      <p:cViewPr varScale="1">
        <p:scale>
          <a:sx n="37" d="100"/>
          <a:sy n="37" d="100"/>
        </p:scale>
        <p:origin x="1714"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Narcisa Sava" userId="8dbe5601bb774bd1" providerId="LiveId" clId="{03CA250F-98CC-4490-BBF5-0B54BF092E67}"/>
    <pc:docChg chg="modSld">
      <pc:chgData name="Mihaela Narcisa Sava" userId="8dbe5601bb774bd1" providerId="LiveId" clId="{03CA250F-98CC-4490-BBF5-0B54BF092E67}" dt="2025-10-26T12:20:29.549" v="204"/>
      <pc:docMkLst>
        <pc:docMk/>
      </pc:docMkLst>
      <pc:sldChg chg="addSp delSp modSp mod modTransition modAnim">
        <pc:chgData name="Mihaela Narcisa Sava" userId="8dbe5601bb774bd1" providerId="LiveId" clId="{03CA250F-98CC-4490-BBF5-0B54BF092E67}" dt="2025-10-26T11:31:42.842" v="147"/>
        <pc:sldMkLst>
          <pc:docMk/>
          <pc:sldMk cId="0" sldId="256"/>
        </pc:sldMkLst>
        <pc:spChg chg="mod">
          <ac:chgData name="Mihaela Narcisa Sava" userId="8dbe5601bb774bd1" providerId="LiveId" clId="{03CA250F-98CC-4490-BBF5-0B54BF092E67}" dt="2025-10-26T11:21:49.738" v="140" actId="20577"/>
          <ac:spMkLst>
            <pc:docMk/>
            <pc:sldMk cId="0" sldId="256"/>
            <ac:spMk id="12" creationId="{F19EEA8E-F323-906E-0302-C5FE2761B188}"/>
          </ac:spMkLst>
        </pc:spChg>
        <pc:picChg chg="add del mod">
          <ac:chgData name="Mihaela Narcisa Sava" userId="8dbe5601bb774bd1" providerId="LiveId" clId="{03CA250F-98CC-4490-BBF5-0B54BF092E67}" dt="2025-10-26T11:30:37.167" v="143"/>
          <ac:picMkLst>
            <pc:docMk/>
            <pc:sldMk cId="0" sldId="256"/>
            <ac:picMk id="11" creationId="{291828BA-A43F-2179-BF36-C2409BFE3FE7}"/>
          </ac:picMkLst>
        </pc:picChg>
        <pc:picChg chg="add del mod ord">
          <ac:chgData name="Mihaela Narcisa Sava" userId="8dbe5601bb774bd1" providerId="LiveId" clId="{03CA250F-98CC-4490-BBF5-0B54BF092E67}" dt="2025-10-26T11:31:10.740" v="144"/>
          <ac:picMkLst>
            <pc:docMk/>
            <pc:sldMk cId="0" sldId="256"/>
            <ac:picMk id="16" creationId="{CCC9F2D9-4F4E-EFD7-2629-4B5505B2B27A}"/>
          </ac:picMkLst>
        </pc:picChg>
        <pc:picChg chg="add del mod">
          <ac:chgData name="Mihaela Narcisa Sava" userId="8dbe5601bb774bd1" providerId="LiveId" clId="{03CA250F-98CC-4490-BBF5-0B54BF092E67}" dt="2025-10-26T11:31:13.581" v="146"/>
          <ac:picMkLst>
            <pc:docMk/>
            <pc:sldMk cId="0" sldId="256"/>
            <ac:picMk id="17" creationId="{E8ED2EF6-E6F3-A982-0EC6-A9FD4E74B813}"/>
          </ac:picMkLst>
        </pc:picChg>
        <pc:picChg chg="add del mod ord">
          <ac:chgData name="Mihaela Narcisa Sava" userId="8dbe5601bb774bd1" providerId="LiveId" clId="{03CA250F-98CC-4490-BBF5-0B54BF092E67}" dt="2025-10-26T11:31:42.842" v="147"/>
          <ac:picMkLst>
            <pc:docMk/>
            <pc:sldMk cId="0" sldId="256"/>
            <ac:picMk id="20" creationId="{714F3C3C-A61C-35A1-707B-AB3197FB79B4}"/>
          </ac:picMkLst>
        </pc:picChg>
        <pc:picChg chg="add mod">
          <ac:chgData name="Mihaela Narcisa Sava" userId="8dbe5601bb774bd1" providerId="LiveId" clId="{03CA250F-98CC-4490-BBF5-0B54BF092E67}" dt="2025-10-26T11:31:42.842" v="147"/>
          <ac:picMkLst>
            <pc:docMk/>
            <pc:sldMk cId="0" sldId="256"/>
            <ac:picMk id="21" creationId="{6F22E8BB-7C55-61EA-EE74-3B1BE2094B9E}"/>
          </ac:picMkLst>
        </pc:picChg>
      </pc:sldChg>
      <pc:sldChg chg="addSp delSp modSp mod modTransition modAnim">
        <pc:chgData name="Mihaela Narcisa Sava" userId="8dbe5601bb774bd1" providerId="LiveId" clId="{03CA250F-98CC-4490-BBF5-0B54BF092E67}" dt="2025-10-26T11:55:48.226" v="174"/>
        <pc:sldMkLst>
          <pc:docMk/>
          <pc:sldMk cId="0" sldId="257"/>
        </pc:sldMkLst>
        <pc:picChg chg="add del mod">
          <ac:chgData name="Mihaela Narcisa Sava" userId="8dbe5601bb774bd1" providerId="LiveId" clId="{03CA250F-98CC-4490-BBF5-0B54BF092E67}" dt="2025-10-26T11:35:21.922" v="157"/>
          <ac:picMkLst>
            <pc:docMk/>
            <pc:sldMk cId="0" sldId="257"/>
            <ac:picMk id="11" creationId="{456918BE-6CE2-40BB-A9E1-261FFE002F54}"/>
          </ac:picMkLst>
        </pc:picChg>
        <pc:picChg chg="add del mod ord">
          <ac:chgData name="Mihaela Narcisa Sava" userId="8dbe5601bb774bd1" providerId="LiveId" clId="{03CA250F-98CC-4490-BBF5-0B54BF092E67}" dt="2025-10-26T11:36:18.906" v="158"/>
          <ac:picMkLst>
            <pc:docMk/>
            <pc:sldMk cId="0" sldId="257"/>
            <ac:picMk id="17" creationId="{BD570AA3-C74D-0DC2-E84A-C94ACAF85FA3}"/>
          </ac:picMkLst>
        </pc:picChg>
        <pc:picChg chg="add del mod">
          <ac:chgData name="Mihaela Narcisa Sava" userId="8dbe5601bb774bd1" providerId="LiveId" clId="{03CA250F-98CC-4490-BBF5-0B54BF092E67}" dt="2025-10-26T11:36:21.918" v="160"/>
          <ac:picMkLst>
            <pc:docMk/>
            <pc:sldMk cId="0" sldId="257"/>
            <ac:picMk id="18" creationId="{F7C14DA4-5422-5761-B881-2970C11C2673}"/>
          </ac:picMkLst>
        </pc:picChg>
        <pc:picChg chg="add del mod ord">
          <ac:chgData name="Mihaela Narcisa Sava" userId="8dbe5601bb774bd1" providerId="LiveId" clId="{03CA250F-98CC-4490-BBF5-0B54BF092E67}" dt="2025-10-26T11:37:08.001" v="161"/>
          <ac:picMkLst>
            <pc:docMk/>
            <pc:sldMk cId="0" sldId="257"/>
            <ac:picMk id="21" creationId="{E2CF31C3-3EB4-A95F-7200-E197BE876ED9}"/>
          </ac:picMkLst>
        </pc:picChg>
        <pc:picChg chg="add del mod">
          <ac:chgData name="Mihaela Narcisa Sava" userId="8dbe5601bb774bd1" providerId="LiveId" clId="{03CA250F-98CC-4490-BBF5-0B54BF092E67}" dt="2025-10-26T11:54:18.553" v="170"/>
          <ac:picMkLst>
            <pc:docMk/>
            <pc:sldMk cId="0" sldId="257"/>
            <ac:picMk id="22" creationId="{C8F54DFA-3D37-D1F9-AB84-FE2AEBD1B0A0}"/>
          </ac:picMkLst>
        </pc:picChg>
        <pc:picChg chg="add del mod ord">
          <ac:chgData name="Mihaela Narcisa Sava" userId="8dbe5601bb774bd1" providerId="LiveId" clId="{03CA250F-98CC-4490-BBF5-0B54BF092E67}" dt="2025-10-26T11:54:48.411" v="171"/>
          <ac:picMkLst>
            <pc:docMk/>
            <pc:sldMk cId="0" sldId="257"/>
            <ac:picMk id="34" creationId="{2AC8D9B7-D76E-40CB-50DC-223C5822E5EC}"/>
          </ac:picMkLst>
        </pc:picChg>
        <pc:picChg chg="add del mod">
          <ac:chgData name="Mihaela Narcisa Sava" userId="8dbe5601bb774bd1" providerId="LiveId" clId="{03CA250F-98CC-4490-BBF5-0B54BF092E67}" dt="2025-10-26T11:54:56.623" v="173"/>
          <ac:picMkLst>
            <pc:docMk/>
            <pc:sldMk cId="0" sldId="257"/>
            <ac:picMk id="35" creationId="{1F4860AC-8EB2-F80C-E319-4045A5D51EAA}"/>
          </ac:picMkLst>
        </pc:picChg>
        <pc:picChg chg="add del mod ord">
          <ac:chgData name="Mihaela Narcisa Sava" userId="8dbe5601bb774bd1" providerId="LiveId" clId="{03CA250F-98CC-4490-BBF5-0B54BF092E67}" dt="2025-10-26T11:55:48.226" v="174"/>
          <ac:picMkLst>
            <pc:docMk/>
            <pc:sldMk cId="0" sldId="257"/>
            <ac:picMk id="38" creationId="{55313103-ED4E-D4E7-0C8A-DDB63FA2CB3A}"/>
          </ac:picMkLst>
        </pc:picChg>
        <pc:picChg chg="add mod">
          <ac:chgData name="Mihaela Narcisa Sava" userId="8dbe5601bb774bd1" providerId="LiveId" clId="{03CA250F-98CC-4490-BBF5-0B54BF092E67}" dt="2025-10-26T11:55:48.226" v="174"/>
          <ac:picMkLst>
            <pc:docMk/>
            <pc:sldMk cId="0" sldId="257"/>
            <ac:picMk id="39" creationId="{B7EE8AB6-5CDB-C433-3ECA-303B639ADE9C}"/>
          </ac:picMkLst>
        </pc:picChg>
      </pc:sldChg>
      <pc:sldChg chg="addSp delSp modSp mod modTransition modAnim">
        <pc:chgData name="Mihaela Narcisa Sava" userId="8dbe5601bb774bd1" providerId="LiveId" clId="{03CA250F-98CC-4490-BBF5-0B54BF092E67}" dt="2025-10-26T11:57:27.373" v="177"/>
        <pc:sldMkLst>
          <pc:docMk/>
          <pc:sldMk cId="0" sldId="258"/>
        </pc:sldMkLst>
        <pc:picChg chg="add del mod">
          <ac:chgData name="Mihaela Narcisa Sava" userId="8dbe5601bb774bd1" providerId="LiveId" clId="{03CA250F-98CC-4490-BBF5-0B54BF092E67}" dt="2025-10-26T11:56:20.627" v="176"/>
          <ac:picMkLst>
            <pc:docMk/>
            <pc:sldMk cId="0" sldId="258"/>
            <ac:picMk id="9" creationId="{AF9D3BA7-BF43-26F9-2F86-10DD6C9BB0F5}"/>
          </ac:picMkLst>
        </pc:picChg>
        <pc:picChg chg="add del mod ord">
          <ac:chgData name="Mihaela Narcisa Sava" userId="8dbe5601bb774bd1" providerId="LiveId" clId="{03CA250F-98CC-4490-BBF5-0B54BF092E67}" dt="2025-10-26T11:57:27.373" v="177"/>
          <ac:picMkLst>
            <pc:docMk/>
            <pc:sldMk cId="0" sldId="258"/>
            <ac:picMk id="36" creationId="{96EB838D-1AFC-FADE-F63B-C0D8653F71DA}"/>
          </ac:picMkLst>
        </pc:picChg>
        <pc:picChg chg="add mod">
          <ac:chgData name="Mihaela Narcisa Sava" userId="8dbe5601bb774bd1" providerId="LiveId" clId="{03CA250F-98CC-4490-BBF5-0B54BF092E67}" dt="2025-10-26T11:57:27.373" v="177"/>
          <ac:picMkLst>
            <pc:docMk/>
            <pc:sldMk cId="0" sldId="258"/>
            <ac:picMk id="37" creationId="{87AC5A62-61EB-92B5-EF9B-32A3368C8CFC}"/>
          </ac:picMkLst>
        </pc:picChg>
      </pc:sldChg>
      <pc:sldChg chg="addSp delSp modSp mod modTransition modAnim">
        <pc:chgData name="Mihaela Narcisa Sava" userId="8dbe5601bb774bd1" providerId="LiveId" clId="{03CA250F-98CC-4490-BBF5-0B54BF092E67}" dt="2025-10-26T12:00:51.944" v="183"/>
        <pc:sldMkLst>
          <pc:docMk/>
          <pc:sldMk cId="0" sldId="259"/>
        </pc:sldMkLst>
        <pc:picChg chg="add del mod">
          <ac:chgData name="Mihaela Narcisa Sava" userId="8dbe5601bb774bd1" providerId="LiveId" clId="{03CA250F-98CC-4490-BBF5-0B54BF092E67}" dt="2025-10-26T11:57:53.535" v="179"/>
          <ac:picMkLst>
            <pc:docMk/>
            <pc:sldMk cId="0" sldId="259"/>
            <ac:picMk id="10" creationId="{7AF01B58-932A-E928-4A3D-BD5205EA0381}"/>
          </ac:picMkLst>
        </pc:picChg>
        <pc:picChg chg="add del mod ord">
          <ac:chgData name="Mihaela Narcisa Sava" userId="8dbe5601bb774bd1" providerId="LiveId" clId="{03CA250F-98CC-4490-BBF5-0B54BF092E67}" dt="2025-10-26T11:59:09.310" v="180"/>
          <ac:picMkLst>
            <pc:docMk/>
            <pc:sldMk cId="0" sldId="259"/>
            <ac:picMk id="32" creationId="{1E390D20-CECF-2E53-5B3C-C2A895A1F934}"/>
          </ac:picMkLst>
        </pc:picChg>
        <pc:picChg chg="add del mod">
          <ac:chgData name="Mihaela Narcisa Sava" userId="8dbe5601bb774bd1" providerId="LiveId" clId="{03CA250F-98CC-4490-BBF5-0B54BF092E67}" dt="2025-10-26T11:59:14.094" v="182"/>
          <ac:picMkLst>
            <pc:docMk/>
            <pc:sldMk cId="0" sldId="259"/>
            <ac:picMk id="33" creationId="{546ADA9E-B5D1-6821-BC10-473AEABB8655}"/>
          </ac:picMkLst>
        </pc:picChg>
        <pc:picChg chg="add del mod ord">
          <ac:chgData name="Mihaela Narcisa Sava" userId="8dbe5601bb774bd1" providerId="LiveId" clId="{03CA250F-98CC-4490-BBF5-0B54BF092E67}" dt="2025-10-26T12:00:51.944" v="183"/>
          <ac:picMkLst>
            <pc:docMk/>
            <pc:sldMk cId="0" sldId="259"/>
            <ac:picMk id="36" creationId="{4D176770-FFA8-285A-5B90-FD658E7E49C6}"/>
          </ac:picMkLst>
        </pc:picChg>
        <pc:picChg chg="add mod">
          <ac:chgData name="Mihaela Narcisa Sava" userId="8dbe5601bb774bd1" providerId="LiveId" clId="{03CA250F-98CC-4490-BBF5-0B54BF092E67}" dt="2025-10-26T12:00:51.944" v="183"/>
          <ac:picMkLst>
            <pc:docMk/>
            <pc:sldMk cId="0" sldId="259"/>
            <ac:picMk id="37" creationId="{A7CBDD1F-2693-7F24-EB36-472B68788C7C}"/>
          </ac:picMkLst>
        </pc:picChg>
      </pc:sldChg>
      <pc:sldChg chg="addSp delSp modSp mod modTransition modAnim">
        <pc:chgData name="Mihaela Narcisa Sava" userId="8dbe5601bb774bd1" providerId="LiveId" clId="{03CA250F-98CC-4490-BBF5-0B54BF092E67}" dt="2025-10-26T12:03:14.686" v="186"/>
        <pc:sldMkLst>
          <pc:docMk/>
          <pc:sldMk cId="0" sldId="260"/>
        </pc:sldMkLst>
        <pc:picChg chg="add del mod">
          <ac:chgData name="Mihaela Narcisa Sava" userId="8dbe5601bb774bd1" providerId="LiveId" clId="{03CA250F-98CC-4490-BBF5-0B54BF092E67}" dt="2025-10-26T12:01:20.488" v="185"/>
          <ac:picMkLst>
            <pc:docMk/>
            <pc:sldMk cId="0" sldId="260"/>
            <ac:picMk id="8" creationId="{DACCE9BE-F219-2F3A-D9D3-72C88EF5C640}"/>
          </ac:picMkLst>
        </pc:picChg>
        <pc:picChg chg="add del mod ord">
          <ac:chgData name="Mihaela Narcisa Sava" userId="8dbe5601bb774bd1" providerId="LiveId" clId="{03CA250F-98CC-4490-BBF5-0B54BF092E67}" dt="2025-10-26T12:03:14.686" v="186"/>
          <ac:picMkLst>
            <pc:docMk/>
            <pc:sldMk cId="0" sldId="260"/>
            <ac:picMk id="31" creationId="{DC1BDE6C-9951-4231-9603-D7C5C9531D20}"/>
          </ac:picMkLst>
        </pc:picChg>
        <pc:picChg chg="add mod">
          <ac:chgData name="Mihaela Narcisa Sava" userId="8dbe5601bb774bd1" providerId="LiveId" clId="{03CA250F-98CC-4490-BBF5-0B54BF092E67}" dt="2025-10-26T12:03:14.686" v="186"/>
          <ac:picMkLst>
            <pc:docMk/>
            <pc:sldMk cId="0" sldId="260"/>
            <ac:picMk id="32" creationId="{FCA25BDD-FA1C-2837-34D8-E0EB3A44B985}"/>
          </ac:picMkLst>
        </pc:picChg>
      </pc:sldChg>
      <pc:sldChg chg="addSp delSp modSp mod modTransition modAnim">
        <pc:chgData name="Mihaela Narcisa Sava" userId="8dbe5601bb774bd1" providerId="LiveId" clId="{03CA250F-98CC-4490-BBF5-0B54BF092E67}" dt="2025-10-26T12:04:55.497" v="189"/>
        <pc:sldMkLst>
          <pc:docMk/>
          <pc:sldMk cId="0" sldId="261"/>
        </pc:sldMkLst>
        <pc:picChg chg="add del mod">
          <ac:chgData name="Mihaela Narcisa Sava" userId="8dbe5601bb774bd1" providerId="LiveId" clId="{03CA250F-98CC-4490-BBF5-0B54BF092E67}" dt="2025-10-26T11:53:04.026" v="167"/>
          <ac:picMkLst>
            <pc:docMk/>
            <pc:sldMk cId="0" sldId="261"/>
            <ac:picMk id="7" creationId="{1A54B055-C2C8-2B18-1C37-1FB26455D0E0}"/>
          </ac:picMkLst>
        </pc:picChg>
        <pc:picChg chg="add del mod ord">
          <ac:chgData name="Mihaela Narcisa Sava" userId="8dbe5601bb774bd1" providerId="LiveId" clId="{03CA250F-98CC-4490-BBF5-0B54BF092E67}" dt="2025-10-26T11:53:12.084" v="168"/>
          <ac:picMkLst>
            <pc:docMk/>
            <pc:sldMk cId="0" sldId="261"/>
            <ac:picMk id="22" creationId="{6599A43E-C339-34F0-057C-3B9167858624}"/>
          </ac:picMkLst>
        </pc:picChg>
        <pc:picChg chg="add del mod">
          <ac:chgData name="Mihaela Narcisa Sava" userId="8dbe5601bb774bd1" providerId="LiveId" clId="{03CA250F-98CC-4490-BBF5-0B54BF092E67}" dt="2025-10-26T12:03:45.893" v="188"/>
          <ac:picMkLst>
            <pc:docMk/>
            <pc:sldMk cId="0" sldId="261"/>
            <ac:picMk id="23" creationId="{F7543FB0-D143-ED0E-FC9C-355F6A767218}"/>
          </ac:picMkLst>
        </pc:picChg>
        <pc:picChg chg="add del mod ord">
          <ac:chgData name="Mihaela Narcisa Sava" userId="8dbe5601bb774bd1" providerId="LiveId" clId="{03CA250F-98CC-4490-BBF5-0B54BF092E67}" dt="2025-10-26T12:04:55.497" v="189"/>
          <ac:picMkLst>
            <pc:docMk/>
            <pc:sldMk cId="0" sldId="261"/>
            <ac:picMk id="26" creationId="{401BC5A7-FABB-B0BB-76FA-608CEAC54B85}"/>
          </ac:picMkLst>
        </pc:picChg>
        <pc:picChg chg="add mod">
          <ac:chgData name="Mihaela Narcisa Sava" userId="8dbe5601bb774bd1" providerId="LiveId" clId="{03CA250F-98CC-4490-BBF5-0B54BF092E67}" dt="2025-10-26T12:04:55.497" v="189"/>
          <ac:picMkLst>
            <pc:docMk/>
            <pc:sldMk cId="0" sldId="261"/>
            <ac:picMk id="27" creationId="{49B3267D-B00F-F518-130F-8FBD95E4B022}"/>
          </ac:picMkLst>
        </pc:picChg>
      </pc:sldChg>
      <pc:sldChg chg="addSp modSp">
        <pc:chgData name="Mihaela Narcisa Sava" userId="8dbe5601bb774bd1" providerId="LiveId" clId="{03CA250F-98CC-4490-BBF5-0B54BF092E67}" dt="2025-10-26T12:14:50.144" v="200"/>
        <pc:sldMkLst>
          <pc:docMk/>
          <pc:sldMk cId="0" sldId="262"/>
        </pc:sldMkLst>
        <pc:picChg chg="add mod">
          <ac:chgData name="Mihaela Narcisa Sava" userId="8dbe5601bb774bd1" providerId="LiveId" clId="{03CA250F-98CC-4490-BBF5-0B54BF092E67}" dt="2025-10-26T12:14:50.144" v="200"/>
          <ac:picMkLst>
            <pc:docMk/>
            <pc:sldMk cId="0" sldId="262"/>
            <ac:picMk id="11" creationId="{15D4EDDC-90FE-1F75-E5AE-E4DC2E1E862A}"/>
          </ac:picMkLst>
        </pc:picChg>
      </pc:sldChg>
      <pc:sldChg chg="addSp delSp modSp mod modTransition modAnim">
        <pc:chgData name="Mihaela Narcisa Sava" userId="8dbe5601bb774bd1" providerId="LiveId" clId="{03CA250F-98CC-4490-BBF5-0B54BF092E67}" dt="2025-10-26T12:07:17.782" v="196"/>
        <pc:sldMkLst>
          <pc:docMk/>
          <pc:sldMk cId="3096721189" sldId="274"/>
        </pc:sldMkLst>
        <pc:picChg chg="add del mod">
          <ac:chgData name="Mihaela Narcisa Sava" userId="8dbe5601bb774bd1" providerId="LiveId" clId="{03CA250F-98CC-4490-BBF5-0B54BF092E67}" dt="2025-10-26T12:05:45.152" v="192"/>
          <ac:picMkLst>
            <pc:docMk/>
            <pc:sldMk cId="3096721189" sldId="274"/>
            <ac:picMk id="22" creationId="{CF761BA7-5BA0-140D-96B0-E2C849BCD61F}"/>
          </ac:picMkLst>
        </pc:picChg>
        <pc:picChg chg="add del mod ord">
          <ac:chgData name="Mihaela Narcisa Sava" userId="8dbe5601bb774bd1" providerId="LiveId" clId="{03CA250F-98CC-4490-BBF5-0B54BF092E67}" dt="2025-10-26T12:06:05.624" v="193"/>
          <ac:picMkLst>
            <pc:docMk/>
            <pc:sldMk cId="3096721189" sldId="274"/>
            <ac:picMk id="25" creationId="{A1DBBE58-A424-266B-4FE4-3A7A3FF00B47}"/>
          </ac:picMkLst>
        </pc:picChg>
        <pc:picChg chg="add del mod">
          <ac:chgData name="Mihaela Narcisa Sava" userId="8dbe5601bb774bd1" providerId="LiveId" clId="{03CA250F-98CC-4490-BBF5-0B54BF092E67}" dt="2025-10-26T12:06:08.085" v="195"/>
          <ac:picMkLst>
            <pc:docMk/>
            <pc:sldMk cId="3096721189" sldId="274"/>
            <ac:picMk id="26" creationId="{E0EE5CA0-4DE5-925E-3EDD-92F837BA6E67}"/>
          </ac:picMkLst>
        </pc:picChg>
        <pc:picChg chg="add del mod ord">
          <ac:chgData name="Mihaela Narcisa Sava" userId="8dbe5601bb774bd1" providerId="LiveId" clId="{03CA250F-98CC-4490-BBF5-0B54BF092E67}" dt="2025-10-26T12:07:17.782" v="196"/>
          <ac:picMkLst>
            <pc:docMk/>
            <pc:sldMk cId="3096721189" sldId="274"/>
            <ac:picMk id="29" creationId="{4B79835B-A6A3-CDD7-98AD-2206F4239F6E}"/>
          </ac:picMkLst>
        </pc:picChg>
        <pc:picChg chg="add mod">
          <ac:chgData name="Mihaela Narcisa Sava" userId="8dbe5601bb774bd1" providerId="LiveId" clId="{03CA250F-98CC-4490-BBF5-0B54BF092E67}" dt="2025-10-26T12:07:17.782" v="196"/>
          <ac:picMkLst>
            <pc:docMk/>
            <pc:sldMk cId="3096721189" sldId="274"/>
            <ac:picMk id="30" creationId="{FCBCAD6B-FC60-99A6-D928-CD0528B0356F}"/>
          </ac:picMkLst>
        </pc:picChg>
      </pc:sldChg>
      <pc:sldChg chg="addSp modSp">
        <pc:chgData name="Mihaela Narcisa Sava" userId="8dbe5601bb774bd1" providerId="LiveId" clId="{03CA250F-98CC-4490-BBF5-0B54BF092E67}" dt="2025-10-26T12:09:42.544" v="197"/>
        <pc:sldMkLst>
          <pc:docMk/>
          <pc:sldMk cId="1811954250" sldId="275"/>
        </pc:sldMkLst>
        <pc:picChg chg="add mod">
          <ac:chgData name="Mihaela Narcisa Sava" userId="8dbe5601bb774bd1" providerId="LiveId" clId="{03CA250F-98CC-4490-BBF5-0B54BF092E67}" dt="2025-10-26T12:09:42.544" v="197"/>
          <ac:picMkLst>
            <pc:docMk/>
            <pc:sldMk cId="1811954250" sldId="275"/>
            <ac:picMk id="20" creationId="{3762145C-C00D-3EFF-F7B7-7455F11889A3}"/>
          </ac:picMkLst>
        </pc:picChg>
      </pc:sldChg>
      <pc:sldChg chg="addSp modSp">
        <pc:chgData name="Mihaela Narcisa Sava" userId="8dbe5601bb774bd1" providerId="LiveId" clId="{03CA250F-98CC-4490-BBF5-0B54BF092E67}" dt="2025-10-26T12:11:13.321" v="198"/>
        <pc:sldMkLst>
          <pc:docMk/>
          <pc:sldMk cId="100449862" sldId="276"/>
        </pc:sldMkLst>
        <pc:picChg chg="add mod">
          <ac:chgData name="Mihaela Narcisa Sava" userId="8dbe5601bb774bd1" providerId="LiveId" clId="{03CA250F-98CC-4490-BBF5-0B54BF092E67}" dt="2025-10-26T12:11:13.321" v="198"/>
          <ac:picMkLst>
            <pc:docMk/>
            <pc:sldMk cId="100449862" sldId="276"/>
            <ac:picMk id="15" creationId="{0196F503-9CB3-B0CF-842B-7B2169E3CB39}"/>
          </ac:picMkLst>
        </pc:picChg>
      </pc:sldChg>
      <pc:sldChg chg="addSp modSp">
        <pc:chgData name="Mihaela Narcisa Sava" userId="8dbe5601bb774bd1" providerId="LiveId" clId="{03CA250F-98CC-4490-BBF5-0B54BF092E67}" dt="2025-10-26T12:13:39.394" v="199"/>
        <pc:sldMkLst>
          <pc:docMk/>
          <pc:sldMk cId="4191154932" sldId="277"/>
        </pc:sldMkLst>
        <pc:picChg chg="add mod">
          <ac:chgData name="Mihaela Narcisa Sava" userId="8dbe5601bb774bd1" providerId="LiveId" clId="{03CA250F-98CC-4490-BBF5-0B54BF092E67}" dt="2025-10-26T12:13:39.394" v="199"/>
          <ac:picMkLst>
            <pc:docMk/>
            <pc:sldMk cId="4191154932" sldId="277"/>
            <ac:picMk id="15" creationId="{F5E5907C-DE55-F58F-F597-EAE68D2B00F4}"/>
          </ac:picMkLst>
        </pc:picChg>
      </pc:sldChg>
      <pc:sldChg chg="addSp modSp">
        <pc:chgData name="Mihaela Narcisa Sava" userId="8dbe5601bb774bd1" providerId="LiveId" clId="{03CA250F-98CC-4490-BBF5-0B54BF092E67}" dt="2025-10-26T12:16:24.602" v="201"/>
        <pc:sldMkLst>
          <pc:docMk/>
          <pc:sldMk cId="486720257" sldId="278"/>
        </pc:sldMkLst>
        <pc:picChg chg="add mod">
          <ac:chgData name="Mihaela Narcisa Sava" userId="8dbe5601bb774bd1" providerId="LiveId" clId="{03CA250F-98CC-4490-BBF5-0B54BF092E67}" dt="2025-10-26T12:16:24.602" v="201"/>
          <ac:picMkLst>
            <pc:docMk/>
            <pc:sldMk cId="486720257" sldId="278"/>
            <ac:picMk id="14" creationId="{9BBFA557-2C53-DCDB-0260-7DAD75237D3B}"/>
          </ac:picMkLst>
        </pc:picChg>
      </pc:sldChg>
      <pc:sldChg chg="addSp modSp">
        <pc:chgData name="Mihaela Narcisa Sava" userId="8dbe5601bb774bd1" providerId="LiveId" clId="{03CA250F-98CC-4490-BBF5-0B54BF092E67}" dt="2025-10-26T12:18:19.785" v="202"/>
        <pc:sldMkLst>
          <pc:docMk/>
          <pc:sldMk cId="288301365" sldId="279"/>
        </pc:sldMkLst>
        <pc:picChg chg="add mod">
          <ac:chgData name="Mihaela Narcisa Sava" userId="8dbe5601bb774bd1" providerId="LiveId" clId="{03CA250F-98CC-4490-BBF5-0B54BF092E67}" dt="2025-10-26T12:18:19.785" v="202"/>
          <ac:picMkLst>
            <pc:docMk/>
            <pc:sldMk cId="288301365" sldId="279"/>
            <ac:picMk id="13" creationId="{BEC9EB93-362B-41EF-7F86-79DE9F1FABBE}"/>
          </ac:picMkLst>
        </pc:picChg>
      </pc:sldChg>
      <pc:sldChg chg="addSp modSp">
        <pc:chgData name="Mihaela Narcisa Sava" userId="8dbe5601bb774bd1" providerId="LiveId" clId="{03CA250F-98CC-4490-BBF5-0B54BF092E67}" dt="2025-10-26T12:20:12.797" v="203"/>
        <pc:sldMkLst>
          <pc:docMk/>
          <pc:sldMk cId="3123458052" sldId="280"/>
        </pc:sldMkLst>
        <pc:picChg chg="add mod">
          <ac:chgData name="Mihaela Narcisa Sava" userId="8dbe5601bb774bd1" providerId="LiveId" clId="{03CA250F-98CC-4490-BBF5-0B54BF092E67}" dt="2025-10-26T12:20:12.797" v="203"/>
          <ac:picMkLst>
            <pc:docMk/>
            <pc:sldMk cId="3123458052" sldId="280"/>
            <ac:picMk id="11" creationId="{C44AB902-35E3-D455-F714-59D517EA822E}"/>
          </ac:picMkLst>
        </pc:picChg>
      </pc:sldChg>
      <pc:sldChg chg="addSp modSp">
        <pc:chgData name="Mihaela Narcisa Sava" userId="8dbe5601bb774bd1" providerId="LiveId" clId="{03CA250F-98CC-4490-BBF5-0B54BF092E67}" dt="2025-10-26T12:20:29.549" v="204"/>
        <pc:sldMkLst>
          <pc:docMk/>
          <pc:sldMk cId="3311403139" sldId="281"/>
        </pc:sldMkLst>
        <pc:picChg chg="add mod">
          <ac:chgData name="Mihaela Narcisa Sava" userId="8dbe5601bb774bd1" providerId="LiveId" clId="{03CA250F-98CC-4490-BBF5-0B54BF092E67}" dt="2025-10-26T12:20:29.549" v="204"/>
          <ac:picMkLst>
            <pc:docMk/>
            <pc:sldMk cId="3311403139" sldId="281"/>
            <ac:picMk id="10" creationId="{DC8703C4-F496-53A3-5C42-6CDCDF966484}"/>
          </ac:picMkLst>
        </pc:picChg>
      </pc:sldChg>
      <pc:sldChg chg="addSp delSp modSp mod modTransition modAnim">
        <pc:chgData name="Mihaela Narcisa Sava" userId="8dbe5601bb774bd1" providerId="LiveId" clId="{03CA250F-98CC-4490-BBF5-0B54BF092E67}" dt="2025-10-26T11:34:36.457" v="154"/>
        <pc:sldMkLst>
          <pc:docMk/>
          <pc:sldMk cId="2753923163" sldId="282"/>
        </pc:sldMkLst>
        <pc:picChg chg="add del mod">
          <ac:chgData name="Mihaela Narcisa Sava" userId="8dbe5601bb774bd1" providerId="LiveId" clId="{03CA250F-98CC-4490-BBF5-0B54BF092E67}" dt="2025-10-26T11:32:36.564" v="150"/>
          <ac:picMkLst>
            <pc:docMk/>
            <pc:sldMk cId="2753923163" sldId="282"/>
            <ac:picMk id="9" creationId="{3AC7E86C-3835-1DA7-5159-0A409476671F}"/>
          </ac:picMkLst>
        </pc:picChg>
        <pc:picChg chg="add del mod ord">
          <ac:chgData name="Mihaela Narcisa Sava" userId="8dbe5601bb774bd1" providerId="LiveId" clId="{03CA250F-98CC-4490-BBF5-0B54BF092E67}" dt="2025-10-26T11:32:58.104" v="151"/>
          <ac:picMkLst>
            <pc:docMk/>
            <pc:sldMk cId="2753923163" sldId="282"/>
            <ac:picMk id="12" creationId="{B037BDFB-D18B-54E8-30E9-7BEC3C40B1F6}"/>
          </ac:picMkLst>
        </pc:picChg>
        <pc:picChg chg="add del mod">
          <ac:chgData name="Mihaela Narcisa Sava" userId="8dbe5601bb774bd1" providerId="LiveId" clId="{03CA250F-98CC-4490-BBF5-0B54BF092E67}" dt="2025-10-26T11:33:33.205" v="153"/>
          <ac:picMkLst>
            <pc:docMk/>
            <pc:sldMk cId="2753923163" sldId="282"/>
            <ac:picMk id="13" creationId="{E6D456FF-32AC-E777-85CF-D7DB52EF8F6B}"/>
          </ac:picMkLst>
        </pc:picChg>
        <pc:picChg chg="add del mod ord">
          <ac:chgData name="Mihaela Narcisa Sava" userId="8dbe5601bb774bd1" providerId="LiveId" clId="{03CA250F-98CC-4490-BBF5-0B54BF092E67}" dt="2025-10-26T11:34:36.457" v="154"/>
          <ac:picMkLst>
            <pc:docMk/>
            <pc:sldMk cId="2753923163" sldId="282"/>
            <ac:picMk id="16" creationId="{4BEBFABA-0E81-82F6-DB1A-C1C132AD5AEA}"/>
          </ac:picMkLst>
        </pc:picChg>
        <pc:picChg chg="add mod">
          <ac:chgData name="Mihaela Narcisa Sava" userId="8dbe5601bb774bd1" providerId="LiveId" clId="{03CA250F-98CC-4490-BBF5-0B54BF092E67}" dt="2025-10-26T11:34:36.457" v="154"/>
          <ac:picMkLst>
            <pc:docMk/>
            <pc:sldMk cId="2753923163" sldId="282"/>
            <ac:picMk id="17" creationId="{FA4A923C-A349-97A7-F1FB-23B3333349D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15668D-D164-4736-8D0C-B809014822D6}" type="datetimeFigureOut">
              <a:rPr lang="en-IN" smtClean="0"/>
              <a:t>26-10-2025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B02E37-9ED6-4E62-A709-A6ECAA1310E5}" type="slidenum">
              <a:rPr lang="en-IN" smtClean="0"/>
              <a:t>‹#›</a:t>
            </a:fld>
            <a:endParaRPr lang="en-IN"/>
          </a:p>
        </p:txBody>
      </p:sp>
    </p:spTree>
    <p:extLst>
      <p:ext uri="{BB962C8B-B14F-4D97-AF65-F5344CB8AC3E}">
        <p14:creationId xmlns:p14="http://schemas.microsoft.com/office/powerpoint/2010/main" val="2038836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Module Title: Empowering the Older Person</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Module Code: BMHP6027</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Presentation Title: </a:t>
            </a:r>
            <a:r>
              <a:rPr lang="en-IN" sz="120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Component 1: Individual Presentation: Evaluation of Care and Support Needs of Older People”</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Date of Presentation:</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Name of Lecturer:</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Student Name:</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Student ID: </a:t>
            </a:r>
            <a:endParaRPr lang="en-IN" sz="1200" dirty="0">
              <a:solidFill>
                <a:schemeClr val="bg1"/>
              </a:solidFill>
            </a:endParaRPr>
          </a:p>
        </p:txBody>
      </p:sp>
      <p:sp>
        <p:nvSpPr>
          <p:cNvPr id="4" name="Slide Number Placeholder 3"/>
          <p:cNvSpPr>
            <a:spLocks noGrp="1"/>
          </p:cNvSpPr>
          <p:nvPr>
            <p:ph type="sldNum" sz="quarter" idx="5"/>
          </p:nvPr>
        </p:nvSpPr>
        <p:spPr/>
        <p:txBody>
          <a:bodyPr/>
          <a:lstStyle/>
          <a:p>
            <a:fld id="{EAB02E37-9ED6-4E62-A709-A6ECAA1310E5}" type="slidenum">
              <a:rPr lang="en-IN" smtClean="0"/>
              <a:t>1</a:t>
            </a:fld>
            <a:endParaRPr lang="en-IN"/>
          </a:p>
        </p:txBody>
      </p:sp>
    </p:spTree>
    <p:extLst>
      <p:ext uri="{BB962C8B-B14F-4D97-AF65-F5344CB8AC3E}">
        <p14:creationId xmlns:p14="http://schemas.microsoft.com/office/powerpoint/2010/main" val="1909628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Title:</a:t>
            </a:r>
          </a:p>
          <a:p>
            <a:r>
              <a:rPr lang="en-IN" sz="1200" i="1" kern="1200" dirty="0">
                <a:solidFill>
                  <a:schemeClr val="tx1"/>
                </a:solidFill>
                <a:effectLst/>
                <a:latin typeface="+mn-lt"/>
                <a:ea typeface="+mn-ea"/>
                <a:cs typeface="+mn-cs"/>
              </a:rPr>
              <a:t>“Understanding and Evaluating the Different Ways to Take Care and Support Needs of Older People”</a:t>
            </a:r>
            <a:br>
              <a:rPr lang="en-IN" sz="1200" i="1"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AB02E37-9ED6-4E62-A709-A6ECAA1310E5}" type="slidenum">
              <a:rPr lang="en-IN" smtClean="0"/>
              <a:t>2</a:t>
            </a:fld>
            <a:endParaRPr lang="en-IN"/>
          </a:p>
        </p:txBody>
      </p:sp>
    </p:spTree>
    <p:extLst>
      <p:ext uri="{BB962C8B-B14F-4D97-AF65-F5344CB8AC3E}">
        <p14:creationId xmlns:p14="http://schemas.microsoft.com/office/powerpoint/2010/main" val="1921218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Introduction</a:t>
            </a:r>
          </a:p>
          <a:p>
            <a:pPr rtl="0"/>
            <a:r>
              <a:rPr lang="en-US" sz="1200" b="0" i="0" u="none" strike="noStrike" kern="1200" dirty="0">
                <a:solidFill>
                  <a:schemeClr val="tx1"/>
                </a:solidFill>
                <a:effectLst/>
                <a:latin typeface="+mn-lt"/>
                <a:ea typeface="+mn-ea"/>
                <a:cs typeface="+mn-cs"/>
              </a:rPr>
              <a:t>Biological theories of ageing, such as the Genetic theory, suggest that lifespan is inherited through specific genes and that lifespan is influenced in a dramatic manner. Key themes that will be covered in this presentation are evaluation of care, theories of ageing, policies and legislation, technological innovations, case studies and recommendations. Stress, trauma and psychological disorders are being fostered during ageing as an accumulation of damaged cells is being fostered on a continuous basis. </a:t>
            </a:r>
            <a:endParaRPr lang="en-US" b="0" dirty="0">
              <a:effectLst/>
            </a:endParaRPr>
          </a:p>
        </p:txBody>
      </p:sp>
      <p:sp>
        <p:nvSpPr>
          <p:cNvPr id="4" name="Slide Number Placeholder 3"/>
          <p:cNvSpPr>
            <a:spLocks noGrp="1"/>
          </p:cNvSpPr>
          <p:nvPr>
            <p:ph type="sldNum" sz="quarter" idx="5"/>
          </p:nvPr>
        </p:nvSpPr>
        <p:spPr/>
        <p:txBody>
          <a:bodyPr/>
          <a:lstStyle/>
          <a:p>
            <a:fld id="{EAB02E37-9ED6-4E62-A709-A6ECAA1310E5}" type="slidenum">
              <a:rPr lang="en-IN" smtClean="0"/>
              <a:t>3</a:t>
            </a:fld>
            <a:endParaRPr lang="en-IN"/>
          </a:p>
        </p:txBody>
      </p:sp>
    </p:spTree>
    <p:extLst>
      <p:ext uri="{BB962C8B-B14F-4D97-AF65-F5344CB8AC3E}">
        <p14:creationId xmlns:p14="http://schemas.microsoft.com/office/powerpoint/2010/main" val="2312694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The Ageing Population: Setting the Scene   </a:t>
            </a:r>
            <a:endParaRPr lang="en-US" b="0" dirty="0">
              <a:effectLst/>
            </a:endParaRPr>
          </a:p>
          <a:p>
            <a:pPr rtl="0"/>
            <a:br>
              <a:rPr lang="en-US" dirty="0"/>
            </a:br>
            <a:r>
              <a:rPr lang="en-US" sz="1200" b="0" i="0" u="none" strike="noStrike" kern="1200" dirty="0">
                <a:solidFill>
                  <a:schemeClr val="tx1"/>
                </a:solidFill>
                <a:effectLst/>
                <a:latin typeface="+mn-lt"/>
                <a:ea typeface="+mn-ea"/>
                <a:cs typeface="+mn-cs"/>
              </a:rPr>
              <a:t>Main care needs for aged people comprise physical needs such as nutritional support, emotional needs, which include connection and companionship. Social needs include maintaining social roles and intergenerational activities. Psychological needs include mental stimulation and access to mental health services. Innovation, empowerment and policy matter in meeting these needs as they guide the improvement of aged individuals' health aspects by facilitating remote monitoring and telehealth. Empowerment guide to facilitate self-management and personal growth. Policy guide to provide financial security and healthcare access. </a:t>
            </a:r>
            <a:endParaRPr lang="en-US" b="0" dirty="0">
              <a:effectLst/>
            </a:endParaRPr>
          </a:p>
        </p:txBody>
      </p:sp>
      <p:sp>
        <p:nvSpPr>
          <p:cNvPr id="4" name="Slide Number Placeholder 3"/>
          <p:cNvSpPr>
            <a:spLocks noGrp="1"/>
          </p:cNvSpPr>
          <p:nvPr>
            <p:ph type="sldNum" sz="quarter" idx="5"/>
          </p:nvPr>
        </p:nvSpPr>
        <p:spPr/>
        <p:txBody>
          <a:bodyPr/>
          <a:lstStyle/>
          <a:p>
            <a:fld id="{EAB02E37-9ED6-4E62-A709-A6ECAA1310E5}" type="slidenum">
              <a:rPr lang="en-IN" smtClean="0"/>
              <a:t>4</a:t>
            </a:fld>
            <a:endParaRPr lang="en-IN"/>
          </a:p>
        </p:txBody>
      </p:sp>
    </p:spTree>
    <p:extLst>
      <p:ext uri="{BB962C8B-B14F-4D97-AF65-F5344CB8AC3E}">
        <p14:creationId xmlns:p14="http://schemas.microsoft.com/office/powerpoint/2010/main" val="2446211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 Theoretical Frameworks   </a:t>
            </a:r>
            <a:endParaRPr lang="en-IN" b="0" dirty="0">
              <a:effectLst/>
            </a:endParaRPr>
          </a:p>
          <a:p>
            <a:pPr rtl="0"/>
            <a:br>
              <a:rPr lang="en-IN" dirty="0"/>
            </a:br>
            <a:r>
              <a:rPr lang="en-US" sz="1200" b="0" i="0" u="none" strike="noStrike" kern="1200" dirty="0">
                <a:solidFill>
                  <a:schemeClr val="tx1"/>
                </a:solidFill>
                <a:effectLst/>
                <a:latin typeface="+mn-lt"/>
                <a:ea typeface="+mn-ea"/>
                <a:cs typeface="+mn-cs"/>
              </a:rPr>
              <a:t>These theories help to evaluate care and ageing as assistance is being provided in respect to the provision of care as well as the assessment of well-being, in respect to a core analysis of whether their current life is linked with their past preferences and expectations. These theories guide that negative stereotypes are being challenged as understanding is being promoted among older adults with respect to their desires and needs. In assisting the provision of care, loneliness is being combated through encouraging social participation. Ways in which older people are being supported are being challenged because social isolation results from a lack of community programs. Inclusive policies are being promoted to align with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models. </a:t>
            </a:r>
            <a:endParaRPr lang="en-US" b="0" dirty="0">
              <a:effectLst/>
            </a:endParaRPr>
          </a:p>
        </p:txBody>
      </p:sp>
      <p:sp>
        <p:nvSpPr>
          <p:cNvPr id="4" name="Slide Number Placeholder 3"/>
          <p:cNvSpPr>
            <a:spLocks noGrp="1"/>
          </p:cNvSpPr>
          <p:nvPr>
            <p:ph type="sldNum" sz="quarter" idx="5"/>
          </p:nvPr>
        </p:nvSpPr>
        <p:spPr/>
        <p:txBody>
          <a:bodyPr/>
          <a:lstStyle/>
          <a:p>
            <a:fld id="{EAB02E37-9ED6-4E62-A709-A6ECAA1310E5}" type="slidenum">
              <a:rPr lang="en-IN" smtClean="0"/>
              <a:t>5</a:t>
            </a:fld>
            <a:endParaRPr lang="en-IN"/>
          </a:p>
        </p:txBody>
      </p:sp>
    </p:spTree>
    <p:extLst>
      <p:ext uri="{BB962C8B-B14F-4D97-AF65-F5344CB8AC3E}">
        <p14:creationId xmlns:p14="http://schemas.microsoft.com/office/powerpoint/2010/main" val="3115899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Policy and Legislation   </a:t>
            </a:r>
            <a:endParaRPr lang="en-IN" b="0" dirty="0">
              <a:effectLst/>
            </a:endParaRPr>
          </a:p>
          <a:p>
            <a:pPr rtl="0"/>
            <a:r>
              <a:rPr lang="en-US" sz="1200" b="0" i="0" u="none" strike="noStrike" kern="1200" dirty="0">
                <a:solidFill>
                  <a:schemeClr val="tx1"/>
                </a:solidFill>
                <a:effectLst/>
                <a:latin typeface="+mn-lt"/>
                <a:ea typeface="+mn-ea"/>
                <a:cs typeface="+mn-cs"/>
              </a:rPr>
              <a:t>Funding and empowerment for older care people are being shaped by the Care Act 2014, as charging is being imposed by care and support services. Empowerment is being promoted as </a:t>
            </a:r>
            <a:r>
              <a:rPr lang="en-US" sz="1200" b="0" i="0" u="none" strike="noStrike" kern="1200" dirty="0" err="1">
                <a:solidFill>
                  <a:schemeClr val="tx1"/>
                </a:solidFill>
                <a:effectLst/>
                <a:latin typeface="+mn-lt"/>
                <a:ea typeface="+mn-ea"/>
                <a:cs typeface="+mn-cs"/>
              </a:rPr>
              <a:t>personalisation</a:t>
            </a:r>
            <a:r>
              <a:rPr lang="en-US" sz="1200" b="0" i="0" u="none" strike="noStrike" kern="1200" dirty="0">
                <a:solidFill>
                  <a:schemeClr val="tx1"/>
                </a:solidFill>
                <a:effectLst/>
                <a:latin typeface="+mn-lt"/>
                <a:ea typeface="+mn-ea"/>
                <a:cs typeface="+mn-cs"/>
              </a:rPr>
              <a:t>, and control is being offered. Disability is being adjusted on a reasonable basis through the Equality Act 2010, as accessible information and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support are being provided. It affects funding and promotes empowerment as older disabled people are being protected. The Human Rights Act 1998 affects funding and promotes empowerment through a rise in legal costs due to the undermining of human rights and protection from poor treatment. </a:t>
            </a:r>
            <a:br>
              <a:rPr lang="en-IN" dirty="0"/>
            </a:br>
            <a:endParaRPr lang="en-IN" dirty="0"/>
          </a:p>
        </p:txBody>
      </p:sp>
      <p:sp>
        <p:nvSpPr>
          <p:cNvPr id="4" name="Slide Number Placeholder 3"/>
          <p:cNvSpPr>
            <a:spLocks noGrp="1"/>
          </p:cNvSpPr>
          <p:nvPr>
            <p:ph type="sldNum" sz="quarter" idx="5"/>
          </p:nvPr>
        </p:nvSpPr>
        <p:spPr/>
        <p:txBody>
          <a:bodyPr/>
          <a:lstStyle/>
          <a:p>
            <a:fld id="{EAB02E37-9ED6-4E62-A709-A6ECAA1310E5}" type="slidenum">
              <a:rPr lang="en-IN" smtClean="0"/>
              <a:t>6</a:t>
            </a:fld>
            <a:endParaRPr lang="en-IN"/>
          </a:p>
        </p:txBody>
      </p:sp>
    </p:spTree>
    <p:extLst>
      <p:ext uri="{BB962C8B-B14F-4D97-AF65-F5344CB8AC3E}">
        <p14:creationId xmlns:p14="http://schemas.microsoft.com/office/powerpoint/2010/main" val="3576612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Evaluation of Current Care Provisions (Critical Analysis)</a:t>
            </a:r>
            <a:endParaRPr lang="en-US" b="0" dirty="0">
              <a:effectLst/>
            </a:endParaRPr>
          </a:p>
          <a:p>
            <a:pPr rtl="0"/>
            <a:br>
              <a:rPr lang="en-US" dirty="0"/>
            </a:br>
            <a:r>
              <a:rPr lang="en-US" sz="1200" b="0" i="0" u="none" strike="noStrike" kern="1200" dirty="0">
                <a:solidFill>
                  <a:schemeClr val="tx1"/>
                </a:solidFill>
                <a:effectLst/>
                <a:latin typeface="+mn-lt"/>
                <a:ea typeface="+mn-ea"/>
                <a:cs typeface="+mn-cs"/>
              </a:rPr>
              <a:t>State pensions and pension credit options are being provided that include living costs. Access to care and housing are being provided to establish a sense of integration. Extra care housing is being offered, and retirement villages are being provided within care services. Provision associated with residential care guide to provide Round-the-Clock support. </a:t>
            </a:r>
            <a:endParaRPr lang="en-US" b="0" dirty="0">
              <a:effectLst/>
            </a:endParaRPr>
          </a:p>
        </p:txBody>
      </p:sp>
      <p:sp>
        <p:nvSpPr>
          <p:cNvPr id="4" name="Slide Number Placeholder 3"/>
          <p:cNvSpPr>
            <a:spLocks noGrp="1"/>
          </p:cNvSpPr>
          <p:nvPr>
            <p:ph type="sldNum" sz="quarter" idx="5"/>
          </p:nvPr>
        </p:nvSpPr>
        <p:spPr/>
        <p:txBody>
          <a:bodyPr/>
          <a:lstStyle/>
          <a:p>
            <a:fld id="{EAB02E37-9ED6-4E62-A709-A6ECAA1310E5}" type="slidenum">
              <a:rPr lang="en-IN" smtClean="0"/>
              <a:t>7</a:t>
            </a:fld>
            <a:endParaRPr lang="en-IN"/>
          </a:p>
        </p:txBody>
      </p:sp>
    </p:spTree>
    <p:extLst>
      <p:ext uri="{BB962C8B-B14F-4D97-AF65-F5344CB8AC3E}">
        <p14:creationId xmlns:p14="http://schemas.microsoft.com/office/powerpoint/2010/main" val="3780754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6E659-C7DE-010A-BFBC-B08C801F08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3682C0-1F7C-E807-60A7-7FD18068A9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CDB600-CDF1-A070-979B-B3A199C6F5DB}"/>
              </a:ext>
            </a:extLst>
          </p:cNvPr>
          <p:cNvSpPr>
            <a:spLocks noGrp="1"/>
          </p:cNvSpPr>
          <p:nvPr>
            <p:ph type="body" idx="1"/>
          </p:nvPr>
        </p:nvSpPr>
        <p:spPr/>
        <p:txBody>
          <a:bodyPr/>
          <a:lstStyle/>
          <a:p>
            <a:pPr rtl="0"/>
            <a:r>
              <a:rPr lang="en-US" b="1" dirty="0" err="1">
                <a:effectLst/>
              </a:rPr>
              <a:t>Contd</a:t>
            </a:r>
            <a:r>
              <a:rPr lang="en-US" b="1" dirty="0">
                <a:effectLst/>
              </a:rPr>
              <a:t>…</a:t>
            </a:r>
          </a:p>
          <a:p>
            <a:pPr rtl="0"/>
            <a:r>
              <a:rPr lang="en-US" sz="1200" b="1" i="0" u="none" strike="noStrike" kern="1200" dirty="0">
                <a:solidFill>
                  <a:schemeClr val="tx1"/>
                </a:solidFill>
                <a:effectLst/>
                <a:latin typeface="+mn-lt"/>
                <a:ea typeface="+mn-ea"/>
                <a:cs typeface="+mn-cs"/>
              </a:rPr>
              <a:t>Critical Analysis and Be Critical </a:t>
            </a:r>
          </a:p>
          <a:p>
            <a:pPr rtl="0"/>
            <a:r>
              <a:rPr lang="en-US" sz="1200" b="0" i="0" u="none" strike="noStrike" kern="1200" dirty="0">
                <a:solidFill>
                  <a:schemeClr val="tx1"/>
                </a:solidFill>
                <a:effectLst/>
                <a:latin typeface="+mn-lt"/>
                <a:ea typeface="+mn-ea"/>
                <a:cs typeface="+mn-cs"/>
              </a:rPr>
              <a:t>Continuity theory suggests that consistent care relationships are being provided to older adults, and patient safety is being affected by a lack of relational continuity. These services aim to improve the standard of living, and their gap is that it is difficult to evaluate measures due to the integration of limited data. Challenges in the current framework are uncoordinated services and a workforce shortage in older homes. Aspects that have worked well are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and aspects that could be improved are improved health service integration and access. Holistic support for caregivers is being provided to enhance emotional aspects. </a:t>
            </a:r>
            <a:endParaRPr lang="en-US" b="0" dirty="0">
              <a:effectLst/>
            </a:endParaRPr>
          </a:p>
        </p:txBody>
      </p:sp>
      <p:sp>
        <p:nvSpPr>
          <p:cNvPr id="4" name="Slide Number Placeholder 3">
            <a:extLst>
              <a:ext uri="{FF2B5EF4-FFF2-40B4-BE49-F238E27FC236}">
                <a16:creationId xmlns:a16="http://schemas.microsoft.com/office/drawing/2014/main" id="{8351AE59-4E1E-90FC-42A8-CA670A9EC184}"/>
              </a:ext>
            </a:extLst>
          </p:cNvPr>
          <p:cNvSpPr>
            <a:spLocks noGrp="1"/>
          </p:cNvSpPr>
          <p:nvPr>
            <p:ph type="sldNum" sz="quarter" idx="5"/>
          </p:nvPr>
        </p:nvSpPr>
        <p:spPr/>
        <p:txBody>
          <a:bodyPr/>
          <a:lstStyle/>
          <a:p>
            <a:fld id="{EAB02E37-9ED6-4E62-A709-A6ECAA1310E5}" type="slidenum">
              <a:rPr lang="en-IN" smtClean="0"/>
              <a:t>8</a:t>
            </a:fld>
            <a:endParaRPr lang="en-IN"/>
          </a:p>
        </p:txBody>
      </p:sp>
    </p:spTree>
    <p:extLst>
      <p:ext uri="{BB962C8B-B14F-4D97-AF65-F5344CB8AC3E}">
        <p14:creationId xmlns:p14="http://schemas.microsoft.com/office/powerpoint/2010/main" val="1768824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18FB1-D7CB-CD50-25A5-254B339D2F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9E8E0D-4F49-1289-4522-DA36BE498B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B7B217-D1F1-CC84-0C23-453BB66CDF51}"/>
              </a:ext>
            </a:extLst>
          </p:cNvPr>
          <p:cNvSpPr>
            <a:spLocks noGrp="1"/>
          </p:cNvSpPr>
          <p:nvPr>
            <p:ph type="body" idx="1"/>
          </p:nvPr>
        </p:nvSpPr>
        <p:spPr/>
        <p:txBody>
          <a:bodyPr/>
          <a:lstStyle/>
          <a:p>
            <a:pPr rtl="0"/>
            <a:r>
              <a:rPr lang="en-IN" sz="1200" b="1" i="0" u="none" strike="noStrike" kern="1200" dirty="0" err="1">
                <a:solidFill>
                  <a:schemeClr val="tx1"/>
                </a:solidFill>
                <a:effectLst/>
                <a:latin typeface="+mn-lt"/>
                <a:ea typeface="+mn-ea"/>
                <a:cs typeface="+mn-cs"/>
              </a:rPr>
              <a:t>Contd</a:t>
            </a:r>
            <a:r>
              <a:rPr lang="en-IN" sz="1200" b="1" i="0" u="none" strike="noStrike" kern="1200" dirty="0">
                <a:solidFill>
                  <a:schemeClr val="tx1"/>
                </a:solidFill>
                <a:effectLst/>
                <a:latin typeface="+mn-lt"/>
                <a:ea typeface="+mn-ea"/>
                <a:cs typeface="+mn-cs"/>
              </a:rPr>
              <a:t>…</a:t>
            </a:r>
          </a:p>
          <a:p>
            <a:pPr rtl="0"/>
            <a:r>
              <a:rPr lang="en-IN" sz="1200" b="1" i="0" u="none" strike="noStrike" kern="1200" dirty="0">
                <a:solidFill>
                  <a:schemeClr val="tx1"/>
                </a:solidFill>
                <a:effectLst/>
                <a:latin typeface="+mn-lt"/>
                <a:ea typeface="+mn-ea"/>
                <a:cs typeface="+mn-cs"/>
              </a:rPr>
              <a:t>Impact on population Trends </a:t>
            </a:r>
            <a:endParaRPr lang="en-IN" b="0" dirty="0">
              <a:effectLst/>
            </a:endParaRPr>
          </a:p>
          <a:p>
            <a:pPr rtl="0"/>
            <a:br>
              <a:rPr lang="en-IN" dirty="0"/>
            </a:br>
            <a:r>
              <a:rPr lang="en-US" sz="1200" b="0" i="0" u="none" strike="noStrike" kern="1200" dirty="0">
                <a:solidFill>
                  <a:schemeClr val="tx1"/>
                </a:solidFill>
                <a:effectLst/>
                <a:latin typeface="+mn-lt"/>
                <a:ea typeface="+mn-ea"/>
                <a:cs typeface="+mn-cs"/>
              </a:rPr>
              <a:t>Demand and delivery of these services are being affected by the rising number of adults in the UK, which is facilitating increased demand for health services and financial support. Requirements for new service models are being facilitated to align with workforce expansion. </a:t>
            </a:r>
            <a:endParaRPr lang="en-US" b="0" dirty="0">
              <a:effectLst/>
            </a:endParaRPr>
          </a:p>
        </p:txBody>
      </p:sp>
      <p:sp>
        <p:nvSpPr>
          <p:cNvPr id="4" name="Slide Number Placeholder 3">
            <a:extLst>
              <a:ext uri="{FF2B5EF4-FFF2-40B4-BE49-F238E27FC236}">
                <a16:creationId xmlns:a16="http://schemas.microsoft.com/office/drawing/2014/main" id="{15666B3D-D711-3881-D827-B2F9B27DB4A0}"/>
              </a:ext>
            </a:extLst>
          </p:cNvPr>
          <p:cNvSpPr>
            <a:spLocks noGrp="1"/>
          </p:cNvSpPr>
          <p:nvPr>
            <p:ph type="sldNum" sz="quarter" idx="5"/>
          </p:nvPr>
        </p:nvSpPr>
        <p:spPr/>
        <p:txBody>
          <a:bodyPr/>
          <a:lstStyle/>
          <a:p>
            <a:fld id="{EAB02E37-9ED6-4E62-A709-A6ECAA1310E5}" type="slidenum">
              <a:rPr lang="en-IN" smtClean="0"/>
              <a:t>9</a:t>
            </a:fld>
            <a:endParaRPr lang="en-IN"/>
          </a:p>
        </p:txBody>
      </p:sp>
    </p:spTree>
    <p:extLst>
      <p:ext uri="{BB962C8B-B14F-4D97-AF65-F5344CB8AC3E}">
        <p14:creationId xmlns:p14="http://schemas.microsoft.com/office/powerpoint/2010/main" val="1781113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04E5-25F2-8A64-F676-4EF3D5B41F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00AB94-9CD4-BB46-7E32-4882608E04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A688B-465D-E348-584D-CF7F3C7E7F5C}"/>
              </a:ext>
            </a:extLst>
          </p:cNvPr>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Technological Innovations in Elderly Care: Innovations Overview</a:t>
            </a:r>
            <a:endParaRPr lang="en-US" sz="1200" b="0" i="0" u="none" strike="noStrike" kern="1200" dirty="0">
              <a:solidFill>
                <a:schemeClr val="tx1"/>
              </a:solidFill>
              <a:effectLst/>
              <a:latin typeface="+mn-lt"/>
              <a:ea typeface="+mn-ea"/>
              <a:cs typeface="+mn-cs"/>
            </a:endParaRPr>
          </a:p>
          <a:p>
            <a:pPr rtl="0"/>
            <a:r>
              <a:rPr lang="en-US" sz="1200" b="0" i="0" u="none" strike="noStrike" kern="1200" dirty="0">
                <a:solidFill>
                  <a:schemeClr val="tx1"/>
                </a:solidFill>
                <a:effectLst/>
                <a:latin typeface="+mn-lt"/>
                <a:ea typeface="+mn-ea"/>
                <a:cs typeface="+mn-cs"/>
              </a:rPr>
              <a:t>Telehealth and remote patient monitoring are being facilitated through the integration of virtual consultations and wearable health monitors. </a:t>
            </a:r>
            <a:endParaRPr lang="en-US" b="0" dirty="0">
              <a:effectLst/>
            </a:endParaRPr>
          </a:p>
        </p:txBody>
      </p:sp>
      <p:sp>
        <p:nvSpPr>
          <p:cNvPr id="4" name="Slide Number Placeholder 3">
            <a:extLst>
              <a:ext uri="{FF2B5EF4-FFF2-40B4-BE49-F238E27FC236}">
                <a16:creationId xmlns:a16="http://schemas.microsoft.com/office/drawing/2014/main" id="{EFF1C8A6-99F8-29CB-5B2B-D9745104C466}"/>
              </a:ext>
            </a:extLst>
          </p:cNvPr>
          <p:cNvSpPr>
            <a:spLocks noGrp="1"/>
          </p:cNvSpPr>
          <p:nvPr>
            <p:ph type="sldNum" sz="quarter" idx="5"/>
          </p:nvPr>
        </p:nvSpPr>
        <p:spPr/>
        <p:txBody>
          <a:bodyPr/>
          <a:lstStyle/>
          <a:p>
            <a:fld id="{EAB02E37-9ED6-4E62-A709-A6ECAA1310E5}" type="slidenum">
              <a:rPr lang="en-IN" smtClean="0"/>
              <a:t>10</a:t>
            </a:fld>
            <a:endParaRPr lang="en-IN"/>
          </a:p>
        </p:txBody>
      </p:sp>
    </p:spTree>
    <p:extLst>
      <p:ext uri="{BB962C8B-B14F-4D97-AF65-F5344CB8AC3E}">
        <p14:creationId xmlns:p14="http://schemas.microsoft.com/office/powerpoint/2010/main" val="3034636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67F48-74F3-1C55-541C-C353AE116C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65DE45-781C-BE2F-92F4-DAE173183A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71F3A1-B344-C4CB-3590-E827356F1518}"/>
              </a:ext>
            </a:extLst>
          </p:cNvPr>
          <p:cNvSpPr>
            <a:spLocks noGrp="1"/>
          </p:cNvSpPr>
          <p:nvPr>
            <p:ph type="body" idx="1"/>
          </p:nvPr>
        </p:nvSpPr>
        <p:spPr/>
        <p:txBody>
          <a:bodyPr/>
          <a:lstStyle/>
          <a:p>
            <a:pPr rtl="0"/>
            <a:r>
              <a:rPr lang="en-US" sz="1200" b="1" i="0" u="none" strike="noStrike" kern="1200" dirty="0" err="1">
                <a:solidFill>
                  <a:schemeClr val="tx1"/>
                </a:solidFill>
                <a:effectLst/>
                <a:latin typeface="+mn-lt"/>
                <a:ea typeface="+mn-ea"/>
                <a:cs typeface="+mn-cs"/>
              </a:rPr>
              <a:t>Contd</a:t>
            </a:r>
            <a:r>
              <a:rPr lang="en-US" sz="1200" b="1" i="0" u="none" strike="noStrike" kern="1200" dirty="0">
                <a:solidFill>
                  <a:schemeClr val="tx1"/>
                </a:solidFill>
                <a:effectLst/>
                <a:latin typeface="+mn-lt"/>
                <a:ea typeface="+mn-ea"/>
                <a:cs typeface="+mn-cs"/>
              </a:rPr>
              <a:t>…</a:t>
            </a:r>
          </a:p>
          <a:p>
            <a:pPr rtl="0"/>
            <a:r>
              <a:rPr lang="en-US" sz="1200" b="1" i="0" u="none" strike="noStrike" kern="1200" dirty="0">
                <a:solidFill>
                  <a:schemeClr val="tx1"/>
                </a:solidFill>
                <a:effectLst/>
                <a:latin typeface="+mn-lt"/>
                <a:ea typeface="+mn-ea"/>
                <a:cs typeface="+mn-cs"/>
              </a:rPr>
              <a:t>Technological Innovations in Elderly Care: Critical Assessment</a:t>
            </a:r>
            <a:endParaRPr lang="en-US" b="0" dirty="0">
              <a:effectLst/>
            </a:endParaRPr>
          </a:p>
          <a:p>
            <a:pPr rtl="0"/>
            <a:r>
              <a:rPr lang="en-US" sz="1200" b="0" i="0" u="none" strike="noStrike" kern="1200" dirty="0">
                <a:solidFill>
                  <a:schemeClr val="tx1"/>
                </a:solidFill>
                <a:effectLst/>
                <a:latin typeface="+mn-lt"/>
                <a:ea typeface="+mn-ea"/>
                <a:cs typeface="+mn-cs"/>
              </a:rPr>
              <a:t>Challenges that are being posed in practical settings of these technologies are that they raise issues associated with autonomy that restrict alignment with the desire for safety, such as cognitive impairment, where priorities are being neglected. Over-dependence on AI and technologies has facilitated a sense of technical limitations and liability that results in disruption of care. Issues of data security are being faced in the protection of patient information. </a:t>
            </a:r>
            <a:br>
              <a:rPr lang="en-US" dirty="0"/>
            </a:br>
            <a:endParaRPr lang="en-US" b="0" dirty="0">
              <a:effectLst/>
            </a:endParaRPr>
          </a:p>
        </p:txBody>
      </p:sp>
      <p:sp>
        <p:nvSpPr>
          <p:cNvPr id="4" name="Slide Number Placeholder 3">
            <a:extLst>
              <a:ext uri="{FF2B5EF4-FFF2-40B4-BE49-F238E27FC236}">
                <a16:creationId xmlns:a16="http://schemas.microsoft.com/office/drawing/2014/main" id="{54DA49B8-2D09-AA0B-682D-920DB2BA826A}"/>
              </a:ext>
            </a:extLst>
          </p:cNvPr>
          <p:cNvSpPr>
            <a:spLocks noGrp="1"/>
          </p:cNvSpPr>
          <p:nvPr>
            <p:ph type="sldNum" sz="quarter" idx="5"/>
          </p:nvPr>
        </p:nvSpPr>
        <p:spPr/>
        <p:txBody>
          <a:bodyPr/>
          <a:lstStyle/>
          <a:p>
            <a:fld id="{EAB02E37-9ED6-4E62-A709-A6ECAA1310E5}" type="slidenum">
              <a:rPr lang="en-IN" smtClean="0"/>
              <a:t>11</a:t>
            </a:fld>
            <a:endParaRPr lang="en-IN"/>
          </a:p>
        </p:txBody>
      </p:sp>
    </p:spTree>
    <p:extLst>
      <p:ext uri="{BB962C8B-B14F-4D97-AF65-F5344CB8AC3E}">
        <p14:creationId xmlns:p14="http://schemas.microsoft.com/office/powerpoint/2010/main" val="2563773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Case Studies </a:t>
            </a:r>
          </a:p>
          <a:p>
            <a:pPr rtl="0"/>
            <a:r>
              <a:rPr lang="en-US" sz="1200" b="0" i="0" u="none" strike="noStrike" kern="1200" dirty="0">
                <a:solidFill>
                  <a:schemeClr val="tx1"/>
                </a:solidFill>
                <a:effectLst/>
                <a:latin typeface="+mn-lt"/>
                <a:ea typeface="+mn-ea"/>
                <a:cs typeface="+mn-cs"/>
              </a:rPr>
              <a:t>Smart home sensors and telemedicine are being used by a 75-year old woman in the UK as their families are living in other countries. Independence and security of old care are being aligned by Lifecycle theory.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EAB02E37-9ED6-4E62-A709-A6ECAA1310E5}" type="slidenum">
              <a:rPr lang="en-IN" smtClean="0"/>
              <a:t>12</a:t>
            </a:fld>
            <a:endParaRPr lang="en-IN"/>
          </a:p>
        </p:txBody>
      </p:sp>
    </p:spTree>
    <p:extLst>
      <p:ext uri="{BB962C8B-B14F-4D97-AF65-F5344CB8AC3E}">
        <p14:creationId xmlns:p14="http://schemas.microsoft.com/office/powerpoint/2010/main" val="3846371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E8D9C-AEDD-6515-8EBE-4F87139356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EEABB6-E695-38C0-3BDA-65A827D87B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57716-5E24-7626-985B-033669B4BD18}"/>
              </a:ext>
            </a:extLst>
          </p:cNvPr>
          <p:cNvSpPr>
            <a:spLocks noGrp="1"/>
          </p:cNvSpPr>
          <p:nvPr>
            <p:ph type="body" idx="1"/>
          </p:nvPr>
        </p:nvSpPr>
        <p:spPr/>
        <p:txBody>
          <a:bodyPr/>
          <a:lstStyle/>
          <a:p>
            <a:pPr rtl="0"/>
            <a:r>
              <a:rPr lang="en-IN" b="1" dirty="0" err="1"/>
              <a:t>Contd</a:t>
            </a:r>
            <a:r>
              <a:rPr lang="en-IN" b="1" dirty="0"/>
              <a:t>…</a:t>
            </a:r>
          </a:p>
          <a:p>
            <a:pPr rtl="0"/>
            <a:r>
              <a:rPr lang="en-IN" b="1" dirty="0"/>
              <a:t>Learning Points</a:t>
            </a:r>
          </a:p>
          <a:p>
            <a:pPr rtl="0"/>
            <a:r>
              <a:rPr lang="en-US" sz="1200" b="0" i="0" u="none" strike="noStrike" kern="1200" dirty="0">
                <a:solidFill>
                  <a:schemeClr val="tx1"/>
                </a:solidFill>
                <a:effectLst/>
                <a:latin typeface="+mn-lt"/>
                <a:ea typeface="+mn-ea"/>
                <a:cs typeface="+mn-cs"/>
              </a:rPr>
              <a:t>Lifecycle theory guides that systematic barriers are being mitigated for providing comprehensive care with respect to financial insecurity and underfunded infrastructure. Psychological needs within case study, such as social isolation and mental health stigma, could be mitigated through the inclusion of technologies such as AI-driven predictive analytics. </a:t>
            </a:r>
            <a:endParaRPr lang="en-IN" b="1" dirty="0"/>
          </a:p>
          <a:p>
            <a:pPr rtl="0"/>
            <a:endParaRPr lang="en-IN" b="1" dirty="0"/>
          </a:p>
        </p:txBody>
      </p:sp>
      <p:sp>
        <p:nvSpPr>
          <p:cNvPr id="4" name="Slide Number Placeholder 3">
            <a:extLst>
              <a:ext uri="{FF2B5EF4-FFF2-40B4-BE49-F238E27FC236}">
                <a16:creationId xmlns:a16="http://schemas.microsoft.com/office/drawing/2014/main" id="{66E77AB1-9D81-D499-F28D-AD12D2D2BE05}"/>
              </a:ext>
            </a:extLst>
          </p:cNvPr>
          <p:cNvSpPr>
            <a:spLocks noGrp="1"/>
          </p:cNvSpPr>
          <p:nvPr>
            <p:ph type="sldNum" sz="quarter" idx="5"/>
          </p:nvPr>
        </p:nvSpPr>
        <p:spPr/>
        <p:txBody>
          <a:bodyPr/>
          <a:lstStyle/>
          <a:p>
            <a:fld id="{EAB02E37-9ED6-4E62-A709-A6ECAA1310E5}" type="slidenum">
              <a:rPr lang="en-IN" smtClean="0"/>
              <a:t>13</a:t>
            </a:fld>
            <a:endParaRPr lang="en-IN"/>
          </a:p>
        </p:txBody>
      </p:sp>
    </p:spTree>
    <p:extLst>
      <p:ext uri="{BB962C8B-B14F-4D97-AF65-F5344CB8AC3E}">
        <p14:creationId xmlns:p14="http://schemas.microsoft.com/office/powerpoint/2010/main" val="1284967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754BF-6326-B369-0B98-E63DCC235E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3A4255-5A5F-E98A-2F15-96120AB081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975714-661F-38CC-7FD7-B97503127E8E}"/>
              </a:ext>
            </a:extLst>
          </p:cNvPr>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Recommendations for Improvement</a:t>
            </a:r>
          </a:p>
          <a:p>
            <a:pPr rtl="0"/>
            <a:r>
              <a:rPr lang="en-US" sz="1200" b="0" i="0" u="none" strike="noStrike" kern="1200" dirty="0">
                <a:solidFill>
                  <a:schemeClr val="tx1"/>
                </a:solidFill>
                <a:effectLst/>
                <a:latin typeface="+mn-lt"/>
                <a:ea typeface="+mn-ea"/>
                <a:cs typeface="+mn-cs"/>
              </a:rPr>
              <a:t>Accessible digital platforms could be integrated for managing medications and telehealth appointments. Policy implication guide to propose policy changes, such as providing funds for digital literacy training in old age care management. Barriers to success in these policies are chronic underfunding and technological illiteracy. Suggested solutions for these are the implementation of automated consolidation systems, which could be fostered by simplifying management associated with elderly care. </a:t>
            </a:r>
            <a:endParaRPr lang="en-IN" b="0" dirty="0">
              <a:effectLst/>
            </a:endParaRPr>
          </a:p>
          <a:p>
            <a:br>
              <a:rPr lang="en-IN" dirty="0"/>
            </a:br>
            <a:endParaRPr lang="en-IN" b="1" dirty="0"/>
          </a:p>
        </p:txBody>
      </p:sp>
      <p:sp>
        <p:nvSpPr>
          <p:cNvPr id="4" name="Slide Number Placeholder 3">
            <a:extLst>
              <a:ext uri="{FF2B5EF4-FFF2-40B4-BE49-F238E27FC236}">
                <a16:creationId xmlns:a16="http://schemas.microsoft.com/office/drawing/2014/main" id="{80F66076-A257-38FF-5C51-97309597061D}"/>
              </a:ext>
            </a:extLst>
          </p:cNvPr>
          <p:cNvSpPr>
            <a:spLocks noGrp="1"/>
          </p:cNvSpPr>
          <p:nvPr>
            <p:ph type="sldNum" sz="quarter" idx="5"/>
          </p:nvPr>
        </p:nvSpPr>
        <p:spPr/>
        <p:txBody>
          <a:bodyPr/>
          <a:lstStyle/>
          <a:p>
            <a:fld id="{EAB02E37-9ED6-4E62-A709-A6ECAA1310E5}" type="slidenum">
              <a:rPr lang="en-IN" smtClean="0"/>
              <a:t>14</a:t>
            </a:fld>
            <a:endParaRPr lang="en-IN"/>
          </a:p>
        </p:txBody>
      </p:sp>
    </p:spTree>
    <p:extLst>
      <p:ext uri="{BB962C8B-B14F-4D97-AF65-F5344CB8AC3E}">
        <p14:creationId xmlns:p14="http://schemas.microsoft.com/office/powerpoint/2010/main" val="29185253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75101-3FB8-75F9-BAC5-261F8D2B39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5FA6CE-EECE-E464-9E30-FDF93468E1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0BF0AF-5736-79E4-C354-8248CF737B6D}"/>
              </a:ext>
            </a:extLst>
          </p:cNvPr>
          <p:cNvSpPr>
            <a:spLocks noGrp="1"/>
          </p:cNvSpPr>
          <p:nvPr>
            <p:ph type="body" idx="1"/>
          </p:nvPr>
        </p:nvSpPr>
        <p:spPr/>
        <p:txBody>
          <a:bodyPr/>
          <a:lstStyle/>
          <a:p>
            <a:pPr rtl="0"/>
            <a:r>
              <a:rPr lang="en-IN" sz="1200" b="1" i="0" u="none" strike="noStrike" kern="1200" dirty="0">
                <a:solidFill>
                  <a:schemeClr val="tx1"/>
                </a:solidFill>
                <a:effectLst/>
                <a:latin typeface="+mn-lt"/>
                <a:ea typeface="+mn-ea"/>
                <a:cs typeface="+mn-cs"/>
              </a:rPr>
              <a:t>Conclusion </a:t>
            </a:r>
            <a:endParaRPr lang="en-IN" b="0" dirty="0">
              <a:effectLst/>
            </a:endParaRPr>
          </a:p>
          <a:p>
            <a:br>
              <a:rPr lang="en-IN" dirty="0"/>
            </a:br>
            <a:r>
              <a:rPr lang="en-US" sz="1200" b="0" i="0" u="none" strike="noStrike" kern="1200" dirty="0">
                <a:solidFill>
                  <a:schemeClr val="tx1"/>
                </a:solidFill>
                <a:effectLst/>
                <a:latin typeface="+mn-lt"/>
                <a:ea typeface="+mn-ea"/>
                <a:cs typeface="+mn-cs"/>
              </a:rPr>
              <a:t>The role of theory and policy in improving elderly care is that preventive health measures are being integrated on a continuous basis. Integration of theory and policy help to improve elderly care through integration of evidence-based self-management programs. </a:t>
            </a:r>
            <a:endParaRPr lang="en-IN" b="1" dirty="0"/>
          </a:p>
        </p:txBody>
      </p:sp>
      <p:sp>
        <p:nvSpPr>
          <p:cNvPr id="4" name="Slide Number Placeholder 3">
            <a:extLst>
              <a:ext uri="{FF2B5EF4-FFF2-40B4-BE49-F238E27FC236}">
                <a16:creationId xmlns:a16="http://schemas.microsoft.com/office/drawing/2014/main" id="{88D52592-24AF-6506-73D7-9CE12B7E5877}"/>
              </a:ext>
            </a:extLst>
          </p:cNvPr>
          <p:cNvSpPr>
            <a:spLocks noGrp="1"/>
          </p:cNvSpPr>
          <p:nvPr>
            <p:ph type="sldNum" sz="quarter" idx="5"/>
          </p:nvPr>
        </p:nvSpPr>
        <p:spPr/>
        <p:txBody>
          <a:bodyPr/>
          <a:lstStyle/>
          <a:p>
            <a:fld id="{EAB02E37-9ED6-4E62-A709-A6ECAA1310E5}" type="slidenum">
              <a:rPr lang="en-IN" smtClean="0"/>
              <a:t>15</a:t>
            </a:fld>
            <a:endParaRPr lang="en-IN"/>
          </a:p>
        </p:txBody>
      </p:sp>
    </p:spTree>
    <p:extLst>
      <p:ext uri="{BB962C8B-B14F-4D97-AF65-F5344CB8AC3E}">
        <p14:creationId xmlns:p14="http://schemas.microsoft.com/office/powerpoint/2010/main" val="3106009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B2A86D-EBEF-929D-0823-0744500E7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1F47F6-139C-6739-AE65-EFCDC5FB36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1B3049-3D7A-71A7-9C86-A22DD6A47E01}"/>
              </a:ext>
            </a:extLst>
          </p:cNvPr>
          <p:cNvSpPr>
            <a:spLocks noGrp="1"/>
          </p:cNvSpPr>
          <p:nvPr>
            <p:ph type="body" idx="1"/>
          </p:nvPr>
        </p:nvSpPr>
        <p:spPr/>
        <p:txBody>
          <a:bodyPr/>
          <a:lstStyle/>
          <a:p>
            <a:pPr rtl="0"/>
            <a:r>
              <a:rPr lang="en-IN" b="1" dirty="0"/>
              <a:t>References</a:t>
            </a:r>
          </a:p>
          <a:p>
            <a:pPr rtl="0"/>
            <a:r>
              <a:rPr lang="en-IN" sz="1200" b="0" i="0" u="none" strike="noStrike" kern="1200" dirty="0" err="1">
                <a:solidFill>
                  <a:schemeClr val="tx1"/>
                </a:solidFill>
                <a:effectLst/>
                <a:latin typeface="+mn-lt"/>
                <a:ea typeface="+mn-ea"/>
                <a:cs typeface="+mn-cs"/>
              </a:rPr>
              <a:t>Fakoya</a:t>
            </a:r>
            <a:r>
              <a:rPr lang="en-IN" sz="1200" b="0" i="0" u="none" strike="noStrike" kern="1200" dirty="0">
                <a:solidFill>
                  <a:schemeClr val="tx1"/>
                </a:solidFill>
                <a:effectLst/>
                <a:latin typeface="+mn-lt"/>
                <a:ea typeface="+mn-ea"/>
                <a:cs typeface="+mn-cs"/>
              </a:rPr>
              <a:t>, O.A., McCorry, N.K. and Donnelly, M., (2020). Loneliness and social isolation interventions for older adults: a scoping review of reviews. </a:t>
            </a:r>
            <a:r>
              <a:rPr lang="en-IN" sz="1200" b="0" i="1" u="none" strike="noStrike" kern="1200" dirty="0">
                <a:solidFill>
                  <a:schemeClr val="tx1"/>
                </a:solidFill>
                <a:effectLst/>
                <a:latin typeface="+mn-lt"/>
                <a:ea typeface="+mn-ea"/>
                <a:cs typeface="+mn-cs"/>
              </a:rPr>
              <a:t>BMC public health</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20</a:t>
            </a:r>
            <a:r>
              <a:rPr lang="en-IN" sz="1200" b="0" i="0" u="none" strike="noStrike" kern="1200" dirty="0">
                <a:solidFill>
                  <a:schemeClr val="tx1"/>
                </a:solidFill>
                <a:effectLst/>
                <a:latin typeface="+mn-lt"/>
                <a:ea typeface="+mn-ea"/>
                <a:cs typeface="+mn-cs"/>
              </a:rPr>
              <a:t>(1), p.129.</a:t>
            </a:r>
            <a:endParaRPr lang="en-IN" b="0" dirty="0">
              <a:effectLst/>
            </a:endParaRPr>
          </a:p>
          <a:p>
            <a:pPr rtl="0"/>
            <a:r>
              <a:rPr lang="en-IN" sz="1200" b="0" i="0" u="none" strike="noStrike" kern="1200" dirty="0">
                <a:solidFill>
                  <a:schemeClr val="tx1"/>
                </a:solidFill>
                <a:effectLst/>
                <a:latin typeface="+mn-lt"/>
                <a:ea typeface="+mn-ea"/>
                <a:cs typeface="+mn-cs"/>
              </a:rPr>
              <a:t>James, H. and Buffel, T., (2023). Co-research with older people: A systematic literature review. </a:t>
            </a:r>
            <a:r>
              <a:rPr lang="en-IN" sz="1200" b="0" i="1" u="none" strike="noStrike" kern="1200" dirty="0">
                <a:solidFill>
                  <a:schemeClr val="tx1"/>
                </a:solidFill>
                <a:effectLst/>
                <a:latin typeface="+mn-lt"/>
                <a:ea typeface="+mn-ea"/>
                <a:cs typeface="+mn-cs"/>
              </a:rPr>
              <a:t>Ageing &amp; Society</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43</a:t>
            </a:r>
            <a:r>
              <a:rPr lang="en-IN" sz="1200" b="0" i="0" u="none" strike="noStrike" kern="1200" dirty="0">
                <a:solidFill>
                  <a:schemeClr val="tx1"/>
                </a:solidFill>
                <a:effectLst/>
                <a:latin typeface="+mn-lt"/>
                <a:ea typeface="+mn-ea"/>
                <a:cs typeface="+mn-cs"/>
              </a:rPr>
              <a:t>(12), pp.2930-2956.</a:t>
            </a:r>
            <a:endParaRPr lang="en-IN" b="0" dirty="0">
              <a:effectLst/>
            </a:endParaRPr>
          </a:p>
          <a:p>
            <a:pPr rtl="0"/>
            <a:r>
              <a:rPr lang="en-IN" sz="1200" b="0" i="0" u="none" strike="noStrike" kern="1200" dirty="0" err="1">
                <a:solidFill>
                  <a:schemeClr val="tx1"/>
                </a:solidFill>
                <a:effectLst/>
                <a:latin typeface="+mn-lt"/>
                <a:ea typeface="+mn-ea"/>
                <a:cs typeface="+mn-cs"/>
              </a:rPr>
              <a:t>Jepma</a:t>
            </a:r>
            <a:r>
              <a:rPr lang="en-IN" sz="1200" b="0" i="0" u="none" strike="noStrike" kern="1200" dirty="0">
                <a:solidFill>
                  <a:schemeClr val="tx1"/>
                </a:solidFill>
                <a:effectLst/>
                <a:latin typeface="+mn-lt"/>
                <a:ea typeface="+mn-ea"/>
                <a:cs typeface="+mn-cs"/>
              </a:rPr>
              <a:t>, P., Latour, C.H., Ten Barge, I.H., Verweij, L., Peters, R.J., Scholte op Reimer, W.J. and Buurman, B.M., (2021). Experiences of frail older cardiac patients with a nurse-coordinated transitional care intervention-a qualitative study. </a:t>
            </a:r>
            <a:r>
              <a:rPr lang="en-IN" sz="1200" b="0" i="1" u="none" strike="noStrike" kern="1200" dirty="0">
                <a:solidFill>
                  <a:schemeClr val="tx1"/>
                </a:solidFill>
                <a:effectLst/>
                <a:latin typeface="+mn-lt"/>
                <a:ea typeface="+mn-ea"/>
                <a:cs typeface="+mn-cs"/>
              </a:rPr>
              <a:t>BMC Health Services Research</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21</a:t>
            </a:r>
            <a:r>
              <a:rPr lang="en-IN" sz="1200" b="0" i="0" u="none" strike="noStrike" kern="1200" dirty="0">
                <a:solidFill>
                  <a:schemeClr val="tx1"/>
                </a:solidFill>
                <a:effectLst/>
                <a:latin typeface="+mn-lt"/>
                <a:ea typeface="+mn-ea"/>
                <a:cs typeface="+mn-cs"/>
              </a:rPr>
              <a:t>(1), p.786.</a:t>
            </a:r>
            <a:endParaRPr lang="en-IN" b="0" dirty="0">
              <a:effectLst/>
            </a:endParaRPr>
          </a:p>
          <a:p>
            <a:pPr rtl="0"/>
            <a:r>
              <a:rPr lang="en-IN" sz="1200" b="0" i="0" u="none" strike="noStrike" kern="1200" dirty="0">
                <a:solidFill>
                  <a:schemeClr val="tx1"/>
                </a:solidFill>
                <a:effectLst/>
                <a:latin typeface="+mn-lt"/>
                <a:ea typeface="+mn-ea"/>
                <a:cs typeface="+mn-cs"/>
              </a:rPr>
              <a:t>Poli, A., </a:t>
            </a:r>
            <a:r>
              <a:rPr lang="en-IN" sz="1200" b="0" i="0" u="none" strike="noStrike" kern="1200" dirty="0" err="1">
                <a:solidFill>
                  <a:schemeClr val="tx1"/>
                </a:solidFill>
                <a:effectLst/>
                <a:latin typeface="+mn-lt"/>
                <a:ea typeface="+mn-ea"/>
                <a:cs typeface="+mn-cs"/>
              </a:rPr>
              <a:t>Kelfve</a:t>
            </a:r>
            <a:r>
              <a:rPr lang="en-IN" sz="1200" b="0" i="0" u="none" strike="noStrike" kern="1200" dirty="0">
                <a:solidFill>
                  <a:schemeClr val="tx1"/>
                </a:solidFill>
                <a:effectLst/>
                <a:latin typeface="+mn-lt"/>
                <a:ea typeface="+mn-ea"/>
                <a:cs typeface="+mn-cs"/>
              </a:rPr>
              <a:t>, S., </a:t>
            </a:r>
            <a:r>
              <a:rPr lang="en-IN" sz="1200" b="0" i="0" u="none" strike="noStrike" kern="1200" dirty="0" err="1">
                <a:solidFill>
                  <a:schemeClr val="tx1"/>
                </a:solidFill>
                <a:effectLst/>
                <a:latin typeface="+mn-lt"/>
                <a:ea typeface="+mn-ea"/>
                <a:cs typeface="+mn-cs"/>
              </a:rPr>
              <a:t>Klompstra</a:t>
            </a:r>
            <a:r>
              <a:rPr lang="en-IN" sz="1200" b="0" i="0" u="none" strike="noStrike" kern="1200" dirty="0">
                <a:solidFill>
                  <a:schemeClr val="tx1"/>
                </a:solidFill>
                <a:effectLst/>
                <a:latin typeface="+mn-lt"/>
                <a:ea typeface="+mn-ea"/>
                <a:cs typeface="+mn-cs"/>
              </a:rPr>
              <a:t>, L., Strömberg, A., Jaarsma, T. and Motel-Klingebiel, A., (2020). Prediction of (non) participation of older people in digital health research: Exergame intervention study. </a:t>
            </a:r>
            <a:r>
              <a:rPr lang="en-IN" sz="1200" b="0" i="1" u="none" strike="noStrike" kern="1200" dirty="0">
                <a:solidFill>
                  <a:schemeClr val="tx1"/>
                </a:solidFill>
                <a:effectLst/>
                <a:latin typeface="+mn-lt"/>
                <a:ea typeface="+mn-ea"/>
                <a:cs typeface="+mn-cs"/>
              </a:rPr>
              <a:t>Journal of Medical Internet Research</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22</a:t>
            </a:r>
            <a:r>
              <a:rPr lang="en-IN" sz="1200" b="0" i="0" u="none" strike="noStrike" kern="1200" dirty="0">
                <a:solidFill>
                  <a:schemeClr val="tx1"/>
                </a:solidFill>
                <a:effectLst/>
                <a:latin typeface="+mn-lt"/>
                <a:ea typeface="+mn-ea"/>
                <a:cs typeface="+mn-cs"/>
              </a:rPr>
              <a:t>(6), p.e17884.</a:t>
            </a:r>
            <a:endParaRPr lang="en-IN" b="0" dirty="0">
              <a:effectLst/>
            </a:endParaRPr>
          </a:p>
          <a:p>
            <a:pPr rtl="0"/>
            <a:r>
              <a:rPr lang="en-IN" sz="1200" b="0" i="0" u="none" strike="noStrike" kern="1200" dirty="0">
                <a:solidFill>
                  <a:schemeClr val="tx1"/>
                </a:solidFill>
                <a:effectLst/>
                <a:latin typeface="+mn-lt"/>
                <a:ea typeface="+mn-ea"/>
                <a:cs typeface="+mn-cs"/>
              </a:rPr>
              <a:t>Schulz, R., Beach, S.R., Czaja, S.J., Martire, L.M. and Monin, J.K., (2020). Family caregiving for older adults. </a:t>
            </a:r>
            <a:r>
              <a:rPr lang="en-IN" sz="1200" b="0" i="1" u="none" strike="noStrike" kern="1200" dirty="0">
                <a:solidFill>
                  <a:schemeClr val="tx1"/>
                </a:solidFill>
                <a:effectLst/>
                <a:latin typeface="+mn-lt"/>
                <a:ea typeface="+mn-ea"/>
                <a:cs typeface="+mn-cs"/>
              </a:rPr>
              <a:t>Annual review of psychology</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71</a:t>
            </a:r>
            <a:r>
              <a:rPr lang="en-IN" sz="1200" b="0" i="0" u="none" strike="noStrike" kern="1200" dirty="0">
                <a:solidFill>
                  <a:schemeClr val="tx1"/>
                </a:solidFill>
                <a:effectLst/>
                <a:latin typeface="+mn-lt"/>
                <a:ea typeface="+mn-ea"/>
                <a:cs typeface="+mn-cs"/>
              </a:rPr>
              <a:t>(1), pp.635-659.</a:t>
            </a:r>
            <a:endParaRPr lang="en-IN" b="0" dirty="0">
              <a:effectLst/>
            </a:endParaRPr>
          </a:p>
          <a:p>
            <a:pPr rtl="0"/>
            <a:r>
              <a:rPr lang="en-IN" sz="1200" b="0" i="0" u="none" strike="noStrike" kern="1200" dirty="0">
                <a:solidFill>
                  <a:schemeClr val="tx1"/>
                </a:solidFill>
                <a:effectLst/>
                <a:latin typeface="+mn-lt"/>
                <a:ea typeface="+mn-ea"/>
                <a:cs typeface="+mn-cs"/>
              </a:rPr>
              <a:t>Tarrant, A., (2024). The progressive potential of the Care Act 2014: wellbeing, autonomy and rights. </a:t>
            </a:r>
            <a:r>
              <a:rPr lang="en-IN" sz="1200" b="0" i="1" u="none" strike="noStrike" kern="1200" dirty="0">
                <a:solidFill>
                  <a:schemeClr val="tx1"/>
                </a:solidFill>
                <a:effectLst/>
                <a:latin typeface="+mn-lt"/>
                <a:ea typeface="+mn-ea"/>
                <a:cs typeface="+mn-cs"/>
              </a:rPr>
              <a:t>Journal of Social Welfare and Family Law</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46</a:t>
            </a:r>
            <a:r>
              <a:rPr lang="en-IN" sz="1200" b="0" i="0" u="none" strike="noStrike" kern="1200" dirty="0">
                <a:solidFill>
                  <a:schemeClr val="tx1"/>
                </a:solidFill>
                <a:effectLst/>
                <a:latin typeface="+mn-lt"/>
                <a:ea typeface="+mn-ea"/>
                <a:cs typeface="+mn-cs"/>
              </a:rPr>
              <a:t>(3), pp.472-475.</a:t>
            </a:r>
            <a:endParaRPr lang="en-IN" b="0" dirty="0">
              <a:effectLst/>
            </a:endParaRPr>
          </a:p>
          <a:p>
            <a:pPr rtl="0"/>
            <a:r>
              <a:rPr lang="en-IN" sz="1200" b="0" i="0" u="none" strike="noStrike" kern="1200" dirty="0">
                <a:solidFill>
                  <a:schemeClr val="tx1"/>
                </a:solidFill>
                <a:effectLst/>
                <a:latin typeface="+mn-lt"/>
                <a:ea typeface="+mn-ea"/>
                <a:cs typeface="+mn-cs"/>
              </a:rPr>
              <a:t>van Corven, C.T., </a:t>
            </a:r>
            <a:r>
              <a:rPr lang="en-IN" sz="1200" b="0" i="0" u="none" strike="noStrike" kern="1200" dirty="0" err="1">
                <a:solidFill>
                  <a:schemeClr val="tx1"/>
                </a:solidFill>
                <a:effectLst/>
                <a:latin typeface="+mn-lt"/>
                <a:ea typeface="+mn-ea"/>
                <a:cs typeface="+mn-cs"/>
              </a:rPr>
              <a:t>Bielderman</a:t>
            </a:r>
            <a:r>
              <a:rPr lang="en-IN" sz="1200" b="0" i="0" u="none" strike="noStrike" kern="1200" dirty="0">
                <a:solidFill>
                  <a:schemeClr val="tx1"/>
                </a:solidFill>
                <a:effectLst/>
                <a:latin typeface="+mn-lt"/>
                <a:ea typeface="+mn-ea"/>
                <a:cs typeface="+mn-cs"/>
              </a:rPr>
              <a:t>, A., </a:t>
            </a:r>
            <a:r>
              <a:rPr lang="en-IN" sz="1200" b="0" i="0" u="none" strike="noStrike" kern="1200" dirty="0" err="1">
                <a:solidFill>
                  <a:schemeClr val="tx1"/>
                </a:solidFill>
                <a:effectLst/>
                <a:latin typeface="+mn-lt"/>
                <a:ea typeface="+mn-ea"/>
                <a:cs typeface="+mn-cs"/>
              </a:rPr>
              <a:t>Wijnen</a:t>
            </a:r>
            <a:r>
              <a:rPr lang="en-IN" sz="1200" b="0" i="0" u="none" strike="noStrike" kern="1200" dirty="0">
                <a:solidFill>
                  <a:schemeClr val="tx1"/>
                </a:solidFill>
                <a:effectLst/>
                <a:latin typeface="+mn-lt"/>
                <a:ea typeface="+mn-ea"/>
                <a:cs typeface="+mn-cs"/>
              </a:rPr>
              <a:t>, M., </a:t>
            </a:r>
            <a:r>
              <a:rPr lang="en-IN" sz="1200" b="0" i="0" u="none" strike="noStrike" kern="1200" dirty="0" err="1">
                <a:solidFill>
                  <a:schemeClr val="tx1"/>
                </a:solidFill>
                <a:effectLst/>
                <a:latin typeface="+mn-lt"/>
                <a:ea typeface="+mn-ea"/>
                <a:cs typeface="+mn-cs"/>
              </a:rPr>
              <a:t>Leontjevas</a:t>
            </a:r>
            <a:r>
              <a:rPr lang="en-IN" sz="1200" b="0" i="0" u="none" strike="noStrike" kern="1200" dirty="0">
                <a:solidFill>
                  <a:schemeClr val="tx1"/>
                </a:solidFill>
                <a:effectLst/>
                <a:latin typeface="+mn-lt"/>
                <a:ea typeface="+mn-ea"/>
                <a:cs typeface="+mn-cs"/>
              </a:rPr>
              <a:t>, R., Lucassen, P.L., Graff, M.J. and Gerritsen, D.L., (2021). Defining empowerment for older people living with dementia from multiple perspectives: A qualitative study. </a:t>
            </a:r>
            <a:r>
              <a:rPr lang="en-IN" sz="1200" b="0" i="1" u="none" strike="noStrike" kern="1200" dirty="0">
                <a:solidFill>
                  <a:schemeClr val="tx1"/>
                </a:solidFill>
                <a:effectLst/>
                <a:latin typeface="+mn-lt"/>
                <a:ea typeface="+mn-ea"/>
                <a:cs typeface="+mn-cs"/>
              </a:rPr>
              <a:t>International journal of nursing studies</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114</a:t>
            </a:r>
            <a:r>
              <a:rPr lang="en-IN" sz="1200" b="0" i="0" u="none" strike="noStrike" kern="1200" dirty="0">
                <a:solidFill>
                  <a:schemeClr val="tx1"/>
                </a:solidFill>
                <a:effectLst/>
                <a:latin typeface="+mn-lt"/>
                <a:ea typeface="+mn-ea"/>
                <a:cs typeface="+mn-cs"/>
              </a:rPr>
              <a:t>, p.103823.</a:t>
            </a:r>
            <a:endParaRPr lang="en-IN" b="0" dirty="0">
              <a:effectLst/>
            </a:endParaRPr>
          </a:p>
          <a:p>
            <a:pPr rtl="0"/>
            <a:r>
              <a:rPr lang="en-IN" sz="1200" b="0" i="0" u="none" strike="noStrike" kern="1200" dirty="0">
                <a:solidFill>
                  <a:schemeClr val="tx1"/>
                </a:solidFill>
                <a:effectLst/>
                <a:latin typeface="+mn-lt"/>
                <a:ea typeface="+mn-ea"/>
                <a:cs typeface="+mn-cs"/>
              </a:rPr>
              <a:t>Van </a:t>
            </a:r>
            <a:r>
              <a:rPr lang="en-IN" sz="1200" b="0" i="0" u="none" strike="noStrike" kern="1200" dirty="0" err="1">
                <a:solidFill>
                  <a:schemeClr val="tx1"/>
                </a:solidFill>
                <a:effectLst/>
                <a:latin typeface="+mn-lt"/>
                <a:ea typeface="+mn-ea"/>
                <a:cs typeface="+mn-cs"/>
              </a:rPr>
              <a:t>Regenmortel</a:t>
            </a:r>
            <a:r>
              <a:rPr lang="en-IN" sz="1200" b="0" i="0" u="none" strike="noStrike" kern="1200" dirty="0">
                <a:solidFill>
                  <a:schemeClr val="tx1"/>
                </a:solidFill>
                <a:effectLst/>
                <a:latin typeface="+mn-lt"/>
                <a:ea typeface="+mn-ea"/>
                <a:cs typeface="+mn-cs"/>
              </a:rPr>
              <a:t>, T. and De Witte, J., (2023). An empowerment perspective on older persons: The power of resilience. In </a:t>
            </a:r>
            <a:r>
              <a:rPr lang="en-IN" sz="1200" b="0" i="1" u="none" strike="noStrike" kern="1200" dirty="0">
                <a:solidFill>
                  <a:schemeClr val="tx1"/>
                </a:solidFill>
                <a:effectLst/>
                <a:latin typeface="+mn-lt"/>
                <a:ea typeface="+mn-ea"/>
                <a:cs typeface="+mn-cs"/>
              </a:rPr>
              <a:t>Silver Empowerment: Fostering Strengths and Connections for an Age-Friendly Society</a:t>
            </a:r>
            <a:r>
              <a:rPr lang="en-IN" sz="1200" b="0" i="0" u="none" strike="noStrike" kern="1200" dirty="0">
                <a:solidFill>
                  <a:schemeClr val="tx1"/>
                </a:solidFill>
                <a:effectLst/>
                <a:latin typeface="+mn-lt"/>
                <a:ea typeface="+mn-ea"/>
                <a:cs typeface="+mn-cs"/>
              </a:rPr>
              <a:t> (pp. 19-54). Leuven University Press.</a:t>
            </a:r>
            <a:endParaRPr lang="en-IN" b="0" dirty="0">
              <a:effectLst/>
            </a:endParaRPr>
          </a:p>
          <a:p>
            <a:pPr rtl="0"/>
            <a:r>
              <a:rPr lang="en-IN" sz="1200" b="0" i="0" u="none" strike="noStrike" kern="1200" dirty="0">
                <a:solidFill>
                  <a:schemeClr val="tx1"/>
                </a:solidFill>
                <a:effectLst/>
                <a:latin typeface="+mn-lt"/>
                <a:ea typeface="+mn-ea"/>
                <a:cs typeface="+mn-cs"/>
              </a:rPr>
              <a:t>Wadham, J., Mountfield KC, H., Desai, R., Hannett KC, S., Jones, J., Mitchell, E. and Wills, A., (2024). </a:t>
            </a:r>
            <a:r>
              <a:rPr lang="en-IN" sz="1200" b="0" i="1" u="none" strike="noStrike" kern="1200" dirty="0">
                <a:solidFill>
                  <a:schemeClr val="tx1"/>
                </a:solidFill>
                <a:effectLst/>
                <a:latin typeface="+mn-lt"/>
                <a:ea typeface="+mn-ea"/>
                <a:cs typeface="+mn-cs"/>
              </a:rPr>
              <a:t>Blackstone's guide to the Human Rights Act 1998</a:t>
            </a:r>
            <a:r>
              <a:rPr lang="en-IN" sz="1200" b="0" i="0" u="none" strike="noStrike" kern="1200" dirty="0">
                <a:solidFill>
                  <a:schemeClr val="tx1"/>
                </a:solidFill>
                <a:effectLst/>
                <a:latin typeface="+mn-lt"/>
                <a:ea typeface="+mn-ea"/>
                <a:cs typeface="+mn-cs"/>
              </a:rPr>
              <a:t>. Oxford University Press.</a:t>
            </a:r>
            <a:endParaRPr lang="en-IN" b="0" dirty="0">
              <a:effectLst/>
            </a:endParaRPr>
          </a:p>
          <a:p>
            <a:pPr rtl="0"/>
            <a:r>
              <a:rPr lang="en-IN" sz="1200" b="0" i="0" u="none" strike="noStrike" kern="1200" dirty="0">
                <a:solidFill>
                  <a:schemeClr val="tx1"/>
                </a:solidFill>
                <a:effectLst/>
                <a:latin typeface="+mn-lt"/>
                <a:ea typeface="+mn-ea"/>
                <a:cs typeface="+mn-cs"/>
              </a:rPr>
              <a:t>World Health Organization, (2022). </a:t>
            </a:r>
            <a:r>
              <a:rPr lang="en-IN" sz="1200" b="0" i="1" u="none" strike="noStrike" kern="1200" dirty="0">
                <a:solidFill>
                  <a:schemeClr val="tx1"/>
                </a:solidFill>
                <a:effectLst/>
                <a:latin typeface="+mn-lt"/>
                <a:ea typeface="+mn-ea"/>
                <a:cs typeface="+mn-cs"/>
              </a:rPr>
              <a:t>Physical activity and sedentary behaviour: a brief to support older people</a:t>
            </a:r>
            <a:r>
              <a:rPr lang="en-IN" sz="1200" b="0" i="0" u="none" strike="noStrike" kern="1200" dirty="0">
                <a:solidFill>
                  <a:schemeClr val="tx1"/>
                </a:solidFill>
                <a:effectLst/>
                <a:latin typeface="+mn-lt"/>
                <a:ea typeface="+mn-ea"/>
                <a:cs typeface="+mn-cs"/>
              </a:rPr>
              <a:t>. World Health Organization.</a:t>
            </a:r>
            <a:endParaRPr lang="en-IN" b="0" dirty="0">
              <a:effectLst/>
            </a:endParaRPr>
          </a:p>
          <a:p>
            <a:r>
              <a:rPr lang="en-IN" sz="1200" b="0" i="0" u="none" strike="noStrike" kern="1200" dirty="0">
                <a:solidFill>
                  <a:schemeClr val="tx1"/>
                </a:solidFill>
                <a:effectLst/>
                <a:latin typeface="+mn-lt"/>
                <a:ea typeface="+mn-ea"/>
                <a:cs typeface="+mn-cs"/>
              </a:rPr>
              <a:t>World Health Organization, (2025). </a:t>
            </a:r>
            <a:r>
              <a:rPr lang="en-IN" sz="1200" b="0" i="1" u="none" strike="noStrike" kern="1200" dirty="0">
                <a:solidFill>
                  <a:schemeClr val="tx1"/>
                </a:solidFill>
                <a:effectLst/>
                <a:latin typeface="+mn-lt"/>
                <a:ea typeface="+mn-ea"/>
                <a:cs typeface="+mn-cs"/>
              </a:rPr>
              <a:t>Integrated care for older people (‎ ICOPE)‎: guidance for person-centred assessment and pathways in primary care</a:t>
            </a:r>
            <a:r>
              <a:rPr lang="en-IN" sz="1200" b="0" i="0" u="none" strike="noStrike" kern="1200" dirty="0">
                <a:solidFill>
                  <a:schemeClr val="tx1"/>
                </a:solidFill>
                <a:effectLst/>
                <a:latin typeface="+mn-lt"/>
                <a:ea typeface="+mn-ea"/>
                <a:cs typeface="+mn-cs"/>
              </a:rPr>
              <a:t>. World Health Organization.</a:t>
            </a:r>
            <a:endParaRPr lang="en-IN" b="1" dirty="0"/>
          </a:p>
        </p:txBody>
      </p:sp>
      <p:sp>
        <p:nvSpPr>
          <p:cNvPr id="4" name="Slide Number Placeholder 3">
            <a:extLst>
              <a:ext uri="{FF2B5EF4-FFF2-40B4-BE49-F238E27FC236}">
                <a16:creationId xmlns:a16="http://schemas.microsoft.com/office/drawing/2014/main" id="{9CC8AB08-03D7-9AE0-830B-28871A1B4F57}"/>
              </a:ext>
            </a:extLst>
          </p:cNvPr>
          <p:cNvSpPr>
            <a:spLocks noGrp="1"/>
          </p:cNvSpPr>
          <p:nvPr>
            <p:ph type="sldNum" sz="quarter" idx="5"/>
          </p:nvPr>
        </p:nvSpPr>
        <p:spPr/>
        <p:txBody>
          <a:bodyPr/>
          <a:lstStyle/>
          <a:p>
            <a:fld id="{EAB02E37-9ED6-4E62-A709-A6ECAA1310E5}" type="slidenum">
              <a:rPr lang="en-IN" smtClean="0"/>
              <a:t>16</a:t>
            </a:fld>
            <a:endParaRPr lang="en-IN"/>
          </a:p>
        </p:txBody>
      </p:sp>
    </p:spTree>
    <p:extLst>
      <p:ext uri="{BB962C8B-B14F-4D97-AF65-F5344CB8AC3E}">
        <p14:creationId xmlns:p14="http://schemas.microsoft.com/office/powerpoint/2010/main" val="5075080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Thank You</a:t>
            </a:r>
          </a:p>
        </p:txBody>
      </p:sp>
      <p:sp>
        <p:nvSpPr>
          <p:cNvPr id="4" name="Slide Number Placeholder 3"/>
          <p:cNvSpPr>
            <a:spLocks noGrp="1"/>
          </p:cNvSpPr>
          <p:nvPr>
            <p:ph type="sldNum" sz="quarter" idx="5"/>
          </p:nvPr>
        </p:nvSpPr>
        <p:spPr/>
        <p:txBody>
          <a:bodyPr/>
          <a:lstStyle/>
          <a:p>
            <a:fld id="{EAB02E37-9ED6-4E62-A709-A6ECAA1310E5}" type="slidenum">
              <a:rPr lang="en-IN" smtClean="0"/>
              <a:t>17</a:t>
            </a:fld>
            <a:endParaRPr lang="en-IN"/>
          </a:p>
        </p:txBody>
      </p:sp>
    </p:spTree>
    <p:extLst>
      <p:ext uri="{BB962C8B-B14F-4D97-AF65-F5344CB8AC3E}">
        <p14:creationId xmlns:p14="http://schemas.microsoft.com/office/powerpoint/2010/main" val="3429379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ageing-better.org.uk/our-ageing-population-state-ageing-2025" TargetMode="External"/><Relationship Id="rId5" Type="http://schemas.openxmlformats.org/officeDocument/2006/relationships/hyperlink" Target="https://commonslibrary.parliament.uk/the-uks-changing-population/" TargetMode="Externa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1028700" y="10287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p:cNvSpPr/>
          <p:nvPr/>
        </p:nvSpPr>
        <p:spPr>
          <a:xfrm flipV="1">
            <a:off x="1028722" y="92202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grpSp>
        <p:nvGrpSpPr>
          <p:cNvPr id="4" name="Group 4"/>
          <p:cNvGrpSpPr/>
          <p:nvPr/>
        </p:nvGrpSpPr>
        <p:grpSpPr>
          <a:xfrm>
            <a:off x="0" y="0"/>
            <a:ext cx="9144000" cy="10287000"/>
            <a:chOff x="0" y="0"/>
            <a:chExt cx="2408296" cy="2709333"/>
          </a:xfrm>
        </p:grpSpPr>
        <p:sp>
          <p:nvSpPr>
            <p:cNvPr id="5" name="Freeform 5"/>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1A2C4F"/>
            </a:solidFill>
          </p:spPr>
          <p:txBody>
            <a:bodyPr/>
            <a:lstStyle/>
            <a:p>
              <a:endParaRPr lang="en-GB"/>
            </a:p>
          </p:txBody>
        </p:sp>
        <p:sp>
          <p:nvSpPr>
            <p:cNvPr id="6" name="TextBox 6"/>
            <p:cNvSpPr txBox="1"/>
            <p:nvPr/>
          </p:nvSpPr>
          <p:spPr>
            <a:xfrm>
              <a:off x="0" y="-57150"/>
              <a:ext cx="2408296" cy="2766483"/>
            </a:xfrm>
            <a:prstGeom prst="rect">
              <a:avLst/>
            </a:prstGeom>
          </p:spPr>
          <p:txBody>
            <a:bodyPr lIns="50800" tIns="50800" rIns="50800" bIns="50800" rtlCol="0" anchor="ctr"/>
            <a:lstStyle/>
            <a:p>
              <a:pPr algn="ctr">
                <a:lnSpc>
                  <a:spcPts val="2659"/>
                </a:lnSpc>
              </a:pPr>
              <a:endParaRPr/>
            </a:p>
          </p:txBody>
        </p:sp>
      </p:grpSp>
      <p:pic>
        <p:nvPicPr>
          <p:cNvPr id="13" name="Picture 12">
            <a:extLst>
              <a:ext uri="{FF2B5EF4-FFF2-40B4-BE49-F238E27FC236}">
                <a16:creationId xmlns:a16="http://schemas.microsoft.com/office/drawing/2014/main" id="{86C4AB4C-09E0-3200-9456-5997DFD55ED4}"/>
              </a:ext>
            </a:extLst>
          </p:cNvPr>
          <p:cNvPicPr>
            <a:picLocks noChangeAspect="1"/>
          </p:cNvPicPr>
          <p:nvPr/>
        </p:nvPicPr>
        <p:blipFill>
          <a:blip r:embed="rId5"/>
          <a:stretch>
            <a:fillRect/>
          </a:stretch>
        </p:blipFill>
        <p:spPr>
          <a:xfrm>
            <a:off x="439994" y="1601243"/>
            <a:ext cx="8001000" cy="6867522"/>
          </a:xfrm>
          <a:prstGeom prst="rect">
            <a:avLst/>
          </a:prstGeom>
          <a:blipFill>
            <a:blip r:embed="rId6"/>
            <a:tile tx="0" ty="0" sx="100000" sy="100000" flip="none" algn="tl"/>
          </a:blipFill>
        </p:spPr>
      </p:pic>
      <p:sp>
        <p:nvSpPr>
          <p:cNvPr id="12" name="TextBox 11">
            <a:extLst>
              <a:ext uri="{FF2B5EF4-FFF2-40B4-BE49-F238E27FC236}">
                <a16:creationId xmlns:a16="http://schemas.microsoft.com/office/drawing/2014/main" id="{F19EEA8E-F323-906E-0302-C5FE2761B188}"/>
              </a:ext>
            </a:extLst>
          </p:cNvPr>
          <p:cNvSpPr txBox="1"/>
          <p:nvPr/>
        </p:nvSpPr>
        <p:spPr>
          <a:xfrm>
            <a:off x="9753600" y="1790700"/>
            <a:ext cx="8077200" cy="8589403"/>
          </a:xfrm>
          <a:prstGeom prst="rect">
            <a:avLst/>
          </a:prstGeom>
          <a:noFill/>
        </p:spPr>
        <p:txBody>
          <a:bodyPr wrap="square" rtlCol="0">
            <a:spAutoFit/>
          </a:bodyPr>
          <a:lstStyle/>
          <a:p>
            <a:pPr algn="ctr" fontAlgn="base">
              <a:lnSpc>
                <a:spcPct val="200000"/>
              </a:lnSpc>
            </a:pPr>
            <a:r>
              <a:rPr lang="en-US" sz="2800" b="1" dirty="0">
                <a:solidFill>
                  <a:schemeClr val="bg1"/>
                </a:solidFill>
              </a:rPr>
              <a:t>Module Title and Code: </a:t>
            </a:r>
            <a:r>
              <a:rPr lang="en-US" sz="2800" dirty="0">
                <a:solidFill>
                  <a:schemeClr val="bg1"/>
                </a:solidFill>
              </a:rPr>
              <a:t>BMHP6027 - Empowering the Older Person</a:t>
            </a:r>
          </a:p>
          <a:p>
            <a:pPr algn="ctr" fontAlgn="base">
              <a:lnSpc>
                <a:spcPct val="200000"/>
              </a:lnSpc>
            </a:pPr>
            <a:r>
              <a:rPr lang="en-US" sz="2800" b="1" dirty="0">
                <a:solidFill>
                  <a:schemeClr val="bg1"/>
                </a:solidFill>
              </a:rPr>
              <a:t>Presentation Title: </a:t>
            </a:r>
            <a:r>
              <a:rPr lang="en-US" sz="2800" dirty="0">
                <a:solidFill>
                  <a:schemeClr val="bg1"/>
                </a:solidFill>
              </a:rPr>
              <a:t>“Component 1: Individual Presentation: Evaluation of Care and Support Needs of Older People”</a:t>
            </a:r>
            <a:endParaRPr lang="en-US" sz="2800" b="1" dirty="0">
              <a:solidFill>
                <a:schemeClr val="bg1"/>
              </a:solidFill>
            </a:endParaRPr>
          </a:p>
          <a:p>
            <a:pPr algn="ctr" fontAlgn="base">
              <a:lnSpc>
                <a:spcPct val="200000"/>
              </a:lnSpc>
            </a:pPr>
            <a:r>
              <a:rPr lang="en-US" sz="2800" b="1" dirty="0">
                <a:solidFill>
                  <a:schemeClr val="bg1"/>
                </a:solidFill>
              </a:rPr>
              <a:t>Student Name: Rafaela </a:t>
            </a:r>
            <a:r>
              <a:rPr lang="en-US" sz="2800" b="1" dirty="0" err="1">
                <a:solidFill>
                  <a:schemeClr val="bg1"/>
                </a:solidFill>
              </a:rPr>
              <a:t>Marolicaru</a:t>
            </a:r>
            <a:endParaRPr lang="en-US" sz="2800" b="1" dirty="0">
              <a:solidFill>
                <a:schemeClr val="bg1"/>
              </a:solidFill>
            </a:endParaRPr>
          </a:p>
          <a:p>
            <a:pPr algn="ctr" fontAlgn="base">
              <a:lnSpc>
                <a:spcPct val="200000"/>
              </a:lnSpc>
            </a:pPr>
            <a:r>
              <a:rPr lang="en-US" sz="2800" b="1" dirty="0">
                <a:solidFill>
                  <a:schemeClr val="bg1"/>
                </a:solidFill>
              </a:rPr>
              <a:t>Student Id: 2224703</a:t>
            </a:r>
          </a:p>
          <a:p>
            <a:pPr algn="ctr" fontAlgn="base">
              <a:lnSpc>
                <a:spcPct val="200000"/>
              </a:lnSpc>
            </a:pPr>
            <a:endParaRPr lang="en-US" sz="2800" b="1" dirty="0">
              <a:solidFill>
                <a:schemeClr val="bg1"/>
              </a:solidFill>
            </a:endParaRPr>
          </a:p>
          <a:p>
            <a:pPr algn="ctr">
              <a:lnSpc>
                <a:spcPct val="200000"/>
              </a:lnSpc>
            </a:pPr>
            <a:br>
              <a:rPr lang="en-US" sz="2800" dirty="0">
                <a:solidFill>
                  <a:schemeClr val="bg1"/>
                </a:solidFill>
              </a:rPr>
            </a:br>
            <a:endParaRPr lang="en-IN" sz="2800" dirty="0">
              <a:solidFill>
                <a:schemeClr val="bg1"/>
              </a:solidFill>
            </a:endParaRPr>
          </a:p>
        </p:txBody>
      </p:sp>
      <p:pic>
        <p:nvPicPr>
          <p:cNvPr id="21" name="Audio 20">
            <a:hlinkClick r:id="" action="ppaction://media"/>
            <a:extLst>
              <a:ext uri="{FF2B5EF4-FFF2-40B4-BE49-F238E27FC236}">
                <a16:creationId xmlns:a16="http://schemas.microsoft.com/office/drawing/2014/main" id="{6F22E8BB-7C55-61EA-EE74-3B1BE2094B9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5983"/>
    </mc:Choice>
    <mc:Fallback>
      <p:transition spd="slow" advTm="25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t="-1000" b="-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EBF027-844D-DBD6-F2D7-2666EB8267A4}"/>
              </a:ext>
            </a:extLst>
          </p:cNvPr>
          <p:cNvSpPr txBox="1"/>
          <p:nvPr/>
        </p:nvSpPr>
        <p:spPr>
          <a:xfrm>
            <a:off x="762000" y="1033947"/>
            <a:ext cx="9144000" cy="3631763"/>
          </a:xfrm>
          <a:prstGeom prst="rect">
            <a:avLst/>
          </a:prstGeom>
          <a:noFill/>
        </p:spPr>
        <p:txBody>
          <a:bodyPr wrap="square">
            <a:spAutoFit/>
          </a:bodyPr>
          <a:lstStyle/>
          <a:p>
            <a:r>
              <a:rPr lang="en-GB" sz="11500"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Title:</a:t>
            </a:r>
          </a:p>
          <a:p>
            <a:endParaRPr lang="en-GB" sz="11500" dirty="0">
              <a:solidFill>
                <a:schemeClr val="bg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5" name="TextBox 4">
            <a:extLst>
              <a:ext uri="{FF2B5EF4-FFF2-40B4-BE49-F238E27FC236}">
                <a16:creationId xmlns:a16="http://schemas.microsoft.com/office/drawing/2014/main" id="{498BD7D9-DAD4-2718-4063-5904706419E5}"/>
              </a:ext>
            </a:extLst>
          </p:cNvPr>
          <p:cNvSpPr txBox="1"/>
          <p:nvPr/>
        </p:nvSpPr>
        <p:spPr>
          <a:xfrm>
            <a:off x="2438400" y="3390900"/>
            <a:ext cx="14935200" cy="4631717"/>
          </a:xfrm>
          <a:prstGeom prst="rect">
            <a:avLst/>
          </a:prstGeom>
          <a:noFill/>
        </p:spPr>
        <p:txBody>
          <a:bodyPr wrap="square">
            <a:spAutoFit/>
          </a:bodyPr>
          <a:lstStyle/>
          <a:p>
            <a:pPr algn="just">
              <a:lnSpc>
                <a:spcPct val="200000"/>
              </a:lnSpc>
            </a:pPr>
            <a:r>
              <a:rPr lang="en-IN" sz="8000" i="1" dirty="0">
                <a:solidFill>
                  <a:schemeClr val="bg1"/>
                </a:solidFill>
                <a:latin typeface="Gloucester MT Extra Condensed" panose="02030808020601010101" pitchFamily="18" charset="0"/>
              </a:rPr>
              <a:t>“Understanding and Evaluating the Different Ways to Take Care and Support Needs of Older People”</a:t>
            </a:r>
            <a:endParaRPr lang="en-IN" sz="8000" dirty="0">
              <a:solidFill>
                <a:schemeClr val="bg1"/>
              </a:solidFill>
              <a:latin typeface="Gloucester MT Extra Condensed" panose="02030808020601010101" pitchFamily="18" charset="0"/>
            </a:endParaRPr>
          </a:p>
        </p:txBody>
      </p:sp>
      <p:pic>
        <p:nvPicPr>
          <p:cNvPr id="17" name="Audio 16">
            <a:hlinkClick r:id="" action="ppaction://media"/>
            <a:extLst>
              <a:ext uri="{FF2B5EF4-FFF2-40B4-BE49-F238E27FC236}">
                <a16:creationId xmlns:a16="http://schemas.microsoft.com/office/drawing/2014/main" id="{FA4A923C-A349-97A7-F1FB-23B3333349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753923163"/>
      </p:ext>
    </p:extLst>
  </p:cSld>
  <p:clrMapOvr>
    <a:masterClrMapping/>
  </p:clrMapOvr>
  <mc:AlternateContent xmlns:mc="http://schemas.openxmlformats.org/markup-compatibility/2006">
    <mc:Choice xmlns:p14="http://schemas.microsoft.com/office/powerpoint/2010/main" Requires="p14">
      <p:transition spd="slow" p14:dur="2000" advTm="40904"/>
    </mc:Choice>
    <mc:Fallback>
      <p:transition spd="slow" advTm="40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7" name="AutoShape 7"/>
          <p:cNvSpPr/>
          <p:nvPr/>
        </p:nvSpPr>
        <p:spPr>
          <a:xfrm flipV="1">
            <a:off x="1028678"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8" name="AutoShape 8"/>
          <p:cNvSpPr/>
          <p:nvPr/>
        </p:nvSpPr>
        <p:spPr>
          <a:xfrm flipV="1">
            <a:off x="1028722"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9" name="TextBox 9"/>
          <p:cNvSpPr txBox="1"/>
          <p:nvPr/>
        </p:nvSpPr>
        <p:spPr>
          <a:xfrm>
            <a:off x="1013438" y="1190359"/>
            <a:ext cx="4818198" cy="1054904"/>
          </a:xfrm>
          <a:prstGeom prst="rect">
            <a:avLst/>
          </a:prstGeom>
        </p:spPr>
        <p:txBody>
          <a:bodyPr lIns="0" tIns="0" rIns="0" bIns="0" rtlCol="0" anchor="t">
            <a:spAutoFit/>
          </a:bodyPr>
          <a:lstStyle/>
          <a:p>
            <a:pPr>
              <a:lnSpc>
                <a:spcPts val="9144"/>
              </a:lnSpc>
              <a:spcBef>
                <a:spcPct val="0"/>
              </a:spcBef>
            </a:pPr>
            <a:r>
              <a:rPr lang="en-IN" sz="5400" b="1" dirty="0">
                <a:solidFill>
                  <a:schemeClr val="bg1"/>
                </a:solidFill>
              </a:rPr>
              <a:t>Introduction</a:t>
            </a:r>
            <a:endParaRPr lang="en-US" sz="28700" i="1" spc="-230" dirty="0">
              <a:solidFill>
                <a:schemeClr val="bg1"/>
              </a:solidFill>
              <a:latin typeface="Droid Serif Italics"/>
              <a:ea typeface="Droid Serif Italics"/>
              <a:cs typeface="Droid Serif Italics"/>
              <a:sym typeface="Droid Serif Italics"/>
            </a:endParaRPr>
          </a:p>
        </p:txBody>
      </p:sp>
      <p:sp>
        <p:nvSpPr>
          <p:cNvPr id="12" name="TextBox 11">
            <a:extLst>
              <a:ext uri="{FF2B5EF4-FFF2-40B4-BE49-F238E27FC236}">
                <a16:creationId xmlns:a16="http://schemas.microsoft.com/office/drawing/2014/main" id="{5B4B43F3-569B-CB27-4D41-81E564C8B6B5}"/>
              </a:ext>
            </a:extLst>
          </p:cNvPr>
          <p:cNvSpPr txBox="1"/>
          <p:nvPr/>
        </p:nvSpPr>
        <p:spPr>
          <a:xfrm>
            <a:off x="1013438" y="2575246"/>
            <a:ext cx="8801122" cy="6664004"/>
          </a:xfrm>
          <a:prstGeom prst="rect">
            <a:avLst/>
          </a:prstGeom>
          <a:noFill/>
        </p:spPr>
        <p:txBody>
          <a:bodyPr wrap="square" rtlCol="0">
            <a:spAutoFit/>
          </a:bodyPr>
          <a:lstStyle/>
          <a:p>
            <a:pPr marL="342900" indent="-342900" algn="just" fontAlgn="base">
              <a:lnSpc>
                <a:spcPct val="150000"/>
              </a:lnSpc>
              <a:buFont typeface="Arial" panose="020B0604020202020204" pitchFamily="34" charset="0"/>
              <a:buChar char="•"/>
            </a:pPr>
            <a:r>
              <a:rPr lang="en-US" sz="3200" dirty="0">
                <a:solidFill>
                  <a:schemeClr val="bg1"/>
                </a:solidFill>
              </a:rPr>
              <a:t>The purpose of this presentation is to evaluate the care and support needs of older people. </a:t>
            </a:r>
          </a:p>
          <a:p>
            <a:pPr marL="342900" indent="-342900" algn="just" fontAlgn="base">
              <a:lnSpc>
                <a:spcPct val="150000"/>
              </a:lnSpc>
              <a:buFont typeface="Arial" panose="020B0604020202020204" pitchFamily="34" charset="0"/>
              <a:buChar char="•"/>
            </a:pPr>
            <a:r>
              <a:rPr lang="en-US" sz="3200" dirty="0">
                <a:solidFill>
                  <a:schemeClr val="bg1"/>
                </a:solidFill>
              </a:rPr>
              <a:t>Ageing is a progressive and time-specific deterioration of the psychological functionalities of an individual. </a:t>
            </a:r>
          </a:p>
          <a:p>
            <a:pPr marL="342900" indent="-342900" algn="just" fontAlgn="base">
              <a:lnSpc>
                <a:spcPct val="150000"/>
              </a:lnSpc>
              <a:buFont typeface="Arial" panose="020B0604020202020204" pitchFamily="34" charset="0"/>
              <a:buChar char="•"/>
            </a:pPr>
            <a:r>
              <a:rPr lang="en-US" sz="3200" dirty="0">
                <a:solidFill>
                  <a:schemeClr val="bg1"/>
                </a:solidFill>
              </a:rPr>
              <a:t>Genetic theory suggests that specific genes are being regulated by inherited traits, as species-specific life spans are being facilitated in a sensible manner. </a:t>
            </a:r>
          </a:p>
        </p:txBody>
      </p:sp>
      <p:pic>
        <p:nvPicPr>
          <p:cNvPr id="13" name="Picture 12">
            <a:extLst>
              <a:ext uri="{FF2B5EF4-FFF2-40B4-BE49-F238E27FC236}">
                <a16:creationId xmlns:a16="http://schemas.microsoft.com/office/drawing/2014/main" id="{ADD663AE-FF4F-7DCD-4D21-DEF4AAF84763}"/>
              </a:ext>
            </a:extLst>
          </p:cNvPr>
          <p:cNvPicPr>
            <a:picLocks noChangeAspect="1"/>
          </p:cNvPicPr>
          <p:nvPr/>
        </p:nvPicPr>
        <p:blipFill>
          <a:blip r:embed="rId5"/>
          <a:stretch>
            <a:fillRect/>
          </a:stretch>
        </p:blipFill>
        <p:spPr>
          <a:xfrm>
            <a:off x="10043160" y="1508446"/>
            <a:ext cx="7848600" cy="6629400"/>
          </a:xfrm>
          <a:prstGeom prst="rect">
            <a:avLst/>
          </a:prstGeom>
        </p:spPr>
      </p:pic>
      <p:sp>
        <p:nvSpPr>
          <p:cNvPr id="14" name="TextBox 13">
            <a:extLst>
              <a:ext uri="{FF2B5EF4-FFF2-40B4-BE49-F238E27FC236}">
                <a16:creationId xmlns:a16="http://schemas.microsoft.com/office/drawing/2014/main" id="{94F1455B-97C8-8EF6-DAF9-D3035222ABE8}"/>
              </a:ext>
            </a:extLst>
          </p:cNvPr>
          <p:cNvSpPr txBox="1"/>
          <p:nvPr/>
        </p:nvSpPr>
        <p:spPr>
          <a:xfrm>
            <a:off x="11600297" y="8366446"/>
            <a:ext cx="4800600" cy="523220"/>
          </a:xfrm>
          <a:prstGeom prst="rect">
            <a:avLst/>
          </a:prstGeom>
          <a:noFill/>
        </p:spPr>
        <p:txBody>
          <a:bodyPr wrap="square" rtlCol="0">
            <a:spAutoFit/>
          </a:bodyPr>
          <a:lstStyle/>
          <a:p>
            <a:pPr algn="ctr"/>
            <a:r>
              <a:rPr lang="da-DK" sz="2800" dirty="0">
                <a:solidFill>
                  <a:schemeClr val="bg1"/>
                </a:solidFill>
              </a:rPr>
              <a:t>(Centre for Ageing Better, 2025)</a:t>
            </a:r>
            <a:endParaRPr lang="en-IN" sz="2800" dirty="0">
              <a:solidFill>
                <a:schemeClr val="bg1"/>
              </a:solidFill>
            </a:endParaRPr>
          </a:p>
        </p:txBody>
      </p:sp>
      <p:pic>
        <p:nvPicPr>
          <p:cNvPr id="39" name="Audio 38">
            <a:hlinkClick r:id="" action="ppaction://media"/>
            <a:extLst>
              <a:ext uri="{FF2B5EF4-FFF2-40B4-BE49-F238E27FC236}">
                <a16:creationId xmlns:a16="http://schemas.microsoft.com/office/drawing/2014/main" id="{B7EE8AB6-5CDB-C433-3ECA-303B639ADE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454"/>
    </mc:Choice>
    <mc:Fallback>
      <p:transition spd="slow" advTm="40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1031101" y="92202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p:cNvSpPr/>
          <p:nvPr/>
        </p:nvSpPr>
        <p:spPr>
          <a:xfrm flipV="1">
            <a:off x="1028678"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13" name="TextBox 13"/>
          <p:cNvSpPr txBox="1"/>
          <p:nvPr/>
        </p:nvSpPr>
        <p:spPr>
          <a:xfrm>
            <a:off x="1028700" y="1523808"/>
            <a:ext cx="11696700" cy="677108"/>
          </a:xfrm>
          <a:prstGeom prst="rect">
            <a:avLst/>
          </a:prstGeom>
        </p:spPr>
        <p:txBody>
          <a:bodyPr wrap="square" lIns="0" tIns="0" rIns="0" bIns="0" rtlCol="0" anchor="t">
            <a:spAutoFit/>
          </a:bodyPr>
          <a:lstStyle/>
          <a:p>
            <a:r>
              <a:rPr lang="en-US" sz="4400" b="1" dirty="0">
                <a:solidFill>
                  <a:schemeClr val="bg1"/>
                </a:solidFill>
              </a:rPr>
              <a:t>The Ageing Population: Setting the Scene   </a:t>
            </a:r>
            <a:endParaRPr lang="en-US" sz="19900" i="1" spc="-230" dirty="0">
              <a:solidFill>
                <a:schemeClr val="bg1"/>
              </a:solidFill>
              <a:latin typeface="Droid Serif Italics"/>
              <a:ea typeface="Droid Serif Italics"/>
              <a:cs typeface="Droid Serif Italics"/>
              <a:sym typeface="Droid Serif Italics"/>
            </a:endParaRPr>
          </a:p>
        </p:txBody>
      </p:sp>
      <p:pic>
        <p:nvPicPr>
          <p:cNvPr id="27" name="Picture 26">
            <a:extLst>
              <a:ext uri="{FF2B5EF4-FFF2-40B4-BE49-F238E27FC236}">
                <a16:creationId xmlns:a16="http://schemas.microsoft.com/office/drawing/2014/main" id="{0C09C13F-3417-7813-700B-3BFEB5D1239E}"/>
              </a:ext>
            </a:extLst>
          </p:cNvPr>
          <p:cNvPicPr>
            <a:picLocks noChangeAspect="1"/>
          </p:cNvPicPr>
          <p:nvPr/>
        </p:nvPicPr>
        <p:blipFill>
          <a:blip r:embed="rId5"/>
          <a:stretch>
            <a:fillRect/>
          </a:stretch>
        </p:blipFill>
        <p:spPr>
          <a:xfrm>
            <a:off x="10896600" y="1515204"/>
            <a:ext cx="6629400" cy="6622895"/>
          </a:xfrm>
          <a:prstGeom prst="rect">
            <a:avLst/>
          </a:prstGeom>
        </p:spPr>
      </p:pic>
      <p:sp>
        <p:nvSpPr>
          <p:cNvPr id="26" name="TextBox 25">
            <a:extLst>
              <a:ext uri="{FF2B5EF4-FFF2-40B4-BE49-F238E27FC236}">
                <a16:creationId xmlns:a16="http://schemas.microsoft.com/office/drawing/2014/main" id="{F868FDF5-2FCD-3E34-EC02-A26FB2A0BF16}"/>
              </a:ext>
            </a:extLst>
          </p:cNvPr>
          <p:cNvSpPr txBox="1"/>
          <p:nvPr/>
        </p:nvSpPr>
        <p:spPr>
          <a:xfrm>
            <a:off x="914400" y="2628900"/>
            <a:ext cx="9448800" cy="6460230"/>
          </a:xfrm>
          <a:prstGeom prst="rect">
            <a:avLst/>
          </a:prstGeom>
          <a:noFill/>
        </p:spPr>
        <p:txBody>
          <a:bodyPr wrap="square" rtlCol="0">
            <a:spAutoFit/>
          </a:bodyPr>
          <a:lstStyle/>
          <a:p>
            <a:pPr marL="571500" indent="-571500" algn="just" fontAlgn="base">
              <a:lnSpc>
                <a:spcPct val="150000"/>
              </a:lnSpc>
              <a:buFont typeface="Arial" panose="020B0604020202020204" pitchFamily="34" charset="0"/>
              <a:buChar char="•"/>
            </a:pPr>
            <a:r>
              <a:rPr lang="en-US" sz="4000" dirty="0">
                <a:solidFill>
                  <a:schemeClr val="bg1"/>
                </a:solidFill>
              </a:rPr>
              <a:t>The ageing population is important in the UK due to economic impact, as it facilitates increased healthcare costs. </a:t>
            </a:r>
          </a:p>
          <a:p>
            <a:pPr marL="571500" indent="-571500" algn="just" fontAlgn="base">
              <a:lnSpc>
                <a:spcPct val="150000"/>
              </a:lnSpc>
              <a:buFont typeface="Arial" panose="020B0604020202020204" pitchFamily="34" charset="0"/>
              <a:buChar char="•"/>
            </a:pPr>
            <a:r>
              <a:rPr lang="en-US" sz="4000" dirty="0">
                <a:solidFill>
                  <a:schemeClr val="bg1"/>
                </a:solidFill>
              </a:rPr>
              <a:t>One in five (19%, 11 million) individuals in England are aged 65 and above and 38% are aged 50 and above (Centre for Ageing Better, 2025). </a:t>
            </a:r>
          </a:p>
        </p:txBody>
      </p:sp>
      <p:sp>
        <p:nvSpPr>
          <p:cNvPr id="28" name="TextBox 27">
            <a:extLst>
              <a:ext uri="{FF2B5EF4-FFF2-40B4-BE49-F238E27FC236}">
                <a16:creationId xmlns:a16="http://schemas.microsoft.com/office/drawing/2014/main" id="{0FD374E1-5076-D545-0ABD-D573902B4424}"/>
              </a:ext>
            </a:extLst>
          </p:cNvPr>
          <p:cNvSpPr txBox="1"/>
          <p:nvPr/>
        </p:nvSpPr>
        <p:spPr>
          <a:xfrm>
            <a:off x="10896600" y="8496300"/>
            <a:ext cx="6629400" cy="523220"/>
          </a:xfrm>
          <a:prstGeom prst="rect">
            <a:avLst/>
          </a:prstGeom>
          <a:noFill/>
        </p:spPr>
        <p:txBody>
          <a:bodyPr wrap="square" rtlCol="0">
            <a:spAutoFit/>
          </a:bodyPr>
          <a:lstStyle/>
          <a:p>
            <a:pPr algn="ctr"/>
            <a:r>
              <a:rPr lang="en-US" sz="2800" dirty="0">
                <a:solidFill>
                  <a:schemeClr val="bg1"/>
                </a:solidFill>
              </a:rPr>
              <a:t>(Centre for Ageing Better, 2025)</a:t>
            </a:r>
            <a:endParaRPr lang="en-IN" sz="2800" dirty="0"/>
          </a:p>
        </p:txBody>
      </p:sp>
      <p:pic>
        <p:nvPicPr>
          <p:cNvPr id="37" name="Audio 36">
            <a:hlinkClick r:id="" action="ppaction://media"/>
            <a:extLst>
              <a:ext uri="{FF2B5EF4-FFF2-40B4-BE49-F238E27FC236}">
                <a16:creationId xmlns:a16="http://schemas.microsoft.com/office/drawing/2014/main" id="{87AC5A62-61EB-92B5-EF9B-32A3368C8CF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124"/>
    </mc:Choice>
    <mc:Fallback>
      <p:transition spd="slow" advTm="48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1031123"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6" name="AutoShape 6"/>
          <p:cNvSpPr/>
          <p:nvPr/>
        </p:nvSpPr>
        <p:spPr>
          <a:xfrm flipV="1">
            <a:off x="1031146"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9" name="TextBox 9"/>
          <p:cNvSpPr txBox="1"/>
          <p:nvPr/>
        </p:nvSpPr>
        <p:spPr>
          <a:xfrm>
            <a:off x="1143000" y="1047750"/>
            <a:ext cx="7847935" cy="1054904"/>
          </a:xfrm>
          <a:prstGeom prst="rect">
            <a:avLst/>
          </a:prstGeom>
        </p:spPr>
        <p:txBody>
          <a:bodyPr lIns="0" tIns="0" rIns="0" bIns="0" rtlCol="0" anchor="t">
            <a:spAutoFit/>
          </a:bodyPr>
          <a:lstStyle/>
          <a:p>
            <a:pPr>
              <a:lnSpc>
                <a:spcPts val="9144"/>
              </a:lnSpc>
              <a:spcBef>
                <a:spcPct val="0"/>
              </a:spcBef>
            </a:pPr>
            <a:r>
              <a:rPr lang="en-IN" sz="5400" b="1" dirty="0">
                <a:solidFill>
                  <a:schemeClr val="bg1"/>
                </a:solidFill>
              </a:rPr>
              <a:t>Theoretical Frameworks </a:t>
            </a:r>
            <a:endParaRPr lang="en-US" sz="28700" i="1" spc="-230" dirty="0">
              <a:solidFill>
                <a:schemeClr val="bg1"/>
              </a:solidFill>
              <a:latin typeface="Droid Serif Italics"/>
              <a:ea typeface="Droid Serif Italics"/>
              <a:cs typeface="Droid Serif Italics"/>
              <a:sym typeface="Droid Serif Italics"/>
            </a:endParaRPr>
          </a:p>
        </p:txBody>
      </p:sp>
      <p:sp>
        <p:nvSpPr>
          <p:cNvPr id="12" name="TextBox 11">
            <a:extLst>
              <a:ext uri="{FF2B5EF4-FFF2-40B4-BE49-F238E27FC236}">
                <a16:creationId xmlns:a16="http://schemas.microsoft.com/office/drawing/2014/main" id="{649BBE2A-4EAF-6B0B-9668-B4710C19E20D}"/>
              </a:ext>
            </a:extLst>
          </p:cNvPr>
          <p:cNvSpPr txBox="1"/>
          <p:nvPr/>
        </p:nvSpPr>
        <p:spPr>
          <a:xfrm>
            <a:off x="1143000" y="2400300"/>
            <a:ext cx="8991600" cy="6654450"/>
          </a:xfrm>
          <a:prstGeom prst="rect">
            <a:avLst/>
          </a:prstGeom>
          <a:noFill/>
        </p:spPr>
        <p:txBody>
          <a:bodyPr wrap="square" rtlCol="0">
            <a:spAutoFit/>
          </a:bodyPr>
          <a:lstStyle/>
          <a:p>
            <a:pPr marL="571500" indent="-571500" algn="just" fontAlgn="base">
              <a:lnSpc>
                <a:spcPct val="150000"/>
              </a:lnSpc>
              <a:buFont typeface="Wingdings" panose="05000000000000000000" pitchFamily="2" charset="2"/>
              <a:buChar char="Ø"/>
            </a:pPr>
            <a:r>
              <a:rPr lang="en-US" sz="3600" dirty="0">
                <a:solidFill>
                  <a:schemeClr val="bg1"/>
                </a:solidFill>
              </a:rPr>
              <a:t>Activity theory suggests that older age individuals highlight that older adults guide to facilitate social interaction and psychological engagement (World Health Organisation, 2025). </a:t>
            </a:r>
          </a:p>
          <a:p>
            <a:pPr marL="571500" indent="-571500" algn="just" fontAlgn="base">
              <a:lnSpc>
                <a:spcPct val="150000"/>
              </a:lnSpc>
              <a:buFont typeface="Wingdings" panose="05000000000000000000" pitchFamily="2" charset="2"/>
              <a:buChar char="Ø"/>
            </a:pPr>
            <a:r>
              <a:rPr lang="en-US" sz="3600" dirty="0">
                <a:solidFill>
                  <a:schemeClr val="bg1"/>
                </a:solidFill>
              </a:rPr>
              <a:t>Disengagement theory suggests that mutual disengagement facilitates social pressure on aged individuals on a large scale. </a:t>
            </a:r>
          </a:p>
        </p:txBody>
      </p:sp>
      <p:pic>
        <p:nvPicPr>
          <p:cNvPr id="13" name="Picture 12">
            <a:extLst>
              <a:ext uri="{FF2B5EF4-FFF2-40B4-BE49-F238E27FC236}">
                <a16:creationId xmlns:a16="http://schemas.microsoft.com/office/drawing/2014/main" id="{EF2DB21C-D082-C043-BAFD-F0BE1B63C7EA}"/>
              </a:ext>
            </a:extLst>
          </p:cNvPr>
          <p:cNvPicPr>
            <a:picLocks noChangeAspect="1"/>
          </p:cNvPicPr>
          <p:nvPr/>
        </p:nvPicPr>
        <p:blipFill>
          <a:blip r:embed="rId5"/>
          <a:stretch>
            <a:fillRect/>
          </a:stretch>
        </p:blipFill>
        <p:spPr>
          <a:xfrm>
            <a:off x="10363200" y="1790699"/>
            <a:ext cx="7559193" cy="6241911"/>
          </a:xfrm>
          <a:prstGeom prst="rect">
            <a:avLst/>
          </a:prstGeom>
        </p:spPr>
      </p:pic>
      <p:sp>
        <p:nvSpPr>
          <p:cNvPr id="14" name="TextBox 13">
            <a:extLst>
              <a:ext uri="{FF2B5EF4-FFF2-40B4-BE49-F238E27FC236}">
                <a16:creationId xmlns:a16="http://schemas.microsoft.com/office/drawing/2014/main" id="{E72581B7-D0E7-4B70-296B-0A99ADEFB901}"/>
              </a:ext>
            </a:extLst>
          </p:cNvPr>
          <p:cNvSpPr txBox="1"/>
          <p:nvPr/>
        </p:nvSpPr>
        <p:spPr>
          <a:xfrm>
            <a:off x="11277600" y="8420100"/>
            <a:ext cx="5410200" cy="523220"/>
          </a:xfrm>
          <a:prstGeom prst="rect">
            <a:avLst/>
          </a:prstGeom>
          <a:noFill/>
        </p:spPr>
        <p:txBody>
          <a:bodyPr wrap="square" rtlCol="0">
            <a:spAutoFit/>
          </a:bodyPr>
          <a:lstStyle/>
          <a:p>
            <a:pPr algn="ctr"/>
            <a:r>
              <a:rPr lang="en-US" sz="2800" dirty="0">
                <a:solidFill>
                  <a:schemeClr val="bg1"/>
                </a:solidFill>
              </a:rPr>
              <a:t>(World Health Organisation, 2025)</a:t>
            </a:r>
            <a:endParaRPr lang="en-IN" sz="2800" dirty="0"/>
          </a:p>
        </p:txBody>
      </p:sp>
      <p:pic>
        <p:nvPicPr>
          <p:cNvPr id="37" name="Audio 36">
            <a:hlinkClick r:id="" action="ppaction://media"/>
            <a:extLst>
              <a:ext uri="{FF2B5EF4-FFF2-40B4-BE49-F238E27FC236}">
                <a16:creationId xmlns:a16="http://schemas.microsoft.com/office/drawing/2014/main" id="{A7CBDD1F-2693-7F24-EB36-472B68788C7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228"/>
    </mc:Choice>
    <mc:Fallback>
      <p:transition spd="slow" advTm="5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1028722"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p:cNvSpPr/>
          <p:nvPr/>
        </p:nvSpPr>
        <p:spPr>
          <a:xfrm flipV="1">
            <a:off x="1514679" y="9220200"/>
            <a:ext cx="15744598" cy="38100"/>
          </a:xfrm>
          <a:prstGeom prst="line">
            <a:avLst/>
          </a:prstGeom>
          <a:ln w="38100" cap="flat">
            <a:solidFill>
              <a:srgbClr val="FFFFFF"/>
            </a:solidFill>
            <a:prstDash val="solid"/>
            <a:headEnd type="none" w="sm" len="sm"/>
            <a:tailEnd type="none" w="sm" len="sm"/>
          </a:ln>
        </p:spPr>
        <p:txBody>
          <a:bodyPr/>
          <a:lstStyle/>
          <a:p>
            <a:endParaRPr lang="en-GB"/>
          </a:p>
        </p:txBody>
      </p:sp>
      <p:sp>
        <p:nvSpPr>
          <p:cNvPr id="6" name="TextBox 6"/>
          <p:cNvSpPr txBox="1"/>
          <p:nvPr/>
        </p:nvSpPr>
        <p:spPr>
          <a:xfrm>
            <a:off x="1046263" y="1169253"/>
            <a:ext cx="7847935" cy="830997"/>
          </a:xfrm>
          <a:prstGeom prst="rect">
            <a:avLst/>
          </a:prstGeom>
        </p:spPr>
        <p:txBody>
          <a:bodyPr lIns="0" tIns="0" rIns="0" bIns="0" rtlCol="0" anchor="t">
            <a:spAutoFit/>
          </a:bodyPr>
          <a:lstStyle/>
          <a:p>
            <a:r>
              <a:rPr lang="en-IN" sz="5400" b="1" dirty="0">
                <a:solidFill>
                  <a:schemeClr val="bg1"/>
                </a:solidFill>
              </a:rPr>
              <a:t>Policy and Legislation   </a:t>
            </a:r>
            <a:endParaRPr lang="en-IN" sz="28700" dirty="0">
              <a:solidFill>
                <a:schemeClr val="bg1"/>
              </a:solidFill>
            </a:endParaRPr>
          </a:p>
        </p:txBody>
      </p:sp>
      <p:sp>
        <p:nvSpPr>
          <p:cNvPr id="13" name="TextBox 12">
            <a:extLst>
              <a:ext uri="{FF2B5EF4-FFF2-40B4-BE49-F238E27FC236}">
                <a16:creationId xmlns:a16="http://schemas.microsoft.com/office/drawing/2014/main" id="{C169A55D-97C0-36F0-057B-247867E92742}"/>
              </a:ext>
            </a:extLst>
          </p:cNvPr>
          <p:cNvSpPr txBox="1"/>
          <p:nvPr/>
        </p:nvSpPr>
        <p:spPr>
          <a:xfrm>
            <a:off x="1081432" y="2505511"/>
            <a:ext cx="9586568" cy="7135158"/>
          </a:xfrm>
          <a:prstGeom prst="rect">
            <a:avLst/>
          </a:prstGeom>
          <a:noFill/>
        </p:spPr>
        <p:txBody>
          <a:bodyPr wrap="square" rtlCol="0">
            <a:spAutoFit/>
          </a:bodyPr>
          <a:lstStyle/>
          <a:p>
            <a:pPr marL="457200" indent="-457200" algn="just" fontAlgn="base">
              <a:lnSpc>
                <a:spcPct val="150000"/>
              </a:lnSpc>
              <a:buFont typeface="Wingdings" panose="05000000000000000000" pitchFamily="2" charset="2"/>
              <a:buChar char="Ø"/>
            </a:pPr>
            <a:r>
              <a:rPr lang="en-US" sz="2800" dirty="0">
                <a:solidFill>
                  <a:schemeClr val="bg1"/>
                </a:solidFill>
              </a:rPr>
              <a:t>Care Act 2014 guide to shape practice by focusing on well-being and adult safeguarding (Tarrant, 2024). </a:t>
            </a:r>
          </a:p>
          <a:p>
            <a:pPr marL="457200" indent="-457200" algn="just" fontAlgn="base">
              <a:lnSpc>
                <a:spcPct val="150000"/>
              </a:lnSpc>
              <a:buFont typeface="Wingdings" panose="05000000000000000000" pitchFamily="2" charset="2"/>
              <a:buChar char="Ø"/>
            </a:pPr>
            <a:r>
              <a:rPr lang="en-US" sz="2800" dirty="0">
                <a:solidFill>
                  <a:schemeClr val="bg1"/>
                </a:solidFill>
              </a:rPr>
              <a:t>Equality Act 2010 guide to shape practice through the prohibition of age discrimination (Benn, 2020). </a:t>
            </a:r>
          </a:p>
          <a:p>
            <a:pPr marL="457200" indent="-457200" algn="just" fontAlgn="base">
              <a:lnSpc>
                <a:spcPct val="150000"/>
              </a:lnSpc>
              <a:buFont typeface="Wingdings" panose="05000000000000000000" pitchFamily="2" charset="2"/>
              <a:buChar char="Ø"/>
            </a:pPr>
            <a:r>
              <a:rPr lang="en-US" sz="2800" dirty="0">
                <a:solidFill>
                  <a:schemeClr val="bg1"/>
                </a:solidFill>
              </a:rPr>
              <a:t>The Human Rights Act 1998 focuses on shaping practice by providing the Right to Liberty and Security under Article 5 (Wadham et al., 2024). </a:t>
            </a:r>
          </a:p>
          <a:p>
            <a:pPr marL="457200" indent="-457200" algn="just" fontAlgn="base">
              <a:lnSpc>
                <a:spcPct val="150000"/>
              </a:lnSpc>
              <a:buFont typeface="Wingdings" panose="05000000000000000000" pitchFamily="2" charset="2"/>
              <a:buChar char="Ø"/>
            </a:pPr>
            <a:r>
              <a:rPr lang="en-US" sz="2800" dirty="0">
                <a:solidFill>
                  <a:schemeClr val="bg1"/>
                </a:solidFill>
              </a:rPr>
              <a:t>Health and  NHS Long Term Plan guides that integrated care, strategic allocation and reduced hospital dependence are being fostered through it (Aranda et al., 2021). </a:t>
            </a:r>
          </a:p>
          <a:p>
            <a:pPr marL="457200" indent="-457200" algn="just">
              <a:lnSpc>
                <a:spcPct val="150000"/>
              </a:lnSpc>
              <a:buFont typeface="Wingdings" panose="05000000000000000000" pitchFamily="2" charset="2"/>
              <a:buChar char="Ø"/>
            </a:pPr>
            <a:endParaRPr lang="en-IN" sz="2800" dirty="0">
              <a:solidFill>
                <a:schemeClr val="bg1"/>
              </a:solidFill>
            </a:endParaRPr>
          </a:p>
        </p:txBody>
      </p:sp>
      <p:pic>
        <p:nvPicPr>
          <p:cNvPr id="14" name="Picture 13">
            <a:extLst>
              <a:ext uri="{FF2B5EF4-FFF2-40B4-BE49-F238E27FC236}">
                <a16:creationId xmlns:a16="http://schemas.microsoft.com/office/drawing/2014/main" id="{3BD0A0B9-AB0E-4796-8D14-BA731E7192B8}"/>
              </a:ext>
            </a:extLst>
          </p:cNvPr>
          <p:cNvPicPr>
            <a:picLocks noChangeAspect="1"/>
          </p:cNvPicPr>
          <p:nvPr/>
        </p:nvPicPr>
        <p:blipFill>
          <a:blip r:embed="rId5"/>
          <a:stretch>
            <a:fillRect/>
          </a:stretch>
        </p:blipFill>
        <p:spPr>
          <a:xfrm>
            <a:off x="11093989" y="2393096"/>
            <a:ext cx="6736812" cy="5779354"/>
          </a:xfrm>
          <a:prstGeom prst="rect">
            <a:avLst/>
          </a:prstGeom>
        </p:spPr>
      </p:pic>
      <p:sp>
        <p:nvSpPr>
          <p:cNvPr id="15" name="TextBox 14">
            <a:extLst>
              <a:ext uri="{FF2B5EF4-FFF2-40B4-BE49-F238E27FC236}">
                <a16:creationId xmlns:a16="http://schemas.microsoft.com/office/drawing/2014/main" id="{039869CD-DD9B-1CD3-FC86-E38A0E14FDB5}"/>
              </a:ext>
            </a:extLst>
          </p:cNvPr>
          <p:cNvSpPr txBox="1"/>
          <p:nvPr/>
        </p:nvSpPr>
        <p:spPr>
          <a:xfrm>
            <a:off x="11963400" y="8572500"/>
            <a:ext cx="4724400" cy="584775"/>
          </a:xfrm>
          <a:prstGeom prst="rect">
            <a:avLst/>
          </a:prstGeom>
          <a:noFill/>
        </p:spPr>
        <p:txBody>
          <a:bodyPr wrap="square" rtlCol="0">
            <a:spAutoFit/>
          </a:bodyPr>
          <a:lstStyle/>
          <a:p>
            <a:pPr algn="ctr"/>
            <a:r>
              <a:rPr lang="en-US" sz="3200" dirty="0">
                <a:solidFill>
                  <a:schemeClr val="bg1"/>
                </a:solidFill>
              </a:rPr>
              <a:t>(Aranda et al., 2021) </a:t>
            </a:r>
            <a:endParaRPr lang="en-IN" sz="3200" dirty="0"/>
          </a:p>
        </p:txBody>
      </p:sp>
      <p:pic>
        <p:nvPicPr>
          <p:cNvPr id="32" name="Audio 31">
            <a:hlinkClick r:id="" action="ppaction://media"/>
            <a:extLst>
              <a:ext uri="{FF2B5EF4-FFF2-40B4-BE49-F238E27FC236}">
                <a16:creationId xmlns:a16="http://schemas.microsoft.com/office/drawing/2014/main" id="{FCA25BDD-FA1C-2837-34D8-E0EB3A44B98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684"/>
    </mc:Choice>
    <mc:Fallback>
      <p:transition spd="slow" advTm="56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932329" y="9906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9" name="TextBox 9"/>
          <p:cNvSpPr txBox="1"/>
          <p:nvPr/>
        </p:nvSpPr>
        <p:spPr>
          <a:xfrm>
            <a:off x="932328" y="1409700"/>
            <a:ext cx="10421472" cy="1661993"/>
          </a:xfrm>
          <a:prstGeom prst="rect">
            <a:avLst/>
          </a:prstGeom>
        </p:spPr>
        <p:txBody>
          <a:bodyPr wrap="square" lIns="0" tIns="0" rIns="0" bIns="0" rtlCol="0" anchor="t">
            <a:spAutoFit/>
          </a:bodyPr>
          <a:lstStyle/>
          <a:p>
            <a:r>
              <a:rPr lang="en-US" sz="5400" b="1" dirty="0">
                <a:solidFill>
                  <a:schemeClr val="bg1"/>
                </a:solidFill>
              </a:rPr>
              <a:t>Evaluation of Current Care Provisions (Critical Analysis)</a:t>
            </a:r>
            <a:endParaRPr lang="en-US" sz="28700" dirty="0">
              <a:solidFill>
                <a:schemeClr val="bg1"/>
              </a:solidFill>
            </a:endParaRPr>
          </a:p>
        </p:txBody>
      </p:sp>
      <p:sp>
        <p:nvSpPr>
          <p:cNvPr id="11" name="TextBox 10">
            <a:extLst>
              <a:ext uri="{FF2B5EF4-FFF2-40B4-BE49-F238E27FC236}">
                <a16:creationId xmlns:a16="http://schemas.microsoft.com/office/drawing/2014/main" id="{551C51A3-A571-FA2F-309C-26131A0E80F1}"/>
              </a:ext>
            </a:extLst>
          </p:cNvPr>
          <p:cNvSpPr txBox="1"/>
          <p:nvPr/>
        </p:nvSpPr>
        <p:spPr>
          <a:xfrm>
            <a:off x="1028678" y="3390900"/>
            <a:ext cx="9791722" cy="5925340"/>
          </a:xfrm>
          <a:prstGeom prst="rect">
            <a:avLst/>
          </a:prstGeom>
          <a:noFill/>
        </p:spPr>
        <p:txBody>
          <a:bodyPr wrap="square" rtlCol="0">
            <a:spAutoFit/>
          </a:bodyPr>
          <a:lstStyle/>
          <a:p>
            <a:pPr marL="457200" indent="-457200" algn="just" fontAlgn="base">
              <a:lnSpc>
                <a:spcPct val="150000"/>
              </a:lnSpc>
              <a:buFont typeface="Wingdings" panose="05000000000000000000" pitchFamily="2" charset="2"/>
              <a:buChar char="Ø"/>
            </a:pPr>
            <a:r>
              <a:rPr lang="en-US" sz="3200" dirty="0">
                <a:solidFill>
                  <a:schemeClr val="bg1"/>
                </a:solidFill>
              </a:rPr>
              <a:t>For older persons in the UK, available existing services and provisions are home care, care needs assessment and befriending services (World Health Organisation, 2022). </a:t>
            </a:r>
            <a:endParaRPr lang="en-US" sz="3200" b="1" dirty="0">
              <a:solidFill>
                <a:schemeClr val="bg1"/>
              </a:solidFill>
            </a:endParaRPr>
          </a:p>
          <a:p>
            <a:pPr marL="457200" indent="-457200" algn="just" fontAlgn="base">
              <a:lnSpc>
                <a:spcPct val="150000"/>
              </a:lnSpc>
              <a:buFont typeface="Wingdings" panose="05000000000000000000" pitchFamily="2" charset="2"/>
              <a:buChar char="Ø"/>
            </a:pPr>
            <a:r>
              <a:rPr lang="en-US" sz="3200" dirty="0">
                <a:solidFill>
                  <a:schemeClr val="bg1"/>
                </a:solidFill>
              </a:rPr>
              <a:t>Contributions associated with national insurance are being provided through it that guide housing options and residential care. </a:t>
            </a:r>
          </a:p>
          <a:p>
            <a:pPr marL="342900" indent="-342900" algn="just">
              <a:lnSpc>
                <a:spcPct val="150000"/>
              </a:lnSpc>
              <a:buFont typeface="Wingdings" panose="05000000000000000000" pitchFamily="2" charset="2"/>
              <a:buChar char="q"/>
            </a:pPr>
            <a:endParaRPr lang="en-IN" sz="3200" dirty="0">
              <a:solidFill>
                <a:schemeClr val="bg1"/>
              </a:solidFill>
            </a:endParaRPr>
          </a:p>
        </p:txBody>
      </p:sp>
      <p:pic>
        <p:nvPicPr>
          <p:cNvPr id="12" name="Picture 11">
            <a:extLst>
              <a:ext uri="{FF2B5EF4-FFF2-40B4-BE49-F238E27FC236}">
                <a16:creationId xmlns:a16="http://schemas.microsoft.com/office/drawing/2014/main" id="{7F3A1B27-DFDE-D5DE-248C-360003474808}"/>
              </a:ext>
            </a:extLst>
          </p:cNvPr>
          <p:cNvPicPr>
            <a:picLocks noChangeAspect="1"/>
          </p:cNvPicPr>
          <p:nvPr/>
        </p:nvPicPr>
        <p:blipFill>
          <a:blip r:embed="rId5"/>
          <a:stretch>
            <a:fillRect/>
          </a:stretch>
        </p:blipFill>
        <p:spPr>
          <a:xfrm>
            <a:off x="11506200" y="1790700"/>
            <a:ext cx="6553200" cy="6400800"/>
          </a:xfrm>
          <a:prstGeom prst="rect">
            <a:avLst/>
          </a:prstGeom>
        </p:spPr>
      </p:pic>
      <p:sp>
        <p:nvSpPr>
          <p:cNvPr id="14" name="TextBox 13">
            <a:extLst>
              <a:ext uri="{FF2B5EF4-FFF2-40B4-BE49-F238E27FC236}">
                <a16:creationId xmlns:a16="http://schemas.microsoft.com/office/drawing/2014/main" id="{56D35889-987C-39AC-CA28-AA5DEA3F57E9}"/>
              </a:ext>
            </a:extLst>
          </p:cNvPr>
          <p:cNvSpPr txBox="1"/>
          <p:nvPr/>
        </p:nvSpPr>
        <p:spPr>
          <a:xfrm>
            <a:off x="11734800" y="8527018"/>
            <a:ext cx="6324600" cy="523220"/>
          </a:xfrm>
          <a:prstGeom prst="rect">
            <a:avLst/>
          </a:prstGeom>
          <a:noFill/>
        </p:spPr>
        <p:txBody>
          <a:bodyPr wrap="square" rtlCol="0">
            <a:spAutoFit/>
          </a:bodyPr>
          <a:lstStyle/>
          <a:p>
            <a:pPr algn="ctr"/>
            <a:r>
              <a:rPr lang="en-US" sz="2800" dirty="0">
                <a:solidFill>
                  <a:schemeClr val="bg1"/>
                </a:solidFill>
              </a:rPr>
              <a:t>(World Health Organisation, 2022)</a:t>
            </a:r>
            <a:endParaRPr lang="en-IN" sz="2800" dirty="0"/>
          </a:p>
        </p:txBody>
      </p:sp>
      <p:pic>
        <p:nvPicPr>
          <p:cNvPr id="27" name="Audio 26">
            <a:hlinkClick r:id="" action="ppaction://media"/>
            <a:extLst>
              <a:ext uri="{FF2B5EF4-FFF2-40B4-BE49-F238E27FC236}">
                <a16:creationId xmlns:a16="http://schemas.microsoft.com/office/drawing/2014/main" id="{49B3267D-B00F-F518-130F-8FBD95E4B0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368"/>
    </mc:Choice>
    <mc:Fallback>
      <p:transition spd="slow" advTm="38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041490C1-44B1-308B-6015-8541EAE9F1F5}"/>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52B7F871-0841-90E7-E8F6-6E107584F7F9}"/>
              </a:ext>
            </a:extLst>
          </p:cNvPr>
          <p:cNvSpPr/>
          <p:nvPr/>
        </p:nvSpPr>
        <p:spPr>
          <a:xfrm flipV="1">
            <a:off x="932329" y="9906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B772BBFB-22A2-9666-4B4C-E7142A820962}"/>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9" name="TextBox 9">
            <a:extLst>
              <a:ext uri="{FF2B5EF4-FFF2-40B4-BE49-F238E27FC236}">
                <a16:creationId xmlns:a16="http://schemas.microsoft.com/office/drawing/2014/main" id="{81994136-7C9A-9BA1-3800-5C388A9D15D2}"/>
              </a:ext>
            </a:extLst>
          </p:cNvPr>
          <p:cNvSpPr txBox="1"/>
          <p:nvPr/>
        </p:nvSpPr>
        <p:spPr>
          <a:xfrm>
            <a:off x="922497" y="1089421"/>
            <a:ext cx="1734672" cy="615553"/>
          </a:xfrm>
          <a:prstGeom prst="rect">
            <a:avLst/>
          </a:prstGeom>
        </p:spPr>
        <p:txBody>
          <a:bodyPr wrap="square" lIns="0" tIns="0" rIns="0" bIns="0" rtlCol="0" anchor="t">
            <a:spAutoFit/>
          </a:bodyPr>
          <a:lstStyle/>
          <a:p>
            <a:r>
              <a:rPr lang="en-IN" sz="4000" b="1" dirty="0" err="1">
                <a:solidFill>
                  <a:schemeClr val="bg1"/>
                </a:solidFill>
              </a:rPr>
              <a:t>Contd</a:t>
            </a:r>
            <a:r>
              <a:rPr lang="en-IN" sz="4000" b="1" dirty="0">
                <a:solidFill>
                  <a:schemeClr val="bg1"/>
                </a:solidFill>
              </a:rPr>
              <a:t>… </a:t>
            </a:r>
            <a:endParaRPr lang="en-IN" sz="6000" dirty="0">
              <a:solidFill>
                <a:schemeClr val="bg1"/>
              </a:solidFill>
            </a:endParaRPr>
          </a:p>
        </p:txBody>
      </p:sp>
      <p:sp>
        <p:nvSpPr>
          <p:cNvPr id="4" name="TextBox 3">
            <a:extLst>
              <a:ext uri="{FF2B5EF4-FFF2-40B4-BE49-F238E27FC236}">
                <a16:creationId xmlns:a16="http://schemas.microsoft.com/office/drawing/2014/main" id="{62498974-861B-37C4-CC0F-B141EE31CB2C}"/>
              </a:ext>
            </a:extLst>
          </p:cNvPr>
          <p:cNvSpPr txBox="1"/>
          <p:nvPr/>
        </p:nvSpPr>
        <p:spPr>
          <a:xfrm>
            <a:off x="932328" y="1784745"/>
            <a:ext cx="9583271" cy="923330"/>
          </a:xfrm>
          <a:prstGeom prst="rect">
            <a:avLst/>
          </a:prstGeom>
          <a:noFill/>
        </p:spPr>
        <p:txBody>
          <a:bodyPr wrap="square" rtlCol="0">
            <a:spAutoFit/>
          </a:bodyPr>
          <a:lstStyle/>
          <a:p>
            <a:r>
              <a:rPr lang="en-US" sz="5400" b="1" dirty="0">
                <a:solidFill>
                  <a:schemeClr val="bg1"/>
                </a:solidFill>
              </a:rPr>
              <a:t>Critical Analysis and Be Critical </a:t>
            </a:r>
            <a:endParaRPr lang="en-US" sz="5400" dirty="0">
              <a:solidFill>
                <a:schemeClr val="bg1"/>
              </a:solidFill>
            </a:endParaRPr>
          </a:p>
        </p:txBody>
      </p:sp>
      <p:sp>
        <p:nvSpPr>
          <p:cNvPr id="5" name="TextBox 4">
            <a:extLst>
              <a:ext uri="{FF2B5EF4-FFF2-40B4-BE49-F238E27FC236}">
                <a16:creationId xmlns:a16="http://schemas.microsoft.com/office/drawing/2014/main" id="{BBE67B54-91F7-A65E-8200-8D3B326BFFED}"/>
              </a:ext>
            </a:extLst>
          </p:cNvPr>
          <p:cNvSpPr txBox="1"/>
          <p:nvPr/>
        </p:nvSpPr>
        <p:spPr>
          <a:xfrm>
            <a:off x="937245" y="3314700"/>
            <a:ext cx="9273555" cy="4992457"/>
          </a:xfrm>
          <a:prstGeom prst="rect">
            <a:avLst/>
          </a:prstGeom>
          <a:noFill/>
        </p:spPr>
        <p:txBody>
          <a:bodyPr wrap="square" rtlCol="0">
            <a:spAutoFit/>
          </a:bodyPr>
          <a:lstStyle/>
          <a:p>
            <a:pPr marL="571500" indent="-571500" algn="just" fontAlgn="base">
              <a:lnSpc>
                <a:spcPct val="150000"/>
              </a:lnSpc>
              <a:buFont typeface="Wingdings" panose="05000000000000000000" pitchFamily="2" charset="2"/>
              <a:buChar char="§"/>
            </a:pPr>
            <a:r>
              <a:rPr lang="en-US" sz="3600" dirty="0">
                <a:solidFill>
                  <a:schemeClr val="bg1"/>
                </a:solidFill>
              </a:rPr>
              <a:t>Residential care homes facilitate the creation of opportunities for social interaction and group activities (Cowdell et al., 2022). </a:t>
            </a:r>
          </a:p>
          <a:p>
            <a:pPr marL="571500" indent="-571500" algn="just" fontAlgn="base">
              <a:lnSpc>
                <a:spcPct val="150000"/>
              </a:lnSpc>
              <a:buFont typeface="Wingdings" panose="05000000000000000000" pitchFamily="2" charset="2"/>
              <a:buChar char="§"/>
            </a:pPr>
            <a:r>
              <a:rPr lang="en-US" sz="3600" dirty="0">
                <a:solidFill>
                  <a:schemeClr val="bg1"/>
                </a:solidFill>
              </a:rPr>
              <a:t>Day </a:t>
            </a:r>
            <a:r>
              <a:rPr lang="en-US" sz="3600" dirty="0" err="1">
                <a:solidFill>
                  <a:schemeClr val="bg1"/>
                </a:solidFill>
              </a:rPr>
              <a:t>centres</a:t>
            </a:r>
            <a:r>
              <a:rPr lang="en-US" sz="3600" dirty="0">
                <a:solidFill>
                  <a:schemeClr val="bg1"/>
                </a:solidFill>
              </a:rPr>
              <a:t> guide to integrate social activities as well-being is being boosted and loneliness is being mitigated (</a:t>
            </a:r>
            <a:r>
              <a:rPr lang="en-US" sz="3600" dirty="0" err="1">
                <a:solidFill>
                  <a:schemeClr val="bg1"/>
                </a:solidFill>
              </a:rPr>
              <a:t>Facchinetti</a:t>
            </a:r>
            <a:r>
              <a:rPr lang="en-US" sz="3600" dirty="0">
                <a:solidFill>
                  <a:schemeClr val="bg1"/>
                </a:solidFill>
              </a:rPr>
              <a:t> et al., 2020). </a:t>
            </a:r>
          </a:p>
        </p:txBody>
      </p:sp>
      <p:pic>
        <p:nvPicPr>
          <p:cNvPr id="7" name="Picture 6">
            <a:extLst>
              <a:ext uri="{FF2B5EF4-FFF2-40B4-BE49-F238E27FC236}">
                <a16:creationId xmlns:a16="http://schemas.microsoft.com/office/drawing/2014/main" id="{98FEF789-3FBE-158C-ACCB-28B014A3EA44}"/>
              </a:ext>
            </a:extLst>
          </p:cNvPr>
          <p:cNvPicPr>
            <a:picLocks noChangeAspect="1"/>
          </p:cNvPicPr>
          <p:nvPr/>
        </p:nvPicPr>
        <p:blipFill>
          <a:blip r:embed="rId5"/>
          <a:stretch>
            <a:fillRect/>
          </a:stretch>
        </p:blipFill>
        <p:spPr>
          <a:xfrm>
            <a:off x="10515600" y="1682246"/>
            <a:ext cx="7353278" cy="6433054"/>
          </a:xfrm>
          <a:prstGeom prst="rect">
            <a:avLst/>
          </a:prstGeom>
        </p:spPr>
      </p:pic>
      <p:sp>
        <p:nvSpPr>
          <p:cNvPr id="8" name="TextBox 7">
            <a:extLst>
              <a:ext uri="{FF2B5EF4-FFF2-40B4-BE49-F238E27FC236}">
                <a16:creationId xmlns:a16="http://schemas.microsoft.com/office/drawing/2014/main" id="{FB0AAFE0-5214-80A1-E1A8-671C3E4A506C}"/>
              </a:ext>
            </a:extLst>
          </p:cNvPr>
          <p:cNvSpPr txBox="1"/>
          <p:nvPr/>
        </p:nvSpPr>
        <p:spPr>
          <a:xfrm>
            <a:off x="11125200" y="8420100"/>
            <a:ext cx="6037729" cy="646331"/>
          </a:xfrm>
          <a:prstGeom prst="rect">
            <a:avLst/>
          </a:prstGeom>
          <a:noFill/>
        </p:spPr>
        <p:txBody>
          <a:bodyPr wrap="square" rtlCol="0">
            <a:spAutoFit/>
          </a:bodyPr>
          <a:lstStyle/>
          <a:p>
            <a:pPr algn="ctr"/>
            <a:r>
              <a:rPr lang="en-US" sz="3600" dirty="0">
                <a:solidFill>
                  <a:schemeClr val="bg1"/>
                </a:solidFill>
              </a:rPr>
              <a:t>(Cowdell et al., 2022). </a:t>
            </a:r>
            <a:endParaRPr lang="en-IN" sz="3600" dirty="0"/>
          </a:p>
        </p:txBody>
      </p:sp>
      <p:pic>
        <p:nvPicPr>
          <p:cNvPr id="30" name="Audio 29">
            <a:hlinkClick r:id="" action="ppaction://media"/>
            <a:extLst>
              <a:ext uri="{FF2B5EF4-FFF2-40B4-BE49-F238E27FC236}">
                <a16:creationId xmlns:a16="http://schemas.microsoft.com/office/drawing/2014/main" id="{FCBCAD6B-FC60-99A6-D928-CD0528B035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096721189"/>
      </p:ext>
    </p:extLst>
  </p:cSld>
  <p:clrMapOvr>
    <a:masterClrMapping/>
  </p:clrMapOvr>
  <mc:AlternateContent xmlns:mc="http://schemas.openxmlformats.org/markup-compatibility/2006">
    <mc:Choice xmlns:p14="http://schemas.microsoft.com/office/powerpoint/2010/main" Requires="p14">
      <p:transition spd="slow" p14:dur="2000" advTm="42819"/>
    </mc:Choice>
    <mc:Fallback>
      <p:transition spd="slow" advTm="42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A5AEDDFF-6EB4-EE05-1D6D-323BD64C87DF}"/>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882ECEE3-9C05-148C-239A-A9F6748CF7E9}"/>
              </a:ext>
            </a:extLst>
          </p:cNvPr>
          <p:cNvSpPr/>
          <p:nvPr/>
        </p:nvSpPr>
        <p:spPr>
          <a:xfrm flipV="1">
            <a:off x="932329" y="9906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0FD2188B-F2C6-2446-39A4-732BA96332DA}"/>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9" name="TextBox 9">
            <a:extLst>
              <a:ext uri="{FF2B5EF4-FFF2-40B4-BE49-F238E27FC236}">
                <a16:creationId xmlns:a16="http://schemas.microsoft.com/office/drawing/2014/main" id="{9254C3E4-11A4-D9A5-003C-336A704DD2E7}"/>
              </a:ext>
            </a:extLst>
          </p:cNvPr>
          <p:cNvSpPr txBox="1"/>
          <p:nvPr/>
        </p:nvSpPr>
        <p:spPr>
          <a:xfrm>
            <a:off x="922497" y="1089421"/>
            <a:ext cx="1734672" cy="615553"/>
          </a:xfrm>
          <a:prstGeom prst="rect">
            <a:avLst/>
          </a:prstGeom>
        </p:spPr>
        <p:txBody>
          <a:bodyPr wrap="square" lIns="0" tIns="0" rIns="0" bIns="0" rtlCol="0" anchor="t">
            <a:spAutoFit/>
          </a:bodyPr>
          <a:lstStyle/>
          <a:p>
            <a:r>
              <a:rPr lang="en-IN" sz="4000" b="1" dirty="0" err="1">
                <a:solidFill>
                  <a:schemeClr val="bg1"/>
                </a:solidFill>
              </a:rPr>
              <a:t>Contd</a:t>
            </a:r>
            <a:r>
              <a:rPr lang="en-IN" sz="4000" b="1" dirty="0">
                <a:solidFill>
                  <a:schemeClr val="bg1"/>
                </a:solidFill>
              </a:rPr>
              <a:t>… </a:t>
            </a:r>
            <a:endParaRPr lang="en-IN" sz="6000" dirty="0">
              <a:solidFill>
                <a:schemeClr val="bg1"/>
              </a:solidFill>
            </a:endParaRPr>
          </a:p>
        </p:txBody>
      </p:sp>
      <p:sp>
        <p:nvSpPr>
          <p:cNvPr id="10" name="TextBox 9">
            <a:extLst>
              <a:ext uri="{FF2B5EF4-FFF2-40B4-BE49-F238E27FC236}">
                <a16:creationId xmlns:a16="http://schemas.microsoft.com/office/drawing/2014/main" id="{43DDFE85-DA83-BA9E-6740-88F8E3223129}"/>
              </a:ext>
            </a:extLst>
          </p:cNvPr>
          <p:cNvSpPr txBox="1"/>
          <p:nvPr/>
        </p:nvSpPr>
        <p:spPr>
          <a:xfrm>
            <a:off x="922496" y="1784745"/>
            <a:ext cx="9364503" cy="923330"/>
          </a:xfrm>
          <a:prstGeom prst="rect">
            <a:avLst/>
          </a:prstGeom>
          <a:noFill/>
        </p:spPr>
        <p:txBody>
          <a:bodyPr wrap="square" rtlCol="0">
            <a:spAutoFit/>
          </a:bodyPr>
          <a:lstStyle/>
          <a:p>
            <a:r>
              <a:rPr lang="en-IN" sz="5400" b="1" dirty="0">
                <a:solidFill>
                  <a:schemeClr val="bg1"/>
                </a:solidFill>
              </a:rPr>
              <a:t>Impact on population Trends </a:t>
            </a:r>
            <a:endParaRPr lang="en-IN" sz="5400" dirty="0">
              <a:solidFill>
                <a:schemeClr val="bg1"/>
              </a:solidFill>
            </a:endParaRPr>
          </a:p>
        </p:txBody>
      </p:sp>
      <p:sp>
        <p:nvSpPr>
          <p:cNvPr id="11" name="TextBox 10">
            <a:extLst>
              <a:ext uri="{FF2B5EF4-FFF2-40B4-BE49-F238E27FC236}">
                <a16:creationId xmlns:a16="http://schemas.microsoft.com/office/drawing/2014/main" id="{1EC5642A-EE74-60B9-256C-2B3DFB06A80A}"/>
              </a:ext>
            </a:extLst>
          </p:cNvPr>
          <p:cNvSpPr txBox="1"/>
          <p:nvPr/>
        </p:nvSpPr>
        <p:spPr>
          <a:xfrm>
            <a:off x="1028678" y="2781300"/>
            <a:ext cx="8496322" cy="6488828"/>
          </a:xfrm>
          <a:prstGeom prst="rect">
            <a:avLst/>
          </a:prstGeom>
          <a:noFill/>
        </p:spPr>
        <p:txBody>
          <a:bodyPr wrap="square" rtlCol="0">
            <a:spAutoFit/>
          </a:bodyPr>
          <a:lstStyle/>
          <a:p>
            <a:pPr marL="457200" indent="-457200" algn="just" fontAlgn="base">
              <a:lnSpc>
                <a:spcPct val="150000"/>
              </a:lnSpc>
              <a:buFont typeface="Wingdings" panose="05000000000000000000" pitchFamily="2" charset="2"/>
              <a:buChar char="ü"/>
            </a:pPr>
            <a:r>
              <a:rPr lang="en-US" sz="2800" dirty="0">
                <a:solidFill>
                  <a:schemeClr val="bg1"/>
                </a:solidFill>
              </a:rPr>
              <a:t>The ageing population in the UK have risen to 12.7 million, who are of the age group 65 or over, which comprises 19% of the total population (Barton et al., 2024). </a:t>
            </a:r>
          </a:p>
          <a:p>
            <a:pPr marL="457200" indent="-457200" algn="just" fontAlgn="base">
              <a:lnSpc>
                <a:spcPct val="150000"/>
              </a:lnSpc>
              <a:buFont typeface="Wingdings" panose="05000000000000000000" pitchFamily="2" charset="2"/>
              <a:buChar char="ü"/>
            </a:pPr>
            <a:r>
              <a:rPr lang="en-US" sz="2800" dirty="0">
                <a:solidFill>
                  <a:schemeClr val="bg1"/>
                </a:solidFill>
              </a:rPr>
              <a:t>By 2072, the ageing population could rise by 22.1 million, as it is 27% of the population (Barton et al., 2024). </a:t>
            </a:r>
          </a:p>
          <a:p>
            <a:pPr marL="457200" indent="-457200" algn="just" fontAlgn="base">
              <a:lnSpc>
                <a:spcPct val="150000"/>
              </a:lnSpc>
              <a:buFont typeface="Wingdings" panose="05000000000000000000" pitchFamily="2" charset="2"/>
              <a:buChar char="ü"/>
            </a:pPr>
            <a:r>
              <a:rPr lang="en-US" sz="2800" dirty="0">
                <a:solidFill>
                  <a:schemeClr val="bg1"/>
                </a:solidFill>
              </a:rPr>
              <a:t>7.5 million individuals were aged 65 or over in 1972 in the UK, which comprises 13% of the overall population (Barton et al., 2024). </a:t>
            </a:r>
          </a:p>
        </p:txBody>
      </p:sp>
      <p:pic>
        <p:nvPicPr>
          <p:cNvPr id="12" name="Picture 11">
            <a:extLst>
              <a:ext uri="{FF2B5EF4-FFF2-40B4-BE49-F238E27FC236}">
                <a16:creationId xmlns:a16="http://schemas.microsoft.com/office/drawing/2014/main" id="{0F30AF51-4B09-6D54-6559-80792A45F20C}"/>
              </a:ext>
            </a:extLst>
          </p:cNvPr>
          <p:cNvPicPr>
            <a:picLocks noChangeAspect="1"/>
          </p:cNvPicPr>
          <p:nvPr/>
        </p:nvPicPr>
        <p:blipFill>
          <a:blip r:embed="rId5"/>
          <a:stretch>
            <a:fillRect/>
          </a:stretch>
        </p:blipFill>
        <p:spPr>
          <a:xfrm>
            <a:off x="10744199" y="1788432"/>
            <a:ext cx="6621303" cy="6555468"/>
          </a:xfrm>
          <a:prstGeom prst="rect">
            <a:avLst/>
          </a:prstGeom>
        </p:spPr>
      </p:pic>
      <p:sp>
        <p:nvSpPr>
          <p:cNvPr id="13" name="TextBox 12">
            <a:extLst>
              <a:ext uri="{FF2B5EF4-FFF2-40B4-BE49-F238E27FC236}">
                <a16:creationId xmlns:a16="http://schemas.microsoft.com/office/drawing/2014/main" id="{A4AE4872-6C1C-E58F-E3EF-7B98A8AC2653}"/>
              </a:ext>
            </a:extLst>
          </p:cNvPr>
          <p:cNvSpPr txBox="1"/>
          <p:nvPr/>
        </p:nvSpPr>
        <p:spPr>
          <a:xfrm>
            <a:off x="11811000" y="8623797"/>
            <a:ext cx="5029200" cy="584775"/>
          </a:xfrm>
          <a:prstGeom prst="rect">
            <a:avLst/>
          </a:prstGeom>
          <a:noFill/>
        </p:spPr>
        <p:txBody>
          <a:bodyPr wrap="square" rtlCol="0">
            <a:spAutoFit/>
          </a:bodyPr>
          <a:lstStyle/>
          <a:p>
            <a:pPr algn="ctr"/>
            <a:r>
              <a:rPr lang="en-US" sz="3200" dirty="0">
                <a:solidFill>
                  <a:schemeClr val="bg1"/>
                </a:solidFill>
              </a:rPr>
              <a:t>(Barton et al., 2024)</a:t>
            </a:r>
            <a:endParaRPr lang="en-IN" sz="3200" dirty="0"/>
          </a:p>
        </p:txBody>
      </p:sp>
      <p:pic>
        <p:nvPicPr>
          <p:cNvPr id="20" name="Audio 19">
            <a:hlinkClick r:id="" action="ppaction://media"/>
            <a:extLst>
              <a:ext uri="{FF2B5EF4-FFF2-40B4-BE49-F238E27FC236}">
                <a16:creationId xmlns:a16="http://schemas.microsoft.com/office/drawing/2014/main" id="{3762145C-C00D-3EFF-F7B7-7455F11889A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811954250"/>
      </p:ext>
    </p:extLst>
  </p:cSld>
  <p:clrMapOvr>
    <a:masterClrMapping/>
  </p:clrMapOvr>
  <mc:AlternateContent xmlns:mc="http://schemas.openxmlformats.org/markup-compatibility/2006">
    <mc:Choice xmlns:p14="http://schemas.microsoft.com/office/powerpoint/2010/main" Requires="p14">
      <p:transition spd="slow" p14:dur="2000" advTm="42284"/>
    </mc:Choice>
    <mc:Fallback>
      <p:transition spd="slow" advTm="42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B4A34427-5DBF-7E1D-A205-EA80D05C2F25}"/>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6496DB1E-7D66-767D-A65F-F6B6B5A835F4}"/>
              </a:ext>
            </a:extLst>
          </p:cNvPr>
          <p:cNvSpPr/>
          <p:nvPr/>
        </p:nvSpPr>
        <p:spPr>
          <a:xfrm flipV="1">
            <a:off x="932329" y="9906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EDFBCF0B-CDD8-BE0B-B4A4-0F9AE1BD73E5}"/>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4" name="TextBox 3">
            <a:extLst>
              <a:ext uri="{FF2B5EF4-FFF2-40B4-BE49-F238E27FC236}">
                <a16:creationId xmlns:a16="http://schemas.microsoft.com/office/drawing/2014/main" id="{F0F76F90-B8A5-B5DC-CD66-5667A16EB167}"/>
              </a:ext>
            </a:extLst>
          </p:cNvPr>
          <p:cNvSpPr txBox="1"/>
          <p:nvPr/>
        </p:nvSpPr>
        <p:spPr>
          <a:xfrm>
            <a:off x="932329" y="1562100"/>
            <a:ext cx="10726271" cy="1754326"/>
          </a:xfrm>
          <a:prstGeom prst="rect">
            <a:avLst/>
          </a:prstGeom>
          <a:noFill/>
        </p:spPr>
        <p:txBody>
          <a:bodyPr wrap="square" rtlCol="0">
            <a:spAutoFit/>
          </a:bodyPr>
          <a:lstStyle/>
          <a:p>
            <a:r>
              <a:rPr lang="en-US" sz="5400" b="1" dirty="0">
                <a:solidFill>
                  <a:schemeClr val="bg1"/>
                </a:solidFill>
              </a:rPr>
              <a:t>Technological Innovations in Elderly Care: Innovations Overview</a:t>
            </a:r>
            <a:endParaRPr lang="en-US" sz="5400" dirty="0">
              <a:solidFill>
                <a:schemeClr val="bg1"/>
              </a:solidFill>
            </a:endParaRPr>
          </a:p>
        </p:txBody>
      </p:sp>
      <p:sp>
        <p:nvSpPr>
          <p:cNvPr id="5" name="TextBox 4">
            <a:extLst>
              <a:ext uri="{FF2B5EF4-FFF2-40B4-BE49-F238E27FC236}">
                <a16:creationId xmlns:a16="http://schemas.microsoft.com/office/drawing/2014/main" id="{D549EBC7-F144-2E97-2508-2D275496C286}"/>
              </a:ext>
            </a:extLst>
          </p:cNvPr>
          <p:cNvSpPr txBox="1"/>
          <p:nvPr/>
        </p:nvSpPr>
        <p:spPr>
          <a:xfrm>
            <a:off x="866203" y="3256740"/>
            <a:ext cx="10858522" cy="5319598"/>
          </a:xfrm>
          <a:prstGeom prst="rect">
            <a:avLst/>
          </a:prstGeom>
          <a:noFill/>
        </p:spPr>
        <p:txBody>
          <a:bodyPr wrap="square" rtlCol="0">
            <a:spAutoFit/>
          </a:bodyPr>
          <a:lstStyle/>
          <a:p>
            <a:pPr marL="685800" indent="-685800" fontAlgn="base">
              <a:lnSpc>
                <a:spcPct val="200000"/>
              </a:lnSpc>
              <a:buFont typeface="Wingdings" panose="05000000000000000000" pitchFamily="2" charset="2"/>
              <a:buChar char="Ø"/>
            </a:pPr>
            <a:r>
              <a:rPr lang="en-US" sz="4400" dirty="0">
                <a:solidFill>
                  <a:schemeClr val="bg1"/>
                </a:solidFill>
              </a:rPr>
              <a:t>Elderly care is being improved through integration of telehealth, smart homes and dementia technologies (James and Buffel, 2023). </a:t>
            </a:r>
          </a:p>
        </p:txBody>
      </p:sp>
      <p:pic>
        <p:nvPicPr>
          <p:cNvPr id="6" name="Picture 5">
            <a:extLst>
              <a:ext uri="{FF2B5EF4-FFF2-40B4-BE49-F238E27FC236}">
                <a16:creationId xmlns:a16="http://schemas.microsoft.com/office/drawing/2014/main" id="{61F64BF4-F69C-9129-D764-CD58A1B63251}"/>
              </a:ext>
            </a:extLst>
          </p:cNvPr>
          <p:cNvPicPr>
            <a:picLocks noChangeAspect="1"/>
          </p:cNvPicPr>
          <p:nvPr/>
        </p:nvPicPr>
        <p:blipFill>
          <a:blip r:embed="rId5"/>
          <a:stretch>
            <a:fillRect/>
          </a:stretch>
        </p:blipFill>
        <p:spPr>
          <a:xfrm>
            <a:off x="11887200" y="2476500"/>
            <a:ext cx="5931077" cy="5624643"/>
          </a:xfrm>
          <a:prstGeom prst="rect">
            <a:avLst/>
          </a:prstGeom>
        </p:spPr>
      </p:pic>
      <p:sp>
        <p:nvSpPr>
          <p:cNvPr id="7" name="TextBox 6">
            <a:extLst>
              <a:ext uri="{FF2B5EF4-FFF2-40B4-BE49-F238E27FC236}">
                <a16:creationId xmlns:a16="http://schemas.microsoft.com/office/drawing/2014/main" id="{399FE7C4-6569-6EC5-3231-810B10909F83}"/>
              </a:ext>
            </a:extLst>
          </p:cNvPr>
          <p:cNvSpPr txBox="1"/>
          <p:nvPr/>
        </p:nvSpPr>
        <p:spPr>
          <a:xfrm>
            <a:off x="12801600" y="8420100"/>
            <a:ext cx="4876800" cy="523220"/>
          </a:xfrm>
          <a:prstGeom prst="rect">
            <a:avLst/>
          </a:prstGeom>
          <a:noFill/>
        </p:spPr>
        <p:txBody>
          <a:bodyPr wrap="square" rtlCol="0">
            <a:spAutoFit/>
          </a:bodyPr>
          <a:lstStyle/>
          <a:p>
            <a:pPr algn="ctr"/>
            <a:r>
              <a:rPr lang="en-US" sz="2800" dirty="0">
                <a:solidFill>
                  <a:schemeClr val="bg1"/>
                </a:solidFill>
              </a:rPr>
              <a:t>(James and Buffel, 2023)</a:t>
            </a:r>
            <a:endParaRPr lang="en-IN" sz="2800" dirty="0"/>
          </a:p>
        </p:txBody>
      </p:sp>
      <p:pic>
        <p:nvPicPr>
          <p:cNvPr id="15" name="Audio 14">
            <a:hlinkClick r:id="" action="ppaction://media"/>
            <a:extLst>
              <a:ext uri="{FF2B5EF4-FFF2-40B4-BE49-F238E27FC236}">
                <a16:creationId xmlns:a16="http://schemas.microsoft.com/office/drawing/2014/main" id="{0196F503-9CB3-B0CF-842B-7B2169E3CB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100449862"/>
      </p:ext>
    </p:extLst>
  </p:cSld>
  <p:clrMapOvr>
    <a:masterClrMapping/>
  </p:clrMapOvr>
  <mc:AlternateContent xmlns:mc="http://schemas.openxmlformats.org/markup-compatibility/2006">
    <mc:Choice xmlns:p14="http://schemas.microsoft.com/office/powerpoint/2010/main" Requires="p14">
      <p:transition spd="slow" p14:dur="2000" advTm="40986"/>
    </mc:Choice>
    <mc:Fallback>
      <p:transition spd="slow" advTm="4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DB5DB175-B909-38D8-B2A5-849C76972FB8}"/>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5CDA26BF-D47E-A7CE-377A-DF48B308C1BB}"/>
              </a:ext>
            </a:extLst>
          </p:cNvPr>
          <p:cNvSpPr/>
          <p:nvPr/>
        </p:nvSpPr>
        <p:spPr>
          <a:xfrm flipV="1">
            <a:off x="932329" y="9906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5B20F3EE-540E-F878-DC29-7D4FA54F98C2}"/>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9" name="TextBox 8">
            <a:extLst>
              <a:ext uri="{FF2B5EF4-FFF2-40B4-BE49-F238E27FC236}">
                <a16:creationId xmlns:a16="http://schemas.microsoft.com/office/drawing/2014/main" id="{E781CF26-C7B2-AACC-7599-DFD81548F710}"/>
              </a:ext>
            </a:extLst>
          </p:cNvPr>
          <p:cNvSpPr txBox="1"/>
          <p:nvPr/>
        </p:nvSpPr>
        <p:spPr>
          <a:xfrm>
            <a:off x="932329" y="1333500"/>
            <a:ext cx="4477871" cy="461665"/>
          </a:xfrm>
          <a:prstGeom prst="rect">
            <a:avLst/>
          </a:prstGeom>
          <a:noFill/>
        </p:spPr>
        <p:txBody>
          <a:bodyPr wrap="square" rtlCol="0">
            <a:spAutoFit/>
          </a:bodyPr>
          <a:lstStyle/>
          <a:p>
            <a:r>
              <a:rPr lang="en-IN" sz="2400" b="1" dirty="0" err="1">
                <a:solidFill>
                  <a:schemeClr val="bg1"/>
                </a:solidFill>
              </a:rPr>
              <a:t>Contd</a:t>
            </a:r>
            <a:r>
              <a:rPr lang="en-IN" sz="2400" b="1" dirty="0">
                <a:solidFill>
                  <a:schemeClr val="bg1"/>
                </a:solidFill>
              </a:rPr>
              <a:t>…     </a:t>
            </a:r>
            <a:endParaRPr lang="en-IN" sz="2400" dirty="0">
              <a:solidFill>
                <a:schemeClr val="bg1"/>
              </a:solidFill>
            </a:endParaRPr>
          </a:p>
        </p:txBody>
      </p:sp>
      <p:sp>
        <p:nvSpPr>
          <p:cNvPr id="11" name="TextBox 10">
            <a:extLst>
              <a:ext uri="{FF2B5EF4-FFF2-40B4-BE49-F238E27FC236}">
                <a16:creationId xmlns:a16="http://schemas.microsoft.com/office/drawing/2014/main" id="{B0F40BA5-67E8-2091-3CF6-50B24CF76211}"/>
              </a:ext>
            </a:extLst>
          </p:cNvPr>
          <p:cNvSpPr txBox="1"/>
          <p:nvPr/>
        </p:nvSpPr>
        <p:spPr>
          <a:xfrm>
            <a:off x="1028678" y="2000250"/>
            <a:ext cx="9791722" cy="1446550"/>
          </a:xfrm>
          <a:prstGeom prst="rect">
            <a:avLst/>
          </a:prstGeom>
          <a:noFill/>
        </p:spPr>
        <p:txBody>
          <a:bodyPr wrap="square" rtlCol="0">
            <a:spAutoFit/>
          </a:bodyPr>
          <a:lstStyle/>
          <a:p>
            <a:r>
              <a:rPr lang="en-US" sz="4400" b="1" dirty="0">
                <a:solidFill>
                  <a:schemeClr val="bg1"/>
                </a:solidFill>
              </a:rPr>
              <a:t>Technological Innovations in Elderly Care: Critical Assessment</a:t>
            </a:r>
            <a:endParaRPr lang="en-US" sz="4400" dirty="0">
              <a:solidFill>
                <a:schemeClr val="bg1"/>
              </a:solidFill>
            </a:endParaRPr>
          </a:p>
        </p:txBody>
      </p:sp>
      <p:sp>
        <p:nvSpPr>
          <p:cNvPr id="12" name="TextBox 11">
            <a:extLst>
              <a:ext uri="{FF2B5EF4-FFF2-40B4-BE49-F238E27FC236}">
                <a16:creationId xmlns:a16="http://schemas.microsoft.com/office/drawing/2014/main" id="{779BD94A-0D6A-CAF8-6043-9C7B005F4B25}"/>
              </a:ext>
            </a:extLst>
          </p:cNvPr>
          <p:cNvSpPr txBox="1"/>
          <p:nvPr/>
        </p:nvSpPr>
        <p:spPr>
          <a:xfrm>
            <a:off x="1028678" y="3651885"/>
            <a:ext cx="9601200" cy="5186676"/>
          </a:xfrm>
          <a:prstGeom prst="rect">
            <a:avLst/>
          </a:prstGeom>
          <a:noFill/>
        </p:spPr>
        <p:txBody>
          <a:bodyPr wrap="square" rtlCol="0">
            <a:spAutoFit/>
          </a:bodyPr>
          <a:lstStyle/>
          <a:p>
            <a:pPr marL="457200" indent="-457200" algn="just" fontAlgn="base">
              <a:lnSpc>
                <a:spcPct val="150000"/>
              </a:lnSpc>
              <a:buFont typeface="Arial" panose="020B0604020202020204" pitchFamily="34" charset="0"/>
              <a:buChar char="•"/>
            </a:pPr>
            <a:r>
              <a:rPr lang="en-US" sz="3200" dirty="0">
                <a:solidFill>
                  <a:schemeClr val="bg1"/>
                </a:solidFill>
              </a:rPr>
              <a:t>The benefits of integrating these technologies are that they promote independence and reduce the risk associated with accidents (Poli et al., 2020). </a:t>
            </a:r>
          </a:p>
          <a:p>
            <a:pPr marL="457200" indent="-457200" algn="just" fontAlgn="base">
              <a:lnSpc>
                <a:spcPct val="150000"/>
              </a:lnSpc>
              <a:buFont typeface="Arial" panose="020B0604020202020204" pitchFamily="34" charset="0"/>
              <a:buChar char="•"/>
            </a:pPr>
            <a:r>
              <a:rPr lang="en-US" sz="3200" dirty="0">
                <a:solidFill>
                  <a:schemeClr val="bg1"/>
                </a:solidFill>
              </a:rPr>
              <a:t>Challenges associated with high costs of smart home systems and robotics assistants are being facilitated due to the cost of installations and subscriptions (</a:t>
            </a:r>
            <a:r>
              <a:rPr lang="en-US" sz="3200" dirty="0" err="1">
                <a:solidFill>
                  <a:schemeClr val="bg1"/>
                </a:solidFill>
              </a:rPr>
              <a:t>Jepma</a:t>
            </a:r>
            <a:r>
              <a:rPr lang="en-US" sz="3200" dirty="0">
                <a:solidFill>
                  <a:schemeClr val="bg1"/>
                </a:solidFill>
              </a:rPr>
              <a:t> et al., 2021). </a:t>
            </a:r>
          </a:p>
        </p:txBody>
      </p:sp>
      <p:pic>
        <p:nvPicPr>
          <p:cNvPr id="13" name="Picture 12">
            <a:extLst>
              <a:ext uri="{FF2B5EF4-FFF2-40B4-BE49-F238E27FC236}">
                <a16:creationId xmlns:a16="http://schemas.microsoft.com/office/drawing/2014/main" id="{8D7782F1-B02B-4FCE-0870-76A531F50E23}"/>
              </a:ext>
            </a:extLst>
          </p:cNvPr>
          <p:cNvPicPr>
            <a:picLocks noChangeAspect="1"/>
          </p:cNvPicPr>
          <p:nvPr/>
        </p:nvPicPr>
        <p:blipFill>
          <a:blip r:embed="rId5"/>
          <a:stretch>
            <a:fillRect/>
          </a:stretch>
        </p:blipFill>
        <p:spPr>
          <a:xfrm>
            <a:off x="11315700" y="2023602"/>
            <a:ext cx="6438900" cy="6091698"/>
          </a:xfrm>
          <a:prstGeom prst="rect">
            <a:avLst/>
          </a:prstGeom>
        </p:spPr>
      </p:pic>
      <p:sp>
        <p:nvSpPr>
          <p:cNvPr id="14" name="TextBox 13">
            <a:extLst>
              <a:ext uri="{FF2B5EF4-FFF2-40B4-BE49-F238E27FC236}">
                <a16:creationId xmlns:a16="http://schemas.microsoft.com/office/drawing/2014/main" id="{C70A88E5-90A3-8EF4-3272-1D1F9AA8B13C}"/>
              </a:ext>
            </a:extLst>
          </p:cNvPr>
          <p:cNvSpPr txBox="1"/>
          <p:nvPr/>
        </p:nvSpPr>
        <p:spPr>
          <a:xfrm>
            <a:off x="12192000" y="8501376"/>
            <a:ext cx="4419600" cy="707886"/>
          </a:xfrm>
          <a:prstGeom prst="rect">
            <a:avLst/>
          </a:prstGeom>
          <a:noFill/>
        </p:spPr>
        <p:txBody>
          <a:bodyPr wrap="square" rtlCol="0">
            <a:spAutoFit/>
          </a:bodyPr>
          <a:lstStyle/>
          <a:p>
            <a:pPr algn="ctr"/>
            <a:r>
              <a:rPr lang="en-US" sz="4000" dirty="0">
                <a:solidFill>
                  <a:schemeClr val="bg1"/>
                </a:solidFill>
              </a:rPr>
              <a:t>(Poli et al., 2020)</a:t>
            </a:r>
            <a:endParaRPr lang="en-IN" sz="4000" dirty="0"/>
          </a:p>
        </p:txBody>
      </p:sp>
      <p:pic>
        <p:nvPicPr>
          <p:cNvPr id="15" name="Audio 14">
            <a:hlinkClick r:id="" action="ppaction://media"/>
            <a:extLst>
              <a:ext uri="{FF2B5EF4-FFF2-40B4-BE49-F238E27FC236}">
                <a16:creationId xmlns:a16="http://schemas.microsoft.com/office/drawing/2014/main" id="{F5E5907C-DE55-F58F-F597-EAE68D2B00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4191154932"/>
      </p:ext>
    </p:extLst>
  </p:cSld>
  <p:clrMapOvr>
    <a:masterClrMapping/>
  </p:clrMapOvr>
  <mc:AlternateContent xmlns:mc="http://schemas.openxmlformats.org/markup-compatibility/2006">
    <mc:Choice xmlns:p14="http://schemas.microsoft.com/office/powerpoint/2010/main" Requires="p14">
      <p:transition spd="slow" p14:dur="2000" advTm="44261"/>
    </mc:Choice>
    <mc:Fallback>
      <p:transition spd="slow" advTm="44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1028722"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12" name="TextBox 11">
            <a:extLst>
              <a:ext uri="{FF2B5EF4-FFF2-40B4-BE49-F238E27FC236}">
                <a16:creationId xmlns:a16="http://schemas.microsoft.com/office/drawing/2014/main" id="{F80C6909-9402-3BF6-476F-769252473F73}"/>
              </a:ext>
            </a:extLst>
          </p:cNvPr>
          <p:cNvSpPr txBox="1"/>
          <p:nvPr/>
        </p:nvSpPr>
        <p:spPr>
          <a:xfrm>
            <a:off x="1219200" y="1485900"/>
            <a:ext cx="11658600" cy="923330"/>
          </a:xfrm>
          <a:prstGeom prst="rect">
            <a:avLst/>
          </a:prstGeom>
          <a:noFill/>
        </p:spPr>
        <p:txBody>
          <a:bodyPr wrap="square" rtlCol="0">
            <a:spAutoFit/>
          </a:bodyPr>
          <a:lstStyle/>
          <a:p>
            <a:r>
              <a:rPr lang="en-IN" sz="5400" b="1" dirty="0">
                <a:solidFill>
                  <a:schemeClr val="bg1"/>
                </a:solidFill>
              </a:rPr>
              <a:t>Case Studies </a:t>
            </a:r>
            <a:endParaRPr lang="en-IN" sz="5400" dirty="0">
              <a:solidFill>
                <a:schemeClr val="bg1"/>
              </a:solidFill>
            </a:endParaRPr>
          </a:p>
        </p:txBody>
      </p:sp>
      <p:sp>
        <p:nvSpPr>
          <p:cNvPr id="14" name="TextBox 13">
            <a:extLst>
              <a:ext uri="{FF2B5EF4-FFF2-40B4-BE49-F238E27FC236}">
                <a16:creationId xmlns:a16="http://schemas.microsoft.com/office/drawing/2014/main" id="{2DD96EB0-03BD-EB4F-E74A-7A7CC3E834FF}"/>
              </a:ext>
            </a:extLst>
          </p:cNvPr>
          <p:cNvSpPr txBox="1"/>
          <p:nvPr/>
        </p:nvSpPr>
        <p:spPr>
          <a:xfrm>
            <a:off x="838200" y="2476500"/>
            <a:ext cx="9677400" cy="6654450"/>
          </a:xfrm>
          <a:prstGeom prst="rect">
            <a:avLst/>
          </a:prstGeom>
          <a:noFill/>
        </p:spPr>
        <p:txBody>
          <a:bodyPr wrap="square" rtlCol="0">
            <a:spAutoFit/>
          </a:bodyPr>
          <a:lstStyle/>
          <a:p>
            <a:pPr marL="457200" indent="-457200" algn="just" fontAlgn="base">
              <a:lnSpc>
                <a:spcPct val="150000"/>
              </a:lnSpc>
              <a:buFont typeface="Wingdings" panose="05000000000000000000" pitchFamily="2" charset="2"/>
              <a:buChar char="ü"/>
            </a:pPr>
            <a:r>
              <a:rPr lang="en-US" sz="3600" dirty="0">
                <a:solidFill>
                  <a:schemeClr val="bg1"/>
                </a:solidFill>
              </a:rPr>
              <a:t>Complexities associated with the medication </a:t>
            </a:r>
            <a:r>
              <a:rPr lang="en-US" sz="3600" dirty="0" err="1">
                <a:solidFill>
                  <a:schemeClr val="bg1"/>
                </a:solidFill>
              </a:rPr>
              <a:t>sechdule</a:t>
            </a:r>
            <a:r>
              <a:rPr lang="en-US" sz="3600" dirty="0">
                <a:solidFill>
                  <a:schemeClr val="bg1"/>
                </a:solidFill>
              </a:rPr>
              <a:t> of a 75-year-old woman are being managed in an efficient manner through the integration of Automated medication dispensers. </a:t>
            </a:r>
          </a:p>
          <a:p>
            <a:pPr marL="457200" indent="-457200" algn="just" fontAlgn="base">
              <a:lnSpc>
                <a:spcPct val="150000"/>
              </a:lnSpc>
              <a:buFont typeface="Wingdings" panose="05000000000000000000" pitchFamily="2" charset="2"/>
              <a:buChar char="ü"/>
            </a:pPr>
            <a:r>
              <a:rPr lang="en-US" sz="3600" dirty="0">
                <a:solidFill>
                  <a:schemeClr val="bg1"/>
                </a:solidFill>
              </a:rPr>
              <a:t>Lifecycle theory focuses on integration of an effective plan according to the issue that is being faced by her (</a:t>
            </a:r>
            <a:r>
              <a:rPr lang="en-US" sz="3600" dirty="0" err="1">
                <a:solidFill>
                  <a:schemeClr val="bg1"/>
                </a:solidFill>
              </a:rPr>
              <a:t>Fakoya</a:t>
            </a:r>
            <a:r>
              <a:rPr lang="en-US" sz="3600" dirty="0">
                <a:solidFill>
                  <a:schemeClr val="bg1"/>
                </a:solidFill>
              </a:rPr>
              <a:t> et al., 2020). </a:t>
            </a:r>
          </a:p>
        </p:txBody>
      </p:sp>
      <p:pic>
        <p:nvPicPr>
          <p:cNvPr id="15" name="Picture 14">
            <a:extLst>
              <a:ext uri="{FF2B5EF4-FFF2-40B4-BE49-F238E27FC236}">
                <a16:creationId xmlns:a16="http://schemas.microsoft.com/office/drawing/2014/main" id="{F84226BA-F52F-CF12-1C26-111B9F000E89}"/>
              </a:ext>
            </a:extLst>
          </p:cNvPr>
          <p:cNvPicPr>
            <a:picLocks noChangeAspect="1"/>
          </p:cNvPicPr>
          <p:nvPr/>
        </p:nvPicPr>
        <p:blipFill>
          <a:blip r:embed="rId5"/>
          <a:stretch>
            <a:fillRect/>
          </a:stretch>
        </p:blipFill>
        <p:spPr>
          <a:xfrm>
            <a:off x="11049000" y="1839843"/>
            <a:ext cx="6629411" cy="6561206"/>
          </a:xfrm>
          <a:prstGeom prst="rect">
            <a:avLst/>
          </a:prstGeom>
        </p:spPr>
      </p:pic>
      <p:sp>
        <p:nvSpPr>
          <p:cNvPr id="16" name="TextBox 15">
            <a:extLst>
              <a:ext uri="{FF2B5EF4-FFF2-40B4-BE49-F238E27FC236}">
                <a16:creationId xmlns:a16="http://schemas.microsoft.com/office/drawing/2014/main" id="{7CF0A841-D983-C79B-8751-C39945DBB404}"/>
              </a:ext>
            </a:extLst>
          </p:cNvPr>
          <p:cNvSpPr txBox="1"/>
          <p:nvPr/>
        </p:nvSpPr>
        <p:spPr>
          <a:xfrm>
            <a:off x="12115800" y="8572500"/>
            <a:ext cx="4724400" cy="707886"/>
          </a:xfrm>
          <a:prstGeom prst="rect">
            <a:avLst/>
          </a:prstGeom>
          <a:noFill/>
        </p:spPr>
        <p:txBody>
          <a:bodyPr wrap="square" rtlCol="0">
            <a:spAutoFit/>
          </a:bodyPr>
          <a:lstStyle/>
          <a:p>
            <a:pPr algn="ctr"/>
            <a:r>
              <a:rPr lang="en-US" sz="4000" dirty="0">
                <a:solidFill>
                  <a:schemeClr val="bg1"/>
                </a:solidFill>
              </a:rPr>
              <a:t>(</a:t>
            </a:r>
            <a:r>
              <a:rPr lang="en-US" sz="4000" dirty="0" err="1">
                <a:solidFill>
                  <a:schemeClr val="bg1"/>
                </a:solidFill>
              </a:rPr>
              <a:t>Fakoya</a:t>
            </a:r>
            <a:r>
              <a:rPr lang="en-US" sz="4000" dirty="0">
                <a:solidFill>
                  <a:schemeClr val="bg1"/>
                </a:solidFill>
              </a:rPr>
              <a:t> et al., 2020)</a:t>
            </a:r>
            <a:endParaRPr lang="en-IN" sz="4000" dirty="0"/>
          </a:p>
        </p:txBody>
      </p:sp>
      <p:pic>
        <p:nvPicPr>
          <p:cNvPr id="11" name="Audio 10">
            <a:hlinkClick r:id="" action="ppaction://media"/>
            <a:extLst>
              <a:ext uri="{FF2B5EF4-FFF2-40B4-BE49-F238E27FC236}">
                <a16:creationId xmlns:a16="http://schemas.microsoft.com/office/drawing/2014/main" id="{15D4EDDC-90FE-1F75-E5AE-E4DC2E1E86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368"/>
    </mc:Choice>
    <mc:Fallback>
      <p:transition spd="slow" advTm="37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E49DECE9-860B-DF31-A567-A0AD1147F208}"/>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9015CC58-DCBB-AF3E-040D-EA2A845F2DB3}"/>
              </a:ext>
            </a:extLst>
          </p:cNvPr>
          <p:cNvSpPr/>
          <p:nvPr/>
        </p:nvSpPr>
        <p:spPr>
          <a:xfrm flipV="1">
            <a:off x="1028722"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6997CA75-D46E-2BB4-07BA-EED06BCD6AE8}"/>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4" name="TextBox 3">
            <a:extLst>
              <a:ext uri="{FF2B5EF4-FFF2-40B4-BE49-F238E27FC236}">
                <a16:creationId xmlns:a16="http://schemas.microsoft.com/office/drawing/2014/main" id="{7B746362-91A8-37A9-95E9-038BE979D8DE}"/>
              </a:ext>
            </a:extLst>
          </p:cNvPr>
          <p:cNvSpPr txBox="1"/>
          <p:nvPr/>
        </p:nvSpPr>
        <p:spPr>
          <a:xfrm>
            <a:off x="1028678" y="1409700"/>
            <a:ext cx="4305322" cy="584775"/>
          </a:xfrm>
          <a:prstGeom prst="rect">
            <a:avLst/>
          </a:prstGeom>
          <a:noFill/>
        </p:spPr>
        <p:txBody>
          <a:bodyPr wrap="square" rtlCol="0">
            <a:spAutoFit/>
          </a:bodyPr>
          <a:lstStyle/>
          <a:p>
            <a:r>
              <a:rPr lang="en-IN" sz="3200" b="1" dirty="0" err="1">
                <a:solidFill>
                  <a:schemeClr val="bg1"/>
                </a:solidFill>
              </a:rPr>
              <a:t>Contd</a:t>
            </a:r>
            <a:r>
              <a:rPr lang="en-IN" sz="3200" b="1" dirty="0">
                <a:solidFill>
                  <a:schemeClr val="bg1"/>
                </a:solidFill>
              </a:rPr>
              <a:t>… </a:t>
            </a:r>
            <a:endParaRPr lang="en-IN" sz="3200" dirty="0">
              <a:solidFill>
                <a:schemeClr val="bg1"/>
              </a:solidFill>
            </a:endParaRPr>
          </a:p>
        </p:txBody>
      </p:sp>
      <p:sp>
        <p:nvSpPr>
          <p:cNvPr id="5" name="TextBox 4">
            <a:extLst>
              <a:ext uri="{FF2B5EF4-FFF2-40B4-BE49-F238E27FC236}">
                <a16:creationId xmlns:a16="http://schemas.microsoft.com/office/drawing/2014/main" id="{D07E30AA-3F3F-3854-477D-56F2F6013361}"/>
              </a:ext>
            </a:extLst>
          </p:cNvPr>
          <p:cNvSpPr txBox="1"/>
          <p:nvPr/>
        </p:nvSpPr>
        <p:spPr>
          <a:xfrm>
            <a:off x="1155290" y="2133671"/>
            <a:ext cx="8686800" cy="923330"/>
          </a:xfrm>
          <a:prstGeom prst="rect">
            <a:avLst/>
          </a:prstGeom>
          <a:noFill/>
        </p:spPr>
        <p:txBody>
          <a:bodyPr wrap="square" rtlCol="0">
            <a:spAutoFit/>
          </a:bodyPr>
          <a:lstStyle/>
          <a:p>
            <a:r>
              <a:rPr lang="en-IN" sz="5400" b="1" dirty="0">
                <a:solidFill>
                  <a:schemeClr val="bg1"/>
                </a:solidFill>
              </a:rPr>
              <a:t>Learning Points</a:t>
            </a:r>
            <a:endParaRPr lang="en-IN" sz="5400" dirty="0">
              <a:solidFill>
                <a:schemeClr val="bg1"/>
              </a:solidFill>
            </a:endParaRPr>
          </a:p>
        </p:txBody>
      </p:sp>
      <p:sp>
        <p:nvSpPr>
          <p:cNvPr id="7" name="TextBox 6">
            <a:extLst>
              <a:ext uri="{FF2B5EF4-FFF2-40B4-BE49-F238E27FC236}">
                <a16:creationId xmlns:a16="http://schemas.microsoft.com/office/drawing/2014/main" id="{E9C53DB0-3870-A6F9-0366-015E14758AE0}"/>
              </a:ext>
            </a:extLst>
          </p:cNvPr>
          <p:cNvSpPr txBox="1"/>
          <p:nvPr/>
        </p:nvSpPr>
        <p:spPr>
          <a:xfrm>
            <a:off x="1143000" y="3314700"/>
            <a:ext cx="8839200" cy="5823454"/>
          </a:xfrm>
          <a:prstGeom prst="rect">
            <a:avLst/>
          </a:prstGeom>
          <a:noFill/>
        </p:spPr>
        <p:txBody>
          <a:bodyPr wrap="square" rtlCol="0">
            <a:spAutoFit/>
          </a:bodyPr>
          <a:lstStyle/>
          <a:p>
            <a:pPr marL="342900" indent="-342900" algn="just" fontAlgn="base">
              <a:lnSpc>
                <a:spcPct val="150000"/>
              </a:lnSpc>
              <a:buFont typeface="Wingdings" panose="05000000000000000000" pitchFamily="2" charset="2"/>
              <a:buChar char="ü"/>
            </a:pPr>
            <a:r>
              <a:rPr lang="en-US" sz="3600" dirty="0">
                <a:solidFill>
                  <a:schemeClr val="bg1"/>
                </a:solidFill>
              </a:rPr>
              <a:t>Lifecycle theory has guided that technologies play an important role in elderly care (Berg-Weger and Morley, 2020). </a:t>
            </a:r>
          </a:p>
          <a:p>
            <a:pPr marL="342900" indent="-342900" algn="just" fontAlgn="base">
              <a:lnSpc>
                <a:spcPct val="150000"/>
              </a:lnSpc>
              <a:buFont typeface="Wingdings" panose="05000000000000000000" pitchFamily="2" charset="2"/>
              <a:buChar char="ü"/>
            </a:pPr>
            <a:r>
              <a:rPr lang="en-US" sz="3600" dirty="0">
                <a:solidFill>
                  <a:schemeClr val="bg1"/>
                </a:solidFill>
              </a:rPr>
              <a:t>High demand for formal care for elderly people is being facilitated through this theory (Van </a:t>
            </a:r>
            <a:r>
              <a:rPr lang="en-US" sz="3600" dirty="0" err="1">
                <a:solidFill>
                  <a:schemeClr val="bg1"/>
                </a:solidFill>
              </a:rPr>
              <a:t>Regenmortel</a:t>
            </a:r>
            <a:r>
              <a:rPr lang="en-US" sz="3600" dirty="0">
                <a:solidFill>
                  <a:schemeClr val="bg1"/>
                </a:solidFill>
              </a:rPr>
              <a:t> and De Witte, 2023). </a:t>
            </a:r>
          </a:p>
        </p:txBody>
      </p:sp>
      <p:pic>
        <p:nvPicPr>
          <p:cNvPr id="8" name="Picture 7">
            <a:extLst>
              <a:ext uri="{FF2B5EF4-FFF2-40B4-BE49-F238E27FC236}">
                <a16:creationId xmlns:a16="http://schemas.microsoft.com/office/drawing/2014/main" id="{BD2E5F52-7ACA-CA15-A3B9-5646195FBA77}"/>
              </a:ext>
            </a:extLst>
          </p:cNvPr>
          <p:cNvPicPr>
            <a:picLocks noChangeAspect="1"/>
          </p:cNvPicPr>
          <p:nvPr/>
        </p:nvPicPr>
        <p:blipFill>
          <a:blip r:embed="rId5"/>
          <a:stretch>
            <a:fillRect/>
          </a:stretch>
        </p:blipFill>
        <p:spPr>
          <a:xfrm>
            <a:off x="10228929" y="1790699"/>
            <a:ext cx="7678072" cy="6558975"/>
          </a:xfrm>
          <a:prstGeom prst="rect">
            <a:avLst/>
          </a:prstGeom>
        </p:spPr>
      </p:pic>
      <p:sp>
        <p:nvSpPr>
          <p:cNvPr id="9" name="TextBox 8">
            <a:extLst>
              <a:ext uri="{FF2B5EF4-FFF2-40B4-BE49-F238E27FC236}">
                <a16:creationId xmlns:a16="http://schemas.microsoft.com/office/drawing/2014/main" id="{7F050DB8-1DE7-4335-B74A-7E158BD029E9}"/>
              </a:ext>
            </a:extLst>
          </p:cNvPr>
          <p:cNvSpPr txBox="1"/>
          <p:nvPr/>
        </p:nvSpPr>
        <p:spPr>
          <a:xfrm>
            <a:off x="9982200" y="8572500"/>
            <a:ext cx="7467600" cy="584775"/>
          </a:xfrm>
          <a:prstGeom prst="rect">
            <a:avLst/>
          </a:prstGeom>
          <a:noFill/>
        </p:spPr>
        <p:txBody>
          <a:bodyPr wrap="square" rtlCol="0">
            <a:spAutoFit/>
          </a:bodyPr>
          <a:lstStyle/>
          <a:p>
            <a:pPr algn="ctr"/>
            <a:r>
              <a:rPr lang="en-US" sz="3200" dirty="0">
                <a:solidFill>
                  <a:schemeClr val="bg1"/>
                </a:solidFill>
              </a:rPr>
              <a:t>(Van </a:t>
            </a:r>
            <a:r>
              <a:rPr lang="en-US" sz="3200" dirty="0" err="1">
                <a:solidFill>
                  <a:schemeClr val="bg1"/>
                </a:solidFill>
              </a:rPr>
              <a:t>Regenmortel</a:t>
            </a:r>
            <a:r>
              <a:rPr lang="en-US" sz="3200" dirty="0">
                <a:solidFill>
                  <a:schemeClr val="bg1"/>
                </a:solidFill>
              </a:rPr>
              <a:t> and De Witte, 2023) </a:t>
            </a:r>
            <a:endParaRPr lang="en-IN" sz="3200" dirty="0"/>
          </a:p>
        </p:txBody>
      </p:sp>
      <p:pic>
        <p:nvPicPr>
          <p:cNvPr id="14" name="Audio 13">
            <a:hlinkClick r:id="" action="ppaction://media"/>
            <a:extLst>
              <a:ext uri="{FF2B5EF4-FFF2-40B4-BE49-F238E27FC236}">
                <a16:creationId xmlns:a16="http://schemas.microsoft.com/office/drawing/2014/main" id="{9BBFA557-2C53-DCDB-0260-7DAD75237D3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486720257"/>
      </p:ext>
    </p:extLst>
  </p:cSld>
  <p:clrMapOvr>
    <a:masterClrMapping/>
  </p:clrMapOvr>
  <mc:AlternateContent xmlns:mc="http://schemas.openxmlformats.org/markup-compatibility/2006">
    <mc:Choice xmlns:p14="http://schemas.microsoft.com/office/powerpoint/2010/main" Requires="p14">
      <p:transition spd="slow" p14:dur="2000" advTm="28581"/>
    </mc:Choice>
    <mc:Fallback>
      <p:transition spd="slow" advTm="28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8EFB2025-C4F4-C6C9-6072-650595D788F9}"/>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630E2D57-E9BF-3156-18E4-36135481ADC4}"/>
              </a:ext>
            </a:extLst>
          </p:cNvPr>
          <p:cNvSpPr/>
          <p:nvPr/>
        </p:nvSpPr>
        <p:spPr>
          <a:xfrm flipV="1">
            <a:off x="1028722"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6513B7DF-075F-E4D1-F539-CD5B2CADC32B}"/>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4" name="TextBox 3">
            <a:extLst>
              <a:ext uri="{FF2B5EF4-FFF2-40B4-BE49-F238E27FC236}">
                <a16:creationId xmlns:a16="http://schemas.microsoft.com/office/drawing/2014/main" id="{A061CA6D-BCC8-303B-B961-2FFA0BDBDE7D}"/>
              </a:ext>
            </a:extLst>
          </p:cNvPr>
          <p:cNvSpPr txBox="1"/>
          <p:nvPr/>
        </p:nvSpPr>
        <p:spPr>
          <a:xfrm>
            <a:off x="1028678" y="1409700"/>
            <a:ext cx="9029722" cy="769441"/>
          </a:xfrm>
          <a:prstGeom prst="rect">
            <a:avLst/>
          </a:prstGeom>
          <a:noFill/>
        </p:spPr>
        <p:txBody>
          <a:bodyPr wrap="square" rtlCol="0">
            <a:spAutoFit/>
          </a:bodyPr>
          <a:lstStyle/>
          <a:p>
            <a:r>
              <a:rPr lang="en-IN" sz="4400" b="1" dirty="0">
                <a:solidFill>
                  <a:schemeClr val="bg1"/>
                </a:solidFill>
              </a:rPr>
              <a:t>Recommendations for Improvement</a:t>
            </a:r>
            <a:endParaRPr lang="en-IN" sz="6600" dirty="0">
              <a:solidFill>
                <a:schemeClr val="bg1"/>
              </a:solidFill>
            </a:endParaRPr>
          </a:p>
        </p:txBody>
      </p:sp>
      <p:sp>
        <p:nvSpPr>
          <p:cNvPr id="6" name="TextBox 5">
            <a:extLst>
              <a:ext uri="{FF2B5EF4-FFF2-40B4-BE49-F238E27FC236}">
                <a16:creationId xmlns:a16="http://schemas.microsoft.com/office/drawing/2014/main" id="{96D1DCFE-9114-756A-17CC-CF2262B3CDFA}"/>
              </a:ext>
            </a:extLst>
          </p:cNvPr>
          <p:cNvSpPr txBox="1"/>
          <p:nvPr/>
        </p:nvSpPr>
        <p:spPr>
          <a:xfrm>
            <a:off x="1219200" y="2400300"/>
            <a:ext cx="8610600" cy="5925340"/>
          </a:xfrm>
          <a:prstGeom prst="rect">
            <a:avLst/>
          </a:prstGeom>
          <a:noFill/>
        </p:spPr>
        <p:txBody>
          <a:bodyPr wrap="square" rtlCol="0">
            <a:spAutoFit/>
          </a:bodyPr>
          <a:lstStyle/>
          <a:p>
            <a:pPr marL="285750" indent="-285750" algn="just" fontAlgn="base">
              <a:lnSpc>
                <a:spcPct val="150000"/>
              </a:lnSpc>
              <a:buFont typeface="Wingdings" panose="05000000000000000000" pitchFamily="2" charset="2"/>
              <a:buChar char="Ø"/>
            </a:pPr>
            <a:r>
              <a:rPr lang="en-US" sz="3200" dirty="0">
                <a:solidFill>
                  <a:schemeClr val="bg1"/>
                </a:solidFill>
              </a:rPr>
              <a:t>Strategic improvements with respect to services are the inclusion of integrated care delivery models that could be fostered (Schulz et al., 2020). </a:t>
            </a:r>
          </a:p>
          <a:p>
            <a:pPr marL="285750" indent="-285750" algn="just" fontAlgn="base">
              <a:lnSpc>
                <a:spcPct val="150000"/>
              </a:lnSpc>
              <a:buFont typeface="Wingdings" panose="05000000000000000000" pitchFamily="2" charset="2"/>
              <a:buChar char="Ø"/>
            </a:pPr>
            <a:r>
              <a:rPr lang="en-US" sz="3200" dirty="0">
                <a:solidFill>
                  <a:schemeClr val="bg1"/>
                </a:solidFill>
              </a:rPr>
              <a:t>Socioemotional selectivity theory (SST) suggests that elderly care could be improved through the integration of emotional connection (van Corven et al., 2021). </a:t>
            </a:r>
          </a:p>
        </p:txBody>
      </p:sp>
      <p:pic>
        <p:nvPicPr>
          <p:cNvPr id="10" name="Picture 9">
            <a:extLst>
              <a:ext uri="{FF2B5EF4-FFF2-40B4-BE49-F238E27FC236}">
                <a16:creationId xmlns:a16="http://schemas.microsoft.com/office/drawing/2014/main" id="{A3B3D32A-0C70-D5F2-C66A-D70A0BDF5754}"/>
              </a:ext>
            </a:extLst>
          </p:cNvPr>
          <p:cNvPicPr>
            <a:picLocks noChangeAspect="1"/>
          </p:cNvPicPr>
          <p:nvPr/>
        </p:nvPicPr>
        <p:blipFill>
          <a:blip r:embed="rId5"/>
          <a:stretch>
            <a:fillRect/>
          </a:stretch>
        </p:blipFill>
        <p:spPr>
          <a:xfrm>
            <a:off x="10439400" y="1817667"/>
            <a:ext cx="7467055" cy="6470451"/>
          </a:xfrm>
          <a:prstGeom prst="rect">
            <a:avLst/>
          </a:prstGeom>
        </p:spPr>
      </p:pic>
      <p:sp>
        <p:nvSpPr>
          <p:cNvPr id="11" name="TextBox 10">
            <a:extLst>
              <a:ext uri="{FF2B5EF4-FFF2-40B4-BE49-F238E27FC236}">
                <a16:creationId xmlns:a16="http://schemas.microsoft.com/office/drawing/2014/main" id="{CCACBEC6-6B5C-F2CA-578D-D39297A26FBD}"/>
              </a:ext>
            </a:extLst>
          </p:cNvPr>
          <p:cNvSpPr txBox="1"/>
          <p:nvPr/>
        </p:nvSpPr>
        <p:spPr>
          <a:xfrm>
            <a:off x="10972800" y="8557277"/>
            <a:ext cx="6286478" cy="646331"/>
          </a:xfrm>
          <a:prstGeom prst="rect">
            <a:avLst/>
          </a:prstGeom>
          <a:noFill/>
        </p:spPr>
        <p:txBody>
          <a:bodyPr wrap="square" rtlCol="0">
            <a:spAutoFit/>
          </a:bodyPr>
          <a:lstStyle/>
          <a:p>
            <a:pPr algn="ctr"/>
            <a:r>
              <a:rPr lang="en-US" sz="3600" dirty="0">
                <a:solidFill>
                  <a:schemeClr val="bg1"/>
                </a:solidFill>
              </a:rPr>
              <a:t>(van Corven et al., 2021) </a:t>
            </a:r>
            <a:endParaRPr lang="en-IN" sz="3600" dirty="0"/>
          </a:p>
        </p:txBody>
      </p:sp>
      <p:pic>
        <p:nvPicPr>
          <p:cNvPr id="13" name="Audio 12">
            <a:hlinkClick r:id="" action="ppaction://media"/>
            <a:extLst>
              <a:ext uri="{FF2B5EF4-FFF2-40B4-BE49-F238E27FC236}">
                <a16:creationId xmlns:a16="http://schemas.microsoft.com/office/drawing/2014/main" id="{BEC9EB93-362B-41EF-7F86-79DE9F1FABB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288301365"/>
      </p:ext>
    </p:extLst>
  </p:cSld>
  <p:clrMapOvr>
    <a:masterClrMapping/>
  </p:clrMapOvr>
  <mc:AlternateContent xmlns:mc="http://schemas.openxmlformats.org/markup-compatibility/2006">
    <mc:Choice xmlns:p14="http://schemas.microsoft.com/office/powerpoint/2010/main" Requires="p14">
      <p:transition spd="slow" p14:dur="2000" advTm="35014"/>
    </mc:Choice>
    <mc:Fallback>
      <p:transition spd="slow" advTm="35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09B3533B-EA84-5883-E5A9-C070690E082D}"/>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C71DA74C-96B5-6103-338A-9D465E2CE5D3}"/>
              </a:ext>
            </a:extLst>
          </p:cNvPr>
          <p:cNvSpPr/>
          <p:nvPr/>
        </p:nvSpPr>
        <p:spPr>
          <a:xfrm flipV="1">
            <a:off x="1028722"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BACB0769-E744-C369-11E8-DE36B1654BF6}"/>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5" name="TextBox 4">
            <a:extLst>
              <a:ext uri="{FF2B5EF4-FFF2-40B4-BE49-F238E27FC236}">
                <a16:creationId xmlns:a16="http://schemas.microsoft.com/office/drawing/2014/main" id="{C034C465-06C3-AC18-699E-2A71C53EF983}"/>
              </a:ext>
            </a:extLst>
          </p:cNvPr>
          <p:cNvSpPr txBox="1"/>
          <p:nvPr/>
        </p:nvSpPr>
        <p:spPr>
          <a:xfrm>
            <a:off x="1371600" y="1562100"/>
            <a:ext cx="7772400" cy="1107996"/>
          </a:xfrm>
          <a:prstGeom prst="rect">
            <a:avLst/>
          </a:prstGeom>
          <a:noFill/>
        </p:spPr>
        <p:txBody>
          <a:bodyPr wrap="square" rtlCol="0">
            <a:spAutoFit/>
          </a:bodyPr>
          <a:lstStyle/>
          <a:p>
            <a:r>
              <a:rPr lang="en-IN" sz="6600" b="1" dirty="0">
                <a:solidFill>
                  <a:schemeClr val="bg1"/>
                </a:solidFill>
              </a:rPr>
              <a:t>Conclusion </a:t>
            </a:r>
            <a:endParaRPr lang="en-IN" sz="6600" dirty="0">
              <a:solidFill>
                <a:schemeClr val="bg1"/>
              </a:solidFill>
            </a:endParaRPr>
          </a:p>
        </p:txBody>
      </p:sp>
      <p:sp>
        <p:nvSpPr>
          <p:cNvPr id="7" name="TextBox 6">
            <a:extLst>
              <a:ext uri="{FF2B5EF4-FFF2-40B4-BE49-F238E27FC236}">
                <a16:creationId xmlns:a16="http://schemas.microsoft.com/office/drawing/2014/main" id="{D794BFCA-AD1F-7084-9504-D9E5F40170FC}"/>
              </a:ext>
            </a:extLst>
          </p:cNvPr>
          <p:cNvSpPr txBox="1"/>
          <p:nvPr/>
        </p:nvSpPr>
        <p:spPr>
          <a:xfrm>
            <a:off x="1371600" y="2851677"/>
            <a:ext cx="9829800" cy="5925340"/>
          </a:xfrm>
          <a:prstGeom prst="rect">
            <a:avLst/>
          </a:prstGeom>
          <a:noFill/>
        </p:spPr>
        <p:txBody>
          <a:bodyPr wrap="square" rtlCol="0">
            <a:spAutoFit/>
          </a:bodyPr>
          <a:lstStyle/>
          <a:p>
            <a:pPr marL="285750" indent="-285750" algn="just" fontAlgn="base">
              <a:lnSpc>
                <a:spcPct val="150000"/>
              </a:lnSpc>
              <a:buFont typeface="Wingdings" panose="05000000000000000000" pitchFamily="2" charset="2"/>
              <a:buChar char="ü"/>
            </a:pPr>
            <a:r>
              <a:rPr lang="en-US" sz="3200" dirty="0">
                <a:solidFill>
                  <a:schemeClr val="bg1"/>
                </a:solidFill>
              </a:rPr>
              <a:t>Adapted care strategies for the old age group guides to facilitate remote patient monitoring.</a:t>
            </a:r>
          </a:p>
          <a:p>
            <a:pPr marL="285750" indent="-285750" algn="just" fontAlgn="base">
              <a:lnSpc>
                <a:spcPct val="150000"/>
              </a:lnSpc>
              <a:buFont typeface="Wingdings" panose="05000000000000000000" pitchFamily="2" charset="2"/>
              <a:buChar char="ü"/>
            </a:pPr>
            <a:r>
              <a:rPr lang="en-US" sz="3200" dirty="0">
                <a:solidFill>
                  <a:schemeClr val="bg1"/>
                </a:solidFill>
              </a:rPr>
              <a:t>Technological integration facilitates personal safety, and social isolation is being mitigated. </a:t>
            </a:r>
          </a:p>
          <a:p>
            <a:pPr marL="285750" indent="-285750" algn="just" fontAlgn="base">
              <a:lnSpc>
                <a:spcPct val="150000"/>
              </a:lnSpc>
              <a:buFont typeface="Wingdings" panose="05000000000000000000" pitchFamily="2" charset="2"/>
              <a:buChar char="ü"/>
            </a:pPr>
            <a:r>
              <a:rPr lang="en-US" sz="3200" dirty="0">
                <a:solidFill>
                  <a:schemeClr val="bg1"/>
                </a:solidFill>
              </a:rPr>
              <a:t>Potential development and future research areas in elderly care strategies are that AI and robotics could be implemented for identifying health risks and aligning with </a:t>
            </a:r>
            <a:r>
              <a:rPr lang="en-US" sz="3200" dirty="0" err="1">
                <a:solidFill>
                  <a:schemeClr val="bg1"/>
                </a:solidFill>
              </a:rPr>
              <a:t>personalised</a:t>
            </a:r>
            <a:r>
              <a:rPr lang="en-US" sz="3200" dirty="0">
                <a:solidFill>
                  <a:schemeClr val="bg1"/>
                </a:solidFill>
              </a:rPr>
              <a:t> care plans. </a:t>
            </a:r>
          </a:p>
        </p:txBody>
      </p:sp>
      <p:pic>
        <p:nvPicPr>
          <p:cNvPr id="8" name="Picture 7">
            <a:extLst>
              <a:ext uri="{FF2B5EF4-FFF2-40B4-BE49-F238E27FC236}">
                <a16:creationId xmlns:a16="http://schemas.microsoft.com/office/drawing/2014/main" id="{2C3574DC-501A-49C2-3E13-F956BC3593DB}"/>
              </a:ext>
            </a:extLst>
          </p:cNvPr>
          <p:cNvPicPr>
            <a:picLocks noChangeAspect="1"/>
          </p:cNvPicPr>
          <p:nvPr/>
        </p:nvPicPr>
        <p:blipFill>
          <a:blip r:embed="rId5"/>
          <a:stretch>
            <a:fillRect/>
          </a:stretch>
        </p:blipFill>
        <p:spPr>
          <a:xfrm>
            <a:off x="11506200" y="2116098"/>
            <a:ext cx="6248400" cy="6113502"/>
          </a:xfrm>
          <a:prstGeom prst="rect">
            <a:avLst/>
          </a:prstGeom>
        </p:spPr>
      </p:pic>
      <p:sp>
        <p:nvSpPr>
          <p:cNvPr id="12" name="TextBox 11">
            <a:extLst>
              <a:ext uri="{FF2B5EF4-FFF2-40B4-BE49-F238E27FC236}">
                <a16:creationId xmlns:a16="http://schemas.microsoft.com/office/drawing/2014/main" id="{CEDC82F4-4095-F4C6-6FF3-6FE47BAC037E}"/>
              </a:ext>
            </a:extLst>
          </p:cNvPr>
          <p:cNvSpPr txBox="1"/>
          <p:nvPr/>
        </p:nvSpPr>
        <p:spPr>
          <a:xfrm>
            <a:off x="11658600" y="8453851"/>
            <a:ext cx="5867400" cy="646331"/>
          </a:xfrm>
          <a:prstGeom prst="rect">
            <a:avLst/>
          </a:prstGeom>
          <a:noFill/>
        </p:spPr>
        <p:txBody>
          <a:bodyPr wrap="square" rtlCol="0">
            <a:spAutoFit/>
          </a:bodyPr>
          <a:lstStyle/>
          <a:p>
            <a:pPr algn="ctr"/>
            <a:r>
              <a:rPr lang="en-US" sz="3600" dirty="0">
                <a:solidFill>
                  <a:schemeClr val="bg1"/>
                </a:solidFill>
              </a:rPr>
              <a:t>(Schulz et al., 2020)</a:t>
            </a:r>
            <a:endParaRPr lang="en-IN" sz="3600" dirty="0"/>
          </a:p>
        </p:txBody>
      </p:sp>
      <p:pic>
        <p:nvPicPr>
          <p:cNvPr id="11" name="Audio 10">
            <a:hlinkClick r:id="" action="ppaction://media"/>
            <a:extLst>
              <a:ext uri="{FF2B5EF4-FFF2-40B4-BE49-F238E27FC236}">
                <a16:creationId xmlns:a16="http://schemas.microsoft.com/office/drawing/2014/main" id="{C44AB902-35E3-D455-F714-59D517EA82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123458052"/>
      </p:ext>
    </p:extLst>
  </p:cSld>
  <p:clrMapOvr>
    <a:masterClrMapping/>
  </p:clrMapOvr>
  <mc:AlternateContent xmlns:mc="http://schemas.openxmlformats.org/markup-compatibility/2006">
    <mc:Choice xmlns:p14="http://schemas.microsoft.com/office/powerpoint/2010/main" Requires="p14">
      <p:transition spd="slow" p14:dur="2000" advTm="40037"/>
    </mc:Choice>
    <mc:Fallback>
      <p:transition spd="slow" advTm="40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a:extLst>
            <a:ext uri="{FF2B5EF4-FFF2-40B4-BE49-F238E27FC236}">
              <a16:creationId xmlns:a16="http://schemas.microsoft.com/office/drawing/2014/main" id="{53FADC0F-4ECB-DEF2-B15E-8F069A1EB19B}"/>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365131E1-2A3E-74AB-E6D3-B67130300EC7}"/>
              </a:ext>
            </a:extLst>
          </p:cNvPr>
          <p:cNvSpPr/>
          <p:nvPr/>
        </p:nvSpPr>
        <p:spPr>
          <a:xfrm flipV="1">
            <a:off x="1028722"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a:extLst>
              <a:ext uri="{FF2B5EF4-FFF2-40B4-BE49-F238E27FC236}">
                <a16:creationId xmlns:a16="http://schemas.microsoft.com/office/drawing/2014/main" id="{D41874DD-E1F9-6A5A-6318-2683DD4662CA}"/>
              </a:ext>
            </a:extLst>
          </p:cNvPr>
          <p:cNvSpPr/>
          <p:nvPr/>
        </p:nvSpPr>
        <p:spPr>
          <a:xfrm flipV="1">
            <a:off x="1028678" y="92773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5" name="TextBox 4">
            <a:extLst>
              <a:ext uri="{FF2B5EF4-FFF2-40B4-BE49-F238E27FC236}">
                <a16:creationId xmlns:a16="http://schemas.microsoft.com/office/drawing/2014/main" id="{FAD97E52-62C9-CB95-78E0-986615FFF1DD}"/>
              </a:ext>
            </a:extLst>
          </p:cNvPr>
          <p:cNvSpPr txBox="1"/>
          <p:nvPr/>
        </p:nvSpPr>
        <p:spPr>
          <a:xfrm>
            <a:off x="4572000" y="1333500"/>
            <a:ext cx="7772400" cy="1107996"/>
          </a:xfrm>
          <a:prstGeom prst="rect">
            <a:avLst/>
          </a:prstGeom>
          <a:noFill/>
        </p:spPr>
        <p:txBody>
          <a:bodyPr wrap="square" rtlCol="0">
            <a:spAutoFit/>
          </a:bodyPr>
          <a:lstStyle/>
          <a:p>
            <a:pPr algn="ctr"/>
            <a:r>
              <a:rPr lang="en-IN" sz="6600" b="1" dirty="0">
                <a:solidFill>
                  <a:schemeClr val="bg1"/>
                </a:solidFill>
              </a:rPr>
              <a:t>References </a:t>
            </a:r>
            <a:endParaRPr lang="en-IN" sz="34400" b="1" dirty="0">
              <a:solidFill>
                <a:schemeClr val="bg1"/>
              </a:solidFill>
              <a:effectLst/>
            </a:endParaRPr>
          </a:p>
        </p:txBody>
      </p:sp>
      <p:sp>
        <p:nvSpPr>
          <p:cNvPr id="4" name="TextBox 3">
            <a:extLst>
              <a:ext uri="{FF2B5EF4-FFF2-40B4-BE49-F238E27FC236}">
                <a16:creationId xmlns:a16="http://schemas.microsoft.com/office/drawing/2014/main" id="{227A782D-F660-C599-F753-2F36657F1BF2}"/>
              </a:ext>
            </a:extLst>
          </p:cNvPr>
          <p:cNvSpPr txBox="1"/>
          <p:nvPr/>
        </p:nvSpPr>
        <p:spPr>
          <a:xfrm>
            <a:off x="1371600" y="2552700"/>
            <a:ext cx="15887678" cy="6507935"/>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000" dirty="0">
                <a:solidFill>
                  <a:schemeClr val="bg1"/>
                </a:solidFill>
              </a:rPr>
              <a:t>Aranda, M.P., Kremer, I.N., Hinton, L., </a:t>
            </a:r>
            <a:r>
              <a:rPr lang="en-US" sz="2000" dirty="0" err="1">
                <a:solidFill>
                  <a:schemeClr val="bg1"/>
                </a:solidFill>
              </a:rPr>
              <a:t>Zissimopoulos</a:t>
            </a:r>
            <a:r>
              <a:rPr lang="en-US" sz="2000" dirty="0">
                <a:solidFill>
                  <a:schemeClr val="bg1"/>
                </a:solidFill>
              </a:rPr>
              <a:t>, J., Whitmer, R.A., Hummel, C.H., Trejo, L. and Fabius, C., (2021). Impact of dementia: Health disparities, population trends, care interventions, and economic costs. </a:t>
            </a:r>
            <a:r>
              <a:rPr lang="en-US" sz="2000" i="1" dirty="0">
                <a:solidFill>
                  <a:schemeClr val="bg1"/>
                </a:solidFill>
              </a:rPr>
              <a:t>Journal of the American Geriatrics Society</a:t>
            </a:r>
            <a:r>
              <a:rPr lang="en-US" sz="2000" dirty="0">
                <a:solidFill>
                  <a:schemeClr val="bg1"/>
                </a:solidFill>
              </a:rPr>
              <a:t>, </a:t>
            </a:r>
            <a:r>
              <a:rPr lang="en-US" sz="2000" i="1" dirty="0">
                <a:solidFill>
                  <a:schemeClr val="bg1"/>
                </a:solidFill>
              </a:rPr>
              <a:t>69</a:t>
            </a:r>
            <a:r>
              <a:rPr lang="en-US" sz="2000" dirty="0">
                <a:solidFill>
                  <a:schemeClr val="bg1"/>
                </a:solidFill>
              </a:rPr>
              <a:t>(7), pp.1774-1783.</a:t>
            </a:r>
          </a:p>
          <a:p>
            <a:pPr marL="285750" indent="-285750" algn="just">
              <a:lnSpc>
                <a:spcPct val="150000"/>
              </a:lnSpc>
              <a:buFont typeface="Arial" panose="020B0604020202020204" pitchFamily="34" charset="0"/>
              <a:buChar char="•"/>
            </a:pPr>
            <a:r>
              <a:rPr lang="en-US" sz="2000" dirty="0">
                <a:solidFill>
                  <a:schemeClr val="bg1"/>
                </a:solidFill>
              </a:rPr>
              <a:t>Barton, C., Sturge, G. and Harker, R. (2024). The UK’s changing population. [online] House of Commons Library. Available at: </a:t>
            </a:r>
            <a:r>
              <a:rPr lang="en-US" sz="2000" dirty="0">
                <a:solidFill>
                  <a:schemeClr val="bg1"/>
                </a:solidFill>
                <a:hlinkClick r:id="rId5">
                  <a:extLst>
                    <a:ext uri="{A12FA001-AC4F-418D-AE19-62706E023703}">
                      <ahyp:hlinkClr xmlns:ahyp="http://schemas.microsoft.com/office/drawing/2018/hyperlinkcolor" val="tx"/>
                    </a:ext>
                  </a:extLst>
                </a:hlinkClick>
              </a:rPr>
              <a:t>https://commonslibrary.parliament.uk/the-uks-changing-population/</a:t>
            </a:r>
            <a:r>
              <a:rPr lang="en-US" sz="2000" dirty="0">
                <a:solidFill>
                  <a:schemeClr val="bg1"/>
                </a:solidFill>
              </a:rPr>
              <a:t>. [Accessed on: 18.10.2025]</a:t>
            </a:r>
          </a:p>
          <a:p>
            <a:pPr marL="285750" indent="-285750" algn="just">
              <a:lnSpc>
                <a:spcPct val="150000"/>
              </a:lnSpc>
              <a:buFont typeface="Arial" panose="020B0604020202020204" pitchFamily="34" charset="0"/>
              <a:buChar char="•"/>
            </a:pPr>
            <a:r>
              <a:rPr lang="en-US" sz="2000" dirty="0">
                <a:solidFill>
                  <a:schemeClr val="bg1"/>
                </a:solidFill>
              </a:rPr>
              <a:t>Benn, A., (2020). The big gap in discrimination law: class and the Equality Act 2010. </a:t>
            </a:r>
            <a:r>
              <a:rPr lang="en-US" sz="2000" i="1" dirty="0">
                <a:solidFill>
                  <a:schemeClr val="bg1"/>
                </a:solidFill>
              </a:rPr>
              <a:t>U. Oxford Hum. </a:t>
            </a:r>
            <a:r>
              <a:rPr lang="en-US" sz="2000" i="1" dirty="0" err="1">
                <a:solidFill>
                  <a:schemeClr val="bg1"/>
                </a:solidFill>
              </a:rPr>
              <a:t>Rts</a:t>
            </a:r>
            <a:r>
              <a:rPr lang="en-US" sz="2000" i="1" dirty="0">
                <a:solidFill>
                  <a:schemeClr val="bg1"/>
                </a:solidFill>
              </a:rPr>
              <a:t>. Hub J.</a:t>
            </a:r>
            <a:r>
              <a:rPr lang="en-US" sz="2000" dirty="0">
                <a:solidFill>
                  <a:schemeClr val="bg1"/>
                </a:solidFill>
              </a:rPr>
              <a:t>, p.30.</a:t>
            </a:r>
          </a:p>
          <a:p>
            <a:pPr marL="285750" indent="-285750" algn="just">
              <a:lnSpc>
                <a:spcPct val="150000"/>
              </a:lnSpc>
              <a:buFont typeface="Arial" panose="020B0604020202020204" pitchFamily="34" charset="0"/>
              <a:buChar char="•"/>
            </a:pPr>
            <a:r>
              <a:rPr lang="en-US" sz="2000" dirty="0">
                <a:solidFill>
                  <a:schemeClr val="bg1"/>
                </a:solidFill>
              </a:rPr>
              <a:t>Berg-Weger, M. and Morley, J.E., (2020). Loneliness in old age: An unaddressed health problem. </a:t>
            </a:r>
            <a:r>
              <a:rPr lang="en-US" sz="2000" i="1" dirty="0">
                <a:solidFill>
                  <a:schemeClr val="bg1"/>
                </a:solidFill>
              </a:rPr>
              <a:t>The journal of nutrition, health &amp; aging</a:t>
            </a:r>
            <a:r>
              <a:rPr lang="en-US" sz="2000" dirty="0">
                <a:solidFill>
                  <a:schemeClr val="bg1"/>
                </a:solidFill>
              </a:rPr>
              <a:t>, </a:t>
            </a:r>
            <a:r>
              <a:rPr lang="en-US" sz="2000" i="1" dirty="0">
                <a:solidFill>
                  <a:schemeClr val="bg1"/>
                </a:solidFill>
              </a:rPr>
              <a:t>24</a:t>
            </a:r>
            <a:r>
              <a:rPr lang="en-US" sz="2000" dirty="0">
                <a:solidFill>
                  <a:schemeClr val="bg1"/>
                </a:solidFill>
              </a:rPr>
              <a:t>(3), pp.243-245.</a:t>
            </a:r>
          </a:p>
          <a:p>
            <a:pPr marL="285750" indent="-285750" algn="just">
              <a:lnSpc>
                <a:spcPct val="150000"/>
              </a:lnSpc>
              <a:buFont typeface="Arial" panose="020B0604020202020204" pitchFamily="34" charset="0"/>
              <a:buChar char="•"/>
            </a:pPr>
            <a:r>
              <a:rPr lang="en-US" sz="2000" dirty="0">
                <a:solidFill>
                  <a:schemeClr val="bg1"/>
                </a:solidFill>
              </a:rPr>
              <a:t>Centre for Ageing Better (2025). Our Ageing Population | The State of Ageing 2025. [online] Centre for Ageing Better. Available at: </a:t>
            </a:r>
            <a:r>
              <a:rPr lang="en-US" sz="2000" dirty="0">
                <a:solidFill>
                  <a:schemeClr val="bg1"/>
                </a:solidFill>
                <a:hlinkClick r:id="rId6">
                  <a:extLst>
                    <a:ext uri="{A12FA001-AC4F-418D-AE19-62706E023703}">
                      <ahyp:hlinkClr xmlns:ahyp="http://schemas.microsoft.com/office/drawing/2018/hyperlinkcolor" val="tx"/>
                    </a:ext>
                  </a:extLst>
                </a:hlinkClick>
              </a:rPr>
              <a:t>https://ageing-better.org.uk/our-ageing-population-state-ageing-2025</a:t>
            </a:r>
            <a:r>
              <a:rPr lang="en-US" sz="2000" dirty="0">
                <a:solidFill>
                  <a:schemeClr val="bg1"/>
                </a:solidFill>
              </a:rPr>
              <a:t>. [Accessed on: 18.10.2025]</a:t>
            </a:r>
          </a:p>
          <a:p>
            <a:pPr marL="285750" indent="-285750" algn="just">
              <a:lnSpc>
                <a:spcPct val="150000"/>
              </a:lnSpc>
              <a:buFont typeface="Arial" panose="020B0604020202020204" pitchFamily="34" charset="0"/>
              <a:buChar char="•"/>
            </a:pPr>
            <a:r>
              <a:rPr lang="en-US" sz="2000" dirty="0">
                <a:solidFill>
                  <a:schemeClr val="bg1"/>
                </a:solidFill>
              </a:rPr>
              <a:t>Cowdell, F., Dyson, J., Sykes, M., Dam, R. and Pendleton, R., (2022). How and how well have older people been engaged in healthcare intervention design, development or delivery using co‐methodologies: a scoping review with narrative summary. </a:t>
            </a:r>
            <a:r>
              <a:rPr lang="en-US" sz="2000" i="1" dirty="0">
                <a:solidFill>
                  <a:schemeClr val="bg1"/>
                </a:solidFill>
              </a:rPr>
              <a:t>Health &amp; Social Care in the Community</a:t>
            </a:r>
            <a:r>
              <a:rPr lang="en-US" sz="2000" dirty="0">
                <a:solidFill>
                  <a:schemeClr val="bg1"/>
                </a:solidFill>
              </a:rPr>
              <a:t>, </a:t>
            </a:r>
            <a:r>
              <a:rPr lang="en-US" sz="2000" i="1" dirty="0">
                <a:solidFill>
                  <a:schemeClr val="bg1"/>
                </a:solidFill>
              </a:rPr>
              <a:t>30</a:t>
            </a:r>
            <a:r>
              <a:rPr lang="en-US" sz="2000" dirty="0">
                <a:solidFill>
                  <a:schemeClr val="bg1"/>
                </a:solidFill>
              </a:rPr>
              <a:t>(2), pp.776-798.</a:t>
            </a:r>
          </a:p>
          <a:p>
            <a:pPr marL="285750" indent="-285750" algn="just">
              <a:lnSpc>
                <a:spcPct val="150000"/>
              </a:lnSpc>
              <a:buFont typeface="Arial" panose="020B0604020202020204" pitchFamily="34" charset="0"/>
              <a:buChar char="•"/>
            </a:pPr>
            <a:r>
              <a:rPr lang="en-US" sz="2000" dirty="0" err="1">
                <a:solidFill>
                  <a:schemeClr val="bg1"/>
                </a:solidFill>
              </a:rPr>
              <a:t>Facchinetti</a:t>
            </a:r>
            <a:r>
              <a:rPr lang="en-US" sz="2000" dirty="0">
                <a:solidFill>
                  <a:schemeClr val="bg1"/>
                </a:solidFill>
              </a:rPr>
              <a:t>, G., D’Angelo, D., </a:t>
            </a:r>
            <a:r>
              <a:rPr lang="en-US" sz="2000" dirty="0" err="1">
                <a:solidFill>
                  <a:schemeClr val="bg1"/>
                </a:solidFill>
              </a:rPr>
              <a:t>Piredda</a:t>
            </a:r>
            <a:r>
              <a:rPr lang="en-US" sz="2000" dirty="0">
                <a:solidFill>
                  <a:schemeClr val="bg1"/>
                </a:solidFill>
              </a:rPr>
              <a:t>, M., Petitti, T., Matarese, M., </a:t>
            </a:r>
            <a:r>
              <a:rPr lang="en-US" sz="2000" dirty="0" err="1">
                <a:solidFill>
                  <a:schemeClr val="bg1"/>
                </a:solidFill>
              </a:rPr>
              <a:t>Oliveti</a:t>
            </a:r>
            <a:r>
              <a:rPr lang="en-US" sz="2000" dirty="0">
                <a:solidFill>
                  <a:schemeClr val="bg1"/>
                </a:solidFill>
              </a:rPr>
              <a:t>, A. and De Marinis, M.G., (2020). Continuity of care interventions for preventing hospital readmission of older people with chronic diseases: A meta-analysis. </a:t>
            </a:r>
            <a:r>
              <a:rPr lang="en-US" sz="2000" i="1" dirty="0">
                <a:solidFill>
                  <a:schemeClr val="bg1"/>
                </a:solidFill>
              </a:rPr>
              <a:t>International journal of nursing studies</a:t>
            </a:r>
            <a:r>
              <a:rPr lang="en-US" sz="2000" dirty="0">
                <a:solidFill>
                  <a:schemeClr val="bg1"/>
                </a:solidFill>
              </a:rPr>
              <a:t>, </a:t>
            </a:r>
            <a:r>
              <a:rPr lang="en-US" sz="2000" i="1" dirty="0">
                <a:solidFill>
                  <a:schemeClr val="bg1"/>
                </a:solidFill>
              </a:rPr>
              <a:t>101</a:t>
            </a:r>
            <a:r>
              <a:rPr lang="en-US" sz="2000" dirty="0">
                <a:solidFill>
                  <a:schemeClr val="bg1"/>
                </a:solidFill>
              </a:rPr>
              <a:t>, p.103396.</a:t>
            </a:r>
          </a:p>
        </p:txBody>
      </p:sp>
      <p:pic>
        <p:nvPicPr>
          <p:cNvPr id="10" name="Audio 9">
            <a:hlinkClick r:id="" action="ppaction://media"/>
            <a:extLst>
              <a:ext uri="{FF2B5EF4-FFF2-40B4-BE49-F238E27FC236}">
                <a16:creationId xmlns:a16="http://schemas.microsoft.com/office/drawing/2014/main" id="{DC8703C4-F496-53A3-5C42-6CDCDF96648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3" t="-266613" r="-266613" b="-266613"/>
          <a:stretch>
            <a:fillRect/>
          </a:stretch>
        </p:blipFill>
        <p:spPr>
          <a:xfrm>
            <a:off x="15078456" y="7077456"/>
            <a:ext cx="3086100" cy="3086100"/>
          </a:xfrm>
          <a:prstGeom prst="ellipse">
            <a:avLst/>
          </a:prstGeom>
        </p:spPr>
      </p:pic>
    </p:spTree>
    <p:extLst>
      <p:ext uri="{BB962C8B-B14F-4D97-AF65-F5344CB8AC3E}">
        <p14:creationId xmlns:p14="http://schemas.microsoft.com/office/powerpoint/2010/main" val="3311403139"/>
      </p:ext>
    </p:extLst>
  </p:cSld>
  <p:clrMapOvr>
    <a:masterClrMapping/>
  </p:clrMapOvr>
  <mc:AlternateContent xmlns:mc="http://schemas.openxmlformats.org/markup-compatibility/2006">
    <mc:Choice xmlns:p14="http://schemas.microsoft.com/office/powerpoint/2010/main" Requires="p14">
      <p:transition spd="slow" p14:dur="2000" advTm="3060"/>
    </mc:Choice>
    <mc:Fallback>
      <p:transition spd="slow" advTm="3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A1729"/>
        </a:solidFill>
        <a:effectLst/>
      </p:bgPr>
    </p:bg>
    <p:spTree>
      <p:nvGrpSpPr>
        <p:cNvPr id="1" name=""/>
        <p:cNvGrpSpPr/>
        <p:nvPr/>
      </p:nvGrpSpPr>
      <p:grpSpPr>
        <a:xfrm>
          <a:off x="0" y="0"/>
          <a:ext cx="0" cy="0"/>
          <a:chOff x="0" y="0"/>
          <a:chExt cx="0" cy="0"/>
        </a:xfrm>
      </p:grpSpPr>
      <p:sp>
        <p:nvSpPr>
          <p:cNvPr id="2" name="AutoShape 2"/>
          <p:cNvSpPr/>
          <p:nvPr/>
        </p:nvSpPr>
        <p:spPr>
          <a:xfrm flipV="1">
            <a:off x="1028678" y="104775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3" name="AutoShape 3"/>
          <p:cNvSpPr/>
          <p:nvPr/>
        </p:nvSpPr>
        <p:spPr>
          <a:xfrm flipV="1">
            <a:off x="1028722" y="9220200"/>
            <a:ext cx="16230600" cy="19050"/>
          </a:xfrm>
          <a:prstGeom prst="line">
            <a:avLst/>
          </a:prstGeom>
          <a:ln w="38100" cap="flat">
            <a:solidFill>
              <a:srgbClr val="FFFFFF"/>
            </a:solidFill>
            <a:prstDash val="solid"/>
            <a:headEnd type="none" w="sm" len="sm"/>
            <a:tailEnd type="none" w="sm" len="sm"/>
          </a:ln>
        </p:spPr>
        <p:txBody>
          <a:bodyPr/>
          <a:lstStyle/>
          <a:p>
            <a:endParaRPr lang="en-GB"/>
          </a:p>
        </p:txBody>
      </p:sp>
      <p:sp>
        <p:nvSpPr>
          <p:cNvPr id="4" name="TextBox 4"/>
          <p:cNvSpPr txBox="1"/>
          <p:nvPr/>
        </p:nvSpPr>
        <p:spPr>
          <a:xfrm>
            <a:off x="3505200" y="4152900"/>
            <a:ext cx="13030200" cy="2304670"/>
          </a:xfrm>
          <a:prstGeom prst="rect">
            <a:avLst/>
          </a:prstGeom>
        </p:spPr>
        <p:txBody>
          <a:bodyPr wrap="square" lIns="0" tIns="0" rIns="0" bIns="0" rtlCol="0" anchor="t">
            <a:spAutoFit/>
          </a:bodyPr>
          <a:lstStyle/>
          <a:p>
            <a:pPr algn="l">
              <a:lnSpc>
                <a:spcPts val="19050"/>
              </a:lnSpc>
              <a:spcBef>
                <a:spcPct val="0"/>
              </a:spcBef>
            </a:pPr>
            <a:r>
              <a:rPr lang="en-US" sz="15000" i="1" spc="-480" dirty="0">
                <a:solidFill>
                  <a:srgbClr val="FDCC6E"/>
                </a:solidFill>
                <a:latin typeface="Droid Serif Italics"/>
                <a:ea typeface="Droid Serif Italics"/>
                <a:cs typeface="Droid Serif Italics"/>
                <a:sym typeface="Droid Serif Italics"/>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TotalTime>
  <Words>2882</Words>
  <Application>Microsoft Office PowerPoint</Application>
  <PresentationFormat>Custom</PresentationFormat>
  <Paragraphs>148</Paragraphs>
  <Slides>17</Slides>
  <Notes>17</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Calibri</vt:lpstr>
      <vt:lpstr>ADLaM Display</vt:lpstr>
      <vt:lpstr>Wingdings</vt:lpstr>
      <vt:lpstr>Gloucester MT Extra Condensed</vt:lpstr>
      <vt:lpstr>Arial</vt:lpstr>
      <vt:lpstr>Droid Serif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Mihaela Narcisa Sava</cp:lastModifiedBy>
  <cp:revision>1</cp:revision>
  <dcterms:created xsi:type="dcterms:W3CDTF">2006-08-16T00:00:00Z</dcterms:created>
  <dcterms:modified xsi:type="dcterms:W3CDTF">2025-10-26T12:20:30Z</dcterms:modified>
  <dc:identifier>DAG2CByyn4M</dc:identifier>
</cp:coreProperties>
</file>