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2" r:id="rId1"/>
    <p:sldMasterId id="2147483855" r:id="rId2"/>
  </p:sldMasterIdLst>
  <p:notesMasterIdLst>
    <p:notesMasterId r:id="rId15"/>
  </p:notesMasterIdLst>
  <p:sldIdLst>
    <p:sldId id="278" r:id="rId3"/>
    <p:sldId id="309" r:id="rId4"/>
    <p:sldId id="297" r:id="rId5"/>
    <p:sldId id="308" r:id="rId6"/>
    <p:sldId id="299" r:id="rId7"/>
    <p:sldId id="302" r:id="rId8"/>
    <p:sldId id="314" r:id="rId9"/>
    <p:sldId id="289" r:id="rId10"/>
    <p:sldId id="306" r:id="rId11"/>
    <p:sldId id="312" r:id="rId12"/>
    <p:sldId id="292" r:id="rId13"/>
    <p:sldId id="30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A82420-6A2F-7BC9-EFBB-B8A61A506626}" v="1" dt="2026-07-18T09:54:15.834"/>
    <p1510:client id="{BB06CE59-54B5-340A-36AC-BB9ECC5C05D6}" v="686" dt="2026-07-18T10:11:45.8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94689"/>
  </p:normalViewPr>
  <p:slideViewPr>
    <p:cSldViewPr snapToGrid="0" showGuides="1">
      <p:cViewPr varScale="1">
        <p:scale>
          <a:sx n="74" d="100"/>
          <a:sy n="74" d="100"/>
        </p:scale>
        <p:origin x="878"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6F989D-E6F8-4E09-B3AA-D30C505DE6E8}" type="datetimeFigureOut">
              <a:rPr lang="en-GB" smtClean="0"/>
              <a:t>18/07/2026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27DA36-092A-4E79-978D-384BE550EC85}" type="slidenum">
              <a:rPr lang="en-GB" smtClean="0"/>
              <a:t>‹#›</a:t>
            </a:fld>
            <a:endParaRPr lang="en-GB"/>
          </a:p>
        </p:txBody>
      </p:sp>
    </p:spTree>
    <p:extLst>
      <p:ext uri="{BB962C8B-B14F-4D97-AF65-F5344CB8AC3E}">
        <p14:creationId xmlns:p14="http://schemas.microsoft.com/office/powerpoint/2010/main" val="68357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BB27DA36-092A-4E79-978D-384BE550EC85}" type="slidenum">
              <a:rPr lang="en-GB" smtClean="0"/>
              <a:t>3</a:t>
            </a:fld>
            <a:endParaRPr lang="en-GB"/>
          </a:p>
        </p:txBody>
      </p:sp>
    </p:spTree>
    <p:extLst>
      <p:ext uri="{BB962C8B-B14F-4D97-AF65-F5344CB8AC3E}">
        <p14:creationId xmlns:p14="http://schemas.microsoft.com/office/powerpoint/2010/main" val="471640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71539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62871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99804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60448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57932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821920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27751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38608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13325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59217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4064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7/18/2026</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75554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04E9CD-F641-2D16-AE1C-A98D479CF46C}"/>
              </a:ext>
            </a:extLst>
          </p:cNvPr>
          <p:cNvSpPr>
            <a:spLocks noGrp="1"/>
          </p:cNvSpPr>
          <p:nvPr>
            <p:ph type="dt" sz="half" idx="10"/>
          </p:nvPr>
        </p:nvSpPr>
        <p:spPr>
          <a:xfrm>
            <a:off x="527051" y="6524626"/>
            <a:ext cx="1295400" cy="219075"/>
          </a:xfrm>
        </p:spPr>
        <p:txBody>
          <a:bodyPr/>
          <a:lstStyle>
            <a:lvl1pPr>
              <a:defRPr/>
            </a:lvl1pPr>
          </a:lstStyle>
          <a:p>
            <a:pPr>
              <a:defRPr/>
            </a:pPr>
            <a:fld id="{AC753FD1-A63B-4023-87B4-AD30767F6EB2}" type="datetime1">
              <a:rPr lang="en-GB" altLang="en-US"/>
              <a:pPr>
                <a:defRPr/>
              </a:pPr>
              <a:t>18/07/2026</a:t>
            </a:fld>
            <a:endParaRPr lang="en-GB" altLang="en-US" dirty="0"/>
          </a:p>
        </p:txBody>
      </p:sp>
      <p:sp>
        <p:nvSpPr>
          <p:cNvPr id="5" name="Footer Placeholder 4">
            <a:extLst>
              <a:ext uri="{FF2B5EF4-FFF2-40B4-BE49-F238E27FC236}">
                <a16:creationId xmlns:a16="http://schemas.microsoft.com/office/drawing/2014/main" id="{C1A30192-454F-2740-625F-B3621FC65E61}"/>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3D815023-4E16-FCCE-C1DD-A709FC6892F2}"/>
              </a:ext>
            </a:extLst>
          </p:cNvPr>
          <p:cNvSpPr>
            <a:spLocks noGrp="1"/>
          </p:cNvSpPr>
          <p:nvPr>
            <p:ph type="sldNum" sz="quarter" idx="12"/>
          </p:nvPr>
        </p:nvSpPr>
        <p:spPr/>
        <p:txBody>
          <a:bodyPr/>
          <a:lstStyle>
            <a:lvl1pPr>
              <a:defRPr/>
            </a:lvl1pPr>
          </a:lstStyle>
          <a:p>
            <a:pPr>
              <a:defRPr/>
            </a:pPr>
            <a:fld id="{6081F45A-4F79-4894-A0F3-DC0658BEBB4E}" type="slidenum">
              <a:rPr lang="en-GB" altLang="en-US"/>
              <a:pPr>
                <a:defRPr/>
              </a:pPr>
              <a:t>‹#›</a:t>
            </a:fld>
            <a:endParaRPr lang="en-GB" altLang="en-US"/>
          </a:p>
        </p:txBody>
      </p:sp>
    </p:spTree>
    <p:extLst>
      <p:ext uri="{BB962C8B-B14F-4D97-AF65-F5344CB8AC3E}">
        <p14:creationId xmlns:p14="http://schemas.microsoft.com/office/powerpoint/2010/main" val="41142496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F7CA11-ABC3-9B25-AE7A-96F443926D1A}"/>
              </a:ext>
            </a:extLst>
          </p:cNvPr>
          <p:cNvSpPr>
            <a:spLocks noGrp="1"/>
          </p:cNvSpPr>
          <p:nvPr>
            <p:ph type="dt" sz="half" idx="10"/>
          </p:nvPr>
        </p:nvSpPr>
        <p:spPr/>
        <p:txBody>
          <a:bodyPr/>
          <a:lstStyle>
            <a:lvl1pPr>
              <a:defRPr/>
            </a:lvl1pPr>
          </a:lstStyle>
          <a:p>
            <a:pPr>
              <a:defRPr/>
            </a:pPr>
            <a:fld id="{63163EF8-2307-4794-9875-6B8CA664E276}" type="datetime1">
              <a:rPr lang="en-GB" altLang="en-US"/>
              <a:pPr>
                <a:defRPr/>
              </a:pPr>
              <a:t>18/07/2026</a:t>
            </a:fld>
            <a:endParaRPr lang="en-GB" altLang="en-US" dirty="0"/>
          </a:p>
        </p:txBody>
      </p:sp>
      <p:sp>
        <p:nvSpPr>
          <p:cNvPr id="5" name="Footer Placeholder 4">
            <a:extLst>
              <a:ext uri="{FF2B5EF4-FFF2-40B4-BE49-F238E27FC236}">
                <a16:creationId xmlns:a16="http://schemas.microsoft.com/office/drawing/2014/main" id="{B3C9AFEE-920B-4E34-32A5-905B8D52CD43}"/>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634C4A3-3E47-968D-B305-BADEA0B2CF32}"/>
              </a:ext>
            </a:extLst>
          </p:cNvPr>
          <p:cNvSpPr>
            <a:spLocks noGrp="1"/>
          </p:cNvSpPr>
          <p:nvPr>
            <p:ph type="sldNum" sz="quarter" idx="12"/>
          </p:nvPr>
        </p:nvSpPr>
        <p:spPr/>
        <p:txBody>
          <a:bodyPr/>
          <a:lstStyle>
            <a:lvl1pPr>
              <a:defRPr/>
            </a:lvl1pPr>
          </a:lstStyle>
          <a:p>
            <a:pPr>
              <a:defRPr/>
            </a:pPr>
            <a:fld id="{8B34AADE-47AB-4FD6-A959-68A9E6432E18}" type="slidenum">
              <a:rPr lang="en-GB" altLang="en-US"/>
              <a:pPr>
                <a:defRPr/>
              </a:pPr>
              <a:t>‹#›</a:t>
            </a:fld>
            <a:endParaRPr lang="en-GB" altLang="en-US"/>
          </a:p>
        </p:txBody>
      </p:sp>
    </p:spTree>
    <p:extLst>
      <p:ext uri="{BB962C8B-B14F-4D97-AF65-F5344CB8AC3E}">
        <p14:creationId xmlns:p14="http://schemas.microsoft.com/office/powerpoint/2010/main" val="2247955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4193276-8476-E991-1328-B9E6E976C75C}"/>
              </a:ext>
            </a:extLst>
          </p:cNvPr>
          <p:cNvSpPr>
            <a:spLocks noGrp="1"/>
          </p:cNvSpPr>
          <p:nvPr>
            <p:ph type="dt" sz="half" idx="10"/>
          </p:nvPr>
        </p:nvSpPr>
        <p:spPr/>
        <p:txBody>
          <a:bodyPr/>
          <a:lstStyle>
            <a:lvl1pPr>
              <a:defRPr/>
            </a:lvl1pPr>
          </a:lstStyle>
          <a:p>
            <a:pPr>
              <a:defRPr/>
            </a:pPr>
            <a:fld id="{34F7F892-95A5-4165-84D5-4D97929965D5}" type="datetime1">
              <a:rPr lang="en-GB" altLang="en-US"/>
              <a:pPr>
                <a:defRPr/>
              </a:pPr>
              <a:t>18/07/2026</a:t>
            </a:fld>
            <a:endParaRPr lang="en-GB" altLang="en-US" dirty="0"/>
          </a:p>
        </p:txBody>
      </p:sp>
      <p:sp>
        <p:nvSpPr>
          <p:cNvPr id="5" name="Slide Number Placeholder 5">
            <a:extLst>
              <a:ext uri="{FF2B5EF4-FFF2-40B4-BE49-F238E27FC236}">
                <a16:creationId xmlns:a16="http://schemas.microsoft.com/office/drawing/2014/main" id="{0EC24C7C-46DA-33D6-4F7A-2CC27FBE172B}"/>
              </a:ext>
            </a:extLst>
          </p:cNvPr>
          <p:cNvSpPr>
            <a:spLocks noGrp="1"/>
          </p:cNvSpPr>
          <p:nvPr>
            <p:ph type="sldNum" sz="quarter" idx="11"/>
          </p:nvPr>
        </p:nvSpPr>
        <p:spPr/>
        <p:txBody>
          <a:bodyPr/>
          <a:lstStyle>
            <a:lvl1pPr>
              <a:defRPr/>
            </a:lvl1pPr>
          </a:lstStyle>
          <a:p>
            <a:pPr>
              <a:defRPr/>
            </a:pPr>
            <a:fld id="{7F9C115A-34C3-449A-BED7-7129D45E869C}" type="slidenum">
              <a:rPr lang="en-GB" altLang="en-US"/>
              <a:pPr>
                <a:defRPr/>
              </a:pPr>
              <a:t>‹#›</a:t>
            </a:fld>
            <a:endParaRPr lang="en-GB" altLang="en-US"/>
          </a:p>
        </p:txBody>
      </p:sp>
    </p:spTree>
    <p:extLst>
      <p:ext uri="{BB962C8B-B14F-4D97-AF65-F5344CB8AC3E}">
        <p14:creationId xmlns:p14="http://schemas.microsoft.com/office/powerpoint/2010/main" val="5868328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5B3A2588-5111-857F-530B-C2F1DF761B1F}"/>
              </a:ext>
            </a:extLst>
          </p:cNvPr>
          <p:cNvSpPr>
            <a:spLocks noGrp="1"/>
          </p:cNvSpPr>
          <p:nvPr>
            <p:ph type="dt" sz="half" idx="10"/>
          </p:nvPr>
        </p:nvSpPr>
        <p:spPr/>
        <p:txBody>
          <a:bodyPr/>
          <a:lstStyle>
            <a:lvl1pPr>
              <a:defRPr/>
            </a:lvl1pPr>
          </a:lstStyle>
          <a:p>
            <a:pPr>
              <a:defRPr/>
            </a:pPr>
            <a:fld id="{4CAEACB9-EE64-489F-8A5C-43DF1112173E}" type="datetime1">
              <a:rPr lang="en-GB" altLang="en-US"/>
              <a:pPr>
                <a:defRPr/>
              </a:pPr>
              <a:t>18/07/2026</a:t>
            </a:fld>
            <a:endParaRPr lang="en-GB" altLang="en-US" dirty="0"/>
          </a:p>
        </p:txBody>
      </p:sp>
      <p:sp>
        <p:nvSpPr>
          <p:cNvPr id="6" name="Slide Number Placeholder 5">
            <a:extLst>
              <a:ext uri="{FF2B5EF4-FFF2-40B4-BE49-F238E27FC236}">
                <a16:creationId xmlns:a16="http://schemas.microsoft.com/office/drawing/2014/main" id="{72E191EE-1571-0779-F5F6-599BD1A23C44}"/>
              </a:ext>
            </a:extLst>
          </p:cNvPr>
          <p:cNvSpPr>
            <a:spLocks noGrp="1"/>
          </p:cNvSpPr>
          <p:nvPr>
            <p:ph type="sldNum" sz="quarter" idx="11"/>
          </p:nvPr>
        </p:nvSpPr>
        <p:spPr/>
        <p:txBody>
          <a:bodyPr/>
          <a:lstStyle>
            <a:lvl1pPr>
              <a:defRPr/>
            </a:lvl1pPr>
          </a:lstStyle>
          <a:p>
            <a:pPr>
              <a:defRPr/>
            </a:pPr>
            <a:fld id="{6A33FF7F-8EC4-4268-A5B1-A1868E7A7065}" type="slidenum">
              <a:rPr lang="en-GB" altLang="en-US"/>
              <a:pPr>
                <a:defRPr/>
              </a:pPr>
              <a:t>‹#›</a:t>
            </a:fld>
            <a:endParaRPr lang="en-GB" altLang="en-US"/>
          </a:p>
        </p:txBody>
      </p:sp>
    </p:spTree>
    <p:extLst>
      <p:ext uri="{BB962C8B-B14F-4D97-AF65-F5344CB8AC3E}">
        <p14:creationId xmlns:p14="http://schemas.microsoft.com/office/powerpoint/2010/main" val="719111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6632FF88-3424-371A-2F06-900C179492FC}"/>
              </a:ext>
            </a:extLst>
          </p:cNvPr>
          <p:cNvSpPr>
            <a:spLocks noGrp="1"/>
          </p:cNvSpPr>
          <p:nvPr>
            <p:ph type="dt" sz="half" idx="10"/>
          </p:nvPr>
        </p:nvSpPr>
        <p:spPr/>
        <p:txBody>
          <a:bodyPr/>
          <a:lstStyle>
            <a:lvl1pPr>
              <a:defRPr/>
            </a:lvl1pPr>
          </a:lstStyle>
          <a:p>
            <a:pPr>
              <a:defRPr/>
            </a:pPr>
            <a:fld id="{6BF57B8C-503E-4D8A-BEF8-4A9B6580F7A7}" type="datetime1">
              <a:rPr lang="en-GB" altLang="en-US"/>
              <a:pPr>
                <a:defRPr/>
              </a:pPr>
              <a:t>18/07/2026</a:t>
            </a:fld>
            <a:endParaRPr lang="en-GB" altLang="en-US" dirty="0"/>
          </a:p>
        </p:txBody>
      </p:sp>
      <p:sp>
        <p:nvSpPr>
          <p:cNvPr id="8" name="Slide Number Placeholder 5">
            <a:extLst>
              <a:ext uri="{FF2B5EF4-FFF2-40B4-BE49-F238E27FC236}">
                <a16:creationId xmlns:a16="http://schemas.microsoft.com/office/drawing/2014/main" id="{FC50879B-77A8-4D74-7C0D-42C2B9CEF658}"/>
              </a:ext>
            </a:extLst>
          </p:cNvPr>
          <p:cNvSpPr>
            <a:spLocks noGrp="1"/>
          </p:cNvSpPr>
          <p:nvPr>
            <p:ph type="sldNum" sz="quarter" idx="11"/>
          </p:nvPr>
        </p:nvSpPr>
        <p:spPr/>
        <p:txBody>
          <a:bodyPr/>
          <a:lstStyle>
            <a:lvl1pPr>
              <a:defRPr/>
            </a:lvl1pPr>
          </a:lstStyle>
          <a:p>
            <a:pPr>
              <a:defRPr/>
            </a:pPr>
            <a:fld id="{DB4814D9-90E1-49B5-A140-76E9199831B0}" type="slidenum">
              <a:rPr lang="en-GB" altLang="en-US"/>
              <a:pPr>
                <a:defRPr/>
              </a:pPr>
              <a:t>‹#›</a:t>
            </a:fld>
            <a:endParaRPr lang="en-GB" altLang="en-US"/>
          </a:p>
        </p:txBody>
      </p:sp>
    </p:spTree>
    <p:extLst>
      <p:ext uri="{BB962C8B-B14F-4D97-AF65-F5344CB8AC3E}">
        <p14:creationId xmlns:p14="http://schemas.microsoft.com/office/powerpoint/2010/main" val="18263355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3020809-B9AE-DA50-112D-55CA5FED0BA1}"/>
              </a:ext>
            </a:extLst>
          </p:cNvPr>
          <p:cNvSpPr>
            <a:spLocks noGrp="1"/>
          </p:cNvSpPr>
          <p:nvPr>
            <p:ph type="dt" sz="half" idx="10"/>
          </p:nvPr>
        </p:nvSpPr>
        <p:spPr/>
        <p:txBody>
          <a:bodyPr/>
          <a:lstStyle>
            <a:lvl1pPr>
              <a:defRPr/>
            </a:lvl1pPr>
          </a:lstStyle>
          <a:p>
            <a:pPr>
              <a:defRPr/>
            </a:pPr>
            <a:fld id="{E06BCFF4-E420-4403-B367-9F04E1A6AE05}" type="datetime1">
              <a:rPr lang="en-GB" altLang="en-US"/>
              <a:pPr>
                <a:defRPr/>
              </a:pPr>
              <a:t>18/07/2026</a:t>
            </a:fld>
            <a:endParaRPr lang="en-GB" altLang="en-US" dirty="0"/>
          </a:p>
        </p:txBody>
      </p:sp>
      <p:sp>
        <p:nvSpPr>
          <p:cNvPr id="4" name="Slide Number Placeholder 5">
            <a:extLst>
              <a:ext uri="{FF2B5EF4-FFF2-40B4-BE49-F238E27FC236}">
                <a16:creationId xmlns:a16="http://schemas.microsoft.com/office/drawing/2014/main" id="{F97A9AEE-9C82-7A9B-7243-2E2DD31115FE}"/>
              </a:ext>
            </a:extLst>
          </p:cNvPr>
          <p:cNvSpPr>
            <a:spLocks noGrp="1"/>
          </p:cNvSpPr>
          <p:nvPr>
            <p:ph type="sldNum" sz="quarter" idx="11"/>
          </p:nvPr>
        </p:nvSpPr>
        <p:spPr/>
        <p:txBody>
          <a:bodyPr/>
          <a:lstStyle>
            <a:lvl1pPr>
              <a:defRPr/>
            </a:lvl1pPr>
          </a:lstStyle>
          <a:p>
            <a:pPr>
              <a:defRPr/>
            </a:pPr>
            <a:fld id="{9AFBE18E-BDF0-4DBF-A61A-0D584281FA9C}" type="slidenum">
              <a:rPr lang="en-GB" altLang="en-US"/>
              <a:pPr>
                <a:defRPr/>
              </a:pPr>
              <a:t>‹#›</a:t>
            </a:fld>
            <a:endParaRPr lang="en-GB" altLang="en-US"/>
          </a:p>
        </p:txBody>
      </p:sp>
    </p:spTree>
    <p:extLst>
      <p:ext uri="{BB962C8B-B14F-4D97-AF65-F5344CB8AC3E}">
        <p14:creationId xmlns:p14="http://schemas.microsoft.com/office/powerpoint/2010/main" val="10265469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F79AF55-E0DB-E3D5-5F3C-70A92B53B12D}"/>
              </a:ext>
            </a:extLst>
          </p:cNvPr>
          <p:cNvSpPr>
            <a:spLocks noGrp="1"/>
          </p:cNvSpPr>
          <p:nvPr>
            <p:ph type="dt" sz="half" idx="10"/>
          </p:nvPr>
        </p:nvSpPr>
        <p:spPr/>
        <p:txBody>
          <a:bodyPr/>
          <a:lstStyle>
            <a:lvl1pPr>
              <a:defRPr/>
            </a:lvl1pPr>
          </a:lstStyle>
          <a:p>
            <a:pPr>
              <a:defRPr/>
            </a:pPr>
            <a:fld id="{EDB6C9C1-EE8D-4E81-8CC6-BB4A4C8E41AF}" type="datetime1">
              <a:rPr lang="en-GB" altLang="en-US"/>
              <a:pPr>
                <a:defRPr/>
              </a:pPr>
              <a:t>18/07/2026</a:t>
            </a:fld>
            <a:endParaRPr lang="en-GB" altLang="en-US" dirty="0"/>
          </a:p>
        </p:txBody>
      </p:sp>
      <p:sp>
        <p:nvSpPr>
          <p:cNvPr id="3" name="Slide Number Placeholder 5">
            <a:extLst>
              <a:ext uri="{FF2B5EF4-FFF2-40B4-BE49-F238E27FC236}">
                <a16:creationId xmlns:a16="http://schemas.microsoft.com/office/drawing/2014/main" id="{A46C3587-07CA-4049-3B36-7984F603AAE0}"/>
              </a:ext>
            </a:extLst>
          </p:cNvPr>
          <p:cNvSpPr>
            <a:spLocks noGrp="1"/>
          </p:cNvSpPr>
          <p:nvPr>
            <p:ph type="sldNum" sz="quarter" idx="11"/>
          </p:nvPr>
        </p:nvSpPr>
        <p:spPr/>
        <p:txBody>
          <a:bodyPr/>
          <a:lstStyle>
            <a:lvl1pPr>
              <a:defRPr/>
            </a:lvl1pPr>
          </a:lstStyle>
          <a:p>
            <a:pPr>
              <a:defRPr/>
            </a:pPr>
            <a:fld id="{C1261938-9E42-416F-8D59-4CC0B9739539}" type="slidenum">
              <a:rPr lang="en-GB" altLang="en-US"/>
              <a:pPr>
                <a:defRPr/>
              </a:pPr>
              <a:t>‹#›</a:t>
            </a:fld>
            <a:endParaRPr lang="en-GB" altLang="en-US"/>
          </a:p>
        </p:txBody>
      </p:sp>
    </p:spTree>
    <p:extLst>
      <p:ext uri="{BB962C8B-B14F-4D97-AF65-F5344CB8AC3E}">
        <p14:creationId xmlns:p14="http://schemas.microsoft.com/office/powerpoint/2010/main" val="23962150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24E256A-210F-5429-BF2E-FE88B83284CC}"/>
              </a:ext>
            </a:extLst>
          </p:cNvPr>
          <p:cNvSpPr>
            <a:spLocks noGrp="1"/>
          </p:cNvSpPr>
          <p:nvPr>
            <p:ph type="dt" sz="half" idx="10"/>
          </p:nvPr>
        </p:nvSpPr>
        <p:spPr/>
        <p:txBody>
          <a:bodyPr/>
          <a:lstStyle>
            <a:lvl1pPr>
              <a:defRPr/>
            </a:lvl1pPr>
          </a:lstStyle>
          <a:p>
            <a:pPr>
              <a:defRPr/>
            </a:pPr>
            <a:fld id="{6F6F407E-EB43-4C0B-A651-CA7A0933CB5A}" type="datetime1">
              <a:rPr lang="en-GB" altLang="en-US"/>
              <a:pPr>
                <a:defRPr/>
              </a:pPr>
              <a:t>18/07/2026</a:t>
            </a:fld>
            <a:endParaRPr lang="en-GB" altLang="en-US" dirty="0"/>
          </a:p>
        </p:txBody>
      </p:sp>
      <p:sp>
        <p:nvSpPr>
          <p:cNvPr id="6" name="Slide Number Placeholder 5">
            <a:extLst>
              <a:ext uri="{FF2B5EF4-FFF2-40B4-BE49-F238E27FC236}">
                <a16:creationId xmlns:a16="http://schemas.microsoft.com/office/drawing/2014/main" id="{A5AA7C60-13FB-3DB6-D5DA-4B8CE3FB5531}"/>
              </a:ext>
            </a:extLst>
          </p:cNvPr>
          <p:cNvSpPr>
            <a:spLocks noGrp="1"/>
          </p:cNvSpPr>
          <p:nvPr>
            <p:ph type="sldNum" sz="quarter" idx="11"/>
          </p:nvPr>
        </p:nvSpPr>
        <p:spPr/>
        <p:txBody>
          <a:bodyPr/>
          <a:lstStyle>
            <a:lvl1pPr>
              <a:defRPr/>
            </a:lvl1pPr>
          </a:lstStyle>
          <a:p>
            <a:pPr>
              <a:defRPr/>
            </a:pPr>
            <a:fld id="{CD8E0A7A-F1C4-4879-8BF1-3C5ECBA83802}" type="slidenum">
              <a:rPr lang="en-GB" altLang="en-US"/>
              <a:pPr>
                <a:defRPr/>
              </a:pPr>
              <a:t>‹#›</a:t>
            </a:fld>
            <a:endParaRPr lang="en-GB" altLang="en-US"/>
          </a:p>
        </p:txBody>
      </p:sp>
    </p:spTree>
    <p:extLst>
      <p:ext uri="{BB962C8B-B14F-4D97-AF65-F5344CB8AC3E}">
        <p14:creationId xmlns:p14="http://schemas.microsoft.com/office/powerpoint/2010/main" val="18653719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7E4ED1B-CC92-6769-2F5A-B50854A5913E}"/>
              </a:ext>
            </a:extLst>
          </p:cNvPr>
          <p:cNvSpPr>
            <a:spLocks noGrp="1"/>
          </p:cNvSpPr>
          <p:nvPr>
            <p:ph type="dt" sz="half" idx="10"/>
          </p:nvPr>
        </p:nvSpPr>
        <p:spPr/>
        <p:txBody>
          <a:bodyPr/>
          <a:lstStyle>
            <a:lvl1pPr>
              <a:defRPr/>
            </a:lvl1pPr>
          </a:lstStyle>
          <a:p>
            <a:pPr>
              <a:defRPr/>
            </a:pPr>
            <a:fld id="{F6530BD2-57DB-46DA-B9C8-41FF22D0BF0C}" type="datetime1">
              <a:rPr lang="en-GB" altLang="en-US"/>
              <a:pPr>
                <a:defRPr/>
              </a:pPr>
              <a:t>18/07/2026</a:t>
            </a:fld>
            <a:endParaRPr lang="en-GB" altLang="en-US" dirty="0"/>
          </a:p>
        </p:txBody>
      </p:sp>
      <p:sp>
        <p:nvSpPr>
          <p:cNvPr id="6" name="Slide Number Placeholder 5">
            <a:extLst>
              <a:ext uri="{FF2B5EF4-FFF2-40B4-BE49-F238E27FC236}">
                <a16:creationId xmlns:a16="http://schemas.microsoft.com/office/drawing/2014/main" id="{DD27592D-40E1-9586-7AF0-45E9B2E75954}"/>
              </a:ext>
            </a:extLst>
          </p:cNvPr>
          <p:cNvSpPr>
            <a:spLocks noGrp="1"/>
          </p:cNvSpPr>
          <p:nvPr>
            <p:ph type="sldNum" sz="quarter" idx="11"/>
          </p:nvPr>
        </p:nvSpPr>
        <p:spPr/>
        <p:txBody>
          <a:bodyPr/>
          <a:lstStyle>
            <a:lvl1pPr>
              <a:defRPr/>
            </a:lvl1pPr>
          </a:lstStyle>
          <a:p>
            <a:pPr>
              <a:defRPr/>
            </a:pPr>
            <a:fld id="{46463D49-524E-4321-8005-8FC52E52B40A}" type="slidenum">
              <a:rPr lang="en-GB" altLang="en-US"/>
              <a:pPr>
                <a:defRPr/>
              </a:pPr>
              <a:t>‹#›</a:t>
            </a:fld>
            <a:endParaRPr lang="en-GB" altLang="en-US"/>
          </a:p>
        </p:txBody>
      </p:sp>
    </p:spTree>
    <p:extLst>
      <p:ext uri="{BB962C8B-B14F-4D97-AF65-F5344CB8AC3E}">
        <p14:creationId xmlns:p14="http://schemas.microsoft.com/office/powerpoint/2010/main" val="35936042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03852-4731-F15B-3D78-932BF5D9A8CA}"/>
              </a:ext>
            </a:extLst>
          </p:cNvPr>
          <p:cNvSpPr>
            <a:spLocks noGrp="1"/>
          </p:cNvSpPr>
          <p:nvPr>
            <p:ph type="dt" sz="half" idx="10"/>
          </p:nvPr>
        </p:nvSpPr>
        <p:spPr/>
        <p:txBody>
          <a:bodyPr/>
          <a:lstStyle>
            <a:lvl1pPr>
              <a:defRPr/>
            </a:lvl1pPr>
          </a:lstStyle>
          <a:p>
            <a:pPr>
              <a:defRPr/>
            </a:pPr>
            <a:fld id="{3D17F189-64AA-4C12-94B6-CABF7FB697A4}" type="datetime1">
              <a:rPr lang="en-GB" altLang="en-US"/>
              <a:pPr>
                <a:defRPr/>
              </a:pPr>
              <a:t>18/07/2026</a:t>
            </a:fld>
            <a:endParaRPr lang="en-GB" altLang="en-US" dirty="0"/>
          </a:p>
        </p:txBody>
      </p:sp>
      <p:sp>
        <p:nvSpPr>
          <p:cNvPr id="5" name="Slide Number Placeholder 5">
            <a:extLst>
              <a:ext uri="{FF2B5EF4-FFF2-40B4-BE49-F238E27FC236}">
                <a16:creationId xmlns:a16="http://schemas.microsoft.com/office/drawing/2014/main" id="{83EC4009-FF36-2E93-F02D-018642024678}"/>
              </a:ext>
            </a:extLst>
          </p:cNvPr>
          <p:cNvSpPr>
            <a:spLocks noGrp="1"/>
          </p:cNvSpPr>
          <p:nvPr>
            <p:ph type="sldNum" sz="quarter" idx="11"/>
          </p:nvPr>
        </p:nvSpPr>
        <p:spPr/>
        <p:txBody>
          <a:bodyPr/>
          <a:lstStyle>
            <a:lvl1pPr>
              <a:defRPr/>
            </a:lvl1pPr>
          </a:lstStyle>
          <a:p>
            <a:pPr>
              <a:defRPr/>
            </a:pPr>
            <a:fld id="{29C1F6E3-F491-4CE6-8910-D1E0AAE8C828}" type="slidenum">
              <a:rPr lang="en-GB" altLang="en-US"/>
              <a:pPr>
                <a:defRPr/>
              </a:pPr>
              <a:t>‹#›</a:t>
            </a:fld>
            <a:endParaRPr lang="en-GB" altLang="en-US"/>
          </a:p>
        </p:txBody>
      </p:sp>
    </p:spTree>
    <p:extLst>
      <p:ext uri="{BB962C8B-B14F-4D97-AF65-F5344CB8AC3E}">
        <p14:creationId xmlns:p14="http://schemas.microsoft.com/office/powerpoint/2010/main" val="9927524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81ACB1-F064-C0E4-46DA-1F9D43BDEDED}"/>
              </a:ext>
            </a:extLst>
          </p:cNvPr>
          <p:cNvSpPr>
            <a:spLocks noGrp="1"/>
          </p:cNvSpPr>
          <p:nvPr>
            <p:ph type="dt" sz="half" idx="10"/>
          </p:nvPr>
        </p:nvSpPr>
        <p:spPr/>
        <p:txBody>
          <a:bodyPr/>
          <a:lstStyle>
            <a:lvl1pPr>
              <a:defRPr/>
            </a:lvl1pPr>
          </a:lstStyle>
          <a:p>
            <a:pPr>
              <a:defRPr/>
            </a:pPr>
            <a:fld id="{61C46A5F-5640-415B-B154-20B9234A719B}" type="datetime1">
              <a:rPr lang="en-GB" altLang="en-US"/>
              <a:pPr>
                <a:defRPr/>
              </a:pPr>
              <a:t>18/07/2026</a:t>
            </a:fld>
            <a:endParaRPr lang="en-GB" altLang="en-US" dirty="0"/>
          </a:p>
        </p:txBody>
      </p:sp>
      <p:sp>
        <p:nvSpPr>
          <p:cNvPr id="5" name="Slide Number Placeholder 5">
            <a:extLst>
              <a:ext uri="{FF2B5EF4-FFF2-40B4-BE49-F238E27FC236}">
                <a16:creationId xmlns:a16="http://schemas.microsoft.com/office/drawing/2014/main" id="{4A61CEF1-FA52-76F8-6846-AC6164515CE9}"/>
              </a:ext>
            </a:extLst>
          </p:cNvPr>
          <p:cNvSpPr>
            <a:spLocks noGrp="1"/>
          </p:cNvSpPr>
          <p:nvPr>
            <p:ph type="sldNum" sz="quarter" idx="11"/>
          </p:nvPr>
        </p:nvSpPr>
        <p:spPr/>
        <p:txBody>
          <a:bodyPr/>
          <a:lstStyle>
            <a:lvl1pPr>
              <a:defRPr/>
            </a:lvl1pPr>
          </a:lstStyle>
          <a:p>
            <a:pPr>
              <a:defRPr/>
            </a:pPr>
            <a:fld id="{59AFDC8A-E5F0-4E5D-82F1-A06478F56D26}" type="slidenum">
              <a:rPr lang="en-GB" altLang="en-US"/>
              <a:pPr>
                <a:defRPr/>
              </a:pPr>
              <a:t>‹#›</a:t>
            </a:fld>
            <a:endParaRPr lang="en-GB" altLang="en-US"/>
          </a:p>
        </p:txBody>
      </p:sp>
    </p:spTree>
    <p:extLst>
      <p:ext uri="{BB962C8B-B14F-4D97-AF65-F5344CB8AC3E}">
        <p14:creationId xmlns:p14="http://schemas.microsoft.com/office/powerpoint/2010/main" val="288128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394372A0-9BC3-4EF0-8C14-89513E57C93F}" type="datetimeFigureOut">
              <a:rPr lang="en-FI" smtClean="0"/>
              <a:t>07/18/2026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1950970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7/18/2026</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413262475"/>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40" r:id="rId5"/>
    <p:sldLayoutId id="2147483741" r:id="rId6"/>
    <p:sldLayoutId id="2147483747" r:id="rId7"/>
    <p:sldLayoutId id="2147483742" r:id="rId8"/>
    <p:sldLayoutId id="2147483743" r:id="rId9"/>
    <p:sldLayoutId id="2147483744" r:id="rId10"/>
    <p:sldLayoutId id="2147483745" r:id="rId11"/>
    <p:sldLayoutId id="2147483746"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449418D-A240-AF64-42A6-163782EE097F}"/>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B229CAE-B7C8-CB8F-4D52-3EE13BD7F500}"/>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E2F89B5-B455-E8F6-D975-3770F76D814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C26769B-636A-4A89-9C40-7A443B4C48F4}" type="datetime1">
              <a:rPr lang="en-GB" altLang="en-US"/>
              <a:pPr>
                <a:defRPr/>
              </a:pPr>
              <a:t>18/07/2026</a:t>
            </a:fld>
            <a:endParaRPr lang="en-GB" altLang="en-US" dirty="0"/>
          </a:p>
        </p:txBody>
      </p:sp>
      <p:sp>
        <p:nvSpPr>
          <p:cNvPr id="6" name="Slide Number Placeholder 5">
            <a:extLst>
              <a:ext uri="{FF2B5EF4-FFF2-40B4-BE49-F238E27FC236}">
                <a16:creationId xmlns:a16="http://schemas.microsoft.com/office/drawing/2014/main" id="{D1A1D677-7C7A-8A1C-CC00-9F62E1D3E140}"/>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F378E9A-0564-4118-8EE3-03BC9DB999BA}" type="slidenum">
              <a:rPr lang="en-GB" altLang="en-US"/>
              <a:pPr>
                <a:defRPr/>
              </a:pPr>
              <a:t>‹#›</a:t>
            </a:fld>
            <a:endParaRPr lang="en-GB" altLang="en-US"/>
          </a:p>
        </p:txBody>
      </p:sp>
    </p:spTree>
    <p:extLst>
      <p:ext uri="{BB962C8B-B14F-4D97-AF65-F5344CB8AC3E}">
        <p14:creationId xmlns:p14="http://schemas.microsoft.com/office/powerpoint/2010/main" val="2047757727"/>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https://www.tes.com/magazine/news/early-years/dfe-proposes-early-years-training-shakeup" TargetMode="External"/><Relationship Id="rId2" Type="http://schemas.openxmlformats.org/officeDocument/2006/relationships/image" Target="../media/image3.jp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hyperlink" Target="https://www.flickr.com/photos/makelessnoise/3610103532/" TargetMode="External"/><Relationship Id="rId2" Type="http://schemas.openxmlformats.org/officeDocument/2006/relationships/image" Target="../media/image5.jp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hyperlink" Target="https://learning.nspcc.org.uk/child-health-development/attachment-early-years(Accessed" TargetMode="External"/><Relationship Id="rId2" Type="http://schemas.openxmlformats.org/officeDocument/2006/relationships/hyperlink" Target="https://assets.com/magazine-attachments/s3fs-public/stles/twitter_image_card_large/public/2026-06/free-children-early-jpg?itok=9y3uwaSd" TargetMode="External"/><Relationship Id="rId1" Type="http://schemas.openxmlformats.org/officeDocument/2006/relationships/slideLayout" Target="../slideLayouts/slideLayout19.xml"/><Relationship Id="rId5" Type="http://schemas.openxmlformats.org/officeDocument/2006/relationships/hyperlink" Target="https://www.nhs.uk/best-start-in-life/early-learning-development" TargetMode="External"/><Relationship Id="rId4" Type="http://schemas.openxmlformats.org/officeDocument/2006/relationships/hyperlink" Target="https://www.gov.uk/government/publictions/development-matters--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early-years-foundation-stage-framework%20--2" TargetMode="External"/><Relationship Id="rId7" Type="http://schemas.openxmlformats.org/officeDocument/2006/relationships/hyperlink" Target="https://www.littlecornsnursery.school/category/activities-for-children/play/" TargetMode="External"/><Relationship Id="rId2" Type="http://schemas.openxmlformats.org/officeDocument/2006/relationships/hyperlink" Target="https://www.gov.uk/government/publictions/development-matters--2" TargetMode="External"/><Relationship Id="rId1" Type="http://schemas.openxmlformats.org/officeDocument/2006/relationships/slideLayout" Target="../slideLayouts/slideLayout19.xml"/><Relationship Id="rId6" Type="http://schemas.openxmlformats.org/officeDocument/2006/relationships/hyperlink" Target="https://www.littleacornsnursery.school/category/activities-for-children/play/" TargetMode="External"/><Relationship Id="rId5" Type="http://schemas.openxmlformats.org/officeDocument/2006/relationships/hyperlink" Target="https://doi.org/10.5114/nan.2025.150004" TargetMode="External"/><Relationship Id="rId4" Type="http://schemas.openxmlformats.org/officeDocument/2006/relationships/hyperlink" Target="https://www.nhs.uk/best-start-in-life/early-learning-develop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ubtitle 4">
            <a:extLst>
              <a:ext uri="{FF2B5EF4-FFF2-40B4-BE49-F238E27FC236}">
                <a16:creationId xmlns:a16="http://schemas.microsoft.com/office/drawing/2014/main" id="{D25DA504-F8A1-0725-A845-0BE2FB6F4226}"/>
              </a:ext>
            </a:extLst>
          </p:cNvPr>
          <p:cNvSpPr>
            <a:spLocks noGrp="1"/>
          </p:cNvSpPr>
          <p:nvPr>
            <p:ph idx="1"/>
          </p:nvPr>
        </p:nvSpPr>
        <p:spPr>
          <a:xfrm>
            <a:off x="375169" y="1851949"/>
            <a:ext cx="10233564" cy="2907662"/>
          </a:xfrm>
        </p:spPr>
        <p:txBody>
          <a:bodyPr wrap="square" anchor="t">
            <a:normAutofit fontScale="92500" lnSpcReduction="20000"/>
          </a:bodyPr>
          <a:lstStyle/>
          <a:p>
            <a:r>
              <a:rPr lang="en-GB" altLang="en-US" dirty="0"/>
              <a:t>Module Title:  </a:t>
            </a:r>
            <a:r>
              <a:rPr lang="en-GB" altLang="en-US" b="1" i="1" dirty="0"/>
              <a:t>Psychology in Health and Social care</a:t>
            </a:r>
          </a:p>
          <a:p>
            <a:r>
              <a:rPr lang="en-GB" altLang="en-US" u="sng" dirty="0"/>
              <a:t>Module Number</a:t>
            </a:r>
            <a:r>
              <a:rPr lang="en-GB" altLang="en-US" dirty="0"/>
              <a:t>: </a:t>
            </a:r>
            <a:r>
              <a:rPr lang="en-GB" altLang="en-US" b="1" i="1" dirty="0"/>
              <a:t>LCHS 4010(LON)</a:t>
            </a:r>
          </a:p>
          <a:p>
            <a:r>
              <a:rPr lang="en-GB" altLang="en-US" u="sng" dirty="0"/>
              <a:t>Assignment No</a:t>
            </a:r>
            <a:r>
              <a:rPr lang="en-GB" altLang="en-US" b="1" i="1" dirty="0"/>
              <a:t>:     ASSIGNMENT 1</a:t>
            </a:r>
          </a:p>
          <a:p>
            <a:r>
              <a:rPr lang="en-GB" altLang="en-US" u="sng" dirty="0"/>
              <a:t>Student Name</a:t>
            </a:r>
            <a:r>
              <a:rPr lang="en-GB" altLang="en-US" b="1" i="1" dirty="0"/>
              <a:t>:      Elsie Grubat</a:t>
            </a:r>
          </a:p>
          <a:p>
            <a:r>
              <a:rPr lang="en-GB" altLang="en-US" u="sng" dirty="0"/>
              <a:t>Student ID</a:t>
            </a:r>
            <a:r>
              <a:rPr lang="en-GB" altLang="en-US"/>
              <a:t>:            </a:t>
            </a:r>
            <a:r>
              <a:rPr lang="en-GB" altLang="en-US" b="1" i="1"/>
              <a:t>2508285</a:t>
            </a:r>
            <a:endParaRPr lang="en-GB" altLang="en-US" b="1" i="1" dirty="0"/>
          </a:p>
          <a:p>
            <a:r>
              <a:rPr lang="en-GB" altLang="en-US" u="sng" dirty="0"/>
              <a:t>Lecturer’s Name</a:t>
            </a:r>
            <a:r>
              <a:rPr lang="en-GB" altLang="en-US" b="1" i="1" dirty="0"/>
              <a:t>:   Peace Ukachukwu</a:t>
            </a:r>
          </a:p>
          <a:p>
            <a:pPr eaLnBrk="1" hangingPunct="1"/>
            <a:endParaRPr lang="en-GB" dirty="0"/>
          </a:p>
        </p:txBody>
      </p:sp>
      <p:sp>
        <p:nvSpPr>
          <p:cNvPr id="3" name="Date Placeholder 2">
            <a:extLst>
              <a:ext uri="{FF2B5EF4-FFF2-40B4-BE49-F238E27FC236}">
                <a16:creationId xmlns:a16="http://schemas.microsoft.com/office/drawing/2014/main" id="{8C669508-E3EB-07A3-384D-2C4E511F3251}"/>
              </a:ext>
            </a:extLst>
          </p:cNvPr>
          <p:cNvSpPr>
            <a:spLocks noGrp="1"/>
          </p:cNvSpPr>
          <p:nvPr>
            <p:ph type="dt" sz="half" idx="10"/>
          </p:nvPr>
        </p:nvSpPr>
        <p:spPr>
          <a:xfrm>
            <a:off x="334433" y="6524626"/>
            <a:ext cx="1295400" cy="219075"/>
          </a:xfrm>
        </p:spPr>
        <p:txBody>
          <a:bodyPr anchor="ctr">
            <a:normAutofit/>
          </a:bodyPr>
          <a:lstStyle/>
          <a:p>
            <a:pPr marL="0" marR="0" lvl="0" indent="0" defTabSz="914400" rtl="0" eaLnBrk="1" fontAlgn="auto" latinLnBrk="0" hangingPunct="1">
              <a:lnSpc>
                <a:spcPct val="90000"/>
              </a:lnSpc>
              <a:spcBef>
                <a:spcPts val="0"/>
              </a:spcBef>
              <a:spcAft>
                <a:spcPts val="600"/>
              </a:spcAft>
              <a:buClrTx/>
              <a:buSzTx/>
              <a:buFontTx/>
              <a:buNone/>
              <a:tabLst/>
              <a:defRPr/>
            </a:pPr>
            <a:fld id="{5EC0FA7E-6D3B-48D7-9F80-6C4D37659D9C}" type="datetime1">
              <a:rPr kumimoji="0" lang="en-GB" altLang="en-US" sz="900" b="0" i="0" u="none" strike="noStrike" kern="1200" cap="none" spc="0" normalizeH="0" baseline="0" noProof="0">
                <a:ln>
                  <a:noFill/>
                </a:ln>
                <a:effectLst/>
                <a:uLnTx/>
                <a:uFillTx/>
              </a:rPr>
              <a:pPr marL="0" marR="0" lvl="0" indent="0" defTabSz="914400" rtl="0" eaLnBrk="1" fontAlgn="auto" latinLnBrk="0" hangingPunct="1">
                <a:lnSpc>
                  <a:spcPct val="90000"/>
                </a:lnSpc>
                <a:spcBef>
                  <a:spcPts val="0"/>
                </a:spcBef>
                <a:spcAft>
                  <a:spcPts val="600"/>
                </a:spcAft>
                <a:buClrTx/>
                <a:buSzTx/>
                <a:buFontTx/>
                <a:buNone/>
                <a:tabLst/>
                <a:defRPr/>
              </a:pPr>
              <a:t>18/07/2026</a:t>
            </a:fld>
            <a:endParaRPr kumimoji="0" lang="en-GB" altLang="en-US" sz="900" b="0" i="0" u="none" strike="noStrike" kern="1200" cap="none" spc="0" normalizeH="0" baseline="0" noProof="0">
              <a:ln>
                <a:noFill/>
              </a:ln>
              <a:effectLst/>
              <a:uLnTx/>
              <a:uFillTx/>
            </a:endParaRPr>
          </a:p>
        </p:txBody>
      </p:sp>
      <p:sp>
        <p:nvSpPr>
          <p:cNvPr id="9221" name="Slide Number Placeholder 5">
            <a:extLst>
              <a:ext uri="{FF2B5EF4-FFF2-40B4-BE49-F238E27FC236}">
                <a16:creationId xmlns:a16="http://schemas.microsoft.com/office/drawing/2014/main" id="{6BD03201-7AA1-7018-A974-24F96B6B883D}"/>
              </a:ext>
            </a:extLst>
          </p:cNvPr>
          <p:cNvSpPr>
            <a:spLocks noGrp="1" noChangeArrowheads="1"/>
          </p:cNvSpPr>
          <p:nvPr>
            <p:ph type="sldNum" sz="quarter" idx="12"/>
          </p:nvPr>
        </p:nvSpPr>
        <p:spPr bwMode="auto">
          <a:xfrm>
            <a:off x="10608733" y="6381751"/>
            <a:ext cx="973667"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defTabSz="914400" rtl="0" eaLnBrk="1" fontAlgn="base" latinLnBrk="0" hangingPunct="1">
              <a:spcBef>
                <a:spcPct val="0"/>
              </a:spcBef>
              <a:spcAft>
                <a:spcPts val="600"/>
              </a:spcAft>
              <a:buClrTx/>
              <a:buSzTx/>
              <a:buFont typeface="Arial" panose="020B0604020202020204" pitchFamily="34" charset="0"/>
              <a:buNone/>
              <a:tabLst/>
              <a:defRPr/>
            </a:pPr>
            <a:fld id="{9E297699-8DB6-4783-9F9C-338D6A24527F}" type="slidenum">
              <a:rPr kumimoji="0" lang="en-GB" altLang="en-US" sz="1200" b="0" i="0" u="none" strike="noStrike" kern="1200" cap="none" spc="0" normalizeH="0" baseline="0" noProof="0">
                <a:ln>
                  <a:noFill/>
                </a:ln>
                <a:solidFill>
                  <a:srgbClr val="898989"/>
                </a:solidFill>
                <a:effectLst/>
                <a:uLnTx/>
                <a:uFillTx/>
              </a:rPr>
              <a:pPr marL="0" marR="0" lvl="0" indent="0" defTabSz="914400" rtl="0" eaLnBrk="1" fontAlgn="base" latinLnBrk="0" hangingPunct="1">
                <a:spcBef>
                  <a:spcPct val="0"/>
                </a:spcBef>
                <a:spcAft>
                  <a:spcPts val="600"/>
                </a:spcAft>
                <a:buClrTx/>
                <a:buSzTx/>
                <a:buFont typeface="Arial" panose="020B0604020202020204" pitchFamily="34" charset="0"/>
                <a:buNone/>
                <a:tabLst/>
                <a:defRPr/>
              </a:pPr>
              <a:t>1</a:t>
            </a:fld>
            <a:endParaRPr kumimoji="0" lang="en-GB" altLang="en-US" sz="1200" b="0" i="0" u="none" strike="noStrike" kern="1200" cap="none" spc="0" normalizeH="0" baseline="0" noProof="0">
              <a:ln>
                <a:noFill/>
              </a:ln>
              <a:solidFill>
                <a:srgbClr val="898989"/>
              </a:solidFill>
              <a:effectLst/>
              <a:uLnTx/>
              <a:uFillTx/>
            </a:endParaRPr>
          </a:p>
        </p:txBody>
      </p:sp>
      <p:sp>
        <p:nvSpPr>
          <p:cNvPr id="4" name="TextBox 3">
            <a:extLst>
              <a:ext uri="{FF2B5EF4-FFF2-40B4-BE49-F238E27FC236}">
                <a16:creationId xmlns:a16="http://schemas.microsoft.com/office/drawing/2014/main" id="{988E82A0-4FBD-410F-8E67-3280B6E3F998}"/>
              </a:ext>
            </a:extLst>
          </p:cNvPr>
          <p:cNvSpPr txBox="1"/>
          <p:nvPr/>
        </p:nvSpPr>
        <p:spPr>
          <a:xfrm>
            <a:off x="141144" y="4919759"/>
            <a:ext cx="11909711" cy="738664"/>
          </a:xfrm>
          <a:prstGeom prst="rect">
            <a:avLst/>
          </a:prstGeom>
          <a:noFill/>
        </p:spPr>
        <p:txBody>
          <a:bodyPr wrap="square" rtlCol="0">
            <a:spAutoFit/>
          </a:bodyPr>
          <a:lstStyle/>
          <a:p>
            <a:r>
              <a:rPr lang="en-GB" sz="1400" dirty="0"/>
              <a:t>I confirm that I have used AI tools to source images and or for proofreading this work ( such as Grammarly, dated 07/07/2026). I confirm that I have not presented any AI generated materials as my own work.</a:t>
            </a:r>
          </a:p>
          <a:p>
            <a:r>
              <a:rPr lang="en-GB" sz="1400" dirty="0"/>
              <a:t> I confirm I have copies of my drafts, notes, and other resources I used which I may be asked to provide in evidence.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683EAA-B0A6-C230-1140-EFB581C66218}"/>
              </a:ext>
            </a:extLst>
          </p:cNvPr>
          <p:cNvSpPr txBox="1"/>
          <p:nvPr/>
        </p:nvSpPr>
        <p:spPr bwMode="auto">
          <a:xfrm>
            <a:off x="609600" y="274638"/>
            <a:ext cx="10972800" cy="1143000"/>
          </a:xfrm>
          <a:prstGeom prst="rect">
            <a:avLst/>
          </a:prstGeom>
          <a:noFill/>
          <a:ln>
            <a:noFill/>
          </a:ln>
        </p:spPr>
        <p:txBody>
          <a:bodyPr vert="horz" wrap="square" lIns="91440" tIns="45720" rIns="91440" bIns="45720" numCol="1" rtlCol="0" anchor="ctr" anchorCtr="0" compatLnSpc="1">
            <a:prstTxWarp prst="textNoShape">
              <a:avLst/>
            </a:prstTxWarp>
            <a:normAutofit/>
          </a:bodyPr>
          <a:lstStyle/>
          <a:p>
            <a:pPr algn="ctr" eaLnBrk="0" fontAlgn="base" hangingPunct="0">
              <a:spcBef>
                <a:spcPct val="0"/>
              </a:spcBef>
              <a:spcAft>
                <a:spcPts val="600"/>
              </a:spcAft>
            </a:pPr>
            <a:r>
              <a:rPr lang="en-US" sz="4400" b="1" dirty="0">
                <a:latin typeface="Arial" panose="020B0604020202020204" pitchFamily="34" charset="0"/>
                <a:ea typeface="+mj-ea"/>
                <a:cs typeface="Arial" panose="020B0604020202020204" pitchFamily="34" charset="0"/>
              </a:rPr>
              <a:t>INTRODUCTION</a:t>
            </a:r>
          </a:p>
        </p:txBody>
      </p:sp>
      <p:pic>
        <p:nvPicPr>
          <p:cNvPr id="8" name="Picture 7">
            <a:extLst>
              <a:ext uri="{FF2B5EF4-FFF2-40B4-BE49-F238E27FC236}">
                <a16:creationId xmlns:a16="http://schemas.microsoft.com/office/drawing/2014/main" id="{8BBA2D42-D634-4C2D-87B8-92CF2463FD29}"/>
              </a:ext>
            </a:extLst>
          </p:cNvPr>
          <p:cNvPicPr>
            <a:picLocks noChangeAspect="1"/>
          </p:cNvPicPr>
          <p:nvPr/>
        </p:nvPicPr>
        <p:blipFill>
          <a:blip r:embed="rId2">
            <a:extLst>
              <a:ext uri="{837473B0-CC2E-450A-ABE3-18F120FF3D39}">
                <a1611:picAttrSrcUrl xmlns:a1611="http://schemas.microsoft.com/office/drawing/2016/11/main" r:id="rId3"/>
              </a:ext>
            </a:extLst>
          </a:blip>
          <a:srcRect l="9637" r="22867" b="-1"/>
          <a:stretch>
            <a:fillRect/>
          </a:stretch>
        </p:blipFill>
        <p:spPr>
          <a:xfrm>
            <a:off x="609600" y="1600201"/>
            <a:ext cx="4643120" cy="3439606"/>
          </a:xfrm>
          <a:prstGeom prst="rect">
            <a:avLst/>
          </a:prstGeom>
          <a:noFill/>
        </p:spPr>
      </p:pic>
      <p:sp>
        <p:nvSpPr>
          <p:cNvPr id="5" name="TextBox 4">
            <a:extLst>
              <a:ext uri="{FF2B5EF4-FFF2-40B4-BE49-F238E27FC236}">
                <a16:creationId xmlns:a16="http://schemas.microsoft.com/office/drawing/2014/main" id="{D5DAB5B7-5D79-3411-BDC7-6156655CA6BF}"/>
              </a:ext>
            </a:extLst>
          </p:cNvPr>
          <p:cNvSpPr txBox="1"/>
          <p:nvPr/>
        </p:nvSpPr>
        <p:spPr bwMode="auto">
          <a:xfrm>
            <a:off x="6197600" y="1600201"/>
            <a:ext cx="5384800" cy="3989040"/>
          </a:xfrm>
          <a:prstGeom prst="rect">
            <a:avLst/>
          </a:prstGeom>
          <a:noFill/>
          <a:ln>
            <a:noFill/>
          </a:ln>
        </p:spPr>
        <p:txBody>
          <a:bodyPr vert="horz" wrap="square" lIns="91440" tIns="45720" rIns="91440" bIns="45720" numCol="1" rtlCol="0" anchor="t" anchorCtr="0" compatLnSpc="1">
            <a:prstTxWarp prst="textNoShape">
              <a:avLst/>
            </a:prstTxWarp>
            <a:normAutofit/>
          </a:bodyPr>
          <a:lstStyle/>
          <a:p>
            <a:pPr marL="342900" indent="-342900" eaLnBrk="0" fontAlgn="base" hangingPunct="0">
              <a:lnSpc>
                <a:spcPct val="90000"/>
              </a:lnSpc>
              <a:spcBef>
                <a:spcPct val="20000"/>
              </a:spcBef>
              <a:spcAft>
                <a:spcPct val="0"/>
              </a:spcAft>
              <a:buFont typeface="Arial" panose="020B0604020202020204" pitchFamily="34" charset="0"/>
              <a:buChar char="•"/>
            </a:pPr>
            <a:r>
              <a:rPr lang="en-US" sz="2600" dirty="0"/>
              <a:t>As Trainee Early Years support worker</a:t>
            </a:r>
          </a:p>
          <a:p>
            <a:pPr marL="342900" indent="-342900" eaLnBrk="0" fontAlgn="base" hangingPunct="0">
              <a:lnSpc>
                <a:spcPct val="90000"/>
              </a:lnSpc>
              <a:spcBef>
                <a:spcPct val="20000"/>
              </a:spcBef>
              <a:spcAft>
                <a:spcPct val="0"/>
              </a:spcAft>
              <a:buFont typeface="Arial" panose="020B0604020202020204" pitchFamily="34" charset="0"/>
              <a:buChar char="•"/>
            </a:pPr>
            <a:r>
              <a:rPr lang="en-US" sz="2600" dirty="0"/>
              <a:t>Isaac a 4 year old pre-operational stage (2-7 years)</a:t>
            </a:r>
          </a:p>
          <a:p>
            <a:pPr marL="342900" indent="-342900" eaLnBrk="0" fontAlgn="base" hangingPunct="0">
              <a:lnSpc>
                <a:spcPct val="90000"/>
              </a:lnSpc>
              <a:spcBef>
                <a:spcPct val="20000"/>
              </a:spcBef>
              <a:spcAft>
                <a:spcPct val="0"/>
              </a:spcAft>
              <a:buFont typeface="Arial" panose="020B0604020202020204" pitchFamily="34" charset="0"/>
              <a:buChar char="•"/>
            </a:pPr>
            <a:r>
              <a:rPr lang="en-US" sz="2600" dirty="0"/>
              <a:t>He lives with his mother primary care giver</a:t>
            </a:r>
          </a:p>
          <a:p>
            <a:pPr marL="342900" indent="-342900" eaLnBrk="0" fontAlgn="base" hangingPunct="0">
              <a:lnSpc>
                <a:spcPct val="90000"/>
              </a:lnSpc>
              <a:spcBef>
                <a:spcPct val="20000"/>
              </a:spcBef>
              <a:spcAft>
                <a:spcPct val="0"/>
              </a:spcAft>
              <a:buFont typeface="Arial" panose="020B0604020202020204" pitchFamily="34" charset="0"/>
              <a:buChar char="•"/>
            </a:pPr>
            <a:r>
              <a:rPr lang="en-US" sz="2600" dirty="0"/>
              <a:t>His mother experiencing post natal depression</a:t>
            </a:r>
          </a:p>
          <a:p>
            <a:pPr marL="342900" indent="-342900" eaLnBrk="0" fontAlgn="base" hangingPunct="0">
              <a:lnSpc>
                <a:spcPct val="90000"/>
              </a:lnSpc>
              <a:spcBef>
                <a:spcPct val="20000"/>
              </a:spcBef>
              <a:spcAft>
                <a:spcPct val="0"/>
              </a:spcAft>
              <a:buFont typeface="Arial" panose="020B0604020202020204" pitchFamily="34" charset="0"/>
              <a:buChar char="•"/>
            </a:pPr>
            <a:r>
              <a:rPr lang="en-US" sz="2600" dirty="0"/>
              <a:t>Transitioning childcare arrangements</a:t>
            </a:r>
          </a:p>
        </p:txBody>
      </p:sp>
      <p:sp>
        <p:nvSpPr>
          <p:cNvPr id="2" name="Date Placeholder 1">
            <a:extLst>
              <a:ext uri="{FF2B5EF4-FFF2-40B4-BE49-F238E27FC236}">
                <a16:creationId xmlns:a16="http://schemas.microsoft.com/office/drawing/2014/main" id="{2B5253A8-3AEB-98FF-65F2-FA2E6C94E61F}"/>
              </a:ext>
            </a:extLst>
          </p:cNvPr>
          <p:cNvSpPr>
            <a:spLocks noGrp="1"/>
          </p:cNvSpPr>
          <p:nvPr>
            <p:ph type="dt" sz="half" idx="10"/>
          </p:nvPr>
        </p:nvSpPr>
        <p:spPr>
          <a:xfrm>
            <a:off x="334433" y="6524626"/>
            <a:ext cx="1295400" cy="219075"/>
          </a:xfrm>
        </p:spPr>
        <p:txBody>
          <a:bodyPr vert="horz" lIns="91440" tIns="45720" rIns="91440" bIns="45720" rtlCol="0" anchor="ctr">
            <a:normAutofit/>
          </a:bodyPr>
          <a:lstStyle/>
          <a:p>
            <a:pPr>
              <a:lnSpc>
                <a:spcPct val="90000"/>
              </a:lnSpc>
              <a:spcAft>
                <a:spcPts val="600"/>
              </a:spcAft>
              <a:defRPr/>
            </a:pPr>
            <a:fld id="{EDB6C9C1-EE8D-4E81-8CC6-BB4A4C8E41AF}" type="datetime1">
              <a:rPr lang="en-GB" altLang="en-US" sz="900" kern="1200">
                <a:latin typeface="+mn-lt"/>
                <a:ea typeface="+mn-ea"/>
                <a:cs typeface="+mn-cs"/>
              </a:rPr>
              <a:pPr>
                <a:lnSpc>
                  <a:spcPct val="90000"/>
                </a:lnSpc>
                <a:spcAft>
                  <a:spcPts val="600"/>
                </a:spcAft>
                <a:defRPr/>
              </a:pPr>
              <a:t>18/07/2026</a:t>
            </a:fld>
            <a:endParaRPr lang="en-GB" altLang="en-US" sz="900" kern="1200">
              <a:latin typeface="+mn-lt"/>
              <a:ea typeface="+mn-ea"/>
              <a:cs typeface="+mn-cs"/>
            </a:endParaRPr>
          </a:p>
        </p:txBody>
      </p:sp>
      <p:sp>
        <p:nvSpPr>
          <p:cNvPr id="3" name="Slide Number Placeholder 2">
            <a:extLst>
              <a:ext uri="{FF2B5EF4-FFF2-40B4-BE49-F238E27FC236}">
                <a16:creationId xmlns:a16="http://schemas.microsoft.com/office/drawing/2014/main" id="{D8B7AB47-BE66-C5C1-7E78-78ED5C3125B1}"/>
              </a:ext>
            </a:extLst>
          </p:cNvPr>
          <p:cNvSpPr>
            <a:spLocks noGrp="1"/>
          </p:cNvSpPr>
          <p:nvPr>
            <p:ph type="sldNum" sz="quarter" idx="11"/>
          </p:nvPr>
        </p:nvSpPr>
        <p:spPr>
          <a:xfrm>
            <a:off x="10608733" y="6381751"/>
            <a:ext cx="973667" cy="339725"/>
          </a:xfrm>
        </p:spPr>
        <p:txBody>
          <a:bodyPr vert="horz" wrap="square" lIns="91440" tIns="45720" rIns="91440" bIns="45720" numCol="1" anchor="ctr" anchorCtr="0" compatLnSpc="1">
            <a:prstTxWarp prst="textNoShape">
              <a:avLst/>
            </a:prstTxWarp>
            <a:normAutofit/>
          </a:bodyPr>
          <a:lstStyle/>
          <a:p>
            <a:pPr>
              <a:spcAft>
                <a:spcPts val="600"/>
              </a:spcAft>
              <a:defRPr/>
            </a:pPr>
            <a:fld id="{C1261938-9E42-416F-8D59-4CC0B9739539}" type="slidenum">
              <a:rPr lang="en-GB" altLang="en-US" kern="1200">
                <a:latin typeface="Myriad Pro"/>
                <a:ea typeface="+mn-ea"/>
                <a:cs typeface="+mn-cs"/>
              </a:rPr>
              <a:pPr>
                <a:spcAft>
                  <a:spcPts val="600"/>
                </a:spcAft>
                <a:defRPr/>
              </a:pPr>
              <a:t>2</a:t>
            </a:fld>
            <a:endParaRPr lang="en-GB" altLang="en-US" kern="1200">
              <a:latin typeface="Myriad Pro"/>
              <a:ea typeface="+mn-ea"/>
              <a:cs typeface="+mn-cs"/>
            </a:endParaRPr>
          </a:p>
        </p:txBody>
      </p:sp>
    </p:spTree>
    <p:extLst>
      <p:ext uri="{BB962C8B-B14F-4D97-AF65-F5344CB8AC3E}">
        <p14:creationId xmlns:p14="http://schemas.microsoft.com/office/powerpoint/2010/main" val="2439707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1D7656-148E-6B50-D714-2E797D007F9C}"/>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3B879AB2-B403-1221-D98D-2A05ED529DA6}"/>
              </a:ext>
            </a:extLst>
          </p:cNvPr>
          <p:cNvSpPr>
            <a:spLocks noGrp="1"/>
          </p:cNvSpPr>
          <p:nvPr>
            <p:ph type="sldNum" sz="quarter" idx="11"/>
          </p:nvPr>
        </p:nvSpPr>
        <p:spPr/>
        <p:txBody>
          <a:bodyPr/>
          <a:lstStyle/>
          <a:p>
            <a:pPr>
              <a:defRPr/>
            </a:pPr>
            <a:fld id="{C1261938-9E42-416F-8D59-4CC0B9739539}" type="slidenum">
              <a:rPr lang="en-GB" altLang="en-US" smtClean="0"/>
              <a:pPr>
                <a:defRPr/>
              </a:pPr>
              <a:t>3</a:t>
            </a:fld>
            <a:endParaRPr lang="en-GB" altLang="en-US"/>
          </a:p>
        </p:txBody>
      </p:sp>
      <p:sp>
        <p:nvSpPr>
          <p:cNvPr id="7" name="TextBox 6">
            <a:extLst>
              <a:ext uri="{FF2B5EF4-FFF2-40B4-BE49-F238E27FC236}">
                <a16:creationId xmlns:a16="http://schemas.microsoft.com/office/drawing/2014/main" id="{6D67C705-AC8D-CE7F-3888-2CB1B5B8A067}"/>
              </a:ext>
            </a:extLst>
          </p:cNvPr>
          <p:cNvSpPr txBox="1"/>
          <p:nvPr/>
        </p:nvSpPr>
        <p:spPr>
          <a:xfrm>
            <a:off x="982133" y="1193991"/>
            <a:ext cx="5089002" cy="3801041"/>
          </a:xfrm>
          <a:prstGeom prst="rect">
            <a:avLst/>
          </a:prstGeom>
          <a:noFill/>
        </p:spPr>
        <p:txBody>
          <a:bodyPr wrap="square" rtlCol="0">
            <a:spAutoFit/>
          </a:bodyPr>
          <a:lstStyle/>
          <a:p>
            <a:pPr eaLnBrk="0" fontAlgn="base" hangingPunct="0">
              <a:lnSpc>
                <a:spcPct val="150000"/>
              </a:lnSpc>
              <a:spcBef>
                <a:spcPct val="0"/>
              </a:spcBef>
              <a:spcAft>
                <a:spcPts val="600"/>
              </a:spcAft>
            </a:pPr>
            <a:endParaRPr lang="en-GB" dirty="0"/>
          </a:p>
          <a:p>
            <a:pPr marL="285750" indent="-285750" eaLnBrk="0" fontAlgn="base" hangingPunct="0">
              <a:spcBef>
                <a:spcPct val="0"/>
              </a:spcBef>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Delay in communication language</a:t>
            </a:r>
          </a:p>
          <a:p>
            <a:pPr marL="285750" indent="-285750" eaLnBrk="0" fontAlgn="base" hangingPunct="0">
              <a:spcBef>
                <a:spcPct val="0"/>
              </a:spcBef>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Limited engagement in learning activities</a:t>
            </a:r>
          </a:p>
          <a:p>
            <a:pPr marL="285750" indent="-285750" eaLnBrk="0" fontAlgn="base" hangingPunct="0">
              <a:spcBef>
                <a:spcPct val="0"/>
              </a:spcBef>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Difficult alongside with other peers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Limited social interactions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Disrupted childcare experiences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Delay in language</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Reserved playing independently</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Difficult sleeping, “clingy”</a:t>
            </a:r>
          </a:p>
          <a:p>
            <a:pPr marL="285750" indent="-285750" eaLnBrk="0" fontAlgn="base" hangingPunct="0">
              <a:lnSpc>
                <a:spcPct val="150000"/>
              </a:lnSpc>
              <a:spcBef>
                <a:spcPct val="0"/>
              </a:spcBef>
              <a:spcAft>
                <a:spcPts val="600"/>
              </a:spcAft>
              <a:buFont typeface="Arial" panose="020B0604020202020204" pitchFamily="34" charset="0"/>
              <a:buChar char="•"/>
            </a:pPr>
            <a:endParaRPr lang="en-US" dirty="0">
              <a:latin typeface="Arial" panose="020B0604020202020204" pitchFamily="34" charset="0"/>
              <a:cs typeface="Arial" panose="020B0604020202020204" pitchFamily="34" charset="0"/>
            </a:endParaRPr>
          </a:p>
          <a:p>
            <a:endParaRPr lang="en-GB" dirty="0"/>
          </a:p>
        </p:txBody>
      </p:sp>
      <p:sp>
        <p:nvSpPr>
          <p:cNvPr id="9" name="TextBox 8">
            <a:extLst>
              <a:ext uri="{FF2B5EF4-FFF2-40B4-BE49-F238E27FC236}">
                <a16:creationId xmlns:a16="http://schemas.microsoft.com/office/drawing/2014/main" id="{EC0DFDD4-80BF-2C41-BE85-36D1176C06C9}"/>
              </a:ext>
            </a:extLst>
          </p:cNvPr>
          <p:cNvSpPr txBox="1"/>
          <p:nvPr/>
        </p:nvSpPr>
        <p:spPr>
          <a:xfrm>
            <a:off x="1242350" y="965724"/>
            <a:ext cx="2712720" cy="456535"/>
          </a:xfrm>
          <a:prstGeom prst="rect">
            <a:avLst/>
          </a:prstGeom>
          <a:noFill/>
        </p:spPr>
        <p:txBody>
          <a:bodyPr wrap="square">
            <a:spAutoFit/>
          </a:bodyPr>
          <a:lstStyle/>
          <a:p>
            <a:pPr eaLnBrk="0" fontAlgn="base" hangingPunct="0">
              <a:lnSpc>
                <a:spcPct val="150000"/>
              </a:lnSpc>
              <a:spcBef>
                <a:spcPct val="0"/>
              </a:spcBef>
              <a:spcAft>
                <a:spcPts val="600"/>
              </a:spcAft>
            </a:pPr>
            <a:r>
              <a:rPr lang="en-US" sz="1800" b="1" dirty="0">
                <a:latin typeface="Arial" panose="020B0604020202020204" pitchFamily="34" charset="0"/>
                <a:ea typeface="+mj-ea"/>
                <a:cs typeface="Arial" panose="020B0604020202020204" pitchFamily="34" charset="0"/>
              </a:rPr>
              <a:t>Isaac’s Case</a:t>
            </a:r>
          </a:p>
        </p:txBody>
      </p:sp>
    </p:spTree>
    <p:extLst>
      <p:ext uri="{BB962C8B-B14F-4D97-AF65-F5344CB8AC3E}">
        <p14:creationId xmlns:p14="http://schemas.microsoft.com/office/powerpoint/2010/main" val="1527966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E5CDC223-617D-A581-AB0B-3C6A55A0A30B}"/>
              </a:ext>
            </a:extLst>
          </p:cNvPr>
          <p:cNvSpPr>
            <a:spLocks noGrp="1"/>
          </p:cNvSpPr>
          <p:nvPr>
            <p:ph type="title"/>
          </p:nvPr>
        </p:nvSpPr>
        <p:spPr>
          <a:xfrm>
            <a:off x="925975" y="274638"/>
            <a:ext cx="6134241" cy="1251732"/>
          </a:xfrm>
        </p:spPr>
        <p:txBody>
          <a:bodyPr/>
          <a:lstStyle/>
          <a:p>
            <a:r>
              <a:rPr lang="en-US" sz="3600" dirty="0">
                <a:latin typeface="Arial" panose="020B0604020202020204" pitchFamily="34" charset="0"/>
                <a:cs typeface="Arial" panose="020B0604020202020204" pitchFamily="34" charset="0"/>
              </a:rPr>
              <a:t>Piaget’s Cognitive Development Theory</a:t>
            </a:r>
          </a:p>
        </p:txBody>
      </p:sp>
      <p:sp>
        <p:nvSpPr>
          <p:cNvPr id="4" name="TextBox 3">
            <a:extLst>
              <a:ext uri="{FF2B5EF4-FFF2-40B4-BE49-F238E27FC236}">
                <a16:creationId xmlns:a16="http://schemas.microsoft.com/office/drawing/2014/main" id="{F0D2E73E-384A-ABE2-B84D-70160232840C}"/>
              </a:ext>
            </a:extLst>
          </p:cNvPr>
          <p:cNvSpPr txBox="1"/>
          <p:nvPr/>
        </p:nvSpPr>
        <p:spPr bwMode="auto">
          <a:xfrm>
            <a:off x="537633" y="1806490"/>
            <a:ext cx="5558367" cy="4776872"/>
          </a:xfrm>
          <a:prstGeom prst="rect">
            <a:avLst/>
          </a:prstGeom>
          <a:noFill/>
          <a:ln>
            <a:noFill/>
          </a:ln>
        </p:spPr>
        <p:txBody>
          <a:bodyPr vert="horz" wrap="square" lIns="91440" tIns="45720" rIns="91440" bIns="45720" numCol="1" rtlCol="0" anchor="t" anchorCtr="0" compatLnSpc="1">
            <a:prstTxWarp prst="textNoShape">
              <a:avLst/>
            </a:prstTxWarp>
            <a:normAutofit fontScale="40000" lnSpcReduction="20000"/>
          </a:bodyPr>
          <a:lstStyle/>
          <a:p>
            <a:pPr eaLnBrk="0" fontAlgn="base" hangingPunct="0">
              <a:lnSpc>
                <a:spcPct val="90000"/>
              </a:lnSpc>
              <a:spcBef>
                <a:spcPct val="20000"/>
              </a:spcBef>
              <a:spcAft>
                <a:spcPct val="0"/>
              </a:spcAft>
            </a:pPr>
            <a:endParaRPr lang="en-US" sz="1500" b="1" dirty="0"/>
          </a:p>
          <a:p>
            <a:pPr marL="342900" indent="-342900" eaLnBrk="0" fontAlgn="base" hangingPunct="0">
              <a:lnSpc>
                <a:spcPct val="170000"/>
              </a:lnSpc>
              <a:spcBef>
                <a:spcPct val="20000"/>
              </a:spcBef>
              <a:spcAft>
                <a:spcPct val="0"/>
              </a:spcAft>
              <a:buFont typeface="Arial" panose="020B0604020202020204" pitchFamily="34" charset="0"/>
              <a:buChar char="•"/>
            </a:pPr>
            <a:r>
              <a:rPr lang="en-US" sz="3600" dirty="0">
                <a:latin typeface="Arial" panose="020B0604020202020204" pitchFamily="34" charset="0"/>
                <a:cs typeface="Arial" panose="020B0604020202020204" pitchFamily="34" charset="0"/>
              </a:rPr>
              <a:t>Learning through play</a:t>
            </a:r>
          </a:p>
          <a:p>
            <a:pPr marL="342900" indent="-342900" eaLnBrk="0" fontAlgn="base" hangingPunct="0">
              <a:lnSpc>
                <a:spcPct val="170000"/>
              </a:lnSpc>
              <a:spcBef>
                <a:spcPct val="20000"/>
              </a:spcBef>
              <a:spcAft>
                <a:spcPct val="0"/>
              </a:spcAft>
              <a:buFont typeface="Arial" panose="020B0604020202020204" pitchFamily="34" charset="0"/>
              <a:buChar char="•"/>
            </a:pPr>
            <a:r>
              <a:rPr lang="en-US" sz="3600" dirty="0">
                <a:latin typeface="Arial" panose="020B0604020202020204" pitchFamily="34" charset="0"/>
                <a:cs typeface="Arial" panose="020B0604020202020204" pitchFamily="34" charset="0"/>
              </a:rPr>
              <a:t>Discovery</a:t>
            </a:r>
          </a:p>
          <a:p>
            <a:pPr marL="342900" indent="-342900" eaLnBrk="0" fontAlgn="base" hangingPunct="0">
              <a:lnSpc>
                <a:spcPct val="170000"/>
              </a:lnSpc>
              <a:spcBef>
                <a:spcPct val="20000"/>
              </a:spcBef>
              <a:spcAft>
                <a:spcPct val="0"/>
              </a:spcAft>
              <a:buFont typeface="Arial" panose="020B0604020202020204" pitchFamily="34" charset="0"/>
              <a:buChar char="•"/>
            </a:pPr>
            <a:r>
              <a:rPr lang="en-US" sz="3600" dirty="0">
                <a:latin typeface="Arial" panose="020B0604020202020204" pitchFamily="34" charset="0"/>
                <a:cs typeface="Arial" panose="020B0604020202020204" pitchFamily="34" charset="0"/>
              </a:rPr>
              <a:t>Exploration</a:t>
            </a:r>
          </a:p>
          <a:p>
            <a:pPr marL="342900" indent="-342900" eaLnBrk="0" fontAlgn="base" hangingPunct="0">
              <a:lnSpc>
                <a:spcPct val="170000"/>
              </a:lnSpc>
              <a:spcBef>
                <a:spcPct val="20000"/>
              </a:spcBef>
              <a:spcAft>
                <a:spcPct val="0"/>
              </a:spcAft>
              <a:buFont typeface="Arial" panose="020B0604020202020204" pitchFamily="34" charset="0"/>
              <a:buChar char="•"/>
            </a:pPr>
            <a:r>
              <a:rPr lang="en-US" sz="3600" dirty="0">
                <a:latin typeface="Arial" panose="020B0604020202020204" pitchFamily="34" charset="0"/>
                <a:cs typeface="Arial" panose="020B0604020202020204" pitchFamily="34" charset="0"/>
              </a:rPr>
              <a:t>Hands- on experiences</a:t>
            </a:r>
          </a:p>
          <a:p>
            <a:pPr marL="342900" indent="-342900" eaLnBrk="0" fontAlgn="base" hangingPunct="0">
              <a:lnSpc>
                <a:spcPct val="90000"/>
              </a:lnSpc>
              <a:spcBef>
                <a:spcPct val="20000"/>
              </a:spcBef>
              <a:spcAft>
                <a:spcPct val="0"/>
              </a:spcAft>
              <a:buFont typeface="Arial" panose="020B0604020202020204" pitchFamily="34" charset="0"/>
              <a:buChar char="•"/>
            </a:pPr>
            <a:endParaRPr lang="en-US" sz="3600" dirty="0">
              <a:latin typeface="Arial" panose="020B0604020202020204" pitchFamily="34" charset="0"/>
              <a:cs typeface="Arial" panose="020B0604020202020204" pitchFamily="34" charset="0"/>
            </a:endParaRPr>
          </a:p>
          <a:p>
            <a:pPr eaLnBrk="0" fontAlgn="base" hangingPunct="0">
              <a:lnSpc>
                <a:spcPct val="170000"/>
              </a:lnSpc>
              <a:spcBef>
                <a:spcPct val="20000"/>
              </a:spcBef>
              <a:spcAft>
                <a:spcPct val="0"/>
              </a:spcAft>
            </a:pPr>
            <a:r>
              <a:rPr lang="en-US" sz="3600" dirty="0">
                <a:latin typeface="Arial" panose="020B0604020202020204" pitchFamily="34" charset="0"/>
                <a:cs typeface="Arial" panose="020B0604020202020204" pitchFamily="34" charset="0"/>
              </a:rPr>
              <a:t>Piaget believed that children are active learners who construct their own knowledge by interacting with their environment. His theory focuses on how the child thinking develops as he grows. Through the processes of four stages. Sensorimotor stage(birth-2 years), Pre-operational stage(2-7 years), Concrete operational stage (7-11 years) and Formal operational stage (11 years and above).</a:t>
            </a:r>
          </a:p>
          <a:p>
            <a:pPr eaLnBrk="0" fontAlgn="base" hangingPunct="0">
              <a:lnSpc>
                <a:spcPct val="90000"/>
              </a:lnSpc>
              <a:spcBef>
                <a:spcPct val="20000"/>
              </a:spcBef>
              <a:spcAft>
                <a:spcPct val="0"/>
              </a:spcAft>
            </a:pPr>
            <a:r>
              <a:rPr lang="en-US" sz="4000" dirty="0">
                <a:latin typeface="Arial" panose="020B0604020202020204" pitchFamily="34" charset="0"/>
                <a:cs typeface="Arial" panose="020B0604020202020204" pitchFamily="34" charset="0"/>
              </a:rPr>
              <a:t>                                                                    </a:t>
            </a:r>
          </a:p>
          <a:p>
            <a:pPr marL="342900" indent="-342900" eaLnBrk="0" fontAlgn="base" hangingPunct="0">
              <a:lnSpc>
                <a:spcPct val="90000"/>
              </a:lnSpc>
              <a:spcBef>
                <a:spcPct val="20000"/>
              </a:spcBef>
              <a:spcAft>
                <a:spcPct val="0"/>
              </a:spcAft>
              <a:buFont typeface="Arial" panose="020B0604020202020204" pitchFamily="34" charset="0"/>
              <a:buChar char="•"/>
            </a:pPr>
            <a:r>
              <a:rPr lang="en-US" sz="1500" dirty="0"/>
              <a:t>                                                                                                                                                 </a:t>
            </a:r>
          </a:p>
        </p:txBody>
      </p:sp>
      <p:sp>
        <p:nvSpPr>
          <p:cNvPr id="2" name="Date Placeholder 1">
            <a:extLst>
              <a:ext uri="{FF2B5EF4-FFF2-40B4-BE49-F238E27FC236}">
                <a16:creationId xmlns:a16="http://schemas.microsoft.com/office/drawing/2014/main" id="{5CA3EE6C-71E9-8EF4-222A-EFCD27A8D172}"/>
              </a:ext>
            </a:extLst>
          </p:cNvPr>
          <p:cNvSpPr>
            <a:spLocks noGrp="1"/>
          </p:cNvSpPr>
          <p:nvPr>
            <p:ph type="dt" sz="half" idx="10"/>
          </p:nvPr>
        </p:nvSpPr>
        <p:spPr>
          <a:xfrm>
            <a:off x="334433" y="6524626"/>
            <a:ext cx="1295400" cy="219075"/>
          </a:xfrm>
        </p:spPr>
        <p:txBody>
          <a:bodyPr vert="horz" lIns="91440" tIns="45720" rIns="91440" bIns="45720" rtlCol="0" anchor="ctr">
            <a:normAutofit/>
          </a:bodyPr>
          <a:lstStyle/>
          <a:p>
            <a:pPr>
              <a:lnSpc>
                <a:spcPct val="90000"/>
              </a:lnSpc>
              <a:spcAft>
                <a:spcPts val="600"/>
              </a:spcAft>
              <a:defRPr/>
            </a:pPr>
            <a:fld id="{EDB6C9C1-EE8D-4E81-8CC6-BB4A4C8E41AF}" type="datetime1">
              <a:rPr lang="en-GB" altLang="en-US" sz="900" kern="1200">
                <a:latin typeface="+mn-lt"/>
                <a:ea typeface="+mn-ea"/>
                <a:cs typeface="+mn-cs"/>
              </a:rPr>
              <a:pPr>
                <a:lnSpc>
                  <a:spcPct val="90000"/>
                </a:lnSpc>
                <a:spcAft>
                  <a:spcPts val="600"/>
                </a:spcAft>
                <a:defRPr/>
              </a:pPr>
              <a:t>18/07/2026</a:t>
            </a:fld>
            <a:endParaRPr lang="en-GB" altLang="en-US" sz="900" kern="1200">
              <a:latin typeface="+mn-lt"/>
              <a:ea typeface="+mn-ea"/>
              <a:cs typeface="+mn-cs"/>
            </a:endParaRPr>
          </a:p>
        </p:txBody>
      </p:sp>
      <p:sp>
        <p:nvSpPr>
          <p:cNvPr id="3" name="Slide Number Placeholder 2">
            <a:extLst>
              <a:ext uri="{FF2B5EF4-FFF2-40B4-BE49-F238E27FC236}">
                <a16:creationId xmlns:a16="http://schemas.microsoft.com/office/drawing/2014/main" id="{61234C07-7516-92A4-2748-AC8B61283A64}"/>
              </a:ext>
            </a:extLst>
          </p:cNvPr>
          <p:cNvSpPr>
            <a:spLocks noGrp="1"/>
          </p:cNvSpPr>
          <p:nvPr>
            <p:ph type="sldNum" sz="quarter" idx="11"/>
          </p:nvPr>
        </p:nvSpPr>
        <p:spPr>
          <a:xfrm>
            <a:off x="10608733" y="6381751"/>
            <a:ext cx="973667" cy="339725"/>
          </a:xfrm>
        </p:spPr>
        <p:txBody>
          <a:bodyPr vert="horz" wrap="square" lIns="91440" tIns="45720" rIns="91440" bIns="45720" numCol="1" anchor="ctr" anchorCtr="0" compatLnSpc="1">
            <a:prstTxWarp prst="textNoShape">
              <a:avLst/>
            </a:prstTxWarp>
            <a:normAutofit/>
          </a:bodyPr>
          <a:lstStyle/>
          <a:p>
            <a:pPr>
              <a:spcAft>
                <a:spcPts val="600"/>
              </a:spcAft>
              <a:defRPr/>
            </a:pPr>
            <a:fld id="{C1261938-9E42-416F-8D59-4CC0B9739539}" type="slidenum">
              <a:rPr lang="en-GB" altLang="en-US" kern="1200">
                <a:latin typeface="Myriad Pro"/>
                <a:ea typeface="+mn-ea"/>
                <a:cs typeface="+mn-cs"/>
              </a:rPr>
              <a:pPr>
                <a:spcAft>
                  <a:spcPts val="600"/>
                </a:spcAft>
                <a:defRPr/>
              </a:pPr>
              <a:t>4</a:t>
            </a:fld>
            <a:endParaRPr lang="en-GB" altLang="en-US" kern="1200">
              <a:latin typeface="Myriad Pro"/>
              <a:ea typeface="+mn-ea"/>
              <a:cs typeface="+mn-cs"/>
            </a:endParaRPr>
          </a:p>
        </p:txBody>
      </p:sp>
      <p:pic>
        <p:nvPicPr>
          <p:cNvPr id="10" name="Picture 9">
            <a:extLst>
              <a:ext uri="{FF2B5EF4-FFF2-40B4-BE49-F238E27FC236}">
                <a16:creationId xmlns:a16="http://schemas.microsoft.com/office/drawing/2014/main" id="{88D267EF-AE7A-87E1-C0F7-11F3752AA489}"/>
              </a:ext>
            </a:extLst>
          </p:cNvPr>
          <p:cNvPicPr>
            <a:picLocks noChangeAspect="1"/>
          </p:cNvPicPr>
          <p:nvPr/>
        </p:nvPicPr>
        <p:blipFill>
          <a:blip r:embed="rId2"/>
          <a:stretch>
            <a:fillRect/>
          </a:stretch>
        </p:blipFill>
        <p:spPr>
          <a:xfrm>
            <a:off x="6484342" y="0"/>
            <a:ext cx="5707658" cy="5764192"/>
          </a:xfrm>
          <a:prstGeom prst="rect">
            <a:avLst/>
          </a:prstGeom>
        </p:spPr>
      </p:pic>
      <p:sp>
        <p:nvSpPr>
          <p:cNvPr id="11" name="TextBox 10">
            <a:extLst>
              <a:ext uri="{FF2B5EF4-FFF2-40B4-BE49-F238E27FC236}">
                <a16:creationId xmlns:a16="http://schemas.microsoft.com/office/drawing/2014/main" id="{FE76CDB2-183D-51F5-C601-1C47857A288D}"/>
              </a:ext>
            </a:extLst>
          </p:cNvPr>
          <p:cNvSpPr txBox="1"/>
          <p:nvPr/>
        </p:nvSpPr>
        <p:spPr>
          <a:xfrm>
            <a:off x="537633" y="1437158"/>
            <a:ext cx="149612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Concept:</a:t>
            </a:r>
          </a:p>
        </p:txBody>
      </p:sp>
      <p:sp>
        <p:nvSpPr>
          <p:cNvPr id="14" name="TextBox 13">
            <a:extLst>
              <a:ext uri="{FF2B5EF4-FFF2-40B4-BE49-F238E27FC236}">
                <a16:creationId xmlns:a16="http://schemas.microsoft.com/office/drawing/2014/main" id="{5688B1FB-B3EE-025C-F17E-933AB8CA863F}"/>
              </a:ext>
            </a:extLst>
          </p:cNvPr>
          <p:cNvSpPr txBox="1"/>
          <p:nvPr/>
        </p:nvSpPr>
        <p:spPr>
          <a:xfrm>
            <a:off x="10231120" y="5217145"/>
            <a:ext cx="2702560" cy="369332"/>
          </a:xfrm>
          <a:prstGeom prst="rect">
            <a:avLst/>
          </a:prstGeom>
          <a:noFill/>
        </p:spPr>
        <p:txBody>
          <a:bodyPr wrap="square" rtlCol="0">
            <a:spAutoFit/>
          </a:bodyPr>
          <a:lstStyle/>
          <a:p>
            <a:r>
              <a:rPr lang="en-GB" dirty="0"/>
              <a:t>(Piaget, 1952).</a:t>
            </a:r>
          </a:p>
        </p:txBody>
      </p:sp>
      <p:sp>
        <p:nvSpPr>
          <p:cNvPr id="16" name="TextBox 15">
            <a:extLst>
              <a:ext uri="{FF2B5EF4-FFF2-40B4-BE49-F238E27FC236}">
                <a16:creationId xmlns:a16="http://schemas.microsoft.com/office/drawing/2014/main" id="{262A091E-3710-82AD-86C1-8D757CD4A976}"/>
              </a:ext>
            </a:extLst>
          </p:cNvPr>
          <p:cNvSpPr txBox="1"/>
          <p:nvPr/>
        </p:nvSpPr>
        <p:spPr>
          <a:xfrm>
            <a:off x="8402320" y="4421871"/>
            <a:ext cx="3181773" cy="246221"/>
          </a:xfrm>
          <a:prstGeom prst="rect">
            <a:avLst/>
          </a:prstGeom>
          <a:noFill/>
        </p:spPr>
        <p:txBody>
          <a:bodyPr wrap="square" rtlCol="0">
            <a:spAutoFit/>
          </a:bodyPr>
          <a:lstStyle/>
          <a:p>
            <a:r>
              <a:rPr lang="en-GB" sz="1000" dirty="0"/>
              <a:t>Little acorns Nursery school(2023).</a:t>
            </a:r>
          </a:p>
        </p:txBody>
      </p:sp>
    </p:spTree>
    <p:extLst>
      <p:ext uri="{BB962C8B-B14F-4D97-AF65-F5344CB8AC3E}">
        <p14:creationId xmlns:p14="http://schemas.microsoft.com/office/powerpoint/2010/main" val="3472824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56B399-9AA7-8D9E-9D8D-96E685C3BE35}"/>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3A825B89-430B-3899-8248-53BD50C9A13E}"/>
              </a:ext>
            </a:extLst>
          </p:cNvPr>
          <p:cNvSpPr>
            <a:spLocks noGrp="1"/>
          </p:cNvSpPr>
          <p:nvPr>
            <p:ph type="sldNum" sz="quarter" idx="11"/>
          </p:nvPr>
        </p:nvSpPr>
        <p:spPr/>
        <p:txBody>
          <a:bodyPr/>
          <a:lstStyle/>
          <a:p>
            <a:pPr>
              <a:defRPr/>
            </a:pPr>
            <a:fld id="{C1261938-9E42-416F-8D59-4CC0B9739539}" type="slidenum">
              <a:rPr lang="en-GB" altLang="en-US" smtClean="0"/>
              <a:pPr>
                <a:defRPr/>
              </a:pPr>
              <a:t>5</a:t>
            </a:fld>
            <a:endParaRPr lang="en-GB" altLang="en-US"/>
          </a:p>
        </p:txBody>
      </p:sp>
      <p:sp>
        <p:nvSpPr>
          <p:cNvPr id="6" name="TextBox 5">
            <a:extLst>
              <a:ext uri="{FF2B5EF4-FFF2-40B4-BE49-F238E27FC236}">
                <a16:creationId xmlns:a16="http://schemas.microsoft.com/office/drawing/2014/main" id="{9EA9263A-21BC-F6A0-DE41-7B7BDA9B04F9}"/>
              </a:ext>
            </a:extLst>
          </p:cNvPr>
          <p:cNvSpPr txBox="1"/>
          <p:nvPr/>
        </p:nvSpPr>
        <p:spPr>
          <a:xfrm>
            <a:off x="670099" y="1111169"/>
            <a:ext cx="7146671" cy="3365024"/>
          </a:xfrm>
          <a:prstGeom prst="rect">
            <a:avLst/>
          </a:prstGeom>
          <a:noFill/>
        </p:spPr>
        <p:txBody>
          <a:bodyPr wrap="square" rtlCol="0">
            <a:spAutoFit/>
          </a:bodyPr>
          <a:lstStyle/>
          <a:p>
            <a:pPr algn="ctr"/>
            <a:r>
              <a:rPr lang="en-GB" b="1" dirty="0"/>
              <a:t>Applying Piaget’s Cognitive Development Theory </a:t>
            </a:r>
            <a:r>
              <a:rPr lang="en-GB" dirty="0"/>
              <a:t>    </a:t>
            </a:r>
          </a:p>
          <a:p>
            <a:pPr algn="ctr"/>
            <a:r>
              <a:rPr lang="en-GB" dirty="0"/>
              <a:t>Isaac’s Development and well being</a:t>
            </a:r>
          </a:p>
          <a:p>
            <a:pPr algn="ctr"/>
            <a:endParaRPr lang="en-GB" dirty="0"/>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Disrupted childcare arrangements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Low confidence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Difficulty adapting new environment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Delayed in language development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Difficulty forming relationship with peers </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Limited social interaction</a:t>
            </a:r>
          </a:p>
        </p:txBody>
      </p:sp>
      <p:pic>
        <p:nvPicPr>
          <p:cNvPr id="8" name="Picture 7">
            <a:extLst>
              <a:ext uri="{FF2B5EF4-FFF2-40B4-BE49-F238E27FC236}">
                <a16:creationId xmlns:a16="http://schemas.microsoft.com/office/drawing/2014/main" id="{3B5D49D9-9F2D-B5F6-89E2-638058D280D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816770" y="751993"/>
            <a:ext cx="3705131" cy="4057650"/>
          </a:xfrm>
          <a:prstGeom prst="rect">
            <a:avLst/>
          </a:prstGeom>
        </p:spPr>
      </p:pic>
    </p:spTree>
    <p:extLst>
      <p:ext uri="{BB962C8B-B14F-4D97-AF65-F5344CB8AC3E}">
        <p14:creationId xmlns:p14="http://schemas.microsoft.com/office/powerpoint/2010/main" val="382452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9CB9B4-2446-34B4-E353-4E2A81CE6183}"/>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2E9AB6A8-626E-9D4C-865E-CC0BC81E96AD}"/>
              </a:ext>
            </a:extLst>
          </p:cNvPr>
          <p:cNvSpPr>
            <a:spLocks noGrp="1"/>
          </p:cNvSpPr>
          <p:nvPr>
            <p:ph type="sldNum" sz="quarter" idx="11"/>
          </p:nvPr>
        </p:nvSpPr>
        <p:spPr/>
        <p:txBody>
          <a:bodyPr/>
          <a:lstStyle/>
          <a:p>
            <a:pPr>
              <a:defRPr/>
            </a:pPr>
            <a:fld id="{C1261938-9E42-416F-8D59-4CC0B9739539}" type="slidenum">
              <a:rPr lang="en-GB" altLang="en-US" smtClean="0"/>
              <a:pPr>
                <a:defRPr/>
              </a:pPr>
              <a:t>6</a:t>
            </a:fld>
            <a:endParaRPr lang="en-GB" altLang="en-US"/>
          </a:p>
        </p:txBody>
      </p:sp>
      <p:sp>
        <p:nvSpPr>
          <p:cNvPr id="4" name="TextBox 3">
            <a:extLst>
              <a:ext uri="{FF2B5EF4-FFF2-40B4-BE49-F238E27FC236}">
                <a16:creationId xmlns:a16="http://schemas.microsoft.com/office/drawing/2014/main" id="{83EEE7BC-392D-9180-CDFD-26C314E2739C}"/>
              </a:ext>
            </a:extLst>
          </p:cNvPr>
          <p:cNvSpPr txBox="1"/>
          <p:nvPr/>
        </p:nvSpPr>
        <p:spPr>
          <a:xfrm flipH="1">
            <a:off x="538479" y="299084"/>
            <a:ext cx="11582400" cy="8540800"/>
          </a:xfrm>
          <a:prstGeom prst="rect">
            <a:avLst/>
          </a:prstGeom>
          <a:noFill/>
        </p:spPr>
        <p:txBody>
          <a:bodyPr wrap="square" rtlCol="0">
            <a:spAutoFit/>
          </a:bodyPr>
          <a:lstStyle/>
          <a:p>
            <a:r>
              <a:rPr lang="en-GB" b="1" dirty="0"/>
              <a:t>Environmental Factors( Nurture)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Secure and responsive interactions with carers, parents and key persons.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Child develop confidence, emotional security positive and emotional outcomes.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Develop social  through interactions with adults and peers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Play experiences, develop language and understanding the world and communication.</a:t>
            </a:r>
          </a:p>
          <a:p>
            <a:pPr marL="285750" indent="-285750">
              <a:lnSpc>
                <a:spcPct val="15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Transition to Isaac:</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Involve adjusting from home to nursery.</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These changes cause anxiety and affect emotional wellbeing.</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To support Isaac by building positive relationship, trust  to make him secure and confident.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Positive transition experience can encourage his growth and development.</a:t>
            </a:r>
          </a:p>
          <a:p>
            <a:pPr>
              <a:lnSpc>
                <a:spcPct val="150000"/>
              </a:lnSpc>
            </a:pPr>
            <a:r>
              <a:rPr lang="en-GB" dirty="0">
                <a:latin typeface="Arial" panose="020B0604020202020204" pitchFamily="34" charset="0"/>
                <a:cs typeface="Arial" panose="020B0604020202020204" pitchFamily="34" charset="0"/>
              </a:rPr>
              <a:t>                                                                                         </a:t>
            </a:r>
          </a:p>
          <a:p>
            <a:pPr>
              <a:lnSpc>
                <a:spcPct val="150000"/>
              </a:lnSpc>
            </a:pPr>
            <a:r>
              <a:rPr lang="en-GB" dirty="0">
                <a:latin typeface="Arial" panose="020B0604020202020204" pitchFamily="34" charset="0"/>
                <a:cs typeface="Arial" panose="020B0604020202020204" pitchFamily="34" charset="0"/>
              </a:rPr>
              <a:t>									  (NHS, 2025) (DFE, 2023).</a:t>
            </a:r>
          </a:p>
          <a:p>
            <a:pPr>
              <a:lnSpc>
                <a:spcPct val="150000"/>
              </a:lnSpc>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t>                                                                                                </a:t>
            </a:r>
          </a:p>
          <a:p>
            <a:r>
              <a:rPr lang="en-GB" dirty="0"/>
              <a: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t>                                                                                                                                         … </a:t>
            </a:r>
          </a:p>
        </p:txBody>
      </p:sp>
    </p:spTree>
    <p:extLst>
      <p:ext uri="{BB962C8B-B14F-4D97-AF65-F5344CB8AC3E}">
        <p14:creationId xmlns:p14="http://schemas.microsoft.com/office/powerpoint/2010/main" val="4288745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49C14E-0F16-C376-F7AE-D42470C5910D}"/>
              </a:ext>
            </a:extLst>
          </p:cNvPr>
          <p:cNvSpPr>
            <a:spLocks noGrp="1"/>
          </p:cNvSpPr>
          <p:nvPr>
            <p:ph type="dt" sz="half" idx="10"/>
          </p:nvPr>
        </p:nvSpPr>
        <p:spPr/>
        <p:txBody>
          <a:bodyPr/>
          <a:lstStyle/>
          <a:p>
            <a:pPr>
              <a:defRPr/>
            </a:pPr>
            <a:fld id="{EDB6C9C1-EE8D-4E81-8CC6-BB4A4C8E41AF}" type="datetime1">
              <a:rPr lang="en-GB" altLang="en-US"/>
              <a:pPr>
                <a:defRPr/>
              </a:pPr>
              <a:t>18/07/2026</a:t>
            </a:fld>
            <a:endParaRPr lang="en-GB" altLang="en-US" dirty="0"/>
          </a:p>
        </p:txBody>
      </p:sp>
      <p:sp>
        <p:nvSpPr>
          <p:cNvPr id="3" name="Slide Number Placeholder 2">
            <a:extLst>
              <a:ext uri="{FF2B5EF4-FFF2-40B4-BE49-F238E27FC236}">
                <a16:creationId xmlns:a16="http://schemas.microsoft.com/office/drawing/2014/main" id="{8A20FFF3-8C18-9578-19C4-2425E0360C90}"/>
              </a:ext>
            </a:extLst>
          </p:cNvPr>
          <p:cNvSpPr>
            <a:spLocks noGrp="1"/>
          </p:cNvSpPr>
          <p:nvPr>
            <p:ph type="sldNum" sz="quarter" idx="11"/>
          </p:nvPr>
        </p:nvSpPr>
        <p:spPr/>
        <p:txBody>
          <a:bodyPr/>
          <a:lstStyle/>
          <a:p>
            <a:pPr>
              <a:defRPr/>
            </a:pPr>
            <a:fld id="{C1261938-9E42-416F-8D59-4CC0B9739539}" type="slidenum">
              <a:rPr lang="en-GB" altLang="en-US"/>
              <a:pPr>
                <a:defRPr/>
              </a:pPr>
              <a:t>7</a:t>
            </a:fld>
            <a:endParaRPr lang="en-GB" altLang="en-US"/>
          </a:p>
        </p:txBody>
      </p:sp>
      <p:sp>
        <p:nvSpPr>
          <p:cNvPr id="4" name="TextBox 3">
            <a:extLst>
              <a:ext uri="{FF2B5EF4-FFF2-40B4-BE49-F238E27FC236}">
                <a16:creationId xmlns:a16="http://schemas.microsoft.com/office/drawing/2014/main" id="{71CC7B66-E4A0-05C7-62FB-8228D872DF53}"/>
              </a:ext>
            </a:extLst>
          </p:cNvPr>
          <p:cNvSpPr txBox="1"/>
          <p:nvPr/>
        </p:nvSpPr>
        <p:spPr>
          <a:xfrm>
            <a:off x="172806" y="476501"/>
            <a:ext cx="10921997" cy="50113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t>Strategies and </a:t>
            </a:r>
            <a:r>
              <a:rPr lang="en-US" sz="2800" b="1"/>
              <a:t>interventions</a:t>
            </a:r>
            <a:r>
              <a:rPr lang="en-US" sz="2800" b="1" dirty="0"/>
              <a:t> to help Isaac</a:t>
            </a:r>
          </a:p>
          <a:p>
            <a:endParaRPr lang="en-US" dirty="0"/>
          </a:p>
          <a:p>
            <a:r>
              <a:rPr lang="en-US" dirty="0"/>
              <a:t>Targete</a:t>
            </a:r>
            <a:r>
              <a:rPr lang="en-US" sz="2000" dirty="0"/>
              <a:t>d strategies and </a:t>
            </a:r>
            <a:r>
              <a:rPr lang="en-US" sz="2000"/>
              <a:t>interventions!</a:t>
            </a:r>
            <a:endParaRPr lang="en-US" sz="2000" dirty="0"/>
          </a:p>
          <a:p>
            <a:endParaRPr lang="en-US" sz="2000" dirty="0"/>
          </a:p>
          <a:p>
            <a:pPr marL="285750" indent="-285750">
              <a:lnSpc>
                <a:spcPct val="150000"/>
              </a:lnSpc>
              <a:buFont typeface="Calibri"/>
              <a:buChar char="-"/>
            </a:pPr>
            <a:r>
              <a:rPr lang="en-US" sz="2000" dirty="0"/>
              <a:t>Builds </a:t>
            </a:r>
            <a:r>
              <a:rPr lang="en-US" sz="2000"/>
              <a:t>confidence through low pressure and exploration</a:t>
            </a:r>
            <a:endParaRPr lang="en-US" sz="2000" dirty="0"/>
          </a:p>
          <a:p>
            <a:pPr marL="285750" indent="-285750">
              <a:lnSpc>
                <a:spcPct val="150000"/>
              </a:lnSpc>
              <a:buFont typeface="Calibri"/>
              <a:buChar char="-"/>
            </a:pPr>
            <a:r>
              <a:rPr lang="en-US" sz="2000" dirty="0"/>
              <a:t>Action. Set up calm, open ended toys for e.g. soft pay</a:t>
            </a:r>
          </a:p>
          <a:p>
            <a:pPr marL="285750" indent="-285750">
              <a:lnSpc>
                <a:spcPct val="150000"/>
              </a:lnSpc>
              <a:buFont typeface="Calibri"/>
              <a:buChar char="-"/>
            </a:pPr>
            <a:r>
              <a:rPr lang="en-US" sz="2000" dirty="0"/>
              <a:t>Use play as </a:t>
            </a:r>
            <a:r>
              <a:rPr lang="en-US" sz="2000"/>
              <a:t>the main learning tool Use</a:t>
            </a:r>
            <a:r>
              <a:rPr lang="en-US" sz="2000" dirty="0"/>
              <a:t> symbolic play</a:t>
            </a:r>
          </a:p>
          <a:p>
            <a:pPr marL="285750" indent="-285750">
              <a:lnSpc>
                <a:spcPct val="150000"/>
              </a:lnSpc>
              <a:buFont typeface="Calibri"/>
              <a:buChar char="-"/>
            </a:pPr>
            <a:r>
              <a:rPr lang="en-US" sz="2000"/>
              <a:t>-supports language through</a:t>
            </a:r>
            <a:r>
              <a:rPr lang="en-US" sz="2000" dirty="0"/>
              <a:t> sensory experience</a:t>
            </a:r>
          </a:p>
          <a:p>
            <a:pPr marL="285750" indent="-285750">
              <a:lnSpc>
                <a:spcPct val="150000"/>
              </a:lnSpc>
              <a:buFont typeface="Calibri"/>
              <a:buChar char="-"/>
            </a:pPr>
            <a:r>
              <a:rPr lang="en-US" sz="2000" dirty="0"/>
              <a:t>-Attention and concentration. Seat Isaac away from distra</a:t>
            </a:r>
            <a:r>
              <a:rPr lang="en-US" sz="2000"/>
              <a:t>ctions</a:t>
            </a:r>
            <a:endParaRPr lang="en-US" sz="2000" dirty="0"/>
          </a:p>
          <a:p>
            <a:pPr marL="285750" indent="-285750">
              <a:lnSpc>
                <a:spcPct val="150000"/>
              </a:lnSpc>
              <a:buFont typeface="Calibri"/>
              <a:buChar char="-"/>
            </a:pPr>
            <a:r>
              <a:rPr lang="en-US" sz="2000" dirty="0"/>
              <a:t>Social and emotional development- build a positive relationship through carer, support peer </a:t>
            </a:r>
            <a:r>
              <a:rPr lang="en-US" sz="2000"/>
              <a:t>interactions</a:t>
            </a:r>
            <a:r>
              <a:rPr lang="en-US" sz="2000" dirty="0"/>
              <a:t> through group </a:t>
            </a:r>
            <a:r>
              <a:rPr lang="en-US" sz="2000"/>
              <a:t>activities</a:t>
            </a:r>
            <a:endParaRPr lang="en-US" sz="2000" dirty="0"/>
          </a:p>
          <a:p>
            <a:pPr marL="285750" indent="-285750">
              <a:lnSpc>
                <a:spcPct val="150000"/>
              </a:lnSpc>
              <a:buFont typeface="Calibri"/>
              <a:buChar char="-"/>
            </a:pPr>
            <a:endParaRPr lang="en-US" dirty="0"/>
          </a:p>
        </p:txBody>
      </p:sp>
    </p:spTree>
    <p:extLst>
      <p:ext uri="{BB962C8B-B14F-4D97-AF65-F5344CB8AC3E}">
        <p14:creationId xmlns:p14="http://schemas.microsoft.com/office/powerpoint/2010/main" val="722063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6385F9-DD14-032C-C0FF-B8BF51C5DC54}"/>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FED16A44-AB7A-7957-0BC5-7E1175C3A571}"/>
              </a:ext>
            </a:extLst>
          </p:cNvPr>
          <p:cNvSpPr>
            <a:spLocks noGrp="1"/>
          </p:cNvSpPr>
          <p:nvPr>
            <p:ph type="sldNum" sz="quarter" idx="11"/>
          </p:nvPr>
        </p:nvSpPr>
        <p:spPr/>
        <p:txBody>
          <a:bodyPr/>
          <a:lstStyle/>
          <a:p>
            <a:pPr>
              <a:defRPr/>
            </a:pPr>
            <a:fld id="{C1261938-9E42-416F-8D59-4CC0B9739539}" type="slidenum">
              <a:rPr lang="en-GB" altLang="en-US" smtClean="0"/>
              <a:pPr>
                <a:defRPr/>
              </a:pPr>
              <a:t>8</a:t>
            </a:fld>
            <a:endParaRPr lang="en-GB" altLang="en-US"/>
          </a:p>
        </p:txBody>
      </p:sp>
      <p:sp>
        <p:nvSpPr>
          <p:cNvPr id="4" name="TextBox 3">
            <a:extLst>
              <a:ext uri="{FF2B5EF4-FFF2-40B4-BE49-F238E27FC236}">
                <a16:creationId xmlns:a16="http://schemas.microsoft.com/office/drawing/2014/main" id="{BD15B3A8-25A3-607F-1BAF-2C198B38384A}"/>
              </a:ext>
            </a:extLst>
          </p:cNvPr>
          <p:cNvSpPr txBox="1"/>
          <p:nvPr/>
        </p:nvSpPr>
        <p:spPr>
          <a:xfrm>
            <a:off x="1192192" y="365760"/>
            <a:ext cx="10268288" cy="5026697"/>
          </a:xfrm>
          <a:prstGeom prst="rect">
            <a:avLst/>
          </a:prstGeom>
          <a:noFill/>
        </p:spPr>
        <p:txBody>
          <a:bodyPr wrap="square" rtlCol="0">
            <a:spAutoFit/>
          </a:bodyPr>
          <a:lstStyle/>
          <a:p>
            <a:pPr>
              <a:lnSpc>
                <a:spcPct val="150000"/>
              </a:lnSpc>
            </a:pPr>
            <a:r>
              <a:rPr lang="en-GB" b="1" dirty="0"/>
              <a:t>Biological factors (nature)</a:t>
            </a:r>
            <a:endParaRPr lang="en-GB" b="1"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Temperament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Speech delay</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Early brain development</a:t>
            </a:r>
          </a:p>
          <a:p>
            <a:pPr>
              <a:lnSpc>
                <a:spcPct val="150000"/>
              </a:lnSpc>
            </a:pPr>
            <a:r>
              <a:rPr lang="en-GB" b="1" dirty="0">
                <a:latin typeface="Arial" panose="020B0604020202020204" pitchFamily="34" charset="0"/>
                <a:cs typeface="Arial" panose="020B0604020202020204" pitchFamily="34" charset="0"/>
              </a:rPr>
              <a:t>Environmental Factors (Nurture)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Transitioning </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Quality of caregiving</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Attachment</a:t>
            </a:r>
          </a:p>
          <a:p>
            <a:pPr marL="285750" indent="-285750">
              <a:lnSpc>
                <a:spcPct val="15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Every child is unique and develops at their own pace. By secure, building confidence and positive environment helps children achieve a positive Physical, social and emotional Development. (DFE, </a:t>
            </a:r>
            <a:r>
              <a:rPr lang="en-GB" dirty="0"/>
              <a:t>2025).</a:t>
            </a:r>
          </a:p>
        </p:txBody>
      </p:sp>
    </p:spTree>
    <p:extLst>
      <p:ext uri="{BB962C8B-B14F-4D97-AF65-F5344CB8AC3E}">
        <p14:creationId xmlns:p14="http://schemas.microsoft.com/office/powerpoint/2010/main" val="1984058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FB679C-3E63-D51D-407F-842D9D729595}"/>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6FC9FEB8-33A8-E9E4-0386-065AFA63A7DD}"/>
              </a:ext>
            </a:extLst>
          </p:cNvPr>
          <p:cNvSpPr>
            <a:spLocks noGrp="1"/>
          </p:cNvSpPr>
          <p:nvPr>
            <p:ph type="sldNum" sz="quarter" idx="11"/>
          </p:nvPr>
        </p:nvSpPr>
        <p:spPr/>
        <p:txBody>
          <a:bodyPr/>
          <a:lstStyle/>
          <a:p>
            <a:pPr>
              <a:defRPr/>
            </a:pPr>
            <a:fld id="{C1261938-9E42-416F-8D59-4CC0B9739539}" type="slidenum">
              <a:rPr lang="en-GB" altLang="en-US" smtClean="0"/>
              <a:pPr>
                <a:defRPr/>
              </a:pPr>
              <a:t>9</a:t>
            </a:fld>
            <a:endParaRPr lang="en-GB" altLang="en-US"/>
          </a:p>
        </p:txBody>
      </p:sp>
      <p:sp>
        <p:nvSpPr>
          <p:cNvPr id="4" name="TextBox 3">
            <a:extLst>
              <a:ext uri="{FF2B5EF4-FFF2-40B4-BE49-F238E27FC236}">
                <a16:creationId xmlns:a16="http://schemas.microsoft.com/office/drawing/2014/main" id="{85094DE1-A55F-2D43-D272-85B37E98B85B}"/>
              </a:ext>
            </a:extLst>
          </p:cNvPr>
          <p:cNvSpPr txBox="1"/>
          <p:nvPr/>
        </p:nvSpPr>
        <p:spPr>
          <a:xfrm>
            <a:off x="1234633" y="925973"/>
            <a:ext cx="9722733" cy="4524315"/>
          </a:xfrm>
          <a:prstGeom prst="rect">
            <a:avLst/>
          </a:prstGeom>
          <a:noFill/>
        </p:spPr>
        <p:txBody>
          <a:bodyPr wrap="square" rtlCol="0">
            <a:spAutoFit/>
          </a:bodyPr>
          <a:lstStyle/>
          <a:p>
            <a:r>
              <a:rPr lang="en-GB" b="1" dirty="0"/>
              <a:t>Strengths of Piaget’s Cognitive Development Theory</a:t>
            </a:r>
            <a:r>
              <a:rPr lang="en-GB" dirty="0"/>
              <a: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Active learner</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Children develop their understanding through play, exploration.</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Children develop their thinking and understanding through stages </a:t>
            </a:r>
          </a:p>
          <a:p>
            <a:pPr marL="285750" indent="-285750">
              <a:lnSpc>
                <a:spcPct val="15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b="1" dirty="0"/>
              <a:t>Weaknesses: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Limited attention on social and cultural activities.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Underestimate children’s learning abilities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Limited in adaptability, children do not always progress through them in the same way.</a:t>
            </a:r>
          </a:p>
          <a:p>
            <a:pPr marL="285750" indent="-285750">
              <a:lnSpc>
                <a:spcPct val="150000"/>
              </a:lnSpc>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dirty="0"/>
              <a:t>                                                                                         		(Piaget, 1952).</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181613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9B1DD3-81E7-AC3F-043B-6615BCE8377B}"/>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8FF2F3E4-1678-27CD-5E58-5DF19B3B5357}"/>
              </a:ext>
            </a:extLst>
          </p:cNvPr>
          <p:cNvSpPr>
            <a:spLocks noGrp="1"/>
          </p:cNvSpPr>
          <p:nvPr>
            <p:ph type="sldNum" sz="quarter" idx="11"/>
          </p:nvPr>
        </p:nvSpPr>
        <p:spPr/>
        <p:txBody>
          <a:bodyPr/>
          <a:lstStyle/>
          <a:p>
            <a:pPr>
              <a:defRPr/>
            </a:pPr>
            <a:fld id="{C1261938-9E42-416F-8D59-4CC0B9739539}" type="slidenum">
              <a:rPr lang="en-GB" altLang="en-US" smtClean="0"/>
              <a:pPr>
                <a:defRPr/>
              </a:pPr>
              <a:t>10</a:t>
            </a:fld>
            <a:endParaRPr lang="en-GB" altLang="en-US"/>
          </a:p>
        </p:txBody>
      </p:sp>
      <p:sp>
        <p:nvSpPr>
          <p:cNvPr id="4" name="TextBox 3">
            <a:extLst>
              <a:ext uri="{FF2B5EF4-FFF2-40B4-BE49-F238E27FC236}">
                <a16:creationId xmlns:a16="http://schemas.microsoft.com/office/drawing/2014/main" id="{F56B1A46-57CA-E975-994D-C877B50B7607}"/>
              </a:ext>
            </a:extLst>
          </p:cNvPr>
          <p:cNvSpPr txBox="1"/>
          <p:nvPr/>
        </p:nvSpPr>
        <p:spPr>
          <a:xfrm>
            <a:off x="4282830" y="972274"/>
            <a:ext cx="3626340"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CONCLUSION</a:t>
            </a:r>
          </a:p>
        </p:txBody>
      </p:sp>
      <p:sp>
        <p:nvSpPr>
          <p:cNvPr id="5" name="TextBox 4">
            <a:extLst>
              <a:ext uri="{FF2B5EF4-FFF2-40B4-BE49-F238E27FC236}">
                <a16:creationId xmlns:a16="http://schemas.microsoft.com/office/drawing/2014/main" id="{4DC8D24F-08B0-EDE9-3C69-6ADBAEAC45FF}"/>
              </a:ext>
            </a:extLst>
          </p:cNvPr>
          <p:cNvSpPr txBox="1"/>
          <p:nvPr/>
        </p:nvSpPr>
        <p:spPr>
          <a:xfrm>
            <a:off x="2152891" y="1776969"/>
            <a:ext cx="7326775" cy="2862322"/>
          </a:xfrm>
          <a:prstGeom prst="rect">
            <a:avLst/>
          </a:prstGeom>
          <a:noFill/>
        </p:spPr>
        <p:txBody>
          <a:bodyPr wrap="square" rtlCol="0">
            <a:spAutoFit/>
          </a:bodyPr>
          <a:lstStyle/>
          <a:p>
            <a:pPr algn="just"/>
            <a:r>
              <a:rPr lang="en-GB" dirty="0">
                <a:latin typeface="Arial" panose="020B0604020202020204" pitchFamily="34" charset="0"/>
                <a:cs typeface="Arial" panose="020B0604020202020204" pitchFamily="34" charset="0"/>
              </a:rPr>
              <a:t>Piaget’s Cognitive Development Theory is a fundamental framework for explaining how children develop, structure and learning through play. The Theory demonstrates that cognitive growth occurs through four progressive stages. In the case of Isaac, understanding his developmental stage helps identify appropriate learning that support his cognitive needs by providing secure relationship, positive  interactions, effective scaffolding and an enabling positive learning environment. However, considering both nature and nurture, practitioner can help Isaac to overcome challenges, support his positive learning.</a:t>
            </a:r>
          </a:p>
        </p:txBody>
      </p:sp>
    </p:spTree>
    <p:extLst>
      <p:ext uri="{BB962C8B-B14F-4D97-AF65-F5344CB8AC3E}">
        <p14:creationId xmlns:p14="http://schemas.microsoft.com/office/powerpoint/2010/main" val="1960720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CCE7F7-C33F-F8F6-A308-C75579AAB338}"/>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C60E58FD-8F6F-774B-8B1E-1D4DB5B1FDF6}"/>
              </a:ext>
            </a:extLst>
          </p:cNvPr>
          <p:cNvSpPr>
            <a:spLocks noGrp="1"/>
          </p:cNvSpPr>
          <p:nvPr>
            <p:ph type="sldNum" sz="quarter" idx="11"/>
          </p:nvPr>
        </p:nvSpPr>
        <p:spPr/>
        <p:txBody>
          <a:bodyPr/>
          <a:lstStyle/>
          <a:p>
            <a:pPr>
              <a:defRPr/>
            </a:pPr>
            <a:fld id="{C1261938-9E42-416F-8D59-4CC0B9739539}" type="slidenum">
              <a:rPr lang="en-GB" altLang="en-US" smtClean="0"/>
              <a:pPr>
                <a:defRPr/>
              </a:pPr>
              <a:t>11</a:t>
            </a:fld>
            <a:endParaRPr lang="en-GB" altLang="en-US"/>
          </a:p>
        </p:txBody>
      </p:sp>
      <p:sp>
        <p:nvSpPr>
          <p:cNvPr id="4" name="TextBox 3">
            <a:extLst>
              <a:ext uri="{FF2B5EF4-FFF2-40B4-BE49-F238E27FC236}">
                <a16:creationId xmlns:a16="http://schemas.microsoft.com/office/drawing/2014/main" id="{965F6179-181C-A0F1-FFC8-10C3DC6EB334}"/>
              </a:ext>
            </a:extLst>
          </p:cNvPr>
          <p:cNvSpPr txBox="1"/>
          <p:nvPr/>
        </p:nvSpPr>
        <p:spPr>
          <a:xfrm>
            <a:off x="470949" y="458379"/>
            <a:ext cx="10964838" cy="461665"/>
          </a:xfrm>
          <a:prstGeom prst="rect">
            <a:avLst/>
          </a:prstGeom>
          <a:noFill/>
        </p:spPr>
        <p:txBody>
          <a:bodyPr wrap="square" rtlCol="0">
            <a:spAutoFit/>
          </a:bodyPr>
          <a:lstStyle/>
          <a:p>
            <a:r>
              <a:rPr lang="en-GB" sz="2400" dirty="0"/>
              <a:t>Reference List</a:t>
            </a:r>
          </a:p>
        </p:txBody>
      </p:sp>
      <p:sp>
        <p:nvSpPr>
          <p:cNvPr id="5" name="TextBox 4">
            <a:extLst>
              <a:ext uri="{FF2B5EF4-FFF2-40B4-BE49-F238E27FC236}">
                <a16:creationId xmlns:a16="http://schemas.microsoft.com/office/drawing/2014/main" id="{2F387B84-267D-A075-6B8C-C1987A188B2F}"/>
              </a:ext>
            </a:extLst>
          </p:cNvPr>
          <p:cNvSpPr txBox="1"/>
          <p:nvPr/>
        </p:nvSpPr>
        <p:spPr>
          <a:xfrm>
            <a:off x="636608" y="920045"/>
            <a:ext cx="11154377" cy="1200329"/>
          </a:xfrm>
          <a:prstGeom prst="rect">
            <a:avLst/>
          </a:prstGeom>
          <a:noFill/>
        </p:spPr>
        <p:txBody>
          <a:bodyPr wrap="square" rtlCol="0">
            <a:spAutoFit/>
          </a:bodyPr>
          <a:lstStyle/>
          <a:p>
            <a:r>
              <a:rPr lang="en-GB" dirty="0"/>
              <a:t>Image: </a:t>
            </a:r>
            <a:r>
              <a:rPr lang="en-GB" dirty="0">
                <a:hlinkClick r:id="rId2"/>
              </a:rPr>
              <a:t>https://assets.com/magazine-attachments/s3fs-public/stles/twitter_image_card_large/public/2026-06/free-children-early-jpg?itok=9y3uwaSd</a:t>
            </a:r>
            <a:endParaRPr lang="en-GB" dirty="0"/>
          </a:p>
          <a:p>
            <a:endParaRPr lang="en-GB" dirty="0"/>
          </a:p>
          <a:p>
            <a:r>
              <a:rPr lang="en-GB" dirty="0"/>
              <a:t>Piaget, J (1952) </a:t>
            </a:r>
            <a:r>
              <a:rPr lang="en-GB" i="1" dirty="0"/>
              <a:t>The origins of  Intelligence in Children. </a:t>
            </a:r>
            <a:r>
              <a:rPr lang="en-GB" dirty="0"/>
              <a:t>New York: International Universities Press.</a:t>
            </a:r>
          </a:p>
        </p:txBody>
      </p:sp>
      <p:sp>
        <p:nvSpPr>
          <p:cNvPr id="7" name="TextBox 6">
            <a:extLst>
              <a:ext uri="{FF2B5EF4-FFF2-40B4-BE49-F238E27FC236}">
                <a16:creationId xmlns:a16="http://schemas.microsoft.com/office/drawing/2014/main" id="{90F26D9B-760C-82F6-6BA0-CE452786CE69}"/>
              </a:ext>
            </a:extLst>
          </p:cNvPr>
          <p:cNvSpPr txBox="1"/>
          <p:nvPr/>
        </p:nvSpPr>
        <p:spPr>
          <a:xfrm flipH="1">
            <a:off x="636607" y="2037145"/>
            <a:ext cx="11375914" cy="3139321"/>
          </a:xfrm>
          <a:prstGeom prst="rect">
            <a:avLst/>
          </a:prstGeom>
          <a:noFill/>
        </p:spPr>
        <p:txBody>
          <a:bodyPr wrap="square" rtlCol="0">
            <a:spAutoFit/>
          </a:bodyPr>
          <a:lstStyle/>
          <a:p>
            <a:endParaRPr lang="en-GB" dirty="0"/>
          </a:p>
          <a:p>
            <a:r>
              <a:rPr lang="en-GB" dirty="0"/>
              <a:t>NSPCC(2021) </a:t>
            </a:r>
            <a:r>
              <a:rPr lang="en-GB" i="1" dirty="0"/>
              <a:t>Attachment and Child Development. </a:t>
            </a:r>
            <a:r>
              <a:rPr lang="en-GB" dirty="0"/>
              <a:t>Available at: </a:t>
            </a:r>
            <a:r>
              <a:rPr lang="en-GB" dirty="0">
                <a:hlinkClick r:id="rId3"/>
              </a:rPr>
              <a:t>https://learning.nspcc.org.uk/child-health-development/attachment-early-years(Accessed</a:t>
            </a:r>
            <a:r>
              <a:rPr lang="en-GB" dirty="0"/>
              <a:t>: 10 July 2026).</a:t>
            </a:r>
          </a:p>
          <a:p>
            <a:endParaRPr lang="en-GB" dirty="0"/>
          </a:p>
          <a:p>
            <a:r>
              <a:rPr lang="en-GB" dirty="0"/>
              <a:t>Department for Education(DFE) (2023) </a:t>
            </a:r>
            <a:r>
              <a:rPr lang="en-GB" i="1" dirty="0"/>
              <a:t>Development Matters </a:t>
            </a:r>
            <a:r>
              <a:rPr lang="en-GB" dirty="0"/>
              <a:t>London Available at: </a:t>
            </a:r>
            <a:r>
              <a:rPr lang="en-GB" dirty="0">
                <a:hlinkClick r:id="rId4"/>
              </a:rPr>
              <a:t>https://www.gov.uk/government/publictions/development-matters--2</a:t>
            </a:r>
            <a:r>
              <a:rPr lang="en-GB" dirty="0"/>
              <a:t> (Accessed: 10 July 2026).</a:t>
            </a:r>
          </a:p>
          <a:p>
            <a:endParaRPr lang="en-GB" dirty="0"/>
          </a:p>
          <a:p>
            <a:r>
              <a:rPr lang="en-GB" dirty="0"/>
              <a:t>NHS (2025</a:t>
            </a:r>
            <a:r>
              <a:rPr lang="en-GB" i="1" dirty="0"/>
              <a:t>) Early Learning and Development-Best start in Life</a:t>
            </a:r>
            <a:r>
              <a:rPr lang="en-GB" dirty="0"/>
              <a:t>. Available at: </a:t>
            </a:r>
            <a:r>
              <a:rPr lang="en-GB" dirty="0">
                <a:hlinkClick r:id="rId5"/>
              </a:rPr>
              <a:t>https://www.nhs.uk/best-start-in-life/early-learning-development</a:t>
            </a:r>
            <a:r>
              <a:rPr lang="en-GB" dirty="0"/>
              <a:t> (Accessed: 10 July 2026).</a:t>
            </a:r>
          </a:p>
          <a:p>
            <a:endParaRPr lang="en-GB" dirty="0"/>
          </a:p>
          <a:p>
            <a:endParaRPr lang="en-GB" dirty="0"/>
          </a:p>
        </p:txBody>
      </p:sp>
    </p:spTree>
    <p:extLst>
      <p:ext uri="{BB962C8B-B14F-4D97-AF65-F5344CB8AC3E}">
        <p14:creationId xmlns:p14="http://schemas.microsoft.com/office/powerpoint/2010/main" val="1309713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A9C4521-179E-7463-76C5-A5DC628BFE92}"/>
              </a:ext>
            </a:extLst>
          </p:cNvPr>
          <p:cNvSpPr>
            <a:spLocks noGrp="1"/>
          </p:cNvSpPr>
          <p:nvPr>
            <p:ph type="dt" sz="half" idx="10"/>
          </p:nvPr>
        </p:nvSpPr>
        <p:spPr/>
        <p:txBody>
          <a:bodyPr/>
          <a:lstStyle/>
          <a:p>
            <a:pPr>
              <a:defRPr/>
            </a:pPr>
            <a:fld id="{EDB6C9C1-EE8D-4E81-8CC6-BB4A4C8E41AF}" type="datetime1">
              <a:rPr lang="en-GB" altLang="en-US" smtClean="0"/>
              <a:pPr>
                <a:defRPr/>
              </a:pPr>
              <a:t>18/07/2026</a:t>
            </a:fld>
            <a:endParaRPr lang="en-GB" altLang="en-US" dirty="0"/>
          </a:p>
        </p:txBody>
      </p:sp>
      <p:sp>
        <p:nvSpPr>
          <p:cNvPr id="3" name="Slide Number Placeholder 2">
            <a:extLst>
              <a:ext uri="{FF2B5EF4-FFF2-40B4-BE49-F238E27FC236}">
                <a16:creationId xmlns:a16="http://schemas.microsoft.com/office/drawing/2014/main" id="{F39E55CA-61A6-4DE4-B07F-447E301EEB15}"/>
              </a:ext>
            </a:extLst>
          </p:cNvPr>
          <p:cNvSpPr>
            <a:spLocks noGrp="1"/>
          </p:cNvSpPr>
          <p:nvPr>
            <p:ph type="sldNum" sz="quarter" idx="11"/>
          </p:nvPr>
        </p:nvSpPr>
        <p:spPr/>
        <p:txBody>
          <a:bodyPr/>
          <a:lstStyle/>
          <a:p>
            <a:pPr>
              <a:defRPr/>
            </a:pPr>
            <a:fld id="{C1261938-9E42-416F-8D59-4CC0B9739539}" type="slidenum">
              <a:rPr lang="en-GB" altLang="en-US" smtClean="0"/>
              <a:pPr>
                <a:defRPr/>
              </a:pPr>
              <a:t>12</a:t>
            </a:fld>
            <a:endParaRPr lang="en-GB" altLang="en-US"/>
          </a:p>
        </p:txBody>
      </p:sp>
      <p:sp>
        <p:nvSpPr>
          <p:cNvPr id="4" name="TextBox 3">
            <a:extLst>
              <a:ext uri="{FF2B5EF4-FFF2-40B4-BE49-F238E27FC236}">
                <a16:creationId xmlns:a16="http://schemas.microsoft.com/office/drawing/2014/main" id="{8CE749A3-5320-49A5-F455-319A8AB17B23}"/>
              </a:ext>
            </a:extLst>
          </p:cNvPr>
          <p:cNvSpPr txBox="1"/>
          <p:nvPr/>
        </p:nvSpPr>
        <p:spPr>
          <a:xfrm>
            <a:off x="1144178" y="136524"/>
            <a:ext cx="10812469" cy="5909310"/>
          </a:xfrm>
          <a:prstGeom prst="rect">
            <a:avLst/>
          </a:prstGeom>
          <a:noFill/>
        </p:spPr>
        <p:txBody>
          <a:bodyPr wrap="square" rtlCol="0">
            <a:spAutoFit/>
          </a:bodyPr>
          <a:lstStyle/>
          <a:p>
            <a:endParaRPr lang="en-GB" dirty="0"/>
          </a:p>
          <a:p>
            <a:endParaRPr lang="en-GB" dirty="0"/>
          </a:p>
          <a:p>
            <a:endParaRPr lang="en-GB" dirty="0"/>
          </a:p>
          <a:p>
            <a:r>
              <a:rPr lang="en-GB" dirty="0"/>
              <a:t>Department for Education(DFE) (2023) </a:t>
            </a:r>
            <a:r>
              <a:rPr lang="en-GB" i="1" dirty="0"/>
              <a:t>Development Matters </a:t>
            </a:r>
            <a:r>
              <a:rPr lang="en-GB" dirty="0"/>
              <a:t>London Available at: </a:t>
            </a:r>
            <a:r>
              <a:rPr lang="en-GB" dirty="0">
                <a:hlinkClick r:id="rId2"/>
              </a:rPr>
              <a:t>https://www.gov.uk/government/publictions/development-matters--2</a:t>
            </a:r>
            <a:r>
              <a:rPr lang="en-GB" dirty="0"/>
              <a:t> (Accessed: 10 July 2026).</a:t>
            </a:r>
          </a:p>
          <a:p>
            <a:endParaRPr lang="en-GB" dirty="0"/>
          </a:p>
          <a:p>
            <a:r>
              <a:rPr lang="en-GB" dirty="0"/>
              <a:t>Department for Education (DFE) (2025) </a:t>
            </a:r>
            <a:r>
              <a:rPr lang="en-GB" i="1" dirty="0"/>
              <a:t>Early Years Foundation Stage (EYFS)Statutory Framework</a:t>
            </a:r>
            <a:r>
              <a:rPr lang="en-GB" dirty="0"/>
              <a:t>. Available at: </a:t>
            </a:r>
            <a:r>
              <a:rPr lang="en-GB" dirty="0">
                <a:hlinkClick r:id="rId3"/>
              </a:rPr>
              <a:t>https://www.gov.uk/government/publications/early-years-foundation-stage-framework --2</a:t>
            </a:r>
            <a:r>
              <a:rPr lang="en-GB" dirty="0"/>
              <a:t> (Accessed: 11 July 2026).</a:t>
            </a:r>
          </a:p>
          <a:p>
            <a:endParaRPr lang="en-GB" dirty="0"/>
          </a:p>
          <a:p>
            <a:r>
              <a:rPr lang="en-GB" dirty="0"/>
              <a:t>NHS (2025</a:t>
            </a:r>
            <a:r>
              <a:rPr lang="en-GB" i="1" dirty="0"/>
              <a:t>) Early Learning and Development-Best start in Life</a:t>
            </a:r>
            <a:r>
              <a:rPr lang="en-GB" dirty="0"/>
              <a:t>. Available at: </a:t>
            </a:r>
            <a:r>
              <a:rPr lang="en-GB" dirty="0">
                <a:hlinkClick r:id="rId4"/>
              </a:rPr>
              <a:t>https://www.nhs.uk/best-start-in-life/early-learning-development</a:t>
            </a:r>
            <a:r>
              <a:rPr lang="en-GB" dirty="0"/>
              <a:t> (Accessed: 10 July 2026).</a:t>
            </a:r>
          </a:p>
          <a:p>
            <a:endParaRPr lang="en-GB" dirty="0"/>
          </a:p>
          <a:p>
            <a:r>
              <a:rPr lang="en-GB" dirty="0"/>
              <a:t>Kalkowski, K. (2025) “Neuropsychology of cognitive processes and executive functions in the light of Piaget’s theory,” </a:t>
            </a:r>
            <a:r>
              <a:rPr lang="en-GB" i="1" dirty="0" err="1"/>
              <a:t>Neuropsychiatria</a:t>
            </a:r>
            <a:r>
              <a:rPr lang="en-GB" i="1" dirty="0"/>
              <a:t> </a:t>
            </a:r>
            <a:r>
              <a:rPr lang="en-GB" i="1" dirty="0" err="1"/>
              <a:t>i</a:t>
            </a:r>
            <a:r>
              <a:rPr lang="en-GB" i="1" dirty="0"/>
              <a:t> </a:t>
            </a:r>
            <a:r>
              <a:rPr lang="en-GB" i="1" dirty="0" err="1"/>
              <a:t>neuropsychologia</a:t>
            </a:r>
            <a:r>
              <a:rPr lang="en-GB" dirty="0"/>
              <a:t>, 20(1–2), pp. 69–76. Available at: </a:t>
            </a:r>
            <a:r>
              <a:rPr lang="en-GB" dirty="0">
                <a:hlinkClick r:id="rId5"/>
              </a:rPr>
              <a:t>https://doi.org/10.5114/nan.2025.150004</a:t>
            </a:r>
            <a:r>
              <a:rPr lang="en-GB" dirty="0"/>
              <a:t>.</a:t>
            </a:r>
          </a:p>
          <a:p>
            <a:endParaRPr lang="en-GB" dirty="0"/>
          </a:p>
          <a:p>
            <a:r>
              <a:rPr lang="en-GB" dirty="0">
                <a:hlinkClick r:id="rId6"/>
              </a:rPr>
              <a:t>Play Archives | Little Acorns Nursery School</a:t>
            </a:r>
            <a:r>
              <a:rPr lang="en-GB" dirty="0"/>
              <a:t> image1 </a:t>
            </a:r>
            <a:r>
              <a:rPr lang="en-GB" dirty="0">
                <a:hlinkClick r:id="rId7"/>
              </a:rPr>
              <a:t>https://www.littlecornsnursery.school/category/activities-for-children/play/</a:t>
            </a:r>
            <a:endParaRPr lang="en-GB" dirty="0"/>
          </a:p>
          <a:p>
            <a:endParaRPr lang="en-GB" dirty="0"/>
          </a:p>
          <a:p>
            <a:endParaRPr lang="en-GB" dirty="0"/>
          </a:p>
        </p:txBody>
      </p:sp>
    </p:spTree>
    <p:extLst>
      <p:ext uri="{BB962C8B-B14F-4D97-AF65-F5344CB8AC3E}">
        <p14:creationId xmlns:p14="http://schemas.microsoft.com/office/powerpoint/2010/main" val="708254600"/>
      </p:ext>
    </p:extLst>
  </p:cSld>
  <p:clrMapOvr>
    <a:masterClrMapping/>
  </p:clrMapOvr>
</p:sld>
</file>

<file path=ppt/theme/theme1.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10651</TotalTime>
  <Words>992</Words>
  <Application>Microsoft Office PowerPoint</Application>
  <PresentationFormat>Widescreen</PresentationFormat>
  <Paragraphs>139</Paragraphs>
  <Slides>12</Slides>
  <Notes>1</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BrushVTI</vt:lpstr>
      <vt:lpstr>20140311PresentationUWTSDTemplate</vt:lpstr>
      <vt:lpstr>PowerPoint Presentation</vt:lpstr>
      <vt:lpstr>PowerPoint Presentation</vt:lpstr>
      <vt:lpstr>PowerPoint Presentation</vt:lpstr>
      <vt:lpstr>Piaget’s Cognitive Development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Elsie Grubat (2508285)</cp:lastModifiedBy>
  <cp:revision>108</cp:revision>
  <dcterms:created xsi:type="dcterms:W3CDTF">2025-06-09T16:43:11Z</dcterms:created>
  <dcterms:modified xsi:type="dcterms:W3CDTF">2026-07-18T10:41:59Z</dcterms:modified>
</cp:coreProperties>
</file>