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73" r:id="rId3"/>
    <p:sldId id="259" r:id="rId4"/>
    <p:sldId id="284" r:id="rId5"/>
    <p:sldId id="278" r:id="rId6"/>
    <p:sldId id="283" r:id="rId7"/>
    <p:sldId id="261" r:id="rId8"/>
    <p:sldId id="262" r:id="rId9"/>
    <p:sldId id="263" r:id="rId10"/>
    <p:sldId id="264" r:id="rId11"/>
    <p:sldId id="279" r:id="rId12"/>
    <p:sldId id="266" r:id="rId13"/>
    <p:sldId id="282" r:id="rId14"/>
    <p:sldId id="281"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3E35"/>
    <a:srgbClr val="D1D8B7"/>
    <a:srgbClr val="A09D79"/>
    <a:srgbClr val="AD5C4D"/>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p:scale>
          <a:sx n="45" d="100"/>
          <a:sy n="45" d="100"/>
        </p:scale>
        <p:origin x="1025" y="134"/>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r>
              <a:rPr lang="en-GB"/>
              <a:t>2025</a:t>
            </a:r>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r>
              <a:rPr lang="en-GB"/>
              <a:t>Component 1- Individual Presentation </a:t>
            </a:r>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r>
              <a:rPr lang="en-GB" noProof="0"/>
              <a:t>2025</a:t>
            </a:r>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r>
              <a:rPr lang="en-GB" noProof="0"/>
              <a:t>Component 1- Individual Presentation </a:t>
            </a:r>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hf hdr="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
        <p:nvSpPr>
          <p:cNvPr id="5" name="Date Placeholder 4">
            <a:extLst>
              <a:ext uri="{FF2B5EF4-FFF2-40B4-BE49-F238E27FC236}">
                <a16:creationId xmlns:a16="http://schemas.microsoft.com/office/drawing/2014/main" id="{FA1FE082-A2AC-AC16-7F6F-5F03D8EBC1F6}"/>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AC33351E-119D-617B-6442-C386569EC8AA}"/>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
        <p:nvSpPr>
          <p:cNvPr id="5" name="Date Placeholder 4">
            <a:extLst>
              <a:ext uri="{FF2B5EF4-FFF2-40B4-BE49-F238E27FC236}">
                <a16:creationId xmlns:a16="http://schemas.microsoft.com/office/drawing/2014/main" id="{6D4B76B8-00BA-7D4A-5F21-889C866612BB}"/>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E594D008-4F6F-E6C8-CBA2-27E89041044D}"/>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
        <p:nvSpPr>
          <p:cNvPr id="5" name="Date Placeholder 4">
            <a:extLst>
              <a:ext uri="{FF2B5EF4-FFF2-40B4-BE49-F238E27FC236}">
                <a16:creationId xmlns:a16="http://schemas.microsoft.com/office/drawing/2014/main" id="{391474B1-139E-774D-23CE-95D2F6053D93}"/>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4F4020E5-A9CB-C443-9C0B-C99DFBCE1F83}"/>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
        <p:nvSpPr>
          <p:cNvPr id="5" name="Date Placeholder 4">
            <a:extLst>
              <a:ext uri="{FF2B5EF4-FFF2-40B4-BE49-F238E27FC236}">
                <a16:creationId xmlns:a16="http://schemas.microsoft.com/office/drawing/2014/main" id="{54932EE4-320C-43C8-49D0-C81921209C08}"/>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E71CD1C8-7B79-8958-DB7B-AB74DFD23725}"/>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
        <p:nvSpPr>
          <p:cNvPr id="5" name="Date Placeholder 4">
            <a:extLst>
              <a:ext uri="{FF2B5EF4-FFF2-40B4-BE49-F238E27FC236}">
                <a16:creationId xmlns:a16="http://schemas.microsoft.com/office/drawing/2014/main" id="{B1396E98-E9A6-971D-B130-58DF6955FE3C}"/>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1CCD5BA4-9B1B-DE07-F62A-C487BDBB661A}"/>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
        <p:nvSpPr>
          <p:cNvPr id="5" name="Date Placeholder 4">
            <a:extLst>
              <a:ext uri="{FF2B5EF4-FFF2-40B4-BE49-F238E27FC236}">
                <a16:creationId xmlns:a16="http://schemas.microsoft.com/office/drawing/2014/main" id="{CF4E2632-D501-5A8D-591A-3C48D9D4ADC5}"/>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34F1A1B5-6477-E4E6-2962-C1D87294224B}"/>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81127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
        <p:nvSpPr>
          <p:cNvPr id="5" name="Date Placeholder 4">
            <a:extLst>
              <a:ext uri="{FF2B5EF4-FFF2-40B4-BE49-F238E27FC236}">
                <a16:creationId xmlns:a16="http://schemas.microsoft.com/office/drawing/2014/main" id="{ECE1A7FF-AB35-B920-F134-1285BA86E8DE}"/>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6D0282C2-04FB-18DC-D814-3C4B1168A601}"/>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
        <p:nvSpPr>
          <p:cNvPr id="5" name="Date Placeholder 4">
            <a:extLst>
              <a:ext uri="{FF2B5EF4-FFF2-40B4-BE49-F238E27FC236}">
                <a16:creationId xmlns:a16="http://schemas.microsoft.com/office/drawing/2014/main" id="{B20E3266-AC38-9565-9C80-3F7AEB36A843}"/>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AC4B7251-54F2-A6D4-9688-451E1C4080F9}"/>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362900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
        <p:nvSpPr>
          <p:cNvPr id="5" name="Date Placeholder 4">
            <a:extLst>
              <a:ext uri="{FF2B5EF4-FFF2-40B4-BE49-F238E27FC236}">
                <a16:creationId xmlns:a16="http://schemas.microsoft.com/office/drawing/2014/main" id="{31BD3C2C-4330-0372-54EA-9C3CF32AF9AE}"/>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43361B2C-A299-B0C9-5B65-416C530FC9BB}"/>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3023033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dirty="0"/>
          </a:p>
        </p:txBody>
      </p:sp>
      <p:sp>
        <p:nvSpPr>
          <p:cNvPr id="5" name="Date Placeholder 4">
            <a:extLst>
              <a:ext uri="{FF2B5EF4-FFF2-40B4-BE49-F238E27FC236}">
                <a16:creationId xmlns:a16="http://schemas.microsoft.com/office/drawing/2014/main" id="{64029407-DBA1-BB2C-820C-4423C5CE2720}"/>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33C4E994-4FA8-EE02-3BE3-2045C5D1F8AD}"/>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140274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
        <p:nvSpPr>
          <p:cNvPr id="5" name="Date Placeholder 4">
            <a:extLst>
              <a:ext uri="{FF2B5EF4-FFF2-40B4-BE49-F238E27FC236}">
                <a16:creationId xmlns:a16="http://schemas.microsoft.com/office/drawing/2014/main" id="{0399B6B5-AA27-A2D3-4334-6974BAA2D8C1}"/>
              </a:ext>
            </a:extLst>
          </p:cNvPr>
          <p:cNvSpPr>
            <a:spLocks noGrp="1"/>
          </p:cNvSpPr>
          <p:nvPr>
            <p:ph type="dt" idx="1"/>
          </p:nvPr>
        </p:nvSpPr>
        <p:spPr/>
        <p:txBody>
          <a:bodyPr/>
          <a:lstStyle/>
          <a:p>
            <a:pPr rtl="0"/>
            <a:r>
              <a:rPr lang="en-GB" noProof="0"/>
              <a:t>2025</a:t>
            </a:r>
            <a:endParaRPr lang="en-GB" noProof="0" dirty="0"/>
          </a:p>
        </p:txBody>
      </p:sp>
      <p:sp>
        <p:nvSpPr>
          <p:cNvPr id="6" name="Footer Placeholder 5">
            <a:extLst>
              <a:ext uri="{FF2B5EF4-FFF2-40B4-BE49-F238E27FC236}">
                <a16:creationId xmlns:a16="http://schemas.microsoft.com/office/drawing/2014/main" id="{D336A00A-983B-D2A9-32F1-0362317674D1}"/>
              </a:ext>
            </a:extLst>
          </p:cNvPr>
          <p:cNvSpPr>
            <a:spLocks noGrp="1"/>
          </p:cNvSpPr>
          <p:nvPr>
            <p:ph type="ftr" sz="quarter" idx="4"/>
          </p:nvPr>
        </p:nvSpPr>
        <p:spPr/>
        <p:txBody>
          <a:bodyPr/>
          <a:lstStyle/>
          <a:p>
            <a:pPr rtl="0"/>
            <a:r>
              <a:rPr lang="en-GB" noProof="0"/>
              <a:t>Component 1- Individual Presentation </a:t>
            </a:r>
            <a:endParaRPr lang="en-GB" noProof="0" dirty="0"/>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hyperlink" Target="https://creativecommons.org/licenses/by-nc-nd/3.0/" TargetMode="External"/><Relationship Id="rId4" Type="http://schemas.openxmlformats.org/officeDocument/2006/relationships/hyperlink" Target="https://ginas-big-adventure.blogspot.com/2013/1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r3-vlebooks-com.ezproxy.uwtsd.ac.uk/EpubReader?ean=1780749483692" TargetMode="External"/><Relationship Id="rId3" Type="http://schemas.openxmlformats.org/officeDocument/2006/relationships/hyperlink" Target="https://www.busybeeschildcare.co.uk/our-story" TargetMode="External"/><Relationship Id="rId7" Type="http://schemas.openxmlformats.org/officeDocument/2006/relationships/hyperlink" Target="https://uk.indeed.com/cmp/Busy-Bees-Nurseries-1/interviews" TargetMode="External"/><Relationship Id="rId2" Type="http://schemas.openxmlformats.org/officeDocument/2006/relationships/hyperlink" Target="https://careers.busybeeschildcare.co.uk/jobs/20823?lang=en-us" TargetMode="External"/><Relationship Id="rId1" Type="http://schemas.openxmlformats.org/officeDocument/2006/relationships/slideLayout" Target="../slideLayouts/slideLayout1.xml"/><Relationship Id="rId6" Type="http://schemas.openxmlformats.org/officeDocument/2006/relationships/hyperlink" Target="https://uk.indeed.com/career-advice/interviewing/types-of-interview" TargetMode="External"/><Relationship Id="rId5" Type="http://schemas.openxmlformats.org/officeDocument/2006/relationships/hyperlink" Target="https://mybrightwheel.com/blog/hr-strategies-for-early-educators" TargetMode="External"/><Relationship Id="rId4" Type="http://schemas.openxmlformats.org/officeDocument/2006/relationships/hyperlink" Target="https://www.busybeeschildcare.co.uk/expanding-our-portfolio"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753816" y="2079857"/>
            <a:ext cx="9144000" cy="1067846"/>
          </a:xfrm>
        </p:spPr>
        <p:txBody>
          <a:bodyPr rtlCol="0"/>
          <a:lstStyle>
            <a:defPPr>
              <a:defRPr lang="en-GB"/>
            </a:defPPr>
          </a:lstStyle>
          <a:p>
            <a:r>
              <a:rPr lang="en-GB" sz="3600" dirty="0"/>
              <a:t>BA (Hons) Leadership and Management Skills for the Workplace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2868295" y="3455866"/>
            <a:ext cx="7586546" cy="691182"/>
          </a:xfrm>
        </p:spPr>
        <p:txBody>
          <a:bodyPr rtlCol="0">
            <a:normAutofit/>
          </a:bodyPr>
          <a:lstStyle>
            <a:defPPr>
              <a:defRPr lang="en-GB"/>
            </a:defPPr>
          </a:lstStyle>
          <a:p>
            <a:r>
              <a:rPr lang="en-GB" sz="2800" dirty="0">
                <a:solidFill>
                  <a:schemeClr val="tx1">
                    <a:lumMod val="60000"/>
                    <a:lumOff val="40000"/>
                  </a:schemeClr>
                </a:solidFill>
              </a:rPr>
              <a:t>Component 1- Individual Presentation </a:t>
            </a:r>
          </a:p>
        </p:txBody>
      </p:sp>
      <p:pic>
        <p:nvPicPr>
          <p:cNvPr id="5" name="Picture 4" descr="A logo with text on it&#10;&#10;Description automatically generated">
            <a:extLst>
              <a:ext uri="{FF2B5EF4-FFF2-40B4-BE49-F238E27FC236}">
                <a16:creationId xmlns:a16="http://schemas.microsoft.com/office/drawing/2014/main" id="{1E5DD80F-A834-65E3-BD10-46B4306CF3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9056"/>
            <a:ext cx="2868295" cy="1589405"/>
          </a:xfrm>
          <a:prstGeom prst="rect">
            <a:avLst/>
          </a:prstGeom>
          <a:noFill/>
          <a:ln>
            <a:noFill/>
          </a:ln>
        </p:spPr>
      </p:pic>
      <p:sp>
        <p:nvSpPr>
          <p:cNvPr id="7" name="TextBox 6">
            <a:extLst>
              <a:ext uri="{FF2B5EF4-FFF2-40B4-BE49-F238E27FC236}">
                <a16:creationId xmlns:a16="http://schemas.microsoft.com/office/drawing/2014/main" id="{64643D87-871B-28BC-688B-E9F6C52B025B}"/>
              </a:ext>
            </a:extLst>
          </p:cNvPr>
          <p:cNvSpPr txBox="1"/>
          <p:nvPr/>
        </p:nvSpPr>
        <p:spPr>
          <a:xfrm>
            <a:off x="1860" y="4989134"/>
            <a:ext cx="6094140" cy="1754326"/>
          </a:xfrm>
          <a:prstGeom prst="rect">
            <a:avLst/>
          </a:prstGeom>
          <a:noFill/>
        </p:spPr>
        <p:txBody>
          <a:bodyPr wrap="square">
            <a:spAutoFit/>
          </a:bodyPr>
          <a:lstStyle/>
          <a:p>
            <a:r>
              <a:rPr lang="en-US" b="1" i="1" dirty="0"/>
              <a:t>   Name: Sara Watson</a:t>
            </a:r>
            <a:r>
              <a:rPr lang="en-GB" dirty="0"/>
              <a:t> </a:t>
            </a:r>
          </a:p>
          <a:p>
            <a:r>
              <a:rPr lang="en-US" b="1" i="1" dirty="0"/>
              <a:t>   Student Number:2331412</a:t>
            </a:r>
            <a:r>
              <a:rPr lang="en-GB" dirty="0"/>
              <a:t> </a:t>
            </a:r>
          </a:p>
          <a:p>
            <a:r>
              <a:rPr lang="en-US" b="1" i="1" dirty="0"/>
              <a:t>   Module Code: LCLM 5002_LON</a:t>
            </a:r>
            <a:endParaRPr lang="en-GB" dirty="0"/>
          </a:p>
          <a:p>
            <a:r>
              <a:rPr lang="en-US" b="1" i="1" dirty="0"/>
              <a:t>   Module: Developing, Managing Individuals and Teams </a:t>
            </a:r>
            <a:r>
              <a:rPr lang="en-GB" dirty="0"/>
              <a:t> </a:t>
            </a:r>
          </a:p>
          <a:p>
            <a:r>
              <a:rPr lang="en-US" b="1" i="1" dirty="0"/>
              <a:t>   Lecturer’s Name: </a:t>
            </a:r>
            <a:r>
              <a:rPr lang="en-GB" b="1" i="1" dirty="0"/>
              <a:t>Nishi Ramsurrun &amp; Doreen Nyaa </a:t>
            </a:r>
            <a:r>
              <a:rPr lang="en-GB" b="1" i="1" dirty="0" err="1"/>
              <a:t>Amundam</a:t>
            </a:r>
            <a:r>
              <a:rPr lang="en-GB" b="1" i="1" dirty="0"/>
              <a:t> </a:t>
            </a:r>
            <a:r>
              <a:rPr lang="en-US" sz="1800" b="1" i="1" kern="100" dirty="0">
                <a:solidFill>
                  <a:srgbClr val="156082"/>
                </a:solidFill>
                <a:effectLst/>
                <a:latin typeface="Aptos" panose="020B0004020202020204" pitchFamily="34" charset="0"/>
                <a:ea typeface="Aptos" panose="020B0004020202020204" pitchFamily="34" charset="0"/>
                <a:cs typeface="Times New Roman" panose="02020603050405020304" pitchFamily="18" charset="0"/>
              </a:rPr>
              <a:t> </a:t>
            </a:r>
          </a:p>
          <a:p>
            <a:r>
              <a:rPr lang="en-US" b="1" kern="100" dirty="0">
                <a:solidFill>
                  <a:srgbClr val="156082"/>
                </a:solidFill>
                <a:ea typeface="Aptos" panose="020B0004020202020204" pitchFamily="34" charset="0"/>
                <a:cs typeface="Times New Roman" panose="02020603050405020304" pitchFamily="18" charset="0"/>
              </a:rPr>
              <a:t>   </a:t>
            </a:r>
            <a:r>
              <a:rPr lang="en-GB" b="1" dirty="0"/>
              <a:t>Internal Verifier</a:t>
            </a:r>
            <a:r>
              <a:rPr lang="en-GB" b="1" i="1" dirty="0"/>
              <a:t>: Samuel Ofori &amp; Md Kalam </a:t>
            </a:r>
            <a:endParaRPr lang="en-GB" b="1" i="1"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704384" y="2788521"/>
            <a:ext cx="6229530" cy="1627362"/>
          </a:xfrm>
        </p:spPr>
        <p:txBody>
          <a:bodyPr rtlCol="0"/>
          <a:lstStyle>
            <a:defPPr>
              <a:defRPr lang="en-GB"/>
            </a:defPPr>
          </a:lstStyle>
          <a:p>
            <a:pPr rtl="0"/>
            <a:r>
              <a:rPr lang="en-GB" dirty="0"/>
              <a:t>Table of </a:t>
            </a:r>
            <a:br>
              <a:rPr lang="en-GB" dirty="0"/>
            </a:br>
            <a:r>
              <a:rPr lang="en-GB" dirty="0"/>
              <a:t>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1886143561"/>
              </p:ext>
            </p:extLst>
          </p:nvPr>
        </p:nvGraphicFramePr>
        <p:xfrm>
          <a:off x="8516978" y="3200400"/>
          <a:ext cx="3696166" cy="3657600"/>
        </p:xfrm>
        <a:graphic>
          <a:graphicData uri="http://schemas.openxmlformats.org/drawingml/2006/table">
            <a:tbl>
              <a:tblPr firstRow="1" bandRow="1"/>
              <a:tblGrid>
                <a:gridCol w="3696166">
                  <a:extLst>
                    <a:ext uri="{9D8B030D-6E8A-4147-A177-3AD203B41FA5}">
                      <a16:colId xmlns:a16="http://schemas.microsoft.com/office/drawing/2014/main" val="1563570424"/>
                    </a:ext>
                  </a:extLst>
                </a:gridCol>
              </a:tblGrid>
              <a:tr h="70624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Group Interview</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1800" dirty="0">
                          <a:latin typeface="+mj-lt"/>
                        </a:rPr>
                        <a:t>9</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70624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Questioning Techniques</a:t>
                      </a:r>
                    </a:p>
                    <a:p>
                      <a:pPr marL="0" algn="r" defTabSz="914400" rtl="0" eaLnBrk="1" latinLnBrk="0" hangingPunct="1"/>
                      <a:r>
                        <a:rPr lang="en-GB" sz="1800" kern="1200" dirty="0">
                          <a:solidFill>
                            <a:schemeClr val="tx1"/>
                          </a:solidFill>
                          <a:latin typeface="+mj-lt"/>
                          <a:ea typeface="+mn-ea"/>
                          <a:cs typeface="+mn-cs"/>
                        </a:rPr>
                        <a:t>10</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70624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t> Interview Comparison</a:t>
                      </a:r>
                      <a:r>
                        <a:rPr lang="en-GB" sz="2400" dirty="0">
                          <a:latin typeface="+mn-lt"/>
                          <a:cs typeface="Gill Sans Light" panose="020B0302020104020203" pitchFamily="34" charset="-79"/>
                        </a:rPr>
                        <a:t> </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1800" kern="1200" dirty="0">
                          <a:solidFill>
                            <a:schemeClr val="tx1"/>
                          </a:solidFill>
                          <a:latin typeface="+mj-lt"/>
                          <a:ea typeface="+mn-ea"/>
                          <a:cs typeface="+mn-cs"/>
                        </a:rPr>
                        <a:t>11</a:t>
                      </a:r>
                      <a:endParaRPr lang="en-GB" sz="2400" dirty="0">
                        <a:latin typeface="+mn-lt"/>
                        <a:cs typeface="Gill Sans Light" panose="020B0302020104020203" pitchFamily="34" charset="-79"/>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70624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t>Conclusion</a:t>
                      </a:r>
                    </a:p>
                    <a:p>
                      <a:pPr marL="0" algn="r" defTabSz="914400" rtl="0" eaLnBrk="1" latinLnBrk="0" hangingPunct="1"/>
                      <a:r>
                        <a:rPr lang="en-GB" sz="1800" kern="1200" dirty="0">
                          <a:solidFill>
                            <a:schemeClr val="tx1"/>
                          </a:solidFill>
                          <a:latin typeface="+mj-lt"/>
                          <a:ea typeface="+mn-ea"/>
                          <a:cs typeface="+mn-cs"/>
                        </a:rPr>
                        <a:t>12</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70624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t>References </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1800" kern="1200" dirty="0">
                          <a:solidFill>
                            <a:schemeClr val="tx1"/>
                          </a:solidFill>
                          <a:latin typeface="+mj-lt"/>
                          <a:ea typeface="+mn-ea"/>
                          <a:cs typeface="+mn-cs"/>
                        </a:rPr>
                        <a:t>13</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graphicFrame>
        <p:nvGraphicFramePr>
          <p:cNvPr id="12" name="Table 4">
            <a:extLst>
              <a:ext uri="{FF2B5EF4-FFF2-40B4-BE49-F238E27FC236}">
                <a16:creationId xmlns:a16="http://schemas.microsoft.com/office/drawing/2014/main" id="{4D490C01-51A2-B25D-C35C-B7BE3D88760C}"/>
              </a:ext>
            </a:extLst>
          </p:cNvPr>
          <p:cNvGraphicFramePr>
            <a:graphicFrameLocks/>
          </p:cNvGraphicFramePr>
          <p:nvPr>
            <p:extLst>
              <p:ext uri="{D42A27DB-BD31-4B8C-83A1-F6EECF244321}">
                <p14:modId xmlns:p14="http://schemas.microsoft.com/office/powerpoint/2010/main" val="1384487649"/>
              </p:ext>
            </p:extLst>
          </p:nvPr>
        </p:nvGraphicFramePr>
        <p:xfrm>
          <a:off x="8505828" y="178419"/>
          <a:ext cx="3675022" cy="3735659"/>
        </p:xfrm>
        <a:graphic>
          <a:graphicData uri="http://schemas.openxmlformats.org/drawingml/2006/table">
            <a:tbl>
              <a:tblPr firstRow="1" bandRow="1"/>
              <a:tblGrid>
                <a:gridCol w="3675022">
                  <a:extLst>
                    <a:ext uri="{9D8B030D-6E8A-4147-A177-3AD203B41FA5}">
                      <a16:colId xmlns:a16="http://schemas.microsoft.com/office/drawing/2014/main" val="1563570424"/>
                    </a:ext>
                  </a:extLst>
                </a:gridCol>
              </a:tblGrid>
              <a:tr h="828733">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Introduction</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1800" dirty="0">
                          <a:latin typeface="+mn-lt"/>
                          <a:cs typeface="Gill Sans Light" panose="020B0302020104020203" pitchFamily="34" charset="-79"/>
                        </a:rPr>
                        <a:t>3</a:t>
                      </a:r>
                      <a:r>
                        <a:rPr lang="en-GB" sz="2400" dirty="0">
                          <a:latin typeface="+mn-lt"/>
                          <a:cs typeface="Gill Sans Light" panose="020B0302020104020203" pitchFamily="34" charset="-79"/>
                        </a:rPr>
                        <a:t>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73665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Recruitment process </a:t>
                      </a:r>
                    </a:p>
                    <a:p>
                      <a:pPr marL="0" algn="r" defTabSz="914400" rtl="0" eaLnBrk="1" latinLnBrk="0" hangingPunct="1"/>
                      <a:r>
                        <a:rPr lang="en-GB" sz="1800" kern="1200" dirty="0">
                          <a:solidFill>
                            <a:schemeClr val="tx1"/>
                          </a:solidFill>
                          <a:latin typeface="+mj-lt"/>
                          <a:ea typeface="+mn-ea"/>
                          <a:cs typeface="+mn-cs"/>
                        </a:rPr>
                        <a:t>4, 5, 6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73665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Telephone Interview</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1800" kern="1200" dirty="0">
                          <a:solidFill>
                            <a:schemeClr val="tx1"/>
                          </a:solidFill>
                          <a:latin typeface="+mj-lt"/>
                          <a:ea typeface="+mn-ea"/>
                          <a:cs typeface="+mn-cs"/>
                        </a:rPr>
                        <a:t>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73665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Face-to-face Interview</a:t>
                      </a:r>
                    </a:p>
                    <a:p>
                      <a:pPr marL="0" algn="r" defTabSz="914400" rtl="0" eaLnBrk="1" latinLnBrk="0" hangingPunct="1"/>
                      <a:r>
                        <a:rPr lang="en-GB" sz="1800" kern="1200" dirty="0">
                          <a:solidFill>
                            <a:schemeClr val="tx1"/>
                          </a:solidFill>
                          <a:latin typeface="+mj-lt"/>
                          <a:ea typeface="+mn-ea"/>
                          <a:cs typeface="+mn-cs"/>
                        </a:rPr>
                        <a:t>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696973">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Gill Sans Light" panose="020B0302020104020203" pitchFamily="34" charset="-79"/>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64C89AC3-3D7A-65BB-C3F4-2B1CB19E78D1}"/>
              </a:ext>
            </a:extLst>
          </p:cNvPr>
          <p:cNvSpPr>
            <a:spLocks noGrp="1"/>
          </p:cNvSpPr>
          <p:nvPr>
            <p:ph sz="half" idx="1"/>
          </p:nvPr>
        </p:nvSpPr>
        <p:spPr>
          <a:xfrm>
            <a:off x="838200" y="1825625"/>
            <a:ext cx="5181600" cy="4351338"/>
          </a:xfrm>
        </p:spPr>
        <p:txBody>
          <a:bodyPr rtlCol="0">
            <a:normAutofit/>
          </a:bodyPr>
          <a:lstStyle>
            <a:defPPr>
              <a:defRPr lang="en-GB"/>
            </a:defPPr>
          </a:lstStyle>
          <a:p>
            <a:pPr marL="285750" indent="-285750" rtl="0">
              <a:buFont typeface="Arial" panose="020B0604020202020204" pitchFamily="34" charset="0"/>
              <a:buChar char="•"/>
            </a:pPr>
            <a:r>
              <a:rPr lang="en-GB" dirty="0"/>
              <a:t>Busy Bees Day Nursery began 42 years ago (Busy Bees,2025)</a:t>
            </a:r>
          </a:p>
          <a:p>
            <a:pPr marL="285750" indent="-285750"/>
            <a:r>
              <a:rPr lang="en-GB" dirty="0"/>
              <a:t>Busy Bees 1st Nursery has established a secure and nurturing environment that feels like a home away from home.</a:t>
            </a:r>
          </a:p>
          <a:p>
            <a:pPr marL="285750" indent="-285750"/>
            <a:r>
              <a:rPr lang="en-GB" dirty="0"/>
              <a:t>Busy Bees stands as the foremost nursery in the country.</a:t>
            </a:r>
          </a:p>
          <a:p>
            <a:pPr marL="285750" indent="-285750"/>
            <a:r>
              <a:rPr lang="en-GB" dirty="0"/>
              <a:t>With 390 brilliant nurseries </a:t>
            </a:r>
          </a:p>
        </p:txBody>
      </p:sp>
      <p:pic>
        <p:nvPicPr>
          <p:cNvPr id="43" name="Picture Placeholder 42" descr="A black background with a bee and text&#10;&#10;AI-generated content may be incorrect.">
            <a:extLst>
              <a:ext uri="{FF2B5EF4-FFF2-40B4-BE49-F238E27FC236}">
                <a16:creationId xmlns:a16="http://schemas.microsoft.com/office/drawing/2014/main" id="{248A6B1F-DAF1-9F89-7DA7-E6FCED709789}"/>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72200" y="2699417"/>
            <a:ext cx="5181600" cy="2603753"/>
          </a:xfr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2025</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a:spcAft>
                <a:spcPts val="600"/>
              </a:spcAft>
            </a:pPr>
            <a:r>
              <a:rPr lang="en-GB" dirty="0">
                <a:solidFill>
                  <a:schemeClr val="tx1">
                    <a:lumMod val="60000"/>
                    <a:lumOff val="40000"/>
                  </a:schemeClr>
                </a:solidFill>
              </a:rPr>
              <a:t>Component 1- Individual Presentation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3</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a:t>Introduction</a:t>
            </a:r>
          </a:p>
        </p:txBody>
      </p:sp>
      <p:sp>
        <p:nvSpPr>
          <p:cNvPr id="44" name="TextBox 43">
            <a:extLst>
              <a:ext uri="{FF2B5EF4-FFF2-40B4-BE49-F238E27FC236}">
                <a16:creationId xmlns:a16="http://schemas.microsoft.com/office/drawing/2014/main" id="{CF61117E-881B-D430-3E91-35C971192C48}"/>
              </a:ext>
            </a:extLst>
          </p:cNvPr>
          <p:cNvSpPr txBox="1"/>
          <p:nvPr/>
        </p:nvSpPr>
        <p:spPr>
          <a:xfrm>
            <a:off x="8846382" y="5103115"/>
            <a:ext cx="25074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ginas-big-adventure.blogspot.com/2013/1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753C4-A31B-0D72-8B0F-C770C1782012}"/>
              </a:ext>
            </a:extLst>
          </p:cNvPr>
          <p:cNvSpPr>
            <a:spLocks noGrp="1"/>
          </p:cNvSpPr>
          <p:nvPr>
            <p:ph type="title"/>
          </p:nvPr>
        </p:nvSpPr>
        <p:spPr>
          <a:xfrm>
            <a:off x="6898145" y="89953"/>
            <a:ext cx="4840641" cy="1773555"/>
          </a:xfrm>
        </p:spPr>
        <p:txBody>
          <a:bodyPr/>
          <a:lstStyle/>
          <a:p>
            <a:r>
              <a:rPr lang="en-GB" dirty="0">
                <a:cs typeface="Gill Sans Light" panose="020B0302020104020203" pitchFamily="34" charset="-79"/>
              </a:rPr>
              <a:t>Recruitment Process</a:t>
            </a:r>
            <a:endParaRPr lang="en-GB" dirty="0"/>
          </a:p>
        </p:txBody>
      </p:sp>
      <p:sp>
        <p:nvSpPr>
          <p:cNvPr id="3" name="Text Placeholder 2">
            <a:extLst>
              <a:ext uri="{FF2B5EF4-FFF2-40B4-BE49-F238E27FC236}">
                <a16:creationId xmlns:a16="http://schemas.microsoft.com/office/drawing/2014/main" id="{972C0A81-AEDB-C70D-EFF4-9CC44AE7CA96}"/>
              </a:ext>
            </a:extLst>
          </p:cNvPr>
          <p:cNvSpPr>
            <a:spLocks noGrp="1"/>
          </p:cNvSpPr>
          <p:nvPr>
            <p:ph type="body" idx="1"/>
          </p:nvPr>
        </p:nvSpPr>
        <p:spPr>
          <a:xfrm>
            <a:off x="453215" y="0"/>
            <a:ext cx="4840641" cy="1611351"/>
          </a:xfrm>
        </p:spPr>
        <p:txBody>
          <a:bodyPr>
            <a:normAutofit fontScale="92500" lnSpcReduction="20000"/>
          </a:bodyPr>
          <a:lstStyle/>
          <a:p>
            <a:r>
              <a:rPr lang="en-GB" b="1" dirty="0">
                <a:solidFill>
                  <a:schemeClr val="tx1"/>
                </a:solidFill>
              </a:rPr>
              <a:t>In childcare, it is vital when selecting a nursery change manager to understand that the quality of care and education directly influences children's development and parents’ trust, and recruiting the right nursery manager is crucial. (indeed, 2025)</a:t>
            </a:r>
          </a:p>
        </p:txBody>
      </p:sp>
      <p:sp>
        <p:nvSpPr>
          <p:cNvPr id="6" name="TextBox 5">
            <a:extLst>
              <a:ext uri="{FF2B5EF4-FFF2-40B4-BE49-F238E27FC236}">
                <a16:creationId xmlns:a16="http://schemas.microsoft.com/office/drawing/2014/main" id="{9FD8A8B2-625F-B320-7FF2-042E368F950C}"/>
              </a:ext>
            </a:extLst>
          </p:cNvPr>
          <p:cNvSpPr txBox="1"/>
          <p:nvPr/>
        </p:nvSpPr>
        <p:spPr>
          <a:xfrm>
            <a:off x="256478" y="1863508"/>
            <a:ext cx="3980985" cy="677108"/>
          </a:xfrm>
          <a:prstGeom prst="rect">
            <a:avLst/>
          </a:prstGeom>
          <a:noFill/>
        </p:spPr>
        <p:txBody>
          <a:bodyPr wrap="square" rtlCol="0">
            <a:spAutoFit/>
          </a:bodyPr>
          <a:lstStyle/>
          <a:p>
            <a:pPr marL="342900" indent="-342900">
              <a:buFont typeface="Arial" panose="020B0604020202020204" pitchFamily="34" charset="0"/>
              <a:buChar char="•"/>
            </a:pPr>
            <a:r>
              <a:rPr lang="en-GB" sz="2000" dirty="0"/>
              <a:t>Advertising the Vacancy</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257C8A3C-8DA4-5274-5FD3-43DCF4707D77}"/>
              </a:ext>
            </a:extLst>
          </p:cNvPr>
          <p:cNvSpPr txBox="1"/>
          <p:nvPr/>
        </p:nvSpPr>
        <p:spPr>
          <a:xfrm>
            <a:off x="1667107" y="2592718"/>
            <a:ext cx="484064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Receiving &amp; Shortlisting Application </a:t>
            </a:r>
          </a:p>
        </p:txBody>
      </p:sp>
      <p:sp>
        <p:nvSpPr>
          <p:cNvPr id="8" name="TextBox 7">
            <a:extLst>
              <a:ext uri="{FF2B5EF4-FFF2-40B4-BE49-F238E27FC236}">
                <a16:creationId xmlns:a16="http://schemas.microsoft.com/office/drawing/2014/main" id="{77BB25BF-4F37-4636-DF15-8AABE5E31C35}"/>
              </a:ext>
            </a:extLst>
          </p:cNvPr>
          <p:cNvSpPr txBox="1"/>
          <p:nvPr/>
        </p:nvSpPr>
        <p:spPr>
          <a:xfrm>
            <a:off x="3606304" y="3396769"/>
            <a:ext cx="3058407"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Interview &amp; Assessment</a:t>
            </a:r>
          </a:p>
        </p:txBody>
      </p:sp>
      <p:sp>
        <p:nvSpPr>
          <p:cNvPr id="9" name="TextBox 8">
            <a:extLst>
              <a:ext uri="{FF2B5EF4-FFF2-40B4-BE49-F238E27FC236}">
                <a16:creationId xmlns:a16="http://schemas.microsoft.com/office/drawing/2014/main" id="{C63AE80A-1E0F-46FD-AA78-825DE51C4884}"/>
              </a:ext>
            </a:extLst>
          </p:cNvPr>
          <p:cNvSpPr txBox="1"/>
          <p:nvPr/>
        </p:nvSpPr>
        <p:spPr>
          <a:xfrm>
            <a:off x="5289396" y="4200821"/>
            <a:ext cx="3058407"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Selection &amp; Job Offer</a:t>
            </a:r>
          </a:p>
        </p:txBody>
      </p:sp>
      <p:sp>
        <p:nvSpPr>
          <p:cNvPr id="10" name="TextBox 9">
            <a:extLst>
              <a:ext uri="{FF2B5EF4-FFF2-40B4-BE49-F238E27FC236}">
                <a16:creationId xmlns:a16="http://schemas.microsoft.com/office/drawing/2014/main" id="{D0F01D55-99C2-65A6-FE18-E9EB2F4EBAAE}"/>
              </a:ext>
            </a:extLst>
          </p:cNvPr>
          <p:cNvSpPr txBox="1"/>
          <p:nvPr/>
        </p:nvSpPr>
        <p:spPr>
          <a:xfrm>
            <a:off x="6730758" y="4929179"/>
            <a:ext cx="4617600"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t>Pre-Employment Checks (DBS, References)</a:t>
            </a:r>
          </a:p>
        </p:txBody>
      </p:sp>
      <p:sp>
        <p:nvSpPr>
          <p:cNvPr id="11" name="TextBox 10">
            <a:extLst>
              <a:ext uri="{FF2B5EF4-FFF2-40B4-BE49-F238E27FC236}">
                <a16:creationId xmlns:a16="http://schemas.microsoft.com/office/drawing/2014/main" id="{7A9CDA90-9CA8-3492-5171-7A4E44852CEF}"/>
              </a:ext>
            </a:extLst>
          </p:cNvPr>
          <p:cNvSpPr txBox="1"/>
          <p:nvPr/>
        </p:nvSpPr>
        <p:spPr>
          <a:xfrm>
            <a:off x="8719854" y="5875505"/>
            <a:ext cx="3166946"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Induction &amp; Onboarding </a:t>
            </a:r>
          </a:p>
        </p:txBody>
      </p:sp>
    </p:spTree>
    <p:extLst>
      <p:ext uri="{BB962C8B-B14F-4D97-AF65-F5344CB8AC3E}">
        <p14:creationId xmlns:p14="http://schemas.microsoft.com/office/powerpoint/2010/main" val="3661213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6984113" y="223464"/>
            <a:ext cx="4840641" cy="2521430"/>
          </a:xfrm>
        </p:spPr>
        <p:txBody>
          <a:bodyPr rtlCol="0"/>
          <a:lstStyle>
            <a:defPPr>
              <a:defRPr lang="en-GB"/>
            </a:defPPr>
          </a:lstStyle>
          <a:p>
            <a:r>
              <a:rPr lang="en-GB" dirty="0">
                <a:cs typeface="Gill Sans Light" panose="020B0302020104020203" pitchFamily="34" charset="-79"/>
              </a:rPr>
              <a:t>Recruitment Process </a:t>
            </a:r>
            <a:br>
              <a:rPr lang="en-GB" dirty="0">
                <a:cs typeface="Gill Sans Light" panose="020B0302020104020203" pitchFamily="34" charset="-79"/>
              </a:rPr>
            </a:br>
            <a:endParaRPr lang="en-GB" dirty="0"/>
          </a:p>
        </p:txBody>
      </p:sp>
      <p:sp>
        <p:nvSpPr>
          <p:cNvPr id="4" name="TextBox 3">
            <a:extLst>
              <a:ext uri="{FF2B5EF4-FFF2-40B4-BE49-F238E27FC236}">
                <a16:creationId xmlns:a16="http://schemas.microsoft.com/office/drawing/2014/main" id="{42CEB98D-66D8-194B-27DE-E908ACA97E04}"/>
              </a:ext>
            </a:extLst>
          </p:cNvPr>
          <p:cNvSpPr txBox="1"/>
          <p:nvPr/>
        </p:nvSpPr>
        <p:spPr>
          <a:xfrm>
            <a:off x="472960" y="1484179"/>
            <a:ext cx="5449973" cy="5355312"/>
          </a:xfrm>
          <a:prstGeom prst="rect">
            <a:avLst/>
          </a:prstGeom>
          <a:noFill/>
        </p:spPr>
        <p:txBody>
          <a:bodyPr wrap="square" rtlCol="0">
            <a:spAutoFit/>
          </a:bodyPr>
          <a:lstStyle/>
          <a:p>
            <a:r>
              <a:rPr lang="en-GB" sz="2400" b="1" dirty="0">
                <a:solidFill>
                  <a:schemeClr val="bg2"/>
                </a:solidFill>
              </a:rPr>
              <a:t>Job Analysis  (Busy Bees, 2025)</a:t>
            </a:r>
          </a:p>
          <a:p>
            <a:pPr marL="342900" indent="-342900">
              <a:buFont typeface="Wingdings" panose="05000000000000000000" pitchFamily="2" charset="2"/>
              <a:buChar char="Ø"/>
            </a:pPr>
            <a:r>
              <a:rPr lang="en-GB" sz="2400" dirty="0">
                <a:solidFill>
                  <a:schemeClr val="bg2"/>
                </a:solidFill>
              </a:rPr>
              <a:t>Nursery Change Manager</a:t>
            </a:r>
          </a:p>
          <a:p>
            <a:endParaRPr lang="en-GB" sz="2400" b="1" dirty="0">
              <a:solidFill>
                <a:schemeClr val="bg2"/>
              </a:solidFill>
            </a:endParaRPr>
          </a:p>
          <a:p>
            <a:pPr marL="285750" indent="-285750">
              <a:buFont typeface="Arial" panose="020B0604020202020204" pitchFamily="34" charset="0"/>
              <a:buChar char="•"/>
            </a:pPr>
            <a:r>
              <a:rPr lang="en-GB" dirty="0">
                <a:solidFill>
                  <a:schemeClr val="bg2"/>
                </a:solidFill>
              </a:rPr>
              <a:t>Collecting and examining key information</a:t>
            </a:r>
          </a:p>
          <a:p>
            <a:r>
              <a:rPr lang="en-GB" dirty="0">
                <a:solidFill>
                  <a:schemeClr val="bg2"/>
                </a:solidFill>
              </a:rPr>
              <a:t>  </a:t>
            </a:r>
          </a:p>
          <a:p>
            <a:pPr marL="742950" lvl="1" indent="-285750">
              <a:buFont typeface="Wingdings" panose="05000000000000000000" pitchFamily="2" charset="2"/>
              <a:buChar char="Ø"/>
            </a:pPr>
            <a:r>
              <a:rPr lang="en-GB" b="1" dirty="0">
                <a:solidFill>
                  <a:schemeClr val="bg2"/>
                </a:solidFill>
              </a:rPr>
              <a:t>Duties</a:t>
            </a:r>
          </a:p>
          <a:p>
            <a:pPr marL="1200150" lvl="2" indent="-285750">
              <a:buFont typeface="Wingdings" panose="05000000000000000000" pitchFamily="2" charset="2"/>
              <a:buChar char="v"/>
            </a:pPr>
            <a:r>
              <a:rPr lang="en-GB" dirty="0">
                <a:solidFill>
                  <a:schemeClr val="bg2"/>
                </a:solidFill>
              </a:rPr>
              <a:t>Daily operations: Lead, motivate, and develop fellow practitioners</a:t>
            </a:r>
          </a:p>
          <a:p>
            <a:pPr marL="1200150" lvl="2" indent="-285750">
              <a:buFont typeface="Wingdings" panose="05000000000000000000" pitchFamily="2" charset="2"/>
              <a:buChar char="v"/>
            </a:pPr>
            <a:r>
              <a:rPr lang="en-GB" dirty="0">
                <a:solidFill>
                  <a:schemeClr val="bg2"/>
                </a:solidFill>
              </a:rPr>
              <a:t>Ensuring the nursery meets Ofsted’s regulations.</a:t>
            </a:r>
          </a:p>
          <a:p>
            <a:pPr marL="742950" lvl="1" indent="-285750">
              <a:buFont typeface="Wingdings" panose="05000000000000000000" pitchFamily="2" charset="2"/>
              <a:buChar char="Ø"/>
            </a:pPr>
            <a:r>
              <a:rPr lang="en-GB" b="1" dirty="0">
                <a:solidFill>
                  <a:schemeClr val="bg2"/>
                </a:solidFill>
              </a:rPr>
              <a:t>Responsibilities</a:t>
            </a:r>
          </a:p>
          <a:p>
            <a:pPr marL="1200150" lvl="2" indent="-285750">
              <a:buFont typeface="Wingdings" panose="05000000000000000000" pitchFamily="2" charset="2"/>
              <a:buChar char="v"/>
            </a:pPr>
            <a:r>
              <a:rPr lang="en-GB" dirty="0">
                <a:solidFill>
                  <a:schemeClr val="bg2"/>
                </a:solidFill>
              </a:rPr>
              <a:t>Staff supervision</a:t>
            </a:r>
          </a:p>
          <a:p>
            <a:pPr marL="1200150" lvl="2" indent="-285750">
              <a:buFont typeface="Wingdings" panose="05000000000000000000" pitchFamily="2" charset="2"/>
              <a:buChar char="v"/>
            </a:pPr>
            <a:r>
              <a:rPr lang="en-GB" dirty="0">
                <a:solidFill>
                  <a:schemeClr val="bg2"/>
                </a:solidFill>
              </a:rPr>
              <a:t>Health &amp; Safety compliance</a:t>
            </a:r>
          </a:p>
          <a:p>
            <a:pPr marL="1200150" lvl="2" indent="-285750">
              <a:buFont typeface="Wingdings" panose="05000000000000000000" pitchFamily="2" charset="2"/>
              <a:buChar char="v"/>
            </a:pPr>
            <a:r>
              <a:rPr lang="en-GB" dirty="0">
                <a:solidFill>
                  <a:schemeClr val="bg2"/>
                </a:solidFill>
              </a:rPr>
              <a:t>Education Implementation  </a:t>
            </a:r>
          </a:p>
          <a:p>
            <a:pPr marL="742950" lvl="1" indent="-285750">
              <a:buFont typeface="Wingdings" panose="05000000000000000000" pitchFamily="2" charset="2"/>
              <a:buChar char="Ø"/>
            </a:pPr>
            <a:r>
              <a:rPr lang="en-GB" b="1" dirty="0">
                <a:solidFill>
                  <a:schemeClr val="bg2"/>
                </a:solidFill>
              </a:rPr>
              <a:t>Skills</a:t>
            </a:r>
          </a:p>
          <a:p>
            <a:pPr marL="1200150" lvl="2" indent="-285750">
              <a:buFont typeface="Wingdings" panose="05000000000000000000" pitchFamily="2" charset="2"/>
              <a:buChar char="v"/>
            </a:pPr>
            <a:r>
              <a:rPr lang="en-GB" dirty="0">
                <a:solidFill>
                  <a:schemeClr val="bg2"/>
                </a:solidFill>
              </a:rPr>
              <a:t> Experience in managing a childcare setting</a:t>
            </a:r>
          </a:p>
          <a:p>
            <a:pPr marL="1200150" lvl="2" indent="-285750">
              <a:buFont typeface="Wingdings" panose="05000000000000000000" pitchFamily="2" charset="2"/>
              <a:buChar char="v"/>
            </a:pPr>
            <a:r>
              <a:rPr lang="en-GB" dirty="0">
                <a:solidFill>
                  <a:schemeClr val="bg2"/>
                </a:solidFill>
              </a:rPr>
              <a:t>Strong Leadership</a:t>
            </a:r>
          </a:p>
          <a:p>
            <a:pPr marL="1200150" lvl="2" indent="-285750">
              <a:buFont typeface="Wingdings" panose="05000000000000000000" pitchFamily="2" charset="2"/>
              <a:buChar char="v"/>
            </a:pPr>
            <a:r>
              <a:rPr lang="en-GB" dirty="0">
                <a:solidFill>
                  <a:schemeClr val="bg2"/>
                </a:solidFill>
              </a:rPr>
              <a:t>Hold a Level 3 Early Years Qualification </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E0DE-C768-81C8-A137-416272F28C9B}"/>
              </a:ext>
            </a:extLst>
          </p:cNvPr>
          <p:cNvSpPr>
            <a:spLocks noGrp="1"/>
          </p:cNvSpPr>
          <p:nvPr>
            <p:ph type="title"/>
          </p:nvPr>
        </p:nvSpPr>
        <p:spPr>
          <a:xfrm>
            <a:off x="6842388" y="232410"/>
            <a:ext cx="4840641" cy="1773555"/>
          </a:xfrm>
        </p:spPr>
        <p:txBody>
          <a:bodyPr/>
          <a:lstStyle/>
          <a:p>
            <a:r>
              <a:rPr lang="en-GB" dirty="0">
                <a:cs typeface="Gill Sans Light" panose="020B0302020104020203" pitchFamily="34" charset="-79"/>
              </a:rPr>
              <a:t>Recruitment Process</a:t>
            </a:r>
            <a:endParaRPr lang="en-GB" dirty="0"/>
          </a:p>
        </p:txBody>
      </p:sp>
      <p:sp>
        <p:nvSpPr>
          <p:cNvPr id="3" name="Text Placeholder 2">
            <a:extLst>
              <a:ext uri="{FF2B5EF4-FFF2-40B4-BE49-F238E27FC236}">
                <a16:creationId xmlns:a16="http://schemas.microsoft.com/office/drawing/2014/main" id="{CEBF6CE3-DD0E-6B69-B853-A3691857B863}"/>
              </a:ext>
            </a:extLst>
          </p:cNvPr>
          <p:cNvSpPr>
            <a:spLocks noGrp="1"/>
          </p:cNvSpPr>
          <p:nvPr>
            <p:ph type="body" idx="1"/>
          </p:nvPr>
        </p:nvSpPr>
        <p:spPr>
          <a:xfrm>
            <a:off x="909940" y="1830054"/>
            <a:ext cx="6093026" cy="5139458"/>
          </a:xfrm>
        </p:spPr>
        <p:txBody>
          <a:bodyPr>
            <a:normAutofit/>
          </a:bodyPr>
          <a:lstStyle/>
          <a:p>
            <a:r>
              <a:rPr lang="en-GB" dirty="0"/>
              <a:t>Job Description</a:t>
            </a:r>
          </a:p>
          <a:p>
            <a:pPr marL="342900" indent="-342900">
              <a:buFont typeface="Wingdings" panose="05000000000000000000" pitchFamily="2" charset="2"/>
              <a:buChar char="Ø"/>
            </a:pPr>
            <a:r>
              <a:rPr lang="en-GB" dirty="0"/>
              <a:t>Nursery Change Manager</a:t>
            </a:r>
          </a:p>
          <a:p>
            <a:pPr lvl="1"/>
            <a:endParaRPr lang="en-GB" b="1" dirty="0">
              <a:solidFill>
                <a:schemeClr val="bg2"/>
              </a:solidFill>
            </a:endParaRPr>
          </a:p>
          <a:p>
            <a:pPr lvl="1"/>
            <a:r>
              <a:rPr lang="en-GB" b="1" dirty="0">
                <a:solidFill>
                  <a:schemeClr val="bg2"/>
                </a:solidFill>
              </a:rPr>
              <a:t>The role’s purpose </a:t>
            </a:r>
          </a:p>
          <a:p>
            <a:pPr marL="800100" lvl="1" indent="-342900">
              <a:buFont typeface="Arial" panose="020B0604020202020204" pitchFamily="34" charset="0"/>
              <a:buChar char="•"/>
            </a:pPr>
            <a:r>
              <a:rPr lang="en-GB" dirty="0">
                <a:solidFill>
                  <a:schemeClr val="bg2"/>
                </a:solidFill>
              </a:rPr>
              <a:t>Manage &amp; Lead staff </a:t>
            </a:r>
          </a:p>
          <a:p>
            <a:pPr marL="800100" lvl="1" indent="-342900">
              <a:buFont typeface="Arial" panose="020B0604020202020204" pitchFamily="34" charset="0"/>
              <a:buChar char="•"/>
            </a:pPr>
            <a:r>
              <a:rPr lang="en-GB" dirty="0">
                <a:solidFill>
                  <a:schemeClr val="bg2"/>
                </a:solidFill>
              </a:rPr>
              <a:t>Admin</a:t>
            </a:r>
          </a:p>
          <a:p>
            <a:pPr marL="800100" lvl="1" indent="-342900">
              <a:buFont typeface="Arial" panose="020B0604020202020204" pitchFamily="34" charset="0"/>
              <a:buChar char="•"/>
            </a:pPr>
            <a:r>
              <a:rPr lang="en-GB" dirty="0">
                <a:solidFill>
                  <a:schemeClr val="bg2"/>
                </a:solidFill>
              </a:rPr>
              <a:t>Understanding Busy Bees values, Ofsted standards, and early Years Foundation Stage Framework</a:t>
            </a:r>
          </a:p>
          <a:p>
            <a:pPr marL="800100" lvl="1" indent="-342900">
              <a:buFont typeface="Arial" panose="020B0604020202020204" pitchFamily="34" charset="0"/>
              <a:buChar char="•"/>
            </a:pPr>
            <a:r>
              <a:rPr lang="en-GB" dirty="0">
                <a:solidFill>
                  <a:schemeClr val="bg2"/>
                </a:solidFill>
              </a:rPr>
              <a:t>Oversea day-to-day operations </a:t>
            </a:r>
          </a:p>
          <a:p>
            <a:pPr marL="800100" lvl="1" indent="-342900">
              <a:buFont typeface="Arial" panose="020B0604020202020204" pitchFamily="34" charset="0"/>
              <a:buChar char="•"/>
            </a:pPr>
            <a:r>
              <a:rPr lang="en-GB" dirty="0">
                <a:solidFill>
                  <a:schemeClr val="bg2"/>
                </a:solidFill>
              </a:rPr>
              <a:t>Ensuring the Safety &amp; wellbeing of children and staff </a:t>
            </a:r>
          </a:p>
          <a:p>
            <a:pPr marL="800100" lvl="1" indent="-342900">
              <a:buFont typeface="Arial" panose="020B0604020202020204" pitchFamily="34" charset="0"/>
              <a:buChar char="•"/>
            </a:pPr>
            <a:r>
              <a:rPr lang="en-GB" dirty="0">
                <a:solidFill>
                  <a:schemeClr val="bg2"/>
                </a:solidFill>
              </a:rPr>
              <a:t>Deliver outstanding childcare </a:t>
            </a:r>
          </a:p>
          <a:p>
            <a:pPr marL="800100" lvl="1" indent="-342900">
              <a:buFont typeface="Arial" panose="020B0604020202020204" pitchFamily="34" charset="0"/>
              <a:buChar char="•"/>
            </a:pPr>
            <a:r>
              <a:rPr lang="en-GB" dirty="0">
                <a:solidFill>
                  <a:schemeClr val="bg2"/>
                </a:solidFill>
              </a:rPr>
              <a:t>Oversee education and children's development </a:t>
            </a:r>
          </a:p>
          <a:p>
            <a:pPr marL="800100" lvl="1" indent="-342900">
              <a:buFont typeface="Arial" panose="020B0604020202020204" pitchFamily="34" charset="0"/>
              <a:buChar char="•"/>
            </a:pPr>
            <a:r>
              <a:rPr lang="en-GB" dirty="0">
                <a:solidFill>
                  <a:schemeClr val="bg2"/>
                </a:solidFill>
              </a:rPr>
              <a:t>Partnership with parents and agencies </a:t>
            </a:r>
          </a:p>
          <a:p>
            <a:pPr marL="800100" lvl="1" indent="-342900">
              <a:buFont typeface="Arial" panose="020B0604020202020204" pitchFamily="34" charset="0"/>
              <a:buChar char="•"/>
            </a:pPr>
            <a:r>
              <a:rPr lang="en-GB" dirty="0">
                <a:solidFill>
                  <a:schemeClr val="bg2"/>
                </a:solidFill>
              </a:rPr>
              <a:t>Handling Finances</a:t>
            </a:r>
          </a:p>
        </p:txBody>
      </p:sp>
    </p:spTree>
    <p:extLst>
      <p:ext uri="{BB962C8B-B14F-4D97-AF65-F5344CB8AC3E}">
        <p14:creationId xmlns:p14="http://schemas.microsoft.com/office/powerpoint/2010/main" val="3899121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2" y="178420"/>
            <a:ext cx="10515600" cy="1304692"/>
          </a:xfrm>
        </p:spPr>
        <p:txBody>
          <a:bodyPr rtlCol="0"/>
          <a:lstStyle>
            <a:defPPr>
              <a:defRPr lang="en-GB"/>
            </a:defPPr>
          </a:lstStyle>
          <a:p>
            <a:pPr algn="ctr"/>
            <a:r>
              <a:rPr lang="en-GB" dirty="0">
                <a:cs typeface="Gill Sans Light" panose="020B0302020104020203" pitchFamily="34" charset="-79"/>
              </a:rPr>
              <a:t>Online Interview</a:t>
            </a:r>
            <a:br>
              <a:rPr lang="en-GB" dirty="0">
                <a:cs typeface="Gill Sans Light" panose="020B0302020104020203" pitchFamily="34" charset="-79"/>
              </a:rPr>
            </a:br>
            <a:endParaRPr lang="en-GB"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dirty="0"/>
              <a:t>2025</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r>
              <a:rPr lang="en-GB" dirty="0">
                <a:solidFill>
                  <a:schemeClr val="tx1">
                    <a:lumMod val="60000"/>
                    <a:lumOff val="40000"/>
                  </a:schemeClr>
                </a:solidFill>
              </a:rPr>
              <a:t>Component 1- Individual Presentation </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3" name="Content Placeholder 2">
            <a:extLst>
              <a:ext uri="{FF2B5EF4-FFF2-40B4-BE49-F238E27FC236}">
                <a16:creationId xmlns:a16="http://schemas.microsoft.com/office/drawing/2014/main" id="{B887169D-CE76-EA17-407C-5035DB7388C1}"/>
              </a:ext>
            </a:extLst>
          </p:cNvPr>
          <p:cNvSpPr>
            <a:spLocks noGrp="1"/>
          </p:cNvSpPr>
          <p:nvPr>
            <p:ph idx="1"/>
          </p:nvPr>
        </p:nvSpPr>
        <p:spPr>
          <a:xfrm>
            <a:off x="467015" y="1348279"/>
            <a:ext cx="5628985" cy="950304"/>
          </a:xfrm>
        </p:spPr>
        <p:txBody>
          <a:bodyPr/>
          <a:lstStyle/>
          <a:p>
            <a:r>
              <a:rPr lang="en-US" b="1" dirty="0">
                <a:solidFill>
                  <a:srgbClr val="363F49"/>
                </a:solidFill>
                <a:latin typeface="Arial" panose="020B0604020202020204" pitchFamily="34" charset="0"/>
              </a:rPr>
              <a:t>Structured interviews </a:t>
            </a:r>
            <a:endParaRPr lang="en-GB" dirty="0"/>
          </a:p>
        </p:txBody>
      </p:sp>
      <p:sp>
        <p:nvSpPr>
          <p:cNvPr id="6" name="TextBox 5">
            <a:extLst>
              <a:ext uri="{FF2B5EF4-FFF2-40B4-BE49-F238E27FC236}">
                <a16:creationId xmlns:a16="http://schemas.microsoft.com/office/drawing/2014/main" id="{1892C4A9-F822-B744-0CF4-63E3E1D879AE}"/>
              </a:ext>
            </a:extLst>
          </p:cNvPr>
          <p:cNvSpPr txBox="1"/>
          <p:nvPr/>
        </p:nvSpPr>
        <p:spPr>
          <a:xfrm>
            <a:off x="6096000" y="1858978"/>
            <a:ext cx="2567031" cy="646331"/>
          </a:xfrm>
          <a:prstGeom prst="rect">
            <a:avLst/>
          </a:prstGeom>
          <a:noFill/>
        </p:spPr>
        <p:txBody>
          <a:bodyPr wrap="square" rtlCol="0">
            <a:spAutoFit/>
          </a:bodyPr>
          <a:lstStyle/>
          <a:p>
            <a:r>
              <a:rPr lang="en-GB" dirty="0"/>
              <a:t>Ordered list of key questions</a:t>
            </a:r>
          </a:p>
        </p:txBody>
      </p:sp>
      <p:sp>
        <p:nvSpPr>
          <p:cNvPr id="11" name="TextBox 10">
            <a:extLst>
              <a:ext uri="{FF2B5EF4-FFF2-40B4-BE49-F238E27FC236}">
                <a16:creationId xmlns:a16="http://schemas.microsoft.com/office/drawing/2014/main" id="{93C2BFF7-0353-DA57-E57C-2BA168CC725C}"/>
              </a:ext>
            </a:extLst>
          </p:cNvPr>
          <p:cNvSpPr txBox="1"/>
          <p:nvPr/>
        </p:nvSpPr>
        <p:spPr>
          <a:xfrm>
            <a:off x="4695289" y="3429000"/>
            <a:ext cx="6713184" cy="369332"/>
          </a:xfrm>
          <a:prstGeom prst="rect">
            <a:avLst/>
          </a:prstGeom>
          <a:noFill/>
        </p:spPr>
        <p:txBody>
          <a:bodyPr wrap="none" rtlCol="0">
            <a:spAutoFit/>
          </a:bodyPr>
          <a:lstStyle/>
          <a:p>
            <a:r>
              <a:rPr lang="en-GB" dirty="0"/>
              <a:t>Opened Question, which focuses on the job requirements competencies</a:t>
            </a:r>
            <a:endParaRPr lang="en-GB" sz="1800" kern="1200" dirty="0">
              <a:solidFill>
                <a:schemeClr val="tx1"/>
              </a:solidFill>
              <a:latin typeface="+mn-lt"/>
              <a:ea typeface="+mn-ea"/>
              <a:cs typeface="+mn-cs"/>
            </a:endParaRPr>
          </a:p>
        </p:txBody>
      </p:sp>
      <p:sp>
        <p:nvSpPr>
          <p:cNvPr id="12" name="TextBox 11">
            <a:extLst>
              <a:ext uri="{FF2B5EF4-FFF2-40B4-BE49-F238E27FC236}">
                <a16:creationId xmlns:a16="http://schemas.microsoft.com/office/drawing/2014/main" id="{40BA10E4-131B-9830-21B1-F677D2310FB1}"/>
              </a:ext>
            </a:extLst>
          </p:cNvPr>
          <p:cNvSpPr txBox="1"/>
          <p:nvPr/>
        </p:nvSpPr>
        <p:spPr>
          <a:xfrm>
            <a:off x="1123308" y="2179793"/>
            <a:ext cx="2832243" cy="2862322"/>
          </a:xfrm>
          <a:prstGeom prst="rect">
            <a:avLst/>
          </a:prstGeom>
          <a:noFill/>
        </p:spPr>
        <p:txBody>
          <a:bodyPr wrap="square" rtlCol="0">
            <a:spAutoFit/>
          </a:bodyPr>
          <a:lstStyle/>
          <a:p>
            <a:r>
              <a:rPr lang="en-GB" dirty="0"/>
              <a:t>A systematic online interview is conducted virtually. Every candidate is presented with an identical series of pre-established questions in a uniform sequence. Responses are assessed based on standardised criteria or a scoring framework.</a:t>
            </a:r>
          </a:p>
          <a:p>
            <a:endParaRPr lang="en-GB" dirty="0"/>
          </a:p>
        </p:txBody>
      </p:sp>
      <p:sp>
        <p:nvSpPr>
          <p:cNvPr id="13" name="TextBox 12">
            <a:extLst>
              <a:ext uri="{FF2B5EF4-FFF2-40B4-BE49-F238E27FC236}">
                <a16:creationId xmlns:a16="http://schemas.microsoft.com/office/drawing/2014/main" id="{54C72942-2D5C-C155-E536-0960A551790B}"/>
              </a:ext>
            </a:extLst>
          </p:cNvPr>
          <p:cNvSpPr txBox="1"/>
          <p:nvPr/>
        </p:nvSpPr>
        <p:spPr>
          <a:xfrm>
            <a:off x="4695289" y="5042115"/>
            <a:ext cx="5126805" cy="1200329"/>
          </a:xfrm>
          <a:prstGeom prst="rect">
            <a:avLst/>
          </a:prstGeom>
          <a:noFill/>
        </p:spPr>
        <p:txBody>
          <a:bodyPr wrap="square" rtlCol="0">
            <a:spAutoFit/>
          </a:bodyPr>
          <a:lstStyle/>
          <a:p>
            <a:r>
              <a:rPr lang="en-GB" dirty="0"/>
              <a:t>Questions concentrate on fundamental requirements and skills (</a:t>
            </a:r>
            <a:r>
              <a:rPr lang="en-GB" dirty="0" err="1"/>
              <a:t>e.g</a:t>
            </a:r>
            <a:r>
              <a:rPr lang="en-GB" dirty="0"/>
              <a:t>, safeguarding, knowledge of the Early Years Foundation Stage, and leadership).</a:t>
            </a:r>
          </a:p>
          <a:p>
            <a:endParaRPr lang="en-GB" dirty="0"/>
          </a:p>
        </p:txBody>
      </p:sp>
      <p:sp>
        <p:nvSpPr>
          <p:cNvPr id="15" name="TextBox 14">
            <a:extLst>
              <a:ext uri="{FF2B5EF4-FFF2-40B4-BE49-F238E27FC236}">
                <a16:creationId xmlns:a16="http://schemas.microsoft.com/office/drawing/2014/main" id="{62F3D10C-03BE-9EA5-13E0-14364887FE5B}"/>
              </a:ext>
            </a:extLst>
          </p:cNvPr>
          <p:cNvSpPr txBox="1"/>
          <p:nvPr/>
        </p:nvSpPr>
        <p:spPr>
          <a:xfrm>
            <a:off x="7985760" y="2505309"/>
            <a:ext cx="3316224" cy="369332"/>
          </a:xfrm>
          <a:prstGeom prst="rect">
            <a:avLst/>
          </a:prstGeom>
          <a:noFill/>
        </p:spPr>
        <p:txBody>
          <a:bodyPr wrap="square" rtlCol="0">
            <a:spAutoFit/>
          </a:bodyPr>
          <a:lstStyle/>
          <a:p>
            <a:r>
              <a:rPr lang="en-GB" dirty="0"/>
              <a:t>Limited flexibility</a:t>
            </a:r>
          </a:p>
        </p:txBody>
      </p:sp>
    </p:spTree>
    <p:extLst>
      <p:ext uri="{BB962C8B-B14F-4D97-AF65-F5344CB8AC3E}">
        <p14:creationId xmlns:p14="http://schemas.microsoft.com/office/powerpoint/2010/main" val="1699088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576072" y="82296"/>
            <a:ext cx="10515600" cy="1298448"/>
          </a:xfrm>
        </p:spPr>
        <p:txBody>
          <a:bodyPr rtlCol="0"/>
          <a:lstStyle>
            <a:defPPr>
              <a:defRPr lang="en-GB"/>
            </a:defPPr>
          </a:lstStyle>
          <a:p>
            <a:r>
              <a:rPr lang="en-GB" dirty="0">
                <a:cs typeface="Gill Sans Light" panose="020B0302020104020203" pitchFamily="34" charset="-79"/>
              </a:rPr>
              <a:t>Face-to-face Interview</a:t>
            </a:r>
            <a:br>
              <a:rPr lang="en-GB" dirty="0">
                <a:cs typeface="Gill Sans Light" panose="020B0302020104020203" pitchFamily="34" charset="-79"/>
              </a:rPr>
            </a:br>
            <a:endParaRPr lang="en-GB" dirty="0"/>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dirty="0"/>
              <a:t>2025</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r>
              <a:rPr lang="en-GB" dirty="0">
                <a:solidFill>
                  <a:schemeClr val="tx1">
                    <a:lumMod val="60000"/>
                    <a:lumOff val="40000"/>
                  </a:schemeClr>
                </a:solidFill>
              </a:rPr>
              <a:t>Component 1- Individual Presentation </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5" name="Content Placeholder 4">
            <a:extLst>
              <a:ext uri="{FF2B5EF4-FFF2-40B4-BE49-F238E27FC236}">
                <a16:creationId xmlns:a16="http://schemas.microsoft.com/office/drawing/2014/main" id="{4F424116-6913-8EFB-B470-B341AD5421B8}"/>
              </a:ext>
            </a:extLst>
          </p:cNvPr>
          <p:cNvSpPr>
            <a:spLocks noGrp="1"/>
          </p:cNvSpPr>
          <p:nvPr>
            <p:ph idx="1"/>
          </p:nvPr>
        </p:nvSpPr>
        <p:spPr>
          <a:xfrm>
            <a:off x="243281" y="1191237"/>
            <a:ext cx="5212361" cy="1166231"/>
          </a:xfrm>
        </p:spPr>
        <p:txBody>
          <a:bodyPr/>
          <a:lstStyle/>
          <a:p>
            <a:r>
              <a:rPr lang="en-US" b="1" dirty="0">
                <a:solidFill>
                  <a:srgbClr val="363F49"/>
                </a:solidFill>
                <a:latin typeface="Arial" panose="020B0604020202020204" pitchFamily="34" charset="0"/>
              </a:rPr>
              <a:t>Semi-structured interviews </a:t>
            </a:r>
            <a:endParaRPr lang="en-GB" dirty="0"/>
          </a:p>
        </p:txBody>
      </p:sp>
      <p:sp>
        <p:nvSpPr>
          <p:cNvPr id="7" name="TextBox 6">
            <a:extLst>
              <a:ext uri="{FF2B5EF4-FFF2-40B4-BE49-F238E27FC236}">
                <a16:creationId xmlns:a16="http://schemas.microsoft.com/office/drawing/2014/main" id="{D3CD36D2-562C-E749-BEB8-79C6251316EB}"/>
              </a:ext>
            </a:extLst>
          </p:cNvPr>
          <p:cNvSpPr txBox="1"/>
          <p:nvPr/>
        </p:nvSpPr>
        <p:spPr>
          <a:xfrm>
            <a:off x="1554357" y="3968340"/>
            <a:ext cx="2348917" cy="1200329"/>
          </a:xfrm>
          <a:prstGeom prst="rect">
            <a:avLst/>
          </a:prstGeom>
          <a:noFill/>
        </p:spPr>
        <p:txBody>
          <a:bodyPr wrap="square" rtlCol="0">
            <a:spAutoFit/>
          </a:bodyPr>
          <a:lstStyle/>
          <a:p>
            <a:r>
              <a:rPr lang="en-GB" dirty="0"/>
              <a:t>Ordered list of key questions, but more flexible to probe deeper</a:t>
            </a:r>
          </a:p>
          <a:p>
            <a:endParaRPr lang="en-GB" dirty="0"/>
          </a:p>
        </p:txBody>
      </p:sp>
      <p:sp>
        <p:nvSpPr>
          <p:cNvPr id="11" name="TextBox 10">
            <a:extLst>
              <a:ext uri="{FF2B5EF4-FFF2-40B4-BE49-F238E27FC236}">
                <a16:creationId xmlns:a16="http://schemas.microsoft.com/office/drawing/2014/main" id="{DB186330-5FA3-7B92-7BCF-3632C466C05D}"/>
              </a:ext>
            </a:extLst>
          </p:cNvPr>
          <p:cNvSpPr txBox="1"/>
          <p:nvPr/>
        </p:nvSpPr>
        <p:spPr>
          <a:xfrm>
            <a:off x="5833872" y="1225154"/>
            <a:ext cx="4917789" cy="1477328"/>
          </a:xfrm>
          <a:prstGeom prst="rect">
            <a:avLst/>
          </a:prstGeom>
          <a:noFill/>
        </p:spPr>
        <p:txBody>
          <a:bodyPr wrap="square" rtlCol="0">
            <a:spAutoFit/>
          </a:bodyPr>
          <a:lstStyle/>
          <a:p>
            <a:r>
              <a:rPr lang="en-GB" dirty="0"/>
              <a:t>A semi-structured interview combines predetermined questions and open-ended follow-up questions. This format enables interviewers to probe deeper into subjects while maintaining a basic structure for fairness.</a:t>
            </a:r>
          </a:p>
        </p:txBody>
      </p:sp>
      <p:sp>
        <p:nvSpPr>
          <p:cNvPr id="13" name="TextBox 12">
            <a:extLst>
              <a:ext uri="{FF2B5EF4-FFF2-40B4-BE49-F238E27FC236}">
                <a16:creationId xmlns:a16="http://schemas.microsoft.com/office/drawing/2014/main" id="{F15FDEBC-5CB4-1DE8-24D3-23DF50FC7097}"/>
              </a:ext>
            </a:extLst>
          </p:cNvPr>
          <p:cNvSpPr txBox="1"/>
          <p:nvPr/>
        </p:nvSpPr>
        <p:spPr>
          <a:xfrm>
            <a:off x="2623095" y="5343597"/>
            <a:ext cx="6102848" cy="646331"/>
          </a:xfrm>
          <a:prstGeom prst="rect">
            <a:avLst/>
          </a:prstGeom>
          <a:noFill/>
        </p:spPr>
        <p:txBody>
          <a:bodyPr wrap="square">
            <a:spAutoFit/>
          </a:bodyPr>
          <a:lstStyle/>
          <a:p>
            <a:r>
              <a:rPr lang="en-GB" b="0" i="0" dirty="0">
                <a:effectLst/>
              </a:rPr>
              <a:t>Facilitates the observation of non-verbal communication, self-assurance, and professionalism.</a:t>
            </a:r>
            <a:endParaRPr lang="en-GB" dirty="0"/>
          </a:p>
        </p:txBody>
      </p:sp>
      <p:sp>
        <p:nvSpPr>
          <p:cNvPr id="15" name="TextBox 14">
            <a:extLst>
              <a:ext uri="{FF2B5EF4-FFF2-40B4-BE49-F238E27FC236}">
                <a16:creationId xmlns:a16="http://schemas.microsoft.com/office/drawing/2014/main" id="{FF7B0500-88EB-06BE-64FD-CAEDD32E5353}"/>
              </a:ext>
            </a:extLst>
          </p:cNvPr>
          <p:cNvSpPr txBox="1"/>
          <p:nvPr/>
        </p:nvSpPr>
        <p:spPr>
          <a:xfrm>
            <a:off x="5920899" y="3410191"/>
            <a:ext cx="6102848" cy="713722"/>
          </a:xfrm>
          <a:prstGeom prst="rect">
            <a:avLst/>
          </a:prstGeom>
          <a:noFill/>
        </p:spPr>
        <p:txBody>
          <a:bodyPr wrap="square">
            <a:spAutoFit/>
          </a:bodyPr>
          <a:lstStyle/>
          <a:p>
            <a:pPr>
              <a:lnSpc>
                <a:spcPct val="115000"/>
              </a:lnSpc>
              <a:spcAft>
                <a:spcPts val="800"/>
              </a:spcAft>
              <a:buNone/>
            </a:pPr>
            <a:r>
              <a:rPr lang="en-GB" sz="1800" kern="100" dirty="0">
                <a:effectLst/>
                <a:ea typeface="Aptos" panose="020B0004020202020204" pitchFamily="34" charset="0"/>
                <a:cs typeface="Times New Roman" panose="02020603050405020304" pitchFamily="18" charset="0"/>
              </a:rPr>
              <a:t>Allows deeper exploration: Interviewers can probe answers to assess practical understanding and experience.</a:t>
            </a:r>
          </a:p>
        </p:txBody>
      </p:sp>
      <p:sp>
        <p:nvSpPr>
          <p:cNvPr id="17" name="TextBox 16">
            <a:extLst>
              <a:ext uri="{FF2B5EF4-FFF2-40B4-BE49-F238E27FC236}">
                <a16:creationId xmlns:a16="http://schemas.microsoft.com/office/drawing/2014/main" id="{F8DAF056-6800-8D33-5CEB-159A8E17ADFF}"/>
              </a:ext>
            </a:extLst>
          </p:cNvPr>
          <p:cNvSpPr txBox="1"/>
          <p:nvPr/>
        </p:nvSpPr>
        <p:spPr>
          <a:xfrm>
            <a:off x="317909" y="2868235"/>
            <a:ext cx="6102848" cy="713722"/>
          </a:xfrm>
          <a:prstGeom prst="rect">
            <a:avLst/>
          </a:prstGeom>
          <a:noFill/>
        </p:spPr>
        <p:txBody>
          <a:bodyPr wrap="square">
            <a:spAutoFit/>
          </a:bodyPr>
          <a:lstStyle/>
          <a:p>
            <a:pPr>
              <a:lnSpc>
                <a:spcPct val="115000"/>
              </a:lnSpc>
              <a:spcAft>
                <a:spcPts val="800"/>
              </a:spcAft>
              <a:buNone/>
            </a:pPr>
            <a:r>
              <a:rPr lang="en-GB" sz="1800" kern="100" dirty="0">
                <a:effectLst/>
                <a:ea typeface="Aptos" panose="020B0004020202020204" pitchFamily="34" charset="0"/>
                <a:cs typeface="Times New Roman" panose="02020603050405020304" pitchFamily="18" charset="0"/>
              </a:rPr>
              <a:t>Follow-up questions such as, “Can you give an example of how you supported a team member under stress?”</a:t>
            </a:r>
          </a:p>
        </p:txBody>
      </p:sp>
    </p:spTree>
    <p:extLst>
      <p:ext uri="{BB962C8B-B14F-4D97-AF65-F5344CB8AC3E}">
        <p14:creationId xmlns:p14="http://schemas.microsoft.com/office/powerpoint/2010/main" val="275285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838200" y="788185"/>
            <a:ext cx="10515600" cy="466344"/>
          </a:xfrm>
        </p:spPr>
        <p:txBody>
          <a:bodyPr rtlCol="0"/>
          <a:lstStyle>
            <a:defPPr>
              <a:defRPr lang="en-GB"/>
            </a:defPPr>
          </a:lstStyle>
          <a:p>
            <a:pPr rtl="0"/>
            <a:r>
              <a:rPr lang="en-GB" dirty="0"/>
              <a:t>Group Interview</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3417184" y="1146464"/>
            <a:ext cx="5688012" cy="732640"/>
          </a:xfrm>
        </p:spPr>
        <p:txBody>
          <a:bodyPr rtlCol="0"/>
          <a:lstStyle>
            <a:defPPr>
              <a:defRPr lang="en-GB"/>
            </a:defPPr>
          </a:lstStyle>
          <a:p>
            <a:r>
              <a:rPr lang="en-US" b="1" dirty="0">
                <a:latin typeface="Arial" panose="020B0604020202020204" pitchFamily="34" charset="0"/>
              </a:rPr>
              <a:t>Unstructured interviews </a:t>
            </a:r>
            <a:endParaRPr lang="en-GB" dirty="0"/>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sp>
        <p:nvSpPr>
          <p:cNvPr id="6" name="TextBox 5">
            <a:extLst>
              <a:ext uri="{FF2B5EF4-FFF2-40B4-BE49-F238E27FC236}">
                <a16:creationId xmlns:a16="http://schemas.microsoft.com/office/drawing/2014/main" id="{085F155E-3CCD-1F31-F5BB-29DBF041AF72}"/>
              </a:ext>
            </a:extLst>
          </p:cNvPr>
          <p:cNvSpPr txBox="1"/>
          <p:nvPr/>
        </p:nvSpPr>
        <p:spPr>
          <a:xfrm>
            <a:off x="3521296" y="1969296"/>
            <a:ext cx="6102848" cy="1669047"/>
          </a:xfrm>
          <a:prstGeom prst="rect">
            <a:avLst/>
          </a:prstGeom>
          <a:noFill/>
        </p:spPr>
        <p:txBody>
          <a:bodyPr wrap="square">
            <a:spAutoFit/>
          </a:bodyPr>
          <a:lstStyle/>
          <a:p>
            <a:pPr>
              <a:lnSpc>
                <a:spcPct val="115000"/>
              </a:lnSpc>
              <a:spcAft>
                <a:spcPts val="800"/>
              </a:spcAft>
              <a:buNone/>
            </a:pPr>
            <a:r>
              <a:rPr lang="en-GB" sz="1800" kern="100" dirty="0">
                <a:effectLst/>
                <a:ea typeface="Aptos" panose="020B0004020202020204" pitchFamily="34" charset="0"/>
                <a:cs typeface="Times New Roman" panose="02020603050405020304" pitchFamily="18" charset="0"/>
              </a:rPr>
              <a:t>A group unstructured interview involves multiple candidates engaging with one or more interviewers simultaneously, facilitating an open dialogue instead of adhering to predetermined questions. This format is frequently employed to evaluate skills in teamwork, communication, and leadership in real time.</a:t>
            </a:r>
          </a:p>
        </p:txBody>
      </p:sp>
      <p:sp>
        <p:nvSpPr>
          <p:cNvPr id="8" name="TextBox 7">
            <a:extLst>
              <a:ext uri="{FF2B5EF4-FFF2-40B4-BE49-F238E27FC236}">
                <a16:creationId xmlns:a16="http://schemas.microsoft.com/office/drawing/2014/main" id="{478AEFD7-FCCD-87A4-CEFD-6ED303F1A51D}"/>
              </a:ext>
            </a:extLst>
          </p:cNvPr>
          <p:cNvSpPr txBox="1"/>
          <p:nvPr/>
        </p:nvSpPr>
        <p:spPr>
          <a:xfrm>
            <a:off x="6096000" y="5423484"/>
            <a:ext cx="6102848" cy="646331"/>
          </a:xfrm>
          <a:prstGeom prst="rect">
            <a:avLst/>
          </a:prstGeom>
          <a:noFill/>
        </p:spPr>
        <p:txBody>
          <a:bodyPr wrap="square">
            <a:spAutoFit/>
          </a:bodyPr>
          <a:lstStyle/>
          <a:p>
            <a:r>
              <a:rPr lang="en-GB" b="0" i="0" dirty="0">
                <a:effectLst/>
              </a:rPr>
              <a:t>The interviewer focuses on the interaction and behaviour exhibited, rather than on the precise answers given.</a:t>
            </a:r>
            <a:endParaRPr lang="en-GB" dirty="0"/>
          </a:p>
        </p:txBody>
      </p:sp>
      <p:sp>
        <p:nvSpPr>
          <p:cNvPr id="9" name="TextBox 8">
            <a:extLst>
              <a:ext uri="{FF2B5EF4-FFF2-40B4-BE49-F238E27FC236}">
                <a16:creationId xmlns:a16="http://schemas.microsoft.com/office/drawing/2014/main" id="{48F57E9F-BAF0-D335-C7DA-F29FC4B72721}"/>
              </a:ext>
            </a:extLst>
          </p:cNvPr>
          <p:cNvSpPr txBox="1"/>
          <p:nvPr/>
        </p:nvSpPr>
        <p:spPr>
          <a:xfrm>
            <a:off x="838200" y="5120640"/>
            <a:ext cx="3416808" cy="646331"/>
          </a:xfrm>
          <a:prstGeom prst="rect">
            <a:avLst/>
          </a:prstGeom>
          <a:noFill/>
        </p:spPr>
        <p:txBody>
          <a:bodyPr wrap="square" rtlCol="0">
            <a:spAutoFit/>
          </a:bodyPr>
          <a:lstStyle/>
          <a:p>
            <a:r>
              <a:rPr lang="en-GB" dirty="0"/>
              <a:t>No strict question list, discussion flows naturally</a:t>
            </a:r>
          </a:p>
        </p:txBody>
      </p:sp>
      <p:sp>
        <p:nvSpPr>
          <p:cNvPr id="10" name="TextBox 9">
            <a:extLst>
              <a:ext uri="{FF2B5EF4-FFF2-40B4-BE49-F238E27FC236}">
                <a16:creationId xmlns:a16="http://schemas.microsoft.com/office/drawing/2014/main" id="{5E4FA8A6-B6DD-A45F-0BE7-9350DCAA2B7E}"/>
              </a:ext>
            </a:extLst>
          </p:cNvPr>
          <p:cNvSpPr txBox="1"/>
          <p:nvPr/>
        </p:nvSpPr>
        <p:spPr>
          <a:xfrm>
            <a:off x="7400544" y="3730752"/>
            <a:ext cx="2779776" cy="923330"/>
          </a:xfrm>
          <a:prstGeom prst="rect">
            <a:avLst/>
          </a:prstGeom>
          <a:noFill/>
        </p:spPr>
        <p:txBody>
          <a:bodyPr wrap="square" rtlCol="0">
            <a:spAutoFit/>
          </a:bodyPr>
          <a:lstStyle/>
          <a:p>
            <a:r>
              <a:rPr lang="en-GB" dirty="0"/>
              <a:t>The Interviewer observes interaction and behaviour rather than specific answers</a:t>
            </a:r>
          </a:p>
        </p:txBody>
      </p:sp>
      <p:sp>
        <p:nvSpPr>
          <p:cNvPr id="11" name="TextBox 10">
            <a:extLst>
              <a:ext uri="{FF2B5EF4-FFF2-40B4-BE49-F238E27FC236}">
                <a16:creationId xmlns:a16="http://schemas.microsoft.com/office/drawing/2014/main" id="{5ADF8D96-F01C-BC0E-15ED-3889EC221DFF}"/>
              </a:ext>
            </a:extLst>
          </p:cNvPr>
          <p:cNvSpPr txBox="1"/>
          <p:nvPr/>
        </p:nvSpPr>
        <p:spPr>
          <a:xfrm>
            <a:off x="938784" y="3840480"/>
            <a:ext cx="2478400" cy="369332"/>
          </a:xfrm>
          <a:prstGeom prst="rect">
            <a:avLst/>
          </a:prstGeom>
          <a:noFill/>
        </p:spPr>
        <p:txBody>
          <a:bodyPr wrap="square" rtlCol="0">
            <a:spAutoFit/>
          </a:bodyPr>
          <a:lstStyle/>
          <a:p>
            <a:r>
              <a:rPr lang="en-GB" dirty="0"/>
              <a:t>Dominant personalities </a:t>
            </a:r>
          </a:p>
        </p:txBody>
      </p:sp>
      <p:sp>
        <p:nvSpPr>
          <p:cNvPr id="12" name="TextBox 11">
            <a:extLst>
              <a:ext uri="{FF2B5EF4-FFF2-40B4-BE49-F238E27FC236}">
                <a16:creationId xmlns:a16="http://schemas.microsoft.com/office/drawing/2014/main" id="{21F26AB2-E8F8-42F0-D1A4-13D94D3D0B75}"/>
              </a:ext>
            </a:extLst>
          </p:cNvPr>
          <p:cNvSpPr txBox="1"/>
          <p:nvPr/>
        </p:nvSpPr>
        <p:spPr>
          <a:xfrm>
            <a:off x="4379976" y="3840480"/>
            <a:ext cx="3020568" cy="369332"/>
          </a:xfrm>
          <a:prstGeom prst="rect">
            <a:avLst/>
          </a:prstGeom>
          <a:noFill/>
        </p:spPr>
        <p:txBody>
          <a:bodyPr wrap="square" rtlCol="0">
            <a:spAutoFit/>
          </a:bodyPr>
          <a:lstStyle/>
          <a:p>
            <a:r>
              <a:rPr lang="en-GB" dirty="0"/>
              <a:t>Lack of structure</a:t>
            </a:r>
          </a:p>
        </p:txBody>
      </p:sp>
    </p:spTree>
    <p:extLst>
      <p:ext uri="{BB962C8B-B14F-4D97-AF65-F5344CB8AC3E}">
        <p14:creationId xmlns:p14="http://schemas.microsoft.com/office/powerpoint/2010/main" val="1096717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576072" y="261676"/>
            <a:ext cx="10515600" cy="1119068"/>
          </a:xfrm>
        </p:spPr>
        <p:txBody>
          <a:bodyPr rtlCol="0"/>
          <a:lstStyle>
            <a:defPPr>
              <a:defRPr lang="en-GB"/>
            </a:defPPr>
          </a:lstStyle>
          <a:p>
            <a:pPr algn="ctr"/>
            <a:r>
              <a:rPr lang="en-GB" dirty="0">
                <a:cs typeface="Gill Sans Light" panose="020B0302020104020203" pitchFamily="34" charset="-79"/>
              </a:rPr>
              <a:t>Questioning Techniques</a:t>
            </a:r>
            <a:br>
              <a:rPr lang="en-GB" dirty="0">
                <a:cs typeface="Gill Sans Light" panose="020B0302020104020203" pitchFamily="34" charset="-79"/>
              </a:rPr>
            </a:br>
            <a:endParaRPr lang="en-GB" dirty="0"/>
          </a:p>
        </p:txBody>
      </p: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p:txBody>
          <a:bodyPr rtlCol="0"/>
          <a:lstStyle>
            <a:defPPr>
              <a:defRPr lang="en-GB"/>
            </a:defPPr>
          </a:lstStyle>
          <a:p>
            <a:pPr rtl="0"/>
            <a:r>
              <a:rPr lang="en-GB" dirty="0"/>
              <a:t>2025</a:t>
            </a:r>
          </a:p>
        </p:txBody>
      </p:sp>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p:txBody>
          <a:bodyPr rtlCol="0"/>
          <a:lstStyle>
            <a:defPPr>
              <a:defRPr lang="en-GB"/>
            </a:defPPr>
          </a:lstStyle>
          <a:p>
            <a:r>
              <a:rPr lang="en-GB" dirty="0"/>
              <a:t>Component 1- Individual Presentation </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39" name="TextBox 38">
            <a:extLst>
              <a:ext uri="{FF2B5EF4-FFF2-40B4-BE49-F238E27FC236}">
                <a16:creationId xmlns:a16="http://schemas.microsoft.com/office/drawing/2014/main" id="{6D6484C3-ECBE-EC02-9B77-1E86181F8F42}"/>
              </a:ext>
            </a:extLst>
          </p:cNvPr>
          <p:cNvSpPr txBox="1"/>
          <p:nvPr/>
        </p:nvSpPr>
        <p:spPr>
          <a:xfrm>
            <a:off x="3624146" y="981308"/>
            <a:ext cx="5575610" cy="1600438"/>
          </a:xfrm>
          <a:prstGeom prst="rect">
            <a:avLst/>
          </a:prstGeom>
          <a:noFill/>
        </p:spPr>
        <p:txBody>
          <a:bodyPr wrap="square" rtlCol="0">
            <a:spAutoFit/>
          </a:bodyPr>
          <a:lstStyle/>
          <a:p>
            <a:r>
              <a:rPr lang="en-GB" sz="2000" dirty="0"/>
              <a:t>When hiring a nursery manager at Busy Bees Day Nursery, the use of effective questioning permits the interviewer to assess the candidate's skills, values, and understanding of early years practices. (Indeed, 2025)</a:t>
            </a:r>
          </a:p>
          <a:p>
            <a:endParaRPr lang="en-GB" dirty="0"/>
          </a:p>
        </p:txBody>
      </p:sp>
      <p:sp>
        <p:nvSpPr>
          <p:cNvPr id="40" name="TextBox 39">
            <a:extLst>
              <a:ext uri="{FF2B5EF4-FFF2-40B4-BE49-F238E27FC236}">
                <a16:creationId xmlns:a16="http://schemas.microsoft.com/office/drawing/2014/main" id="{52305C25-6867-77BA-F63F-A6C21767482F}"/>
              </a:ext>
            </a:extLst>
          </p:cNvPr>
          <p:cNvSpPr txBox="1"/>
          <p:nvPr/>
        </p:nvSpPr>
        <p:spPr>
          <a:xfrm>
            <a:off x="209513" y="2754458"/>
            <a:ext cx="4650059" cy="923330"/>
          </a:xfrm>
          <a:prstGeom prst="rect">
            <a:avLst/>
          </a:prstGeom>
          <a:noFill/>
        </p:spPr>
        <p:txBody>
          <a:bodyPr wrap="square" rtlCol="0">
            <a:spAutoFit/>
          </a:bodyPr>
          <a:lstStyle/>
          <a:p>
            <a:r>
              <a:rPr lang="en-GB" dirty="0"/>
              <a:t>Opened: What strategies do you employ to promote staff wellbeing in a fast-paced childcare environment? </a:t>
            </a:r>
          </a:p>
        </p:txBody>
      </p:sp>
      <p:sp>
        <p:nvSpPr>
          <p:cNvPr id="41" name="TextBox 40">
            <a:extLst>
              <a:ext uri="{FF2B5EF4-FFF2-40B4-BE49-F238E27FC236}">
                <a16:creationId xmlns:a16="http://schemas.microsoft.com/office/drawing/2014/main" id="{65D47071-4AED-129E-EB2D-D71D1C30569A}"/>
              </a:ext>
            </a:extLst>
          </p:cNvPr>
          <p:cNvSpPr txBox="1"/>
          <p:nvPr/>
        </p:nvSpPr>
        <p:spPr>
          <a:xfrm>
            <a:off x="7382344" y="2924416"/>
            <a:ext cx="4538546" cy="646331"/>
          </a:xfrm>
          <a:prstGeom prst="rect">
            <a:avLst/>
          </a:prstGeom>
          <a:noFill/>
        </p:spPr>
        <p:txBody>
          <a:bodyPr wrap="square" rtlCol="0">
            <a:spAutoFit/>
          </a:bodyPr>
          <a:lstStyle/>
          <a:p>
            <a:r>
              <a:rPr lang="en-GB" dirty="0"/>
              <a:t>Probing: What particular strategies have you implemented to enhance team morale?</a:t>
            </a:r>
          </a:p>
        </p:txBody>
      </p:sp>
      <p:sp>
        <p:nvSpPr>
          <p:cNvPr id="42" name="TextBox 41">
            <a:extLst>
              <a:ext uri="{FF2B5EF4-FFF2-40B4-BE49-F238E27FC236}">
                <a16:creationId xmlns:a16="http://schemas.microsoft.com/office/drawing/2014/main" id="{409962A8-0282-CC4F-2608-A5A2F163A1B4}"/>
              </a:ext>
            </a:extLst>
          </p:cNvPr>
          <p:cNvSpPr txBox="1"/>
          <p:nvPr/>
        </p:nvSpPr>
        <p:spPr>
          <a:xfrm>
            <a:off x="1248220" y="4276255"/>
            <a:ext cx="4471639" cy="923330"/>
          </a:xfrm>
          <a:prstGeom prst="rect">
            <a:avLst/>
          </a:prstGeom>
          <a:noFill/>
        </p:spPr>
        <p:txBody>
          <a:bodyPr wrap="square" rtlCol="0">
            <a:spAutoFit/>
          </a:bodyPr>
          <a:lstStyle/>
          <a:p>
            <a:r>
              <a:rPr lang="en-GB" dirty="0"/>
              <a:t>Hypothetical: If Ofsted identifies a safeguarding issue during an inspection, what would be your course of action?</a:t>
            </a:r>
          </a:p>
        </p:txBody>
      </p:sp>
      <p:sp>
        <p:nvSpPr>
          <p:cNvPr id="43" name="TextBox 42">
            <a:extLst>
              <a:ext uri="{FF2B5EF4-FFF2-40B4-BE49-F238E27FC236}">
                <a16:creationId xmlns:a16="http://schemas.microsoft.com/office/drawing/2014/main" id="{7537EB22-723C-771E-1ADC-23BD93758C3A}"/>
              </a:ext>
            </a:extLst>
          </p:cNvPr>
          <p:cNvSpPr txBox="1"/>
          <p:nvPr/>
        </p:nvSpPr>
        <p:spPr>
          <a:xfrm>
            <a:off x="6998649" y="4802141"/>
            <a:ext cx="4204010" cy="923330"/>
          </a:xfrm>
          <a:prstGeom prst="rect">
            <a:avLst/>
          </a:prstGeom>
          <a:noFill/>
        </p:spPr>
        <p:txBody>
          <a:bodyPr wrap="square" rtlCol="0">
            <a:spAutoFit/>
          </a:bodyPr>
          <a:lstStyle/>
          <a:p>
            <a:r>
              <a:rPr lang="en-GB" dirty="0"/>
              <a:t>Reflective: What has been the most significant professional learning experience you have encountered so far?</a:t>
            </a:r>
          </a:p>
        </p:txBody>
      </p:sp>
    </p:spTree>
    <p:extLst>
      <p:ext uri="{BB962C8B-B14F-4D97-AF65-F5344CB8AC3E}">
        <p14:creationId xmlns:p14="http://schemas.microsoft.com/office/powerpoint/2010/main" val="1002104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576072" y="246888"/>
            <a:ext cx="10515600" cy="676656"/>
          </a:xfrm>
        </p:spPr>
        <p:txBody>
          <a:bodyPr rtlCol="0"/>
          <a:lstStyle>
            <a:defPPr>
              <a:defRPr lang="en-GB"/>
            </a:defPPr>
          </a:lstStyle>
          <a:p>
            <a:pPr algn="ctr"/>
            <a:r>
              <a:rPr lang="en-GB" dirty="0"/>
              <a:t>Interview Comparison</a:t>
            </a:r>
            <a:r>
              <a:rPr lang="en-GB" dirty="0">
                <a:cs typeface="Gill Sans Light" panose="020B0302020104020203" pitchFamily="34" charset="-79"/>
              </a:rPr>
              <a:t> </a:t>
            </a:r>
            <a:endParaRPr lang="en-GB" dirty="0"/>
          </a:p>
        </p:txBody>
      </p:sp>
      <p:graphicFrame>
        <p:nvGraphicFramePr>
          <p:cNvPr id="70" name="Table 69">
            <a:extLst>
              <a:ext uri="{FF2B5EF4-FFF2-40B4-BE49-F238E27FC236}">
                <a16:creationId xmlns:a16="http://schemas.microsoft.com/office/drawing/2014/main" id="{309477E3-E5B6-3501-D0BA-32C8CF678028}"/>
              </a:ext>
            </a:extLst>
          </p:cNvPr>
          <p:cNvGraphicFramePr>
            <a:graphicFrameLocks noGrp="1"/>
          </p:cNvGraphicFramePr>
          <p:nvPr>
            <p:extLst>
              <p:ext uri="{D42A27DB-BD31-4B8C-83A1-F6EECF244321}">
                <p14:modId xmlns:p14="http://schemas.microsoft.com/office/powerpoint/2010/main" val="823395302"/>
              </p:ext>
            </p:extLst>
          </p:nvPr>
        </p:nvGraphicFramePr>
        <p:xfrm>
          <a:off x="1505415" y="1132262"/>
          <a:ext cx="9586257" cy="5102951"/>
        </p:xfrm>
        <a:graphic>
          <a:graphicData uri="http://schemas.openxmlformats.org/drawingml/2006/table">
            <a:tbl>
              <a:tblPr firstRow="1" bandRow="1">
                <a:tableStyleId>{5C22544A-7EE6-4342-B048-85BDC9FD1C3A}</a:tableStyleId>
              </a:tblPr>
              <a:tblGrid>
                <a:gridCol w="3195419">
                  <a:extLst>
                    <a:ext uri="{9D8B030D-6E8A-4147-A177-3AD203B41FA5}">
                      <a16:colId xmlns:a16="http://schemas.microsoft.com/office/drawing/2014/main" val="246899009"/>
                    </a:ext>
                  </a:extLst>
                </a:gridCol>
                <a:gridCol w="3195419">
                  <a:extLst>
                    <a:ext uri="{9D8B030D-6E8A-4147-A177-3AD203B41FA5}">
                      <a16:colId xmlns:a16="http://schemas.microsoft.com/office/drawing/2014/main" val="901766752"/>
                    </a:ext>
                  </a:extLst>
                </a:gridCol>
                <a:gridCol w="3195419">
                  <a:extLst>
                    <a:ext uri="{9D8B030D-6E8A-4147-A177-3AD203B41FA5}">
                      <a16:colId xmlns:a16="http://schemas.microsoft.com/office/drawing/2014/main" val="391926809"/>
                    </a:ext>
                  </a:extLst>
                </a:gridCol>
              </a:tblGrid>
              <a:tr h="375899">
                <a:tc>
                  <a:txBody>
                    <a:bodyPr/>
                    <a:lstStyle/>
                    <a:p>
                      <a:r>
                        <a:rPr lang="en-GB" dirty="0">
                          <a:solidFill>
                            <a:schemeClr val="tx1"/>
                          </a:solidFill>
                        </a:rPr>
                        <a:t>Criteria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Face to Face Interview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solidFill>
                            <a:schemeClr val="tx1"/>
                          </a:solidFill>
                        </a:rPr>
                        <a:t>Online Interview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26233369"/>
                  </a:ext>
                </a:extLst>
              </a:tr>
              <a:tr h="9268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Communication 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b="0" i="0" kern="1200" dirty="0">
                          <a:solidFill>
                            <a:schemeClr val="dk1"/>
                          </a:solidFill>
                          <a:effectLst/>
                          <a:latin typeface="+mn-lt"/>
                          <a:ea typeface="+mn-ea"/>
                          <a:cs typeface="+mn-cs"/>
                        </a:rPr>
                        <a:t>More accessible interpretation of nonverbal cues and facial expressions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b="0" i="0" kern="1200" dirty="0">
                          <a:solidFill>
                            <a:schemeClr val="dk1"/>
                          </a:solidFill>
                          <a:effectLst/>
                          <a:latin typeface="+mn-lt"/>
                          <a:ea typeface="+mn-ea"/>
                          <a:cs typeface="+mn-cs"/>
                        </a:rPr>
                        <a:t>Restricted non-verbal communication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2102302"/>
                  </a:ext>
                </a:extLst>
              </a:tr>
              <a:tr h="648811">
                <a:tc>
                  <a:txBody>
                    <a:bodyPr/>
                    <a:lstStyle/>
                    <a:p>
                      <a:r>
                        <a:rPr lang="en-GB" dirty="0"/>
                        <a:t>Convenience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kern="1200" dirty="0">
                          <a:solidFill>
                            <a:schemeClr val="dk1"/>
                          </a:solidFill>
                          <a:effectLst/>
                          <a:latin typeface="+mn-lt"/>
                          <a:ea typeface="+mn-ea"/>
                          <a:cs typeface="+mn-cs"/>
                        </a:rPr>
                        <a:t>Travel and scheduling are necessary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flexible and can be performed from any location.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1894796"/>
                  </a:ext>
                </a:extLst>
              </a:tr>
              <a:tr h="648811">
                <a:tc>
                  <a:txBody>
                    <a:bodyPr/>
                    <a:lstStyle/>
                    <a:p>
                      <a:r>
                        <a:rPr lang="en-GB" dirty="0"/>
                        <a:t>Technical Issues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None, as it’s face-to-face (in person)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b="0" i="0" kern="1200" dirty="0">
                          <a:solidFill>
                            <a:schemeClr val="dk1"/>
                          </a:solidFill>
                          <a:effectLst/>
                          <a:latin typeface="+mn-lt"/>
                          <a:ea typeface="+mn-ea"/>
                          <a:cs typeface="+mn-cs"/>
                        </a:rPr>
                        <a:t>Possible issues with internet connectivity or software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6837790"/>
                  </a:ext>
                </a:extLst>
              </a:tr>
              <a:tr h="926873">
                <a:tc>
                  <a:txBody>
                    <a:bodyPr/>
                    <a:lstStyle/>
                    <a:p>
                      <a:r>
                        <a:rPr lang="en-GB" dirty="0"/>
                        <a:t>Assessment Quality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More realistic, facilitates practical observation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More limited, primarily verbal assessment</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1923791"/>
                  </a:ext>
                </a:extLst>
              </a:tr>
              <a:tr h="926873">
                <a:tc>
                  <a:txBody>
                    <a:bodyPr/>
                    <a:lstStyle/>
                    <a:p>
                      <a:r>
                        <a:rPr lang="en-GB" dirty="0"/>
                        <a:t>Candidate Experience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Creates a deeper connection and understanding of the work environment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Comfortable yet less engaging</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7893333"/>
                  </a:ext>
                </a:extLst>
              </a:tr>
              <a:tr h="648811">
                <a:tc>
                  <a:txBody>
                    <a:bodyPr/>
                    <a:lstStyle/>
                    <a:p>
                      <a:r>
                        <a:rPr lang="en-GB" dirty="0"/>
                        <a:t>Cost/Time Efficiency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kern="1200" dirty="0">
                          <a:solidFill>
                            <a:schemeClr val="dk1"/>
                          </a:solidFill>
                          <a:effectLst/>
                          <a:latin typeface="+mn-lt"/>
                          <a:ea typeface="+mn-ea"/>
                          <a:cs typeface="+mn-cs"/>
                        </a:rPr>
                        <a:t>Increased expenses and extended duration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Reduced expenses, expedited scheduling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41604788"/>
                  </a:ext>
                </a:extLst>
              </a:tr>
            </a:tbl>
          </a:graphicData>
        </a:graphic>
      </p:graphicFrame>
    </p:spTree>
    <p:extLst>
      <p:ext uri="{BB962C8B-B14F-4D97-AF65-F5344CB8AC3E}">
        <p14:creationId xmlns:p14="http://schemas.microsoft.com/office/powerpoint/2010/main" val="1445010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576072" y="178420"/>
            <a:ext cx="10515600" cy="1202324"/>
          </a:xfrm>
        </p:spPr>
        <p:txBody>
          <a:bodyPr rtlCol="0"/>
          <a:lstStyle>
            <a:defPPr>
              <a:defRPr lang="en-GB"/>
            </a:defPPr>
          </a:lstStyle>
          <a:p>
            <a:r>
              <a:rPr lang="en-GB" dirty="0"/>
              <a:t>Conclusion</a:t>
            </a:r>
            <a:br>
              <a:rPr lang="en-GB" dirty="0"/>
            </a:br>
            <a:endParaRPr lang="en-GB" dirty="0"/>
          </a:p>
        </p:txBody>
      </p:sp>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dirty="0"/>
              <a:t>2025</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r>
              <a:rPr lang="en-GB" dirty="0">
                <a:solidFill>
                  <a:schemeClr val="tx1">
                    <a:lumMod val="60000"/>
                    <a:lumOff val="40000"/>
                  </a:schemeClr>
                </a:solidFill>
              </a:rPr>
              <a:t>Component 1- Individual Presentation </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12</a:t>
            </a:fld>
            <a:endParaRPr lang="en-GB" dirty="0"/>
          </a:p>
        </p:txBody>
      </p:sp>
      <p:sp>
        <p:nvSpPr>
          <p:cNvPr id="5" name="Content Placeholder 4">
            <a:extLst>
              <a:ext uri="{FF2B5EF4-FFF2-40B4-BE49-F238E27FC236}">
                <a16:creationId xmlns:a16="http://schemas.microsoft.com/office/drawing/2014/main" id="{143FBB16-E54C-F21D-26E6-11F1812D4E4D}"/>
              </a:ext>
            </a:extLst>
          </p:cNvPr>
          <p:cNvSpPr>
            <a:spLocks noGrp="1"/>
          </p:cNvSpPr>
          <p:nvPr>
            <p:ph idx="1"/>
          </p:nvPr>
        </p:nvSpPr>
        <p:spPr/>
        <p:txBody>
          <a:bodyPr/>
          <a:lstStyle/>
          <a:p>
            <a:r>
              <a:rPr lang="en-GB" dirty="0"/>
              <a:t>Recruiting a Change Manager is a strategic process that requires careful planning, clear role definition, and effective selection methods. If Bust Bee combines online interviews for initial screening with in-person interviews for final selection, this approach ensures a fair, efficient, and systematic evaluation process. An effective Change Manager will help guide employees through transitions, ensuring that Busy Bees' objectives are met with minimal disruption. Using structured interviews, detailed person specifications, and fair recruitment practices helps identify a professional capable of driving positive and lasting change.</a:t>
            </a:r>
          </a:p>
          <a:p>
            <a:endParaRPr lang="en-GB" dirty="0"/>
          </a:p>
        </p:txBody>
      </p:sp>
    </p:spTree>
    <p:extLst>
      <p:ext uri="{BB962C8B-B14F-4D97-AF65-F5344CB8AC3E}">
        <p14:creationId xmlns:p14="http://schemas.microsoft.com/office/powerpoint/2010/main" val="1234133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CEC7D-9C6F-C76B-062D-ED2976481DF5}"/>
              </a:ext>
            </a:extLst>
          </p:cNvPr>
          <p:cNvSpPr>
            <a:spLocks noGrp="1"/>
          </p:cNvSpPr>
          <p:nvPr>
            <p:ph type="ctrTitle"/>
          </p:nvPr>
        </p:nvSpPr>
        <p:spPr>
          <a:xfrm>
            <a:off x="1524000" y="86305"/>
            <a:ext cx="9144000" cy="1073421"/>
          </a:xfrm>
        </p:spPr>
        <p:txBody>
          <a:bodyPr/>
          <a:lstStyle/>
          <a:p>
            <a:r>
              <a:rPr lang="en-GB" dirty="0"/>
              <a:t>References </a:t>
            </a:r>
          </a:p>
        </p:txBody>
      </p:sp>
      <p:sp>
        <p:nvSpPr>
          <p:cNvPr id="3" name="Subtitle 2">
            <a:extLst>
              <a:ext uri="{FF2B5EF4-FFF2-40B4-BE49-F238E27FC236}">
                <a16:creationId xmlns:a16="http://schemas.microsoft.com/office/drawing/2014/main" id="{05506CC7-9547-8638-3691-DDECC41E616C}"/>
              </a:ext>
            </a:extLst>
          </p:cNvPr>
          <p:cNvSpPr>
            <a:spLocks noGrp="1"/>
          </p:cNvSpPr>
          <p:nvPr>
            <p:ph type="subTitle" idx="1"/>
          </p:nvPr>
        </p:nvSpPr>
        <p:spPr>
          <a:xfrm>
            <a:off x="174703" y="1773237"/>
            <a:ext cx="9144000" cy="4535096"/>
          </a:xfrm>
        </p:spPr>
        <p:txBody>
          <a:bodyPr>
            <a:normAutofit/>
          </a:bodyPr>
          <a:lstStyle/>
          <a:p>
            <a:pPr algn="l"/>
            <a:r>
              <a:rPr lang="en-GB" sz="1400" dirty="0">
                <a:hlinkClick r:id="rId2"/>
              </a:rPr>
              <a:t>Busy Bees</a:t>
            </a:r>
            <a:r>
              <a:rPr lang="en-GB" sz="1400" dirty="0"/>
              <a:t>.</a:t>
            </a:r>
            <a:r>
              <a:rPr lang="en-GB" sz="1400" b="1" dirty="0"/>
              <a:t>(</a:t>
            </a:r>
            <a:r>
              <a:rPr lang="en-GB" sz="1400" dirty="0"/>
              <a:t>2025</a:t>
            </a:r>
            <a:r>
              <a:rPr lang="en-GB" sz="1400" i="1" dirty="0"/>
              <a:t>) ‘Assistant Nursery Manager’</a:t>
            </a:r>
            <a:r>
              <a:rPr lang="en-GB" sz="1400" dirty="0"/>
              <a:t> Available at</a:t>
            </a:r>
            <a:r>
              <a:rPr lang="en-GB" sz="1400" b="1" dirty="0"/>
              <a:t>: </a:t>
            </a:r>
            <a:r>
              <a:rPr lang="en-GB" sz="1400" b="1" dirty="0">
                <a:hlinkClick r:id="rId2"/>
              </a:rPr>
              <a:t>https://careers.busybeeschildcare.co.uk/jobs/20823?lang=en-us</a:t>
            </a:r>
            <a:r>
              <a:rPr lang="en-GB" sz="1400" dirty="0"/>
              <a:t>  (Accessed 22/10/2025)</a:t>
            </a:r>
          </a:p>
          <a:p>
            <a:pPr algn="l"/>
            <a:r>
              <a:rPr lang="en-GB" sz="1400" dirty="0"/>
              <a:t>Busy Bees.(2025)</a:t>
            </a:r>
            <a:r>
              <a:rPr lang="en-GB" sz="1400" i="1" dirty="0"/>
              <a:t>’Our Stort</a:t>
            </a:r>
            <a:r>
              <a:rPr lang="en-GB" sz="1400" dirty="0"/>
              <a:t>’ Available at::  </a:t>
            </a:r>
            <a:r>
              <a:rPr lang="en-GB" sz="1400" dirty="0">
                <a:hlinkClick r:id="rId3"/>
              </a:rPr>
              <a:t>https://www.busybeeschildcare.co.uk/our-story</a:t>
            </a:r>
            <a:r>
              <a:rPr lang="en-GB" sz="1400" dirty="0"/>
              <a:t> (Accessed 22/10/2025)</a:t>
            </a:r>
          </a:p>
          <a:p>
            <a:pPr algn="l"/>
            <a:r>
              <a:rPr lang="en-GB" sz="1400" dirty="0"/>
              <a:t>Busy Bees.(2025) ‘Expanding our Portfolio’ Available at: </a:t>
            </a:r>
            <a:r>
              <a:rPr lang="en-GB" sz="1400" u="sng" dirty="0">
                <a:hlinkClick r:id="rId4"/>
              </a:rPr>
              <a:t>https://www.busybeeschildcare.co.uk/expanding-our-portfolio</a:t>
            </a:r>
            <a:endParaRPr lang="en-GB" sz="1400" dirty="0"/>
          </a:p>
          <a:p>
            <a:pPr algn="l"/>
            <a:r>
              <a:rPr lang="en-GB" sz="1400" dirty="0"/>
              <a:t>(Accessed 23/10/2025</a:t>
            </a:r>
          </a:p>
          <a:p>
            <a:pPr algn="l"/>
            <a:r>
              <a:rPr lang="en-GB" sz="1400" dirty="0"/>
              <a:t>Bright wheel.(2025) </a:t>
            </a:r>
            <a:r>
              <a:rPr lang="en-GB" sz="1400" i="1" dirty="0"/>
              <a:t>‘Building a Thriving Childcare Team: Key HR Strategies for Early Educators</a:t>
            </a:r>
            <a:r>
              <a:rPr lang="en-GB" sz="1400" dirty="0"/>
              <a:t>’ Available at: </a:t>
            </a:r>
            <a:r>
              <a:rPr lang="en-GB" sz="1400" u="sng" dirty="0">
                <a:hlinkClick r:id="rId5"/>
              </a:rPr>
              <a:t>https://mybrightwheel.com/blog/hr-strategies-for-early-educators</a:t>
            </a:r>
            <a:r>
              <a:rPr lang="en-GB" sz="1400" u="sng" dirty="0"/>
              <a:t> </a:t>
            </a:r>
            <a:r>
              <a:rPr lang="en-GB" sz="1400" dirty="0"/>
              <a:t>(Accessed 25/10/2025)</a:t>
            </a:r>
          </a:p>
          <a:p>
            <a:pPr algn="l"/>
            <a:r>
              <a:rPr lang="en-GB" sz="1400" dirty="0"/>
              <a:t>Indeed</a:t>
            </a:r>
            <a:r>
              <a:rPr lang="en-GB" sz="1900" dirty="0"/>
              <a:t>. (</a:t>
            </a:r>
            <a:r>
              <a:rPr lang="en-GB" sz="1400" dirty="0"/>
              <a:t>2025) ‘</a:t>
            </a:r>
            <a:r>
              <a:rPr lang="en-GB" sz="1400" i="1" dirty="0"/>
              <a:t>Different types of interviews and how to succeed’ Available at </a:t>
            </a:r>
            <a:r>
              <a:rPr lang="en-GB" sz="1400" dirty="0">
                <a:hlinkClick r:id="rId6"/>
              </a:rPr>
              <a:t>https://uk.indeed.com/career-advice/interviewing/types-of-interview</a:t>
            </a:r>
            <a:r>
              <a:rPr lang="en-GB" sz="1400" dirty="0"/>
              <a:t> (Accessed 25/10/2025)</a:t>
            </a:r>
          </a:p>
          <a:p>
            <a:pPr algn="l"/>
            <a:r>
              <a:rPr lang="en-GB" sz="1400" dirty="0"/>
              <a:t>Indeed. (2025) ‘</a:t>
            </a:r>
            <a:r>
              <a:rPr lang="en-GB" sz="1400" i="1" dirty="0"/>
              <a:t>Interviewing at Busy Bees Nursery’ Available at: </a:t>
            </a:r>
            <a:r>
              <a:rPr lang="en-GB" sz="1400" dirty="0">
                <a:hlinkClick r:id="rId7"/>
              </a:rPr>
              <a:t>https://uk.indeed.com/cmp/Busy-Bees-Nurseries-1/interviews</a:t>
            </a:r>
            <a:r>
              <a:rPr lang="en-GB" sz="1400" dirty="0"/>
              <a:t> (Accessed 26/10/2025) </a:t>
            </a:r>
          </a:p>
          <a:p>
            <a:pPr algn="l"/>
            <a:r>
              <a:rPr lang="en-GB" sz="1400" dirty="0"/>
              <a:t>Leatherbarrow, C. &amp; Fletcher, J. (2018)‘</a:t>
            </a:r>
            <a:r>
              <a:rPr lang="en-GB" sz="1400" i="1" dirty="0"/>
              <a:t>Introduction to Human Resource Management’ </a:t>
            </a:r>
            <a:r>
              <a:rPr lang="en-GB" sz="1400" dirty="0"/>
              <a:t>Available at: </a:t>
            </a:r>
            <a:r>
              <a:rPr lang="en-GB" sz="1400" u="sng" dirty="0">
                <a:solidFill>
                  <a:srgbClr val="AC5B4C"/>
                </a:solidFill>
                <a:hlinkClick r:id="rId8">
                  <a:extLst>
                    <a:ext uri="{A12FA001-AC4F-418D-AE19-62706E023703}">
                      <ahyp:hlinkClr xmlns:ahyp="http://schemas.microsoft.com/office/drawing/2018/hyperlinkcolor" val="tx"/>
                    </a:ext>
                  </a:extLst>
                </a:hlinkClick>
              </a:rPr>
              <a:t>https://r3-vlebooks-com.ezproxy.uwtsd.ac.uk/EpubReader?ean=1780749483692</a:t>
            </a:r>
            <a:endParaRPr lang="en-GB" sz="1400" dirty="0"/>
          </a:p>
          <a:p>
            <a:pPr algn="l"/>
            <a:r>
              <a:rPr lang="en-GB" sz="1400" i="1" dirty="0"/>
              <a:t>(Accessed 1/11/2025)</a:t>
            </a:r>
          </a:p>
        </p:txBody>
      </p:sp>
    </p:spTree>
    <p:extLst>
      <p:ext uri="{BB962C8B-B14F-4D97-AF65-F5344CB8AC3E}">
        <p14:creationId xmlns:p14="http://schemas.microsoft.com/office/powerpoint/2010/main" val="271683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normAutofit/>
          </a:bodyPr>
          <a:lstStyle>
            <a:defPPr>
              <a:defRPr lang="en-GB"/>
            </a:defPPr>
          </a:lstStyle>
          <a:p>
            <a:pPr rtl="0"/>
            <a:r>
              <a:rPr lang="en-GB" sz="4000" b="1" dirty="0">
                <a:solidFill>
                  <a:schemeClr val="tx1"/>
                </a:solidFill>
              </a:rPr>
              <a:t>Any Questions</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{41FD3AD3-85E9-4E4C-8877-2E9AA0A32A78}tf11964407_win32</Template>
  <TotalTime>18455</TotalTime>
  <Words>1254</Words>
  <Application>Microsoft Office PowerPoint</Application>
  <PresentationFormat>Widescreen</PresentationFormat>
  <Paragraphs>187</Paragraphs>
  <Slides>14</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Aptos</vt:lpstr>
      <vt:lpstr>Arial</vt:lpstr>
      <vt:lpstr>Calibri</vt:lpstr>
      <vt:lpstr>Courier New</vt:lpstr>
      <vt:lpstr>Gill Sans Light</vt:lpstr>
      <vt:lpstr>Gill Sans Nova</vt:lpstr>
      <vt:lpstr>Gill Sans Nova Light</vt:lpstr>
      <vt:lpstr>Sagona Book</vt:lpstr>
      <vt:lpstr>Wingdings</vt:lpstr>
      <vt:lpstr>Office Theme</vt:lpstr>
      <vt:lpstr>BA (Hons) Leadership and Management Skills for the Workplace </vt:lpstr>
      <vt:lpstr>Table of  Contents</vt:lpstr>
      <vt:lpstr>Introduction</vt:lpstr>
      <vt:lpstr>Recruitment Process</vt:lpstr>
      <vt:lpstr>Recruitment Process  </vt:lpstr>
      <vt:lpstr>Recruitment Process</vt:lpstr>
      <vt:lpstr>Online Interview </vt:lpstr>
      <vt:lpstr>Face-to-face Interview </vt:lpstr>
      <vt:lpstr>Group Interview</vt:lpstr>
      <vt:lpstr>Questioning Techniques </vt:lpstr>
      <vt:lpstr>Interview Comparison </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 Watson (2331412)</dc:creator>
  <cp:lastModifiedBy>Sara Watson (2331412)</cp:lastModifiedBy>
  <cp:revision>6</cp:revision>
  <dcterms:created xsi:type="dcterms:W3CDTF">2025-10-30T17:15:23Z</dcterms:created>
  <dcterms:modified xsi:type="dcterms:W3CDTF">2025-11-12T12:50:39Z</dcterms:modified>
</cp:coreProperties>
</file>