
<file path=[Content_Types].xml><?xml version="1.0" encoding="utf-8"?>
<Types xmlns="http://schemas.openxmlformats.org/package/2006/content-types">
  <Default Extension="jpeg" ContentType="image/jpeg"/>
  <Default Extension="JPG" ContentType="image/jpeg"/>
  <Default Extension="mp3" ContentType="audio/m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Lst>
  <p:notesMasterIdLst>
    <p:notesMasterId r:id="rId24"/>
  </p:notesMasterIdLst>
  <p:sldIdLst>
    <p:sldId id="621" r:id="rId4"/>
    <p:sldId id="309" r:id="rId5"/>
    <p:sldId id="327" r:id="rId6"/>
    <p:sldId id="328" r:id="rId7"/>
    <p:sldId id="641" r:id="rId8"/>
    <p:sldId id="339" r:id="rId9"/>
    <p:sldId id="330" r:id="rId10"/>
    <p:sldId id="331" r:id="rId11"/>
    <p:sldId id="332" r:id="rId12"/>
    <p:sldId id="335" r:id="rId13"/>
    <p:sldId id="333" r:id="rId14"/>
    <p:sldId id="334" r:id="rId15"/>
    <p:sldId id="336" r:id="rId16"/>
    <p:sldId id="340" r:id="rId17"/>
    <p:sldId id="283" r:id="rId18"/>
    <p:sldId id="642" r:id="rId19"/>
    <p:sldId id="284" r:id="rId20"/>
    <p:sldId id="315" r:id="rId21"/>
    <p:sldId id="278" r:id="rId22"/>
    <p:sldId id="347" r:id="rId23"/>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C26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7990B5D-49A8-4C2A-AB36-E7A09011933C}" v="106" dt="2024-02-21T06:12:43.80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8301" autoAdjust="0"/>
    <p:restoredTop sz="93766" autoAdjust="0"/>
  </p:normalViewPr>
  <p:slideViewPr>
    <p:cSldViewPr>
      <p:cViewPr varScale="1">
        <p:scale>
          <a:sx n="107" d="100"/>
          <a:sy n="107" d="100"/>
        </p:scale>
        <p:origin x="1332" y="102"/>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viewProps" Target="viewProps.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notesMaster" Target="notesMasters/notesMaster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tableStyles" Target="tableStyles.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zeta Demetriou" userId="75cbaea9-b97c-4c81-9090-40feb64ee817" providerId="ADAL" clId="{D7990B5D-49A8-4C2A-AB36-E7A09011933C}"/>
    <pc:docChg chg="modSld">
      <pc:chgData name="Lizeta Demetriou" userId="75cbaea9-b97c-4c81-9090-40feb64ee817" providerId="ADAL" clId="{D7990B5D-49A8-4C2A-AB36-E7A09011933C}" dt="2024-02-21T06:12:43.806" v="109" actId="20577"/>
      <pc:docMkLst>
        <pc:docMk/>
      </pc:docMkLst>
      <pc:sldChg chg="modSp modAnim">
        <pc:chgData name="Lizeta Demetriou" userId="75cbaea9-b97c-4c81-9090-40feb64ee817" providerId="ADAL" clId="{D7990B5D-49A8-4C2A-AB36-E7A09011933C}" dt="2024-02-21T06:12:43.806" v="109" actId="20577"/>
        <pc:sldMkLst>
          <pc:docMk/>
          <pc:sldMk cId="4258782437" sldId="336"/>
        </pc:sldMkLst>
        <pc:spChg chg="mod">
          <ac:chgData name="Lizeta Demetriou" userId="75cbaea9-b97c-4c81-9090-40feb64ee817" providerId="ADAL" clId="{D7990B5D-49A8-4C2A-AB36-E7A09011933C}" dt="2024-02-21T06:12:43.806" v="109" actId="20577"/>
          <ac:spMkLst>
            <pc:docMk/>
            <pc:sldMk cId="4258782437" sldId="336"/>
            <ac:spMk id="3" creationId="{951B14E2-E1D9-42FD-B6F1-F64D57575081}"/>
          </ac:spMkLst>
        </pc:spChg>
      </pc:sldChg>
      <pc:sldChg chg="modSp mod">
        <pc:chgData name="Lizeta Demetriou" userId="75cbaea9-b97c-4c81-9090-40feb64ee817" providerId="ADAL" clId="{D7990B5D-49A8-4C2A-AB36-E7A09011933C}" dt="2024-02-21T06:09:18.949" v="4" actId="20577"/>
        <pc:sldMkLst>
          <pc:docMk/>
          <pc:sldMk cId="738942598" sldId="621"/>
        </pc:sldMkLst>
        <pc:spChg chg="mod">
          <ac:chgData name="Lizeta Demetriou" userId="75cbaea9-b97c-4c81-9090-40feb64ee817" providerId="ADAL" clId="{D7990B5D-49A8-4C2A-AB36-E7A09011933C}" dt="2024-02-21T06:09:18.949" v="4" actId="20577"/>
          <ac:spMkLst>
            <pc:docMk/>
            <pc:sldMk cId="738942598" sldId="621"/>
            <ac:spMk id="3" creationId="{9922FDDA-0D6E-49AD-AB27-0923E7B95F0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BFDDDB29-D266-48FC-8465-C8D9DCBE8265}" type="datetimeFigureOut">
              <a:rPr lang="en-GB"/>
              <a:pPr>
                <a:defRPr/>
              </a:pPr>
              <a:t>21/02/2024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F248F1B4-D8DB-4A55-8E6E-EBADE4857EE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Abbreviations and symbols here before note taking practice?</a:t>
            </a:r>
          </a:p>
        </p:txBody>
      </p:sp>
      <p:sp>
        <p:nvSpPr>
          <p:cNvPr id="4" name="Slide Number Placeholder 3"/>
          <p:cNvSpPr>
            <a:spLocks noGrp="1"/>
          </p:cNvSpPr>
          <p:nvPr>
            <p:ph type="sldNum" sz="quarter" idx="5"/>
          </p:nvPr>
        </p:nvSpPr>
        <p:spPr/>
        <p:txBody>
          <a:bodyPr/>
          <a:lstStyle/>
          <a:p>
            <a:fld id="{6936E1E2-17D2-5E4C-B96D-EEDAC0EF77DB}" type="slidenum">
              <a:rPr lang="en-US" smtClean="0"/>
              <a:pPr/>
              <a:t>6</a:t>
            </a:fld>
            <a:endParaRPr lang="en-US"/>
          </a:p>
        </p:txBody>
      </p:sp>
    </p:spTree>
    <p:extLst>
      <p:ext uri="{BB962C8B-B14F-4D97-AF65-F5344CB8AC3E}">
        <p14:creationId xmlns:p14="http://schemas.microsoft.com/office/powerpoint/2010/main" val="26857125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7</a:t>
            </a:fld>
            <a:endParaRPr lang="en-US"/>
          </a:p>
        </p:txBody>
      </p:sp>
    </p:spTree>
    <p:extLst>
      <p:ext uri="{BB962C8B-B14F-4D97-AF65-F5344CB8AC3E}">
        <p14:creationId xmlns:p14="http://schemas.microsoft.com/office/powerpoint/2010/main" val="5662612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D8957A9D-AC9B-4E69-A4C8-E529DE123C02}" type="datetime1">
              <a:rPr lang="en-GB"/>
              <a:pPr>
                <a:defRPr/>
              </a:pPr>
              <a:t>21/02/2024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E2B4994-F2C0-43BA-805D-BAE87E775281}" type="slidenum">
              <a:rPr lang="en-GB" altLang="en-US"/>
              <a:pPr>
                <a:defRPr/>
              </a:pPr>
              <a:t>‹#›</a:t>
            </a:fld>
            <a:endParaRPr lang="en-GB" altLang="en-US"/>
          </a:p>
        </p:txBody>
      </p:sp>
    </p:spTree>
    <p:extLst>
      <p:ext uri="{BB962C8B-B14F-4D97-AF65-F5344CB8AC3E}">
        <p14:creationId xmlns:p14="http://schemas.microsoft.com/office/powerpoint/2010/main" val="1397130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4366ECD-46FF-4892-9806-222A0977A9D4}" type="datetime1">
              <a:rPr lang="en-GB"/>
              <a:pPr>
                <a:defRPr/>
              </a:pPr>
              <a:t>21/02/2024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22189B4-4D1C-4360-9D7A-FA5B0CE2A45F}" type="slidenum">
              <a:rPr lang="en-GB" altLang="en-US"/>
              <a:pPr>
                <a:defRPr/>
              </a:pPr>
              <a:t>‹#›</a:t>
            </a:fld>
            <a:endParaRPr lang="en-GB" altLang="en-US"/>
          </a:p>
        </p:txBody>
      </p:sp>
    </p:spTree>
    <p:extLst>
      <p:ext uri="{BB962C8B-B14F-4D97-AF65-F5344CB8AC3E}">
        <p14:creationId xmlns:p14="http://schemas.microsoft.com/office/powerpoint/2010/main" val="35955258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912352F6-B0D5-4708-A681-C79D43E526A8}" type="datetime1">
              <a:rPr lang="en-GB"/>
              <a:pPr>
                <a:defRPr/>
              </a:pPr>
              <a:t>21/02/2024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6A9F66A-178D-4084-A6A9-FEAAFFD91103}" type="slidenum">
              <a:rPr lang="en-GB" altLang="en-US"/>
              <a:pPr>
                <a:defRPr/>
              </a:pPr>
              <a:t>‹#›</a:t>
            </a:fld>
            <a:endParaRPr lang="en-GB" altLang="en-US"/>
          </a:p>
        </p:txBody>
      </p:sp>
    </p:spTree>
    <p:extLst>
      <p:ext uri="{BB962C8B-B14F-4D97-AF65-F5344CB8AC3E}">
        <p14:creationId xmlns:p14="http://schemas.microsoft.com/office/powerpoint/2010/main" val="480668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8F137993-CF85-4987-AD7F-5DB8FF13157A}" type="datetime1">
              <a:rPr lang="en-GB"/>
              <a:pPr>
                <a:defRPr/>
              </a:pPr>
              <a:t>21/02/2024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5D0BBD2C-051B-4398-95B1-50D2FAFD910B}" type="slidenum">
              <a:rPr lang="en-GB" altLang="en-US"/>
              <a:pPr>
                <a:defRPr/>
              </a:pPr>
              <a:t>‹#›</a:t>
            </a:fld>
            <a:endParaRPr lang="en-GB" altLang="en-US"/>
          </a:p>
        </p:txBody>
      </p:sp>
    </p:spTree>
    <p:extLst>
      <p:ext uri="{BB962C8B-B14F-4D97-AF65-F5344CB8AC3E}">
        <p14:creationId xmlns:p14="http://schemas.microsoft.com/office/powerpoint/2010/main" val="33381453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40E3C0BB-7F26-4514-BBBF-4EAA337E4C39}" type="datetime1">
              <a:rPr lang="en-GB"/>
              <a:pPr>
                <a:defRPr/>
              </a:pPr>
              <a:t>21/02/2024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F491F9F-1113-4BCA-B65B-006455AABD52}" type="slidenum">
              <a:rPr lang="en-GB" altLang="en-US"/>
              <a:pPr>
                <a:defRPr/>
              </a:pPr>
              <a:t>‹#›</a:t>
            </a:fld>
            <a:endParaRPr lang="en-GB" altLang="en-US"/>
          </a:p>
        </p:txBody>
      </p:sp>
    </p:spTree>
    <p:extLst>
      <p:ext uri="{BB962C8B-B14F-4D97-AF65-F5344CB8AC3E}">
        <p14:creationId xmlns:p14="http://schemas.microsoft.com/office/powerpoint/2010/main" val="28962319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C76616C7-AE3A-44A7-9CE5-FEFF4AFE7F41}" type="datetime1">
              <a:rPr lang="en-GB"/>
              <a:pPr>
                <a:defRPr/>
              </a:pPr>
              <a:t>21/02/2024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CDD00A46-C120-4BDD-ACA2-4E4265FEDF64}" type="slidenum">
              <a:rPr lang="en-GB" altLang="en-US"/>
              <a:pPr>
                <a:defRPr/>
              </a:pPr>
              <a:t>‹#›</a:t>
            </a:fld>
            <a:endParaRPr lang="en-GB" altLang="en-US"/>
          </a:p>
        </p:txBody>
      </p:sp>
    </p:spTree>
    <p:extLst>
      <p:ext uri="{BB962C8B-B14F-4D97-AF65-F5344CB8AC3E}">
        <p14:creationId xmlns:p14="http://schemas.microsoft.com/office/powerpoint/2010/main" val="15861256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123F0FA-A1E8-46A8-811C-76A604918AE1}" type="datetime1">
              <a:rPr lang="en-GB"/>
              <a:pPr>
                <a:defRPr/>
              </a:pPr>
              <a:t>21/02/2024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4F47D6E2-092D-41D5-93CC-4BBA81A7496F}" type="slidenum">
              <a:rPr lang="en-GB" altLang="en-US"/>
              <a:pPr>
                <a:defRPr/>
              </a:pPr>
              <a:t>‹#›</a:t>
            </a:fld>
            <a:endParaRPr lang="en-GB" altLang="en-US"/>
          </a:p>
        </p:txBody>
      </p:sp>
    </p:spTree>
    <p:extLst>
      <p:ext uri="{BB962C8B-B14F-4D97-AF65-F5344CB8AC3E}">
        <p14:creationId xmlns:p14="http://schemas.microsoft.com/office/powerpoint/2010/main" val="40748513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8B3063F9-DF01-41DB-8845-EA1A641D261B}" type="datetime1">
              <a:rPr lang="en-GB"/>
              <a:pPr>
                <a:defRPr/>
              </a:pPr>
              <a:t>21/02/2024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E0F8CEA2-BF5E-4A6C-A8F5-067B479681CE}" type="slidenum">
              <a:rPr lang="en-GB" altLang="en-US"/>
              <a:pPr>
                <a:defRPr/>
              </a:pPr>
              <a:t>‹#›</a:t>
            </a:fld>
            <a:endParaRPr lang="en-GB" altLang="en-US"/>
          </a:p>
        </p:txBody>
      </p:sp>
    </p:spTree>
    <p:extLst>
      <p:ext uri="{BB962C8B-B14F-4D97-AF65-F5344CB8AC3E}">
        <p14:creationId xmlns:p14="http://schemas.microsoft.com/office/powerpoint/2010/main" val="22587401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7A3ED04-2E3C-4922-96FF-46FD3E74501B}" type="datetime1">
              <a:rPr lang="en-GB"/>
              <a:pPr>
                <a:defRPr/>
              </a:pPr>
              <a:t>21/02/2024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82953968-9A17-4BB3-AE45-988B81F22745}" type="slidenum">
              <a:rPr lang="en-GB" altLang="en-US"/>
              <a:pPr>
                <a:defRPr/>
              </a:pPr>
              <a:t>‹#›</a:t>
            </a:fld>
            <a:endParaRPr lang="en-GB" altLang="en-US"/>
          </a:p>
        </p:txBody>
      </p:sp>
    </p:spTree>
    <p:extLst>
      <p:ext uri="{BB962C8B-B14F-4D97-AF65-F5344CB8AC3E}">
        <p14:creationId xmlns:p14="http://schemas.microsoft.com/office/powerpoint/2010/main" val="2990315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4CDF281-FEC4-4C7F-8C01-23106C489533}" type="datetime1">
              <a:rPr lang="en-GB"/>
              <a:pPr>
                <a:defRPr/>
              </a:pPr>
              <a:t>21/02/2024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B61247E-6470-41F0-B541-6CCB7AEBA89C}" type="slidenum">
              <a:rPr lang="en-GB" altLang="en-US"/>
              <a:pPr>
                <a:defRPr/>
              </a:pPr>
              <a:t>‹#›</a:t>
            </a:fld>
            <a:endParaRPr lang="en-GB" altLang="en-US"/>
          </a:p>
        </p:txBody>
      </p:sp>
    </p:spTree>
    <p:extLst>
      <p:ext uri="{BB962C8B-B14F-4D97-AF65-F5344CB8AC3E}">
        <p14:creationId xmlns:p14="http://schemas.microsoft.com/office/powerpoint/2010/main" val="3193679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A1BAB9D-8793-4F81-9A68-3D1487B2FFD7}" type="datetime1">
              <a:rPr lang="en-GB"/>
              <a:pPr>
                <a:defRPr/>
              </a:pPr>
              <a:t>21/02/2024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2B73526-81C8-449A-AC37-7F65AE6F295C}" type="slidenum">
              <a:rPr lang="en-GB" altLang="en-US"/>
              <a:pPr>
                <a:defRPr/>
              </a:pPr>
              <a:t>‹#›</a:t>
            </a:fld>
            <a:endParaRPr lang="en-GB" altLang="en-US"/>
          </a:p>
        </p:txBody>
      </p:sp>
    </p:spTree>
    <p:extLst>
      <p:ext uri="{BB962C8B-B14F-4D97-AF65-F5344CB8AC3E}">
        <p14:creationId xmlns:p14="http://schemas.microsoft.com/office/powerpoint/2010/main" val="38614209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AE78C15F-829C-4062-A183-186C72A5B19B}" type="datetime1">
              <a:rPr lang="en-GB"/>
              <a:pPr>
                <a:defRPr/>
              </a:pPr>
              <a:t>21/02/2024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E477BACE-7C00-448F-A882-54CC55A78DD5}" type="slidenum">
              <a:rPr lang="en-GB" altLang="en-US"/>
              <a:pPr>
                <a:defRPr/>
              </a:pPr>
              <a:t>‹#›</a:t>
            </a:fld>
            <a:endParaRPr lang="en-GB" altLang="en-US"/>
          </a:p>
        </p:txBody>
      </p:sp>
    </p:spTree>
    <p:extLst>
      <p:ext uri="{BB962C8B-B14F-4D97-AF65-F5344CB8AC3E}">
        <p14:creationId xmlns:p14="http://schemas.microsoft.com/office/powerpoint/2010/main" val="8353868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FD0E588-56D1-42A5-A553-950A7497CF5B}" type="datetime1">
              <a:rPr lang="en-GB"/>
              <a:pPr>
                <a:defRPr/>
              </a:pPr>
              <a:t>21/02/2024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E75782E4-D1C8-4E8E-8306-87AA7AB281BD}" type="slidenum">
              <a:rPr lang="en-GB" altLang="en-US"/>
              <a:pPr>
                <a:defRPr/>
              </a:pPr>
              <a:t>‹#›</a:t>
            </a:fld>
            <a:endParaRPr lang="en-GB" altLang="en-US"/>
          </a:p>
        </p:txBody>
      </p:sp>
    </p:spTree>
    <p:extLst>
      <p:ext uri="{BB962C8B-B14F-4D97-AF65-F5344CB8AC3E}">
        <p14:creationId xmlns:p14="http://schemas.microsoft.com/office/powerpoint/2010/main" val="13351108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A9BF4EC3-65E0-4CCF-90E4-DBC732BBFCBC}" type="datetime1">
              <a:rPr lang="en-GB"/>
              <a:pPr>
                <a:defRPr/>
              </a:pPr>
              <a:t>21/02/2024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D41BF09C-2E25-4F5A-80C2-59841DFEF076}" type="slidenum">
              <a:rPr lang="en-GB" altLang="en-US"/>
              <a:pPr>
                <a:defRPr/>
              </a:pPr>
              <a:t>‹#›</a:t>
            </a:fld>
            <a:endParaRPr lang="en-GB" altLang="en-US"/>
          </a:p>
        </p:txBody>
      </p:sp>
    </p:spTree>
    <p:extLst>
      <p:ext uri="{BB962C8B-B14F-4D97-AF65-F5344CB8AC3E}">
        <p14:creationId xmlns:p14="http://schemas.microsoft.com/office/powerpoint/2010/main" val="39733164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A86E5ACC-79C4-4BF0-8027-F470ADB41BF0}" type="datetime1">
              <a:rPr lang="en-GB"/>
              <a:pPr>
                <a:defRPr/>
              </a:pPr>
              <a:t>21/02/2024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3C15340B-8082-4D8A-94A7-B68FAB42E8E4}" type="slidenum">
              <a:rPr lang="en-GB" altLang="en-US"/>
              <a:pPr>
                <a:defRPr/>
              </a:pPr>
              <a:t>‹#›</a:t>
            </a:fld>
            <a:endParaRPr lang="en-GB" altLang="en-US"/>
          </a:p>
        </p:txBody>
      </p:sp>
    </p:spTree>
    <p:extLst>
      <p:ext uri="{BB962C8B-B14F-4D97-AF65-F5344CB8AC3E}">
        <p14:creationId xmlns:p14="http://schemas.microsoft.com/office/powerpoint/2010/main" val="41192457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1FC129FB-87AC-494D-95B9-6A84410CA8A5}" type="datetime1">
              <a:rPr lang="en-GB"/>
              <a:pPr>
                <a:defRPr/>
              </a:pPr>
              <a:t>21/02/2024</a:t>
            </a:fld>
            <a:endParaRPr lang="en-GB" dirty="0"/>
          </a:p>
        </p:txBody>
      </p:sp>
      <p:sp>
        <p:nvSpPr>
          <p:cNvPr id="8" name="Slide Number Placeholder 5"/>
          <p:cNvSpPr>
            <a:spLocks noGrp="1"/>
          </p:cNvSpPr>
          <p:nvPr>
            <p:ph type="sldNum" sz="quarter" idx="11"/>
          </p:nvPr>
        </p:nvSpPr>
        <p:spPr/>
        <p:txBody>
          <a:bodyPr/>
          <a:lstStyle>
            <a:lvl1pPr>
              <a:defRPr/>
            </a:lvl1pPr>
          </a:lstStyle>
          <a:p>
            <a:pPr>
              <a:defRPr/>
            </a:pPr>
            <a:fld id="{851272C1-85B3-43F9-9F1B-401E6BCA2371}" type="slidenum">
              <a:rPr lang="en-GB" altLang="en-US"/>
              <a:pPr>
                <a:defRPr/>
              </a:pPr>
              <a:t>‹#›</a:t>
            </a:fld>
            <a:endParaRPr lang="en-GB" altLang="en-US"/>
          </a:p>
        </p:txBody>
      </p:sp>
    </p:spTree>
    <p:extLst>
      <p:ext uri="{BB962C8B-B14F-4D97-AF65-F5344CB8AC3E}">
        <p14:creationId xmlns:p14="http://schemas.microsoft.com/office/powerpoint/2010/main" val="20671899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8EF8F441-39C6-4306-A42F-42F44D7C97BD}" type="datetime1">
              <a:rPr lang="en-GB"/>
              <a:pPr>
                <a:defRPr/>
              </a:pPr>
              <a:t>21/02/2024</a:t>
            </a:fld>
            <a:endParaRPr lang="en-GB" dirty="0"/>
          </a:p>
        </p:txBody>
      </p:sp>
      <p:sp>
        <p:nvSpPr>
          <p:cNvPr id="4" name="Slide Number Placeholder 5"/>
          <p:cNvSpPr>
            <a:spLocks noGrp="1"/>
          </p:cNvSpPr>
          <p:nvPr>
            <p:ph type="sldNum" sz="quarter" idx="11"/>
          </p:nvPr>
        </p:nvSpPr>
        <p:spPr/>
        <p:txBody>
          <a:bodyPr/>
          <a:lstStyle>
            <a:lvl1pPr>
              <a:defRPr/>
            </a:lvl1pPr>
          </a:lstStyle>
          <a:p>
            <a:pPr>
              <a:defRPr/>
            </a:pPr>
            <a:fld id="{DE699A1F-28B8-4A72-B67B-BF189B832B6E}" type="slidenum">
              <a:rPr lang="en-GB" altLang="en-US"/>
              <a:pPr>
                <a:defRPr/>
              </a:pPr>
              <a:t>‹#›</a:t>
            </a:fld>
            <a:endParaRPr lang="en-GB" altLang="en-US"/>
          </a:p>
        </p:txBody>
      </p:sp>
    </p:spTree>
    <p:extLst>
      <p:ext uri="{BB962C8B-B14F-4D97-AF65-F5344CB8AC3E}">
        <p14:creationId xmlns:p14="http://schemas.microsoft.com/office/powerpoint/2010/main" val="33409360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2836826C-58C1-4440-979C-F534CF4CCAE6}" type="datetime1">
              <a:rPr lang="en-GB"/>
              <a:pPr>
                <a:defRPr/>
              </a:pPr>
              <a:t>21/02/2024</a:t>
            </a:fld>
            <a:endParaRPr lang="en-GB" dirty="0"/>
          </a:p>
        </p:txBody>
      </p:sp>
      <p:sp>
        <p:nvSpPr>
          <p:cNvPr id="3" name="Slide Number Placeholder 5"/>
          <p:cNvSpPr>
            <a:spLocks noGrp="1"/>
          </p:cNvSpPr>
          <p:nvPr>
            <p:ph type="sldNum" sz="quarter" idx="11"/>
          </p:nvPr>
        </p:nvSpPr>
        <p:spPr/>
        <p:txBody>
          <a:bodyPr/>
          <a:lstStyle>
            <a:lvl1pPr>
              <a:defRPr/>
            </a:lvl1pPr>
          </a:lstStyle>
          <a:p>
            <a:pPr>
              <a:defRPr/>
            </a:pPr>
            <a:fld id="{B7968EE4-3C6A-48DA-B6AE-D98E3D87CC8E}" type="slidenum">
              <a:rPr lang="en-GB" altLang="en-US"/>
              <a:pPr>
                <a:defRPr/>
              </a:pPr>
              <a:t>‹#›</a:t>
            </a:fld>
            <a:endParaRPr lang="en-GB" altLang="en-US"/>
          </a:p>
        </p:txBody>
      </p:sp>
    </p:spTree>
    <p:extLst>
      <p:ext uri="{BB962C8B-B14F-4D97-AF65-F5344CB8AC3E}">
        <p14:creationId xmlns:p14="http://schemas.microsoft.com/office/powerpoint/2010/main" val="35029028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6348C9B3-36DE-4D30-AD9C-F5F870B48444}" type="datetime1">
              <a:rPr lang="en-GB"/>
              <a:pPr>
                <a:defRPr/>
              </a:pPr>
              <a:t>21/02/2024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81CD3381-BD83-4D74-94EA-52991AA1AFDC}" type="slidenum">
              <a:rPr lang="en-GB" altLang="en-US"/>
              <a:pPr>
                <a:defRPr/>
              </a:pPr>
              <a:t>‹#›</a:t>
            </a:fld>
            <a:endParaRPr lang="en-GB" altLang="en-US"/>
          </a:p>
        </p:txBody>
      </p:sp>
    </p:spTree>
    <p:extLst>
      <p:ext uri="{BB962C8B-B14F-4D97-AF65-F5344CB8AC3E}">
        <p14:creationId xmlns:p14="http://schemas.microsoft.com/office/powerpoint/2010/main" val="16771162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76B4FE9-329F-4A9D-B38A-B7494D2AA5BB}" type="datetime1">
              <a:rPr lang="en-GB"/>
              <a:pPr>
                <a:defRPr/>
              </a:pPr>
              <a:t>21/02/2024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20781313-1272-49F1-96EB-FB78CF41E3DE}" type="slidenum">
              <a:rPr lang="en-GB" altLang="en-US"/>
              <a:pPr>
                <a:defRPr/>
              </a:pPr>
              <a:t>‹#›</a:t>
            </a:fld>
            <a:endParaRPr lang="en-GB" altLang="en-US"/>
          </a:p>
        </p:txBody>
      </p:sp>
    </p:spTree>
    <p:extLst>
      <p:ext uri="{BB962C8B-B14F-4D97-AF65-F5344CB8AC3E}">
        <p14:creationId xmlns:p14="http://schemas.microsoft.com/office/powerpoint/2010/main" val="31458922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10FA0EF-A452-4385-9B7B-11D9616E848A}" type="datetime1">
              <a:rPr lang="en-GB"/>
              <a:pPr>
                <a:defRPr/>
              </a:pPr>
              <a:t>21/02/2024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8C888349-23EE-4BCA-8D17-5D08CE195DA0}" type="slidenum">
              <a:rPr lang="en-GB" altLang="en-US"/>
              <a:pPr>
                <a:defRPr/>
              </a:pPr>
              <a:t>‹#›</a:t>
            </a:fld>
            <a:endParaRPr lang="en-GB" altLang="en-US"/>
          </a:p>
        </p:txBody>
      </p:sp>
    </p:spTree>
    <p:extLst>
      <p:ext uri="{BB962C8B-B14F-4D97-AF65-F5344CB8AC3E}">
        <p14:creationId xmlns:p14="http://schemas.microsoft.com/office/powerpoint/2010/main" val="311689816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C8FAD4A-27DB-465A-8685-31F1AA24435C}" type="datetime1">
              <a:rPr lang="en-GB"/>
              <a:pPr>
                <a:defRPr/>
              </a:pPr>
              <a:t>21/02/2024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1A72FD09-D6B6-4B82-AF78-B9E9983C59BB}" type="slidenum">
              <a:rPr lang="en-GB" altLang="en-US"/>
              <a:pPr>
                <a:defRPr/>
              </a:pPr>
              <a:t>‹#›</a:t>
            </a:fld>
            <a:endParaRPr lang="en-GB" altLang="en-US"/>
          </a:p>
        </p:txBody>
      </p:sp>
    </p:spTree>
    <p:extLst>
      <p:ext uri="{BB962C8B-B14F-4D97-AF65-F5344CB8AC3E}">
        <p14:creationId xmlns:p14="http://schemas.microsoft.com/office/powerpoint/2010/main" val="784182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2F1E7B97-8893-4DF8-94C2-0BDDB4083750}" type="datetime1">
              <a:rPr lang="en-GB"/>
              <a:pPr>
                <a:defRPr/>
              </a:pPr>
              <a:t>21/02/2024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0B473A-B5CB-4AEA-A841-E4A1420271FA}" type="slidenum">
              <a:rPr lang="en-GB" altLang="en-US"/>
              <a:pPr>
                <a:defRPr/>
              </a:pPr>
              <a:t>‹#›</a:t>
            </a:fld>
            <a:endParaRPr lang="en-GB" altLang="en-US"/>
          </a:p>
        </p:txBody>
      </p:sp>
    </p:spTree>
    <p:extLst>
      <p:ext uri="{BB962C8B-B14F-4D97-AF65-F5344CB8AC3E}">
        <p14:creationId xmlns:p14="http://schemas.microsoft.com/office/powerpoint/2010/main" val="34370720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DF502AA-C8CB-4132-B592-CA60B7C38ACE}" type="datetime1">
              <a:rPr lang="en-GB"/>
              <a:pPr>
                <a:defRPr/>
              </a:pPr>
              <a:t>21/02/2024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3416350-3461-4282-A263-C166126E991F}" type="slidenum">
              <a:rPr lang="en-GB" altLang="en-US"/>
              <a:pPr>
                <a:defRPr/>
              </a:pPr>
              <a:t>‹#›</a:t>
            </a:fld>
            <a:endParaRPr lang="en-GB" altLang="en-US"/>
          </a:p>
        </p:txBody>
      </p:sp>
    </p:spTree>
    <p:extLst>
      <p:ext uri="{BB962C8B-B14F-4D97-AF65-F5344CB8AC3E}">
        <p14:creationId xmlns:p14="http://schemas.microsoft.com/office/powerpoint/2010/main" val="15600417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6BD54D1A-4815-47BD-8614-C0B0CB854EB1}" type="datetime1">
              <a:rPr lang="en-GB"/>
              <a:pPr>
                <a:defRPr/>
              </a:pPr>
              <a:t>21/02/2024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1269315-487F-456B-9DCF-692949BD7BA7}" type="slidenum">
              <a:rPr lang="en-GB" altLang="en-US"/>
              <a:pPr>
                <a:defRPr/>
              </a:pPr>
              <a:t>‹#›</a:t>
            </a:fld>
            <a:endParaRPr lang="en-GB" altLang="en-US"/>
          </a:p>
        </p:txBody>
      </p:sp>
    </p:spTree>
    <p:extLst>
      <p:ext uri="{BB962C8B-B14F-4D97-AF65-F5344CB8AC3E}">
        <p14:creationId xmlns:p14="http://schemas.microsoft.com/office/powerpoint/2010/main" val="405662966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4E3DC6A9-A123-4839-B812-2B5358EDB404}" type="datetime1">
              <a:rPr lang="en-GB"/>
              <a:pPr>
                <a:defRPr/>
              </a:pPr>
              <a:t>21/02/2024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9AA3C5AE-BB4B-472B-815B-B9E00B3AC4F5}" type="slidenum">
              <a:rPr lang="en-GB" altLang="en-US"/>
              <a:pPr>
                <a:defRPr/>
              </a:pPr>
              <a:t>‹#›</a:t>
            </a:fld>
            <a:endParaRPr lang="en-GB" altLang="en-US"/>
          </a:p>
        </p:txBody>
      </p:sp>
    </p:spTree>
    <p:extLst>
      <p:ext uri="{BB962C8B-B14F-4D97-AF65-F5344CB8AC3E}">
        <p14:creationId xmlns:p14="http://schemas.microsoft.com/office/powerpoint/2010/main" val="34706885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28CB978A-EA46-472A-9CB9-DD326FDEE697}" type="datetime1">
              <a:rPr lang="en-GB"/>
              <a:pPr>
                <a:defRPr/>
              </a:pPr>
              <a:t>21/02/2024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43C18FD-4431-4582-9B98-5DA29A8F2ABA}" type="slidenum">
              <a:rPr lang="en-GB" altLang="en-US"/>
              <a:pPr>
                <a:defRPr/>
              </a:pPr>
              <a:t>‹#›</a:t>
            </a:fld>
            <a:endParaRPr lang="en-GB" altLang="en-US"/>
          </a:p>
        </p:txBody>
      </p:sp>
    </p:spTree>
    <p:extLst>
      <p:ext uri="{BB962C8B-B14F-4D97-AF65-F5344CB8AC3E}">
        <p14:creationId xmlns:p14="http://schemas.microsoft.com/office/powerpoint/2010/main" val="129366097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29F62988-4734-49D5-ABC9-1D8830979CA5}" type="datetime1">
              <a:rPr lang="en-GB"/>
              <a:pPr>
                <a:defRPr/>
              </a:pPr>
              <a:t>21/02/2024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7FB8E70-BA6C-4849-BF8B-0E7C61769DB9}" type="slidenum">
              <a:rPr lang="en-GB" altLang="en-US"/>
              <a:pPr>
                <a:defRPr/>
              </a:pPr>
              <a:t>‹#›</a:t>
            </a:fld>
            <a:endParaRPr lang="en-GB" altLang="en-US"/>
          </a:p>
        </p:txBody>
      </p:sp>
    </p:spTree>
    <p:extLst>
      <p:ext uri="{BB962C8B-B14F-4D97-AF65-F5344CB8AC3E}">
        <p14:creationId xmlns:p14="http://schemas.microsoft.com/office/powerpoint/2010/main" val="12375372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E12784E-0867-4A6F-89D2-D0F62A3AC4E3}" type="datetime1">
              <a:rPr lang="en-GB"/>
              <a:pPr>
                <a:defRPr/>
              </a:pPr>
              <a:t>21/02/2024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109B5B61-3075-4C1F-9BB4-EB3E42D1F0BA}" type="slidenum">
              <a:rPr lang="en-GB" altLang="en-US"/>
              <a:pPr>
                <a:defRPr/>
              </a:pPr>
              <a:t>‹#›</a:t>
            </a:fld>
            <a:endParaRPr lang="en-GB" altLang="en-US"/>
          </a:p>
        </p:txBody>
      </p:sp>
    </p:spTree>
    <p:extLst>
      <p:ext uri="{BB962C8B-B14F-4D97-AF65-F5344CB8AC3E}">
        <p14:creationId xmlns:p14="http://schemas.microsoft.com/office/powerpoint/2010/main" val="124082474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1DB6958D-3A38-440B-B159-47C5695A6FC1}" type="datetime1">
              <a:rPr lang="en-GB"/>
              <a:pPr>
                <a:defRPr/>
              </a:pPr>
              <a:t>21/02/2024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A363B1F5-2E66-4BC7-8719-37CD5455B1D2}" type="slidenum">
              <a:rPr lang="en-GB" altLang="en-US"/>
              <a:pPr>
                <a:defRPr/>
              </a:pPr>
              <a:t>‹#›</a:t>
            </a:fld>
            <a:endParaRPr lang="en-GB" altLang="en-US"/>
          </a:p>
        </p:txBody>
      </p:sp>
    </p:spTree>
    <p:extLst>
      <p:ext uri="{BB962C8B-B14F-4D97-AF65-F5344CB8AC3E}">
        <p14:creationId xmlns:p14="http://schemas.microsoft.com/office/powerpoint/2010/main" val="250695226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04EB3A9-CBB8-438E-B510-1D714DB9C88C}" type="datetime1">
              <a:rPr lang="en-GB"/>
              <a:pPr>
                <a:defRPr/>
              </a:pPr>
              <a:t>21/02/2024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48B25A4-F189-4EFD-9B4E-E67BF842DC2B}" type="slidenum">
              <a:rPr lang="en-GB" altLang="en-US"/>
              <a:pPr>
                <a:defRPr/>
              </a:pPr>
              <a:t>‹#›</a:t>
            </a:fld>
            <a:endParaRPr lang="en-GB" altLang="en-US"/>
          </a:p>
        </p:txBody>
      </p:sp>
    </p:spTree>
    <p:extLst>
      <p:ext uri="{BB962C8B-B14F-4D97-AF65-F5344CB8AC3E}">
        <p14:creationId xmlns:p14="http://schemas.microsoft.com/office/powerpoint/2010/main" val="219844941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B5E5589-F089-4F96-BD0C-9C622F2F12A3}" type="datetime1">
              <a:rPr lang="en-GB"/>
              <a:pPr>
                <a:defRPr/>
              </a:pPr>
              <a:t>21/02/2024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4A06D725-321D-45B2-9009-D4D95961F037}" type="slidenum">
              <a:rPr lang="en-GB" altLang="en-US"/>
              <a:pPr>
                <a:defRPr/>
              </a:pPr>
              <a:t>‹#›</a:t>
            </a:fld>
            <a:endParaRPr lang="en-GB" altLang="en-US"/>
          </a:p>
        </p:txBody>
      </p:sp>
    </p:spTree>
    <p:extLst>
      <p:ext uri="{BB962C8B-B14F-4D97-AF65-F5344CB8AC3E}">
        <p14:creationId xmlns:p14="http://schemas.microsoft.com/office/powerpoint/2010/main" val="14379029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25A3F43-87EA-41DB-AE77-B4D999651894}" type="datetime1">
              <a:rPr lang="en-GB"/>
              <a:pPr>
                <a:defRPr/>
              </a:pPr>
              <a:t>21/02/2024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FBECE181-8A3E-4A89-AB55-3F6D08A55227}" type="slidenum">
              <a:rPr lang="en-GB" altLang="en-US"/>
              <a:pPr>
                <a:defRPr/>
              </a:pPr>
              <a:t>‹#›</a:t>
            </a:fld>
            <a:endParaRPr lang="en-GB" altLang="en-US"/>
          </a:p>
        </p:txBody>
      </p:sp>
    </p:spTree>
    <p:extLst>
      <p:ext uri="{BB962C8B-B14F-4D97-AF65-F5344CB8AC3E}">
        <p14:creationId xmlns:p14="http://schemas.microsoft.com/office/powerpoint/2010/main" val="37092073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FB171393-CDAF-464A-BA71-D5C253200948}" type="datetime1">
              <a:rPr lang="en-GB"/>
              <a:pPr>
                <a:defRPr/>
              </a:pPr>
              <a:t>21/02/2024</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52EE027-CED7-4AFB-9A56-E1CAAD639C2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397087B-0E3D-42CA-BC5C-84AC4336F180}" type="datetime1">
              <a:rPr lang="en-GB"/>
              <a:pPr>
                <a:defRPr/>
              </a:pPr>
              <a:t>21/02/2024</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6D92E20-9FE1-48A8-BFCA-2DD363D318B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5C7E419-CA4B-430E-8B6E-28EA8E720B62}" type="datetime1">
              <a:rPr lang="en-GB"/>
              <a:pPr>
                <a:defRPr/>
              </a:pPr>
              <a:t>21/02/2024</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DDF2CF8-DB73-4838-991C-0659C678E55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4.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notesSlide" Target="../notesSlides/notesSlid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Layout" Target="../slideLayouts/slideLayout2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hyperlink" Target="https://www.dummies.com/education/college/how-to-study-with-linear-and-non-linear-notes/" TargetMode="External"/><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www.mindmapping.com/" TargetMode="External"/><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www.futurelearn.com/courses/prepare-to-study-uk/0/steps/48554" TargetMode="External"/><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3" Type="http://schemas.openxmlformats.org/officeDocument/2006/relationships/hyperlink" Target="https://www.dummies.com/education/college/how-to-study-with-linear-and-non-linear-notes/" TargetMode="External"/><Relationship Id="rId2" Type="http://schemas.openxmlformats.org/officeDocument/2006/relationships/hyperlink" Target="https://chisellabs.com/glossary/what-is-a-mind-map/" TargetMode="External"/><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3" Type="http://schemas.openxmlformats.org/officeDocument/2006/relationships/hyperlink" Target="https://www.managers.org.uk/knowledge-and-insights/article/eight-ways-bad-managers-kill-conversations-and-motivation/" TargetMode="External"/><Relationship Id="rId2" Type="http://schemas.openxmlformats.org/officeDocument/2006/relationships/hyperlink" Target="https://www.bbc.co.uk/sounds/play/m0005t4x" TargetMode="External"/><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922FDDA-0D6E-49AD-AB27-0923E7B95F0F}"/>
              </a:ext>
            </a:extLst>
          </p:cNvPr>
          <p:cNvSpPr>
            <a:spLocks noGrp="1"/>
          </p:cNvSpPr>
          <p:nvPr>
            <p:ph type="ctrTitle"/>
          </p:nvPr>
        </p:nvSpPr>
        <p:spPr>
          <a:xfrm>
            <a:off x="1143000" y="2235200"/>
            <a:ext cx="6858000" cy="2387600"/>
          </a:xfrm>
        </p:spPr>
        <p:txBody>
          <a:bodyPr/>
          <a:lstStyle/>
          <a:p>
            <a:pPr eaLnBrk="1" hangingPunct="1"/>
            <a:br>
              <a:rPr lang="en-GB" sz="3600" b="1" dirty="0">
                <a:solidFill>
                  <a:schemeClr val="bg1"/>
                </a:solidFill>
                <a:effectLst>
                  <a:outerShdw blurRad="38100" dist="38100" dir="2700000" algn="tl">
                    <a:srgbClr val="000000">
                      <a:alpha val="43137"/>
                    </a:srgbClr>
                  </a:outerShdw>
                </a:effectLst>
              </a:rPr>
            </a:br>
            <a:r>
              <a:rPr lang="en-GB" sz="3600" b="1" dirty="0">
                <a:solidFill>
                  <a:schemeClr val="bg1"/>
                </a:solidFill>
                <a:effectLst>
                  <a:outerShdw blurRad="38100" dist="38100" dir="2700000" algn="tl">
                    <a:srgbClr val="000000">
                      <a:alpha val="43137"/>
                    </a:srgbClr>
                  </a:outerShdw>
                </a:effectLst>
              </a:rPr>
              <a:t>LCHS4001</a:t>
            </a:r>
            <a:br>
              <a:rPr lang="en-GB" sz="3600" b="1" dirty="0">
                <a:solidFill>
                  <a:schemeClr val="bg1"/>
                </a:solidFill>
                <a:effectLst>
                  <a:outerShdw blurRad="38100" dist="38100" dir="2700000" algn="tl">
                    <a:srgbClr val="000000">
                      <a:alpha val="43137"/>
                    </a:srgbClr>
                  </a:outerShdw>
                </a:effectLst>
              </a:rPr>
            </a:br>
            <a:br>
              <a:rPr lang="en-GB" sz="3600" b="1" dirty="0">
                <a:solidFill>
                  <a:schemeClr val="bg1"/>
                </a:solidFill>
                <a:effectLst>
                  <a:outerShdw blurRad="38100" dist="38100" dir="2700000" algn="tl">
                    <a:srgbClr val="000000">
                      <a:alpha val="43137"/>
                    </a:srgbClr>
                  </a:outerShdw>
                </a:effectLst>
              </a:rPr>
            </a:br>
            <a:r>
              <a:rPr lang="en-GB" sz="3600" b="1" dirty="0">
                <a:solidFill>
                  <a:schemeClr val="bg1"/>
                </a:solidFill>
                <a:effectLst>
                  <a:outerShdw blurRad="38100" dist="38100" dir="2700000" algn="tl">
                    <a:srgbClr val="000000">
                      <a:alpha val="43137"/>
                    </a:srgbClr>
                  </a:outerShdw>
                </a:effectLst>
              </a:rPr>
              <a:t>Academic and Employability Skills </a:t>
            </a:r>
            <a:br>
              <a:rPr lang="en-GB" b="1" dirty="0">
                <a:solidFill>
                  <a:schemeClr val="bg1"/>
                </a:solidFill>
                <a:effectLst>
                  <a:outerShdw blurRad="38100" dist="38100" dir="2700000" algn="tl">
                    <a:srgbClr val="000000">
                      <a:alpha val="43137"/>
                    </a:srgbClr>
                  </a:outerShdw>
                </a:effectLst>
              </a:rPr>
            </a:br>
            <a:endParaRPr lang="en-GB" dirty="0"/>
          </a:p>
        </p:txBody>
      </p:sp>
      <p:sp>
        <p:nvSpPr>
          <p:cNvPr id="4" name="Subtitle 3"/>
          <p:cNvSpPr>
            <a:spLocks noGrp="1"/>
          </p:cNvSpPr>
          <p:nvPr>
            <p:ph type="subTitle" idx="1"/>
          </p:nvPr>
        </p:nvSpPr>
        <p:spPr>
          <a:xfrm>
            <a:off x="1043608" y="4415755"/>
            <a:ext cx="6858000" cy="1655762"/>
          </a:xfrm>
        </p:spPr>
        <p:txBody>
          <a:bodyPr/>
          <a:lstStyle/>
          <a:p>
            <a:pPr eaLnBrk="1" hangingPunct="1"/>
            <a:endParaRPr lang="en-GB" altLang="en-US" sz="3200" dirty="0">
              <a:effectLst>
                <a:outerShdw blurRad="38100" dist="38100" dir="2700000" algn="tl">
                  <a:srgbClr val="000000">
                    <a:alpha val="43137"/>
                  </a:srgbClr>
                </a:outerShdw>
              </a:effectLst>
            </a:endParaRPr>
          </a:p>
          <a:p>
            <a:pPr eaLnBrk="1" hangingPunct="1"/>
            <a:r>
              <a:rPr lang="en-GB" altLang="en-US" sz="3200" b="1" dirty="0">
                <a:solidFill>
                  <a:srgbClr val="FFFF00"/>
                </a:solidFill>
                <a:effectLst>
                  <a:outerShdw blurRad="38100" dist="38100" dir="2700000" algn="tl">
                    <a:srgbClr val="000000">
                      <a:alpha val="43137"/>
                    </a:srgbClr>
                  </a:outerShdw>
                </a:effectLst>
              </a:rPr>
              <a:t>Note taking</a:t>
            </a:r>
          </a:p>
          <a:p>
            <a:endParaRPr lang="en-GB" dirty="0"/>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21/02/2024</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7790C-28BC-4C3E-A62F-5B824398615E}"/>
              </a:ext>
            </a:extLst>
          </p:cNvPr>
          <p:cNvSpPr>
            <a:spLocks noGrp="1"/>
          </p:cNvSpPr>
          <p:nvPr>
            <p:ph type="title"/>
          </p:nvPr>
        </p:nvSpPr>
        <p:spPr>
          <a:xfrm>
            <a:off x="457200" y="0"/>
            <a:ext cx="8229600" cy="1143000"/>
          </a:xfrm>
        </p:spPr>
        <p:txBody>
          <a:bodyPr>
            <a:noAutofit/>
          </a:bodyPr>
          <a:lstStyle/>
          <a:p>
            <a:r>
              <a:rPr lang="en-GB" sz="3600" b="1" dirty="0"/>
              <a:t>How do you take notes in the class?</a:t>
            </a:r>
          </a:p>
        </p:txBody>
      </p:sp>
      <p:pic>
        <p:nvPicPr>
          <p:cNvPr id="10" name="Picture 9">
            <a:extLst>
              <a:ext uri="{FF2B5EF4-FFF2-40B4-BE49-F238E27FC236}">
                <a16:creationId xmlns:a16="http://schemas.microsoft.com/office/drawing/2014/main" id="{37EAD2F3-9F16-47D8-9EA6-B93BBB7E3950}"/>
              </a:ext>
            </a:extLst>
          </p:cNvPr>
          <p:cNvPicPr>
            <a:picLocks noChangeAspect="1"/>
          </p:cNvPicPr>
          <p:nvPr/>
        </p:nvPicPr>
        <p:blipFill>
          <a:blip r:embed="rId2" cstate="print"/>
          <a:stretch>
            <a:fillRect/>
          </a:stretch>
        </p:blipFill>
        <p:spPr>
          <a:xfrm>
            <a:off x="2051720" y="2924944"/>
            <a:ext cx="2698626" cy="2698626"/>
          </a:xfrm>
          <a:prstGeom prst="rect">
            <a:avLst/>
          </a:prstGeom>
        </p:spPr>
      </p:pic>
      <p:sp>
        <p:nvSpPr>
          <p:cNvPr id="11" name="Thought Bubble: Cloud 10">
            <a:extLst>
              <a:ext uri="{FF2B5EF4-FFF2-40B4-BE49-F238E27FC236}">
                <a16:creationId xmlns:a16="http://schemas.microsoft.com/office/drawing/2014/main" id="{D3A61812-9B44-486E-A22C-3375B7818BBD}"/>
              </a:ext>
            </a:extLst>
          </p:cNvPr>
          <p:cNvSpPr/>
          <p:nvPr/>
        </p:nvSpPr>
        <p:spPr>
          <a:xfrm>
            <a:off x="323528" y="1124744"/>
            <a:ext cx="2698626" cy="3096344"/>
          </a:xfrm>
          <a:prstGeom prst="cloudCallout">
            <a:avLst>
              <a:gd name="adj1" fmla="val 41724"/>
              <a:gd name="adj2" fmla="val 4218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rPr>
              <a:t>I will not write anything. Listening is more important</a:t>
            </a:r>
          </a:p>
        </p:txBody>
      </p:sp>
      <p:pic>
        <p:nvPicPr>
          <p:cNvPr id="12" name="Picture 11">
            <a:extLst>
              <a:ext uri="{FF2B5EF4-FFF2-40B4-BE49-F238E27FC236}">
                <a16:creationId xmlns:a16="http://schemas.microsoft.com/office/drawing/2014/main" id="{CF104FA2-3457-4296-8723-89DC4BD233B2}"/>
              </a:ext>
            </a:extLst>
          </p:cNvPr>
          <p:cNvPicPr>
            <a:picLocks noChangeAspect="1"/>
          </p:cNvPicPr>
          <p:nvPr/>
        </p:nvPicPr>
        <p:blipFill>
          <a:blip r:embed="rId3" cstate="print"/>
          <a:stretch>
            <a:fillRect/>
          </a:stretch>
        </p:blipFill>
        <p:spPr>
          <a:xfrm>
            <a:off x="4249688" y="3429000"/>
            <a:ext cx="2228850" cy="2047875"/>
          </a:xfrm>
          <a:prstGeom prst="rect">
            <a:avLst/>
          </a:prstGeom>
        </p:spPr>
      </p:pic>
      <p:sp>
        <p:nvSpPr>
          <p:cNvPr id="13" name="Thought Bubble: Cloud 12">
            <a:extLst>
              <a:ext uri="{FF2B5EF4-FFF2-40B4-BE49-F238E27FC236}">
                <a16:creationId xmlns:a16="http://schemas.microsoft.com/office/drawing/2014/main" id="{DB209F47-E2B5-4CEF-8C1E-9759F67E2ABF}"/>
              </a:ext>
            </a:extLst>
          </p:cNvPr>
          <p:cNvSpPr/>
          <p:nvPr/>
        </p:nvSpPr>
        <p:spPr>
          <a:xfrm>
            <a:off x="5868144" y="1143000"/>
            <a:ext cx="3202632" cy="3557650"/>
          </a:xfrm>
          <a:prstGeom prst="cloudCallout">
            <a:avLst>
              <a:gd name="adj1" fmla="val -62699"/>
              <a:gd name="adj2" fmla="val 7970"/>
            </a:avLst>
          </a:prstGeom>
          <a:solidFill>
            <a:schemeClr val="accent3"/>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1"/>
                </a:solidFill>
              </a:rPr>
              <a:t>I will write down everything the Lecturer says. Having comprehensive notes is very important.</a:t>
            </a:r>
          </a:p>
        </p:txBody>
      </p:sp>
    </p:spTree>
    <p:extLst>
      <p:ext uri="{BB962C8B-B14F-4D97-AF65-F5344CB8AC3E}">
        <p14:creationId xmlns:p14="http://schemas.microsoft.com/office/powerpoint/2010/main" val="4054752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528"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p:cTn id="7" dur="500" fill="hold"/>
                                        <p:tgtEl>
                                          <p:spTgt spid="11"/>
                                        </p:tgtEl>
                                        <p:attrNameLst>
                                          <p:attrName>ppt_w</p:attrName>
                                        </p:attrNameLst>
                                      </p:cBhvr>
                                      <p:tavLst>
                                        <p:tav tm="0">
                                          <p:val>
                                            <p:fltVal val="0"/>
                                          </p:val>
                                        </p:tav>
                                        <p:tav tm="100000">
                                          <p:val>
                                            <p:strVal val="#ppt_w"/>
                                          </p:val>
                                        </p:tav>
                                      </p:tavLst>
                                    </p:anim>
                                    <p:anim calcmode="lin" valueType="num">
                                      <p:cBhvr>
                                        <p:cTn id="8" dur="500" fill="hold"/>
                                        <p:tgtEl>
                                          <p:spTgt spid="11"/>
                                        </p:tgtEl>
                                        <p:attrNameLst>
                                          <p:attrName>ppt_h</p:attrName>
                                        </p:attrNameLst>
                                      </p:cBhvr>
                                      <p:tavLst>
                                        <p:tav tm="0">
                                          <p:val>
                                            <p:fltVal val="0"/>
                                          </p:val>
                                        </p:tav>
                                        <p:tav tm="100000">
                                          <p:val>
                                            <p:strVal val="#ppt_h"/>
                                          </p:val>
                                        </p:tav>
                                      </p:tavLst>
                                    </p:anim>
                                    <p:animEffect transition="in" filter="fade">
                                      <p:cBhvr>
                                        <p:cTn id="9" dur="500"/>
                                        <p:tgtEl>
                                          <p:spTgt spid="11"/>
                                        </p:tgtEl>
                                      </p:cBhvr>
                                    </p:animEffect>
                                    <p:anim calcmode="lin" valueType="num">
                                      <p:cBhvr>
                                        <p:cTn id="10" dur="500" fill="hold"/>
                                        <p:tgtEl>
                                          <p:spTgt spid="11"/>
                                        </p:tgtEl>
                                        <p:attrNameLst>
                                          <p:attrName>ppt_x</p:attrName>
                                        </p:attrNameLst>
                                      </p:cBhvr>
                                      <p:tavLst>
                                        <p:tav tm="0">
                                          <p:val>
                                            <p:fltVal val="0.5"/>
                                          </p:val>
                                        </p:tav>
                                        <p:tav tm="100000">
                                          <p:val>
                                            <p:strVal val="#ppt_x"/>
                                          </p:val>
                                        </p:tav>
                                      </p:tavLst>
                                    </p:anim>
                                    <p:anim calcmode="lin" valueType="num">
                                      <p:cBhvr>
                                        <p:cTn id="11" dur="500" fill="hold"/>
                                        <p:tgtEl>
                                          <p:spTgt spid="11"/>
                                        </p:tgtEl>
                                        <p:attrNameLst>
                                          <p:attrName>ppt_y</p:attrName>
                                        </p:attrNameLst>
                                      </p:cBhvr>
                                      <p:tavLst>
                                        <p:tav tm="0">
                                          <p:val>
                                            <p:fltVal val="0.5"/>
                                          </p:val>
                                        </p:tav>
                                        <p:tav tm="100000">
                                          <p:val>
                                            <p:strVal val="#ppt_y"/>
                                          </p:val>
                                        </p:tav>
                                      </p:tavLst>
                                    </p:anim>
                                  </p:childTnLst>
                                </p:cTn>
                              </p:par>
                            </p:childTnLst>
                          </p:cTn>
                        </p:par>
                      </p:childTnLst>
                    </p:cTn>
                  </p:par>
                  <p:par>
                    <p:cTn id="12" fill="hold">
                      <p:stCondLst>
                        <p:cond delay="indefinite"/>
                      </p:stCondLst>
                      <p:childTnLst>
                        <p:par>
                          <p:cTn id="13" fill="hold">
                            <p:stCondLst>
                              <p:cond delay="0"/>
                            </p:stCondLst>
                            <p:childTnLst>
                              <p:par>
                                <p:cTn id="14" presetID="53" presetClass="entr" presetSubtype="528" fill="hold" grpId="0" nodeType="clickEffect">
                                  <p:stCondLst>
                                    <p:cond delay="0"/>
                                  </p:stCondLst>
                                  <p:childTnLst>
                                    <p:set>
                                      <p:cBhvr>
                                        <p:cTn id="15" dur="1" fill="hold">
                                          <p:stCondLst>
                                            <p:cond delay="0"/>
                                          </p:stCondLst>
                                        </p:cTn>
                                        <p:tgtEl>
                                          <p:spTgt spid="13"/>
                                        </p:tgtEl>
                                        <p:attrNameLst>
                                          <p:attrName>style.visibility</p:attrName>
                                        </p:attrNameLst>
                                      </p:cBhvr>
                                      <p:to>
                                        <p:strVal val="visible"/>
                                      </p:to>
                                    </p:set>
                                    <p:anim calcmode="lin" valueType="num">
                                      <p:cBhvr>
                                        <p:cTn id="16" dur="500" fill="hold"/>
                                        <p:tgtEl>
                                          <p:spTgt spid="13"/>
                                        </p:tgtEl>
                                        <p:attrNameLst>
                                          <p:attrName>ppt_w</p:attrName>
                                        </p:attrNameLst>
                                      </p:cBhvr>
                                      <p:tavLst>
                                        <p:tav tm="0">
                                          <p:val>
                                            <p:fltVal val="0"/>
                                          </p:val>
                                        </p:tav>
                                        <p:tav tm="100000">
                                          <p:val>
                                            <p:strVal val="#ppt_w"/>
                                          </p:val>
                                        </p:tav>
                                      </p:tavLst>
                                    </p:anim>
                                    <p:anim calcmode="lin" valueType="num">
                                      <p:cBhvr>
                                        <p:cTn id="17" dur="500" fill="hold"/>
                                        <p:tgtEl>
                                          <p:spTgt spid="13"/>
                                        </p:tgtEl>
                                        <p:attrNameLst>
                                          <p:attrName>ppt_h</p:attrName>
                                        </p:attrNameLst>
                                      </p:cBhvr>
                                      <p:tavLst>
                                        <p:tav tm="0">
                                          <p:val>
                                            <p:fltVal val="0"/>
                                          </p:val>
                                        </p:tav>
                                        <p:tav tm="100000">
                                          <p:val>
                                            <p:strVal val="#ppt_h"/>
                                          </p:val>
                                        </p:tav>
                                      </p:tavLst>
                                    </p:anim>
                                    <p:animEffect transition="in" filter="fade">
                                      <p:cBhvr>
                                        <p:cTn id="18" dur="500"/>
                                        <p:tgtEl>
                                          <p:spTgt spid="13"/>
                                        </p:tgtEl>
                                      </p:cBhvr>
                                    </p:animEffect>
                                    <p:anim calcmode="lin" valueType="num">
                                      <p:cBhvr>
                                        <p:cTn id="19" dur="500" fill="hold"/>
                                        <p:tgtEl>
                                          <p:spTgt spid="13"/>
                                        </p:tgtEl>
                                        <p:attrNameLst>
                                          <p:attrName>ppt_x</p:attrName>
                                        </p:attrNameLst>
                                      </p:cBhvr>
                                      <p:tavLst>
                                        <p:tav tm="0">
                                          <p:val>
                                            <p:fltVal val="0.5"/>
                                          </p:val>
                                        </p:tav>
                                        <p:tav tm="100000">
                                          <p:val>
                                            <p:strVal val="#ppt_x"/>
                                          </p:val>
                                        </p:tav>
                                      </p:tavLst>
                                    </p:anim>
                                    <p:anim calcmode="lin" valueType="num">
                                      <p:cBhvr>
                                        <p:cTn id="20" dur="500" fill="hold"/>
                                        <p:tgtEl>
                                          <p:spTgt spid="13"/>
                                        </p:tgtEl>
                                        <p:attrNameLst>
                                          <p:attrName>ppt_y</p:attrName>
                                        </p:attrNameLst>
                                      </p:cBhvr>
                                      <p:tavLst>
                                        <p:tav tm="0">
                                          <p:val>
                                            <p:fltVal val="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3"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186D0D-0494-4C0B-8EA1-942B30E26407}"/>
              </a:ext>
            </a:extLst>
          </p:cNvPr>
          <p:cNvSpPr>
            <a:spLocks noGrp="1"/>
          </p:cNvSpPr>
          <p:nvPr>
            <p:ph type="title"/>
          </p:nvPr>
        </p:nvSpPr>
        <p:spPr>
          <a:xfrm>
            <a:off x="408631" y="-43576"/>
            <a:ext cx="8229600" cy="1143000"/>
          </a:xfrm>
        </p:spPr>
        <p:txBody>
          <a:bodyPr/>
          <a:lstStyle/>
          <a:p>
            <a:r>
              <a:rPr lang="en-GB" b="1" dirty="0"/>
              <a:t>Note taking </a:t>
            </a:r>
          </a:p>
        </p:txBody>
      </p:sp>
      <p:sp>
        <p:nvSpPr>
          <p:cNvPr id="8" name="Straight Connector 7">
            <a:extLst>
              <a:ext uri="{FF2B5EF4-FFF2-40B4-BE49-F238E27FC236}">
                <a16:creationId xmlns:a16="http://schemas.microsoft.com/office/drawing/2014/main" id="{2078C175-9FB0-40EF-874F-6E9F36353B1B}"/>
              </a:ext>
            </a:extLst>
          </p:cNvPr>
          <p:cNvSpPr/>
          <p:nvPr/>
        </p:nvSpPr>
        <p:spPr>
          <a:xfrm>
            <a:off x="323528" y="2233154"/>
            <a:ext cx="8568952"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9" name="Freeform: Shape 8">
            <a:extLst>
              <a:ext uri="{FF2B5EF4-FFF2-40B4-BE49-F238E27FC236}">
                <a16:creationId xmlns:a16="http://schemas.microsoft.com/office/drawing/2014/main" id="{3203DC65-B8C9-4A6D-93AB-E8F636182CB5}"/>
              </a:ext>
            </a:extLst>
          </p:cNvPr>
          <p:cNvSpPr/>
          <p:nvPr/>
        </p:nvSpPr>
        <p:spPr>
          <a:xfrm>
            <a:off x="321875" y="2589489"/>
            <a:ext cx="1713790" cy="2563998"/>
          </a:xfrm>
          <a:custGeom>
            <a:avLst/>
            <a:gdLst>
              <a:gd name="connsiteX0" fmla="*/ 0 w 1713790"/>
              <a:gd name="connsiteY0" fmla="*/ 0 h 3284077"/>
              <a:gd name="connsiteX1" fmla="*/ 1713790 w 1713790"/>
              <a:gd name="connsiteY1" fmla="*/ 0 h 3284077"/>
              <a:gd name="connsiteX2" fmla="*/ 1713790 w 1713790"/>
              <a:gd name="connsiteY2" fmla="*/ 3284077 h 3284077"/>
              <a:gd name="connsiteX3" fmla="*/ 0 w 1713790"/>
              <a:gd name="connsiteY3" fmla="*/ 3284077 h 3284077"/>
              <a:gd name="connsiteX4" fmla="*/ 0 w 1713790"/>
              <a:gd name="connsiteY4" fmla="*/ 0 h 32840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3790" h="3284077">
                <a:moveTo>
                  <a:pt x="0" y="0"/>
                </a:moveTo>
                <a:lnTo>
                  <a:pt x="1713790" y="0"/>
                </a:lnTo>
                <a:lnTo>
                  <a:pt x="1713790" y="3284077"/>
                </a:lnTo>
                <a:lnTo>
                  <a:pt x="0" y="328407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400" kern="1200" dirty="0">
                <a:effectLst/>
                <a:latin typeface="Arial" panose="020B0604020202020204" pitchFamily="34" charset="0"/>
                <a:ea typeface="Calibri" panose="020F0502020204030204" pitchFamily="34" charset="0"/>
                <a:cs typeface="Arial" panose="020B0604020202020204" pitchFamily="34" charset="0"/>
              </a:rPr>
              <a:t>Several factors determine  if note taking is effective:</a:t>
            </a:r>
            <a:endParaRPr lang="en-GB" sz="2400" kern="1200" dirty="0">
              <a:latin typeface="Arial" panose="020B0604020202020204" pitchFamily="34" charset="0"/>
              <a:cs typeface="Arial" panose="020B0604020202020204" pitchFamily="34" charset="0"/>
            </a:endParaRPr>
          </a:p>
        </p:txBody>
      </p:sp>
      <p:sp>
        <p:nvSpPr>
          <p:cNvPr id="10" name="Freeform: Shape 9">
            <a:extLst>
              <a:ext uri="{FF2B5EF4-FFF2-40B4-BE49-F238E27FC236}">
                <a16:creationId xmlns:a16="http://schemas.microsoft.com/office/drawing/2014/main" id="{154279C4-E56E-4BC2-BE69-3DAC55D6D0E6}"/>
              </a:ext>
            </a:extLst>
          </p:cNvPr>
          <p:cNvSpPr/>
          <p:nvPr/>
        </p:nvSpPr>
        <p:spPr>
          <a:xfrm>
            <a:off x="2165852" y="2284467"/>
            <a:ext cx="6726627" cy="1026274"/>
          </a:xfrm>
          <a:custGeom>
            <a:avLst/>
            <a:gdLst>
              <a:gd name="connsiteX0" fmla="*/ 0 w 6726627"/>
              <a:gd name="connsiteY0" fmla="*/ 0 h 1026274"/>
              <a:gd name="connsiteX1" fmla="*/ 6726627 w 6726627"/>
              <a:gd name="connsiteY1" fmla="*/ 0 h 1026274"/>
              <a:gd name="connsiteX2" fmla="*/ 6726627 w 6726627"/>
              <a:gd name="connsiteY2" fmla="*/ 1026274 h 1026274"/>
              <a:gd name="connsiteX3" fmla="*/ 0 w 6726627"/>
              <a:gd name="connsiteY3" fmla="*/ 1026274 h 1026274"/>
              <a:gd name="connsiteX4" fmla="*/ 0 w 6726627"/>
              <a:gd name="connsiteY4" fmla="*/ 0 h 10262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26627" h="1026274">
                <a:moveTo>
                  <a:pt x="0" y="0"/>
                </a:moveTo>
                <a:lnTo>
                  <a:pt x="6726627" y="0"/>
                </a:lnTo>
                <a:lnTo>
                  <a:pt x="6726627" y="1026274"/>
                </a:lnTo>
                <a:lnTo>
                  <a:pt x="0" y="102627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Font typeface="Times New Roman" panose="02020603050405020304" pitchFamily="18" charset="0"/>
              <a:buNone/>
            </a:pPr>
            <a:r>
              <a:rPr lang="en-GB" sz="2000" kern="1200" dirty="0">
                <a:effectLst/>
                <a:latin typeface="Arial" panose="020B0604020202020204" pitchFamily="34" charset="0"/>
                <a:ea typeface="Calibri" panose="020F0502020204030204" pitchFamily="34" charset="0"/>
                <a:cs typeface="Arial" panose="020B0604020202020204" pitchFamily="34" charset="0"/>
              </a:rPr>
              <a:t>The density/complexity of the information.</a:t>
            </a:r>
          </a:p>
          <a:p>
            <a:pPr marL="0" lvl="0" indent="0" algn="l" defTabSz="800100">
              <a:lnSpc>
                <a:spcPct val="90000"/>
              </a:lnSpc>
              <a:spcBef>
                <a:spcPct val="0"/>
              </a:spcBef>
              <a:spcAft>
                <a:spcPct val="35000"/>
              </a:spcAft>
              <a:buFont typeface="Times New Roman" panose="02020603050405020304" pitchFamily="18" charset="0"/>
              <a:buNone/>
            </a:pPr>
            <a:r>
              <a:rPr lang="en-GB" sz="2000" kern="1200" dirty="0">
                <a:effectLst/>
                <a:latin typeface="Arial" panose="020B0604020202020204" pitchFamily="34" charset="0"/>
                <a:ea typeface="Calibri" panose="020F0502020204030204" pitchFamily="34" charset="0"/>
                <a:cs typeface="Arial" panose="020B0604020202020204" pitchFamily="34" charset="0"/>
              </a:rPr>
              <a:t>How fast the information is presented – a slower pace gives time to reflect on/review notes. </a:t>
            </a:r>
            <a:endParaRPr lang="en-GB" sz="2000" kern="1200" dirty="0">
              <a:latin typeface="Arial" panose="020B0604020202020204" pitchFamily="34" charset="0"/>
              <a:cs typeface="Arial" panose="020B0604020202020204" pitchFamily="34" charset="0"/>
            </a:endParaRPr>
          </a:p>
        </p:txBody>
      </p:sp>
      <p:sp>
        <p:nvSpPr>
          <p:cNvPr id="11" name="Straight Connector 10">
            <a:extLst>
              <a:ext uri="{FF2B5EF4-FFF2-40B4-BE49-F238E27FC236}">
                <a16:creationId xmlns:a16="http://schemas.microsoft.com/office/drawing/2014/main" id="{1FB8AEC8-8BBB-431E-AA3A-D14C6FB43F32}"/>
              </a:ext>
            </a:extLst>
          </p:cNvPr>
          <p:cNvSpPr/>
          <p:nvPr/>
        </p:nvSpPr>
        <p:spPr>
          <a:xfrm>
            <a:off x="2037318" y="3310742"/>
            <a:ext cx="6855161"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2" name="Freeform: Shape 11">
            <a:extLst>
              <a:ext uri="{FF2B5EF4-FFF2-40B4-BE49-F238E27FC236}">
                <a16:creationId xmlns:a16="http://schemas.microsoft.com/office/drawing/2014/main" id="{5304E9C0-98D6-4C69-90FC-12A6A154F71D}"/>
              </a:ext>
            </a:extLst>
          </p:cNvPr>
          <p:cNvSpPr/>
          <p:nvPr/>
        </p:nvSpPr>
        <p:spPr>
          <a:xfrm>
            <a:off x="2165852" y="3362055"/>
            <a:ext cx="6726627" cy="1026274"/>
          </a:xfrm>
          <a:custGeom>
            <a:avLst/>
            <a:gdLst>
              <a:gd name="connsiteX0" fmla="*/ 0 w 6726627"/>
              <a:gd name="connsiteY0" fmla="*/ 0 h 1026274"/>
              <a:gd name="connsiteX1" fmla="*/ 6726627 w 6726627"/>
              <a:gd name="connsiteY1" fmla="*/ 0 h 1026274"/>
              <a:gd name="connsiteX2" fmla="*/ 6726627 w 6726627"/>
              <a:gd name="connsiteY2" fmla="*/ 1026274 h 1026274"/>
              <a:gd name="connsiteX3" fmla="*/ 0 w 6726627"/>
              <a:gd name="connsiteY3" fmla="*/ 1026274 h 1026274"/>
              <a:gd name="connsiteX4" fmla="*/ 0 w 6726627"/>
              <a:gd name="connsiteY4" fmla="*/ 0 h 10262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26627" h="1026274">
                <a:moveTo>
                  <a:pt x="0" y="0"/>
                </a:moveTo>
                <a:lnTo>
                  <a:pt x="6726627" y="0"/>
                </a:lnTo>
                <a:lnTo>
                  <a:pt x="6726627" y="1026274"/>
                </a:lnTo>
                <a:lnTo>
                  <a:pt x="0" y="102627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Font typeface="Times New Roman" panose="02020603050405020304" pitchFamily="18" charset="0"/>
              <a:buNone/>
            </a:pPr>
            <a:r>
              <a:rPr lang="en-GB" sz="2000" kern="1200" dirty="0">
                <a:effectLst/>
                <a:latin typeface="Arial" panose="020B0604020202020204" pitchFamily="34" charset="0"/>
                <a:ea typeface="Calibri" panose="020F0502020204030204" pitchFamily="34" charset="0"/>
                <a:cs typeface="Arial" panose="020B0604020202020204" pitchFamily="34" charset="0"/>
              </a:rPr>
              <a:t>The style (putting points in </a:t>
            </a:r>
            <a:r>
              <a:rPr lang="en-GB" sz="2000" b="1" kern="1200" dirty="0">
                <a:effectLst/>
                <a:latin typeface="Arial" panose="020B0604020202020204" pitchFamily="34" charset="0"/>
                <a:ea typeface="Calibri" panose="020F0502020204030204" pitchFamily="34" charset="0"/>
                <a:cs typeface="Arial" panose="020B0604020202020204" pitchFamily="34" charset="0"/>
              </a:rPr>
              <a:t>your own words </a:t>
            </a:r>
            <a:r>
              <a:rPr lang="en-GB" sz="2000" kern="1200" dirty="0">
                <a:effectLst/>
                <a:latin typeface="Arial" panose="020B0604020202020204" pitchFamily="34" charset="0"/>
                <a:ea typeface="Calibri" panose="020F0502020204030204" pitchFamily="34" charset="0"/>
                <a:cs typeface="Arial" panose="020B0604020202020204" pitchFamily="34" charset="0"/>
              </a:rPr>
              <a:t>is more useful that long </a:t>
            </a:r>
            <a:r>
              <a:rPr lang="en-GB" sz="2000" b="1" kern="1200" dirty="0">
                <a:effectLst/>
                <a:latin typeface="Arial" panose="020B0604020202020204" pitchFamily="34" charset="0"/>
                <a:ea typeface="Calibri" panose="020F0502020204030204" pitchFamily="34" charset="0"/>
                <a:cs typeface="Arial" panose="020B0604020202020204" pitchFamily="34" charset="0"/>
              </a:rPr>
              <a:t>verbatim</a:t>
            </a:r>
            <a:r>
              <a:rPr lang="en-GB" sz="2000" kern="1200" dirty="0">
                <a:effectLst/>
                <a:latin typeface="Arial" panose="020B0604020202020204" pitchFamily="34" charset="0"/>
                <a:ea typeface="Calibri" panose="020F0502020204030204" pitchFamily="34" charset="0"/>
                <a:cs typeface="Arial" panose="020B0604020202020204" pitchFamily="34" charset="0"/>
              </a:rPr>
              <a:t> notes) </a:t>
            </a:r>
            <a:endParaRPr lang="en-GB" sz="2000" kern="1200" dirty="0">
              <a:latin typeface="Arial" panose="020B0604020202020204" pitchFamily="34" charset="0"/>
              <a:cs typeface="Arial" panose="020B0604020202020204" pitchFamily="34" charset="0"/>
            </a:endParaRPr>
          </a:p>
        </p:txBody>
      </p:sp>
      <p:sp>
        <p:nvSpPr>
          <p:cNvPr id="13" name="Straight Connector 12">
            <a:extLst>
              <a:ext uri="{FF2B5EF4-FFF2-40B4-BE49-F238E27FC236}">
                <a16:creationId xmlns:a16="http://schemas.microsoft.com/office/drawing/2014/main" id="{6B8CB0E3-8F7E-479B-AEF8-2F87A691ACDE}"/>
              </a:ext>
            </a:extLst>
          </p:cNvPr>
          <p:cNvSpPr/>
          <p:nvPr/>
        </p:nvSpPr>
        <p:spPr>
          <a:xfrm>
            <a:off x="2037318" y="4388330"/>
            <a:ext cx="6855161"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4" name="Freeform: Shape 13">
            <a:extLst>
              <a:ext uri="{FF2B5EF4-FFF2-40B4-BE49-F238E27FC236}">
                <a16:creationId xmlns:a16="http://schemas.microsoft.com/office/drawing/2014/main" id="{B6245688-853D-4251-A9FD-A51967EBE1E6}"/>
              </a:ext>
            </a:extLst>
          </p:cNvPr>
          <p:cNvSpPr/>
          <p:nvPr/>
        </p:nvSpPr>
        <p:spPr>
          <a:xfrm>
            <a:off x="2165852" y="4439643"/>
            <a:ext cx="6726627" cy="1026274"/>
          </a:xfrm>
          <a:custGeom>
            <a:avLst/>
            <a:gdLst>
              <a:gd name="connsiteX0" fmla="*/ 0 w 6726627"/>
              <a:gd name="connsiteY0" fmla="*/ 0 h 1026274"/>
              <a:gd name="connsiteX1" fmla="*/ 6726627 w 6726627"/>
              <a:gd name="connsiteY1" fmla="*/ 0 h 1026274"/>
              <a:gd name="connsiteX2" fmla="*/ 6726627 w 6726627"/>
              <a:gd name="connsiteY2" fmla="*/ 1026274 h 1026274"/>
              <a:gd name="connsiteX3" fmla="*/ 0 w 6726627"/>
              <a:gd name="connsiteY3" fmla="*/ 1026274 h 1026274"/>
              <a:gd name="connsiteX4" fmla="*/ 0 w 6726627"/>
              <a:gd name="connsiteY4" fmla="*/ 0 h 10262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26627" h="1026274">
                <a:moveTo>
                  <a:pt x="0" y="0"/>
                </a:moveTo>
                <a:lnTo>
                  <a:pt x="6726627" y="0"/>
                </a:lnTo>
                <a:lnTo>
                  <a:pt x="6726627" y="1026274"/>
                </a:lnTo>
                <a:lnTo>
                  <a:pt x="0" y="102627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Font typeface="Times New Roman" panose="02020603050405020304" pitchFamily="18" charset="0"/>
              <a:buNone/>
            </a:pPr>
            <a:r>
              <a:rPr lang="en-GB" sz="2000" kern="1200" dirty="0">
                <a:effectLst/>
                <a:latin typeface="Arial" panose="020B0604020202020204" pitchFamily="34" charset="0"/>
                <a:ea typeface="Calibri" panose="020F0502020204030204" pitchFamily="34" charset="0"/>
                <a:cs typeface="Arial" panose="020B0604020202020204" pitchFamily="34" charset="0"/>
              </a:rPr>
              <a:t>How well the information is organized by the presenter.</a:t>
            </a:r>
          </a:p>
          <a:p>
            <a:pPr marL="0" lvl="0" indent="0" algn="l" defTabSz="800100">
              <a:lnSpc>
                <a:spcPct val="90000"/>
              </a:lnSpc>
              <a:spcBef>
                <a:spcPct val="0"/>
              </a:spcBef>
              <a:spcAft>
                <a:spcPct val="35000"/>
              </a:spcAft>
              <a:buFont typeface="Times New Roman" panose="02020603050405020304" pitchFamily="18" charset="0"/>
              <a:buNone/>
            </a:pPr>
            <a:r>
              <a:rPr lang="en-GB" sz="2000" kern="1200" dirty="0">
                <a:effectLst/>
                <a:latin typeface="Arial" panose="020B0604020202020204" pitchFamily="34" charset="0"/>
                <a:ea typeface="Calibri" panose="020F0502020204030204" pitchFamily="34" charset="0"/>
                <a:cs typeface="Arial" panose="020B0604020202020204" pitchFamily="34" charset="0"/>
              </a:rPr>
              <a:t>How skilled you are at taking notes (do you capture the important points?)</a:t>
            </a:r>
            <a:endParaRPr lang="en-GB" sz="2000" kern="1200" dirty="0">
              <a:latin typeface="Arial" panose="020B0604020202020204" pitchFamily="34" charset="0"/>
              <a:cs typeface="Arial" panose="020B0604020202020204" pitchFamily="34" charset="0"/>
            </a:endParaRPr>
          </a:p>
        </p:txBody>
      </p:sp>
      <p:sp>
        <p:nvSpPr>
          <p:cNvPr id="15" name="Straight Connector 14">
            <a:extLst>
              <a:ext uri="{FF2B5EF4-FFF2-40B4-BE49-F238E27FC236}">
                <a16:creationId xmlns:a16="http://schemas.microsoft.com/office/drawing/2014/main" id="{CBCDCDBD-AFA1-4755-B7B2-1D423DAEF3CD}"/>
              </a:ext>
            </a:extLst>
          </p:cNvPr>
          <p:cNvSpPr/>
          <p:nvPr/>
        </p:nvSpPr>
        <p:spPr>
          <a:xfrm>
            <a:off x="2037318" y="5465918"/>
            <a:ext cx="6855161"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6" name="Rectangle 5">
            <a:extLst>
              <a:ext uri="{FF2B5EF4-FFF2-40B4-BE49-F238E27FC236}">
                <a16:creationId xmlns:a16="http://schemas.microsoft.com/office/drawing/2014/main" id="{12ED4D50-6019-4B41-8312-01018322FF77}"/>
              </a:ext>
            </a:extLst>
          </p:cNvPr>
          <p:cNvSpPr/>
          <p:nvPr/>
        </p:nvSpPr>
        <p:spPr>
          <a:xfrm>
            <a:off x="453319" y="1321645"/>
            <a:ext cx="8363272"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7000"/>
              </a:lnSpc>
              <a:spcAft>
                <a:spcPts val="800"/>
              </a:spcAft>
            </a:pPr>
            <a:r>
              <a:rPr lang="en-GB" dirty="0">
                <a:latin typeface="Times New Roman" panose="02020603050405020304" pitchFamily="18" charset="0"/>
                <a:ea typeface="Calibri" panose="020F0502020204030204" pitchFamily="34" charset="0"/>
                <a:cs typeface="Times New Roman" panose="02020603050405020304" pitchFamily="18" charset="0"/>
              </a:rPr>
              <a:t>‘</a:t>
            </a:r>
            <a:r>
              <a:rPr lang="en-GB" sz="1800" dirty="0">
                <a:effectLst/>
                <a:latin typeface="Arial" panose="020B0604020202020204" pitchFamily="34" charset="0"/>
                <a:ea typeface="Calibri" panose="020F0502020204030204" pitchFamily="34" charset="0"/>
                <a:cs typeface="Arial" panose="020B0604020202020204" pitchFamily="34" charset="0"/>
              </a:rPr>
              <a:t>Notetaking is a strategy for making information meaningful… The act of taking notes is more important that the result.’ (McPherson, 2018, p6) </a:t>
            </a:r>
          </a:p>
        </p:txBody>
      </p:sp>
    </p:spTree>
    <p:extLst>
      <p:ext uri="{BB962C8B-B14F-4D97-AF65-F5344CB8AC3E}">
        <p14:creationId xmlns:p14="http://schemas.microsoft.com/office/powerpoint/2010/main" val="1189422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
                                            <p:txEl>
                                              <p:pRg st="0" end="0"/>
                                            </p:txEl>
                                          </p:spTgt>
                                        </p:tgtEl>
                                        <p:attrNameLst>
                                          <p:attrName>style.visibility</p:attrName>
                                        </p:attrNameLst>
                                      </p:cBhvr>
                                      <p:to>
                                        <p:strVal val="visible"/>
                                      </p:to>
                                    </p:set>
                                    <p:animEffect transition="in" filter="fade">
                                      <p:cBhvr>
                                        <p:cTn id="17" dur="500"/>
                                        <p:tgtEl>
                                          <p:spTgt spid="10">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
                                            <p:txEl>
                                              <p:pRg st="1" end="1"/>
                                            </p:txEl>
                                          </p:spTgt>
                                        </p:tgtEl>
                                        <p:attrNameLst>
                                          <p:attrName>style.visibility</p:attrName>
                                        </p:attrNameLst>
                                      </p:cBhvr>
                                      <p:to>
                                        <p:strVal val="visible"/>
                                      </p:to>
                                    </p:set>
                                    <p:animEffect transition="in" filter="fade">
                                      <p:cBhvr>
                                        <p:cTn id="22" dur="500"/>
                                        <p:tgtEl>
                                          <p:spTgt spid="10">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2">
                                            <p:txEl>
                                              <p:pRg st="0" end="0"/>
                                            </p:txEl>
                                          </p:spTgt>
                                        </p:tgtEl>
                                        <p:attrNameLst>
                                          <p:attrName>style.visibility</p:attrName>
                                        </p:attrNameLst>
                                      </p:cBhvr>
                                      <p:to>
                                        <p:strVal val="visible"/>
                                      </p:to>
                                    </p:set>
                                    <p:animEffect transition="in" filter="fade">
                                      <p:cBhvr>
                                        <p:cTn id="27" dur="500"/>
                                        <p:tgtEl>
                                          <p:spTgt spid="12">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4">
                                            <p:txEl>
                                              <p:pRg st="0" end="0"/>
                                            </p:txEl>
                                          </p:spTgt>
                                        </p:tgtEl>
                                        <p:attrNameLst>
                                          <p:attrName>style.visibility</p:attrName>
                                        </p:attrNameLst>
                                      </p:cBhvr>
                                      <p:to>
                                        <p:strVal val="visible"/>
                                      </p:to>
                                    </p:set>
                                    <p:animEffect transition="in" filter="fade">
                                      <p:cBhvr>
                                        <p:cTn id="32" dur="500"/>
                                        <p:tgtEl>
                                          <p:spTgt spid="14">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4">
                                            <p:txEl>
                                              <p:pRg st="1" end="1"/>
                                            </p:txEl>
                                          </p:spTgt>
                                        </p:tgtEl>
                                        <p:attrNameLst>
                                          <p:attrName>style.visibility</p:attrName>
                                        </p:attrNameLst>
                                      </p:cBhvr>
                                      <p:to>
                                        <p:strVal val="visible"/>
                                      </p:to>
                                    </p:set>
                                    <p:animEffect transition="in" filter="fade">
                                      <p:cBhvr>
                                        <p:cTn id="37" dur="500"/>
                                        <p:tgtEl>
                                          <p:spTgt spid="1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FA6FB-62E1-433F-8F66-90738B12F0DC}"/>
              </a:ext>
            </a:extLst>
          </p:cNvPr>
          <p:cNvSpPr>
            <a:spLocks noGrp="1"/>
          </p:cNvSpPr>
          <p:nvPr>
            <p:ph type="title"/>
          </p:nvPr>
        </p:nvSpPr>
        <p:spPr>
          <a:xfrm>
            <a:off x="430915" y="39452"/>
            <a:ext cx="8229600" cy="1143000"/>
          </a:xfrm>
        </p:spPr>
        <p:txBody>
          <a:bodyPr/>
          <a:lstStyle/>
          <a:p>
            <a:r>
              <a:rPr lang="en-GB" sz="4000" b="1" dirty="0"/>
              <a:t>Working memory </a:t>
            </a:r>
          </a:p>
        </p:txBody>
      </p:sp>
      <p:sp>
        <p:nvSpPr>
          <p:cNvPr id="4" name="Rectangle 3">
            <a:extLst>
              <a:ext uri="{FF2B5EF4-FFF2-40B4-BE49-F238E27FC236}">
                <a16:creationId xmlns:a16="http://schemas.microsoft.com/office/drawing/2014/main" id="{5134CB0D-465A-4351-93D8-C32914307415}"/>
              </a:ext>
            </a:extLst>
          </p:cNvPr>
          <p:cNvSpPr/>
          <p:nvPr/>
        </p:nvSpPr>
        <p:spPr>
          <a:xfrm>
            <a:off x="390364" y="1988840"/>
            <a:ext cx="8363272" cy="100811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nSpc>
                <a:spcPct val="107000"/>
              </a:lnSpc>
              <a:spcAft>
                <a:spcPts val="800"/>
              </a:spcAft>
            </a:pPr>
            <a:r>
              <a:rPr lang="en-GB" sz="2000" dirty="0">
                <a:effectLst/>
                <a:latin typeface="Arial" panose="020B0604020202020204" pitchFamily="34" charset="0"/>
                <a:ea typeface="Calibri" panose="020F0502020204030204" pitchFamily="34" charset="0"/>
                <a:cs typeface="Arial" panose="020B0604020202020204" pitchFamily="34" charset="0"/>
              </a:rPr>
              <a:t>Your working memory governs your ability to comprehend what you are reading or hearing, your ability to learn new words, your ability to reason, your ability to plan and organise yourself. </a:t>
            </a:r>
          </a:p>
        </p:txBody>
      </p:sp>
      <p:sp>
        <p:nvSpPr>
          <p:cNvPr id="5" name="Rectangle 4">
            <a:extLst>
              <a:ext uri="{FF2B5EF4-FFF2-40B4-BE49-F238E27FC236}">
                <a16:creationId xmlns:a16="http://schemas.microsoft.com/office/drawing/2014/main" id="{DDE5F1A5-8577-43DA-8A7C-511E2BF80909}"/>
              </a:ext>
            </a:extLst>
          </p:cNvPr>
          <p:cNvSpPr/>
          <p:nvPr/>
        </p:nvSpPr>
        <p:spPr>
          <a:xfrm>
            <a:off x="390364" y="1151137"/>
            <a:ext cx="8363272" cy="657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7000"/>
              </a:lnSpc>
              <a:spcAft>
                <a:spcPts val="800"/>
              </a:spcAft>
            </a:pPr>
            <a:r>
              <a:rPr lang="en-GB" sz="2000" dirty="0">
                <a:effectLst/>
                <a:latin typeface="Arial" panose="020B0604020202020204" pitchFamily="34" charset="0"/>
                <a:ea typeface="Calibri" panose="020F0502020204030204" pitchFamily="34" charset="0"/>
                <a:cs typeface="Arial" panose="020B0604020202020204" pitchFamily="34" charset="0"/>
              </a:rPr>
              <a:t>Your Working Memory (WM) capacity is the amount of information you can ‘hold’ in one go. This varies between people.</a:t>
            </a:r>
          </a:p>
        </p:txBody>
      </p:sp>
      <p:sp>
        <p:nvSpPr>
          <p:cNvPr id="7" name="Oval 6">
            <a:extLst>
              <a:ext uri="{FF2B5EF4-FFF2-40B4-BE49-F238E27FC236}">
                <a16:creationId xmlns:a16="http://schemas.microsoft.com/office/drawing/2014/main" id="{2FDBAD64-540F-46C3-9828-63CAB702D011}"/>
              </a:ext>
            </a:extLst>
          </p:cNvPr>
          <p:cNvSpPr/>
          <p:nvPr/>
        </p:nvSpPr>
        <p:spPr>
          <a:xfrm>
            <a:off x="395537" y="3299284"/>
            <a:ext cx="2592288" cy="23762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07000"/>
              </a:lnSpc>
              <a:spcAft>
                <a:spcPts val="800"/>
              </a:spcAft>
            </a:pPr>
            <a:r>
              <a:rPr lang="en-GB" sz="1800" b="1" dirty="0">
                <a:effectLst/>
                <a:latin typeface="Arial" panose="020B0604020202020204" pitchFamily="34" charset="0"/>
                <a:ea typeface="Calibri" panose="020F0502020204030204" pitchFamily="34" charset="0"/>
                <a:cs typeface="Arial" panose="020B0604020202020204" pitchFamily="34" charset="0"/>
              </a:rPr>
              <a:t>Some people have a </a:t>
            </a:r>
            <a:r>
              <a:rPr lang="en-GB" sz="1800" b="1" dirty="0">
                <a:solidFill>
                  <a:srgbClr val="FFFF00"/>
                </a:solidFill>
                <a:effectLst/>
                <a:latin typeface="Arial" panose="020B0604020202020204" pitchFamily="34" charset="0"/>
                <a:ea typeface="Calibri" panose="020F0502020204030204" pitchFamily="34" charset="0"/>
                <a:cs typeface="Arial" panose="020B0604020202020204" pitchFamily="34" charset="0"/>
              </a:rPr>
              <a:t>high </a:t>
            </a:r>
            <a:r>
              <a:rPr lang="en-GB" sz="1800" b="1" dirty="0">
                <a:effectLst/>
                <a:latin typeface="Arial" panose="020B0604020202020204" pitchFamily="34" charset="0"/>
                <a:ea typeface="Calibri" panose="020F0502020204030204" pitchFamily="34" charset="0"/>
                <a:cs typeface="Arial" panose="020B0604020202020204" pitchFamily="34" charset="0"/>
              </a:rPr>
              <a:t>capacity WM, holding up to </a:t>
            </a:r>
            <a:r>
              <a:rPr lang="en-GB" sz="1800" b="1" dirty="0">
                <a:solidFill>
                  <a:srgbClr val="FFFF00"/>
                </a:solidFill>
                <a:effectLst/>
                <a:latin typeface="Arial" panose="020B0604020202020204" pitchFamily="34" charset="0"/>
                <a:ea typeface="Calibri" panose="020F0502020204030204" pitchFamily="34" charset="0"/>
                <a:cs typeface="Arial" panose="020B0604020202020204" pitchFamily="34" charset="0"/>
              </a:rPr>
              <a:t>10</a:t>
            </a:r>
            <a:r>
              <a:rPr lang="en-GB" sz="1800" b="1" dirty="0">
                <a:effectLst/>
                <a:latin typeface="Arial" panose="020B0604020202020204" pitchFamily="34" charset="0"/>
                <a:ea typeface="Calibri" panose="020F0502020204030204" pitchFamily="34" charset="0"/>
                <a:cs typeface="Arial" panose="020B0604020202020204" pitchFamily="34" charset="0"/>
              </a:rPr>
              <a:t> pieces of information at a time. </a:t>
            </a:r>
          </a:p>
        </p:txBody>
      </p:sp>
      <p:sp>
        <p:nvSpPr>
          <p:cNvPr id="8" name="Oval 7">
            <a:extLst>
              <a:ext uri="{FF2B5EF4-FFF2-40B4-BE49-F238E27FC236}">
                <a16:creationId xmlns:a16="http://schemas.microsoft.com/office/drawing/2014/main" id="{D2237EAD-4D1D-44E3-B576-4C19FEE4B6B4}"/>
              </a:ext>
            </a:extLst>
          </p:cNvPr>
          <p:cNvSpPr/>
          <p:nvPr/>
        </p:nvSpPr>
        <p:spPr>
          <a:xfrm>
            <a:off x="3414700" y="3591522"/>
            <a:ext cx="2448272" cy="210253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07000"/>
              </a:lnSpc>
              <a:spcAft>
                <a:spcPts val="800"/>
              </a:spcAft>
            </a:pPr>
            <a:r>
              <a:rPr lang="en-GB" sz="1800" b="1" dirty="0">
                <a:latin typeface="Arial" panose="020B0604020202020204" pitchFamily="34" charset="0"/>
                <a:ea typeface="Calibri" panose="020F0502020204030204" pitchFamily="34" charset="0"/>
                <a:cs typeface="Arial" panose="020B0604020202020204" pitchFamily="34" charset="0"/>
              </a:rPr>
              <a:t>Most</a:t>
            </a:r>
            <a:r>
              <a:rPr lang="en-GB" sz="1800" b="1" dirty="0">
                <a:effectLst/>
                <a:latin typeface="Arial" panose="020B0604020202020204" pitchFamily="34" charset="0"/>
                <a:ea typeface="Calibri" panose="020F0502020204030204" pitchFamily="34" charset="0"/>
                <a:cs typeface="Arial" panose="020B0604020202020204" pitchFamily="34" charset="0"/>
              </a:rPr>
              <a:t> have an </a:t>
            </a:r>
            <a:r>
              <a:rPr lang="en-GB" sz="1800" b="1" dirty="0">
                <a:solidFill>
                  <a:srgbClr val="FFFF00"/>
                </a:solidFill>
                <a:effectLst/>
                <a:latin typeface="Arial" panose="020B0604020202020204" pitchFamily="34" charset="0"/>
                <a:ea typeface="Calibri" panose="020F0502020204030204" pitchFamily="34" charset="0"/>
                <a:cs typeface="Arial" panose="020B0604020202020204" pitchFamily="34" charset="0"/>
              </a:rPr>
              <a:t>average</a:t>
            </a:r>
            <a:r>
              <a:rPr lang="en-GB" sz="1800" b="1" dirty="0">
                <a:effectLst/>
                <a:latin typeface="Arial" panose="020B0604020202020204" pitchFamily="34" charset="0"/>
                <a:ea typeface="Calibri" panose="020F0502020204030204" pitchFamily="34" charset="0"/>
                <a:cs typeface="Arial" panose="020B0604020202020204" pitchFamily="34" charset="0"/>
              </a:rPr>
              <a:t> WM recalling up to </a:t>
            </a:r>
            <a:r>
              <a:rPr lang="en-GB" sz="1800" b="1" dirty="0">
                <a:solidFill>
                  <a:srgbClr val="FFFF00"/>
                </a:solidFill>
                <a:effectLst/>
                <a:latin typeface="Arial" panose="020B0604020202020204" pitchFamily="34" charset="0"/>
                <a:ea typeface="Calibri" panose="020F0502020204030204" pitchFamily="34" charset="0"/>
                <a:cs typeface="Arial" panose="020B0604020202020204" pitchFamily="34" charset="0"/>
              </a:rPr>
              <a:t>6 </a:t>
            </a:r>
            <a:r>
              <a:rPr lang="en-GB" sz="1800" b="1" dirty="0">
                <a:effectLst/>
                <a:latin typeface="Arial" panose="020B0604020202020204" pitchFamily="34" charset="0"/>
                <a:ea typeface="Calibri" panose="020F0502020204030204" pitchFamily="34" charset="0"/>
                <a:cs typeface="Arial" panose="020B0604020202020204" pitchFamily="34" charset="0"/>
              </a:rPr>
              <a:t>pieces of information at a time</a:t>
            </a:r>
          </a:p>
        </p:txBody>
      </p:sp>
      <p:sp>
        <p:nvSpPr>
          <p:cNvPr id="9" name="Oval 8">
            <a:extLst>
              <a:ext uri="{FF2B5EF4-FFF2-40B4-BE49-F238E27FC236}">
                <a16:creationId xmlns:a16="http://schemas.microsoft.com/office/drawing/2014/main" id="{9EA1CB72-8FC9-4C14-A863-050C50DC5FEB}"/>
              </a:ext>
            </a:extLst>
          </p:cNvPr>
          <p:cNvSpPr/>
          <p:nvPr/>
        </p:nvSpPr>
        <p:spPr>
          <a:xfrm>
            <a:off x="6444208" y="3861048"/>
            <a:ext cx="2197552" cy="183300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07000"/>
              </a:lnSpc>
              <a:spcAft>
                <a:spcPts val="800"/>
              </a:spcAft>
            </a:pPr>
            <a:r>
              <a:rPr lang="en-GB" sz="1600" b="1" dirty="0">
                <a:latin typeface="Arial" panose="020B0604020202020204" pitchFamily="34" charset="0"/>
                <a:ea typeface="Calibri" panose="020F0502020204030204" pitchFamily="34" charset="0"/>
                <a:cs typeface="Arial" panose="020B0604020202020204" pitchFamily="34" charset="0"/>
              </a:rPr>
              <a:t>S</a:t>
            </a:r>
            <a:r>
              <a:rPr lang="en-GB" sz="1600" b="1" dirty="0">
                <a:effectLst/>
                <a:latin typeface="Arial" panose="020B0604020202020204" pitchFamily="34" charset="0"/>
                <a:ea typeface="Calibri" panose="020F0502020204030204" pitchFamily="34" charset="0"/>
                <a:cs typeface="Arial" panose="020B0604020202020204" pitchFamily="34" charset="0"/>
              </a:rPr>
              <a:t>ome will have a </a:t>
            </a:r>
            <a:r>
              <a:rPr lang="en-GB" sz="1600" b="1" dirty="0">
                <a:solidFill>
                  <a:srgbClr val="FFFF00"/>
                </a:solidFill>
                <a:effectLst/>
                <a:latin typeface="Arial" panose="020B0604020202020204" pitchFamily="34" charset="0"/>
                <a:ea typeface="Calibri" panose="020F0502020204030204" pitchFamily="34" charset="0"/>
                <a:cs typeface="Arial" panose="020B0604020202020204" pitchFamily="34" charset="0"/>
              </a:rPr>
              <a:t>lower </a:t>
            </a:r>
            <a:r>
              <a:rPr lang="en-GB" sz="1600" b="1" dirty="0">
                <a:effectLst/>
                <a:latin typeface="Arial" panose="020B0604020202020204" pitchFamily="34" charset="0"/>
                <a:ea typeface="Calibri" panose="020F0502020204030204" pitchFamily="34" charset="0"/>
                <a:cs typeface="Arial" panose="020B0604020202020204" pitchFamily="34" charset="0"/>
              </a:rPr>
              <a:t>capacity WM holding </a:t>
            </a:r>
            <a:r>
              <a:rPr lang="en-GB" sz="1600" b="1" dirty="0">
                <a:solidFill>
                  <a:srgbClr val="FFFF00"/>
                </a:solidFill>
                <a:effectLst/>
                <a:latin typeface="Arial" panose="020B0604020202020204" pitchFamily="34" charset="0"/>
                <a:ea typeface="Calibri" panose="020F0502020204030204" pitchFamily="34" charset="0"/>
                <a:cs typeface="Arial" panose="020B0604020202020204" pitchFamily="34" charset="0"/>
              </a:rPr>
              <a:t>3</a:t>
            </a:r>
            <a:r>
              <a:rPr lang="en-GB" sz="1600" b="1" dirty="0">
                <a:effectLst/>
                <a:latin typeface="Arial" panose="020B0604020202020204" pitchFamily="34" charset="0"/>
                <a:ea typeface="Calibri" panose="020F0502020204030204" pitchFamily="34" charset="0"/>
                <a:cs typeface="Arial" panose="020B0604020202020204" pitchFamily="34" charset="0"/>
              </a:rPr>
              <a:t> pieces of info at a time. </a:t>
            </a:r>
          </a:p>
        </p:txBody>
      </p:sp>
    </p:spTree>
    <p:extLst>
      <p:ext uri="{BB962C8B-B14F-4D97-AF65-F5344CB8AC3E}">
        <p14:creationId xmlns:p14="http://schemas.microsoft.com/office/powerpoint/2010/main" val="457485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7" grpId="0" animBg="1"/>
      <p:bldP spid="8" grpId="0" animBg="1"/>
      <p:bldP spid="9"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86F58-8980-4796-8EBA-81F4B377E2D7}"/>
              </a:ext>
            </a:extLst>
          </p:cNvPr>
          <p:cNvSpPr>
            <a:spLocks noGrp="1"/>
          </p:cNvSpPr>
          <p:nvPr>
            <p:ph type="title"/>
          </p:nvPr>
        </p:nvSpPr>
        <p:spPr>
          <a:xfrm>
            <a:off x="457200" y="260648"/>
            <a:ext cx="8229600" cy="796950"/>
          </a:xfrm>
        </p:spPr>
        <p:txBody>
          <a:bodyPr/>
          <a:lstStyle/>
          <a:p>
            <a:r>
              <a:rPr lang="en-GB" sz="4000" b="1" dirty="0"/>
              <a:t>Working memory and learning</a:t>
            </a:r>
          </a:p>
        </p:txBody>
      </p:sp>
      <p:sp>
        <p:nvSpPr>
          <p:cNvPr id="8" name="Block Arc 7">
            <a:extLst>
              <a:ext uri="{FF2B5EF4-FFF2-40B4-BE49-F238E27FC236}">
                <a16:creationId xmlns:a16="http://schemas.microsoft.com/office/drawing/2014/main" id="{9EE87BD8-2396-45D6-9A46-1A34973A655A}"/>
              </a:ext>
            </a:extLst>
          </p:cNvPr>
          <p:cNvSpPr/>
          <p:nvPr/>
        </p:nvSpPr>
        <p:spPr>
          <a:xfrm>
            <a:off x="-2452177" y="2011995"/>
            <a:ext cx="3404590" cy="3404590"/>
          </a:xfrm>
          <a:prstGeom prst="blockArc">
            <a:avLst>
              <a:gd name="adj1" fmla="val 18900000"/>
              <a:gd name="adj2" fmla="val 2700000"/>
              <a:gd name="adj3" fmla="val 634"/>
            </a:avLst>
          </a:prstGeom>
        </p:spPr>
        <p:style>
          <a:lnRef idx="2">
            <a:schemeClr val="accent1">
              <a:shade val="60000"/>
              <a:hueOff val="0"/>
              <a:satOff val="0"/>
              <a:lumOff val="0"/>
              <a:alphaOff val="0"/>
            </a:schemeClr>
          </a:lnRef>
          <a:fillRef idx="0">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9" name="Freeform: Shape 8">
            <a:extLst>
              <a:ext uri="{FF2B5EF4-FFF2-40B4-BE49-F238E27FC236}">
                <a16:creationId xmlns:a16="http://schemas.microsoft.com/office/drawing/2014/main" id="{7873A9FA-F383-4C7D-9A17-3427305B05B3}"/>
              </a:ext>
            </a:extLst>
          </p:cNvPr>
          <p:cNvSpPr/>
          <p:nvPr/>
        </p:nvSpPr>
        <p:spPr>
          <a:xfrm>
            <a:off x="755576" y="2577976"/>
            <a:ext cx="8049943" cy="694413"/>
          </a:xfrm>
          <a:custGeom>
            <a:avLst/>
            <a:gdLst>
              <a:gd name="connsiteX0" fmla="*/ 0 w 8049943"/>
              <a:gd name="connsiteY0" fmla="*/ 0 h 505028"/>
              <a:gd name="connsiteX1" fmla="*/ 8049943 w 8049943"/>
              <a:gd name="connsiteY1" fmla="*/ 0 h 505028"/>
              <a:gd name="connsiteX2" fmla="*/ 8049943 w 8049943"/>
              <a:gd name="connsiteY2" fmla="*/ 505028 h 505028"/>
              <a:gd name="connsiteX3" fmla="*/ 0 w 8049943"/>
              <a:gd name="connsiteY3" fmla="*/ 505028 h 505028"/>
              <a:gd name="connsiteX4" fmla="*/ 0 w 8049943"/>
              <a:gd name="connsiteY4" fmla="*/ 0 h 5050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49943" h="505028">
                <a:moveTo>
                  <a:pt x="0" y="0"/>
                </a:moveTo>
                <a:lnTo>
                  <a:pt x="8049943" y="0"/>
                </a:lnTo>
                <a:lnTo>
                  <a:pt x="8049943" y="505028"/>
                </a:lnTo>
                <a:lnTo>
                  <a:pt x="0" y="505028"/>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00866" tIns="38100" rIns="38100" bIns="38100" numCol="1" spcCol="1270" anchor="ctr" anchorCtr="0">
            <a:noAutofit/>
          </a:bodyPr>
          <a:lstStyle/>
          <a:p>
            <a:pPr marL="0" lvl="0" indent="0" algn="l" defTabSz="666750">
              <a:lnSpc>
                <a:spcPct val="90000"/>
              </a:lnSpc>
              <a:spcBef>
                <a:spcPct val="0"/>
              </a:spcBef>
              <a:spcAft>
                <a:spcPct val="35000"/>
              </a:spcAft>
              <a:buNone/>
            </a:pPr>
            <a:r>
              <a:rPr lang="en-GB" kern="1200" dirty="0">
                <a:effectLst/>
                <a:latin typeface="Arial" panose="020B0604020202020204" pitchFamily="34" charset="0"/>
                <a:ea typeface="Calibri" panose="020F0502020204030204" pitchFamily="34" charset="0"/>
                <a:cs typeface="Arial" panose="020B0604020202020204" pitchFamily="34" charset="0"/>
              </a:rPr>
              <a:t>read over a piece of new information several times before it makes sense and you feel that you understand it,</a:t>
            </a:r>
            <a:endParaRPr lang="en-GB" kern="1200" dirty="0"/>
          </a:p>
        </p:txBody>
      </p:sp>
      <p:sp>
        <p:nvSpPr>
          <p:cNvPr id="10" name="Oval 9">
            <a:extLst>
              <a:ext uri="{FF2B5EF4-FFF2-40B4-BE49-F238E27FC236}">
                <a16:creationId xmlns:a16="http://schemas.microsoft.com/office/drawing/2014/main" id="{D20DA340-819B-457D-8D4E-536F709691AA}"/>
              </a:ext>
            </a:extLst>
          </p:cNvPr>
          <p:cNvSpPr/>
          <p:nvPr/>
        </p:nvSpPr>
        <p:spPr>
          <a:xfrm>
            <a:off x="439933" y="2641104"/>
            <a:ext cx="631285" cy="631285"/>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1" name="Freeform: Shape 10">
            <a:extLst>
              <a:ext uri="{FF2B5EF4-FFF2-40B4-BE49-F238E27FC236}">
                <a16:creationId xmlns:a16="http://schemas.microsoft.com/office/drawing/2014/main" id="{B1ACC32A-7092-4B07-A1A6-889D779E3417}"/>
              </a:ext>
            </a:extLst>
          </p:cNvPr>
          <p:cNvSpPr/>
          <p:nvPr/>
        </p:nvSpPr>
        <p:spPr>
          <a:xfrm>
            <a:off x="939153" y="3376569"/>
            <a:ext cx="7866365" cy="694413"/>
          </a:xfrm>
          <a:custGeom>
            <a:avLst/>
            <a:gdLst>
              <a:gd name="connsiteX0" fmla="*/ 0 w 7866365"/>
              <a:gd name="connsiteY0" fmla="*/ 0 h 505028"/>
              <a:gd name="connsiteX1" fmla="*/ 7866365 w 7866365"/>
              <a:gd name="connsiteY1" fmla="*/ 0 h 505028"/>
              <a:gd name="connsiteX2" fmla="*/ 7866365 w 7866365"/>
              <a:gd name="connsiteY2" fmla="*/ 505028 h 505028"/>
              <a:gd name="connsiteX3" fmla="*/ 0 w 7866365"/>
              <a:gd name="connsiteY3" fmla="*/ 505028 h 505028"/>
              <a:gd name="connsiteX4" fmla="*/ 0 w 7866365"/>
              <a:gd name="connsiteY4" fmla="*/ 0 h 5050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66365" h="505028">
                <a:moveTo>
                  <a:pt x="0" y="0"/>
                </a:moveTo>
                <a:lnTo>
                  <a:pt x="7866365" y="0"/>
                </a:lnTo>
                <a:lnTo>
                  <a:pt x="7866365" y="505028"/>
                </a:lnTo>
                <a:lnTo>
                  <a:pt x="0" y="505028"/>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00866" tIns="38100" rIns="38100" bIns="38100" numCol="1" spcCol="1270" anchor="ctr" anchorCtr="0">
            <a:noAutofit/>
          </a:bodyPr>
          <a:lstStyle/>
          <a:p>
            <a:pPr marL="0" lvl="0" indent="0" algn="l" defTabSz="666750">
              <a:lnSpc>
                <a:spcPct val="90000"/>
              </a:lnSpc>
              <a:spcBef>
                <a:spcPct val="0"/>
              </a:spcBef>
              <a:spcAft>
                <a:spcPct val="35000"/>
              </a:spcAft>
              <a:buNone/>
            </a:pPr>
            <a:r>
              <a:rPr lang="en-GB" kern="1200" dirty="0">
                <a:effectLst/>
                <a:latin typeface="Arial" panose="020B0604020202020204" pitchFamily="34" charset="0"/>
                <a:ea typeface="Calibri" panose="020F0502020204030204" pitchFamily="34" charset="0"/>
                <a:cs typeface="Arial" panose="020B0604020202020204" pitchFamily="34" charset="0"/>
              </a:rPr>
              <a:t>say the new information out loud to yourself to aid your understanding</a:t>
            </a:r>
            <a:r>
              <a:rPr lang="en-GB" sz="1500" kern="1200" dirty="0">
                <a:effectLst/>
                <a:latin typeface="Arial" panose="020B0604020202020204" pitchFamily="34" charset="0"/>
                <a:ea typeface="Calibri" panose="020F0502020204030204" pitchFamily="34" charset="0"/>
                <a:cs typeface="Arial" panose="020B0604020202020204" pitchFamily="34" charset="0"/>
              </a:rPr>
              <a:t>,</a:t>
            </a:r>
            <a:endParaRPr lang="en-GB" sz="1500" kern="1200" dirty="0"/>
          </a:p>
        </p:txBody>
      </p:sp>
      <p:sp>
        <p:nvSpPr>
          <p:cNvPr id="12" name="Oval 11">
            <a:extLst>
              <a:ext uri="{FF2B5EF4-FFF2-40B4-BE49-F238E27FC236}">
                <a16:creationId xmlns:a16="http://schemas.microsoft.com/office/drawing/2014/main" id="{C73C0DF2-184E-45BE-906C-3D9D2953EF51}"/>
              </a:ext>
            </a:extLst>
          </p:cNvPr>
          <p:cNvSpPr/>
          <p:nvPr/>
        </p:nvSpPr>
        <p:spPr>
          <a:xfrm>
            <a:off x="623511" y="3398647"/>
            <a:ext cx="631285" cy="631285"/>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3" name="Freeform: Shape 12">
            <a:extLst>
              <a:ext uri="{FF2B5EF4-FFF2-40B4-BE49-F238E27FC236}">
                <a16:creationId xmlns:a16="http://schemas.microsoft.com/office/drawing/2014/main" id="{927DBA39-F462-42E7-B3CE-E83F811EFDD4}"/>
              </a:ext>
            </a:extLst>
          </p:cNvPr>
          <p:cNvSpPr/>
          <p:nvPr/>
        </p:nvSpPr>
        <p:spPr>
          <a:xfrm>
            <a:off x="755576" y="4219317"/>
            <a:ext cx="8049943" cy="694413"/>
          </a:xfrm>
          <a:custGeom>
            <a:avLst/>
            <a:gdLst>
              <a:gd name="connsiteX0" fmla="*/ 0 w 8049943"/>
              <a:gd name="connsiteY0" fmla="*/ 0 h 505028"/>
              <a:gd name="connsiteX1" fmla="*/ 8049943 w 8049943"/>
              <a:gd name="connsiteY1" fmla="*/ 0 h 505028"/>
              <a:gd name="connsiteX2" fmla="*/ 8049943 w 8049943"/>
              <a:gd name="connsiteY2" fmla="*/ 505028 h 505028"/>
              <a:gd name="connsiteX3" fmla="*/ 0 w 8049943"/>
              <a:gd name="connsiteY3" fmla="*/ 505028 h 505028"/>
              <a:gd name="connsiteX4" fmla="*/ 0 w 8049943"/>
              <a:gd name="connsiteY4" fmla="*/ 0 h 5050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49943" h="505028">
                <a:moveTo>
                  <a:pt x="0" y="0"/>
                </a:moveTo>
                <a:lnTo>
                  <a:pt x="8049943" y="0"/>
                </a:lnTo>
                <a:lnTo>
                  <a:pt x="8049943" y="505028"/>
                </a:lnTo>
                <a:lnTo>
                  <a:pt x="0" y="505028"/>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00866" tIns="38100" rIns="38100" bIns="38100" numCol="1" spcCol="1270" anchor="ctr" anchorCtr="0">
            <a:noAutofit/>
          </a:bodyPr>
          <a:lstStyle/>
          <a:p>
            <a:pPr marL="0" lvl="0" indent="0" algn="l" defTabSz="666750">
              <a:lnSpc>
                <a:spcPct val="90000"/>
              </a:lnSpc>
              <a:spcBef>
                <a:spcPct val="0"/>
              </a:spcBef>
              <a:spcAft>
                <a:spcPct val="35000"/>
              </a:spcAft>
              <a:buNone/>
            </a:pPr>
            <a:r>
              <a:rPr lang="en-GB" kern="1200" dirty="0">
                <a:effectLst/>
                <a:latin typeface="Arial" panose="020B0604020202020204" pitchFamily="34" charset="0"/>
                <a:ea typeface="Calibri" panose="020F0502020204030204" pitchFamily="34" charset="0"/>
                <a:cs typeface="Arial" panose="020B0604020202020204" pitchFamily="34" charset="0"/>
              </a:rPr>
              <a:t>write out information repeatedly to really understand it</a:t>
            </a:r>
            <a:r>
              <a:rPr lang="en-GB" sz="1500" kern="1200" dirty="0">
                <a:effectLst/>
                <a:latin typeface="Arial" panose="020B0604020202020204" pitchFamily="34" charset="0"/>
                <a:ea typeface="Calibri" panose="020F0502020204030204" pitchFamily="34" charset="0"/>
                <a:cs typeface="Arial" panose="020B0604020202020204" pitchFamily="34" charset="0"/>
              </a:rPr>
              <a:t>.</a:t>
            </a:r>
            <a:endParaRPr lang="en-GB" sz="1500" kern="1200" dirty="0"/>
          </a:p>
        </p:txBody>
      </p:sp>
      <p:sp>
        <p:nvSpPr>
          <p:cNvPr id="14" name="Oval 13">
            <a:extLst>
              <a:ext uri="{FF2B5EF4-FFF2-40B4-BE49-F238E27FC236}">
                <a16:creationId xmlns:a16="http://schemas.microsoft.com/office/drawing/2014/main" id="{F1CD1E0A-FB80-45E7-8745-5B385DA231DF}"/>
              </a:ext>
            </a:extLst>
          </p:cNvPr>
          <p:cNvSpPr/>
          <p:nvPr/>
        </p:nvSpPr>
        <p:spPr>
          <a:xfrm>
            <a:off x="439933" y="4156189"/>
            <a:ext cx="631285" cy="631285"/>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pic>
        <p:nvPicPr>
          <p:cNvPr id="4" name="Picture 3">
            <a:extLst>
              <a:ext uri="{FF2B5EF4-FFF2-40B4-BE49-F238E27FC236}">
                <a16:creationId xmlns:a16="http://schemas.microsoft.com/office/drawing/2014/main" id="{0D1761FA-D831-94E0-9D71-0DCE81891501}"/>
              </a:ext>
            </a:extLst>
          </p:cNvPr>
          <p:cNvPicPr>
            <a:picLocks noChangeAspect="1"/>
          </p:cNvPicPr>
          <p:nvPr/>
        </p:nvPicPr>
        <p:blipFill>
          <a:blip r:embed="rId2"/>
          <a:stretch>
            <a:fillRect/>
          </a:stretch>
        </p:blipFill>
        <p:spPr>
          <a:xfrm>
            <a:off x="304430" y="1270780"/>
            <a:ext cx="8535140" cy="670618"/>
          </a:xfrm>
          <a:prstGeom prst="rect">
            <a:avLst/>
          </a:prstGeom>
        </p:spPr>
      </p:pic>
    </p:spTree>
    <p:extLst>
      <p:ext uri="{BB962C8B-B14F-4D97-AF65-F5344CB8AC3E}">
        <p14:creationId xmlns:p14="http://schemas.microsoft.com/office/powerpoint/2010/main" val="3561069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par>
                                <p:cTn id="8" presetID="10" presetClass="entr" presetSubtype="0" fill="hold"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500"/>
                                        <p:tgtEl>
                                          <p:spTgt spid="10"/>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fade">
                                      <p:cBhvr>
                                        <p:cTn id="13" dur="500"/>
                                        <p:tgtEl>
                                          <p:spTgt spid="9"/>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fade">
                                      <p:cBhvr>
                                        <p:cTn id="18" dur="500"/>
                                        <p:tgtEl>
                                          <p:spTgt spid="12"/>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11"/>
                                        </p:tgtEl>
                                        <p:attrNameLst>
                                          <p:attrName>style.visibility</p:attrName>
                                        </p:attrNameLst>
                                      </p:cBhvr>
                                      <p:to>
                                        <p:strVal val="visible"/>
                                      </p:to>
                                    </p:set>
                                    <p:animEffect transition="in" filter="fade">
                                      <p:cBhvr>
                                        <p:cTn id="21" dur="500"/>
                                        <p:tgtEl>
                                          <p:spTgt spid="11"/>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14"/>
                                        </p:tgtEl>
                                        <p:attrNameLst>
                                          <p:attrName>style.visibility</p:attrName>
                                        </p:attrNameLst>
                                      </p:cBhvr>
                                      <p:to>
                                        <p:strVal val="visible"/>
                                      </p:to>
                                    </p:set>
                                    <p:animEffect transition="in" filter="fade">
                                      <p:cBhvr>
                                        <p:cTn id="26" dur="500"/>
                                        <p:tgtEl>
                                          <p:spTgt spid="14"/>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3"/>
                                        </p:tgtEl>
                                        <p:attrNameLst>
                                          <p:attrName>style.visibility</p:attrName>
                                        </p:attrNameLst>
                                      </p:cBhvr>
                                      <p:to>
                                        <p:strVal val="visible"/>
                                      </p:to>
                                    </p:set>
                                    <p:animEffect transition="in" filter="fade">
                                      <p:cBhvr>
                                        <p:cTn id="29"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1" grpId="0" animBg="1"/>
      <p:bldP spid="13"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1ED0B19-9C31-4891-BAB6-1FC9FA8E038E}"/>
              </a:ext>
            </a:extLst>
          </p:cNvPr>
          <p:cNvSpPr txBox="1"/>
          <p:nvPr/>
        </p:nvSpPr>
        <p:spPr>
          <a:xfrm>
            <a:off x="2051720" y="3521612"/>
            <a:ext cx="6552728" cy="1323439"/>
          </a:xfrm>
          <a:prstGeom prst="rect">
            <a:avLst/>
          </a:prstGeom>
          <a:noFill/>
        </p:spPr>
        <p:txBody>
          <a:bodyPr wrap="square">
            <a:spAutoFit/>
          </a:bodyPr>
          <a:lstStyle/>
          <a:p>
            <a:r>
              <a:rPr lang="en-GB" sz="2000" b="1" dirty="0">
                <a:effectLst/>
                <a:latin typeface="Arial" panose="020B0604020202020204" pitchFamily="34" charset="0"/>
                <a:ea typeface="Calibri" panose="020F0502020204030204" pitchFamily="34" charset="0"/>
                <a:cs typeface="Arial" panose="020B0604020202020204" pitchFamily="34" charset="0"/>
              </a:rPr>
              <a:t>Question: </a:t>
            </a:r>
            <a:r>
              <a:rPr lang="en-GB" sz="2000" dirty="0">
                <a:effectLst/>
                <a:latin typeface="Arial" panose="020B0604020202020204" pitchFamily="34" charset="0"/>
                <a:ea typeface="Calibri" panose="020F0502020204030204" pitchFamily="34" charset="0"/>
                <a:cs typeface="Arial" panose="020B0604020202020204" pitchFamily="34" charset="0"/>
              </a:rPr>
              <a:t>is remembering the same as understanding?</a:t>
            </a:r>
          </a:p>
          <a:p>
            <a:endParaRPr lang="en-GB" sz="2000" dirty="0"/>
          </a:p>
          <a:p>
            <a:endParaRPr lang="en-GB" sz="2000" dirty="0"/>
          </a:p>
          <a:p>
            <a:endParaRPr lang="en-GB" sz="2000" dirty="0"/>
          </a:p>
        </p:txBody>
      </p:sp>
      <p:sp>
        <p:nvSpPr>
          <p:cNvPr id="8" name="TextBox 7">
            <a:extLst>
              <a:ext uri="{FF2B5EF4-FFF2-40B4-BE49-F238E27FC236}">
                <a16:creationId xmlns:a16="http://schemas.microsoft.com/office/drawing/2014/main" id="{8E35D2DC-0D1D-49F3-B9B6-17D43312B16D}"/>
              </a:ext>
            </a:extLst>
          </p:cNvPr>
          <p:cNvSpPr txBox="1"/>
          <p:nvPr/>
        </p:nvSpPr>
        <p:spPr>
          <a:xfrm>
            <a:off x="2051720" y="4183332"/>
            <a:ext cx="6408712" cy="727059"/>
          </a:xfrm>
          <a:prstGeom prst="rect">
            <a:avLst/>
          </a:prstGeom>
          <a:noFill/>
        </p:spPr>
        <p:txBody>
          <a:bodyPr wrap="square">
            <a:spAutoFit/>
          </a:bodyPr>
          <a:lstStyle/>
          <a:p>
            <a:pPr>
              <a:lnSpc>
                <a:spcPct val="107000"/>
              </a:lnSpc>
              <a:spcAft>
                <a:spcPts val="800"/>
              </a:spcAft>
            </a:pPr>
            <a:r>
              <a:rPr lang="en-GB" sz="2000" dirty="0"/>
              <a:t>No! </a:t>
            </a:r>
            <a:r>
              <a:rPr lang="en-GB" sz="2000" dirty="0">
                <a:ea typeface="Calibri" panose="020F0502020204030204" pitchFamily="34" charset="0"/>
              </a:rPr>
              <a:t>Your notes need to help you understand a topic, concept or theory. </a:t>
            </a:r>
          </a:p>
        </p:txBody>
      </p:sp>
      <p:sp>
        <p:nvSpPr>
          <p:cNvPr id="10" name="TextBox 9">
            <a:extLst>
              <a:ext uri="{FF2B5EF4-FFF2-40B4-BE49-F238E27FC236}">
                <a16:creationId xmlns:a16="http://schemas.microsoft.com/office/drawing/2014/main" id="{3B59A7DC-3AE4-41BA-92D2-7AC8E7419741}"/>
              </a:ext>
            </a:extLst>
          </p:cNvPr>
          <p:cNvSpPr txBox="1"/>
          <p:nvPr/>
        </p:nvSpPr>
        <p:spPr>
          <a:xfrm>
            <a:off x="2051720" y="336012"/>
            <a:ext cx="6336704" cy="727059"/>
          </a:xfrm>
          <a:prstGeom prst="rect">
            <a:avLst/>
          </a:prstGeom>
          <a:noFill/>
        </p:spPr>
        <p:txBody>
          <a:bodyPr wrap="square">
            <a:spAutoFit/>
          </a:bodyPr>
          <a:lstStyle/>
          <a:p>
            <a:pPr marL="0" indent="0">
              <a:lnSpc>
                <a:spcPct val="107000"/>
              </a:lnSpc>
              <a:spcAft>
                <a:spcPts val="800"/>
              </a:spcAft>
              <a:buNone/>
            </a:pPr>
            <a:r>
              <a:rPr lang="en-GB" sz="2000" dirty="0">
                <a:effectLst/>
                <a:latin typeface="Arial" panose="020B0604020202020204" pitchFamily="34" charset="0"/>
                <a:ea typeface="Calibri" panose="020F0502020204030204" pitchFamily="34" charset="0"/>
                <a:cs typeface="Arial" panose="020B0604020202020204" pitchFamily="34" charset="0"/>
              </a:rPr>
              <a:t>There is a strategy for everyone, what is important is that you find what works for you. </a:t>
            </a:r>
          </a:p>
        </p:txBody>
      </p:sp>
      <p:pic>
        <p:nvPicPr>
          <p:cNvPr id="12" name="Picture 11" descr="Businessman writing on notepad">
            <a:extLst>
              <a:ext uri="{FF2B5EF4-FFF2-40B4-BE49-F238E27FC236}">
                <a16:creationId xmlns:a16="http://schemas.microsoft.com/office/drawing/2014/main" id="{7CDC61A6-76BD-4A31-9372-3DC5DE77C6C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09711" y="699542"/>
            <a:ext cx="1530719" cy="4954860"/>
          </a:xfrm>
          <a:prstGeom prst="rect">
            <a:avLst/>
          </a:prstGeom>
        </p:spPr>
      </p:pic>
      <p:pic>
        <p:nvPicPr>
          <p:cNvPr id="3" name="Picture 2">
            <a:extLst>
              <a:ext uri="{FF2B5EF4-FFF2-40B4-BE49-F238E27FC236}">
                <a16:creationId xmlns:a16="http://schemas.microsoft.com/office/drawing/2014/main" id="{AF02798D-9C4D-D9CC-E9C3-93B1C9D83BDA}"/>
              </a:ext>
            </a:extLst>
          </p:cNvPr>
          <p:cNvPicPr>
            <a:picLocks noChangeAspect="1"/>
          </p:cNvPicPr>
          <p:nvPr/>
        </p:nvPicPr>
        <p:blipFill>
          <a:blip r:embed="rId4"/>
          <a:stretch>
            <a:fillRect/>
          </a:stretch>
        </p:blipFill>
        <p:spPr>
          <a:xfrm>
            <a:off x="2125681" y="1354110"/>
            <a:ext cx="6620830" cy="1822862"/>
          </a:xfrm>
          <a:prstGeom prst="rect">
            <a:avLst/>
          </a:prstGeom>
        </p:spPr>
      </p:pic>
    </p:spTree>
    <p:extLst>
      <p:ext uri="{BB962C8B-B14F-4D97-AF65-F5344CB8AC3E}">
        <p14:creationId xmlns:p14="http://schemas.microsoft.com/office/powerpoint/2010/main" val="3397313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fade">
                                      <p:cBhvr>
                                        <p:cTn id="16" dur="500"/>
                                        <p:tgtEl>
                                          <p:spTgt spid="6"/>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P spid="10"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E8795-E404-4D2B-8A75-BBE4A0EEC9CF}"/>
              </a:ext>
            </a:extLst>
          </p:cNvPr>
          <p:cNvSpPr>
            <a:spLocks noGrp="1"/>
          </p:cNvSpPr>
          <p:nvPr>
            <p:ph type="title"/>
          </p:nvPr>
        </p:nvSpPr>
        <p:spPr/>
        <p:txBody>
          <a:bodyPr>
            <a:normAutofit/>
          </a:bodyPr>
          <a:lstStyle/>
          <a:p>
            <a:r>
              <a:rPr lang="en-GB" sz="4000" b="1" dirty="0"/>
              <a:t>Activity 1- Taking notes </a:t>
            </a:r>
          </a:p>
        </p:txBody>
      </p:sp>
      <p:sp>
        <p:nvSpPr>
          <p:cNvPr id="3" name="Content Placeholder 2">
            <a:extLst>
              <a:ext uri="{FF2B5EF4-FFF2-40B4-BE49-F238E27FC236}">
                <a16:creationId xmlns:a16="http://schemas.microsoft.com/office/drawing/2014/main" id="{D4FB59A3-E176-46C9-B1AC-D4FD6D2C0F8A}"/>
              </a:ext>
            </a:extLst>
          </p:cNvPr>
          <p:cNvSpPr>
            <a:spLocks noGrp="1"/>
          </p:cNvSpPr>
          <p:nvPr>
            <p:ph idx="1"/>
          </p:nvPr>
        </p:nvSpPr>
        <p:spPr>
          <a:xfrm>
            <a:off x="457200" y="1340768"/>
            <a:ext cx="8229600" cy="3916363"/>
          </a:xfrm>
        </p:spPr>
        <p:txBody>
          <a:bodyPr/>
          <a:lstStyle/>
          <a:p>
            <a:pPr marL="0" indent="0">
              <a:lnSpc>
                <a:spcPct val="107000"/>
              </a:lnSpc>
              <a:spcAft>
                <a:spcPts val="800"/>
              </a:spcAft>
              <a:buNone/>
            </a:pPr>
            <a:r>
              <a:rPr lang="en-GB" sz="2000" dirty="0">
                <a:effectLst/>
                <a:latin typeface="Arial" panose="020B0604020202020204" pitchFamily="34" charset="0"/>
                <a:ea typeface="Calibri" panose="020F0502020204030204" pitchFamily="34" charset="0"/>
                <a:cs typeface="Arial" panose="020B0604020202020204" pitchFamily="34" charset="0"/>
              </a:rPr>
              <a:t>Listen to a conversation </a:t>
            </a:r>
            <a:r>
              <a:rPr lang="en-GB" sz="2000" dirty="0">
                <a:latin typeface="Arial" panose="020B0604020202020204" pitchFamily="34" charset="0"/>
                <a:ea typeface="Calibri" panose="020F0502020204030204" pitchFamily="34" charset="0"/>
                <a:cs typeface="Arial" panose="020B0604020202020204" pitchFamily="34" charset="0"/>
              </a:rPr>
              <a:t>about personal motivation</a:t>
            </a:r>
            <a:r>
              <a:rPr lang="en-GB" sz="2000" dirty="0">
                <a:effectLst/>
                <a:latin typeface="Arial" panose="020B0604020202020204" pitchFamily="34" charset="0"/>
                <a:ea typeface="Calibri" panose="020F0502020204030204" pitchFamily="34" charset="0"/>
                <a:cs typeface="Arial" panose="020B0604020202020204" pitchFamily="34" charset="0"/>
              </a:rPr>
              <a:t> </a:t>
            </a:r>
            <a:r>
              <a:rPr lang="en-GB" sz="2000" dirty="0">
                <a:latin typeface="Arial" panose="020B0604020202020204" pitchFamily="34" charset="0"/>
                <a:ea typeface="Calibri" panose="020F0502020204030204" pitchFamily="34" charset="0"/>
                <a:cs typeface="Arial" panose="020B0604020202020204" pitchFamily="34" charset="0"/>
              </a:rPr>
              <a:t>(</a:t>
            </a:r>
            <a:r>
              <a:rPr lang="en-GB" sz="2000" dirty="0">
                <a:effectLst/>
                <a:latin typeface="Arial" panose="020B0604020202020204" pitchFamily="34" charset="0"/>
                <a:ea typeface="Calibri" panose="020F0502020204030204" pitchFamily="34" charset="0"/>
                <a:cs typeface="Arial" panose="020B0604020202020204" pitchFamily="34" charset="0"/>
              </a:rPr>
              <a:t>we will listen to the first 7mins 30 seconds). Take notes about the key facts or opinions that you hear. </a:t>
            </a:r>
          </a:p>
          <a:p>
            <a:endParaRPr lang="en-GB" dirty="0"/>
          </a:p>
        </p:txBody>
      </p:sp>
      <p:sp>
        <p:nvSpPr>
          <p:cNvPr id="7" name="TextBox 6">
            <a:extLst>
              <a:ext uri="{FF2B5EF4-FFF2-40B4-BE49-F238E27FC236}">
                <a16:creationId xmlns:a16="http://schemas.microsoft.com/office/drawing/2014/main" id="{3E425F8D-1A9B-4748-B860-6B5F5CC1419C}"/>
              </a:ext>
            </a:extLst>
          </p:cNvPr>
          <p:cNvSpPr txBox="1"/>
          <p:nvPr/>
        </p:nvSpPr>
        <p:spPr>
          <a:xfrm>
            <a:off x="1034976" y="4713384"/>
            <a:ext cx="1666528" cy="369332"/>
          </a:xfrm>
          <a:prstGeom prst="rect">
            <a:avLst/>
          </a:prstGeom>
          <a:noFill/>
        </p:spPr>
        <p:txBody>
          <a:bodyPr wrap="square" rtlCol="0">
            <a:spAutoFit/>
          </a:bodyPr>
          <a:lstStyle/>
          <a:p>
            <a:r>
              <a:rPr lang="en-GB" dirty="0"/>
              <a:t>(BBC, 2019)</a:t>
            </a:r>
          </a:p>
        </p:txBody>
      </p:sp>
      <p:pic>
        <p:nvPicPr>
          <p:cNvPr id="8" name="Picture 7">
            <a:extLst>
              <a:ext uri="{FF2B5EF4-FFF2-40B4-BE49-F238E27FC236}">
                <a16:creationId xmlns:a16="http://schemas.microsoft.com/office/drawing/2014/main" id="{A0F08818-9854-4073-9CE2-FE75A9A447FA}"/>
              </a:ext>
            </a:extLst>
          </p:cNvPr>
          <p:cNvPicPr>
            <a:picLocks noChangeAspect="1"/>
          </p:cNvPicPr>
          <p:nvPr/>
        </p:nvPicPr>
        <p:blipFill>
          <a:blip r:embed="rId5"/>
          <a:stretch>
            <a:fillRect/>
          </a:stretch>
        </p:blipFill>
        <p:spPr>
          <a:xfrm>
            <a:off x="1042232" y="2507979"/>
            <a:ext cx="7010400" cy="2133600"/>
          </a:xfrm>
          <a:prstGeom prst="rect">
            <a:avLst/>
          </a:prstGeom>
        </p:spPr>
      </p:pic>
      <p:pic>
        <p:nvPicPr>
          <p:cNvPr id="9" name="AllInTheMind-20190611-ThePsychologyOfMotivationAndProcrastination">
            <a:hlinkClick r:id="" action="ppaction://media"/>
            <a:extLst>
              <a:ext uri="{FF2B5EF4-FFF2-40B4-BE49-F238E27FC236}">
                <a16:creationId xmlns:a16="http://schemas.microsoft.com/office/drawing/2014/main" id="{AF65A49A-52C3-4BA2-AB2C-5EC2D828CEA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467600" y="4777916"/>
            <a:ext cx="609600" cy="609600"/>
          </a:xfrm>
          <a:prstGeom prst="rect">
            <a:avLst/>
          </a:prstGeom>
        </p:spPr>
      </p:pic>
    </p:spTree>
    <p:extLst>
      <p:ext uri="{BB962C8B-B14F-4D97-AF65-F5344CB8AC3E}">
        <p14:creationId xmlns:p14="http://schemas.microsoft.com/office/powerpoint/2010/main" val="224375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71105"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7" fill="hold" display="0">
                  <p:stCondLst>
                    <p:cond delay="indefinite"/>
                  </p:stCondLst>
                  <p:endCondLst>
                    <p:cond evt="onStopAudio" delay="0">
                      <p:tgtEl>
                        <p:sldTgt/>
                      </p:tgtEl>
                    </p:cond>
                  </p:endCondLst>
                </p:cTn>
                <p:tgtEl>
                  <p:spTgt spid="9"/>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23E50-3287-4C9F-81C8-60C902175E27}"/>
              </a:ext>
            </a:extLst>
          </p:cNvPr>
          <p:cNvSpPr>
            <a:spLocks noGrp="1"/>
          </p:cNvSpPr>
          <p:nvPr>
            <p:ph type="title"/>
          </p:nvPr>
        </p:nvSpPr>
        <p:spPr/>
        <p:txBody>
          <a:bodyPr/>
          <a:lstStyle/>
          <a:p>
            <a:r>
              <a:rPr lang="en-GB" sz="4000" b="1" dirty="0"/>
              <a:t>Using your notes </a:t>
            </a:r>
          </a:p>
        </p:txBody>
      </p:sp>
      <p:sp>
        <p:nvSpPr>
          <p:cNvPr id="3" name="Content Placeholder 2">
            <a:extLst>
              <a:ext uri="{FF2B5EF4-FFF2-40B4-BE49-F238E27FC236}">
                <a16:creationId xmlns:a16="http://schemas.microsoft.com/office/drawing/2014/main" id="{1DB6A730-0F01-4417-9F42-108E524073A4}"/>
              </a:ext>
            </a:extLst>
          </p:cNvPr>
          <p:cNvSpPr>
            <a:spLocks noGrp="1"/>
          </p:cNvSpPr>
          <p:nvPr>
            <p:ph idx="1"/>
          </p:nvPr>
        </p:nvSpPr>
        <p:spPr>
          <a:xfrm>
            <a:off x="457200" y="1600201"/>
            <a:ext cx="8229600" cy="734203"/>
          </a:xfrm>
        </p:spPr>
        <p:txBody>
          <a:bodyPr>
            <a:normAutofit fontScale="85000" lnSpcReduction="10000"/>
          </a:bodyPr>
          <a:lstStyle/>
          <a:p>
            <a:pPr marL="0" indent="0">
              <a:lnSpc>
                <a:spcPct val="107000"/>
              </a:lnSpc>
              <a:spcAft>
                <a:spcPts val="800"/>
              </a:spcAft>
              <a:buNone/>
            </a:pPr>
            <a:r>
              <a:rPr lang="en-GB" sz="2800" dirty="0">
                <a:effectLst/>
                <a:latin typeface="Arial" panose="020B0604020202020204" pitchFamily="34" charset="0"/>
                <a:ea typeface="Calibri" panose="020F0502020204030204" pitchFamily="34" charset="0"/>
                <a:cs typeface="Arial" panose="020B0604020202020204" pitchFamily="34" charset="0"/>
              </a:rPr>
              <a:t>Can you answer the follow questions using your notes? </a:t>
            </a:r>
          </a:p>
          <a:p>
            <a:pPr marL="0" indent="0">
              <a:buNone/>
            </a:pPr>
            <a:endParaRPr lang="en-GB" dirty="0"/>
          </a:p>
        </p:txBody>
      </p:sp>
      <p:grpSp>
        <p:nvGrpSpPr>
          <p:cNvPr id="4" name="Group 3">
            <a:extLst>
              <a:ext uri="{FF2B5EF4-FFF2-40B4-BE49-F238E27FC236}">
                <a16:creationId xmlns:a16="http://schemas.microsoft.com/office/drawing/2014/main" id="{4D04EA0D-3D38-4A72-B4D8-622266DBD4B9}"/>
              </a:ext>
            </a:extLst>
          </p:cNvPr>
          <p:cNvGrpSpPr/>
          <p:nvPr/>
        </p:nvGrpSpPr>
        <p:grpSpPr>
          <a:xfrm>
            <a:off x="348565" y="2499272"/>
            <a:ext cx="8660273" cy="998920"/>
            <a:chOff x="220337" y="1277540"/>
            <a:chExt cx="8660273" cy="998920"/>
          </a:xfrm>
        </p:grpSpPr>
        <p:sp>
          <p:nvSpPr>
            <p:cNvPr id="5" name="Freeform: Shape 4">
              <a:extLst>
                <a:ext uri="{FF2B5EF4-FFF2-40B4-BE49-F238E27FC236}">
                  <a16:creationId xmlns:a16="http://schemas.microsoft.com/office/drawing/2014/main" id="{27E82B5C-2F72-49FC-AFCB-35B5C2161688}"/>
                </a:ext>
              </a:extLst>
            </p:cNvPr>
            <p:cNvSpPr/>
            <p:nvPr/>
          </p:nvSpPr>
          <p:spPr>
            <a:xfrm rot="16200000">
              <a:off x="4092748" y="-2594871"/>
              <a:ext cx="783308" cy="8528129"/>
            </a:xfrm>
            <a:custGeom>
              <a:avLst/>
              <a:gdLst>
                <a:gd name="connsiteX0" fmla="*/ 0 w 1679249"/>
                <a:gd name="connsiteY0" fmla="*/ 83962 h 2015098"/>
                <a:gd name="connsiteX1" fmla="*/ 83962 w 1679249"/>
                <a:gd name="connsiteY1" fmla="*/ 0 h 2015098"/>
                <a:gd name="connsiteX2" fmla="*/ 1595287 w 1679249"/>
                <a:gd name="connsiteY2" fmla="*/ 0 h 2015098"/>
                <a:gd name="connsiteX3" fmla="*/ 1679249 w 1679249"/>
                <a:gd name="connsiteY3" fmla="*/ 83962 h 2015098"/>
                <a:gd name="connsiteX4" fmla="*/ 1679249 w 1679249"/>
                <a:gd name="connsiteY4" fmla="*/ 1931136 h 2015098"/>
                <a:gd name="connsiteX5" fmla="*/ 1595287 w 1679249"/>
                <a:gd name="connsiteY5" fmla="*/ 2015098 h 2015098"/>
                <a:gd name="connsiteX6" fmla="*/ 83962 w 1679249"/>
                <a:gd name="connsiteY6" fmla="*/ 2015098 h 2015098"/>
                <a:gd name="connsiteX7" fmla="*/ 0 w 1679249"/>
                <a:gd name="connsiteY7" fmla="*/ 1931136 h 2015098"/>
                <a:gd name="connsiteX8" fmla="*/ 0 w 1679249"/>
                <a:gd name="connsiteY8" fmla="*/ 83962 h 20150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9249" h="2015098">
                  <a:moveTo>
                    <a:pt x="1609280" y="1"/>
                  </a:moveTo>
                  <a:cubicBezTo>
                    <a:pt x="1647923" y="1"/>
                    <a:pt x="1679249" y="45110"/>
                    <a:pt x="1679249" y="100755"/>
                  </a:cubicBezTo>
                  <a:lnTo>
                    <a:pt x="1679249" y="1914343"/>
                  </a:lnTo>
                  <a:cubicBezTo>
                    <a:pt x="1679249" y="1969988"/>
                    <a:pt x="1647923" y="2015097"/>
                    <a:pt x="1609280" y="2015097"/>
                  </a:cubicBezTo>
                  <a:lnTo>
                    <a:pt x="69969" y="2015097"/>
                  </a:lnTo>
                  <a:cubicBezTo>
                    <a:pt x="31326" y="2015097"/>
                    <a:pt x="0" y="1969988"/>
                    <a:pt x="0" y="1914343"/>
                  </a:cubicBezTo>
                  <a:lnTo>
                    <a:pt x="0" y="100755"/>
                  </a:lnTo>
                  <a:cubicBezTo>
                    <a:pt x="0" y="45110"/>
                    <a:pt x="31326" y="1"/>
                    <a:pt x="69969" y="1"/>
                  </a:cubicBezTo>
                  <a:lnTo>
                    <a:pt x="1609280" y="1"/>
                  </a:lnTo>
                  <a:close/>
                </a:path>
              </a:pathLst>
            </a:custGeom>
            <a:solidFill>
              <a:schemeClr val="tx2">
                <a:lumMod val="20000"/>
                <a:lumOff val="8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62717" tIns="61725" rIns="80011" bIns="1343397" numCol="1" spcCol="1270" anchor="t" anchorCtr="0">
              <a:noAutofit/>
            </a:bodyPr>
            <a:lstStyle/>
            <a:p>
              <a:pPr marL="0" lvl="0" indent="0" algn="r" defTabSz="800100">
                <a:lnSpc>
                  <a:spcPct val="90000"/>
                </a:lnSpc>
                <a:spcBef>
                  <a:spcPct val="0"/>
                </a:spcBef>
                <a:spcAft>
                  <a:spcPct val="35000"/>
                </a:spcAft>
                <a:buNone/>
              </a:pPr>
              <a:endParaRPr lang="en-GB" sz="1800" kern="1200" dirty="0"/>
            </a:p>
          </p:txBody>
        </p:sp>
        <p:sp>
          <p:nvSpPr>
            <p:cNvPr id="6" name="Freeform: Shape 5">
              <a:extLst>
                <a:ext uri="{FF2B5EF4-FFF2-40B4-BE49-F238E27FC236}">
                  <a16:creationId xmlns:a16="http://schemas.microsoft.com/office/drawing/2014/main" id="{1D1AFEF3-7023-45A2-8C89-006510539A36}"/>
                </a:ext>
              </a:extLst>
            </p:cNvPr>
            <p:cNvSpPr/>
            <p:nvPr/>
          </p:nvSpPr>
          <p:spPr>
            <a:xfrm>
              <a:off x="328971" y="1421143"/>
              <a:ext cx="8551639" cy="855317"/>
            </a:xfrm>
            <a:custGeom>
              <a:avLst/>
              <a:gdLst>
                <a:gd name="connsiteX0" fmla="*/ 0 w 1251040"/>
                <a:gd name="connsiteY0" fmla="*/ 0 h 2015098"/>
                <a:gd name="connsiteX1" fmla="*/ 1251040 w 1251040"/>
                <a:gd name="connsiteY1" fmla="*/ 0 h 2015098"/>
                <a:gd name="connsiteX2" fmla="*/ 1251040 w 1251040"/>
                <a:gd name="connsiteY2" fmla="*/ 2015098 h 2015098"/>
                <a:gd name="connsiteX3" fmla="*/ 0 w 1251040"/>
                <a:gd name="connsiteY3" fmla="*/ 2015098 h 2015098"/>
                <a:gd name="connsiteX4" fmla="*/ 0 w 1251040"/>
                <a:gd name="connsiteY4" fmla="*/ 0 h 20150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51040" h="2015098">
                  <a:moveTo>
                    <a:pt x="0" y="0"/>
                  </a:moveTo>
                  <a:lnTo>
                    <a:pt x="1251040" y="0"/>
                  </a:lnTo>
                  <a:lnTo>
                    <a:pt x="1251040" y="2015098"/>
                  </a:lnTo>
                  <a:lnTo>
                    <a:pt x="0" y="2015098"/>
                  </a:lnTo>
                  <a:lnTo>
                    <a:pt x="0" y="0"/>
                  </a:lnTo>
                  <a:close/>
                </a:path>
              </a:pathLst>
            </a:custGeom>
            <a:noFill/>
            <a:ln>
              <a:noFill/>
            </a:ln>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0" tIns="68580" rIns="0" bIns="0" numCol="1" spcCol="1270" anchor="t" anchorCtr="0">
              <a:noAutofit/>
            </a:bodyPr>
            <a:lstStyle/>
            <a:p>
              <a:pPr lvl="0">
                <a:lnSpc>
                  <a:spcPct val="107000"/>
                </a:lnSpc>
              </a:pPr>
              <a:r>
                <a:rPr lang="en-GB" sz="2400" dirty="0">
                  <a:solidFill>
                    <a:schemeClr val="tx1"/>
                  </a:solidFill>
                  <a:effectLst/>
                  <a:latin typeface="Arial" panose="020B0604020202020204" pitchFamily="34" charset="0"/>
                  <a:ea typeface="Calibri" panose="020F0502020204030204" pitchFamily="34" charset="0"/>
                  <a:cs typeface="Arial" panose="020B0604020202020204" pitchFamily="34" charset="0"/>
                </a:rPr>
                <a:t>1. What are the names of the </a:t>
              </a:r>
              <a:r>
                <a:rPr lang="en-GB" sz="2400" dirty="0">
                  <a:solidFill>
                    <a:schemeClr val="tx1"/>
                  </a:solidFill>
                  <a:latin typeface="Arial" panose="020B0604020202020204" pitchFamily="34" charset="0"/>
                  <a:ea typeface="Calibri" panose="020F0502020204030204" pitchFamily="34" charset="0"/>
                  <a:cs typeface="Arial" panose="020B0604020202020204" pitchFamily="34" charset="0"/>
                </a:rPr>
                <a:t>people speaking in the podcast</a:t>
              </a:r>
              <a:r>
                <a:rPr lang="en-GB" sz="24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p>
          </p:txBody>
        </p:sp>
      </p:grpSp>
      <p:grpSp>
        <p:nvGrpSpPr>
          <p:cNvPr id="9" name="Group 8">
            <a:extLst>
              <a:ext uri="{FF2B5EF4-FFF2-40B4-BE49-F238E27FC236}">
                <a16:creationId xmlns:a16="http://schemas.microsoft.com/office/drawing/2014/main" id="{A91F23F5-60EA-4101-9A5E-38C64CBF1790}"/>
              </a:ext>
            </a:extLst>
          </p:cNvPr>
          <p:cNvGrpSpPr/>
          <p:nvPr/>
        </p:nvGrpSpPr>
        <p:grpSpPr>
          <a:xfrm>
            <a:off x="348566" y="3370162"/>
            <a:ext cx="8618368" cy="963709"/>
            <a:chOff x="220337" y="1277540"/>
            <a:chExt cx="8618368" cy="963709"/>
          </a:xfrm>
        </p:grpSpPr>
        <p:sp>
          <p:nvSpPr>
            <p:cNvPr id="10" name="Freeform: Shape 9">
              <a:extLst>
                <a:ext uri="{FF2B5EF4-FFF2-40B4-BE49-F238E27FC236}">
                  <a16:creationId xmlns:a16="http://schemas.microsoft.com/office/drawing/2014/main" id="{310BD2F0-B9FC-45FE-A3CE-C8F5E8AF27C4}"/>
                </a:ext>
              </a:extLst>
            </p:cNvPr>
            <p:cNvSpPr/>
            <p:nvPr/>
          </p:nvSpPr>
          <p:spPr>
            <a:xfrm rot="16200000">
              <a:off x="4092748" y="-2594871"/>
              <a:ext cx="783308" cy="8528129"/>
            </a:xfrm>
            <a:custGeom>
              <a:avLst/>
              <a:gdLst>
                <a:gd name="connsiteX0" fmla="*/ 0 w 1679249"/>
                <a:gd name="connsiteY0" fmla="*/ 83962 h 2015098"/>
                <a:gd name="connsiteX1" fmla="*/ 83962 w 1679249"/>
                <a:gd name="connsiteY1" fmla="*/ 0 h 2015098"/>
                <a:gd name="connsiteX2" fmla="*/ 1595287 w 1679249"/>
                <a:gd name="connsiteY2" fmla="*/ 0 h 2015098"/>
                <a:gd name="connsiteX3" fmla="*/ 1679249 w 1679249"/>
                <a:gd name="connsiteY3" fmla="*/ 83962 h 2015098"/>
                <a:gd name="connsiteX4" fmla="*/ 1679249 w 1679249"/>
                <a:gd name="connsiteY4" fmla="*/ 1931136 h 2015098"/>
                <a:gd name="connsiteX5" fmla="*/ 1595287 w 1679249"/>
                <a:gd name="connsiteY5" fmla="*/ 2015098 h 2015098"/>
                <a:gd name="connsiteX6" fmla="*/ 83962 w 1679249"/>
                <a:gd name="connsiteY6" fmla="*/ 2015098 h 2015098"/>
                <a:gd name="connsiteX7" fmla="*/ 0 w 1679249"/>
                <a:gd name="connsiteY7" fmla="*/ 1931136 h 2015098"/>
                <a:gd name="connsiteX8" fmla="*/ 0 w 1679249"/>
                <a:gd name="connsiteY8" fmla="*/ 83962 h 20150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9249" h="2015098">
                  <a:moveTo>
                    <a:pt x="1609280" y="1"/>
                  </a:moveTo>
                  <a:cubicBezTo>
                    <a:pt x="1647923" y="1"/>
                    <a:pt x="1679249" y="45110"/>
                    <a:pt x="1679249" y="100755"/>
                  </a:cubicBezTo>
                  <a:lnTo>
                    <a:pt x="1679249" y="1914343"/>
                  </a:lnTo>
                  <a:cubicBezTo>
                    <a:pt x="1679249" y="1969988"/>
                    <a:pt x="1647923" y="2015097"/>
                    <a:pt x="1609280" y="2015097"/>
                  </a:cubicBezTo>
                  <a:lnTo>
                    <a:pt x="69969" y="2015097"/>
                  </a:lnTo>
                  <a:cubicBezTo>
                    <a:pt x="31326" y="2015097"/>
                    <a:pt x="0" y="1969988"/>
                    <a:pt x="0" y="1914343"/>
                  </a:cubicBezTo>
                  <a:lnTo>
                    <a:pt x="0" y="100755"/>
                  </a:lnTo>
                  <a:cubicBezTo>
                    <a:pt x="0" y="45110"/>
                    <a:pt x="31326" y="1"/>
                    <a:pt x="69969" y="1"/>
                  </a:cubicBezTo>
                  <a:lnTo>
                    <a:pt x="1609280" y="1"/>
                  </a:lnTo>
                  <a:close/>
                </a:path>
              </a:pathLst>
            </a:custGeom>
            <a:solidFill>
              <a:schemeClr val="tx2">
                <a:lumMod val="20000"/>
                <a:lumOff val="8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62717" tIns="61725" rIns="80011" bIns="1343397" numCol="1" spcCol="1270" anchor="t" anchorCtr="0">
              <a:noAutofit/>
            </a:bodyPr>
            <a:lstStyle/>
            <a:p>
              <a:pPr marL="0" lvl="0" indent="0" algn="r" defTabSz="800100">
                <a:lnSpc>
                  <a:spcPct val="90000"/>
                </a:lnSpc>
                <a:spcBef>
                  <a:spcPct val="0"/>
                </a:spcBef>
                <a:spcAft>
                  <a:spcPct val="35000"/>
                </a:spcAft>
                <a:buNone/>
              </a:pPr>
              <a:endParaRPr lang="en-GB" sz="1800" kern="1200" dirty="0"/>
            </a:p>
          </p:txBody>
        </p:sp>
        <p:sp>
          <p:nvSpPr>
            <p:cNvPr id="11" name="Freeform: Shape 10">
              <a:extLst>
                <a:ext uri="{FF2B5EF4-FFF2-40B4-BE49-F238E27FC236}">
                  <a16:creationId xmlns:a16="http://schemas.microsoft.com/office/drawing/2014/main" id="{D5AA1309-098B-47E8-ACED-05F01D93FD10}"/>
                </a:ext>
              </a:extLst>
            </p:cNvPr>
            <p:cNvSpPr/>
            <p:nvPr/>
          </p:nvSpPr>
          <p:spPr>
            <a:xfrm>
              <a:off x="370873" y="1385932"/>
              <a:ext cx="8467832" cy="855317"/>
            </a:xfrm>
            <a:custGeom>
              <a:avLst/>
              <a:gdLst>
                <a:gd name="connsiteX0" fmla="*/ 0 w 1251040"/>
                <a:gd name="connsiteY0" fmla="*/ 0 h 2015098"/>
                <a:gd name="connsiteX1" fmla="*/ 1251040 w 1251040"/>
                <a:gd name="connsiteY1" fmla="*/ 0 h 2015098"/>
                <a:gd name="connsiteX2" fmla="*/ 1251040 w 1251040"/>
                <a:gd name="connsiteY2" fmla="*/ 2015098 h 2015098"/>
                <a:gd name="connsiteX3" fmla="*/ 0 w 1251040"/>
                <a:gd name="connsiteY3" fmla="*/ 2015098 h 2015098"/>
                <a:gd name="connsiteX4" fmla="*/ 0 w 1251040"/>
                <a:gd name="connsiteY4" fmla="*/ 0 h 20150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51040" h="2015098">
                  <a:moveTo>
                    <a:pt x="0" y="0"/>
                  </a:moveTo>
                  <a:lnTo>
                    <a:pt x="1251040" y="0"/>
                  </a:lnTo>
                  <a:lnTo>
                    <a:pt x="1251040" y="2015098"/>
                  </a:lnTo>
                  <a:lnTo>
                    <a:pt x="0" y="2015098"/>
                  </a:lnTo>
                  <a:lnTo>
                    <a:pt x="0" y="0"/>
                  </a:lnTo>
                  <a:close/>
                </a:path>
              </a:pathLst>
            </a:custGeom>
            <a:noFill/>
            <a:ln>
              <a:noFill/>
            </a:ln>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0" tIns="68580" rIns="0" bIns="0" numCol="1" spcCol="1270" anchor="t" anchorCtr="0">
              <a:noAutofit/>
            </a:bodyPr>
            <a:lstStyle/>
            <a:p>
              <a:pPr lvl="0">
                <a:lnSpc>
                  <a:spcPct val="107000"/>
                </a:lnSpc>
              </a:pPr>
              <a:r>
                <a:rPr lang="en-GB" sz="2400" dirty="0">
                  <a:solidFill>
                    <a:schemeClr val="tx1"/>
                  </a:solidFill>
                  <a:effectLst/>
                  <a:latin typeface="Arial" panose="020B0604020202020204" pitchFamily="34" charset="0"/>
                  <a:ea typeface="Calibri" panose="020F0502020204030204" pitchFamily="34" charset="0"/>
                  <a:cs typeface="Arial" panose="020B0604020202020204" pitchFamily="34" charset="0"/>
                </a:rPr>
                <a:t>2. What </a:t>
              </a:r>
              <a:r>
                <a:rPr lang="en-GB" sz="2400" dirty="0">
                  <a:solidFill>
                    <a:schemeClr val="tx1"/>
                  </a:solidFill>
                  <a:latin typeface="Arial" panose="020B0604020202020204" pitchFamily="34" charset="0"/>
                  <a:ea typeface="Calibri" panose="020F0502020204030204" pitchFamily="34" charset="0"/>
                  <a:cs typeface="Arial" panose="020B0604020202020204" pitchFamily="34" charset="0"/>
                </a:rPr>
                <a:t>sport does Louise compete in</a:t>
              </a:r>
              <a:r>
                <a:rPr lang="en-GB" sz="2400" dirty="0">
                  <a:solidFill>
                    <a:schemeClr val="tx1"/>
                  </a:solidFill>
                  <a:effectLst/>
                  <a:latin typeface="Arial" panose="020B0604020202020204" pitchFamily="34" charset="0"/>
                  <a:ea typeface="Calibri" panose="020F0502020204030204" pitchFamily="34" charset="0"/>
                  <a:cs typeface="Arial" panose="020B0604020202020204" pitchFamily="34" charset="0"/>
                </a:rPr>
                <a:t>?</a:t>
              </a:r>
            </a:p>
          </p:txBody>
        </p:sp>
      </p:grpSp>
      <p:grpSp>
        <p:nvGrpSpPr>
          <p:cNvPr id="12" name="Group 11">
            <a:extLst>
              <a:ext uri="{FF2B5EF4-FFF2-40B4-BE49-F238E27FC236}">
                <a16:creationId xmlns:a16="http://schemas.microsoft.com/office/drawing/2014/main" id="{67283291-A5DB-4658-B6EE-2886DE6C5858}"/>
              </a:ext>
            </a:extLst>
          </p:cNvPr>
          <p:cNvGrpSpPr/>
          <p:nvPr/>
        </p:nvGrpSpPr>
        <p:grpSpPr>
          <a:xfrm>
            <a:off x="353343" y="4225476"/>
            <a:ext cx="8528129" cy="1374064"/>
            <a:chOff x="-3369" y="784443"/>
            <a:chExt cx="8528129" cy="976942"/>
          </a:xfrm>
        </p:grpSpPr>
        <p:sp>
          <p:nvSpPr>
            <p:cNvPr id="13" name="Freeform: Shape 12">
              <a:extLst>
                <a:ext uri="{FF2B5EF4-FFF2-40B4-BE49-F238E27FC236}">
                  <a16:creationId xmlns:a16="http://schemas.microsoft.com/office/drawing/2014/main" id="{7651B455-8F7C-4889-B47A-D72E778C6A17}"/>
                </a:ext>
              </a:extLst>
            </p:cNvPr>
            <p:cNvSpPr/>
            <p:nvPr/>
          </p:nvSpPr>
          <p:spPr>
            <a:xfrm rot="16200000">
              <a:off x="3956636" y="-3175562"/>
              <a:ext cx="608119" cy="8528129"/>
            </a:xfrm>
            <a:custGeom>
              <a:avLst/>
              <a:gdLst>
                <a:gd name="connsiteX0" fmla="*/ 0 w 1679249"/>
                <a:gd name="connsiteY0" fmla="*/ 83962 h 2015098"/>
                <a:gd name="connsiteX1" fmla="*/ 83962 w 1679249"/>
                <a:gd name="connsiteY1" fmla="*/ 0 h 2015098"/>
                <a:gd name="connsiteX2" fmla="*/ 1595287 w 1679249"/>
                <a:gd name="connsiteY2" fmla="*/ 0 h 2015098"/>
                <a:gd name="connsiteX3" fmla="*/ 1679249 w 1679249"/>
                <a:gd name="connsiteY3" fmla="*/ 83962 h 2015098"/>
                <a:gd name="connsiteX4" fmla="*/ 1679249 w 1679249"/>
                <a:gd name="connsiteY4" fmla="*/ 1931136 h 2015098"/>
                <a:gd name="connsiteX5" fmla="*/ 1595287 w 1679249"/>
                <a:gd name="connsiteY5" fmla="*/ 2015098 h 2015098"/>
                <a:gd name="connsiteX6" fmla="*/ 83962 w 1679249"/>
                <a:gd name="connsiteY6" fmla="*/ 2015098 h 2015098"/>
                <a:gd name="connsiteX7" fmla="*/ 0 w 1679249"/>
                <a:gd name="connsiteY7" fmla="*/ 1931136 h 2015098"/>
                <a:gd name="connsiteX8" fmla="*/ 0 w 1679249"/>
                <a:gd name="connsiteY8" fmla="*/ 83962 h 20150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9249" h="2015098">
                  <a:moveTo>
                    <a:pt x="1609280" y="1"/>
                  </a:moveTo>
                  <a:cubicBezTo>
                    <a:pt x="1647923" y="1"/>
                    <a:pt x="1679249" y="45110"/>
                    <a:pt x="1679249" y="100755"/>
                  </a:cubicBezTo>
                  <a:lnTo>
                    <a:pt x="1679249" y="1914343"/>
                  </a:lnTo>
                  <a:cubicBezTo>
                    <a:pt x="1679249" y="1969988"/>
                    <a:pt x="1647923" y="2015097"/>
                    <a:pt x="1609280" y="2015097"/>
                  </a:cubicBezTo>
                  <a:lnTo>
                    <a:pt x="69969" y="2015097"/>
                  </a:lnTo>
                  <a:cubicBezTo>
                    <a:pt x="31326" y="2015097"/>
                    <a:pt x="0" y="1969988"/>
                    <a:pt x="0" y="1914343"/>
                  </a:cubicBezTo>
                  <a:lnTo>
                    <a:pt x="0" y="100755"/>
                  </a:lnTo>
                  <a:cubicBezTo>
                    <a:pt x="0" y="45110"/>
                    <a:pt x="31326" y="1"/>
                    <a:pt x="69969" y="1"/>
                  </a:cubicBezTo>
                  <a:lnTo>
                    <a:pt x="1609280" y="1"/>
                  </a:lnTo>
                  <a:close/>
                </a:path>
              </a:pathLst>
            </a:custGeom>
            <a:solidFill>
              <a:schemeClr val="tx2">
                <a:lumMod val="20000"/>
                <a:lumOff val="8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62717" tIns="61725" rIns="80011" bIns="1343397" numCol="1" spcCol="1270" anchor="t" anchorCtr="0">
              <a:noAutofit/>
            </a:bodyPr>
            <a:lstStyle/>
            <a:p>
              <a:pPr marL="0" lvl="0" indent="0" algn="r" defTabSz="800100">
                <a:lnSpc>
                  <a:spcPct val="90000"/>
                </a:lnSpc>
                <a:spcBef>
                  <a:spcPct val="0"/>
                </a:spcBef>
                <a:spcAft>
                  <a:spcPct val="35000"/>
                </a:spcAft>
                <a:buNone/>
              </a:pPr>
              <a:endParaRPr lang="en-GB" sz="1800" kern="1200" dirty="0"/>
            </a:p>
          </p:txBody>
        </p:sp>
        <p:sp>
          <p:nvSpPr>
            <p:cNvPr id="14" name="Freeform: Shape 13">
              <a:extLst>
                <a:ext uri="{FF2B5EF4-FFF2-40B4-BE49-F238E27FC236}">
                  <a16:creationId xmlns:a16="http://schemas.microsoft.com/office/drawing/2014/main" id="{F4FA2427-0DF8-4CC9-A840-4D1CAD36DF8B}"/>
                </a:ext>
              </a:extLst>
            </p:cNvPr>
            <p:cNvSpPr/>
            <p:nvPr/>
          </p:nvSpPr>
          <p:spPr>
            <a:xfrm>
              <a:off x="142390" y="906068"/>
              <a:ext cx="8229599" cy="855317"/>
            </a:xfrm>
            <a:custGeom>
              <a:avLst/>
              <a:gdLst>
                <a:gd name="connsiteX0" fmla="*/ 0 w 1251040"/>
                <a:gd name="connsiteY0" fmla="*/ 0 h 2015098"/>
                <a:gd name="connsiteX1" fmla="*/ 1251040 w 1251040"/>
                <a:gd name="connsiteY1" fmla="*/ 0 h 2015098"/>
                <a:gd name="connsiteX2" fmla="*/ 1251040 w 1251040"/>
                <a:gd name="connsiteY2" fmla="*/ 2015098 h 2015098"/>
                <a:gd name="connsiteX3" fmla="*/ 0 w 1251040"/>
                <a:gd name="connsiteY3" fmla="*/ 2015098 h 2015098"/>
                <a:gd name="connsiteX4" fmla="*/ 0 w 1251040"/>
                <a:gd name="connsiteY4" fmla="*/ 0 h 20150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51040" h="2015098">
                  <a:moveTo>
                    <a:pt x="0" y="0"/>
                  </a:moveTo>
                  <a:lnTo>
                    <a:pt x="1251040" y="0"/>
                  </a:lnTo>
                  <a:lnTo>
                    <a:pt x="1251040" y="2015098"/>
                  </a:lnTo>
                  <a:lnTo>
                    <a:pt x="0" y="2015098"/>
                  </a:lnTo>
                  <a:lnTo>
                    <a:pt x="0" y="0"/>
                  </a:lnTo>
                  <a:close/>
                </a:path>
              </a:pathLst>
            </a:custGeom>
            <a:noFill/>
            <a:ln>
              <a:noFill/>
            </a:ln>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0" tIns="68580" rIns="0" bIns="0" numCol="1" spcCol="1270" anchor="t" anchorCtr="0">
              <a:noAutofit/>
            </a:bodyPr>
            <a:lstStyle/>
            <a:p>
              <a:pPr lvl="0">
                <a:lnSpc>
                  <a:spcPct val="107000"/>
                </a:lnSpc>
                <a:spcAft>
                  <a:spcPts val="800"/>
                </a:spcAft>
              </a:pPr>
              <a:r>
                <a:rPr lang="en-GB" sz="2400" dirty="0">
                  <a:solidFill>
                    <a:schemeClr val="tx1"/>
                  </a:solidFill>
                  <a:effectLst/>
                  <a:latin typeface="Arial" panose="020B0604020202020204" pitchFamily="34" charset="0"/>
                  <a:ea typeface="Calibri" panose="020F0502020204030204" pitchFamily="34" charset="0"/>
                  <a:cs typeface="Arial" panose="020B0604020202020204" pitchFamily="34" charset="0"/>
                </a:rPr>
                <a:t>3. What </a:t>
              </a:r>
              <a:r>
                <a:rPr lang="en-GB" sz="2400" dirty="0">
                  <a:solidFill>
                    <a:schemeClr val="tx1"/>
                  </a:solidFill>
                  <a:latin typeface="Arial" panose="020B0604020202020204" pitchFamily="34" charset="0"/>
                  <a:ea typeface="Calibri" panose="020F0502020204030204" pitchFamily="34" charset="0"/>
                  <a:cs typeface="Arial" panose="020B0604020202020204" pitchFamily="34" charset="0"/>
                </a:rPr>
                <a:t>key tips for improving motivation were shared?</a:t>
              </a:r>
              <a:endParaRPr lang="en-GB" sz="24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p:txBody>
        </p:sp>
      </p:grpSp>
    </p:spTree>
    <p:extLst>
      <p:ext uri="{BB962C8B-B14F-4D97-AF65-F5344CB8AC3E}">
        <p14:creationId xmlns:p14="http://schemas.microsoft.com/office/powerpoint/2010/main" val="13482535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61348-CC6E-4480-8B3B-7C8CC123794A}"/>
              </a:ext>
            </a:extLst>
          </p:cNvPr>
          <p:cNvSpPr>
            <a:spLocks noGrp="1"/>
          </p:cNvSpPr>
          <p:nvPr>
            <p:ph type="title"/>
          </p:nvPr>
        </p:nvSpPr>
        <p:spPr/>
        <p:txBody>
          <a:bodyPr>
            <a:noAutofit/>
          </a:bodyPr>
          <a:lstStyle/>
          <a:p>
            <a:r>
              <a:rPr lang="en-GB" sz="3600" b="1" dirty="0"/>
              <a:t>Activity 2 </a:t>
            </a:r>
            <a:br>
              <a:rPr lang="en-GB" sz="3600" b="1" dirty="0"/>
            </a:br>
            <a:r>
              <a:rPr lang="en-GB" sz="3600" b="1" dirty="0"/>
              <a:t>Reflect on your note-taking </a:t>
            </a:r>
          </a:p>
        </p:txBody>
      </p:sp>
      <p:sp>
        <p:nvSpPr>
          <p:cNvPr id="3" name="Content Placeholder 2">
            <a:extLst>
              <a:ext uri="{FF2B5EF4-FFF2-40B4-BE49-F238E27FC236}">
                <a16:creationId xmlns:a16="http://schemas.microsoft.com/office/drawing/2014/main" id="{4742A326-4A77-41DB-984D-248162318FAF}"/>
              </a:ext>
            </a:extLst>
          </p:cNvPr>
          <p:cNvSpPr>
            <a:spLocks noGrp="1"/>
          </p:cNvSpPr>
          <p:nvPr>
            <p:ph idx="1"/>
          </p:nvPr>
        </p:nvSpPr>
        <p:spPr>
          <a:xfrm>
            <a:off x="323528" y="1556792"/>
            <a:ext cx="8784976" cy="3916363"/>
          </a:xfrm>
        </p:spPr>
        <p:txBody>
          <a:bodyPr/>
          <a:lstStyle/>
          <a:p>
            <a:pPr marL="0" indent="0">
              <a:buNone/>
            </a:pPr>
            <a:r>
              <a:rPr lang="en-GB" sz="2000" dirty="0">
                <a:effectLst/>
                <a:ea typeface="Calibri" panose="020F0502020204030204" pitchFamily="34" charset="0"/>
                <a:cs typeface="Times New Roman" panose="02020603050405020304" pitchFamily="18" charset="0"/>
              </a:rPr>
              <a:t>For 5-10 mins, reflect on the following: </a:t>
            </a:r>
          </a:p>
          <a:p>
            <a:endParaRPr lang="en-GB" sz="2000" dirty="0">
              <a:effectLst/>
              <a:ea typeface="Calibri" panose="020F0502020204030204" pitchFamily="34" charset="0"/>
              <a:cs typeface="Times New Roman" panose="02020603050405020304" pitchFamily="18" charset="0"/>
            </a:endParaRPr>
          </a:p>
          <a:p>
            <a:r>
              <a:rPr lang="en-GB" sz="2000" dirty="0">
                <a:ea typeface="Calibri" panose="020F0502020204030204" pitchFamily="34" charset="0"/>
                <a:cs typeface="Arial" panose="020B0604020202020204" pitchFamily="34" charset="0"/>
              </a:rPr>
              <a:t>W</a:t>
            </a:r>
            <a:r>
              <a:rPr lang="en-GB" sz="2000" dirty="0">
                <a:effectLst/>
                <a:ea typeface="Calibri" panose="020F0502020204030204" pitchFamily="34" charset="0"/>
                <a:cs typeface="Arial" panose="020B0604020202020204" pitchFamily="34" charset="0"/>
              </a:rPr>
              <a:t>hat did you find easy to take note of? </a:t>
            </a:r>
          </a:p>
          <a:p>
            <a:r>
              <a:rPr lang="en-GB" sz="2000" dirty="0">
                <a:effectLst/>
                <a:ea typeface="Calibri" panose="020F0502020204030204" pitchFamily="34" charset="0"/>
                <a:cs typeface="Arial" panose="020B0604020202020204" pitchFamily="34" charset="0"/>
              </a:rPr>
              <a:t>What was challenging about taking notes?  </a:t>
            </a:r>
          </a:p>
          <a:p>
            <a:r>
              <a:rPr lang="en-GB" sz="2000" dirty="0">
                <a:effectLst/>
                <a:ea typeface="Calibri" panose="020F0502020204030204" pitchFamily="34" charset="0"/>
                <a:cs typeface="Arial" panose="020B0604020202020204" pitchFamily="34" charset="0"/>
              </a:rPr>
              <a:t>What do your notes look like? </a:t>
            </a:r>
          </a:p>
          <a:p>
            <a:r>
              <a:rPr lang="en-GB" sz="2000" dirty="0">
                <a:effectLst/>
                <a:ea typeface="Calibri" panose="020F0502020204030204" pitchFamily="34" charset="0"/>
                <a:cs typeface="Arial" panose="020B0604020202020204" pitchFamily="34" charset="0"/>
              </a:rPr>
              <a:t>If you came back next week to look at them, would you understand them? </a:t>
            </a:r>
          </a:p>
          <a:p>
            <a:r>
              <a:rPr lang="en-GB" sz="2000" dirty="0">
                <a:effectLst/>
                <a:ea typeface="Calibri" panose="020F0502020204030204" pitchFamily="34" charset="0"/>
                <a:cs typeface="Arial" panose="020B0604020202020204" pitchFamily="34" charset="0"/>
              </a:rPr>
              <a:t>Do you want to add any information to your notes? </a:t>
            </a:r>
          </a:p>
          <a:p>
            <a:endParaRPr lang="en-GB" sz="2000" dirty="0">
              <a:effectLst/>
              <a:ea typeface="Calibri" panose="020F0502020204030204" pitchFamily="34" charset="0"/>
              <a:cs typeface="Arial" panose="020B0604020202020204" pitchFamily="34" charset="0"/>
            </a:endParaRPr>
          </a:p>
          <a:p>
            <a:pPr marL="0" indent="0">
              <a:buNone/>
            </a:pPr>
            <a:r>
              <a:rPr lang="en-GB" sz="2000" dirty="0">
                <a:ea typeface="Calibri" panose="020F0502020204030204" pitchFamily="34" charset="0"/>
                <a:cs typeface="Arial" panose="020B0604020202020204" pitchFamily="34" charset="0"/>
              </a:rPr>
              <a:t>The notes that you have made here will be relevant to your future work, make sure that you keep them. </a:t>
            </a:r>
            <a:endParaRPr lang="en-GB" sz="2000" dirty="0">
              <a:effectLst/>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774424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Effect transition="in" filter="fade">
                                      <p:cBhvr>
                                        <p:cTn id="3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51FF1-78ED-4DE9-AB6C-448622DA50D6}"/>
              </a:ext>
            </a:extLst>
          </p:cNvPr>
          <p:cNvSpPr>
            <a:spLocks noGrp="1"/>
          </p:cNvSpPr>
          <p:nvPr>
            <p:ph type="title"/>
          </p:nvPr>
        </p:nvSpPr>
        <p:spPr>
          <a:xfrm>
            <a:off x="539552" y="673964"/>
            <a:ext cx="8229600" cy="1143000"/>
          </a:xfrm>
        </p:spPr>
        <p:txBody>
          <a:bodyPr>
            <a:normAutofit/>
          </a:bodyPr>
          <a:lstStyle/>
          <a:p>
            <a:r>
              <a:rPr lang="en-GB" sz="3200" dirty="0"/>
              <a:t>Highlighting is most often by hand</a:t>
            </a:r>
            <a:r>
              <a:rPr lang="en-GB" dirty="0"/>
              <a:t>. </a:t>
            </a:r>
          </a:p>
        </p:txBody>
      </p:sp>
      <p:pic>
        <p:nvPicPr>
          <p:cNvPr id="5" name="Content Placeholder 4" descr="A picture containing text, document&#10;&#10;Description automatically generated">
            <a:extLst>
              <a:ext uri="{FF2B5EF4-FFF2-40B4-BE49-F238E27FC236}">
                <a16:creationId xmlns:a16="http://schemas.microsoft.com/office/drawing/2014/main" id="{42B5B559-E0DD-45E7-B882-4B3ACFF3DC6B}"/>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637396" y="1700808"/>
            <a:ext cx="5869208" cy="3916363"/>
          </a:xfrm>
        </p:spPr>
      </p:pic>
      <p:sp>
        <p:nvSpPr>
          <p:cNvPr id="3" name="Title 1">
            <a:extLst>
              <a:ext uri="{FF2B5EF4-FFF2-40B4-BE49-F238E27FC236}">
                <a16:creationId xmlns:a16="http://schemas.microsoft.com/office/drawing/2014/main" id="{E64323A2-C1C4-A4A2-82F1-3D818507C4BB}"/>
              </a:ext>
            </a:extLst>
          </p:cNvPr>
          <p:cNvSpPr txBox="1">
            <a:spLocks/>
          </p:cNvSpPr>
          <p:nvPr/>
        </p:nvSpPr>
        <p:spPr bwMode="auto">
          <a:xfrm>
            <a:off x="539552" y="153136"/>
            <a:ext cx="8012116" cy="68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a:lstStyle>
          <a:p>
            <a:r>
              <a:rPr lang="en-GB" sz="4000" b="1" dirty="0"/>
              <a:t>Highlighting </a:t>
            </a:r>
          </a:p>
        </p:txBody>
      </p:sp>
    </p:spTree>
    <p:extLst>
      <p:ext uri="{BB962C8B-B14F-4D97-AF65-F5344CB8AC3E}">
        <p14:creationId xmlns:p14="http://schemas.microsoft.com/office/powerpoint/2010/main" val="20442466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78B39-FF74-420E-B3E4-FBE3CC2FA903}"/>
              </a:ext>
            </a:extLst>
          </p:cNvPr>
          <p:cNvSpPr>
            <a:spLocks noGrp="1"/>
          </p:cNvSpPr>
          <p:nvPr>
            <p:ph type="title"/>
          </p:nvPr>
        </p:nvSpPr>
        <p:spPr>
          <a:xfrm>
            <a:off x="448316" y="3196"/>
            <a:ext cx="8229600" cy="1143000"/>
          </a:xfrm>
        </p:spPr>
        <p:txBody>
          <a:bodyPr/>
          <a:lstStyle/>
          <a:p>
            <a:r>
              <a:rPr lang="en-GB" sz="4000" b="1" dirty="0"/>
              <a:t>Highlighting </a:t>
            </a:r>
          </a:p>
        </p:txBody>
      </p:sp>
      <p:sp>
        <p:nvSpPr>
          <p:cNvPr id="3" name="Content Placeholder 2">
            <a:extLst>
              <a:ext uri="{FF2B5EF4-FFF2-40B4-BE49-F238E27FC236}">
                <a16:creationId xmlns:a16="http://schemas.microsoft.com/office/drawing/2014/main" id="{0509886F-C9CC-488B-8E74-4DC6512E7FCF}"/>
              </a:ext>
            </a:extLst>
          </p:cNvPr>
          <p:cNvSpPr>
            <a:spLocks noGrp="1"/>
          </p:cNvSpPr>
          <p:nvPr>
            <p:ph idx="1"/>
          </p:nvPr>
        </p:nvSpPr>
        <p:spPr>
          <a:xfrm>
            <a:off x="457200" y="1115090"/>
            <a:ext cx="8229600" cy="3556991"/>
          </a:xfrm>
        </p:spPr>
        <p:txBody>
          <a:bodyPr/>
          <a:lstStyle/>
          <a:p>
            <a:r>
              <a:rPr lang="en-GB" sz="2000" dirty="0">
                <a:effectLst/>
                <a:latin typeface="Arial" panose="020B0604020202020204" pitchFamily="34" charset="0"/>
                <a:ea typeface="Calibri" panose="020F0502020204030204" pitchFamily="34" charset="0"/>
                <a:cs typeface="Arial" panose="020B0604020202020204" pitchFamily="34" charset="0"/>
              </a:rPr>
              <a:t>Highlighting refers to emphasizing key words, phrases or data by means of underlining or circling, or using a coloured highlighter pen. </a:t>
            </a:r>
          </a:p>
          <a:p>
            <a:endParaRPr lang="en-GB" sz="2000" dirty="0">
              <a:latin typeface="Arial" panose="020B0604020202020204" pitchFamily="34" charset="0"/>
              <a:ea typeface="Calibri" panose="020F0502020204030204" pitchFamily="34" charset="0"/>
              <a:cs typeface="Arial" panose="020B0604020202020204" pitchFamily="34" charset="0"/>
            </a:endParaRPr>
          </a:p>
          <a:p>
            <a:r>
              <a:rPr lang="en-GB" sz="2000" dirty="0">
                <a:effectLst/>
                <a:latin typeface="Arial" panose="020B0604020202020204" pitchFamily="34" charset="0"/>
                <a:ea typeface="Calibri" panose="020F0502020204030204" pitchFamily="34" charset="0"/>
                <a:cs typeface="Arial" panose="020B0604020202020204" pitchFamily="34" charset="0"/>
              </a:rPr>
              <a:t>Many of the books available on the reading lists have a highlighter and note making tool. </a:t>
            </a:r>
          </a:p>
          <a:p>
            <a:pPr marL="0" indent="0">
              <a:buNone/>
            </a:pPr>
            <a:endParaRPr lang="en-GB" dirty="0"/>
          </a:p>
        </p:txBody>
      </p:sp>
      <p:grpSp>
        <p:nvGrpSpPr>
          <p:cNvPr id="14" name="Group 13">
            <a:extLst>
              <a:ext uri="{FF2B5EF4-FFF2-40B4-BE49-F238E27FC236}">
                <a16:creationId xmlns:a16="http://schemas.microsoft.com/office/drawing/2014/main" id="{043FA10C-FDCA-4191-AD8A-8372416ED474}"/>
              </a:ext>
            </a:extLst>
          </p:cNvPr>
          <p:cNvGrpSpPr/>
          <p:nvPr/>
        </p:nvGrpSpPr>
        <p:grpSpPr>
          <a:xfrm>
            <a:off x="902326" y="2708920"/>
            <a:ext cx="6890534" cy="2376504"/>
            <a:chOff x="902326" y="2708920"/>
            <a:chExt cx="6890534" cy="2376504"/>
          </a:xfrm>
        </p:grpSpPr>
        <p:pic>
          <p:nvPicPr>
            <p:cNvPr id="9" name="Picture 8" descr="Graphical user interface, text&#10;&#10;Description automatically generated">
              <a:extLst>
                <a:ext uri="{FF2B5EF4-FFF2-40B4-BE49-F238E27FC236}">
                  <a16:creationId xmlns:a16="http://schemas.microsoft.com/office/drawing/2014/main" id="{B6601AA5-E86D-43A0-826C-5246A658315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2326" y="3294947"/>
              <a:ext cx="6881659" cy="1790477"/>
            </a:xfrm>
            <a:prstGeom prst="rect">
              <a:avLst/>
            </a:prstGeom>
          </p:spPr>
        </p:pic>
        <p:cxnSp>
          <p:nvCxnSpPr>
            <p:cNvPr id="11" name="Straight Arrow Connector 10">
              <a:extLst>
                <a:ext uri="{FF2B5EF4-FFF2-40B4-BE49-F238E27FC236}">
                  <a16:creationId xmlns:a16="http://schemas.microsoft.com/office/drawing/2014/main" id="{032936A2-AFFC-4A13-BF88-67F8E3F7CB07}"/>
                </a:ext>
              </a:extLst>
            </p:cNvPr>
            <p:cNvCxnSpPr>
              <a:cxnSpLocks/>
            </p:cNvCxnSpPr>
            <p:nvPr/>
          </p:nvCxnSpPr>
          <p:spPr>
            <a:xfrm flipH="1">
              <a:off x="5652120" y="2918576"/>
              <a:ext cx="288032" cy="433872"/>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A69570E5-755D-4500-832F-ECF270F2A583}"/>
                </a:ext>
              </a:extLst>
            </p:cNvPr>
            <p:cNvSpPr txBox="1"/>
            <p:nvPr/>
          </p:nvSpPr>
          <p:spPr>
            <a:xfrm>
              <a:off x="5868143" y="2708920"/>
              <a:ext cx="1924717" cy="369332"/>
            </a:xfrm>
            <a:prstGeom prst="rect">
              <a:avLst/>
            </a:prstGeom>
            <a:noFill/>
          </p:spPr>
          <p:txBody>
            <a:bodyPr wrap="square" rtlCol="0">
              <a:spAutoFit/>
            </a:bodyPr>
            <a:lstStyle/>
            <a:p>
              <a:r>
                <a:rPr lang="en-GB" dirty="0"/>
                <a:t>Highlighting tool</a:t>
              </a:r>
            </a:p>
          </p:txBody>
        </p:sp>
      </p:grpSp>
    </p:spTree>
    <p:extLst>
      <p:ext uri="{BB962C8B-B14F-4D97-AF65-F5344CB8AC3E}">
        <p14:creationId xmlns:p14="http://schemas.microsoft.com/office/powerpoint/2010/main" val="1535618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fade">
                                      <p:cBhvr>
                                        <p:cTn id="1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18C91839-FE75-4F71-A74C-CFC277832F69}"/>
              </a:ext>
            </a:extLst>
          </p:cNvPr>
          <p:cNvGrpSpPr/>
          <p:nvPr/>
        </p:nvGrpSpPr>
        <p:grpSpPr>
          <a:xfrm>
            <a:off x="683568" y="908720"/>
            <a:ext cx="4582872" cy="3875658"/>
            <a:chOff x="683568" y="908720"/>
            <a:chExt cx="4582872" cy="3875658"/>
          </a:xfrm>
        </p:grpSpPr>
        <p:pic>
          <p:nvPicPr>
            <p:cNvPr id="2" name="Picture 1" descr="Text&#10;&#10;Description automatically generated">
              <a:extLst>
                <a:ext uri="{FF2B5EF4-FFF2-40B4-BE49-F238E27FC236}">
                  <a16:creationId xmlns:a16="http://schemas.microsoft.com/office/drawing/2014/main" id="{89B5D8AD-D7B5-469E-B990-21F718C88C2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3568" y="908720"/>
              <a:ext cx="4582872" cy="2753209"/>
            </a:xfrm>
            <a:prstGeom prst="rect">
              <a:avLst/>
            </a:prstGeom>
          </p:spPr>
        </p:pic>
        <p:sp>
          <p:nvSpPr>
            <p:cNvPr id="4" name="TextBox 3">
              <a:extLst>
                <a:ext uri="{FF2B5EF4-FFF2-40B4-BE49-F238E27FC236}">
                  <a16:creationId xmlns:a16="http://schemas.microsoft.com/office/drawing/2014/main" id="{68ACEBBB-E6C7-4C5A-BF4D-9B2626B63CFF}"/>
                </a:ext>
              </a:extLst>
            </p:cNvPr>
            <p:cNvSpPr txBox="1"/>
            <p:nvPr/>
          </p:nvSpPr>
          <p:spPr>
            <a:xfrm>
              <a:off x="683568" y="3861048"/>
              <a:ext cx="2952328" cy="923330"/>
            </a:xfrm>
            <a:prstGeom prst="rect">
              <a:avLst/>
            </a:prstGeom>
            <a:noFill/>
          </p:spPr>
          <p:txBody>
            <a:bodyPr wrap="square" rtlCol="0">
              <a:spAutoFit/>
            </a:bodyPr>
            <a:lstStyle/>
            <a:p>
              <a:r>
                <a:rPr lang="en-GB" dirty="0"/>
                <a:t>Left click and drag over the relevant text. Select a colour. </a:t>
              </a:r>
            </a:p>
          </p:txBody>
        </p:sp>
        <p:cxnSp>
          <p:nvCxnSpPr>
            <p:cNvPr id="6" name="Straight Arrow Connector 5">
              <a:extLst>
                <a:ext uri="{FF2B5EF4-FFF2-40B4-BE49-F238E27FC236}">
                  <a16:creationId xmlns:a16="http://schemas.microsoft.com/office/drawing/2014/main" id="{3C594185-38CC-4E91-A87B-046291F41C2E}"/>
                </a:ext>
              </a:extLst>
            </p:cNvPr>
            <p:cNvCxnSpPr/>
            <p:nvPr/>
          </p:nvCxnSpPr>
          <p:spPr>
            <a:xfrm flipV="1">
              <a:off x="2339752" y="3356992"/>
              <a:ext cx="504056" cy="504056"/>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grpSp>
      <p:grpSp>
        <p:nvGrpSpPr>
          <p:cNvPr id="10" name="Group 9">
            <a:extLst>
              <a:ext uri="{FF2B5EF4-FFF2-40B4-BE49-F238E27FC236}">
                <a16:creationId xmlns:a16="http://schemas.microsoft.com/office/drawing/2014/main" id="{E9C621DD-3DB7-4200-A683-1222A1866A87}"/>
              </a:ext>
            </a:extLst>
          </p:cNvPr>
          <p:cNvGrpSpPr/>
          <p:nvPr/>
        </p:nvGrpSpPr>
        <p:grpSpPr>
          <a:xfrm>
            <a:off x="5434118" y="1124744"/>
            <a:ext cx="3581338" cy="4427570"/>
            <a:chOff x="5434118" y="1124744"/>
            <a:chExt cx="3581338" cy="4427570"/>
          </a:xfrm>
        </p:grpSpPr>
        <p:pic>
          <p:nvPicPr>
            <p:cNvPr id="3" name="Picture 2" descr="Text&#10;&#10;Description automatically generated">
              <a:extLst>
                <a:ext uri="{FF2B5EF4-FFF2-40B4-BE49-F238E27FC236}">
                  <a16:creationId xmlns:a16="http://schemas.microsoft.com/office/drawing/2014/main" id="{BA68CC7D-6820-4EF1-91AA-7D205AC025B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36096" y="1124744"/>
              <a:ext cx="3579360" cy="3447850"/>
            </a:xfrm>
            <a:prstGeom prst="rect">
              <a:avLst/>
            </a:prstGeom>
          </p:spPr>
        </p:pic>
        <p:sp>
          <p:nvSpPr>
            <p:cNvPr id="8" name="TextBox 7">
              <a:extLst>
                <a:ext uri="{FF2B5EF4-FFF2-40B4-BE49-F238E27FC236}">
                  <a16:creationId xmlns:a16="http://schemas.microsoft.com/office/drawing/2014/main" id="{F49DA460-284C-4E44-8C07-89F014830E17}"/>
                </a:ext>
              </a:extLst>
            </p:cNvPr>
            <p:cNvSpPr txBox="1"/>
            <p:nvPr/>
          </p:nvSpPr>
          <p:spPr>
            <a:xfrm>
              <a:off x="5434118" y="4628984"/>
              <a:ext cx="3458361" cy="923330"/>
            </a:xfrm>
            <a:prstGeom prst="rect">
              <a:avLst/>
            </a:prstGeom>
            <a:noFill/>
          </p:spPr>
          <p:txBody>
            <a:bodyPr wrap="square" rtlCol="0">
              <a:spAutoFit/>
            </a:bodyPr>
            <a:lstStyle/>
            <a:p>
              <a:r>
                <a:rPr lang="en-GB" dirty="0"/>
                <a:t>Select </a:t>
              </a:r>
              <a:r>
                <a:rPr lang="en-GB" b="1" dirty="0"/>
                <a:t>just the key words </a:t>
              </a:r>
              <a:r>
                <a:rPr lang="en-GB" dirty="0"/>
                <a:t>that aid your understanding and make re-reading more rapid. </a:t>
              </a:r>
            </a:p>
          </p:txBody>
        </p:sp>
      </p:grpSp>
    </p:spTree>
    <p:extLst>
      <p:ext uri="{BB962C8B-B14F-4D97-AF65-F5344CB8AC3E}">
        <p14:creationId xmlns:p14="http://schemas.microsoft.com/office/powerpoint/2010/main" val="1239232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219452-6D5C-4D69-A41E-6A6940B61C73}"/>
              </a:ext>
            </a:extLst>
          </p:cNvPr>
          <p:cNvSpPr>
            <a:spLocks noGrp="1"/>
          </p:cNvSpPr>
          <p:nvPr>
            <p:ph type="title"/>
          </p:nvPr>
        </p:nvSpPr>
        <p:spPr/>
        <p:txBody>
          <a:bodyPr/>
          <a:lstStyle/>
          <a:p>
            <a:r>
              <a:rPr lang="en-GB" b="1" dirty="0"/>
              <a:t>Activity 3 </a:t>
            </a:r>
          </a:p>
        </p:txBody>
      </p:sp>
      <p:sp>
        <p:nvSpPr>
          <p:cNvPr id="3" name="Content Placeholder 2">
            <a:extLst>
              <a:ext uri="{FF2B5EF4-FFF2-40B4-BE49-F238E27FC236}">
                <a16:creationId xmlns:a16="http://schemas.microsoft.com/office/drawing/2014/main" id="{951B14E2-E1D9-42FD-B6F1-F64D57575081}"/>
              </a:ext>
            </a:extLst>
          </p:cNvPr>
          <p:cNvSpPr>
            <a:spLocks noGrp="1"/>
          </p:cNvSpPr>
          <p:nvPr>
            <p:ph idx="1"/>
          </p:nvPr>
        </p:nvSpPr>
        <p:spPr/>
        <p:txBody>
          <a:bodyPr/>
          <a:lstStyle/>
          <a:p>
            <a:pPr marL="0" indent="0">
              <a:lnSpc>
                <a:spcPct val="107000"/>
              </a:lnSpc>
              <a:spcAft>
                <a:spcPts val="800"/>
              </a:spcAft>
              <a:buNone/>
            </a:pPr>
            <a:r>
              <a:rPr lang="en-GB" sz="2400" dirty="0">
                <a:effectLst/>
                <a:ea typeface="Calibri" panose="020F0502020204030204" pitchFamily="34" charset="0"/>
                <a:cs typeface="Arial" panose="020B0604020202020204" pitchFamily="34" charset="0"/>
              </a:rPr>
              <a:t>Using the </a:t>
            </a:r>
            <a:r>
              <a:rPr lang="en-GB" sz="2400" dirty="0">
                <a:ea typeface="Calibri" panose="020F0502020204030204" pitchFamily="34" charset="0"/>
                <a:cs typeface="Arial" panose="020B0604020202020204" pitchFamily="34" charset="0"/>
              </a:rPr>
              <a:t>Medic Portal </a:t>
            </a:r>
            <a:r>
              <a:rPr lang="en-GB" sz="2400" dirty="0">
                <a:effectLst/>
                <a:ea typeface="Calibri" panose="020F0502020204030204" pitchFamily="34" charset="0"/>
                <a:cs typeface="Arial" panose="020B0604020202020204" pitchFamily="34" charset="0"/>
              </a:rPr>
              <a:t>(2024) web article, highlight the key information that relates to the challenges the </a:t>
            </a:r>
            <a:r>
              <a:rPr lang="en-GB" sz="2400" dirty="0">
                <a:ea typeface="Calibri" panose="020F0502020204030204" pitchFamily="34" charset="0"/>
                <a:cs typeface="Arial" panose="020B0604020202020204" pitchFamily="34" charset="0"/>
              </a:rPr>
              <a:t>NHS is facing. </a:t>
            </a:r>
          </a:p>
          <a:p>
            <a:pPr marL="0" indent="0">
              <a:lnSpc>
                <a:spcPct val="107000"/>
              </a:lnSpc>
              <a:spcAft>
                <a:spcPts val="800"/>
              </a:spcAft>
              <a:buNone/>
            </a:pPr>
            <a:endParaRPr lang="en-GB" sz="2400" dirty="0"/>
          </a:p>
          <a:p>
            <a:pPr marL="0" indent="0">
              <a:buNone/>
            </a:pPr>
            <a:r>
              <a:rPr lang="en-GB" sz="2400" dirty="0"/>
              <a:t>https://www.themedicportal.com/application-guide/the-nhs/challenges-facing-the-nhs/</a:t>
            </a:r>
          </a:p>
          <a:p>
            <a:pPr marL="0" indent="0">
              <a:buNone/>
            </a:pPr>
            <a:endParaRPr lang="en-GB" sz="2400" dirty="0"/>
          </a:p>
          <a:p>
            <a:pPr marL="0" indent="0">
              <a:buNone/>
            </a:pPr>
            <a:endParaRPr lang="en-GB" sz="2400" dirty="0"/>
          </a:p>
          <a:p>
            <a:pPr marL="0" indent="0">
              <a:buNone/>
            </a:pPr>
            <a:r>
              <a:rPr lang="en-GB" sz="2400" dirty="0"/>
              <a:t>You have 10 mins for this activity. </a:t>
            </a:r>
            <a:endParaRPr lang="en-GB" sz="4000" dirty="0"/>
          </a:p>
        </p:txBody>
      </p:sp>
    </p:spTree>
    <p:extLst>
      <p:ext uri="{BB962C8B-B14F-4D97-AF65-F5344CB8AC3E}">
        <p14:creationId xmlns:p14="http://schemas.microsoft.com/office/powerpoint/2010/main" val="4258782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animEffect transition="in" filter="fade">
                                      <p:cBhvr>
                                        <p:cTn id="15"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3DACA7-1A83-45DB-9F7C-2F18E974697F}"/>
              </a:ext>
            </a:extLst>
          </p:cNvPr>
          <p:cNvSpPr>
            <a:spLocks noGrp="1"/>
          </p:cNvSpPr>
          <p:nvPr>
            <p:ph type="title"/>
          </p:nvPr>
        </p:nvSpPr>
        <p:spPr/>
        <p:txBody>
          <a:bodyPr/>
          <a:lstStyle/>
          <a:p>
            <a:r>
              <a:rPr lang="en-GB" sz="4000" b="1" dirty="0"/>
              <a:t>What did you highlight? </a:t>
            </a:r>
          </a:p>
        </p:txBody>
      </p:sp>
      <p:sp>
        <p:nvSpPr>
          <p:cNvPr id="3" name="Content Placeholder 2">
            <a:extLst>
              <a:ext uri="{FF2B5EF4-FFF2-40B4-BE49-F238E27FC236}">
                <a16:creationId xmlns:a16="http://schemas.microsoft.com/office/drawing/2014/main" id="{F05778AC-4DA0-431C-A33F-0D5CF8716FB7}"/>
              </a:ext>
            </a:extLst>
          </p:cNvPr>
          <p:cNvSpPr>
            <a:spLocks noGrp="1"/>
          </p:cNvSpPr>
          <p:nvPr>
            <p:ph idx="1"/>
          </p:nvPr>
        </p:nvSpPr>
        <p:spPr/>
        <p:txBody>
          <a:bodyPr>
            <a:normAutofit/>
          </a:bodyPr>
          <a:lstStyle/>
          <a:p>
            <a:pPr marL="0" indent="0">
              <a:buNone/>
            </a:pPr>
            <a:r>
              <a:rPr lang="en-GB" sz="2400" dirty="0"/>
              <a:t>Tell the class one of the points that you highlighted. </a:t>
            </a:r>
          </a:p>
          <a:p>
            <a:pPr marL="0" indent="0">
              <a:buNone/>
            </a:pPr>
            <a:endParaRPr lang="en-GB" sz="2400" dirty="0"/>
          </a:p>
          <a:p>
            <a:r>
              <a:rPr lang="en-GB" sz="2400" dirty="0"/>
              <a:t>Did we all pick out the same key information? </a:t>
            </a:r>
          </a:p>
          <a:p>
            <a:endParaRPr lang="en-GB" sz="2400" dirty="0"/>
          </a:p>
          <a:p>
            <a:pPr marL="0" indent="0">
              <a:buNone/>
            </a:pPr>
            <a:r>
              <a:rPr lang="en-GB" sz="2400" dirty="0"/>
              <a:t>Keep your highlighted article for future use. </a:t>
            </a:r>
          </a:p>
        </p:txBody>
      </p:sp>
    </p:spTree>
    <p:extLst>
      <p:ext uri="{BB962C8B-B14F-4D97-AF65-F5344CB8AC3E}">
        <p14:creationId xmlns:p14="http://schemas.microsoft.com/office/powerpoint/2010/main" val="592914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9628" y="0"/>
            <a:ext cx="7024744" cy="1143000"/>
          </a:xfrm>
        </p:spPr>
        <p:txBody>
          <a:bodyPr>
            <a:normAutofit fontScale="90000"/>
          </a:bodyPr>
          <a:lstStyle/>
          <a:p>
            <a:r>
              <a:rPr lang="en-GB" sz="3600" b="1" dirty="0"/>
              <a:t>Different kinds of notes – diagram</a:t>
            </a:r>
          </a:p>
        </p:txBody>
      </p:sp>
      <p:sp>
        <p:nvSpPr>
          <p:cNvPr id="3" name="Content Placeholder 2">
            <a:extLst>
              <a:ext uri="{FF2B5EF4-FFF2-40B4-BE49-F238E27FC236}">
                <a16:creationId xmlns:a16="http://schemas.microsoft.com/office/drawing/2014/main" id="{1156631E-7E3F-46B2-8649-46374232FF0C}"/>
              </a:ext>
            </a:extLst>
          </p:cNvPr>
          <p:cNvSpPr>
            <a:spLocks noGrp="1"/>
          </p:cNvSpPr>
          <p:nvPr>
            <p:ph idx="1"/>
          </p:nvPr>
        </p:nvSpPr>
        <p:spPr>
          <a:xfrm>
            <a:off x="498376" y="4869160"/>
            <a:ext cx="8147248" cy="576064"/>
          </a:xfrm>
        </p:spPr>
        <p:txBody>
          <a:bodyPr/>
          <a:lstStyle/>
          <a:p>
            <a:pPr marL="0" indent="0" algn="ctr">
              <a:buNone/>
            </a:pPr>
            <a:r>
              <a:rPr lang="en-US" sz="1200" dirty="0"/>
              <a:t>Image source: </a:t>
            </a:r>
            <a:r>
              <a:rPr lang="en-US" sz="1200" dirty="0">
                <a:hlinkClick r:id="rId2"/>
              </a:rPr>
              <a:t>https://www.dummies.com/education/college/how-to-study-with-linear-and-non-linear-notes/</a:t>
            </a:r>
            <a:r>
              <a:rPr lang="en-US" sz="1200" dirty="0"/>
              <a:t> </a:t>
            </a:r>
            <a:endParaRPr lang="en-GB" sz="1200" dirty="0"/>
          </a:p>
        </p:txBody>
      </p:sp>
      <p:pic>
        <p:nvPicPr>
          <p:cNvPr id="1028" name="Picture 4">
            <a:extLst>
              <a:ext uri="{FF2B5EF4-FFF2-40B4-BE49-F238E27FC236}">
                <a16:creationId xmlns:a16="http://schemas.microsoft.com/office/drawing/2014/main" id="{8129AF29-7570-4883-9F30-171AF851600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7704" y="1157051"/>
            <a:ext cx="5095875" cy="3543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06457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9628" y="0"/>
            <a:ext cx="7024744" cy="1143000"/>
          </a:xfrm>
        </p:spPr>
        <p:txBody>
          <a:bodyPr>
            <a:normAutofit/>
          </a:bodyPr>
          <a:lstStyle/>
          <a:p>
            <a:r>
              <a:rPr lang="en-GB" sz="3600" b="1" dirty="0"/>
              <a:t>Mind map</a:t>
            </a:r>
          </a:p>
        </p:txBody>
      </p:sp>
      <p:sp>
        <p:nvSpPr>
          <p:cNvPr id="3" name="Content Placeholder 2">
            <a:extLst>
              <a:ext uri="{FF2B5EF4-FFF2-40B4-BE49-F238E27FC236}">
                <a16:creationId xmlns:a16="http://schemas.microsoft.com/office/drawing/2014/main" id="{1156631E-7E3F-46B2-8649-46374232FF0C}"/>
              </a:ext>
            </a:extLst>
          </p:cNvPr>
          <p:cNvSpPr>
            <a:spLocks noGrp="1"/>
          </p:cNvSpPr>
          <p:nvPr>
            <p:ph idx="1"/>
          </p:nvPr>
        </p:nvSpPr>
        <p:spPr>
          <a:xfrm>
            <a:off x="498376" y="4869160"/>
            <a:ext cx="8147248" cy="576064"/>
          </a:xfrm>
        </p:spPr>
        <p:txBody>
          <a:bodyPr/>
          <a:lstStyle/>
          <a:p>
            <a:pPr marL="0" indent="0" algn="ctr">
              <a:buNone/>
            </a:pPr>
            <a:r>
              <a:rPr lang="en-US" sz="1200" dirty="0"/>
              <a:t>Image source: </a:t>
            </a:r>
            <a:r>
              <a:rPr lang="en-US" sz="1200" dirty="0">
                <a:hlinkClick r:id="rId2"/>
              </a:rPr>
              <a:t>https://www.mindmapping.com/</a:t>
            </a:r>
            <a:r>
              <a:rPr lang="en-US" sz="1200" dirty="0"/>
              <a:t> </a:t>
            </a:r>
            <a:endParaRPr lang="en-GB" sz="1200" dirty="0"/>
          </a:p>
        </p:txBody>
      </p:sp>
      <p:pic>
        <p:nvPicPr>
          <p:cNvPr id="1026" name="Picture 2" descr="Mind Map - Nuerodiversity">
            <a:extLst>
              <a:ext uri="{FF2B5EF4-FFF2-40B4-BE49-F238E27FC236}">
                <a16:creationId xmlns:a16="http://schemas.microsoft.com/office/drawing/2014/main" id="{ADAD72BA-443E-FE81-985E-4EFC31E935B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5576" y="980728"/>
            <a:ext cx="8056239" cy="35932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67050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9628" y="0"/>
            <a:ext cx="7024744" cy="1143000"/>
          </a:xfrm>
        </p:spPr>
        <p:txBody>
          <a:bodyPr>
            <a:normAutofit/>
          </a:bodyPr>
          <a:lstStyle/>
          <a:p>
            <a:r>
              <a:rPr lang="en-GB" sz="3600" b="1" dirty="0"/>
              <a:t>Linear Notes</a:t>
            </a:r>
          </a:p>
        </p:txBody>
      </p:sp>
      <p:sp>
        <p:nvSpPr>
          <p:cNvPr id="3" name="Content Placeholder 2">
            <a:extLst>
              <a:ext uri="{FF2B5EF4-FFF2-40B4-BE49-F238E27FC236}">
                <a16:creationId xmlns:a16="http://schemas.microsoft.com/office/drawing/2014/main" id="{1156631E-7E3F-46B2-8649-46374232FF0C}"/>
              </a:ext>
            </a:extLst>
          </p:cNvPr>
          <p:cNvSpPr>
            <a:spLocks noGrp="1"/>
          </p:cNvSpPr>
          <p:nvPr>
            <p:ph idx="1"/>
          </p:nvPr>
        </p:nvSpPr>
        <p:spPr>
          <a:xfrm>
            <a:off x="498376" y="4869160"/>
            <a:ext cx="8147248" cy="576064"/>
          </a:xfrm>
        </p:spPr>
        <p:txBody>
          <a:bodyPr/>
          <a:lstStyle/>
          <a:p>
            <a:pPr marL="0" indent="0" algn="ctr">
              <a:buNone/>
            </a:pPr>
            <a:r>
              <a:rPr lang="en-US" sz="1200" dirty="0"/>
              <a:t>Image source: </a:t>
            </a:r>
            <a:r>
              <a:rPr lang="en-US" sz="1200" dirty="0">
                <a:hlinkClick r:id="rId2"/>
              </a:rPr>
              <a:t>https://www.futurelearn.com/courses/prepare-to-study-uk/0/steps/48554</a:t>
            </a:r>
            <a:r>
              <a:rPr lang="en-US" sz="1200" dirty="0"/>
              <a:t> </a:t>
            </a:r>
            <a:endParaRPr lang="en-GB" sz="1200" dirty="0"/>
          </a:p>
        </p:txBody>
      </p:sp>
      <p:pic>
        <p:nvPicPr>
          <p:cNvPr id="4" name="Picture 2" descr="Note-taking from lectures">
            <a:extLst>
              <a:ext uri="{FF2B5EF4-FFF2-40B4-BE49-F238E27FC236}">
                <a16:creationId xmlns:a16="http://schemas.microsoft.com/office/drawing/2014/main" id="{9885D5CD-1E72-45DE-8FBD-147539FB5A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7584" y="1052736"/>
            <a:ext cx="7054356" cy="37122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61853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A94BEFDB-CF47-4CCC-AA80-E2E894C88767}"/>
              </a:ext>
            </a:extLst>
          </p:cNvPr>
          <p:cNvPicPr>
            <a:picLocks noGrp="1" noChangeAspect="1"/>
          </p:cNvPicPr>
          <p:nvPr>
            <p:ph idx="1"/>
          </p:nvPr>
        </p:nvPicPr>
        <p:blipFill>
          <a:blip r:embed="rId2" cstate="print"/>
          <a:stretch>
            <a:fillRect/>
          </a:stretch>
        </p:blipFill>
        <p:spPr>
          <a:xfrm>
            <a:off x="4716016" y="1470818"/>
            <a:ext cx="4085624" cy="3916363"/>
          </a:xfrm>
          <a:prstGeom prst="rect">
            <a:avLst/>
          </a:prstGeom>
        </p:spPr>
      </p:pic>
      <p:sp>
        <p:nvSpPr>
          <p:cNvPr id="5" name="Rectangle 4">
            <a:extLst>
              <a:ext uri="{FF2B5EF4-FFF2-40B4-BE49-F238E27FC236}">
                <a16:creationId xmlns:a16="http://schemas.microsoft.com/office/drawing/2014/main" id="{F5EBCA7A-38B3-4C5A-A179-1CC359F12699}"/>
              </a:ext>
            </a:extLst>
          </p:cNvPr>
          <p:cNvSpPr/>
          <p:nvPr/>
        </p:nvSpPr>
        <p:spPr>
          <a:xfrm>
            <a:off x="323528" y="1556792"/>
            <a:ext cx="4364129" cy="4154984"/>
          </a:xfrm>
          <a:prstGeom prst="rect">
            <a:avLst/>
          </a:prstGeom>
        </p:spPr>
        <p:txBody>
          <a:bodyPr wrap="square">
            <a:spAutoFit/>
          </a:bodyPr>
          <a:lstStyle/>
          <a:p>
            <a:r>
              <a:rPr lang="en-GB" sz="2200" dirty="0"/>
              <a:t>Using tables, or 'tabular notetaking', is a good technique if you need to summarise information that you want to compare, such as a debate with differing viewpoints.</a:t>
            </a:r>
          </a:p>
          <a:p>
            <a:endParaRPr lang="en-GB" sz="2200" dirty="0"/>
          </a:p>
          <a:p>
            <a:r>
              <a:rPr lang="en-GB" sz="2200" dirty="0"/>
              <a:t>Summarising the points in a table helps you to evaluate them, improving your understanding of a topic and helping you prepare for an essay or exam.</a:t>
            </a:r>
          </a:p>
        </p:txBody>
      </p:sp>
      <p:sp>
        <p:nvSpPr>
          <p:cNvPr id="6" name="Title 1">
            <a:extLst>
              <a:ext uri="{FF2B5EF4-FFF2-40B4-BE49-F238E27FC236}">
                <a16:creationId xmlns:a16="http://schemas.microsoft.com/office/drawing/2014/main" id="{656FF8D2-6ADD-4148-883A-12A7E184FEDB}"/>
              </a:ext>
            </a:extLst>
          </p:cNvPr>
          <p:cNvSpPr>
            <a:spLocks noGrp="1"/>
          </p:cNvSpPr>
          <p:nvPr>
            <p:ph type="title"/>
          </p:nvPr>
        </p:nvSpPr>
        <p:spPr/>
        <p:txBody>
          <a:bodyPr/>
          <a:lstStyle/>
          <a:p>
            <a:r>
              <a:rPr lang="en-GB" sz="4000" b="1" dirty="0"/>
              <a:t>Tabular note taking</a:t>
            </a:r>
            <a:endParaRPr lang="en-GB" sz="4000" dirty="0"/>
          </a:p>
        </p:txBody>
      </p:sp>
    </p:spTree>
    <p:extLst>
      <p:ext uri="{BB962C8B-B14F-4D97-AF65-F5344CB8AC3E}">
        <p14:creationId xmlns:p14="http://schemas.microsoft.com/office/powerpoint/2010/main" val="3790966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par>
                                <p:cTn id="12" presetID="1" presetClass="entr" presetSubtype="0" fill="hold" nodeType="withEffect">
                                  <p:stCondLst>
                                    <p:cond delay="0"/>
                                  </p:stCondLst>
                                  <p:childTnLst>
                                    <p:set>
                                      <p:cBhvr>
                                        <p:cTn id="13"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marL="0" indent="0">
              <a:lnSpc>
                <a:spcPct val="150000"/>
              </a:lnSpc>
              <a:buNone/>
            </a:pPr>
            <a:r>
              <a:rPr lang="en-US" sz="3600" b="1" dirty="0"/>
              <a:t>Further reading </a:t>
            </a:r>
          </a:p>
        </p:txBody>
      </p:sp>
      <p:sp>
        <p:nvSpPr>
          <p:cNvPr id="3" name="Content Placeholder 2"/>
          <p:cNvSpPr>
            <a:spLocks noGrp="1"/>
          </p:cNvSpPr>
          <p:nvPr>
            <p:ph idx="1"/>
          </p:nvPr>
        </p:nvSpPr>
        <p:spPr>
          <a:xfrm>
            <a:off x="457200" y="1340768"/>
            <a:ext cx="8229600" cy="3917032"/>
          </a:xfrm>
        </p:spPr>
        <p:txBody>
          <a:bodyPr>
            <a:normAutofit/>
          </a:bodyPr>
          <a:lstStyle/>
          <a:p>
            <a:r>
              <a:rPr lang="en-US" sz="1800" dirty="0" err="1"/>
              <a:t>Chisellabs</a:t>
            </a:r>
            <a:r>
              <a:rPr lang="en-US" sz="1800" dirty="0"/>
              <a:t> (2021) ‘What is a Mind Map?’ </a:t>
            </a:r>
            <a:r>
              <a:rPr lang="en-US" sz="1800" dirty="0">
                <a:hlinkClick r:id="rId2"/>
              </a:rPr>
              <a:t>https://chisellabs.com/glossary/what-is-a-mind-map/</a:t>
            </a:r>
            <a:r>
              <a:rPr lang="en-US" sz="1800" dirty="0"/>
              <a:t> (accessed 9.10.2022)</a:t>
            </a:r>
          </a:p>
          <a:p>
            <a:r>
              <a:rPr lang="en-US" sz="1800" dirty="0">
                <a:solidFill>
                  <a:srgbClr val="000000"/>
                </a:solidFill>
              </a:rPr>
              <a:t>Cohen, M. (2020) ‘How to Study with Linear and Non-Linear Notes.’ </a:t>
            </a:r>
            <a:r>
              <a:rPr lang="en-US" sz="1800" dirty="0">
                <a:hlinkClick r:id="rId3"/>
              </a:rPr>
              <a:t>https://www.dummies.com/education/college/how-to-study-with-linear-and-non-linear-notes/</a:t>
            </a:r>
            <a:r>
              <a:rPr lang="en-US" sz="1800" dirty="0"/>
              <a:t> (accessed 1.10.2020)</a:t>
            </a:r>
          </a:p>
          <a:p>
            <a:endParaRPr lang="en-US" sz="16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77564-23A8-4DAB-A0FF-691CEAEC7587}"/>
              </a:ext>
            </a:extLst>
          </p:cNvPr>
          <p:cNvSpPr>
            <a:spLocks noGrp="1"/>
          </p:cNvSpPr>
          <p:nvPr>
            <p:ph type="title"/>
          </p:nvPr>
        </p:nvSpPr>
        <p:spPr>
          <a:xfrm>
            <a:off x="457200" y="116632"/>
            <a:ext cx="8229600" cy="778098"/>
          </a:xfrm>
        </p:spPr>
        <p:txBody>
          <a:bodyPr/>
          <a:lstStyle/>
          <a:p>
            <a:r>
              <a:rPr lang="en-GB" sz="3600" b="1" dirty="0"/>
              <a:t>References </a:t>
            </a:r>
          </a:p>
        </p:txBody>
      </p:sp>
      <p:sp>
        <p:nvSpPr>
          <p:cNvPr id="3" name="Content Placeholder 2">
            <a:extLst>
              <a:ext uri="{FF2B5EF4-FFF2-40B4-BE49-F238E27FC236}">
                <a16:creationId xmlns:a16="http://schemas.microsoft.com/office/drawing/2014/main" id="{1397E0CE-8F37-40AE-82FE-3D69732F2DD4}"/>
              </a:ext>
            </a:extLst>
          </p:cNvPr>
          <p:cNvSpPr>
            <a:spLocks noGrp="1"/>
          </p:cNvSpPr>
          <p:nvPr>
            <p:ph idx="1"/>
          </p:nvPr>
        </p:nvSpPr>
        <p:spPr>
          <a:xfrm>
            <a:off x="323528" y="894730"/>
            <a:ext cx="8568952" cy="4608512"/>
          </a:xfrm>
        </p:spPr>
        <p:txBody>
          <a:bodyPr>
            <a:normAutofit lnSpcReduction="10000"/>
          </a:bodyPr>
          <a:lstStyle/>
          <a:p>
            <a:pPr marL="0" indent="0">
              <a:lnSpc>
                <a:spcPct val="120000"/>
              </a:lnSpc>
              <a:spcBef>
                <a:spcPts val="0"/>
              </a:spcBef>
              <a:buNone/>
            </a:pPr>
            <a:r>
              <a:rPr lang="en-GB" sz="1900" dirty="0">
                <a:effectLst/>
                <a:ea typeface="Calibri" panose="020F0502020204030204" pitchFamily="34" charset="0"/>
                <a:cs typeface="Arial" panose="020B0604020202020204" pitchFamily="34" charset="0"/>
              </a:rPr>
              <a:t>BBC (2019) </a:t>
            </a:r>
            <a:r>
              <a:rPr lang="en-GB" sz="1900" i="1" dirty="0">
                <a:effectLst/>
                <a:ea typeface="Calibri" panose="020F0502020204030204" pitchFamily="34" charset="0"/>
                <a:cs typeface="Arial" panose="020B0604020202020204" pitchFamily="34" charset="0"/>
              </a:rPr>
              <a:t>The Psychology of Motivation and Procrastination </a:t>
            </a:r>
            <a:r>
              <a:rPr lang="en-GB" sz="1900" dirty="0">
                <a:effectLst/>
                <a:ea typeface="Calibri" panose="020F0502020204030204" pitchFamily="34" charset="0"/>
                <a:cs typeface="Arial" panose="020B0604020202020204" pitchFamily="34" charset="0"/>
              </a:rPr>
              <a:t>[podcast] Available at: </a:t>
            </a:r>
            <a:r>
              <a:rPr lang="en-GB" sz="1900" dirty="0">
                <a:effectLst/>
                <a:ea typeface="Calibri" panose="020F0502020204030204" pitchFamily="34" charset="0"/>
                <a:cs typeface="Arial" panose="020B0604020202020204" pitchFamily="34" charset="0"/>
                <a:hlinkClick r:id="rId2"/>
              </a:rPr>
              <a:t>https://www.bbc.co.uk/sounds/play/m0005t4x</a:t>
            </a:r>
            <a:r>
              <a:rPr lang="en-GB" sz="1900" dirty="0">
                <a:effectLst/>
                <a:ea typeface="Calibri" panose="020F0502020204030204" pitchFamily="34" charset="0"/>
                <a:cs typeface="Arial" panose="020B0604020202020204" pitchFamily="34" charset="0"/>
              </a:rPr>
              <a:t>  (Accessed 13.09.2021) </a:t>
            </a:r>
          </a:p>
          <a:p>
            <a:pPr marL="0" indent="0">
              <a:lnSpc>
                <a:spcPct val="120000"/>
              </a:lnSpc>
              <a:spcBef>
                <a:spcPts val="0"/>
              </a:spcBef>
              <a:buNone/>
            </a:pPr>
            <a:endParaRPr lang="en-GB" sz="1900" dirty="0">
              <a:effectLst/>
              <a:ea typeface="Calibri" panose="020F0502020204030204" pitchFamily="34" charset="0"/>
              <a:cs typeface="Arial" panose="020B0604020202020204" pitchFamily="34" charset="0"/>
            </a:endParaRPr>
          </a:p>
          <a:p>
            <a:pPr marL="0" indent="0">
              <a:lnSpc>
                <a:spcPct val="120000"/>
              </a:lnSpc>
              <a:spcBef>
                <a:spcPts val="0"/>
              </a:spcBef>
              <a:buNone/>
            </a:pPr>
            <a:r>
              <a:rPr lang="en-GB" sz="1900" dirty="0">
                <a:effectLst/>
                <a:ea typeface="Calibri" panose="020F0502020204030204" pitchFamily="34" charset="0"/>
                <a:cs typeface="Arial" panose="020B0604020202020204" pitchFamily="34" charset="0"/>
              </a:rPr>
              <a:t>Burroughs, C. (2019)  </a:t>
            </a:r>
            <a:r>
              <a:rPr lang="en-GB" sz="1900" i="1" dirty="0">
                <a:effectLst/>
                <a:ea typeface="Calibri" panose="020F0502020204030204" pitchFamily="34" charset="0"/>
                <a:cs typeface="Arial" panose="020B0604020202020204" pitchFamily="34" charset="0"/>
              </a:rPr>
              <a:t>The Return to Study Handbook,</a:t>
            </a:r>
            <a:r>
              <a:rPr lang="en-GB" sz="1900" dirty="0">
                <a:effectLst/>
                <a:ea typeface="Calibri" panose="020F0502020204030204" pitchFamily="34" charset="0"/>
                <a:cs typeface="Arial" panose="020B0604020202020204" pitchFamily="34" charset="0"/>
              </a:rPr>
              <a:t> London: Kogan Page </a:t>
            </a:r>
          </a:p>
          <a:p>
            <a:pPr marL="0" indent="0">
              <a:lnSpc>
                <a:spcPct val="120000"/>
              </a:lnSpc>
              <a:spcBef>
                <a:spcPts val="0"/>
              </a:spcBef>
              <a:buNone/>
            </a:pPr>
            <a:r>
              <a:rPr lang="en-GB" sz="1900" dirty="0">
                <a:cs typeface="Arial" panose="020B0604020202020204" pitchFamily="34" charset="0"/>
              </a:rPr>
              <a:t>CMI (2021) ‘Eight Ways bad managers kill conversations and motivation’. Available: </a:t>
            </a:r>
            <a:r>
              <a:rPr lang="en-GB" sz="1900" dirty="0">
                <a:cs typeface="Arial" panose="020B0604020202020204" pitchFamily="34" charset="0"/>
                <a:hlinkClick r:id="rId3"/>
              </a:rPr>
              <a:t>https://www.managers.org.uk/knowledge-and-insights/article/eight-ways-bad-managers-kill-conversations-and-motivation/</a:t>
            </a:r>
            <a:r>
              <a:rPr lang="en-GB" sz="1900" dirty="0">
                <a:cs typeface="Arial" panose="020B0604020202020204" pitchFamily="34" charset="0"/>
              </a:rPr>
              <a:t> (Accessed 12.09.2021)</a:t>
            </a:r>
          </a:p>
          <a:p>
            <a:pPr marL="0" indent="0">
              <a:lnSpc>
                <a:spcPct val="120000"/>
              </a:lnSpc>
              <a:spcBef>
                <a:spcPts val="0"/>
              </a:spcBef>
              <a:buNone/>
            </a:pPr>
            <a:endParaRPr lang="en-GB" sz="1900" dirty="0">
              <a:cs typeface="Arial" panose="020B0604020202020204" pitchFamily="34" charset="0"/>
            </a:endParaRPr>
          </a:p>
          <a:p>
            <a:pPr marL="0" indent="0">
              <a:lnSpc>
                <a:spcPct val="120000"/>
              </a:lnSpc>
              <a:spcBef>
                <a:spcPts val="0"/>
              </a:spcBef>
              <a:buNone/>
            </a:pPr>
            <a:r>
              <a:rPr lang="en-GB" sz="1900" dirty="0">
                <a:effectLst/>
                <a:ea typeface="Calibri" panose="020F0502020204030204" pitchFamily="34" charset="0"/>
                <a:cs typeface="Arial" panose="020B0604020202020204" pitchFamily="34" charset="0"/>
              </a:rPr>
              <a:t>McPherson, F (2018) </a:t>
            </a:r>
            <a:r>
              <a:rPr lang="en-GB" sz="1900" i="1" dirty="0">
                <a:effectLst/>
                <a:ea typeface="Calibri" panose="020F0502020204030204" pitchFamily="34" charset="0"/>
                <a:cs typeface="Arial" panose="020B0604020202020204" pitchFamily="34" charset="0"/>
              </a:rPr>
              <a:t>Effective Notetaking</a:t>
            </a:r>
            <a:r>
              <a:rPr lang="en-GB" sz="1900" dirty="0">
                <a:effectLst/>
                <a:ea typeface="Calibri" panose="020F0502020204030204" pitchFamily="34" charset="0"/>
                <a:cs typeface="Arial" panose="020B0604020202020204" pitchFamily="34" charset="0"/>
              </a:rPr>
              <a:t> Wellington: </a:t>
            </a:r>
            <a:r>
              <a:rPr lang="en-GB" sz="1900" dirty="0" err="1">
                <a:effectLst/>
                <a:ea typeface="Calibri" panose="020F0502020204030204" pitchFamily="34" charset="0"/>
                <a:cs typeface="Arial" panose="020B0604020202020204" pitchFamily="34" charset="0"/>
              </a:rPr>
              <a:t>Wayz</a:t>
            </a:r>
            <a:r>
              <a:rPr lang="en-GB" sz="1900" dirty="0">
                <a:effectLst/>
                <a:ea typeface="Calibri" panose="020F0502020204030204" pitchFamily="34" charset="0"/>
                <a:cs typeface="Arial" panose="020B0604020202020204" pitchFamily="34" charset="0"/>
              </a:rPr>
              <a:t> Press</a:t>
            </a:r>
          </a:p>
          <a:p>
            <a:pPr marL="0" indent="0">
              <a:lnSpc>
                <a:spcPct val="120000"/>
              </a:lnSpc>
              <a:spcBef>
                <a:spcPts val="0"/>
              </a:spcBef>
              <a:buNone/>
            </a:pPr>
            <a:endParaRPr lang="en-GB" sz="1900" dirty="0">
              <a:effectLst/>
              <a:ea typeface="Calibri" panose="020F0502020204030204" pitchFamily="34" charset="0"/>
              <a:cs typeface="Arial" panose="020B0604020202020204" pitchFamily="34" charset="0"/>
            </a:endParaRPr>
          </a:p>
          <a:p>
            <a:pPr marL="0" indent="0">
              <a:lnSpc>
                <a:spcPct val="120000"/>
              </a:lnSpc>
              <a:spcBef>
                <a:spcPts val="0"/>
              </a:spcBef>
              <a:buNone/>
            </a:pPr>
            <a:r>
              <a:rPr lang="en-GB" sz="1900" dirty="0">
                <a:cs typeface="Arial" panose="020B0604020202020204" pitchFamily="34" charset="0"/>
              </a:rPr>
              <a:t>Moore, S., Colin, N., Murphy, M., and Connolly, C (2010) </a:t>
            </a:r>
            <a:r>
              <a:rPr lang="en-GB" sz="1900" i="1" dirty="0">
                <a:cs typeface="Arial" panose="020B0604020202020204" pitchFamily="34" charset="0"/>
              </a:rPr>
              <a:t>The Ultimate Study Skills Handbook</a:t>
            </a:r>
            <a:r>
              <a:rPr lang="en-GB" sz="1900" dirty="0">
                <a:cs typeface="Arial" panose="020B0604020202020204" pitchFamily="34" charset="0"/>
              </a:rPr>
              <a:t>, Maidenhead: Open University Press. </a:t>
            </a:r>
          </a:p>
          <a:p>
            <a:pPr marL="0" indent="0">
              <a:buNone/>
            </a:pPr>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72895752"/>
      </p:ext>
    </p:extLst>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0</TotalTime>
  <Words>1022</Words>
  <Application>Microsoft Office PowerPoint</Application>
  <PresentationFormat>On-screen Show (4:3)</PresentationFormat>
  <Paragraphs>94</Paragraphs>
  <Slides>20</Slides>
  <Notes>2</Notes>
  <HiddenSlides>0</HiddenSlides>
  <MMClips>1</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20</vt:i4>
      </vt:variant>
    </vt:vector>
  </HeadingPairs>
  <TitlesOfParts>
    <vt:vector size="27" baseType="lpstr">
      <vt:lpstr>Myriad Pro</vt:lpstr>
      <vt:lpstr>Arial</vt:lpstr>
      <vt:lpstr>Calibri</vt:lpstr>
      <vt:lpstr>Times New Roman</vt:lpstr>
      <vt:lpstr>1_20140311PresentationUWTSDTemplate</vt:lpstr>
      <vt:lpstr>20140311PresentationUWTSDTemplate</vt:lpstr>
      <vt:lpstr>2_20140311PresentationUWTSDTemplate</vt:lpstr>
      <vt:lpstr> LCHS4001  Academic and Employability Skills  </vt:lpstr>
      <vt:lpstr>How do you take notes in the class?</vt:lpstr>
      <vt:lpstr>Note taking </vt:lpstr>
      <vt:lpstr>Working memory </vt:lpstr>
      <vt:lpstr>Working memory and learning</vt:lpstr>
      <vt:lpstr>PowerPoint Presentation</vt:lpstr>
      <vt:lpstr>Activity 1- Taking notes </vt:lpstr>
      <vt:lpstr>Using your notes </vt:lpstr>
      <vt:lpstr>Activity 2  Reflect on your note-taking </vt:lpstr>
      <vt:lpstr>Highlighting is most often by hand. </vt:lpstr>
      <vt:lpstr>Highlighting </vt:lpstr>
      <vt:lpstr>PowerPoint Presentation</vt:lpstr>
      <vt:lpstr>Activity 3 </vt:lpstr>
      <vt:lpstr>What did you highlight? </vt:lpstr>
      <vt:lpstr>Different kinds of notes – diagram</vt:lpstr>
      <vt:lpstr>Mind map</vt:lpstr>
      <vt:lpstr>Linear Notes</vt:lpstr>
      <vt:lpstr>Tabular note taking</vt:lpstr>
      <vt:lpstr>Further reading </vt:lpstr>
      <vt:lpstr>References </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Lizeta Demetriou</dc:creator>
  <cp:lastModifiedBy>Lizeta Demetriou</cp:lastModifiedBy>
  <cp:revision>385</cp:revision>
  <dcterms:created xsi:type="dcterms:W3CDTF">2012-10-20T16:04:33Z</dcterms:created>
  <dcterms:modified xsi:type="dcterms:W3CDTF">2024-02-21T08:21:39Z</dcterms:modified>
</cp:coreProperties>
</file>