
<file path=[Content_Types].xml><?xml version="1.0" encoding="utf-8"?>
<Types xmlns="http://schemas.openxmlformats.org/package/2006/content-types">
  <Default Extension="gif" ContentType="image/gi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2"/>
  </p:notesMasterIdLst>
  <p:sldIdLst>
    <p:sldId id="381" r:id="rId2"/>
    <p:sldId id="396" r:id="rId3"/>
    <p:sldId id="398" r:id="rId4"/>
    <p:sldId id="399" r:id="rId5"/>
    <p:sldId id="400" r:id="rId6"/>
    <p:sldId id="402" r:id="rId7"/>
    <p:sldId id="403" r:id="rId8"/>
    <p:sldId id="401" r:id="rId9"/>
    <p:sldId id="404" r:id="rId10"/>
    <p:sldId id="405" r:id="rId11"/>
    <p:sldId id="407" r:id="rId12"/>
    <p:sldId id="420" r:id="rId13"/>
    <p:sldId id="393" r:id="rId14"/>
    <p:sldId id="394" r:id="rId15"/>
    <p:sldId id="408" r:id="rId16"/>
    <p:sldId id="409" r:id="rId17"/>
    <p:sldId id="361" r:id="rId18"/>
    <p:sldId id="411" r:id="rId19"/>
    <p:sldId id="412" r:id="rId20"/>
    <p:sldId id="413" r:id="rId21"/>
    <p:sldId id="365" r:id="rId22"/>
    <p:sldId id="366" r:id="rId23"/>
    <p:sldId id="414" r:id="rId24"/>
    <p:sldId id="415" r:id="rId25"/>
    <p:sldId id="416" r:id="rId26"/>
    <p:sldId id="418" r:id="rId27"/>
    <p:sldId id="256" r:id="rId28"/>
    <p:sldId id="293" r:id="rId29"/>
    <p:sldId id="421" r:id="rId30"/>
    <p:sldId id="419" r:id="rId31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943" userDrawn="1">
          <p15:clr>
            <a:srgbClr val="A4A3A4"/>
          </p15:clr>
        </p15:guide>
        <p15:guide id="2" orient="horz" pos="235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9447" autoAdjust="0"/>
  </p:normalViewPr>
  <p:slideViewPr>
    <p:cSldViewPr snapToGrid="0">
      <p:cViewPr varScale="1">
        <p:scale>
          <a:sx n="80" d="100"/>
          <a:sy n="80" d="100"/>
        </p:scale>
        <p:origin x="1315" y="58"/>
      </p:cViewPr>
      <p:guideLst>
        <p:guide pos="3943"/>
        <p:guide orient="horz" pos="235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520" y="764280"/>
            <a:ext cx="6704640" cy="37713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Click to move the slide</a:t>
            </a:r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2000" b="0" strike="noStrike" spc="-1">
                <a:latin typeface="Arial"/>
              </a:rPr>
              <a:t>Click to edit the notes format</a:t>
            </a:r>
          </a:p>
        </p:txBody>
      </p:sp>
      <p:sp>
        <p:nvSpPr>
          <p:cNvPr id="42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43" name="PlaceHolder 4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en-US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44" name="PlaceHolder 5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45" name="PlaceHolder 6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C620EBCE-6EBE-42DA-8D28-D67065A1A72A}" type="slidenum">
              <a:rPr lang="en-US" sz="1400" b="0" strike="noStrike" spc="-1">
                <a:latin typeface="Times New Roman"/>
              </a:rPr>
              <a:t>‹#›</a:t>
            </a:fld>
            <a:endParaRPr lang="en-US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Quick run through – note its not always easy</a:t>
            </a:r>
          </a:p>
          <a:p>
            <a:r>
              <a:rPr lang="en-US" dirty="0"/>
              <a:t>##</a:t>
            </a:r>
          </a:p>
          <a:p>
            <a:r>
              <a:rPr lang="en-US" dirty="0" err="1"/>
              <a:t>egLight</a:t>
            </a:r>
            <a:r>
              <a:rPr lang="en-US" dirty="0"/>
              <a:t> to Carry – Quantity – mass, verification criteria &lt;900g</a:t>
            </a:r>
          </a:p>
          <a:p>
            <a:r>
              <a:rPr lang="en-US" dirty="0"/>
              <a:t>Two handed= Handle length , verification criteria &gt;250</a:t>
            </a:r>
          </a:p>
          <a:p>
            <a:endParaRPr lang="en-US" dirty="0"/>
          </a:p>
          <a:p>
            <a:r>
              <a:rPr lang="en-US" dirty="0"/>
              <a:t>Ability to Stab – This is an example of a </a:t>
            </a:r>
            <a:r>
              <a:rPr lang="en-US" dirty="0" err="1"/>
              <a:t>verifyable</a:t>
            </a:r>
            <a:r>
              <a:rPr lang="en-US" dirty="0"/>
              <a:t> yes/no design feature but to quantify is a bit harder</a:t>
            </a:r>
          </a:p>
          <a:p>
            <a:r>
              <a:rPr lang="en-US" dirty="0"/>
              <a:t>Stab range</a:t>
            </a:r>
          </a:p>
          <a:p>
            <a:endParaRPr lang="en-US" dirty="0"/>
          </a:p>
          <a:p>
            <a:r>
              <a:rPr lang="en-US" dirty="0"/>
              <a:t>7-22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3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34896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18 and 3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11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8749140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581658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Introduction – today we are going to look at the science in material science, Atoms, The periodic table,  Electron orbitals and reactivity. Heat , temperature, energy, entropy and  the 4 laws of thermodynamics.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27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667281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Quick run through – note its not always easy</a:t>
            </a:r>
          </a:p>
          <a:p>
            <a:r>
              <a:rPr lang="en-US" dirty="0"/>
              <a:t>##</a:t>
            </a:r>
          </a:p>
          <a:p>
            <a:r>
              <a:rPr lang="en-US" dirty="0" err="1"/>
              <a:t>egLight</a:t>
            </a:r>
            <a:r>
              <a:rPr lang="en-US" dirty="0"/>
              <a:t> to Carry – Quantity – mass, verification criteria &lt;900g</a:t>
            </a:r>
          </a:p>
          <a:p>
            <a:r>
              <a:rPr lang="en-US" dirty="0"/>
              <a:t>Two handed= Handle length , verification criteria &gt;250</a:t>
            </a:r>
          </a:p>
          <a:p>
            <a:endParaRPr lang="en-US" dirty="0"/>
          </a:p>
          <a:p>
            <a:r>
              <a:rPr lang="en-US" dirty="0"/>
              <a:t>Ability to Stab – This is an example of a </a:t>
            </a:r>
            <a:r>
              <a:rPr lang="en-US" dirty="0" err="1"/>
              <a:t>verifyable</a:t>
            </a:r>
            <a:r>
              <a:rPr lang="en-US" dirty="0"/>
              <a:t> yes/no design feature but to quantify is a bit harder</a:t>
            </a:r>
          </a:p>
          <a:p>
            <a:r>
              <a:rPr lang="en-US" dirty="0"/>
              <a:t>Stab range</a:t>
            </a:r>
          </a:p>
          <a:p>
            <a:endParaRPr lang="en-US" dirty="0"/>
          </a:p>
          <a:p>
            <a:r>
              <a:rPr lang="en-US" dirty="0"/>
              <a:t>7-22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28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34896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0920" cy="58485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35712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4"/>
          <p:cNvSpPr>
            <a:spLocks noGrp="1"/>
          </p:cNvSpPr>
          <p:nvPr>
            <p:ph type="body"/>
          </p:nvPr>
        </p:nvSpPr>
        <p:spPr>
          <a:xfrm>
            <a:off x="663804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6"/>
          <p:cNvSpPr>
            <a:spLocks noGrp="1"/>
          </p:cNvSpPr>
          <p:nvPr>
            <p:ph type="body"/>
          </p:nvPr>
        </p:nvSpPr>
        <p:spPr>
          <a:xfrm>
            <a:off x="35712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7"/>
          <p:cNvSpPr>
            <a:spLocks noGrp="1"/>
          </p:cNvSpPr>
          <p:nvPr>
            <p:ph type="body"/>
          </p:nvPr>
        </p:nvSpPr>
        <p:spPr>
          <a:xfrm>
            <a:off x="663804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stomShape 1"/>
          <p:cNvSpPr/>
          <p:nvPr/>
        </p:nvSpPr>
        <p:spPr>
          <a:xfrm>
            <a:off x="0" y="0"/>
            <a:ext cx="10080360" cy="7559280"/>
          </a:xfrm>
          <a:prstGeom prst="rect">
            <a:avLst/>
          </a:prstGeom>
          <a:solidFill>
            <a:srgbClr val="CFE7F5"/>
          </a:solidFill>
          <a:ln>
            <a:solidFill>
              <a:srgbClr val="E6E6FF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" name="PlaceHolder 2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4400" b="0" strike="noStrike" spc="-1">
                <a:solidFill>
                  <a:srgbClr val="000000"/>
                </a:solidFill>
                <a:latin typeface="Arial"/>
              </a:rPr>
              <a:t>Click to edit the title text format</a:t>
            </a:r>
          </a:p>
        </p:txBody>
      </p:sp>
      <p:sp>
        <p:nvSpPr>
          <p:cNvPr id="3" name="PlaceHolder 3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Seventh Outline Level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91E47C-4E30-43AE-9638-CE268B72E11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8852396" y="0"/>
            <a:ext cx="1226524" cy="140727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bxVuMASRi4" TargetMode="External"/><Relationship Id="rId2" Type="http://schemas.openxmlformats.org/officeDocument/2006/relationships/hyperlink" Target="https://www.youtube.com/watch?v=cpvTwYAUeA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JjWdEj_LjZo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2lv6Vs12jL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Warmup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F5B715-6E7D-4C3E-B688-A4818464EA6E}"/>
              </a:ext>
            </a:extLst>
          </p:cNvPr>
          <p:cNvSpPr txBox="1"/>
          <p:nvPr/>
        </p:nvSpPr>
        <p:spPr>
          <a:xfrm>
            <a:off x="504000" y="2296886"/>
            <a:ext cx="3439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Who has sugar in their tea?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CF5980-9141-4CC4-B496-E1CB26E8F4B4}"/>
              </a:ext>
            </a:extLst>
          </p:cNvPr>
          <p:cNvSpPr txBox="1"/>
          <p:nvPr/>
        </p:nvSpPr>
        <p:spPr>
          <a:xfrm>
            <a:off x="1331314" y="3133507"/>
            <a:ext cx="3439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When you put sugar into tea – what becomes of it?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1DDDEB-209E-4830-93D4-AFD5088EC5C6}"/>
              </a:ext>
            </a:extLst>
          </p:cNvPr>
          <p:cNvSpPr txBox="1"/>
          <p:nvPr/>
        </p:nvSpPr>
        <p:spPr>
          <a:xfrm>
            <a:off x="2927631" y="4603079"/>
            <a:ext cx="3439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 3 states of water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D4995E-8E95-4ACD-9BD6-2A58C0A22DB3}"/>
              </a:ext>
            </a:extLst>
          </p:cNvPr>
          <p:cNvSpPr txBox="1"/>
          <p:nvPr/>
        </p:nvSpPr>
        <p:spPr>
          <a:xfrm>
            <a:off x="4194257" y="5610986"/>
            <a:ext cx="3439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affects the boiling point of water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64625E-273F-4F94-AA2A-9095B2417C0E}"/>
              </a:ext>
            </a:extLst>
          </p:cNvPr>
          <p:cNvSpPr txBox="1"/>
          <p:nvPr/>
        </p:nvSpPr>
        <p:spPr>
          <a:xfrm>
            <a:off x="5561999" y="6612024"/>
            <a:ext cx="3439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Why do we put salt on the road in winter</a:t>
            </a:r>
          </a:p>
        </p:txBody>
      </p:sp>
    </p:spTree>
    <p:extLst>
      <p:ext uri="{BB962C8B-B14F-4D97-AF65-F5344CB8AC3E}">
        <p14:creationId xmlns:p14="http://schemas.microsoft.com/office/powerpoint/2010/main" val="4221901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of crystals and crystal defects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C4C754-CDB9-4CA4-8487-7F21F10DAF17}"/>
              </a:ext>
            </a:extLst>
          </p:cNvPr>
          <p:cNvSpPr txBox="1"/>
          <p:nvPr/>
        </p:nvSpPr>
        <p:spPr>
          <a:xfrm>
            <a:off x="587829" y="1926772"/>
            <a:ext cx="821871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are 7 different forms of crystal but in metals we see FCC, BCC and Hex closed packed</a:t>
            </a:r>
          </a:p>
          <a:p>
            <a:endParaRPr lang="en-GB" dirty="0"/>
          </a:p>
          <a:p>
            <a:r>
              <a:rPr lang="en-GB" dirty="0"/>
              <a:t>FCC and HCP are the most dense, BCC less so.</a:t>
            </a:r>
          </a:p>
          <a:p>
            <a:endParaRPr lang="en-GB" dirty="0"/>
          </a:p>
          <a:p>
            <a:r>
              <a:rPr lang="en-GB" dirty="0"/>
              <a:t>Steel and tin are examples of metals with different Allotropes.</a:t>
            </a:r>
          </a:p>
          <a:p>
            <a:endParaRPr lang="en-GB" dirty="0"/>
          </a:p>
          <a:p>
            <a:r>
              <a:rPr lang="en-GB" dirty="0"/>
              <a:t>All real crystals have defects -  Vacancies, interstitials, surface and interfacial defects, screw and edge defects – all of which make the substance stronger</a:t>
            </a:r>
          </a:p>
          <a:p>
            <a:endParaRPr lang="en-GB" dirty="0"/>
          </a:p>
          <a:p>
            <a:r>
              <a:rPr lang="en-GB" dirty="0"/>
              <a:t>A bit extra :  </a:t>
            </a:r>
          </a:p>
          <a:p>
            <a:endParaRPr lang="en-GB" dirty="0"/>
          </a:p>
          <a:p>
            <a:r>
              <a:rPr lang="en-GB" dirty="0"/>
              <a:t>Material deforms via defects moving :  </a:t>
            </a:r>
            <a:r>
              <a:rPr lang="en-GB" dirty="0">
                <a:hlinkClick r:id="rId2"/>
              </a:rPr>
              <a:t>https://www.youtube.com/watch?v=cpvTwYAUeA8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https://www.youtube.com/watch?v=8bxVuMASRi4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https://www.youtube.com/watch?v=JjWdEj_LjZo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https://www.youtube.com/watch?v=9UeRrZFRe5k</a:t>
            </a:r>
          </a:p>
        </p:txBody>
      </p:sp>
    </p:spTree>
    <p:extLst>
      <p:ext uri="{BB962C8B-B14F-4D97-AF65-F5344CB8AC3E}">
        <p14:creationId xmlns:p14="http://schemas.microsoft.com/office/powerpoint/2010/main" val="1805677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basic thermodynamics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BCF9CF-6DBC-40D8-B8F2-BF8CB190404B}"/>
              </a:ext>
            </a:extLst>
          </p:cNvPr>
          <p:cNvSpPr txBox="1"/>
          <p:nvPr/>
        </p:nvSpPr>
        <p:spPr>
          <a:xfrm>
            <a:off x="504000" y="1817914"/>
            <a:ext cx="8944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0) Temperature in a gas is a measure of the kinetic energy of the gas </a:t>
            </a:r>
            <a:r>
              <a:rPr lang="en-US" dirty="0" err="1"/>
              <a:t>molecues</a:t>
            </a:r>
            <a:r>
              <a:rPr lang="en-US" dirty="0"/>
              <a:t>.  It’s a bit more complex in solids but roughly correct.  </a:t>
            </a:r>
          </a:p>
          <a:p>
            <a:pPr marL="342900" indent="-342900">
              <a:buAutoNum type="arabicParenR"/>
            </a:pPr>
            <a:r>
              <a:rPr lang="en-GB" dirty="0"/>
              <a:t>Energy can be neither created or destroyed – It can be exchanged out of one system into another or it can change forms</a:t>
            </a:r>
          </a:p>
          <a:p>
            <a:pPr marL="342900" indent="-342900">
              <a:buAutoNum type="arabicParenR"/>
            </a:pPr>
            <a:r>
              <a:rPr lang="en-GB" dirty="0"/>
              <a:t>Entropy must increase in the universe. </a:t>
            </a:r>
          </a:p>
          <a:p>
            <a:pPr marL="342900" indent="-342900">
              <a:buAutoNum type="arabicParenR"/>
            </a:pPr>
            <a:r>
              <a:rPr lang="en-GB" dirty="0"/>
              <a:t>Absolute zero represents zero entropy  - but it is unattainable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1D3477-7763-42F5-98AA-50EF6C3FAB2B}"/>
              </a:ext>
            </a:extLst>
          </p:cNvPr>
          <p:cNvSpPr txBox="1"/>
          <p:nvPr/>
        </p:nvSpPr>
        <p:spPr>
          <a:xfrm>
            <a:off x="228599" y="4082142"/>
            <a:ext cx="90709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Some notes : Entropy is very hard to measure but you can calculate how much it changes… In engineering and chemistry we fudge it by defining a “zero condition” We then just worry about how it changes. </a:t>
            </a:r>
          </a:p>
          <a:p>
            <a:endParaRPr lang="en-US" dirty="0"/>
          </a:p>
          <a:p>
            <a:r>
              <a:rPr lang="en-US" dirty="0"/>
              <a:t>Gibbs used these laws to come up with a property called Gibbs free energy.  Like entropy it is hard to measure and we fudge it by defining a “zero condition” We then just worry about how it changes.    However – if something is to go from state 1 to state 2 </a:t>
            </a:r>
            <a:r>
              <a:rPr lang="en-US" i="1" dirty="0"/>
              <a:t>spontaneously</a:t>
            </a:r>
            <a:r>
              <a:rPr lang="en-US" dirty="0"/>
              <a:t> at constant pressure then Gibbs free energy must reduce.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62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74522-0C54-423D-8DC8-F3A417132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51" y="0"/>
            <a:ext cx="9070920" cy="1261440"/>
          </a:xfrm>
        </p:spPr>
        <p:txBody>
          <a:bodyPr/>
          <a:lstStyle/>
          <a:p>
            <a:r>
              <a:rPr lang="en-GB" dirty="0"/>
              <a:t>Phase changes of water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439376-F27D-4759-9787-3DD77B6D3E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51" y="1159989"/>
            <a:ext cx="5695950" cy="32670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DADCE1-C6EE-46CB-A995-3A7D09FD44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1444" y="4515777"/>
            <a:ext cx="5657850" cy="29622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8FD6B5-A883-4681-B76C-80DF038C3445}"/>
              </a:ext>
            </a:extLst>
          </p:cNvPr>
          <p:cNvSpPr txBox="1"/>
          <p:nvPr/>
        </p:nvSpPr>
        <p:spPr>
          <a:xfrm>
            <a:off x="751114" y="5334000"/>
            <a:ext cx="2351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 states</a:t>
            </a:r>
          </a:p>
        </p:txBody>
      </p:sp>
    </p:spTree>
    <p:extLst>
      <p:ext uri="{BB962C8B-B14F-4D97-AF65-F5344CB8AC3E}">
        <p14:creationId xmlns:p14="http://schemas.microsoft.com/office/powerpoint/2010/main" val="1277510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74522-0C54-423D-8DC8-F3A417132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51" y="0"/>
            <a:ext cx="9070920" cy="1261440"/>
          </a:xfrm>
        </p:spPr>
        <p:txBody>
          <a:bodyPr/>
          <a:lstStyle/>
          <a:p>
            <a:r>
              <a:rPr lang="en-GB" dirty="0"/>
              <a:t>Water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8FD6B5-A883-4681-B76C-80DF038C3445}"/>
              </a:ext>
            </a:extLst>
          </p:cNvPr>
          <p:cNvSpPr txBox="1"/>
          <p:nvPr/>
        </p:nvSpPr>
        <p:spPr>
          <a:xfrm>
            <a:off x="200251" y="1327149"/>
            <a:ext cx="2351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Fixed pressure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D32A245-60CA-4E12-B659-3A98A6C93C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2354" y="1160031"/>
            <a:ext cx="4686706" cy="3650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115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74522-0C54-423D-8DC8-F3A417132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51" y="0"/>
            <a:ext cx="9070920" cy="1261440"/>
          </a:xfrm>
        </p:spPr>
        <p:txBody>
          <a:bodyPr/>
          <a:lstStyle/>
          <a:p>
            <a:r>
              <a:rPr lang="en-GB" dirty="0"/>
              <a:t>Water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8FD6B5-A883-4681-B76C-80DF038C3445}"/>
              </a:ext>
            </a:extLst>
          </p:cNvPr>
          <p:cNvSpPr txBox="1"/>
          <p:nvPr/>
        </p:nvSpPr>
        <p:spPr>
          <a:xfrm>
            <a:off x="200251" y="1327149"/>
            <a:ext cx="2351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Fixed pressure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5025C8-0681-4EC9-866A-259D963E51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022" y="1001259"/>
            <a:ext cx="5667375" cy="4686300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0C27B0D-3063-4337-97B2-88287AAC5C75}"/>
              </a:ext>
            </a:extLst>
          </p:cNvPr>
          <p:cNvCxnSpPr/>
          <p:nvPr/>
        </p:nvCxnSpPr>
        <p:spPr>
          <a:xfrm>
            <a:off x="5355771" y="2416629"/>
            <a:ext cx="0" cy="3113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169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74522-0C54-423D-8DC8-F3A417132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51" y="0"/>
            <a:ext cx="9070920" cy="1261440"/>
          </a:xfrm>
        </p:spPr>
        <p:txBody>
          <a:bodyPr/>
          <a:lstStyle/>
          <a:p>
            <a:r>
              <a:rPr lang="en-GB" dirty="0"/>
              <a:t>Water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8FD6B5-A883-4681-B76C-80DF038C3445}"/>
              </a:ext>
            </a:extLst>
          </p:cNvPr>
          <p:cNvSpPr txBox="1"/>
          <p:nvPr/>
        </p:nvSpPr>
        <p:spPr>
          <a:xfrm>
            <a:off x="200251" y="1327149"/>
            <a:ext cx="2351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Fixed pressure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0C27B0D-3063-4337-97B2-88287AAC5C75}"/>
              </a:ext>
            </a:extLst>
          </p:cNvPr>
          <p:cNvCxnSpPr/>
          <p:nvPr/>
        </p:nvCxnSpPr>
        <p:spPr>
          <a:xfrm>
            <a:off x="5355771" y="2416629"/>
            <a:ext cx="0" cy="3113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0F965A30-B209-495B-B6BE-406E741DC8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0887" y="1327149"/>
            <a:ext cx="6038850" cy="49053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31B400-BD07-4FA7-A1A6-A9D061B6E9E6}"/>
              </a:ext>
            </a:extLst>
          </p:cNvPr>
          <p:cNvSpPr txBox="1"/>
          <p:nvPr/>
        </p:nvSpPr>
        <p:spPr>
          <a:xfrm>
            <a:off x="8322197" y="5529943"/>
            <a:ext cx="14468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Take home : State of a substance determined by Gibbs free energies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014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C8A0F-2B21-48B0-985E-6DCD30EAE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11CAA7-C82A-4E99-BF45-0CB13B67B7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2387" y="1641474"/>
            <a:ext cx="4895850" cy="427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529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CC1BC-7C63-4D08-B142-06050B732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diagram of water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1D8C49-08FF-4943-B128-B688FC102F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000" y="3353105"/>
            <a:ext cx="5248275" cy="390525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C8E90FB-9F1A-4CF6-B231-CABB3B0FE4A4}"/>
              </a:ext>
            </a:extLst>
          </p:cNvPr>
          <p:cNvSpPr/>
          <p:nvPr/>
        </p:nvSpPr>
        <p:spPr>
          <a:xfrm>
            <a:off x="6165933" y="2401932"/>
            <a:ext cx="367475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22222"/>
                </a:solidFill>
                <a:latin typeface="Roboto"/>
              </a:rPr>
              <a:t>Critical point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, in physics, the set of conditions under which a liquid and its </a:t>
            </a:r>
            <a:r>
              <a:rPr lang="en-US" dirty="0" err="1">
                <a:solidFill>
                  <a:srgbClr val="222222"/>
                </a:solidFill>
                <a:latin typeface="Roboto"/>
              </a:rPr>
              <a:t>vapour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 become identical (see </a:t>
            </a:r>
            <a:r>
              <a:rPr lang="en-US" b="1" dirty="0">
                <a:solidFill>
                  <a:srgbClr val="222222"/>
                </a:solidFill>
                <a:latin typeface="Roboto"/>
              </a:rPr>
              <a:t>phase diagram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). For each substance, the conditions defining the </a:t>
            </a:r>
            <a:r>
              <a:rPr lang="en-US" b="1" dirty="0">
                <a:solidFill>
                  <a:srgbClr val="222222"/>
                </a:solidFill>
                <a:latin typeface="Roboto"/>
              </a:rPr>
              <a:t>critical point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 are the </a:t>
            </a:r>
            <a:r>
              <a:rPr lang="en-US" b="1" dirty="0">
                <a:solidFill>
                  <a:srgbClr val="222222"/>
                </a:solidFill>
                <a:latin typeface="Roboto"/>
              </a:rPr>
              <a:t>critical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 temperature, the </a:t>
            </a:r>
            <a:r>
              <a:rPr lang="en-US" b="1" dirty="0">
                <a:solidFill>
                  <a:srgbClr val="222222"/>
                </a:solidFill>
                <a:latin typeface="Roboto"/>
              </a:rPr>
              <a:t>critical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 pressure, and the </a:t>
            </a:r>
            <a:r>
              <a:rPr lang="en-US" b="1" dirty="0">
                <a:solidFill>
                  <a:srgbClr val="222222"/>
                </a:solidFill>
                <a:latin typeface="Roboto"/>
              </a:rPr>
              <a:t>critical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 density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703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CC1BC-7C63-4D08-B142-06050B732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diagram of water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A9C1D7-ABF1-47CA-851C-E349825F17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3571" y="2000555"/>
            <a:ext cx="6219825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788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C64A1-C001-4DB3-BEF9-E25D11115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Wiki article on ice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6764DB2-BB84-4A22-B83E-DBEA7F43B2DA}"/>
              </a:ext>
            </a:extLst>
          </p:cNvPr>
          <p:cNvSpPr/>
          <p:nvPr/>
        </p:nvSpPr>
        <p:spPr>
          <a:xfrm>
            <a:off x="622702" y="203298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https://en.wikipedia.org/wiki/Ice#cite_note-graphene-15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D5F003A-9BD4-464B-B5B6-1BFF69518432}"/>
              </a:ext>
            </a:extLst>
          </p:cNvPr>
          <p:cNvSpPr/>
          <p:nvPr/>
        </p:nvSpPr>
        <p:spPr>
          <a:xfrm>
            <a:off x="2520097" y="4407726"/>
            <a:ext cx="5038725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Research questions : How many solid formations  (allotropes) can water take? </a:t>
            </a:r>
          </a:p>
          <a:p>
            <a:endParaRPr lang="en-GB" dirty="0"/>
          </a:p>
          <a:p>
            <a:r>
              <a:rPr lang="en-GB" dirty="0"/>
              <a:t>How many of these might be found in nature? (not in the lab)</a:t>
            </a:r>
          </a:p>
        </p:txBody>
      </p:sp>
    </p:spTree>
    <p:extLst>
      <p:ext uri="{BB962C8B-B14F-4D97-AF65-F5344CB8AC3E}">
        <p14:creationId xmlns:p14="http://schemas.microsoft.com/office/powerpoint/2010/main" val="437719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CBC4A-66F2-4A07-BDCE-ABA931D27C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quaint old video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581532-5C9C-406C-8731-CCB0E2E5391B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504000" y="2486401"/>
            <a:ext cx="9070920" cy="1261440"/>
          </a:xfrm>
        </p:spPr>
        <p:txBody>
          <a:bodyPr/>
          <a:lstStyle/>
          <a:p>
            <a:r>
              <a:rPr lang="en-GB" dirty="0"/>
              <a:t>https://en.wikipedia.org/wiki/Ice#cite_note-graphene-15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1287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F826A-D280-490E-B983-390FDB7DF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Polymorphism and allotropes in solids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5C8AD0-9DF0-41D2-A65B-52B41EFAEF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081" y="3144384"/>
            <a:ext cx="3686175" cy="29908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40359E-DC6C-4109-B25B-EC7729D83F64}"/>
              </a:ext>
            </a:extLst>
          </p:cNvPr>
          <p:cNvSpPr txBox="1"/>
          <p:nvPr/>
        </p:nvSpPr>
        <p:spPr>
          <a:xfrm>
            <a:off x="7184571" y="2928257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8075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F0AF5-B027-4602-B46F-8AE227090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Gibbs free energy of ferrite and austenite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0EF9DA-E345-4ED9-A1AD-B2B9F989C5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227" y="2203449"/>
            <a:ext cx="6553200" cy="513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2479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E1047-6B27-4700-89CC-9C9C32425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Pure iron phase diagram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69AF00-A252-43A9-AC1B-F5BBC8F67F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25" y="1463901"/>
            <a:ext cx="6324600" cy="59817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AB5527-7EA7-4D4F-A888-0ADC66A4F9FA}"/>
              </a:ext>
            </a:extLst>
          </p:cNvPr>
          <p:cNvSpPr txBox="1"/>
          <p:nvPr/>
        </p:nvSpPr>
        <p:spPr>
          <a:xfrm>
            <a:off x="152400" y="2286000"/>
            <a:ext cx="330925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At what temperature does iron solidify (normal pressure)?</a:t>
            </a:r>
          </a:p>
          <a:p>
            <a:endParaRPr lang="en-GB" dirty="0"/>
          </a:p>
          <a:p>
            <a:r>
              <a:rPr lang="en-GB" dirty="0"/>
              <a:t>At what temperature does it  transform to ferrite (</a:t>
            </a:r>
            <a:r>
              <a:rPr lang="en-GB" dirty="0">
                <a:latin typeface="Symbol" panose="05050102010706020507" pitchFamily="18" charset="2"/>
              </a:rPr>
              <a:t>a</a:t>
            </a:r>
            <a:r>
              <a:rPr lang="en-GB" dirty="0"/>
              <a:t> iron)?</a:t>
            </a:r>
          </a:p>
          <a:p>
            <a:endParaRPr lang="en-GB" dirty="0"/>
          </a:p>
          <a:p>
            <a:r>
              <a:rPr lang="en-GB" dirty="0"/>
              <a:t>What is the crystal structure of solid iron at very high temperatures.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FC34DF-4049-498F-AAF6-D5A331A54FB0}"/>
              </a:ext>
            </a:extLst>
          </p:cNvPr>
          <p:cNvSpPr txBox="1"/>
          <p:nvPr/>
        </p:nvSpPr>
        <p:spPr>
          <a:xfrm>
            <a:off x="504000" y="5347504"/>
            <a:ext cx="218132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does this imply for the </a:t>
            </a:r>
            <a:r>
              <a:rPr lang="en-US" dirty="0" err="1"/>
              <a:t>gibbs</a:t>
            </a:r>
            <a:r>
              <a:rPr lang="en-US" dirty="0"/>
              <a:t> free energy at 1 atmosphere of pressure?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62526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E1047-6B27-4700-89CC-9C9C32425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AB5527-7EA7-4D4F-A888-0ADC66A4F9FA}"/>
              </a:ext>
            </a:extLst>
          </p:cNvPr>
          <p:cNvSpPr txBox="1"/>
          <p:nvPr/>
        </p:nvSpPr>
        <p:spPr>
          <a:xfrm>
            <a:off x="152400" y="2286000"/>
            <a:ext cx="33092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much sugar can you get in a cup of tea before it no longer dissolves?</a:t>
            </a:r>
          </a:p>
          <a:p>
            <a:endParaRPr lang="en-GB" dirty="0"/>
          </a:p>
          <a:p>
            <a:r>
              <a:rPr lang="en-GB" dirty="0"/>
              <a:t>What happens if you let the tea cool?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4088D1-FD2E-402C-B63E-D537E483B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5622" y="2380342"/>
            <a:ext cx="3105150" cy="212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4632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What is a solution?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08F8B9-84F3-4C99-8055-E040D4BD211E}"/>
              </a:ext>
            </a:extLst>
          </p:cNvPr>
          <p:cNvSpPr txBox="1"/>
          <p:nvPr/>
        </p:nvSpPr>
        <p:spPr>
          <a:xfrm>
            <a:off x="504000" y="1782810"/>
            <a:ext cx="28300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Sugar in tea.  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1BC64D-BED4-4BE9-B4AB-2E57C227B38E}"/>
              </a:ext>
            </a:extLst>
          </p:cNvPr>
          <p:cNvSpPr txBox="1"/>
          <p:nvPr/>
        </p:nvSpPr>
        <p:spPr>
          <a:xfrm>
            <a:off x="504454" y="3132102"/>
            <a:ext cx="28300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Alcohol in water – otherwise known as vodka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3C083C-4424-4303-9F2C-1E15D6D50D17}"/>
              </a:ext>
            </a:extLst>
          </p:cNvPr>
          <p:cNvSpPr txBox="1"/>
          <p:nvPr/>
        </p:nvSpPr>
        <p:spPr>
          <a:xfrm>
            <a:off x="1636568" y="4701763"/>
            <a:ext cx="28300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Air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5906EB-A5F5-4FB4-96D9-492061EB698B}"/>
              </a:ext>
            </a:extLst>
          </p:cNvPr>
          <p:cNvSpPr txBox="1"/>
          <p:nvPr/>
        </p:nvSpPr>
        <p:spPr>
          <a:xfrm>
            <a:off x="3922568" y="5409335"/>
            <a:ext cx="28300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about mild steel – Carbone in Ferrite. This is called a solid solution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2332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Solid solutions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CB5721-E366-4CF9-AEC2-EB91D4A3D7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556" y="1725158"/>
            <a:ext cx="4619625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31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What does substitutional </a:t>
            </a:r>
            <a:br>
              <a:rPr lang="en-US" altLang="zh-CN" dirty="0"/>
            </a:br>
            <a:r>
              <a:rPr lang="en-US" altLang="zh-CN" dirty="0"/>
              <a:t>metal to metal solubility</a:t>
            </a:r>
            <a:br>
              <a:rPr lang="en-US" altLang="zh-CN" dirty="0"/>
            </a:br>
            <a:r>
              <a:rPr lang="en-US" altLang="zh-CN" dirty="0"/>
              <a:t>depend on?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47008F-EF7C-44BA-8066-B30F32A8E1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785" y="3779837"/>
            <a:ext cx="4619625" cy="36957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9EF62D-8C3C-40A7-8070-60D39BA608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15" y="1923903"/>
            <a:ext cx="7439025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9968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Interstitial sites in FCC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34996F-A525-4F39-82D9-B4E77A801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081" y="2376781"/>
            <a:ext cx="4524375" cy="4286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FDFA2B-FD27-4F16-B4DD-39E20CC7037B}"/>
              </a:ext>
            </a:extLst>
          </p:cNvPr>
          <p:cNvSpPr txBox="1"/>
          <p:nvPr/>
        </p:nvSpPr>
        <p:spPr>
          <a:xfrm>
            <a:off x="6008914" y="2754086"/>
            <a:ext cx="371202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They are pretty small!</a:t>
            </a:r>
          </a:p>
          <a:p>
            <a:endParaRPr lang="en-US" dirty="0"/>
          </a:p>
          <a:p>
            <a:r>
              <a:rPr lang="en-US" dirty="0"/>
              <a:t>If the solute is small enough to fit in the space it is very soluble.  If it’s a bit bigger then it will distort the crystal and be less soluble.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69307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Interstitial sites in FCC and BCC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EA8157-C23F-4BE7-8004-33F88D28EC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320" y="1562760"/>
            <a:ext cx="6815763" cy="411958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6C8BFE7E-6145-4152-9613-2508C92646E2}"/>
              </a:ext>
            </a:extLst>
          </p:cNvPr>
          <p:cNvSpPr/>
          <p:nvPr/>
        </p:nvSpPr>
        <p:spPr>
          <a:xfrm>
            <a:off x="2547258" y="5867400"/>
            <a:ext cx="228600" cy="206829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83BD7C-CD75-48D5-8773-493DD6D75D40}"/>
              </a:ext>
            </a:extLst>
          </p:cNvPr>
          <p:cNvSpPr txBox="1"/>
          <p:nvPr/>
        </p:nvSpPr>
        <p:spPr>
          <a:xfrm>
            <a:off x="7576458" y="1562760"/>
            <a:ext cx="21771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Space available : BCC =0.29R</a:t>
            </a:r>
          </a:p>
          <a:p>
            <a:r>
              <a:rPr lang="en-US" dirty="0"/>
              <a:t>: FCC = 0.41R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D1DD62-CDCA-4BED-936A-63DE87C69BA4}"/>
              </a:ext>
            </a:extLst>
          </p:cNvPr>
          <p:cNvSpPr txBox="1"/>
          <p:nvPr/>
        </p:nvSpPr>
        <p:spPr>
          <a:xfrm>
            <a:off x="7652657" y="4038600"/>
            <a:ext cx="17852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Question : Remind me what kind of iron is FCC and what is BCC?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6103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Problem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18A9549-AFF6-40FB-B947-C4D89E151B53}"/>
              </a:ext>
            </a:extLst>
          </p:cNvPr>
          <p:cNvSpPr/>
          <p:nvPr/>
        </p:nvSpPr>
        <p:spPr>
          <a:xfrm>
            <a:off x="180521" y="1885447"/>
            <a:ext cx="5038725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But carbon radius/steel ion radius  = 70/126 = 0.55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Conclusion carbon has difficulty getting into spaces for Austenite (gamma iron) and even greater difficulty getting into spaces for </a:t>
            </a:r>
            <a:r>
              <a:rPr lang="en-US" dirty="0" err="1"/>
              <a:t>Ferite</a:t>
            </a:r>
            <a:r>
              <a:rPr lang="en-US" dirty="0"/>
              <a:t> alpha iron</a:t>
            </a:r>
          </a:p>
          <a:p>
            <a:endParaRPr lang="en-US" dirty="0"/>
          </a:p>
          <a:p>
            <a:r>
              <a:rPr lang="en-US" dirty="0"/>
              <a:t>This means that the solubility (as carbon) is very low.   Did you know that ferrite can only take 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D954F8-0EF0-4184-9B60-FEC036BA1770}"/>
              </a:ext>
            </a:extLst>
          </p:cNvPr>
          <p:cNvSpPr/>
          <p:nvPr/>
        </p:nvSpPr>
        <p:spPr>
          <a:xfrm>
            <a:off x="180521" y="6335025"/>
            <a:ext cx="5038725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the maximum solubility of carbon in ferrite occurs at the eutectoid temperature of 727 C and is 0.022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wt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 % C in the iron matrix. At room temperature it is much less  . In austenite it is 2  percent @1130 C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4DAF2C-28B6-4259-AAB2-90429E475430}"/>
              </a:ext>
            </a:extLst>
          </p:cNvPr>
          <p:cNvSpPr txBox="1"/>
          <p:nvPr/>
        </p:nvSpPr>
        <p:spPr>
          <a:xfrm>
            <a:off x="6705600" y="6643247"/>
            <a:ext cx="30588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happens to the excess carbon as it cools ?  That will come later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C69FF3-AD2B-4763-B1E7-1B82D2616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2637" y="1295399"/>
            <a:ext cx="4407988" cy="4169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4538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1C684-F51E-49F4-92CD-860239199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Steel phase diagram at standard pressure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DF98B9-4486-428D-8116-DD9D61D1DB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143" y="1552296"/>
            <a:ext cx="8857116" cy="5870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3283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1C684-F51E-49F4-92CD-860239199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Steel phase diagram at standard pressure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E4F1A87-EF9C-4A48-B0F0-E17CB98DF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522" y="2051731"/>
            <a:ext cx="5953125" cy="430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091FE01-43D0-4296-80EB-92A35911F340}"/>
              </a:ext>
            </a:extLst>
          </p:cNvPr>
          <p:cNvSpPr txBox="1"/>
          <p:nvPr/>
        </p:nvSpPr>
        <p:spPr>
          <a:xfrm>
            <a:off x="7369629" y="2051731"/>
            <a:ext cx="220529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Austenite is BCC. </a:t>
            </a:r>
            <a:r>
              <a:rPr lang="en-US" dirty="0">
                <a:latin typeface="Symbol" panose="05050102010706020507" pitchFamily="18" charset="2"/>
              </a:rPr>
              <a:t>g</a:t>
            </a:r>
            <a:r>
              <a:rPr lang="en-US" dirty="0"/>
              <a:t> steel</a:t>
            </a:r>
          </a:p>
          <a:p>
            <a:endParaRPr lang="en-US" dirty="0"/>
          </a:p>
          <a:p>
            <a:r>
              <a:rPr lang="en-US" dirty="0" err="1"/>
              <a:t>Ferite</a:t>
            </a:r>
            <a:r>
              <a:rPr lang="en-US" dirty="0"/>
              <a:t> is FCC</a:t>
            </a:r>
            <a:r>
              <a:rPr lang="en-US" dirty="0">
                <a:latin typeface="Symbol" panose="05050102010706020507" pitchFamily="18" charset="2"/>
              </a:rPr>
              <a:t> b </a:t>
            </a:r>
            <a:r>
              <a:rPr lang="en-US" dirty="0"/>
              <a:t>steel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7D58E5-732E-425F-92C0-A63C84933CB4}"/>
              </a:ext>
            </a:extLst>
          </p:cNvPr>
          <p:cNvSpPr txBox="1"/>
          <p:nvPr/>
        </p:nvSpPr>
        <p:spPr>
          <a:xfrm>
            <a:off x="7369629" y="4158343"/>
            <a:ext cx="2514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Question : What is the natural state of 0.05 % carbon steel at 920C?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8469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EB745-92E3-468A-BC52-BE455854A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cementite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BDAC28-A6AA-417A-B2E3-5643D4EDFF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029" y="2064516"/>
            <a:ext cx="5820682" cy="51938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BA0077-21CD-43D4-9B90-EF2C0EE1D6B5}"/>
              </a:ext>
            </a:extLst>
          </p:cNvPr>
          <p:cNvSpPr txBox="1"/>
          <p:nvPr/>
        </p:nvSpPr>
        <p:spPr>
          <a:xfrm>
            <a:off x="504000" y="2416629"/>
            <a:ext cx="2282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Well hard!</a:t>
            </a:r>
          </a:p>
        </p:txBody>
      </p:sp>
    </p:spTree>
    <p:extLst>
      <p:ext uri="{BB962C8B-B14F-4D97-AF65-F5344CB8AC3E}">
        <p14:creationId xmlns:p14="http://schemas.microsoft.com/office/powerpoint/2010/main" val="27204102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5F4F4D8-4839-4679-A7F8-7E89D11D12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5382" y="926654"/>
            <a:ext cx="8865243" cy="58755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B1C684-F51E-49F4-92CD-860239199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805" y="-256138"/>
            <a:ext cx="9070920" cy="1261440"/>
          </a:xfrm>
        </p:spPr>
        <p:txBody>
          <a:bodyPr/>
          <a:lstStyle/>
          <a:p>
            <a:r>
              <a:rPr lang="en-GB" dirty="0"/>
              <a:t>Back to Steel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953C09B6-2FCD-4A7A-864F-9384A68DCF69}"/>
              </a:ext>
            </a:extLst>
          </p:cNvPr>
          <p:cNvCxnSpPr>
            <a:cxnSpLocks/>
          </p:cNvCxnSpPr>
          <p:nvPr/>
        </p:nvCxnSpPr>
        <p:spPr>
          <a:xfrm>
            <a:off x="2612571" y="1349829"/>
            <a:ext cx="0" cy="548640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53D52624-0B1F-43F0-B703-76DC86EACD02}"/>
              </a:ext>
            </a:extLst>
          </p:cNvPr>
          <p:cNvSpPr txBox="1"/>
          <p:nvPr/>
        </p:nvSpPr>
        <p:spPr>
          <a:xfrm>
            <a:off x="2841172" y="1249682"/>
            <a:ext cx="1240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Slow cool</a:t>
            </a:r>
          </a:p>
        </p:txBody>
      </p:sp>
    </p:spTree>
    <p:extLst>
      <p:ext uri="{BB962C8B-B14F-4D97-AF65-F5344CB8AC3E}">
        <p14:creationId xmlns:p14="http://schemas.microsoft.com/office/powerpoint/2010/main" val="33860628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CustomShape 1"/>
          <p:cNvSpPr/>
          <p:nvPr/>
        </p:nvSpPr>
        <p:spPr>
          <a:xfrm>
            <a:off x="504000" y="-5040"/>
            <a:ext cx="7559280" cy="18745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r>
              <a:rPr lang="en-US" sz="2400" b="1" spc="-1" dirty="0">
                <a:solidFill>
                  <a:srgbClr val="000000"/>
                </a:solidFill>
                <a:latin typeface="Arial"/>
                <a:ea typeface="DejaVu Sans"/>
              </a:rPr>
              <a:t>Crystal formation</a:t>
            </a:r>
          </a:p>
          <a:p>
            <a:pPr>
              <a:lnSpc>
                <a:spcPct val="100000"/>
              </a:lnSpc>
            </a:pPr>
            <a:endParaRPr lang="en-US" sz="4000" b="1" strike="noStrike" spc="-1" dirty="0">
              <a:latin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5A617E-6875-4F77-842F-9FA326B6BDEC}"/>
              </a:ext>
            </a:extLst>
          </p:cNvPr>
          <p:cNvSpPr txBox="1"/>
          <p:nvPr/>
        </p:nvSpPr>
        <p:spPr>
          <a:xfrm>
            <a:off x="1452686" y="2359006"/>
            <a:ext cx="43727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Discuss –</a:t>
            </a:r>
          </a:p>
          <a:p>
            <a:endParaRPr lang="en-US" dirty="0"/>
          </a:p>
          <a:p>
            <a:pPr marL="342900" indent="-342900">
              <a:buAutoNum type="arabicParenR"/>
            </a:pPr>
            <a:r>
              <a:rPr lang="en-US" dirty="0"/>
              <a:t>Why is this sapphire rock not regular :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07A7C4-C8D5-41A0-B664-7DFE7290D4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4715" y="2144523"/>
            <a:ext cx="2424497" cy="22589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C98B887-CF82-4989-A01A-0FDD19C713D6}"/>
              </a:ext>
            </a:extLst>
          </p:cNvPr>
          <p:cNvSpPr txBox="1"/>
          <p:nvPr/>
        </p:nvSpPr>
        <p:spPr>
          <a:xfrm>
            <a:off x="881743" y="5399314"/>
            <a:ext cx="8534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Basic principle : Slow cooling/ -&gt; Big crystals, fast cooling -&gt; small crystals</a:t>
            </a:r>
          </a:p>
          <a:p>
            <a:r>
              <a:rPr lang="en-GB" dirty="0"/>
              <a:t>More impurities-&gt; smaller crystals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Impurities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1D3477-7763-42F5-98AA-50EF6C3FAB2B}"/>
              </a:ext>
            </a:extLst>
          </p:cNvPr>
          <p:cNvSpPr txBox="1"/>
          <p:nvPr/>
        </p:nvSpPr>
        <p:spPr>
          <a:xfrm>
            <a:off x="504000" y="1992085"/>
            <a:ext cx="90709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Impurities in crystals.   In the real world large crystals are rare – Raw silicon chips are one example of them. Most real solids consist of multiple crystals – not necessarily aligned with each other.  Each of these crystals contain impurities.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80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35BB1-32B4-42BB-AC93-E653DD5CB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482680-6D58-45E2-A884-3121B02136A3}"/>
              </a:ext>
            </a:extLst>
          </p:cNvPr>
          <p:cNvSpPr txBox="1"/>
          <p:nvPr/>
        </p:nvSpPr>
        <p:spPr>
          <a:xfrm>
            <a:off x="424542" y="1371601"/>
            <a:ext cx="944925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en-US" sz="1400" dirty="0"/>
              <a:t>Every substance has phases – for water it is 3, for iron it is 5  </a:t>
            </a:r>
          </a:p>
          <a:p>
            <a:pPr marL="342900" indent="-342900">
              <a:buAutoNum type="arabicParenR"/>
            </a:pPr>
            <a:r>
              <a:rPr lang="en-US" sz="1400" dirty="0"/>
              <a:t>Solutions are one substance dissolved in another</a:t>
            </a:r>
          </a:p>
          <a:p>
            <a:pPr marL="342900" indent="-342900">
              <a:buAutoNum type="arabicParenR"/>
            </a:pPr>
            <a:r>
              <a:rPr lang="en-US" sz="1400" dirty="0"/>
              <a:t>There is such a thing as solid solutions.  </a:t>
            </a:r>
            <a:r>
              <a:rPr lang="en-US" sz="1400" dirty="0" err="1"/>
              <a:t>Thes</a:t>
            </a:r>
            <a:r>
              <a:rPr lang="en-US" sz="1400" dirty="0"/>
              <a:t> can be substitutional or interstitial</a:t>
            </a:r>
          </a:p>
          <a:p>
            <a:pPr marL="342900" indent="-342900">
              <a:buAutoNum type="arabicParenR"/>
            </a:pPr>
            <a:endParaRPr lang="en-US" sz="1400" dirty="0"/>
          </a:p>
          <a:p>
            <a:endParaRPr lang="en-US" dirty="0"/>
          </a:p>
          <a:p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1793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6DB06-F0D7-479B-A8E5-E9657A27F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videos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378433-024A-4F4E-906A-AEE346C9BB85}"/>
              </a:ext>
            </a:extLst>
          </p:cNvPr>
          <p:cNvSpPr/>
          <p:nvPr/>
        </p:nvSpPr>
        <p:spPr>
          <a:xfrm>
            <a:off x="2642476" y="5206257"/>
            <a:ext cx="3467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https://youtu.be/JKBM9my5eOA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E55B783-95CB-4989-AF87-14BE01B735B6}"/>
              </a:ext>
            </a:extLst>
          </p:cNvPr>
          <p:cNvSpPr/>
          <p:nvPr/>
        </p:nvSpPr>
        <p:spPr>
          <a:xfrm>
            <a:off x="1682749" y="3652616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https://www.youtube.com/watch?v=kx37U4ahyec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B8F363C-73D0-4E64-A48B-BE1E054ACE94}"/>
              </a:ext>
            </a:extLst>
          </p:cNvPr>
          <p:cNvSpPr/>
          <p:nvPr/>
        </p:nvSpPr>
        <p:spPr>
          <a:xfrm>
            <a:off x="1682748" y="4429436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https://www.youtube.com/watch?v=u5axDAgs7iA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053881B-9E9E-438A-B308-39CF63A0C13E}"/>
              </a:ext>
            </a:extLst>
          </p:cNvPr>
          <p:cNvSpPr/>
          <p:nvPr/>
        </p:nvSpPr>
        <p:spPr>
          <a:xfrm>
            <a:off x="1428827" y="6388803"/>
            <a:ext cx="61606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https://youtu.be/2lv6Vs12jLc</a:t>
            </a:r>
            <a:r>
              <a:rPr lang="en-GB" dirty="0"/>
              <a:t> Mars rover wheels - Excellent</a:t>
            </a:r>
          </a:p>
        </p:txBody>
      </p:sp>
    </p:spTree>
    <p:extLst>
      <p:ext uri="{BB962C8B-B14F-4D97-AF65-F5344CB8AC3E}">
        <p14:creationId xmlns:p14="http://schemas.microsoft.com/office/powerpoint/2010/main" val="353242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38237</TotalTime>
  <Words>1214</Words>
  <Application>Microsoft Office PowerPoint</Application>
  <PresentationFormat>Custom</PresentationFormat>
  <Paragraphs>148</Paragraphs>
  <Slides>30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Roboto</vt:lpstr>
      <vt:lpstr>Arial</vt:lpstr>
      <vt:lpstr>Symbol</vt:lpstr>
      <vt:lpstr>Times New Roman</vt:lpstr>
      <vt:lpstr>Wingdings</vt:lpstr>
      <vt:lpstr>Office Theme</vt:lpstr>
      <vt:lpstr>Warmup</vt:lpstr>
      <vt:lpstr>Summary of crystals and crystal defects</vt:lpstr>
      <vt:lpstr>Some basic thermodynamics</vt:lpstr>
      <vt:lpstr>Phase changes of water</vt:lpstr>
      <vt:lpstr>Water</vt:lpstr>
      <vt:lpstr>Water</vt:lpstr>
      <vt:lpstr>Water</vt:lpstr>
      <vt:lpstr>PowerPoint Presentation</vt:lpstr>
      <vt:lpstr>Phase diagram of water</vt:lpstr>
      <vt:lpstr>Phase diagram of water</vt:lpstr>
      <vt:lpstr>Wiki article on ice</vt:lpstr>
      <vt:lpstr>A quaint old video</vt:lpstr>
      <vt:lpstr>Polymorphism and allotropes in solids</vt:lpstr>
      <vt:lpstr>Gibbs free energy of ferrite and austenite</vt:lpstr>
      <vt:lpstr>Pure iron phase diagram</vt:lpstr>
      <vt:lpstr>Solutions</vt:lpstr>
      <vt:lpstr>What is a solution?</vt:lpstr>
      <vt:lpstr>Solid solutions</vt:lpstr>
      <vt:lpstr>What does substitutional  metal to metal solubility depend on?</vt:lpstr>
      <vt:lpstr>Interstitial sites in FCC</vt:lpstr>
      <vt:lpstr>Interstitial sites in FCC and BCC</vt:lpstr>
      <vt:lpstr>A Problem</vt:lpstr>
      <vt:lpstr>Steel phase diagram at standard pressure</vt:lpstr>
      <vt:lpstr>Steel phase diagram at standard pressure</vt:lpstr>
      <vt:lpstr>What is cementite</vt:lpstr>
      <vt:lpstr>Back to Steel</vt:lpstr>
      <vt:lpstr>PowerPoint Presentation</vt:lpstr>
      <vt:lpstr>Impurities</vt:lpstr>
      <vt:lpstr>Summary</vt:lpstr>
      <vt:lpstr>Other videos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chris</dc:creator>
  <dc:description/>
  <cp:lastModifiedBy>chris</cp:lastModifiedBy>
  <cp:revision>249</cp:revision>
  <dcterms:modified xsi:type="dcterms:W3CDTF">2021-03-11T11:45:01Z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LinksUpToDate">
    <vt:bool>false</vt:bool>
  </property>
  <property fmtid="{D5CDD505-2E9C-101B-9397-08002B2CF9AE}" pid="6" name="MMClips">
    <vt:i4>0</vt:i4>
  </property>
  <property fmtid="{D5CDD505-2E9C-101B-9397-08002B2CF9AE}" pid="7" name="Notes">
    <vt:i4>4</vt:i4>
  </property>
  <property fmtid="{D5CDD505-2E9C-101B-9397-08002B2CF9AE}" pid="8" name="PresentationFormat">
    <vt:lpwstr>Custom</vt:lpwstr>
  </property>
  <property fmtid="{D5CDD505-2E9C-101B-9397-08002B2CF9AE}" pid="9" name="ScaleCrop">
    <vt:bool>false</vt:bool>
  </property>
  <property fmtid="{D5CDD505-2E9C-101B-9397-08002B2CF9AE}" pid="10" name="ShareDoc">
    <vt:bool>false</vt:bool>
  </property>
  <property fmtid="{D5CDD505-2E9C-101B-9397-08002B2CF9AE}" pid="11" name="Slides">
    <vt:i4>26</vt:i4>
  </property>
</Properties>
</file>