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theme/theme3.xml" ContentType="application/vnd.openxmlformats-officedocument.theme+xml"/>
  <Override PartName="/ppt/slideLayouts/slideLayout4.xml" ContentType="application/vnd.openxmlformats-officedocument.presentationml.slideLayout+xml"/>
  <Override PartName="/ppt/theme/theme4.xml" ContentType="application/vnd.openxmlformats-officedocument.theme+xml"/>
  <Override PartName="/ppt/slideLayouts/slideLayout5.xml" ContentType="application/vnd.openxmlformats-officedocument.presentationml.slideLayout+xml"/>
  <Override PartName="/ppt/theme/theme5.xml" ContentType="application/vnd.openxmlformats-officedocument.theme+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theme/theme6.xml" ContentType="application/vnd.openxmlformats-officedocument.theme+xml"/>
  <Override PartName="/ppt/slideLayouts/slideLayout8.xml" ContentType="application/vnd.openxmlformats-officedocument.presentationml.slideLayout+xml"/>
  <Override PartName="/ppt/theme/theme7.xml" ContentType="application/vnd.openxmlformats-officedocument.theme+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theme/theme8.xml" ContentType="application/vnd.openxmlformats-officedocument.theme+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9.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10.xml" ContentType="application/vnd.openxmlformats-officedocument.theme+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theme/theme11.xml" ContentType="application/vnd.openxmlformats-officedocument.theme+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theme/theme12.xml" ContentType="application/vnd.openxmlformats-officedocument.theme+xml"/>
  <Override PartName="/ppt/theme/theme1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4"/>
    <p:sldMasterId id="2147483662" r:id="rId5"/>
    <p:sldMasterId id="2147483663" r:id="rId6"/>
    <p:sldMasterId id="2147483666" r:id="rId7"/>
    <p:sldMasterId id="2147483668" r:id="rId8"/>
    <p:sldMasterId id="2147483669" r:id="rId9"/>
    <p:sldMasterId id="2147483674" r:id="rId10"/>
    <p:sldMasterId id="2147483680" r:id="rId11"/>
    <p:sldMasterId id="2147483724" r:id="rId12"/>
    <p:sldMasterId id="2147483712" r:id="rId13"/>
    <p:sldMasterId id="2147483728" r:id="rId14"/>
    <p:sldMasterId id="2147483740" r:id="rId15"/>
  </p:sldMasterIdLst>
  <p:notesMasterIdLst>
    <p:notesMasterId r:id="rId40"/>
  </p:notesMasterIdLst>
  <p:sldIdLst>
    <p:sldId id="256" r:id="rId16"/>
    <p:sldId id="259" r:id="rId17"/>
    <p:sldId id="260" r:id="rId18"/>
    <p:sldId id="261" r:id="rId19"/>
    <p:sldId id="262" r:id="rId20"/>
    <p:sldId id="263" r:id="rId21"/>
    <p:sldId id="264" r:id="rId22"/>
    <p:sldId id="279" r:id="rId23"/>
    <p:sldId id="280" r:id="rId24"/>
    <p:sldId id="265" r:id="rId25"/>
    <p:sldId id="266" r:id="rId26"/>
    <p:sldId id="270" r:id="rId27"/>
    <p:sldId id="267" r:id="rId28"/>
    <p:sldId id="268" r:id="rId29"/>
    <p:sldId id="269" r:id="rId30"/>
    <p:sldId id="271" r:id="rId31"/>
    <p:sldId id="272" r:id="rId32"/>
    <p:sldId id="273" r:id="rId33"/>
    <p:sldId id="284" r:id="rId34"/>
    <p:sldId id="290" r:id="rId35"/>
    <p:sldId id="291" r:id="rId36"/>
    <p:sldId id="288" r:id="rId37"/>
    <p:sldId id="278" r:id="rId38"/>
    <p:sldId id="258" r:id="rId39"/>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FF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8562" autoAdjust="0"/>
    <p:restoredTop sz="86028" autoAdjust="0"/>
  </p:normalViewPr>
  <p:slideViewPr>
    <p:cSldViewPr snapToGrid="0" snapToObjects="1">
      <p:cViewPr varScale="1">
        <p:scale>
          <a:sx n="85" d="100"/>
          <a:sy n="85" d="100"/>
        </p:scale>
        <p:origin x="1552" y="60"/>
      </p:cViewPr>
      <p:guideLst/>
    </p:cSldViewPr>
  </p:slideViewPr>
  <p:outlineViewPr>
    <p:cViewPr>
      <p:scale>
        <a:sx n="33" d="100"/>
        <a:sy n="33" d="100"/>
      </p:scale>
      <p:origin x="0" y="0"/>
    </p:cViewPr>
  </p:outlin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Master" Target="slideMasters/slideMaster10.xml"/><Relationship Id="rId18" Type="http://schemas.openxmlformats.org/officeDocument/2006/relationships/slide" Target="slides/slide3.xml"/><Relationship Id="rId26" Type="http://schemas.openxmlformats.org/officeDocument/2006/relationships/slide" Target="slides/slide11.xml"/><Relationship Id="rId39" Type="http://schemas.openxmlformats.org/officeDocument/2006/relationships/slide" Target="slides/slide24.xml"/><Relationship Id="rId21" Type="http://schemas.openxmlformats.org/officeDocument/2006/relationships/slide" Target="slides/slide6.xml"/><Relationship Id="rId34" Type="http://schemas.openxmlformats.org/officeDocument/2006/relationships/slide" Target="slides/slide19.xml"/><Relationship Id="rId42" Type="http://schemas.openxmlformats.org/officeDocument/2006/relationships/viewProps" Target="viewProps.xml"/><Relationship Id="rId7" Type="http://schemas.openxmlformats.org/officeDocument/2006/relationships/slideMaster" Target="slideMasters/slideMaster4.xml"/><Relationship Id="rId2" Type="http://schemas.openxmlformats.org/officeDocument/2006/relationships/customXml" Target="../customXml/item2.xml"/><Relationship Id="rId16" Type="http://schemas.openxmlformats.org/officeDocument/2006/relationships/slide" Target="slides/slide1.xml"/><Relationship Id="rId20" Type="http://schemas.openxmlformats.org/officeDocument/2006/relationships/slide" Target="slides/slide5.xml"/><Relationship Id="rId29" Type="http://schemas.openxmlformats.org/officeDocument/2006/relationships/slide" Target="slides/slide14.xml"/><Relationship Id="rId41"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Master" Target="slideMasters/slideMaster8.xml"/><Relationship Id="rId24" Type="http://schemas.openxmlformats.org/officeDocument/2006/relationships/slide" Target="slides/slide9.xml"/><Relationship Id="rId32" Type="http://schemas.openxmlformats.org/officeDocument/2006/relationships/slide" Target="slides/slide17.xml"/><Relationship Id="rId37" Type="http://schemas.openxmlformats.org/officeDocument/2006/relationships/slide" Target="slides/slide22.xml"/><Relationship Id="rId40" Type="http://schemas.openxmlformats.org/officeDocument/2006/relationships/notesMaster" Target="notesMasters/notesMaster1.xml"/><Relationship Id="rId5" Type="http://schemas.openxmlformats.org/officeDocument/2006/relationships/slideMaster" Target="slideMasters/slideMaster2.xml"/><Relationship Id="rId15" Type="http://schemas.openxmlformats.org/officeDocument/2006/relationships/slideMaster" Target="slideMasters/slideMaster12.xml"/><Relationship Id="rId23" Type="http://schemas.openxmlformats.org/officeDocument/2006/relationships/slide" Target="slides/slide8.xml"/><Relationship Id="rId28" Type="http://schemas.openxmlformats.org/officeDocument/2006/relationships/slide" Target="slides/slide13.xml"/><Relationship Id="rId36" Type="http://schemas.openxmlformats.org/officeDocument/2006/relationships/slide" Target="slides/slide21.xml"/><Relationship Id="rId10" Type="http://schemas.openxmlformats.org/officeDocument/2006/relationships/slideMaster" Target="slideMasters/slideMaster7.xml"/><Relationship Id="rId19" Type="http://schemas.openxmlformats.org/officeDocument/2006/relationships/slide" Target="slides/slide4.xml"/><Relationship Id="rId31" Type="http://schemas.openxmlformats.org/officeDocument/2006/relationships/slide" Target="slides/slide16.xml"/><Relationship Id="rId44"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Master" Target="slideMasters/slideMaster6.xml"/><Relationship Id="rId14" Type="http://schemas.openxmlformats.org/officeDocument/2006/relationships/slideMaster" Target="slideMasters/slideMaster11.xml"/><Relationship Id="rId22" Type="http://schemas.openxmlformats.org/officeDocument/2006/relationships/slide" Target="slides/slide7.xml"/><Relationship Id="rId27" Type="http://schemas.openxmlformats.org/officeDocument/2006/relationships/slide" Target="slides/slide12.xml"/><Relationship Id="rId30" Type="http://schemas.openxmlformats.org/officeDocument/2006/relationships/slide" Target="slides/slide15.xml"/><Relationship Id="rId35" Type="http://schemas.openxmlformats.org/officeDocument/2006/relationships/slide" Target="slides/slide20.xml"/><Relationship Id="rId43" Type="http://schemas.openxmlformats.org/officeDocument/2006/relationships/theme" Target="theme/theme1.xml"/><Relationship Id="rId8" Type="http://schemas.openxmlformats.org/officeDocument/2006/relationships/slideMaster" Target="slideMasters/slideMaster5.xml"/><Relationship Id="rId3" Type="http://schemas.openxmlformats.org/officeDocument/2006/relationships/customXml" Target="../customXml/item3.xml"/><Relationship Id="rId12" Type="http://schemas.openxmlformats.org/officeDocument/2006/relationships/slideMaster" Target="slideMasters/slideMaster9.xml"/><Relationship Id="rId17" Type="http://schemas.openxmlformats.org/officeDocument/2006/relationships/slide" Target="slides/slide2.xml"/><Relationship Id="rId25" Type="http://schemas.openxmlformats.org/officeDocument/2006/relationships/slide" Target="slides/slide10.xml"/><Relationship Id="rId33" Type="http://schemas.openxmlformats.org/officeDocument/2006/relationships/slide" Target="slides/slide18.xml"/><Relationship Id="rId38" Type="http://schemas.openxmlformats.org/officeDocument/2006/relationships/slide" Target="slides/slide2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1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3E62973-5E8C-6249-93BD-BAF7AE7072BD}" type="datetimeFigureOut">
              <a:rPr lang="en-US" smtClean="0"/>
              <a:t>1/27/2025</a:t>
            </a:fld>
            <a:endParaRPr lang="en-US"/>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5FFDD11-B3EC-214B-B984-1798BFAD033A}" type="slidenum">
              <a:rPr lang="en-US" smtClean="0"/>
              <a:t>‹#›</a:t>
            </a:fld>
            <a:endParaRPr lang="en-US"/>
          </a:p>
        </p:txBody>
      </p:sp>
    </p:spTree>
    <p:extLst>
      <p:ext uri="{BB962C8B-B14F-4D97-AF65-F5344CB8AC3E}">
        <p14:creationId xmlns:p14="http://schemas.microsoft.com/office/powerpoint/2010/main" val="194053732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Important to view the module descriptor</a:t>
            </a:r>
          </a:p>
        </p:txBody>
      </p:sp>
      <p:sp>
        <p:nvSpPr>
          <p:cNvPr id="4" name="Slide Number Placeholder 3"/>
          <p:cNvSpPr>
            <a:spLocks noGrp="1"/>
          </p:cNvSpPr>
          <p:nvPr>
            <p:ph type="sldNum" sz="quarter" idx="5"/>
          </p:nvPr>
        </p:nvSpPr>
        <p:spPr/>
        <p:txBody>
          <a:bodyPr/>
          <a:lstStyle/>
          <a:p>
            <a:fld id="{05FFDD11-B3EC-214B-B984-1798BFAD033A}" type="slidenum">
              <a:rPr lang="en-US" smtClean="0"/>
              <a:t>3</a:t>
            </a:fld>
            <a:endParaRPr lang="en-US"/>
          </a:p>
        </p:txBody>
      </p:sp>
    </p:spTree>
    <p:extLst>
      <p:ext uri="{BB962C8B-B14F-4D97-AF65-F5344CB8AC3E}">
        <p14:creationId xmlns:p14="http://schemas.microsoft.com/office/powerpoint/2010/main" val="84731919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4</a:t>
            </a:fld>
            <a:endParaRPr lang="en-US"/>
          </a:p>
        </p:txBody>
      </p:sp>
    </p:spTree>
    <p:extLst>
      <p:ext uri="{BB962C8B-B14F-4D97-AF65-F5344CB8AC3E}">
        <p14:creationId xmlns:p14="http://schemas.microsoft.com/office/powerpoint/2010/main" val="158138910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content should be reviewed by the student but the focus of these are on analysis.</a:t>
            </a:r>
          </a:p>
        </p:txBody>
      </p:sp>
      <p:sp>
        <p:nvSpPr>
          <p:cNvPr id="4" name="Slide Number Placeholder 3"/>
          <p:cNvSpPr>
            <a:spLocks noGrp="1"/>
          </p:cNvSpPr>
          <p:nvPr>
            <p:ph type="sldNum" sz="quarter" idx="5"/>
          </p:nvPr>
        </p:nvSpPr>
        <p:spPr/>
        <p:txBody>
          <a:bodyPr/>
          <a:lstStyle/>
          <a:p>
            <a:fld id="{05FFDD11-B3EC-214B-B984-1798BFAD033A}" type="slidenum">
              <a:rPr lang="en-US" smtClean="0"/>
              <a:t>5</a:t>
            </a:fld>
            <a:endParaRPr lang="en-US"/>
          </a:p>
        </p:txBody>
      </p:sp>
    </p:spTree>
    <p:extLst>
      <p:ext uri="{BB962C8B-B14F-4D97-AF65-F5344CB8AC3E}">
        <p14:creationId xmlns:p14="http://schemas.microsoft.com/office/powerpoint/2010/main" val="311000200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These are typical analysis techniques.</a:t>
            </a:r>
          </a:p>
          <a:p>
            <a:r>
              <a:rPr lang="en-GB" dirty="0"/>
              <a:t>SPSS will be available to you, and I will be able to explain how you get access to the software. We will also use MS Excel. There are plenty of other tools, but these are available to you from the Uni 365 account.</a:t>
            </a:r>
          </a:p>
          <a:p>
            <a:r>
              <a:rPr lang="en-GB" dirty="0"/>
              <a:t>SPSS has a wider range of functionality than Excel, and I will provide more on these in later sessions. SPSS is available to you free.</a:t>
            </a:r>
          </a:p>
          <a:p>
            <a:r>
              <a:rPr lang="en-GB" dirty="0"/>
              <a:t>There is an analysis add-in in Excel to use for analysis.</a:t>
            </a:r>
          </a:p>
        </p:txBody>
      </p:sp>
      <p:sp>
        <p:nvSpPr>
          <p:cNvPr id="4" name="Slide Number Placeholder 3"/>
          <p:cNvSpPr>
            <a:spLocks noGrp="1"/>
          </p:cNvSpPr>
          <p:nvPr>
            <p:ph type="sldNum" sz="quarter" idx="5"/>
          </p:nvPr>
        </p:nvSpPr>
        <p:spPr/>
        <p:txBody>
          <a:bodyPr/>
          <a:lstStyle/>
          <a:p>
            <a:fld id="{05FFDD11-B3EC-214B-B984-1798BFAD033A}" type="slidenum">
              <a:rPr lang="en-US" smtClean="0"/>
              <a:t>6</a:t>
            </a:fld>
            <a:endParaRPr lang="en-US"/>
          </a:p>
        </p:txBody>
      </p:sp>
    </p:spTree>
    <p:extLst>
      <p:ext uri="{BB962C8B-B14F-4D97-AF65-F5344CB8AC3E}">
        <p14:creationId xmlns:p14="http://schemas.microsoft.com/office/powerpoint/2010/main" val="96377164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7</a:t>
            </a:fld>
            <a:endParaRPr lang="en-US"/>
          </a:p>
        </p:txBody>
      </p:sp>
    </p:spTree>
    <p:extLst>
      <p:ext uri="{BB962C8B-B14F-4D97-AF65-F5344CB8AC3E}">
        <p14:creationId xmlns:p14="http://schemas.microsoft.com/office/powerpoint/2010/main" val="197693645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Think about quantitative research it is about determining variables to measure and quantity the outputs and make decisions and conclusions about the data, sometimes looking at patterns in the data, even trends in the data.</a:t>
            </a:r>
          </a:p>
          <a:p>
            <a:r>
              <a:rPr lang="en-GB" dirty="0"/>
              <a:t> </a:t>
            </a:r>
          </a:p>
        </p:txBody>
      </p:sp>
      <p:sp>
        <p:nvSpPr>
          <p:cNvPr id="4" name="Slide Number Placeholder 3"/>
          <p:cNvSpPr>
            <a:spLocks noGrp="1"/>
          </p:cNvSpPr>
          <p:nvPr>
            <p:ph type="sldNum" sz="quarter" idx="5"/>
          </p:nvPr>
        </p:nvSpPr>
        <p:spPr/>
        <p:txBody>
          <a:bodyPr/>
          <a:lstStyle/>
          <a:p>
            <a:fld id="{05FFDD11-B3EC-214B-B984-1798BFAD033A}" type="slidenum">
              <a:rPr lang="en-US" smtClean="0"/>
              <a:t>9</a:t>
            </a:fld>
            <a:endParaRPr lang="en-US"/>
          </a:p>
        </p:txBody>
      </p:sp>
    </p:spTree>
    <p:extLst>
      <p:ext uri="{BB962C8B-B14F-4D97-AF65-F5344CB8AC3E}">
        <p14:creationId xmlns:p14="http://schemas.microsoft.com/office/powerpoint/2010/main" val="283709873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10</a:t>
            </a:fld>
            <a:endParaRPr lang="en-US"/>
          </a:p>
        </p:txBody>
      </p:sp>
    </p:spTree>
    <p:extLst>
      <p:ext uri="{BB962C8B-B14F-4D97-AF65-F5344CB8AC3E}">
        <p14:creationId xmlns:p14="http://schemas.microsoft.com/office/powerpoint/2010/main" val="64409531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11</a:t>
            </a:fld>
            <a:endParaRPr lang="en-US"/>
          </a:p>
        </p:txBody>
      </p:sp>
    </p:spTree>
    <p:extLst>
      <p:ext uri="{BB962C8B-B14F-4D97-AF65-F5344CB8AC3E}">
        <p14:creationId xmlns:p14="http://schemas.microsoft.com/office/powerpoint/2010/main" val="60155983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12</a:t>
            </a:fld>
            <a:endParaRPr lang="en-US"/>
          </a:p>
        </p:txBody>
      </p:sp>
    </p:spTree>
    <p:extLst>
      <p:ext uri="{BB962C8B-B14F-4D97-AF65-F5344CB8AC3E}">
        <p14:creationId xmlns:p14="http://schemas.microsoft.com/office/powerpoint/2010/main" val="331602643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14</a:t>
            </a:fld>
            <a:endParaRPr lang="en-US"/>
          </a:p>
        </p:txBody>
      </p:sp>
    </p:spTree>
    <p:extLst>
      <p:ext uri="{BB962C8B-B14F-4D97-AF65-F5344CB8AC3E}">
        <p14:creationId xmlns:p14="http://schemas.microsoft.com/office/powerpoint/2010/main" val="384091411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15</a:t>
            </a:fld>
            <a:endParaRPr lang="en-US"/>
          </a:p>
        </p:txBody>
      </p:sp>
    </p:spTree>
    <p:extLst>
      <p:ext uri="{BB962C8B-B14F-4D97-AF65-F5344CB8AC3E}">
        <p14:creationId xmlns:p14="http://schemas.microsoft.com/office/powerpoint/2010/main" val="408194599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16</a:t>
            </a:fld>
            <a:endParaRPr lang="en-US"/>
          </a:p>
        </p:txBody>
      </p:sp>
    </p:spTree>
    <p:extLst>
      <p:ext uri="{BB962C8B-B14F-4D97-AF65-F5344CB8AC3E}">
        <p14:creationId xmlns:p14="http://schemas.microsoft.com/office/powerpoint/2010/main" val="270793783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17</a:t>
            </a:fld>
            <a:endParaRPr lang="en-US"/>
          </a:p>
        </p:txBody>
      </p:sp>
    </p:spTree>
    <p:extLst>
      <p:ext uri="{BB962C8B-B14F-4D97-AF65-F5344CB8AC3E}">
        <p14:creationId xmlns:p14="http://schemas.microsoft.com/office/powerpoint/2010/main" val="51952080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18</a:t>
            </a:fld>
            <a:endParaRPr lang="en-US"/>
          </a:p>
        </p:txBody>
      </p:sp>
    </p:spTree>
    <p:extLst>
      <p:ext uri="{BB962C8B-B14F-4D97-AF65-F5344CB8AC3E}">
        <p14:creationId xmlns:p14="http://schemas.microsoft.com/office/powerpoint/2010/main" val="185474326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20</a:t>
            </a:fld>
            <a:endParaRPr lang="en-US"/>
          </a:p>
        </p:txBody>
      </p:sp>
    </p:spTree>
    <p:extLst>
      <p:ext uri="{BB962C8B-B14F-4D97-AF65-F5344CB8AC3E}">
        <p14:creationId xmlns:p14="http://schemas.microsoft.com/office/powerpoint/2010/main" val="51265830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45.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12.xml"/></Relationships>
</file>

<file path=ppt/slideLayouts/_rels/slideLayout46.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12.xml"/></Relationships>
</file>

<file path=ppt/slideLayouts/_rels/slideLayout47.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Master" Target="../slideMasters/slideMaster12.xml"/></Relationships>
</file>

<file path=ppt/slideLayouts/_rels/slideLayout48.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Master" Target="../slideMasters/slideMaster12.xml"/></Relationships>
</file>

<file path=ppt/slideLayouts/_rels/slideLayout49.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Master" Target="../slideMasters/slideMaster12.xml"/></Relationships>
</file>

<file path=ppt/slideLayouts/_rels/slideLayout50.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12.xml"/></Relationships>
</file>

<file path=ppt/slideLayouts/_rels/slideLayout51.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12.xml"/></Relationships>
</file>

<file path=ppt/slideLayouts/_rels/slideLayout52.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12.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99235144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204864925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ACF261-C42B-413C-A948-A3DEA7B374FF}"/>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6C34648D-8A8B-4145-A483-E51619309381}"/>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170289156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9C98C58F-EF67-CB44-8825-0F046CAF7261}"/>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a:t>Click to edit Master title style</a:t>
            </a:r>
            <a:endParaRPr lang="en-US" dirty="0"/>
          </a:p>
        </p:txBody>
      </p:sp>
    </p:spTree>
    <p:extLst>
      <p:ext uri="{BB962C8B-B14F-4D97-AF65-F5344CB8AC3E}">
        <p14:creationId xmlns:p14="http://schemas.microsoft.com/office/powerpoint/2010/main" val="28666279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1441D8-4C14-400F-8457-05FA33F9987B}"/>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86A76CF1-1C2F-48BB-AC73-3201731EA268}"/>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294935970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384285" y="1516008"/>
            <a:ext cx="805814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344018406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4729163" y="1516008"/>
            <a:ext cx="3870325" cy="3608442"/>
          </a:xfrm>
          <a:prstGeom prst="rect">
            <a:avLst/>
          </a:prstGeom>
          <a:ln>
            <a:noFill/>
          </a:ln>
        </p:spPr>
        <p:txBody>
          <a:bodyPr/>
          <a:lstStyle>
            <a:lvl1pPr marL="0" indent="0">
              <a:buNone/>
              <a:defRPr sz="2500">
                <a:solidFill>
                  <a:schemeClr val="bg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GB" dirty="0"/>
              <a:t>Click to edit Master text styles</a:t>
            </a:r>
          </a:p>
        </p:txBody>
      </p:sp>
    </p:spTree>
    <p:extLst>
      <p:ext uri="{BB962C8B-B14F-4D97-AF65-F5344CB8AC3E}">
        <p14:creationId xmlns:p14="http://schemas.microsoft.com/office/powerpoint/2010/main" val="68575309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
        <p:nvSpPr>
          <p:cNvPr id="4" name="Text Placeholder 5">
            <a:extLst>
              <a:ext uri="{FF2B5EF4-FFF2-40B4-BE49-F238E27FC236}">
                <a16:creationId xmlns:a16="http://schemas.microsoft.com/office/drawing/2014/main" id="{D1C6F2FA-9D48-5647-B3AE-270F4C5B4527}"/>
              </a:ext>
            </a:extLst>
          </p:cNvPr>
          <p:cNvSpPr>
            <a:spLocks noGrp="1"/>
          </p:cNvSpPr>
          <p:nvPr>
            <p:ph type="body" sz="quarter" idx="10"/>
          </p:nvPr>
        </p:nvSpPr>
        <p:spPr>
          <a:xfrm>
            <a:off x="5021317" y="1516008"/>
            <a:ext cx="3578171" cy="3608442"/>
          </a:xfrm>
          <a:prstGeom prst="rect">
            <a:avLst/>
          </a:prstGeom>
          <a:ln>
            <a:noFill/>
          </a:ln>
        </p:spPr>
        <p:txBody>
          <a:bodyPr/>
          <a:lstStyle>
            <a:lvl1pPr marL="0" indent="0">
              <a:buNone/>
              <a:defRPr sz="2500">
                <a:solidFill>
                  <a:schemeClr val="tx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GB" dirty="0"/>
              <a:t>Click to edit Master text styles</a:t>
            </a:r>
          </a:p>
        </p:txBody>
      </p:sp>
    </p:spTree>
    <p:extLst>
      <p:ext uri="{BB962C8B-B14F-4D97-AF65-F5344CB8AC3E}">
        <p14:creationId xmlns:p14="http://schemas.microsoft.com/office/powerpoint/2010/main" val="412362842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5973B-0617-EF4E-B8BA-63C0CB6CF07F}"/>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29C96FA2-1610-8644-A46F-A1F0404166D4}"/>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4D1632FC-BFB2-3A43-8489-9556F79A1B5B}"/>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1/27/2025</a:t>
            </a:fld>
            <a:endParaRPr lang="en-US"/>
          </a:p>
        </p:txBody>
      </p:sp>
      <p:sp>
        <p:nvSpPr>
          <p:cNvPr id="5" name="Footer Placeholder 4">
            <a:extLst>
              <a:ext uri="{FF2B5EF4-FFF2-40B4-BE49-F238E27FC236}">
                <a16:creationId xmlns:a16="http://schemas.microsoft.com/office/drawing/2014/main" id="{54227885-DFCC-AC4E-9AA9-B19EAD3FAC8C}"/>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CA20796-B193-A04C-9EFF-19756A579A3C}"/>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97178655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628650" y="1825625"/>
            <a:ext cx="78867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1/27/2025</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98964618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FD5AEB-C1B5-334A-9377-51368A72C8E4}"/>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4A8C7F90-1245-5E4D-92C9-8F3C02CE7ECD}"/>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F5A92210-4E7D-D545-8210-0D9E5F2B0593}"/>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1/27/2025</a:t>
            </a:fld>
            <a:endParaRPr lang="en-US"/>
          </a:p>
        </p:txBody>
      </p:sp>
      <p:sp>
        <p:nvSpPr>
          <p:cNvPr id="5" name="Footer Placeholder 4">
            <a:extLst>
              <a:ext uri="{FF2B5EF4-FFF2-40B4-BE49-F238E27FC236}">
                <a16:creationId xmlns:a16="http://schemas.microsoft.com/office/drawing/2014/main" id="{69F7020C-CF8C-874F-8F7D-4F95EF5AEC49}"/>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F0AB886C-9302-1144-AD86-2FF68AFF58E9}"/>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50902798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0A6B11-C7D8-2749-9426-1E386E7DAC99}"/>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5C8387C-9E05-3D48-9519-17AE87F15B50}"/>
              </a:ext>
            </a:extLst>
          </p:cNvPr>
          <p:cNvSpPr>
            <a:spLocks noGrp="1"/>
          </p:cNvSpPr>
          <p:nvPr>
            <p:ph sz="half" idx="1"/>
          </p:nvPr>
        </p:nvSpPr>
        <p:spPr>
          <a:xfrm>
            <a:off x="62865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36120914-3064-B241-86C3-34F117DC3D17}"/>
              </a:ext>
            </a:extLst>
          </p:cNvPr>
          <p:cNvSpPr>
            <a:spLocks noGrp="1"/>
          </p:cNvSpPr>
          <p:nvPr>
            <p:ph sz="half" idx="2"/>
          </p:nvPr>
        </p:nvSpPr>
        <p:spPr>
          <a:xfrm>
            <a:off x="464820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5860EFB3-14AA-E74A-BE69-6864AFF5FA36}"/>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1/27/2025</a:t>
            </a:fld>
            <a:endParaRPr lang="en-US"/>
          </a:p>
        </p:txBody>
      </p:sp>
      <p:sp>
        <p:nvSpPr>
          <p:cNvPr id="6" name="Footer Placeholder 5">
            <a:extLst>
              <a:ext uri="{FF2B5EF4-FFF2-40B4-BE49-F238E27FC236}">
                <a16:creationId xmlns:a16="http://schemas.microsoft.com/office/drawing/2014/main" id="{D1E77BD3-2B44-7B48-9232-ADA469110B8C}"/>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F28D5B23-1B5C-CF46-B1C6-1F4B0248170F}"/>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88604973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8C20E9-D997-4A46-81FA-88A2A3F99E60}"/>
              </a:ext>
            </a:extLst>
          </p:cNvPr>
          <p:cNvSpPr>
            <a:spLocks noGrp="1"/>
          </p:cNvSpPr>
          <p:nvPr>
            <p:ph type="title"/>
          </p:nvPr>
        </p:nvSpPr>
        <p:spPr>
          <a:xfrm>
            <a:off x="630238" y="365125"/>
            <a:ext cx="7886700" cy="1325563"/>
          </a:xfrm>
          <a:prstGeom prst="rect">
            <a:avLst/>
          </a:prstGeo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F05FF20-EFC8-7342-A4EE-935B81419636}"/>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EDCD2759-7C27-8D4B-8D26-072A4D0A597C}"/>
              </a:ext>
            </a:extLst>
          </p:cNvPr>
          <p:cNvSpPr>
            <a:spLocks noGrp="1"/>
          </p:cNvSpPr>
          <p:nvPr>
            <p:ph sz="half" idx="2"/>
          </p:nvPr>
        </p:nvSpPr>
        <p:spPr>
          <a:xfrm>
            <a:off x="630238" y="2505075"/>
            <a:ext cx="3868737"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DBBAF52A-C1D2-4A4A-A681-6D63C1BD2F71}"/>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582DE55A-B71E-BA41-90D3-2976D4458E4D}"/>
              </a:ext>
            </a:extLst>
          </p:cNvPr>
          <p:cNvSpPr>
            <a:spLocks noGrp="1"/>
          </p:cNvSpPr>
          <p:nvPr>
            <p:ph sz="quarter" idx="4"/>
          </p:nvPr>
        </p:nvSpPr>
        <p:spPr>
          <a:xfrm>
            <a:off x="4629150" y="2505075"/>
            <a:ext cx="3887788"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F6DD9C76-21EA-6248-90F9-7A300362D57E}"/>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1/27/2025</a:t>
            </a:fld>
            <a:endParaRPr lang="en-US"/>
          </a:p>
        </p:txBody>
      </p:sp>
      <p:sp>
        <p:nvSpPr>
          <p:cNvPr id="8" name="Footer Placeholder 7">
            <a:extLst>
              <a:ext uri="{FF2B5EF4-FFF2-40B4-BE49-F238E27FC236}">
                <a16:creationId xmlns:a16="http://schemas.microsoft.com/office/drawing/2014/main" id="{EDA9195B-0651-574C-8781-D551D21A912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39E0110E-9732-A140-8ECA-B7817FB866F0}"/>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07913866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87FEDE-5922-0B45-B788-0D7D57AC3A44}"/>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01C1EC47-E33E-D54E-9EEA-C3A7B70D27DB}"/>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1/27/2025</a:t>
            </a:fld>
            <a:endParaRPr lang="en-US"/>
          </a:p>
        </p:txBody>
      </p:sp>
      <p:sp>
        <p:nvSpPr>
          <p:cNvPr id="4" name="Footer Placeholder 3">
            <a:extLst>
              <a:ext uri="{FF2B5EF4-FFF2-40B4-BE49-F238E27FC236}">
                <a16:creationId xmlns:a16="http://schemas.microsoft.com/office/drawing/2014/main" id="{C4948AD1-BF27-A948-88FF-2DA2B603FA2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070ED372-A8C4-3742-ABA0-D80BD442204D}"/>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65602143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E37BA7C-5C50-FC46-8459-FFD45D09F08A}"/>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1/27/2025</a:t>
            </a:fld>
            <a:endParaRPr lang="en-US"/>
          </a:p>
        </p:txBody>
      </p:sp>
      <p:sp>
        <p:nvSpPr>
          <p:cNvPr id="3" name="Footer Placeholder 2">
            <a:extLst>
              <a:ext uri="{FF2B5EF4-FFF2-40B4-BE49-F238E27FC236}">
                <a16:creationId xmlns:a16="http://schemas.microsoft.com/office/drawing/2014/main" id="{DACE0E85-3D60-2E45-B2A8-AF03F170557A}"/>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50319475-D5FB-9B49-987C-89F08A93FC3B}"/>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59349436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1D3232-B722-DC40-A650-A55D07AE3103}"/>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3DED0E3E-EF3F-F044-8662-647F8EA0A3D0}"/>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F7D01F15-9474-B049-9462-3E2BABACC531}"/>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A1A53BC6-051F-444F-AD9A-4C2A86698AD9}"/>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1/27/2025</a:t>
            </a:fld>
            <a:endParaRPr lang="en-US"/>
          </a:p>
        </p:txBody>
      </p:sp>
      <p:sp>
        <p:nvSpPr>
          <p:cNvPr id="6" name="Footer Placeholder 5">
            <a:extLst>
              <a:ext uri="{FF2B5EF4-FFF2-40B4-BE49-F238E27FC236}">
                <a16:creationId xmlns:a16="http://schemas.microsoft.com/office/drawing/2014/main" id="{AE365583-E373-B940-8238-DEB57E2FDBDA}"/>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0A3FE136-665B-7540-AD01-230AE2421E7F}"/>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97951784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4C6D91-043A-DC40-9990-1D2F1DD39EEE}"/>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553CB045-C2D7-4747-82DF-AAAF51D5DB00}"/>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A632F0D-BDC5-0846-BD6E-0E29AB4B2B49}"/>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EC9E92B8-6A96-F048-8214-476C2AB23F30}"/>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1/27/2025</a:t>
            </a:fld>
            <a:endParaRPr lang="en-US"/>
          </a:p>
        </p:txBody>
      </p:sp>
      <p:sp>
        <p:nvSpPr>
          <p:cNvPr id="6" name="Footer Placeholder 5">
            <a:extLst>
              <a:ext uri="{FF2B5EF4-FFF2-40B4-BE49-F238E27FC236}">
                <a16:creationId xmlns:a16="http://schemas.microsoft.com/office/drawing/2014/main" id="{2BA0D68D-0C4D-2842-B1FF-77B6B1F09EA7}"/>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48E086E4-267A-744B-8F48-069154009E8E}"/>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4153212562"/>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73AFD1-A60D-7749-B561-5B4522AD7A83}"/>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DDF7E477-22BF-1D4C-8447-04EB5093E928}"/>
              </a:ext>
            </a:extLst>
          </p:cNvPr>
          <p:cNvSpPr>
            <a:spLocks noGrp="1"/>
          </p:cNvSpPr>
          <p:nvPr>
            <p:ph type="body" orient="vert" idx="1"/>
          </p:nvPr>
        </p:nvSpPr>
        <p:spPr>
          <a:xfrm>
            <a:off x="628650" y="1825625"/>
            <a:ext cx="7886700" cy="43513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1867D9CA-A248-2C49-83E5-8B28A9D15E4E}"/>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1/27/2025</a:t>
            </a:fld>
            <a:endParaRPr lang="en-US"/>
          </a:p>
        </p:txBody>
      </p:sp>
      <p:sp>
        <p:nvSpPr>
          <p:cNvPr id="5" name="Footer Placeholder 4">
            <a:extLst>
              <a:ext uri="{FF2B5EF4-FFF2-40B4-BE49-F238E27FC236}">
                <a16:creationId xmlns:a16="http://schemas.microsoft.com/office/drawing/2014/main" id="{33FE155C-A8F2-834B-AE93-3A757E848C3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5F338A-A5BB-2740-8547-26EE98F6B0D4}"/>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91179962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FD3409A-915E-9648-BA65-2EA8FF736F18}"/>
              </a:ext>
            </a:extLst>
          </p:cNvPr>
          <p:cNvSpPr>
            <a:spLocks noGrp="1"/>
          </p:cNvSpPr>
          <p:nvPr>
            <p:ph type="title" orient="vert"/>
          </p:nvPr>
        </p:nvSpPr>
        <p:spPr>
          <a:xfrm>
            <a:off x="6543675" y="365125"/>
            <a:ext cx="1971675" cy="5811838"/>
          </a:xfrm>
          <a:prstGeom prst="rect">
            <a:avLst/>
          </a:prstGeo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0039DD88-072B-B947-979D-A153BB3B3D80}"/>
              </a:ext>
            </a:extLst>
          </p:cNvPr>
          <p:cNvSpPr>
            <a:spLocks noGrp="1"/>
          </p:cNvSpPr>
          <p:nvPr>
            <p:ph type="body" orient="vert" idx="1"/>
          </p:nvPr>
        </p:nvSpPr>
        <p:spPr>
          <a:xfrm>
            <a:off x="628650" y="365125"/>
            <a:ext cx="5762625" cy="58118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798F075-D74E-7847-9BF2-CC8442DCECE1}"/>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1/27/2025</a:t>
            </a:fld>
            <a:endParaRPr lang="en-US"/>
          </a:p>
        </p:txBody>
      </p:sp>
      <p:sp>
        <p:nvSpPr>
          <p:cNvPr id="5" name="Footer Placeholder 4">
            <a:extLst>
              <a:ext uri="{FF2B5EF4-FFF2-40B4-BE49-F238E27FC236}">
                <a16:creationId xmlns:a16="http://schemas.microsoft.com/office/drawing/2014/main" id="{7A0699C4-6F46-9C4C-BDEC-A74A8E75F2F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15D6642-D80E-FC44-8915-3EE693353B7A}"/>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244335152"/>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7" name="Title Placeholder 1">
            <a:extLst>
              <a:ext uri="{FF2B5EF4-FFF2-40B4-BE49-F238E27FC236}">
                <a16:creationId xmlns:a16="http://schemas.microsoft.com/office/drawing/2014/main" id="{B07AF117-4642-4B4F-9E27-4D6E2B7C5EF6}"/>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8" name="Text Placeholder 2">
            <a:extLst>
              <a:ext uri="{FF2B5EF4-FFF2-40B4-BE49-F238E27FC236}">
                <a16:creationId xmlns:a16="http://schemas.microsoft.com/office/drawing/2014/main" id="{27C814C8-3E80-F94B-8AAA-96F2F4684695}"/>
              </a:ext>
            </a:extLst>
          </p:cNvPr>
          <p:cNvSpPr>
            <a:spLocks noGrp="1"/>
          </p:cNvSpPr>
          <p:nvPr>
            <p:ph idx="1"/>
          </p:nvPr>
        </p:nvSpPr>
        <p:spPr>
          <a:xfrm>
            <a:off x="384285" y="2566604"/>
            <a:ext cx="8499584" cy="3185292"/>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91740406"/>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5AA01EA-088C-C946-BEA0-F7A16D611B3C}"/>
              </a:ext>
            </a:extLst>
          </p:cNvPr>
          <p:cNvSpPr>
            <a:spLocks noGrp="1"/>
          </p:cNvSpPr>
          <p:nvPr>
            <p:ph sz="half" idx="1"/>
          </p:nvPr>
        </p:nvSpPr>
        <p:spPr>
          <a:xfrm>
            <a:off x="384285" y="2632841"/>
            <a:ext cx="4480034" cy="3544122"/>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D21DB74E-393F-8341-8EDE-BCD3D1EC5002}"/>
              </a:ext>
            </a:extLst>
          </p:cNvPr>
          <p:cNvSpPr>
            <a:spLocks noGrp="1"/>
          </p:cNvSpPr>
          <p:nvPr>
            <p:ph sz="half" idx="2"/>
          </p:nvPr>
        </p:nvSpPr>
        <p:spPr>
          <a:xfrm>
            <a:off x="4403835" y="2632841"/>
            <a:ext cx="4480034" cy="3544122"/>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8" name="Title Placeholder 1">
            <a:extLst>
              <a:ext uri="{FF2B5EF4-FFF2-40B4-BE49-F238E27FC236}">
                <a16:creationId xmlns:a16="http://schemas.microsoft.com/office/drawing/2014/main" id="{B9C1506C-B0E9-4E4D-9F5A-01E9D6DE132E}"/>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GB"/>
              <a:t>Click to edit Master title style</a:t>
            </a:r>
            <a:endParaRPr lang="en-US"/>
          </a:p>
        </p:txBody>
      </p:sp>
    </p:spTree>
    <p:extLst>
      <p:ext uri="{BB962C8B-B14F-4D97-AF65-F5344CB8AC3E}">
        <p14:creationId xmlns:p14="http://schemas.microsoft.com/office/powerpoint/2010/main" val="2329407591"/>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624217515"/>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67CF91-8FB7-0B42-A329-E11BE478FD5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F534FCA1-D7E4-A64A-B793-6901C347CA51}"/>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CDCEEFF4-2699-2845-91D9-D5A07A078814}"/>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1/27/2025</a:t>
            </a:fld>
            <a:endParaRPr lang="en-US"/>
          </a:p>
        </p:txBody>
      </p:sp>
      <p:sp>
        <p:nvSpPr>
          <p:cNvPr id="5" name="Footer Placeholder 4">
            <a:extLst>
              <a:ext uri="{FF2B5EF4-FFF2-40B4-BE49-F238E27FC236}">
                <a16:creationId xmlns:a16="http://schemas.microsoft.com/office/drawing/2014/main" id="{C53D7AE9-B962-CC42-BA86-B1E5EDE333E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3C947482-2CC9-0E4C-870E-8D35795D50A1}"/>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941042865"/>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591516-56E3-FE49-AF8F-9F2EF75D8C77}"/>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F79EEC7E-522D-5245-80F4-6045A4C8C594}"/>
              </a:ext>
            </a:extLst>
          </p:cNvPr>
          <p:cNvSpPr>
            <a:spLocks noGrp="1"/>
          </p:cNvSpPr>
          <p:nvPr>
            <p:ph idx="1"/>
          </p:nvPr>
        </p:nvSpPr>
        <p:spPr>
          <a:xfrm>
            <a:off x="628650" y="1825625"/>
            <a:ext cx="78867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7853E28-50D1-DB40-925E-1865E073DFF8}"/>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1/27/2025</a:t>
            </a:fld>
            <a:endParaRPr lang="en-US"/>
          </a:p>
        </p:txBody>
      </p:sp>
      <p:sp>
        <p:nvSpPr>
          <p:cNvPr id="5" name="Footer Placeholder 4">
            <a:extLst>
              <a:ext uri="{FF2B5EF4-FFF2-40B4-BE49-F238E27FC236}">
                <a16:creationId xmlns:a16="http://schemas.microsoft.com/office/drawing/2014/main" id="{F90EE0FC-C5EA-7B43-A0D8-933FEEC1E19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689ED53-FDF6-FE4E-8218-A5DCCBEBF0E7}"/>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677773522"/>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D149A6-312A-DE4B-B032-3C87D4A1F23A}"/>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CA53AC8F-1D8F-4045-BA5F-AC0745D4C40D}"/>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FB47A2DA-0D49-1243-97F3-8C33ED427BA1}"/>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1/27/2025</a:t>
            </a:fld>
            <a:endParaRPr lang="en-US"/>
          </a:p>
        </p:txBody>
      </p:sp>
      <p:sp>
        <p:nvSpPr>
          <p:cNvPr id="5" name="Footer Placeholder 4">
            <a:extLst>
              <a:ext uri="{FF2B5EF4-FFF2-40B4-BE49-F238E27FC236}">
                <a16:creationId xmlns:a16="http://schemas.microsoft.com/office/drawing/2014/main" id="{333D2AB8-7709-F248-874B-15AF8A8F2F76}"/>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3051CA-2F1D-EF43-AB3E-970DE78ECA31}"/>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608033025"/>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FCC5C1-CEEC-A54F-8061-670B3716BCF7}"/>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8446779F-F147-C642-A601-EB30995A307B}"/>
              </a:ext>
            </a:extLst>
          </p:cNvPr>
          <p:cNvSpPr>
            <a:spLocks noGrp="1"/>
          </p:cNvSpPr>
          <p:nvPr>
            <p:ph sz="half" idx="1"/>
          </p:nvPr>
        </p:nvSpPr>
        <p:spPr>
          <a:xfrm>
            <a:off x="62865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B5339AF6-4ECF-C940-B2CD-54C3A848183F}"/>
              </a:ext>
            </a:extLst>
          </p:cNvPr>
          <p:cNvSpPr>
            <a:spLocks noGrp="1"/>
          </p:cNvSpPr>
          <p:nvPr>
            <p:ph sz="half" idx="2"/>
          </p:nvPr>
        </p:nvSpPr>
        <p:spPr>
          <a:xfrm>
            <a:off x="464820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BEC2FBBA-1744-7C44-BDC5-5E40FC4E7242}"/>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1/27/2025</a:t>
            </a:fld>
            <a:endParaRPr lang="en-US"/>
          </a:p>
        </p:txBody>
      </p:sp>
      <p:sp>
        <p:nvSpPr>
          <p:cNvPr id="6" name="Footer Placeholder 5">
            <a:extLst>
              <a:ext uri="{FF2B5EF4-FFF2-40B4-BE49-F238E27FC236}">
                <a16:creationId xmlns:a16="http://schemas.microsoft.com/office/drawing/2014/main" id="{E74CE875-541F-134E-8E16-39C7587211C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9E3B6349-EA0A-2142-8CEF-E85D325A4907}"/>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3794458227"/>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C4223D-B3AF-FC43-8E2C-CD1AAF8624D6}"/>
              </a:ext>
            </a:extLst>
          </p:cNvPr>
          <p:cNvSpPr>
            <a:spLocks noGrp="1"/>
          </p:cNvSpPr>
          <p:nvPr>
            <p:ph type="title"/>
          </p:nvPr>
        </p:nvSpPr>
        <p:spPr>
          <a:xfrm>
            <a:off x="630238" y="365125"/>
            <a:ext cx="7886700" cy="1325563"/>
          </a:xfrm>
          <a:prstGeom prst="rect">
            <a:avLst/>
          </a:prstGeo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FABF013F-2912-624D-8195-A67E13901835}"/>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C03456B4-6048-6640-9D7D-42EA2A6DDEC9}"/>
              </a:ext>
            </a:extLst>
          </p:cNvPr>
          <p:cNvSpPr>
            <a:spLocks noGrp="1"/>
          </p:cNvSpPr>
          <p:nvPr>
            <p:ph sz="half" idx="2"/>
          </p:nvPr>
        </p:nvSpPr>
        <p:spPr>
          <a:xfrm>
            <a:off x="630238" y="2505075"/>
            <a:ext cx="3868737"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F37129F5-4B35-4648-9238-99F17302CF51}"/>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B76AB2B2-2AF7-4E41-BF6E-38905C051B67}"/>
              </a:ext>
            </a:extLst>
          </p:cNvPr>
          <p:cNvSpPr>
            <a:spLocks noGrp="1"/>
          </p:cNvSpPr>
          <p:nvPr>
            <p:ph sz="quarter" idx="4"/>
          </p:nvPr>
        </p:nvSpPr>
        <p:spPr>
          <a:xfrm>
            <a:off x="4629150" y="2505075"/>
            <a:ext cx="3887788"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771B7545-C2A4-3C49-AFF2-44FB003DC615}"/>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1/27/2025</a:t>
            </a:fld>
            <a:endParaRPr lang="en-US"/>
          </a:p>
        </p:txBody>
      </p:sp>
      <p:sp>
        <p:nvSpPr>
          <p:cNvPr id="8" name="Footer Placeholder 7">
            <a:extLst>
              <a:ext uri="{FF2B5EF4-FFF2-40B4-BE49-F238E27FC236}">
                <a16:creationId xmlns:a16="http://schemas.microsoft.com/office/drawing/2014/main" id="{266D25BF-5E79-9048-9C82-AFCE84DEAF99}"/>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9991EC22-A66B-F44B-96E5-15E164D9B6C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4112017719"/>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6FC50D-4F82-6D41-B29B-7D5BFC9BC88F}"/>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1C24865E-E560-0B4E-9395-474CD6DBF7E8}"/>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1/27/2025</a:t>
            </a:fld>
            <a:endParaRPr lang="en-US"/>
          </a:p>
        </p:txBody>
      </p:sp>
      <p:sp>
        <p:nvSpPr>
          <p:cNvPr id="4" name="Footer Placeholder 3">
            <a:extLst>
              <a:ext uri="{FF2B5EF4-FFF2-40B4-BE49-F238E27FC236}">
                <a16:creationId xmlns:a16="http://schemas.microsoft.com/office/drawing/2014/main" id="{CDD83FAC-4B1F-7341-B306-E3666ACF0B1E}"/>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7EE7A9CF-F8E0-444E-872B-29AF2503BE4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931748908"/>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EE6DEFC-6AE7-8546-81B6-A8985717AB27}"/>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1/27/2025</a:t>
            </a:fld>
            <a:endParaRPr lang="en-US"/>
          </a:p>
        </p:txBody>
      </p:sp>
      <p:sp>
        <p:nvSpPr>
          <p:cNvPr id="3" name="Footer Placeholder 2">
            <a:extLst>
              <a:ext uri="{FF2B5EF4-FFF2-40B4-BE49-F238E27FC236}">
                <a16:creationId xmlns:a16="http://schemas.microsoft.com/office/drawing/2014/main" id="{D023E71D-C4D2-684F-A864-9E8A10CACB4F}"/>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3FE9DACB-F630-B743-96E9-3C02225BD9C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893947679"/>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B2CFC4-E0FF-CD48-BF1D-8282D552AB9A}"/>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3795B17B-9BE6-EB49-B5FB-C098D6C43A30}"/>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33FB7D76-9210-8F49-9A78-8747A6504ADF}"/>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E375A7EF-7E39-2F4E-9A2D-6C0F4CDC5A09}"/>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1/27/2025</a:t>
            </a:fld>
            <a:endParaRPr lang="en-US"/>
          </a:p>
        </p:txBody>
      </p:sp>
      <p:sp>
        <p:nvSpPr>
          <p:cNvPr id="6" name="Footer Placeholder 5">
            <a:extLst>
              <a:ext uri="{FF2B5EF4-FFF2-40B4-BE49-F238E27FC236}">
                <a16:creationId xmlns:a16="http://schemas.microsoft.com/office/drawing/2014/main" id="{C534F60D-F04A-8F46-8F4B-C293A3F22BFA}"/>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B0DBFFEF-7F5C-3E4A-AEBA-AE008AE7FBAE}"/>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583265413"/>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D254E5-EC60-7642-89FC-E0005F24DF7F}"/>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396ABA9B-C852-BD4C-8EBB-DCA38ABAFB73}"/>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1A052852-941B-934D-8B59-88371343E638}"/>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CE4B2328-0A43-4342-A653-438448402ABA}"/>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1/27/2025</a:t>
            </a:fld>
            <a:endParaRPr lang="en-US"/>
          </a:p>
        </p:txBody>
      </p:sp>
      <p:sp>
        <p:nvSpPr>
          <p:cNvPr id="6" name="Footer Placeholder 5">
            <a:extLst>
              <a:ext uri="{FF2B5EF4-FFF2-40B4-BE49-F238E27FC236}">
                <a16:creationId xmlns:a16="http://schemas.microsoft.com/office/drawing/2014/main" id="{0964BB61-D3D6-F54F-B677-477ED6253E55}"/>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61DC3A9F-519B-324E-8B37-F8E2A620868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672035952"/>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2CF624-42BE-7644-90FA-098E6BC22AEA}"/>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EE3350E3-FA89-4446-9F4F-2DDCB0D72468}"/>
              </a:ext>
            </a:extLst>
          </p:cNvPr>
          <p:cNvSpPr>
            <a:spLocks noGrp="1"/>
          </p:cNvSpPr>
          <p:nvPr>
            <p:ph type="body" orient="vert" idx="1"/>
          </p:nvPr>
        </p:nvSpPr>
        <p:spPr>
          <a:xfrm>
            <a:off x="628650" y="1825625"/>
            <a:ext cx="7886700" cy="43513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94560375-BEC7-464A-8FED-420C1DCCF567}"/>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1/27/2025</a:t>
            </a:fld>
            <a:endParaRPr lang="en-US"/>
          </a:p>
        </p:txBody>
      </p:sp>
      <p:sp>
        <p:nvSpPr>
          <p:cNvPr id="5" name="Footer Placeholder 4">
            <a:extLst>
              <a:ext uri="{FF2B5EF4-FFF2-40B4-BE49-F238E27FC236}">
                <a16:creationId xmlns:a16="http://schemas.microsoft.com/office/drawing/2014/main" id="{5749956A-D1B6-2141-8227-E96F8757319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21AFAD8-75E0-E74B-8E53-F8DAA76AF129}"/>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3552218518"/>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F022C87-B12F-C545-920B-2FEA49D862EE}"/>
              </a:ext>
            </a:extLst>
          </p:cNvPr>
          <p:cNvSpPr>
            <a:spLocks noGrp="1"/>
          </p:cNvSpPr>
          <p:nvPr>
            <p:ph type="title" orient="vert"/>
          </p:nvPr>
        </p:nvSpPr>
        <p:spPr>
          <a:xfrm>
            <a:off x="6543675" y="365125"/>
            <a:ext cx="1971675" cy="5811838"/>
          </a:xfrm>
          <a:prstGeom prst="rect">
            <a:avLst/>
          </a:prstGeo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9944DBAF-A21F-884B-8893-93D4AB4B5BD3}"/>
              </a:ext>
            </a:extLst>
          </p:cNvPr>
          <p:cNvSpPr>
            <a:spLocks noGrp="1"/>
          </p:cNvSpPr>
          <p:nvPr>
            <p:ph type="body" orient="vert" idx="1"/>
          </p:nvPr>
        </p:nvSpPr>
        <p:spPr>
          <a:xfrm>
            <a:off x="628650" y="365125"/>
            <a:ext cx="5762625" cy="58118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5BEBC95F-39B8-0C49-A006-DB8F65C05F80}"/>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1/27/2025</a:t>
            </a:fld>
            <a:endParaRPr lang="en-US"/>
          </a:p>
        </p:txBody>
      </p:sp>
      <p:sp>
        <p:nvSpPr>
          <p:cNvPr id="5" name="Footer Placeholder 4">
            <a:extLst>
              <a:ext uri="{FF2B5EF4-FFF2-40B4-BE49-F238E27FC236}">
                <a16:creationId xmlns:a16="http://schemas.microsoft.com/office/drawing/2014/main" id="{59480421-2463-624E-8B83-7E103ADC90A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D3D2072A-1BC5-4B41-9369-C7AF05D0BA9D}"/>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639903460"/>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2D55A6-6F6E-F74C-9EA0-0B5928337FC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818C1E26-42A5-B440-B9C8-CEDD2A852D4F}"/>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05BA9EB3-C20B-DF4F-A968-B10AB5D9013B}"/>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1/27/2025</a:t>
            </a:fld>
            <a:endParaRPr lang="en-US"/>
          </a:p>
        </p:txBody>
      </p:sp>
      <p:sp>
        <p:nvSpPr>
          <p:cNvPr id="5" name="Footer Placeholder 4">
            <a:extLst>
              <a:ext uri="{FF2B5EF4-FFF2-40B4-BE49-F238E27FC236}">
                <a16:creationId xmlns:a16="http://schemas.microsoft.com/office/drawing/2014/main" id="{A9CFCFFA-B6A2-F74A-8C54-0B36FE17BA6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BA04AC94-14D0-8B40-AC33-71C6CF732900}"/>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629640546"/>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667951-B918-894D-BB5C-B72A99F2C65F}"/>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9F0155AD-98F2-734A-B92B-9C6661F3C051}"/>
              </a:ext>
            </a:extLst>
          </p:cNvPr>
          <p:cNvSpPr>
            <a:spLocks noGrp="1"/>
          </p:cNvSpPr>
          <p:nvPr>
            <p:ph idx="1"/>
          </p:nvPr>
        </p:nvSpPr>
        <p:spPr>
          <a:xfrm>
            <a:off x="628650" y="1825625"/>
            <a:ext cx="78867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B5785D2-81B9-2F43-9E4D-DCD90694EEAF}"/>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1/27/2025</a:t>
            </a:fld>
            <a:endParaRPr lang="en-US"/>
          </a:p>
        </p:txBody>
      </p:sp>
      <p:sp>
        <p:nvSpPr>
          <p:cNvPr id="5" name="Footer Placeholder 4">
            <a:extLst>
              <a:ext uri="{FF2B5EF4-FFF2-40B4-BE49-F238E27FC236}">
                <a16:creationId xmlns:a16="http://schemas.microsoft.com/office/drawing/2014/main" id="{CF954D14-FC43-0C4F-858F-9CF6665D8C8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B4E1104-FF98-FB4B-B38F-9C077F967F72}"/>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995740351"/>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C4934C-B4C9-2A4C-B88F-D91E73D7B967}"/>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A6872BD2-5D0B-BE48-AE5D-B91BF84DDFE2}"/>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D3F626BB-7637-DB46-87CD-5A77DA490238}"/>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1/27/2025</a:t>
            </a:fld>
            <a:endParaRPr lang="en-US"/>
          </a:p>
        </p:txBody>
      </p:sp>
      <p:sp>
        <p:nvSpPr>
          <p:cNvPr id="5" name="Footer Placeholder 4">
            <a:extLst>
              <a:ext uri="{FF2B5EF4-FFF2-40B4-BE49-F238E27FC236}">
                <a16:creationId xmlns:a16="http://schemas.microsoft.com/office/drawing/2014/main" id="{673CCEE1-9588-4642-91F6-0AC184FDD7D9}"/>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EFB459B8-64BF-5141-A955-95F9AB23B60A}"/>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448258358"/>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8149ED-0700-344B-AF7A-1FAA1270293C}"/>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BE0A7911-5EFA-6B4D-B369-D7ED660597EF}"/>
              </a:ext>
            </a:extLst>
          </p:cNvPr>
          <p:cNvSpPr>
            <a:spLocks noGrp="1"/>
          </p:cNvSpPr>
          <p:nvPr>
            <p:ph sz="half" idx="1"/>
          </p:nvPr>
        </p:nvSpPr>
        <p:spPr>
          <a:xfrm>
            <a:off x="62865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2E518818-A7A5-334F-9BB5-DFA66F746D94}"/>
              </a:ext>
            </a:extLst>
          </p:cNvPr>
          <p:cNvSpPr>
            <a:spLocks noGrp="1"/>
          </p:cNvSpPr>
          <p:nvPr>
            <p:ph sz="half" idx="2"/>
          </p:nvPr>
        </p:nvSpPr>
        <p:spPr>
          <a:xfrm>
            <a:off x="464820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0BAB2CE8-7DFC-4B40-B4C2-64F6E9FBFAF6}"/>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1/27/2025</a:t>
            </a:fld>
            <a:endParaRPr lang="en-US"/>
          </a:p>
        </p:txBody>
      </p:sp>
      <p:sp>
        <p:nvSpPr>
          <p:cNvPr id="6" name="Footer Placeholder 5">
            <a:extLst>
              <a:ext uri="{FF2B5EF4-FFF2-40B4-BE49-F238E27FC236}">
                <a16:creationId xmlns:a16="http://schemas.microsoft.com/office/drawing/2014/main" id="{EECBC5FC-F8C6-7C4C-94CD-C312E0BE0C7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1E5FDDFD-CB88-F141-906B-DA0E35C36F8C}"/>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515892369"/>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8FC1F5-AB6D-1847-9672-250A387E47E1}"/>
              </a:ext>
            </a:extLst>
          </p:cNvPr>
          <p:cNvSpPr>
            <a:spLocks noGrp="1"/>
          </p:cNvSpPr>
          <p:nvPr>
            <p:ph type="title"/>
          </p:nvPr>
        </p:nvSpPr>
        <p:spPr>
          <a:xfrm>
            <a:off x="630238" y="365125"/>
            <a:ext cx="7886700" cy="1325563"/>
          </a:xfrm>
          <a:prstGeom prst="rect">
            <a:avLst/>
          </a:prstGeo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94DF9861-87E1-A249-8299-7C29BE7639C8}"/>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DE8CB95E-5618-844C-9757-B733223DB9B7}"/>
              </a:ext>
            </a:extLst>
          </p:cNvPr>
          <p:cNvSpPr>
            <a:spLocks noGrp="1"/>
          </p:cNvSpPr>
          <p:nvPr>
            <p:ph sz="half" idx="2"/>
          </p:nvPr>
        </p:nvSpPr>
        <p:spPr>
          <a:xfrm>
            <a:off x="630238" y="2505075"/>
            <a:ext cx="3868737"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3577E6FB-192F-AE40-AEC5-D27B01360C55}"/>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9275A479-214E-D54F-8170-2D3F57C98486}"/>
              </a:ext>
            </a:extLst>
          </p:cNvPr>
          <p:cNvSpPr>
            <a:spLocks noGrp="1"/>
          </p:cNvSpPr>
          <p:nvPr>
            <p:ph sz="quarter" idx="4"/>
          </p:nvPr>
        </p:nvSpPr>
        <p:spPr>
          <a:xfrm>
            <a:off x="4629150" y="2505075"/>
            <a:ext cx="3887788"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A631FE86-DB76-8547-829A-D16D296EA336}"/>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1/27/2025</a:t>
            </a:fld>
            <a:endParaRPr lang="en-US"/>
          </a:p>
        </p:txBody>
      </p:sp>
      <p:sp>
        <p:nvSpPr>
          <p:cNvPr id="8" name="Footer Placeholder 7">
            <a:extLst>
              <a:ext uri="{FF2B5EF4-FFF2-40B4-BE49-F238E27FC236}">
                <a16:creationId xmlns:a16="http://schemas.microsoft.com/office/drawing/2014/main" id="{9B17C808-3559-C84E-ADFE-CCB80B260D1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04519476-8DF1-314F-A373-B7B26111A96E}"/>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460362126"/>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A8C171-7289-D249-A793-DE9F5EB81D3D}"/>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5374DBDE-AF66-704B-98B2-37FDC1193E84}"/>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1/27/2025</a:t>
            </a:fld>
            <a:endParaRPr lang="en-US"/>
          </a:p>
        </p:txBody>
      </p:sp>
      <p:sp>
        <p:nvSpPr>
          <p:cNvPr id="4" name="Footer Placeholder 3">
            <a:extLst>
              <a:ext uri="{FF2B5EF4-FFF2-40B4-BE49-F238E27FC236}">
                <a16:creationId xmlns:a16="http://schemas.microsoft.com/office/drawing/2014/main" id="{27370EF4-5D33-D84F-AB32-3D385BC1E06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164884FD-90BC-1A43-9B75-28B27C166D11}"/>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147444371"/>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A1A62C1-3DEA-5546-9E5E-C32410A1B5DE}"/>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1/27/2025</a:t>
            </a:fld>
            <a:endParaRPr lang="en-US"/>
          </a:p>
        </p:txBody>
      </p:sp>
      <p:sp>
        <p:nvSpPr>
          <p:cNvPr id="3" name="Footer Placeholder 2">
            <a:extLst>
              <a:ext uri="{FF2B5EF4-FFF2-40B4-BE49-F238E27FC236}">
                <a16:creationId xmlns:a16="http://schemas.microsoft.com/office/drawing/2014/main" id="{4BF570D8-3B80-564F-929A-04BEC36B705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F758973F-C520-6D4D-A4B2-CF1EF89EF3AE}"/>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207117977"/>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D79CFF-BF8F-F744-B9EE-60193117DA0D}"/>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116C392F-8BA6-C843-BFA2-37A235A7CCB7}"/>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08608ED9-A011-4342-B842-18012F2EC249}"/>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C36CEA99-61DA-0A49-BCD4-AB1492700F13}"/>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1/27/2025</a:t>
            </a:fld>
            <a:endParaRPr lang="en-US"/>
          </a:p>
        </p:txBody>
      </p:sp>
      <p:sp>
        <p:nvSpPr>
          <p:cNvPr id="6" name="Footer Placeholder 5">
            <a:extLst>
              <a:ext uri="{FF2B5EF4-FFF2-40B4-BE49-F238E27FC236}">
                <a16:creationId xmlns:a16="http://schemas.microsoft.com/office/drawing/2014/main" id="{18D48789-EEBB-4C4E-8064-2E64AF75EF0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E2A39AF6-375A-F64D-85EE-A8E01815567A}"/>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645783211"/>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BC32E7-F382-9F46-9FA8-FE1B6E22E161}"/>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4B8F85F5-1E2C-EA48-A168-AA871577DBF3}"/>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4341BF9-8683-A247-94F0-3F8EAD5B707A}"/>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3BE2EBB5-B5D0-C645-B0DC-15CFC0D9C64B}"/>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1/27/2025</a:t>
            </a:fld>
            <a:endParaRPr lang="en-US"/>
          </a:p>
        </p:txBody>
      </p:sp>
      <p:sp>
        <p:nvSpPr>
          <p:cNvPr id="6" name="Footer Placeholder 5">
            <a:extLst>
              <a:ext uri="{FF2B5EF4-FFF2-40B4-BE49-F238E27FC236}">
                <a16:creationId xmlns:a16="http://schemas.microsoft.com/office/drawing/2014/main" id="{0D121C38-F234-5640-81F2-7023DE9ECC8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36E6311F-C9BC-A04C-90E6-58694A8DB540}"/>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842928238"/>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BE4A9D-2A4B-E242-AD73-2213273B5FB4}"/>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9EF8B4BA-D763-A749-B180-F12D47DD800A}"/>
              </a:ext>
            </a:extLst>
          </p:cNvPr>
          <p:cNvSpPr>
            <a:spLocks noGrp="1"/>
          </p:cNvSpPr>
          <p:nvPr>
            <p:ph type="body" orient="vert" idx="1"/>
          </p:nvPr>
        </p:nvSpPr>
        <p:spPr>
          <a:xfrm>
            <a:off x="628650" y="1825625"/>
            <a:ext cx="7886700" cy="43513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3B9FC624-76C3-9848-B506-CB4DF0131538}"/>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1/27/2025</a:t>
            </a:fld>
            <a:endParaRPr lang="en-US"/>
          </a:p>
        </p:txBody>
      </p:sp>
      <p:sp>
        <p:nvSpPr>
          <p:cNvPr id="5" name="Footer Placeholder 4">
            <a:extLst>
              <a:ext uri="{FF2B5EF4-FFF2-40B4-BE49-F238E27FC236}">
                <a16:creationId xmlns:a16="http://schemas.microsoft.com/office/drawing/2014/main" id="{761B07F3-6F8C-304D-B01C-87FA8B3D2D77}"/>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6749C26-FC13-B042-8323-29B4ED26C17D}"/>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163317495"/>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3331CA3-6867-2B41-A4AC-AE41453A33B7}"/>
              </a:ext>
            </a:extLst>
          </p:cNvPr>
          <p:cNvSpPr>
            <a:spLocks noGrp="1"/>
          </p:cNvSpPr>
          <p:nvPr>
            <p:ph type="title" orient="vert"/>
          </p:nvPr>
        </p:nvSpPr>
        <p:spPr>
          <a:xfrm>
            <a:off x="6543675" y="365125"/>
            <a:ext cx="1971675" cy="5811838"/>
          </a:xfrm>
          <a:prstGeom prst="rect">
            <a:avLst/>
          </a:prstGeo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5CC6E175-D0C1-6F4F-BBCE-07E66A026E8D}"/>
              </a:ext>
            </a:extLst>
          </p:cNvPr>
          <p:cNvSpPr>
            <a:spLocks noGrp="1"/>
          </p:cNvSpPr>
          <p:nvPr>
            <p:ph type="body" orient="vert" idx="1"/>
          </p:nvPr>
        </p:nvSpPr>
        <p:spPr>
          <a:xfrm>
            <a:off x="628650" y="365125"/>
            <a:ext cx="5762625" cy="58118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61061C9-1FDF-BB42-9982-77DF7AF43F9F}"/>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1/27/2025</a:t>
            </a:fld>
            <a:endParaRPr lang="en-US"/>
          </a:p>
        </p:txBody>
      </p:sp>
      <p:sp>
        <p:nvSpPr>
          <p:cNvPr id="5" name="Footer Placeholder 4">
            <a:extLst>
              <a:ext uri="{FF2B5EF4-FFF2-40B4-BE49-F238E27FC236}">
                <a16:creationId xmlns:a16="http://schemas.microsoft.com/office/drawing/2014/main" id="{779E19CD-FADD-E442-BE32-978030C6966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28F8E86-7E3C-5045-B990-0EB986A57FCC}"/>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343064109"/>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userDrawn="1">
  <p:cSld name="Logo white text 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11" name="Picture 10" descr="Text&#10;&#10;Description automatically generated with medium confidence">
            <a:extLst>
              <a:ext uri="{FF2B5EF4-FFF2-40B4-BE49-F238E27FC236}">
                <a16:creationId xmlns:a16="http://schemas.microsoft.com/office/drawing/2014/main" id="{466B934A-A475-114C-AA1B-5F9F12584F2C}"/>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3983888747"/>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preserve="1" userDrawn="1">
  <p:cSld name="Logo only white text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0736A280-2C91-F548-B032-A04AB39CF28E}"/>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2839593873"/>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preserve="1" userDrawn="1">
  <p:cSld name="Logo mono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79AAABAA-0F32-FD4D-BFBE-5CFAD828F7F3}"/>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3405252121"/>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preserve="1" userDrawn="1">
  <p:cSld name="Logo Mono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4" name="Picture 3" descr="A picture containing text&#10;&#10;Description automatically generated">
            <a:extLst>
              <a:ext uri="{FF2B5EF4-FFF2-40B4-BE49-F238E27FC236}">
                <a16:creationId xmlns:a16="http://schemas.microsoft.com/office/drawing/2014/main" id="{0F8DD660-4622-2A47-82B3-18A6984986A2}"/>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356628735"/>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preserve="1" userDrawn="1">
  <p:cSld name="Logo Mono White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4" name="Picture 3" descr="Text&#10;&#10;Description automatically generated with medium confidence">
            <a:extLst>
              <a:ext uri="{FF2B5EF4-FFF2-40B4-BE49-F238E27FC236}">
                <a16:creationId xmlns:a16="http://schemas.microsoft.com/office/drawing/2014/main" id="{6B516FE7-964A-1E4E-9AD2-64229A0C31A3}"/>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740882548"/>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preserve="1" userDrawn="1">
  <p:cSld name="Logo Mono White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3" name="Picture 2" descr="A picture containing graphical user interface&#10;&#10;Description automatically generated">
            <a:extLst>
              <a:ext uri="{FF2B5EF4-FFF2-40B4-BE49-F238E27FC236}">
                <a16:creationId xmlns:a16="http://schemas.microsoft.com/office/drawing/2014/main" id="{1B6401D3-A379-1A4C-84B3-73B1DEBDD1E8}"/>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358031164"/>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preserve="1" userDrawn="1">
  <p:cSld name="Logo Full Colour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4D3D6F76-26A7-0E46-9BE1-B7F072940204}"/>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864841059"/>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preserve="1" userDrawn="1">
  <p:cSld name="Logo Full colour_C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4" name="Picture 3" descr="A picture containing chart&#10;&#10;Description automatically generated">
            <a:extLst>
              <a:ext uri="{FF2B5EF4-FFF2-40B4-BE49-F238E27FC236}">
                <a16:creationId xmlns:a16="http://schemas.microsoft.com/office/drawing/2014/main" id="{2AEF8B83-F027-5B40-9BE5-0DC1AAF1C706}"/>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146472426"/>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3.xml"/><Relationship Id="rId1" Type="http://schemas.openxmlformats.org/officeDocument/2006/relationships/slideLayout" Target="../slideLayouts/slideLayout3.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4.xml"/><Relationship Id="rId1" Type="http://schemas.openxmlformats.org/officeDocument/2006/relationships/slideLayout" Target="../slideLayouts/slideLayout4.xml"/></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theme" Target="../theme/theme5.xml"/><Relationship Id="rId1" Type="http://schemas.openxmlformats.org/officeDocument/2006/relationships/slideLayout" Target="../slideLayouts/slideLayout5.xml"/></Relationships>
</file>

<file path=ppt/slideMasters/_rels/slideMaster6.xml.rels><?xml version="1.0" encoding="UTF-8" standalone="yes"?>
<Relationships xmlns="http://schemas.openxmlformats.org/package/2006/relationships"><Relationship Id="rId3" Type="http://schemas.openxmlformats.org/officeDocument/2006/relationships/theme" Target="../theme/theme6.xml"/><Relationship Id="rId2" Type="http://schemas.openxmlformats.org/officeDocument/2006/relationships/slideLayout" Target="../slideLayouts/slideLayout7.xml"/><Relationship Id="rId1" Type="http://schemas.openxmlformats.org/officeDocument/2006/relationships/slideLayout" Target="../slideLayouts/slideLayout6.xml"/><Relationship Id="rId4" Type="http://schemas.openxmlformats.org/officeDocument/2006/relationships/image" Target="../media/image6.png"/></Relationships>
</file>

<file path=ppt/slideMasters/_rels/slideMaster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theme" Target="../theme/theme7.xml"/><Relationship Id="rId1" Type="http://schemas.openxmlformats.org/officeDocument/2006/relationships/slideLayout" Target="../slideLayouts/slideLayout8.xml"/></Relationships>
</file>

<file path=ppt/slideMasters/_rels/slideMaster8.xml.rels><?xml version="1.0" encoding="UTF-8" standalone="yes"?>
<Relationships xmlns="http://schemas.openxmlformats.org/package/2006/relationships"><Relationship Id="rId8" Type="http://schemas.openxmlformats.org/officeDocument/2006/relationships/slideLayout" Target="../slideLayouts/slideLayout16.xml"/><Relationship Id="rId13" Type="http://schemas.openxmlformats.org/officeDocument/2006/relationships/image" Target="../media/image8.png"/><Relationship Id="rId3" Type="http://schemas.openxmlformats.org/officeDocument/2006/relationships/slideLayout" Target="../slideLayouts/slideLayout11.xml"/><Relationship Id="rId7" Type="http://schemas.openxmlformats.org/officeDocument/2006/relationships/slideLayout" Target="../slideLayouts/slideLayout15.xml"/><Relationship Id="rId12" Type="http://schemas.openxmlformats.org/officeDocument/2006/relationships/theme" Target="../theme/theme8.xml"/><Relationship Id="rId2" Type="http://schemas.openxmlformats.org/officeDocument/2006/relationships/slideLayout" Target="../slideLayouts/slideLayout10.xml"/><Relationship Id="rId1" Type="http://schemas.openxmlformats.org/officeDocument/2006/relationships/slideLayout" Target="../slideLayouts/slideLayout9.xml"/><Relationship Id="rId6" Type="http://schemas.openxmlformats.org/officeDocument/2006/relationships/slideLayout" Target="../slideLayouts/slideLayout14.xml"/><Relationship Id="rId11" Type="http://schemas.openxmlformats.org/officeDocument/2006/relationships/slideLayout" Target="../slideLayouts/slideLayout19.xml"/><Relationship Id="rId5" Type="http://schemas.openxmlformats.org/officeDocument/2006/relationships/slideLayout" Target="../slideLayouts/slideLayout13.xml"/><Relationship Id="rId10" Type="http://schemas.openxmlformats.org/officeDocument/2006/relationships/slideLayout" Target="../slideLayouts/slideLayout18.xml"/><Relationship Id="rId4" Type="http://schemas.openxmlformats.org/officeDocument/2006/relationships/slideLayout" Target="../slideLayouts/slideLayout12.xml"/><Relationship Id="rId9" Type="http://schemas.openxmlformats.org/officeDocument/2006/relationships/slideLayout" Target="../slideLayouts/slideLayout17.xml"/></Relationships>
</file>

<file path=ppt/slideMasters/_rels/slideMaster9.xml.rels><?xml version="1.0" encoding="UTF-8" standalone="yes"?>
<Relationships xmlns="http://schemas.openxmlformats.org/package/2006/relationships"><Relationship Id="rId3" Type="http://schemas.openxmlformats.org/officeDocument/2006/relationships/slideLayout" Target="../slideLayouts/slideLayout22.xml"/><Relationship Id="rId2" Type="http://schemas.openxmlformats.org/officeDocument/2006/relationships/slideLayout" Target="../slideLayouts/slideLayout21.xml"/><Relationship Id="rId1" Type="http://schemas.openxmlformats.org/officeDocument/2006/relationships/slideLayout" Target="../slideLayouts/slideLayout20.xml"/><Relationship Id="rId5" Type="http://schemas.openxmlformats.org/officeDocument/2006/relationships/image" Target="../media/image9.png"/><Relationship Id="rId4" Type="http://schemas.openxmlformats.org/officeDocument/2006/relationships/theme" Target="../theme/theme9.xml"/></Relationships>
</file>

<file path=ppt/slideMasters/_rels/slideMaster10.xml.rels><?xml version="1.0" encoding="UTF-8" standalone="yes"?>
<Relationships xmlns="http://schemas.openxmlformats.org/package/2006/relationships"><Relationship Id="rId8" Type="http://schemas.openxmlformats.org/officeDocument/2006/relationships/slideLayout" Target="../slideLayouts/slideLayout30.xml"/><Relationship Id="rId13" Type="http://schemas.openxmlformats.org/officeDocument/2006/relationships/image" Target="../media/image10.png"/><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theme" Target="../theme/theme10.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_rels/slideMaster11.xml.rels><?xml version="1.0" encoding="UTF-8" standalone="yes"?>
<Relationships xmlns="http://schemas.openxmlformats.org/package/2006/relationships"><Relationship Id="rId8" Type="http://schemas.openxmlformats.org/officeDocument/2006/relationships/slideLayout" Target="../slideLayouts/slideLayout41.xml"/><Relationship Id="rId13" Type="http://schemas.openxmlformats.org/officeDocument/2006/relationships/image" Target="../media/image11.png"/><Relationship Id="rId3" Type="http://schemas.openxmlformats.org/officeDocument/2006/relationships/slideLayout" Target="../slideLayouts/slideLayout36.xml"/><Relationship Id="rId7" Type="http://schemas.openxmlformats.org/officeDocument/2006/relationships/slideLayout" Target="../slideLayouts/slideLayout40.xml"/><Relationship Id="rId12" Type="http://schemas.openxmlformats.org/officeDocument/2006/relationships/theme" Target="../theme/theme11.xml"/><Relationship Id="rId2" Type="http://schemas.openxmlformats.org/officeDocument/2006/relationships/slideLayout" Target="../slideLayouts/slideLayout35.xml"/><Relationship Id="rId1" Type="http://schemas.openxmlformats.org/officeDocument/2006/relationships/slideLayout" Target="../slideLayouts/slideLayout34.xml"/><Relationship Id="rId6" Type="http://schemas.openxmlformats.org/officeDocument/2006/relationships/slideLayout" Target="../slideLayouts/slideLayout39.xml"/><Relationship Id="rId11" Type="http://schemas.openxmlformats.org/officeDocument/2006/relationships/slideLayout" Target="../slideLayouts/slideLayout44.xml"/><Relationship Id="rId5" Type="http://schemas.openxmlformats.org/officeDocument/2006/relationships/slideLayout" Target="../slideLayouts/slideLayout38.xml"/><Relationship Id="rId10" Type="http://schemas.openxmlformats.org/officeDocument/2006/relationships/slideLayout" Target="../slideLayouts/slideLayout43.xml"/><Relationship Id="rId4" Type="http://schemas.openxmlformats.org/officeDocument/2006/relationships/slideLayout" Target="../slideLayouts/slideLayout37.xml"/><Relationship Id="rId9" Type="http://schemas.openxmlformats.org/officeDocument/2006/relationships/slideLayout" Target="../slideLayouts/slideLayout42.xml"/></Relationships>
</file>

<file path=ppt/slideMasters/_rels/slideMaster12.xml.rels><?xml version="1.0" encoding="UTF-8" standalone="yes"?>
<Relationships xmlns="http://schemas.openxmlformats.org/package/2006/relationships"><Relationship Id="rId8" Type="http://schemas.openxmlformats.org/officeDocument/2006/relationships/slideLayout" Target="../slideLayouts/slideLayout52.xml"/><Relationship Id="rId3" Type="http://schemas.openxmlformats.org/officeDocument/2006/relationships/slideLayout" Target="../slideLayouts/slideLayout47.xml"/><Relationship Id="rId7" Type="http://schemas.openxmlformats.org/officeDocument/2006/relationships/slideLayout" Target="../slideLayouts/slideLayout51.xml"/><Relationship Id="rId2" Type="http://schemas.openxmlformats.org/officeDocument/2006/relationships/slideLayout" Target="../slideLayouts/slideLayout46.xml"/><Relationship Id="rId1" Type="http://schemas.openxmlformats.org/officeDocument/2006/relationships/slideLayout" Target="../slideLayouts/slideLayout45.xml"/><Relationship Id="rId6" Type="http://schemas.openxmlformats.org/officeDocument/2006/relationships/slideLayout" Target="../slideLayouts/slideLayout50.xml"/><Relationship Id="rId5" Type="http://schemas.openxmlformats.org/officeDocument/2006/relationships/slideLayout" Target="../slideLayouts/slideLayout49.xml"/><Relationship Id="rId4" Type="http://schemas.openxmlformats.org/officeDocument/2006/relationships/slideLayout" Target="../slideLayouts/slideLayout48.xml"/><Relationship Id="rId9" Type="http://schemas.openxmlformats.org/officeDocument/2006/relationships/theme" Target="../theme/theme1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3" name="Picture 2" descr="Logo&#10;&#10;Description automatically generated">
            <a:extLst>
              <a:ext uri="{FF2B5EF4-FFF2-40B4-BE49-F238E27FC236}">
                <a16:creationId xmlns:a16="http://schemas.microsoft.com/office/drawing/2014/main" id="{47E74D59-17D6-0A47-B35E-CD9AE2C71A27}"/>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4262974614"/>
      </p:ext>
    </p:extLst>
  </p:cSld>
  <p:clrMap bg1="lt1" tx1="dk1" bg2="lt2" tx2="dk2" accent1="accent1" accent2="accent2" accent3="accent3" accent4="accent4" accent5="accent5" accent6="accent6" hlink="hlink" folHlink="folHlink"/>
  <p:sldLayoutIdLst>
    <p:sldLayoutId id="214748366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A screenshot of a video game&#10;&#10;Description automatically generated with medium confidence">
            <a:extLst>
              <a:ext uri="{FF2B5EF4-FFF2-40B4-BE49-F238E27FC236}">
                <a16:creationId xmlns:a16="http://schemas.microsoft.com/office/drawing/2014/main" id="{E4DA8D54-DB29-E742-A827-441F54D170AF}"/>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3199328627"/>
      </p:ext>
    </p:extLst>
  </p:cSld>
  <p:clrMap bg1="lt1" tx1="dk1" bg2="lt2" tx2="dk2" accent1="accent1" accent2="accent2" accent3="accent3" accent4="accent4" accent5="accent5" accent6="accent6" hlink="hlink" folHlink="folHlink"/>
  <p:sldLayoutIdLst>
    <p:sldLayoutId id="2147483648"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A sign with a building in the background&#10;&#10;Description automatically generated with low confidence">
            <a:extLst>
              <a:ext uri="{FF2B5EF4-FFF2-40B4-BE49-F238E27FC236}">
                <a16:creationId xmlns:a16="http://schemas.microsoft.com/office/drawing/2014/main" id="{72979590-6AFB-2C46-941F-F886DF5D9556}"/>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439537101"/>
      </p:ext>
    </p:extLst>
  </p:cSld>
  <p:clrMap bg1="lt1" tx1="dk1" bg2="lt2" tx2="dk2" accent1="accent1" accent2="accent2" accent3="accent3" accent4="accent4" accent5="accent5" accent6="accent6" hlink="hlink" folHlink="folHlink"/>
  <p:sldLayoutIdLst>
    <p:sldLayoutId id="2147483752"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Graphical user interface&#10;&#10;Description automatically generated with low confidence">
            <a:extLst>
              <a:ext uri="{FF2B5EF4-FFF2-40B4-BE49-F238E27FC236}">
                <a16:creationId xmlns:a16="http://schemas.microsoft.com/office/drawing/2014/main" id="{E71E0FA0-8088-B64A-A496-EB19BB6A23EB}"/>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288790940"/>
      </p:ext>
    </p:extLst>
  </p:cSld>
  <p:clrMap bg1="lt1" tx1="dk1" bg2="lt2" tx2="dk2" accent1="accent1" accent2="accent2" accent3="accent3" accent4="accent4" accent5="accent5" accent6="accent6" hlink="hlink" folHlink="folHlink"/>
  <p:sldLayoutIdLst>
    <p:sldLayoutId id="214748366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Graphical user interface&#10;&#10;Description automatically generated">
            <a:extLst>
              <a:ext uri="{FF2B5EF4-FFF2-40B4-BE49-F238E27FC236}">
                <a16:creationId xmlns:a16="http://schemas.microsoft.com/office/drawing/2014/main" id="{0E6F5349-E20D-1A46-BB90-1DFB19EC1230}"/>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339742971"/>
      </p:ext>
    </p:extLst>
  </p:cSld>
  <p:clrMap bg1="lt1" tx1="dk1" bg2="lt2" tx2="dk2" accent1="accent1" accent2="accent2" accent3="accent3" accent4="accent4" accent5="accent5" accent6="accent6" hlink="hlink" folHlink="folHlink"/>
  <p:sldLayoutIdLst>
    <p:sldLayoutId id="214748375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A picture containing graphical user interface&#10;&#10;Description automatically generated">
            <a:extLst>
              <a:ext uri="{FF2B5EF4-FFF2-40B4-BE49-F238E27FC236}">
                <a16:creationId xmlns:a16="http://schemas.microsoft.com/office/drawing/2014/main" id="{044CDA8F-A232-9744-A6B0-7299AD895C04}"/>
              </a:ext>
            </a:extLst>
          </p:cNvPr>
          <p:cNvPicPr>
            <a:picLocks noChangeAspect="1"/>
          </p:cNvPicPr>
          <p:nvPr userDrawn="1"/>
        </p:nvPicPr>
        <p:blipFill>
          <a:blip r:embed="rId4"/>
          <a:stretch>
            <a:fillRect/>
          </a:stretch>
        </p:blipFill>
        <p:spPr>
          <a:xfrm>
            <a:off x="0" y="0"/>
            <a:ext cx="9144000" cy="6858000"/>
          </a:xfrm>
          <a:prstGeom prst="rect">
            <a:avLst/>
          </a:prstGeom>
        </p:spPr>
      </p:pic>
    </p:spTree>
    <p:extLst>
      <p:ext uri="{BB962C8B-B14F-4D97-AF65-F5344CB8AC3E}">
        <p14:creationId xmlns:p14="http://schemas.microsoft.com/office/powerpoint/2010/main" val="921761218"/>
      </p:ext>
    </p:extLst>
  </p:cSld>
  <p:clrMap bg1="lt1" tx1="dk1" bg2="lt2" tx2="dk2" accent1="accent1" accent2="accent2" accent3="accent3" accent4="accent4" accent5="accent5" accent6="accent6" hlink="hlink" folHlink="folHlink"/>
  <p:sldLayoutIdLst>
    <p:sldLayoutId id="2147483670" r:id="rId1"/>
    <p:sldLayoutId id="2147483671"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A picture containing chart&#10;&#10;Description automatically generated">
            <a:extLst>
              <a:ext uri="{FF2B5EF4-FFF2-40B4-BE49-F238E27FC236}">
                <a16:creationId xmlns:a16="http://schemas.microsoft.com/office/drawing/2014/main" id="{A6B45622-896C-754C-8AD5-B25E6AE767BB}"/>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919443053"/>
      </p:ext>
    </p:extLst>
  </p:cSld>
  <p:clrMap bg1="lt1" tx1="dk1" bg2="lt2" tx2="dk2" accent1="accent1" accent2="accent2" accent3="accent3" accent4="accent4" accent5="accent5" accent6="accent6" hlink="hlink" folHlink="folHlink"/>
  <p:sldLayoutIdLst>
    <p:sldLayoutId id="214748367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Graphical user interface, text&#10;&#10;Description automatically generated">
            <a:extLst>
              <a:ext uri="{FF2B5EF4-FFF2-40B4-BE49-F238E27FC236}">
                <a16:creationId xmlns:a16="http://schemas.microsoft.com/office/drawing/2014/main" id="{056FD3AA-5FD2-724E-9C7C-28EF2AD43E97}"/>
              </a:ext>
            </a:extLst>
          </p:cNvPr>
          <p:cNvPicPr>
            <a:picLocks noChangeAspect="1"/>
          </p:cNvPicPr>
          <p:nvPr userDrawn="1"/>
        </p:nvPicPr>
        <p:blipFill>
          <a:blip r:embed="rId13"/>
          <a:stretch>
            <a:fillRect/>
          </a:stretch>
        </p:blipFill>
        <p:spPr>
          <a:xfrm>
            <a:off x="0" y="0"/>
            <a:ext cx="9144000" cy="6858000"/>
          </a:xfrm>
          <a:prstGeom prst="rect">
            <a:avLst/>
          </a:prstGeom>
        </p:spPr>
      </p:pic>
    </p:spTree>
    <p:extLst>
      <p:ext uri="{BB962C8B-B14F-4D97-AF65-F5344CB8AC3E}">
        <p14:creationId xmlns:p14="http://schemas.microsoft.com/office/powerpoint/2010/main" val="1251622122"/>
      </p:ext>
    </p:extLst>
  </p:cSld>
  <p:clrMap bg1="lt1" tx1="dk1" bg2="lt2" tx2="dk2" accent1="accent1" accent2="accent2" accent3="accent3" accent4="accent4" accent5="accent5" accent6="accent6" hlink="hlink" folHlink="folHlink"/>
  <p:sldLayoutIdLst>
    <p:sldLayoutId id="2147483681" r:id="rId1"/>
    <p:sldLayoutId id="2147483682" r:id="rId2"/>
    <p:sldLayoutId id="2147483683" r:id="rId3"/>
    <p:sldLayoutId id="2147483684" r:id="rId4"/>
    <p:sldLayoutId id="2147483685" r:id="rId5"/>
    <p:sldLayoutId id="2147483686" r:id="rId6"/>
    <p:sldLayoutId id="2147483687" r:id="rId7"/>
    <p:sldLayoutId id="2147483688" r:id="rId8"/>
    <p:sldLayoutId id="2147483689" r:id="rId9"/>
    <p:sldLayoutId id="2147483690" r:id="rId10"/>
    <p:sldLayoutId id="214748369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Graphical user interface, text, application&#10;&#10;Description automatically generated">
            <a:extLst>
              <a:ext uri="{FF2B5EF4-FFF2-40B4-BE49-F238E27FC236}">
                <a16:creationId xmlns:a16="http://schemas.microsoft.com/office/drawing/2014/main" id="{90F35FBA-92DE-B240-AAFD-08893AE632DA}"/>
              </a:ext>
            </a:extLst>
          </p:cNvPr>
          <p:cNvPicPr>
            <a:picLocks noChangeAspect="1"/>
          </p:cNvPicPr>
          <p:nvPr userDrawn="1"/>
        </p:nvPicPr>
        <p:blipFill>
          <a:blip r:embed="rId5"/>
          <a:stretch>
            <a:fillRect/>
          </a:stretch>
        </p:blipFill>
        <p:spPr>
          <a:xfrm>
            <a:off x="0" y="0"/>
            <a:ext cx="9144000" cy="6858000"/>
          </a:xfrm>
          <a:prstGeom prst="rect">
            <a:avLst/>
          </a:prstGeom>
        </p:spPr>
      </p:pic>
    </p:spTree>
    <p:extLst>
      <p:ext uri="{BB962C8B-B14F-4D97-AF65-F5344CB8AC3E}">
        <p14:creationId xmlns:p14="http://schemas.microsoft.com/office/powerpoint/2010/main" val="265431678"/>
      </p:ext>
    </p:extLst>
  </p:cSld>
  <p:clrMap bg1="lt1" tx1="dk1" bg2="lt2" tx2="dk2" accent1="accent1" accent2="accent2" accent3="accent3" accent4="accent4" accent5="accent5" accent6="accent6" hlink="hlink" folHlink="folHlink"/>
  <p:sldLayoutIdLst>
    <p:sldLayoutId id="2147483725" r:id="rId1"/>
    <p:sldLayoutId id="2147483726" r:id="rId2"/>
    <p:sldLayoutId id="2147483727"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A picture containing funnel chart&#10;&#10;Description automatically generated">
            <a:extLst>
              <a:ext uri="{FF2B5EF4-FFF2-40B4-BE49-F238E27FC236}">
                <a16:creationId xmlns:a16="http://schemas.microsoft.com/office/drawing/2014/main" id="{DB432387-94D5-0B47-9616-4E9AFAD3D701}"/>
              </a:ext>
            </a:extLst>
          </p:cNvPr>
          <p:cNvPicPr>
            <a:picLocks noChangeAspect="1"/>
          </p:cNvPicPr>
          <p:nvPr userDrawn="1"/>
        </p:nvPicPr>
        <p:blipFill>
          <a:blip r:embed="rId13"/>
          <a:stretch>
            <a:fillRect/>
          </a:stretch>
        </p:blipFill>
        <p:spPr>
          <a:xfrm>
            <a:off x="0" y="0"/>
            <a:ext cx="9144000" cy="6858000"/>
          </a:xfrm>
          <a:prstGeom prst="rect">
            <a:avLst/>
          </a:prstGeom>
        </p:spPr>
      </p:pic>
    </p:spTree>
    <p:extLst>
      <p:ext uri="{BB962C8B-B14F-4D97-AF65-F5344CB8AC3E}">
        <p14:creationId xmlns:p14="http://schemas.microsoft.com/office/powerpoint/2010/main" val="224443458"/>
      </p:ext>
    </p:extLst>
  </p:cSld>
  <p:clrMap bg1="lt1" tx1="dk1" bg2="lt2" tx2="dk2" accent1="accent1" accent2="accent2" accent3="accent3" accent4="accent4" accent5="accent5" accent6="accent6" hlink="hlink" folHlink="folHlink"/>
  <p:sldLayoutIdLst>
    <p:sldLayoutId id="2147483713" r:id="rId1"/>
    <p:sldLayoutId id="2147483714" r:id="rId2"/>
    <p:sldLayoutId id="2147483715" r:id="rId3"/>
    <p:sldLayoutId id="2147483716" r:id="rId4"/>
    <p:sldLayoutId id="2147483717" r:id="rId5"/>
    <p:sldLayoutId id="2147483718" r:id="rId6"/>
    <p:sldLayoutId id="2147483719" r:id="rId7"/>
    <p:sldLayoutId id="2147483720" r:id="rId8"/>
    <p:sldLayoutId id="2147483721" r:id="rId9"/>
    <p:sldLayoutId id="2147483722" r:id="rId10"/>
    <p:sldLayoutId id="214748372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A picture containing text&#10;&#10;Description automatically generated">
            <a:extLst>
              <a:ext uri="{FF2B5EF4-FFF2-40B4-BE49-F238E27FC236}">
                <a16:creationId xmlns:a16="http://schemas.microsoft.com/office/drawing/2014/main" id="{A592A4BE-E03B-3D4B-983F-C34BFF0861B6}"/>
              </a:ext>
            </a:extLst>
          </p:cNvPr>
          <p:cNvPicPr>
            <a:picLocks noChangeAspect="1"/>
          </p:cNvPicPr>
          <p:nvPr userDrawn="1"/>
        </p:nvPicPr>
        <p:blipFill>
          <a:blip r:embed="rId13"/>
          <a:stretch>
            <a:fillRect/>
          </a:stretch>
        </p:blipFill>
        <p:spPr>
          <a:xfrm>
            <a:off x="0" y="0"/>
            <a:ext cx="9144000" cy="6858000"/>
          </a:xfrm>
          <a:prstGeom prst="rect">
            <a:avLst/>
          </a:prstGeom>
        </p:spPr>
      </p:pic>
    </p:spTree>
    <p:extLst>
      <p:ext uri="{BB962C8B-B14F-4D97-AF65-F5344CB8AC3E}">
        <p14:creationId xmlns:p14="http://schemas.microsoft.com/office/powerpoint/2010/main" val="1898461747"/>
      </p:ext>
    </p:extLst>
  </p:cSld>
  <p:clrMap bg1="lt1" tx1="dk1" bg2="lt2" tx2="dk2" accent1="accent1" accent2="accent2" accent3="accent3" accent4="accent4" accent5="accent5" accent6="accent6" hlink="hlink" folHlink="folHlink"/>
  <p:sldLayoutIdLst>
    <p:sldLayoutId id="2147483729" r:id="rId1"/>
    <p:sldLayoutId id="2147483730" r:id="rId2"/>
    <p:sldLayoutId id="2147483731" r:id="rId3"/>
    <p:sldLayoutId id="2147483732" r:id="rId4"/>
    <p:sldLayoutId id="2147483733" r:id="rId5"/>
    <p:sldLayoutId id="2147483734" r:id="rId6"/>
    <p:sldLayoutId id="2147483735" r:id="rId7"/>
    <p:sldLayoutId id="2147483736" r:id="rId8"/>
    <p:sldLayoutId id="2147483737" r:id="rId9"/>
    <p:sldLayoutId id="2147483738" r:id="rId10"/>
    <p:sldLayoutId id="214748373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299703660"/>
      </p:ext>
    </p:extLst>
  </p:cSld>
  <p:clrMap bg1="lt1" tx1="dk1" bg2="lt2" tx2="dk2" accent1="accent1" accent2="accent2" accent3="accent3" accent4="accent4" accent5="accent5" accent6="accent6" hlink="hlink" folHlink="folHlink"/>
  <p:sldLayoutIdLst>
    <p:sldLayoutId id="2147483741" r:id="rId1"/>
    <p:sldLayoutId id="2147483742" r:id="rId2"/>
    <p:sldLayoutId id="2147483746" r:id="rId3"/>
    <p:sldLayoutId id="2147483747" r:id="rId4"/>
    <p:sldLayoutId id="2147483750" r:id="rId5"/>
    <p:sldLayoutId id="2147483751" r:id="rId6"/>
    <p:sldLayoutId id="2147483748" r:id="rId7"/>
    <p:sldLayoutId id="2147483749"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0.jpg"/><Relationship Id="rId1" Type="http://schemas.openxmlformats.org/officeDocument/2006/relationships/slideLayout" Target="../slideLayouts/slideLayout18.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8.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8.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8.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8.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8.xml"/></Relationships>
</file>

<file path=ppt/slides/_rels/slide8.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18.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8.xml"/></Relationships>
</file>

<file path=ppt/slides/_rels/slide10.xml.rels><?xml version="1.0" encoding="UTF-8" standalone="yes"?>
<Relationships xmlns="http://schemas.openxmlformats.org/package/2006/relationships"><Relationship Id="rId3" Type="http://schemas.openxmlformats.org/officeDocument/2006/relationships/image" Target="../media/image22.jpg"/><Relationship Id="rId2" Type="http://schemas.openxmlformats.org/officeDocument/2006/relationships/notesSlide" Target="../notesSlides/notesSlide7.xml"/><Relationship Id="rId1" Type="http://schemas.openxmlformats.org/officeDocument/2006/relationships/slideLayout" Target="../slideLayouts/slideLayout18.xml"/><Relationship Id="rId4" Type="http://schemas.openxmlformats.org/officeDocument/2006/relationships/image" Target="../media/image23.jpg"/></Relationships>
</file>

<file path=ppt/slides/_rels/slide11.xml.rels><?xml version="1.0" encoding="UTF-8" standalone="yes"?>
<Relationships xmlns="http://schemas.openxmlformats.org/package/2006/relationships"><Relationship Id="rId3" Type="http://schemas.openxmlformats.org/officeDocument/2006/relationships/image" Target="../media/image24.jpg"/><Relationship Id="rId2" Type="http://schemas.openxmlformats.org/officeDocument/2006/relationships/notesSlide" Target="../notesSlides/notesSlide8.xml"/><Relationship Id="rId1" Type="http://schemas.openxmlformats.org/officeDocument/2006/relationships/slideLayout" Target="../slideLayouts/slideLayout18.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8.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8.xml"/></Relationships>
</file>

<file path=ppt/slides/_rels/slide15.xml.rels><?xml version="1.0" encoding="UTF-8" standalone="yes"?>
<Relationships xmlns="http://schemas.openxmlformats.org/package/2006/relationships"><Relationship Id="rId3" Type="http://schemas.openxmlformats.org/officeDocument/2006/relationships/image" Target="../media/image24.jpg"/><Relationship Id="rId2" Type="http://schemas.openxmlformats.org/officeDocument/2006/relationships/notesSlide" Target="../notesSlides/notesSlide11.xml"/><Relationship Id="rId1" Type="http://schemas.openxmlformats.org/officeDocument/2006/relationships/slideLayout" Target="../slideLayouts/slideLayout18.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8.xml"/></Relationships>
</file>

<file path=ppt/slides/_rels/slide17.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13.xml"/><Relationship Id="rId1" Type="http://schemas.openxmlformats.org/officeDocument/2006/relationships/slideLayout" Target="../slideLayouts/slideLayout18.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8.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4.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E96439CB-5D70-4626-8FC4-9FBBA268654F}"/>
              </a:ext>
            </a:extLst>
          </p:cNvPr>
          <p:cNvSpPr txBox="1"/>
          <p:nvPr/>
        </p:nvSpPr>
        <p:spPr>
          <a:xfrm>
            <a:off x="517712" y="5547350"/>
            <a:ext cx="8108576" cy="646331"/>
          </a:xfrm>
          <a:prstGeom prst="rect">
            <a:avLst/>
          </a:prstGeom>
          <a:noFill/>
        </p:spPr>
        <p:txBody>
          <a:bodyPr wrap="square" rtlCol="0">
            <a:spAutoFit/>
          </a:bodyPr>
          <a:lstStyle/>
          <a:p>
            <a:pPr algn="ctr"/>
            <a:r>
              <a:rPr lang="en-GB" sz="3600" b="1" dirty="0">
                <a:solidFill>
                  <a:schemeClr val="bg1">
                    <a:lumMod val="95000"/>
                  </a:schemeClr>
                </a:solidFill>
              </a:rPr>
              <a:t>Tutorial 1		28</a:t>
            </a:r>
            <a:r>
              <a:rPr lang="en-GB" sz="3600" b="1" baseline="30000" dirty="0">
                <a:solidFill>
                  <a:schemeClr val="bg1">
                    <a:lumMod val="95000"/>
                  </a:schemeClr>
                </a:solidFill>
              </a:rPr>
              <a:t>th</a:t>
            </a:r>
            <a:r>
              <a:rPr lang="en-GB" sz="3600" b="1" dirty="0">
                <a:solidFill>
                  <a:schemeClr val="bg1">
                    <a:lumMod val="95000"/>
                  </a:schemeClr>
                </a:solidFill>
              </a:rPr>
              <a:t> January 2025</a:t>
            </a:r>
          </a:p>
        </p:txBody>
      </p:sp>
    </p:spTree>
    <p:extLst>
      <p:ext uri="{BB962C8B-B14F-4D97-AF65-F5344CB8AC3E}">
        <p14:creationId xmlns:p14="http://schemas.microsoft.com/office/powerpoint/2010/main" val="236125784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Vertical Text Placeholder 2">
            <a:extLst>
              <a:ext uri="{FF2B5EF4-FFF2-40B4-BE49-F238E27FC236}">
                <a16:creationId xmlns:a16="http://schemas.microsoft.com/office/drawing/2014/main" id="{1FD716F4-35C2-4035-8B46-A1FE98064051}"/>
              </a:ext>
            </a:extLst>
          </p:cNvPr>
          <p:cNvSpPr>
            <a:spLocks noGrp="1"/>
          </p:cNvSpPr>
          <p:nvPr>
            <p:ph type="body" orient="vert" idx="1"/>
          </p:nvPr>
        </p:nvSpPr>
        <p:spPr/>
        <p:txBody>
          <a:bodyPr/>
          <a:lstStyle/>
          <a:p>
            <a:endParaRPr lang="en-GB"/>
          </a:p>
        </p:txBody>
      </p:sp>
      <p:sp>
        <p:nvSpPr>
          <p:cNvPr id="4" name="Title 3">
            <a:extLst>
              <a:ext uri="{FF2B5EF4-FFF2-40B4-BE49-F238E27FC236}">
                <a16:creationId xmlns:a16="http://schemas.microsoft.com/office/drawing/2014/main" id="{2891C2BD-8EDE-4053-99E9-4652959E9B30}"/>
              </a:ext>
            </a:extLst>
          </p:cNvPr>
          <p:cNvSpPr>
            <a:spLocks noGrp="1"/>
          </p:cNvSpPr>
          <p:nvPr>
            <p:ph type="title"/>
          </p:nvPr>
        </p:nvSpPr>
        <p:spPr>
          <a:prstGeom prst="rect">
            <a:avLst/>
          </a:prstGeom>
          <a:ln>
            <a:noFill/>
          </a:ln>
        </p:spPr>
        <p:txBody>
          <a:bodyPr vert="horz" lIns="0" tIns="0" rIns="0" bIns="0" rtlCol="0">
            <a:noAutofit/>
          </a:bodyPr>
          <a:lstStyle/>
          <a:p>
            <a:pPr>
              <a:lnSpc>
                <a:spcPct val="107000"/>
              </a:lnSpc>
              <a:spcAft>
                <a:spcPts val="800"/>
              </a:spcAft>
            </a:pPr>
            <a:r>
              <a:rPr lang="en-GB" sz="4000" dirty="0">
                <a:solidFill>
                  <a:srgbClr val="000000"/>
                </a:solidFill>
                <a:effectLst/>
                <a:latin typeface="Segoe UI" panose="020B0502040204020203" pitchFamily="34" charset="0"/>
                <a:ea typeface="Segoe UI" panose="020B0502040204020203" pitchFamily="34" charset="0"/>
              </a:rPr>
              <a:t>Module BMFP7102</a:t>
            </a:r>
            <a:endParaRPr lang="en-GB" sz="1100" dirty="0">
              <a:solidFill>
                <a:srgbClr val="000000"/>
              </a:solidFill>
              <a:effectLst/>
              <a:latin typeface="Calibri" panose="020F0502020204030204" pitchFamily="34" charset="0"/>
              <a:ea typeface="Calibri" panose="020F0502020204030204" pitchFamily="34" charset="0"/>
            </a:endParaRPr>
          </a:p>
        </p:txBody>
      </p:sp>
      <p:pic>
        <p:nvPicPr>
          <p:cNvPr id="5" name="Picture 4">
            <a:extLst>
              <a:ext uri="{FF2B5EF4-FFF2-40B4-BE49-F238E27FC236}">
                <a16:creationId xmlns:a16="http://schemas.microsoft.com/office/drawing/2014/main" id="{43276E9D-74E2-4335-B70D-7F9E87076B3B}"/>
              </a:ext>
            </a:extLst>
          </p:cNvPr>
          <p:cNvPicPr/>
          <p:nvPr/>
        </p:nvPicPr>
        <p:blipFill>
          <a:blip r:embed="rId2"/>
          <a:stretch>
            <a:fillRect/>
          </a:stretch>
        </p:blipFill>
        <p:spPr>
          <a:xfrm>
            <a:off x="0" y="0"/>
            <a:ext cx="9144000" cy="6858000"/>
          </a:xfrm>
          <a:prstGeom prst="rect">
            <a:avLst/>
          </a:prstGeom>
        </p:spPr>
      </p:pic>
      <p:sp>
        <p:nvSpPr>
          <p:cNvPr id="7" name="TextBox 6">
            <a:extLst>
              <a:ext uri="{FF2B5EF4-FFF2-40B4-BE49-F238E27FC236}">
                <a16:creationId xmlns:a16="http://schemas.microsoft.com/office/drawing/2014/main" id="{0A604DBA-F067-40EA-9F1E-3696F5C2F45C}"/>
              </a:ext>
            </a:extLst>
          </p:cNvPr>
          <p:cNvSpPr txBox="1"/>
          <p:nvPr/>
        </p:nvSpPr>
        <p:spPr>
          <a:xfrm>
            <a:off x="1640542" y="1324186"/>
            <a:ext cx="7503458" cy="3436646"/>
          </a:xfrm>
          <a:prstGeom prst="rect">
            <a:avLst/>
          </a:prstGeom>
          <a:noFill/>
        </p:spPr>
        <p:txBody>
          <a:bodyPr wrap="square">
            <a:spAutoFit/>
          </a:bodyPr>
          <a:lstStyle/>
          <a:p>
            <a:pPr algn="ctr">
              <a:lnSpc>
                <a:spcPct val="107000"/>
              </a:lnSpc>
              <a:spcAft>
                <a:spcPts val="800"/>
              </a:spcAft>
            </a:pPr>
            <a:r>
              <a:rPr lang="en-GB" sz="3600" b="1" dirty="0">
                <a:solidFill>
                  <a:srgbClr val="FFFFFF"/>
                </a:solidFill>
                <a:effectLst/>
                <a:latin typeface="Segoe UI" panose="020B0502040204020203" pitchFamily="34" charset="0"/>
                <a:ea typeface="Segoe UI" panose="020B0502040204020203" pitchFamily="34" charset="0"/>
              </a:rPr>
              <a:t>BMDP7009 </a:t>
            </a:r>
          </a:p>
          <a:p>
            <a:pPr algn="ctr">
              <a:lnSpc>
                <a:spcPct val="107000"/>
              </a:lnSpc>
              <a:spcAft>
                <a:spcPts val="800"/>
              </a:spcAft>
            </a:pPr>
            <a:r>
              <a:rPr lang="en-GB" sz="3600" b="1" dirty="0">
                <a:solidFill>
                  <a:srgbClr val="FFFFFF"/>
                </a:solidFill>
                <a:effectLst/>
                <a:latin typeface="Segoe UI" panose="020B0502040204020203" pitchFamily="34" charset="0"/>
                <a:ea typeface="Segoe UI" panose="020B0502040204020203" pitchFamily="34" charset="0"/>
              </a:rPr>
              <a:t>Quantitative Research Methods</a:t>
            </a:r>
          </a:p>
          <a:p>
            <a:pPr algn="ctr">
              <a:lnSpc>
                <a:spcPct val="107000"/>
              </a:lnSpc>
              <a:spcAft>
                <a:spcPts val="800"/>
              </a:spcAft>
            </a:pPr>
            <a:r>
              <a:rPr lang="en-GB" sz="3600" b="1" dirty="0">
                <a:solidFill>
                  <a:srgbClr val="FFFFFF"/>
                </a:solidFill>
                <a:latin typeface="Segoe UI" panose="020B0502040204020203" pitchFamily="34" charset="0"/>
                <a:ea typeface="Calibri" panose="020F0502020204030204" pitchFamily="34" charset="0"/>
              </a:rPr>
              <a:t>Dr Roisin Mullins</a:t>
            </a:r>
          </a:p>
          <a:p>
            <a:pPr algn="ctr">
              <a:lnSpc>
                <a:spcPct val="107000"/>
              </a:lnSpc>
              <a:spcAft>
                <a:spcPts val="800"/>
              </a:spcAft>
            </a:pPr>
            <a:endParaRPr lang="en-GB" sz="3600" b="1" dirty="0">
              <a:solidFill>
                <a:srgbClr val="FFFFFF"/>
              </a:solidFill>
              <a:latin typeface="Segoe UI" panose="020B0502040204020203" pitchFamily="34" charset="0"/>
              <a:ea typeface="Calibri" panose="020F0502020204030204" pitchFamily="34" charset="0"/>
            </a:endParaRPr>
          </a:p>
          <a:p>
            <a:pPr algn="ctr">
              <a:lnSpc>
                <a:spcPct val="107000"/>
              </a:lnSpc>
              <a:spcAft>
                <a:spcPts val="800"/>
              </a:spcAft>
            </a:pPr>
            <a:r>
              <a:rPr lang="en-GB" sz="3600" b="1" dirty="0">
                <a:solidFill>
                  <a:srgbClr val="FFFFFF"/>
                </a:solidFill>
                <a:latin typeface="Segoe UI" panose="020B0502040204020203" pitchFamily="34" charset="0"/>
                <a:ea typeface="Calibri" panose="020F0502020204030204" pitchFamily="34" charset="0"/>
              </a:rPr>
              <a:t>Tutorial 1 Welcome</a:t>
            </a:r>
            <a:endParaRPr lang="en-GB" sz="3600" dirty="0">
              <a:solidFill>
                <a:srgbClr val="FFFFFF"/>
              </a:solidFill>
              <a:effectLst/>
              <a:latin typeface="Calibri" panose="020F0502020204030204" pitchFamily="34" charset="0"/>
              <a:ea typeface="Calibri" panose="020F0502020204030204" pitchFamily="34" charset="0"/>
            </a:endParaRPr>
          </a:p>
        </p:txBody>
      </p:sp>
    </p:spTree>
    <p:extLst>
      <p:ext uri="{BB962C8B-B14F-4D97-AF65-F5344CB8AC3E}">
        <p14:creationId xmlns:p14="http://schemas.microsoft.com/office/powerpoint/2010/main" val="60790323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446533-EDD0-4F9C-B8B2-0AACA8C65DAC}"/>
              </a:ext>
            </a:extLst>
          </p:cNvPr>
          <p:cNvSpPr>
            <a:spLocks noGrp="1"/>
          </p:cNvSpPr>
          <p:nvPr>
            <p:ph type="title"/>
          </p:nvPr>
        </p:nvSpPr>
        <p:spPr/>
        <p:txBody>
          <a:bodyPr/>
          <a:lstStyle/>
          <a:p>
            <a:pPr algn="ctr"/>
            <a:r>
              <a:rPr lang="en-GB" b="1" dirty="0"/>
              <a:t>Welcome and Introductions</a:t>
            </a:r>
          </a:p>
        </p:txBody>
      </p:sp>
      <p:sp>
        <p:nvSpPr>
          <p:cNvPr id="5" name="TextBox 4">
            <a:extLst>
              <a:ext uri="{FF2B5EF4-FFF2-40B4-BE49-F238E27FC236}">
                <a16:creationId xmlns:a16="http://schemas.microsoft.com/office/drawing/2014/main" id="{E45072E1-2755-41B6-A491-79F10AFAB193}"/>
              </a:ext>
            </a:extLst>
          </p:cNvPr>
          <p:cNvSpPr txBox="1"/>
          <p:nvPr/>
        </p:nvSpPr>
        <p:spPr>
          <a:xfrm>
            <a:off x="558053" y="2250593"/>
            <a:ext cx="8538882" cy="1917641"/>
          </a:xfrm>
          <a:prstGeom prst="rect">
            <a:avLst/>
          </a:prstGeom>
          <a:noFill/>
        </p:spPr>
        <p:txBody>
          <a:bodyPr wrap="square">
            <a:spAutoFit/>
          </a:bodyPr>
          <a:lstStyle/>
          <a:p>
            <a:pPr marL="342900" marR="472440" lvl="0" indent="-342900" rtl="0" fontAlgn="base">
              <a:lnSpc>
                <a:spcPct val="107000"/>
              </a:lnSpc>
              <a:spcAft>
                <a:spcPts val="265"/>
              </a:spcAft>
              <a:buClr>
                <a:srgbClr val="000000"/>
              </a:buClr>
              <a:buSzPts val="3200"/>
              <a:buFont typeface="Arial" panose="020B0604020202020204" pitchFamily="34" charset="0"/>
              <a:buChar char="•"/>
            </a:pPr>
            <a:r>
              <a:rPr lang="en-GB" sz="3600" u="none" strike="noStrike" dirty="0">
                <a:solidFill>
                  <a:srgbClr val="000000"/>
                </a:solidFill>
                <a:effectLst/>
                <a:uFill>
                  <a:solidFill>
                    <a:srgbClr val="000000"/>
                  </a:solidFill>
                </a:uFill>
                <a:latin typeface="Segoe UI" panose="020B0502040204020203" pitchFamily="34" charset="0"/>
                <a:ea typeface="Segoe UI" panose="020B0502040204020203" pitchFamily="34" charset="0"/>
                <a:cs typeface="Arial" panose="020B0604020202020204" pitchFamily="34" charset="0"/>
              </a:rPr>
              <a:t>Introduction to module</a:t>
            </a:r>
            <a:endParaRPr lang="en-GB" sz="3600" u="none" strike="noStrike" dirty="0">
              <a:solidFill>
                <a:srgbClr val="000000"/>
              </a:solidFill>
              <a:effectLst/>
              <a:uFill>
                <a:solidFill>
                  <a:srgbClr val="000000"/>
                </a:solidFill>
              </a:uFill>
              <a:latin typeface="Arial" panose="020B0604020202020204" pitchFamily="34" charset="0"/>
              <a:ea typeface="Arial" panose="020B0604020202020204" pitchFamily="34" charset="0"/>
              <a:cs typeface="Arial" panose="020B0604020202020204" pitchFamily="34" charset="0"/>
            </a:endParaRPr>
          </a:p>
          <a:p>
            <a:pPr marL="342900" marR="472440" lvl="0" indent="-342900" fontAlgn="base">
              <a:lnSpc>
                <a:spcPct val="107000"/>
              </a:lnSpc>
              <a:spcAft>
                <a:spcPts val="265"/>
              </a:spcAft>
              <a:buClr>
                <a:srgbClr val="000000"/>
              </a:buClr>
              <a:buSzPts val="3200"/>
              <a:buFont typeface="Arial" panose="020B0604020202020204" pitchFamily="34" charset="0"/>
              <a:buChar char="•"/>
            </a:pPr>
            <a:r>
              <a:rPr lang="en-GB" sz="3600" u="none" strike="noStrike" dirty="0">
                <a:solidFill>
                  <a:srgbClr val="000000"/>
                </a:solidFill>
                <a:effectLst/>
                <a:uFill>
                  <a:solidFill>
                    <a:srgbClr val="000000"/>
                  </a:solidFill>
                </a:uFill>
                <a:latin typeface="Segoe UI" panose="020B0502040204020203" pitchFamily="34" charset="0"/>
                <a:ea typeface="Segoe UI" panose="020B0502040204020203" pitchFamily="34" charset="0"/>
                <a:cs typeface="Arial" panose="020B0604020202020204" pitchFamily="34" charset="0"/>
              </a:rPr>
              <a:t>Introduction to module assignment</a:t>
            </a:r>
          </a:p>
          <a:p>
            <a:pPr marL="342900" marR="472440" lvl="0" indent="-342900" fontAlgn="base">
              <a:lnSpc>
                <a:spcPct val="107000"/>
              </a:lnSpc>
              <a:spcAft>
                <a:spcPts val="265"/>
              </a:spcAft>
              <a:buClr>
                <a:srgbClr val="000000"/>
              </a:buClr>
              <a:buSzPts val="3200"/>
              <a:buFont typeface="Arial" panose="020B0604020202020204" pitchFamily="34" charset="0"/>
              <a:buChar char="•"/>
            </a:pPr>
            <a:r>
              <a:rPr lang="en-GB" sz="3600" dirty="0">
                <a:solidFill>
                  <a:srgbClr val="000000"/>
                </a:solidFill>
                <a:effectLst/>
                <a:latin typeface="Segoe UI" panose="020B0502040204020203" pitchFamily="34" charset="0"/>
                <a:ea typeface="Segoe UI" panose="020B0502040204020203" pitchFamily="34" charset="0"/>
              </a:rPr>
              <a:t>Background to quantitative research</a:t>
            </a:r>
            <a:endParaRPr lang="en-GB" sz="3600" dirty="0"/>
          </a:p>
        </p:txBody>
      </p:sp>
    </p:spTree>
    <p:extLst>
      <p:ext uri="{BB962C8B-B14F-4D97-AF65-F5344CB8AC3E}">
        <p14:creationId xmlns:p14="http://schemas.microsoft.com/office/powerpoint/2010/main" val="168214894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446533-EDD0-4F9C-B8B2-0AACA8C65DAC}"/>
              </a:ext>
            </a:extLst>
          </p:cNvPr>
          <p:cNvSpPr>
            <a:spLocks noGrp="1"/>
          </p:cNvSpPr>
          <p:nvPr>
            <p:ph type="title"/>
          </p:nvPr>
        </p:nvSpPr>
        <p:spPr>
          <a:xfrm>
            <a:off x="365760" y="156339"/>
            <a:ext cx="8412480" cy="1325563"/>
          </a:xfrm>
        </p:spPr>
        <p:txBody>
          <a:bodyPr/>
          <a:lstStyle/>
          <a:p>
            <a:pPr marL="68580">
              <a:lnSpc>
                <a:spcPct val="107000"/>
              </a:lnSpc>
              <a:spcAft>
                <a:spcPts val="800"/>
              </a:spcAft>
            </a:pPr>
            <a:r>
              <a:rPr lang="en-GB" sz="3600" dirty="0">
                <a:solidFill>
                  <a:srgbClr val="1F497D"/>
                </a:solidFill>
                <a:effectLst/>
                <a:latin typeface="Segoe UI" panose="020B0502040204020203" pitchFamily="34" charset="0"/>
                <a:ea typeface="Segoe UI" panose="020B0502040204020203" pitchFamily="34" charset="0"/>
              </a:rPr>
              <a:t>Module Learning Objectives</a:t>
            </a:r>
            <a:br>
              <a:rPr lang="en-GB" sz="3600" dirty="0">
                <a:solidFill>
                  <a:srgbClr val="000000"/>
                </a:solidFill>
                <a:effectLst/>
                <a:latin typeface="Calibri" panose="020F0502020204030204" pitchFamily="34" charset="0"/>
                <a:ea typeface="Calibri" panose="020F0502020204030204" pitchFamily="34" charset="0"/>
              </a:rPr>
            </a:br>
            <a:r>
              <a:rPr lang="en-GB" sz="3600" dirty="0">
                <a:solidFill>
                  <a:srgbClr val="1F497D"/>
                </a:solidFill>
                <a:effectLst/>
                <a:latin typeface="Segoe UI" panose="020B0502040204020203" pitchFamily="34" charset="0"/>
                <a:ea typeface="Segoe UI" panose="020B0502040204020203" pitchFamily="34" charset="0"/>
              </a:rPr>
              <a:t>(refer to ‘module descriptor document’)</a:t>
            </a:r>
            <a:br>
              <a:rPr lang="en-GB" sz="3600" dirty="0">
                <a:solidFill>
                  <a:srgbClr val="000000"/>
                </a:solidFill>
                <a:effectLst/>
                <a:latin typeface="Calibri" panose="020F0502020204030204" pitchFamily="34" charset="0"/>
                <a:ea typeface="Calibri" panose="020F0502020204030204" pitchFamily="34" charset="0"/>
              </a:rPr>
            </a:br>
            <a:endParaRPr lang="en-GB" sz="3600" dirty="0"/>
          </a:p>
        </p:txBody>
      </p:sp>
      <p:sp>
        <p:nvSpPr>
          <p:cNvPr id="3" name="Vertical Text Placeholder 2">
            <a:extLst>
              <a:ext uri="{FF2B5EF4-FFF2-40B4-BE49-F238E27FC236}">
                <a16:creationId xmlns:a16="http://schemas.microsoft.com/office/drawing/2014/main" id="{1FD716F4-35C2-4035-8B46-A1FE98064051}"/>
              </a:ext>
            </a:extLst>
          </p:cNvPr>
          <p:cNvSpPr>
            <a:spLocks noGrp="1"/>
          </p:cNvSpPr>
          <p:nvPr>
            <p:ph type="body" orient="vert" idx="1"/>
          </p:nvPr>
        </p:nvSpPr>
        <p:spPr>
          <a:xfrm rot="16200000">
            <a:off x="2535402" y="-504981"/>
            <a:ext cx="4458457" cy="8507284"/>
          </a:xfrm>
        </p:spPr>
        <p:txBody>
          <a:bodyPr/>
          <a:lstStyle/>
          <a:p>
            <a:pPr marL="0" indent="0" algn="just">
              <a:lnSpc>
                <a:spcPct val="110000"/>
              </a:lnSpc>
              <a:spcAft>
                <a:spcPts val="145"/>
              </a:spcAft>
              <a:buNone/>
            </a:pPr>
            <a:r>
              <a:rPr lang="en-GB" sz="2100" dirty="0">
                <a:solidFill>
                  <a:srgbClr val="000000"/>
                </a:solidFill>
                <a:effectLst/>
                <a:latin typeface="Segoe UI" panose="020B0502040204020203" pitchFamily="34" charset="0"/>
                <a:ea typeface="Segoe UI" panose="020B0502040204020203" pitchFamily="34" charset="0"/>
              </a:rPr>
              <a:t>By the end of this module learners should be able to:  </a:t>
            </a:r>
            <a:endParaRPr lang="en-GB" sz="2100" dirty="0">
              <a:solidFill>
                <a:srgbClr val="000000"/>
              </a:solidFill>
              <a:effectLst/>
              <a:latin typeface="Calibri" panose="020F0502020204030204" pitchFamily="34" charset="0"/>
              <a:ea typeface="Calibri" panose="020F0502020204030204" pitchFamily="34" charset="0"/>
            </a:endParaRPr>
          </a:p>
          <a:p>
            <a:pPr marL="342900" marR="472440" lvl="0" indent="-342900" fontAlgn="base">
              <a:lnSpc>
                <a:spcPct val="90000"/>
              </a:lnSpc>
              <a:spcAft>
                <a:spcPts val="780"/>
              </a:spcAft>
              <a:buClr>
                <a:srgbClr val="000000"/>
              </a:buClr>
              <a:buSzPts val="3200"/>
              <a:buFont typeface="Arial" panose="020B0604020202020204" pitchFamily="34" charset="0"/>
              <a:buChar char="•"/>
            </a:pPr>
            <a:r>
              <a:rPr lang="en-GB" sz="2100" u="none" strike="noStrike" dirty="0">
                <a:solidFill>
                  <a:srgbClr val="000000"/>
                </a:solidFill>
                <a:effectLst/>
                <a:uFill>
                  <a:solidFill>
                    <a:srgbClr val="000000"/>
                  </a:solidFill>
                </a:uFill>
                <a:latin typeface="Segoe UI" panose="020B0502040204020203" pitchFamily="34" charset="0"/>
                <a:ea typeface="Segoe UI" panose="020B0502040204020203" pitchFamily="34" charset="0"/>
                <a:cs typeface="Arial" panose="020B0604020202020204" pitchFamily="34" charset="0"/>
              </a:rPr>
              <a:t>Critically assess the appropriate contexts for using </a:t>
            </a:r>
            <a:r>
              <a:rPr lang="en-GB" sz="2100" b="1" u="none" strike="noStrike" dirty="0">
                <a:solidFill>
                  <a:srgbClr val="000000"/>
                </a:solidFill>
                <a:effectLst/>
                <a:uFill>
                  <a:solidFill>
                    <a:srgbClr val="000000"/>
                  </a:solidFill>
                </a:uFill>
                <a:latin typeface="Segoe UI" panose="020B0502040204020203" pitchFamily="34" charset="0"/>
                <a:ea typeface="Segoe UI" panose="020B0502040204020203" pitchFamily="34" charset="0"/>
                <a:cs typeface="Arial" panose="020B0604020202020204" pitchFamily="34" charset="0"/>
              </a:rPr>
              <a:t>quantitative research techniques</a:t>
            </a:r>
            <a:r>
              <a:rPr lang="en-GB" sz="2100" u="none" strike="noStrike" dirty="0">
                <a:solidFill>
                  <a:srgbClr val="000000"/>
                </a:solidFill>
                <a:effectLst/>
                <a:uFill>
                  <a:solidFill>
                    <a:srgbClr val="000000"/>
                  </a:solidFill>
                </a:uFill>
                <a:latin typeface="Segoe UI" panose="020B0502040204020203" pitchFamily="34" charset="0"/>
                <a:ea typeface="Segoe UI" panose="020B0502040204020203" pitchFamily="34" charset="0"/>
                <a:cs typeface="Arial" panose="020B0604020202020204" pitchFamily="34" charset="0"/>
              </a:rPr>
              <a:t>, the </a:t>
            </a:r>
            <a:r>
              <a:rPr lang="en-GB" sz="2100" b="1" u="none" strike="noStrike" dirty="0">
                <a:solidFill>
                  <a:srgbClr val="000000"/>
                </a:solidFill>
                <a:effectLst/>
                <a:uFill>
                  <a:solidFill>
                    <a:srgbClr val="000000"/>
                  </a:solidFill>
                </a:uFill>
                <a:latin typeface="Segoe UI" panose="020B0502040204020203" pitchFamily="34" charset="0"/>
                <a:ea typeface="Segoe UI" panose="020B0502040204020203" pitchFamily="34" charset="0"/>
                <a:cs typeface="Arial" panose="020B0604020202020204" pitchFamily="34" charset="0"/>
              </a:rPr>
              <a:t>philosophical underpinnings</a:t>
            </a:r>
            <a:r>
              <a:rPr lang="en-GB" sz="2100" u="none" strike="noStrike" dirty="0">
                <a:solidFill>
                  <a:srgbClr val="000000"/>
                </a:solidFill>
                <a:effectLst/>
                <a:uFill>
                  <a:solidFill>
                    <a:srgbClr val="000000"/>
                  </a:solidFill>
                </a:uFill>
                <a:latin typeface="Segoe UI" panose="020B0502040204020203" pitchFamily="34" charset="0"/>
                <a:ea typeface="Segoe UI" panose="020B0502040204020203" pitchFamily="34" charset="0"/>
                <a:cs typeface="Arial" panose="020B0604020202020204" pitchFamily="34" charset="0"/>
              </a:rPr>
              <a:t>, </a:t>
            </a:r>
            <a:r>
              <a:rPr lang="en-GB" sz="2100" b="1" u="none" strike="noStrike" dirty="0">
                <a:solidFill>
                  <a:srgbClr val="000000"/>
                </a:solidFill>
                <a:effectLst/>
                <a:uFill>
                  <a:solidFill>
                    <a:srgbClr val="000000"/>
                  </a:solidFill>
                </a:uFill>
                <a:latin typeface="Segoe UI" panose="020B0502040204020203" pitchFamily="34" charset="0"/>
                <a:ea typeface="Segoe UI" panose="020B0502040204020203" pitchFamily="34" charset="0"/>
                <a:cs typeface="Arial" panose="020B0604020202020204" pitchFamily="34" charset="0"/>
              </a:rPr>
              <a:t>strengths and limitations </a:t>
            </a:r>
            <a:r>
              <a:rPr lang="en-GB" sz="2100" u="none" strike="noStrike" dirty="0">
                <a:solidFill>
                  <a:srgbClr val="000000"/>
                </a:solidFill>
                <a:effectLst/>
                <a:uFill>
                  <a:solidFill>
                    <a:srgbClr val="000000"/>
                  </a:solidFill>
                </a:uFill>
                <a:latin typeface="Segoe UI" panose="020B0502040204020203" pitchFamily="34" charset="0"/>
                <a:ea typeface="Segoe UI" panose="020B0502040204020203" pitchFamily="34" charset="0"/>
                <a:cs typeface="Arial" panose="020B0604020202020204" pitchFamily="34" charset="0"/>
              </a:rPr>
              <a:t>of quantitative research;</a:t>
            </a:r>
            <a:endParaRPr lang="en-GB" sz="2100" u="none" strike="noStrike" dirty="0">
              <a:solidFill>
                <a:srgbClr val="000000"/>
              </a:solidFill>
              <a:effectLst/>
              <a:uFill>
                <a:solidFill>
                  <a:srgbClr val="000000"/>
                </a:solidFill>
              </a:uFill>
              <a:latin typeface="Arial" panose="020B0604020202020204" pitchFamily="34" charset="0"/>
              <a:ea typeface="Arial" panose="020B0604020202020204" pitchFamily="34" charset="0"/>
              <a:cs typeface="Arial" panose="020B0604020202020204" pitchFamily="34" charset="0"/>
            </a:endParaRPr>
          </a:p>
          <a:p>
            <a:pPr marL="342900" marR="472440" lvl="0" indent="-342900" fontAlgn="base">
              <a:lnSpc>
                <a:spcPct val="110000"/>
              </a:lnSpc>
              <a:spcAft>
                <a:spcPts val="285"/>
              </a:spcAft>
              <a:buClr>
                <a:srgbClr val="000000"/>
              </a:buClr>
              <a:buSzPts val="3200"/>
              <a:buFont typeface="Arial" panose="020B0604020202020204" pitchFamily="34" charset="0"/>
              <a:buChar char="•"/>
            </a:pPr>
            <a:r>
              <a:rPr lang="en-GB" sz="2100" u="none" strike="noStrike" dirty="0">
                <a:solidFill>
                  <a:srgbClr val="000000"/>
                </a:solidFill>
                <a:effectLst/>
                <a:uFill>
                  <a:solidFill>
                    <a:srgbClr val="000000"/>
                  </a:solidFill>
                </a:uFill>
                <a:latin typeface="Segoe UI" panose="020B0502040204020203" pitchFamily="34" charset="0"/>
                <a:ea typeface="Segoe UI" panose="020B0502040204020203" pitchFamily="34" charset="0"/>
                <a:cs typeface="Arial" panose="020B0604020202020204" pitchFamily="34" charset="0"/>
              </a:rPr>
              <a:t>Design a </a:t>
            </a:r>
            <a:r>
              <a:rPr lang="en-GB" sz="2100" b="1" u="none" strike="noStrike" dirty="0">
                <a:solidFill>
                  <a:srgbClr val="000000"/>
                </a:solidFill>
                <a:effectLst/>
                <a:uFill>
                  <a:solidFill>
                    <a:srgbClr val="000000"/>
                  </a:solidFill>
                </a:uFill>
                <a:latin typeface="Segoe UI" panose="020B0502040204020203" pitchFamily="34" charset="0"/>
                <a:ea typeface="Segoe UI" panose="020B0502040204020203" pitchFamily="34" charset="0"/>
                <a:cs typeface="Arial" panose="020B0604020202020204" pitchFamily="34" charset="0"/>
              </a:rPr>
              <a:t>quantitative research project</a:t>
            </a:r>
            <a:r>
              <a:rPr lang="en-GB" sz="2100" u="none" strike="noStrike" dirty="0">
                <a:solidFill>
                  <a:srgbClr val="000000"/>
                </a:solidFill>
                <a:effectLst/>
                <a:uFill>
                  <a:solidFill>
                    <a:srgbClr val="000000"/>
                  </a:solidFill>
                </a:uFill>
                <a:latin typeface="Segoe UI" panose="020B0502040204020203" pitchFamily="34" charset="0"/>
                <a:ea typeface="Segoe UI" panose="020B0502040204020203" pitchFamily="34" charset="0"/>
                <a:cs typeface="Arial" panose="020B0604020202020204" pitchFamily="34" charset="0"/>
              </a:rPr>
              <a:t>, with particular attention to hypotheses, data sources, sampling and questionnaire design;</a:t>
            </a:r>
            <a:endParaRPr lang="en-GB" sz="2100" u="none" strike="noStrike" dirty="0">
              <a:solidFill>
                <a:srgbClr val="000000"/>
              </a:solidFill>
              <a:effectLst/>
              <a:uFill>
                <a:solidFill>
                  <a:srgbClr val="000000"/>
                </a:solidFill>
              </a:uFill>
              <a:latin typeface="Arial" panose="020B0604020202020204" pitchFamily="34" charset="0"/>
              <a:ea typeface="Arial" panose="020B0604020202020204" pitchFamily="34" charset="0"/>
              <a:cs typeface="Arial" panose="020B0604020202020204" pitchFamily="34" charset="0"/>
            </a:endParaRPr>
          </a:p>
          <a:p>
            <a:pPr marL="342900" marR="472440" lvl="0" indent="-342900" fontAlgn="base">
              <a:lnSpc>
                <a:spcPct val="110000"/>
              </a:lnSpc>
              <a:spcAft>
                <a:spcPts val="285"/>
              </a:spcAft>
              <a:buClr>
                <a:srgbClr val="000000"/>
              </a:buClr>
              <a:buSzPts val="3200"/>
              <a:buFont typeface="Arial" panose="020B0604020202020204" pitchFamily="34" charset="0"/>
              <a:buChar char="•"/>
            </a:pPr>
            <a:r>
              <a:rPr lang="en-GB" sz="2100" u="none" strike="noStrike" dirty="0">
                <a:solidFill>
                  <a:srgbClr val="000000"/>
                </a:solidFill>
                <a:effectLst/>
                <a:uFill>
                  <a:solidFill>
                    <a:srgbClr val="000000"/>
                  </a:solidFill>
                </a:uFill>
                <a:latin typeface="Segoe UI" panose="020B0502040204020203" pitchFamily="34" charset="0"/>
                <a:ea typeface="Segoe UI" panose="020B0502040204020203" pitchFamily="34" charset="0"/>
                <a:cs typeface="Arial" panose="020B0604020202020204" pitchFamily="34" charset="0"/>
              </a:rPr>
              <a:t>Select from and implement a range of </a:t>
            </a:r>
            <a:r>
              <a:rPr lang="en-GB" sz="2100" b="1" u="none" strike="noStrike" dirty="0">
                <a:solidFill>
                  <a:srgbClr val="000000"/>
                </a:solidFill>
                <a:effectLst/>
                <a:uFill>
                  <a:solidFill>
                    <a:srgbClr val="000000"/>
                  </a:solidFill>
                </a:uFill>
                <a:latin typeface="Segoe UI" panose="020B0502040204020203" pitchFamily="34" charset="0"/>
                <a:ea typeface="Segoe UI" panose="020B0502040204020203" pitchFamily="34" charset="0"/>
                <a:cs typeface="Arial" panose="020B0604020202020204" pitchFamily="34" charset="0"/>
              </a:rPr>
              <a:t>quantitative analysis </a:t>
            </a:r>
            <a:r>
              <a:rPr lang="en-GB" sz="2100" u="none" strike="noStrike" dirty="0">
                <a:solidFill>
                  <a:srgbClr val="000000"/>
                </a:solidFill>
                <a:effectLst/>
                <a:uFill>
                  <a:solidFill>
                    <a:srgbClr val="000000"/>
                  </a:solidFill>
                </a:uFill>
                <a:latin typeface="Segoe UI" panose="020B0502040204020203" pitchFamily="34" charset="0"/>
                <a:ea typeface="Segoe UI" panose="020B0502040204020203" pitchFamily="34" charset="0"/>
                <a:cs typeface="Arial" panose="020B0604020202020204" pitchFamily="34" charset="0"/>
              </a:rPr>
              <a:t>techniques in order to address a particular research question;</a:t>
            </a:r>
            <a:endParaRPr lang="en-GB" sz="2100" u="none" strike="noStrike" dirty="0">
              <a:solidFill>
                <a:srgbClr val="000000"/>
              </a:solidFill>
              <a:effectLst/>
              <a:uFill>
                <a:solidFill>
                  <a:srgbClr val="000000"/>
                </a:solidFill>
              </a:uFill>
              <a:latin typeface="Arial" panose="020B0604020202020204" pitchFamily="34" charset="0"/>
              <a:ea typeface="Arial" panose="020B0604020202020204" pitchFamily="34" charset="0"/>
              <a:cs typeface="Arial" panose="020B0604020202020204" pitchFamily="34" charset="0"/>
            </a:endParaRPr>
          </a:p>
          <a:p>
            <a:pPr marL="342900" marR="472440" lvl="0" indent="-342900" fontAlgn="base">
              <a:lnSpc>
                <a:spcPct val="110000"/>
              </a:lnSpc>
              <a:spcAft>
                <a:spcPts val="145"/>
              </a:spcAft>
              <a:buClr>
                <a:srgbClr val="000000"/>
              </a:buClr>
              <a:buSzPts val="3200"/>
              <a:buFont typeface="Arial" panose="020B0604020202020204" pitchFamily="34" charset="0"/>
              <a:buChar char="•"/>
            </a:pPr>
            <a:r>
              <a:rPr lang="en-GB" sz="2100" u="none" strike="noStrike" dirty="0">
                <a:solidFill>
                  <a:srgbClr val="000000"/>
                </a:solidFill>
                <a:effectLst/>
                <a:uFill>
                  <a:solidFill>
                    <a:srgbClr val="000000"/>
                  </a:solidFill>
                </a:uFill>
                <a:latin typeface="Segoe UI" panose="020B0502040204020203" pitchFamily="34" charset="0"/>
                <a:ea typeface="Segoe UI" panose="020B0502040204020203" pitchFamily="34" charset="0"/>
                <a:cs typeface="Arial" panose="020B0604020202020204" pitchFamily="34" charset="0"/>
              </a:rPr>
              <a:t>Understand and critically evaluate quantitative </a:t>
            </a:r>
            <a:r>
              <a:rPr lang="en-GB" sz="2100" b="1" u="none" strike="noStrike" dirty="0">
                <a:solidFill>
                  <a:srgbClr val="000000"/>
                </a:solidFill>
                <a:effectLst/>
                <a:uFill>
                  <a:solidFill>
                    <a:srgbClr val="000000"/>
                  </a:solidFill>
                </a:uFill>
                <a:latin typeface="Segoe UI" panose="020B0502040204020203" pitchFamily="34" charset="0"/>
                <a:ea typeface="Segoe UI" panose="020B0502040204020203" pitchFamily="34" charset="0"/>
                <a:cs typeface="Arial" panose="020B0604020202020204" pitchFamily="34" charset="0"/>
              </a:rPr>
              <a:t>research papers </a:t>
            </a:r>
            <a:r>
              <a:rPr lang="en-GB" sz="2100" u="none" strike="noStrike" dirty="0">
                <a:solidFill>
                  <a:srgbClr val="000000"/>
                </a:solidFill>
                <a:effectLst/>
                <a:uFill>
                  <a:solidFill>
                    <a:srgbClr val="000000"/>
                  </a:solidFill>
                </a:uFill>
                <a:latin typeface="Segoe UI" panose="020B0502040204020203" pitchFamily="34" charset="0"/>
                <a:ea typeface="Segoe UI" panose="020B0502040204020203" pitchFamily="34" charset="0"/>
                <a:cs typeface="Arial" panose="020B0604020202020204" pitchFamily="34" charset="0"/>
              </a:rPr>
              <a:t>in the candidate’s subject area of interest.</a:t>
            </a:r>
            <a:endParaRPr lang="en-GB" sz="2100" u="none" strike="noStrike" dirty="0">
              <a:solidFill>
                <a:srgbClr val="000000"/>
              </a:solidFill>
              <a:effectLst/>
              <a:uFill>
                <a:solidFill>
                  <a:srgbClr val="000000"/>
                </a:solidFill>
              </a:uFill>
              <a:latin typeface="Arial" panose="020B0604020202020204" pitchFamily="34" charset="0"/>
              <a:ea typeface="Arial" panose="020B0604020202020204" pitchFamily="34" charset="0"/>
              <a:cs typeface="Arial" panose="020B0604020202020204" pitchFamily="34" charset="0"/>
            </a:endParaRPr>
          </a:p>
          <a:p>
            <a:pPr marL="0" indent="0">
              <a:buNone/>
            </a:pPr>
            <a:endParaRPr lang="en-GB" sz="2100" dirty="0"/>
          </a:p>
        </p:txBody>
      </p:sp>
    </p:spTree>
    <p:extLst>
      <p:ext uri="{BB962C8B-B14F-4D97-AF65-F5344CB8AC3E}">
        <p14:creationId xmlns:p14="http://schemas.microsoft.com/office/powerpoint/2010/main" val="196341239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446533-EDD0-4F9C-B8B2-0AACA8C65DAC}"/>
              </a:ext>
            </a:extLst>
          </p:cNvPr>
          <p:cNvSpPr>
            <a:spLocks noGrp="1"/>
          </p:cNvSpPr>
          <p:nvPr>
            <p:ph type="title"/>
          </p:nvPr>
        </p:nvSpPr>
        <p:spPr>
          <a:xfrm>
            <a:off x="628650" y="365125"/>
            <a:ext cx="7886700" cy="777875"/>
          </a:xfrm>
        </p:spPr>
        <p:txBody>
          <a:bodyPr/>
          <a:lstStyle/>
          <a:p>
            <a:r>
              <a:rPr lang="en-GB" sz="3600" b="1" kern="0" dirty="0">
                <a:solidFill>
                  <a:srgbClr val="1F497D"/>
                </a:solidFill>
                <a:effectLst/>
                <a:latin typeface="Segoe UI" panose="020B0502040204020203" pitchFamily="34" charset="0"/>
                <a:ea typeface="Segoe UI" panose="020B0502040204020203" pitchFamily="34" charset="0"/>
              </a:rPr>
              <a:t>Module content (1)</a:t>
            </a:r>
            <a:br>
              <a:rPr lang="en-GB" sz="3600" b="1" kern="0" dirty="0">
                <a:solidFill>
                  <a:srgbClr val="1F497D"/>
                </a:solidFill>
                <a:effectLst/>
                <a:latin typeface="Segoe UI" panose="020B0502040204020203" pitchFamily="34" charset="0"/>
                <a:ea typeface="Segoe UI" panose="020B0502040204020203" pitchFamily="34" charset="0"/>
              </a:rPr>
            </a:br>
            <a:endParaRPr lang="en-GB" sz="3600" dirty="0"/>
          </a:p>
        </p:txBody>
      </p:sp>
      <p:sp>
        <p:nvSpPr>
          <p:cNvPr id="3" name="Vertical Text Placeholder 2">
            <a:extLst>
              <a:ext uri="{FF2B5EF4-FFF2-40B4-BE49-F238E27FC236}">
                <a16:creationId xmlns:a16="http://schemas.microsoft.com/office/drawing/2014/main" id="{1FD716F4-35C2-4035-8B46-A1FE98064051}"/>
              </a:ext>
            </a:extLst>
          </p:cNvPr>
          <p:cNvSpPr>
            <a:spLocks noGrp="1"/>
          </p:cNvSpPr>
          <p:nvPr>
            <p:ph type="body" orient="vert" idx="1"/>
          </p:nvPr>
        </p:nvSpPr>
        <p:spPr>
          <a:xfrm rot="16200000">
            <a:off x="2435261" y="-868009"/>
            <a:ext cx="4479215" cy="8572502"/>
          </a:xfrm>
        </p:spPr>
        <p:txBody>
          <a:bodyPr/>
          <a:lstStyle/>
          <a:p>
            <a:pPr marL="342900" lvl="0" indent="-342900" rtl="0" fontAlgn="base">
              <a:lnSpc>
                <a:spcPct val="107000"/>
              </a:lnSpc>
              <a:spcAft>
                <a:spcPts val="15"/>
              </a:spcAft>
              <a:buClr>
                <a:srgbClr val="000000"/>
              </a:buClr>
              <a:buSzPts val="2700"/>
              <a:buFont typeface="Arial" panose="020B0604020202020204" pitchFamily="34" charset="0"/>
              <a:buChar char="•"/>
            </a:pPr>
            <a:r>
              <a:rPr lang="en-GB" sz="2200" u="none" strike="noStrike" dirty="0">
                <a:solidFill>
                  <a:srgbClr val="000000"/>
                </a:solidFill>
                <a:effectLst/>
                <a:uFill>
                  <a:solidFill>
                    <a:srgbClr val="000000"/>
                  </a:solidFill>
                </a:uFill>
                <a:latin typeface="Segoe UI" panose="020B0502040204020203" pitchFamily="34" charset="0"/>
                <a:ea typeface="Segoe UI" panose="020B0502040204020203" pitchFamily="34" charset="0"/>
                <a:cs typeface="Arial" panose="020B0604020202020204" pitchFamily="34" charset="0"/>
              </a:rPr>
              <a:t>The world in numbers (measurement and operationalisation)</a:t>
            </a:r>
            <a:endParaRPr lang="en-GB" sz="2200" u="none" strike="noStrike" dirty="0">
              <a:solidFill>
                <a:srgbClr val="000000"/>
              </a:solidFill>
              <a:effectLst/>
              <a:uFill>
                <a:solidFill>
                  <a:srgbClr val="000000"/>
                </a:solidFill>
              </a:uFill>
              <a:latin typeface="Arial" panose="020B0604020202020204" pitchFamily="34" charset="0"/>
              <a:ea typeface="Arial" panose="020B0604020202020204" pitchFamily="34" charset="0"/>
              <a:cs typeface="Arial" panose="020B0604020202020204" pitchFamily="34" charset="0"/>
            </a:endParaRPr>
          </a:p>
          <a:p>
            <a:pPr marL="342900" lvl="0" indent="-342900" fontAlgn="base">
              <a:lnSpc>
                <a:spcPct val="107000"/>
              </a:lnSpc>
              <a:spcAft>
                <a:spcPts val="15"/>
              </a:spcAft>
              <a:buClr>
                <a:srgbClr val="000000"/>
              </a:buClr>
              <a:buSzPts val="2700"/>
              <a:buFont typeface="Arial" panose="020B0604020202020204" pitchFamily="34" charset="0"/>
              <a:buChar char="•"/>
            </a:pPr>
            <a:r>
              <a:rPr lang="en-GB" sz="2200" u="none" strike="noStrike" dirty="0">
                <a:solidFill>
                  <a:srgbClr val="000000"/>
                </a:solidFill>
                <a:effectLst/>
                <a:uFill>
                  <a:solidFill>
                    <a:srgbClr val="000000"/>
                  </a:solidFill>
                </a:uFill>
                <a:latin typeface="Segoe UI" panose="020B0502040204020203" pitchFamily="34" charset="0"/>
                <a:ea typeface="Segoe UI" panose="020B0502040204020203" pitchFamily="34" charset="0"/>
                <a:cs typeface="Arial" panose="020B0604020202020204" pitchFamily="34" charset="0"/>
              </a:rPr>
              <a:t>Quantitative study design and philosophy – theories and data; hypothesis testing; assumptions of quantitative research; debates and paradigms in quantitative study design; statistical modelling.</a:t>
            </a:r>
            <a:endParaRPr lang="en-GB" sz="2200" u="none" strike="noStrike" dirty="0">
              <a:solidFill>
                <a:srgbClr val="000000"/>
              </a:solidFill>
              <a:effectLst/>
              <a:uFill>
                <a:solidFill>
                  <a:srgbClr val="000000"/>
                </a:solidFill>
              </a:uFill>
              <a:latin typeface="Arial" panose="020B0604020202020204" pitchFamily="34" charset="0"/>
              <a:ea typeface="Arial" panose="020B0604020202020204" pitchFamily="34" charset="0"/>
              <a:cs typeface="Arial" panose="020B0604020202020204" pitchFamily="34" charset="0"/>
            </a:endParaRPr>
          </a:p>
          <a:p>
            <a:pPr marL="342900" lvl="0" indent="-342900" fontAlgn="base">
              <a:lnSpc>
                <a:spcPct val="107000"/>
              </a:lnSpc>
              <a:spcAft>
                <a:spcPts val="15"/>
              </a:spcAft>
              <a:buClr>
                <a:srgbClr val="000000"/>
              </a:buClr>
              <a:buSzPts val="2700"/>
              <a:buFont typeface="Arial" panose="020B0604020202020204" pitchFamily="34" charset="0"/>
              <a:buChar char="•"/>
            </a:pPr>
            <a:r>
              <a:rPr lang="en-GB" sz="2200" u="none" strike="noStrike" dirty="0">
                <a:solidFill>
                  <a:srgbClr val="000000"/>
                </a:solidFill>
                <a:effectLst/>
                <a:uFill>
                  <a:solidFill>
                    <a:srgbClr val="000000"/>
                  </a:solidFill>
                </a:uFill>
                <a:latin typeface="Segoe UI" panose="020B0502040204020203" pitchFamily="34" charset="0"/>
                <a:ea typeface="Segoe UI" panose="020B0502040204020203" pitchFamily="34" charset="0"/>
                <a:cs typeface="Arial" panose="020B0604020202020204" pitchFamily="34" charset="0"/>
              </a:rPr>
              <a:t>Using archival and other secondary data sources;</a:t>
            </a:r>
            <a:endParaRPr lang="en-GB" sz="2200" u="none" strike="noStrike" dirty="0">
              <a:solidFill>
                <a:srgbClr val="000000"/>
              </a:solidFill>
              <a:effectLst/>
              <a:uFill>
                <a:solidFill>
                  <a:srgbClr val="000000"/>
                </a:solidFill>
              </a:uFill>
              <a:latin typeface="Arial" panose="020B0604020202020204" pitchFamily="34" charset="0"/>
              <a:ea typeface="Arial" panose="020B0604020202020204" pitchFamily="34" charset="0"/>
              <a:cs typeface="Arial" panose="020B0604020202020204" pitchFamily="34" charset="0"/>
            </a:endParaRPr>
          </a:p>
          <a:p>
            <a:pPr marL="342900" lvl="0" indent="-342900" fontAlgn="base">
              <a:lnSpc>
                <a:spcPct val="107000"/>
              </a:lnSpc>
              <a:spcAft>
                <a:spcPts val="15"/>
              </a:spcAft>
              <a:buClr>
                <a:srgbClr val="000000"/>
              </a:buClr>
              <a:buSzPts val="2700"/>
              <a:buFont typeface="Arial" panose="020B0604020202020204" pitchFamily="34" charset="0"/>
              <a:buChar char="•"/>
            </a:pPr>
            <a:r>
              <a:rPr lang="en-GB" sz="2200" u="none" strike="noStrike" dirty="0">
                <a:solidFill>
                  <a:srgbClr val="000000"/>
                </a:solidFill>
                <a:effectLst/>
                <a:uFill>
                  <a:solidFill>
                    <a:srgbClr val="000000"/>
                  </a:solidFill>
                </a:uFill>
                <a:latin typeface="Segoe UI" panose="020B0502040204020203" pitchFamily="34" charset="0"/>
                <a:ea typeface="Segoe UI" panose="020B0502040204020203" pitchFamily="34" charset="0"/>
                <a:cs typeface="Arial" panose="020B0604020202020204" pitchFamily="34" charset="0"/>
              </a:rPr>
              <a:t>Survey and questionnaire design</a:t>
            </a:r>
            <a:endParaRPr lang="en-GB" sz="2200" u="none" strike="noStrike" dirty="0">
              <a:solidFill>
                <a:srgbClr val="000000"/>
              </a:solidFill>
              <a:effectLst/>
              <a:uFill>
                <a:solidFill>
                  <a:srgbClr val="000000"/>
                </a:solidFill>
              </a:uFill>
              <a:latin typeface="Arial" panose="020B0604020202020204" pitchFamily="34" charset="0"/>
              <a:ea typeface="Arial" panose="020B0604020202020204" pitchFamily="34" charset="0"/>
              <a:cs typeface="Arial" panose="020B0604020202020204" pitchFamily="34" charset="0"/>
            </a:endParaRPr>
          </a:p>
          <a:p>
            <a:pPr marL="342900" lvl="0" indent="-342900" fontAlgn="base">
              <a:lnSpc>
                <a:spcPct val="107000"/>
              </a:lnSpc>
              <a:spcAft>
                <a:spcPts val="15"/>
              </a:spcAft>
              <a:buClr>
                <a:srgbClr val="000000"/>
              </a:buClr>
              <a:buSzPts val="2700"/>
              <a:buFont typeface="Arial" panose="020B0604020202020204" pitchFamily="34" charset="0"/>
              <a:buChar char="•"/>
            </a:pPr>
            <a:r>
              <a:rPr lang="en-GB" sz="2200" u="none" strike="noStrike" dirty="0">
                <a:solidFill>
                  <a:srgbClr val="000000"/>
                </a:solidFill>
                <a:effectLst/>
                <a:uFill>
                  <a:solidFill>
                    <a:srgbClr val="000000"/>
                  </a:solidFill>
                </a:uFill>
                <a:latin typeface="Segoe UI" panose="020B0502040204020203" pitchFamily="34" charset="0"/>
                <a:ea typeface="Segoe UI" panose="020B0502040204020203" pitchFamily="34" charset="0"/>
                <a:cs typeface="Arial" panose="020B0604020202020204" pitchFamily="34" charset="0"/>
              </a:rPr>
              <a:t>Sampling strategies and power calculations </a:t>
            </a:r>
            <a:endParaRPr lang="en-GB" sz="2200" u="none" strike="noStrike" dirty="0">
              <a:solidFill>
                <a:srgbClr val="000000"/>
              </a:solidFill>
              <a:effectLst/>
              <a:uFill>
                <a:solidFill>
                  <a:srgbClr val="000000"/>
                </a:solidFill>
              </a:uFill>
              <a:latin typeface="Arial" panose="020B0604020202020204" pitchFamily="34" charset="0"/>
              <a:ea typeface="Arial" panose="020B0604020202020204" pitchFamily="34" charset="0"/>
              <a:cs typeface="Arial" panose="020B0604020202020204" pitchFamily="34" charset="0"/>
            </a:endParaRPr>
          </a:p>
          <a:p>
            <a:pPr marL="342900" lvl="0" indent="-342900" fontAlgn="base">
              <a:lnSpc>
                <a:spcPct val="107000"/>
              </a:lnSpc>
              <a:spcAft>
                <a:spcPts val="15"/>
              </a:spcAft>
              <a:buClr>
                <a:srgbClr val="000000"/>
              </a:buClr>
              <a:buSzPts val="2700"/>
              <a:buFont typeface="Arial" panose="020B0604020202020204" pitchFamily="34" charset="0"/>
              <a:buChar char="•"/>
            </a:pPr>
            <a:r>
              <a:rPr lang="en-GB" sz="2200" u="none" strike="noStrike" dirty="0">
                <a:solidFill>
                  <a:srgbClr val="000000"/>
                </a:solidFill>
                <a:effectLst/>
                <a:uFill>
                  <a:solidFill>
                    <a:srgbClr val="000000"/>
                  </a:solidFill>
                </a:uFill>
                <a:latin typeface="Segoe UI" panose="020B0502040204020203" pitchFamily="34" charset="0"/>
                <a:ea typeface="Segoe UI" panose="020B0502040204020203" pitchFamily="34" charset="0"/>
                <a:cs typeface="Arial" panose="020B0604020202020204" pitchFamily="34" charset="0"/>
              </a:rPr>
              <a:t>Graphical and numerical techniques for the exploration of large data sets;</a:t>
            </a:r>
            <a:endParaRPr lang="en-GB" sz="2200" u="none" strike="noStrike" dirty="0">
              <a:solidFill>
                <a:srgbClr val="000000"/>
              </a:solidFill>
              <a:effectLst/>
              <a:uFill>
                <a:solidFill>
                  <a:srgbClr val="000000"/>
                </a:solidFill>
              </a:uFill>
              <a:latin typeface="Arial" panose="020B0604020202020204" pitchFamily="34" charset="0"/>
              <a:ea typeface="Arial" panose="020B0604020202020204" pitchFamily="34" charset="0"/>
              <a:cs typeface="Arial" panose="020B0604020202020204" pitchFamily="34" charset="0"/>
            </a:endParaRPr>
          </a:p>
          <a:p>
            <a:pPr marL="342900" lvl="0" indent="-342900" fontAlgn="base">
              <a:lnSpc>
                <a:spcPct val="107000"/>
              </a:lnSpc>
              <a:spcAft>
                <a:spcPts val="15"/>
              </a:spcAft>
              <a:buClr>
                <a:srgbClr val="000000"/>
              </a:buClr>
              <a:buSzPts val="2700"/>
              <a:buFont typeface="Arial" panose="020B0604020202020204" pitchFamily="34" charset="0"/>
              <a:buChar char="•"/>
            </a:pPr>
            <a:r>
              <a:rPr lang="en-GB" sz="2200" u="none" strike="noStrike" dirty="0">
                <a:solidFill>
                  <a:srgbClr val="000000"/>
                </a:solidFill>
                <a:effectLst/>
                <a:uFill>
                  <a:solidFill>
                    <a:srgbClr val="000000"/>
                  </a:solidFill>
                </a:uFill>
                <a:latin typeface="Segoe UI" panose="020B0502040204020203" pitchFamily="34" charset="0"/>
                <a:ea typeface="Segoe UI" panose="020B0502040204020203" pitchFamily="34" charset="0"/>
                <a:cs typeface="Arial" panose="020B0604020202020204" pitchFamily="34" charset="0"/>
              </a:rPr>
              <a:t>Variable types, descriptive and inferential statistics;</a:t>
            </a:r>
            <a:endParaRPr lang="en-GB" sz="2200" u="none" strike="noStrike" dirty="0">
              <a:solidFill>
                <a:srgbClr val="000000"/>
              </a:solidFill>
              <a:effectLst/>
              <a:uFill>
                <a:solidFill>
                  <a:srgbClr val="000000"/>
                </a:solidFill>
              </a:uFill>
              <a:latin typeface="Arial" panose="020B0604020202020204" pitchFamily="34" charset="0"/>
              <a:ea typeface="Arial" panose="020B0604020202020204" pitchFamily="34" charset="0"/>
              <a:cs typeface="Arial" panose="020B0604020202020204" pitchFamily="34" charset="0"/>
            </a:endParaRPr>
          </a:p>
          <a:p>
            <a:endParaRPr lang="en-GB" sz="2200" dirty="0"/>
          </a:p>
        </p:txBody>
      </p:sp>
    </p:spTree>
    <p:extLst>
      <p:ext uri="{BB962C8B-B14F-4D97-AF65-F5344CB8AC3E}">
        <p14:creationId xmlns:p14="http://schemas.microsoft.com/office/powerpoint/2010/main" val="31666925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446533-EDD0-4F9C-B8B2-0AACA8C65DAC}"/>
              </a:ext>
            </a:extLst>
          </p:cNvPr>
          <p:cNvSpPr>
            <a:spLocks noGrp="1"/>
          </p:cNvSpPr>
          <p:nvPr>
            <p:ph type="title"/>
          </p:nvPr>
        </p:nvSpPr>
        <p:spPr/>
        <p:txBody>
          <a:bodyPr/>
          <a:lstStyle/>
          <a:p>
            <a:r>
              <a:rPr lang="en-GB" sz="3600" b="1" kern="0" dirty="0">
                <a:solidFill>
                  <a:srgbClr val="1F497D"/>
                </a:solidFill>
                <a:effectLst/>
                <a:latin typeface="Segoe UI" panose="020B0502040204020203" pitchFamily="34" charset="0"/>
                <a:ea typeface="Segoe UI" panose="020B0502040204020203" pitchFamily="34" charset="0"/>
              </a:rPr>
              <a:t>Module content (2)</a:t>
            </a:r>
            <a:br>
              <a:rPr lang="en-GB" sz="3600" b="1" kern="0" dirty="0">
                <a:solidFill>
                  <a:srgbClr val="1F497D"/>
                </a:solidFill>
                <a:effectLst/>
                <a:latin typeface="Segoe UI" panose="020B0502040204020203" pitchFamily="34" charset="0"/>
                <a:ea typeface="Segoe UI" panose="020B0502040204020203" pitchFamily="34" charset="0"/>
              </a:rPr>
            </a:br>
            <a:endParaRPr lang="en-GB" sz="3600" dirty="0"/>
          </a:p>
        </p:txBody>
      </p:sp>
      <p:sp>
        <p:nvSpPr>
          <p:cNvPr id="3" name="Vertical Text Placeholder 2">
            <a:extLst>
              <a:ext uri="{FF2B5EF4-FFF2-40B4-BE49-F238E27FC236}">
                <a16:creationId xmlns:a16="http://schemas.microsoft.com/office/drawing/2014/main" id="{1FD716F4-35C2-4035-8B46-A1FE98064051}"/>
              </a:ext>
            </a:extLst>
          </p:cNvPr>
          <p:cNvSpPr>
            <a:spLocks noGrp="1"/>
          </p:cNvSpPr>
          <p:nvPr>
            <p:ph type="body" orient="vert" idx="1"/>
          </p:nvPr>
        </p:nvSpPr>
        <p:spPr>
          <a:xfrm rot="16200000">
            <a:off x="3062568" y="-484094"/>
            <a:ext cx="3287806" cy="7886700"/>
          </a:xfrm>
        </p:spPr>
        <p:txBody>
          <a:bodyPr/>
          <a:lstStyle/>
          <a:p>
            <a:pPr marL="342900" marR="217170" lvl="0" indent="-342900" rtl="0" fontAlgn="base">
              <a:lnSpc>
                <a:spcPct val="90000"/>
              </a:lnSpc>
              <a:spcAft>
                <a:spcPts val="240"/>
              </a:spcAft>
              <a:buClr>
                <a:srgbClr val="000000"/>
              </a:buClr>
              <a:buSzPts val="3000"/>
              <a:buFont typeface="Arial" panose="020B0604020202020204" pitchFamily="34" charset="0"/>
              <a:buChar char="•"/>
            </a:pPr>
            <a:r>
              <a:rPr lang="en-GB" sz="2200" u="none" strike="noStrike" dirty="0">
                <a:solidFill>
                  <a:srgbClr val="000000"/>
                </a:solidFill>
                <a:effectLst/>
                <a:uFill>
                  <a:solidFill>
                    <a:srgbClr val="000000"/>
                  </a:solidFill>
                </a:uFill>
                <a:latin typeface="Segoe UI" panose="020B0502040204020203" pitchFamily="34" charset="0"/>
                <a:ea typeface="Segoe UI" panose="020B0502040204020203" pitchFamily="34" charset="0"/>
                <a:cs typeface="Arial" panose="020B0604020202020204" pitchFamily="34" charset="0"/>
              </a:rPr>
              <a:t>Assumptions and execution of parametric statistical tests and modelling, e.g. t-test, correlation, regression.</a:t>
            </a:r>
            <a:endParaRPr lang="en-GB" sz="2200" u="none" strike="noStrike" dirty="0">
              <a:solidFill>
                <a:srgbClr val="000000"/>
              </a:solidFill>
              <a:effectLst/>
              <a:uFill>
                <a:solidFill>
                  <a:srgbClr val="000000"/>
                </a:solidFill>
              </a:uFill>
              <a:latin typeface="Arial" panose="020B0604020202020204" pitchFamily="34" charset="0"/>
              <a:ea typeface="Arial" panose="020B0604020202020204" pitchFamily="34" charset="0"/>
              <a:cs typeface="Arial" panose="020B0604020202020204" pitchFamily="34" charset="0"/>
            </a:endParaRPr>
          </a:p>
          <a:p>
            <a:pPr marL="342900" marR="217170" lvl="0" indent="-342900" fontAlgn="base">
              <a:lnSpc>
                <a:spcPct val="90000"/>
              </a:lnSpc>
              <a:spcAft>
                <a:spcPts val="540"/>
              </a:spcAft>
              <a:buClr>
                <a:srgbClr val="000000"/>
              </a:buClr>
              <a:buSzPts val="3000"/>
              <a:buFont typeface="Arial" panose="020B0604020202020204" pitchFamily="34" charset="0"/>
              <a:buChar char="•"/>
            </a:pPr>
            <a:r>
              <a:rPr lang="en-GB" sz="2200" u="none" strike="noStrike" dirty="0">
                <a:solidFill>
                  <a:srgbClr val="000000"/>
                </a:solidFill>
                <a:effectLst/>
                <a:uFill>
                  <a:solidFill>
                    <a:srgbClr val="000000"/>
                  </a:solidFill>
                </a:uFill>
                <a:latin typeface="Segoe UI" panose="020B0502040204020203" pitchFamily="34" charset="0"/>
                <a:ea typeface="Segoe UI" panose="020B0502040204020203" pitchFamily="34" charset="0"/>
                <a:cs typeface="Arial" panose="020B0604020202020204" pitchFamily="34" charset="0"/>
              </a:rPr>
              <a:t>Nonparametric tests and when to use them;</a:t>
            </a:r>
            <a:endParaRPr lang="en-GB" sz="2200" u="none" strike="noStrike" dirty="0">
              <a:solidFill>
                <a:srgbClr val="000000"/>
              </a:solidFill>
              <a:effectLst/>
              <a:uFill>
                <a:solidFill>
                  <a:srgbClr val="000000"/>
                </a:solidFill>
              </a:uFill>
              <a:latin typeface="Arial" panose="020B0604020202020204" pitchFamily="34" charset="0"/>
              <a:ea typeface="Arial" panose="020B0604020202020204" pitchFamily="34" charset="0"/>
              <a:cs typeface="Arial" panose="020B0604020202020204" pitchFamily="34" charset="0"/>
            </a:endParaRPr>
          </a:p>
          <a:p>
            <a:pPr marL="342900" marR="217170" lvl="0" indent="-342900" fontAlgn="base">
              <a:lnSpc>
                <a:spcPct val="90000"/>
              </a:lnSpc>
              <a:spcAft>
                <a:spcPts val="540"/>
              </a:spcAft>
              <a:buClr>
                <a:srgbClr val="000000"/>
              </a:buClr>
              <a:buSzPts val="3000"/>
              <a:buFont typeface="Arial" panose="020B0604020202020204" pitchFamily="34" charset="0"/>
              <a:buChar char="•"/>
            </a:pPr>
            <a:r>
              <a:rPr lang="en-GB" sz="2200" u="none" strike="noStrike" dirty="0">
                <a:solidFill>
                  <a:srgbClr val="000000"/>
                </a:solidFill>
                <a:effectLst/>
                <a:uFill>
                  <a:solidFill>
                    <a:srgbClr val="000000"/>
                  </a:solidFill>
                </a:uFill>
                <a:latin typeface="Segoe UI" panose="020B0502040204020203" pitchFamily="34" charset="0"/>
                <a:ea typeface="Segoe UI" panose="020B0502040204020203" pitchFamily="34" charset="0"/>
                <a:cs typeface="Arial" panose="020B0604020202020204" pitchFamily="34" charset="0"/>
              </a:rPr>
              <a:t>Exploratory factor analysis;</a:t>
            </a:r>
            <a:endParaRPr lang="en-GB" sz="2200" u="none" strike="noStrike" dirty="0">
              <a:solidFill>
                <a:srgbClr val="000000"/>
              </a:solidFill>
              <a:effectLst/>
              <a:uFill>
                <a:solidFill>
                  <a:srgbClr val="000000"/>
                </a:solidFill>
              </a:uFill>
              <a:latin typeface="Arial" panose="020B0604020202020204" pitchFamily="34" charset="0"/>
              <a:ea typeface="Arial" panose="020B0604020202020204" pitchFamily="34" charset="0"/>
              <a:cs typeface="Arial" panose="020B0604020202020204" pitchFamily="34" charset="0"/>
            </a:endParaRPr>
          </a:p>
          <a:p>
            <a:pPr marL="342900" marR="217170" lvl="0" indent="-342900" fontAlgn="base">
              <a:lnSpc>
                <a:spcPct val="90000"/>
              </a:lnSpc>
              <a:spcAft>
                <a:spcPts val="240"/>
              </a:spcAft>
              <a:buClr>
                <a:srgbClr val="000000"/>
              </a:buClr>
              <a:buSzPts val="3000"/>
              <a:buFont typeface="Arial" panose="020B0604020202020204" pitchFamily="34" charset="0"/>
              <a:buChar char="•"/>
            </a:pPr>
            <a:r>
              <a:rPr lang="en-GB" sz="2200" u="none" strike="noStrike" dirty="0">
                <a:solidFill>
                  <a:srgbClr val="000000"/>
                </a:solidFill>
                <a:effectLst/>
                <a:uFill>
                  <a:solidFill>
                    <a:srgbClr val="000000"/>
                  </a:solidFill>
                </a:uFill>
                <a:latin typeface="Segoe UI" panose="020B0502040204020203" pitchFamily="34" charset="0"/>
                <a:ea typeface="Segoe UI" panose="020B0502040204020203" pitchFamily="34" charset="0"/>
                <a:cs typeface="Arial" panose="020B0604020202020204" pitchFamily="34" charset="0"/>
              </a:rPr>
              <a:t>The use of statistical software packages such as SPSS in research – how to input and manipulate data in SPSS, run statistical analyses and interpret output; </a:t>
            </a:r>
          </a:p>
          <a:p>
            <a:pPr marL="342900" marR="217170" lvl="0" indent="-342900" fontAlgn="base">
              <a:lnSpc>
                <a:spcPct val="90000"/>
              </a:lnSpc>
              <a:spcAft>
                <a:spcPts val="240"/>
              </a:spcAft>
              <a:buClr>
                <a:srgbClr val="000000"/>
              </a:buClr>
              <a:buSzPts val="3000"/>
              <a:buFont typeface="Arial" panose="020B0604020202020204" pitchFamily="34" charset="0"/>
              <a:buChar char="•"/>
            </a:pPr>
            <a:r>
              <a:rPr lang="en-GB" sz="2200" dirty="0">
                <a:solidFill>
                  <a:srgbClr val="000000"/>
                </a:solidFill>
                <a:effectLst/>
                <a:latin typeface="Segoe UI" panose="020B0502040204020203" pitchFamily="34" charset="0"/>
                <a:ea typeface="Segoe UI" panose="020B0502040204020203" pitchFamily="34" charset="0"/>
              </a:rPr>
              <a:t>Interpreting and writing reports of quantitative findings </a:t>
            </a:r>
            <a:endParaRPr lang="en-GB" sz="2200" dirty="0"/>
          </a:p>
        </p:txBody>
      </p:sp>
    </p:spTree>
    <p:extLst>
      <p:ext uri="{BB962C8B-B14F-4D97-AF65-F5344CB8AC3E}">
        <p14:creationId xmlns:p14="http://schemas.microsoft.com/office/powerpoint/2010/main" val="385378268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446533-EDD0-4F9C-B8B2-0AACA8C65DAC}"/>
              </a:ext>
            </a:extLst>
          </p:cNvPr>
          <p:cNvSpPr>
            <a:spLocks noGrp="1"/>
          </p:cNvSpPr>
          <p:nvPr>
            <p:ph type="title"/>
          </p:nvPr>
        </p:nvSpPr>
        <p:spPr>
          <a:xfrm>
            <a:off x="628650" y="365125"/>
            <a:ext cx="7886700" cy="972185"/>
          </a:xfrm>
        </p:spPr>
        <p:txBody>
          <a:bodyPr/>
          <a:lstStyle/>
          <a:p>
            <a:r>
              <a:rPr lang="en-GB" sz="3600" b="1" kern="0" dirty="0">
                <a:solidFill>
                  <a:srgbClr val="1F497D"/>
                </a:solidFill>
                <a:effectLst/>
                <a:latin typeface="Segoe UI" panose="020B0502040204020203" pitchFamily="34" charset="0"/>
                <a:ea typeface="Segoe UI" panose="020B0502040204020203" pitchFamily="34" charset="0"/>
              </a:rPr>
              <a:t>Module Assessment</a:t>
            </a:r>
            <a:br>
              <a:rPr lang="en-GB" sz="3600" b="1" kern="0" dirty="0">
                <a:solidFill>
                  <a:srgbClr val="1F497D"/>
                </a:solidFill>
                <a:effectLst/>
                <a:latin typeface="Segoe UI" panose="020B0502040204020203" pitchFamily="34" charset="0"/>
                <a:ea typeface="Segoe UI" panose="020B0502040204020203" pitchFamily="34" charset="0"/>
              </a:rPr>
            </a:br>
            <a:endParaRPr lang="en-GB" sz="3600" dirty="0"/>
          </a:p>
        </p:txBody>
      </p:sp>
      <p:sp>
        <p:nvSpPr>
          <p:cNvPr id="3" name="Vertical Text Placeholder 2">
            <a:extLst>
              <a:ext uri="{FF2B5EF4-FFF2-40B4-BE49-F238E27FC236}">
                <a16:creationId xmlns:a16="http://schemas.microsoft.com/office/drawing/2014/main" id="{1FD716F4-35C2-4035-8B46-A1FE98064051}"/>
              </a:ext>
            </a:extLst>
          </p:cNvPr>
          <p:cNvSpPr>
            <a:spLocks noGrp="1"/>
          </p:cNvSpPr>
          <p:nvPr>
            <p:ph type="body" orient="vert" idx="1"/>
          </p:nvPr>
        </p:nvSpPr>
        <p:spPr>
          <a:xfrm rot="16200000">
            <a:off x="2364605" y="-413497"/>
            <a:ext cx="4213085" cy="7684994"/>
          </a:xfrm>
        </p:spPr>
        <p:txBody>
          <a:bodyPr/>
          <a:lstStyle/>
          <a:p>
            <a:pPr marL="107315" marR="217170" indent="0">
              <a:lnSpc>
                <a:spcPct val="90000"/>
              </a:lnSpc>
              <a:spcAft>
                <a:spcPts val="800"/>
              </a:spcAft>
              <a:buNone/>
            </a:pPr>
            <a:r>
              <a:rPr lang="en-GB" sz="2600" dirty="0">
                <a:solidFill>
                  <a:srgbClr val="000000"/>
                </a:solidFill>
                <a:effectLst/>
                <a:latin typeface="Segoe UI" panose="020B0502040204020203" pitchFamily="34" charset="0"/>
                <a:ea typeface="Segoe UI" panose="020B0502040204020203" pitchFamily="34" charset="0"/>
              </a:rPr>
              <a:t>Project report (7,500 words): Example assignment: </a:t>
            </a:r>
            <a:endParaRPr lang="en-GB" sz="2600" dirty="0">
              <a:solidFill>
                <a:srgbClr val="000000"/>
              </a:solidFill>
              <a:effectLst/>
              <a:latin typeface="Calibri" panose="020F0502020204030204" pitchFamily="34" charset="0"/>
              <a:ea typeface="Calibri" panose="020F0502020204030204" pitchFamily="34" charset="0"/>
            </a:endParaRPr>
          </a:p>
          <a:p>
            <a:pPr marL="0" indent="0">
              <a:lnSpc>
                <a:spcPct val="90000"/>
              </a:lnSpc>
              <a:spcAft>
                <a:spcPts val="800"/>
              </a:spcAft>
              <a:buNone/>
            </a:pPr>
            <a:r>
              <a:rPr lang="en-GB" sz="2600" dirty="0">
                <a:solidFill>
                  <a:srgbClr val="005878"/>
                </a:solidFill>
                <a:effectLst/>
                <a:latin typeface="Segoe UI" panose="020B0502040204020203" pitchFamily="34" charset="0"/>
                <a:ea typeface="Segoe UI" panose="020B0502040204020203" pitchFamily="34" charset="0"/>
              </a:rPr>
              <a:t>Identify an appropriate source of </a:t>
            </a:r>
            <a:r>
              <a:rPr lang="en-GB" sz="2600" b="1" dirty="0">
                <a:solidFill>
                  <a:srgbClr val="005878"/>
                </a:solidFill>
                <a:effectLst/>
                <a:latin typeface="Segoe UI" panose="020B0502040204020203" pitchFamily="34" charset="0"/>
                <a:ea typeface="Segoe UI" panose="020B0502040204020203" pitchFamily="34" charset="0"/>
              </a:rPr>
              <a:t>secondary numerical data </a:t>
            </a:r>
            <a:r>
              <a:rPr lang="en-GB" sz="2600" dirty="0">
                <a:solidFill>
                  <a:srgbClr val="005878"/>
                </a:solidFill>
                <a:effectLst/>
                <a:latin typeface="Segoe UI" panose="020B0502040204020203" pitchFamily="34" charset="0"/>
                <a:ea typeface="Segoe UI" panose="020B0502040204020203" pitchFamily="34" charset="0"/>
              </a:rPr>
              <a:t>relevant to your field of interest, and then identify a question that could be addressed through your own statistical analysis of the data. </a:t>
            </a:r>
          </a:p>
          <a:p>
            <a:pPr marL="0" indent="0">
              <a:lnSpc>
                <a:spcPct val="90000"/>
              </a:lnSpc>
              <a:spcAft>
                <a:spcPts val="800"/>
              </a:spcAft>
              <a:buNone/>
            </a:pPr>
            <a:r>
              <a:rPr lang="en-GB" sz="2600" dirty="0">
                <a:solidFill>
                  <a:srgbClr val="005878"/>
                </a:solidFill>
                <a:effectLst/>
                <a:latin typeface="Segoe UI" panose="020B0502040204020203" pitchFamily="34" charset="0"/>
                <a:ea typeface="Segoe UI" panose="020B0502040204020203" pitchFamily="34" charset="0"/>
              </a:rPr>
              <a:t>Your analysis should include appropriately selected </a:t>
            </a:r>
            <a:r>
              <a:rPr lang="en-GB" sz="2600" b="1" dirty="0">
                <a:solidFill>
                  <a:srgbClr val="005878"/>
                </a:solidFill>
                <a:effectLst/>
                <a:latin typeface="Segoe UI" panose="020B0502040204020203" pitchFamily="34" charset="0"/>
                <a:ea typeface="Segoe UI" panose="020B0502040204020203" pitchFamily="34" charset="0"/>
              </a:rPr>
              <a:t>statistics, both descriptive and inferential</a:t>
            </a:r>
            <a:r>
              <a:rPr lang="en-GB" sz="2600" dirty="0">
                <a:solidFill>
                  <a:srgbClr val="005878"/>
                </a:solidFill>
                <a:effectLst/>
                <a:latin typeface="Segoe UI" panose="020B0502040204020203" pitchFamily="34" charset="0"/>
                <a:ea typeface="Segoe UI" panose="020B0502040204020203" pitchFamily="34" charset="0"/>
              </a:rPr>
              <a:t>.  </a:t>
            </a:r>
          </a:p>
          <a:p>
            <a:pPr marL="0" indent="0">
              <a:lnSpc>
                <a:spcPct val="90000"/>
              </a:lnSpc>
              <a:spcAft>
                <a:spcPts val="800"/>
              </a:spcAft>
              <a:buNone/>
            </a:pPr>
            <a:r>
              <a:rPr lang="en-GB" sz="2600" dirty="0">
                <a:solidFill>
                  <a:srgbClr val="005878"/>
                </a:solidFill>
                <a:effectLst/>
                <a:latin typeface="Segoe UI" panose="020B0502040204020203" pitchFamily="34" charset="0"/>
                <a:ea typeface="Segoe UI" panose="020B0502040204020203" pitchFamily="34" charset="0"/>
              </a:rPr>
              <a:t>Write up your work as though for </a:t>
            </a:r>
            <a:r>
              <a:rPr lang="en-GB" sz="2600" b="1" dirty="0">
                <a:solidFill>
                  <a:srgbClr val="005878"/>
                </a:solidFill>
                <a:effectLst/>
                <a:latin typeface="Segoe UI" panose="020B0502040204020203" pitchFamily="34" charset="0"/>
                <a:ea typeface="Segoe UI" panose="020B0502040204020203" pitchFamily="34" charset="0"/>
              </a:rPr>
              <a:t>publication in a journal </a:t>
            </a:r>
            <a:r>
              <a:rPr lang="en-GB" sz="2600" dirty="0">
                <a:solidFill>
                  <a:srgbClr val="005878"/>
                </a:solidFill>
                <a:effectLst/>
                <a:latin typeface="Segoe UI" panose="020B0502040204020203" pitchFamily="34" charset="0"/>
                <a:ea typeface="Segoe UI" panose="020B0502040204020203" pitchFamily="34" charset="0"/>
              </a:rPr>
              <a:t>in your field.</a:t>
            </a:r>
            <a:endParaRPr lang="en-GB" sz="2600" dirty="0">
              <a:solidFill>
                <a:srgbClr val="000000"/>
              </a:solidFill>
              <a:effectLst/>
              <a:latin typeface="Calibri" panose="020F0502020204030204" pitchFamily="34" charset="0"/>
              <a:ea typeface="Calibri" panose="020F0502020204030204" pitchFamily="34" charset="0"/>
            </a:endParaRPr>
          </a:p>
          <a:p>
            <a:endParaRPr lang="en-GB" sz="2600" dirty="0"/>
          </a:p>
        </p:txBody>
      </p:sp>
    </p:spTree>
    <p:extLst>
      <p:ext uri="{BB962C8B-B14F-4D97-AF65-F5344CB8AC3E}">
        <p14:creationId xmlns:p14="http://schemas.microsoft.com/office/powerpoint/2010/main" val="318632143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879EAB40-2D6E-43A6-BEC2-400370528642}"/>
              </a:ext>
            </a:extLst>
          </p:cNvPr>
          <p:cNvPicPr>
            <a:picLocks noChangeAspect="1"/>
          </p:cNvPicPr>
          <p:nvPr/>
        </p:nvPicPr>
        <p:blipFill>
          <a:blip r:embed="rId2"/>
          <a:stretch>
            <a:fillRect/>
          </a:stretch>
        </p:blipFill>
        <p:spPr>
          <a:xfrm>
            <a:off x="80010" y="775223"/>
            <a:ext cx="9144000" cy="6082777"/>
          </a:xfrm>
          <a:prstGeom prst="rect">
            <a:avLst/>
          </a:prstGeom>
        </p:spPr>
      </p:pic>
      <p:sp>
        <p:nvSpPr>
          <p:cNvPr id="8" name="Title 1">
            <a:extLst>
              <a:ext uri="{FF2B5EF4-FFF2-40B4-BE49-F238E27FC236}">
                <a16:creationId xmlns:a16="http://schemas.microsoft.com/office/drawing/2014/main" id="{14DCB732-DFEC-4602-AF19-6847ED836AB7}"/>
              </a:ext>
            </a:extLst>
          </p:cNvPr>
          <p:cNvSpPr>
            <a:spLocks noGrp="1"/>
          </p:cNvSpPr>
          <p:nvPr>
            <p:ph type="title"/>
          </p:nvPr>
        </p:nvSpPr>
        <p:spPr>
          <a:xfrm>
            <a:off x="628650" y="163512"/>
            <a:ext cx="7886700" cy="611711"/>
          </a:xfrm>
        </p:spPr>
        <p:txBody>
          <a:bodyPr/>
          <a:lstStyle/>
          <a:p>
            <a:pPr algn="ctr"/>
            <a:r>
              <a:rPr lang="en-GB" sz="3600" b="1" kern="0" dirty="0">
                <a:solidFill>
                  <a:srgbClr val="1F497D"/>
                </a:solidFill>
                <a:latin typeface="Segoe UI" panose="020B0502040204020203" pitchFamily="34" charset="0"/>
              </a:rPr>
              <a:t>Tutorial Schedule</a:t>
            </a:r>
          </a:p>
        </p:txBody>
      </p:sp>
    </p:spTree>
    <p:extLst>
      <p:ext uri="{BB962C8B-B14F-4D97-AF65-F5344CB8AC3E}">
        <p14:creationId xmlns:p14="http://schemas.microsoft.com/office/powerpoint/2010/main" val="58143712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Vertical Text Placeholder 2">
            <a:extLst>
              <a:ext uri="{FF2B5EF4-FFF2-40B4-BE49-F238E27FC236}">
                <a16:creationId xmlns:a16="http://schemas.microsoft.com/office/drawing/2014/main" id="{EC0E46EA-7781-4435-B008-09B574CF0EA1}"/>
              </a:ext>
            </a:extLst>
          </p:cNvPr>
          <p:cNvSpPr>
            <a:spLocks noGrp="1"/>
          </p:cNvSpPr>
          <p:nvPr>
            <p:ph type="body" orient="vert" idx="1"/>
          </p:nvPr>
        </p:nvSpPr>
        <p:spPr>
          <a:xfrm rot="16200000">
            <a:off x="3928189" y="-179148"/>
            <a:ext cx="971553" cy="5993289"/>
          </a:xfrm>
        </p:spPr>
        <p:txBody>
          <a:bodyPr/>
          <a:lstStyle/>
          <a:p>
            <a:pPr marL="0" indent="0" algn="ctr">
              <a:buNone/>
            </a:pPr>
            <a:r>
              <a:rPr lang="en-GB" sz="3600" b="1" kern="0" dirty="0">
                <a:solidFill>
                  <a:srgbClr val="1F497D"/>
                </a:solidFill>
                <a:latin typeface="Segoe UI" panose="020B0502040204020203" pitchFamily="34" charset="0"/>
                <a:ea typeface="+mj-ea"/>
                <a:cs typeface="+mj-cs"/>
              </a:rPr>
              <a:t>Why Carry out Quantitative Research?</a:t>
            </a:r>
          </a:p>
        </p:txBody>
      </p:sp>
    </p:spTree>
    <p:extLst>
      <p:ext uri="{BB962C8B-B14F-4D97-AF65-F5344CB8AC3E}">
        <p14:creationId xmlns:p14="http://schemas.microsoft.com/office/powerpoint/2010/main" val="269043136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446533-EDD0-4F9C-B8B2-0AACA8C65DAC}"/>
              </a:ext>
            </a:extLst>
          </p:cNvPr>
          <p:cNvSpPr>
            <a:spLocks noGrp="1"/>
          </p:cNvSpPr>
          <p:nvPr>
            <p:ph type="title"/>
          </p:nvPr>
        </p:nvSpPr>
        <p:spPr>
          <a:xfrm>
            <a:off x="422909" y="212050"/>
            <a:ext cx="8298180" cy="1325563"/>
          </a:xfrm>
        </p:spPr>
        <p:txBody>
          <a:bodyPr/>
          <a:lstStyle/>
          <a:p>
            <a:r>
              <a:rPr lang="en-GB" sz="3600" b="1" kern="0" dirty="0">
                <a:solidFill>
                  <a:srgbClr val="1F497D"/>
                </a:solidFill>
                <a:latin typeface="Segoe UI" panose="020B0502040204020203" pitchFamily="34" charset="0"/>
              </a:rPr>
              <a:t>Why carry out quantitative research?</a:t>
            </a:r>
            <a:br>
              <a:rPr lang="en-GB" sz="3600" b="1" kern="0" dirty="0">
                <a:solidFill>
                  <a:srgbClr val="1F497D"/>
                </a:solidFill>
                <a:latin typeface="Segoe UI" panose="020B0502040204020203" pitchFamily="34" charset="0"/>
              </a:rPr>
            </a:br>
            <a:endParaRPr lang="en-GB" sz="3600" b="1" kern="0" dirty="0">
              <a:solidFill>
                <a:srgbClr val="1F497D"/>
              </a:solidFill>
              <a:latin typeface="Segoe UI" panose="020B0502040204020203" pitchFamily="34" charset="0"/>
            </a:endParaRPr>
          </a:p>
        </p:txBody>
      </p:sp>
      <p:grpSp>
        <p:nvGrpSpPr>
          <p:cNvPr id="4" name="Group 3">
            <a:extLst>
              <a:ext uri="{FF2B5EF4-FFF2-40B4-BE49-F238E27FC236}">
                <a16:creationId xmlns:a16="http://schemas.microsoft.com/office/drawing/2014/main" id="{88EC9CF6-F378-439F-B5BE-C825E4621F0D}"/>
              </a:ext>
            </a:extLst>
          </p:cNvPr>
          <p:cNvGrpSpPr/>
          <p:nvPr/>
        </p:nvGrpSpPr>
        <p:grpSpPr>
          <a:xfrm>
            <a:off x="279717" y="1454150"/>
            <a:ext cx="8864283" cy="3094990"/>
            <a:chOff x="0" y="0"/>
            <a:chExt cx="9133332" cy="3095244"/>
          </a:xfrm>
        </p:grpSpPr>
        <p:pic>
          <p:nvPicPr>
            <p:cNvPr id="5" name="Picture 4">
              <a:extLst>
                <a:ext uri="{FF2B5EF4-FFF2-40B4-BE49-F238E27FC236}">
                  <a16:creationId xmlns:a16="http://schemas.microsoft.com/office/drawing/2014/main" id="{5F8BAC78-5474-4B0A-B2F4-9C0B96129A76}"/>
                </a:ext>
              </a:extLst>
            </p:cNvPr>
            <p:cNvPicPr/>
            <p:nvPr/>
          </p:nvPicPr>
          <p:blipFill>
            <a:blip r:embed="rId3"/>
            <a:stretch>
              <a:fillRect/>
            </a:stretch>
          </p:blipFill>
          <p:spPr>
            <a:xfrm>
              <a:off x="0" y="0"/>
              <a:ext cx="9133332" cy="3095244"/>
            </a:xfrm>
            <a:prstGeom prst="rect">
              <a:avLst/>
            </a:prstGeom>
          </p:spPr>
        </p:pic>
        <p:sp>
          <p:nvSpPr>
            <p:cNvPr id="6" name="Shape 151">
              <a:extLst>
                <a:ext uri="{FF2B5EF4-FFF2-40B4-BE49-F238E27FC236}">
                  <a16:creationId xmlns:a16="http://schemas.microsoft.com/office/drawing/2014/main" id="{4EE56AD8-94EC-43D2-A4E9-8AE7305324C9}"/>
                </a:ext>
              </a:extLst>
            </p:cNvPr>
            <p:cNvSpPr/>
            <p:nvPr/>
          </p:nvSpPr>
          <p:spPr>
            <a:xfrm>
              <a:off x="0" y="2159508"/>
              <a:ext cx="8388096" cy="647700"/>
            </a:xfrm>
            <a:custGeom>
              <a:avLst/>
              <a:gdLst/>
              <a:ahLst/>
              <a:cxnLst/>
              <a:rect l="0" t="0" r="0" b="0"/>
              <a:pathLst>
                <a:path w="8388096" h="647700">
                  <a:moveTo>
                    <a:pt x="1677670" y="0"/>
                  </a:moveTo>
                  <a:lnTo>
                    <a:pt x="8388096" y="0"/>
                  </a:lnTo>
                  <a:lnTo>
                    <a:pt x="6710426" y="647700"/>
                  </a:lnTo>
                  <a:lnTo>
                    <a:pt x="0" y="647700"/>
                  </a:lnTo>
                  <a:lnTo>
                    <a:pt x="1677670" y="0"/>
                  </a:lnTo>
                  <a:close/>
                </a:path>
              </a:pathLst>
            </a:custGeom>
            <a:ln w="0" cap="flat">
              <a:miter lim="127000"/>
            </a:ln>
          </p:spPr>
          <p:style>
            <a:lnRef idx="0">
              <a:srgbClr val="000000">
                <a:alpha val="0"/>
              </a:srgbClr>
            </a:lnRef>
            <a:fillRef idx="1">
              <a:srgbClr val="FFFF00">
                <a:alpha val="23137"/>
              </a:srgbClr>
            </a:fillRef>
            <a:effectRef idx="0">
              <a:scrgbClr r="0" g="0" b="0"/>
            </a:effectRef>
            <a:fontRef idx="none"/>
          </p:style>
          <p:txBody>
            <a:bodyPr/>
            <a:lstStyle/>
            <a:p>
              <a:endParaRPr lang="en-GB"/>
            </a:p>
          </p:txBody>
        </p:sp>
      </p:grpSp>
      <p:pic>
        <p:nvPicPr>
          <p:cNvPr id="7" name="Picture 6">
            <a:extLst>
              <a:ext uri="{FF2B5EF4-FFF2-40B4-BE49-F238E27FC236}">
                <a16:creationId xmlns:a16="http://schemas.microsoft.com/office/drawing/2014/main" id="{8D12B3D8-910B-4E4A-8795-ED895E136EC6}"/>
              </a:ext>
            </a:extLst>
          </p:cNvPr>
          <p:cNvPicPr/>
          <p:nvPr/>
        </p:nvPicPr>
        <p:blipFill>
          <a:blip r:embed="rId4"/>
          <a:stretch>
            <a:fillRect/>
          </a:stretch>
        </p:blipFill>
        <p:spPr>
          <a:xfrm>
            <a:off x="703075" y="5073426"/>
            <a:ext cx="6862445" cy="360680"/>
          </a:xfrm>
          <a:prstGeom prst="rect">
            <a:avLst/>
          </a:prstGeom>
        </p:spPr>
      </p:pic>
    </p:spTree>
    <p:extLst>
      <p:ext uri="{BB962C8B-B14F-4D97-AF65-F5344CB8AC3E}">
        <p14:creationId xmlns:p14="http://schemas.microsoft.com/office/powerpoint/2010/main" val="80960094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446533-EDD0-4F9C-B8B2-0AACA8C65DAC}"/>
              </a:ext>
            </a:extLst>
          </p:cNvPr>
          <p:cNvSpPr>
            <a:spLocks noGrp="1"/>
          </p:cNvSpPr>
          <p:nvPr>
            <p:ph type="title"/>
          </p:nvPr>
        </p:nvSpPr>
        <p:spPr>
          <a:xfrm>
            <a:off x="628650" y="163512"/>
            <a:ext cx="7886700" cy="1325563"/>
          </a:xfrm>
        </p:spPr>
        <p:txBody>
          <a:bodyPr/>
          <a:lstStyle/>
          <a:p>
            <a:r>
              <a:rPr lang="en-GB" sz="3600" b="1" kern="0" dirty="0">
                <a:solidFill>
                  <a:srgbClr val="1F497D"/>
                </a:solidFill>
                <a:latin typeface="Segoe UI" panose="020B0502040204020203" pitchFamily="34" charset="0"/>
              </a:rPr>
              <a:t>A researcher’s </a:t>
            </a:r>
            <a:r>
              <a:rPr lang="en-GB" sz="3600" b="1" i="1" kern="0" dirty="0">
                <a:solidFill>
                  <a:srgbClr val="1F497D"/>
                </a:solidFill>
                <a:latin typeface="Segoe UI" panose="020B0502040204020203" pitchFamily="34" charset="0"/>
              </a:rPr>
              <a:t>paradigm</a:t>
            </a:r>
            <a:r>
              <a:rPr lang="en-GB" sz="3600" b="1" kern="0" dirty="0">
                <a:solidFill>
                  <a:srgbClr val="1F497D"/>
                </a:solidFill>
                <a:latin typeface="Segoe UI" panose="020B0502040204020203" pitchFamily="34" charset="0"/>
              </a:rPr>
              <a:t> may lead them to quantitative research</a:t>
            </a:r>
          </a:p>
        </p:txBody>
      </p:sp>
      <p:pic>
        <p:nvPicPr>
          <p:cNvPr id="4" name="Picture 3">
            <a:extLst>
              <a:ext uri="{FF2B5EF4-FFF2-40B4-BE49-F238E27FC236}">
                <a16:creationId xmlns:a16="http://schemas.microsoft.com/office/drawing/2014/main" id="{0DB32534-BABA-4C21-A03F-91C366AFC9C1}"/>
              </a:ext>
            </a:extLst>
          </p:cNvPr>
          <p:cNvPicPr/>
          <p:nvPr/>
        </p:nvPicPr>
        <p:blipFill>
          <a:blip r:embed="rId3"/>
          <a:stretch>
            <a:fillRect/>
          </a:stretch>
        </p:blipFill>
        <p:spPr>
          <a:xfrm>
            <a:off x="2744788" y="1269048"/>
            <a:ext cx="6191885" cy="5425440"/>
          </a:xfrm>
          <a:prstGeom prst="rect">
            <a:avLst/>
          </a:prstGeom>
        </p:spPr>
      </p:pic>
    </p:spTree>
    <p:extLst>
      <p:ext uri="{BB962C8B-B14F-4D97-AF65-F5344CB8AC3E}">
        <p14:creationId xmlns:p14="http://schemas.microsoft.com/office/powerpoint/2010/main" val="373886611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446533-EDD0-4F9C-B8B2-0AACA8C65DAC}"/>
              </a:ext>
            </a:extLst>
          </p:cNvPr>
          <p:cNvSpPr>
            <a:spLocks noGrp="1"/>
          </p:cNvSpPr>
          <p:nvPr>
            <p:ph type="title"/>
          </p:nvPr>
        </p:nvSpPr>
        <p:spPr>
          <a:xfrm>
            <a:off x="448823" y="184662"/>
            <a:ext cx="7886700" cy="1325563"/>
          </a:xfrm>
        </p:spPr>
        <p:txBody>
          <a:bodyPr/>
          <a:lstStyle/>
          <a:p>
            <a:r>
              <a:rPr lang="en-GB" sz="3600" b="1" kern="0" dirty="0">
                <a:solidFill>
                  <a:srgbClr val="1F497D"/>
                </a:solidFill>
                <a:latin typeface="Segoe UI" panose="020B0502040204020203" pitchFamily="34" charset="0"/>
              </a:rPr>
              <a:t>Key terms</a:t>
            </a:r>
            <a:br>
              <a:rPr lang="en-GB" sz="1800" b="1" kern="0" dirty="0">
                <a:solidFill>
                  <a:srgbClr val="1F497D"/>
                </a:solidFill>
                <a:effectLst/>
                <a:latin typeface="Segoe UI" panose="020B0502040204020203" pitchFamily="34" charset="0"/>
                <a:ea typeface="Segoe UI" panose="020B0502040204020203" pitchFamily="34" charset="0"/>
              </a:rPr>
            </a:br>
            <a:endParaRPr lang="en-GB" dirty="0"/>
          </a:p>
        </p:txBody>
      </p:sp>
      <p:grpSp>
        <p:nvGrpSpPr>
          <p:cNvPr id="4" name="Group 3">
            <a:extLst>
              <a:ext uri="{FF2B5EF4-FFF2-40B4-BE49-F238E27FC236}">
                <a16:creationId xmlns:a16="http://schemas.microsoft.com/office/drawing/2014/main" id="{DE87CA0A-6831-4ED5-9735-796C6EA0E384}"/>
              </a:ext>
            </a:extLst>
          </p:cNvPr>
          <p:cNvGrpSpPr/>
          <p:nvPr/>
        </p:nvGrpSpPr>
        <p:grpSpPr>
          <a:xfrm>
            <a:off x="297036" y="1430076"/>
            <a:ext cx="8941433" cy="4115435"/>
            <a:chOff x="0" y="0"/>
            <a:chExt cx="8941755" cy="4115689"/>
          </a:xfrm>
        </p:grpSpPr>
        <p:sp>
          <p:nvSpPr>
            <p:cNvPr id="5" name="Shape 6337">
              <a:extLst>
                <a:ext uri="{FF2B5EF4-FFF2-40B4-BE49-F238E27FC236}">
                  <a16:creationId xmlns:a16="http://schemas.microsoft.com/office/drawing/2014/main" id="{CE907354-BB74-435D-BD19-D9BF3706A623}"/>
                </a:ext>
              </a:extLst>
            </p:cNvPr>
            <p:cNvSpPr/>
            <p:nvPr/>
          </p:nvSpPr>
          <p:spPr>
            <a:xfrm>
              <a:off x="6350" y="6350"/>
              <a:ext cx="2976372" cy="1188720"/>
            </a:xfrm>
            <a:custGeom>
              <a:avLst/>
              <a:gdLst/>
              <a:ahLst/>
              <a:cxnLst/>
              <a:rect l="0" t="0" r="0" b="0"/>
              <a:pathLst>
                <a:path w="2976372" h="1188720">
                  <a:moveTo>
                    <a:pt x="0" y="0"/>
                  </a:moveTo>
                  <a:lnTo>
                    <a:pt x="2976372" y="0"/>
                  </a:lnTo>
                  <a:lnTo>
                    <a:pt x="2976372" y="1188720"/>
                  </a:lnTo>
                  <a:lnTo>
                    <a:pt x="0" y="1188720"/>
                  </a:lnTo>
                  <a:lnTo>
                    <a:pt x="0" y="0"/>
                  </a:lnTo>
                </a:path>
              </a:pathLst>
            </a:custGeom>
            <a:ln w="0" cap="flat">
              <a:miter lim="127000"/>
            </a:ln>
          </p:spPr>
          <p:style>
            <a:lnRef idx="0">
              <a:srgbClr val="000000">
                <a:alpha val="0"/>
              </a:srgbClr>
            </a:lnRef>
            <a:fillRef idx="1">
              <a:srgbClr val="C9F1FF"/>
            </a:fillRef>
            <a:effectRef idx="0">
              <a:scrgbClr r="0" g="0" b="0"/>
            </a:effectRef>
            <a:fontRef idx="none"/>
          </p:style>
          <p:txBody>
            <a:bodyPr/>
            <a:lstStyle/>
            <a:p>
              <a:endParaRPr lang="en-GB"/>
            </a:p>
          </p:txBody>
        </p:sp>
        <p:sp>
          <p:nvSpPr>
            <p:cNvPr id="6" name="Shape 6338">
              <a:extLst>
                <a:ext uri="{FF2B5EF4-FFF2-40B4-BE49-F238E27FC236}">
                  <a16:creationId xmlns:a16="http://schemas.microsoft.com/office/drawing/2014/main" id="{F1357D36-F88B-481F-8867-DE3471063BF2}"/>
                </a:ext>
              </a:extLst>
            </p:cNvPr>
            <p:cNvSpPr/>
            <p:nvPr/>
          </p:nvSpPr>
          <p:spPr>
            <a:xfrm>
              <a:off x="2982661" y="6350"/>
              <a:ext cx="3576447" cy="1188720"/>
            </a:xfrm>
            <a:custGeom>
              <a:avLst/>
              <a:gdLst/>
              <a:ahLst/>
              <a:cxnLst/>
              <a:rect l="0" t="0" r="0" b="0"/>
              <a:pathLst>
                <a:path w="3576447" h="1188720">
                  <a:moveTo>
                    <a:pt x="0" y="0"/>
                  </a:moveTo>
                  <a:lnTo>
                    <a:pt x="3576447" y="0"/>
                  </a:lnTo>
                  <a:lnTo>
                    <a:pt x="3576447" y="1188720"/>
                  </a:lnTo>
                  <a:lnTo>
                    <a:pt x="0" y="1188720"/>
                  </a:lnTo>
                  <a:lnTo>
                    <a:pt x="0" y="0"/>
                  </a:lnTo>
                </a:path>
              </a:pathLst>
            </a:custGeom>
            <a:ln w="0" cap="flat">
              <a:miter lim="127000"/>
            </a:ln>
          </p:spPr>
          <p:style>
            <a:lnRef idx="0">
              <a:srgbClr val="000000">
                <a:alpha val="0"/>
              </a:srgbClr>
            </a:lnRef>
            <a:fillRef idx="1">
              <a:srgbClr val="FFFF66"/>
            </a:fillRef>
            <a:effectRef idx="0">
              <a:scrgbClr r="0" g="0" b="0"/>
            </a:effectRef>
            <a:fontRef idx="none"/>
          </p:style>
          <p:txBody>
            <a:bodyPr/>
            <a:lstStyle/>
            <a:p>
              <a:endParaRPr lang="en-GB"/>
            </a:p>
          </p:txBody>
        </p:sp>
        <p:sp>
          <p:nvSpPr>
            <p:cNvPr id="7" name="Shape 6339">
              <a:extLst>
                <a:ext uri="{FF2B5EF4-FFF2-40B4-BE49-F238E27FC236}">
                  <a16:creationId xmlns:a16="http://schemas.microsoft.com/office/drawing/2014/main" id="{253719B1-D957-4E51-8F0B-101E1AFB5B69}"/>
                </a:ext>
              </a:extLst>
            </p:cNvPr>
            <p:cNvSpPr/>
            <p:nvPr/>
          </p:nvSpPr>
          <p:spPr>
            <a:xfrm>
              <a:off x="6559108" y="6350"/>
              <a:ext cx="2376297" cy="1188720"/>
            </a:xfrm>
            <a:custGeom>
              <a:avLst/>
              <a:gdLst/>
              <a:ahLst/>
              <a:cxnLst/>
              <a:rect l="0" t="0" r="0" b="0"/>
              <a:pathLst>
                <a:path w="2376297" h="1188720">
                  <a:moveTo>
                    <a:pt x="0" y="0"/>
                  </a:moveTo>
                  <a:lnTo>
                    <a:pt x="2376297" y="0"/>
                  </a:lnTo>
                  <a:lnTo>
                    <a:pt x="2376297" y="1188720"/>
                  </a:lnTo>
                  <a:lnTo>
                    <a:pt x="0" y="1188720"/>
                  </a:lnTo>
                  <a:lnTo>
                    <a:pt x="0" y="0"/>
                  </a:lnTo>
                </a:path>
              </a:pathLst>
            </a:custGeom>
            <a:ln w="0" cap="flat">
              <a:miter lim="127000"/>
            </a:ln>
          </p:spPr>
          <p:style>
            <a:lnRef idx="0">
              <a:srgbClr val="000000">
                <a:alpha val="0"/>
              </a:srgbClr>
            </a:lnRef>
            <a:fillRef idx="1">
              <a:srgbClr val="C3D69B"/>
            </a:fillRef>
            <a:effectRef idx="0">
              <a:scrgbClr r="0" g="0" b="0"/>
            </a:effectRef>
            <a:fontRef idx="none"/>
          </p:style>
          <p:txBody>
            <a:bodyPr/>
            <a:lstStyle/>
            <a:p>
              <a:endParaRPr lang="en-GB"/>
            </a:p>
          </p:txBody>
        </p:sp>
        <p:sp>
          <p:nvSpPr>
            <p:cNvPr id="8" name="Shape 6340">
              <a:extLst>
                <a:ext uri="{FF2B5EF4-FFF2-40B4-BE49-F238E27FC236}">
                  <a16:creationId xmlns:a16="http://schemas.microsoft.com/office/drawing/2014/main" id="{13D40CB2-CD8D-410A-8263-1D3FCB89C6D6}"/>
                </a:ext>
              </a:extLst>
            </p:cNvPr>
            <p:cNvSpPr/>
            <p:nvPr/>
          </p:nvSpPr>
          <p:spPr>
            <a:xfrm>
              <a:off x="6350" y="1195133"/>
              <a:ext cx="2976372" cy="762191"/>
            </a:xfrm>
            <a:custGeom>
              <a:avLst/>
              <a:gdLst/>
              <a:ahLst/>
              <a:cxnLst/>
              <a:rect l="0" t="0" r="0" b="0"/>
              <a:pathLst>
                <a:path w="2976372" h="762191">
                  <a:moveTo>
                    <a:pt x="0" y="0"/>
                  </a:moveTo>
                  <a:lnTo>
                    <a:pt x="2976372" y="0"/>
                  </a:lnTo>
                  <a:lnTo>
                    <a:pt x="2976372" y="762191"/>
                  </a:lnTo>
                  <a:lnTo>
                    <a:pt x="0" y="762191"/>
                  </a:lnTo>
                  <a:lnTo>
                    <a:pt x="0" y="0"/>
                  </a:lnTo>
                </a:path>
              </a:pathLst>
            </a:custGeom>
            <a:ln w="0" cap="flat">
              <a:miter lim="127000"/>
            </a:ln>
          </p:spPr>
          <p:style>
            <a:lnRef idx="0">
              <a:srgbClr val="000000">
                <a:alpha val="0"/>
              </a:srgbClr>
            </a:lnRef>
            <a:fillRef idx="1">
              <a:srgbClr val="C9F1FF"/>
            </a:fillRef>
            <a:effectRef idx="0">
              <a:scrgbClr r="0" g="0" b="0"/>
            </a:effectRef>
            <a:fontRef idx="none"/>
          </p:style>
          <p:txBody>
            <a:bodyPr/>
            <a:lstStyle/>
            <a:p>
              <a:endParaRPr lang="en-GB"/>
            </a:p>
          </p:txBody>
        </p:sp>
        <p:sp>
          <p:nvSpPr>
            <p:cNvPr id="9" name="Shape 6341">
              <a:extLst>
                <a:ext uri="{FF2B5EF4-FFF2-40B4-BE49-F238E27FC236}">
                  <a16:creationId xmlns:a16="http://schemas.microsoft.com/office/drawing/2014/main" id="{03715E2A-DFD0-46E9-A07F-08499D0C3243}"/>
                </a:ext>
              </a:extLst>
            </p:cNvPr>
            <p:cNvSpPr/>
            <p:nvPr/>
          </p:nvSpPr>
          <p:spPr>
            <a:xfrm>
              <a:off x="2982661" y="1195133"/>
              <a:ext cx="3576447" cy="762191"/>
            </a:xfrm>
            <a:custGeom>
              <a:avLst/>
              <a:gdLst/>
              <a:ahLst/>
              <a:cxnLst/>
              <a:rect l="0" t="0" r="0" b="0"/>
              <a:pathLst>
                <a:path w="3576447" h="762191">
                  <a:moveTo>
                    <a:pt x="0" y="0"/>
                  </a:moveTo>
                  <a:lnTo>
                    <a:pt x="3576447" y="0"/>
                  </a:lnTo>
                  <a:lnTo>
                    <a:pt x="3576447" y="762191"/>
                  </a:lnTo>
                  <a:lnTo>
                    <a:pt x="0" y="762191"/>
                  </a:lnTo>
                  <a:lnTo>
                    <a:pt x="0" y="0"/>
                  </a:lnTo>
                </a:path>
              </a:pathLst>
            </a:custGeom>
            <a:ln w="0" cap="flat">
              <a:miter lim="127000"/>
            </a:ln>
          </p:spPr>
          <p:style>
            <a:lnRef idx="0">
              <a:srgbClr val="000000">
                <a:alpha val="0"/>
              </a:srgbClr>
            </a:lnRef>
            <a:fillRef idx="1">
              <a:srgbClr val="FFFF66"/>
            </a:fillRef>
            <a:effectRef idx="0">
              <a:scrgbClr r="0" g="0" b="0"/>
            </a:effectRef>
            <a:fontRef idx="none"/>
          </p:style>
          <p:txBody>
            <a:bodyPr/>
            <a:lstStyle/>
            <a:p>
              <a:endParaRPr lang="en-GB"/>
            </a:p>
          </p:txBody>
        </p:sp>
        <p:sp>
          <p:nvSpPr>
            <p:cNvPr id="10" name="Shape 6342">
              <a:extLst>
                <a:ext uri="{FF2B5EF4-FFF2-40B4-BE49-F238E27FC236}">
                  <a16:creationId xmlns:a16="http://schemas.microsoft.com/office/drawing/2014/main" id="{452DBBD2-18A7-493D-B460-B2015FEE2F40}"/>
                </a:ext>
              </a:extLst>
            </p:cNvPr>
            <p:cNvSpPr/>
            <p:nvPr/>
          </p:nvSpPr>
          <p:spPr>
            <a:xfrm>
              <a:off x="6559108" y="1195133"/>
              <a:ext cx="2376297" cy="762191"/>
            </a:xfrm>
            <a:custGeom>
              <a:avLst/>
              <a:gdLst/>
              <a:ahLst/>
              <a:cxnLst/>
              <a:rect l="0" t="0" r="0" b="0"/>
              <a:pathLst>
                <a:path w="2376297" h="762191">
                  <a:moveTo>
                    <a:pt x="0" y="0"/>
                  </a:moveTo>
                  <a:lnTo>
                    <a:pt x="2376297" y="0"/>
                  </a:lnTo>
                  <a:lnTo>
                    <a:pt x="2376297" y="762191"/>
                  </a:lnTo>
                  <a:lnTo>
                    <a:pt x="0" y="762191"/>
                  </a:lnTo>
                  <a:lnTo>
                    <a:pt x="0" y="0"/>
                  </a:lnTo>
                </a:path>
              </a:pathLst>
            </a:custGeom>
            <a:ln w="0" cap="flat">
              <a:miter lim="127000"/>
            </a:ln>
          </p:spPr>
          <p:style>
            <a:lnRef idx="0">
              <a:srgbClr val="000000">
                <a:alpha val="0"/>
              </a:srgbClr>
            </a:lnRef>
            <a:fillRef idx="1">
              <a:srgbClr val="C3D69B"/>
            </a:fillRef>
            <a:effectRef idx="0">
              <a:scrgbClr r="0" g="0" b="0"/>
            </a:effectRef>
            <a:fontRef idx="none"/>
          </p:style>
          <p:txBody>
            <a:bodyPr/>
            <a:lstStyle/>
            <a:p>
              <a:endParaRPr lang="en-GB"/>
            </a:p>
          </p:txBody>
        </p:sp>
        <p:sp>
          <p:nvSpPr>
            <p:cNvPr id="11" name="Shape 6343">
              <a:extLst>
                <a:ext uri="{FF2B5EF4-FFF2-40B4-BE49-F238E27FC236}">
                  <a16:creationId xmlns:a16="http://schemas.microsoft.com/office/drawing/2014/main" id="{5FA7BB13-ABA1-4C3F-8C73-EFC038325D12}"/>
                </a:ext>
              </a:extLst>
            </p:cNvPr>
            <p:cNvSpPr/>
            <p:nvPr/>
          </p:nvSpPr>
          <p:spPr>
            <a:xfrm>
              <a:off x="6350" y="1957260"/>
              <a:ext cx="2976372" cy="762191"/>
            </a:xfrm>
            <a:custGeom>
              <a:avLst/>
              <a:gdLst/>
              <a:ahLst/>
              <a:cxnLst/>
              <a:rect l="0" t="0" r="0" b="0"/>
              <a:pathLst>
                <a:path w="2976372" h="762191">
                  <a:moveTo>
                    <a:pt x="0" y="0"/>
                  </a:moveTo>
                  <a:lnTo>
                    <a:pt x="2976372" y="0"/>
                  </a:lnTo>
                  <a:lnTo>
                    <a:pt x="2976372" y="762191"/>
                  </a:lnTo>
                  <a:lnTo>
                    <a:pt x="0" y="762191"/>
                  </a:lnTo>
                  <a:lnTo>
                    <a:pt x="0" y="0"/>
                  </a:lnTo>
                </a:path>
              </a:pathLst>
            </a:custGeom>
            <a:ln w="0" cap="flat">
              <a:miter lim="127000"/>
            </a:ln>
          </p:spPr>
          <p:style>
            <a:lnRef idx="0">
              <a:srgbClr val="000000">
                <a:alpha val="0"/>
              </a:srgbClr>
            </a:lnRef>
            <a:fillRef idx="1">
              <a:srgbClr val="E7F2FC"/>
            </a:fillRef>
            <a:effectRef idx="0">
              <a:scrgbClr r="0" g="0" b="0"/>
            </a:effectRef>
            <a:fontRef idx="none"/>
          </p:style>
          <p:txBody>
            <a:bodyPr/>
            <a:lstStyle/>
            <a:p>
              <a:endParaRPr lang="en-GB"/>
            </a:p>
          </p:txBody>
        </p:sp>
        <p:sp>
          <p:nvSpPr>
            <p:cNvPr id="12" name="Shape 6344">
              <a:extLst>
                <a:ext uri="{FF2B5EF4-FFF2-40B4-BE49-F238E27FC236}">
                  <a16:creationId xmlns:a16="http://schemas.microsoft.com/office/drawing/2014/main" id="{D3B95DDE-A9C7-4145-B341-87B5C410A605}"/>
                </a:ext>
              </a:extLst>
            </p:cNvPr>
            <p:cNvSpPr/>
            <p:nvPr/>
          </p:nvSpPr>
          <p:spPr>
            <a:xfrm>
              <a:off x="2982661" y="1957260"/>
              <a:ext cx="3576447" cy="762191"/>
            </a:xfrm>
            <a:custGeom>
              <a:avLst/>
              <a:gdLst/>
              <a:ahLst/>
              <a:cxnLst/>
              <a:rect l="0" t="0" r="0" b="0"/>
              <a:pathLst>
                <a:path w="3576447" h="762191">
                  <a:moveTo>
                    <a:pt x="0" y="0"/>
                  </a:moveTo>
                  <a:lnTo>
                    <a:pt x="3576447" y="0"/>
                  </a:lnTo>
                  <a:lnTo>
                    <a:pt x="3576447" y="762191"/>
                  </a:lnTo>
                  <a:lnTo>
                    <a:pt x="0" y="762191"/>
                  </a:lnTo>
                  <a:lnTo>
                    <a:pt x="0" y="0"/>
                  </a:lnTo>
                </a:path>
              </a:pathLst>
            </a:custGeom>
            <a:ln w="0" cap="flat">
              <a:miter lim="127000"/>
            </a:ln>
          </p:spPr>
          <p:style>
            <a:lnRef idx="0">
              <a:srgbClr val="000000">
                <a:alpha val="0"/>
              </a:srgbClr>
            </a:lnRef>
            <a:fillRef idx="1">
              <a:srgbClr val="FFFF66"/>
            </a:fillRef>
            <a:effectRef idx="0">
              <a:scrgbClr r="0" g="0" b="0"/>
            </a:effectRef>
            <a:fontRef idx="none"/>
          </p:style>
          <p:txBody>
            <a:bodyPr/>
            <a:lstStyle/>
            <a:p>
              <a:endParaRPr lang="en-GB"/>
            </a:p>
          </p:txBody>
        </p:sp>
        <p:sp>
          <p:nvSpPr>
            <p:cNvPr id="13" name="Shape 6345">
              <a:extLst>
                <a:ext uri="{FF2B5EF4-FFF2-40B4-BE49-F238E27FC236}">
                  <a16:creationId xmlns:a16="http://schemas.microsoft.com/office/drawing/2014/main" id="{1073C97E-DA27-402B-AAC1-52213CDFDD29}"/>
                </a:ext>
              </a:extLst>
            </p:cNvPr>
            <p:cNvSpPr/>
            <p:nvPr/>
          </p:nvSpPr>
          <p:spPr>
            <a:xfrm>
              <a:off x="6559108" y="1957260"/>
              <a:ext cx="2376297" cy="762191"/>
            </a:xfrm>
            <a:custGeom>
              <a:avLst/>
              <a:gdLst/>
              <a:ahLst/>
              <a:cxnLst/>
              <a:rect l="0" t="0" r="0" b="0"/>
              <a:pathLst>
                <a:path w="2376297" h="762191">
                  <a:moveTo>
                    <a:pt x="0" y="0"/>
                  </a:moveTo>
                  <a:lnTo>
                    <a:pt x="2376297" y="0"/>
                  </a:lnTo>
                  <a:lnTo>
                    <a:pt x="2376297" y="762191"/>
                  </a:lnTo>
                  <a:lnTo>
                    <a:pt x="0" y="762191"/>
                  </a:lnTo>
                  <a:lnTo>
                    <a:pt x="0" y="0"/>
                  </a:lnTo>
                </a:path>
              </a:pathLst>
            </a:custGeom>
            <a:ln w="0" cap="flat">
              <a:miter lim="127000"/>
            </a:ln>
          </p:spPr>
          <p:style>
            <a:lnRef idx="0">
              <a:srgbClr val="000000">
                <a:alpha val="0"/>
              </a:srgbClr>
            </a:lnRef>
            <a:fillRef idx="1">
              <a:srgbClr val="C3D69B"/>
            </a:fillRef>
            <a:effectRef idx="0">
              <a:scrgbClr r="0" g="0" b="0"/>
            </a:effectRef>
            <a:fontRef idx="none"/>
          </p:style>
          <p:txBody>
            <a:bodyPr/>
            <a:lstStyle/>
            <a:p>
              <a:endParaRPr lang="en-GB"/>
            </a:p>
          </p:txBody>
        </p:sp>
        <p:sp>
          <p:nvSpPr>
            <p:cNvPr id="14" name="Shape 6346">
              <a:extLst>
                <a:ext uri="{FF2B5EF4-FFF2-40B4-BE49-F238E27FC236}">
                  <a16:creationId xmlns:a16="http://schemas.microsoft.com/office/drawing/2014/main" id="{B53E6677-2999-46E9-B09D-41682158F0D7}"/>
                </a:ext>
              </a:extLst>
            </p:cNvPr>
            <p:cNvSpPr/>
            <p:nvPr/>
          </p:nvSpPr>
          <p:spPr>
            <a:xfrm>
              <a:off x="6350" y="2719451"/>
              <a:ext cx="2976372" cy="1389888"/>
            </a:xfrm>
            <a:custGeom>
              <a:avLst/>
              <a:gdLst/>
              <a:ahLst/>
              <a:cxnLst/>
              <a:rect l="0" t="0" r="0" b="0"/>
              <a:pathLst>
                <a:path w="2976372" h="1389888">
                  <a:moveTo>
                    <a:pt x="0" y="0"/>
                  </a:moveTo>
                  <a:lnTo>
                    <a:pt x="2976372" y="0"/>
                  </a:lnTo>
                  <a:lnTo>
                    <a:pt x="2976372" y="1389888"/>
                  </a:lnTo>
                  <a:lnTo>
                    <a:pt x="0" y="1389888"/>
                  </a:lnTo>
                  <a:lnTo>
                    <a:pt x="0" y="0"/>
                  </a:lnTo>
                </a:path>
              </a:pathLst>
            </a:custGeom>
            <a:ln w="0" cap="flat">
              <a:miter lim="127000"/>
            </a:ln>
          </p:spPr>
          <p:style>
            <a:lnRef idx="0">
              <a:srgbClr val="000000">
                <a:alpha val="0"/>
              </a:srgbClr>
            </a:lnRef>
            <a:fillRef idx="1">
              <a:srgbClr val="CBE4F9"/>
            </a:fillRef>
            <a:effectRef idx="0">
              <a:scrgbClr r="0" g="0" b="0"/>
            </a:effectRef>
            <a:fontRef idx="none"/>
          </p:style>
          <p:txBody>
            <a:bodyPr/>
            <a:lstStyle/>
            <a:p>
              <a:endParaRPr lang="en-GB"/>
            </a:p>
          </p:txBody>
        </p:sp>
        <p:sp>
          <p:nvSpPr>
            <p:cNvPr id="15" name="Shape 6347">
              <a:extLst>
                <a:ext uri="{FF2B5EF4-FFF2-40B4-BE49-F238E27FC236}">
                  <a16:creationId xmlns:a16="http://schemas.microsoft.com/office/drawing/2014/main" id="{564A5548-CF7C-4056-8F33-B10EF4D87EFF}"/>
                </a:ext>
              </a:extLst>
            </p:cNvPr>
            <p:cNvSpPr/>
            <p:nvPr/>
          </p:nvSpPr>
          <p:spPr>
            <a:xfrm>
              <a:off x="2982661" y="2719451"/>
              <a:ext cx="3576447" cy="1389888"/>
            </a:xfrm>
            <a:custGeom>
              <a:avLst/>
              <a:gdLst/>
              <a:ahLst/>
              <a:cxnLst/>
              <a:rect l="0" t="0" r="0" b="0"/>
              <a:pathLst>
                <a:path w="3576447" h="1389888">
                  <a:moveTo>
                    <a:pt x="0" y="0"/>
                  </a:moveTo>
                  <a:lnTo>
                    <a:pt x="3576447" y="0"/>
                  </a:lnTo>
                  <a:lnTo>
                    <a:pt x="3576447" y="1389888"/>
                  </a:lnTo>
                  <a:lnTo>
                    <a:pt x="0" y="1389888"/>
                  </a:lnTo>
                  <a:lnTo>
                    <a:pt x="0" y="0"/>
                  </a:lnTo>
                </a:path>
              </a:pathLst>
            </a:custGeom>
            <a:ln w="0" cap="flat">
              <a:miter lim="127000"/>
            </a:ln>
          </p:spPr>
          <p:style>
            <a:lnRef idx="0">
              <a:srgbClr val="000000">
                <a:alpha val="0"/>
              </a:srgbClr>
            </a:lnRef>
            <a:fillRef idx="1">
              <a:srgbClr val="FFFF66"/>
            </a:fillRef>
            <a:effectRef idx="0">
              <a:scrgbClr r="0" g="0" b="0"/>
            </a:effectRef>
            <a:fontRef idx="none"/>
          </p:style>
          <p:txBody>
            <a:bodyPr/>
            <a:lstStyle/>
            <a:p>
              <a:endParaRPr lang="en-GB"/>
            </a:p>
          </p:txBody>
        </p:sp>
        <p:sp>
          <p:nvSpPr>
            <p:cNvPr id="16" name="Shape 6348">
              <a:extLst>
                <a:ext uri="{FF2B5EF4-FFF2-40B4-BE49-F238E27FC236}">
                  <a16:creationId xmlns:a16="http://schemas.microsoft.com/office/drawing/2014/main" id="{21D99BDD-E3C1-4871-B870-B3F2DE9F89AE}"/>
                </a:ext>
              </a:extLst>
            </p:cNvPr>
            <p:cNvSpPr/>
            <p:nvPr/>
          </p:nvSpPr>
          <p:spPr>
            <a:xfrm>
              <a:off x="6559108" y="2719451"/>
              <a:ext cx="2376297" cy="1389888"/>
            </a:xfrm>
            <a:custGeom>
              <a:avLst/>
              <a:gdLst/>
              <a:ahLst/>
              <a:cxnLst/>
              <a:rect l="0" t="0" r="0" b="0"/>
              <a:pathLst>
                <a:path w="2376297" h="1389888">
                  <a:moveTo>
                    <a:pt x="0" y="0"/>
                  </a:moveTo>
                  <a:lnTo>
                    <a:pt x="2376297" y="0"/>
                  </a:lnTo>
                  <a:lnTo>
                    <a:pt x="2376297" y="1389888"/>
                  </a:lnTo>
                  <a:lnTo>
                    <a:pt x="0" y="1389888"/>
                  </a:lnTo>
                  <a:lnTo>
                    <a:pt x="0" y="0"/>
                  </a:lnTo>
                </a:path>
              </a:pathLst>
            </a:custGeom>
            <a:ln w="0" cap="flat">
              <a:miter lim="127000"/>
            </a:ln>
          </p:spPr>
          <p:style>
            <a:lnRef idx="0">
              <a:srgbClr val="000000">
                <a:alpha val="0"/>
              </a:srgbClr>
            </a:lnRef>
            <a:fillRef idx="1">
              <a:srgbClr val="C3D69B"/>
            </a:fillRef>
            <a:effectRef idx="0">
              <a:scrgbClr r="0" g="0" b="0"/>
            </a:effectRef>
            <a:fontRef idx="none"/>
          </p:style>
          <p:txBody>
            <a:bodyPr/>
            <a:lstStyle/>
            <a:p>
              <a:endParaRPr lang="en-GB"/>
            </a:p>
          </p:txBody>
        </p:sp>
        <p:sp>
          <p:nvSpPr>
            <p:cNvPr id="17" name="Shape 284">
              <a:extLst>
                <a:ext uri="{FF2B5EF4-FFF2-40B4-BE49-F238E27FC236}">
                  <a16:creationId xmlns:a16="http://schemas.microsoft.com/office/drawing/2014/main" id="{4819B643-23B0-4659-BD38-EB8BCCAEED4E}"/>
                </a:ext>
              </a:extLst>
            </p:cNvPr>
            <p:cNvSpPr/>
            <p:nvPr/>
          </p:nvSpPr>
          <p:spPr>
            <a:xfrm>
              <a:off x="2982661" y="0"/>
              <a:ext cx="0" cy="4115689"/>
            </a:xfrm>
            <a:custGeom>
              <a:avLst/>
              <a:gdLst/>
              <a:ahLst/>
              <a:cxnLst/>
              <a:rect l="0" t="0" r="0" b="0"/>
              <a:pathLst>
                <a:path h="4115689">
                  <a:moveTo>
                    <a:pt x="0" y="0"/>
                  </a:moveTo>
                  <a:lnTo>
                    <a:pt x="0" y="4115689"/>
                  </a:lnTo>
                </a:path>
              </a:pathLst>
            </a:custGeom>
            <a:ln w="12700" cap="flat">
              <a:round/>
            </a:ln>
          </p:spPr>
          <p:style>
            <a:lnRef idx="1">
              <a:srgbClr val="FFFFFF"/>
            </a:lnRef>
            <a:fillRef idx="0">
              <a:srgbClr val="000000">
                <a:alpha val="0"/>
              </a:srgbClr>
            </a:fillRef>
            <a:effectRef idx="0">
              <a:scrgbClr r="0" g="0" b="0"/>
            </a:effectRef>
            <a:fontRef idx="none"/>
          </p:style>
          <p:txBody>
            <a:bodyPr/>
            <a:lstStyle/>
            <a:p>
              <a:endParaRPr lang="en-GB"/>
            </a:p>
          </p:txBody>
        </p:sp>
        <p:sp>
          <p:nvSpPr>
            <p:cNvPr id="18" name="Shape 285">
              <a:extLst>
                <a:ext uri="{FF2B5EF4-FFF2-40B4-BE49-F238E27FC236}">
                  <a16:creationId xmlns:a16="http://schemas.microsoft.com/office/drawing/2014/main" id="{F80AD1FA-23A0-4561-A425-A546B4E60029}"/>
                </a:ext>
              </a:extLst>
            </p:cNvPr>
            <p:cNvSpPr/>
            <p:nvPr/>
          </p:nvSpPr>
          <p:spPr>
            <a:xfrm>
              <a:off x="6559108" y="0"/>
              <a:ext cx="0" cy="4115689"/>
            </a:xfrm>
            <a:custGeom>
              <a:avLst/>
              <a:gdLst/>
              <a:ahLst/>
              <a:cxnLst/>
              <a:rect l="0" t="0" r="0" b="0"/>
              <a:pathLst>
                <a:path h="4115689">
                  <a:moveTo>
                    <a:pt x="0" y="0"/>
                  </a:moveTo>
                  <a:lnTo>
                    <a:pt x="0" y="4115689"/>
                  </a:lnTo>
                </a:path>
              </a:pathLst>
            </a:custGeom>
            <a:ln w="12700" cap="flat">
              <a:round/>
            </a:ln>
          </p:spPr>
          <p:style>
            <a:lnRef idx="1">
              <a:srgbClr val="FFFFFF"/>
            </a:lnRef>
            <a:fillRef idx="0">
              <a:srgbClr val="000000">
                <a:alpha val="0"/>
              </a:srgbClr>
            </a:fillRef>
            <a:effectRef idx="0">
              <a:scrgbClr r="0" g="0" b="0"/>
            </a:effectRef>
            <a:fontRef idx="none"/>
          </p:style>
          <p:txBody>
            <a:bodyPr/>
            <a:lstStyle/>
            <a:p>
              <a:endParaRPr lang="en-GB"/>
            </a:p>
          </p:txBody>
        </p:sp>
        <p:sp>
          <p:nvSpPr>
            <p:cNvPr id="19" name="Shape 286">
              <a:extLst>
                <a:ext uri="{FF2B5EF4-FFF2-40B4-BE49-F238E27FC236}">
                  <a16:creationId xmlns:a16="http://schemas.microsoft.com/office/drawing/2014/main" id="{AF3C7314-F07D-4500-A4AB-C8ED9B61C9E6}"/>
                </a:ext>
              </a:extLst>
            </p:cNvPr>
            <p:cNvSpPr/>
            <p:nvPr/>
          </p:nvSpPr>
          <p:spPr>
            <a:xfrm>
              <a:off x="0" y="1195070"/>
              <a:ext cx="8941755" cy="0"/>
            </a:xfrm>
            <a:custGeom>
              <a:avLst/>
              <a:gdLst/>
              <a:ahLst/>
              <a:cxnLst/>
              <a:rect l="0" t="0" r="0" b="0"/>
              <a:pathLst>
                <a:path w="8941755">
                  <a:moveTo>
                    <a:pt x="0" y="0"/>
                  </a:moveTo>
                  <a:lnTo>
                    <a:pt x="8941755" y="0"/>
                  </a:lnTo>
                </a:path>
              </a:pathLst>
            </a:custGeom>
            <a:ln w="38100" cap="flat">
              <a:round/>
            </a:ln>
          </p:spPr>
          <p:style>
            <a:lnRef idx="1">
              <a:srgbClr val="FFFFFF"/>
            </a:lnRef>
            <a:fillRef idx="0">
              <a:srgbClr val="000000">
                <a:alpha val="0"/>
              </a:srgbClr>
            </a:fillRef>
            <a:effectRef idx="0">
              <a:scrgbClr r="0" g="0" b="0"/>
            </a:effectRef>
            <a:fontRef idx="none"/>
          </p:style>
          <p:txBody>
            <a:bodyPr/>
            <a:lstStyle/>
            <a:p>
              <a:endParaRPr lang="en-GB"/>
            </a:p>
          </p:txBody>
        </p:sp>
        <p:sp>
          <p:nvSpPr>
            <p:cNvPr id="20" name="Shape 287">
              <a:extLst>
                <a:ext uri="{FF2B5EF4-FFF2-40B4-BE49-F238E27FC236}">
                  <a16:creationId xmlns:a16="http://schemas.microsoft.com/office/drawing/2014/main" id="{AD4567DC-5EBD-4159-A7B4-01E9F9144C0B}"/>
                </a:ext>
              </a:extLst>
            </p:cNvPr>
            <p:cNvSpPr/>
            <p:nvPr/>
          </p:nvSpPr>
          <p:spPr>
            <a:xfrm>
              <a:off x="0" y="1957324"/>
              <a:ext cx="8941755" cy="0"/>
            </a:xfrm>
            <a:custGeom>
              <a:avLst/>
              <a:gdLst/>
              <a:ahLst/>
              <a:cxnLst/>
              <a:rect l="0" t="0" r="0" b="0"/>
              <a:pathLst>
                <a:path w="8941755">
                  <a:moveTo>
                    <a:pt x="0" y="0"/>
                  </a:moveTo>
                  <a:lnTo>
                    <a:pt x="8941755" y="0"/>
                  </a:lnTo>
                </a:path>
              </a:pathLst>
            </a:custGeom>
            <a:ln w="12700" cap="flat">
              <a:round/>
            </a:ln>
          </p:spPr>
          <p:style>
            <a:lnRef idx="1">
              <a:srgbClr val="FFFFFF"/>
            </a:lnRef>
            <a:fillRef idx="0">
              <a:srgbClr val="000000">
                <a:alpha val="0"/>
              </a:srgbClr>
            </a:fillRef>
            <a:effectRef idx="0">
              <a:scrgbClr r="0" g="0" b="0"/>
            </a:effectRef>
            <a:fontRef idx="none"/>
          </p:style>
          <p:txBody>
            <a:bodyPr/>
            <a:lstStyle/>
            <a:p>
              <a:endParaRPr lang="en-GB"/>
            </a:p>
          </p:txBody>
        </p:sp>
        <p:sp>
          <p:nvSpPr>
            <p:cNvPr id="21" name="Shape 288">
              <a:extLst>
                <a:ext uri="{FF2B5EF4-FFF2-40B4-BE49-F238E27FC236}">
                  <a16:creationId xmlns:a16="http://schemas.microsoft.com/office/drawing/2014/main" id="{C63B2B59-ADE8-4087-9C5E-27696D855510}"/>
                </a:ext>
              </a:extLst>
            </p:cNvPr>
            <p:cNvSpPr/>
            <p:nvPr/>
          </p:nvSpPr>
          <p:spPr>
            <a:xfrm>
              <a:off x="0" y="2719451"/>
              <a:ext cx="8941755" cy="0"/>
            </a:xfrm>
            <a:custGeom>
              <a:avLst/>
              <a:gdLst/>
              <a:ahLst/>
              <a:cxnLst/>
              <a:rect l="0" t="0" r="0" b="0"/>
              <a:pathLst>
                <a:path w="8941755">
                  <a:moveTo>
                    <a:pt x="0" y="0"/>
                  </a:moveTo>
                  <a:lnTo>
                    <a:pt x="8941755" y="0"/>
                  </a:lnTo>
                </a:path>
              </a:pathLst>
            </a:custGeom>
            <a:ln w="12700" cap="flat">
              <a:round/>
            </a:ln>
          </p:spPr>
          <p:style>
            <a:lnRef idx="1">
              <a:srgbClr val="FFFFFF"/>
            </a:lnRef>
            <a:fillRef idx="0">
              <a:srgbClr val="000000">
                <a:alpha val="0"/>
              </a:srgbClr>
            </a:fillRef>
            <a:effectRef idx="0">
              <a:scrgbClr r="0" g="0" b="0"/>
            </a:effectRef>
            <a:fontRef idx="none"/>
          </p:style>
          <p:txBody>
            <a:bodyPr/>
            <a:lstStyle/>
            <a:p>
              <a:endParaRPr lang="en-GB"/>
            </a:p>
          </p:txBody>
        </p:sp>
        <p:sp>
          <p:nvSpPr>
            <p:cNvPr id="22" name="Shape 289">
              <a:extLst>
                <a:ext uri="{FF2B5EF4-FFF2-40B4-BE49-F238E27FC236}">
                  <a16:creationId xmlns:a16="http://schemas.microsoft.com/office/drawing/2014/main" id="{4CED7527-546A-46FE-9359-AB6E962CD36F}"/>
                </a:ext>
              </a:extLst>
            </p:cNvPr>
            <p:cNvSpPr/>
            <p:nvPr/>
          </p:nvSpPr>
          <p:spPr>
            <a:xfrm>
              <a:off x="6350" y="0"/>
              <a:ext cx="0" cy="4115689"/>
            </a:xfrm>
            <a:custGeom>
              <a:avLst/>
              <a:gdLst/>
              <a:ahLst/>
              <a:cxnLst/>
              <a:rect l="0" t="0" r="0" b="0"/>
              <a:pathLst>
                <a:path h="4115689">
                  <a:moveTo>
                    <a:pt x="0" y="0"/>
                  </a:moveTo>
                  <a:lnTo>
                    <a:pt x="0" y="4115689"/>
                  </a:lnTo>
                </a:path>
              </a:pathLst>
            </a:custGeom>
            <a:ln w="12700" cap="flat">
              <a:round/>
            </a:ln>
          </p:spPr>
          <p:style>
            <a:lnRef idx="1">
              <a:srgbClr val="FFFFFF"/>
            </a:lnRef>
            <a:fillRef idx="0">
              <a:srgbClr val="000000">
                <a:alpha val="0"/>
              </a:srgbClr>
            </a:fillRef>
            <a:effectRef idx="0">
              <a:scrgbClr r="0" g="0" b="0"/>
            </a:effectRef>
            <a:fontRef idx="none"/>
          </p:style>
          <p:txBody>
            <a:bodyPr/>
            <a:lstStyle/>
            <a:p>
              <a:endParaRPr lang="en-GB"/>
            </a:p>
          </p:txBody>
        </p:sp>
        <p:sp>
          <p:nvSpPr>
            <p:cNvPr id="23" name="Shape 290">
              <a:extLst>
                <a:ext uri="{FF2B5EF4-FFF2-40B4-BE49-F238E27FC236}">
                  <a16:creationId xmlns:a16="http://schemas.microsoft.com/office/drawing/2014/main" id="{8F26FBFA-94D5-4A30-9C9D-099B69B22972}"/>
                </a:ext>
              </a:extLst>
            </p:cNvPr>
            <p:cNvSpPr/>
            <p:nvPr/>
          </p:nvSpPr>
          <p:spPr>
            <a:xfrm>
              <a:off x="8935405" y="0"/>
              <a:ext cx="0" cy="4115689"/>
            </a:xfrm>
            <a:custGeom>
              <a:avLst/>
              <a:gdLst/>
              <a:ahLst/>
              <a:cxnLst/>
              <a:rect l="0" t="0" r="0" b="0"/>
              <a:pathLst>
                <a:path h="4115689">
                  <a:moveTo>
                    <a:pt x="0" y="0"/>
                  </a:moveTo>
                  <a:lnTo>
                    <a:pt x="0" y="4115689"/>
                  </a:lnTo>
                </a:path>
              </a:pathLst>
            </a:custGeom>
            <a:ln w="12700" cap="flat">
              <a:round/>
            </a:ln>
          </p:spPr>
          <p:style>
            <a:lnRef idx="1">
              <a:srgbClr val="FFFFFF"/>
            </a:lnRef>
            <a:fillRef idx="0">
              <a:srgbClr val="000000">
                <a:alpha val="0"/>
              </a:srgbClr>
            </a:fillRef>
            <a:effectRef idx="0">
              <a:scrgbClr r="0" g="0" b="0"/>
            </a:effectRef>
            <a:fontRef idx="none"/>
          </p:style>
          <p:txBody>
            <a:bodyPr/>
            <a:lstStyle/>
            <a:p>
              <a:endParaRPr lang="en-GB"/>
            </a:p>
          </p:txBody>
        </p:sp>
        <p:sp>
          <p:nvSpPr>
            <p:cNvPr id="24" name="Shape 291">
              <a:extLst>
                <a:ext uri="{FF2B5EF4-FFF2-40B4-BE49-F238E27FC236}">
                  <a16:creationId xmlns:a16="http://schemas.microsoft.com/office/drawing/2014/main" id="{31901318-B3CE-493E-B813-D5861A427366}"/>
                </a:ext>
              </a:extLst>
            </p:cNvPr>
            <p:cNvSpPr/>
            <p:nvPr/>
          </p:nvSpPr>
          <p:spPr>
            <a:xfrm>
              <a:off x="0" y="6350"/>
              <a:ext cx="8941755" cy="0"/>
            </a:xfrm>
            <a:custGeom>
              <a:avLst/>
              <a:gdLst/>
              <a:ahLst/>
              <a:cxnLst/>
              <a:rect l="0" t="0" r="0" b="0"/>
              <a:pathLst>
                <a:path w="8941755">
                  <a:moveTo>
                    <a:pt x="0" y="0"/>
                  </a:moveTo>
                  <a:lnTo>
                    <a:pt x="8941755" y="0"/>
                  </a:lnTo>
                </a:path>
              </a:pathLst>
            </a:custGeom>
            <a:ln w="12700" cap="flat">
              <a:round/>
            </a:ln>
          </p:spPr>
          <p:style>
            <a:lnRef idx="1">
              <a:srgbClr val="FFFFFF"/>
            </a:lnRef>
            <a:fillRef idx="0">
              <a:srgbClr val="000000">
                <a:alpha val="0"/>
              </a:srgbClr>
            </a:fillRef>
            <a:effectRef idx="0">
              <a:scrgbClr r="0" g="0" b="0"/>
            </a:effectRef>
            <a:fontRef idx="none"/>
          </p:style>
          <p:txBody>
            <a:bodyPr/>
            <a:lstStyle/>
            <a:p>
              <a:endParaRPr lang="en-GB"/>
            </a:p>
          </p:txBody>
        </p:sp>
        <p:sp>
          <p:nvSpPr>
            <p:cNvPr id="25" name="Shape 292">
              <a:extLst>
                <a:ext uri="{FF2B5EF4-FFF2-40B4-BE49-F238E27FC236}">
                  <a16:creationId xmlns:a16="http://schemas.microsoft.com/office/drawing/2014/main" id="{54603B2D-4A12-4032-B133-5DAE8C9C8E0C}"/>
                </a:ext>
              </a:extLst>
            </p:cNvPr>
            <p:cNvSpPr/>
            <p:nvPr/>
          </p:nvSpPr>
          <p:spPr>
            <a:xfrm>
              <a:off x="0" y="4109339"/>
              <a:ext cx="8941755" cy="0"/>
            </a:xfrm>
            <a:custGeom>
              <a:avLst/>
              <a:gdLst/>
              <a:ahLst/>
              <a:cxnLst/>
              <a:rect l="0" t="0" r="0" b="0"/>
              <a:pathLst>
                <a:path w="8941755">
                  <a:moveTo>
                    <a:pt x="0" y="0"/>
                  </a:moveTo>
                  <a:lnTo>
                    <a:pt x="8941755" y="0"/>
                  </a:lnTo>
                </a:path>
              </a:pathLst>
            </a:custGeom>
            <a:ln w="12700" cap="flat">
              <a:round/>
            </a:ln>
          </p:spPr>
          <p:style>
            <a:lnRef idx="1">
              <a:srgbClr val="FFFFFF"/>
            </a:lnRef>
            <a:fillRef idx="0">
              <a:srgbClr val="000000">
                <a:alpha val="0"/>
              </a:srgbClr>
            </a:fillRef>
            <a:effectRef idx="0">
              <a:scrgbClr r="0" g="0" b="0"/>
            </a:effectRef>
            <a:fontRef idx="none"/>
          </p:style>
          <p:txBody>
            <a:bodyPr/>
            <a:lstStyle/>
            <a:p>
              <a:endParaRPr lang="en-GB"/>
            </a:p>
          </p:txBody>
        </p:sp>
        <p:sp>
          <p:nvSpPr>
            <p:cNvPr id="26" name="Rectangle 25">
              <a:extLst>
                <a:ext uri="{FF2B5EF4-FFF2-40B4-BE49-F238E27FC236}">
                  <a16:creationId xmlns:a16="http://schemas.microsoft.com/office/drawing/2014/main" id="{2588E71F-3027-4C72-B805-64E1B0E65A8F}"/>
                </a:ext>
              </a:extLst>
            </p:cNvPr>
            <p:cNvSpPr/>
            <p:nvPr/>
          </p:nvSpPr>
          <p:spPr>
            <a:xfrm>
              <a:off x="97881" y="139882"/>
              <a:ext cx="1113146" cy="462357"/>
            </a:xfrm>
            <a:prstGeom prst="rect">
              <a:avLst/>
            </a:prstGeom>
            <a:ln>
              <a:noFill/>
            </a:ln>
          </p:spPr>
          <p:txBody>
            <a:bodyPr vert="horz" lIns="0" tIns="0" rIns="0" bIns="0" rtlCol="0">
              <a:noAutofit/>
            </a:bodyPr>
            <a:lstStyle/>
            <a:p>
              <a:pPr>
                <a:lnSpc>
                  <a:spcPct val="107000"/>
                </a:lnSpc>
                <a:spcAft>
                  <a:spcPts val="800"/>
                </a:spcAft>
              </a:pPr>
              <a:r>
                <a:rPr lang="en-GB" sz="2800" b="1">
                  <a:solidFill>
                    <a:srgbClr val="000000"/>
                  </a:solidFill>
                  <a:effectLst/>
                  <a:latin typeface="Segoe UI" panose="020B0502040204020203" pitchFamily="34" charset="0"/>
                  <a:ea typeface="Segoe UI" panose="020B0502040204020203" pitchFamily="34" charset="0"/>
                </a:rPr>
                <a:t>Term</a:t>
              </a:r>
              <a:endParaRPr lang="en-GB" sz="1100">
                <a:solidFill>
                  <a:srgbClr val="000000"/>
                </a:solidFill>
                <a:effectLst/>
                <a:latin typeface="Calibri" panose="020F0502020204030204" pitchFamily="34" charset="0"/>
                <a:ea typeface="Calibri" panose="020F0502020204030204" pitchFamily="34" charset="0"/>
              </a:endParaRPr>
            </a:p>
          </p:txBody>
        </p:sp>
        <p:sp>
          <p:nvSpPr>
            <p:cNvPr id="27" name="Rectangle 26">
              <a:extLst>
                <a:ext uri="{FF2B5EF4-FFF2-40B4-BE49-F238E27FC236}">
                  <a16:creationId xmlns:a16="http://schemas.microsoft.com/office/drawing/2014/main" id="{40F00673-34F7-4B01-AA2F-9A5F0F52F9D9}"/>
                </a:ext>
              </a:extLst>
            </p:cNvPr>
            <p:cNvSpPr/>
            <p:nvPr/>
          </p:nvSpPr>
          <p:spPr>
            <a:xfrm>
              <a:off x="3074609" y="127728"/>
              <a:ext cx="1579376" cy="396873"/>
            </a:xfrm>
            <a:prstGeom prst="rect">
              <a:avLst/>
            </a:prstGeom>
            <a:ln>
              <a:noFill/>
            </a:ln>
          </p:spPr>
          <p:txBody>
            <a:bodyPr vert="horz" lIns="0" tIns="0" rIns="0" bIns="0" rtlCol="0">
              <a:noAutofit/>
            </a:bodyPr>
            <a:lstStyle/>
            <a:p>
              <a:pPr>
                <a:lnSpc>
                  <a:spcPct val="107000"/>
                </a:lnSpc>
                <a:spcAft>
                  <a:spcPts val="800"/>
                </a:spcAft>
              </a:pPr>
              <a:r>
                <a:rPr lang="en-GB" sz="2400">
                  <a:solidFill>
                    <a:srgbClr val="000000"/>
                  </a:solidFill>
                  <a:effectLst/>
                  <a:latin typeface="Segoe UI" panose="020B0502040204020203" pitchFamily="34" charset="0"/>
                  <a:ea typeface="Segoe UI" panose="020B0502040204020203" pitchFamily="34" charset="0"/>
                </a:rPr>
                <a:t>Meaning</a:t>
              </a:r>
              <a:endParaRPr lang="en-GB" sz="1100">
                <a:solidFill>
                  <a:srgbClr val="000000"/>
                </a:solidFill>
                <a:effectLst/>
                <a:latin typeface="Calibri" panose="020F0502020204030204" pitchFamily="34" charset="0"/>
                <a:ea typeface="Calibri" panose="020F0502020204030204" pitchFamily="34" charset="0"/>
              </a:endParaRPr>
            </a:p>
          </p:txBody>
        </p:sp>
        <p:sp>
          <p:nvSpPr>
            <p:cNvPr id="28" name="Rectangle 27">
              <a:extLst>
                <a:ext uri="{FF2B5EF4-FFF2-40B4-BE49-F238E27FC236}">
                  <a16:creationId xmlns:a16="http://schemas.microsoft.com/office/drawing/2014/main" id="{A68ABDBE-F279-4327-9B2D-69E870B6243E}"/>
                </a:ext>
              </a:extLst>
            </p:cNvPr>
            <p:cNvSpPr/>
            <p:nvPr/>
          </p:nvSpPr>
          <p:spPr>
            <a:xfrm>
              <a:off x="6651691" y="127728"/>
              <a:ext cx="1495057" cy="396873"/>
            </a:xfrm>
            <a:prstGeom prst="rect">
              <a:avLst/>
            </a:prstGeom>
            <a:ln>
              <a:noFill/>
            </a:ln>
          </p:spPr>
          <p:txBody>
            <a:bodyPr vert="horz" lIns="0" tIns="0" rIns="0" bIns="0" rtlCol="0">
              <a:noAutofit/>
            </a:bodyPr>
            <a:lstStyle/>
            <a:p>
              <a:pPr>
                <a:lnSpc>
                  <a:spcPct val="107000"/>
                </a:lnSpc>
                <a:spcAft>
                  <a:spcPts val="800"/>
                </a:spcAft>
              </a:pPr>
              <a:r>
                <a:rPr lang="en-GB" sz="2400">
                  <a:solidFill>
                    <a:srgbClr val="005878"/>
                  </a:solidFill>
                  <a:effectLst/>
                  <a:latin typeface="Segoe UI" panose="020B0502040204020203" pitchFamily="34" charset="0"/>
                  <a:ea typeface="Segoe UI" panose="020B0502040204020203" pitchFamily="34" charset="0"/>
                </a:rPr>
                <a:t>Type re. </a:t>
              </a:r>
              <a:endParaRPr lang="en-GB" sz="1100">
                <a:solidFill>
                  <a:srgbClr val="000000"/>
                </a:solidFill>
                <a:effectLst/>
                <a:latin typeface="Calibri" panose="020F0502020204030204" pitchFamily="34" charset="0"/>
                <a:ea typeface="Calibri" panose="020F0502020204030204" pitchFamily="34" charset="0"/>
              </a:endParaRPr>
            </a:p>
          </p:txBody>
        </p:sp>
        <p:sp>
          <p:nvSpPr>
            <p:cNvPr id="29" name="Rectangle 28">
              <a:extLst>
                <a:ext uri="{FF2B5EF4-FFF2-40B4-BE49-F238E27FC236}">
                  <a16:creationId xmlns:a16="http://schemas.microsoft.com/office/drawing/2014/main" id="{87E161BF-8D19-4EED-83D0-CAF24C531791}"/>
                </a:ext>
              </a:extLst>
            </p:cNvPr>
            <p:cNvSpPr/>
            <p:nvPr/>
          </p:nvSpPr>
          <p:spPr>
            <a:xfrm>
              <a:off x="6651691" y="493266"/>
              <a:ext cx="2234682" cy="397269"/>
            </a:xfrm>
            <a:prstGeom prst="rect">
              <a:avLst/>
            </a:prstGeom>
            <a:ln>
              <a:noFill/>
            </a:ln>
          </p:spPr>
          <p:txBody>
            <a:bodyPr vert="horz" lIns="0" tIns="0" rIns="0" bIns="0" rtlCol="0">
              <a:noAutofit/>
            </a:bodyPr>
            <a:lstStyle/>
            <a:p>
              <a:pPr>
                <a:lnSpc>
                  <a:spcPct val="107000"/>
                </a:lnSpc>
                <a:spcAft>
                  <a:spcPts val="800"/>
                </a:spcAft>
              </a:pPr>
              <a:r>
                <a:rPr lang="en-GB" sz="2400">
                  <a:solidFill>
                    <a:srgbClr val="005878"/>
                  </a:solidFill>
                  <a:effectLst/>
                  <a:latin typeface="Segoe UI" panose="020B0502040204020203" pitchFamily="34" charset="0"/>
                  <a:ea typeface="Segoe UI" panose="020B0502040204020203" pitchFamily="34" charset="0"/>
                </a:rPr>
                <a:t>quantitative </a:t>
              </a:r>
              <a:endParaRPr lang="en-GB" sz="1100">
                <a:solidFill>
                  <a:srgbClr val="000000"/>
                </a:solidFill>
                <a:effectLst/>
                <a:latin typeface="Calibri" panose="020F0502020204030204" pitchFamily="34" charset="0"/>
                <a:ea typeface="Calibri" panose="020F0502020204030204" pitchFamily="34" charset="0"/>
              </a:endParaRPr>
            </a:p>
          </p:txBody>
        </p:sp>
        <p:sp>
          <p:nvSpPr>
            <p:cNvPr id="30" name="Rectangle 29">
              <a:extLst>
                <a:ext uri="{FF2B5EF4-FFF2-40B4-BE49-F238E27FC236}">
                  <a16:creationId xmlns:a16="http://schemas.microsoft.com/office/drawing/2014/main" id="{40DF2023-1E06-4B8B-B58F-1E09E582F71F}"/>
                </a:ext>
              </a:extLst>
            </p:cNvPr>
            <p:cNvSpPr/>
            <p:nvPr/>
          </p:nvSpPr>
          <p:spPr>
            <a:xfrm>
              <a:off x="6651691" y="859502"/>
              <a:ext cx="1492624" cy="396873"/>
            </a:xfrm>
            <a:prstGeom prst="rect">
              <a:avLst/>
            </a:prstGeom>
            <a:ln>
              <a:noFill/>
            </a:ln>
          </p:spPr>
          <p:txBody>
            <a:bodyPr vert="horz" lIns="0" tIns="0" rIns="0" bIns="0" rtlCol="0">
              <a:noAutofit/>
            </a:bodyPr>
            <a:lstStyle/>
            <a:p>
              <a:pPr>
                <a:lnSpc>
                  <a:spcPct val="107000"/>
                </a:lnSpc>
                <a:spcAft>
                  <a:spcPts val="800"/>
                </a:spcAft>
              </a:pPr>
              <a:r>
                <a:rPr lang="en-GB" sz="2400">
                  <a:solidFill>
                    <a:srgbClr val="005878"/>
                  </a:solidFill>
                  <a:effectLst/>
                  <a:latin typeface="Segoe UI" panose="020B0502040204020203" pitchFamily="34" charset="0"/>
                  <a:ea typeface="Segoe UI" panose="020B0502040204020203" pitchFamily="34" charset="0"/>
                </a:rPr>
                <a:t>research</a:t>
              </a:r>
              <a:endParaRPr lang="en-GB" sz="1100">
                <a:solidFill>
                  <a:srgbClr val="000000"/>
                </a:solidFill>
                <a:effectLst/>
                <a:latin typeface="Calibri" panose="020F0502020204030204" pitchFamily="34" charset="0"/>
                <a:ea typeface="Calibri" panose="020F0502020204030204" pitchFamily="34" charset="0"/>
              </a:endParaRPr>
            </a:p>
          </p:txBody>
        </p:sp>
        <p:sp>
          <p:nvSpPr>
            <p:cNvPr id="31" name="Rectangle 30">
              <a:extLst>
                <a:ext uri="{FF2B5EF4-FFF2-40B4-BE49-F238E27FC236}">
                  <a16:creationId xmlns:a16="http://schemas.microsoft.com/office/drawing/2014/main" id="{9200615C-ACCD-4670-ABBD-972796E98416}"/>
                </a:ext>
              </a:extLst>
            </p:cNvPr>
            <p:cNvSpPr/>
            <p:nvPr/>
          </p:nvSpPr>
          <p:spPr>
            <a:xfrm>
              <a:off x="97881" y="1328856"/>
              <a:ext cx="2083666" cy="462357"/>
            </a:xfrm>
            <a:prstGeom prst="rect">
              <a:avLst/>
            </a:prstGeom>
            <a:ln>
              <a:noFill/>
            </a:ln>
          </p:spPr>
          <p:txBody>
            <a:bodyPr vert="horz" lIns="0" tIns="0" rIns="0" bIns="0" rtlCol="0">
              <a:noAutofit/>
            </a:bodyPr>
            <a:lstStyle/>
            <a:p>
              <a:pPr>
                <a:lnSpc>
                  <a:spcPct val="107000"/>
                </a:lnSpc>
                <a:spcAft>
                  <a:spcPts val="800"/>
                </a:spcAft>
              </a:pPr>
              <a:r>
                <a:rPr lang="en-GB" sz="2800" b="1">
                  <a:solidFill>
                    <a:srgbClr val="000000"/>
                  </a:solidFill>
                  <a:effectLst/>
                  <a:latin typeface="Segoe UI" panose="020B0502040204020203" pitchFamily="34" charset="0"/>
                  <a:ea typeface="Segoe UI" panose="020B0502040204020203" pitchFamily="34" charset="0"/>
                </a:rPr>
                <a:t>Ontology</a:t>
              </a:r>
              <a:endParaRPr lang="en-GB" sz="1100">
                <a:solidFill>
                  <a:srgbClr val="000000"/>
                </a:solidFill>
                <a:effectLst/>
                <a:latin typeface="Calibri" panose="020F0502020204030204" pitchFamily="34" charset="0"/>
                <a:ea typeface="Calibri" panose="020F0502020204030204" pitchFamily="34" charset="0"/>
              </a:endParaRPr>
            </a:p>
          </p:txBody>
        </p:sp>
        <p:sp>
          <p:nvSpPr>
            <p:cNvPr id="32" name="Rectangle 31">
              <a:extLst>
                <a:ext uri="{FF2B5EF4-FFF2-40B4-BE49-F238E27FC236}">
                  <a16:creationId xmlns:a16="http://schemas.microsoft.com/office/drawing/2014/main" id="{2FC442D2-89EF-429F-83A1-DDEED2F2E481}"/>
                </a:ext>
              </a:extLst>
            </p:cNvPr>
            <p:cNvSpPr/>
            <p:nvPr/>
          </p:nvSpPr>
          <p:spPr>
            <a:xfrm>
              <a:off x="3074609" y="1297502"/>
              <a:ext cx="1118556" cy="297654"/>
            </a:xfrm>
            <a:prstGeom prst="rect">
              <a:avLst/>
            </a:prstGeom>
            <a:ln>
              <a:noFill/>
            </a:ln>
          </p:spPr>
          <p:txBody>
            <a:bodyPr vert="horz" lIns="0" tIns="0" rIns="0" bIns="0" rtlCol="0">
              <a:noAutofit/>
            </a:bodyPr>
            <a:lstStyle/>
            <a:p>
              <a:pPr>
                <a:lnSpc>
                  <a:spcPct val="107000"/>
                </a:lnSpc>
                <a:spcAft>
                  <a:spcPts val="800"/>
                </a:spcAft>
              </a:pPr>
              <a:r>
                <a:rPr lang="en-GB" sz="1800">
                  <a:solidFill>
                    <a:srgbClr val="000000"/>
                  </a:solidFill>
                  <a:effectLst/>
                  <a:latin typeface="Segoe UI" panose="020B0502040204020203" pitchFamily="34" charset="0"/>
                  <a:ea typeface="Segoe UI" panose="020B0502040204020203" pitchFamily="34" charset="0"/>
                </a:rPr>
                <a:t>Concept</a:t>
              </a:r>
              <a:endParaRPr lang="en-GB" sz="1100">
                <a:solidFill>
                  <a:srgbClr val="000000"/>
                </a:solidFill>
                <a:effectLst/>
                <a:latin typeface="Calibri" panose="020F0502020204030204" pitchFamily="34" charset="0"/>
                <a:ea typeface="Calibri" panose="020F0502020204030204" pitchFamily="34" charset="0"/>
              </a:endParaRPr>
            </a:p>
          </p:txBody>
        </p:sp>
        <p:sp>
          <p:nvSpPr>
            <p:cNvPr id="33" name="Rectangle 32">
              <a:extLst>
                <a:ext uri="{FF2B5EF4-FFF2-40B4-BE49-F238E27FC236}">
                  <a16:creationId xmlns:a16="http://schemas.microsoft.com/office/drawing/2014/main" id="{010D0E0A-25F6-4CA9-A998-EA5CA54FF5F4}"/>
                </a:ext>
              </a:extLst>
            </p:cNvPr>
            <p:cNvSpPr/>
            <p:nvPr/>
          </p:nvSpPr>
          <p:spPr>
            <a:xfrm>
              <a:off x="3978595" y="1297502"/>
              <a:ext cx="2000570" cy="297654"/>
            </a:xfrm>
            <a:prstGeom prst="rect">
              <a:avLst/>
            </a:prstGeom>
            <a:ln>
              <a:noFill/>
            </a:ln>
          </p:spPr>
          <p:txBody>
            <a:bodyPr vert="horz" lIns="0" tIns="0" rIns="0" bIns="0" rtlCol="0">
              <a:noAutofit/>
            </a:bodyPr>
            <a:lstStyle/>
            <a:p>
              <a:pPr>
                <a:lnSpc>
                  <a:spcPct val="107000"/>
                </a:lnSpc>
                <a:spcAft>
                  <a:spcPts val="800"/>
                </a:spcAft>
              </a:pPr>
              <a:r>
                <a:rPr lang="en-GB" sz="1800">
                  <a:solidFill>
                    <a:srgbClr val="000000"/>
                  </a:solidFill>
                  <a:effectLst/>
                  <a:latin typeface="Segoe UI" panose="020B0502040204020203" pitchFamily="34" charset="0"/>
                  <a:ea typeface="Segoe UI" panose="020B0502040204020203" pitchFamily="34" charset="0"/>
                </a:rPr>
                <a:t>of what is real, </a:t>
              </a:r>
              <a:endParaRPr lang="en-GB" sz="1100">
                <a:solidFill>
                  <a:srgbClr val="000000"/>
                </a:solidFill>
                <a:effectLst/>
                <a:latin typeface="Calibri" panose="020F0502020204030204" pitchFamily="34" charset="0"/>
                <a:ea typeface="Calibri" panose="020F0502020204030204" pitchFamily="34" charset="0"/>
              </a:endParaRPr>
            </a:p>
          </p:txBody>
        </p:sp>
        <p:sp>
          <p:nvSpPr>
            <p:cNvPr id="34" name="Rectangle 33">
              <a:extLst>
                <a:ext uri="{FF2B5EF4-FFF2-40B4-BE49-F238E27FC236}">
                  <a16:creationId xmlns:a16="http://schemas.microsoft.com/office/drawing/2014/main" id="{5E23CD8F-E5A0-417B-9833-0794B30FFF32}"/>
                </a:ext>
              </a:extLst>
            </p:cNvPr>
            <p:cNvSpPr/>
            <p:nvPr/>
          </p:nvSpPr>
          <p:spPr>
            <a:xfrm>
              <a:off x="3074609" y="1571822"/>
              <a:ext cx="1337463" cy="297654"/>
            </a:xfrm>
            <a:prstGeom prst="rect">
              <a:avLst/>
            </a:prstGeom>
            <a:ln>
              <a:noFill/>
            </a:ln>
          </p:spPr>
          <p:txBody>
            <a:bodyPr vert="horz" lIns="0" tIns="0" rIns="0" bIns="0" rtlCol="0">
              <a:noAutofit/>
            </a:bodyPr>
            <a:lstStyle/>
            <a:p>
              <a:pPr>
                <a:lnSpc>
                  <a:spcPct val="107000"/>
                </a:lnSpc>
                <a:spcAft>
                  <a:spcPts val="800"/>
                </a:spcAft>
              </a:pPr>
              <a:r>
                <a:rPr lang="en-GB" sz="1800">
                  <a:solidFill>
                    <a:srgbClr val="000000"/>
                  </a:solidFill>
                  <a:effectLst/>
                  <a:latin typeface="Segoe UI" panose="020B0502040204020203" pitchFamily="34" charset="0"/>
                  <a:ea typeface="Segoe UI" panose="020B0502040204020203" pitchFamily="34" charset="0"/>
                </a:rPr>
                <a:t>important</a:t>
              </a:r>
              <a:endParaRPr lang="en-GB" sz="1100">
                <a:solidFill>
                  <a:srgbClr val="000000"/>
                </a:solidFill>
                <a:effectLst/>
                <a:latin typeface="Calibri" panose="020F0502020204030204" pitchFamily="34" charset="0"/>
                <a:ea typeface="Calibri" panose="020F0502020204030204" pitchFamily="34" charset="0"/>
              </a:endParaRPr>
            </a:p>
          </p:txBody>
        </p:sp>
        <p:sp>
          <p:nvSpPr>
            <p:cNvPr id="35" name="Rectangle 34">
              <a:extLst>
                <a:ext uri="{FF2B5EF4-FFF2-40B4-BE49-F238E27FC236}">
                  <a16:creationId xmlns:a16="http://schemas.microsoft.com/office/drawing/2014/main" id="{FD59BF12-1787-462F-8B30-A18E3D54CECC}"/>
                </a:ext>
              </a:extLst>
            </p:cNvPr>
            <p:cNvSpPr/>
            <p:nvPr/>
          </p:nvSpPr>
          <p:spPr>
            <a:xfrm>
              <a:off x="6651691" y="1316702"/>
              <a:ext cx="2020840" cy="396873"/>
            </a:xfrm>
            <a:prstGeom prst="rect">
              <a:avLst/>
            </a:prstGeom>
            <a:ln>
              <a:noFill/>
            </a:ln>
          </p:spPr>
          <p:txBody>
            <a:bodyPr vert="horz" lIns="0" tIns="0" rIns="0" bIns="0" rtlCol="0">
              <a:noAutofit/>
            </a:bodyPr>
            <a:lstStyle/>
            <a:p>
              <a:pPr>
                <a:lnSpc>
                  <a:spcPct val="107000"/>
                </a:lnSpc>
                <a:spcAft>
                  <a:spcPts val="800"/>
                </a:spcAft>
              </a:pPr>
              <a:r>
                <a:rPr lang="en-GB" sz="2400">
                  <a:solidFill>
                    <a:srgbClr val="005878"/>
                  </a:solidFill>
                  <a:effectLst/>
                  <a:latin typeface="Segoe UI" panose="020B0502040204020203" pitchFamily="34" charset="0"/>
                  <a:ea typeface="Segoe UI" panose="020B0502040204020203" pitchFamily="34" charset="0"/>
                </a:rPr>
                <a:t>objectivism</a:t>
              </a:r>
              <a:endParaRPr lang="en-GB" sz="1100">
                <a:solidFill>
                  <a:srgbClr val="000000"/>
                </a:solidFill>
                <a:effectLst/>
                <a:latin typeface="Calibri" panose="020F0502020204030204" pitchFamily="34" charset="0"/>
                <a:ea typeface="Calibri" panose="020F0502020204030204" pitchFamily="34" charset="0"/>
              </a:endParaRPr>
            </a:p>
          </p:txBody>
        </p:sp>
        <p:sp>
          <p:nvSpPr>
            <p:cNvPr id="36" name="Rectangle 35">
              <a:extLst>
                <a:ext uri="{FF2B5EF4-FFF2-40B4-BE49-F238E27FC236}">
                  <a16:creationId xmlns:a16="http://schemas.microsoft.com/office/drawing/2014/main" id="{07DC9306-C216-4F64-A418-8A37619EECCB}"/>
                </a:ext>
              </a:extLst>
            </p:cNvPr>
            <p:cNvSpPr/>
            <p:nvPr/>
          </p:nvSpPr>
          <p:spPr>
            <a:xfrm>
              <a:off x="97881" y="2091015"/>
              <a:ext cx="3012375" cy="462753"/>
            </a:xfrm>
            <a:prstGeom prst="rect">
              <a:avLst/>
            </a:prstGeom>
            <a:ln>
              <a:noFill/>
            </a:ln>
          </p:spPr>
          <p:txBody>
            <a:bodyPr vert="horz" lIns="0" tIns="0" rIns="0" bIns="0" rtlCol="0">
              <a:noAutofit/>
            </a:bodyPr>
            <a:lstStyle/>
            <a:p>
              <a:pPr>
                <a:lnSpc>
                  <a:spcPct val="107000"/>
                </a:lnSpc>
                <a:spcAft>
                  <a:spcPts val="800"/>
                </a:spcAft>
              </a:pPr>
              <a:r>
                <a:rPr lang="en-GB" sz="2800" b="1">
                  <a:solidFill>
                    <a:srgbClr val="000000"/>
                  </a:solidFill>
                  <a:effectLst/>
                  <a:latin typeface="Segoe UI" panose="020B0502040204020203" pitchFamily="34" charset="0"/>
                  <a:ea typeface="Segoe UI" panose="020B0502040204020203" pitchFamily="34" charset="0"/>
                </a:rPr>
                <a:t>Epistemology</a:t>
              </a:r>
              <a:endParaRPr lang="en-GB" sz="1100">
                <a:solidFill>
                  <a:srgbClr val="000000"/>
                </a:solidFill>
                <a:effectLst/>
                <a:latin typeface="Calibri" panose="020F0502020204030204" pitchFamily="34" charset="0"/>
                <a:ea typeface="Calibri" panose="020F0502020204030204" pitchFamily="34" charset="0"/>
              </a:endParaRPr>
            </a:p>
          </p:txBody>
        </p:sp>
        <p:sp>
          <p:nvSpPr>
            <p:cNvPr id="37" name="Rectangle 36">
              <a:extLst>
                <a:ext uri="{FF2B5EF4-FFF2-40B4-BE49-F238E27FC236}">
                  <a16:creationId xmlns:a16="http://schemas.microsoft.com/office/drawing/2014/main" id="{774832E2-434A-42C1-B127-56C13832658F}"/>
                </a:ext>
              </a:extLst>
            </p:cNvPr>
            <p:cNvSpPr/>
            <p:nvPr/>
          </p:nvSpPr>
          <p:spPr>
            <a:xfrm>
              <a:off x="3074609" y="2059883"/>
              <a:ext cx="4518917" cy="297654"/>
            </a:xfrm>
            <a:prstGeom prst="rect">
              <a:avLst/>
            </a:prstGeom>
            <a:ln>
              <a:noFill/>
            </a:ln>
          </p:spPr>
          <p:txBody>
            <a:bodyPr vert="horz" lIns="0" tIns="0" rIns="0" bIns="0" rtlCol="0">
              <a:noAutofit/>
            </a:bodyPr>
            <a:lstStyle/>
            <a:p>
              <a:pPr>
                <a:lnSpc>
                  <a:spcPct val="107000"/>
                </a:lnSpc>
                <a:spcAft>
                  <a:spcPts val="800"/>
                </a:spcAft>
              </a:pPr>
              <a:r>
                <a:rPr lang="en-GB" sz="1800">
                  <a:solidFill>
                    <a:srgbClr val="000000"/>
                  </a:solidFill>
                  <a:effectLst/>
                  <a:latin typeface="Segoe UI" panose="020B0502040204020203" pitchFamily="34" charset="0"/>
                  <a:ea typeface="Segoe UI" panose="020B0502040204020203" pitchFamily="34" charset="0"/>
                </a:rPr>
                <a:t>Study of knowledge and how it is </a:t>
              </a:r>
              <a:endParaRPr lang="en-GB" sz="1100">
                <a:solidFill>
                  <a:srgbClr val="000000"/>
                </a:solidFill>
                <a:effectLst/>
                <a:latin typeface="Calibri" panose="020F0502020204030204" pitchFamily="34" charset="0"/>
                <a:ea typeface="Calibri" panose="020F0502020204030204" pitchFamily="34" charset="0"/>
              </a:endParaRPr>
            </a:p>
          </p:txBody>
        </p:sp>
        <p:sp>
          <p:nvSpPr>
            <p:cNvPr id="38" name="Rectangle 37">
              <a:extLst>
                <a:ext uri="{FF2B5EF4-FFF2-40B4-BE49-F238E27FC236}">
                  <a16:creationId xmlns:a16="http://schemas.microsoft.com/office/drawing/2014/main" id="{9A68DAB0-527C-4E9A-91CA-53AE57D60444}"/>
                </a:ext>
              </a:extLst>
            </p:cNvPr>
            <p:cNvSpPr/>
            <p:nvPr/>
          </p:nvSpPr>
          <p:spPr>
            <a:xfrm>
              <a:off x="3074609" y="2333981"/>
              <a:ext cx="1196767" cy="298051"/>
            </a:xfrm>
            <a:prstGeom prst="rect">
              <a:avLst/>
            </a:prstGeom>
            <a:ln>
              <a:noFill/>
            </a:ln>
          </p:spPr>
          <p:txBody>
            <a:bodyPr vert="horz" lIns="0" tIns="0" rIns="0" bIns="0" rtlCol="0">
              <a:noAutofit/>
            </a:bodyPr>
            <a:lstStyle/>
            <a:p>
              <a:pPr>
                <a:lnSpc>
                  <a:spcPct val="107000"/>
                </a:lnSpc>
                <a:spcAft>
                  <a:spcPts val="800"/>
                </a:spcAft>
              </a:pPr>
              <a:r>
                <a:rPr lang="en-GB" sz="1800">
                  <a:solidFill>
                    <a:srgbClr val="000000"/>
                  </a:solidFill>
                  <a:effectLst/>
                  <a:latin typeface="Segoe UI" panose="020B0502040204020203" pitchFamily="34" charset="0"/>
                  <a:ea typeface="Segoe UI" panose="020B0502040204020203" pitchFamily="34" charset="0"/>
                </a:rPr>
                <a:t>obtained</a:t>
              </a:r>
              <a:endParaRPr lang="en-GB" sz="1100">
                <a:solidFill>
                  <a:srgbClr val="000000"/>
                </a:solidFill>
                <a:effectLst/>
                <a:latin typeface="Calibri" panose="020F0502020204030204" pitchFamily="34" charset="0"/>
                <a:ea typeface="Calibri" panose="020F0502020204030204" pitchFamily="34" charset="0"/>
              </a:endParaRPr>
            </a:p>
          </p:txBody>
        </p:sp>
        <p:sp>
          <p:nvSpPr>
            <p:cNvPr id="39" name="Rectangle 38">
              <a:extLst>
                <a:ext uri="{FF2B5EF4-FFF2-40B4-BE49-F238E27FC236}">
                  <a16:creationId xmlns:a16="http://schemas.microsoft.com/office/drawing/2014/main" id="{0632F519-4037-403E-A2AB-00ACC61CF4F2}"/>
                </a:ext>
              </a:extLst>
            </p:cNvPr>
            <p:cNvSpPr/>
            <p:nvPr/>
          </p:nvSpPr>
          <p:spPr>
            <a:xfrm>
              <a:off x="6651691" y="2078861"/>
              <a:ext cx="1795212" cy="397269"/>
            </a:xfrm>
            <a:prstGeom prst="rect">
              <a:avLst/>
            </a:prstGeom>
            <a:ln>
              <a:noFill/>
            </a:ln>
          </p:spPr>
          <p:txBody>
            <a:bodyPr vert="horz" lIns="0" tIns="0" rIns="0" bIns="0" rtlCol="0">
              <a:noAutofit/>
            </a:bodyPr>
            <a:lstStyle/>
            <a:p>
              <a:pPr>
                <a:lnSpc>
                  <a:spcPct val="107000"/>
                </a:lnSpc>
                <a:spcAft>
                  <a:spcPts val="800"/>
                </a:spcAft>
              </a:pPr>
              <a:r>
                <a:rPr lang="en-GB" sz="2400">
                  <a:solidFill>
                    <a:srgbClr val="005878"/>
                  </a:solidFill>
                  <a:effectLst/>
                  <a:latin typeface="Segoe UI" panose="020B0502040204020203" pitchFamily="34" charset="0"/>
                  <a:ea typeface="Segoe UI" panose="020B0502040204020203" pitchFamily="34" charset="0"/>
                </a:rPr>
                <a:t>positivism</a:t>
              </a:r>
              <a:endParaRPr lang="en-GB" sz="1100">
                <a:solidFill>
                  <a:srgbClr val="000000"/>
                </a:solidFill>
                <a:effectLst/>
                <a:latin typeface="Calibri" panose="020F0502020204030204" pitchFamily="34" charset="0"/>
                <a:ea typeface="Calibri" panose="020F0502020204030204" pitchFamily="34" charset="0"/>
              </a:endParaRPr>
            </a:p>
          </p:txBody>
        </p:sp>
        <p:sp>
          <p:nvSpPr>
            <p:cNvPr id="40" name="Rectangle 39">
              <a:extLst>
                <a:ext uri="{FF2B5EF4-FFF2-40B4-BE49-F238E27FC236}">
                  <a16:creationId xmlns:a16="http://schemas.microsoft.com/office/drawing/2014/main" id="{0FEB8F8E-6CDB-4347-8B36-2B5038BDEDF4}"/>
                </a:ext>
              </a:extLst>
            </p:cNvPr>
            <p:cNvSpPr/>
            <p:nvPr/>
          </p:nvSpPr>
          <p:spPr>
            <a:xfrm>
              <a:off x="97881" y="2853872"/>
              <a:ext cx="2096889" cy="462356"/>
            </a:xfrm>
            <a:prstGeom prst="rect">
              <a:avLst/>
            </a:prstGeom>
            <a:ln>
              <a:noFill/>
            </a:ln>
          </p:spPr>
          <p:txBody>
            <a:bodyPr vert="horz" lIns="0" tIns="0" rIns="0" bIns="0" rtlCol="0">
              <a:noAutofit/>
            </a:bodyPr>
            <a:lstStyle/>
            <a:p>
              <a:pPr>
                <a:lnSpc>
                  <a:spcPct val="107000"/>
                </a:lnSpc>
                <a:spcAft>
                  <a:spcPts val="800"/>
                </a:spcAft>
              </a:pPr>
              <a:r>
                <a:rPr lang="en-GB" sz="2800" b="1">
                  <a:solidFill>
                    <a:srgbClr val="000000"/>
                  </a:solidFill>
                  <a:effectLst/>
                  <a:latin typeface="Segoe UI" panose="020B0502040204020203" pitchFamily="34" charset="0"/>
                  <a:ea typeface="Segoe UI" panose="020B0502040204020203" pitchFamily="34" charset="0"/>
                </a:rPr>
                <a:t>Research </a:t>
              </a:r>
              <a:endParaRPr lang="en-GB" sz="1100">
                <a:solidFill>
                  <a:srgbClr val="000000"/>
                </a:solidFill>
                <a:effectLst/>
                <a:latin typeface="Calibri" panose="020F0502020204030204" pitchFamily="34" charset="0"/>
                <a:ea typeface="Calibri" panose="020F0502020204030204" pitchFamily="34" charset="0"/>
              </a:endParaRPr>
            </a:p>
          </p:txBody>
        </p:sp>
        <p:sp>
          <p:nvSpPr>
            <p:cNvPr id="41" name="Rectangle 40">
              <a:extLst>
                <a:ext uri="{FF2B5EF4-FFF2-40B4-BE49-F238E27FC236}">
                  <a16:creationId xmlns:a16="http://schemas.microsoft.com/office/drawing/2014/main" id="{90EC9B2D-99AC-4F25-B8C4-6CE96C99203D}"/>
                </a:ext>
              </a:extLst>
            </p:cNvPr>
            <p:cNvSpPr/>
            <p:nvPr/>
          </p:nvSpPr>
          <p:spPr>
            <a:xfrm>
              <a:off x="97881" y="3280593"/>
              <a:ext cx="2991846" cy="462357"/>
            </a:xfrm>
            <a:prstGeom prst="rect">
              <a:avLst/>
            </a:prstGeom>
            <a:ln>
              <a:noFill/>
            </a:ln>
          </p:spPr>
          <p:txBody>
            <a:bodyPr vert="horz" lIns="0" tIns="0" rIns="0" bIns="0" rtlCol="0">
              <a:noAutofit/>
            </a:bodyPr>
            <a:lstStyle/>
            <a:p>
              <a:pPr>
                <a:lnSpc>
                  <a:spcPct val="107000"/>
                </a:lnSpc>
                <a:spcAft>
                  <a:spcPts val="800"/>
                </a:spcAft>
              </a:pPr>
              <a:r>
                <a:rPr lang="en-GB" sz="2800" b="1">
                  <a:solidFill>
                    <a:srgbClr val="000000"/>
                  </a:solidFill>
                  <a:effectLst/>
                  <a:latin typeface="Segoe UI" panose="020B0502040204020203" pitchFamily="34" charset="0"/>
                  <a:ea typeface="Segoe UI" panose="020B0502040204020203" pitchFamily="34" charset="0"/>
                </a:rPr>
                <a:t>methodology</a:t>
              </a:r>
              <a:endParaRPr lang="en-GB" sz="1100">
                <a:solidFill>
                  <a:srgbClr val="000000"/>
                </a:solidFill>
                <a:effectLst/>
                <a:latin typeface="Calibri" panose="020F0502020204030204" pitchFamily="34" charset="0"/>
                <a:ea typeface="Calibri" panose="020F0502020204030204" pitchFamily="34" charset="0"/>
              </a:endParaRPr>
            </a:p>
          </p:txBody>
        </p:sp>
        <p:sp>
          <p:nvSpPr>
            <p:cNvPr id="42" name="Rectangle 41">
              <a:extLst>
                <a:ext uri="{FF2B5EF4-FFF2-40B4-BE49-F238E27FC236}">
                  <a16:creationId xmlns:a16="http://schemas.microsoft.com/office/drawing/2014/main" id="{49B29669-F9F5-4BBF-904A-4A56D2A3C0A3}"/>
                </a:ext>
              </a:extLst>
            </p:cNvPr>
            <p:cNvSpPr/>
            <p:nvPr/>
          </p:nvSpPr>
          <p:spPr>
            <a:xfrm>
              <a:off x="3074609" y="2821915"/>
              <a:ext cx="4435740" cy="298051"/>
            </a:xfrm>
            <a:prstGeom prst="rect">
              <a:avLst/>
            </a:prstGeom>
            <a:ln>
              <a:noFill/>
            </a:ln>
          </p:spPr>
          <p:txBody>
            <a:bodyPr vert="horz" lIns="0" tIns="0" rIns="0" bIns="0" rtlCol="0">
              <a:noAutofit/>
            </a:bodyPr>
            <a:lstStyle/>
            <a:p>
              <a:pPr>
                <a:lnSpc>
                  <a:spcPct val="107000"/>
                </a:lnSpc>
                <a:spcAft>
                  <a:spcPts val="800"/>
                </a:spcAft>
              </a:pPr>
              <a:r>
                <a:rPr lang="en-GB" sz="1800">
                  <a:solidFill>
                    <a:srgbClr val="000000"/>
                  </a:solidFill>
                  <a:effectLst/>
                  <a:latin typeface="Segoe UI" panose="020B0502040204020203" pitchFamily="34" charset="0"/>
                  <a:ea typeface="Segoe UI" panose="020B0502040204020203" pitchFamily="34" charset="0"/>
                </a:rPr>
                <a:t>The overall approach to research </a:t>
              </a:r>
              <a:endParaRPr lang="en-GB" sz="1100">
                <a:solidFill>
                  <a:srgbClr val="000000"/>
                </a:solidFill>
                <a:effectLst/>
                <a:latin typeface="Calibri" panose="020F0502020204030204" pitchFamily="34" charset="0"/>
                <a:ea typeface="Calibri" panose="020F0502020204030204" pitchFamily="34" charset="0"/>
              </a:endParaRPr>
            </a:p>
          </p:txBody>
        </p:sp>
        <p:sp>
          <p:nvSpPr>
            <p:cNvPr id="43" name="Rectangle 42">
              <a:extLst>
                <a:ext uri="{FF2B5EF4-FFF2-40B4-BE49-F238E27FC236}">
                  <a16:creationId xmlns:a16="http://schemas.microsoft.com/office/drawing/2014/main" id="{653AE067-2225-40F8-BE7E-14A15784B03A}"/>
                </a:ext>
              </a:extLst>
            </p:cNvPr>
            <p:cNvSpPr/>
            <p:nvPr/>
          </p:nvSpPr>
          <p:spPr>
            <a:xfrm>
              <a:off x="3074609" y="3096838"/>
              <a:ext cx="91820" cy="297654"/>
            </a:xfrm>
            <a:prstGeom prst="rect">
              <a:avLst/>
            </a:prstGeom>
            <a:ln>
              <a:noFill/>
            </a:ln>
          </p:spPr>
          <p:txBody>
            <a:bodyPr vert="horz" lIns="0" tIns="0" rIns="0" bIns="0" rtlCol="0">
              <a:noAutofit/>
            </a:bodyPr>
            <a:lstStyle/>
            <a:p>
              <a:pPr>
                <a:lnSpc>
                  <a:spcPct val="107000"/>
                </a:lnSpc>
                <a:spcAft>
                  <a:spcPts val="800"/>
                </a:spcAft>
              </a:pPr>
              <a:r>
                <a:rPr lang="en-GB" sz="1800">
                  <a:solidFill>
                    <a:srgbClr val="000000"/>
                  </a:solidFill>
                  <a:effectLst/>
                  <a:latin typeface="Segoe UI" panose="020B0502040204020203" pitchFamily="34" charset="0"/>
                  <a:ea typeface="Segoe UI" panose="020B0502040204020203" pitchFamily="34" charset="0"/>
                </a:rPr>
                <a:t>(</a:t>
              </a:r>
              <a:endParaRPr lang="en-GB" sz="1100">
                <a:solidFill>
                  <a:srgbClr val="000000"/>
                </a:solidFill>
                <a:effectLst/>
                <a:latin typeface="Calibri" panose="020F0502020204030204" pitchFamily="34" charset="0"/>
                <a:ea typeface="Calibri" panose="020F0502020204030204" pitchFamily="34" charset="0"/>
              </a:endParaRPr>
            </a:p>
          </p:txBody>
        </p:sp>
        <p:sp>
          <p:nvSpPr>
            <p:cNvPr id="44" name="Rectangle 43">
              <a:extLst>
                <a:ext uri="{FF2B5EF4-FFF2-40B4-BE49-F238E27FC236}">
                  <a16:creationId xmlns:a16="http://schemas.microsoft.com/office/drawing/2014/main" id="{41CE7B48-CF3E-4E4F-9ACA-296B3B7D1A19}"/>
                </a:ext>
              </a:extLst>
            </p:cNvPr>
            <p:cNvSpPr/>
            <p:nvPr/>
          </p:nvSpPr>
          <p:spPr>
            <a:xfrm>
              <a:off x="3143646" y="3096838"/>
              <a:ext cx="3580656" cy="297654"/>
            </a:xfrm>
            <a:prstGeom prst="rect">
              <a:avLst/>
            </a:prstGeom>
            <a:ln>
              <a:noFill/>
            </a:ln>
          </p:spPr>
          <p:txBody>
            <a:bodyPr vert="horz" lIns="0" tIns="0" rIns="0" bIns="0" rtlCol="0">
              <a:noAutofit/>
            </a:bodyPr>
            <a:lstStyle/>
            <a:p>
              <a:pPr>
                <a:lnSpc>
                  <a:spcPct val="107000"/>
                </a:lnSpc>
                <a:spcAft>
                  <a:spcPts val="800"/>
                </a:spcAft>
              </a:pPr>
              <a:r>
                <a:rPr lang="en-GB" sz="1800">
                  <a:solidFill>
                    <a:srgbClr val="000000"/>
                  </a:solidFill>
                  <a:effectLst/>
                  <a:latin typeface="Segoe UI" panose="020B0502040204020203" pitchFamily="34" charset="0"/>
                  <a:ea typeface="Segoe UI" panose="020B0502040204020203" pitchFamily="34" charset="0"/>
                </a:rPr>
                <a:t>which influences choice of </a:t>
              </a:r>
              <a:endParaRPr lang="en-GB" sz="1100">
                <a:solidFill>
                  <a:srgbClr val="000000"/>
                </a:solidFill>
                <a:effectLst/>
                <a:latin typeface="Calibri" panose="020F0502020204030204" pitchFamily="34" charset="0"/>
                <a:ea typeface="Calibri" panose="020F0502020204030204" pitchFamily="34" charset="0"/>
              </a:endParaRPr>
            </a:p>
          </p:txBody>
        </p:sp>
        <p:sp>
          <p:nvSpPr>
            <p:cNvPr id="45" name="Rectangle 44">
              <a:extLst>
                <a:ext uri="{FF2B5EF4-FFF2-40B4-BE49-F238E27FC236}">
                  <a16:creationId xmlns:a16="http://schemas.microsoft.com/office/drawing/2014/main" id="{177425EE-F85D-470C-B7CD-2B24F85A2B4E}"/>
                </a:ext>
              </a:extLst>
            </p:cNvPr>
            <p:cNvSpPr/>
            <p:nvPr/>
          </p:nvSpPr>
          <p:spPr>
            <a:xfrm>
              <a:off x="3074609" y="3371158"/>
              <a:ext cx="2378793" cy="297654"/>
            </a:xfrm>
            <a:prstGeom prst="rect">
              <a:avLst/>
            </a:prstGeom>
            <a:ln>
              <a:noFill/>
            </a:ln>
          </p:spPr>
          <p:txBody>
            <a:bodyPr vert="horz" lIns="0" tIns="0" rIns="0" bIns="0" rtlCol="0">
              <a:noAutofit/>
            </a:bodyPr>
            <a:lstStyle/>
            <a:p>
              <a:pPr>
                <a:lnSpc>
                  <a:spcPct val="107000"/>
                </a:lnSpc>
                <a:spcAft>
                  <a:spcPts val="800"/>
                </a:spcAft>
              </a:pPr>
              <a:r>
                <a:rPr lang="en-GB" sz="1800">
                  <a:solidFill>
                    <a:srgbClr val="000000"/>
                  </a:solidFill>
                  <a:effectLst/>
                  <a:latin typeface="Segoe UI" panose="020B0502040204020203" pitchFamily="34" charset="0"/>
                  <a:ea typeface="Segoe UI" panose="020B0502040204020203" pitchFamily="34" charset="0"/>
                </a:rPr>
                <a:t>research methods</a:t>
              </a:r>
              <a:endParaRPr lang="en-GB" sz="1100">
                <a:solidFill>
                  <a:srgbClr val="000000"/>
                </a:solidFill>
                <a:effectLst/>
                <a:latin typeface="Calibri" panose="020F0502020204030204" pitchFamily="34" charset="0"/>
                <a:ea typeface="Calibri" panose="020F0502020204030204" pitchFamily="34" charset="0"/>
              </a:endParaRPr>
            </a:p>
          </p:txBody>
        </p:sp>
        <p:sp>
          <p:nvSpPr>
            <p:cNvPr id="46" name="Rectangle 45">
              <a:extLst>
                <a:ext uri="{FF2B5EF4-FFF2-40B4-BE49-F238E27FC236}">
                  <a16:creationId xmlns:a16="http://schemas.microsoft.com/office/drawing/2014/main" id="{217052E1-4D34-4DCC-A57E-2020C93F1FDB}"/>
                </a:ext>
              </a:extLst>
            </p:cNvPr>
            <p:cNvSpPr/>
            <p:nvPr/>
          </p:nvSpPr>
          <p:spPr>
            <a:xfrm>
              <a:off x="6651691" y="2841718"/>
              <a:ext cx="2123401" cy="396873"/>
            </a:xfrm>
            <a:prstGeom prst="rect">
              <a:avLst/>
            </a:prstGeom>
            <a:ln>
              <a:noFill/>
            </a:ln>
          </p:spPr>
          <p:txBody>
            <a:bodyPr vert="horz" lIns="0" tIns="0" rIns="0" bIns="0" rtlCol="0">
              <a:noAutofit/>
            </a:bodyPr>
            <a:lstStyle/>
            <a:p>
              <a:pPr>
                <a:lnSpc>
                  <a:spcPct val="107000"/>
                </a:lnSpc>
                <a:spcAft>
                  <a:spcPts val="800"/>
                </a:spcAft>
              </a:pPr>
              <a:r>
                <a:rPr lang="en-GB" sz="2400">
                  <a:solidFill>
                    <a:srgbClr val="005878"/>
                  </a:solidFill>
                  <a:effectLst/>
                  <a:latin typeface="Segoe UI" panose="020B0502040204020203" pitchFamily="34" charset="0"/>
                  <a:ea typeface="Segoe UI" panose="020B0502040204020203" pitchFamily="34" charset="0"/>
                </a:rPr>
                <a:t>quantitative</a:t>
              </a:r>
              <a:endParaRPr lang="en-GB" sz="1100">
                <a:solidFill>
                  <a:srgbClr val="000000"/>
                </a:solidFill>
                <a:effectLst/>
                <a:latin typeface="Calibri" panose="020F0502020204030204" pitchFamily="34" charset="0"/>
                <a:ea typeface="Calibri" panose="020F0502020204030204" pitchFamily="34" charset="0"/>
              </a:endParaRPr>
            </a:p>
          </p:txBody>
        </p:sp>
        <p:sp>
          <p:nvSpPr>
            <p:cNvPr id="47" name="Shape 6349">
              <a:extLst>
                <a:ext uri="{FF2B5EF4-FFF2-40B4-BE49-F238E27FC236}">
                  <a16:creationId xmlns:a16="http://schemas.microsoft.com/office/drawing/2014/main" id="{85E0A2FF-5842-47A6-85E1-61890AF702F7}"/>
                </a:ext>
              </a:extLst>
            </p:cNvPr>
            <p:cNvSpPr/>
            <p:nvPr/>
          </p:nvSpPr>
          <p:spPr>
            <a:xfrm>
              <a:off x="3086293" y="2800985"/>
              <a:ext cx="5329428" cy="780288"/>
            </a:xfrm>
            <a:custGeom>
              <a:avLst/>
              <a:gdLst/>
              <a:ahLst/>
              <a:cxnLst/>
              <a:rect l="0" t="0" r="0" b="0"/>
              <a:pathLst>
                <a:path w="5329428" h="780288">
                  <a:moveTo>
                    <a:pt x="0" y="0"/>
                  </a:moveTo>
                  <a:lnTo>
                    <a:pt x="5329428" y="0"/>
                  </a:lnTo>
                  <a:lnTo>
                    <a:pt x="5329428" y="780288"/>
                  </a:lnTo>
                  <a:lnTo>
                    <a:pt x="0" y="780288"/>
                  </a:lnTo>
                  <a:lnTo>
                    <a:pt x="0" y="0"/>
                  </a:lnTo>
                </a:path>
              </a:pathLst>
            </a:custGeom>
            <a:ln w="0" cap="flat">
              <a:round/>
            </a:ln>
          </p:spPr>
          <p:style>
            <a:lnRef idx="0">
              <a:srgbClr val="000000">
                <a:alpha val="0"/>
              </a:srgbClr>
            </a:lnRef>
            <a:fillRef idx="1">
              <a:srgbClr val="00B0F0"/>
            </a:fillRef>
            <a:effectRef idx="0">
              <a:scrgbClr r="0" g="0" b="0"/>
            </a:effectRef>
            <a:fontRef idx="none"/>
          </p:style>
          <p:txBody>
            <a:bodyPr/>
            <a:lstStyle/>
            <a:p>
              <a:endParaRPr lang="en-GB"/>
            </a:p>
          </p:txBody>
        </p:sp>
        <p:sp>
          <p:nvSpPr>
            <p:cNvPr id="48" name="Shape 314">
              <a:extLst>
                <a:ext uri="{FF2B5EF4-FFF2-40B4-BE49-F238E27FC236}">
                  <a16:creationId xmlns:a16="http://schemas.microsoft.com/office/drawing/2014/main" id="{03B092AB-E164-4EBD-9917-4F61D5DC8915}"/>
                </a:ext>
              </a:extLst>
            </p:cNvPr>
            <p:cNvSpPr/>
            <p:nvPr/>
          </p:nvSpPr>
          <p:spPr>
            <a:xfrm>
              <a:off x="3086293" y="2800985"/>
              <a:ext cx="5329428" cy="780288"/>
            </a:xfrm>
            <a:custGeom>
              <a:avLst/>
              <a:gdLst/>
              <a:ahLst/>
              <a:cxnLst/>
              <a:rect l="0" t="0" r="0" b="0"/>
              <a:pathLst>
                <a:path w="5329428" h="780288">
                  <a:moveTo>
                    <a:pt x="0" y="780288"/>
                  </a:moveTo>
                  <a:lnTo>
                    <a:pt x="5329428" y="780288"/>
                  </a:lnTo>
                  <a:lnTo>
                    <a:pt x="5329428" y="0"/>
                  </a:lnTo>
                  <a:lnTo>
                    <a:pt x="0" y="0"/>
                  </a:lnTo>
                  <a:close/>
                </a:path>
              </a:pathLst>
            </a:custGeom>
            <a:ln w="25908" cap="flat">
              <a:round/>
            </a:ln>
          </p:spPr>
          <p:style>
            <a:lnRef idx="1">
              <a:srgbClr val="0080B0"/>
            </a:lnRef>
            <a:fillRef idx="0">
              <a:srgbClr val="000000">
                <a:alpha val="0"/>
              </a:srgbClr>
            </a:fillRef>
            <a:effectRef idx="0">
              <a:scrgbClr r="0" g="0" b="0"/>
            </a:effectRef>
            <a:fontRef idx="none"/>
          </p:style>
          <p:txBody>
            <a:bodyPr/>
            <a:lstStyle/>
            <a:p>
              <a:endParaRPr lang="en-GB"/>
            </a:p>
          </p:txBody>
        </p:sp>
        <p:sp>
          <p:nvSpPr>
            <p:cNvPr id="49" name="Shape 6350">
              <a:extLst>
                <a:ext uri="{FF2B5EF4-FFF2-40B4-BE49-F238E27FC236}">
                  <a16:creationId xmlns:a16="http://schemas.microsoft.com/office/drawing/2014/main" id="{4B3F5D73-1FD0-4D9D-9B5B-AD042F066F1B}"/>
                </a:ext>
              </a:extLst>
            </p:cNvPr>
            <p:cNvSpPr/>
            <p:nvPr/>
          </p:nvSpPr>
          <p:spPr>
            <a:xfrm>
              <a:off x="3086293" y="2058797"/>
              <a:ext cx="5329428" cy="504444"/>
            </a:xfrm>
            <a:custGeom>
              <a:avLst/>
              <a:gdLst/>
              <a:ahLst/>
              <a:cxnLst/>
              <a:rect l="0" t="0" r="0" b="0"/>
              <a:pathLst>
                <a:path w="5329428" h="504444">
                  <a:moveTo>
                    <a:pt x="0" y="0"/>
                  </a:moveTo>
                  <a:lnTo>
                    <a:pt x="5329428" y="0"/>
                  </a:lnTo>
                  <a:lnTo>
                    <a:pt x="5329428" y="504444"/>
                  </a:lnTo>
                  <a:lnTo>
                    <a:pt x="0" y="504444"/>
                  </a:lnTo>
                  <a:lnTo>
                    <a:pt x="0" y="0"/>
                  </a:lnTo>
                </a:path>
              </a:pathLst>
            </a:custGeom>
            <a:ln w="0" cap="flat">
              <a:round/>
            </a:ln>
          </p:spPr>
          <p:style>
            <a:lnRef idx="0">
              <a:srgbClr val="000000">
                <a:alpha val="0"/>
              </a:srgbClr>
            </a:lnRef>
            <a:fillRef idx="1">
              <a:srgbClr val="00B0F0"/>
            </a:fillRef>
            <a:effectRef idx="0">
              <a:scrgbClr r="0" g="0" b="0"/>
            </a:effectRef>
            <a:fontRef idx="none"/>
          </p:style>
          <p:txBody>
            <a:bodyPr/>
            <a:lstStyle/>
            <a:p>
              <a:endParaRPr lang="en-GB"/>
            </a:p>
          </p:txBody>
        </p:sp>
        <p:sp>
          <p:nvSpPr>
            <p:cNvPr id="50" name="Shape 316">
              <a:extLst>
                <a:ext uri="{FF2B5EF4-FFF2-40B4-BE49-F238E27FC236}">
                  <a16:creationId xmlns:a16="http://schemas.microsoft.com/office/drawing/2014/main" id="{023E5D76-D75F-42CA-AD0C-2B9A6513CD35}"/>
                </a:ext>
              </a:extLst>
            </p:cNvPr>
            <p:cNvSpPr/>
            <p:nvPr/>
          </p:nvSpPr>
          <p:spPr>
            <a:xfrm>
              <a:off x="3086293" y="2058797"/>
              <a:ext cx="5329428" cy="504444"/>
            </a:xfrm>
            <a:custGeom>
              <a:avLst/>
              <a:gdLst/>
              <a:ahLst/>
              <a:cxnLst/>
              <a:rect l="0" t="0" r="0" b="0"/>
              <a:pathLst>
                <a:path w="5329428" h="504444">
                  <a:moveTo>
                    <a:pt x="0" y="504444"/>
                  </a:moveTo>
                  <a:lnTo>
                    <a:pt x="5329428" y="504444"/>
                  </a:lnTo>
                  <a:lnTo>
                    <a:pt x="5329428" y="0"/>
                  </a:lnTo>
                  <a:lnTo>
                    <a:pt x="0" y="0"/>
                  </a:lnTo>
                  <a:close/>
                </a:path>
              </a:pathLst>
            </a:custGeom>
            <a:ln w="25908" cap="flat">
              <a:round/>
            </a:ln>
          </p:spPr>
          <p:style>
            <a:lnRef idx="1">
              <a:srgbClr val="0080B0"/>
            </a:lnRef>
            <a:fillRef idx="0">
              <a:srgbClr val="000000">
                <a:alpha val="0"/>
              </a:srgbClr>
            </a:fillRef>
            <a:effectRef idx="0">
              <a:scrgbClr r="0" g="0" b="0"/>
            </a:effectRef>
            <a:fontRef idx="none"/>
          </p:style>
          <p:txBody>
            <a:bodyPr/>
            <a:lstStyle/>
            <a:p>
              <a:endParaRPr lang="en-GB"/>
            </a:p>
          </p:txBody>
        </p:sp>
        <p:sp>
          <p:nvSpPr>
            <p:cNvPr id="51" name="Shape 6351">
              <a:extLst>
                <a:ext uri="{FF2B5EF4-FFF2-40B4-BE49-F238E27FC236}">
                  <a16:creationId xmlns:a16="http://schemas.microsoft.com/office/drawing/2014/main" id="{1A8F8521-E0E6-4C77-A23F-70722F4674F9}"/>
                </a:ext>
              </a:extLst>
            </p:cNvPr>
            <p:cNvSpPr/>
            <p:nvPr/>
          </p:nvSpPr>
          <p:spPr>
            <a:xfrm>
              <a:off x="3021634" y="1267172"/>
              <a:ext cx="5472685" cy="502920"/>
            </a:xfrm>
            <a:custGeom>
              <a:avLst/>
              <a:gdLst/>
              <a:ahLst/>
              <a:cxnLst/>
              <a:rect l="0" t="0" r="0" b="0"/>
              <a:pathLst>
                <a:path w="5472685" h="502920">
                  <a:moveTo>
                    <a:pt x="0" y="0"/>
                  </a:moveTo>
                  <a:lnTo>
                    <a:pt x="5472685" y="0"/>
                  </a:lnTo>
                  <a:lnTo>
                    <a:pt x="5472685" y="502920"/>
                  </a:lnTo>
                  <a:lnTo>
                    <a:pt x="0" y="502920"/>
                  </a:lnTo>
                  <a:lnTo>
                    <a:pt x="0" y="0"/>
                  </a:lnTo>
                </a:path>
              </a:pathLst>
            </a:custGeom>
            <a:ln w="0" cap="flat">
              <a:round/>
            </a:ln>
          </p:spPr>
          <p:style>
            <a:lnRef idx="0">
              <a:srgbClr val="000000">
                <a:alpha val="0"/>
              </a:srgbClr>
            </a:lnRef>
            <a:fillRef idx="1">
              <a:srgbClr val="00B0F0"/>
            </a:fillRef>
            <a:effectRef idx="0">
              <a:scrgbClr r="0" g="0" b="0"/>
            </a:effectRef>
            <a:fontRef idx="none"/>
          </p:style>
          <p:txBody>
            <a:bodyPr/>
            <a:lstStyle/>
            <a:p>
              <a:endParaRPr lang="en-GB"/>
            </a:p>
          </p:txBody>
        </p:sp>
        <p:sp>
          <p:nvSpPr>
            <p:cNvPr id="52" name="Shape 318">
              <a:extLst>
                <a:ext uri="{FF2B5EF4-FFF2-40B4-BE49-F238E27FC236}">
                  <a16:creationId xmlns:a16="http://schemas.microsoft.com/office/drawing/2014/main" id="{5C49423F-B7A0-4FED-81DA-56E16E99F49A}"/>
                </a:ext>
              </a:extLst>
            </p:cNvPr>
            <p:cNvSpPr/>
            <p:nvPr/>
          </p:nvSpPr>
          <p:spPr>
            <a:xfrm>
              <a:off x="3103057" y="1278509"/>
              <a:ext cx="5472685" cy="502920"/>
            </a:xfrm>
            <a:custGeom>
              <a:avLst/>
              <a:gdLst/>
              <a:ahLst/>
              <a:cxnLst/>
              <a:rect l="0" t="0" r="0" b="0"/>
              <a:pathLst>
                <a:path w="5472685" h="502920">
                  <a:moveTo>
                    <a:pt x="0" y="502920"/>
                  </a:moveTo>
                  <a:lnTo>
                    <a:pt x="5472685" y="502920"/>
                  </a:lnTo>
                  <a:lnTo>
                    <a:pt x="5472685" y="0"/>
                  </a:lnTo>
                  <a:lnTo>
                    <a:pt x="0" y="0"/>
                  </a:lnTo>
                  <a:close/>
                </a:path>
              </a:pathLst>
            </a:custGeom>
            <a:ln w="25908" cap="flat">
              <a:round/>
            </a:ln>
          </p:spPr>
          <p:style>
            <a:lnRef idx="1">
              <a:srgbClr val="0080B0"/>
            </a:lnRef>
            <a:fillRef idx="0">
              <a:srgbClr val="000000">
                <a:alpha val="0"/>
              </a:srgbClr>
            </a:fillRef>
            <a:effectRef idx="0">
              <a:scrgbClr r="0" g="0" b="0"/>
            </a:effectRef>
            <a:fontRef idx="none"/>
          </p:style>
          <p:txBody>
            <a:bodyPr/>
            <a:lstStyle/>
            <a:p>
              <a:endParaRPr lang="en-GB"/>
            </a:p>
          </p:txBody>
        </p:sp>
      </p:grpSp>
    </p:spTree>
    <p:extLst>
      <p:ext uri="{BB962C8B-B14F-4D97-AF65-F5344CB8AC3E}">
        <p14:creationId xmlns:p14="http://schemas.microsoft.com/office/powerpoint/2010/main" val="115981047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446533-EDD0-4F9C-B8B2-0AACA8C65DAC}"/>
              </a:ext>
            </a:extLst>
          </p:cNvPr>
          <p:cNvSpPr>
            <a:spLocks noGrp="1"/>
          </p:cNvSpPr>
          <p:nvPr>
            <p:ph type="title"/>
          </p:nvPr>
        </p:nvSpPr>
        <p:spPr>
          <a:xfrm>
            <a:off x="628650" y="170815"/>
            <a:ext cx="7886700" cy="1325563"/>
          </a:xfrm>
        </p:spPr>
        <p:txBody>
          <a:bodyPr/>
          <a:lstStyle/>
          <a:p>
            <a:r>
              <a:rPr lang="en-GB" sz="3600" b="1" kern="0" dirty="0">
                <a:solidFill>
                  <a:srgbClr val="1F497D"/>
                </a:solidFill>
                <a:latin typeface="Segoe UI" panose="020B0502040204020203" pitchFamily="34" charset="0"/>
              </a:rPr>
              <a:t>Key terms</a:t>
            </a:r>
            <a:br>
              <a:rPr lang="en-GB" sz="3600" b="1" kern="0" dirty="0">
                <a:solidFill>
                  <a:srgbClr val="1F497D"/>
                </a:solidFill>
                <a:latin typeface="Segoe UI" panose="020B0502040204020203" pitchFamily="34" charset="0"/>
              </a:rPr>
            </a:br>
            <a:endParaRPr lang="en-GB" sz="3600" b="1" kern="0" dirty="0">
              <a:solidFill>
                <a:srgbClr val="1F497D"/>
              </a:solidFill>
              <a:latin typeface="Segoe UI" panose="020B0502040204020203" pitchFamily="34" charset="0"/>
            </a:endParaRPr>
          </a:p>
        </p:txBody>
      </p:sp>
      <p:graphicFrame>
        <p:nvGraphicFramePr>
          <p:cNvPr id="4" name="Table 3">
            <a:extLst>
              <a:ext uri="{FF2B5EF4-FFF2-40B4-BE49-F238E27FC236}">
                <a16:creationId xmlns:a16="http://schemas.microsoft.com/office/drawing/2014/main" id="{9D35A92A-E6C8-4BF3-9443-B759FA63B0F6}"/>
              </a:ext>
            </a:extLst>
          </p:cNvPr>
          <p:cNvGraphicFramePr>
            <a:graphicFrameLocks noGrp="1"/>
          </p:cNvGraphicFramePr>
          <p:nvPr>
            <p:extLst>
              <p:ext uri="{D42A27DB-BD31-4B8C-83A1-F6EECF244321}">
                <p14:modId xmlns:p14="http://schemas.microsoft.com/office/powerpoint/2010/main" val="4211004708"/>
              </p:ext>
            </p:extLst>
          </p:nvPr>
        </p:nvGraphicFramePr>
        <p:xfrm>
          <a:off x="647382" y="1268730"/>
          <a:ext cx="8130858" cy="4330891"/>
        </p:xfrm>
        <a:graphic>
          <a:graphicData uri="http://schemas.openxmlformats.org/drawingml/2006/table">
            <a:tbl>
              <a:tblPr firstRow="1" firstCol="1" bandRow="1">
                <a:tableStyleId>{5C22544A-7EE6-4342-B048-85BDC9FD1C3A}</a:tableStyleId>
              </a:tblPr>
              <a:tblGrid>
                <a:gridCol w="3693093">
                  <a:extLst>
                    <a:ext uri="{9D8B030D-6E8A-4147-A177-3AD203B41FA5}">
                      <a16:colId xmlns:a16="http://schemas.microsoft.com/office/drawing/2014/main" val="1919138795"/>
                    </a:ext>
                  </a:extLst>
                </a:gridCol>
                <a:gridCol w="4437765">
                  <a:extLst>
                    <a:ext uri="{9D8B030D-6E8A-4147-A177-3AD203B41FA5}">
                      <a16:colId xmlns:a16="http://schemas.microsoft.com/office/drawing/2014/main" val="405149324"/>
                    </a:ext>
                  </a:extLst>
                </a:gridCol>
              </a:tblGrid>
              <a:tr h="1021080">
                <a:tc>
                  <a:txBody>
                    <a:bodyPr/>
                    <a:lstStyle/>
                    <a:p>
                      <a:pPr>
                        <a:lnSpc>
                          <a:spcPct val="107000"/>
                        </a:lnSpc>
                        <a:spcAft>
                          <a:spcPts val="800"/>
                        </a:spcAft>
                      </a:pPr>
                      <a:r>
                        <a:rPr lang="en-GB" sz="2800">
                          <a:effectLst/>
                        </a:rPr>
                        <a:t>Term</a:t>
                      </a:r>
                      <a:endParaRPr lang="en-GB" sz="1100">
                        <a:solidFill>
                          <a:srgbClr val="000000"/>
                        </a:solidFill>
                        <a:effectLst/>
                        <a:latin typeface="Calibri" panose="020F0502020204030204" pitchFamily="34" charset="0"/>
                        <a:ea typeface="Calibri" panose="020F0502020204030204" pitchFamily="34" charset="0"/>
                        <a:cs typeface="Arial" panose="020B0604020202020204" pitchFamily="34" charset="0"/>
                      </a:endParaRPr>
                    </a:p>
                  </a:txBody>
                  <a:tcPr marR="73025" marT="107950" marB="0"/>
                </a:tc>
                <a:tc>
                  <a:txBody>
                    <a:bodyPr/>
                    <a:lstStyle/>
                    <a:p>
                      <a:pPr marL="635">
                        <a:lnSpc>
                          <a:spcPct val="107000"/>
                        </a:lnSpc>
                        <a:spcAft>
                          <a:spcPts val="800"/>
                        </a:spcAft>
                      </a:pPr>
                      <a:r>
                        <a:rPr lang="en-GB" sz="2400" dirty="0">
                          <a:effectLst/>
                        </a:rPr>
                        <a:t>Meaning</a:t>
                      </a:r>
                      <a:endParaRPr lang="en-GB" sz="1100" dirty="0">
                        <a:solidFill>
                          <a:srgbClr val="000000"/>
                        </a:solidFill>
                        <a:effectLst/>
                        <a:latin typeface="Calibri" panose="020F0502020204030204" pitchFamily="34" charset="0"/>
                        <a:ea typeface="Calibri" panose="020F0502020204030204" pitchFamily="34" charset="0"/>
                        <a:cs typeface="Arial" panose="020B0604020202020204" pitchFamily="34" charset="0"/>
                      </a:endParaRPr>
                    </a:p>
                  </a:txBody>
                  <a:tcPr marR="73025" marT="107950" marB="0"/>
                </a:tc>
                <a:extLst>
                  <a:ext uri="{0D108BD9-81ED-4DB2-BD59-A6C34878D82A}">
                    <a16:rowId xmlns:a16="http://schemas.microsoft.com/office/drawing/2014/main" val="2104303209"/>
                  </a:ext>
                </a:extLst>
              </a:tr>
              <a:tr h="862965">
                <a:tc>
                  <a:txBody>
                    <a:bodyPr/>
                    <a:lstStyle/>
                    <a:p>
                      <a:pPr>
                        <a:lnSpc>
                          <a:spcPct val="107000"/>
                        </a:lnSpc>
                        <a:spcAft>
                          <a:spcPts val="800"/>
                        </a:spcAft>
                      </a:pPr>
                      <a:r>
                        <a:rPr lang="en-GB" sz="2800">
                          <a:effectLst/>
                        </a:rPr>
                        <a:t>Ontology</a:t>
                      </a:r>
                      <a:endParaRPr lang="en-GB" sz="1100">
                        <a:solidFill>
                          <a:srgbClr val="000000"/>
                        </a:solidFill>
                        <a:effectLst/>
                        <a:latin typeface="Calibri" panose="020F0502020204030204" pitchFamily="34" charset="0"/>
                        <a:ea typeface="Calibri" panose="020F0502020204030204" pitchFamily="34" charset="0"/>
                        <a:cs typeface="Arial" panose="020B0604020202020204" pitchFamily="34" charset="0"/>
                      </a:endParaRPr>
                    </a:p>
                  </a:txBody>
                  <a:tcPr marR="73025" marT="107950" marB="0"/>
                </a:tc>
                <a:tc>
                  <a:txBody>
                    <a:bodyPr/>
                    <a:lstStyle/>
                    <a:p>
                      <a:pPr marL="635">
                        <a:lnSpc>
                          <a:spcPct val="107000"/>
                        </a:lnSpc>
                        <a:spcAft>
                          <a:spcPts val="800"/>
                        </a:spcAft>
                      </a:pPr>
                      <a:r>
                        <a:rPr lang="en-GB" sz="2400" dirty="0">
                          <a:effectLst/>
                        </a:rPr>
                        <a:t>Concept of what is real, important</a:t>
                      </a:r>
                      <a:endParaRPr lang="en-GB" sz="2400" dirty="0">
                        <a:solidFill>
                          <a:srgbClr val="000000"/>
                        </a:solidFill>
                        <a:effectLst/>
                        <a:latin typeface="Calibri" panose="020F0502020204030204" pitchFamily="34" charset="0"/>
                        <a:ea typeface="Calibri" panose="020F0502020204030204" pitchFamily="34" charset="0"/>
                        <a:cs typeface="Arial" panose="020B0604020202020204" pitchFamily="34" charset="0"/>
                      </a:endParaRPr>
                    </a:p>
                  </a:txBody>
                  <a:tcPr marR="73025" marT="107950" marB="0"/>
                </a:tc>
                <a:extLst>
                  <a:ext uri="{0D108BD9-81ED-4DB2-BD59-A6C34878D82A}">
                    <a16:rowId xmlns:a16="http://schemas.microsoft.com/office/drawing/2014/main" val="49170427"/>
                  </a:ext>
                </a:extLst>
              </a:tr>
              <a:tr h="862965">
                <a:tc>
                  <a:txBody>
                    <a:bodyPr/>
                    <a:lstStyle/>
                    <a:p>
                      <a:pPr>
                        <a:lnSpc>
                          <a:spcPct val="107000"/>
                        </a:lnSpc>
                        <a:spcAft>
                          <a:spcPts val="800"/>
                        </a:spcAft>
                      </a:pPr>
                      <a:r>
                        <a:rPr lang="en-GB" sz="2800">
                          <a:effectLst/>
                        </a:rPr>
                        <a:t>Epistemology</a:t>
                      </a:r>
                      <a:endParaRPr lang="en-GB" sz="1100">
                        <a:solidFill>
                          <a:srgbClr val="000000"/>
                        </a:solidFill>
                        <a:effectLst/>
                        <a:latin typeface="Calibri" panose="020F0502020204030204" pitchFamily="34" charset="0"/>
                        <a:ea typeface="Calibri" panose="020F0502020204030204" pitchFamily="34" charset="0"/>
                        <a:cs typeface="Arial" panose="020B0604020202020204" pitchFamily="34" charset="0"/>
                      </a:endParaRPr>
                    </a:p>
                  </a:txBody>
                  <a:tcPr marR="73025" marT="107950" marB="0"/>
                </a:tc>
                <a:tc>
                  <a:txBody>
                    <a:bodyPr/>
                    <a:lstStyle/>
                    <a:p>
                      <a:pPr marL="635">
                        <a:lnSpc>
                          <a:spcPct val="107000"/>
                        </a:lnSpc>
                        <a:spcAft>
                          <a:spcPts val="800"/>
                        </a:spcAft>
                      </a:pPr>
                      <a:r>
                        <a:rPr lang="en-GB" sz="2400" dirty="0">
                          <a:effectLst/>
                        </a:rPr>
                        <a:t>Study of knowledge and how it is obtained</a:t>
                      </a:r>
                      <a:endParaRPr lang="en-GB" sz="2400" dirty="0">
                        <a:solidFill>
                          <a:srgbClr val="000000"/>
                        </a:solidFill>
                        <a:effectLst/>
                        <a:latin typeface="Calibri" panose="020F0502020204030204" pitchFamily="34" charset="0"/>
                        <a:ea typeface="Calibri" panose="020F0502020204030204" pitchFamily="34" charset="0"/>
                        <a:cs typeface="Arial" panose="020B0604020202020204" pitchFamily="34" charset="0"/>
                      </a:endParaRPr>
                    </a:p>
                  </a:txBody>
                  <a:tcPr marR="73025" marT="107950" marB="0"/>
                </a:tc>
                <a:extLst>
                  <a:ext uri="{0D108BD9-81ED-4DB2-BD59-A6C34878D82A}">
                    <a16:rowId xmlns:a16="http://schemas.microsoft.com/office/drawing/2014/main" val="3506191913"/>
                  </a:ext>
                </a:extLst>
              </a:tr>
              <a:tr h="1573530">
                <a:tc>
                  <a:txBody>
                    <a:bodyPr/>
                    <a:lstStyle/>
                    <a:p>
                      <a:pPr>
                        <a:lnSpc>
                          <a:spcPct val="107000"/>
                        </a:lnSpc>
                        <a:spcAft>
                          <a:spcPts val="800"/>
                        </a:spcAft>
                      </a:pPr>
                      <a:r>
                        <a:rPr lang="en-GB" sz="2800">
                          <a:effectLst/>
                        </a:rPr>
                        <a:t>Research methodology</a:t>
                      </a:r>
                      <a:endParaRPr lang="en-GB" sz="1100">
                        <a:solidFill>
                          <a:srgbClr val="000000"/>
                        </a:solidFill>
                        <a:effectLst/>
                        <a:latin typeface="Calibri" panose="020F0502020204030204" pitchFamily="34" charset="0"/>
                        <a:ea typeface="Calibri" panose="020F0502020204030204" pitchFamily="34" charset="0"/>
                        <a:cs typeface="Arial" panose="020B0604020202020204" pitchFamily="34" charset="0"/>
                      </a:endParaRPr>
                    </a:p>
                  </a:txBody>
                  <a:tcPr marR="73025" marT="107950" marB="0"/>
                </a:tc>
                <a:tc>
                  <a:txBody>
                    <a:bodyPr/>
                    <a:lstStyle/>
                    <a:p>
                      <a:pPr marL="635">
                        <a:lnSpc>
                          <a:spcPct val="107000"/>
                        </a:lnSpc>
                        <a:spcAft>
                          <a:spcPts val="800"/>
                        </a:spcAft>
                      </a:pPr>
                      <a:r>
                        <a:rPr lang="en-GB" sz="2400" dirty="0">
                          <a:effectLst/>
                        </a:rPr>
                        <a:t>The overall approach to research (which influences the choice of research methods)</a:t>
                      </a:r>
                      <a:endParaRPr lang="en-GB" sz="2400" dirty="0">
                        <a:solidFill>
                          <a:srgbClr val="000000"/>
                        </a:solidFill>
                        <a:effectLst/>
                        <a:latin typeface="Calibri" panose="020F0502020204030204" pitchFamily="34" charset="0"/>
                        <a:ea typeface="Calibri" panose="020F0502020204030204" pitchFamily="34" charset="0"/>
                        <a:cs typeface="Arial" panose="020B0604020202020204" pitchFamily="34" charset="0"/>
                      </a:endParaRPr>
                    </a:p>
                  </a:txBody>
                  <a:tcPr marR="73025" marT="107950" marB="0"/>
                </a:tc>
                <a:extLst>
                  <a:ext uri="{0D108BD9-81ED-4DB2-BD59-A6C34878D82A}">
                    <a16:rowId xmlns:a16="http://schemas.microsoft.com/office/drawing/2014/main" val="882425985"/>
                  </a:ext>
                </a:extLst>
              </a:tr>
            </a:tbl>
          </a:graphicData>
        </a:graphic>
      </p:graphicFrame>
    </p:spTree>
    <p:extLst>
      <p:ext uri="{BB962C8B-B14F-4D97-AF65-F5344CB8AC3E}">
        <p14:creationId xmlns:p14="http://schemas.microsoft.com/office/powerpoint/2010/main" val="248678295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446533-EDD0-4F9C-B8B2-0AACA8C65DAC}"/>
              </a:ext>
            </a:extLst>
          </p:cNvPr>
          <p:cNvSpPr>
            <a:spLocks noGrp="1"/>
          </p:cNvSpPr>
          <p:nvPr>
            <p:ph type="title"/>
          </p:nvPr>
        </p:nvSpPr>
        <p:spPr>
          <a:xfrm>
            <a:off x="525780" y="200150"/>
            <a:ext cx="7886700" cy="1325563"/>
          </a:xfrm>
        </p:spPr>
        <p:txBody>
          <a:bodyPr/>
          <a:lstStyle/>
          <a:p>
            <a:r>
              <a:rPr lang="en-GB" sz="3600" b="1" kern="0" dirty="0">
                <a:solidFill>
                  <a:srgbClr val="1F497D"/>
                </a:solidFill>
                <a:latin typeface="Segoe UI" panose="020B0502040204020203" pitchFamily="34" charset="0"/>
              </a:rPr>
              <a:t>Key terms for quantitative research</a:t>
            </a:r>
          </a:p>
        </p:txBody>
      </p:sp>
      <p:graphicFrame>
        <p:nvGraphicFramePr>
          <p:cNvPr id="4" name="Table 3">
            <a:extLst>
              <a:ext uri="{FF2B5EF4-FFF2-40B4-BE49-F238E27FC236}">
                <a16:creationId xmlns:a16="http://schemas.microsoft.com/office/drawing/2014/main" id="{FBC7E7A7-DDA4-4DA6-8AF8-19CB13C0E181}"/>
              </a:ext>
            </a:extLst>
          </p:cNvPr>
          <p:cNvGraphicFramePr>
            <a:graphicFrameLocks noGrp="1"/>
          </p:cNvGraphicFramePr>
          <p:nvPr>
            <p:extLst>
              <p:ext uri="{D42A27DB-BD31-4B8C-83A1-F6EECF244321}">
                <p14:modId xmlns:p14="http://schemas.microsoft.com/office/powerpoint/2010/main" val="2587459977"/>
              </p:ext>
            </p:extLst>
          </p:nvPr>
        </p:nvGraphicFramePr>
        <p:xfrm>
          <a:off x="525780" y="960547"/>
          <a:ext cx="8229600" cy="4936906"/>
        </p:xfrm>
        <a:graphic>
          <a:graphicData uri="http://schemas.openxmlformats.org/drawingml/2006/table">
            <a:tbl>
              <a:tblPr firstRow="1" firstCol="1" bandRow="1">
                <a:tableStyleId>{5C22544A-7EE6-4342-B048-85BDC9FD1C3A}</a:tableStyleId>
              </a:tblPr>
              <a:tblGrid>
                <a:gridCol w="2645011">
                  <a:extLst>
                    <a:ext uri="{9D8B030D-6E8A-4147-A177-3AD203B41FA5}">
                      <a16:colId xmlns:a16="http://schemas.microsoft.com/office/drawing/2014/main" val="2785160509"/>
                    </a:ext>
                  </a:extLst>
                </a:gridCol>
                <a:gridCol w="2792599">
                  <a:extLst>
                    <a:ext uri="{9D8B030D-6E8A-4147-A177-3AD203B41FA5}">
                      <a16:colId xmlns:a16="http://schemas.microsoft.com/office/drawing/2014/main" val="3497979401"/>
                    </a:ext>
                  </a:extLst>
                </a:gridCol>
                <a:gridCol w="2791990">
                  <a:extLst>
                    <a:ext uri="{9D8B030D-6E8A-4147-A177-3AD203B41FA5}">
                      <a16:colId xmlns:a16="http://schemas.microsoft.com/office/drawing/2014/main" val="3572210475"/>
                    </a:ext>
                  </a:extLst>
                </a:gridCol>
              </a:tblGrid>
              <a:tr h="652842">
                <a:tc>
                  <a:txBody>
                    <a:bodyPr/>
                    <a:lstStyle/>
                    <a:p>
                      <a:pPr>
                        <a:lnSpc>
                          <a:spcPct val="107000"/>
                        </a:lnSpc>
                        <a:spcAft>
                          <a:spcPts val="800"/>
                        </a:spcAft>
                      </a:pPr>
                      <a:r>
                        <a:rPr lang="en-GB" sz="2600">
                          <a:effectLst/>
                        </a:rPr>
                        <a:t>Term</a:t>
                      </a:r>
                      <a:endParaRPr lang="en-GB" sz="1000">
                        <a:solidFill>
                          <a:srgbClr val="000000"/>
                        </a:solidFill>
                        <a:effectLst/>
                        <a:latin typeface="Calibri" panose="020F0502020204030204" pitchFamily="34" charset="0"/>
                        <a:ea typeface="Calibri" panose="020F0502020204030204" pitchFamily="34" charset="0"/>
                        <a:cs typeface="Arial" panose="020B0604020202020204" pitchFamily="34" charset="0"/>
                      </a:endParaRPr>
                    </a:p>
                  </a:txBody>
                  <a:tcPr marL="84162" marR="67213" marT="106372" marB="34483"/>
                </a:tc>
                <a:tc>
                  <a:txBody>
                    <a:bodyPr/>
                    <a:lstStyle/>
                    <a:p>
                      <a:pPr marL="635">
                        <a:lnSpc>
                          <a:spcPct val="107000"/>
                        </a:lnSpc>
                        <a:spcAft>
                          <a:spcPts val="800"/>
                        </a:spcAft>
                      </a:pPr>
                      <a:r>
                        <a:rPr lang="en-GB" sz="2200">
                          <a:effectLst/>
                        </a:rPr>
                        <a:t>Meaning</a:t>
                      </a:r>
                      <a:endParaRPr lang="en-GB" sz="1000">
                        <a:solidFill>
                          <a:srgbClr val="000000"/>
                        </a:solidFill>
                        <a:effectLst/>
                        <a:latin typeface="Calibri" panose="020F0502020204030204" pitchFamily="34" charset="0"/>
                        <a:ea typeface="Calibri" panose="020F0502020204030204" pitchFamily="34" charset="0"/>
                        <a:cs typeface="Arial" panose="020B0604020202020204" pitchFamily="34" charset="0"/>
                      </a:endParaRPr>
                    </a:p>
                  </a:txBody>
                  <a:tcPr marL="84162" marR="67213" marT="106372" marB="34483"/>
                </a:tc>
                <a:tc>
                  <a:txBody>
                    <a:bodyPr/>
                    <a:lstStyle/>
                    <a:p>
                      <a:pPr marL="635">
                        <a:lnSpc>
                          <a:spcPct val="107000"/>
                        </a:lnSpc>
                        <a:spcAft>
                          <a:spcPts val="800"/>
                        </a:spcAft>
                      </a:pPr>
                      <a:r>
                        <a:rPr lang="en-GB" sz="2200">
                          <a:effectLst/>
                        </a:rPr>
                        <a:t>Alternatives</a:t>
                      </a:r>
                      <a:endParaRPr lang="en-GB" sz="1000">
                        <a:solidFill>
                          <a:srgbClr val="000000"/>
                        </a:solidFill>
                        <a:effectLst/>
                        <a:latin typeface="Calibri" panose="020F0502020204030204" pitchFamily="34" charset="0"/>
                        <a:ea typeface="Calibri" panose="020F0502020204030204" pitchFamily="34" charset="0"/>
                        <a:cs typeface="Arial" panose="020B0604020202020204" pitchFamily="34" charset="0"/>
                      </a:endParaRPr>
                    </a:p>
                  </a:txBody>
                  <a:tcPr marL="84162" marR="67213" marT="106372" marB="34483"/>
                </a:tc>
                <a:extLst>
                  <a:ext uri="{0D108BD9-81ED-4DB2-BD59-A6C34878D82A}">
                    <a16:rowId xmlns:a16="http://schemas.microsoft.com/office/drawing/2014/main" val="1814581891"/>
                  </a:ext>
                </a:extLst>
              </a:tr>
              <a:tr h="869092">
                <a:tc>
                  <a:txBody>
                    <a:bodyPr/>
                    <a:lstStyle/>
                    <a:p>
                      <a:pPr>
                        <a:lnSpc>
                          <a:spcPct val="107000"/>
                        </a:lnSpc>
                        <a:spcAft>
                          <a:spcPts val="800"/>
                        </a:spcAft>
                      </a:pPr>
                      <a:r>
                        <a:rPr lang="en-GB" sz="2600">
                          <a:effectLst/>
                        </a:rPr>
                        <a:t>Ontology</a:t>
                      </a:r>
                      <a:endParaRPr lang="en-GB" sz="1000">
                        <a:solidFill>
                          <a:srgbClr val="000000"/>
                        </a:solidFill>
                        <a:effectLst/>
                        <a:latin typeface="Calibri" panose="020F0502020204030204" pitchFamily="34" charset="0"/>
                        <a:ea typeface="Calibri" panose="020F0502020204030204" pitchFamily="34" charset="0"/>
                        <a:cs typeface="Arial" panose="020B0604020202020204" pitchFamily="34" charset="0"/>
                      </a:endParaRPr>
                    </a:p>
                  </a:txBody>
                  <a:tcPr marL="84162" marR="67213" marT="106372" marB="34483"/>
                </a:tc>
                <a:tc>
                  <a:txBody>
                    <a:bodyPr/>
                    <a:lstStyle/>
                    <a:p>
                      <a:pPr marL="635">
                        <a:lnSpc>
                          <a:spcPct val="107000"/>
                        </a:lnSpc>
                        <a:spcAft>
                          <a:spcPts val="800"/>
                        </a:spcAft>
                      </a:pPr>
                      <a:r>
                        <a:rPr lang="en-GB" sz="2400" dirty="0">
                          <a:effectLst/>
                        </a:rPr>
                        <a:t>Concept of what is real, important</a:t>
                      </a:r>
                      <a:endParaRPr lang="en-GB" sz="2400" dirty="0">
                        <a:solidFill>
                          <a:srgbClr val="000000"/>
                        </a:solidFill>
                        <a:effectLst/>
                        <a:latin typeface="Calibri" panose="020F0502020204030204" pitchFamily="34" charset="0"/>
                        <a:ea typeface="Calibri" panose="020F0502020204030204" pitchFamily="34" charset="0"/>
                        <a:cs typeface="Arial" panose="020B0604020202020204" pitchFamily="34" charset="0"/>
                      </a:endParaRPr>
                    </a:p>
                  </a:txBody>
                  <a:tcPr marL="84162" marR="67213" marT="106372" marB="34483"/>
                </a:tc>
                <a:tc>
                  <a:txBody>
                    <a:bodyPr/>
                    <a:lstStyle/>
                    <a:p>
                      <a:pPr marL="635">
                        <a:lnSpc>
                          <a:spcPct val="107000"/>
                        </a:lnSpc>
                        <a:spcAft>
                          <a:spcPts val="800"/>
                        </a:spcAft>
                      </a:pPr>
                      <a:r>
                        <a:rPr lang="en-GB" sz="2400" dirty="0">
                          <a:solidFill>
                            <a:srgbClr val="FF0000"/>
                          </a:solidFill>
                          <a:effectLst/>
                        </a:rPr>
                        <a:t>Objectivism</a:t>
                      </a:r>
                      <a:r>
                        <a:rPr lang="en-GB" sz="2400" dirty="0">
                          <a:effectLst/>
                        </a:rPr>
                        <a:t> or subjectivism</a:t>
                      </a:r>
                      <a:endParaRPr lang="en-GB" sz="2400" dirty="0">
                        <a:solidFill>
                          <a:srgbClr val="000000"/>
                        </a:solidFill>
                        <a:effectLst/>
                        <a:latin typeface="Calibri" panose="020F0502020204030204" pitchFamily="34" charset="0"/>
                        <a:ea typeface="Calibri" panose="020F0502020204030204" pitchFamily="34" charset="0"/>
                        <a:cs typeface="Arial" panose="020B0604020202020204" pitchFamily="34" charset="0"/>
                      </a:endParaRPr>
                    </a:p>
                  </a:txBody>
                  <a:tcPr marL="84162" marR="67213" marT="106372" marB="34483"/>
                </a:tc>
                <a:extLst>
                  <a:ext uri="{0D108BD9-81ED-4DB2-BD59-A6C34878D82A}">
                    <a16:rowId xmlns:a16="http://schemas.microsoft.com/office/drawing/2014/main" val="4238430731"/>
                  </a:ext>
                </a:extLst>
              </a:tr>
              <a:tr h="1114857">
                <a:tc>
                  <a:txBody>
                    <a:bodyPr/>
                    <a:lstStyle/>
                    <a:p>
                      <a:pPr>
                        <a:lnSpc>
                          <a:spcPct val="107000"/>
                        </a:lnSpc>
                        <a:spcAft>
                          <a:spcPts val="800"/>
                        </a:spcAft>
                      </a:pPr>
                      <a:r>
                        <a:rPr lang="en-GB" sz="2600">
                          <a:effectLst/>
                        </a:rPr>
                        <a:t>Epistemology</a:t>
                      </a:r>
                      <a:endParaRPr lang="en-GB" sz="1000">
                        <a:solidFill>
                          <a:srgbClr val="000000"/>
                        </a:solidFill>
                        <a:effectLst/>
                        <a:latin typeface="Calibri" panose="020F0502020204030204" pitchFamily="34" charset="0"/>
                        <a:ea typeface="Calibri" panose="020F0502020204030204" pitchFamily="34" charset="0"/>
                        <a:cs typeface="Arial" panose="020B0604020202020204" pitchFamily="34" charset="0"/>
                      </a:endParaRPr>
                    </a:p>
                  </a:txBody>
                  <a:tcPr marL="84162" marR="67213" marT="106372" marB="34483"/>
                </a:tc>
                <a:tc>
                  <a:txBody>
                    <a:bodyPr/>
                    <a:lstStyle/>
                    <a:p>
                      <a:pPr marL="635">
                        <a:lnSpc>
                          <a:spcPct val="107000"/>
                        </a:lnSpc>
                        <a:spcAft>
                          <a:spcPts val="800"/>
                        </a:spcAft>
                      </a:pPr>
                      <a:r>
                        <a:rPr lang="en-GB" sz="2400" dirty="0">
                          <a:effectLst/>
                        </a:rPr>
                        <a:t>Study of knowledge and how it is obtained</a:t>
                      </a:r>
                      <a:endParaRPr lang="en-GB" sz="2400" dirty="0">
                        <a:solidFill>
                          <a:srgbClr val="000000"/>
                        </a:solidFill>
                        <a:effectLst/>
                        <a:latin typeface="Calibri" panose="020F0502020204030204" pitchFamily="34" charset="0"/>
                        <a:ea typeface="Calibri" panose="020F0502020204030204" pitchFamily="34" charset="0"/>
                        <a:cs typeface="Arial" panose="020B0604020202020204" pitchFamily="34" charset="0"/>
                      </a:endParaRPr>
                    </a:p>
                  </a:txBody>
                  <a:tcPr marL="84162" marR="67213" marT="106372" marB="34483" anchor="b"/>
                </a:tc>
                <a:tc>
                  <a:txBody>
                    <a:bodyPr/>
                    <a:lstStyle/>
                    <a:p>
                      <a:pPr marL="635">
                        <a:lnSpc>
                          <a:spcPct val="107000"/>
                        </a:lnSpc>
                        <a:spcAft>
                          <a:spcPts val="800"/>
                        </a:spcAft>
                      </a:pPr>
                      <a:r>
                        <a:rPr lang="en-GB" sz="2400" dirty="0">
                          <a:solidFill>
                            <a:srgbClr val="FF0000"/>
                          </a:solidFill>
                          <a:effectLst/>
                        </a:rPr>
                        <a:t>Positivism</a:t>
                      </a:r>
                      <a:r>
                        <a:rPr lang="en-GB" sz="2400" dirty="0">
                          <a:effectLst/>
                        </a:rPr>
                        <a:t> or interpretivism</a:t>
                      </a:r>
                      <a:endParaRPr lang="en-GB" sz="2400" dirty="0">
                        <a:solidFill>
                          <a:srgbClr val="000000"/>
                        </a:solidFill>
                        <a:effectLst/>
                        <a:latin typeface="Calibri" panose="020F0502020204030204" pitchFamily="34" charset="0"/>
                        <a:ea typeface="Calibri" panose="020F0502020204030204" pitchFamily="34" charset="0"/>
                        <a:cs typeface="Arial" panose="020B0604020202020204" pitchFamily="34" charset="0"/>
                      </a:endParaRPr>
                    </a:p>
                  </a:txBody>
                  <a:tcPr marL="84162" marR="67213" marT="106372" marB="34483"/>
                </a:tc>
                <a:extLst>
                  <a:ext uri="{0D108BD9-81ED-4DB2-BD59-A6C34878D82A}">
                    <a16:rowId xmlns:a16="http://schemas.microsoft.com/office/drawing/2014/main" val="2285981725"/>
                  </a:ext>
                </a:extLst>
              </a:tr>
              <a:tr h="1585055">
                <a:tc>
                  <a:txBody>
                    <a:bodyPr/>
                    <a:lstStyle/>
                    <a:p>
                      <a:pPr>
                        <a:lnSpc>
                          <a:spcPct val="107000"/>
                        </a:lnSpc>
                        <a:spcAft>
                          <a:spcPts val="800"/>
                        </a:spcAft>
                      </a:pPr>
                      <a:r>
                        <a:rPr lang="en-GB" sz="2600">
                          <a:effectLst/>
                        </a:rPr>
                        <a:t>Research methodology</a:t>
                      </a:r>
                      <a:endParaRPr lang="en-GB" sz="1000">
                        <a:solidFill>
                          <a:srgbClr val="000000"/>
                        </a:solidFill>
                        <a:effectLst/>
                        <a:latin typeface="Calibri" panose="020F0502020204030204" pitchFamily="34" charset="0"/>
                        <a:ea typeface="Calibri" panose="020F0502020204030204" pitchFamily="34" charset="0"/>
                        <a:cs typeface="Arial" panose="020B0604020202020204" pitchFamily="34" charset="0"/>
                      </a:endParaRPr>
                    </a:p>
                  </a:txBody>
                  <a:tcPr marL="84162" marR="67213" marT="106372" marB="34483"/>
                </a:tc>
                <a:tc>
                  <a:txBody>
                    <a:bodyPr/>
                    <a:lstStyle/>
                    <a:p>
                      <a:pPr marL="635">
                        <a:lnSpc>
                          <a:spcPct val="107000"/>
                        </a:lnSpc>
                        <a:spcAft>
                          <a:spcPts val="800"/>
                        </a:spcAft>
                      </a:pPr>
                      <a:r>
                        <a:rPr lang="en-GB" sz="2400" dirty="0">
                          <a:effectLst/>
                        </a:rPr>
                        <a:t>The overall approach to research (which influences the choice of research methods)</a:t>
                      </a:r>
                      <a:endParaRPr lang="en-GB" sz="2400" dirty="0">
                        <a:solidFill>
                          <a:srgbClr val="000000"/>
                        </a:solidFill>
                        <a:effectLst/>
                        <a:latin typeface="Calibri" panose="020F0502020204030204" pitchFamily="34" charset="0"/>
                        <a:ea typeface="Calibri" panose="020F0502020204030204" pitchFamily="34" charset="0"/>
                        <a:cs typeface="Arial" panose="020B0604020202020204" pitchFamily="34" charset="0"/>
                      </a:endParaRPr>
                    </a:p>
                  </a:txBody>
                  <a:tcPr marL="84162" marR="67213" marT="106372" marB="34483"/>
                </a:tc>
                <a:tc>
                  <a:txBody>
                    <a:bodyPr/>
                    <a:lstStyle/>
                    <a:p>
                      <a:pPr marL="635">
                        <a:lnSpc>
                          <a:spcPct val="107000"/>
                        </a:lnSpc>
                        <a:spcAft>
                          <a:spcPts val="800"/>
                        </a:spcAft>
                      </a:pPr>
                      <a:r>
                        <a:rPr lang="en-GB" sz="2400" dirty="0">
                          <a:solidFill>
                            <a:srgbClr val="FF0000"/>
                          </a:solidFill>
                          <a:effectLst/>
                        </a:rPr>
                        <a:t>Quantitative</a:t>
                      </a:r>
                      <a:r>
                        <a:rPr lang="en-GB" sz="2400" dirty="0">
                          <a:effectLst/>
                        </a:rPr>
                        <a:t> or qualitative</a:t>
                      </a:r>
                      <a:endParaRPr lang="en-GB" sz="2400" dirty="0">
                        <a:solidFill>
                          <a:srgbClr val="000000"/>
                        </a:solidFill>
                        <a:effectLst/>
                        <a:latin typeface="Calibri" panose="020F0502020204030204" pitchFamily="34" charset="0"/>
                        <a:ea typeface="Calibri" panose="020F0502020204030204" pitchFamily="34" charset="0"/>
                        <a:cs typeface="Arial" panose="020B0604020202020204" pitchFamily="34" charset="0"/>
                      </a:endParaRPr>
                    </a:p>
                  </a:txBody>
                  <a:tcPr marL="84162" marR="67213" marT="106372" marB="34483"/>
                </a:tc>
                <a:extLst>
                  <a:ext uri="{0D108BD9-81ED-4DB2-BD59-A6C34878D82A}">
                    <a16:rowId xmlns:a16="http://schemas.microsoft.com/office/drawing/2014/main" val="3848285901"/>
                  </a:ext>
                </a:extLst>
              </a:tr>
            </a:tbl>
          </a:graphicData>
        </a:graphic>
      </p:graphicFrame>
    </p:spTree>
    <p:extLst>
      <p:ext uri="{BB962C8B-B14F-4D97-AF65-F5344CB8AC3E}">
        <p14:creationId xmlns:p14="http://schemas.microsoft.com/office/powerpoint/2010/main" val="48148772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446533-EDD0-4F9C-B8B2-0AACA8C65DAC}"/>
              </a:ext>
            </a:extLst>
          </p:cNvPr>
          <p:cNvSpPr>
            <a:spLocks noGrp="1"/>
          </p:cNvSpPr>
          <p:nvPr>
            <p:ph type="title"/>
          </p:nvPr>
        </p:nvSpPr>
        <p:spPr>
          <a:xfrm>
            <a:off x="628650" y="365125"/>
            <a:ext cx="7886700" cy="821981"/>
          </a:xfrm>
        </p:spPr>
        <p:txBody>
          <a:bodyPr/>
          <a:lstStyle/>
          <a:p>
            <a:r>
              <a:rPr lang="en-GB" sz="3600" b="1" kern="0" dirty="0">
                <a:solidFill>
                  <a:srgbClr val="1F497D"/>
                </a:solidFill>
                <a:latin typeface="Segoe UI" panose="020B0502040204020203" pitchFamily="34" charset="0"/>
              </a:rPr>
              <a:t>The ‘Quantitative’ Paradigm</a:t>
            </a:r>
          </a:p>
        </p:txBody>
      </p:sp>
      <p:grpSp>
        <p:nvGrpSpPr>
          <p:cNvPr id="4" name="Group 3">
            <a:extLst>
              <a:ext uri="{FF2B5EF4-FFF2-40B4-BE49-F238E27FC236}">
                <a16:creationId xmlns:a16="http://schemas.microsoft.com/office/drawing/2014/main" id="{FD261A3F-FB12-48B5-AA13-D1137FE1F705}"/>
              </a:ext>
            </a:extLst>
          </p:cNvPr>
          <p:cNvGrpSpPr/>
          <p:nvPr/>
        </p:nvGrpSpPr>
        <p:grpSpPr>
          <a:xfrm>
            <a:off x="2855764" y="1187106"/>
            <a:ext cx="6191927" cy="5425440"/>
            <a:chOff x="1204570" y="0"/>
            <a:chExt cx="6192012" cy="5425440"/>
          </a:xfrm>
        </p:grpSpPr>
        <p:pic>
          <p:nvPicPr>
            <p:cNvPr id="5" name="Picture 4">
              <a:extLst>
                <a:ext uri="{FF2B5EF4-FFF2-40B4-BE49-F238E27FC236}">
                  <a16:creationId xmlns:a16="http://schemas.microsoft.com/office/drawing/2014/main" id="{E12565B3-7FEB-4F8D-98C9-1C53F7124B7C}"/>
                </a:ext>
              </a:extLst>
            </p:cNvPr>
            <p:cNvPicPr/>
            <p:nvPr/>
          </p:nvPicPr>
          <p:blipFill>
            <a:blip r:embed="rId3"/>
            <a:stretch>
              <a:fillRect/>
            </a:stretch>
          </p:blipFill>
          <p:spPr>
            <a:xfrm>
              <a:off x="1204570" y="0"/>
              <a:ext cx="6192012" cy="5425440"/>
            </a:xfrm>
            <a:prstGeom prst="rect">
              <a:avLst/>
            </a:prstGeom>
          </p:spPr>
        </p:pic>
        <p:sp>
          <p:nvSpPr>
            <p:cNvPr id="6" name="Shape 6331">
              <a:extLst>
                <a:ext uri="{FF2B5EF4-FFF2-40B4-BE49-F238E27FC236}">
                  <a16:creationId xmlns:a16="http://schemas.microsoft.com/office/drawing/2014/main" id="{A58981B7-01BE-44C9-9CC0-310C8F5CE4CB}"/>
                </a:ext>
              </a:extLst>
            </p:cNvPr>
            <p:cNvSpPr/>
            <p:nvPr/>
          </p:nvSpPr>
          <p:spPr>
            <a:xfrm>
              <a:off x="3653638" y="1295400"/>
              <a:ext cx="1511808" cy="368808"/>
            </a:xfrm>
            <a:custGeom>
              <a:avLst/>
              <a:gdLst/>
              <a:ahLst/>
              <a:cxnLst/>
              <a:rect l="0" t="0" r="0" b="0"/>
              <a:pathLst>
                <a:path w="1511808" h="368808">
                  <a:moveTo>
                    <a:pt x="0" y="0"/>
                  </a:moveTo>
                  <a:lnTo>
                    <a:pt x="1511808" y="0"/>
                  </a:lnTo>
                  <a:lnTo>
                    <a:pt x="1511808" y="368808"/>
                  </a:lnTo>
                  <a:lnTo>
                    <a:pt x="0" y="368808"/>
                  </a:lnTo>
                  <a:lnTo>
                    <a:pt x="0" y="0"/>
                  </a:lnTo>
                </a:path>
              </a:pathLst>
            </a:custGeom>
            <a:ln w="0" cap="flat">
              <a:miter lim="127000"/>
            </a:ln>
          </p:spPr>
          <p:style>
            <a:lnRef idx="0">
              <a:srgbClr val="000000">
                <a:alpha val="0"/>
              </a:srgbClr>
            </a:lnRef>
            <a:fillRef idx="1">
              <a:srgbClr val="FFFF00"/>
            </a:fillRef>
            <a:effectRef idx="0">
              <a:scrgbClr r="0" g="0" b="0"/>
            </a:effectRef>
            <a:fontRef idx="none"/>
          </p:style>
          <p:txBody>
            <a:bodyPr/>
            <a:lstStyle/>
            <a:p>
              <a:endParaRPr lang="en-GB"/>
            </a:p>
          </p:txBody>
        </p:sp>
        <p:sp>
          <p:nvSpPr>
            <p:cNvPr id="7" name="Shape 256">
              <a:extLst>
                <a:ext uri="{FF2B5EF4-FFF2-40B4-BE49-F238E27FC236}">
                  <a16:creationId xmlns:a16="http://schemas.microsoft.com/office/drawing/2014/main" id="{A7090702-2399-4EBE-9FFB-BF0FF96FFB6F}"/>
                </a:ext>
              </a:extLst>
            </p:cNvPr>
            <p:cNvSpPr/>
            <p:nvPr/>
          </p:nvSpPr>
          <p:spPr>
            <a:xfrm>
              <a:off x="3653638" y="1295400"/>
              <a:ext cx="1511808" cy="368808"/>
            </a:xfrm>
            <a:custGeom>
              <a:avLst/>
              <a:gdLst/>
              <a:ahLst/>
              <a:cxnLst/>
              <a:rect l="0" t="0" r="0" b="0"/>
              <a:pathLst>
                <a:path w="1511808" h="368808">
                  <a:moveTo>
                    <a:pt x="0" y="368808"/>
                  </a:moveTo>
                  <a:lnTo>
                    <a:pt x="1511808" y="368808"/>
                  </a:lnTo>
                  <a:lnTo>
                    <a:pt x="1511808" y="0"/>
                  </a:lnTo>
                  <a:lnTo>
                    <a:pt x="0" y="0"/>
                  </a:lnTo>
                  <a:close/>
                </a:path>
              </a:pathLst>
            </a:custGeom>
            <a:ln w="9144" cap="flat">
              <a:round/>
            </a:ln>
          </p:spPr>
          <p:style>
            <a:lnRef idx="1">
              <a:srgbClr val="000000"/>
            </a:lnRef>
            <a:fillRef idx="0">
              <a:srgbClr val="000000">
                <a:alpha val="0"/>
              </a:srgbClr>
            </a:fillRef>
            <a:effectRef idx="0">
              <a:scrgbClr r="0" g="0" b="0"/>
            </a:effectRef>
            <a:fontRef idx="none"/>
          </p:style>
          <p:txBody>
            <a:bodyPr/>
            <a:lstStyle/>
            <a:p>
              <a:endParaRPr lang="en-GB"/>
            </a:p>
          </p:txBody>
        </p:sp>
        <p:sp>
          <p:nvSpPr>
            <p:cNvPr id="8" name="Rectangle 7">
              <a:extLst>
                <a:ext uri="{FF2B5EF4-FFF2-40B4-BE49-F238E27FC236}">
                  <a16:creationId xmlns:a16="http://schemas.microsoft.com/office/drawing/2014/main" id="{3AE27AE2-C346-40DA-9FCE-C1057C64702C}"/>
                </a:ext>
              </a:extLst>
            </p:cNvPr>
            <p:cNvSpPr/>
            <p:nvPr/>
          </p:nvSpPr>
          <p:spPr>
            <a:xfrm>
              <a:off x="3745078" y="1397832"/>
              <a:ext cx="1405872" cy="297654"/>
            </a:xfrm>
            <a:prstGeom prst="rect">
              <a:avLst/>
            </a:prstGeom>
            <a:ln>
              <a:noFill/>
            </a:ln>
          </p:spPr>
          <p:txBody>
            <a:bodyPr vert="horz" lIns="0" tIns="0" rIns="0" bIns="0" rtlCol="0">
              <a:noAutofit/>
            </a:bodyPr>
            <a:lstStyle/>
            <a:p>
              <a:pPr>
                <a:lnSpc>
                  <a:spcPct val="107000"/>
                </a:lnSpc>
                <a:spcAft>
                  <a:spcPts val="800"/>
                </a:spcAft>
              </a:pPr>
              <a:r>
                <a:rPr lang="en-GB" sz="1800" dirty="0">
                  <a:solidFill>
                    <a:srgbClr val="000000"/>
                  </a:solidFill>
                  <a:effectLst/>
                  <a:latin typeface="Segoe UI" panose="020B0502040204020203" pitchFamily="34" charset="0"/>
                  <a:ea typeface="Segoe UI" panose="020B0502040204020203" pitchFamily="34" charset="0"/>
                </a:rPr>
                <a:t>Objectivist</a:t>
              </a:r>
              <a:endParaRPr lang="en-GB" sz="1100" dirty="0">
                <a:solidFill>
                  <a:srgbClr val="000000"/>
                </a:solidFill>
                <a:effectLst/>
                <a:latin typeface="Calibri" panose="020F0502020204030204" pitchFamily="34" charset="0"/>
                <a:ea typeface="Calibri" panose="020F0502020204030204" pitchFamily="34" charset="0"/>
              </a:endParaRPr>
            </a:p>
          </p:txBody>
        </p:sp>
        <p:sp>
          <p:nvSpPr>
            <p:cNvPr id="9" name="Shape 6332">
              <a:extLst>
                <a:ext uri="{FF2B5EF4-FFF2-40B4-BE49-F238E27FC236}">
                  <a16:creationId xmlns:a16="http://schemas.microsoft.com/office/drawing/2014/main" id="{D1303F69-0FA7-4AC5-A390-0683A8D4BE13}"/>
                </a:ext>
              </a:extLst>
            </p:cNvPr>
            <p:cNvSpPr/>
            <p:nvPr/>
          </p:nvSpPr>
          <p:spPr>
            <a:xfrm>
              <a:off x="4999330" y="3567684"/>
              <a:ext cx="1799844" cy="370332"/>
            </a:xfrm>
            <a:custGeom>
              <a:avLst/>
              <a:gdLst/>
              <a:ahLst/>
              <a:cxnLst/>
              <a:rect l="0" t="0" r="0" b="0"/>
              <a:pathLst>
                <a:path w="1799844" h="370332">
                  <a:moveTo>
                    <a:pt x="0" y="0"/>
                  </a:moveTo>
                  <a:lnTo>
                    <a:pt x="1799844" y="0"/>
                  </a:lnTo>
                  <a:lnTo>
                    <a:pt x="1799844" y="370332"/>
                  </a:lnTo>
                  <a:lnTo>
                    <a:pt x="0" y="370332"/>
                  </a:lnTo>
                  <a:lnTo>
                    <a:pt x="0" y="0"/>
                  </a:lnTo>
                </a:path>
              </a:pathLst>
            </a:custGeom>
            <a:ln w="0" cap="flat">
              <a:round/>
            </a:ln>
          </p:spPr>
          <p:style>
            <a:lnRef idx="0">
              <a:srgbClr val="000000">
                <a:alpha val="0"/>
              </a:srgbClr>
            </a:lnRef>
            <a:fillRef idx="1">
              <a:srgbClr val="FFFF00"/>
            </a:fillRef>
            <a:effectRef idx="0">
              <a:scrgbClr r="0" g="0" b="0"/>
            </a:effectRef>
            <a:fontRef idx="none"/>
          </p:style>
          <p:txBody>
            <a:bodyPr/>
            <a:lstStyle/>
            <a:p>
              <a:endParaRPr lang="en-GB"/>
            </a:p>
          </p:txBody>
        </p:sp>
        <p:sp>
          <p:nvSpPr>
            <p:cNvPr id="10" name="Shape 259">
              <a:extLst>
                <a:ext uri="{FF2B5EF4-FFF2-40B4-BE49-F238E27FC236}">
                  <a16:creationId xmlns:a16="http://schemas.microsoft.com/office/drawing/2014/main" id="{BF77C030-A580-49C4-92E3-AD76C1C8EBFD}"/>
                </a:ext>
              </a:extLst>
            </p:cNvPr>
            <p:cNvSpPr/>
            <p:nvPr/>
          </p:nvSpPr>
          <p:spPr>
            <a:xfrm>
              <a:off x="4999330" y="3567684"/>
              <a:ext cx="1799844" cy="370332"/>
            </a:xfrm>
            <a:custGeom>
              <a:avLst/>
              <a:gdLst/>
              <a:ahLst/>
              <a:cxnLst/>
              <a:rect l="0" t="0" r="0" b="0"/>
              <a:pathLst>
                <a:path w="1799844" h="370332">
                  <a:moveTo>
                    <a:pt x="0" y="370332"/>
                  </a:moveTo>
                  <a:lnTo>
                    <a:pt x="1799844" y="370332"/>
                  </a:lnTo>
                  <a:lnTo>
                    <a:pt x="1799844" y="0"/>
                  </a:lnTo>
                  <a:lnTo>
                    <a:pt x="0" y="0"/>
                  </a:lnTo>
                  <a:close/>
                </a:path>
              </a:pathLst>
            </a:custGeom>
            <a:ln w="9144" cap="flat">
              <a:round/>
            </a:ln>
          </p:spPr>
          <p:style>
            <a:lnRef idx="1">
              <a:srgbClr val="000000"/>
            </a:lnRef>
            <a:fillRef idx="0">
              <a:srgbClr val="000000">
                <a:alpha val="0"/>
              </a:srgbClr>
            </a:fillRef>
            <a:effectRef idx="0">
              <a:scrgbClr r="0" g="0" b="0"/>
            </a:effectRef>
            <a:fontRef idx="none"/>
          </p:style>
          <p:txBody>
            <a:bodyPr/>
            <a:lstStyle/>
            <a:p>
              <a:endParaRPr lang="en-GB"/>
            </a:p>
          </p:txBody>
        </p:sp>
        <p:sp>
          <p:nvSpPr>
            <p:cNvPr id="11" name="Rectangle 10">
              <a:extLst>
                <a:ext uri="{FF2B5EF4-FFF2-40B4-BE49-F238E27FC236}">
                  <a16:creationId xmlns:a16="http://schemas.microsoft.com/office/drawing/2014/main" id="{4C0E1123-1D7C-49A3-A249-46F4A1428061}"/>
                </a:ext>
              </a:extLst>
            </p:cNvPr>
            <p:cNvSpPr/>
            <p:nvPr/>
          </p:nvSpPr>
          <p:spPr>
            <a:xfrm>
              <a:off x="5091405" y="3671259"/>
              <a:ext cx="989644" cy="297654"/>
            </a:xfrm>
            <a:prstGeom prst="rect">
              <a:avLst/>
            </a:prstGeom>
            <a:ln>
              <a:noFill/>
            </a:ln>
          </p:spPr>
          <p:txBody>
            <a:bodyPr vert="horz" lIns="0" tIns="0" rIns="0" bIns="0" rtlCol="0">
              <a:noAutofit/>
            </a:bodyPr>
            <a:lstStyle/>
            <a:p>
              <a:pPr>
                <a:lnSpc>
                  <a:spcPct val="107000"/>
                </a:lnSpc>
                <a:spcAft>
                  <a:spcPts val="800"/>
                </a:spcAft>
              </a:pPr>
              <a:r>
                <a:rPr lang="en-GB" sz="1800" dirty="0">
                  <a:solidFill>
                    <a:srgbClr val="000000"/>
                  </a:solidFill>
                  <a:effectLst/>
                  <a:latin typeface="Segoe UI" panose="020B0502040204020203" pitchFamily="34" charset="0"/>
                  <a:ea typeface="Segoe UI" panose="020B0502040204020203" pitchFamily="34" charset="0"/>
                </a:rPr>
                <a:t>Positivist</a:t>
              </a:r>
              <a:endParaRPr lang="en-GB" sz="1100" dirty="0">
                <a:solidFill>
                  <a:srgbClr val="000000"/>
                </a:solidFill>
                <a:effectLst/>
                <a:latin typeface="Calibri" panose="020F0502020204030204" pitchFamily="34" charset="0"/>
                <a:ea typeface="Calibri" panose="020F0502020204030204" pitchFamily="34" charset="0"/>
              </a:endParaRPr>
            </a:p>
          </p:txBody>
        </p:sp>
        <p:sp>
          <p:nvSpPr>
            <p:cNvPr id="12" name="Shape 6333">
              <a:extLst>
                <a:ext uri="{FF2B5EF4-FFF2-40B4-BE49-F238E27FC236}">
                  <a16:creationId xmlns:a16="http://schemas.microsoft.com/office/drawing/2014/main" id="{71232749-5452-45CE-A86B-6D9BD9A11E4D}"/>
                </a:ext>
              </a:extLst>
            </p:cNvPr>
            <p:cNvSpPr/>
            <p:nvPr/>
          </p:nvSpPr>
          <p:spPr>
            <a:xfrm>
              <a:off x="2140306" y="3567684"/>
              <a:ext cx="1923288" cy="381000"/>
            </a:xfrm>
            <a:custGeom>
              <a:avLst/>
              <a:gdLst/>
              <a:ahLst/>
              <a:cxnLst/>
              <a:rect l="0" t="0" r="0" b="0"/>
              <a:pathLst>
                <a:path w="1923288" h="381000">
                  <a:moveTo>
                    <a:pt x="0" y="0"/>
                  </a:moveTo>
                  <a:lnTo>
                    <a:pt x="1923288" y="0"/>
                  </a:lnTo>
                  <a:lnTo>
                    <a:pt x="1923288" y="381000"/>
                  </a:lnTo>
                  <a:lnTo>
                    <a:pt x="0" y="381000"/>
                  </a:lnTo>
                  <a:lnTo>
                    <a:pt x="0" y="0"/>
                  </a:lnTo>
                </a:path>
              </a:pathLst>
            </a:custGeom>
            <a:ln w="0" cap="flat">
              <a:round/>
            </a:ln>
          </p:spPr>
          <p:style>
            <a:lnRef idx="0">
              <a:srgbClr val="000000">
                <a:alpha val="0"/>
              </a:srgbClr>
            </a:lnRef>
            <a:fillRef idx="1">
              <a:srgbClr val="FFFF00"/>
            </a:fillRef>
            <a:effectRef idx="0">
              <a:scrgbClr r="0" g="0" b="0"/>
            </a:effectRef>
            <a:fontRef idx="none"/>
          </p:style>
          <p:txBody>
            <a:bodyPr/>
            <a:lstStyle/>
            <a:p>
              <a:endParaRPr lang="en-GB"/>
            </a:p>
          </p:txBody>
        </p:sp>
        <p:sp>
          <p:nvSpPr>
            <p:cNvPr id="13" name="Shape 262">
              <a:extLst>
                <a:ext uri="{FF2B5EF4-FFF2-40B4-BE49-F238E27FC236}">
                  <a16:creationId xmlns:a16="http://schemas.microsoft.com/office/drawing/2014/main" id="{1A16C713-D910-401A-B5DD-15D459EC13BF}"/>
                </a:ext>
              </a:extLst>
            </p:cNvPr>
            <p:cNvSpPr/>
            <p:nvPr/>
          </p:nvSpPr>
          <p:spPr>
            <a:xfrm>
              <a:off x="2140306" y="3567684"/>
              <a:ext cx="1923288" cy="381000"/>
            </a:xfrm>
            <a:custGeom>
              <a:avLst/>
              <a:gdLst/>
              <a:ahLst/>
              <a:cxnLst/>
              <a:rect l="0" t="0" r="0" b="0"/>
              <a:pathLst>
                <a:path w="1923288" h="381000">
                  <a:moveTo>
                    <a:pt x="0" y="381000"/>
                  </a:moveTo>
                  <a:lnTo>
                    <a:pt x="1923288" y="381000"/>
                  </a:lnTo>
                  <a:lnTo>
                    <a:pt x="1923288" y="0"/>
                  </a:lnTo>
                  <a:lnTo>
                    <a:pt x="0" y="0"/>
                  </a:lnTo>
                  <a:close/>
                </a:path>
              </a:pathLst>
            </a:custGeom>
            <a:ln w="9144" cap="flat">
              <a:round/>
            </a:ln>
          </p:spPr>
          <p:style>
            <a:lnRef idx="1">
              <a:srgbClr val="000000"/>
            </a:lnRef>
            <a:fillRef idx="0">
              <a:srgbClr val="000000">
                <a:alpha val="0"/>
              </a:srgbClr>
            </a:fillRef>
            <a:effectRef idx="0">
              <a:scrgbClr r="0" g="0" b="0"/>
            </a:effectRef>
            <a:fontRef idx="none"/>
          </p:style>
          <p:txBody>
            <a:bodyPr/>
            <a:lstStyle/>
            <a:p>
              <a:endParaRPr lang="en-GB"/>
            </a:p>
          </p:txBody>
        </p:sp>
        <p:sp>
          <p:nvSpPr>
            <p:cNvPr id="14" name="Rectangle 13">
              <a:extLst>
                <a:ext uri="{FF2B5EF4-FFF2-40B4-BE49-F238E27FC236}">
                  <a16:creationId xmlns:a16="http://schemas.microsoft.com/office/drawing/2014/main" id="{6F0C4D14-2CCB-4A47-AF32-2CC2A826B9C4}"/>
                </a:ext>
              </a:extLst>
            </p:cNvPr>
            <p:cNvSpPr/>
            <p:nvPr/>
          </p:nvSpPr>
          <p:spPr>
            <a:xfrm>
              <a:off x="2232635" y="3671259"/>
              <a:ext cx="1590119" cy="297654"/>
            </a:xfrm>
            <a:prstGeom prst="rect">
              <a:avLst/>
            </a:prstGeom>
            <a:ln>
              <a:noFill/>
            </a:ln>
          </p:spPr>
          <p:txBody>
            <a:bodyPr vert="horz" lIns="0" tIns="0" rIns="0" bIns="0" rtlCol="0">
              <a:noAutofit/>
            </a:bodyPr>
            <a:lstStyle/>
            <a:p>
              <a:pPr>
                <a:lnSpc>
                  <a:spcPct val="107000"/>
                </a:lnSpc>
                <a:spcAft>
                  <a:spcPts val="800"/>
                </a:spcAft>
              </a:pPr>
              <a:r>
                <a:rPr lang="en-GB" sz="1800">
                  <a:solidFill>
                    <a:srgbClr val="000000"/>
                  </a:solidFill>
                  <a:effectLst/>
                  <a:latin typeface="Segoe UI" panose="020B0502040204020203" pitchFamily="34" charset="0"/>
                  <a:ea typeface="Segoe UI" panose="020B0502040204020203" pitchFamily="34" charset="0"/>
                </a:rPr>
                <a:t>quantitative</a:t>
              </a:r>
              <a:endParaRPr lang="en-GB" sz="1100">
                <a:solidFill>
                  <a:srgbClr val="000000"/>
                </a:solidFill>
                <a:effectLst/>
                <a:latin typeface="Calibri" panose="020F0502020204030204" pitchFamily="34" charset="0"/>
                <a:ea typeface="Calibri" panose="020F0502020204030204" pitchFamily="34" charset="0"/>
              </a:endParaRPr>
            </a:p>
          </p:txBody>
        </p:sp>
      </p:grpSp>
    </p:spTree>
    <p:extLst>
      <p:ext uri="{BB962C8B-B14F-4D97-AF65-F5344CB8AC3E}">
        <p14:creationId xmlns:p14="http://schemas.microsoft.com/office/powerpoint/2010/main" val="193945072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446533-EDD0-4F9C-B8B2-0AACA8C65DAC}"/>
              </a:ext>
            </a:extLst>
          </p:cNvPr>
          <p:cNvSpPr>
            <a:spLocks noGrp="1"/>
          </p:cNvSpPr>
          <p:nvPr>
            <p:ph type="title"/>
          </p:nvPr>
        </p:nvSpPr>
        <p:spPr/>
        <p:txBody>
          <a:bodyPr/>
          <a:lstStyle/>
          <a:p>
            <a:r>
              <a:rPr lang="en-GB" sz="3600" b="1" kern="0" dirty="0">
                <a:solidFill>
                  <a:srgbClr val="1F497D"/>
                </a:solidFill>
                <a:latin typeface="Segoe UI" panose="020B0502040204020203" pitchFamily="34" charset="0"/>
              </a:rPr>
              <a:t>Ontology influences Epistemology, and both influence methodology</a:t>
            </a:r>
            <a:br>
              <a:rPr lang="en-GB" sz="1800" dirty="0">
                <a:solidFill>
                  <a:srgbClr val="000000"/>
                </a:solidFill>
                <a:effectLst/>
                <a:latin typeface="Calibri" panose="020F0502020204030204" pitchFamily="34" charset="0"/>
                <a:ea typeface="Calibri" panose="020F0502020204030204" pitchFamily="34" charset="0"/>
              </a:rPr>
            </a:br>
            <a:endParaRPr lang="en-GB" dirty="0"/>
          </a:p>
        </p:txBody>
      </p:sp>
      <p:grpSp>
        <p:nvGrpSpPr>
          <p:cNvPr id="15" name="Group 14">
            <a:extLst>
              <a:ext uri="{FF2B5EF4-FFF2-40B4-BE49-F238E27FC236}">
                <a16:creationId xmlns:a16="http://schemas.microsoft.com/office/drawing/2014/main" id="{7333747A-BC86-412D-AC5F-205CDE090166}"/>
              </a:ext>
            </a:extLst>
          </p:cNvPr>
          <p:cNvGrpSpPr/>
          <p:nvPr/>
        </p:nvGrpSpPr>
        <p:grpSpPr>
          <a:xfrm>
            <a:off x="3850005" y="2317115"/>
            <a:ext cx="188595" cy="523875"/>
            <a:chOff x="0" y="0"/>
            <a:chExt cx="188976" cy="524256"/>
          </a:xfrm>
        </p:grpSpPr>
        <p:sp>
          <p:nvSpPr>
            <p:cNvPr id="16" name="Shape 329">
              <a:extLst>
                <a:ext uri="{FF2B5EF4-FFF2-40B4-BE49-F238E27FC236}">
                  <a16:creationId xmlns:a16="http://schemas.microsoft.com/office/drawing/2014/main" id="{4B0E7123-53A1-4CA4-BD1A-B4A8AAEF66E1}"/>
                </a:ext>
              </a:extLst>
            </p:cNvPr>
            <p:cNvSpPr/>
            <p:nvPr/>
          </p:nvSpPr>
          <p:spPr>
            <a:xfrm>
              <a:off x="0" y="0"/>
              <a:ext cx="188976" cy="524256"/>
            </a:xfrm>
            <a:custGeom>
              <a:avLst/>
              <a:gdLst/>
              <a:ahLst/>
              <a:cxnLst/>
              <a:rect l="0" t="0" r="0" b="0"/>
              <a:pathLst>
                <a:path w="188976" h="524256">
                  <a:moveTo>
                    <a:pt x="47244" y="0"/>
                  </a:moveTo>
                  <a:lnTo>
                    <a:pt x="141732" y="0"/>
                  </a:lnTo>
                  <a:lnTo>
                    <a:pt x="141732" y="429768"/>
                  </a:lnTo>
                  <a:lnTo>
                    <a:pt x="188976" y="429768"/>
                  </a:lnTo>
                  <a:lnTo>
                    <a:pt x="94488" y="524256"/>
                  </a:lnTo>
                  <a:lnTo>
                    <a:pt x="0" y="429768"/>
                  </a:lnTo>
                  <a:lnTo>
                    <a:pt x="47244" y="429768"/>
                  </a:lnTo>
                  <a:lnTo>
                    <a:pt x="47244" y="0"/>
                  </a:lnTo>
                  <a:close/>
                </a:path>
              </a:pathLst>
            </a:custGeom>
            <a:ln w="0" cap="flat">
              <a:miter lim="127000"/>
            </a:ln>
          </p:spPr>
          <p:style>
            <a:lnRef idx="0">
              <a:srgbClr val="000000">
                <a:alpha val="0"/>
              </a:srgbClr>
            </a:lnRef>
            <a:fillRef idx="1">
              <a:srgbClr val="00B0F0"/>
            </a:fillRef>
            <a:effectRef idx="0">
              <a:scrgbClr r="0" g="0" b="0"/>
            </a:effectRef>
            <a:fontRef idx="none"/>
          </p:style>
          <p:txBody>
            <a:bodyPr/>
            <a:lstStyle/>
            <a:p>
              <a:endParaRPr lang="en-GB"/>
            </a:p>
          </p:txBody>
        </p:sp>
        <p:sp>
          <p:nvSpPr>
            <p:cNvPr id="17" name="Shape 330">
              <a:extLst>
                <a:ext uri="{FF2B5EF4-FFF2-40B4-BE49-F238E27FC236}">
                  <a16:creationId xmlns:a16="http://schemas.microsoft.com/office/drawing/2014/main" id="{E9F4C7A1-220F-407A-AE64-38CBB512E13B}"/>
                </a:ext>
              </a:extLst>
            </p:cNvPr>
            <p:cNvSpPr/>
            <p:nvPr/>
          </p:nvSpPr>
          <p:spPr>
            <a:xfrm>
              <a:off x="0" y="0"/>
              <a:ext cx="188976" cy="524256"/>
            </a:xfrm>
            <a:custGeom>
              <a:avLst/>
              <a:gdLst/>
              <a:ahLst/>
              <a:cxnLst/>
              <a:rect l="0" t="0" r="0" b="0"/>
              <a:pathLst>
                <a:path w="188976" h="524256">
                  <a:moveTo>
                    <a:pt x="0" y="429768"/>
                  </a:moveTo>
                  <a:lnTo>
                    <a:pt x="47244" y="429768"/>
                  </a:lnTo>
                  <a:lnTo>
                    <a:pt x="47244" y="0"/>
                  </a:lnTo>
                  <a:lnTo>
                    <a:pt x="141732" y="0"/>
                  </a:lnTo>
                  <a:lnTo>
                    <a:pt x="141732" y="429768"/>
                  </a:lnTo>
                  <a:lnTo>
                    <a:pt x="188976" y="429768"/>
                  </a:lnTo>
                  <a:lnTo>
                    <a:pt x="94488" y="524256"/>
                  </a:lnTo>
                  <a:close/>
                </a:path>
              </a:pathLst>
            </a:custGeom>
            <a:ln w="25908" cap="flat">
              <a:miter lim="127000"/>
            </a:ln>
          </p:spPr>
          <p:style>
            <a:lnRef idx="1">
              <a:srgbClr val="0080B0"/>
            </a:lnRef>
            <a:fillRef idx="0">
              <a:srgbClr val="000000">
                <a:alpha val="0"/>
              </a:srgbClr>
            </a:fillRef>
            <a:effectRef idx="0">
              <a:scrgbClr r="0" g="0" b="0"/>
            </a:effectRef>
            <a:fontRef idx="none"/>
          </p:style>
          <p:txBody>
            <a:bodyPr/>
            <a:lstStyle/>
            <a:p>
              <a:endParaRPr lang="en-GB"/>
            </a:p>
          </p:txBody>
        </p:sp>
      </p:grpSp>
      <p:grpSp>
        <p:nvGrpSpPr>
          <p:cNvPr id="18" name="Group 17">
            <a:extLst>
              <a:ext uri="{FF2B5EF4-FFF2-40B4-BE49-F238E27FC236}">
                <a16:creationId xmlns:a16="http://schemas.microsoft.com/office/drawing/2014/main" id="{8DCBA953-81A2-424B-A442-431157B7DB3B}"/>
              </a:ext>
            </a:extLst>
          </p:cNvPr>
          <p:cNvGrpSpPr/>
          <p:nvPr/>
        </p:nvGrpSpPr>
        <p:grpSpPr>
          <a:xfrm>
            <a:off x="3837940" y="3345815"/>
            <a:ext cx="188595" cy="523875"/>
            <a:chOff x="0" y="0"/>
            <a:chExt cx="188976" cy="524256"/>
          </a:xfrm>
        </p:grpSpPr>
        <p:sp>
          <p:nvSpPr>
            <p:cNvPr id="19" name="Shape 331">
              <a:extLst>
                <a:ext uri="{FF2B5EF4-FFF2-40B4-BE49-F238E27FC236}">
                  <a16:creationId xmlns:a16="http://schemas.microsoft.com/office/drawing/2014/main" id="{70AFDD95-B7B0-43D9-BCAB-9FE9A2FCE2FA}"/>
                </a:ext>
              </a:extLst>
            </p:cNvPr>
            <p:cNvSpPr/>
            <p:nvPr/>
          </p:nvSpPr>
          <p:spPr>
            <a:xfrm>
              <a:off x="0" y="0"/>
              <a:ext cx="188976" cy="524256"/>
            </a:xfrm>
            <a:custGeom>
              <a:avLst/>
              <a:gdLst/>
              <a:ahLst/>
              <a:cxnLst/>
              <a:rect l="0" t="0" r="0" b="0"/>
              <a:pathLst>
                <a:path w="188976" h="524256">
                  <a:moveTo>
                    <a:pt x="47244" y="0"/>
                  </a:moveTo>
                  <a:lnTo>
                    <a:pt x="141732" y="0"/>
                  </a:lnTo>
                  <a:lnTo>
                    <a:pt x="141732" y="429768"/>
                  </a:lnTo>
                  <a:lnTo>
                    <a:pt x="188976" y="429768"/>
                  </a:lnTo>
                  <a:lnTo>
                    <a:pt x="94488" y="524256"/>
                  </a:lnTo>
                  <a:lnTo>
                    <a:pt x="0" y="429768"/>
                  </a:lnTo>
                  <a:lnTo>
                    <a:pt x="47244" y="429768"/>
                  </a:lnTo>
                  <a:lnTo>
                    <a:pt x="47244" y="0"/>
                  </a:lnTo>
                  <a:close/>
                </a:path>
              </a:pathLst>
            </a:custGeom>
            <a:ln w="0" cap="flat">
              <a:miter lim="127000"/>
            </a:ln>
          </p:spPr>
          <p:style>
            <a:lnRef idx="0">
              <a:srgbClr val="000000">
                <a:alpha val="0"/>
              </a:srgbClr>
            </a:lnRef>
            <a:fillRef idx="1">
              <a:srgbClr val="00B0F0"/>
            </a:fillRef>
            <a:effectRef idx="0">
              <a:scrgbClr r="0" g="0" b="0"/>
            </a:effectRef>
            <a:fontRef idx="none"/>
          </p:style>
          <p:txBody>
            <a:bodyPr/>
            <a:lstStyle/>
            <a:p>
              <a:endParaRPr lang="en-GB"/>
            </a:p>
          </p:txBody>
        </p:sp>
        <p:sp>
          <p:nvSpPr>
            <p:cNvPr id="20" name="Shape 332">
              <a:extLst>
                <a:ext uri="{FF2B5EF4-FFF2-40B4-BE49-F238E27FC236}">
                  <a16:creationId xmlns:a16="http://schemas.microsoft.com/office/drawing/2014/main" id="{8C4ACF17-A881-49D0-B989-1F0F9F8535AD}"/>
                </a:ext>
              </a:extLst>
            </p:cNvPr>
            <p:cNvSpPr/>
            <p:nvPr/>
          </p:nvSpPr>
          <p:spPr>
            <a:xfrm>
              <a:off x="0" y="0"/>
              <a:ext cx="188976" cy="524256"/>
            </a:xfrm>
            <a:custGeom>
              <a:avLst/>
              <a:gdLst/>
              <a:ahLst/>
              <a:cxnLst/>
              <a:rect l="0" t="0" r="0" b="0"/>
              <a:pathLst>
                <a:path w="188976" h="524256">
                  <a:moveTo>
                    <a:pt x="0" y="429768"/>
                  </a:moveTo>
                  <a:lnTo>
                    <a:pt x="47244" y="429768"/>
                  </a:lnTo>
                  <a:lnTo>
                    <a:pt x="47244" y="0"/>
                  </a:lnTo>
                  <a:lnTo>
                    <a:pt x="141732" y="0"/>
                  </a:lnTo>
                  <a:lnTo>
                    <a:pt x="141732" y="429768"/>
                  </a:lnTo>
                  <a:lnTo>
                    <a:pt x="188976" y="429768"/>
                  </a:lnTo>
                  <a:lnTo>
                    <a:pt x="94488" y="524256"/>
                  </a:lnTo>
                  <a:close/>
                </a:path>
              </a:pathLst>
            </a:custGeom>
            <a:ln w="25908" cap="flat">
              <a:miter lim="127000"/>
            </a:ln>
          </p:spPr>
          <p:style>
            <a:lnRef idx="1">
              <a:srgbClr val="0080B0"/>
            </a:lnRef>
            <a:fillRef idx="0">
              <a:srgbClr val="000000">
                <a:alpha val="0"/>
              </a:srgbClr>
            </a:fillRef>
            <a:effectRef idx="0">
              <a:scrgbClr r="0" g="0" b="0"/>
            </a:effectRef>
            <a:fontRef idx="none"/>
          </p:style>
          <p:txBody>
            <a:bodyPr/>
            <a:lstStyle/>
            <a:p>
              <a:endParaRPr lang="en-GB"/>
            </a:p>
          </p:txBody>
        </p:sp>
      </p:grpSp>
      <p:grpSp>
        <p:nvGrpSpPr>
          <p:cNvPr id="21" name="Group 20">
            <a:extLst>
              <a:ext uri="{FF2B5EF4-FFF2-40B4-BE49-F238E27FC236}">
                <a16:creationId xmlns:a16="http://schemas.microsoft.com/office/drawing/2014/main" id="{B9667A6B-1836-43F7-8D28-43CFEB25DB09}"/>
              </a:ext>
            </a:extLst>
          </p:cNvPr>
          <p:cNvGrpSpPr/>
          <p:nvPr/>
        </p:nvGrpSpPr>
        <p:grpSpPr>
          <a:xfrm>
            <a:off x="3851910" y="4316730"/>
            <a:ext cx="187325" cy="523875"/>
            <a:chOff x="0" y="0"/>
            <a:chExt cx="187452" cy="524256"/>
          </a:xfrm>
        </p:grpSpPr>
        <p:sp>
          <p:nvSpPr>
            <p:cNvPr id="22" name="Shape 333">
              <a:extLst>
                <a:ext uri="{FF2B5EF4-FFF2-40B4-BE49-F238E27FC236}">
                  <a16:creationId xmlns:a16="http://schemas.microsoft.com/office/drawing/2014/main" id="{C3488C5F-6F44-4035-9CC2-5E3DAF6ED58F}"/>
                </a:ext>
              </a:extLst>
            </p:cNvPr>
            <p:cNvSpPr/>
            <p:nvPr/>
          </p:nvSpPr>
          <p:spPr>
            <a:xfrm>
              <a:off x="0" y="0"/>
              <a:ext cx="187452" cy="524256"/>
            </a:xfrm>
            <a:custGeom>
              <a:avLst/>
              <a:gdLst/>
              <a:ahLst/>
              <a:cxnLst/>
              <a:rect l="0" t="0" r="0" b="0"/>
              <a:pathLst>
                <a:path w="187452" h="524256">
                  <a:moveTo>
                    <a:pt x="46863" y="0"/>
                  </a:moveTo>
                  <a:lnTo>
                    <a:pt x="140589" y="0"/>
                  </a:lnTo>
                  <a:lnTo>
                    <a:pt x="140589" y="430530"/>
                  </a:lnTo>
                  <a:lnTo>
                    <a:pt x="187452" y="430530"/>
                  </a:lnTo>
                  <a:lnTo>
                    <a:pt x="93726" y="524256"/>
                  </a:lnTo>
                  <a:lnTo>
                    <a:pt x="0" y="430530"/>
                  </a:lnTo>
                  <a:lnTo>
                    <a:pt x="46863" y="430530"/>
                  </a:lnTo>
                  <a:lnTo>
                    <a:pt x="46863" y="0"/>
                  </a:lnTo>
                  <a:close/>
                </a:path>
              </a:pathLst>
            </a:custGeom>
            <a:ln w="0" cap="flat">
              <a:miter lim="127000"/>
            </a:ln>
          </p:spPr>
          <p:style>
            <a:lnRef idx="0">
              <a:srgbClr val="000000">
                <a:alpha val="0"/>
              </a:srgbClr>
            </a:lnRef>
            <a:fillRef idx="1">
              <a:srgbClr val="00B0F0"/>
            </a:fillRef>
            <a:effectRef idx="0">
              <a:scrgbClr r="0" g="0" b="0"/>
            </a:effectRef>
            <a:fontRef idx="none"/>
          </p:style>
          <p:txBody>
            <a:bodyPr/>
            <a:lstStyle/>
            <a:p>
              <a:endParaRPr lang="en-GB"/>
            </a:p>
          </p:txBody>
        </p:sp>
        <p:sp>
          <p:nvSpPr>
            <p:cNvPr id="23" name="Shape 334">
              <a:extLst>
                <a:ext uri="{FF2B5EF4-FFF2-40B4-BE49-F238E27FC236}">
                  <a16:creationId xmlns:a16="http://schemas.microsoft.com/office/drawing/2014/main" id="{43E5655E-3CF8-453E-B682-D086C1BB5FF7}"/>
                </a:ext>
              </a:extLst>
            </p:cNvPr>
            <p:cNvSpPr/>
            <p:nvPr/>
          </p:nvSpPr>
          <p:spPr>
            <a:xfrm>
              <a:off x="0" y="0"/>
              <a:ext cx="187452" cy="524256"/>
            </a:xfrm>
            <a:custGeom>
              <a:avLst/>
              <a:gdLst/>
              <a:ahLst/>
              <a:cxnLst/>
              <a:rect l="0" t="0" r="0" b="0"/>
              <a:pathLst>
                <a:path w="187452" h="524256">
                  <a:moveTo>
                    <a:pt x="0" y="430530"/>
                  </a:moveTo>
                  <a:lnTo>
                    <a:pt x="46863" y="430530"/>
                  </a:lnTo>
                  <a:lnTo>
                    <a:pt x="46863" y="0"/>
                  </a:lnTo>
                  <a:lnTo>
                    <a:pt x="140589" y="0"/>
                  </a:lnTo>
                  <a:lnTo>
                    <a:pt x="140589" y="430530"/>
                  </a:lnTo>
                  <a:lnTo>
                    <a:pt x="187452" y="430530"/>
                  </a:lnTo>
                  <a:lnTo>
                    <a:pt x="93726" y="524256"/>
                  </a:lnTo>
                  <a:close/>
                </a:path>
              </a:pathLst>
            </a:custGeom>
            <a:ln w="25908" cap="flat">
              <a:miter lim="127000"/>
            </a:ln>
          </p:spPr>
          <p:style>
            <a:lnRef idx="1">
              <a:srgbClr val="0080B0"/>
            </a:lnRef>
            <a:fillRef idx="0">
              <a:srgbClr val="000000">
                <a:alpha val="0"/>
              </a:srgbClr>
            </a:fillRef>
            <a:effectRef idx="0">
              <a:scrgbClr r="0" g="0" b="0"/>
            </a:effectRef>
            <a:fontRef idx="none"/>
          </p:style>
          <p:txBody>
            <a:bodyPr/>
            <a:lstStyle/>
            <a:p>
              <a:endParaRPr lang="en-GB"/>
            </a:p>
          </p:txBody>
        </p:sp>
      </p:grpSp>
      <p:sp>
        <p:nvSpPr>
          <p:cNvPr id="24" name="Rectangle 21">
            <a:extLst>
              <a:ext uri="{FF2B5EF4-FFF2-40B4-BE49-F238E27FC236}">
                <a16:creationId xmlns:a16="http://schemas.microsoft.com/office/drawing/2014/main" id="{FDFEC563-88FB-48E6-9365-654AC6C446CB}"/>
              </a:ext>
            </a:extLst>
          </p:cNvPr>
          <p:cNvSpPr>
            <a:spLocks noChangeArrowheads="1"/>
          </p:cNvSpPr>
          <p:nvPr/>
        </p:nvSpPr>
        <p:spPr bwMode="auto">
          <a:xfrm>
            <a:off x="3792220" y="31313"/>
            <a:ext cx="9144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a:p>
        </p:txBody>
      </p:sp>
      <p:sp>
        <p:nvSpPr>
          <p:cNvPr id="26" name="TextBox 25">
            <a:extLst>
              <a:ext uri="{FF2B5EF4-FFF2-40B4-BE49-F238E27FC236}">
                <a16:creationId xmlns:a16="http://schemas.microsoft.com/office/drawing/2014/main" id="{E8BC53D3-0CAD-4106-A3D1-B4324EDDBDEE}"/>
              </a:ext>
            </a:extLst>
          </p:cNvPr>
          <p:cNvSpPr txBox="1"/>
          <p:nvPr/>
        </p:nvSpPr>
        <p:spPr>
          <a:xfrm>
            <a:off x="4858870" y="1964253"/>
            <a:ext cx="2178424" cy="369332"/>
          </a:xfrm>
          <a:prstGeom prst="rect">
            <a:avLst/>
          </a:prstGeom>
          <a:noFill/>
        </p:spPr>
        <p:txBody>
          <a:bodyPr wrap="square" rtlCol="0">
            <a:spAutoFit/>
          </a:bodyPr>
          <a:lstStyle/>
          <a:p>
            <a:r>
              <a:rPr lang="en-GB" dirty="0"/>
              <a:t>Ontology</a:t>
            </a:r>
          </a:p>
        </p:txBody>
      </p:sp>
      <p:sp>
        <p:nvSpPr>
          <p:cNvPr id="38" name="TextBox 37">
            <a:extLst>
              <a:ext uri="{FF2B5EF4-FFF2-40B4-BE49-F238E27FC236}">
                <a16:creationId xmlns:a16="http://schemas.microsoft.com/office/drawing/2014/main" id="{65617DDB-E062-497E-9BAC-945C96C08D0F}"/>
              </a:ext>
            </a:extLst>
          </p:cNvPr>
          <p:cNvSpPr txBox="1"/>
          <p:nvPr/>
        </p:nvSpPr>
        <p:spPr>
          <a:xfrm>
            <a:off x="4858870" y="2865225"/>
            <a:ext cx="2178424" cy="369332"/>
          </a:xfrm>
          <a:prstGeom prst="rect">
            <a:avLst/>
          </a:prstGeom>
          <a:noFill/>
        </p:spPr>
        <p:txBody>
          <a:bodyPr wrap="square" rtlCol="0">
            <a:spAutoFit/>
          </a:bodyPr>
          <a:lstStyle/>
          <a:p>
            <a:r>
              <a:rPr lang="en-GB" sz="1800" dirty="0">
                <a:solidFill>
                  <a:srgbClr val="000000"/>
                </a:solidFill>
                <a:effectLst/>
                <a:latin typeface="Segoe UI" panose="020B0502040204020203" pitchFamily="34" charset="0"/>
                <a:ea typeface="Segoe UI" panose="020B0502040204020203" pitchFamily="34" charset="0"/>
              </a:rPr>
              <a:t>Epistemology</a:t>
            </a:r>
            <a:endParaRPr lang="en-GB" sz="1800" dirty="0">
              <a:solidFill>
                <a:srgbClr val="000000"/>
              </a:solidFill>
              <a:effectLst/>
              <a:latin typeface="Calibri" panose="020F0502020204030204" pitchFamily="34" charset="0"/>
              <a:ea typeface="Calibri" panose="020F0502020204030204" pitchFamily="34" charset="0"/>
            </a:endParaRPr>
          </a:p>
        </p:txBody>
      </p:sp>
      <p:sp>
        <p:nvSpPr>
          <p:cNvPr id="39" name="TextBox 38">
            <a:extLst>
              <a:ext uri="{FF2B5EF4-FFF2-40B4-BE49-F238E27FC236}">
                <a16:creationId xmlns:a16="http://schemas.microsoft.com/office/drawing/2014/main" id="{DEDDD5CD-206C-413B-81A2-7068386C2EA6}"/>
              </a:ext>
            </a:extLst>
          </p:cNvPr>
          <p:cNvSpPr txBox="1"/>
          <p:nvPr/>
        </p:nvSpPr>
        <p:spPr>
          <a:xfrm>
            <a:off x="4914900" y="3872451"/>
            <a:ext cx="2178424" cy="369332"/>
          </a:xfrm>
          <a:prstGeom prst="rect">
            <a:avLst/>
          </a:prstGeom>
          <a:noFill/>
        </p:spPr>
        <p:txBody>
          <a:bodyPr wrap="square" rtlCol="0">
            <a:spAutoFit/>
          </a:bodyPr>
          <a:lstStyle/>
          <a:p>
            <a:r>
              <a:rPr lang="en-GB" dirty="0">
                <a:solidFill>
                  <a:srgbClr val="000000"/>
                </a:solidFill>
                <a:latin typeface="Segoe UI" panose="020B0502040204020203" pitchFamily="34" charset="0"/>
                <a:ea typeface="Segoe UI" panose="020B0502040204020203" pitchFamily="34" charset="0"/>
              </a:rPr>
              <a:t>M</a:t>
            </a:r>
            <a:r>
              <a:rPr lang="en-GB" sz="1800" dirty="0">
                <a:solidFill>
                  <a:srgbClr val="000000"/>
                </a:solidFill>
                <a:effectLst/>
                <a:latin typeface="Segoe UI" panose="020B0502040204020203" pitchFamily="34" charset="0"/>
                <a:ea typeface="Segoe UI" panose="020B0502040204020203" pitchFamily="34" charset="0"/>
              </a:rPr>
              <a:t>ethodology</a:t>
            </a:r>
            <a:endParaRPr lang="en-GB" sz="1800" dirty="0">
              <a:solidFill>
                <a:srgbClr val="000000"/>
              </a:solidFill>
              <a:effectLst/>
              <a:latin typeface="Calibri" panose="020F0502020204030204" pitchFamily="34" charset="0"/>
              <a:ea typeface="Calibri" panose="020F0502020204030204" pitchFamily="34" charset="0"/>
            </a:endParaRPr>
          </a:p>
        </p:txBody>
      </p:sp>
      <p:sp>
        <p:nvSpPr>
          <p:cNvPr id="40" name="TextBox 39">
            <a:extLst>
              <a:ext uri="{FF2B5EF4-FFF2-40B4-BE49-F238E27FC236}">
                <a16:creationId xmlns:a16="http://schemas.microsoft.com/office/drawing/2014/main" id="{734EA7D8-B265-475E-BCF6-5E482D4521E4}"/>
              </a:ext>
            </a:extLst>
          </p:cNvPr>
          <p:cNvSpPr txBox="1"/>
          <p:nvPr/>
        </p:nvSpPr>
        <p:spPr>
          <a:xfrm>
            <a:off x="4914900" y="4906755"/>
            <a:ext cx="2178424" cy="369332"/>
          </a:xfrm>
          <a:prstGeom prst="rect">
            <a:avLst/>
          </a:prstGeom>
          <a:noFill/>
        </p:spPr>
        <p:txBody>
          <a:bodyPr wrap="square" rtlCol="0">
            <a:spAutoFit/>
          </a:bodyPr>
          <a:lstStyle/>
          <a:p>
            <a:r>
              <a:rPr lang="en-GB" sz="1800" dirty="0">
                <a:solidFill>
                  <a:srgbClr val="000000"/>
                </a:solidFill>
                <a:effectLst/>
                <a:latin typeface="Segoe UI" panose="020B0502040204020203" pitchFamily="34" charset="0"/>
                <a:ea typeface="Segoe UI" panose="020B0502040204020203" pitchFamily="34" charset="0"/>
              </a:rPr>
              <a:t>Methods</a:t>
            </a:r>
            <a:endParaRPr lang="en-GB" sz="1800" dirty="0">
              <a:solidFill>
                <a:srgbClr val="000000"/>
              </a:solidFill>
              <a:effectLst/>
              <a:latin typeface="Calibri" panose="020F0502020204030204" pitchFamily="34" charset="0"/>
              <a:ea typeface="Calibri" panose="020F0502020204030204" pitchFamily="34" charset="0"/>
            </a:endParaRPr>
          </a:p>
        </p:txBody>
      </p:sp>
    </p:spTree>
    <p:extLst>
      <p:ext uri="{BB962C8B-B14F-4D97-AF65-F5344CB8AC3E}">
        <p14:creationId xmlns:p14="http://schemas.microsoft.com/office/powerpoint/2010/main" val="270897962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446533-EDD0-4F9C-B8B2-0AACA8C65DAC}"/>
              </a:ext>
            </a:extLst>
          </p:cNvPr>
          <p:cNvSpPr>
            <a:spLocks noGrp="1"/>
          </p:cNvSpPr>
          <p:nvPr>
            <p:ph type="title"/>
          </p:nvPr>
        </p:nvSpPr>
        <p:spPr>
          <a:xfrm>
            <a:off x="672689" y="365125"/>
            <a:ext cx="7886700" cy="1325563"/>
          </a:xfrm>
        </p:spPr>
        <p:txBody>
          <a:bodyPr/>
          <a:lstStyle/>
          <a:p>
            <a:r>
              <a:rPr lang="en-GB" sz="3600" b="1" kern="0" dirty="0">
                <a:solidFill>
                  <a:srgbClr val="1F497D"/>
                </a:solidFill>
                <a:latin typeface="Segoe UI" panose="020B0502040204020203" pitchFamily="34" charset="0"/>
              </a:rPr>
              <a:t>Range of Paradigms in Quantitative Study</a:t>
            </a:r>
            <a:br>
              <a:rPr lang="en-GB" sz="1800" b="1" kern="0" dirty="0">
                <a:solidFill>
                  <a:srgbClr val="1F497D"/>
                </a:solidFill>
                <a:effectLst/>
                <a:latin typeface="Segoe UI" panose="020B0502040204020203" pitchFamily="34" charset="0"/>
                <a:ea typeface="Segoe UI" panose="020B0502040204020203" pitchFamily="34" charset="0"/>
              </a:rPr>
            </a:br>
            <a:endParaRPr lang="en-GB" dirty="0"/>
          </a:p>
        </p:txBody>
      </p:sp>
      <p:sp>
        <p:nvSpPr>
          <p:cNvPr id="4" name="Rectangle 2">
            <a:extLst>
              <a:ext uri="{FF2B5EF4-FFF2-40B4-BE49-F238E27FC236}">
                <a16:creationId xmlns:a16="http://schemas.microsoft.com/office/drawing/2014/main" id="{BF9B5992-4EAA-4B95-9388-4D0F6D061EC1}"/>
              </a:ext>
            </a:extLst>
          </p:cNvPr>
          <p:cNvSpPr>
            <a:spLocks noChangeArrowheads="1"/>
          </p:cNvSpPr>
          <p:nvPr/>
        </p:nvSpPr>
        <p:spPr bwMode="auto">
          <a:xfrm>
            <a:off x="0" y="0"/>
            <a:ext cx="9144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800" b="0" i="0" u="none" strike="noStrike" cap="none" normalizeH="0" baseline="0">
              <a:ln>
                <a:noFill/>
              </a:ln>
              <a:solidFill>
                <a:schemeClr val="tx1"/>
              </a:solidFill>
              <a:effectLst/>
              <a:latin typeface="Arial" panose="020B0604020202020204" pitchFamily="34" charset="0"/>
            </a:endParaRPr>
          </a:p>
        </p:txBody>
      </p:sp>
      <p:pic>
        <p:nvPicPr>
          <p:cNvPr id="4097" name="Picture 356">
            <a:extLst>
              <a:ext uri="{FF2B5EF4-FFF2-40B4-BE49-F238E27FC236}">
                <a16:creationId xmlns:a16="http://schemas.microsoft.com/office/drawing/2014/main" id="{86713E2F-55B9-416A-9AD9-F07E5A0FBE6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138894" y="3282016"/>
            <a:ext cx="1489075" cy="2017713"/>
          </a:xfrm>
          <a:prstGeom prst="rect">
            <a:avLst/>
          </a:prstGeom>
          <a:noFill/>
          <a:extLst>
            <a:ext uri="{909E8E84-426E-40DD-AFC4-6F175D3DCCD1}">
              <a14:hiddenFill xmlns:a14="http://schemas.microsoft.com/office/drawing/2010/main">
                <a:solidFill>
                  <a:srgbClr val="FFFFFF"/>
                </a:solidFill>
              </a14:hiddenFill>
            </a:ext>
          </a:extLst>
        </p:spPr>
      </p:pic>
      <p:sp>
        <p:nvSpPr>
          <p:cNvPr id="5" name="Rectangle 3">
            <a:extLst>
              <a:ext uri="{FF2B5EF4-FFF2-40B4-BE49-F238E27FC236}">
                <a16:creationId xmlns:a16="http://schemas.microsoft.com/office/drawing/2014/main" id="{212829B5-011D-4CA4-82B6-61062E56CD0C}"/>
              </a:ext>
            </a:extLst>
          </p:cNvPr>
          <p:cNvSpPr>
            <a:spLocks noChangeArrowheads="1"/>
          </p:cNvSpPr>
          <p:nvPr/>
        </p:nvSpPr>
        <p:spPr bwMode="auto">
          <a:xfrm>
            <a:off x="1484219" y="1898842"/>
            <a:ext cx="6436191" cy="224676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457200" marR="0" lvl="0" indent="-45720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GB" altLang="en-US" sz="2800" b="0" i="0" u="none" strike="noStrike" cap="none" normalizeH="0" baseline="0" dirty="0">
                <a:ln>
                  <a:noFill/>
                </a:ln>
                <a:solidFill>
                  <a:srgbClr val="000000"/>
                </a:solidFill>
                <a:effectLst/>
                <a:latin typeface="Arial" panose="020B0604020202020204" pitchFamily="34" charset="0"/>
                <a:ea typeface="Segoe UI" panose="020B0502040204020203" pitchFamily="34" charset="0"/>
              </a:rPr>
              <a:t>Positivist</a:t>
            </a:r>
          </a:p>
          <a:p>
            <a:pPr marL="457200" marR="0" lvl="0" indent="-45720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GB" altLang="en-US" sz="2800" b="0" i="0" u="none" strike="noStrike" cap="none" normalizeH="0" baseline="0" dirty="0">
                <a:ln>
                  <a:noFill/>
                </a:ln>
                <a:solidFill>
                  <a:srgbClr val="000000"/>
                </a:solidFill>
                <a:effectLst/>
                <a:latin typeface="Arial" panose="020B0604020202020204" pitchFamily="34" charset="0"/>
                <a:ea typeface="Segoe UI" panose="020B0502040204020203" pitchFamily="34" charset="0"/>
              </a:rPr>
              <a:t>Postpositivist</a:t>
            </a:r>
          </a:p>
          <a:p>
            <a:pPr marL="457200" marR="0" lvl="0" indent="-45720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lang="en-GB" altLang="en-US" sz="2800" dirty="0">
                <a:solidFill>
                  <a:srgbClr val="000000"/>
                </a:solidFill>
                <a:ea typeface="Segoe UI" panose="020B0502040204020203" pitchFamily="34" charset="0"/>
              </a:rPr>
              <a:t>R</a:t>
            </a:r>
            <a:r>
              <a:rPr kumimoji="0" lang="en-GB" altLang="en-US" sz="2800" b="0" i="0" u="none" strike="noStrike" cap="none" normalizeH="0" baseline="0" dirty="0">
                <a:ln>
                  <a:noFill/>
                </a:ln>
                <a:solidFill>
                  <a:srgbClr val="000000"/>
                </a:solidFill>
                <a:effectLst/>
                <a:latin typeface="Arial" panose="020B0604020202020204" pitchFamily="34" charset="0"/>
                <a:ea typeface="Segoe UI" panose="020B0502040204020203" pitchFamily="34" charset="0"/>
              </a:rPr>
              <a:t>ealist</a:t>
            </a:r>
          </a:p>
          <a:p>
            <a:pPr marL="457200" marR="0" lvl="0" indent="-45720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GB" altLang="en-US" sz="2800" b="0" i="0" u="none" strike="noStrike" cap="none" normalizeH="0" baseline="0" dirty="0">
                <a:ln>
                  <a:noFill/>
                </a:ln>
                <a:solidFill>
                  <a:srgbClr val="000000"/>
                </a:solidFill>
                <a:effectLst/>
                <a:latin typeface="Arial" panose="020B0604020202020204" pitchFamily="34" charset="0"/>
                <a:ea typeface="Segoe UI" panose="020B0502040204020203" pitchFamily="34" charset="0"/>
              </a:rPr>
              <a:t>Pragmatic</a:t>
            </a:r>
          </a:p>
          <a:p>
            <a:pPr marL="457200" marR="0" lvl="0" indent="-45720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GB" altLang="en-US" sz="2800" b="0" i="0" u="none" strike="noStrike" cap="none" normalizeH="0" baseline="0" dirty="0">
                <a:ln>
                  <a:noFill/>
                </a:ln>
                <a:solidFill>
                  <a:srgbClr val="000000"/>
                </a:solidFill>
                <a:effectLst/>
                <a:latin typeface="Arial" panose="020B0604020202020204" pitchFamily="34" charset="0"/>
                <a:ea typeface="Segoe UI" panose="020B0502040204020203" pitchFamily="34" charset="0"/>
              </a:rPr>
              <a:t>Other?</a:t>
            </a:r>
            <a:endParaRPr kumimoji="0" lang="en-GB"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267729894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446533-EDD0-4F9C-B8B2-0AACA8C65DAC}"/>
              </a:ext>
            </a:extLst>
          </p:cNvPr>
          <p:cNvSpPr>
            <a:spLocks noGrp="1"/>
          </p:cNvSpPr>
          <p:nvPr>
            <p:ph type="title"/>
          </p:nvPr>
        </p:nvSpPr>
        <p:spPr/>
        <p:txBody>
          <a:bodyPr/>
          <a:lstStyle/>
          <a:p>
            <a:r>
              <a:rPr lang="en-GB" sz="3600" b="1" kern="0" dirty="0">
                <a:solidFill>
                  <a:srgbClr val="1F497D"/>
                </a:solidFill>
                <a:latin typeface="Segoe UI" panose="020B0502040204020203" pitchFamily="34" charset="0"/>
              </a:rPr>
              <a:t>Positivism and Post-positivism: typical features</a:t>
            </a:r>
            <a:br>
              <a:rPr lang="en-GB" sz="1800" b="1" kern="0" dirty="0">
                <a:solidFill>
                  <a:srgbClr val="1F497D"/>
                </a:solidFill>
                <a:effectLst/>
                <a:latin typeface="Segoe UI" panose="020B0502040204020203" pitchFamily="34" charset="0"/>
                <a:ea typeface="Segoe UI" panose="020B0502040204020203" pitchFamily="34" charset="0"/>
              </a:rPr>
            </a:br>
            <a:endParaRPr lang="en-GB" dirty="0"/>
          </a:p>
        </p:txBody>
      </p:sp>
      <p:graphicFrame>
        <p:nvGraphicFramePr>
          <p:cNvPr id="4" name="Table 4">
            <a:extLst>
              <a:ext uri="{FF2B5EF4-FFF2-40B4-BE49-F238E27FC236}">
                <a16:creationId xmlns:a16="http://schemas.microsoft.com/office/drawing/2014/main" id="{87398988-9DE3-4D09-B590-C3853F5DE797}"/>
              </a:ext>
            </a:extLst>
          </p:cNvPr>
          <p:cNvGraphicFramePr>
            <a:graphicFrameLocks noGrp="1"/>
          </p:cNvGraphicFramePr>
          <p:nvPr>
            <p:extLst>
              <p:ext uri="{D42A27DB-BD31-4B8C-83A1-F6EECF244321}">
                <p14:modId xmlns:p14="http://schemas.microsoft.com/office/powerpoint/2010/main" val="2095645556"/>
              </p:ext>
            </p:extLst>
          </p:nvPr>
        </p:nvGraphicFramePr>
        <p:xfrm>
          <a:off x="628650" y="1416050"/>
          <a:ext cx="7886700" cy="4444701"/>
        </p:xfrm>
        <a:graphic>
          <a:graphicData uri="http://schemas.openxmlformats.org/drawingml/2006/table">
            <a:tbl>
              <a:tblPr firstRow="1" bandRow="1">
                <a:tableStyleId>{5C22544A-7EE6-4342-B048-85BDC9FD1C3A}</a:tableStyleId>
              </a:tblPr>
              <a:tblGrid>
                <a:gridCol w="3943350">
                  <a:extLst>
                    <a:ext uri="{9D8B030D-6E8A-4147-A177-3AD203B41FA5}">
                      <a16:colId xmlns:a16="http://schemas.microsoft.com/office/drawing/2014/main" val="642309435"/>
                    </a:ext>
                  </a:extLst>
                </a:gridCol>
                <a:gridCol w="3943350">
                  <a:extLst>
                    <a:ext uri="{9D8B030D-6E8A-4147-A177-3AD203B41FA5}">
                      <a16:colId xmlns:a16="http://schemas.microsoft.com/office/drawing/2014/main" val="3097676975"/>
                    </a:ext>
                  </a:extLst>
                </a:gridCol>
              </a:tblGrid>
              <a:tr h="939501">
                <a:tc>
                  <a:txBody>
                    <a:bodyPr/>
                    <a:lstStyle/>
                    <a:p>
                      <a:r>
                        <a:rPr lang="en-GB" sz="2800" b="1" kern="0" dirty="0">
                          <a:solidFill>
                            <a:schemeClr val="bg1"/>
                          </a:solidFill>
                          <a:effectLst/>
                          <a:latin typeface="Segoe UI" panose="020B0502040204020203" pitchFamily="34" charset="0"/>
                          <a:ea typeface="Segoe UI" panose="020B0502040204020203" pitchFamily="34" charset="0"/>
                        </a:rPr>
                        <a:t>Positivism</a:t>
                      </a:r>
                      <a:endParaRPr lang="en-GB" sz="2800" dirty="0">
                        <a:solidFill>
                          <a:schemeClr val="bg1"/>
                        </a:solidFill>
                      </a:endParaRPr>
                    </a:p>
                  </a:txBody>
                  <a:tcPr/>
                </a:tc>
                <a:tc>
                  <a:txBody>
                    <a:bodyPr/>
                    <a:lstStyle/>
                    <a:p>
                      <a:r>
                        <a:rPr lang="en-GB" sz="2800" b="1" kern="0" dirty="0">
                          <a:solidFill>
                            <a:schemeClr val="bg1"/>
                          </a:solidFill>
                          <a:effectLst/>
                          <a:latin typeface="Segoe UI" panose="020B0502040204020203" pitchFamily="34" charset="0"/>
                          <a:ea typeface="Segoe UI" panose="020B0502040204020203" pitchFamily="34" charset="0"/>
                        </a:rPr>
                        <a:t>Post-positivism</a:t>
                      </a:r>
                      <a:endParaRPr lang="en-GB" sz="2800" dirty="0">
                        <a:solidFill>
                          <a:schemeClr val="bg1"/>
                        </a:solidFill>
                      </a:endParaRPr>
                    </a:p>
                  </a:txBody>
                  <a:tcPr/>
                </a:tc>
                <a:extLst>
                  <a:ext uri="{0D108BD9-81ED-4DB2-BD59-A6C34878D82A}">
                    <a16:rowId xmlns:a16="http://schemas.microsoft.com/office/drawing/2014/main" val="1558401572"/>
                  </a:ext>
                </a:extLst>
              </a:tr>
              <a:tr h="370840">
                <a:tc>
                  <a:txBody>
                    <a:bodyPr/>
                    <a:lstStyle/>
                    <a:p>
                      <a:pPr marL="285750" lvl="0" indent="-285750" rtl="0" fontAlgn="base">
                        <a:buFont typeface="Arial" panose="020B0604020202020204" pitchFamily="34" charset="0"/>
                        <a:buChar char="•"/>
                      </a:pPr>
                      <a:r>
                        <a:rPr lang="en-GB" sz="2800" u="none" strike="noStrike" kern="1200" dirty="0">
                          <a:solidFill>
                            <a:schemeClr val="dk1"/>
                          </a:solidFill>
                          <a:effectLst/>
                          <a:latin typeface="+mn-lt"/>
                          <a:ea typeface="+mn-ea"/>
                          <a:cs typeface="+mn-cs"/>
                        </a:rPr>
                        <a:t>Determinism</a:t>
                      </a:r>
                    </a:p>
                    <a:p>
                      <a:pPr marL="285750" lvl="0" indent="-285750" fontAlgn="base">
                        <a:buFont typeface="Arial" panose="020B0604020202020204" pitchFamily="34" charset="0"/>
                        <a:buChar char="•"/>
                      </a:pPr>
                      <a:r>
                        <a:rPr lang="en-GB" sz="2800" u="none" strike="noStrike" kern="1200" dirty="0">
                          <a:solidFill>
                            <a:schemeClr val="dk1"/>
                          </a:solidFill>
                          <a:effectLst/>
                          <a:latin typeface="+mn-lt"/>
                          <a:ea typeface="+mn-ea"/>
                          <a:cs typeface="+mn-cs"/>
                        </a:rPr>
                        <a:t>Reductionism</a:t>
                      </a:r>
                    </a:p>
                    <a:p>
                      <a:pPr marL="285750" lvl="0" indent="-285750" fontAlgn="base">
                        <a:buFont typeface="Arial" panose="020B0604020202020204" pitchFamily="34" charset="0"/>
                        <a:buChar char="•"/>
                      </a:pPr>
                      <a:r>
                        <a:rPr lang="en-GB" sz="2800" u="none" strike="noStrike" kern="1200" dirty="0">
                          <a:solidFill>
                            <a:schemeClr val="dk1"/>
                          </a:solidFill>
                          <a:effectLst/>
                          <a:latin typeface="+mn-lt"/>
                          <a:ea typeface="+mn-ea"/>
                          <a:cs typeface="+mn-cs"/>
                        </a:rPr>
                        <a:t>Empirical observation and measurement</a:t>
                      </a:r>
                    </a:p>
                    <a:p>
                      <a:endParaRPr lang="en-GB" sz="2800" dirty="0"/>
                    </a:p>
                  </a:txBody>
                  <a:tcPr/>
                </a:tc>
                <a:tc>
                  <a:txBody>
                    <a:bodyPr/>
                    <a:lstStyle/>
                    <a:p>
                      <a:pPr marL="285750" lvl="0" indent="-285750" rtl="0" fontAlgn="base">
                        <a:buFont typeface="Arial" panose="020B0604020202020204" pitchFamily="34" charset="0"/>
                        <a:buChar char="•"/>
                      </a:pPr>
                      <a:r>
                        <a:rPr lang="en-GB" sz="2800" u="none" strike="noStrike" kern="1200" dirty="0">
                          <a:solidFill>
                            <a:schemeClr val="dk1"/>
                          </a:solidFill>
                          <a:effectLst/>
                          <a:latin typeface="+mn-lt"/>
                          <a:ea typeface="+mn-ea"/>
                          <a:cs typeface="+mn-cs"/>
                        </a:rPr>
                        <a:t>Acknowledgement that the positivist approach does not give all information</a:t>
                      </a:r>
                    </a:p>
                    <a:p>
                      <a:pPr marL="285750" lvl="0" indent="-285750" fontAlgn="base">
                        <a:buFont typeface="Arial" panose="020B0604020202020204" pitchFamily="34" charset="0"/>
                        <a:buChar char="•"/>
                      </a:pPr>
                      <a:r>
                        <a:rPr lang="en-GB" sz="2800" u="none" strike="noStrike" kern="1200" dirty="0">
                          <a:solidFill>
                            <a:schemeClr val="dk1"/>
                          </a:solidFill>
                          <a:effectLst/>
                          <a:latin typeface="+mn-lt"/>
                          <a:ea typeface="+mn-ea"/>
                          <a:cs typeface="+mn-cs"/>
                        </a:rPr>
                        <a:t>Incorporation of further elements </a:t>
                      </a:r>
                      <a:r>
                        <a:rPr lang="en-GB" sz="2800" u="none" strike="noStrike" kern="1200" dirty="0" err="1">
                          <a:solidFill>
                            <a:schemeClr val="dk1"/>
                          </a:solidFill>
                          <a:effectLst/>
                          <a:latin typeface="+mn-lt"/>
                          <a:ea typeface="+mn-ea"/>
                          <a:cs typeface="+mn-cs"/>
                        </a:rPr>
                        <a:t>eg.</a:t>
                      </a:r>
                      <a:r>
                        <a:rPr lang="en-GB" sz="2800" u="none" strike="noStrike" kern="1200" dirty="0">
                          <a:solidFill>
                            <a:schemeClr val="dk1"/>
                          </a:solidFill>
                          <a:effectLst/>
                          <a:latin typeface="+mn-lt"/>
                          <a:ea typeface="+mn-ea"/>
                          <a:cs typeface="+mn-cs"/>
                        </a:rPr>
                        <a:t> Some qualitative</a:t>
                      </a:r>
                    </a:p>
                    <a:p>
                      <a:endParaRPr lang="en-GB" sz="2800" dirty="0"/>
                    </a:p>
                  </a:txBody>
                  <a:tcPr/>
                </a:tc>
                <a:extLst>
                  <a:ext uri="{0D108BD9-81ED-4DB2-BD59-A6C34878D82A}">
                    <a16:rowId xmlns:a16="http://schemas.microsoft.com/office/drawing/2014/main" val="3401820297"/>
                  </a:ext>
                </a:extLst>
              </a:tr>
            </a:tbl>
          </a:graphicData>
        </a:graphic>
      </p:graphicFrame>
    </p:spTree>
    <p:extLst>
      <p:ext uri="{BB962C8B-B14F-4D97-AF65-F5344CB8AC3E}">
        <p14:creationId xmlns:p14="http://schemas.microsoft.com/office/powerpoint/2010/main" val="158631111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B41B47-0774-4827-868C-0AA0DCFEEC5C}"/>
              </a:ext>
            </a:extLst>
          </p:cNvPr>
          <p:cNvSpPr>
            <a:spLocks noGrp="1"/>
          </p:cNvSpPr>
          <p:nvPr>
            <p:ph type="title"/>
          </p:nvPr>
        </p:nvSpPr>
        <p:spPr>
          <a:xfrm>
            <a:off x="628650" y="2296795"/>
            <a:ext cx="7886700" cy="1325563"/>
          </a:xfrm>
        </p:spPr>
        <p:txBody>
          <a:bodyPr/>
          <a:lstStyle/>
          <a:p>
            <a:pPr algn="ctr"/>
            <a:r>
              <a:rPr lang="en-GB" sz="3600" b="1" kern="0" dirty="0">
                <a:solidFill>
                  <a:srgbClr val="1F497D"/>
                </a:solidFill>
                <a:latin typeface="Segoe UI" panose="020B0502040204020203" pitchFamily="34" charset="0"/>
              </a:rPr>
              <a:t>Further Features of Quantitative Research </a:t>
            </a:r>
          </a:p>
        </p:txBody>
      </p:sp>
    </p:spTree>
    <p:extLst>
      <p:ext uri="{BB962C8B-B14F-4D97-AF65-F5344CB8AC3E}">
        <p14:creationId xmlns:p14="http://schemas.microsoft.com/office/powerpoint/2010/main" val="216712378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333901-E7D4-48CF-9A9A-E6ABA933845D}"/>
              </a:ext>
            </a:extLst>
          </p:cNvPr>
          <p:cNvSpPr>
            <a:spLocks noGrp="1"/>
          </p:cNvSpPr>
          <p:nvPr>
            <p:ph type="title"/>
          </p:nvPr>
        </p:nvSpPr>
        <p:spPr/>
        <p:txBody>
          <a:bodyPr/>
          <a:lstStyle/>
          <a:p>
            <a:r>
              <a:rPr lang="en-GB"/>
              <a:t>Quantitative </a:t>
            </a:r>
            <a:r>
              <a:rPr lang="en-GB" dirty="0"/>
              <a:t>Research usually involves:</a:t>
            </a:r>
          </a:p>
        </p:txBody>
      </p:sp>
      <p:sp>
        <p:nvSpPr>
          <p:cNvPr id="3" name="TextBox 2">
            <a:extLst>
              <a:ext uri="{FF2B5EF4-FFF2-40B4-BE49-F238E27FC236}">
                <a16:creationId xmlns:a16="http://schemas.microsoft.com/office/drawing/2014/main" id="{095370ED-036C-40F3-A641-A8F829880B48}"/>
              </a:ext>
            </a:extLst>
          </p:cNvPr>
          <p:cNvSpPr txBox="1"/>
          <p:nvPr/>
        </p:nvSpPr>
        <p:spPr>
          <a:xfrm>
            <a:off x="877678" y="2029109"/>
            <a:ext cx="5927834" cy="3323987"/>
          </a:xfrm>
          <a:prstGeom prst="rect">
            <a:avLst/>
          </a:prstGeom>
          <a:noFill/>
        </p:spPr>
        <p:txBody>
          <a:bodyPr wrap="square" rtlCol="0">
            <a:spAutoFit/>
          </a:bodyPr>
          <a:lstStyle/>
          <a:p>
            <a:pPr marL="285750" indent="-285750">
              <a:buFont typeface="Arial" panose="020B0604020202020204" pitchFamily="34" charset="0"/>
              <a:buChar char="•"/>
            </a:pPr>
            <a:r>
              <a:rPr lang="en-GB" sz="3000" dirty="0"/>
              <a:t>Quantitative data</a:t>
            </a:r>
          </a:p>
          <a:p>
            <a:pPr marL="285750" indent="-285750">
              <a:buFont typeface="Arial" panose="020B0604020202020204" pitchFamily="34" charset="0"/>
              <a:buChar char="•"/>
            </a:pPr>
            <a:r>
              <a:rPr lang="en-GB" sz="3000" dirty="0"/>
              <a:t>Empirical observations / measurement</a:t>
            </a:r>
          </a:p>
          <a:p>
            <a:pPr marL="285750" indent="-285750">
              <a:buFont typeface="Arial" panose="020B0604020202020204" pitchFamily="34" charset="0"/>
              <a:buChar char="•"/>
            </a:pPr>
            <a:r>
              <a:rPr lang="en-GB" sz="3000" dirty="0"/>
              <a:t>Causality / determinism</a:t>
            </a:r>
          </a:p>
          <a:p>
            <a:pPr marL="285750" indent="-285750">
              <a:buFont typeface="Arial" panose="020B0604020202020204" pitchFamily="34" charset="0"/>
              <a:buChar char="•"/>
            </a:pPr>
            <a:r>
              <a:rPr lang="en-GB" sz="3000" dirty="0"/>
              <a:t>Reductionism</a:t>
            </a:r>
          </a:p>
          <a:p>
            <a:pPr marL="285750" indent="-285750">
              <a:buFont typeface="Arial" panose="020B0604020202020204" pitchFamily="34" charset="0"/>
              <a:buChar char="•"/>
            </a:pPr>
            <a:r>
              <a:rPr lang="en-GB" sz="3000" dirty="0"/>
              <a:t>Generalisability</a:t>
            </a:r>
          </a:p>
          <a:p>
            <a:pPr marL="285750" indent="-285750">
              <a:buFont typeface="Arial" panose="020B0604020202020204" pitchFamily="34" charset="0"/>
              <a:buChar char="•"/>
            </a:pPr>
            <a:r>
              <a:rPr lang="en-GB" sz="3000" dirty="0"/>
              <a:t>Repeatability</a:t>
            </a:r>
          </a:p>
        </p:txBody>
      </p:sp>
      <p:grpSp>
        <p:nvGrpSpPr>
          <p:cNvPr id="4" name="Group 3">
            <a:extLst>
              <a:ext uri="{FF2B5EF4-FFF2-40B4-BE49-F238E27FC236}">
                <a16:creationId xmlns:a16="http://schemas.microsoft.com/office/drawing/2014/main" id="{D05472F9-152E-489C-B6C0-8D142502B1FA}"/>
              </a:ext>
            </a:extLst>
          </p:cNvPr>
          <p:cNvGrpSpPr/>
          <p:nvPr/>
        </p:nvGrpSpPr>
        <p:grpSpPr>
          <a:xfrm>
            <a:off x="6241499" y="2803318"/>
            <a:ext cx="2024823" cy="1703192"/>
            <a:chOff x="0" y="0"/>
            <a:chExt cx="2564826" cy="2322567"/>
          </a:xfrm>
        </p:grpSpPr>
        <p:sp>
          <p:nvSpPr>
            <p:cNvPr id="5" name="Shape 410">
              <a:extLst>
                <a:ext uri="{FF2B5EF4-FFF2-40B4-BE49-F238E27FC236}">
                  <a16:creationId xmlns:a16="http://schemas.microsoft.com/office/drawing/2014/main" id="{A86126AB-5200-4420-9C59-A5B02C629C5E}"/>
                </a:ext>
              </a:extLst>
            </p:cNvPr>
            <p:cNvSpPr/>
            <p:nvPr/>
          </p:nvSpPr>
          <p:spPr>
            <a:xfrm>
              <a:off x="0" y="0"/>
              <a:ext cx="2564826" cy="2322567"/>
            </a:xfrm>
            <a:custGeom>
              <a:avLst/>
              <a:gdLst/>
              <a:ahLst/>
              <a:cxnLst/>
              <a:rect l="0" t="0" r="0" b="0"/>
              <a:pathLst>
                <a:path w="2564826" h="2322567">
                  <a:moveTo>
                    <a:pt x="0" y="0"/>
                  </a:moveTo>
                  <a:lnTo>
                    <a:pt x="2564825" y="0"/>
                  </a:lnTo>
                  <a:lnTo>
                    <a:pt x="2564826" y="2322567"/>
                  </a:lnTo>
                  <a:lnTo>
                    <a:pt x="1" y="2322567"/>
                  </a:lnTo>
                  <a:lnTo>
                    <a:pt x="0" y="0"/>
                  </a:lnTo>
                  <a:close/>
                </a:path>
              </a:pathLst>
            </a:custGeom>
            <a:ln w="0" cap="flat">
              <a:miter lim="127000"/>
            </a:ln>
          </p:spPr>
          <p:style>
            <a:lnRef idx="0">
              <a:srgbClr val="000000">
                <a:alpha val="0"/>
              </a:srgbClr>
            </a:lnRef>
            <a:fillRef idx="1">
              <a:srgbClr val="B7C6AD"/>
            </a:fillRef>
            <a:effectRef idx="0">
              <a:scrgbClr r="0" g="0" b="0"/>
            </a:effectRef>
            <a:fontRef idx="none"/>
          </p:style>
          <p:txBody>
            <a:bodyPr/>
            <a:lstStyle/>
            <a:p>
              <a:endParaRPr lang="en-GB"/>
            </a:p>
          </p:txBody>
        </p:sp>
        <p:sp>
          <p:nvSpPr>
            <p:cNvPr id="6" name="Shape 411">
              <a:extLst>
                <a:ext uri="{FF2B5EF4-FFF2-40B4-BE49-F238E27FC236}">
                  <a16:creationId xmlns:a16="http://schemas.microsoft.com/office/drawing/2014/main" id="{A37FD0ED-14A0-4A5B-B513-1CAE73E4BC31}"/>
                </a:ext>
              </a:extLst>
            </p:cNvPr>
            <p:cNvSpPr/>
            <p:nvPr/>
          </p:nvSpPr>
          <p:spPr>
            <a:xfrm>
              <a:off x="79824" y="66"/>
              <a:ext cx="2390975" cy="1153530"/>
            </a:xfrm>
            <a:custGeom>
              <a:avLst/>
              <a:gdLst/>
              <a:ahLst/>
              <a:cxnLst/>
              <a:rect l="0" t="0" r="0" b="0"/>
              <a:pathLst>
                <a:path w="2390975" h="1153530">
                  <a:moveTo>
                    <a:pt x="0" y="0"/>
                  </a:moveTo>
                  <a:lnTo>
                    <a:pt x="2390975" y="0"/>
                  </a:lnTo>
                  <a:lnTo>
                    <a:pt x="1541523" y="1150957"/>
                  </a:lnTo>
                  <a:lnTo>
                    <a:pt x="574849" y="1153530"/>
                  </a:lnTo>
                  <a:lnTo>
                    <a:pt x="0" y="0"/>
                  </a:lnTo>
                  <a:close/>
                </a:path>
              </a:pathLst>
            </a:custGeom>
            <a:ln w="0" cap="flat">
              <a:miter lim="127000"/>
            </a:ln>
          </p:spPr>
          <p:style>
            <a:lnRef idx="0">
              <a:srgbClr val="000000">
                <a:alpha val="0"/>
              </a:srgbClr>
            </a:lnRef>
            <a:fillRef idx="1">
              <a:srgbClr val="FFD193"/>
            </a:fillRef>
            <a:effectRef idx="0">
              <a:scrgbClr r="0" g="0" b="0"/>
            </a:effectRef>
            <a:fontRef idx="none"/>
          </p:style>
          <p:txBody>
            <a:bodyPr/>
            <a:lstStyle/>
            <a:p>
              <a:endParaRPr lang="en-GB"/>
            </a:p>
          </p:txBody>
        </p:sp>
        <p:sp>
          <p:nvSpPr>
            <p:cNvPr id="7" name="Shape 412">
              <a:extLst>
                <a:ext uri="{FF2B5EF4-FFF2-40B4-BE49-F238E27FC236}">
                  <a16:creationId xmlns:a16="http://schemas.microsoft.com/office/drawing/2014/main" id="{A19E79EF-7BB9-413E-94ED-6F8F81568B07}"/>
                </a:ext>
              </a:extLst>
            </p:cNvPr>
            <p:cNvSpPr/>
            <p:nvPr/>
          </p:nvSpPr>
          <p:spPr>
            <a:xfrm>
              <a:off x="1581397" y="394724"/>
              <a:ext cx="603230" cy="784509"/>
            </a:xfrm>
            <a:custGeom>
              <a:avLst/>
              <a:gdLst/>
              <a:ahLst/>
              <a:cxnLst/>
              <a:rect l="0" t="0" r="0" b="0"/>
              <a:pathLst>
                <a:path w="603230" h="784509">
                  <a:moveTo>
                    <a:pt x="586428" y="0"/>
                  </a:moveTo>
                  <a:lnTo>
                    <a:pt x="598046" y="68069"/>
                  </a:lnTo>
                  <a:lnTo>
                    <a:pt x="603230" y="138461"/>
                  </a:lnTo>
                  <a:lnTo>
                    <a:pt x="599298" y="210264"/>
                  </a:lnTo>
                  <a:lnTo>
                    <a:pt x="589109" y="282049"/>
                  </a:lnTo>
                  <a:lnTo>
                    <a:pt x="571056" y="353834"/>
                  </a:lnTo>
                  <a:lnTo>
                    <a:pt x="547819" y="423046"/>
                  </a:lnTo>
                  <a:lnTo>
                    <a:pt x="516896" y="488418"/>
                  </a:lnTo>
                  <a:lnTo>
                    <a:pt x="480789" y="551216"/>
                  </a:lnTo>
                  <a:lnTo>
                    <a:pt x="438248" y="608905"/>
                  </a:lnTo>
                  <a:lnTo>
                    <a:pt x="389272" y="658894"/>
                  </a:lnTo>
                  <a:lnTo>
                    <a:pt x="336363" y="702469"/>
                  </a:lnTo>
                  <a:lnTo>
                    <a:pt x="278450" y="738362"/>
                  </a:lnTo>
                  <a:lnTo>
                    <a:pt x="215174" y="763999"/>
                  </a:lnTo>
                  <a:lnTo>
                    <a:pt x="146929" y="779382"/>
                  </a:lnTo>
                  <a:lnTo>
                    <a:pt x="76038" y="784509"/>
                  </a:lnTo>
                  <a:lnTo>
                    <a:pt x="0" y="775540"/>
                  </a:lnTo>
                  <a:lnTo>
                    <a:pt x="586428" y="0"/>
                  </a:lnTo>
                  <a:close/>
                </a:path>
              </a:pathLst>
            </a:custGeom>
            <a:ln w="0" cap="flat">
              <a:miter lim="127000"/>
            </a:ln>
          </p:spPr>
          <p:style>
            <a:lnRef idx="0">
              <a:srgbClr val="000000">
                <a:alpha val="0"/>
              </a:srgbClr>
            </a:lnRef>
            <a:fillRef idx="1">
              <a:srgbClr val="91608E"/>
            </a:fillRef>
            <a:effectRef idx="0">
              <a:scrgbClr r="0" g="0" b="0"/>
            </a:effectRef>
            <a:fontRef idx="none"/>
          </p:style>
          <p:txBody>
            <a:bodyPr/>
            <a:lstStyle/>
            <a:p>
              <a:endParaRPr lang="en-GB"/>
            </a:p>
          </p:txBody>
        </p:sp>
        <p:sp>
          <p:nvSpPr>
            <p:cNvPr id="8" name="Shape 413">
              <a:extLst>
                <a:ext uri="{FF2B5EF4-FFF2-40B4-BE49-F238E27FC236}">
                  <a16:creationId xmlns:a16="http://schemas.microsoft.com/office/drawing/2014/main" id="{B8A9843A-E7A0-4877-967B-B225985F8741}"/>
                </a:ext>
              </a:extLst>
            </p:cNvPr>
            <p:cNvSpPr/>
            <p:nvPr/>
          </p:nvSpPr>
          <p:spPr>
            <a:xfrm>
              <a:off x="469064" y="1135640"/>
              <a:ext cx="1203833" cy="1186927"/>
            </a:xfrm>
            <a:custGeom>
              <a:avLst/>
              <a:gdLst/>
              <a:ahLst/>
              <a:cxnLst/>
              <a:rect l="0" t="0" r="0" b="0"/>
              <a:pathLst>
                <a:path w="1203833" h="1186927">
                  <a:moveTo>
                    <a:pt x="168861" y="0"/>
                  </a:moveTo>
                  <a:lnTo>
                    <a:pt x="1160022" y="0"/>
                  </a:lnTo>
                  <a:lnTo>
                    <a:pt x="1166457" y="14114"/>
                  </a:lnTo>
                  <a:lnTo>
                    <a:pt x="1171622" y="26924"/>
                  </a:lnTo>
                  <a:lnTo>
                    <a:pt x="1176771" y="41020"/>
                  </a:lnTo>
                  <a:lnTo>
                    <a:pt x="1181936" y="53848"/>
                  </a:lnTo>
                  <a:lnTo>
                    <a:pt x="1193537" y="97423"/>
                  </a:lnTo>
                  <a:lnTo>
                    <a:pt x="1199972" y="142284"/>
                  </a:lnTo>
                  <a:lnTo>
                    <a:pt x="1203833" y="185859"/>
                  </a:lnTo>
                  <a:lnTo>
                    <a:pt x="1203833" y="229452"/>
                  </a:lnTo>
                  <a:lnTo>
                    <a:pt x="1201259" y="273027"/>
                  </a:lnTo>
                  <a:lnTo>
                    <a:pt x="1194824" y="315315"/>
                  </a:lnTo>
                  <a:lnTo>
                    <a:pt x="1185797" y="357622"/>
                  </a:lnTo>
                  <a:lnTo>
                    <a:pt x="1175484" y="397355"/>
                  </a:lnTo>
                  <a:lnTo>
                    <a:pt x="1161310" y="437089"/>
                  </a:lnTo>
                  <a:lnTo>
                    <a:pt x="1145848" y="472982"/>
                  </a:lnTo>
                  <a:lnTo>
                    <a:pt x="1127795" y="508875"/>
                  </a:lnTo>
                  <a:lnTo>
                    <a:pt x="1108454" y="540908"/>
                  </a:lnTo>
                  <a:lnTo>
                    <a:pt x="1089132" y="570387"/>
                  </a:lnTo>
                  <a:lnTo>
                    <a:pt x="1067218" y="597311"/>
                  </a:lnTo>
                  <a:lnTo>
                    <a:pt x="1044017" y="620393"/>
                  </a:lnTo>
                  <a:lnTo>
                    <a:pt x="1020815" y="640886"/>
                  </a:lnTo>
                  <a:lnTo>
                    <a:pt x="1000188" y="690874"/>
                  </a:lnTo>
                  <a:lnTo>
                    <a:pt x="984727" y="739595"/>
                  </a:lnTo>
                  <a:lnTo>
                    <a:pt x="971839" y="787011"/>
                  </a:lnTo>
                  <a:lnTo>
                    <a:pt x="964099" y="835713"/>
                  </a:lnTo>
                  <a:lnTo>
                    <a:pt x="957665" y="884433"/>
                  </a:lnTo>
                  <a:lnTo>
                    <a:pt x="955091" y="934422"/>
                  </a:lnTo>
                  <a:lnTo>
                    <a:pt x="955091" y="986966"/>
                  </a:lnTo>
                  <a:lnTo>
                    <a:pt x="956378" y="1042087"/>
                  </a:lnTo>
                  <a:lnTo>
                    <a:pt x="967979" y="1063877"/>
                  </a:lnTo>
                  <a:lnTo>
                    <a:pt x="979579" y="1084385"/>
                  </a:lnTo>
                  <a:lnTo>
                    <a:pt x="991180" y="1103612"/>
                  </a:lnTo>
                  <a:lnTo>
                    <a:pt x="1002780" y="1121557"/>
                  </a:lnTo>
                  <a:lnTo>
                    <a:pt x="1015667" y="1139501"/>
                  </a:lnTo>
                  <a:lnTo>
                    <a:pt x="1029843" y="1156165"/>
                  </a:lnTo>
                  <a:lnTo>
                    <a:pt x="1044017" y="1172827"/>
                  </a:lnTo>
                  <a:lnTo>
                    <a:pt x="1059478" y="1186927"/>
                  </a:lnTo>
                  <a:lnTo>
                    <a:pt x="297737" y="1186927"/>
                  </a:lnTo>
                  <a:lnTo>
                    <a:pt x="305476" y="1174109"/>
                  </a:lnTo>
                  <a:lnTo>
                    <a:pt x="313216" y="1161291"/>
                  </a:lnTo>
                  <a:lnTo>
                    <a:pt x="322242" y="1148474"/>
                  </a:lnTo>
                  <a:lnTo>
                    <a:pt x="332539" y="1135657"/>
                  </a:lnTo>
                  <a:lnTo>
                    <a:pt x="342852" y="1122838"/>
                  </a:lnTo>
                  <a:lnTo>
                    <a:pt x="354453" y="1108738"/>
                  </a:lnTo>
                  <a:lnTo>
                    <a:pt x="367340" y="1094640"/>
                  </a:lnTo>
                  <a:lnTo>
                    <a:pt x="381515" y="1080540"/>
                  </a:lnTo>
                  <a:lnTo>
                    <a:pt x="381515" y="1052341"/>
                  </a:lnTo>
                  <a:lnTo>
                    <a:pt x="382819" y="1030551"/>
                  </a:lnTo>
                  <a:lnTo>
                    <a:pt x="384106" y="1006190"/>
                  </a:lnTo>
                  <a:lnTo>
                    <a:pt x="386680" y="966456"/>
                  </a:lnTo>
                  <a:lnTo>
                    <a:pt x="348018" y="975442"/>
                  </a:lnTo>
                  <a:lnTo>
                    <a:pt x="314503" y="979283"/>
                  </a:lnTo>
                  <a:lnTo>
                    <a:pt x="284849" y="980570"/>
                  </a:lnTo>
                  <a:lnTo>
                    <a:pt x="259074" y="977997"/>
                  </a:lnTo>
                  <a:lnTo>
                    <a:pt x="237160" y="972870"/>
                  </a:lnTo>
                  <a:lnTo>
                    <a:pt x="219124" y="965187"/>
                  </a:lnTo>
                  <a:lnTo>
                    <a:pt x="204950" y="954932"/>
                  </a:lnTo>
                  <a:lnTo>
                    <a:pt x="193349" y="942104"/>
                  </a:lnTo>
                  <a:lnTo>
                    <a:pt x="184323" y="928008"/>
                  </a:lnTo>
                  <a:lnTo>
                    <a:pt x="179174" y="912626"/>
                  </a:lnTo>
                  <a:lnTo>
                    <a:pt x="175296" y="897243"/>
                  </a:lnTo>
                  <a:lnTo>
                    <a:pt x="174009" y="879306"/>
                  </a:lnTo>
                  <a:lnTo>
                    <a:pt x="175296" y="862637"/>
                  </a:lnTo>
                  <a:lnTo>
                    <a:pt x="177870" y="845968"/>
                  </a:lnTo>
                  <a:lnTo>
                    <a:pt x="181749" y="829317"/>
                  </a:lnTo>
                  <a:lnTo>
                    <a:pt x="186896" y="813935"/>
                  </a:lnTo>
                  <a:lnTo>
                    <a:pt x="188183" y="810093"/>
                  </a:lnTo>
                  <a:lnTo>
                    <a:pt x="185610" y="807521"/>
                  </a:lnTo>
                  <a:lnTo>
                    <a:pt x="181749" y="804966"/>
                  </a:lnTo>
                  <a:lnTo>
                    <a:pt x="176583" y="802393"/>
                  </a:lnTo>
                  <a:lnTo>
                    <a:pt x="170148" y="799838"/>
                  </a:lnTo>
                  <a:lnTo>
                    <a:pt x="163695" y="795980"/>
                  </a:lnTo>
                  <a:lnTo>
                    <a:pt x="157260" y="792138"/>
                  </a:lnTo>
                  <a:lnTo>
                    <a:pt x="150808" y="788297"/>
                  </a:lnTo>
                  <a:lnTo>
                    <a:pt x="140494" y="769073"/>
                  </a:lnTo>
                  <a:lnTo>
                    <a:pt x="139207" y="754977"/>
                  </a:lnTo>
                  <a:lnTo>
                    <a:pt x="145660" y="742149"/>
                  </a:lnTo>
                  <a:lnTo>
                    <a:pt x="159834" y="728053"/>
                  </a:lnTo>
                  <a:lnTo>
                    <a:pt x="150808" y="725499"/>
                  </a:lnTo>
                  <a:lnTo>
                    <a:pt x="141781" y="722926"/>
                  </a:lnTo>
                  <a:lnTo>
                    <a:pt x="132773" y="720371"/>
                  </a:lnTo>
                  <a:lnTo>
                    <a:pt x="125033" y="716512"/>
                  </a:lnTo>
                  <a:lnTo>
                    <a:pt x="119885" y="711384"/>
                  </a:lnTo>
                  <a:lnTo>
                    <a:pt x="116006" y="706257"/>
                  </a:lnTo>
                  <a:lnTo>
                    <a:pt x="113432" y="699861"/>
                  </a:lnTo>
                  <a:lnTo>
                    <a:pt x="113432" y="693447"/>
                  </a:lnTo>
                  <a:lnTo>
                    <a:pt x="119885" y="672937"/>
                  </a:lnTo>
                  <a:lnTo>
                    <a:pt x="127607" y="651140"/>
                  </a:lnTo>
                  <a:lnTo>
                    <a:pt x="132773" y="629362"/>
                  </a:lnTo>
                  <a:lnTo>
                    <a:pt x="130180" y="608852"/>
                  </a:lnTo>
                  <a:lnTo>
                    <a:pt x="54142" y="608852"/>
                  </a:lnTo>
                  <a:lnTo>
                    <a:pt x="45115" y="607565"/>
                  </a:lnTo>
                  <a:lnTo>
                    <a:pt x="39967" y="606279"/>
                  </a:lnTo>
                  <a:lnTo>
                    <a:pt x="32228" y="601152"/>
                  </a:lnTo>
                  <a:lnTo>
                    <a:pt x="23201" y="596024"/>
                  </a:lnTo>
                  <a:lnTo>
                    <a:pt x="15479" y="589628"/>
                  </a:lnTo>
                  <a:lnTo>
                    <a:pt x="9027" y="581928"/>
                  </a:lnTo>
                  <a:lnTo>
                    <a:pt x="3879" y="574246"/>
                  </a:lnTo>
                  <a:lnTo>
                    <a:pt x="0" y="566545"/>
                  </a:lnTo>
                  <a:lnTo>
                    <a:pt x="0" y="558863"/>
                  </a:lnTo>
                  <a:lnTo>
                    <a:pt x="1305" y="552449"/>
                  </a:lnTo>
                  <a:lnTo>
                    <a:pt x="11601" y="535780"/>
                  </a:lnTo>
                  <a:lnTo>
                    <a:pt x="24506" y="515288"/>
                  </a:lnTo>
                  <a:lnTo>
                    <a:pt x="41254" y="492205"/>
                  </a:lnTo>
                  <a:lnTo>
                    <a:pt x="58003" y="467854"/>
                  </a:lnTo>
                  <a:lnTo>
                    <a:pt x="74769" y="442217"/>
                  </a:lnTo>
                  <a:lnTo>
                    <a:pt x="91518" y="415293"/>
                  </a:lnTo>
                  <a:lnTo>
                    <a:pt x="103118" y="389673"/>
                  </a:lnTo>
                  <a:lnTo>
                    <a:pt x="112145" y="364035"/>
                  </a:lnTo>
                  <a:lnTo>
                    <a:pt x="100544" y="307633"/>
                  </a:lnTo>
                  <a:lnTo>
                    <a:pt x="88944" y="279441"/>
                  </a:lnTo>
                  <a:lnTo>
                    <a:pt x="78630" y="267899"/>
                  </a:lnTo>
                  <a:lnTo>
                    <a:pt x="74769" y="257644"/>
                  </a:lnTo>
                  <a:lnTo>
                    <a:pt x="77343" y="223038"/>
                  </a:lnTo>
                  <a:lnTo>
                    <a:pt x="82491" y="188432"/>
                  </a:lnTo>
                  <a:lnTo>
                    <a:pt x="90231" y="153825"/>
                  </a:lnTo>
                  <a:lnTo>
                    <a:pt x="101831" y="121774"/>
                  </a:lnTo>
                  <a:lnTo>
                    <a:pt x="114719" y="89740"/>
                  </a:lnTo>
                  <a:lnTo>
                    <a:pt x="130180" y="58975"/>
                  </a:lnTo>
                  <a:lnTo>
                    <a:pt x="148234" y="29496"/>
                  </a:lnTo>
                  <a:lnTo>
                    <a:pt x="168861" y="0"/>
                  </a:lnTo>
                  <a:close/>
                </a:path>
              </a:pathLst>
            </a:custGeom>
            <a:ln w="0" cap="flat">
              <a:miter lim="127000"/>
            </a:ln>
          </p:spPr>
          <p:style>
            <a:lnRef idx="0">
              <a:srgbClr val="000000">
                <a:alpha val="0"/>
              </a:srgbClr>
            </a:lnRef>
            <a:fillRef idx="1">
              <a:srgbClr val="91608E"/>
            </a:fillRef>
            <a:effectRef idx="0">
              <a:scrgbClr r="0" g="0" b="0"/>
            </a:effectRef>
            <a:fontRef idx="none"/>
          </p:style>
          <p:txBody>
            <a:bodyPr/>
            <a:lstStyle/>
            <a:p>
              <a:endParaRPr lang="en-GB"/>
            </a:p>
          </p:txBody>
        </p:sp>
        <p:sp>
          <p:nvSpPr>
            <p:cNvPr id="9" name="Shape 6369">
              <a:extLst>
                <a:ext uri="{FF2B5EF4-FFF2-40B4-BE49-F238E27FC236}">
                  <a16:creationId xmlns:a16="http://schemas.microsoft.com/office/drawing/2014/main" id="{D6EB29C5-6FF6-41E6-B553-1AA119716E3F}"/>
                </a:ext>
              </a:extLst>
            </p:cNvPr>
            <p:cNvSpPr/>
            <p:nvPr/>
          </p:nvSpPr>
          <p:spPr>
            <a:xfrm>
              <a:off x="1326184" y="742142"/>
              <a:ext cx="385376" cy="94852"/>
            </a:xfrm>
            <a:custGeom>
              <a:avLst/>
              <a:gdLst/>
              <a:ahLst/>
              <a:cxnLst/>
              <a:rect l="0" t="0" r="0" b="0"/>
              <a:pathLst>
                <a:path w="385376" h="94852">
                  <a:moveTo>
                    <a:pt x="0" y="0"/>
                  </a:moveTo>
                  <a:lnTo>
                    <a:pt x="385376" y="0"/>
                  </a:lnTo>
                  <a:lnTo>
                    <a:pt x="385376" y="94852"/>
                  </a:lnTo>
                  <a:lnTo>
                    <a:pt x="0" y="94852"/>
                  </a:lnTo>
                  <a:lnTo>
                    <a:pt x="0" y="0"/>
                  </a:lnTo>
                </a:path>
              </a:pathLst>
            </a:custGeom>
            <a:ln w="0" cap="flat">
              <a:miter lim="127000"/>
            </a:ln>
          </p:spPr>
          <p:style>
            <a:lnRef idx="0">
              <a:srgbClr val="000000">
                <a:alpha val="0"/>
              </a:srgbClr>
            </a:lnRef>
            <a:fillRef idx="1">
              <a:srgbClr val="4C70A0"/>
            </a:fillRef>
            <a:effectRef idx="0">
              <a:scrgbClr r="0" g="0" b="0"/>
            </a:effectRef>
            <a:fontRef idx="none"/>
          </p:style>
          <p:txBody>
            <a:bodyPr/>
            <a:lstStyle/>
            <a:p>
              <a:endParaRPr lang="en-GB"/>
            </a:p>
          </p:txBody>
        </p:sp>
        <p:sp>
          <p:nvSpPr>
            <p:cNvPr id="10" name="Shape 415">
              <a:extLst>
                <a:ext uri="{FF2B5EF4-FFF2-40B4-BE49-F238E27FC236}">
                  <a16:creationId xmlns:a16="http://schemas.microsoft.com/office/drawing/2014/main" id="{C745D011-2014-447D-BAD2-185B9AFA4ED5}"/>
                </a:ext>
              </a:extLst>
            </p:cNvPr>
            <p:cNvSpPr/>
            <p:nvPr/>
          </p:nvSpPr>
          <p:spPr>
            <a:xfrm>
              <a:off x="720416" y="621656"/>
              <a:ext cx="386662" cy="384528"/>
            </a:xfrm>
            <a:custGeom>
              <a:avLst/>
              <a:gdLst/>
              <a:ahLst/>
              <a:cxnLst/>
              <a:rect l="0" t="0" r="0" b="0"/>
              <a:pathLst>
                <a:path w="386662" h="384528">
                  <a:moveTo>
                    <a:pt x="144356" y="0"/>
                  </a:moveTo>
                  <a:lnTo>
                    <a:pt x="242308" y="0"/>
                  </a:lnTo>
                  <a:lnTo>
                    <a:pt x="242308" y="144839"/>
                  </a:lnTo>
                  <a:lnTo>
                    <a:pt x="386662" y="144839"/>
                  </a:lnTo>
                  <a:lnTo>
                    <a:pt x="386662" y="240975"/>
                  </a:lnTo>
                  <a:lnTo>
                    <a:pt x="242308" y="240975"/>
                  </a:lnTo>
                  <a:lnTo>
                    <a:pt x="242308" y="384528"/>
                  </a:lnTo>
                  <a:lnTo>
                    <a:pt x="144356" y="384528"/>
                  </a:lnTo>
                  <a:lnTo>
                    <a:pt x="144356" y="240975"/>
                  </a:lnTo>
                  <a:lnTo>
                    <a:pt x="0" y="240975"/>
                  </a:lnTo>
                  <a:lnTo>
                    <a:pt x="0" y="144839"/>
                  </a:lnTo>
                  <a:lnTo>
                    <a:pt x="144356" y="144839"/>
                  </a:lnTo>
                  <a:lnTo>
                    <a:pt x="144356" y="0"/>
                  </a:lnTo>
                  <a:close/>
                </a:path>
              </a:pathLst>
            </a:custGeom>
            <a:ln w="0" cap="flat">
              <a:miter lim="127000"/>
            </a:ln>
          </p:spPr>
          <p:style>
            <a:lnRef idx="0">
              <a:srgbClr val="000000">
                <a:alpha val="0"/>
              </a:srgbClr>
            </a:lnRef>
            <a:fillRef idx="1">
              <a:srgbClr val="4C70A0"/>
            </a:fillRef>
            <a:effectRef idx="0">
              <a:scrgbClr r="0" g="0" b="0"/>
            </a:effectRef>
            <a:fontRef idx="none"/>
          </p:style>
          <p:txBody>
            <a:bodyPr/>
            <a:lstStyle/>
            <a:p>
              <a:endParaRPr lang="en-GB"/>
            </a:p>
          </p:txBody>
        </p:sp>
        <p:sp>
          <p:nvSpPr>
            <p:cNvPr id="11" name="Shape 416">
              <a:extLst>
                <a:ext uri="{FF2B5EF4-FFF2-40B4-BE49-F238E27FC236}">
                  <a16:creationId xmlns:a16="http://schemas.microsoft.com/office/drawing/2014/main" id="{646799B9-0C48-413B-B799-5AB5D6C2ECE0}"/>
                </a:ext>
              </a:extLst>
            </p:cNvPr>
            <p:cNvSpPr/>
            <p:nvPr/>
          </p:nvSpPr>
          <p:spPr>
            <a:xfrm>
              <a:off x="1641973" y="134596"/>
              <a:ext cx="342816" cy="338380"/>
            </a:xfrm>
            <a:custGeom>
              <a:avLst/>
              <a:gdLst/>
              <a:ahLst/>
              <a:cxnLst/>
              <a:rect l="0" t="0" r="0" b="0"/>
              <a:pathLst>
                <a:path w="342816" h="338380">
                  <a:moveTo>
                    <a:pt x="69604" y="0"/>
                  </a:moveTo>
                  <a:lnTo>
                    <a:pt x="171400" y="101300"/>
                  </a:lnTo>
                  <a:lnTo>
                    <a:pt x="274535" y="0"/>
                  </a:lnTo>
                  <a:lnTo>
                    <a:pt x="342816" y="66640"/>
                  </a:lnTo>
                  <a:lnTo>
                    <a:pt x="239680" y="170441"/>
                  </a:lnTo>
                  <a:lnTo>
                    <a:pt x="342816" y="270490"/>
                  </a:lnTo>
                  <a:lnTo>
                    <a:pt x="274535" y="338380"/>
                  </a:lnTo>
                  <a:lnTo>
                    <a:pt x="171400" y="238331"/>
                  </a:lnTo>
                  <a:lnTo>
                    <a:pt x="69604" y="338380"/>
                  </a:lnTo>
                  <a:lnTo>
                    <a:pt x="0" y="270490"/>
                  </a:lnTo>
                  <a:lnTo>
                    <a:pt x="104406" y="170441"/>
                  </a:lnTo>
                  <a:lnTo>
                    <a:pt x="0" y="66640"/>
                  </a:lnTo>
                  <a:lnTo>
                    <a:pt x="69604" y="0"/>
                  </a:lnTo>
                  <a:close/>
                </a:path>
              </a:pathLst>
            </a:custGeom>
            <a:ln w="0" cap="flat">
              <a:miter lim="127000"/>
            </a:ln>
          </p:spPr>
          <p:style>
            <a:lnRef idx="0">
              <a:srgbClr val="000000">
                <a:alpha val="0"/>
              </a:srgbClr>
            </a:lnRef>
            <a:fillRef idx="1">
              <a:srgbClr val="4C70A0"/>
            </a:fillRef>
            <a:effectRef idx="0">
              <a:scrgbClr r="0" g="0" b="0"/>
            </a:effectRef>
            <a:fontRef idx="none"/>
          </p:style>
          <p:txBody>
            <a:bodyPr/>
            <a:lstStyle/>
            <a:p>
              <a:endParaRPr lang="en-GB"/>
            </a:p>
          </p:txBody>
        </p:sp>
        <p:sp>
          <p:nvSpPr>
            <p:cNvPr id="12" name="Shape 6370">
              <a:extLst>
                <a:ext uri="{FF2B5EF4-FFF2-40B4-BE49-F238E27FC236}">
                  <a16:creationId xmlns:a16="http://schemas.microsoft.com/office/drawing/2014/main" id="{1382157E-8A78-4AED-A125-6F0376F2FC64}"/>
                </a:ext>
              </a:extLst>
            </p:cNvPr>
            <p:cNvSpPr/>
            <p:nvPr/>
          </p:nvSpPr>
          <p:spPr>
            <a:xfrm>
              <a:off x="404626" y="243564"/>
              <a:ext cx="385375" cy="96133"/>
            </a:xfrm>
            <a:custGeom>
              <a:avLst/>
              <a:gdLst/>
              <a:ahLst/>
              <a:cxnLst/>
              <a:rect l="0" t="0" r="0" b="0"/>
              <a:pathLst>
                <a:path w="385375" h="96133">
                  <a:moveTo>
                    <a:pt x="0" y="0"/>
                  </a:moveTo>
                  <a:lnTo>
                    <a:pt x="385375" y="0"/>
                  </a:lnTo>
                  <a:lnTo>
                    <a:pt x="385375" y="96133"/>
                  </a:lnTo>
                  <a:lnTo>
                    <a:pt x="0" y="96133"/>
                  </a:lnTo>
                  <a:lnTo>
                    <a:pt x="0" y="0"/>
                  </a:lnTo>
                </a:path>
              </a:pathLst>
            </a:custGeom>
            <a:ln w="0" cap="flat">
              <a:miter lim="127000"/>
            </a:ln>
          </p:spPr>
          <p:style>
            <a:lnRef idx="0">
              <a:srgbClr val="000000">
                <a:alpha val="0"/>
              </a:srgbClr>
            </a:lnRef>
            <a:fillRef idx="1">
              <a:srgbClr val="4C70A0"/>
            </a:fillRef>
            <a:effectRef idx="0">
              <a:scrgbClr r="0" g="0" b="0"/>
            </a:effectRef>
            <a:fontRef idx="none"/>
          </p:style>
          <p:txBody>
            <a:bodyPr/>
            <a:lstStyle/>
            <a:p>
              <a:endParaRPr lang="en-GB"/>
            </a:p>
          </p:txBody>
        </p:sp>
        <p:sp>
          <p:nvSpPr>
            <p:cNvPr id="13" name="Shape 418">
              <a:extLst>
                <a:ext uri="{FF2B5EF4-FFF2-40B4-BE49-F238E27FC236}">
                  <a16:creationId xmlns:a16="http://schemas.microsoft.com/office/drawing/2014/main" id="{17A513A5-1B25-4A1E-8F9A-E7620CB99920}"/>
                </a:ext>
              </a:extLst>
            </p:cNvPr>
            <p:cNvSpPr/>
            <p:nvPr/>
          </p:nvSpPr>
          <p:spPr>
            <a:xfrm>
              <a:off x="539955" y="101187"/>
              <a:ext cx="114719" cy="115414"/>
            </a:xfrm>
            <a:custGeom>
              <a:avLst/>
              <a:gdLst/>
              <a:ahLst/>
              <a:cxnLst/>
              <a:rect l="0" t="0" r="0" b="0"/>
              <a:pathLst>
                <a:path w="114719" h="115414">
                  <a:moveTo>
                    <a:pt x="58003" y="0"/>
                  </a:moveTo>
                  <a:lnTo>
                    <a:pt x="69604" y="1429"/>
                  </a:lnTo>
                  <a:lnTo>
                    <a:pt x="79917" y="5181"/>
                  </a:lnTo>
                  <a:lnTo>
                    <a:pt x="88943" y="10362"/>
                  </a:lnTo>
                  <a:lnTo>
                    <a:pt x="97970" y="16794"/>
                  </a:lnTo>
                  <a:lnTo>
                    <a:pt x="104405" y="25727"/>
                  </a:lnTo>
                  <a:lnTo>
                    <a:pt x="110858" y="35910"/>
                  </a:lnTo>
                  <a:lnTo>
                    <a:pt x="113432" y="47523"/>
                  </a:lnTo>
                  <a:lnTo>
                    <a:pt x="114719" y="58957"/>
                  </a:lnTo>
                  <a:lnTo>
                    <a:pt x="113432" y="70570"/>
                  </a:lnTo>
                  <a:lnTo>
                    <a:pt x="110858" y="80754"/>
                  </a:lnTo>
                  <a:lnTo>
                    <a:pt x="104405" y="89865"/>
                  </a:lnTo>
                  <a:lnTo>
                    <a:pt x="97970" y="98798"/>
                  </a:lnTo>
                  <a:lnTo>
                    <a:pt x="88943" y="105230"/>
                  </a:lnTo>
                  <a:lnTo>
                    <a:pt x="79917" y="110232"/>
                  </a:lnTo>
                  <a:lnTo>
                    <a:pt x="69604" y="114163"/>
                  </a:lnTo>
                  <a:lnTo>
                    <a:pt x="58003" y="115414"/>
                  </a:lnTo>
                  <a:lnTo>
                    <a:pt x="46402" y="114163"/>
                  </a:lnTo>
                  <a:lnTo>
                    <a:pt x="34801" y="110232"/>
                  </a:lnTo>
                  <a:lnTo>
                    <a:pt x="25793" y="105230"/>
                  </a:lnTo>
                  <a:lnTo>
                    <a:pt x="16766" y="98798"/>
                  </a:lnTo>
                  <a:lnTo>
                    <a:pt x="10313" y="89865"/>
                  </a:lnTo>
                  <a:lnTo>
                    <a:pt x="5166" y="80754"/>
                  </a:lnTo>
                  <a:lnTo>
                    <a:pt x="1305" y="70570"/>
                  </a:lnTo>
                  <a:lnTo>
                    <a:pt x="0" y="58957"/>
                  </a:lnTo>
                  <a:lnTo>
                    <a:pt x="1305" y="47523"/>
                  </a:lnTo>
                  <a:lnTo>
                    <a:pt x="5166" y="35910"/>
                  </a:lnTo>
                  <a:lnTo>
                    <a:pt x="10313" y="25727"/>
                  </a:lnTo>
                  <a:lnTo>
                    <a:pt x="16766" y="16794"/>
                  </a:lnTo>
                  <a:lnTo>
                    <a:pt x="25793" y="10362"/>
                  </a:lnTo>
                  <a:lnTo>
                    <a:pt x="34801" y="5181"/>
                  </a:lnTo>
                  <a:lnTo>
                    <a:pt x="46402" y="1429"/>
                  </a:lnTo>
                  <a:lnTo>
                    <a:pt x="58003" y="0"/>
                  </a:lnTo>
                  <a:close/>
                </a:path>
              </a:pathLst>
            </a:custGeom>
            <a:ln w="0" cap="flat">
              <a:miter lim="127000"/>
            </a:ln>
          </p:spPr>
          <p:style>
            <a:lnRef idx="0">
              <a:srgbClr val="000000">
                <a:alpha val="0"/>
              </a:srgbClr>
            </a:lnRef>
            <a:fillRef idx="1">
              <a:srgbClr val="4C70A0"/>
            </a:fillRef>
            <a:effectRef idx="0">
              <a:scrgbClr r="0" g="0" b="0"/>
            </a:effectRef>
            <a:fontRef idx="none"/>
          </p:style>
          <p:txBody>
            <a:bodyPr/>
            <a:lstStyle/>
            <a:p>
              <a:endParaRPr lang="en-GB"/>
            </a:p>
          </p:txBody>
        </p:sp>
        <p:sp>
          <p:nvSpPr>
            <p:cNvPr id="14" name="Shape 419">
              <a:extLst>
                <a:ext uri="{FF2B5EF4-FFF2-40B4-BE49-F238E27FC236}">
                  <a16:creationId xmlns:a16="http://schemas.microsoft.com/office/drawing/2014/main" id="{91271955-71B8-4B41-9357-CFBACBC00648}"/>
                </a:ext>
              </a:extLst>
            </p:cNvPr>
            <p:cNvSpPr/>
            <p:nvPr/>
          </p:nvSpPr>
          <p:spPr>
            <a:xfrm>
              <a:off x="539955" y="365245"/>
              <a:ext cx="114719" cy="115414"/>
            </a:xfrm>
            <a:custGeom>
              <a:avLst/>
              <a:gdLst/>
              <a:ahLst/>
              <a:cxnLst/>
              <a:rect l="0" t="0" r="0" b="0"/>
              <a:pathLst>
                <a:path w="114719" h="115414">
                  <a:moveTo>
                    <a:pt x="58003" y="0"/>
                  </a:moveTo>
                  <a:lnTo>
                    <a:pt x="69604" y="1429"/>
                  </a:lnTo>
                  <a:lnTo>
                    <a:pt x="79917" y="3931"/>
                  </a:lnTo>
                  <a:lnTo>
                    <a:pt x="88943" y="10362"/>
                  </a:lnTo>
                  <a:lnTo>
                    <a:pt x="97970" y="16794"/>
                  </a:lnTo>
                  <a:lnTo>
                    <a:pt x="104405" y="25727"/>
                  </a:lnTo>
                  <a:lnTo>
                    <a:pt x="110858" y="34660"/>
                  </a:lnTo>
                  <a:lnTo>
                    <a:pt x="113432" y="44843"/>
                  </a:lnTo>
                  <a:lnTo>
                    <a:pt x="114719" y="56456"/>
                  </a:lnTo>
                  <a:lnTo>
                    <a:pt x="113432" y="68069"/>
                  </a:lnTo>
                  <a:lnTo>
                    <a:pt x="110858" y="79503"/>
                  </a:lnTo>
                  <a:lnTo>
                    <a:pt x="104405" y="89865"/>
                  </a:lnTo>
                  <a:lnTo>
                    <a:pt x="97970" y="98798"/>
                  </a:lnTo>
                  <a:lnTo>
                    <a:pt x="88943" y="105230"/>
                  </a:lnTo>
                  <a:lnTo>
                    <a:pt x="79917" y="110233"/>
                  </a:lnTo>
                  <a:lnTo>
                    <a:pt x="69604" y="114163"/>
                  </a:lnTo>
                  <a:lnTo>
                    <a:pt x="58003" y="115414"/>
                  </a:lnTo>
                  <a:lnTo>
                    <a:pt x="46402" y="114163"/>
                  </a:lnTo>
                  <a:lnTo>
                    <a:pt x="34802" y="110233"/>
                  </a:lnTo>
                  <a:lnTo>
                    <a:pt x="25793" y="105230"/>
                  </a:lnTo>
                  <a:lnTo>
                    <a:pt x="16766" y="98798"/>
                  </a:lnTo>
                  <a:lnTo>
                    <a:pt x="10313" y="89865"/>
                  </a:lnTo>
                  <a:lnTo>
                    <a:pt x="5166" y="79503"/>
                  </a:lnTo>
                  <a:lnTo>
                    <a:pt x="1305" y="68069"/>
                  </a:lnTo>
                  <a:lnTo>
                    <a:pt x="0" y="56456"/>
                  </a:lnTo>
                  <a:lnTo>
                    <a:pt x="1305" y="44843"/>
                  </a:lnTo>
                  <a:lnTo>
                    <a:pt x="5166" y="34660"/>
                  </a:lnTo>
                  <a:lnTo>
                    <a:pt x="10313" y="25727"/>
                  </a:lnTo>
                  <a:lnTo>
                    <a:pt x="16766" y="16794"/>
                  </a:lnTo>
                  <a:lnTo>
                    <a:pt x="25793" y="10362"/>
                  </a:lnTo>
                  <a:lnTo>
                    <a:pt x="34802" y="3931"/>
                  </a:lnTo>
                  <a:lnTo>
                    <a:pt x="46402" y="1429"/>
                  </a:lnTo>
                  <a:lnTo>
                    <a:pt x="58003" y="0"/>
                  </a:lnTo>
                  <a:close/>
                </a:path>
              </a:pathLst>
            </a:custGeom>
            <a:ln w="0" cap="flat">
              <a:miter lim="127000"/>
            </a:ln>
          </p:spPr>
          <p:style>
            <a:lnRef idx="0">
              <a:srgbClr val="000000">
                <a:alpha val="0"/>
              </a:srgbClr>
            </a:lnRef>
            <a:fillRef idx="1">
              <a:srgbClr val="4C70A0"/>
            </a:fillRef>
            <a:effectRef idx="0">
              <a:scrgbClr r="0" g="0" b="0"/>
            </a:effectRef>
            <a:fontRef idx="none"/>
          </p:style>
          <p:txBody>
            <a:bodyPr/>
            <a:lstStyle/>
            <a:p>
              <a:endParaRPr lang="en-GB"/>
            </a:p>
          </p:txBody>
        </p:sp>
        <p:sp>
          <p:nvSpPr>
            <p:cNvPr id="15" name="Shape 420">
              <a:extLst>
                <a:ext uri="{FF2B5EF4-FFF2-40B4-BE49-F238E27FC236}">
                  <a16:creationId xmlns:a16="http://schemas.microsoft.com/office/drawing/2014/main" id="{9E987E41-FFC8-40FE-B4C8-DB27EBC86F82}"/>
                </a:ext>
              </a:extLst>
            </p:cNvPr>
            <p:cNvSpPr/>
            <p:nvPr/>
          </p:nvSpPr>
          <p:spPr>
            <a:xfrm>
              <a:off x="1701264" y="1670153"/>
              <a:ext cx="246168" cy="372986"/>
            </a:xfrm>
            <a:custGeom>
              <a:avLst/>
              <a:gdLst/>
              <a:ahLst/>
              <a:cxnLst/>
              <a:rect l="0" t="0" r="0" b="0"/>
              <a:pathLst>
                <a:path w="246168" h="372986">
                  <a:moveTo>
                    <a:pt x="128911" y="0"/>
                  </a:moveTo>
                  <a:lnTo>
                    <a:pt x="153399" y="2554"/>
                  </a:lnTo>
                  <a:lnTo>
                    <a:pt x="172703" y="8968"/>
                  </a:lnTo>
                  <a:lnTo>
                    <a:pt x="188254" y="19224"/>
                  </a:lnTo>
                  <a:lnTo>
                    <a:pt x="201124" y="30765"/>
                  </a:lnTo>
                  <a:lnTo>
                    <a:pt x="211313" y="44861"/>
                  </a:lnTo>
                  <a:lnTo>
                    <a:pt x="220428" y="58957"/>
                  </a:lnTo>
                  <a:lnTo>
                    <a:pt x="229366" y="74340"/>
                  </a:lnTo>
                  <a:lnTo>
                    <a:pt x="239733" y="108946"/>
                  </a:lnTo>
                  <a:lnTo>
                    <a:pt x="235801" y="146107"/>
                  </a:lnTo>
                  <a:lnTo>
                    <a:pt x="221680" y="183286"/>
                  </a:lnTo>
                  <a:lnTo>
                    <a:pt x="198443" y="219178"/>
                  </a:lnTo>
                  <a:lnTo>
                    <a:pt x="172703" y="251212"/>
                  </a:lnTo>
                  <a:lnTo>
                    <a:pt x="145714" y="278136"/>
                  </a:lnTo>
                  <a:lnTo>
                    <a:pt x="122476" y="296091"/>
                  </a:lnTo>
                  <a:lnTo>
                    <a:pt x="106925" y="303774"/>
                  </a:lnTo>
                  <a:lnTo>
                    <a:pt x="246168" y="303774"/>
                  </a:lnTo>
                  <a:lnTo>
                    <a:pt x="246168" y="372986"/>
                  </a:lnTo>
                  <a:lnTo>
                    <a:pt x="1287" y="372986"/>
                  </a:lnTo>
                  <a:lnTo>
                    <a:pt x="1287" y="294805"/>
                  </a:lnTo>
                  <a:lnTo>
                    <a:pt x="29635" y="267881"/>
                  </a:lnTo>
                  <a:lnTo>
                    <a:pt x="61864" y="240975"/>
                  </a:lnTo>
                  <a:lnTo>
                    <a:pt x="92804" y="212765"/>
                  </a:lnTo>
                  <a:lnTo>
                    <a:pt x="122476" y="184572"/>
                  </a:lnTo>
                  <a:lnTo>
                    <a:pt x="144283" y="156362"/>
                  </a:lnTo>
                  <a:lnTo>
                    <a:pt x="158583" y="128170"/>
                  </a:lnTo>
                  <a:lnTo>
                    <a:pt x="161086" y="101246"/>
                  </a:lnTo>
                  <a:lnTo>
                    <a:pt x="149467" y="74340"/>
                  </a:lnTo>
                  <a:lnTo>
                    <a:pt x="121225" y="71767"/>
                  </a:lnTo>
                  <a:lnTo>
                    <a:pt x="101742" y="76895"/>
                  </a:lnTo>
                  <a:lnTo>
                    <a:pt x="90302" y="88436"/>
                  </a:lnTo>
                  <a:lnTo>
                    <a:pt x="82491" y="103818"/>
                  </a:lnTo>
                  <a:lnTo>
                    <a:pt x="76038" y="120488"/>
                  </a:lnTo>
                  <a:lnTo>
                    <a:pt x="67029" y="137139"/>
                  </a:lnTo>
                  <a:lnTo>
                    <a:pt x="54124" y="152521"/>
                  </a:lnTo>
                  <a:lnTo>
                    <a:pt x="32227" y="162776"/>
                  </a:lnTo>
                  <a:lnTo>
                    <a:pt x="9027" y="146107"/>
                  </a:lnTo>
                  <a:lnTo>
                    <a:pt x="0" y="125615"/>
                  </a:lnTo>
                  <a:lnTo>
                    <a:pt x="3860" y="101246"/>
                  </a:lnTo>
                  <a:lnTo>
                    <a:pt x="16748" y="75626"/>
                  </a:lnTo>
                  <a:lnTo>
                    <a:pt x="34802" y="51257"/>
                  </a:lnTo>
                  <a:lnTo>
                    <a:pt x="56716" y="29478"/>
                  </a:lnTo>
                  <a:lnTo>
                    <a:pt x="79917" y="12810"/>
                  </a:lnTo>
                  <a:lnTo>
                    <a:pt x="100491" y="2554"/>
                  </a:lnTo>
                  <a:lnTo>
                    <a:pt x="128911" y="0"/>
                  </a:lnTo>
                  <a:close/>
                </a:path>
              </a:pathLst>
            </a:custGeom>
            <a:ln w="0" cap="flat">
              <a:miter lim="127000"/>
            </a:ln>
          </p:spPr>
          <p:style>
            <a:lnRef idx="0">
              <a:srgbClr val="000000">
                <a:alpha val="0"/>
              </a:srgbClr>
            </a:lnRef>
            <a:fillRef idx="1">
              <a:srgbClr val="567244"/>
            </a:fillRef>
            <a:effectRef idx="0">
              <a:scrgbClr r="0" g="0" b="0"/>
            </a:effectRef>
            <a:fontRef idx="none"/>
          </p:style>
          <p:txBody>
            <a:bodyPr/>
            <a:lstStyle/>
            <a:p>
              <a:endParaRPr lang="en-GB"/>
            </a:p>
          </p:txBody>
        </p:sp>
        <p:sp>
          <p:nvSpPr>
            <p:cNvPr id="16" name="Shape 421">
              <a:extLst>
                <a:ext uri="{FF2B5EF4-FFF2-40B4-BE49-F238E27FC236}">
                  <a16:creationId xmlns:a16="http://schemas.microsoft.com/office/drawing/2014/main" id="{C0A00E44-9949-4E68-AB67-E46E5BB45EBB}"/>
                </a:ext>
              </a:extLst>
            </p:cNvPr>
            <p:cNvSpPr/>
            <p:nvPr/>
          </p:nvSpPr>
          <p:spPr>
            <a:xfrm>
              <a:off x="973037" y="238397"/>
              <a:ext cx="505242" cy="247443"/>
            </a:xfrm>
            <a:custGeom>
              <a:avLst/>
              <a:gdLst/>
              <a:ahLst/>
              <a:cxnLst/>
              <a:rect l="0" t="0" r="0" b="0"/>
              <a:pathLst>
                <a:path w="505242" h="247443">
                  <a:moveTo>
                    <a:pt x="199784" y="0"/>
                  </a:moveTo>
                  <a:lnTo>
                    <a:pt x="505242" y="0"/>
                  </a:lnTo>
                  <a:lnTo>
                    <a:pt x="505242" y="96119"/>
                  </a:lnTo>
                  <a:lnTo>
                    <a:pt x="261648" y="96119"/>
                  </a:lnTo>
                  <a:lnTo>
                    <a:pt x="186879" y="247443"/>
                  </a:lnTo>
                  <a:lnTo>
                    <a:pt x="77326" y="247443"/>
                  </a:lnTo>
                  <a:lnTo>
                    <a:pt x="0" y="94868"/>
                  </a:lnTo>
                  <a:lnTo>
                    <a:pt x="86352" y="52526"/>
                  </a:lnTo>
                  <a:lnTo>
                    <a:pt x="131467" y="140962"/>
                  </a:lnTo>
                  <a:lnTo>
                    <a:pt x="199784" y="0"/>
                  </a:lnTo>
                  <a:close/>
                </a:path>
              </a:pathLst>
            </a:custGeom>
            <a:ln w="0" cap="flat">
              <a:miter lim="127000"/>
            </a:ln>
          </p:spPr>
          <p:style>
            <a:lnRef idx="0">
              <a:srgbClr val="000000">
                <a:alpha val="0"/>
              </a:srgbClr>
            </a:lnRef>
            <a:fillRef idx="1">
              <a:srgbClr val="4C70A0"/>
            </a:fillRef>
            <a:effectRef idx="0">
              <a:scrgbClr r="0" g="0" b="0"/>
            </a:effectRef>
            <a:fontRef idx="none"/>
          </p:style>
          <p:txBody>
            <a:bodyPr/>
            <a:lstStyle/>
            <a:p>
              <a:endParaRPr lang="en-GB"/>
            </a:p>
          </p:txBody>
        </p:sp>
        <p:sp>
          <p:nvSpPr>
            <p:cNvPr id="17" name="Shape 422">
              <a:extLst>
                <a:ext uri="{FF2B5EF4-FFF2-40B4-BE49-F238E27FC236}">
                  <a16:creationId xmlns:a16="http://schemas.microsoft.com/office/drawing/2014/main" id="{539A3841-BDA1-426A-9373-F1C01578F0E7}"/>
                </a:ext>
              </a:extLst>
            </p:cNvPr>
            <p:cNvSpPr/>
            <p:nvPr/>
          </p:nvSpPr>
          <p:spPr>
            <a:xfrm>
              <a:off x="2154956" y="884428"/>
              <a:ext cx="153364" cy="370432"/>
            </a:xfrm>
            <a:custGeom>
              <a:avLst/>
              <a:gdLst/>
              <a:ahLst/>
              <a:cxnLst/>
              <a:rect l="0" t="0" r="0" b="0"/>
              <a:pathLst>
                <a:path w="153364" h="370432">
                  <a:moveTo>
                    <a:pt x="45044" y="0"/>
                  </a:moveTo>
                  <a:lnTo>
                    <a:pt x="153364" y="0"/>
                  </a:lnTo>
                  <a:lnTo>
                    <a:pt x="153364" y="370432"/>
                  </a:lnTo>
                  <a:lnTo>
                    <a:pt x="63097" y="370432"/>
                  </a:lnTo>
                  <a:lnTo>
                    <a:pt x="63097" y="114074"/>
                  </a:lnTo>
                  <a:lnTo>
                    <a:pt x="0" y="76895"/>
                  </a:lnTo>
                  <a:lnTo>
                    <a:pt x="45044" y="0"/>
                  </a:lnTo>
                  <a:close/>
                </a:path>
              </a:pathLst>
            </a:custGeom>
            <a:ln w="0" cap="flat">
              <a:miter lim="127000"/>
            </a:ln>
          </p:spPr>
          <p:style>
            <a:lnRef idx="0">
              <a:srgbClr val="000000">
                <a:alpha val="0"/>
              </a:srgbClr>
            </a:lnRef>
            <a:fillRef idx="1">
              <a:srgbClr val="567244"/>
            </a:fillRef>
            <a:effectRef idx="0">
              <a:scrgbClr r="0" g="0" b="0"/>
            </a:effectRef>
            <a:fontRef idx="none"/>
          </p:style>
          <p:txBody>
            <a:bodyPr/>
            <a:lstStyle/>
            <a:p>
              <a:endParaRPr lang="en-GB"/>
            </a:p>
          </p:txBody>
        </p:sp>
        <p:sp>
          <p:nvSpPr>
            <p:cNvPr id="18" name="Shape 423">
              <a:extLst>
                <a:ext uri="{FF2B5EF4-FFF2-40B4-BE49-F238E27FC236}">
                  <a16:creationId xmlns:a16="http://schemas.microsoft.com/office/drawing/2014/main" id="{347CE06E-A6D4-44E5-A2F5-BD52C860CF06}"/>
                </a:ext>
              </a:extLst>
            </p:cNvPr>
            <p:cNvSpPr/>
            <p:nvPr/>
          </p:nvSpPr>
          <p:spPr>
            <a:xfrm>
              <a:off x="154581" y="1151023"/>
              <a:ext cx="234584" cy="369163"/>
            </a:xfrm>
            <a:custGeom>
              <a:avLst/>
              <a:gdLst/>
              <a:ahLst/>
              <a:cxnLst/>
              <a:rect l="0" t="0" r="0" b="0"/>
              <a:pathLst>
                <a:path w="234584" h="369163">
                  <a:moveTo>
                    <a:pt x="88942" y="0"/>
                  </a:moveTo>
                  <a:lnTo>
                    <a:pt x="113430" y="0"/>
                  </a:lnTo>
                  <a:lnTo>
                    <a:pt x="135327" y="3859"/>
                  </a:lnTo>
                  <a:lnTo>
                    <a:pt x="154667" y="10255"/>
                  </a:lnTo>
                  <a:lnTo>
                    <a:pt x="172720" y="19241"/>
                  </a:lnTo>
                  <a:lnTo>
                    <a:pt x="189468" y="32051"/>
                  </a:lnTo>
                  <a:lnTo>
                    <a:pt x="202356" y="46148"/>
                  </a:lnTo>
                  <a:lnTo>
                    <a:pt x="212670" y="62816"/>
                  </a:lnTo>
                  <a:lnTo>
                    <a:pt x="221696" y="82040"/>
                  </a:lnTo>
                  <a:lnTo>
                    <a:pt x="222983" y="97423"/>
                  </a:lnTo>
                  <a:lnTo>
                    <a:pt x="221696" y="110232"/>
                  </a:lnTo>
                  <a:lnTo>
                    <a:pt x="219104" y="124347"/>
                  </a:lnTo>
                  <a:lnTo>
                    <a:pt x="213957" y="135870"/>
                  </a:lnTo>
                  <a:lnTo>
                    <a:pt x="207504" y="146125"/>
                  </a:lnTo>
                  <a:lnTo>
                    <a:pt x="199782" y="156380"/>
                  </a:lnTo>
                  <a:lnTo>
                    <a:pt x="192043" y="165349"/>
                  </a:lnTo>
                  <a:lnTo>
                    <a:pt x="184321" y="173049"/>
                  </a:lnTo>
                  <a:lnTo>
                    <a:pt x="195921" y="182018"/>
                  </a:lnTo>
                  <a:lnTo>
                    <a:pt x="206217" y="190986"/>
                  </a:lnTo>
                  <a:lnTo>
                    <a:pt x="213957" y="201242"/>
                  </a:lnTo>
                  <a:lnTo>
                    <a:pt x="221696" y="212783"/>
                  </a:lnTo>
                  <a:lnTo>
                    <a:pt x="228131" y="224324"/>
                  </a:lnTo>
                  <a:lnTo>
                    <a:pt x="232010" y="237134"/>
                  </a:lnTo>
                  <a:lnTo>
                    <a:pt x="234584" y="249944"/>
                  </a:lnTo>
                  <a:lnTo>
                    <a:pt x="234584" y="264058"/>
                  </a:lnTo>
                  <a:lnTo>
                    <a:pt x="230705" y="287123"/>
                  </a:lnTo>
                  <a:lnTo>
                    <a:pt x="221696" y="308919"/>
                  </a:lnTo>
                  <a:lnTo>
                    <a:pt x="207504" y="328143"/>
                  </a:lnTo>
                  <a:lnTo>
                    <a:pt x="190755" y="343525"/>
                  </a:lnTo>
                  <a:lnTo>
                    <a:pt x="168841" y="356335"/>
                  </a:lnTo>
                  <a:lnTo>
                    <a:pt x="144353" y="364036"/>
                  </a:lnTo>
                  <a:lnTo>
                    <a:pt x="117291" y="369163"/>
                  </a:lnTo>
                  <a:lnTo>
                    <a:pt x="88942" y="367876"/>
                  </a:lnTo>
                  <a:lnTo>
                    <a:pt x="54140" y="362749"/>
                  </a:lnTo>
                  <a:lnTo>
                    <a:pt x="28347" y="349921"/>
                  </a:lnTo>
                  <a:lnTo>
                    <a:pt x="11601" y="334557"/>
                  </a:lnTo>
                  <a:lnTo>
                    <a:pt x="2578" y="317888"/>
                  </a:lnTo>
                  <a:lnTo>
                    <a:pt x="2578" y="302505"/>
                  </a:lnTo>
                  <a:lnTo>
                    <a:pt x="10312" y="292250"/>
                  </a:lnTo>
                  <a:lnTo>
                    <a:pt x="27060" y="287123"/>
                  </a:lnTo>
                  <a:lnTo>
                    <a:pt x="51548" y="292250"/>
                  </a:lnTo>
                  <a:lnTo>
                    <a:pt x="65741" y="293537"/>
                  </a:lnTo>
                  <a:lnTo>
                    <a:pt x="81202" y="296092"/>
                  </a:lnTo>
                  <a:lnTo>
                    <a:pt x="97951" y="298664"/>
                  </a:lnTo>
                  <a:lnTo>
                    <a:pt x="114717" y="299932"/>
                  </a:lnTo>
                  <a:lnTo>
                    <a:pt x="128892" y="297378"/>
                  </a:lnTo>
                  <a:lnTo>
                    <a:pt x="141779" y="292250"/>
                  </a:lnTo>
                  <a:lnTo>
                    <a:pt x="150806" y="281995"/>
                  </a:lnTo>
                  <a:lnTo>
                    <a:pt x="155954" y="266613"/>
                  </a:lnTo>
                  <a:lnTo>
                    <a:pt x="155954" y="244816"/>
                  </a:lnTo>
                  <a:lnTo>
                    <a:pt x="148232" y="229452"/>
                  </a:lnTo>
                  <a:lnTo>
                    <a:pt x="134040" y="221751"/>
                  </a:lnTo>
                  <a:lnTo>
                    <a:pt x="117291" y="216624"/>
                  </a:lnTo>
                  <a:lnTo>
                    <a:pt x="96664" y="215338"/>
                  </a:lnTo>
                  <a:lnTo>
                    <a:pt x="76036" y="214069"/>
                  </a:lnTo>
                  <a:lnTo>
                    <a:pt x="58001" y="214069"/>
                  </a:lnTo>
                  <a:lnTo>
                    <a:pt x="41253" y="212783"/>
                  </a:lnTo>
                  <a:lnTo>
                    <a:pt x="23199" y="206369"/>
                  </a:lnTo>
                  <a:lnTo>
                    <a:pt x="14178" y="196114"/>
                  </a:lnTo>
                  <a:lnTo>
                    <a:pt x="11601" y="184572"/>
                  </a:lnTo>
                  <a:lnTo>
                    <a:pt x="14178" y="171763"/>
                  </a:lnTo>
                  <a:lnTo>
                    <a:pt x="20622" y="161508"/>
                  </a:lnTo>
                  <a:lnTo>
                    <a:pt x="29652" y="152539"/>
                  </a:lnTo>
                  <a:lnTo>
                    <a:pt x="39948" y="147412"/>
                  </a:lnTo>
                  <a:lnTo>
                    <a:pt x="51548" y="147412"/>
                  </a:lnTo>
                  <a:lnTo>
                    <a:pt x="65741" y="144839"/>
                  </a:lnTo>
                  <a:lnTo>
                    <a:pt x="81202" y="144839"/>
                  </a:lnTo>
                  <a:lnTo>
                    <a:pt x="97951" y="143570"/>
                  </a:lnTo>
                  <a:lnTo>
                    <a:pt x="113430" y="142284"/>
                  </a:lnTo>
                  <a:lnTo>
                    <a:pt x="127605" y="138443"/>
                  </a:lnTo>
                  <a:lnTo>
                    <a:pt x="139205" y="130743"/>
                  </a:lnTo>
                  <a:lnTo>
                    <a:pt x="146927" y="117933"/>
                  </a:lnTo>
                  <a:lnTo>
                    <a:pt x="149519" y="99978"/>
                  </a:lnTo>
                  <a:lnTo>
                    <a:pt x="146927" y="88454"/>
                  </a:lnTo>
                  <a:lnTo>
                    <a:pt x="143066" y="80754"/>
                  </a:lnTo>
                  <a:lnTo>
                    <a:pt x="136631" y="75626"/>
                  </a:lnTo>
                  <a:lnTo>
                    <a:pt x="127605" y="71785"/>
                  </a:lnTo>
                  <a:lnTo>
                    <a:pt x="117291" y="70499"/>
                  </a:lnTo>
                  <a:lnTo>
                    <a:pt x="104404" y="70499"/>
                  </a:lnTo>
                  <a:lnTo>
                    <a:pt x="88942" y="73072"/>
                  </a:lnTo>
                  <a:lnTo>
                    <a:pt x="70889" y="75626"/>
                  </a:lnTo>
                  <a:lnTo>
                    <a:pt x="59288" y="80754"/>
                  </a:lnTo>
                  <a:lnTo>
                    <a:pt x="48975" y="84595"/>
                  </a:lnTo>
                  <a:lnTo>
                    <a:pt x="37374" y="87168"/>
                  </a:lnTo>
                  <a:lnTo>
                    <a:pt x="27060" y="87168"/>
                  </a:lnTo>
                  <a:lnTo>
                    <a:pt x="18044" y="85881"/>
                  </a:lnTo>
                  <a:lnTo>
                    <a:pt x="10312" y="83326"/>
                  </a:lnTo>
                  <a:lnTo>
                    <a:pt x="5155" y="79467"/>
                  </a:lnTo>
                  <a:lnTo>
                    <a:pt x="1289" y="75626"/>
                  </a:lnTo>
                  <a:lnTo>
                    <a:pt x="0" y="70499"/>
                  </a:lnTo>
                  <a:lnTo>
                    <a:pt x="0" y="62816"/>
                  </a:lnTo>
                  <a:lnTo>
                    <a:pt x="1289" y="55116"/>
                  </a:lnTo>
                  <a:lnTo>
                    <a:pt x="3866" y="47434"/>
                  </a:lnTo>
                  <a:lnTo>
                    <a:pt x="9021" y="38465"/>
                  </a:lnTo>
                  <a:lnTo>
                    <a:pt x="15467" y="29479"/>
                  </a:lnTo>
                  <a:lnTo>
                    <a:pt x="24486" y="21796"/>
                  </a:lnTo>
                  <a:lnTo>
                    <a:pt x="34800" y="15382"/>
                  </a:lnTo>
                  <a:lnTo>
                    <a:pt x="41253" y="11541"/>
                  </a:lnTo>
                  <a:lnTo>
                    <a:pt x="47687" y="8986"/>
                  </a:lnTo>
                  <a:lnTo>
                    <a:pt x="54140" y="6414"/>
                  </a:lnTo>
                  <a:lnTo>
                    <a:pt x="60575" y="5128"/>
                  </a:lnTo>
                  <a:lnTo>
                    <a:pt x="68315" y="3859"/>
                  </a:lnTo>
                  <a:lnTo>
                    <a:pt x="74750" y="2573"/>
                  </a:lnTo>
                  <a:lnTo>
                    <a:pt x="81202" y="1286"/>
                  </a:lnTo>
                  <a:lnTo>
                    <a:pt x="88942" y="0"/>
                  </a:lnTo>
                  <a:close/>
                </a:path>
              </a:pathLst>
            </a:custGeom>
            <a:ln w="0" cap="flat">
              <a:miter lim="127000"/>
            </a:ln>
          </p:spPr>
          <p:style>
            <a:lnRef idx="0">
              <a:srgbClr val="000000">
                <a:alpha val="0"/>
              </a:srgbClr>
            </a:lnRef>
            <a:fillRef idx="1">
              <a:srgbClr val="567244"/>
            </a:fillRef>
            <a:effectRef idx="0">
              <a:scrgbClr r="0" g="0" b="0"/>
            </a:effectRef>
            <a:fontRef idx="none"/>
          </p:style>
          <p:txBody>
            <a:bodyPr/>
            <a:lstStyle/>
            <a:p>
              <a:endParaRPr lang="en-GB"/>
            </a:p>
          </p:txBody>
        </p:sp>
        <p:sp>
          <p:nvSpPr>
            <p:cNvPr id="19" name="Shape 424">
              <a:extLst>
                <a:ext uri="{FF2B5EF4-FFF2-40B4-BE49-F238E27FC236}">
                  <a16:creationId xmlns:a16="http://schemas.microsoft.com/office/drawing/2014/main" id="{4FC52E83-3271-424D-8F70-3ED9AA7F367B}"/>
                </a:ext>
              </a:extLst>
            </p:cNvPr>
            <p:cNvSpPr/>
            <p:nvPr/>
          </p:nvSpPr>
          <p:spPr>
            <a:xfrm>
              <a:off x="2103477" y="1433019"/>
              <a:ext cx="340153" cy="339666"/>
            </a:xfrm>
            <a:custGeom>
              <a:avLst/>
              <a:gdLst/>
              <a:ahLst/>
              <a:cxnLst/>
              <a:rect l="0" t="0" r="0" b="0"/>
              <a:pathLst>
                <a:path w="340153" h="339666">
                  <a:moveTo>
                    <a:pt x="140494" y="0"/>
                  </a:moveTo>
                  <a:lnTo>
                    <a:pt x="199659" y="0"/>
                  </a:lnTo>
                  <a:lnTo>
                    <a:pt x="199659" y="98691"/>
                  </a:lnTo>
                  <a:lnTo>
                    <a:pt x="270621" y="29478"/>
                  </a:lnTo>
                  <a:lnTo>
                    <a:pt x="310481" y="70499"/>
                  </a:lnTo>
                  <a:lnTo>
                    <a:pt x="239698" y="139711"/>
                  </a:lnTo>
                  <a:lnTo>
                    <a:pt x="340153" y="139711"/>
                  </a:lnTo>
                  <a:lnTo>
                    <a:pt x="340153" y="198669"/>
                  </a:lnTo>
                  <a:lnTo>
                    <a:pt x="239698" y="198669"/>
                  </a:lnTo>
                  <a:lnTo>
                    <a:pt x="310481" y="267899"/>
                  </a:lnTo>
                  <a:lnTo>
                    <a:pt x="270621" y="308901"/>
                  </a:lnTo>
                  <a:lnTo>
                    <a:pt x="199659" y="239688"/>
                  </a:lnTo>
                  <a:lnTo>
                    <a:pt x="199659" y="339666"/>
                  </a:lnTo>
                  <a:lnTo>
                    <a:pt x="140494" y="339666"/>
                  </a:lnTo>
                  <a:lnTo>
                    <a:pt x="140494" y="239688"/>
                  </a:lnTo>
                  <a:lnTo>
                    <a:pt x="69532" y="308901"/>
                  </a:lnTo>
                  <a:lnTo>
                    <a:pt x="26991" y="267899"/>
                  </a:lnTo>
                  <a:lnTo>
                    <a:pt x="99204" y="198669"/>
                  </a:lnTo>
                  <a:lnTo>
                    <a:pt x="0" y="198669"/>
                  </a:lnTo>
                  <a:lnTo>
                    <a:pt x="0" y="139711"/>
                  </a:lnTo>
                  <a:lnTo>
                    <a:pt x="100455" y="139711"/>
                  </a:lnTo>
                  <a:lnTo>
                    <a:pt x="26991" y="70499"/>
                  </a:lnTo>
                  <a:lnTo>
                    <a:pt x="69532" y="29478"/>
                  </a:lnTo>
                  <a:lnTo>
                    <a:pt x="140494" y="98691"/>
                  </a:lnTo>
                  <a:lnTo>
                    <a:pt x="140494" y="0"/>
                  </a:lnTo>
                  <a:close/>
                </a:path>
              </a:pathLst>
            </a:custGeom>
            <a:ln w="0" cap="flat">
              <a:miter lim="127000"/>
            </a:ln>
          </p:spPr>
          <p:style>
            <a:lnRef idx="0">
              <a:srgbClr val="000000">
                <a:alpha val="0"/>
              </a:srgbClr>
            </a:lnRef>
            <a:fillRef idx="1">
              <a:srgbClr val="FFD193"/>
            </a:fillRef>
            <a:effectRef idx="0">
              <a:scrgbClr r="0" g="0" b="0"/>
            </a:effectRef>
            <a:fontRef idx="none"/>
          </p:style>
          <p:txBody>
            <a:bodyPr/>
            <a:lstStyle/>
            <a:p>
              <a:endParaRPr lang="en-GB"/>
            </a:p>
          </p:txBody>
        </p:sp>
        <p:sp>
          <p:nvSpPr>
            <p:cNvPr id="20" name="Shape 425">
              <a:extLst>
                <a:ext uri="{FF2B5EF4-FFF2-40B4-BE49-F238E27FC236}">
                  <a16:creationId xmlns:a16="http://schemas.microsoft.com/office/drawing/2014/main" id="{96595523-B0BD-4862-875D-1718D58946F4}"/>
                </a:ext>
              </a:extLst>
            </p:cNvPr>
            <p:cNvSpPr/>
            <p:nvPr/>
          </p:nvSpPr>
          <p:spPr>
            <a:xfrm>
              <a:off x="45024" y="619102"/>
              <a:ext cx="340262" cy="339666"/>
            </a:xfrm>
            <a:custGeom>
              <a:avLst/>
              <a:gdLst/>
              <a:ahLst/>
              <a:cxnLst/>
              <a:rect l="0" t="0" r="0" b="0"/>
              <a:pathLst>
                <a:path w="340262" h="339666">
                  <a:moveTo>
                    <a:pt x="141783" y="0"/>
                  </a:moveTo>
                  <a:lnTo>
                    <a:pt x="198499" y="0"/>
                  </a:lnTo>
                  <a:lnTo>
                    <a:pt x="198499" y="99978"/>
                  </a:lnTo>
                  <a:lnTo>
                    <a:pt x="270676" y="28192"/>
                  </a:lnTo>
                  <a:lnTo>
                    <a:pt x="311913" y="70499"/>
                  </a:lnTo>
                  <a:lnTo>
                    <a:pt x="239735" y="139711"/>
                  </a:lnTo>
                  <a:lnTo>
                    <a:pt x="340262" y="139711"/>
                  </a:lnTo>
                  <a:lnTo>
                    <a:pt x="340262" y="197383"/>
                  </a:lnTo>
                  <a:lnTo>
                    <a:pt x="239735" y="197383"/>
                  </a:lnTo>
                  <a:lnTo>
                    <a:pt x="311913" y="269168"/>
                  </a:lnTo>
                  <a:lnTo>
                    <a:pt x="270676" y="308901"/>
                  </a:lnTo>
                  <a:lnTo>
                    <a:pt x="198499" y="239689"/>
                  </a:lnTo>
                  <a:lnTo>
                    <a:pt x="198499" y="339666"/>
                  </a:lnTo>
                  <a:lnTo>
                    <a:pt x="141783" y="339666"/>
                  </a:lnTo>
                  <a:lnTo>
                    <a:pt x="141783" y="239689"/>
                  </a:lnTo>
                  <a:lnTo>
                    <a:pt x="69600" y="308901"/>
                  </a:lnTo>
                  <a:lnTo>
                    <a:pt x="28356" y="269168"/>
                  </a:lnTo>
                  <a:lnTo>
                    <a:pt x="100534" y="197383"/>
                  </a:lnTo>
                  <a:lnTo>
                    <a:pt x="0" y="197383"/>
                  </a:lnTo>
                  <a:lnTo>
                    <a:pt x="0" y="139711"/>
                  </a:lnTo>
                  <a:lnTo>
                    <a:pt x="100534" y="139711"/>
                  </a:lnTo>
                  <a:lnTo>
                    <a:pt x="28356" y="70499"/>
                  </a:lnTo>
                  <a:lnTo>
                    <a:pt x="69600" y="28192"/>
                  </a:lnTo>
                  <a:lnTo>
                    <a:pt x="141783" y="99978"/>
                  </a:lnTo>
                  <a:lnTo>
                    <a:pt x="141783" y="0"/>
                  </a:lnTo>
                  <a:close/>
                </a:path>
              </a:pathLst>
            </a:custGeom>
            <a:ln w="0" cap="flat">
              <a:miter lim="127000"/>
            </a:ln>
          </p:spPr>
          <p:style>
            <a:lnRef idx="0">
              <a:srgbClr val="000000">
                <a:alpha val="0"/>
              </a:srgbClr>
            </a:lnRef>
            <a:fillRef idx="1">
              <a:srgbClr val="FFD193"/>
            </a:fillRef>
            <a:effectRef idx="0">
              <a:scrgbClr r="0" g="0" b="0"/>
            </a:effectRef>
            <a:fontRef idx="none"/>
          </p:style>
          <p:txBody>
            <a:bodyPr/>
            <a:lstStyle/>
            <a:p>
              <a:endParaRPr lang="en-GB"/>
            </a:p>
          </p:txBody>
        </p:sp>
        <p:sp>
          <p:nvSpPr>
            <p:cNvPr id="21" name="Shape 426">
              <a:extLst>
                <a:ext uri="{FF2B5EF4-FFF2-40B4-BE49-F238E27FC236}">
                  <a16:creationId xmlns:a16="http://schemas.microsoft.com/office/drawing/2014/main" id="{AC234F41-D324-4951-A4E6-E2889ED18978}"/>
                </a:ext>
              </a:extLst>
            </p:cNvPr>
            <p:cNvSpPr/>
            <p:nvPr/>
          </p:nvSpPr>
          <p:spPr>
            <a:xfrm>
              <a:off x="206130" y="1804736"/>
              <a:ext cx="340278" cy="339666"/>
            </a:xfrm>
            <a:custGeom>
              <a:avLst/>
              <a:gdLst/>
              <a:ahLst/>
              <a:cxnLst/>
              <a:rect l="0" t="0" r="0" b="0"/>
              <a:pathLst>
                <a:path w="340278" h="339666">
                  <a:moveTo>
                    <a:pt x="141781" y="0"/>
                  </a:moveTo>
                  <a:lnTo>
                    <a:pt x="198497" y="0"/>
                  </a:lnTo>
                  <a:lnTo>
                    <a:pt x="198497" y="99978"/>
                  </a:lnTo>
                  <a:lnTo>
                    <a:pt x="270674" y="28192"/>
                  </a:lnTo>
                  <a:lnTo>
                    <a:pt x="311929" y="69212"/>
                  </a:lnTo>
                  <a:lnTo>
                    <a:pt x="239751" y="140998"/>
                  </a:lnTo>
                  <a:lnTo>
                    <a:pt x="340278" y="140998"/>
                  </a:lnTo>
                  <a:lnTo>
                    <a:pt x="340278" y="197383"/>
                  </a:lnTo>
                  <a:lnTo>
                    <a:pt x="239751" y="197382"/>
                  </a:lnTo>
                  <a:lnTo>
                    <a:pt x="311929" y="269168"/>
                  </a:lnTo>
                  <a:lnTo>
                    <a:pt x="270674" y="310188"/>
                  </a:lnTo>
                  <a:lnTo>
                    <a:pt x="198497" y="238403"/>
                  </a:lnTo>
                  <a:lnTo>
                    <a:pt x="198497" y="339666"/>
                  </a:lnTo>
                  <a:lnTo>
                    <a:pt x="141781" y="339666"/>
                  </a:lnTo>
                  <a:lnTo>
                    <a:pt x="141781" y="238403"/>
                  </a:lnTo>
                  <a:lnTo>
                    <a:pt x="69604" y="310188"/>
                  </a:lnTo>
                  <a:lnTo>
                    <a:pt x="28367" y="269168"/>
                  </a:lnTo>
                  <a:lnTo>
                    <a:pt x="100544" y="197382"/>
                  </a:lnTo>
                  <a:lnTo>
                    <a:pt x="0" y="197382"/>
                  </a:lnTo>
                  <a:lnTo>
                    <a:pt x="0" y="140998"/>
                  </a:lnTo>
                  <a:lnTo>
                    <a:pt x="100544" y="140998"/>
                  </a:lnTo>
                  <a:lnTo>
                    <a:pt x="28367" y="69212"/>
                  </a:lnTo>
                  <a:lnTo>
                    <a:pt x="69604" y="28192"/>
                  </a:lnTo>
                  <a:lnTo>
                    <a:pt x="141781" y="99978"/>
                  </a:lnTo>
                  <a:lnTo>
                    <a:pt x="141781" y="0"/>
                  </a:lnTo>
                  <a:close/>
                </a:path>
              </a:pathLst>
            </a:custGeom>
            <a:ln w="0" cap="flat">
              <a:miter lim="127000"/>
            </a:ln>
          </p:spPr>
          <p:style>
            <a:lnRef idx="0">
              <a:srgbClr val="000000">
                <a:alpha val="0"/>
              </a:srgbClr>
            </a:lnRef>
            <a:fillRef idx="1">
              <a:srgbClr val="FFD193"/>
            </a:fillRef>
            <a:effectRef idx="0">
              <a:scrgbClr r="0" g="0" b="0"/>
            </a:effectRef>
            <a:fontRef idx="none"/>
          </p:style>
          <p:txBody>
            <a:bodyPr/>
            <a:lstStyle/>
            <a:p>
              <a:endParaRPr lang="en-GB"/>
            </a:p>
          </p:txBody>
        </p:sp>
        <p:sp>
          <p:nvSpPr>
            <p:cNvPr id="22" name="Shape 427">
              <a:extLst>
                <a:ext uri="{FF2B5EF4-FFF2-40B4-BE49-F238E27FC236}">
                  <a16:creationId xmlns:a16="http://schemas.microsoft.com/office/drawing/2014/main" id="{F5BC64E5-60DC-4ACA-9868-A024E7772CE3}"/>
                </a:ext>
              </a:extLst>
            </p:cNvPr>
            <p:cNvSpPr/>
            <p:nvPr/>
          </p:nvSpPr>
          <p:spPr>
            <a:xfrm>
              <a:off x="782280" y="1042077"/>
              <a:ext cx="702452" cy="699843"/>
            </a:xfrm>
            <a:custGeom>
              <a:avLst/>
              <a:gdLst/>
              <a:ahLst/>
              <a:cxnLst/>
              <a:rect l="0" t="0" r="0" b="0"/>
              <a:pathLst>
                <a:path w="702452" h="699843">
                  <a:moveTo>
                    <a:pt x="350573" y="0"/>
                  </a:moveTo>
                  <a:lnTo>
                    <a:pt x="386662" y="1286"/>
                  </a:lnTo>
                  <a:lnTo>
                    <a:pt x="421463" y="7700"/>
                  </a:lnTo>
                  <a:lnTo>
                    <a:pt x="454978" y="15383"/>
                  </a:lnTo>
                  <a:lnTo>
                    <a:pt x="487206" y="26924"/>
                  </a:lnTo>
                  <a:lnTo>
                    <a:pt x="518130" y="42307"/>
                  </a:lnTo>
                  <a:lnTo>
                    <a:pt x="547783" y="60244"/>
                  </a:lnTo>
                  <a:lnTo>
                    <a:pt x="574846" y="79467"/>
                  </a:lnTo>
                  <a:lnTo>
                    <a:pt x="599333" y="102550"/>
                  </a:lnTo>
                  <a:lnTo>
                    <a:pt x="622534" y="126901"/>
                  </a:lnTo>
                  <a:lnTo>
                    <a:pt x="641875" y="153807"/>
                  </a:lnTo>
                  <a:lnTo>
                    <a:pt x="659910" y="182018"/>
                  </a:lnTo>
                  <a:lnTo>
                    <a:pt x="675372" y="212783"/>
                  </a:lnTo>
                  <a:lnTo>
                    <a:pt x="686972" y="244816"/>
                  </a:lnTo>
                  <a:lnTo>
                    <a:pt x="694712" y="278154"/>
                  </a:lnTo>
                  <a:lnTo>
                    <a:pt x="701165" y="312761"/>
                  </a:lnTo>
                  <a:lnTo>
                    <a:pt x="702452" y="348635"/>
                  </a:lnTo>
                  <a:lnTo>
                    <a:pt x="701165" y="384528"/>
                  </a:lnTo>
                  <a:lnTo>
                    <a:pt x="694712" y="419134"/>
                  </a:lnTo>
                  <a:lnTo>
                    <a:pt x="686972" y="452472"/>
                  </a:lnTo>
                  <a:lnTo>
                    <a:pt x="675372" y="485791"/>
                  </a:lnTo>
                  <a:lnTo>
                    <a:pt x="659910" y="515270"/>
                  </a:lnTo>
                  <a:lnTo>
                    <a:pt x="641875" y="544749"/>
                  </a:lnTo>
                  <a:lnTo>
                    <a:pt x="622535" y="571673"/>
                  </a:lnTo>
                  <a:lnTo>
                    <a:pt x="599333" y="597311"/>
                  </a:lnTo>
                  <a:lnTo>
                    <a:pt x="574846" y="619089"/>
                  </a:lnTo>
                  <a:lnTo>
                    <a:pt x="547784" y="639599"/>
                  </a:lnTo>
                  <a:lnTo>
                    <a:pt x="518130" y="657554"/>
                  </a:lnTo>
                  <a:lnTo>
                    <a:pt x="487207" y="671651"/>
                  </a:lnTo>
                  <a:lnTo>
                    <a:pt x="454978" y="684460"/>
                  </a:lnTo>
                  <a:lnTo>
                    <a:pt x="421464" y="692161"/>
                  </a:lnTo>
                  <a:lnTo>
                    <a:pt x="386662" y="698574"/>
                  </a:lnTo>
                  <a:lnTo>
                    <a:pt x="350573" y="699843"/>
                  </a:lnTo>
                  <a:lnTo>
                    <a:pt x="314485" y="698574"/>
                  </a:lnTo>
                  <a:lnTo>
                    <a:pt x="279683" y="692161"/>
                  </a:lnTo>
                  <a:lnTo>
                    <a:pt x="246168" y="684460"/>
                  </a:lnTo>
                  <a:lnTo>
                    <a:pt x="213958" y="671650"/>
                  </a:lnTo>
                  <a:lnTo>
                    <a:pt x="183018" y="657554"/>
                  </a:lnTo>
                  <a:lnTo>
                    <a:pt x="154668" y="639599"/>
                  </a:lnTo>
                  <a:lnTo>
                    <a:pt x="127588" y="619089"/>
                  </a:lnTo>
                  <a:lnTo>
                    <a:pt x="103101" y="597311"/>
                  </a:lnTo>
                  <a:lnTo>
                    <a:pt x="79899" y="571673"/>
                  </a:lnTo>
                  <a:lnTo>
                    <a:pt x="60577" y="544749"/>
                  </a:lnTo>
                  <a:lnTo>
                    <a:pt x="42524" y="515270"/>
                  </a:lnTo>
                  <a:lnTo>
                    <a:pt x="27062" y="485791"/>
                  </a:lnTo>
                  <a:lnTo>
                    <a:pt x="15461" y="452472"/>
                  </a:lnTo>
                  <a:lnTo>
                    <a:pt x="7722" y="419134"/>
                  </a:lnTo>
                  <a:lnTo>
                    <a:pt x="1287" y="384528"/>
                  </a:lnTo>
                  <a:lnTo>
                    <a:pt x="0" y="348635"/>
                  </a:lnTo>
                  <a:lnTo>
                    <a:pt x="1287" y="312761"/>
                  </a:lnTo>
                  <a:lnTo>
                    <a:pt x="7722" y="278154"/>
                  </a:lnTo>
                  <a:lnTo>
                    <a:pt x="15461" y="244816"/>
                  </a:lnTo>
                  <a:lnTo>
                    <a:pt x="27062" y="212783"/>
                  </a:lnTo>
                  <a:lnTo>
                    <a:pt x="42523" y="182018"/>
                  </a:lnTo>
                  <a:lnTo>
                    <a:pt x="60577" y="153807"/>
                  </a:lnTo>
                  <a:lnTo>
                    <a:pt x="79899" y="126901"/>
                  </a:lnTo>
                  <a:lnTo>
                    <a:pt x="103100" y="102550"/>
                  </a:lnTo>
                  <a:lnTo>
                    <a:pt x="127588" y="79467"/>
                  </a:lnTo>
                  <a:lnTo>
                    <a:pt x="154668" y="60244"/>
                  </a:lnTo>
                  <a:lnTo>
                    <a:pt x="183018" y="42307"/>
                  </a:lnTo>
                  <a:lnTo>
                    <a:pt x="213958" y="26924"/>
                  </a:lnTo>
                  <a:lnTo>
                    <a:pt x="246168" y="15383"/>
                  </a:lnTo>
                  <a:lnTo>
                    <a:pt x="279683" y="7700"/>
                  </a:lnTo>
                  <a:lnTo>
                    <a:pt x="314485" y="1286"/>
                  </a:lnTo>
                  <a:lnTo>
                    <a:pt x="350573" y="0"/>
                  </a:lnTo>
                  <a:close/>
                </a:path>
              </a:pathLst>
            </a:custGeom>
            <a:ln w="0" cap="flat">
              <a:miter lim="127000"/>
            </a:ln>
          </p:spPr>
          <p:style>
            <a:lnRef idx="0">
              <a:srgbClr val="000000">
                <a:alpha val="0"/>
              </a:srgbClr>
            </a:lnRef>
            <a:fillRef idx="1">
              <a:srgbClr val="112849"/>
            </a:fillRef>
            <a:effectRef idx="0">
              <a:scrgbClr r="0" g="0" b="0"/>
            </a:effectRef>
            <a:fontRef idx="none"/>
          </p:style>
          <p:txBody>
            <a:bodyPr/>
            <a:lstStyle/>
            <a:p>
              <a:endParaRPr lang="en-GB"/>
            </a:p>
          </p:txBody>
        </p:sp>
        <p:sp>
          <p:nvSpPr>
            <p:cNvPr id="23" name="Shape 428">
              <a:extLst>
                <a:ext uri="{FF2B5EF4-FFF2-40B4-BE49-F238E27FC236}">
                  <a16:creationId xmlns:a16="http://schemas.microsoft.com/office/drawing/2014/main" id="{F0F5AFF9-92B4-4539-81F2-46E61D5CAD19}"/>
                </a:ext>
              </a:extLst>
            </p:cNvPr>
            <p:cNvSpPr/>
            <p:nvPr/>
          </p:nvSpPr>
          <p:spPr>
            <a:xfrm>
              <a:off x="778401" y="1043363"/>
              <a:ext cx="396994" cy="471695"/>
            </a:xfrm>
            <a:custGeom>
              <a:avLst/>
              <a:gdLst/>
              <a:ahLst/>
              <a:cxnLst/>
              <a:rect l="0" t="0" r="0" b="0"/>
              <a:pathLst>
                <a:path w="396994" h="471695">
                  <a:moveTo>
                    <a:pt x="297736" y="0"/>
                  </a:moveTo>
                  <a:lnTo>
                    <a:pt x="305476" y="8969"/>
                  </a:lnTo>
                  <a:lnTo>
                    <a:pt x="311928" y="19224"/>
                  </a:lnTo>
                  <a:lnTo>
                    <a:pt x="318364" y="28192"/>
                  </a:lnTo>
                  <a:lnTo>
                    <a:pt x="324816" y="38447"/>
                  </a:lnTo>
                  <a:lnTo>
                    <a:pt x="363479" y="23065"/>
                  </a:lnTo>
                  <a:lnTo>
                    <a:pt x="385393" y="74340"/>
                  </a:lnTo>
                  <a:lnTo>
                    <a:pt x="346730" y="91009"/>
                  </a:lnTo>
                  <a:lnTo>
                    <a:pt x="349304" y="102532"/>
                  </a:lnTo>
                  <a:lnTo>
                    <a:pt x="351878" y="114074"/>
                  </a:lnTo>
                  <a:lnTo>
                    <a:pt x="353165" y="126901"/>
                  </a:lnTo>
                  <a:lnTo>
                    <a:pt x="354452" y="138425"/>
                  </a:lnTo>
                  <a:lnTo>
                    <a:pt x="396994" y="138425"/>
                  </a:lnTo>
                  <a:lnTo>
                    <a:pt x="396994" y="194827"/>
                  </a:lnTo>
                  <a:lnTo>
                    <a:pt x="354452" y="194827"/>
                  </a:lnTo>
                  <a:lnTo>
                    <a:pt x="353165" y="207638"/>
                  </a:lnTo>
                  <a:lnTo>
                    <a:pt x="351879" y="219179"/>
                  </a:lnTo>
                  <a:lnTo>
                    <a:pt x="349304" y="230720"/>
                  </a:lnTo>
                  <a:lnTo>
                    <a:pt x="346731" y="240975"/>
                  </a:lnTo>
                  <a:lnTo>
                    <a:pt x="385393" y="257626"/>
                  </a:lnTo>
                  <a:lnTo>
                    <a:pt x="363479" y="310187"/>
                  </a:lnTo>
                  <a:lnTo>
                    <a:pt x="324816" y="293519"/>
                  </a:lnTo>
                  <a:lnTo>
                    <a:pt x="318364" y="303774"/>
                  </a:lnTo>
                  <a:lnTo>
                    <a:pt x="311928" y="314029"/>
                  </a:lnTo>
                  <a:lnTo>
                    <a:pt x="305476" y="324284"/>
                  </a:lnTo>
                  <a:lnTo>
                    <a:pt x="297736" y="333253"/>
                  </a:lnTo>
                  <a:lnTo>
                    <a:pt x="326103" y="364018"/>
                  </a:lnTo>
                  <a:lnTo>
                    <a:pt x="286136" y="403752"/>
                  </a:lnTo>
                  <a:lnTo>
                    <a:pt x="257787" y="374273"/>
                  </a:lnTo>
                  <a:lnTo>
                    <a:pt x="253926" y="378114"/>
                  </a:lnTo>
                  <a:lnTo>
                    <a:pt x="248760" y="381973"/>
                  </a:lnTo>
                  <a:lnTo>
                    <a:pt x="243612" y="384528"/>
                  </a:lnTo>
                  <a:lnTo>
                    <a:pt x="238447" y="388369"/>
                  </a:lnTo>
                  <a:lnTo>
                    <a:pt x="233298" y="390941"/>
                  </a:lnTo>
                  <a:lnTo>
                    <a:pt x="228150" y="393496"/>
                  </a:lnTo>
                  <a:lnTo>
                    <a:pt x="222985" y="397355"/>
                  </a:lnTo>
                  <a:lnTo>
                    <a:pt x="217837" y="399910"/>
                  </a:lnTo>
                  <a:lnTo>
                    <a:pt x="233298" y="438358"/>
                  </a:lnTo>
                  <a:lnTo>
                    <a:pt x="181749" y="460154"/>
                  </a:lnTo>
                  <a:lnTo>
                    <a:pt x="164982" y="421707"/>
                  </a:lnTo>
                  <a:lnTo>
                    <a:pt x="158547" y="422975"/>
                  </a:lnTo>
                  <a:lnTo>
                    <a:pt x="153381" y="424262"/>
                  </a:lnTo>
                  <a:lnTo>
                    <a:pt x="146947" y="426834"/>
                  </a:lnTo>
                  <a:lnTo>
                    <a:pt x="141781" y="428103"/>
                  </a:lnTo>
                  <a:lnTo>
                    <a:pt x="135346" y="429389"/>
                  </a:lnTo>
                  <a:lnTo>
                    <a:pt x="128893" y="430675"/>
                  </a:lnTo>
                  <a:lnTo>
                    <a:pt x="123745" y="430675"/>
                  </a:lnTo>
                  <a:lnTo>
                    <a:pt x="117293" y="431962"/>
                  </a:lnTo>
                  <a:lnTo>
                    <a:pt x="117293" y="471695"/>
                  </a:lnTo>
                  <a:lnTo>
                    <a:pt x="60595" y="471695"/>
                  </a:lnTo>
                  <a:lnTo>
                    <a:pt x="60595" y="431962"/>
                  </a:lnTo>
                  <a:lnTo>
                    <a:pt x="54142" y="430675"/>
                  </a:lnTo>
                  <a:lnTo>
                    <a:pt x="47689" y="430675"/>
                  </a:lnTo>
                  <a:lnTo>
                    <a:pt x="42542" y="429389"/>
                  </a:lnTo>
                  <a:lnTo>
                    <a:pt x="36088" y="428103"/>
                  </a:lnTo>
                  <a:lnTo>
                    <a:pt x="30941" y="426834"/>
                  </a:lnTo>
                  <a:lnTo>
                    <a:pt x="24488" y="424262"/>
                  </a:lnTo>
                  <a:lnTo>
                    <a:pt x="19340" y="422975"/>
                  </a:lnTo>
                  <a:lnTo>
                    <a:pt x="14192" y="421707"/>
                  </a:lnTo>
                  <a:lnTo>
                    <a:pt x="11601" y="424262"/>
                  </a:lnTo>
                  <a:lnTo>
                    <a:pt x="6452" y="406324"/>
                  </a:lnTo>
                  <a:lnTo>
                    <a:pt x="3879" y="387101"/>
                  </a:lnTo>
                  <a:lnTo>
                    <a:pt x="1305" y="366590"/>
                  </a:lnTo>
                  <a:lnTo>
                    <a:pt x="0" y="346080"/>
                  </a:lnTo>
                  <a:lnTo>
                    <a:pt x="1305" y="314029"/>
                  </a:lnTo>
                  <a:lnTo>
                    <a:pt x="6452" y="283264"/>
                  </a:lnTo>
                  <a:lnTo>
                    <a:pt x="12905" y="252499"/>
                  </a:lnTo>
                  <a:lnTo>
                    <a:pt x="23201" y="223020"/>
                  </a:lnTo>
                  <a:lnTo>
                    <a:pt x="34802" y="194827"/>
                  </a:lnTo>
                  <a:lnTo>
                    <a:pt x="50281" y="167904"/>
                  </a:lnTo>
                  <a:lnTo>
                    <a:pt x="67029" y="142266"/>
                  </a:lnTo>
                  <a:lnTo>
                    <a:pt x="86370" y="119201"/>
                  </a:lnTo>
                  <a:lnTo>
                    <a:pt x="106979" y="96136"/>
                  </a:lnTo>
                  <a:lnTo>
                    <a:pt x="130180" y="76913"/>
                  </a:lnTo>
                  <a:lnTo>
                    <a:pt x="154668" y="57671"/>
                  </a:lnTo>
                  <a:lnTo>
                    <a:pt x="180461" y="41020"/>
                  </a:lnTo>
                  <a:lnTo>
                    <a:pt x="207523" y="28192"/>
                  </a:lnTo>
                  <a:lnTo>
                    <a:pt x="237159" y="15383"/>
                  </a:lnTo>
                  <a:lnTo>
                    <a:pt x="266813" y="6414"/>
                  </a:lnTo>
                  <a:lnTo>
                    <a:pt x="297736" y="0"/>
                  </a:lnTo>
                  <a:close/>
                </a:path>
              </a:pathLst>
            </a:custGeom>
            <a:ln w="0" cap="flat">
              <a:miter lim="127000"/>
            </a:ln>
          </p:spPr>
          <p:style>
            <a:lnRef idx="0">
              <a:srgbClr val="000000">
                <a:alpha val="0"/>
              </a:srgbClr>
            </a:lnRef>
            <a:fillRef idx="1">
              <a:srgbClr val="CC6868"/>
            </a:fillRef>
            <a:effectRef idx="0">
              <a:scrgbClr r="0" g="0" b="0"/>
            </a:effectRef>
            <a:fontRef idx="none"/>
          </p:style>
          <p:txBody>
            <a:bodyPr/>
            <a:lstStyle/>
            <a:p>
              <a:endParaRPr lang="en-GB"/>
            </a:p>
          </p:txBody>
        </p:sp>
        <p:sp>
          <p:nvSpPr>
            <p:cNvPr id="24" name="Shape 429">
              <a:extLst>
                <a:ext uri="{FF2B5EF4-FFF2-40B4-BE49-F238E27FC236}">
                  <a16:creationId xmlns:a16="http://schemas.microsoft.com/office/drawing/2014/main" id="{11CBF1DF-CA00-4E2C-B623-396570E40E9A}"/>
                </a:ext>
              </a:extLst>
            </p:cNvPr>
            <p:cNvSpPr/>
            <p:nvPr/>
          </p:nvSpPr>
          <p:spPr>
            <a:xfrm>
              <a:off x="815794" y="1154882"/>
              <a:ext cx="109554" cy="111501"/>
            </a:xfrm>
            <a:custGeom>
              <a:avLst/>
              <a:gdLst/>
              <a:ahLst/>
              <a:cxnLst/>
              <a:rect l="0" t="0" r="0" b="0"/>
              <a:pathLst>
                <a:path w="109554" h="111501">
                  <a:moveTo>
                    <a:pt x="59290" y="0"/>
                  </a:moveTo>
                  <a:lnTo>
                    <a:pt x="69586" y="1269"/>
                  </a:lnTo>
                  <a:lnTo>
                    <a:pt x="78612" y="5128"/>
                  </a:lnTo>
                  <a:lnTo>
                    <a:pt x="87640" y="10255"/>
                  </a:lnTo>
                  <a:lnTo>
                    <a:pt x="95379" y="16651"/>
                  </a:lnTo>
                  <a:lnTo>
                    <a:pt x="100527" y="25620"/>
                  </a:lnTo>
                  <a:lnTo>
                    <a:pt x="105675" y="34606"/>
                  </a:lnTo>
                  <a:lnTo>
                    <a:pt x="108266" y="44861"/>
                  </a:lnTo>
                  <a:lnTo>
                    <a:pt x="109554" y="55116"/>
                  </a:lnTo>
                  <a:lnTo>
                    <a:pt x="108266" y="66640"/>
                  </a:lnTo>
                  <a:lnTo>
                    <a:pt x="104387" y="76895"/>
                  </a:lnTo>
                  <a:lnTo>
                    <a:pt x="99240" y="85863"/>
                  </a:lnTo>
                  <a:lnTo>
                    <a:pt x="92787" y="94850"/>
                  </a:lnTo>
                  <a:lnTo>
                    <a:pt x="83779" y="101246"/>
                  </a:lnTo>
                  <a:lnTo>
                    <a:pt x="74752" y="106373"/>
                  </a:lnTo>
                  <a:lnTo>
                    <a:pt x="63151" y="110232"/>
                  </a:lnTo>
                  <a:lnTo>
                    <a:pt x="51550" y="111501"/>
                  </a:lnTo>
                  <a:lnTo>
                    <a:pt x="43811" y="111501"/>
                  </a:lnTo>
                  <a:lnTo>
                    <a:pt x="36089" y="108946"/>
                  </a:lnTo>
                  <a:lnTo>
                    <a:pt x="28349" y="106373"/>
                  </a:lnTo>
                  <a:lnTo>
                    <a:pt x="21896" y="103819"/>
                  </a:lnTo>
                  <a:lnTo>
                    <a:pt x="15462" y="98691"/>
                  </a:lnTo>
                  <a:lnTo>
                    <a:pt x="9009" y="93564"/>
                  </a:lnTo>
                  <a:lnTo>
                    <a:pt x="3861" y="88436"/>
                  </a:lnTo>
                  <a:lnTo>
                    <a:pt x="0" y="82022"/>
                  </a:lnTo>
                  <a:lnTo>
                    <a:pt x="6435" y="70499"/>
                  </a:lnTo>
                  <a:lnTo>
                    <a:pt x="12888" y="58957"/>
                  </a:lnTo>
                  <a:lnTo>
                    <a:pt x="19323" y="48702"/>
                  </a:lnTo>
                  <a:lnTo>
                    <a:pt x="27063" y="38447"/>
                  </a:lnTo>
                  <a:lnTo>
                    <a:pt x="34784" y="28192"/>
                  </a:lnTo>
                  <a:lnTo>
                    <a:pt x="42524" y="17937"/>
                  </a:lnTo>
                  <a:lnTo>
                    <a:pt x="50264" y="8969"/>
                  </a:lnTo>
                  <a:lnTo>
                    <a:pt x="59290" y="0"/>
                  </a:lnTo>
                  <a:close/>
                </a:path>
              </a:pathLst>
            </a:custGeom>
            <a:ln w="0" cap="flat">
              <a:miter lim="127000"/>
            </a:ln>
          </p:spPr>
          <p:style>
            <a:lnRef idx="0">
              <a:srgbClr val="000000">
                <a:alpha val="0"/>
              </a:srgbClr>
            </a:lnRef>
            <a:fillRef idx="1">
              <a:srgbClr val="112849"/>
            </a:fillRef>
            <a:effectRef idx="0">
              <a:scrgbClr r="0" g="0" b="0"/>
            </a:effectRef>
            <a:fontRef idx="none"/>
          </p:style>
          <p:txBody>
            <a:bodyPr/>
            <a:lstStyle/>
            <a:p>
              <a:endParaRPr lang="en-GB"/>
            </a:p>
          </p:txBody>
        </p:sp>
        <p:sp>
          <p:nvSpPr>
            <p:cNvPr id="25" name="Shape 430">
              <a:extLst>
                <a:ext uri="{FF2B5EF4-FFF2-40B4-BE49-F238E27FC236}">
                  <a16:creationId xmlns:a16="http://schemas.microsoft.com/office/drawing/2014/main" id="{EF889BD3-EF6C-4C99-9C80-8878C90B9084}"/>
                </a:ext>
              </a:extLst>
            </p:cNvPr>
            <p:cNvSpPr/>
            <p:nvPr/>
          </p:nvSpPr>
          <p:spPr>
            <a:xfrm>
              <a:off x="1018153" y="1230490"/>
              <a:ext cx="467866" cy="511429"/>
            </a:xfrm>
            <a:custGeom>
              <a:avLst/>
              <a:gdLst/>
              <a:ahLst/>
              <a:cxnLst/>
              <a:rect l="0" t="0" r="0" b="0"/>
              <a:pathLst>
                <a:path w="467866" h="511429">
                  <a:moveTo>
                    <a:pt x="306745" y="0"/>
                  </a:moveTo>
                  <a:lnTo>
                    <a:pt x="313198" y="42307"/>
                  </a:lnTo>
                  <a:lnTo>
                    <a:pt x="332520" y="42307"/>
                  </a:lnTo>
                  <a:lnTo>
                    <a:pt x="338973" y="43593"/>
                  </a:lnTo>
                  <a:lnTo>
                    <a:pt x="345425" y="43593"/>
                  </a:lnTo>
                  <a:lnTo>
                    <a:pt x="351861" y="44879"/>
                  </a:lnTo>
                  <a:lnTo>
                    <a:pt x="358313" y="44879"/>
                  </a:lnTo>
                  <a:lnTo>
                    <a:pt x="364748" y="46148"/>
                  </a:lnTo>
                  <a:lnTo>
                    <a:pt x="375062" y="3859"/>
                  </a:lnTo>
                  <a:lnTo>
                    <a:pt x="434352" y="17955"/>
                  </a:lnTo>
                  <a:lnTo>
                    <a:pt x="421464" y="60244"/>
                  </a:lnTo>
                  <a:lnTo>
                    <a:pt x="430491" y="64103"/>
                  </a:lnTo>
                  <a:lnTo>
                    <a:pt x="439500" y="67944"/>
                  </a:lnTo>
                  <a:lnTo>
                    <a:pt x="448526" y="73072"/>
                  </a:lnTo>
                  <a:lnTo>
                    <a:pt x="456265" y="76913"/>
                  </a:lnTo>
                  <a:lnTo>
                    <a:pt x="461414" y="97423"/>
                  </a:lnTo>
                  <a:lnTo>
                    <a:pt x="463987" y="117933"/>
                  </a:lnTo>
                  <a:lnTo>
                    <a:pt x="466579" y="138443"/>
                  </a:lnTo>
                  <a:lnTo>
                    <a:pt x="467866" y="158953"/>
                  </a:lnTo>
                  <a:lnTo>
                    <a:pt x="466579" y="194846"/>
                  </a:lnTo>
                  <a:lnTo>
                    <a:pt x="461414" y="230720"/>
                  </a:lnTo>
                  <a:lnTo>
                    <a:pt x="452405" y="264058"/>
                  </a:lnTo>
                  <a:lnTo>
                    <a:pt x="440804" y="297378"/>
                  </a:lnTo>
                  <a:lnTo>
                    <a:pt x="426612" y="328143"/>
                  </a:lnTo>
                  <a:lnTo>
                    <a:pt x="408577" y="356335"/>
                  </a:lnTo>
                  <a:lnTo>
                    <a:pt x="389236" y="383259"/>
                  </a:lnTo>
                  <a:lnTo>
                    <a:pt x="366035" y="408897"/>
                  </a:lnTo>
                  <a:lnTo>
                    <a:pt x="341547" y="431962"/>
                  </a:lnTo>
                  <a:lnTo>
                    <a:pt x="314485" y="451185"/>
                  </a:lnTo>
                  <a:lnTo>
                    <a:pt x="286136" y="469141"/>
                  </a:lnTo>
                  <a:lnTo>
                    <a:pt x="255195" y="484523"/>
                  </a:lnTo>
                  <a:lnTo>
                    <a:pt x="222967" y="496047"/>
                  </a:lnTo>
                  <a:lnTo>
                    <a:pt x="188165" y="503747"/>
                  </a:lnTo>
                  <a:lnTo>
                    <a:pt x="153364" y="510161"/>
                  </a:lnTo>
                  <a:lnTo>
                    <a:pt x="117275" y="511429"/>
                  </a:lnTo>
                  <a:lnTo>
                    <a:pt x="114701" y="511429"/>
                  </a:lnTo>
                  <a:lnTo>
                    <a:pt x="110840" y="506302"/>
                  </a:lnTo>
                  <a:lnTo>
                    <a:pt x="106980" y="501174"/>
                  </a:lnTo>
                  <a:lnTo>
                    <a:pt x="103101" y="494778"/>
                  </a:lnTo>
                  <a:lnTo>
                    <a:pt x="99240" y="489651"/>
                  </a:lnTo>
                  <a:lnTo>
                    <a:pt x="70872" y="506302"/>
                  </a:lnTo>
                  <a:lnTo>
                    <a:pt x="67011" y="506302"/>
                  </a:lnTo>
                  <a:lnTo>
                    <a:pt x="63151" y="505033"/>
                  </a:lnTo>
                  <a:lnTo>
                    <a:pt x="57985" y="503747"/>
                  </a:lnTo>
                  <a:lnTo>
                    <a:pt x="54124" y="503747"/>
                  </a:lnTo>
                  <a:lnTo>
                    <a:pt x="30923" y="461440"/>
                  </a:lnTo>
                  <a:lnTo>
                    <a:pt x="67011" y="439662"/>
                  </a:lnTo>
                  <a:lnTo>
                    <a:pt x="61864" y="426834"/>
                  </a:lnTo>
                  <a:lnTo>
                    <a:pt x="57985" y="415311"/>
                  </a:lnTo>
                  <a:lnTo>
                    <a:pt x="54124" y="403769"/>
                  </a:lnTo>
                  <a:lnTo>
                    <a:pt x="50264" y="390941"/>
                  </a:lnTo>
                  <a:lnTo>
                    <a:pt x="7722" y="397355"/>
                  </a:lnTo>
                  <a:lnTo>
                    <a:pt x="0" y="339684"/>
                  </a:lnTo>
                  <a:lnTo>
                    <a:pt x="42524" y="333271"/>
                  </a:lnTo>
                  <a:lnTo>
                    <a:pt x="42524" y="294823"/>
                  </a:lnTo>
                  <a:lnTo>
                    <a:pt x="43811" y="283282"/>
                  </a:lnTo>
                  <a:lnTo>
                    <a:pt x="2573" y="270454"/>
                  </a:lnTo>
                  <a:lnTo>
                    <a:pt x="18035" y="215338"/>
                  </a:lnTo>
                  <a:lnTo>
                    <a:pt x="60577" y="224324"/>
                  </a:lnTo>
                  <a:lnTo>
                    <a:pt x="65725" y="212783"/>
                  </a:lnTo>
                  <a:lnTo>
                    <a:pt x="69586" y="201241"/>
                  </a:lnTo>
                  <a:lnTo>
                    <a:pt x="76038" y="189718"/>
                  </a:lnTo>
                  <a:lnTo>
                    <a:pt x="82473" y="178177"/>
                  </a:lnTo>
                  <a:lnTo>
                    <a:pt x="46385" y="152539"/>
                  </a:lnTo>
                  <a:lnTo>
                    <a:pt x="82473" y="106391"/>
                  </a:lnTo>
                  <a:lnTo>
                    <a:pt x="117275" y="132029"/>
                  </a:lnTo>
                  <a:lnTo>
                    <a:pt x="121154" y="128188"/>
                  </a:lnTo>
                  <a:lnTo>
                    <a:pt x="126302" y="123060"/>
                  </a:lnTo>
                  <a:lnTo>
                    <a:pt x="131467" y="119219"/>
                  </a:lnTo>
                  <a:lnTo>
                    <a:pt x="135328" y="115360"/>
                  </a:lnTo>
                  <a:lnTo>
                    <a:pt x="140476" y="110233"/>
                  </a:lnTo>
                  <a:lnTo>
                    <a:pt x="145642" y="106391"/>
                  </a:lnTo>
                  <a:lnTo>
                    <a:pt x="150789" y="102551"/>
                  </a:lnTo>
                  <a:lnTo>
                    <a:pt x="155956" y="98709"/>
                  </a:lnTo>
                  <a:lnTo>
                    <a:pt x="132754" y="60244"/>
                  </a:lnTo>
                  <a:lnTo>
                    <a:pt x="184304" y="30765"/>
                  </a:lnTo>
                  <a:lnTo>
                    <a:pt x="206218" y="67944"/>
                  </a:lnTo>
                  <a:lnTo>
                    <a:pt x="212654" y="65371"/>
                  </a:lnTo>
                  <a:lnTo>
                    <a:pt x="217819" y="62817"/>
                  </a:lnTo>
                  <a:lnTo>
                    <a:pt x="224254" y="60244"/>
                  </a:lnTo>
                  <a:lnTo>
                    <a:pt x="230707" y="58975"/>
                  </a:lnTo>
                  <a:lnTo>
                    <a:pt x="235855" y="57689"/>
                  </a:lnTo>
                  <a:lnTo>
                    <a:pt x="242308" y="55116"/>
                  </a:lnTo>
                  <a:lnTo>
                    <a:pt x="247455" y="53848"/>
                  </a:lnTo>
                  <a:lnTo>
                    <a:pt x="253908" y="52562"/>
                  </a:lnTo>
                  <a:lnTo>
                    <a:pt x="248742" y="7700"/>
                  </a:lnTo>
                  <a:lnTo>
                    <a:pt x="306745" y="0"/>
                  </a:lnTo>
                  <a:close/>
                </a:path>
              </a:pathLst>
            </a:custGeom>
            <a:ln w="0" cap="flat">
              <a:miter lim="127000"/>
            </a:ln>
          </p:spPr>
          <p:style>
            <a:lnRef idx="0">
              <a:srgbClr val="000000">
                <a:alpha val="0"/>
              </a:srgbClr>
            </a:lnRef>
            <a:fillRef idx="1">
              <a:srgbClr val="D6A35B"/>
            </a:fillRef>
            <a:effectRef idx="0">
              <a:scrgbClr r="0" g="0" b="0"/>
            </a:effectRef>
            <a:fontRef idx="none"/>
          </p:style>
          <p:txBody>
            <a:bodyPr/>
            <a:lstStyle/>
            <a:p>
              <a:endParaRPr lang="en-GB"/>
            </a:p>
          </p:txBody>
        </p:sp>
        <p:sp>
          <p:nvSpPr>
            <p:cNvPr id="26" name="Shape 431">
              <a:extLst>
                <a:ext uri="{FF2B5EF4-FFF2-40B4-BE49-F238E27FC236}">
                  <a16:creationId xmlns:a16="http://schemas.microsoft.com/office/drawing/2014/main" id="{7723BDAD-FF2D-4755-9016-A70EF1A5F967}"/>
                </a:ext>
              </a:extLst>
            </p:cNvPr>
            <p:cNvSpPr/>
            <p:nvPr/>
          </p:nvSpPr>
          <p:spPr>
            <a:xfrm>
              <a:off x="1281087" y="1493262"/>
              <a:ext cx="121154" cy="119201"/>
            </a:xfrm>
            <a:custGeom>
              <a:avLst/>
              <a:gdLst/>
              <a:ahLst/>
              <a:cxnLst/>
              <a:rect l="0" t="0" r="0" b="0"/>
              <a:pathLst>
                <a:path w="121154" h="119201">
                  <a:moveTo>
                    <a:pt x="51550" y="0"/>
                  </a:moveTo>
                  <a:lnTo>
                    <a:pt x="63151" y="0"/>
                  </a:lnTo>
                  <a:lnTo>
                    <a:pt x="74751" y="1286"/>
                  </a:lnTo>
                  <a:lnTo>
                    <a:pt x="86352" y="6414"/>
                  </a:lnTo>
                  <a:lnTo>
                    <a:pt x="96665" y="11541"/>
                  </a:lnTo>
                  <a:lnTo>
                    <a:pt x="105674" y="19224"/>
                  </a:lnTo>
                  <a:lnTo>
                    <a:pt x="112127" y="29479"/>
                  </a:lnTo>
                  <a:lnTo>
                    <a:pt x="118580" y="39734"/>
                  </a:lnTo>
                  <a:lnTo>
                    <a:pt x="121154" y="52544"/>
                  </a:lnTo>
                  <a:lnTo>
                    <a:pt x="121154" y="64085"/>
                  </a:lnTo>
                  <a:lnTo>
                    <a:pt x="119867" y="75626"/>
                  </a:lnTo>
                  <a:lnTo>
                    <a:pt x="114702" y="85881"/>
                  </a:lnTo>
                  <a:lnTo>
                    <a:pt x="109553" y="96136"/>
                  </a:lnTo>
                  <a:lnTo>
                    <a:pt x="100526" y="103818"/>
                  </a:lnTo>
                  <a:lnTo>
                    <a:pt x="91500" y="111519"/>
                  </a:lnTo>
                  <a:lnTo>
                    <a:pt x="81187" y="116646"/>
                  </a:lnTo>
                  <a:lnTo>
                    <a:pt x="69586" y="119201"/>
                  </a:lnTo>
                  <a:lnTo>
                    <a:pt x="56698" y="119201"/>
                  </a:lnTo>
                  <a:lnTo>
                    <a:pt x="45098" y="117915"/>
                  </a:lnTo>
                  <a:lnTo>
                    <a:pt x="34802" y="114074"/>
                  </a:lnTo>
                  <a:lnTo>
                    <a:pt x="24488" y="107660"/>
                  </a:lnTo>
                  <a:lnTo>
                    <a:pt x="15462" y="99978"/>
                  </a:lnTo>
                  <a:lnTo>
                    <a:pt x="9009" y="89722"/>
                  </a:lnTo>
                  <a:lnTo>
                    <a:pt x="3861" y="79467"/>
                  </a:lnTo>
                  <a:lnTo>
                    <a:pt x="1287" y="67926"/>
                  </a:lnTo>
                  <a:lnTo>
                    <a:pt x="0" y="56403"/>
                  </a:lnTo>
                  <a:lnTo>
                    <a:pt x="1287" y="44861"/>
                  </a:lnTo>
                  <a:lnTo>
                    <a:pt x="6435" y="34606"/>
                  </a:lnTo>
                  <a:lnTo>
                    <a:pt x="11601" y="24351"/>
                  </a:lnTo>
                  <a:lnTo>
                    <a:pt x="19323" y="15382"/>
                  </a:lnTo>
                  <a:lnTo>
                    <a:pt x="29636" y="8968"/>
                  </a:lnTo>
                  <a:lnTo>
                    <a:pt x="39950" y="3841"/>
                  </a:lnTo>
                  <a:lnTo>
                    <a:pt x="51550" y="0"/>
                  </a:lnTo>
                  <a:close/>
                </a:path>
              </a:pathLst>
            </a:custGeom>
            <a:ln w="0" cap="flat">
              <a:miter lim="127000"/>
            </a:ln>
          </p:spPr>
          <p:style>
            <a:lnRef idx="0">
              <a:srgbClr val="000000">
                <a:alpha val="0"/>
              </a:srgbClr>
            </a:lnRef>
            <a:fillRef idx="1">
              <a:srgbClr val="112849"/>
            </a:fillRef>
            <a:effectRef idx="0">
              <a:scrgbClr r="0" g="0" b="0"/>
            </a:effectRef>
            <a:fontRef idx="none"/>
          </p:style>
          <p:txBody>
            <a:bodyPr/>
            <a:lstStyle/>
            <a:p>
              <a:endParaRPr lang="en-GB"/>
            </a:p>
          </p:txBody>
        </p:sp>
      </p:grpSp>
    </p:spTree>
    <p:extLst>
      <p:ext uri="{BB962C8B-B14F-4D97-AF65-F5344CB8AC3E}">
        <p14:creationId xmlns:p14="http://schemas.microsoft.com/office/powerpoint/2010/main" val="344057812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1EE6E7-7993-4CE7-9282-DFDDD3E42E0C}"/>
              </a:ext>
            </a:extLst>
          </p:cNvPr>
          <p:cNvSpPr>
            <a:spLocks noGrp="1"/>
          </p:cNvSpPr>
          <p:nvPr>
            <p:ph type="title"/>
          </p:nvPr>
        </p:nvSpPr>
        <p:spPr>
          <a:xfrm>
            <a:off x="0" y="0"/>
            <a:ext cx="8948545" cy="595745"/>
          </a:xfrm>
        </p:spPr>
        <p:txBody>
          <a:bodyPr anchor="ctr">
            <a:normAutofit fontScale="90000"/>
          </a:bodyPr>
          <a:lstStyle/>
          <a:p>
            <a:pPr algn="ctr"/>
            <a:r>
              <a:rPr lang="en-GB" sz="3600" b="1" kern="0" dirty="0">
                <a:latin typeface="Segoe UI" panose="020B0502040204020203" pitchFamily="34" charset="0"/>
              </a:rPr>
              <a:t>Typical Features of Quantitative Research</a:t>
            </a:r>
          </a:p>
        </p:txBody>
      </p:sp>
      <p:graphicFrame>
        <p:nvGraphicFramePr>
          <p:cNvPr id="3" name="Table 2">
            <a:extLst>
              <a:ext uri="{FF2B5EF4-FFF2-40B4-BE49-F238E27FC236}">
                <a16:creationId xmlns:a16="http://schemas.microsoft.com/office/drawing/2014/main" id="{A3A8C8EF-EE70-4637-A8B8-9E9EB29B1908}"/>
              </a:ext>
            </a:extLst>
          </p:cNvPr>
          <p:cNvGraphicFramePr>
            <a:graphicFrameLocks noGrp="1"/>
          </p:cNvGraphicFramePr>
          <p:nvPr>
            <p:extLst>
              <p:ext uri="{D42A27DB-BD31-4B8C-83A1-F6EECF244321}">
                <p14:modId xmlns:p14="http://schemas.microsoft.com/office/powerpoint/2010/main" val="1801278630"/>
              </p:ext>
            </p:extLst>
          </p:nvPr>
        </p:nvGraphicFramePr>
        <p:xfrm>
          <a:off x="627507" y="752941"/>
          <a:ext cx="8321040" cy="5072008"/>
        </p:xfrm>
        <a:graphic>
          <a:graphicData uri="http://schemas.openxmlformats.org/drawingml/2006/table">
            <a:tbl>
              <a:tblPr/>
              <a:tblGrid>
                <a:gridCol w="3112249">
                  <a:extLst>
                    <a:ext uri="{9D8B030D-6E8A-4147-A177-3AD203B41FA5}">
                      <a16:colId xmlns:a16="http://schemas.microsoft.com/office/drawing/2014/main" val="867226647"/>
                    </a:ext>
                  </a:extLst>
                </a:gridCol>
                <a:gridCol w="5208791">
                  <a:extLst>
                    <a:ext uri="{9D8B030D-6E8A-4147-A177-3AD203B41FA5}">
                      <a16:colId xmlns:a16="http://schemas.microsoft.com/office/drawing/2014/main" val="2998824074"/>
                    </a:ext>
                  </a:extLst>
                </a:gridCol>
              </a:tblGrid>
              <a:tr h="318696">
                <a:tc>
                  <a:txBody>
                    <a:bodyPr/>
                    <a:lstStyle/>
                    <a:p>
                      <a:pPr algn="l" fontAlgn="b">
                        <a:spcBef>
                          <a:spcPts val="0"/>
                        </a:spcBef>
                        <a:spcAft>
                          <a:spcPts val="0"/>
                        </a:spcAft>
                      </a:pPr>
                      <a:r>
                        <a:rPr lang="en-GB" sz="2200" b="1" i="0" u="none" strike="noStrike">
                          <a:solidFill>
                            <a:srgbClr val="000000"/>
                          </a:solidFill>
                          <a:effectLst/>
                          <a:latin typeface="Calibri" panose="020F0502020204030204" pitchFamily="34" charset="0"/>
                        </a:rPr>
                        <a:t>Feature</a:t>
                      </a:r>
                      <a:endParaRPr lang="en-GB" sz="2200" b="0" i="0" u="none" strike="noStrike">
                        <a:effectLst/>
                        <a:latin typeface="Arial" panose="020B0604020202020204" pitchFamily="34" charset="0"/>
                      </a:endParaRPr>
                    </a:p>
                  </a:txBody>
                  <a:tcPr marL="5351" marR="5351" marT="5351"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7E6E6"/>
                    </a:solidFill>
                  </a:tcPr>
                </a:tc>
                <a:tc>
                  <a:txBody>
                    <a:bodyPr/>
                    <a:lstStyle/>
                    <a:p>
                      <a:pPr algn="l" fontAlgn="b">
                        <a:spcBef>
                          <a:spcPts val="0"/>
                        </a:spcBef>
                        <a:spcAft>
                          <a:spcPts val="0"/>
                        </a:spcAft>
                      </a:pPr>
                      <a:r>
                        <a:rPr lang="en-GB" sz="2200" b="1" i="0" u="none" strike="noStrike" dirty="0">
                          <a:solidFill>
                            <a:srgbClr val="000000"/>
                          </a:solidFill>
                          <a:effectLst/>
                          <a:latin typeface="Calibri" panose="020F0502020204030204" pitchFamily="34" charset="0"/>
                        </a:rPr>
                        <a:t>Further explanation</a:t>
                      </a:r>
                      <a:endParaRPr lang="en-GB" sz="2200" b="0" i="0" u="none" strike="noStrike" dirty="0">
                        <a:effectLst/>
                        <a:latin typeface="Arial" panose="020B0604020202020204" pitchFamily="34" charset="0"/>
                      </a:endParaRPr>
                    </a:p>
                  </a:txBody>
                  <a:tcPr marL="5351" marR="5351" marT="5351"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7E6E6"/>
                    </a:solidFill>
                  </a:tcPr>
                </a:tc>
                <a:extLst>
                  <a:ext uri="{0D108BD9-81ED-4DB2-BD59-A6C34878D82A}">
                    <a16:rowId xmlns:a16="http://schemas.microsoft.com/office/drawing/2014/main" val="1695740565"/>
                  </a:ext>
                </a:extLst>
              </a:tr>
              <a:tr h="601219">
                <a:tc>
                  <a:txBody>
                    <a:bodyPr/>
                    <a:lstStyle/>
                    <a:p>
                      <a:pPr algn="l" fontAlgn="b">
                        <a:spcBef>
                          <a:spcPts val="0"/>
                        </a:spcBef>
                        <a:spcAft>
                          <a:spcPts val="0"/>
                        </a:spcAft>
                      </a:pPr>
                      <a:r>
                        <a:rPr lang="en-GB" sz="2200" b="0" i="0" u="none" strike="noStrike">
                          <a:solidFill>
                            <a:srgbClr val="000000"/>
                          </a:solidFill>
                          <a:effectLst/>
                          <a:latin typeface="Calibri" panose="020F0502020204030204" pitchFamily="34" charset="0"/>
                        </a:rPr>
                        <a:t>Research methods involve empirical observation</a:t>
                      </a:r>
                      <a:endParaRPr lang="en-GB" sz="2200" b="0" i="0" u="none" strike="noStrike">
                        <a:effectLst/>
                        <a:latin typeface="Arial" panose="020B0604020202020204" pitchFamily="34" charset="0"/>
                      </a:endParaRPr>
                    </a:p>
                  </a:txBody>
                  <a:tcPr marL="5351" marR="5351" marT="5351"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spcBef>
                          <a:spcPts val="0"/>
                        </a:spcBef>
                        <a:spcAft>
                          <a:spcPts val="0"/>
                        </a:spcAft>
                      </a:pPr>
                      <a:r>
                        <a:rPr lang="en-GB" sz="2200" b="0" i="0" u="none" strike="noStrike">
                          <a:solidFill>
                            <a:srgbClr val="000000"/>
                          </a:solidFill>
                          <a:effectLst/>
                          <a:latin typeface="Calibri" panose="020F0502020204030204" pitchFamily="34" charset="0"/>
                        </a:rPr>
                        <a:t>There is a focus on measurement and other ‘objectivist’ approaches</a:t>
                      </a:r>
                      <a:endParaRPr lang="en-GB" sz="2200" b="0" i="0" u="none" strike="noStrike">
                        <a:effectLst/>
                        <a:latin typeface="Arial" panose="020B0604020202020204" pitchFamily="34" charset="0"/>
                      </a:endParaRPr>
                    </a:p>
                  </a:txBody>
                  <a:tcPr marL="5351" marR="5351" marT="5351"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631866286"/>
                  </a:ext>
                </a:extLst>
              </a:tr>
              <a:tr h="318696">
                <a:tc>
                  <a:txBody>
                    <a:bodyPr/>
                    <a:lstStyle/>
                    <a:p>
                      <a:pPr algn="l" fontAlgn="b">
                        <a:spcBef>
                          <a:spcPts val="0"/>
                        </a:spcBef>
                        <a:spcAft>
                          <a:spcPts val="0"/>
                        </a:spcAft>
                      </a:pPr>
                      <a:r>
                        <a:rPr lang="en-GB" sz="2200" b="0" i="0" u="none" strike="noStrike">
                          <a:solidFill>
                            <a:srgbClr val="000000"/>
                          </a:solidFill>
                          <a:effectLst/>
                          <a:latin typeface="Calibri" panose="020F0502020204030204" pitchFamily="34" charset="0"/>
                        </a:rPr>
                        <a:t>Data obtained is quantitative</a:t>
                      </a:r>
                      <a:endParaRPr lang="en-GB" sz="2200" b="0" i="0" u="none" strike="noStrike">
                        <a:effectLst/>
                        <a:latin typeface="Arial" panose="020B0604020202020204" pitchFamily="34" charset="0"/>
                      </a:endParaRPr>
                    </a:p>
                  </a:txBody>
                  <a:tcPr marL="5351" marR="5351" marT="5351"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spcBef>
                          <a:spcPts val="0"/>
                        </a:spcBef>
                        <a:spcAft>
                          <a:spcPts val="0"/>
                        </a:spcAft>
                      </a:pPr>
                      <a:r>
                        <a:rPr lang="en-GB" sz="2200" b="0" i="0" u="none" strike="noStrike" dirty="0">
                          <a:solidFill>
                            <a:srgbClr val="000000"/>
                          </a:solidFill>
                          <a:effectLst/>
                          <a:latin typeface="Calibri" panose="020F0502020204030204" pitchFamily="34" charset="0"/>
                        </a:rPr>
                        <a:t>Interval/ ratio data; ordinal data possible</a:t>
                      </a:r>
                      <a:endParaRPr lang="en-GB" sz="2200" b="0" i="0" u="none" strike="noStrike" dirty="0">
                        <a:effectLst/>
                        <a:latin typeface="Arial" panose="020B0604020202020204" pitchFamily="34" charset="0"/>
                      </a:endParaRPr>
                    </a:p>
                  </a:txBody>
                  <a:tcPr marL="5351" marR="5351" marT="5351"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818684882"/>
                  </a:ext>
                </a:extLst>
              </a:tr>
              <a:tr h="601219">
                <a:tc>
                  <a:txBody>
                    <a:bodyPr/>
                    <a:lstStyle/>
                    <a:p>
                      <a:pPr algn="l" fontAlgn="b">
                        <a:spcBef>
                          <a:spcPts val="0"/>
                        </a:spcBef>
                        <a:spcAft>
                          <a:spcPts val="0"/>
                        </a:spcAft>
                      </a:pPr>
                      <a:r>
                        <a:rPr lang="en-GB" sz="2200" b="0" i="0" u="none" strike="noStrike">
                          <a:solidFill>
                            <a:srgbClr val="000000"/>
                          </a:solidFill>
                          <a:effectLst/>
                          <a:latin typeface="Calibri" panose="020F0502020204030204" pitchFamily="34" charset="0"/>
                        </a:rPr>
                        <a:t>Deductive approach</a:t>
                      </a:r>
                      <a:endParaRPr lang="en-GB" sz="2200" b="0" i="0" u="none" strike="noStrike">
                        <a:effectLst/>
                        <a:latin typeface="Arial" panose="020B0604020202020204" pitchFamily="34" charset="0"/>
                      </a:endParaRPr>
                    </a:p>
                  </a:txBody>
                  <a:tcPr marL="5351" marR="5351" marT="5351"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spcBef>
                          <a:spcPts val="0"/>
                        </a:spcBef>
                        <a:spcAft>
                          <a:spcPts val="0"/>
                        </a:spcAft>
                      </a:pPr>
                      <a:r>
                        <a:rPr lang="en-GB" sz="2200" b="0" i="0" u="none" strike="noStrike">
                          <a:solidFill>
                            <a:srgbClr val="000000"/>
                          </a:solidFill>
                          <a:effectLst/>
                          <a:latin typeface="Calibri" panose="020F0502020204030204" pitchFamily="34" charset="0"/>
                        </a:rPr>
                        <a:t>The research is often designed to confirm a hypothesis</a:t>
                      </a:r>
                      <a:endParaRPr lang="en-GB" sz="2200" b="0" i="0" u="none" strike="noStrike">
                        <a:effectLst/>
                        <a:latin typeface="Arial" panose="020B0604020202020204" pitchFamily="34" charset="0"/>
                      </a:endParaRPr>
                    </a:p>
                  </a:txBody>
                  <a:tcPr marL="5351" marR="5351" marT="5351"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702127095"/>
                  </a:ext>
                </a:extLst>
              </a:tr>
              <a:tr h="601219">
                <a:tc>
                  <a:txBody>
                    <a:bodyPr/>
                    <a:lstStyle/>
                    <a:p>
                      <a:pPr algn="l" fontAlgn="b">
                        <a:spcBef>
                          <a:spcPts val="0"/>
                        </a:spcBef>
                        <a:spcAft>
                          <a:spcPts val="0"/>
                        </a:spcAft>
                      </a:pPr>
                      <a:r>
                        <a:rPr lang="en-GB" sz="2200" b="0" i="0" u="none" strike="noStrike">
                          <a:solidFill>
                            <a:srgbClr val="000000"/>
                          </a:solidFill>
                          <a:effectLst/>
                          <a:latin typeface="Calibri" panose="020F0502020204030204" pitchFamily="34" charset="0"/>
                        </a:rPr>
                        <a:t>Generalisability</a:t>
                      </a:r>
                      <a:endParaRPr lang="en-GB" sz="2200" b="0" i="0" u="none" strike="noStrike">
                        <a:effectLst/>
                        <a:latin typeface="Arial" panose="020B0604020202020204" pitchFamily="34" charset="0"/>
                      </a:endParaRPr>
                    </a:p>
                  </a:txBody>
                  <a:tcPr marL="5351" marR="5351" marT="5351"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spcBef>
                          <a:spcPts val="0"/>
                        </a:spcBef>
                        <a:spcAft>
                          <a:spcPts val="0"/>
                        </a:spcAft>
                      </a:pPr>
                      <a:r>
                        <a:rPr lang="en-GB" sz="2200" b="0" i="0" u="none" strike="noStrike">
                          <a:solidFill>
                            <a:srgbClr val="000000"/>
                          </a:solidFill>
                          <a:effectLst/>
                          <a:latin typeface="Calibri" panose="020F0502020204030204" pitchFamily="34" charset="0"/>
                        </a:rPr>
                        <a:t>Research outputs can be generalised to other similar contexts</a:t>
                      </a:r>
                      <a:endParaRPr lang="en-GB" sz="2200" b="0" i="0" u="none" strike="noStrike">
                        <a:effectLst/>
                        <a:latin typeface="Arial" panose="020B0604020202020204" pitchFamily="34" charset="0"/>
                      </a:endParaRPr>
                    </a:p>
                  </a:txBody>
                  <a:tcPr marL="5351" marR="5351" marT="5351"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796117495"/>
                  </a:ext>
                </a:extLst>
              </a:tr>
              <a:tr h="601219">
                <a:tc>
                  <a:txBody>
                    <a:bodyPr/>
                    <a:lstStyle/>
                    <a:p>
                      <a:pPr algn="l" fontAlgn="b">
                        <a:spcBef>
                          <a:spcPts val="0"/>
                        </a:spcBef>
                        <a:spcAft>
                          <a:spcPts val="0"/>
                        </a:spcAft>
                      </a:pPr>
                      <a:r>
                        <a:rPr lang="en-GB" sz="2200" b="0" i="0" u="none" strike="noStrike">
                          <a:solidFill>
                            <a:srgbClr val="000000"/>
                          </a:solidFill>
                          <a:effectLst/>
                          <a:latin typeface="Calibri" panose="020F0502020204030204" pitchFamily="34" charset="0"/>
                        </a:rPr>
                        <a:t>Reductionism</a:t>
                      </a:r>
                      <a:endParaRPr lang="en-GB" sz="2200" b="0" i="0" u="none" strike="noStrike">
                        <a:effectLst/>
                        <a:latin typeface="Arial" panose="020B0604020202020204" pitchFamily="34" charset="0"/>
                      </a:endParaRPr>
                    </a:p>
                  </a:txBody>
                  <a:tcPr marL="5351" marR="5351" marT="5351"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spcBef>
                          <a:spcPts val="0"/>
                        </a:spcBef>
                        <a:spcAft>
                          <a:spcPts val="0"/>
                        </a:spcAft>
                      </a:pPr>
                      <a:r>
                        <a:rPr lang="en-GB" sz="2200" b="0" i="0" u="none" strike="noStrike">
                          <a:solidFill>
                            <a:srgbClr val="000000"/>
                          </a:solidFill>
                          <a:effectLst/>
                          <a:latin typeface="Calibri" panose="020F0502020204030204" pitchFamily="34" charset="0"/>
                        </a:rPr>
                        <a:t>Research outputs are designed to reduce complexity, or simplify, the research context</a:t>
                      </a:r>
                      <a:endParaRPr lang="en-GB" sz="2200" b="0" i="0" u="none" strike="noStrike">
                        <a:effectLst/>
                        <a:latin typeface="Arial" panose="020B0604020202020204" pitchFamily="34" charset="0"/>
                      </a:endParaRPr>
                    </a:p>
                  </a:txBody>
                  <a:tcPr marL="5351" marR="5351" marT="5351"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687636055"/>
                  </a:ext>
                </a:extLst>
              </a:tr>
              <a:tr h="601219">
                <a:tc>
                  <a:txBody>
                    <a:bodyPr/>
                    <a:lstStyle/>
                    <a:p>
                      <a:pPr algn="l" fontAlgn="b">
                        <a:spcBef>
                          <a:spcPts val="0"/>
                        </a:spcBef>
                        <a:spcAft>
                          <a:spcPts val="0"/>
                        </a:spcAft>
                      </a:pPr>
                      <a:r>
                        <a:rPr lang="en-GB" sz="2200" b="0" i="0" u="none" strike="noStrike">
                          <a:solidFill>
                            <a:srgbClr val="000000"/>
                          </a:solidFill>
                          <a:effectLst/>
                          <a:latin typeface="Calibri" panose="020F0502020204030204" pitchFamily="34" charset="0"/>
                        </a:rPr>
                        <a:t>Repeatability</a:t>
                      </a:r>
                      <a:endParaRPr lang="en-GB" sz="2200" b="0" i="0" u="none" strike="noStrike">
                        <a:effectLst/>
                        <a:latin typeface="Arial" panose="020B0604020202020204" pitchFamily="34" charset="0"/>
                      </a:endParaRPr>
                    </a:p>
                  </a:txBody>
                  <a:tcPr marL="5351" marR="5351" marT="5351"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spcBef>
                          <a:spcPts val="0"/>
                        </a:spcBef>
                        <a:spcAft>
                          <a:spcPts val="0"/>
                        </a:spcAft>
                      </a:pPr>
                      <a:r>
                        <a:rPr lang="en-GB" sz="2200" b="0" i="0" u="none" strike="noStrike">
                          <a:solidFill>
                            <a:srgbClr val="000000"/>
                          </a:solidFill>
                          <a:effectLst/>
                          <a:latin typeface="Calibri" panose="020F0502020204030204" pitchFamily="34" charset="0"/>
                        </a:rPr>
                        <a:t>The same results should be obtained each time the same research method is employed</a:t>
                      </a:r>
                      <a:endParaRPr lang="en-GB" sz="2200" b="0" i="0" u="none" strike="noStrike">
                        <a:effectLst/>
                        <a:latin typeface="Arial" panose="020B0604020202020204" pitchFamily="34" charset="0"/>
                      </a:endParaRPr>
                    </a:p>
                  </a:txBody>
                  <a:tcPr marL="5351" marR="5351" marT="5351"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4149412855"/>
                  </a:ext>
                </a:extLst>
              </a:tr>
              <a:tr h="601219">
                <a:tc>
                  <a:txBody>
                    <a:bodyPr/>
                    <a:lstStyle/>
                    <a:p>
                      <a:pPr algn="l" fontAlgn="b">
                        <a:spcBef>
                          <a:spcPts val="0"/>
                        </a:spcBef>
                        <a:spcAft>
                          <a:spcPts val="0"/>
                        </a:spcAft>
                      </a:pPr>
                      <a:r>
                        <a:rPr lang="en-GB" sz="2200" b="0" i="0" u="none" strike="noStrike">
                          <a:solidFill>
                            <a:srgbClr val="000000"/>
                          </a:solidFill>
                          <a:effectLst/>
                          <a:latin typeface="Calibri" panose="020F0502020204030204" pitchFamily="34" charset="0"/>
                        </a:rPr>
                        <a:t>Determinism/causality</a:t>
                      </a:r>
                      <a:endParaRPr lang="en-GB" sz="2200" b="0" i="0" u="none" strike="noStrike">
                        <a:effectLst/>
                        <a:latin typeface="Arial" panose="020B0604020202020204" pitchFamily="34" charset="0"/>
                      </a:endParaRPr>
                    </a:p>
                  </a:txBody>
                  <a:tcPr marL="5351" marR="5351" marT="5351"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spcBef>
                          <a:spcPts val="0"/>
                        </a:spcBef>
                        <a:spcAft>
                          <a:spcPts val="0"/>
                        </a:spcAft>
                      </a:pPr>
                      <a:r>
                        <a:rPr lang="en-GB" sz="2200" b="0" i="0" u="none" strike="noStrike" dirty="0">
                          <a:solidFill>
                            <a:srgbClr val="000000"/>
                          </a:solidFill>
                          <a:effectLst/>
                          <a:latin typeface="Calibri" panose="020F0502020204030204" pitchFamily="34" charset="0"/>
                        </a:rPr>
                        <a:t>Some researchers may look for cause and effect</a:t>
                      </a:r>
                      <a:endParaRPr lang="en-GB" sz="2200" b="0" i="0" u="none" strike="noStrike" dirty="0">
                        <a:effectLst/>
                        <a:latin typeface="Arial" panose="020B0604020202020204" pitchFamily="34" charset="0"/>
                      </a:endParaRPr>
                    </a:p>
                  </a:txBody>
                  <a:tcPr marL="5351" marR="5351" marT="5351"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165973077"/>
                  </a:ext>
                </a:extLst>
              </a:tr>
            </a:tbl>
          </a:graphicData>
        </a:graphic>
      </p:graphicFrame>
    </p:spTree>
    <p:extLst>
      <p:ext uri="{BB962C8B-B14F-4D97-AF65-F5344CB8AC3E}">
        <p14:creationId xmlns:p14="http://schemas.microsoft.com/office/powerpoint/2010/main" val="204796784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1205BD-3ACD-4812-9C2F-0F4F9983BA65}"/>
              </a:ext>
            </a:extLst>
          </p:cNvPr>
          <p:cNvSpPr>
            <a:spLocks noGrp="1"/>
          </p:cNvSpPr>
          <p:nvPr>
            <p:ph type="title"/>
          </p:nvPr>
        </p:nvSpPr>
        <p:spPr>
          <a:xfrm>
            <a:off x="685800" y="2103437"/>
            <a:ext cx="7886700" cy="1325563"/>
          </a:xfrm>
        </p:spPr>
        <p:txBody>
          <a:bodyPr/>
          <a:lstStyle/>
          <a:p>
            <a:pPr algn="ctr"/>
            <a:r>
              <a:rPr lang="en-GB" sz="3600" b="1" dirty="0">
                <a:solidFill>
                  <a:srgbClr val="002060"/>
                </a:solidFill>
                <a:latin typeface="Segoe UI" panose="020B0502040204020203" pitchFamily="34" charset="0"/>
              </a:rPr>
              <a:t>Summing up / Further Thoughts</a:t>
            </a:r>
          </a:p>
        </p:txBody>
      </p:sp>
    </p:spTree>
    <p:extLst>
      <p:ext uri="{BB962C8B-B14F-4D97-AF65-F5344CB8AC3E}">
        <p14:creationId xmlns:p14="http://schemas.microsoft.com/office/powerpoint/2010/main" val="278390716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446533-EDD0-4F9C-B8B2-0AACA8C65DAC}"/>
              </a:ext>
            </a:extLst>
          </p:cNvPr>
          <p:cNvSpPr>
            <a:spLocks noGrp="1"/>
          </p:cNvSpPr>
          <p:nvPr>
            <p:ph type="title"/>
          </p:nvPr>
        </p:nvSpPr>
        <p:spPr/>
        <p:txBody>
          <a:bodyPr/>
          <a:lstStyle/>
          <a:p>
            <a:r>
              <a:rPr lang="en-GB" sz="3600" b="1" kern="0" dirty="0">
                <a:solidFill>
                  <a:srgbClr val="1F497D"/>
                </a:solidFill>
                <a:latin typeface="Segoe UI" panose="020B0502040204020203" pitchFamily="34" charset="0"/>
              </a:rPr>
              <a:t>References</a:t>
            </a:r>
            <a:br>
              <a:rPr lang="en-GB" sz="3600" b="1" kern="0" dirty="0">
                <a:solidFill>
                  <a:srgbClr val="1F497D"/>
                </a:solidFill>
                <a:latin typeface="Segoe UI" panose="020B0502040204020203" pitchFamily="34" charset="0"/>
              </a:rPr>
            </a:br>
            <a:endParaRPr lang="en-GB" sz="3600" b="1" kern="0" dirty="0">
              <a:solidFill>
                <a:srgbClr val="1F497D"/>
              </a:solidFill>
              <a:latin typeface="Segoe UI" panose="020B0502040204020203" pitchFamily="34" charset="0"/>
            </a:endParaRPr>
          </a:p>
        </p:txBody>
      </p:sp>
      <p:sp>
        <p:nvSpPr>
          <p:cNvPr id="3" name="Vertical Text Placeholder 2">
            <a:extLst>
              <a:ext uri="{FF2B5EF4-FFF2-40B4-BE49-F238E27FC236}">
                <a16:creationId xmlns:a16="http://schemas.microsoft.com/office/drawing/2014/main" id="{1FD716F4-35C2-4035-8B46-A1FE98064051}"/>
              </a:ext>
            </a:extLst>
          </p:cNvPr>
          <p:cNvSpPr>
            <a:spLocks noGrp="1"/>
          </p:cNvSpPr>
          <p:nvPr>
            <p:ph type="body" orient="vert" idx="1"/>
          </p:nvPr>
        </p:nvSpPr>
        <p:spPr>
          <a:xfrm rot="16200000">
            <a:off x="2499075" y="-391250"/>
            <a:ext cx="3883631" cy="8148919"/>
          </a:xfrm>
        </p:spPr>
        <p:txBody>
          <a:bodyPr/>
          <a:lstStyle/>
          <a:p>
            <a:pPr marL="342900" marR="108585" lvl="0" indent="-342900" rtl="0" fontAlgn="base">
              <a:lnSpc>
                <a:spcPct val="90000"/>
              </a:lnSpc>
              <a:spcAft>
                <a:spcPts val="800"/>
              </a:spcAft>
              <a:buClr>
                <a:srgbClr val="000000"/>
              </a:buClr>
              <a:buSzPts val="3000"/>
              <a:buFont typeface="Arial" panose="020B0604020202020204" pitchFamily="34" charset="0"/>
              <a:buChar char="•"/>
            </a:pPr>
            <a:r>
              <a:rPr lang="en-GB" sz="1800" u="none" strike="noStrike" dirty="0">
                <a:solidFill>
                  <a:srgbClr val="000000"/>
                </a:solidFill>
                <a:effectLst/>
                <a:uFill>
                  <a:solidFill>
                    <a:srgbClr val="000000"/>
                  </a:solidFill>
                </a:uFill>
                <a:latin typeface="Segoe UI" panose="020B0502040204020203" pitchFamily="34" charset="0"/>
                <a:ea typeface="Segoe UI" panose="020B0502040204020203" pitchFamily="34" charset="0"/>
                <a:cs typeface="Arial" panose="020B0604020202020204" pitchFamily="34" charset="0"/>
              </a:rPr>
              <a:t>Bryman, A (2012) </a:t>
            </a:r>
            <a:r>
              <a:rPr lang="en-GB" sz="1800" i="1" u="none" strike="noStrike" dirty="0">
                <a:solidFill>
                  <a:srgbClr val="000000"/>
                </a:solidFill>
                <a:effectLst/>
                <a:uFill>
                  <a:solidFill>
                    <a:srgbClr val="000000"/>
                  </a:solidFill>
                </a:uFill>
                <a:latin typeface="Segoe UI" panose="020B0502040204020203" pitchFamily="34" charset="0"/>
                <a:ea typeface="Segoe UI" panose="020B0502040204020203" pitchFamily="34" charset="0"/>
                <a:cs typeface="Arial" panose="020B0604020202020204" pitchFamily="34" charset="0"/>
              </a:rPr>
              <a:t>Social Research methods </a:t>
            </a:r>
            <a:r>
              <a:rPr lang="en-GB" sz="1800" u="none" strike="noStrike" dirty="0">
                <a:solidFill>
                  <a:srgbClr val="000000"/>
                </a:solidFill>
                <a:effectLst/>
                <a:uFill>
                  <a:solidFill>
                    <a:srgbClr val="000000"/>
                  </a:solidFill>
                </a:uFill>
                <a:latin typeface="Segoe UI" panose="020B0502040204020203" pitchFamily="34" charset="0"/>
                <a:ea typeface="Segoe UI" panose="020B0502040204020203" pitchFamily="34" charset="0"/>
                <a:cs typeface="Arial" panose="020B0604020202020204" pitchFamily="34" charset="0"/>
              </a:rPr>
              <a:t>(4</a:t>
            </a:r>
            <a:r>
              <a:rPr lang="en-GB" sz="1800" u="none" strike="noStrike" baseline="30000" dirty="0">
                <a:solidFill>
                  <a:srgbClr val="000000"/>
                </a:solidFill>
                <a:effectLst/>
                <a:uFill>
                  <a:solidFill>
                    <a:srgbClr val="000000"/>
                  </a:solidFill>
                </a:uFill>
                <a:latin typeface="Segoe UI" panose="020B0502040204020203" pitchFamily="34" charset="0"/>
                <a:ea typeface="Segoe UI" panose="020B0502040204020203" pitchFamily="34" charset="0"/>
                <a:cs typeface="Arial" panose="020B0604020202020204" pitchFamily="34" charset="0"/>
              </a:rPr>
              <a:t>th </a:t>
            </a:r>
            <a:r>
              <a:rPr lang="en-GB" sz="1800" u="none" strike="noStrike" dirty="0">
                <a:solidFill>
                  <a:srgbClr val="000000"/>
                </a:solidFill>
                <a:effectLst/>
                <a:uFill>
                  <a:solidFill>
                    <a:srgbClr val="000000"/>
                  </a:solidFill>
                </a:uFill>
                <a:latin typeface="Segoe UI" panose="020B0502040204020203" pitchFamily="34" charset="0"/>
                <a:ea typeface="Segoe UI" panose="020B0502040204020203" pitchFamily="34" charset="0"/>
                <a:cs typeface="Arial" panose="020B0604020202020204" pitchFamily="34" charset="0"/>
              </a:rPr>
              <a:t>edition). Oxford University Press, Oxford. </a:t>
            </a:r>
            <a:r>
              <a:rPr lang="en-GB" sz="1800" dirty="0">
                <a:solidFill>
                  <a:srgbClr val="604A7B"/>
                </a:solidFill>
                <a:effectLst/>
                <a:latin typeface="Segoe UI" panose="020B0502040204020203" pitchFamily="34" charset="0"/>
                <a:ea typeface="Segoe UI" panose="020B0502040204020203" pitchFamily="34" charset="0"/>
              </a:rPr>
              <a:t>[chapter 7]</a:t>
            </a:r>
            <a:endParaRPr lang="en-GB" sz="1800" dirty="0">
              <a:solidFill>
                <a:srgbClr val="000000"/>
              </a:solidFill>
              <a:effectLst/>
              <a:latin typeface="Calibri" panose="020F0502020204030204" pitchFamily="34" charset="0"/>
              <a:ea typeface="Calibri" panose="020F0502020204030204" pitchFamily="34" charset="0"/>
            </a:endParaRPr>
          </a:p>
          <a:p>
            <a:pPr marL="342900" marR="108585" lvl="0" indent="-342900" fontAlgn="base">
              <a:lnSpc>
                <a:spcPct val="90000"/>
              </a:lnSpc>
              <a:spcAft>
                <a:spcPts val="240"/>
              </a:spcAft>
              <a:buClr>
                <a:srgbClr val="000000"/>
              </a:buClr>
              <a:buSzPts val="3000"/>
              <a:buFont typeface="Arial" panose="020B0604020202020204" pitchFamily="34" charset="0"/>
              <a:buChar char="•"/>
            </a:pPr>
            <a:r>
              <a:rPr lang="it-IT" sz="1800" u="none" strike="noStrike" dirty="0">
                <a:solidFill>
                  <a:srgbClr val="000000"/>
                </a:solidFill>
                <a:effectLst/>
                <a:uFill>
                  <a:solidFill>
                    <a:srgbClr val="000000"/>
                  </a:solidFill>
                </a:uFill>
                <a:latin typeface="Segoe UI" panose="020B0502040204020203" pitchFamily="34" charset="0"/>
                <a:ea typeface="Segoe UI" panose="020B0502040204020203" pitchFamily="34" charset="0"/>
                <a:cs typeface="Arial" panose="020B0604020202020204" pitchFamily="34" charset="0"/>
              </a:rPr>
              <a:t>Byrne, D (2002) </a:t>
            </a:r>
            <a:r>
              <a:rPr lang="it-IT" sz="1800" u="none" strike="noStrike" dirty="0" err="1">
                <a:solidFill>
                  <a:srgbClr val="000000"/>
                </a:solidFill>
                <a:effectLst/>
                <a:uFill>
                  <a:solidFill>
                    <a:srgbClr val="000000"/>
                  </a:solidFill>
                </a:uFill>
                <a:latin typeface="Segoe UI" panose="020B0502040204020203" pitchFamily="34" charset="0"/>
                <a:ea typeface="Segoe UI" panose="020B0502040204020203" pitchFamily="34" charset="0"/>
                <a:cs typeface="Arial" panose="020B0604020202020204" pitchFamily="34" charset="0"/>
              </a:rPr>
              <a:t>Interpreting</a:t>
            </a:r>
            <a:r>
              <a:rPr lang="it-IT" sz="1800" u="none" strike="noStrike" dirty="0">
                <a:solidFill>
                  <a:srgbClr val="000000"/>
                </a:solidFill>
                <a:effectLst/>
                <a:uFill>
                  <a:solidFill>
                    <a:srgbClr val="000000"/>
                  </a:solidFill>
                </a:uFill>
                <a:latin typeface="Segoe UI" panose="020B0502040204020203" pitchFamily="34" charset="0"/>
                <a:ea typeface="Segoe UI" panose="020B0502040204020203" pitchFamily="34" charset="0"/>
                <a:cs typeface="Arial" panose="020B0604020202020204" pitchFamily="34" charset="0"/>
              </a:rPr>
              <a:t> Quantitative Data. </a:t>
            </a:r>
            <a:r>
              <a:rPr lang="en-GB" sz="1800" u="none" strike="noStrike" dirty="0">
                <a:solidFill>
                  <a:srgbClr val="000000"/>
                </a:solidFill>
                <a:effectLst/>
                <a:uFill>
                  <a:solidFill>
                    <a:srgbClr val="000000"/>
                  </a:solidFill>
                </a:uFill>
                <a:latin typeface="Segoe UI" panose="020B0502040204020203" pitchFamily="34" charset="0"/>
                <a:ea typeface="Segoe UI" panose="020B0502040204020203" pitchFamily="34" charset="0"/>
                <a:cs typeface="Arial" panose="020B0604020202020204" pitchFamily="34" charset="0"/>
              </a:rPr>
              <a:t>Sage, London. </a:t>
            </a:r>
            <a:r>
              <a:rPr lang="en-GB" sz="1800" u="none" strike="noStrike" dirty="0">
                <a:solidFill>
                  <a:srgbClr val="604A7B"/>
                </a:solidFill>
                <a:effectLst/>
                <a:uFill>
                  <a:solidFill>
                    <a:srgbClr val="000000"/>
                  </a:solidFill>
                </a:uFill>
                <a:latin typeface="Segoe UI" panose="020B0502040204020203" pitchFamily="34" charset="0"/>
                <a:ea typeface="Segoe UI" panose="020B0502040204020203" pitchFamily="34" charset="0"/>
                <a:cs typeface="Arial" panose="020B0604020202020204" pitchFamily="34" charset="0"/>
              </a:rPr>
              <a:t>[chapter 1]</a:t>
            </a:r>
            <a:endParaRPr lang="en-GB" sz="1800" u="none" strike="noStrike" dirty="0">
              <a:solidFill>
                <a:srgbClr val="000000"/>
              </a:solidFill>
              <a:effectLst/>
              <a:uFill>
                <a:solidFill>
                  <a:srgbClr val="000000"/>
                </a:solidFill>
              </a:uFill>
              <a:latin typeface="Arial" panose="020B0604020202020204" pitchFamily="34" charset="0"/>
              <a:ea typeface="Arial" panose="020B0604020202020204" pitchFamily="34" charset="0"/>
              <a:cs typeface="Arial" panose="020B0604020202020204" pitchFamily="34" charset="0"/>
            </a:endParaRPr>
          </a:p>
          <a:p>
            <a:pPr marL="342900" marR="108585" lvl="0" indent="-342900" fontAlgn="base">
              <a:lnSpc>
                <a:spcPct val="90000"/>
              </a:lnSpc>
              <a:spcAft>
                <a:spcPts val="255"/>
              </a:spcAft>
              <a:buClr>
                <a:srgbClr val="000000"/>
              </a:buClr>
              <a:buSzPts val="3000"/>
              <a:buFont typeface="Arial" panose="020B0604020202020204" pitchFamily="34" charset="0"/>
              <a:buChar char="•"/>
            </a:pPr>
            <a:r>
              <a:rPr lang="en-GB" sz="1800" u="none" strike="noStrike" dirty="0">
                <a:solidFill>
                  <a:srgbClr val="000000"/>
                </a:solidFill>
                <a:effectLst/>
                <a:uFill>
                  <a:solidFill>
                    <a:srgbClr val="000000"/>
                  </a:solidFill>
                </a:uFill>
                <a:latin typeface="Segoe UI" panose="020B0502040204020203" pitchFamily="34" charset="0"/>
                <a:ea typeface="Segoe UI" panose="020B0502040204020203" pitchFamily="34" charset="0"/>
                <a:cs typeface="Arial" panose="020B0604020202020204" pitchFamily="34" charset="0"/>
              </a:rPr>
              <a:t>Field, A. (2005) </a:t>
            </a:r>
            <a:r>
              <a:rPr lang="en-GB" sz="1800" i="1" u="none" strike="noStrike" dirty="0">
                <a:solidFill>
                  <a:srgbClr val="000000"/>
                </a:solidFill>
                <a:effectLst/>
                <a:uFill>
                  <a:solidFill>
                    <a:srgbClr val="000000"/>
                  </a:solidFill>
                </a:uFill>
                <a:latin typeface="Segoe UI" panose="020B0502040204020203" pitchFamily="34" charset="0"/>
                <a:ea typeface="Segoe UI" panose="020B0502040204020203" pitchFamily="34" charset="0"/>
                <a:cs typeface="Arial" panose="020B0604020202020204" pitchFamily="34" charset="0"/>
              </a:rPr>
              <a:t>Discovering Statistics using SPSS</a:t>
            </a:r>
            <a:r>
              <a:rPr lang="en-GB" sz="1800" u="none" strike="noStrike" dirty="0">
                <a:solidFill>
                  <a:srgbClr val="000000"/>
                </a:solidFill>
                <a:effectLst/>
                <a:uFill>
                  <a:solidFill>
                    <a:srgbClr val="000000"/>
                  </a:solidFill>
                </a:uFill>
                <a:latin typeface="Segoe UI" panose="020B0502040204020203" pitchFamily="34" charset="0"/>
                <a:ea typeface="Segoe UI" panose="020B0502040204020203" pitchFamily="34" charset="0"/>
                <a:cs typeface="Arial" panose="020B0604020202020204" pitchFamily="34" charset="0"/>
              </a:rPr>
              <a:t>. Sage, London</a:t>
            </a:r>
            <a:r>
              <a:rPr lang="en-GB" sz="1800" u="none" strike="noStrike" dirty="0">
                <a:solidFill>
                  <a:srgbClr val="C00000"/>
                </a:solidFill>
                <a:effectLst/>
                <a:uFill>
                  <a:solidFill>
                    <a:srgbClr val="000000"/>
                  </a:solidFill>
                </a:uFill>
                <a:latin typeface="Segoe UI" panose="020B0502040204020203" pitchFamily="34" charset="0"/>
                <a:ea typeface="Segoe UI" panose="020B0502040204020203" pitchFamily="34" charset="0"/>
                <a:cs typeface="Arial" panose="020B0604020202020204" pitchFamily="34" charset="0"/>
              </a:rPr>
              <a:t>. </a:t>
            </a:r>
            <a:r>
              <a:rPr lang="en-GB" sz="1800" u="none" strike="noStrike" dirty="0">
                <a:solidFill>
                  <a:srgbClr val="B3A2C7"/>
                </a:solidFill>
                <a:effectLst/>
                <a:uFill>
                  <a:solidFill>
                    <a:srgbClr val="000000"/>
                  </a:solidFill>
                </a:uFill>
                <a:latin typeface="Segoe UI" panose="020B0502040204020203" pitchFamily="34" charset="0"/>
                <a:ea typeface="Segoe UI" panose="020B0502040204020203" pitchFamily="34" charset="0"/>
                <a:cs typeface="Arial" panose="020B0604020202020204" pitchFamily="34" charset="0"/>
              </a:rPr>
              <a:t>[chapter 1]</a:t>
            </a:r>
            <a:endParaRPr lang="en-GB" sz="1800" u="none" strike="noStrike" dirty="0">
              <a:solidFill>
                <a:srgbClr val="000000"/>
              </a:solidFill>
              <a:effectLst/>
              <a:uFill>
                <a:solidFill>
                  <a:srgbClr val="000000"/>
                </a:solidFill>
              </a:uFill>
              <a:latin typeface="Arial" panose="020B0604020202020204" pitchFamily="34" charset="0"/>
              <a:ea typeface="Arial" panose="020B0604020202020204" pitchFamily="34" charset="0"/>
              <a:cs typeface="Arial" panose="020B0604020202020204" pitchFamily="34" charset="0"/>
            </a:endParaRPr>
          </a:p>
          <a:p>
            <a:pPr marL="342900" marR="108585" lvl="0" indent="-342900" fontAlgn="base">
              <a:lnSpc>
                <a:spcPct val="90000"/>
              </a:lnSpc>
              <a:spcAft>
                <a:spcPts val="240"/>
              </a:spcAft>
              <a:buClr>
                <a:srgbClr val="000000"/>
              </a:buClr>
              <a:buSzPts val="3000"/>
              <a:buFont typeface="Arial" panose="020B0604020202020204" pitchFamily="34" charset="0"/>
              <a:buChar char="•"/>
            </a:pPr>
            <a:r>
              <a:rPr lang="en-GB" sz="1800" u="none" strike="noStrike" dirty="0">
                <a:solidFill>
                  <a:srgbClr val="000000"/>
                </a:solidFill>
                <a:effectLst/>
                <a:uFill>
                  <a:solidFill>
                    <a:srgbClr val="000000"/>
                  </a:solidFill>
                </a:uFill>
                <a:latin typeface="Segoe UI" panose="020B0502040204020203" pitchFamily="34" charset="0"/>
                <a:ea typeface="Segoe UI" panose="020B0502040204020203" pitchFamily="34" charset="0"/>
                <a:cs typeface="Arial" panose="020B0604020202020204" pitchFamily="34" charset="0"/>
              </a:rPr>
              <a:t>Gill, J., and Johnson, P. (2010) </a:t>
            </a:r>
            <a:r>
              <a:rPr lang="en-GB" sz="1800" i="1" u="none" strike="noStrike" dirty="0">
                <a:solidFill>
                  <a:srgbClr val="000000"/>
                </a:solidFill>
                <a:effectLst/>
                <a:uFill>
                  <a:solidFill>
                    <a:srgbClr val="000000"/>
                  </a:solidFill>
                </a:uFill>
                <a:latin typeface="Segoe UI" panose="020B0502040204020203" pitchFamily="34" charset="0"/>
                <a:ea typeface="Segoe UI" panose="020B0502040204020203" pitchFamily="34" charset="0"/>
                <a:cs typeface="Arial" panose="020B0604020202020204" pitchFamily="34" charset="0"/>
              </a:rPr>
              <a:t>Research methods for Managers</a:t>
            </a:r>
            <a:r>
              <a:rPr lang="en-GB" sz="1800" u="none" strike="noStrike" dirty="0">
                <a:solidFill>
                  <a:srgbClr val="000000"/>
                </a:solidFill>
                <a:effectLst/>
                <a:uFill>
                  <a:solidFill>
                    <a:srgbClr val="000000"/>
                  </a:solidFill>
                </a:uFill>
                <a:latin typeface="Segoe UI" panose="020B0502040204020203" pitchFamily="34" charset="0"/>
                <a:ea typeface="Segoe UI" panose="020B0502040204020203" pitchFamily="34" charset="0"/>
                <a:cs typeface="Arial" panose="020B0604020202020204" pitchFamily="34" charset="0"/>
              </a:rPr>
              <a:t>. London: Sage</a:t>
            </a:r>
            <a:endParaRPr lang="en-GB" sz="1800" u="none" strike="noStrike" dirty="0">
              <a:solidFill>
                <a:srgbClr val="000000"/>
              </a:solidFill>
              <a:effectLst/>
              <a:uFill>
                <a:solidFill>
                  <a:srgbClr val="000000"/>
                </a:solidFill>
              </a:uFill>
              <a:latin typeface="Arial" panose="020B0604020202020204" pitchFamily="34" charset="0"/>
              <a:ea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32120074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BC1393-BE7F-407C-8A5C-E09EBC52A24B}"/>
              </a:ext>
            </a:extLst>
          </p:cNvPr>
          <p:cNvSpPr>
            <a:spLocks noGrp="1"/>
          </p:cNvSpPr>
          <p:nvPr>
            <p:ph type="title"/>
          </p:nvPr>
        </p:nvSpPr>
        <p:spPr>
          <a:xfrm>
            <a:off x="537329" y="1592482"/>
            <a:ext cx="7843100" cy="3799649"/>
          </a:xfrm>
        </p:spPr>
        <p:txBody>
          <a:bodyPr/>
          <a:lstStyle/>
          <a:p>
            <a:pPr algn="ctr"/>
            <a:r>
              <a:rPr lang="en-GB" sz="3000" dirty="0"/>
              <a:t>Review topics covered</a:t>
            </a:r>
            <a:br>
              <a:rPr lang="en-GB" sz="3000" dirty="0"/>
            </a:br>
            <a:br>
              <a:rPr lang="en-GB" sz="3000" dirty="0"/>
            </a:br>
            <a:r>
              <a:rPr lang="en-GB" sz="3000" dirty="0"/>
              <a:t> A recording of this session will be placed in </a:t>
            </a:r>
            <a:r>
              <a:rPr lang="en-GB" sz="3000" dirty="0" err="1"/>
              <a:t>moodle</a:t>
            </a:r>
            <a:r>
              <a:rPr lang="en-GB" sz="3000" dirty="0"/>
              <a:t> under the section named </a:t>
            </a:r>
            <a:br>
              <a:rPr lang="en-GB" sz="3000" dirty="0"/>
            </a:br>
            <a:r>
              <a:rPr lang="en-GB" sz="3000" dirty="0"/>
              <a:t> </a:t>
            </a:r>
            <a:br>
              <a:rPr lang="en-GB" sz="3000" dirty="0"/>
            </a:br>
            <a:r>
              <a:rPr lang="en-GB" sz="3000" dirty="0">
                <a:solidFill>
                  <a:srgbClr val="FFFF00"/>
                </a:solidFill>
              </a:rPr>
              <a:t>Introduction and Background to Quantitative Research </a:t>
            </a:r>
            <a:br>
              <a:rPr lang="en-GB" sz="3000" dirty="0"/>
            </a:br>
            <a:endParaRPr lang="en-GB" sz="3000" dirty="0"/>
          </a:p>
        </p:txBody>
      </p:sp>
    </p:spTree>
    <p:extLst>
      <p:ext uri="{BB962C8B-B14F-4D97-AF65-F5344CB8AC3E}">
        <p14:creationId xmlns:p14="http://schemas.microsoft.com/office/powerpoint/2010/main" val="1405610917"/>
      </p:ext>
    </p:extLst>
  </p:cSld>
  <p:clrMapOvr>
    <a:masterClrMapping/>
  </p:clrMapOvr>
</p:sld>
</file>

<file path=ppt/theme/theme1.xml><?xml version="1.0" encoding="utf-8"?>
<a:theme xmlns:a="http://schemas.openxmlformats.org/drawingml/2006/main" name="Holding PAg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Title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Title Slid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Title Slid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xml><?xml version="1.0" encoding="utf-8"?>
<a:theme xmlns:a="http://schemas.openxmlformats.org/drawingml/2006/main" name="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0.xml><?xml version="1.0" encoding="utf-8"?>
<a:theme xmlns:a="http://schemas.openxmlformats.org/drawingml/2006/main" name="Text Break / Info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1.xml><?xml version="1.0" encoding="utf-8"?>
<a:theme xmlns:a="http://schemas.openxmlformats.org/drawingml/2006/main" name="Text Break Info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2.xml><?xml version="1.0" encoding="utf-8"?>
<a:theme xmlns:a="http://schemas.openxmlformats.org/drawingml/2006/main" name="UWTSD Logo Only_Image Bkgr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11" ma:contentTypeDescription="Create a new document." ma:contentTypeScope="" ma:versionID="68ca945a54677db2e29a42d1f8357fb2">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c8ebb72be4a4c714af0916efcabc7353"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element ref="ns2:MediaServiceAutoTags" minOccurs="0"/>
                <xsd:element ref="ns2:MediaServiceOCR" minOccurs="0"/>
                <xsd:element ref="ns2:MediaServiceGenerationTime" minOccurs="0"/>
                <xsd:element ref="ns2:MediaServiceEventHashCode"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MediaServiceAutoTags" ma:index="14" nillable="true" ma:displayName="Tags" ma:internalName="MediaServiceAutoTags" ma:readOnly="true">
      <xsd:simpleType>
        <xsd:restriction base="dms:Text"/>
      </xsd:simpleType>
    </xsd:element>
    <xsd:element name="MediaServiceOCR" ma:index="15" nillable="true" ma:displayName="Extracted Text" ma:internalName="MediaServiceOCR" ma:readOnly="true">
      <xsd:simpleType>
        <xsd:restriction base="dms:Note">
          <xsd:maxLength value="255"/>
        </xsd:restriction>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59F5F860-CDB4-46E0-8A4F-FF3A3AB32674}">
  <ds:schemaRefs>
    <ds:schemaRef ds:uri="http://schemas.microsoft.com/sharepoint/v3/contenttype/forms"/>
  </ds:schemaRefs>
</ds:datastoreItem>
</file>

<file path=customXml/itemProps2.xml><?xml version="1.0" encoding="utf-8"?>
<ds:datastoreItem xmlns:ds="http://schemas.openxmlformats.org/officeDocument/2006/customXml" ds:itemID="{BDFE2EDB-E1C3-4183-A536-A6605E57C733}">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B6AC034A-3081-4627-90D1-1EE0CF555E4C}">
  <ds:schemaRefs>
    <ds:schemaRef ds:uri="http://schemas.microsoft.com/office/2006/metadata/properties"/>
    <ds:schemaRef ds:uri="http://schemas.microsoft.com/office/infopath/2007/PartnerControls"/>
  </ds:schemaRefs>
</ds:datastoreItem>
</file>

<file path=docProps/app.xml><?xml version="1.0" encoding="utf-8"?>
<Properties xmlns="http://schemas.openxmlformats.org/officeDocument/2006/extended-properties" xmlns:vt="http://schemas.openxmlformats.org/officeDocument/2006/docPropsVTypes">
  <Template>Office Theme</Template>
  <TotalTime>0</TotalTime>
  <Words>994</Words>
  <Application>Microsoft Office PowerPoint</Application>
  <PresentationFormat>On-screen Show (4:3)</PresentationFormat>
  <Paragraphs>162</Paragraphs>
  <Slides>24</Slides>
  <Notes>15</Notes>
  <HiddenSlides>0</HiddenSlides>
  <MMClips>0</MMClips>
  <ScaleCrop>false</ScaleCrop>
  <HeadingPairs>
    <vt:vector size="6" baseType="variant">
      <vt:variant>
        <vt:lpstr>Fonts Used</vt:lpstr>
      </vt:variant>
      <vt:variant>
        <vt:i4>3</vt:i4>
      </vt:variant>
      <vt:variant>
        <vt:lpstr>Theme</vt:lpstr>
      </vt:variant>
      <vt:variant>
        <vt:i4>12</vt:i4>
      </vt:variant>
      <vt:variant>
        <vt:lpstr>Slide Titles</vt:lpstr>
      </vt:variant>
      <vt:variant>
        <vt:i4>24</vt:i4>
      </vt:variant>
    </vt:vector>
  </HeadingPairs>
  <TitlesOfParts>
    <vt:vector size="39" baseType="lpstr">
      <vt:lpstr>Arial</vt:lpstr>
      <vt:lpstr>Calibri</vt:lpstr>
      <vt:lpstr>Segoe UI</vt:lpstr>
      <vt:lpstr>Holding PAge</vt:lpstr>
      <vt:lpstr>Title Slide 1</vt:lpstr>
      <vt:lpstr>Title Slide 2</vt:lpstr>
      <vt:lpstr>Title Slide 3</vt:lpstr>
      <vt:lpstr>Title Slide 4</vt:lpstr>
      <vt:lpstr>Sub Title 1</vt:lpstr>
      <vt:lpstr>Sub Title 3</vt:lpstr>
      <vt:lpstr>Text 1</vt:lpstr>
      <vt:lpstr>Text 4</vt:lpstr>
      <vt:lpstr>Text Break / Info Slide 1</vt:lpstr>
      <vt:lpstr>Text Break Info Slide 2</vt:lpstr>
      <vt:lpstr>UWTSD Logo Only_Image Bkgrnd</vt:lpstr>
      <vt:lpstr>PowerPoint Presentation</vt:lpstr>
      <vt:lpstr>Module BMFP7102</vt:lpstr>
      <vt:lpstr>Welcome and Introductions</vt:lpstr>
      <vt:lpstr>Module Learning Objectives (refer to ‘module descriptor document’) </vt:lpstr>
      <vt:lpstr>Module content (1) </vt:lpstr>
      <vt:lpstr>Module content (2) </vt:lpstr>
      <vt:lpstr>Module Assessment </vt:lpstr>
      <vt:lpstr>Tutorial Schedule</vt:lpstr>
      <vt:lpstr>PowerPoint Presentation</vt:lpstr>
      <vt:lpstr>Why carry out quantitative research? </vt:lpstr>
      <vt:lpstr>A researcher’s paradigm may lead them to quantitative research</vt:lpstr>
      <vt:lpstr>Key terms </vt:lpstr>
      <vt:lpstr>Key terms </vt:lpstr>
      <vt:lpstr>Key terms for quantitative research</vt:lpstr>
      <vt:lpstr>The ‘Quantitative’ Paradigm</vt:lpstr>
      <vt:lpstr>Ontology influences Epistemology, and both influence methodology </vt:lpstr>
      <vt:lpstr>Range of Paradigms in Quantitative Study </vt:lpstr>
      <vt:lpstr>Positivism and Post-positivism: typical features </vt:lpstr>
      <vt:lpstr>Further Features of Quantitative Research </vt:lpstr>
      <vt:lpstr>Quantitative Research usually involves:</vt:lpstr>
      <vt:lpstr>Typical Features of Quantitative Research</vt:lpstr>
      <vt:lpstr>Summing up / Further Thoughts</vt:lpstr>
      <vt:lpstr>References </vt:lpstr>
      <vt:lpstr>Review topics covered   A recording of this session will be placed in moodle under the section named    Introduction and Background to Quantitative Research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RM</dc:creator>
  <cp:lastModifiedBy>Roisin Mullins</cp:lastModifiedBy>
  <cp:revision>126</cp:revision>
  <dcterms:created xsi:type="dcterms:W3CDTF">2021-03-10T12:10:47Z</dcterms:created>
  <dcterms:modified xsi:type="dcterms:W3CDTF">2025-01-27T18:13:48Z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0x010100A22DCA5D1B256B479227F480D2542598</vt:lpwstr>
  </property>
</Properties>
</file>