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8" r:id="rId4"/>
  </p:sldMasterIdLst>
  <p:notesMasterIdLst>
    <p:notesMasterId r:id="rId39"/>
  </p:notesMasterIdLst>
  <p:handoutMasterIdLst>
    <p:handoutMasterId r:id="rId40"/>
  </p:handoutMasterIdLst>
  <p:sldIdLst>
    <p:sldId id="256" r:id="rId5"/>
    <p:sldId id="275" r:id="rId6"/>
    <p:sldId id="365" r:id="rId7"/>
    <p:sldId id="299" r:id="rId8"/>
    <p:sldId id="283" r:id="rId9"/>
    <p:sldId id="339" r:id="rId10"/>
    <p:sldId id="366" r:id="rId11"/>
    <p:sldId id="369" r:id="rId12"/>
    <p:sldId id="367" r:id="rId13"/>
    <p:sldId id="370" r:id="rId14"/>
    <p:sldId id="368" r:id="rId15"/>
    <p:sldId id="371" r:id="rId16"/>
    <p:sldId id="372" r:id="rId17"/>
    <p:sldId id="373" r:id="rId18"/>
    <p:sldId id="374" r:id="rId19"/>
    <p:sldId id="375" r:id="rId20"/>
    <p:sldId id="376" r:id="rId21"/>
    <p:sldId id="377" r:id="rId22"/>
    <p:sldId id="378" r:id="rId23"/>
    <p:sldId id="379" r:id="rId24"/>
    <p:sldId id="380" r:id="rId25"/>
    <p:sldId id="381" r:id="rId26"/>
    <p:sldId id="382" r:id="rId27"/>
    <p:sldId id="383" r:id="rId28"/>
    <p:sldId id="384" r:id="rId29"/>
    <p:sldId id="385" r:id="rId30"/>
    <p:sldId id="386" r:id="rId31"/>
    <p:sldId id="387" r:id="rId32"/>
    <p:sldId id="388" r:id="rId33"/>
    <p:sldId id="389" r:id="rId34"/>
    <p:sldId id="390" r:id="rId35"/>
    <p:sldId id="391" r:id="rId36"/>
    <p:sldId id="274" r:id="rId37"/>
    <p:sldId id="298" r:id="rId38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41"/>
      <p:bold r:id="rId42"/>
      <p:italic r:id="rId43"/>
      <p:boldItalic r:id="rId4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4660"/>
  </p:normalViewPr>
  <p:slideViewPr>
    <p:cSldViewPr>
      <p:cViewPr varScale="1">
        <p:scale>
          <a:sx n="100" d="100"/>
          <a:sy n="100" d="100"/>
        </p:scale>
        <p:origin x="597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font" Target="fonts/font2.fntdata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font" Target="fonts/font1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font" Target="fonts/font3.fntdata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Autofit/>
          </a:bodyPr>
          <a:lstStyle/>
          <a:p>
            <a:pPr algn="r"/>
            <a:r>
              <a:rPr lang="en-GB" sz="4800" b="1" dirty="0">
                <a:solidFill>
                  <a:schemeClr val="accent2"/>
                </a:solidFill>
              </a:rPr>
              <a:t>Advanced Networking</a:t>
            </a:r>
            <a:r>
              <a:rPr lang="en-GB" sz="6600" dirty="0">
                <a:solidFill>
                  <a:schemeClr val="bg1"/>
                </a:solidFill>
              </a:rPr>
              <a:t/>
            </a:r>
            <a:br>
              <a:rPr lang="en-GB" sz="6600" dirty="0">
                <a:solidFill>
                  <a:schemeClr val="bg1"/>
                </a:solidFill>
              </a:rPr>
            </a:br>
            <a:r>
              <a:rPr lang="en-GB" sz="2800" i="1" dirty="0">
                <a:solidFill>
                  <a:schemeClr val="bg1"/>
                </a:solidFill>
              </a:rPr>
              <a:t>(ACCA5024)</a:t>
            </a:r>
            <a:r>
              <a:rPr lang="en-GB" sz="3200" i="1" dirty="0">
                <a:solidFill>
                  <a:schemeClr val="bg1"/>
                </a:solidFill>
              </a:rPr>
              <a:t/>
            </a:r>
            <a:br>
              <a:rPr lang="en-GB" sz="3200" i="1" dirty="0">
                <a:solidFill>
                  <a:schemeClr val="bg1"/>
                </a:solidFill>
              </a:rPr>
            </a:br>
            <a:r>
              <a:rPr lang="en-GB" sz="2800" i="1" dirty="0" smtClean="0">
                <a:solidFill>
                  <a:schemeClr val="bg1"/>
                </a:solidFill>
              </a:rPr>
              <a:t>IPv6 Addressing</a:t>
            </a:r>
            <a:endParaRPr lang="en-GB" sz="3600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Networks!  </a:t>
            </a:r>
            <a:r>
              <a:rPr lang="en-GB" sz="1800" i="1" dirty="0"/>
              <a:t>(</a:t>
            </a:r>
            <a:r>
              <a:rPr lang="en-GB" sz="1800" b="1" i="1" u="sng" dirty="0"/>
              <a:t>Communication</a:t>
            </a:r>
            <a:r>
              <a:rPr lang="en-GB" sz="1800" b="1" i="1" dirty="0"/>
              <a:t> </a:t>
            </a:r>
            <a:r>
              <a:rPr lang="en-GB" sz="1800" i="1" dirty="0"/>
              <a:t>with the </a:t>
            </a:r>
            <a:r>
              <a:rPr lang="en-GB" sz="1800" b="1" i="1" u="sng" dirty="0"/>
              <a:t>function</a:t>
            </a:r>
            <a:r>
              <a:rPr lang="en-GB" sz="1800" i="1" dirty="0"/>
              <a:t>ing of various </a:t>
            </a:r>
            <a:r>
              <a:rPr lang="en-GB" sz="1800" b="1" i="1" u="sng" dirty="0"/>
              <a:t>devices)</a:t>
            </a:r>
            <a:endParaRPr lang="en-GB" sz="1800" i="1" dirty="0"/>
          </a:p>
          <a:p>
            <a:pPr lvl="1"/>
            <a:r>
              <a:rPr lang="en-GB" dirty="0"/>
              <a:t>Network Components</a:t>
            </a:r>
          </a:p>
          <a:p>
            <a:pPr lvl="1"/>
            <a:r>
              <a:rPr lang="en-GB" dirty="0"/>
              <a:t>Types of Networks</a:t>
            </a:r>
          </a:p>
          <a:p>
            <a:pPr lvl="1"/>
            <a:r>
              <a:rPr lang="en-GB" dirty="0"/>
              <a:t>Trends and Security	</a:t>
            </a:r>
          </a:p>
          <a:p>
            <a:pPr lvl="2"/>
            <a:r>
              <a:rPr lang="en-GB" i="1" dirty="0"/>
              <a:t>Connections, Convergence</a:t>
            </a:r>
          </a:p>
          <a:p>
            <a:pPr lvl="2"/>
            <a:r>
              <a:rPr lang="en-GB" i="1" dirty="0"/>
              <a:t>Reliability (Fault Tolerance, Scalability, Security and </a:t>
            </a:r>
            <a:r>
              <a:rPr lang="en-GB" i="1" dirty="0" err="1"/>
              <a:t>QoS</a:t>
            </a:r>
            <a:r>
              <a:rPr lang="en-GB" i="1" dirty="0"/>
              <a:t>)</a:t>
            </a:r>
          </a:p>
          <a:p>
            <a:pPr lvl="2"/>
            <a:r>
              <a:rPr lang="en-GB" i="1" dirty="0"/>
              <a:t>BYOD, Cloud, Online Collaboration, Communications</a:t>
            </a:r>
          </a:p>
          <a:p>
            <a:pPr lvl="2"/>
            <a:r>
              <a:rPr lang="en-GB" i="1" dirty="0"/>
              <a:t>Security Devices and Techs. (Firewalls, VPN, </a:t>
            </a:r>
            <a:r>
              <a:rPr lang="en-GB" i="1" dirty="0" err="1"/>
              <a:t>acl’s</a:t>
            </a:r>
            <a:r>
              <a:rPr lang="en-GB" i="1" dirty="0"/>
              <a:t>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Standards and Protocols</a:t>
            </a:r>
          </a:p>
          <a:p>
            <a:pPr lvl="1"/>
            <a:r>
              <a:rPr lang="en-GB" i="1" dirty="0"/>
              <a:t>OSI Reference Model and TCP/IP Protocol Model</a:t>
            </a:r>
          </a:p>
          <a:p>
            <a:r>
              <a:rPr lang="en-GB" dirty="0" smtClean="0"/>
              <a:t>Ethernet Networks </a:t>
            </a:r>
          </a:p>
          <a:p>
            <a:pPr lvl="1"/>
            <a:r>
              <a:rPr lang="en-GB" dirty="0" smtClean="0"/>
              <a:t>Physical Addressing (MAC Addresses)</a:t>
            </a:r>
          </a:p>
          <a:p>
            <a:pPr lvl="1"/>
            <a:r>
              <a:rPr lang="en-GB" dirty="0" smtClean="0"/>
              <a:t>ARP </a:t>
            </a:r>
          </a:p>
          <a:p>
            <a:r>
              <a:rPr lang="en-GB" dirty="0" smtClean="0"/>
              <a:t>Logical Addressing</a:t>
            </a:r>
            <a:endParaRPr lang="en-GB" dirty="0"/>
          </a:p>
          <a:p>
            <a:pPr lvl="1"/>
            <a:r>
              <a:rPr lang="en-GB" dirty="0" smtClean="0"/>
              <a:t>IP Addresses</a:t>
            </a:r>
            <a:endParaRPr lang="en-GB" dirty="0"/>
          </a:p>
          <a:p>
            <a:pPr lvl="1"/>
            <a:r>
              <a:rPr lang="en-GB" dirty="0" smtClean="0"/>
              <a:t>IPv4, Subnet Mask and Default Gateways</a:t>
            </a:r>
          </a:p>
          <a:p>
            <a:pPr lvl="1"/>
            <a:r>
              <a:rPr lang="en-GB" dirty="0" smtClean="0"/>
              <a:t>Subnetting: FLSM and VLSM</a:t>
            </a:r>
            <a:endParaRPr lang="en-GB" dirty="0"/>
          </a:p>
          <a:p>
            <a:pPr lvl="1"/>
            <a:endParaRPr lang="en-GB" dirty="0" smtClean="0"/>
          </a:p>
          <a:p>
            <a:pPr marL="457200" lvl="1" indent="0">
              <a:buNone/>
            </a:pPr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48452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/>
          </a:blip>
          <a:srcRect l="6932" t="15070" r="26828" b="36711"/>
          <a:stretch/>
        </p:blipFill>
        <p:spPr>
          <a:xfrm>
            <a:off x="899592" y="1700808"/>
            <a:ext cx="7272808" cy="5295132"/>
          </a:xfrm>
          <a:prstGeom prst="rect">
            <a:avLst/>
          </a:prstGeom>
          <a:scene3d>
            <a:camera prst="isometricOffAxis1Top"/>
            <a:lightRig rig="threePt" dir="t"/>
          </a:scene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16632" y="2132856"/>
            <a:ext cx="8229600" cy="3917032"/>
          </a:xfr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>
            <a:normAutofit/>
          </a:bodyPr>
          <a:lstStyle/>
          <a:p>
            <a:pPr algn="just"/>
            <a:r>
              <a:rPr lang="en-GB" sz="2400" b="1" i="1" dirty="0" smtClean="0">
                <a:solidFill>
                  <a:schemeClr val="tx2"/>
                </a:solidFill>
              </a:rPr>
              <a:t>Using Packet Tracer – Build simple networks, Configure end devices and test the connection.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Use Wireshark (Packet Sniffing Tool) to capture the packets and analyse them.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Analysed ARP and ICMP (Ethernet Frames).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Configuring IPv4 Networks, Troubleshooting them</a:t>
            </a:r>
            <a:endParaRPr lang="en-GB" sz="24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tutorials… and Independent Learning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207051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IPv6</a:t>
            </a:r>
          </a:p>
          <a:p>
            <a:pPr lvl="1"/>
            <a:r>
              <a:rPr lang="en-GB" i="1" dirty="0" smtClean="0"/>
              <a:t>Migrating from IPv4 to IPv6</a:t>
            </a:r>
          </a:p>
          <a:p>
            <a:pPr lvl="1"/>
            <a:r>
              <a:rPr lang="en-GB" i="1" dirty="0" smtClean="0"/>
              <a:t>IPv6 Structure</a:t>
            </a:r>
          </a:p>
          <a:p>
            <a:pPr lvl="1"/>
            <a:r>
              <a:rPr lang="en-GB" i="1" dirty="0" smtClean="0"/>
              <a:t>ICMPv6</a:t>
            </a:r>
          </a:p>
          <a:p>
            <a:pPr lvl="1"/>
            <a:r>
              <a:rPr lang="en-GB" i="1" dirty="0" smtClean="0"/>
              <a:t>Neighbour Discovery</a:t>
            </a:r>
          </a:p>
          <a:p>
            <a:pPr lvl="1"/>
            <a:r>
              <a:rPr lang="en-GB" i="1" dirty="0" smtClean="0"/>
              <a:t>Auto Configuration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90781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Logical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Addressing IPv4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225081"/>
            <a:ext cx="7920880" cy="1440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dirty="0"/>
              <a:t>What is an IPv4 Address?</a:t>
            </a:r>
          </a:p>
          <a:p>
            <a:pPr lvl="1"/>
            <a:r>
              <a:rPr lang="en-US" sz="1600" dirty="0"/>
              <a:t>Is a logical network address that identifies a particular host</a:t>
            </a:r>
          </a:p>
          <a:p>
            <a:pPr lvl="1"/>
            <a:r>
              <a:rPr lang="en-US" sz="1600" dirty="0"/>
              <a:t>Configured and is unique on the network for communications</a:t>
            </a:r>
          </a:p>
          <a:p>
            <a:pPr lvl="1"/>
            <a:r>
              <a:rPr lang="en-US" sz="1600" dirty="0"/>
              <a:t>Is associated with a network interface </a:t>
            </a:r>
            <a:r>
              <a:rPr lang="en-US" sz="1600" dirty="0" smtClean="0"/>
              <a:t>card</a:t>
            </a:r>
            <a:endParaRPr lang="en-US" sz="1600" dirty="0"/>
          </a:p>
          <a:p>
            <a:pPr lvl="1" algn="just"/>
            <a:r>
              <a:rPr lang="en-US" sz="1600" dirty="0"/>
              <a:t>32 </a:t>
            </a:r>
            <a:r>
              <a:rPr lang="en-US" sz="1600" dirty="0" smtClean="0"/>
              <a:t>Bit | Dotted </a:t>
            </a:r>
            <a:r>
              <a:rPr lang="en-US" sz="1600" dirty="0"/>
              <a:t>Decimal Notation (</a:t>
            </a:r>
            <a:r>
              <a:rPr lang="en-US" sz="1600" dirty="0" smtClean="0"/>
              <a:t>DDN) | 8 Bit </a:t>
            </a:r>
            <a:r>
              <a:rPr lang="en-US" sz="1600" dirty="0"/>
              <a:t>Each (Decimal Octets)</a:t>
            </a:r>
          </a:p>
          <a:p>
            <a:pPr lvl="1" algn="just"/>
            <a:r>
              <a:rPr lang="en-US" sz="1600" dirty="0"/>
              <a:t>0 to 255 (4 Octets</a:t>
            </a:r>
            <a:r>
              <a:rPr lang="en-US" sz="1600" dirty="0" smtClean="0"/>
              <a:t>)</a:t>
            </a:r>
            <a:endParaRPr lang="en-US" sz="1600" dirty="0">
              <a:sym typeface="Wingdings" panose="05000000000000000000" pitchFamily="2" charset="2"/>
            </a:endParaRPr>
          </a:p>
          <a:p>
            <a:pPr lvl="1"/>
            <a:endParaRPr lang="en-US" sz="1600" dirty="0" smtClean="0"/>
          </a:p>
          <a:p>
            <a:pPr lvl="1"/>
            <a:endParaRPr lang="en-US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8" name="Picture 2" descr="C:\Botho\Botho\NH1\Class Room Teaching and Planning\images\number syste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99" y="3429000"/>
            <a:ext cx="5400600" cy="1790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 b="37400"/>
          <a:stretch/>
        </p:blipFill>
        <p:spPr>
          <a:xfrm>
            <a:off x="5607398" y="2665240"/>
            <a:ext cx="3425478" cy="2814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766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Logical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Addressing IPv6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556792"/>
            <a:ext cx="7920880" cy="350006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600" b="1" dirty="0"/>
              <a:t>What is an </a:t>
            </a:r>
            <a:r>
              <a:rPr lang="en-US" sz="1600" b="1" dirty="0" smtClean="0"/>
              <a:t>IPv6 Address?</a:t>
            </a:r>
            <a:r>
              <a:rPr lang="en-US" sz="1600" dirty="0"/>
              <a:t> </a:t>
            </a:r>
            <a:endParaRPr lang="en-US" sz="1600" dirty="0" smtClean="0"/>
          </a:p>
          <a:p>
            <a:pPr marL="0" indent="0" algn="just">
              <a:buNone/>
            </a:pPr>
            <a:endParaRPr lang="en-US" sz="1600" dirty="0" smtClean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2000" dirty="0" smtClean="0"/>
              <a:t>Also the same as IPv4 (in the perspective of functioning) but with advantages.</a:t>
            </a:r>
            <a:endParaRPr lang="en-US" sz="2000" dirty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US" sz="2000" dirty="0" smtClean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2000" dirty="0" smtClean="0"/>
              <a:t>The </a:t>
            </a:r>
            <a:r>
              <a:rPr lang="en-US" sz="2000" dirty="0"/>
              <a:t>goal should be native IPv6 communications from source to destination</a:t>
            </a:r>
            <a:endParaRPr lang="en-US" sz="2000" b="1" dirty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US" sz="2000" dirty="0" smtClean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2000" dirty="0" smtClean="0"/>
              <a:t>Both </a:t>
            </a:r>
            <a:r>
              <a:rPr lang="en-US" sz="2000" dirty="0"/>
              <a:t>IPv4 and IPv6 will coexist in the near future and the transition will take several years</a:t>
            </a:r>
            <a:r>
              <a:rPr lang="en-US" sz="2000" dirty="0" smtClean="0"/>
              <a:t>.</a:t>
            </a:r>
            <a:endParaRPr lang="en-US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36508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Logical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Addressing IPv6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96752"/>
            <a:ext cx="5256584" cy="1440160"/>
          </a:xfrm>
        </p:spPr>
        <p:txBody>
          <a:bodyPr>
            <a:noAutofit/>
          </a:bodyPr>
          <a:lstStyle/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2000" dirty="0"/>
              <a:t>The IETF has created various protocols and tools to help network administrators migrate their networks to IPv6. These migration techniques can be divided into three categories:</a:t>
            </a:r>
          </a:p>
          <a:p>
            <a:pPr marL="758825" lvl="2" algn="just">
              <a:buFont typeface="Wingdings" panose="05000000000000000000" pitchFamily="2" charset="2"/>
              <a:buChar char="Ø"/>
            </a:pPr>
            <a:endParaRPr lang="en-US" sz="1600" b="1" dirty="0"/>
          </a:p>
          <a:p>
            <a:pPr marL="758825" lvl="2" algn="just">
              <a:buFont typeface="Wingdings" panose="05000000000000000000" pitchFamily="2" charset="2"/>
              <a:buChar char="Ø"/>
            </a:pPr>
            <a:r>
              <a:rPr lang="en-US" sz="1600" b="1" dirty="0"/>
              <a:t>Dual stack </a:t>
            </a:r>
            <a:r>
              <a:rPr lang="en-US" sz="1600" dirty="0"/>
              <a:t>-The devices run both IPv4 and IPv6 protocol stacks simultaneously.</a:t>
            </a:r>
          </a:p>
          <a:p>
            <a:pPr marL="758825" lvl="2" algn="just">
              <a:buFont typeface="Wingdings" panose="05000000000000000000" pitchFamily="2" charset="2"/>
              <a:buChar char="Ø"/>
            </a:pPr>
            <a:r>
              <a:rPr lang="en-US" sz="1600" b="1" dirty="0"/>
              <a:t>Tunneling</a:t>
            </a:r>
            <a:r>
              <a:rPr lang="en-US" sz="1600" dirty="0"/>
              <a:t> – A method of transporting an IPv6 packet over an IPv4 network. The IPv6 packet is encapsulated inside an IPv4 packet.</a:t>
            </a:r>
          </a:p>
          <a:p>
            <a:pPr marL="758825" lvl="2" algn="just">
              <a:buFont typeface="Wingdings" panose="05000000000000000000" pitchFamily="2" charset="2"/>
              <a:buChar char="Ø"/>
            </a:pPr>
            <a:r>
              <a:rPr lang="en-US" sz="1600" b="1" dirty="0"/>
              <a:t>Translation</a:t>
            </a:r>
            <a:r>
              <a:rPr lang="en-US" sz="1600" dirty="0"/>
              <a:t> - Network Address Translation 64 (NAT64) allows IPv6-enabled devices to communicate with IPv4-enabled devices using a translation technique similar to NAT for IPv4.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401"/>
          <a:stretch/>
        </p:blipFill>
        <p:spPr>
          <a:xfrm>
            <a:off x="5940152" y="1462604"/>
            <a:ext cx="3048000" cy="3944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4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IPv6 Structure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556792"/>
            <a:ext cx="7920880" cy="3500063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latin typeface="+mj-lt"/>
              </a:rPr>
              <a:t>IPv6 addresses are </a:t>
            </a:r>
            <a:r>
              <a:rPr lang="en-US" sz="1800" b="1" dirty="0">
                <a:latin typeface="+mj-lt"/>
              </a:rPr>
              <a:t>128 bits </a:t>
            </a:r>
            <a:r>
              <a:rPr lang="en-US" sz="1800" dirty="0">
                <a:latin typeface="+mj-lt"/>
              </a:rPr>
              <a:t>in length and written in </a:t>
            </a:r>
            <a:r>
              <a:rPr lang="en-US" sz="1800" b="1" dirty="0">
                <a:latin typeface="+mj-lt"/>
              </a:rPr>
              <a:t>hexadecimal</a:t>
            </a:r>
            <a:r>
              <a:rPr lang="en-US" sz="1800" dirty="0">
                <a:latin typeface="+mj-lt"/>
              </a:rPr>
              <a:t>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latin typeface="+mj-lt"/>
              </a:rPr>
              <a:t>IPv6 addresses are </a:t>
            </a:r>
            <a:r>
              <a:rPr lang="en-US" sz="1800" b="1" dirty="0">
                <a:latin typeface="+mj-lt"/>
              </a:rPr>
              <a:t>not case-sensitive </a:t>
            </a:r>
            <a:r>
              <a:rPr lang="en-US" sz="1800" dirty="0">
                <a:latin typeface="+mj-lt"/>
              </a:rPr>
              <a:t>and can be written in either lowercase or uppercase.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latin typeface="+mj-lt"/>
              </a:rPr>
              <a:t>The preferred format for writing an IPv6 address is </a:t>
            </a:r>
            <a:r>
              <a:rPr lang="en-US" sz="1800" b="1" dirty="0">
                <a:latin typeface="+mj-lt"/>
              </a:rPr>
              <a:t>x:x:x:x:x:x:x:x</a:t>
            </a:r>
            <a:r>
              <a:rPr lang="en-US" sz="1800" dirty="0">
                <a:latin typeface="+mj-lt"/>
              </a:rPr>
              <a:t>, with each “x” consisting of four hexadecimal values.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latin typeface="+mj-lt"/>
              </a:rPr>
              <a:t>In IPv6, a </a:t>
            </a:r>
            <a:r>
              <a:rPr lang="en-US" sz="1800" b="1" dirty="0" err="1">
                <a:latin typeface="+mj-lt"/>
              </a:rPr>
              <a:t>hextet</a:t>
            </a:r>
            <a:r>
              <a:rPr lang="en-US" sz="1800" b="1" dirty="0">
                <a:latin typeface="+mj-lt"/>
              </a:rPr>
              <a:t> </a:t>
            </a:r>
            <a:r>
              <a:rPr lang="en-US" sz="1800" dirty="0">
                <a:latin typeface="+mj-lt"/>
              </a:rPr>
              <a:t>is the unofficial term used to refer to a segment of 16 bits, or four hexadecimal values.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latin typeface="+mj-lt"/>
              </a:rPr>
              <a:t>Examples of IPv6 addresses in the preferred format:</a:t>
            </a:r>
          </a:p>
          <a:p>
            <a:pPr marL="358775" lvl="4" indent="0" algn="just">
              <a:buNone/>
            </a:pPr>
            <a:r>
              <a:rPr lang="pt-BR" sz="1800" b="1" dirty="0">
                <a:latin typeface="+mj-lt"/>
                <a:cs typeface="Courier New" panose="02070309020205020404" pitchFamily="49" charset="0"/>
              </a:rPr>
              <a:t>2001:0db8:0000:1111:0000:0000:0000:0200 </a:t>
            </a:r>
          </a:p>
          <a:p>
            <a:pPr marL="358775" lvl="4" indent="0" algn="just">
              <a:buNone/>
            </a:pPr>
            <a:r>
              <a:rPr lang="pt-BR" sz="1800" b="1" dirty="0">
                <a:latin typeface="+mj-lt"/>
                <a:cs typeface="Courier New" panose="02070309020205020404" pitchFamily="49" charset="0"/>
              </a:rPr>
              <a:t>2001:0db8:0000:00a3:abcd:0000:0000:1234 </a:t>
            </a:r>
            <a:endParaRPr lang="en-US" sz="1800" b="1" dirty="0">
              <a:latin typeface="+mj-lt"/>
              <a:cs typeface="Courier New" panose="02070309020205020404" pitchFamily="49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50280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Structure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556792"/>
            <a:ext cx="7920880" cy="350006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2400" b="1" dirty="0"/>
              <a:t>The first rule to help reduce the notation of IPv6 addresses is to omit any leading 0s (zeros).</a:t>
            </a:r>
          </a:p>
          <a:p>
            <a:pPr marL="0" lvl="1" indent="0">
              <a:buNone/>
            </a:pPr>
            <a:endParaRPr lang="en-US" sz="1600" b="1" dirty="0" smtClean="0"/>
          </a:p>
          <a:p>
            <a:pPr marL="0" lvl="1" indent="0">
              <a:buNone/>
            </a:pPr>
            <a:r>
              <a:rPr lang="en-US" sz="1600" b="1" dirty="0" smtClean="0"/>
              <a:t>Examples</a:t>
            </a:r>
            <a:r>
              <a:rPr lang="en-US" sz="1600" b="1" dirty="0"/>
              <a:t>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600" dirty="0"/>
              <a:t>01ab can be represented as 1ab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600" dirty="0"/>
              <a:t>09f0 can be represented as 9f0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600" dirty="0"/>
              <a:t>0a00 can be represented as a00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600" dirty="0"/>
              <a:t>00ab can be represented as ab</a:t>
            </a:r>
          </a:p>
          <a:p>
            <a:pPr marL="0" indent="0">
              <a:buNone/>
            </a:pPr>
            <a:endParaRPr lang="en-US" sz="1600" dirty="0"/>
          </a:p>
          <a:p>
            <a:pPr marL="0" indent="0" algn="ctr">
              <a:buNone/>
            </a:pPr>
            <a:r>
              <a:rPr lang="en-US" sz="1600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</a:t>
            </a:r>
            <a:r>
              <a:rPr lang="en-US" sz="1600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rule only applies to leading 0s, NOT to trailing 0s, otherwise the address would be ambiguous.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graphicFrame>
        <p:nvGraphicFramePr>
          <p:cNvPr id="6" name="Content Placeholder 6">
            <a:extLst>
              <a:ext uri="{FF2B5EF4-FFF2-40B4-BE49-F238E27FC236}">
                <a16:creationId xmlns:a16="http://schemas.microsoft.com/office/drawing/2014/main" id="{8D418206-3EDF-4754-9AFB-FFEB638592B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69310917"/>
              </p:ext>
            </p:extLst>
          </p:nvPr>
        </p:nvGraphicFramePr>
        <p:xfrm>
          <a:off x="4283968" y="3046986"/>
          <a:ext cx="4499247" cy="7772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186879">
                  <a:extLst>
                    <a:ext uri="{9D8B030D-6E8A-4147-A177-3AD203B41FA5}">
                      <a16:colId xmlns:a16="http://schemas.microsoft.com/office/drawing/2014/main" val="3729139006"/>
                    </a:ext>
                  </a:extLst>
                </a:gridCol>
                <a:gridCol w="3312368">
                  <a:extLst>
                    <a:ext uri="{9D8B030D-6E8A-4147-A177-3AD203B41FA5}">
                      <a16:colId xmlns:a16="http://schemas.microsoft.com/office/drawing/2014/main" val="198891349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100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Format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367678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1100" dirty="0"/>
                        <a:t>Preferred</a:t>
                      </a:r>
                      <a:endParaRPr lang="en-US" sz="11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2001 : 0db8 : 0000 : 1111 : 0000 : 0000 : 0000 : 0200</a:t>
                      </a:r>
                      <a:endParaRPr lang="en-US" sz="11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9654457"/>
                  </a:ext>
                </a:extLst>
              </a:tr>
              <a:tr h="170900">
                <a:tc>
                  <a:txBody>
                    <a:bodyPr/>
                    <a:lstStyle/>
                    <a:p>
                      <a:pPr marL="0" marR="0" lvl="0" indent="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No leading zeros</a:t>
                      </a:r>
                      <a:endParaRPr lang="en-US" sz="11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2001 : db8 : 0 : 1111 : 0 : 0 : 0 : 200</a:t>
                      </a:r>
                      <a:endParaRPr lang="en-US" sz="11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7351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0300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Structure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556792"/>
            <a:ext cx="7920880" cy="350006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2400" b="1" dirty="0"/>
              <a:t>A double colon (::) can replace any single, contiguous string of one or more 16-bit </a:t>
            </a:r>
            <a:r>
              <a:rPr lang="en-US" sz="2400" b="1" dirty="0" err="1"/>
              <a:t>hextets</a:t>
            </a:r>
            <a:r>
              <a:rPr lang="en-US" sz="2400" b="1" dirty="0"/>
              <a:t> consisting of all zeros. </a:t>
            </a:r>
            <a:endParaRPr lang="en-US" b="1" dirty="0"/>
          </a:p>
          <a:p>
            <a:pPr marL="0" indent="0" algn="just">
              <a:buNone/>
            </a:pPr>
            <a:r>
              <a:rPr lang="en-US" sz="1600" b="1" dirty="0" smtClean="0"/>
              <a:t>Example</a:t>
            </a:r>
            <a:r>
              <a:rPr lang="en-US" sz="1600" b="1" dirty="0"/>
              <a:t>:</a:t>
            </a:r>
          </a:p>
          <a:p>
            <a:pPr marL="0" indent="0" algn="just">
              <a:buNone/>
            </a:pPr>
            <a:r>
              <a:rPr lang="en-US" sz="1600" dirty="0"/>
              <a:t>2001:db8:cafe:1:0:0:0:1 (leading 0s omitted) could be represented as 2001:db8:cafe:1::1</a:t>
            </a:r>
          </a:p>
          <a:p>
            <a:pPr marL="0" indent="0" algn="just">
              <a:buNone/>
            </a:pPr>
            <a:endParaRPr lang="en-US" sz="1600" dirty="0"/>
          </a:p>
          <a:p>
            <a:pPr marL="0" indent="0" algn="ctr">
              <a:buNone/>
            </a:pPr>
            <a:endParaRPr lang="en-US" sz="1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en-US" sz="1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en-US" sz="1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en-US" sz="1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US" sz="1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double colon (::) can only be used once within an address, otherwise there would be more than one possible resulting </a:t>
            </a:r>
            <a:r>
              <a:rPr lang="en-US" sz="1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</a:t>
            </a:r>
            <a:endParaRPr lang="en-US" sz="1600" i="1" dirty="0"/>
          </a:p>
          <a:p>
            <a:pPr marL="0" indent="0" algn="just">
              <a:buNone/>
            </a:pPr>
            <a:endParaRPr lang="en-US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graphicFrame>
        <p:nvGraphicFramePr>
          <p:cNvPr id="6" name="Content Placeholder 6">
            <a:extLst>
              <a:ext uri="{FF2B5EF4-FFF2-40B4-BE49-F238E27FC236}">
                <a16:creationId xmlns:a16="http://schemas.microsoft.com/office/drawing/2014/main" id="{8D418206-3EDF-4754-9AFB-FFEB638592B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02235302"/>
              </p:ext>
            </p:extLst>
          </p:nvPr>
        </p:nvGraphicFramePr>
        <p:xfrm>
          <a:off x="2195736" y="3501008"/>
          <a:ext cx="4499247" cy="7772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186879">
                  <a:extLst>
                    <a:ext uri="{9D8B030D-6E8A-4147-A177-3AD203B41FA5}">
                      <a16:colId xmlns:a16="http://schemas.microsoft.com/office/drawing/2014/main" val="3729139006"/>
                    </a:ext>
                  </a:extLst>
                </a:gridCol>
                <a:gridCol w="3312368">
                  <a:extLst>
                    <a:ext uri="{9D8B030D-6E8A-4147-A177-3AD203B41FA5}">
                      <a16:colId xmlns:a16="http://schemas.microsoft.com/office/drawing/2014/main" val="198891349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100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Format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367678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Preferred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2001 : </a:t>
                      </a:r>
                      <a:r>
                        <a:rPr lang="en-US" sz="1100" b="1" dirty="0"/>
                        <a:t>0</a:t>
                      </a:r>
                      <a:r>
                        <a:rPr lang="en-US" sz="1100" dirty="0"/>
                        <a:t>db8 : </a:t>
                      </a:r>
                      <a:r>
                        <a:rPr lang="en-US" sz="1100" b="1" dirty="0"/>
                        <a:t>000</a:t>
                      </a:r>
                      <a:r>
                        <a:rPr lang="en-US" sz="1100" dirty="0"/>
                        <a:t>0 : 1111 : </a:t>
                      </a:r>
                      <a:r>
                        <a:rPr lang="en-US" sz="1100" b="1" dirty="0"/>
                        <a:t>0000</a:t>
                      </a:r>
                      <a:r>
                        <a:rPr lang="en-US" sz="1100" dirty="0"/>
                        <a:t> : </a:t>
                      </a:r>
                      <a:r>
                        <a:rPr lang="en-US" sz="1100" b="1" dirty="0"/>
                        <a:t>0000</a:t>
                      </a:r>
                      <a:r>
                        <a:rPr lang="en-US" sz="1100" dirty="0"/>
                        <a:t> : </a:t>
                      </a:r>
                      <a:r>
                        <a:rPr lang="en-US" sz="1100" b="1" dirty="0"/>
                        <a:t>0000</a:t>
                      </a:r>
                      <a:r>
                        <a:rPr lang="en-US" sz="1100" dirty="0"/>
                        <a:t> : </a:t>
                      </a:r>
                      <a:r>
                        <a:rPr lang="en-US" sz="1100" b="1" dirty="0"/>
                        <a:t>0</a:t>
                      </a:r>
                      <a:r>
                        <a:rPr lang="en-US" sz="1100" dirty="0"/>
                        <a:t>200</a:t>
                      </a:r>
                      <a:endParaRPr lang="en-US" sz="11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9654457"/>
                  </a:ext>
                </a:extLst>
              </a:tr>
              <a:tr h="170900">
                <a:tc>
                  <a:txBody>
                    <a:bodyPr/>
                    <a:lstStyle/>
                    <a:p>
                      <a:pPr marL="0" marR="0" lvl="0" indent="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Compressed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2001:db8:0:1111::200</a:t>
                      </a:r>
                      <a:endParaRPr lang="en-US" sz="11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7351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219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Structure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556792"/>
            <a:ext cx="7920880" cy="3500063"/>
          </a:xfrm>
        </p:spPr>
        <p:txBody>
          <a:bodyPr>
            <a:noAutofit/>
          </a:bodyPr>
          <a:lstStyle/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2400" b="1" dirty="0" smtClean="0"/>
              <a:t>Three categories </a:t>
            </a:r>
            <a:r>
              <a:rPr lang="en-US" sz="2400" b="1" dirty="0"/>
              <a:t>of IPv6 </a:t>
            </a:r>
            <a:r>
              <a:rPr lang="en-US" sz="2400" b="1" dirty="0" smtClean="0"/>
              <a:t>addresses</a:t>
            </a:r>
            <a:endParaRPr lang="en-US" sz="2400" b="1" dirty="0"/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600" b="1" dirty="0"/>
              <a:t>Unicast</a:t>
            </a:r>
            <a:r>
              <a:rPr lang="en-US" sz="1600" dirty="0"/>
              <a:t> – Unicast uniquely identifies an interface on an IPv6-enabled device</a:t>
            </a:r>
            <a:r>
              <a:rPr lang="en-US" sz="1600" dirty="0" smtClean="0"/>
              <a:t>.</a:t>
            </a:r>
          </a:p>
          <a:p>
            <a:pPr algn="just">
              <a:buFont typeface="Wingdings" panose="05000000000000000000" pitchFamily="2" charset="2"/>
              <a:buChar char="ü"/>
            </a:pPr>
            <a:endParaRPr lang="en-US" sz="1600" dirty="0"/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600" b="1" dirty="0"/>
              <a:t>Multicast</a:t>
            </a:r>
            <a:r>
              <a:rPr lang="en-US" sz="1600" dirty="0"/>
              <a:t> – Multicast is used to send a single IPv6 packet to multiple destinations.</a:t>
            </a:r>
          </a:p>
          <a:p>
            <a:pPr algn="just">
              <a:buFont typeface="Wingdings" panose="05000000000000000000" pitchFamily="2" charset="2"/>
              <a:buChar char="ü"/>
            </a:pPr>
            <a:endParaRPr lang="en-US" sz="1600" b="1" dirty="0" smtClean="0"/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600" b="1" dirty="0" err="1" smtClean="0"/>
              <a:t>Anycast</a:t>
            </a:r>
            <a:r>
              <a:rPr lang="en-US" sz="1600" dirty="0" smtClean="0"/>
              <a:t> </a:t>
            </a:r>
            <a:r>
              <a:rPr lang="en-US" sz="1600" dirty="0"/>
              <a:t>– This is any IPv6 unicast address that can be assigned to multiple devices. A packet sent to an </a:t>
            </a:r>
            <a:r>
              <a:rPr lang="en-US" sz="1600" dirty="0" err="1"/>
              <a:t>anycast</a:t>
            </a:r>
            <a:r>
              <a:rPr lang="en-US" sz="1600" dirty="0"/>
              <a:t> address is routed to the nearest device having that address.</a:t>
            </a:r>
          </a:p>
          <a:p>
            <a:pPr marL="0" indent="0" algn="just">
              <a:buNone/>
            </a:pPr>
            <a:endParaRPr lang="en-US" sz="1600" dirty="0" smtClean="0"/>
          </a:p>
          <a:p>
            <a:pPr marL="0" indent="0" algn="just">
              <a:buNone/>
            </a:pPr>
            <a:endParaRPr lang="en-US" sz="1600" dirty="0" smtClean="0"/>
          </a:p>
          <a:p>
            <a:pPr marL="0" indent="0" algn="ctr">
              <a:buNone/>
            </a:pPr>
            <a:r>
              <a:rPr lang="en-US" sz="1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Unlike </a:t>
            </a:r>
            <a:r>
              <a:rPr lang="en-US" sz="1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IPv4, IPv6 does not have a broadcast address. However, there is an IPv6 all-nodes multicast address that essentially gives the same result</a:t>
            </a:r>
            <a:r>
              <a:rPr lang="en-US" sz="1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n-US" sz="1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4060278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Structure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556792"/>
            <a:ext cx="7920880" cy="3500063"/>
          </a:xfrm>
        </p:spPr>
        <p:txBody>
          <a:bodyPr>
            <a:noAutofit/>
          </a:bodyPr>
          <a:lstStyle/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/>
              <a:t>Prefix length is represented in slash notation and is used to indicate the network portion of an IPv6 address.</a:t>
            </a: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/>
              <a:t>The IPv6 prefix length can range from 0 to 128. The recommended IPv6 prefix length for LANs and most other types of networks is /64.</a:t>
            </a:r>
          </a:p>
          <a:p>
            <a:pPr marL="146110" lvl="2" indent="0" algn="just">
              <a:buNone/>
            </a:pPr>
            <a:endParaRPr lang="en-US" sz="1600" dirty="0"/>
          </a:p>
          <a:p>
            <a:pPr marL="0" indent="0" algn="just">
              <a:buNone/>
            </a:pPr>
            <a:endParaRPr lang="en-US" sz="1600" dirty="0"/>
          </a:p>
          <a:p>
            <a:pPr marL="0" indent="0" algn="just">
              <a:buNone/>
            </a:pPr>
            <a:endParaRPr lang="en-US" sz="1600" dirty="0"/>
          </a:p>
          <a:p>
            <a:pPr marL="0" indent="0" algn="just">
              <a:buNone/>
            </a:pPr>
            <a:endParaRPr lang="en-US" sz="1600" dirty="0" smtClean="0"/>
          </a:p>
          <a:p>
            <a:pPr marL="0" indent="0" algn="just">
              <a:buNone/>
            </a:pPr>
            <a:endParaRPr lang="en-US" sz="1600" dirty="0"/>
          </a:p>
          <a:p>
            <a:pPr marL="0" indent="0" algn="just">
              <a:buNone/>
            </a:pPr>
            <a:endParaRPr lang="en-US" sz="1600" dirty="0" smtClean="0"/>
          </a:p>
          <a:p>
            <a:pPr marL="0" indent="0" algn="ctr">
              <a:buNone/>
            </a:pPr>
            <a:r>
              <a:rPr lang="en-US" sz="1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is strongly recommended to use a 64-bit Interface ID for most networks. This is because stateless address </a:t>
            </a:r>
            <a:r>
              <a:rPr lang="en-US" sz="1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autoconfiguration</a:t>
            </a:r>
            <a:r>
              <a:rPr lang="en-US" sz="1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(SLAAC) uses 64 bits for the Interface ID. It also makes </a:t>
            </a:r>
            <a:r>
              <a:rPr lang="en-US" sz="1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subnetting</a:t>
            </a:r>
            <a:r>
              <a:rPr lang="en-US" sz="1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easier to create and manage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711CFE-EFE8-4AEF-8D4D-DB7AA12D84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2780928"/>
            <a:ext cx="4469641" cy="172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84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Structure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4223" y="1268760"/>
            <a:ext cx="2952328" cy="350006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600" b="1" dirty="0" smtClean="0"/>
              <a:t>Global </a:t>
            </a:r>
            <a:r>
              <a:rPr lang="en-US" sz="1600" b="1" dirty="0"/>
              <a:t>Unicast Address (GUA) </a:t>
            </a:r>
            <a:r>
              <a:rPr lang="en-US" sz="1600" i="1" dirty="0" smtClean="0"/>
              <a:t>This </a:t>
            </a:r>
            <a:r>
              <a:rPr lang="en-US" sz="1600" i="1" dirty="0"/>
              <a:t>is similar to a public IPv4 address. These are globally unique, internet-routable addresses.</a:t>
            </a:r>
          </a:p>
          <a:p>
            <a:pPr marL="0" indent="0" algn="just">
              <a:buNone/>
            </a:pPr>
            <a:endParaRPr lang="en-US" sz="1600" b="1" dirty="0" smtClean="0"/>
          </a:p>
          <a:p>
            <a:pPr marL="0" indent="0" algn="just">
              <a:buNone/>
            </a:pPr>
            <a:r>
              <a:rPr lang="en-US" sz="1600" b="1" dirty="0" smtClean="0"/>
              <a:t>Link-local </a:t>
            </a:r>
            <a:r>
              <a:rPr lang="en-US" sz="1600" b="1" dirty="0"/>
              <a:t>Address (LLA</a:t>
            </a:r>
            <a:r>
              <a:rPr lang="en-US" sz="1600" b="1" dirty="0" smtClean="0"/>
              <a:t>)</a:t>
            </a:r>
            <a:r>
              <a:rPr lang="en-US" sz="1600" dirty="0" smtClean="0"/>
              <a:t> </a:t>
            </a:r>
            <a:r>
              <a:rPr lang="en-US" sz="1600" dirty="0"/>
              <a:t>Required for every IPv6-enabled device and used to communicate with other devices on the same local link. LLAs are not routable and are confined to a single link. </a:t>
            </a: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endParaRPr lang="en-US" sz="1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1BE6E4-8308-4A7B-92AC-81146B461F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1268760"/>
            <a:ext cx="4968552" cy="419865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23528" y="1453753"/>
            <a:ext cx="27363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dirty="0"/>
              <a:t>Unlike IPv4 devices that have only a single address, IPv6 addresses typically have two unicast addresses:</a:t>
            </a:r>
          </a:p>
        </p:txBody>
      </p:sp>
      <p:sp>
        <p:nvSpPr>
          <p:cNvPr id="9" name="Rectangle 8"/>
          <p:cNvSpPr/>
          <p:nvPr/>
        </p:nvSpPr>
        <p:spPr>
          <a:xfrm>
            <a:off x="5704409" y="4685943"/>
            <a:ext cx="29523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IPv6 global unicast addresses (GUAs) are globally unique and routable on the IPv6 internet</a:t>
            </a:r>
            <a:r>
              <a:rPr lang="en-US" sz="1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n-US" sz="1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9D2C171-6C4F-462E-8801-77898CB371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5" y="3723846"/>
            <a:ext cx="2756288" cy="1721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572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Structure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5250" y="1202851"/>
            <a:ext cx="3469772" cy="2730205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ü"/>
            </a:pPr>
            <a:r>
              <a:rPr lang="en-US" sz="1600" dirty="0" smtClean="0"/>
              <a:t>Unique </a:t>
            </a:r>
            <a:r>
              <a:rPr lang="en-US" sz="1600" dirty="0"/>
              <a:t>local addresses are used for </a:t>
            </a:r>
            <a:r>
              <a:rPr lang="en-US" sz="1600" b="1" dirty="0"/>
              <a:t>local addressing within a site or between</a:t>
            </a:r>
            <a:r>
              <a:rPr lang="en-US" sz="1600" dirty="0"/>
              <a:t> a limited number of sites.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600" dirty="0"/>
              <a:t>Unique local addresses can be </a:t>
            </a:r>
            <a:r>
              <a:rPr lang="en-US" sz="1600" b="1" dirty="0"/>
              <a:t>used for devices that will never need to access another network</a:t>
            </a:r>
            <a:r>
              <a:rPr lang="en-US" sz="1600" dirty="0"/>
              <a:t>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600" dirty="0"/>
              <a:t>Unique local addresses are </a:t>
            </a:r>
            <a:r>
              <a:rPr lang="en-US" sz="1600" b="1" dirty="0"/>
              <a:t>not globally routed or translated to a global IPv6 address</a:t>
            </a:r>
            <a:r>
              <a:rPr lang="en-US" sz="1600" dirty="0" smtClean="0"/>
              <a:t>.</a:t>
            </a:r>
            <a:endParaRPr lang="en-US" sz="1600" dirty="0"/>
          </a:p>
          <a:p>
            <a:pPr marL="0" indent="0" algn="just">
              <a:buNone/>
            </a:pPr>
            <a:endParaRPr lang="en-US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1BE6E4-8308-4A7B-92AC-81146B461F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653240"/>
            <a:ext cx="4482393" cy="378782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60468" y="1202851"/>
            <a:ext cx="273630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dirty="0"/>
              <a:t>The IPv6 </a:t>
            </a:r>
            <a:r>
              <a:rPr lang="en-US" b="1" dirty="0"/>
              <a:t>unique local addresses </a:t>
            </a:r>
            <a:r>
              <a:rPr lang="en-US" dirty="0"/>
              <a:t>(range fc00::/7 to </a:t>
            </a:r>
            <a:r>
              <a:rPr lang="en-US" dirty="0" err="1"/>
              <a:t>fdff</a:t>
            </a:r>
            <a:r>
              <a:rPr lang="en-US" dirty="0"/>
              <a:t>::/7) have some similarity to RFC 1918 </a:t>
            </a:r>
            <a:r>
              <a:rPr lang="en-US" b="1" dirty="0"/>
              <a:t>private addresses for IPv4</a:t>
            </a:r>
            <a:r>
              <a:rPr lang="en-US" dirty="0"/>
              <a:t>, but there are significant differences</a:t>
            </a:r>
          </a:p>
        </p:txBody>
      </p:sp>
      <p:sp>
        <p:nvSpPr>
          <p:cNvPr id="7" name="Rectangle 6"/>
          <p:cNvSpPr/>
          <p:nvPr/>
        </p:nvSpPr>
        <p:spPr>
          <a:xfrm>
            <a:off x="5290201" y="4001086"/>
            <a:ext cx="374674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Many sites use the private nature of RFC 1918 addresses to attempt to secure or hide their network from potential security risks. This was never the intended use of ULAs</a:t>
            </a:r>
            <a:endParaRPr lang="en-GB" sz="1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6985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- LLA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924944"/>
            <a:ext cx="7920880" cy="2448272"/>
          </a:xfrm>
        </p:spPr>
        <p:txBody>
          <a:bodyPr>
            <a:no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0000"/>
                </a:solidFill>
              </a:rPr>
              <a:t>An IPv6 link-local address (LLA) enables a device to communicate with other IPv6-enabled devices on the same link and only on that link (subnet).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0000"/>
                </a:solidFill>
              </a:rPr>
              <a:t>Packets with a source or destination LLA cannot be routed.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0000"/>
                </a:solidFill>
              </a:rPr>
              <a:t>Every IPv6-enabled network interface must have an LLA.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0000"/>
                </a:solidFill>
              </a:rPr>
              <a:t>If an LLA is not configured manually on an interface, the device will automatically create one.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000000"/>
                </a:solidFill>
              </a:rPr>
              <a:t>IPv6 LLAs are in the fe80::/10 range</a:t>
            </a:r>
            <a:r>
              <a:rPr lang="en-US" sz="1600" dirty="0" smtClean="0">
                <a:solidFill>
                  <a:srgbClr val="000000"/>
                </a:solidFill>
              </a:rPr>
              <a:t>.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3BF2F6-9976-4706-A856-94F952BD66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720" y="1124744"/>
            <a:ext cx="4838608" cy="158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38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- Dynamic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96" y="1268760"/>
            <a:ext cx="7920880" cy="2448272"/>
          </a:xfrm>
        </p:spPr>
        <p:txBody>
          <a:bodyPr>
            <a:noAutofit/>
          </a:bodyPr>
          <a:lstStyle/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>
                <a:solidFill>
                  <a:srgbClr val="000000"/>
                </a:solidFill>
              </a:rPr>
              <a:t>Devices obtain GUA addresses dynamically through Internet Control Message Protocol version 6 (ICMPv6) messages</a:t>
            </a:r>
            <a:r>
              <a:rPr lang="en-US" sz="1600" dirty="0" smtClean="0">
                <a:solidFill>
                  <a:srgbClr val="000000"/>
                </a:solidFill>
              </a:rPr>
              <a:t>.</a:t>
            </a:r>
          </a:p>
          <a:p>
            <a:pPr marL="285750" lvl="1" algn="just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sz="1600" b="1" dirty="0" smtClean="0">
                <a:solidFill>
                  <a:srgbClr val="000000"/>
                </a:solidFill>
              </a:rPr>
              <a:t>Router </a:t>
            </a:r>
            <a:r>
              <a:rPr lang="en-US" sz="1600" b="1" dirty="0">
                <a:solidFill>
                  <a:srgbClr val="000000"/>
                </a:solidFill>
              </a:rPr>
              <a:t>Solicitation (RS) </a:t>
            </a:r>
            <a:r>
              <a:rPr lang="en-US" sz="1600" dirty="0">
                <a:solidFill>
                  <a:srgbClr val="000000"/>
                </a:solidFill>
              </a:rPr>
              <a:t>messages are sent by host devices to discover IPv6 routers</a:t>
            </a:r>
          </a:p>
          <a:p>
            <a:pPr marL="285750" lvl="1" algn="just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rgbClr val="000000"/>
                </a:solidFill>
              </a:rPr>
              <a:t>Router Advertisement (RA</a:t>
            </a:r>
            <a:r>
              <a:rPr lang="en-US" sz="1600" dirty="0">
                <a:solidFill>
                  <a:srgbClr val="000000"/>
                </a:solidFill>
              </a:rPr>
              <a:t>) messages are sent by routers to inform hosts on how to obtain an IPv6 GUA and provide useful network information such as:</a:t>
            </a:r>
          </a:p>
          <a:p>
            <a:pPr marL="742950" lvl="3" indent="-285750" algn="just">
              <a:spcBef>
                <a:spcPts val="300"/>
              </a:spcBef>
              <a:spcAft>
                <a:spcPts val="3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0000"/>
                </a:solidFill>
              </a:rPr>
              <a:t>Network prefix and prefix length</a:t>
            </a:r>
          </a:p>
          <a:p>
            <a:pPr marL="742950" lvl="3" indent="-285750" algn="just">
              <a:spcBef>
                <a:spcPts val="300"/>
              </a:spcBef>
              <a:spcAft>
                <a:spcPts val="3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0000"/>
                </a:solidFill>
              </a:rPr>
              <a:t>Default gateway address</a:t>
            </a:r>
          </a:p>
          <a:p>
            <a:pPr marL="742950" lvl="3" indent="-285750" algn="just">
              <a:spcBef>
                <a:spcPts val="300"/>
              </a:spcBef>
              <a:spcAft>
                <a:spcPts val="3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0000"/>
                </a:solidFill>
              </a:rPr>
              <a:t>DNS addresses and domain name</a:t>
            </a:r>
          </a:p>
          <a:p>
            <a:pPr marL="0" lvl="1" indent="0" algn="just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SzPct val="90000"/>
              <a:buNone/>
            </a:pPr>
            <a:r>
              <a:rPr lang="en-US" sz="1600" dirty="0">
                <a:solidFill>
                  <a:srgbClr val="000000"/>
                </a:solidFill>
              </a:rPr>
              <a:t>The RA can provide three methods for configuring an IPv6 GUA :</a:t>
            </a:r>
          </a:p>
          <a:p>
            <a:pPr marL="742950" lvl="3" indent="-285750" algn="just">
              <a:spcBef>
                <a:spcPts val="300"/>
              </a:spcBef>
              <a:spcAft>
                <a:spcPts val="3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sz="1400" dirty="0" smtClean="0">
                <a:solidFill>
                  <a:srgbClr val="000000"/>
                </a:solidFill>
              </a:rPr>
              <a:t>SLAAC (Stateless Address Auto-Configuration)</a:t>
            </a:r>
            <a:endParaRPr lang="en-US" sz="1400" dirty="0">
              <a:solidFill>
                <a:srgbClr val="000000"/>
              </a:solidFill>
            </a:endParaRPr>
          </a:p>
          <a:p>
            <a:pPr marL="742950" lvl="3" indent="-285750" algn="just">
              <a:spcBef>
                <a:spcPts val="300"/>
              </a:spcBef>
              <a:spcAft>
                <a:spcPts val="3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0000"/>
                </a:solidFill>
              </a:rPr>
              <a:t>SLAAC with stateless DHCPv6 server</a:t>
            </a:r>
          </a:p>
          <a:p>
            <a:pPr marL="742950" lvl="3" indent="-285750" algn="just">
              <a:spcBef>
                <a:spcPts val="300"/>
              </a:spcBef>
              <a:spcAft>
                <a:spcPts val="3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sz="1400" dirty="0" err="1">
                <a:solidFill>
                  <a:srgbClr val="000000"/>
                </a:solidFill>
              </a:rPr>
              <a:t>Stateful</a:t>
            </a:r>
            <a:r>
              <a:rPr lang="en-US" sz="1400" dirty="0">
                <a:solidFill>
                  <a:srgbClr val="000000"/>
                </a:solidFill>
              </a:rPr>
              <a:t> DHCPv6 (no SLAAC</a:t>
            </a:r>
            <a:r>
              <a:rPr lang="en-US" sz="1400" dirty="0" smtClean="0">
                <a:solidFill>
                  <a:srgbClr val="000000"/>
                </a:solidFill>
              </a:rPr>
              <a:t>)</a:t>
            </a:r>
            <a:endParaRPr lang="en-US" sz="1400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2379891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- Dynamic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96" y="1268760"/>
            <a:ext cx="7920880" cy="2448272"/>
          </a:xfrm>
        </p:spPr>
        <p:txBody>
          <a:bodyPr>
            <a:noAutofit/>
          </a:bodyPr>
          <a:lstStyle/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>
                <a:solidFill>
                  <a:srgbClr val="000000"/>
                </a:solidFill>
              </a:rPr>
              <a:t>SLAAC allows a device to configure a GUA </a:t>
            </a:r>
            <a:r>
              <a:rPr lang="en-US" sz="1600" b="1" dirty="0">
                <a:solidFill>
                  <a:srgbClr val="000000"/>
                </a:solidFill>
              </a:rPr>
              <a:t>without the services of DHCPv6.</a:t>
            </a:r>
            <a:r>
              <a:rPr lang="en-US" sz="1600" dirty="0">
                <a:solidFill>
                  <a:srgbClr val="000000"/>
                </a:solidFill>
              </a:rPr>
              <a:t> </a:t>
            </a: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>
                <a:solidFill>
                  <a:srgbClr val="000000"/>
                </a:solidFill>
              </a:rPr>
              <a:t>Devices obtain the necessary information to configure a GUA from the </a:t>
            </a:r>
            <a:r>
              <a:rPr lang="en-US" sz="1600" b="1" dirty="0">
                <a:solidFill>
                  <a:srgbClr val="000000"/>
                </a:solidFill>
              </a:rPr>
              <a:t>ICMPv6 RA messages </a:t>
            </a:r>
            <a:r>
              <a:rPr lang="en-US" sz="1600" dirty="0">
                <a:solidFill>
                  <a:srgbClr val="000000"/>
                </a:solidFill>
              </a:rPr>
              <a:t>of the local router.</a:t>
            </a: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>
                <a:solidFill>
                  <a:srgbClr val="000000"/>
                </a:solidFill>
              </a:rPr>
              <a:t>The prefix is provided by the RA and the device uses either the EUI-64 or random generation method to create an interface ID.</a:t>
            </a: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endParaRPr lang="en-US" sz="1600" b="1" dirty="0">
              <a:solidFill>
                <a:srgbClr val="000000"/>
              </a:solidFill>
            </a:endParaRP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5A69E3-A7F8-4358-A22F-56AA5CCA3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3142746"/>
            <a:ext cx="5061211" cy="1716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756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- Dynamic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96" y="1268760"/>
            <a:ext cx="8268568" cy="2448272"/>
          </a:xfrm>
        </p:spPr>
        <p:txBody>
          <a:bodyPr>
            <a:noAutofit/>
          </a:bodyPr>
          <a:lstStyle/>
          <a:p>
            <a:pPr marL="90488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>
                <a:solidFill>
                  <a:srgbClr val="000000"/>
                </a:solidFill>
              </a:rPr>
              <a:t>An RA can instruct a device to use </a:t>
            </a:r>
            <a:r>
              <a:rPr lang="en-US" sz="1600" b="1" dirty="0">
                <a:solidFill>
                  <a:srgbClr val="000000"/>
                </a:solidFill>
              </a:rPr>
              <a:t>both SLAAC and stateless DHCPv6</a:t>
            </a:r>
            <a:r>
              <a:rPr lang="en-US" sz="1600" dirty="0">
                <a:solidFill>
                  <a:srgbClr val="000000"/>
                </a:solidFill>
              </a:rPr>
              <a:t>. </a:t>
            </a:r>
          </a:p>
          <a:p>
            <a:pPr marL="90488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>
                <a:solidFill>
                  <a:srgbClr val="000000"/>
                </a:solidFill>
              </a:rPr>
              <a:t>The RA message suggests devices use the following:</a:t>
            </a:r>
          </a:p>
          <a:p>
            <a:pPr marL="376238" lvl="2" indent="-285750" algn="just">
              <a:spcAft>
                <a:spcPts val="600"/>
              </a:spcAft>
              <a:buSzPct val="90000"/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rgbClr val="000000"/>
                </a:solidFill>
              </a:rPr>
              <a:t>SLAAC </a:t>
            </a:r>
            <a:r>
              <a:rPr lang="en-US" sz="1600" dirty="0">
                <a:solidFill>
                  <a:srgbClr val="000000"/>
                </a:solidFill>
              </a:rPr>
              <a:t>to create </a:t>
            </a:r>
            <a:r>
              <a:rPr lang="en-US" sz="1600" b="1" dirty="0">
                <a:solidFill>
                  <a:srgbClr val="000000"/>
                </a:solidFill>
              </a:rPr>
              <a:t>its own IPv6 GUA</a:t>
            </a:r>
          </a:p>
          <a:p>
            <a:pPr marL="376238" lvl="2" indent="-285750" algn="just">
              <a:spcAft>
                <a:spcPts val="600"/>
              </a:spcAft>
              <a:buSzPct val="90000"/>
              <a:buFont typeface="Wingdings" panose="05000000000000000000" pitchFamily="2" charset="2"/>
              <a:buChar char="q"/>
            </a:pPr>
            <a:r>
              <a:rPr lang="en-US" sz="1600" b="1" dirty="0" smtClean="0">
                <a:solidFill>
                  <a:srgbClr val="000000"/>
                </a:solidFill>
              </a:rPr>
              <a:t>The </a:t>
            </a:r>
            <a:r>
              <a:rPr lang="en-US" sz="1600" b="1" dirty="0">
                <a:solidFill>
                  <a:srgbClr val="000000"/>
                </a:solidFill>
              </a:rPr>
              <a:t>router LLA</a:t>
            </a:r>
            <a:r>
              <a:rPr lang="en-US" sz="1600" dirty="0">
                <a:solidFill>
                  <a:srgbClr val="000000"/>
                </a:solidFill>
              </a:rPr>
              <a:t>, which is the RA source IPv6 address, as the default gateway address</a:t>
            </a:r>
          </a:p>
          <a:p>
            <a:pPr marL="376238" lvl="2" indent="-285750" algn="just">
              <a:spcAft>
                <a:spcPts val="600"/>
              </a:spcAft>
              <a:buSzPct val="90000"/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rgbClr val="000000"/>
                </a:solidFill>
              </a:rPr>
              <a:t>A </a:t>
            </a:r>
            <a:r>
              <a:rPr lang="en-US" sz="1600" dirty="0">
                <a:solidFill>
                  <a:srgbClr val="000000"/>
                </a:solidFill>
              </a:rPr>
              <a:t>stateless DHCPv6 server to obtain other information such as a DNS server address and a domain </a:t>
            </a:r>
            <a:r>
              <a:rPr lang="en-US" sz="1600" dirty="0" smtClean="0">
                <a:solidFill>
                  <a:srgbClr val="000000"/>
                </a:solidFill>
              </a:rPr>
              <a:t>name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473035-7613-4908-A09B-92FC6C06B3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42" y="3356992"/>
            <a:ext cx="4336316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661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- Dynamic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96" y="1268760"/>
            <a:ext cx="8268568" cy="2448272"/>
          </a:xfrm>
        </p:spPr>
        <p:txBody>
          <a:bodyPr>
            <a:noAutofit/>
          </a:bodyPr>
          <a:lstStyle/>
          <a:p>
            <a:pPr marL="87313" indent="0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>
                <a:solidFill>
                  <a:srgbClr val="000000"/>
                </a:solidFill>
              </a:rPr>
              <a:t>An RA can instruct a device to use </a:t>
            </a:r>
            <a:r>
              <a:rPr lang="en-US" sz="1600" b="1" dirty="0" err="1">
                <a:solidFill>
                  <a:srgbClr val="000000"/>
                </a:solidFill>
              </a:rPr>
              <a:t>stateful</a:t>
            </a:r>
            <a:r>
              <a:rPr lang="en-US" sz="1600" b="1" dirty="0">
                <a:solidFill>
                  <a:srgbClr val="000000"/>
                </a:solidFill>
              </a:rPr>
              <a:t> DHCPv6 only</a:t>
            </a:r>
            <a:r>
              <a:rPr lang="en-US" sz="1600" dirty="0">
                <a:solidFill>
                  <a:srgbClr val="000000"/>
                </a:solidFill>
              </a:rPr>
              <a:t>.</a:t>
            </a:r>
          </a:p>
          <a:p>
            <a:pPr marL="87313" indent="0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b="1" dirty="0" err="1">
                <a:solidFill>
                  <a:srgbClr val="000000"/>
                </a:solidFill>
              </a:rPr>
              <a:t>Stateful</a:t>
            </a:r>
            <a:r>
              <a:rPr lang="en-US" sz="1600" b="1" dirty="0">
                <a:solidFill>
                  <a:srgbClr val="000000"/>
                </a:solidFill>
              </a:rPr>
              <a:t> DHCPv6 is similar to DHCP for IPv4</a:t>
            </a:r>
            <a:r>
              <a:rPr lang="en-US" sz="1600" dirty="0" smtClean="0">
                <a:solidFill>
                  <a:srgbClr val="000000"/>
                </a:solidFill>
              </a:rPr>
              <a:t>.</a:t>
            </a:r>
          </a:p>
          <a:p>
            <a:pPr marL="87313" indent="0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 smtClean="0">
                <a:solidFill>
                  <a:srgbClr val="000000"/>
                </a:solidFill>
              </a:rPr>
              <a:t>A </a:t>
            </a:r>
            <a:r>
              <a:rPr lang="en-US" sz="1600" dirty="0">
                <a:solidFill>
                  <a:srgbClr val="000000"/>
                </a:solidFill>
              </a:rPr>
              <a:t>device can automatically receive a GUA, prefix length, and the addresses of DNS servers from a </a:t>
            </a:r>
            <a:r>
              <a:rPr lang="en-US" sz="1600" dirty="0" err="1">
                <a:solidFill>
                  <a:srgbClr val="000000"/>
                </a:solidFill>
              </a:rPr>
              <a:t>stateful</a:t>
            </a:r>
            <a:r>
              <a:rPr lang="en-US" sz="1600" dirty="0">
                <a:solidFill>
                  <a:srgbClr val="000000"/>
                </a:solidFill>
              </a:rPr>
              <a:t> DHCPv6 server.</a:t>
            </a:r>
          </a:p>
          <a:p>
            <a:pPr marL="87313" indent="0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>
                <a:solidFill>
                  <a:srgbClr val="000000"/>
                </a:solidFill>
              </a:rPr>
              <a:t>The RA message suggests devices use the following:</a:t>
            </a:r>
          </a:p>
          <a:p>
            <a:pPr marL="373063" lvl="2" indent="-285750">
              <a:spcAft>
                <a:spcPts val="600"/>
              </a:spcAft>
              <a:buSzPct val="90000"/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rgbClr val="000000"/>
                </a:solidFill>
              </a:rPr>
              <a:t>The router LLA, which is the RA source IPv6 address, for the default gateway address.</a:t>
            </a:r>
          </a:p>
          <a:p>
            <a:pPr marL="373063" lvl="2" indent="-285750">
              <a:spcAft>
                <a:spcPts val="600"/>
              </a:spcAft>
              <a:buSzPct val="90000"/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rgbClr val="000000"/>
                </a:solidFill>
              </a:rPr>
              <a:t>A </a:t>
            </a:r>
            <a:r>
              <a:rPr lang="en-US" sz="1600" dirty="0" err="1">
                <a:solidFill>
                  <a:srgbClr val="000000"/>
                </a:solidFill>
              </a:rPr>
              <a:t>stateful</a:t>
            </a:r>
            <a:r>
              <a:rPr lang="en-US" sz="1600" dirty="0">
                <a:solidFill>
                  <a:srgbClr val="000000"/>
                </a:solidFill>
              </a:rPr>
              <a:t> DHCPv6 server to obtain a GUA, DNS server address, domain name and other necessary information.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30BE2A-E711-4139-BAE5-9E0C419868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5295" y="3807953"/>
            <a:ext cx="3811506" cy="1645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343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- Dynamic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96" y="1268760"/>
            <a:ext cx="8268568" cy="1368152"/>
          </a:xfrm>
        </p:spPr>
        <p:txBody>
          <a:bodyPr>
            <a:noAutofit/>
          </a:bodyPr>
          <a:lstStyle/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>
                <a:solidFill>
                  <a:srgbClr val="000000"/>
                </a:solidFill>
              </a:rPr>
              <a:t>When the RA message is either SLAAC or SLAAC with stateless DHCPv6, </a:t>
            </a:r>
            <a:r>
              <a:rPr lang="en-US" sz="1600" b="1" dirty="0">
                <a:solidFill>
                  <a:srgbClr val="000000"/>
                </a:solidFill>
              </a:rPr>
              <a:t>the client must generate its own interface ID</a:t>
            </a:r>
            <a:r>
              <a:rPr lang="en-US" sz="1600" dirty="0">
                <a:solidFill>
                  <a:srgbClr val="000000"/>
                </a:solidFill>
              </a:rPr>
              <a:t>.</a:t>
            </a: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>
                <a:solidFill>
                  <a:srgbClr val="000000"/>
                </a:solidFill>
              </a:rPr>
              <a:t>The interface ID can be created </a:t>
            </a:r>
            <a:r>
              <a:rPr lang="en-US" sz="1600" b="1" dirty="0">
                <a:solidFill>
                  <a:srgbClr val="000000"/>
                </a:solidFill>
              </a:rPr>
              <a:t>using the EUI-64 process </a:t>
            </a:r>
            <a:r>
              <a:rPr lang="en-US" sz="1600" dirty="0">
                <a:solidFill>
                  <a:srgbClr val="000000"/>
                </a:solidFill>
              </a:rPr>
              <a:t>or a </a:t>
            </a:r>
            <a:r>
              <a:rPr lang="en-US" sz="1600" b="1" dirty="0">
                <a:solidFill>
                  <a:srgbClr val="000000"/>
                </a:solidFill>
              </a:rPr>
              <a:t>randomly generated 64-bit number</a:t>
            </a:r>
            <a:r>
              <a:rPr lang="en-US" sz="1600" dirty="0">
                <a:solidFill>
                  <a:srgbClr val="000000"/>
                </a:solidFill>
              </a:rPr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493C9A-465A-442D-B022-1193868DEE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040" y="2276872"/>
            <a:ext cx="3997908" cy="308377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39552" y="2492896"/>
            <a:ext cx="4572000" cy="236988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The IEEE defined the Extended Unique Identifier (EUI) or modified EUI-64 process which performs the following: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i="1" dirty="0">
                <a:solidFill>
                  <a:srgbClr val="000000"/>
                </a:solidFill>
              </a:rPr>
              <a:t>A 16 bit value of </a:t>
            </a:r>
            <a:r>
              <a:rPr lang="en-US" sz="1600" i="1" dirty="0" err="1">
                <a:solidFill>
                  <a:srgbClr val="000000"/>
                </a:solidFill>
              </a:rPr>
              <a:t>fffe</a:t>
            </a:r>
            <a:r>
              <a:rPr lang="en-US" sz="1600" i="1" dirty="0">
                <a:solidFill>
                  <a:srgbClr val="000000"/>
                </a:solidFill>
              </a:rPr>
              <a:t> (in hexadecimal) is inserted into the middle of the 48-bit Ethernet MAC address of the client.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i="1" dirty="0">
                <a:solidFill>
                  <a:srgbClr val="000000"/>
                </a:solidFill>
              </a:rPr>
              <a:t>The 7</a:t>
            </a:r>
            <a:r>
              <a:rPr lang="en-US" sz="1600" i="1" baseline="30000" dirty="0">
                <a:solidFill>
                  <a:srgbClr val="000000"/>
                </a:solidFill>
              </a:rPr>
              <a:t>th</a:t>
            </a:r>
            <a:r>
              <a:rPr lang="en-US" sz="1600" i="1" dirty="0">
                <a:solidFill>
                  <a:srgbClr val="000000"/>
                </a:solidFill>
              </a:rPr>
              <a:t> bit of the client MAC address is reversed from binary 0 to 1</a:t>
            </a:r>
            <a:r>
              <a:rPr lang="en-US" sz="1600" i="1" dirty="0" smtClean="0">
                <a:solidFill>
                  <a:srgbClr val="000000"/>
                </a:solidFill>
              </a:rPr>
              <a:t>.</a:t>
            </a:r>
            <a:endParaRPr lang="en-US" sz="1600" i="1" dirty="0">
              <a:solidFill>
                <a:srgbClr val="000000"/>
              </a:solidFill>
            </a:endParaRPr>
          </a:p>
        </p:txBody>
      </p:sp>
      <p:graphicFrame>
        <p:nvGraphicFramePr>
          <p:cNvPr id="8" name="Content Placeholder 6">
            <a:extLst>
              <a:ext uri="{FF2B5EF4-FFF2-40B4-BE49-F238E27FC236}">
                <a16:creationId xmlns:a16="http://schemas.microsoft.com/office/drawing/2014/main" id="{AAD66462-6C30-4680-B48A-2A6E24F7168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35630255"/>
              </p:ext>
            </p:extLst>
          </p:nvPr>
        </p:nvGraphicFramePr>
        <p:xfrm>
          <a:off x="1136326" y="4862776"/>
          <a:ext cx="3198941" cy="5181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592083">
                  <a:extLst>
                    <a:ext uri="{9D8B030D-6E8A-4147-A177-3AD203B41FA5}">
                      <a16:colId xmlns:a16="http://schemas.microsoft.com/office/drawing/2014/main" val="3729139006"/>
                    </a:ext>
                  </a:extLst>
                </a:gridCol>
                <a:gridCol w="1606858">
                  <a:extLst>
                    <a:ext uri="{9D8B030D-6E8A-4147-A177-3AD203B41FA5}">
                      <a16:colId xmlns:a16="http://schemas.microsoft.com/office/drawing/2014/main" val="198891349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100" dirty="0"/>
                        <a:t>48-bit MAC</a:t>
                      </a:r>
                      <a:endParaRPr lang="en-US" sz="1100" b="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fc:99:47:75:ce:e0</a:t>
                      </a:r>
                      <a:endParaRPr lang="en-US" sz="1100" b="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9654457"/>
                  </a:ext>
                </a:extLst>
              </a:tr>
              <a:tr h="170900">
                <a:tc>
                  <a:txBody>
                    <a:bodyPr/>
                    <a:lstStyle/>
                    <a:p>
                      <a:pPr marL="0" marR="0" lvl="0" indent="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/>
                        <a:t>EUI-64 Interface ID</a:t>
                      </a:r>
                      <a:endParaRPr lang="en-US" sz="11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fe:99:47:ff:fe:75:ce:e0</a:t>
                      </a:r>
                      <a:endParaRPr lang="en-US" sz="11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7351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9092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- Dynamic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96" y="1268760"/>
            <a:ext cx="8268568" cy="1368152"/>
          </a:xfrm>
        </p:spPr>
        <p:txBody>
          <a:bodyPr>
            <a:noAutofit/>
          </a:bodyPr>
          <a:lstStyle/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>
                <a:solidFill>
                  <a:srgbClr val="000000"/>
                </a:solidFill>
              </a:rPr>
              <a:t>Depending upon the operating system, </a:t>
            </a:r>
            <a:r>
              <a:rPr lang="en-US" sz="1600" b="1" i="1" dirty="0">
                <a:solidFill>
                  <a:srgbClr val="000000"/>
                </a:solidFill>
              </a:rPr>
              <a:t>a device may use a randomly generated interface ID instead of using the MAC address and the EUI-64 process</a:t>
            </a:r>
            <a:r>
              <a:rPr lang="en-US" sz="1600" dirty="0">
                <a:solidFill>
                  <a:srgbClr val="000000"/>
                </a:solidFill>
              </a:rPr>
              <a:t>.</a:t>
            </a: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b="1" i="1" dirty="0">
                <a:solidFill>
                  <a:srgbClr val="000000"/>
                </a:solidFill>
              </a:rPr>
              <a:t>Beginning with Windows Vista, Windows uses a randomly generated interface ID instead of one created with </a:t>
            </a:r>
            <a:r>
              <a:rPr lang="en-US" sz="1600" b="1" i="1" dirty="0" smtClean="0">
                <a:solidFill>
                  <a:srgbClr val="000000"/>
                </a:solidFill>
              </a:rPr>
              <a:t>EUI-64</a:t>
            </a:r>
            <a:r>
              <a:rPr lang="en-US" sz="1600" b="1" i="1" dirty="0">
                <a:solidFill>
                  <a:srgbClr val="000000"/>
                </a:solidFill>
              </a:rPr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180" y="5468963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493C9A-465A-442D-B022-1193868DEE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6096" y="2276872"/>
            <a:ext cx="3636882" cy="308377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43905" y="4268634"/>
            <a:ext cx="510021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i="1" dirty="0"/>
              <a:t>To ensure the uniqueness of any IPv6 unicast address, the client may use a process known as </a:t>
            </a:r>
            <a:r>
              <a:rPr lang="en-US" sz="1600" b="1" i="1" dirty="0"/>
              <a:t>Duplicate Address Detection (DAD)</a:t>
            </a:r>
            <a:r>
              <a:rPr lang="en-US" sz="1600" i="1" dirty="0"/>
              <a:t>. This is similar to an ARP request for its own address. If there is no reply, then the address is unique</a:t>
            </a:r>
            <a:endParaRPr lang="en-US" sz="1600" i="1" dirty="0">
              <a:solidFill>
                <a:srgbClr val="000000"/>
              </a:solidFill>
            </a:endParaRP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D8E99E91-0264-4741-9661-10088E9F09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520" y="2931699"/>
            <a:ext cx="5724644" cy="1323439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C:\&gt;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ipconfig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Windows IP Configuration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Ethernet adapter Local Area Connection: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Connection-specific DNS Suffix . 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IPv6 Address. . . . . . . . . . . :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2001:db8:acad:1:50a5:8a35:a5bb:66e1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Link-local IPv6 Address . . . . . : fe80::50a5:8a35:a5bb:66e1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Default Gateway . . . . . . . . . : fe80::1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C:\&gt; </a:t>
            </a:r>
          </a:p>
        </p:txBody>
      </p:sp>
    </p:spTree>
    <p:extLst>
      <p:ext uri="{BB962C8B-B14F-4D97-AF65-F5344CB8AC3E}">
        <p14:creationId xmlns:p14="http://schemas.microsoft.com/office/powerpoint/2010/main" val="2111529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EE663BE-9DCB-44E6-9EF5-385C2DF615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5844" y="1570460"/>
            <a:ext cx="6212312" cy="17762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– Dynamic LLA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96" y="1268760"/>
            <a:ext cx="8268568" cy="864096"/>
          </a:xfrm>
        </p:spPr>
        <p:txBody>
          <a:bodyPr>
            <a:noAutofit/>
          </a:bodyPr>
          <a:lstStyle/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b="1" dirty="0">
                <a:solidFill>
                  <a:srgbClr val="000000"/>
                </a:solidFill>
              </a:rPr>
              <a:t>All IPv6 interfaces must have an IPv6 LLA</a:t>
            </a:r>
            <a:r>
              <a:rPr lang="en-US" sz="1600" dirty="0" smtClean="0">
                <a:solidFill>
                  <a:srgbClr val="000000"/>
                </a:solidFill>
              </a:rPr>
              <a:t>. </a:t>
            </a:r>
          </a:p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dirty="0" smtClean="0">
                <a:solidFill>
                  <a:srgbClr val="000000"/>
                </a:solidFill>
              </a:rPr>
              <a:t>Like </a:t>
            </a:r>
            <a:r>
              <a:rPr lang="en-US" sz="1600" dirty="0">
                <a:solidFill>
                  <a:srgbClr val="000000"/>
                </a:solidFill>
              </a:rPr>
              <a:t>IPv6 GUAs, LLAs can be configured dynamically</a:t>
            </a:r>
            <a:r>
              <a:rPr lang="en-US" sz="1600" dirty="0" smtClean="0">
                <a:solidFill>
                  <a:srgbClr val="000000"/>
                </a:solidFill>
              </a:rPr>
              <a:t>.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180" y="5468963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4" name="Rectangle 3"/>
          <p:cNvSpPr/>
          <p:nvPr/>
        </p:nvSpPr>
        <p:spPr>
          <a:xfrm>
            <a:off x="412055" y="3346681"/>
            <a:ext cx="830455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i="1" dirty="0">
                <a:solidFill>
                  <a:srgbClr val="000000"/>
                </a:solidFill>
              </a:rPr>
              <a:t>Operating systems, such as Windows, will typically use the same method for both a SLAAC-created GUA and a dynamically assigned </a:t>
            </a:r>
            <a:r>
              <a:rPr lang="en-US" sz="1600" i="1" dirty="0" smtClean="0">
                <a:solidFill>
                  <a:srgbClr val="000000"/>
                </a:solidFill>
              </a:rPr>
              <a:t>LLA</a:t>
            </a:r>
            <a:endParaRPr lang="en-US" sz="1600" i="1" dirty="0">
              <a:solidFill>
                <a:srgbClr val="000000"/>
              </a:solidFill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323528" y="4145524"/>
            <a:ext cx="8622544" cy="1323439"/>
            <a:chOff x="377949" y="3981604"/>
            <a:chExt cx="8622544" cy="1323439"/>
          </a:xfrm>
        </p:grpSpPr>
        <p:sp>
          <p:nvSpPr>
            <p:cNvPr id="11" name="Rectangle 1">
              <a:extLst>
                <a:ext uri="{FF2B5EF4-FFF2-40B4-BE49-F238E27FC236}">
                  <a16:creationId xmlns:a16="http://schemas.microsoft.com/office/drawing/2014/main" id="{A1D3F26D-DE37-49E2-BA8B-7ACBF74D38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23829" y="3981604"/>
              <a:ext cx="5976664" cy="1323439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ffectLst/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C:\&gt; ipconfig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Windows IP Configuration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Ethernet adapter Local Area Connection: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   Connection-specific DNS Suffix  . :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   IPv6 Address. . . . . . . . . . . : 2001:db8:acad:1:</a:t>
              </a:r>
              <a:r>
                <a:rPr lang="en-US" altLang="en-US" sz="1000" dirty="0">
                  <a:solidFill>
                    <a:srgbClr val="FFC000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50a5:8a35:a5bb:66e1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   Link-local IPv6 Address . . . . . : fe80::</a:t>
              </a:r>
              <a:r>
                <a:rPr lang="en-US" altLang="en-US" sz="1000" dirty="0">
                  <a:solidFill>
                    <a:srgbClr val="FFC000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50a5:8a35:a5bb:66e1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   Default Gateway . . . . . . . . . : fe80::1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C:\&gt;</a:t>
              </a:r>
              <a:endPara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endParaRPr>
            </a:p>
          </p:txBody>
        </p:sp>
        <p:sp>
          <p:nvSpPr>
            <p:cNvPr id="10" name="Rectangle 1">
              <a:extLst>
                <a:ext uri="{FF2B5EF4-FFF2-40B4-BE49-F238E27FC236}">
                  <a16:creationId xmlns:a16="http://schemas.microsoft.com/office/drawing/2014/main" id="{67C10CD7-64FE-452E-A9FF-E0D054AA0D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949" y="3981604"/>
              <a:ext cx="5634212" cy="1323439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ffectLst/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C:\&gt; ipconfig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Windows IP Configuration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Ethernet adapter Local Area Connection: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Connection-specific DNS Suffix . :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IPv6 Address. . . . . . . . . . . : 2001:db8:acad:1:</a:t>
              </a:r>
              <a:r>
                <a:rPr lang="en-US" altLang="en-US" sz="1000" dirty="0">
                  <a:solidFill>
                    <a:srgbClr val="FFC000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fc99:47</a:t>
              </a:r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ff:fe</a:t>
              </a:r>
              <a:r>
                <a:rPr lang="en-US" altLang="en-US" sz="1000" dirty="0">
                  <a:solidFill>
                    <a:srgbClr val="FFC000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75:cee0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Link-local IPv6 Address . . . . . : fe80::</a:t>
              </a:r>
              <a:r>
                <a:rPr lang="en-US" altLang="en-US" sz="1000" dirty="0">
                  <a:solidFill>
                    <a:srgbClr val="FFC000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fc99:47</a:t>
              </a:r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ff:fe</a:t>
              </a:r>
              <a:r>
                <a:rPr lang="en-US" altLang="en-US" sz="1000" dirty="0">
                  <a:solidFill>
                    <a:srgbClr val="FFC000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75:cee0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Default Gateway . . . . . . . . . : fe80::1</a:t>
              </a:r>
            </a:p>
            <a:p>
              <a:pPr lvl="0" defTabSz="914400" eaLnBrk="0" hangingPunct="0"/>
              <a:r>
                <a:rPr lang="en-US" altLang="en-US" sz="1000" dirty="0">
                  <a:solidFill>
                    <a:schemeClr val="bg1"/>
                  </a:solidFill>
                  <a:latin typeface="Courier New" panose="02070309020205020404" pitchFamily="49" charset="0"/>
                  <a:cs typeface="Courier New" panose="02070309020205020404" pitchFamily="49" charset="0"/>
                </a:rPr>
                <a:t>C:\&gt;</a:t>
              </a:r>
              <a:endPara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endParaRP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27C4AD4F-4BAF-4EB5-8715-B490FBDACAF0}"/>
              </a:ext>
            </a:extLst>
          </p:cNvPr>
          <p:cNvSpPr txBox="1"/>
          <p:nvPr/>
        </p:nvSpPr>
        <p:spPr>
          <a:xfrm>
            <a:off x="3140634" y="3861048"/>
            <a:ext cx="23968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000000"/>
                </a:solidFill>
              </a:rPr>
              <a:t>EUI-64 Generated Interface ID: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1EA36AD-E5C7-4064-B7CB-7A9689FEF970}"/>
              </a:ext>
            </a:extLst>
          </p:cNvPr>
          <p:cNvSpPr txBox="1"/>
          <p:nvPr/>
        </p:nvSpPr>
        <p:spPr>
          <a:xfrm>
            <a:off x="5940152" y="3899303"/>
            <a:ext cx="29883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000000"/>
                </a:solidFill>
              </a:rPr>
              <a:t>Random 64-bit Generated Interface ID:</a:t>
            </a:r>
          </a:p>
        </p:txBody>
      </p:sp>
    </p:spTree>
    <p:extLst>
      <p:ext uri="{BB962C8B-B14F-4D97-AF65-F5344CB8AC3E}">
        <p14:creationId xmlns:p14="http://schemas.microsoft.com/office/powerpoint/2010/main" val="157666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– Dynamic LLA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96" y="1268760"/>
            <a:ext cx="8268568" cy="864096"/>
          </a:xfrm>
        </p:spPr>
        <p:txBody>
          <a:bodyPr>
            <a:noAutofit/>
          </a:bodyPr>
          <a:lstStyle/>
          <a:p>
            <a:pPr marL="0" indent="0"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None/>
            </a:pPr>
            <a:r>
              <a:rPr lang="en-US" sz="1600" b="1" dirty="0" smtClean="0">
                <a:solidFill>
                  <a:srgbClr val="000000"/>
                </a:solidFill>
              </a:rPr>
              <a:t>On a Cisco Router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180" y="5468963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7" name="Rectangle 6"/>
          <p:cNvSpPr/>
          <p:nvPr/>
        </p:nvSpPr>
        <p:spPr>
          <a:xfrm>
            <a:off x="2328180" y="1268760"/>
            <a:ext cx="6492292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Cisco routers </a:t>
            </a:r>
            <a:r>
              <a:rPr lang="en-US" sz="1600" b="1" dirty="0">
                <a:solidFill>
                  <a:srgbClr val="000000"/>
                </a:solidFill>
              </a:rPr>
              <a:t>automatically create an IPv6 LLA whenever a GUA is assigned to the interface</a:t>
            </a:r>
            <a:r>
              <a:rPr lang="en-US" sz="1600" dirty="0">
                <a:solidFill>
                  <a:srgbClr val="000000"/>
                </a:solidFill>
              </a:rPr>
              <a:t>. </a:t>
            </a:r>
            <a:endParaRPr lang="en-US" sz="1600" dirty="0" smtClean="0">
              <a:solidFill>
                <a:srgbClr val="000000"/>
              </a:solidFill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 smtClean="0">
                <a:solidFill>
                  <a:srgbClr val="000000"/>
                </a:solidFill>
              </a:rPr>
              <a:t>By </a:t>
            </a:r>
            <a:r>
              <a:rPr lang="en-US" sz="1600" dirty="0">
                <a:solidFill>
                  <a:srgbClr val="000000"/>
                </a:solidFill>
              </a:rPr>
              <a:t>default, Cisco IOS routers use </a:t>
            </a:r>
            <a:r>
              <a:rPr lang="en-US" sz="1600" b="1" dirty="0">
                <a:solidFill>
                  <a:srgbClr val="000000"/>
                </a:solidFill>
              </a:rPr>
              <a:t>EUI-64 to generate the interface ID </a:t>
            </a:r>
            <a:r>
              <a:rPr lang="en-US" sz="1600" dirty="0">
                <a:solidFill>
                  <a:srgbClr val="000000"/>
                </a:solidFill>
              </a:rPr>
              <a:t>for all LLAs on IPv6 interfaces.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Here is an example of a LLA dynamically configured on the G0/0/0 interface of R1</a:t>
            </a:r>
            <a:endParaRPr lang="en-GB" sz="1600" dirty="0"/>
          </a:p>
        </p:txBody>
      </p:sp>
      <p:sp>
        <p:nvSpPr>
          <p:cNvPr id="14" name="Rectangle 1">
            <a:extLst>
              <a:ext uri="{FF2B5EF4-FFF2-40B4-BE49-F238E27FC236}">
                <a16:creationId xmlns:a16="http://schemas.microsoft.com/office/drawing/2014/main" id="{67C10CD7-64FE-452E-A9FF-E0D054AA0D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1760" y="3284984"/>
            <a:ext cx="5878532" cy="1323439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show interface gigabitEthernet 0/0/0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is up, line protocol is up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Hardware is ISR4221-2x1GE, address is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accent6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7079.b392.3640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accent6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(bia 7079.b392.3640)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(Output omitted)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show ipv6 interface brief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[up/up]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FE80::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accent6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7279:B3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FF:FE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accent6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92:3640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2001:DB8:ACAD:1::1 </a:t>
            </a:r>
          </a:p>
        </p:txBody>
      </p:sp>
    </p:spTree>
    <p:extLst>
      <p:ext uri="{BB962C8B-B14F-4D97-AF65-F5344CB8AC3E}">
        <p14:creationId xmlns:p14="http://schemas.microsoft.com/office/powerpoint/2010/main" val="2949525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– Multicast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180" y="5468963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7" name="Rectangle 6"/>
          <p:cNvSpPr/>
          <p:nvPr/>
        </p:nvSpPr>
        <p:spPr>
          <a:xfrm>
            <a:off x="365708" y="1129313"/>
            <a:ext cx="4248472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 smtClean="0">
                <a:solidFill>
                  <a:srgbClr val="000000"/>
                </a:solidFill>
              </a:rPr>
              <a:t>There </a:t>
            </a:r>
            <a:r>
              <a:rPr lang="en-US" sz="1600" dirty="0">
                <a:solidFill>
                  <a:srgbClr val="000000"/>
                </a:solidFill>
              </a:rPr>
              <a:t>are two common IPv6 Assigned multicast groups:</a:t>
            </a:r>
          </a:p>
          <a:p>
            <a:pPr marL="358835" lvl="1" indent="-285750" algn="just">
              <a:spcAft>
                <a:spcPts val="600"/>
              </a:spcAft>
              <a:buSzPct val="90000"/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0000"/>
                </a:solidFill>
              </a:rPr>
              <a:t>ff02::1 All-nodes multicast group</a:t>
            </a:r>
            <a:r>
              <a:rPr lang="en-US" dirty="0">
                <a:solidFill>
                  <a:srgbClr val="000000"/>
                </a:solidFill>
              </a:rPr>
              <a:t> - This is a multicast group that all IPv6-enabled devices join. A packet sent to this group is received and processed by all IPv6 interfaces on the link or network. </a:t>
            </a:r>
          </a:p>
          <a:p>
            <a:pPr marL="358835" lvl="1" indent="-285750" algn="just">
              <a:spcAft>
                <a:spcPts val="600"/>
              </a:spcAft>
              <a:buSzPct val="90000"/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0000"/>
                </a:solidFill>
              </a:rPr>
              <a:t>ff02::2 All-routers multicast group</a:t>
            </a:r>
            <a:r>
              <a:rPr lang="en-US" dirty="0">
                <a:solidFill>
                  <a:srgbClr val="000000"/>
                </a:solidFill>
              </a:rPr>
              <a:t> - This is a multicast group that all IPv6 routers join. A router becomes a member of this group when it is enabled as an IPv6 router with the </a:t>
            </a:r>
            <a:r>
              <a:rPr lang="en-US" b="1" dirty="0">
                <a:solidFill>
                  <a:srgbClr val="000000"/>
                </a:solidFill>
              </a:rPr>
              <a:t>ipv6 unicast-routing</a:t>
            </a:r>
            <a:r>
              <a:rPr lang="en-US" dirty="0">
                <a:solidFill>
                  <a:srgbClr val="000000"/>
                </a:solidFill>
              </a:rPr>
              <a:t> global configuration command.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3BA181D-36C7-4DAF-9B3B-E20C6358C7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4160" y="1268760"/>
            <a:ext cx="4301867" cy="308055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505212" y="436759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i="1" dirty="0">
                <a:solidFill>
                  <a:srgbClr val="000000"/>
                </a:solidFill>
              </a:rPr>
              <a:t>Well-known IPv6 multicast addresses are assigned and are reserved for predefined groups of devices.</a:t>
            </a:r>
          </a:p>
        </p:txBody>
      </p:sp>
    </p:spTree>
    <p:extLst>
      <p:ext uri="{BB962C8B-B14F-4D97-AF65-F5344CB8AC3E}">
        <p14:creationId xmlns:p14="http://schemas.microsoft.com/office/powerpoint/2010/main" val="65449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– Subnets!!!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180" y="5468963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7" name="Rectangle 6"/>
          <p:cNvSpPr/>
          <p:nvPr/>
        </p:nvSpPr>
        <p:spPr>
          <a:xfrm>
            <a:off x="365708" y="1129313"/>
            <a:ext cx="8321092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IPv6 was designed with </a:t>
            </a:r>
            <a:r>
              <a:rPr lang="en-US" sz="1600" dirty="0" err="1">
                <a:solidFill>
                  <a:srgbClr val="000000"/>
                </a:solidFill>
              </a:rPr>
              <a:t>subnetting</a:t>
            </a:r>
            <a:r>
              <a:rPr lang="en-US" sz="1600" dirty="0">
                <a:solidFill>
                  <a:srgbClr val="000000"/>
                </a:solidFill>
              </a:rPr>
              <a:t> in mind. </a:t>
            </a:r>
          </a:p>
          <a:p>
            <a:pPr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A separate subnet ID field in the IPv6 GUA is used to create subnets. </a:t>
            </a:r>
          </a:p>
          <a:p>
            <a:pPr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The subnet ID field is the area between the Global Routing Prefix and the interface ID.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4D8DB5A-76F0-4B47-AE58-0F512B5868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249333"/>
            <a:ext cx="6805582" cy="150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96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9B8BF49-5FD4-4309-80FA-F52A67C7D7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824" y="1129313"/>
            <a:ext cx="6002515" cy="414833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– Subnets!!!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180" y="5468963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7" name="Rectangle 6"/>
          <p:cNvSpPr/>
          <p:nvPr/>
        </p:nvSpPr>
        <p:spPr>
          <a:xfrm>
            <a:off x="365708" y="1129313"/>
            <a:ext cx="4566332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Given the </a:t>
            </a:r>
            <a:endParaRPr lang="en-US" sz="1600" dirty="0" smtClean="0">
              <a:solidFill>
                <a:srgbClr val="000000"/>
              </a:solidFill>
            </a:endParaRPr>
          </a:p>
          <a:p>
            <a:pPr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b="1" dirty="0" smtClean="0">
                <a:solidFill>
                  <a:srgbClr val="000000"/>
                </a:solidFill>
              </a:rPr>
              <a:t>2001:db8:acad</a:t>
            </a:r>
            <a:r>
              <a:rPr lang="en-US" sz="1600" b="1" dirty="0">
                <a:solidFill>
                  <a:srgbClr val="000000"/>
                </a:solidFill>
              </a:rPr>
              <a:t>::/48 </a:t>
            </a:r>
            <a:r>
              <a:rPr lang="en-US" sz="1600" dirty="0">
                <a:solidFill>
                  <a:srgbClr val="000000"/>
                </a:solidFill>
              </a:rPr>
              <a:t>global routing prefix with a 16 bit subnet ID.</a:t>
            </a:r>
          </a:p>
          <a:p>
            <a:pPr lvl="1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b="1" i="1" dirty="0">
                <a:solidFill>
                  <a:schemeClr val="tx2"/>
                </a:solidFill>
              </a:rPr>
              <a:t>Allows 65,536 /64 subnets</a:t>
            </a:r>
          </a:p>
          <a:p>
            <a:pPr lvl="1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b="1" i="1" dirty="0">
                <a:solidFill>
                  <a:schemeClr val="tx2"/>
                </a:solidFill>
              </a:rPr>
              <a:t>The global routing prefix is the same for all subnets.</a:t>
            </a:r>
          </a:p>
          <a:p>
            <a:pPr lvl="1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b="1" i="1" dirty="0">
                <a:solidFill>
                  <a:schemeClr val="tx2"/>
                </a:solidFill>
              </a:rPr>
              <a:t>Only </a:t>
            </a:r>
            <a:r>
              <a:rPr lang="en-US" sz="1400" b="1" i="1" dirty="0">
                <a:solidFill>
                  <a:schemeClr val="tx2"/>
                </a:solidFill>
              </a:rPr>
              <a:t>the subnet ID </a:t>
            </a:r>
            <a:r>
              <a:rPr lang="en-US" sz="1400" b="1" i="1" dirty="0" err="1">
                <a:solidFill>
                  <a:schemeClr val="tx2"/>
                </a:solidFill>
              </a:rPr>
              <a:t>hextet</a:t>
            </a:r>
            <a:r>
              <a:rPr lang="en-US" sz="1400" b="1" i="1" dirty="0">
                <a:solidFill>
                  <a:schemeClr val="tx2"/>
                </a:solidFill>
              </a:rPr>
              <a:t> is incremented in hexadecimal for each subnet.</a:t>
            </a:r>
          </a:p>
        </p:txBody>
      </p:sp>
    </p:spTree>
    <p:extLst>
      <p:ext uri="{BB962C8B-B14F-4D97-AF65-F5344CB8AC3E}">
        <p14:creationId xmlns:p14="http://schemas.microsoft.com/office/powerpoint/2010/main" val="182396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– Configurations!!!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180" y="5468963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4855BE97-77D7-4D00-9761-F371C2A243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560" y="1449834"/>
            <a:ext cx="4747759" cy="707886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interface gigabitethernet 0/0/0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ipv6 address 2001:db8:acad:1::1/64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no shutdown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exit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CFFDA62-B00A-4541-A999-09D57E5363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2228961"/>
            <a:ext cx="3647457" cy="307672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80070" y="2636912"/>
            <a:ext cx="4572000" cy="2523768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Manually configuring the IPv6 address on a host is similar to configuring an IPv4 address.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The GUA or LLA of the router interface can be used as the default gateway. </a:t>
            </a:r>
            <a:endParaRPr lang="en-US" sz="1600" dirty="0" smtClean="0">
              <a:solidFill>
                <a:srgbClr val="000000"/>
              </a:solidFill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b="1" dirty="0" smtClean="0">
                <a:solidFill>
                  <a:srgbClr val="000000"/>
                </a:solidFill>
              </a:rPr>
              <a:t>Best </a:t>
            </a:r>
            <a:r>
              <a:rPr lang="en-US" sz="1600" b="1" dirty="0">
                <a:solidFill>
                  <a:srgbClr val="000000"/>
                </a:solidFill>
              </a:rPr>
              <a:t>practice is to use the LLA</a:t>
            </a:r>
            <a:r>
              <a:rPr lang="en-US" sz="1600" b="1" dirty="0" smtClean="0">
                <a:solidFill>
                  <a:srgbClr val="000000"/>
                </a:solidFill>
              </a:rPr>
              <a:t>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When DHCPv6 or SLAAC is used, the LLA of the router will automatically be specified as the default gateway address</a:t>
            </a:r>
            <a:endParaRPr lang="en-US" sz="16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780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– Configurations!!!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180" y="5468963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CFFDA62-B00A-4541-A999-09D57E5363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2228961"/>
            <a:ext cx="3647457" cy="307672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95536" y="2127220"/>
            <a:ext cx="4572000" cy="32624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Configuring the LLA manually lets you create an address that is recognizable and easier to remember. 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LLAs can be configured manually using the </a:t>
            </a:r>
            <a:r>
              <a:rPr lang="en-US" sz="1600" b="1" dirty="0">
                <a:solidFill>
                  <a:srgbClr val="000000"/>
                </a:solidFill>
              </a:rPr>
              <a:t>ipv6 address</a:t>
            </a:r>
            <a:r>
              <a:rPr lang="en-US" sz="1600" dirty="0">
                <a:solidFill>
                  <a:srgbClr val="000000"/>
                </a:solidFill>
              </a:rPr>
              <a:t> </a:t>
            </a:r>
            <a:r>
              <a:rPr lang="en-US" sz="1600" i="1" dirty="0">
                <a:solidFill>
                  <a:srgbClr val="000000"/>
                </a:solidFill>
              </a:rPr>
              <a:t>ipv6-link-local-address</a:t>
            </a:r>
            <a:r>
              <a:rPr lang="en-US" sz="1600" dirty="0">
                <a:solidFill>
                  <a:srgbClr val="000000"/>
                </a:solidFill>
              </a:rPr>
              <a:t> </a:t>
            </a:r>
            <a:r>
              <a:rPr lang="en-US" sz="1600" b="1" dirty="0">
                <a:solidFill>
                  <a:srgbClr val="000000"/>
                </a:solidFill>
              </a:rPr>
              <a:t>link-local</a:t>
            </a:r>
            <a:r>
              <a:rPr lang="en-US" sz="1600" dirty="0">
                <a:solidFill>
                  <a:srgbClr val="000000"/>
                </a:solidFill>
              </a:rPr>
              <a:t> command</a:t>
            </a:r>
            <a:r>
              <a:rPr lang="en-US" sz="1600" dirty="0" smtClean="0">
                <a:solidFill>
                  <a:srgbClr val="000000"/>
                </a:solidFill>
              </a:rPr>
              <a:t>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i="1" dirty="0">
                <a:solidFill>
                  <a:srgbClr val="000000"/>
                </a:solidFill>
              </a:rPr>
              <a:t>The same LLA can be configured on each link as long as it is unique on that link. </a:t>
            </a:r>
            <a:endParaRPr lang="en-US" sz="1600" i="1" dirty="0" smtClean="0">
              <a:solidFill>
                <a:srgbClr val="000000"/>
              </a:solidFill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600" i="1" dirty="0" smtClean="0">
                <a:solidFill>
                  <a:srgbClr val="000000"/>
                </a:solidFill>
              </a:rPr>
              <a:t>Common </a:t>
            </a:r>
            <a:r>
              <a:rPr lang="en-US" sz="1600" i="1" dirty="0">
                <a:solidFill>
                  <a:srgbClr val="000000"/>
                </a:solidFill>
              </a:rPr>
              <a:t>practice is to create a different LLA on each interface of the router to make it easy to identify the router and the specific interface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2B5222D8-7C54-4682-A886-0C1FFB40FC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70" y="1256054"/>
            <a:ext cx="4747759" cy="707886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interface gigabitethernet 0/0/0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ipv6 address fe80::1:1 link-local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no shutdown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exit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0901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– Configurations!!!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180" y="5468963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457200" y="1196752"/>
            <a:ext cx="4572000" cy="28931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400" i="1" dirty="0">
                <a:solidFill>
                  <a:srgbClr val="000000"/>
                </a:solidFill>
              </a:rPr>
              <a:t>Device(</a:t>
            </a:r>
            <a:r>
              <a:rPr lang="en-US" sz="1400" i="1" dirty="0" err="1">
                <a:solidFill>
                  <a:srgbClr val="000000"/>
                </a:solidFill>
              </a:rPr>
              <a:t>config</a:t>
            </a:r>
            <a:r>
              <a:rPr lang="en-US" sz="1400" i="1" dirty="0">
                <a:solidFill>
                  <a:srgbClr val="000000"/>
                </a:solidFill>
              </a:rPr>
              <a:t>)# ipv6 </a:t>
            </a:r>
            <a:r>
              <a:rPr lang="en-US" sz="1400" i="1" dirty="0" smtClean="0">
                <a:solidFill>
                  <a:srgbClr val="000000"/>
                </a:solidFill>
              </a:rPr>
              <a:t>unicast-routing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ipv6 address ipv6-address / prefix-length link-local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ipv6 </a:t>
            </a:r>
            <a:r>
              <a:rPr lang="en-GB" sz="1400" i="1" dirty="0">
                <a:solidFill>
                  <a:srgbClr val="000000"/>
                </a:solidFill>
              </a:rPr>
              <a:t>address FE80::260:3EFF:FE11:6770 link-local</a:t>
            </a:r>
            <a:endParaRPr lang="en-US" sz="1400" i="1" dirty="0" smtClean="0">
              <a:solidFill>
                <a:srgbClr val="000000"/>
              </a:solidFill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400" i="1" dirty="0" smtClean="0">
                <a:solidFill>
                  <a:srgbClr val="000000"/>
                </a:solidFill>
              </a:rPr>
              <a:t>ipv6 enable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endParaRPr lang="en-US" sz="1400" i="1" dirty="0" smtClean="0">
              <a:solidFill>
                <a:srgbClr val="000000"/>
              </a:solidFill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ipv6 address ipv6-prefix /prefix-length eui-64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ipv6 </a:t>
            </a:r>
            <a:r>
              <a:rPr lang="en-GB" sz="1400" i="1" dirty="0">
                <a:solidFill>
                  <a:srgbClr val="000000"/>
                </a:solidFill>
              </a:rPr>
              <a:t>address 2001:DB8:0:1::/64 </a:t>
            </a:r>
            <a:r>
              <a:rPr lang="en-GB" sz="1400" i="1" dirty="0" smtClean="0">
                <a:solidFill>
                  <a:srgbClr val="000000"/>
                </a:solidFill>
              </a:rPr>
              <a:t>eui-64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endParaRPr lang="en-GB" sz="1400" i="1" dirty="0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499992" y="1224906"/>
            <a:ext cx="435597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dirty="0" smtClean="0"/>
              <a:t>Enables the forwarding of IPv6 unicast datagrams.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Specifying </a:t>
            </a:r>
            <a:r>
              <a:rPr lang="en-GB" sz="1400" i="1" dirty="0">
                <a:solidFill>
                  <a:srgbClr val="000000"/>
                </a:solidFill>
              </a:rPr>
              <a:t>the </a:t>
            </a:r>
            <a:r>
              <a:rPr lang="en-GB" sz="1400" b="1" i="1" dirty="0">
                <a:solidFill>
                  <a:srgbClr val="000000"/>
                </a:solidFill>
              </a:rPr>
              <a:t>ipv6 address link-local command </a:t>
            </a:r>
            <a:r>
              <a:rPr lang="en-GB" sz="1400" i="1" dirty="0">
                <a:solidFill>
                  <a:srgbClr val="000000"/>
                </a:solidFill>
              </a:rPr>
              <a:t>configures a link-local address on the interface that is used instead of the link-local address that is automatically configured when IPv6 is enabled on the interface</a:t>
            </a:r>
            <a:r>
              <a:rPr lang="en-GB" sz="1400" i="1" dirty="0" smtClean="0">
                <a:solidFill>
                  <a:srgbClr val="000000"/>
                </a:solidFill>
              </a:rPr>
              <a:t>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endParaRPr lang="en-GB" sz="1400" i="1" dirty="0" smtClean="0">
              <a:solidFill>
                <a:srgbClr val="000000"/>
              </a:solidFill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Specifying </a:t>
            </a:r>
            <a:r>
              <a:rPr lang="en-GB" sz="1400" i="1" dirty="0">
                <a:solidFill>
                  <a:srgbClr val="000000"/>
                </a:solidFill>
              </a:rPr>
              <a:t>the </a:t>
            </a:r>
            <a:r>
              <a:rPr lang="en-GB" sz="1400" b="1" i="1" dirty="0">
                <a:solidFill>
                  <a:srgbClr val="000000"/>
                </a:solidFill>
              </a:rPr>
              <a:t>ipv6 address eui-64 command </a:t>
            </a:r>
            <a:r>
              <a:rPr lang="en-GB" sz="1400" i="1" dirty="0">
                <a:solidFill>
                  <a:srgbClr val="000000"/>
                </a:solidFill>
              </a:rPr>
              <a:t>configures global IPv6 addresses with an interface identifier (ID) in the low-order 64 bits of the IPv6 address. Only the 64-bit network prefix for the address needs to be specified; the last 64 bits are automatically computed from the interface ID.</a:t>
            </a:r>
            <a:endParaRPr lang="en-US" sz="1400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359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– Configurations!!!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180" y="5468963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457200" y="1196752"/>
            <a:ext cx="4572000" cy="2154436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>
                <a:solidFill>
                  <a:srgbClr val="000000"/>
                </a:solidFill>
              </a:rPr>
              <a:t>show ipv6 interface </a:t>
            </a:r>
            <a:r>
              <a:rPr lang="en-GB" sz="1400" i="1" dirty="0" err="1">
                <a:solidFill>
                  <a:srgbClr val="000000"/>
                </a:solidFill>
              </a:rPr>
              <a:t>gigabitethernet</a:t>
            </a:r>
            <a:r>
              <a:rPr lang="en-GB" sz="1400" i="1" dirty="0">
                <a:solidFill>
                  <a:srgbClr val="000000"/>
                </a:solidFill>
              </a:rPr>
              <a:t> 0/0/0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show </a:t>
            </a:r>
            <a:r>
              <a:rPr lang="en-GB" sz="1400" i="1" dirty="0">
                <a:solidFill>
                  <a:srgbClr val="000000"/>
                </a:solidFill>
              </a:rPr>
              <a:t>ipv6 </a:t>
            </a:r>
            <a:r>
              <a:rPr lang="en-GB" sz="1400" i="1" dirty="0" err="1">
                <a:solidFill>
                  <a:srgbClr val="000000"/>
                </a:solidFill>
              </a:rPr>
              <a:t>neighbors</a:t>
            </a:r>
            <a:r>
              <a:rPr lang="en-GB" sz="1400" i="1" dirty="0">
                <a:solidFill>
                  <a:srgbClr val="000000"/>
                </a:solidFill>
              </a:rPr>
              <a:t> </a:t>
            </a:r>
            <a:r>
              <a:rPr lang="en-GB" sz="1400" i="1" dirty="0" err="1">
                <a:solidFill>
                  <a:srgbClr val="000000"/>
                </a:solidFill>
              </a:rPr>
              <a:t>gigabitethernet</a:t>
            </a:r>
            <a:r>
              <a:rPr lang="en-GB" sz="1400" i="1" dirty="0">
                <a:solidFill>
                  <a:srgbClr val="000000"/>
                </a:solidFill>
              </a:rPr>
              <a:t> 2/0/0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>
                <a:solidFill>
                  <a:srgbClr val="000000"/>
                </a:solidFill>
              </a:rPr>
              <a:t>show ipv6 </a:t>
            </a:r>
            <a:r>
              <a:rPr lang="en-GB" sz="1400" i="1" dirty="0" smtClean="0">
                <a:solidFill>
                  <a:srgbClr val="000000"/>
                </a:solidFill>
              </a:rPr>
              <a:t>route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show </a:t>
            </a:r>
            <a:r>
              <a:rPr lang="en-GB" sz="1400" i="1" dirty="0">
                <a:solidFill>
                  <a:srgbClr val="000000"/>
                </a:solidFill>
              </a:rPr>
              <a:t>ipv6 traffic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show </a:t>
            </a:r>
            <a:r>
              <a:rPr lang="en-GB" sz="1400" i="1" dirty="0">
                <a:solidFill>
                  <a:srgbClr val="000000"/>
                </a:solidFill>
              </a:rPr>
              <a:t>hosts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>
                <a:solidFill>
                  <a:srgbClr val="000000"/>
                </a:solidFill>
              </a:rPr>
              <a:t>show running-</a:t>
            </a:r>
            <a:r>
              <a:rPr lang="en-GB" sz="1400" i="1" dirty="0" err="1">
                <a:solidFill>
                  <a:srgbClr val="000000"/>
                </a:solidFill>
              </a:rPr>
              <a:t>config</a:t>
            </a:r>
            <a:endParaRPr lang="en-GB" sz="1400" i="1" dirty="0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283968" y="1224906"/>
            <a:ext cx="4572000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>
                <a:solidFill>
                  <a:srgbClr val="000000"/>
                </a:solidFill>
              </a:rPr>
              <a:t>Displays the usability status of interfaces configured for IPv6.</a:t>
            </a:r>
            <a:endParaRPr lang="en-GB" sz="1400" i="1" dirty="0" smtClean="0">
              <a:solidFill>
                <a:srgbClr val="000000"/>
              </a:solidFill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Displays </a:t>
            </a:r>
            <a:r>
              <a:rPr lang="en-GB" sz="1400" i="1" dirty="0">
                <a:solidFill>
                  <a:srgbClr val="000000"/>
                </a:solidFill>
              </a:rPr>
              <a:t>IPv6 </a:t>
            </a:r>
            <a:r>
              <a:rPr lang="en-GB" sz="1400" i="1" dirty="0" err="1">
                <a:solidFill>
                  <a:srgbClr val="000000"/>
                </a:solidFill>
              </a:rPr>
              <a:t>Neighbor</a:t>
            </a:r>
            <a:r>
              <a:rPr lang="en-GB" sz="1400" i="1" dirty="0">
                <a:solidFill>
                  <a:srgbClr val="000000"/>
                </a:solidFill>
              </a:rPr>
              <a:t> Discovery cache information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>
                <a:solidFill>
                  <a:srgbClr val="000000"/>
                </a:solidFill>
              </a:rPr>
              <a:t>Displays the current contents of the IPv6 routing table.</a:t>
            </a:r>
            <a:endParaRPr lang="en-GB" sz="1400" i="1" dirty="0" smtClean="0">
              <a:solidFill>
                <a:srgbClr val="000000"/>
              </a:solidFill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>
                <a:solidFill>
                  <a:srgbClr val="000000"/>
                </a:solidFill>
              </a:rPr>
              <a:t>Displays statistics about IPv6 traffic.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Displays </a:t>
            </a:r>
            <a:r>
              <a:rPr lang="en-GB" sz="1400" i="1" dirty="0">
                <a:solidFill>
                  <a:srgbClr val="000000"/>
                </a:solidFill>
              </a:rPr>
              <a:t>the default domain name, the style of name lookup service, a list of name server hosts, and the cached list of hostnames and addresses.</a:t>
            </a:r>
            <a:endParaRPr lang="en-US" sz="1400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908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Logical Addressing: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– Configurations!!!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180" y="5468963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457200" y="1196752"/>
            <a:ext cx="7643192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b="1" dirty="0">
                <a:solidFill>
                  <a:srgbClr val="000000"/>
                </a:solidFill>
              </a:rPr>
              <a:t>IPv6 Addressing and IPv6 Routing Configuration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ipv6 </a:t>
            </a:r>
            <a:r>
              <a:rPr lang="en-GB" sz="1400" i="1" dirty="0">
                <a:solidFill>
                  <a:srgbClr val="000000"/>
                </a:solidFill>
              </a:rPr>
              <a:t>unicast-routing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>
                <a:solidFill>
                  <a:srgbClr val="000000"/>
                </a:solidFill>
              </a:rPr>
              <a:t>interface </a:t>
            </a:r>
            <a:r>
              <a:rPr lang="en-GB" sz="1400" i="1" dirty="0" smtClean="0">
                <a:solidFill>
                  <a:srgbClr val="000000"/>
                </a:solidFill>
              </a:rPr>
              <a:t>gig0/0/0</a:t>
            </a:r>
            <a:endParaRPr lang="en-GB" sz="1400" i="1" dirty="0">
              <a:solidFill>
                <a:srgbClr val="000000"/>
              </a:solidFill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	ipv6 </a:t>
            </a:r>
            <a:r>
              <a:rPr lang="en-GB" sz="1400" i="1" dirty="0">
                <a:solidFill>
                  <a:srgbClr val="000000"/>
                </a:solidFill>
              </a:rPr>
              <a:t>address 2001:DB8:c18:1::/64 eui-64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!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show </a:t>
            </a:r>
            <a:r>
              <a:rPr lang="en-GB" sz="1400" i="1" dirty="0">
                <a:solidFill>
                  <a:srgbClr val="000000"/>
                </a:solidFill>
              </a:rPr>
              <a:t>ipv6 interface </a:t>
            </a:r>
            <a:r>
              <a:rPr lang="en-GB" sz="1400" i="1" dirty="0" smtClean="0">
                <a:solidFill>
                  <a:srgbClr val="000000"/>
                </a:solidFill>
              </a:rPr>
              <a:t>gig0/0/0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b="1" i="1" dirty="0" smtClean="0">
                <a:solidFill>
                  <a:srgbClr val="000000"/>
                </a:solidFill>
              </a:rPr>
              <a:t>Dual-Protocol </a:t>
            </a:r>
            <a:r>
              <a:rPr lang="en-GB" sz="1400" b="1" i="1" dirty="0">
                <a:solidFill>
                  <a:srgbClr val="000000"/>
                </a:solidFill>
              </a:rPr>
              <a:t>Stacks Configuration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>
                <a:solidFill>
                  <a:srgbClr val="000000"/>
                </a:solidFill>
              </a:rPr>
              <a:t>ipv6 unicast-routing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>
                <a:solidFill>
                  <a:srgbClr val="000000"/>
                </a:solidFill>
              </a:rPr>
              <a:t>interface </a:t>
            </a:r>
            <a:r>
              <a:rPr lang="en-GB" sz="1400" i="1" dirty="0" smtClean="0">
                <a:solidFill>
                  <a:srgbClr val="000000"/>
                </a:solidFill>
              </a:rPr>
              <a:t>gig0/0/0</a:t>
            </a:r>
            <a:endParaRPr lang="en-GB" sz="1400" i="1" dirty="0">
              <a:solidFill>
                <a:srgbClr val="000000"/>
              </a:solidFill>
            </a:endParaRP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>
                <a:solidFill>
                  <a:srgbClr val="000000"/>
                </a:solidFill>
              </a:rPr>
              <a:t>  </a:t>
            </a:r>
            <a:r>
              <a:rPr lang="en-GB" sz="1400" i="1" dirty="0" smtClean="0">
                <a:solidFill>
                  <a:srgbClr val="000000"/>
                </a:solidFill>
              </a:rPr>
              <a:t>	</a:t>
            </a:r>
            <a:r>
              <a:rPr lang="en-GB" sz="1400" i="1" dirty="0" err="1" smtClean="0">
                <a:solidFill>
                  <a:srgbClr val="000000"/>
                </a:solidFill>
              </a:rPr>
              <a:t>ip</a:t>
            </a:r>
            <a:r>
              <a:rPr lang="en-GB" sz="1400" i="1" dirty="0" smtClean="0">
                <a:solidFill>
                  <a:srgbClr val="000000"/>
                </a:solidFill>
              </a:rPr>
              <a:t> </a:t>
            </a:r>
            <a:r>
              <a:rPr lang="en-GB" sz="1400" i="1" dirty="0">
                <a:solidFill>
                  <a:srgbClr val="000000"/>
                </a:solidFill>
              </a:rPr>
              <a:t>address 192.168.99.1 255.255.255.0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>
                <a:solidFill>
                  <a:srgbClr val="000000"/>
                </a:solidFill>
              </a:rPr>
              <a:t> </a:t>
            </a:r>
            <a:r>
              <a:rPr lang="en-GB" sz="1400" i="1" dirty="0" smtClean="0">
                <a:solidFill>
                  <a:srgbClr val="000000"/>
                </a:solidFill>
              </a:rPr>
              <a:t>	ipv6 </a:t>
            </a:r>
            <a:r>
              <a:rPr lang="en-GB" sz="1400" i="1" dirty="0">
                <a:solidFill>
                  <a:srgbClr val="000000"/>
                </a:solidFill>
              </a:rPr>
              <a:t>address 2001:DB8:c18:1::3/64</a:t>
            </a:r>
          </a:p>
          <a:p>
            <a:pPr algn="just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GB" sz="1400" i="1" dirty="0" smtClean="0">
                <a:solidFill>
                  <a:srgbClr val="000000"/>
                </a:solidFill>
              </a:rPr>
              <a:t>!</a:t>
            </a:r>
            <a:endParaRPr lang="en-GB" sz="1400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541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Network </a:t>
            </a:r>
            <a:r>
              <a:rPr lang="en-US" kern="0" baseline="-25000" dirty="0" smtClean="0"/>
              <a:t>Essentials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 Peter Packet Animation on Subnets</a:t>
            </a:r>
            <a:r>
              <a:rPr lang="en-US" kern="0" dirty="0" smtClean="0"/>
              <a:t>  </a:t>
            </a:r>
            <a:r>
              <a:rPr lang="en-US" kern="0" baseline="-25000" dirty="0" smtClean="0"/>
              <a:t>https</a:t>
            </a:r>
            <a:r>
              <a:rPr lang="en-US" kern="0" baseline="-25000" dirty="0"/>
              <a:t>://youtu.be/VcVz6Lwxe2c</a:t>
            </a:r>
            <a:endParaRPr lang="en-US" kern="0" baseline="-25000" dirty="0" smtClean="0"/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075240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200" dirty="0" smtClean="0"/>
              <a:t>Reminders/ Action Plans: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b="1" dirty="0" smtClean="0"/>
              <a:t>All your </a:t>
            </a:r>
            <a:r>
              <a:rPr lang="en-US" sz="2200" b="1" dirty="0" err="1" smtClean="0"/>
              <a:t>homeworks</a:t>
            </a:r>
            <a:r>
              <a:rPr lang="en-US" sz="2200" b="1" dirty="0" smtClean="0"/>
              <a:t> – Independent Learning – Will be useful to complete your Assessments (Component 1 &amp; 2).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b="1" dirty="0" smtClean="0"/>
              <a:t>Introduction to Networks v7 course</a:t>
            </a:r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261383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http://schemas.microsoft.com/office/2006/documentManagement/types"/>
    <ds:schemaRef ds:uri="d2ec016d-25cf-4c07-aa6b-c53e267faa6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1341</TotalTime>
  <Words>2963</Words>
  <Application>Microsoft Office PowerPoint</Application>
  <PresentationFormat>On-screen Show (4:3)</PresentationFormat>
  <Paragraphs>323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Wingdings</vt:lpstr>
      <vt:lpstr>Courier New</vt:lpstr>
      <vt:lpstr>Myriad Pro</vt:lpstr>
      <vt:lpstr>Arial</vt:lpstr>
      <vt:lpstr>Calibri</vt:lpstr>
      <vt:lpstr>20140311PresentationUWTSDTemplate</vt:lpstr>
      <vt:lpstr>Advanced Networking (ACCA5024) IPv6 Addressing</vt:lpstr>
      <vt:lpstr>From our previous class… (recap)</vt:lpstr>
      <vt:lpstr>From our previous class… (recap)</vt:lpstr>
      <vt:lpstr>From our previous tutorials… and Independent Learning (recap)</vt:lpstr>
      <vt:lpstr>Objectives and Discussions</vt:lpstr>
      <vt:lpstr>Network: Logical Addressing IPv4</vt:lpstr>
      <vt:lpstr>Network: Logical Addressing IPv6</vt:lpstr>
      <vt:lpstr>Network: Logical Addressing IPv6</vt:lpstr>
      <vt:lpstr>Logical Addressing: IPv6 Structure</vt:lpstr>
      <vt:lpstr>Logical Addressing: IPv6 Structure</vt:lpstr>
      <vt:lpstr>Logical Addressing: IPv6 Structure</vt:lpstr>
      <vt:lpstr>Logical Addressing: IPv6 Structure</vt:lpstr>
      <vt:lpstr>Logical Addressing: IPv6 Structure</vt:lpstr>
      <vt:lpstr>Logical Addressing: IPv6 Structure</vt:lpstr>
      <vt:lpstr>Logical Addressing: IPv6 Structure</vt:lpstr>
      <vt:lpstr>Logical Addressing: IPv6 - LLA</vt:lpstr>
      <vt:lpstr>Logical Addressing: IPv6 - Dynamic</vt:lpstr>
      <vt:lpstr>Logical Addressing: IPv6 - Dynamic</vt:lpstr>
      <vt:lpstr>Logical Addressing: IPv6 - Dynamic</vt:lpstr>
      <vt:lpstr>Logical Addressing: IPv6 - Dynamic</vt:lpstr>
      <vt:lpstr>Logical Addressing: IPv6 - Dynamic</vt:lpstr>
      <vt:lpstr>Logical Addressing: IPv6 - Dynamic</vt:lpstr>
      <vt:lpstr>Logical Addressing: IPv6 – Dynamic LLA</vt:lpstr>
      <vt:lpstr>Logical Addressing: IPv6 – Dynamic LLA</vt:lpstr>
      <vt:lpstr>Logical Addressing: IPv6 – Multicast</vt:lpstr>
      <vt:lpstr>Logical Addressing: IPv6 – Subnets!!!</vt:lpstr>
      <vt:lpstr>Logical Addressing: IPv6 – Subnets!!!</vt:lpstr>
      <vt:lpstr>Logical Addressing: IPv6 – Configurations!!!</vt:lpstr>
      <vt:lpstr>Logical Addressing: IPv6 – Configurations!!!</vt:lpstr>
      <vt:lpstr>Logical Addressing: IPv6 – Configurations!!!</vt:lpstr>
      <vt:lpstr>Logical Addressing: IPv6 – Configurations!!!</vt:lpstr>
      <vt:lpstr>Logical Addressing: IPv6 – Configurations!!!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80</cp:revision>
  <dcterms:created xsi:type="dcterms:W3CDTF">2020-09-20T20:16:38Z</dcterms:created>
  <dcterms:modified xsi:type="dcterms:W3CDTF">2020-10-22T07:51:40Z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