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DAB27-5715-4FF4-A824-168747848037}" v="30" dt="2025-11-04T14:08:56.3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1" d="100"/>
          <a:sy n="11" d="100"/>
        </p:scale>
        <p:origin x="1924" y="16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a Joseph" userId="dcb0d9a2-f807-4bef-a05d-525402a926e0" providerId="ADAL" clId="{013F46D2-CB0A-406D-AB48-C119841AA4E5}"/>
    <pc:docChg chg="undo custSel modSld">
      <pc:chgData name="Christiana Joseph" userId="dcb0d9a2-f807-4bef-a05d-525402a926e0" providerId="ADAL" clId="{013F46D2-CB0A-406D-AB48-C119841AA4E5}" dt="2025-11-04T15:20:16.927" v="1259"/>
      <pc:docMkLst>
        <pc:docMk/>
      </pc:docMkLst>
      <pc:sldChg chg="modSp mod">
        <pc:chgData name="Christiana Joseph" userId="dcb0d9a2-f807-4bef-a05d-525402a926e0" providerId="ADAL" clId="{013F46D2-CB0A-406D-AB48-C119841AA4E5}" dt="2025-11-04T15:20:16.927" v="1259"/>
        <pc:sldMkLst>
          <pc:docMk/>
          <pc:sldMk cId="2465510357" sldId="256"/>
        </pc:sldMkLst>
        <pc:spChg chg="mod">
          <ac:chgData name="Christiana Joseph" userId="dcb0d9a2-f807-4bef-a05d-525402a926e0" providerId="ADAL" clId="{013F46D2-CB0A-406D-AB48-C119841AA4E5}" dt="2025-11-04T15:10:55.036" v="1257" actId="113"/>
          <ac:spMkLst>
            <pc:docMk/>
            <pc:sldMk cId="2465510357" sldId="256"/>
            <ac:spMk id="2" creationId="{DA2D9CAF-62E4-A56C-BC72-03583E71A03A}"/>
          </ac:spMkLst>
        </pc:spChg>
        <pc:spChg chg="mod">
          <ac:chgData name="Christiana Joseph" userId="dcb0d9a2-f807-4bef-a05d-525402a926e0" providerId="ADAL" clId="{013F46D2-CB0A-406D-AB48-C119841AA4E5}" dt="2025-11-04T15:20:16.927" v="1259"/>
          <ac:spMkLst>
            <pc:docMk/>
            <pc:sldMk cId="2465510357" sldId="256"/>
            <ac:spMk id="3" creationId="{8FC115E9-2559-9124-E2DA-727C7D7E63C8}"/>
          </ac:spMkLst>
        </pc:spChg>
      </pc:sldChg>
      <pc:sldChg chg="addSp delSp modSp mod">
        <pc:chgData name="Christiana Joseph" userId="dcb0d9a2-f807-4bef-a05d-525402a926e0" providerId="ADAL" clId="{013F46D2-CB0A-406D-AB48-C119841AA4E5}" dt="2025-11-04T14:52:42.803" v="892" actId="14100"/>
        <pc:sldMkLst>
          <pc:docMk/>
          <pc:sldMk cId="531086080" sldId="261"/>
        </pc:sldMkLst>
        <pc:spChg chg="mod">
          <ac:chgData name="Christiana Joseph" userId="dcb0d9a2-f807-4bef-a05d-525402a926e0" providerId="ADAL" clId="{013F46D2-CB0A-406D-AB48-C119841AA4E5}" dt="2025-11-04T14:35:15.598" v="797" actId="20577"/>
          <ac:spMkLst>
            <pc:docMk/>
            <pc:sldMk cId="531086080" sldId="261"/>
            <ac:spMk id="2" creationId="{E6EDE4D7-E5DB-5854-2C54-58DE17CBAE7C}"/>
          </ac:spMkLst>
        </pc:spChg>
        <pc:spChg chg="mod">
          <ac:chgData name="Christiana Joseph" userId="dcb0d9a2-f807-4bef-a05d-525402a926e0" providerId="ADAL" clId="{013F46D2-CB0A-406D-AB48-C119841AA4E5}" dt="2025-11-04T14:01:00.092" v="679" actId="2710"/>
          <ac:spMkLst>
            <pc:docMk/>
            <pc:sldMk cId="531086080" sldId="261"/>
            <ac:spMk id="5" creationId="{925EA422-02CF-EC85-AE1E-9F501EE4E390}"/>
          </ac:spMkLst>
        </pc:spChg>
        <pc:spChg chg="mod">
          <ac:chgData name="Christiana Joseph" userId="dcb0d9a2-f807-4bef-a05d-525402a926e0" providerId="ADAL" clId="{013F46D2-CB0A-406D-AB48-C119841AA4E5}" dt="2025-11-04T14:51:17.087" v="865" actId="20577"/>
          <ac:spMkLst>
            <pc:docMk/>
            <pc:sldMk cId="531086080" sldId="261"/>
            <ac:spMk id="8" creationId="{F39F00D5-5C38-D6F2-6606-6A41E051B19F}"/>
          </ac:spMkLst>
        </pc:spChg>
        <pc:spChg chg="mod">
          <ac:chgData name="Christiana Joseph" userId="dcb0d9a2-f807-4bef-a05d-525402a926e0" providerId="ADAL" clId="{013F46D2-CB0A-406D-AB48-C119841AA4E5}" dt="2025-11-04T14:04:40.802" v="699" actId="14100"/>
          <ac:spMkLst>
            <pc:docMk/>
            <pc:sldMk cId="531086080" sldId="261"/>
            <ac:spMk id="10" creationId="{5BB92EB9-4C7E-3A15-04B6-67A9C82BD3DD}"/>
          </ac:spMkLst>
        </pc:spChg>
        <pc:spChg chg="mod">
          <ac:chgData name="Christiana Joseph" userId="dcb0d9a2-f807-4bef-a05d-525402a926e0" providerId="ADAL" clId="{013F46D2-CB0A-406D-AB48-C119841AA4E5}" dt="2025-11-04T14:05:06.632" v="701" actId="14100"/>
          <ac:spMkLst>
            <pc:docMk/>
            <pc:sldMk cId="531086080" sldId="261"/>
            <ac:spMk id="11" creationId="{E623E73B-A818-ECAD-449D-B4BA29C89431}"/>
          </ac:spMkLst>
        </pc:spChg>
        <pc:spChg chg="mod">
          <ac:chgData name="Christiana Joseph" userId="dcb0d9a2-f807-4bef-a05d-525402a926e0" providerId="ADAL" clId="{013F46D2-CB0A-406D-AB48-C119841AA4E5}" dt="2025-11-04T14:05:13.290" v="702" actId="14100"/>
          <ac:spMkLst>
            <pc:docMk/>
            <pc:sldMk cId="531086080" sldId="261"/>
            <ac:spMk id="12" creationId="{0FD3AFCE-81A9-6CA3-7186-12D9C355F948}"/>
          </ac:spMkLst>
        </pc:spChg>
        <pc:spChg chg="mod">
          <ac:chgData name="Christiana Joseph" userId="dcb0d9a2-f807-4bef-a05d-525402a926e0" providerId="ADAL" clId="{013F46D2-CB0A-406D-AB48-C119841AA4E5}" dt="2025-10-18T11:12:43.506" v="32" actId="14100"/>
          <ac:spMkLst>
            <pc:docMk/>
            <pc:sldMk cId="531086080" sldId="261"/>
            <ac:spMk id="13" creationId="{46092EE5-A531-D9B7-8587-AC884F1CEED5}"/>
          </ac:spMkLst>
        </pc:spChg>
        <pc:spChg chg="mod">
          <ac:chgData name="Christiana Joseph" userId="dcb0d9a2-f807-4bef-a05d-525402a926e0" providerId="ADAL" clId="{013F46D2-CB0A-406D-AB48-C119841AA4E5}" dt="2025-10-18T11:12:51.507" v="34" actId="14100"/>
          <ac:spMkLst>
            <pc:docMk/>
            <pc:sldMk cId="531086080" sldId="261"/>
            <ac:spMk id="14" creationId="{8395DBAE-1E0F-ECA9-8171-467D8728A3ED}"/>
          </ac:spMkLst>
        </pc:spChg>
        <pc:spChg chg="mod">
          <ac:chgData name="Christiana Joseph" userId="dcb0d9a2-f807-4bef-a05d-525402a926e0" providerId="ADAL" clId="{013F46D2-CB0A-406D-AB48-C119841AA4E5}" dt="2025-11-04T14:00:44.136" v="678" actId="20577"/>
          <ac:spMkLst>
            <pc:docMk/>
            <pc:sldMk cId="531086080" sldId="261"/>
            <ac:spMk id="15" creationId="{A70C907E-7905-7BDC-E66E-90047768310D}"/>
          </ac:spMkLst>
        </pc:spChg>
        <pc:spChg chg="mod">
          <ac:chgData name="Christiana Joseph" userId="dcb0d9a2-f807-4bef-a05d-525402a926e0" providerId="ADAL" clId="{013F46D2-CB0A-406D-AB48-C119841AA4E5}" dt="2025-10-16T08:40:38.750" v="5" actId="20577"/>
          <ac:spMkLst>
            <pc:docMk/>
            <pc:sldMk cId="531086080" sldId="261"/>
            <ac:spMk id="17" creationId="{48D3574B-9CFC-4B83-1C3B-42BD2A74FB76}"/>
          </ac:spMkLst>
        </pc:spChg>
        <pc:spChg chg="del">
          <ac:chgData name="Christiana Joseph" userId="dcb0d9a2-f807-4bef-a05d-525402a926e0" providerId="ADAL" clId="{013F46D2-CB0A-406D-AB48-C119841AA4E5}" dt="2025-11-04T14:00:27.861" v="676" actId="478"/>
          <ac:spMkLst>
            <pc:docMk/>
            <pc:sldMk cId="531086080" sldId="261"/>
            <ac:spMk id="21" creationId="{03D839F1-7632-DF00-E690-D8E405D2D153}"/>
          </ac:spMkLst>
        </pc:spChg>
        <pc:spChg chg="add mod">
          <ac:chgData name="Christiana Joseph" userId="dcb0d9a2-f807-4bef-a05d-525402a926e0" providerId="ADAL" clId="{013F46D2-CB0A-406D-AB48-C119841AA4E5}" dt="2025-11-04T14:52:42.803" v="892" actId="14100"/>
          <ac:spMkLst>
            <pc:docMk/>
            <pc:sldMk cId="531086080" sldId="261"/>
            <ac:spMk id="25" creationId="{B9A1BAF4-3A20-B811-8530-2AAF83AE618B}"/>
          </ac:spMkLst>
        </pc:spChg>
        <pc:spChg chg="add mod">
          <ac:chgData name="Christiana Joseph" userId="dcb0d9a2-f807-4bef-a05d-525402a926e0" providerId="ADAL" clId="{013F46D2-CB0A-406D-AB48-C119841AA4E5}" dt="2025-11-04T14:09:10.925" v="729" actId="14100"/>
          <ac:spMkLst>
            <pc:docMk/>
            <pc:sldMk cId="531086080" sldId="261"/>
            <ac:spMk id="27" creationId="{3A415FE4-67B3-8D5D-5A8B-F5C1C020EA01}"/>
          </ac:spMkLst>
        </pc:spChg>
        <pc:picChg chg="del">
          <ac:chgData name="Christiana Joseph" userId="dcb0d9a2-f807-4bef-a05d-525402a926e0" providerId="ADAL" clId="{013F46D2-CB0A-406D-AB48-C119841AA4E5}" dt="2025-11-04T14:00:27.861" v="676" actId="478"/>
          <ac:picMkLst>
            <pc:docMk/>
            <pc:sldMk cId="531086080" sldId="261"/>
            <ac:picMk id="20" creationId="{60C3CFF8-E7AA-2B85-00B9-F740601BB522}"/>
          </ac:picMkLst>
        </pc:picChg>
        <pc:picChg chg="add mod">
          <ac:chgData name="Christiana Joseph" userId="dcb0d9a2-f807-4bef-a05d-525402a926e0" providerId="ADAL" clId="{013F46D2-CB0A-406D-AB48-C119841AA4E5}" dt="2025-11-04T14:07:40.648" v="722" actId="1076"/>
          <ac:picMkLst>
            <pc:docMk/>
            <pc:sldMk cId="531086080" sldId="261"/>
            <ac:picMk id="22" creationId="{4995F56C-BEE0-107D-A926-0D5937A8A0A9}"/>
          </ac:picMkLst>
        </pc:picChg>
        <pc:picChg chg="add mod">
          <ac:chgData name="Christiana Joseph" userId="dcb0d9a2-f807-4bef-a05d-525402a926e0" providerId="ADAL" clId="{013F46D2-CB0A-406D-AB48-C119841AA4E5}" dt="2025-11-04T14:09:14.325" v="730" actId="14100"/>
          <ac:picMkLst>
            <pc:docMk/>
            <pc:sldMk cId="531086080" sldId="261"/>
            <ac:picMk id="26" creationId="{1DF7869C-5550-2B02-55DC-FCE8CAF0AAD3}"/>
          </ac:picMkLst>
        </pc:picChg>
      </pc:sldChg>
      <pc:sldChg chg="modSp mod">
        <pc:chgData name="Christiana Joseph" userId="dcb0d9a2-f807-4bef-a05d-525402a926e0" providerId="ADAL" clId="{013F46D2-CB0A-406D-AB48-C119841AA4E5}" dt="2025-11-04T15:07:22.218" v="1239" actId="20577"/>
        <pc:sldMkLst>
          <pc:docMk/>
          <pc:sldMk cId="1707007894" sldId="262"/>
        </pc:sldMkLst>
        <pc:spChg chg="mod">
          <ac:chgData name="Christiana Joseph" userId="dcb0d9a2-f807-4bef-a05d-525402a926e0" providerId="ADAL" clId="{013F46D2-CB0A-406D-AB48-C119841AA4E5}" dt="2025-11-04T15:07:22.218" v="1239" actId="20577"/>
          <ac:spMkLst>
            <pc:docMk/>
            <pc:sldMk cId="1707007894" sldId="262"/>
            <ac:spMk id="20" creationId="{92424BCF-C130-BCAC-07E4-F1FAFA174ED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www.frontiersin.org/articles/10.3389/fphar.2018.01300/full" TargetMode="External"/><Relationship Id="rId7" Type="http://schemas.openxmlformats.org/officeDocument/2006/relationships/hyperlink" Target="https://pseudosupra.blogspot.com/2011/12/penyakit-mental-kelainan-psikologi.html"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86/s12916-025-04209-5" TargetMode="External"/><Relationship Id="rId3" Type="http://schemas.openxmlformats.org/officeDocument/2006/relationships/hyperlink" Target="https://doi.org/10.1177/0957154X9700802905" TargetMode="External"/><Relationship Id="rId7" Type="http://schemas.openxmlformats.org/officeDocument/2006/relationships/hyperlink" Target="https://digital.nhs.uk/data-and-information/publications/statistical/nhs-talking-therapies-monthly-statistics-including-employment-advisors/performance-january-2024/waiting-times" TargetMode="External"/><Relationship Id="rId2" Type="http://schemas.openxmlformats.org/officeDocument/2006/relationships/hyperlink" Target="https://doi.org/10.1017/S0033291700003573" TargetMode="External"/><Relationship Id="rId1" Type="http://schemas.openxmlformats.org/officeDocument/2006/relationships/slideLayout" Target="../slideLayouts/slideLayout6.xml"/><Relationship Id="rId6" Type="http://schemas.openxmlformats.org/officeDocument/2006/relationships/hyperlink" Target="https://doi.org/10.1017/S1092852916000110" TargetMode="External"/><Relationship Id="rId5" Type="http://schemas.openxmlformats.org/officeDocument/2006/relationships/hyperlink" Target="https://doi.org/10.1093/obo/9780197768723-0011" TargetMode="External"/><Relationship Id="rId10" Type="http://schemas.openxmlformats.org/officeDocument/2006/relationships/hyperlink" Target="https://doi.org/10.1017/S1754470X20000501" TargetMode="External"/><Relationship Id="rId4" Type="http://schemas.openxmlformats.org/officeDocument/2006/relationships/hyperlink" Target="https://doi.org/10.1016/j.psc.2022.10.006" TargetMode="External"/><Relationship Id="rId9" Type="http://schemas.openxmlformats.org/officeDocument/2006/relationships/hyperlink" Target="https://www.nice.org.uk/search?q=first-line%20interventions%20of%20Exposure%20and%20Response%20Prevention%20(ERP)%20or%20cognitive-behavioural%20therap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165384"/>
            <a:ext cx="40987579" cy="5726954"/>
          </a:xfrm>
        </p:spPr>
        <p:txBody>
          <a:bodyPr>
            <a:normAutofit fontScale="90000"/>
          </a:bodyPr>
          <a:lstStyle/>
          <a:p>
            <a:pPr algn="l">
              <a:lnSpc>
                <a:spcPct val="150000"/>
              </a:lnSpc>
            </a:pPr>
            <a:br>
              <a:rPr lang="en-GB" sz="3200" b="1" dirty="0">
                <a:effectLst/>
                <a:ea typeface="Aptos" panose="020B0004020202020204" pitchFamily="34" charset="0"/>
              </a:rPr>
            </a:br>
            <a:br>
              <a:rPr lang="en-GB" sz="3200" dirty="0"/>
            </a:br>
            <a:r>
              <a:rPr lang="en-GB" sz="5400" b="1" dirty="0">
                <a:latin typeface="Arial" panose="020B0604020202020204" pitchFamily="34" charset="0"/>
                <a:cs typeface="Arial" panose="020B0604020202020204" pitchFamily="34" charset="0"/>
              </a:rPr>
              <a:t>Student name: </a:t>
            </a:r>
            <a:r>
              <a:rPr lang="en-GB" sz="5400" dirty="0">
                <a:latin typeface="Arial" panose="020B0604020202020204" pitchFamily="34" charset="0"/>
                <a:cs typeface="Arial" panose="020B0604020202020204" pitchFamily="34" charset="0"/>
              </a:rPr>
              <a:t>Christiana Joseph</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Student number: </a:t>
            </a:r>
            <a:r>
              <a:rPr lang="en-GB" sz="5400" dirty="0">
                <a:latin typeface="Arial" panose="020B0604020202020204" pitchFamily="34" charset="0"/>
                <a:cs typeface="Arial" panose="020B0604020202020204" pitchFamily="34" charset="0"/>
              </a:rPr>
              <a:t>2315420</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Lecturer: </a:t>
            </a:r>
            <a:r>
              <a:rPr lang="en-GB" sz="5400" dirty="0">
                <a:latin typeface="Arial" panose="020B0604020202020204" pitchFamily="34" charset="0"/>
                <a:cs typeface="Arial" panose="020B0604020202020204" pitchFamily="34" charset="0"/>
              </a:rPr>
              <a:t>Farah Wiita</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Topic: </a:t>
            </a:r>
            <a:r>
              <a:rPr lang="en-GB" sz="5400" dirty="0">
                <a:latin typeface="Arial" panose="020B0604020202020204" pitchFamily="34" charset="0"/>
                <a:cs typeface="Arial" panose="020B0604020202020204" pitchFamily="34" charset="0"/>
              </a:rPr>
              <a:t>Obsessive-Compulsive Disorder (6B20 Obsessive-compulsive disorder)</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hereby confirm that artificial intelligence tools were not utilised in the research, preparation, or production of this assignment, and that no AI-generated content has been represented as my own. </a:t>
            </a:r>
            <a:r>
              <a:rPr lang="en-GB" sz="4400">
                <a:latin typeface="Arial" panose="020B0604020202020204" pitchFamily="34" charset="0"/>
                <a:cs typeface="Arial" panose="020B0604020202020204" pitchFamily="34" charset="0"/>
              </a:rPr>
              <a:t>I acknowledge that I am in possession of all drafts, notes, and supporting materials and can submit them as evidence upon request.</a:t>
            </a:r>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2126374"/>
          </a:xfrm>
        </p:spPr>
        <p:txBody>
          <a:bodyPr/>
          <a:lstStyle/>
          <a:p>
            <a:pPr>
              <a:lnSpc>
                <a:spcPct val="150000"/>
              </a:lnSpc>
            </a:pPr>
            <a:r>
              <a:rPr lang="en-GB" sz="2800" dirty="0">
                <a:latin typeface="Arial" panose="020B0604020202020204" pitchFamily="34" charset="0"/>
                <a:cs typeface="Arial" panose="020B0604020202020204" pitchFamily="34" charset="0"/>
              </a:rPr>
              <a:t>Obsessive-Compulsive Disorder (OCD) presents intrusive thoughts and repetitive behaviours that interfere with daily functioning. The ICD-11 reclassifies OCD as a distinct condition rather than an anxiety disorder, reflecting evolving understanding (</a:t>
            </a:r>
            <a:r>
              <a:rPr lang="sv-SE" sz="2800" dirty="0">
                <a:latin typeface="Arial" panose="020B0604020202020204" pitchFamily="34" charset="0"/>
                <a:cs typeface="Arial" panose="020B0604020202020204" pitchFamily="34" charset="0"/>
              </a:rPr>
              <a:t>Marras, et al., 2016). </a:t>
            </a:r>
            <a:r>
              <a:rPr lang="en-GB" sz="2800" dirty="0">
                <a:latin typeface="Arial" panose="020B0604020202020204" pitchFamily="34" charset="0"/>
                <a:cs typeface="Arial" panose="020B0604020202020204" pitchFamily="34" charset="0"/>
              </a:rPr>
              <a:t>Political and social contexts have fundamentally shaped whether we treat OCD as criminal behaviour, moral weakness, or neurobiological illness. </a:t>
            </a:r>
          </a:p>
          <a:p>
            <a:pPr>
              <a:lnSpc>
                <a:spcPct val="150000"/>
              </a:lnSpc>
            </a:pPr>
            <a:endParaRPr lang="en-GB" sz="2800" dirty="0">
              <a:latin typeface="Arial" panose="020B0604020202020204" pitchFamily="34" charset="0"/>
              <a:cs typeface="Arial" panose="020B0604020202020204" pitchFamily="34" charset="0"/>
            </a:endParaRPr>
          </a:p>
          <a:p>
            <a:pPr>
              <a:lnSpc>
                <a:spcPct val="150000"/>
              </a:lnSpc>
            </a:pPr>
            <a:r>
              <a:rPr lang="en-GB" sz="2800" b="1" dirty="0">
                <a:latin typeface="Arial" panose="020B0604020202020204" pitchFamily="34" charset="0"/>
                <a:cs typeface="Arial" panose="020B0604020202020204" pitchFamily="34" charset="0"/>
              </a:rPr>
              <a:t>How common is the disorder</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OCD affects approximately 1-2% of the population worldwide, yet remains significantly under-diagnosed (Stein et al., 2025).</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It is estimated that about 1.2% of the population lives with OCD, which equates to around 750,000 people at any one time. </a:t>
            </a:r>
            <a:endParaRPr lang="en-GB" sz="28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7451695"/>
            <a:ext cx="10038660" cy="1280582"/>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13326703"/>
          </a:xfrm>
        </p:spPr>
        <p:txBody>
          <a:bodyPr/>
          <a:lstStyle/>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17th-18th Centuries:</a:t>
            </a:r>
            <a:r>
              <a:rPr lang="en-GB" sz="2800" dirty="0">
                <a:latin typeface="Arial" panose="020B0604020202020204" pitchFamily="34" charset="0"/>
                <a:cs typeface="Arial" panose="020B0604020202020204" pitchFamily="34" charset="0"/>
              </a:rPr>
              <a:t> Society viewed OCD as demonic possession or moral failing. Authorities subjected individuals to exorcism and religious persecution (Berrios, 1984).</a:t>
            </a: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19th Century:</a:t>
            </a:r>
            <a:r>
              <a:rPr lang="en-GB" sz="2800" dirty="0">
                <a:latin typeface="Arial" panose="020B0604020202020204" pitchFamily="34" charset="0"/>
                <a:cs typeface="Arial" panose="020B0604020202020204" pitchFamily="34" charset="0"/>
              </a:rPr>
              <a:t> Medical professionals reclassified OCD as "obsessional insanity." Institutionalisation became standard, with forced labour and physical restraint as treatment (Berrios, 1996).</a:t>
            </a: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Early-Mid 20th Century:</a:t>
            </a:r>
            <a:r>
              <a:rPr lang="en-GB" sz="2800" dirty="0">
                <a:latin typeface="Arial" panose="020B0604020202020204" pitchFamily="34" charset="0"/>
                <a:cs typeface="Arial" panose="020B0604020202020204" pitchFamily="34" charset="0"/>
              </a:rPr>
              <a:t> Psychiatric hospitals subjected patients to insulin shock therapy, lobotomies, and psychosurgery. You can find records showing that between 1939-1951, over 70,000 individuals underwent psychosurgery in the United States (Berrios, 1997).</a:t>
            </a:r>
          </a:p>
          <a:p>
            <a:pPr marL="342900" indent="-342900">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Political Context: </a:t>
            </a:r>
            <a:r>
              <a:rPr lang="en-GB" sz="2800" dirty="0">
                <a:latin typeface="Arial" panose="020B0604020202020204" pitchFamily="34" charset="0"/>
                <a:cs typeface="Arial" panose="020B0604020202020204" pitchFamily="34" charset="0"/>
              </a:rPr>
              <a:t>Eugenic ideology drove involuntary treatment. Colonial and racialised power structures determined access to "humane" care (Ladd-Taylor, M. 2025). </a:t>
            </a:r>
          </a:p>
          <a:p>
            <a:endParaRPr lang="en-GB" sz="4800" kern="100" dirty="0">
              <a:solidFill>
                <a:srgbClr val="FF0000"/>
              </a:solidFill>
              <a:latin typeface="Aptos" panose="020B0004020202020204" pitchFamily="34" charset="0"/>
              <a:ea typeface="Aptos" panose="020B00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Treatment (17th-20th Centuries)</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7229324"/>
          </a:xfrm>
        </p:spPr>
        <p:txBody>
          <a:bodyPr/>
          <a:lstStyle/>
          <a:p>
            <a:pPr>
              <a:lnSpc>
                <a:spcPct val="150000"/>
              </a:lnSpc>
            </a:pPr>
            <a:r>
              <a:rPr lang="en-GB" sz="4800" dirty="0">
                <a:latin typeface="Arial" panose="020B0604020202020204" pitchFamily="34" charset="0"/>
                <a:cs typeface="Arial" panose="020B0604020202020204" pitchFamily="34" charset="0"/>
              </a:rPr>
              <a:t>Current services and treatments </a:t>
            </a:r>
          </a:p>
          <a:p>
            <a:pPr algn="l">
              <a:lnSpc>
                <a:spcPct val="150000"/>
              </a:lnSpc>
            </a:pPr>
            <a:r>
              <a:rPr lang="en-GB" sz="2800" u="none" dirty="0">
                <a:latin typeface="Arial" panose="020B0604020202020204" pitchFamily="34" charset="0"/>
                <a:cs typeface="Arial" panose="020B0604020202020204" pitchFamily="34" charset="0"/>
              </a:rPr>
              <a:t>NICE Guidelines (2023)</a:t>
            </a: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The National Institute for Health and Care Excellence recommends first-line interventions of Exposure and Response Prevention (ERP) or cognitive-behavioural therapy (NICE, 2019).</a:t>
            </a: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Psychological interventions demonstrate 60-80% efficacy rates, compared to 40-50% for pharmacotherapy alone (Stein et al., 2019).</a:t>
            </a:r>
          </a:p>
          <a:p>
            <a:pPr algn="l">
              <a:lnSpc>
                <a:spcPct val="150000"/>
              </a:lnSpc>
            </a:pPr>
            <a:r>
              <a:rPr lang="en-GB" sz="2800" u="none" dirty="0">
                <a:latin typeface="Arial" panose="020B0604020202020204" pitchFamily="34" charset="0"/>
                <a:cs typeface="Arial" panose="020B0604020202020204" pitchFamily="34" charset="0"/>
              </a:rPr>
              <a:t>Current Provision in UK</a:t>
            </a:r>
          </a:p>
          <a:p>
            <a:pPr marL="571500" lvl="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Community Mental Health Services (NHS).</a:t>
            </a:r>
          </a:p>
          <a:p>
            <a:pPr marL="571500" lvl="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Specialist OCD centres (limited availability).</a:t>
            </a:r>
          </a:p>
          <a:p>
            <a:pPr marL="571500" lvl="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Private therapy (accessible financial means).</a:t>
            </a:r>
          </a:p>
          <a:p>
            <a:pPr marL="571500" lvl="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Digital interventions (expanding rapidly).</a:t>
            </a:r>
          </a:p>
          <a:p>
            <a:pPr algn="l">
              <a:lnSpc>
                <a:spcPct val="150000"/>
              </a:lnSpc>
            </a:pPr>
            <a:r>
              <a:rPr lang="en-GB" sz="2800" u="none" dirty="0">
                <a:latin typeface="Arial" panose="020B0604020202020204" pitchFamily="34" charset="0"/>
                <a:cs typeface="Arial" panose="020B0604020202020204" pitchFamily="34" charset="0"/>
              </a:rPr>
              <a:t>Access Crisis: </a:t>
            </a: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Average wait time for NHS therapy: 16-18 weeks. Private therapy costs £60-150 per session. </a:t>
            </a:r>
          </a:p>
          <a:p>
            <a:pPr algn="l">
              <a:lnSpc>
                <a:spcPct val="150000"/>
              </a:lnSpc>
            </a:pPr>
            <a:r>
              <a:rPr lang="en-GB" sz="2800" u="none" dirty="0">
                <a:latin typeface="Arial" panose="020B0604020202020204" pitchFamily="34" charset="0"/>
                <a:cs typeface="Arial" panose="020B0604020202020204" pitchFamily="34" charset="0"/>
              </a:rPr>
              <a:t>Multidisciplinary Approach</a:t>
            </a: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Contemporary services integrate psychiatry, psychology, occupational therapy, and peer support. You benefit from holistic assessment addressing dual diagnosis such as depression and anxiety (NICE, 2023).</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4906730"/>
            <a:ext cx="10047018" cy="16767659"/>
          </a:xfrm>
        </p:spPr>
        <p:txBody>
          <a:bodyPr/>
          <a:lstStyle/>
          <a:p>
            <a:pPr>
              <a:lnSpc>
                <a:spcPct val="150000"/>
              </a:lnSpc>
            </a:pPr>
            <a:r>
              <a:rPr lang="en-GB" sz="2800" b="1" dirty="0">
                <a:latin typeface="Arial" panose="020B0604020202020204" pitchFamily="34" charset="0"/>
                <a:cs typeface="Arial" panose="020B0604020202020204" pitchFamily="34" charset="0"/>
              </a:rPr>
              <a:t>Service Development</a:t>
            </a:r>
            <a:endParaRPr lang="en-GB" sz="2800" dirty="0">
              <a:latin typeface="Arial" panose="020B0604020202020204" pitchFamily="34" charset="0"/>
              <a:cs typeface="Arial" panose="020B0604020202020204" pitchFamily="34" charset="0"/>
            </a:endParaRPr>
          </a:p>
          <a:p>
            <a:pPr>
              <a:lnSpc>
                <a:spcPct val="150000"/>
              </a:lnSpc>
            </a:pPr>
            <a:r>
              <a:rPr lang="en-GB" sz="2800" b="1" dirty="0">
                <a:latin typeface="Arial" panose="020B0604020202020204" pitchFamily="34" charset="0"/>
                <a:cs typeface="Arial" panose="020B0604020202020204" pitchFamily="34" charset="0"/>
              </a:rPr>
              <a:t>1. Expand specialist provision:</a:t>
            </a:r>
            <a:r>
              <a:rPr lang="en-GB" sz="2800" dirty="0">
                <a:latin typeface="Arial" panose="020B0604020202020204" pitchFamily="34" charset="0"/>
                <a:cs typeface="Arial" panose="020B0604020202020204" pitchFamily="34" charset="0"/>
              </a:rPr>
              <a:t> You need dedicated OCD services in all NHS regions. Invest in training clinical psychologists in ERP delivery (NICE, 2023).</a:t>
            </a:r>
          </a:p>
          <a:p>
            <a:pPr>
              <a:lnSpc>
                <a:spcPct val="150000"/>
              </a:lnSpc>
            </a:pPr>
            <a:r>
              <a:rPr lang="en-GB" sz="2800" b="1" dirty="0">
                <a:latin typeface="Arial" panose="020B0604020202020204" pitchFamily="34" charset="0"/>
                <a:cs typeface="Arial" panose="020B0604020202020204" pitchFamily="34" charset="0"/>
              </a:rPr>
              <a:t>2. Reduce waiting times:</a:t>
            </a:r>
            <a:r>
              <a:rPr lang="en-GB" sz="2800" dirty="0">
                <a:latin typeface="Arial" panose="020B0604020202020204" pitchFamily="34" charset="0"/>
                <a:cs typeface="Arial" panose="020B0604020202020204" pitchFamily="34" charset="0"/>
              </a:rPr>
              <a:t> Implement maximum 4-week wait targets for psychological assessment. Commission digital interventions as bridge to therapy.</a:t>
            </a:r>
          </a:p>
          <a:p>
            <a:pPr>
              <a:lnSpc>
                <a:spcPct val="150000"/>
              </a:lnSpc>
            </a:pPr>
            <a:r>
              <a:rPr lang="en-GB" sz="2800" b="1" dirty="0">
                <a:latin typeface="Arial" panose="020B0604020202020204" pitchFamily="34" charset="0"/>
                <a:cs typeface="Arial" panose="020B0604020202020204" pitchFamily="34" charset="0"/>
              </a:rPr>
              <a:t>3. Address cultural competency:</a:t>
            </a:r>
            <a:r>
              <a:rPr lang="en-GB" sz="2800" dirty="0">
                <a:latin typeface="Arial" panose="020B0604020202020204" pitchFamily="34" charset="0"/>
                <a:cs typeface="Arial" panose="020B0604020202020204" pitchFamily="34" charset="0"/>
              </a:rPr>
              <a:t> Deserve assessment frameworks adapted to cultural contexts. Train clinicians to recognise culturally specific obsessions and compulsions (Williams, et al., 2020).</a:t>
            </a:r>
          </a:p>
          <a:p>
            <a:pPr>
              <a:lnSpc>
                <a:spcPct val="150000"/>
              </a:lnSpc>
            </a:pPr>
            <a:r>
              <a:rPr lang="en-GB" sz="2800" b="1" dirty="0">
                <a:latin typeface="Arial" panose="020B0604020202020204" pitchFamily="34" charset="0"/>
                <a:cs typeface="Arial" panose="020B0604020202020204" pitchFamily="34" charset="0"/>
              </a:rPr>
              <a:t>Stigma Reduction</a:t>
            </a:r>
            <a:endParaRPr lang="en-GB" sz="2800" dirty="0">
              <a:latin typeface="Arial" panose="020B0604020202020204" pitchFamily="34" charset="0"/>
              <a:cs typeface="Arial" panose="020B0604020202020204" pitchFamily="34" charset="0"/>
            </a:endParaRPr>
          </a:p>
          <a:p>
            <a:pPr>
              <a:lnSpc>
                <a:spcPct val="150000"/>
              </a:lnSpc>
            </a:pPr>
            <a:r>
              <a:rPr lang="en-GB" sz="2800" b="1" dirty="0">
                <a:latin typeface="Arial" panose="020B0604020202020204" pitchFamily="34" charset="0"/>
                <a:cs typeface="Arial" panose="020B0604020202020204" pitchFamily="34" charset="0"/>
              </a:rPr>
              <a:t>4. Public health campaigns:</a:t>
            </a:r>
            <a:r>
              <a:rPr lang="en-GB" sz="2800" dirty="0">
                <a:latin typeface="Arial" panose="020B0604020202020204" pitchFamily="34" charset="0"/>
                <a:cs typeface="Arial" panose="020B0604020202020204" pitchFamily="34" charset="0"/>
              </a:rPr>
              <a:t> You benefit from accurate media representation. Partner with individuals with lived experience to challenge stereotypes.</a:t>
            </a:r>
          </a:p>
          <a:p>
            <a:pPr>
              <a:lnSpc>
                <a:spcPct val="150000"/>
              </a:lnSpc>
            </a:pPr>
            <a:r>
              <a:rPr lang="en-GB" sz="2800" b="1" dirty="0">
                <a:latin typeface="Arial" panose="020B0604020202020204" pitchFamily="34" charset="0"/>
                <a:cs typeface="Arial" panose="020B0604020202020204" pitchFamily="34" charset="0"/>
              </a:rPr>
              <a:t>5. Anti-discrimination legislation:</a:t>
            </a:r>
            <a:r>
              <a:rPr lang="en-GB" sz="2800" dirty="0">
                <a:latin typeface="Arial" panose="020B0604020202020204" pitchFamily="34" charset="0"/>
                <a:cs typeface="Arial" panose="020B0604020202020204" pitchFamily="34" charset="0"/>
              </a:rPr>
              <a:t> Strengthen workplace protections under the Equality Act 2010. Monitor discrimination complaints in healthcare settings.</a:t>
            </a:r>
          </a:p>
          <a:p>
            <a:pPr>
              <a:lnSpc>
                <a:spcPct val="150000"/>
              </a:lnSpc>
            </a:pPr>
            <a:r>
              <a:rPr lang="en-GB" sz="2800" b="1" dirty="0">
                <a:latin typeface="Arial" panose="020B0604020202020204" pitchFamily="34" charset="0"/>
                <a:cs typeface="Arial" panose="020B0604020202020204" pitchFamily="34" charset="0"/>
              </a:rPr>
              <a:t>6. Fund longitudinal research:</a:t>
            </a:r>
            <a:r>
              <a:rPr lang="en-GB" sz="2800" dirty="0">
                <a:latin typeface="Arial" panose="020B0604020202020204" pitchFamily="34" charset="0"/>
                <a:cs typeface="Arial" panose="020B0604020202020204" pitchFamily="34" charset="0"/>
              </a:rPr>
              <a:t> You need studies examining long-term outcomes of different treatment combinations. Investigate disparities in diagnosis and access.</a:t>
            </a:r>
          </a:p>
          <a:p>
            <a:pPr>
              <a:spcAft>
                <a:spcPts val="1100"/>
              </a:spcAft>
            </a:pPr>
            <a:endParaRPr lang="en-US" sz="4800" dirty="0">
              <a:solidFill>
                <a:srgbClr val="EE0000"/>
              </a:solidFill>
              <a:effectLst/>
              <a:latin typeface="Aptos" panose="020B0004020202020204" pitchFamily="34" charset="0"/>
              <a:ea typeface="Century Schoolbook" panose="02040604050505020304" pitchFamily="18"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56139" y="19697977"/>
            <a:ext cx="10047018" cy="769441"/>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20467419"/>
            <a:ext cx="10052050" cy="10586476"/>
          </a:xfrm>
        </p:spPr>
        <p:txBody>
          <a:bodyPr/>
          <a:lstStyle/>
          <a:p>
            <a:pPr>
              <a:lnSpc>
                <a:spcPct val="150000"/>
              </a:lnSpc>
            </a:pPr>
            <a:r>
              <a:rPr lang="en-GB" sz="2400" dirty="0">
                <a:latin typeface="Arial" panose="020B0604020202020204" pitchFamily="34" charset="0"/>
                <a:cs typeface="Arial" panose="020B0604020202020204" pitchFamily="34" charset="0"/>
              </a:rPr>
              <a:t>Historical treatment of OCD reflected punitive social attitudes and medical hubris, with institutionalisation, psychosurgery, and forced labour causing lasting trauma. We live in an era where evidence-based psychological interventions offer genuine recovery, yet structural inequalities persist. The ICD-11 reclassification (6B20) recognises OCD as a distinct condition requiring specialised services, yet contemporary provision remains inadequate, with geographic and socioeconomic barriers limiting access. Stigma continues to shape social responses: media trivialisation contradicts lived experience of severe functional impairment.</a:t>
            </a:r>
          </a:p>
          <a:p>
            <a:pPr>
              <a:lnSpc>
                <a:spcPct val="150000"/>
              </a:lnSpc>
            </a:pPr>
            <a:r>
              <a:rPr lang="en-GB" sz="2400" dirty="0">
                <a:latin typeface="Arial" panose="020B0604020202020204" pitchFamily="34" charset="0"/>
                <a:cs typeface="Arial" panose="020B0604020202020204" pitchFamily="34" charset="0"/>
              </a:rPr>
              <a:t>The evolution from moral condemnation to medical classification to contemporary biopsychosocial understanding demonstrates progress. We deserve services that reflect current evidence, address cultural diversity, and challenge discrimination. Future policy must expand specialist provision, implement culturally sensitive assessment, reduce waiting times, and invest in research examining disparities. Without these changes, OCD remains a condition shaped by inequality and inadequate care particularly for marginalised communities. You require commitment to implementing these recommendations.</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flipH="1">
            <a:off x="47468588" y="30881053"/>
            <a:ext cx="657726" cy="3433010"/>
          </a:xfrm>
        </p:spPr>
        <p:txBody>
          <a:bodyPr/>
          <a:lstStyle/>
          <a:p>
            <a:endParaRPr lang="en-GB" sz="4800" dirty="0">
              <a:latin typeface="Aptos" panose="020B0004020202020204" pitchFamily="34" charset="0"/>
            </a:endParaRP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flipH="1">
            <a:off x="45262793" y="31987958"/>
            <a:ext cx="2205794" cy="2085474"/>
          </a:xfrm>
        </p:spPr>
        <p:txBody>
          <a:bodyPr/>
          <a:lstStyle/>
          <a:p>
            <a:endParaRPr lang="en-GB" sz="48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8732277"/>
            <a:ext cx="10038659" cy="17321643"/>
          </a:xfrm>
        </p:spPr>
        <p:txBody>
          <a:bodyPr/>
          <a:lstStyle/>
          <a:p>
            <a:pPr>
              <a:lnSpc>
                <a:spcPct val="150000"/>
              </a:lnSpc>
            </a:pPr>
            <a:r>
              <a:rPr lang="en-GB" sz="2800" b="1" dirty="0">
                <a:latin typeface="Arial" panose="020B0604020202020204" pitchFamily="34" charset="0"/>
                <a:cs typeface="Arial" panose="020B0604020202020204" pitchFamily="34" charset="0"/>
              </a:rPr>
              <a:t>Causes (6B20)</a:t>
            </a:r>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The ICD-11 defines OCD as the presence of obsessions (intrusive, unwanted thoughts) and compulsions (repetitive behaviours or mental acts) that you recognise as excessive (Cervin, M. (2023).</a:t>
            </a:r>
          </a:p>
          <a:p>
            <a:pPr>
              <a:lnSpc>
                <a:spcPct val="150000"/>
              </a:lnSpc>
            </a:pPr>
            <a:endParaRPr lang="en-GB" sz="2800" dirty="0">
              <a:latin typeface="Arial" panose="020B0604020202020204" pitchFamily="34" charset="0"/>
              <a:cs typeface="Arial" panose="020B0604020202020204" pitchFamily="34" charset="0"/>
            </a:endParaRPr>
          </a:p>
          <a:p>
            <a:pPr>
              <a:lnSpc>
                <a:spcPct val="150000"/>
              </a:lnSpc>
            </a:pPr>
            <a:r>
              <a:rPr lang="en-GB" sz="2800" b="1" dirty="0">
                <a:latin typeface="Arial" panose="020B0604020202020204" pitchFamily="34" charset="0"/>
                <a:cs typeface="Arial" panose="020B0604020202020204" pitchFamily="34" charset="0"/>
              </a:rPr>
              <a:t>Symptoms</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Obsessions cause significant distress</a:t>
            </a:r>
          </a:p>
          <a:p>
            <a:pPr marL="342900" lvl="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Perform compulsions to reduce anxiety</a:t>
            </a:r>
          </a:p>
          <a:p>
            <a:pPr marL="342900" lvl="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Symptoms persist for at least several weeks</a:t>
            </a:r>
          </a:p>
          <a:p>
            <a:pPr marL="342900" lvl="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Symptoms impair social, occupational, or personal functioning</a:t>
            </a:r>
          </a:p>
          <a:p>
            <a:pPr>
              <a:lnSpc>
                <a:spcPct val="150000"/>
              </a:lnSpc>
            </a:pPr>
            <a:r>
              <a:rPr lang="en-GB" sz="2800" b="1" dirty="0">
                <a:latin typeface="Arial" panose="020B0604020202020204" pitchFamily="34" charset="0"/>
                <a:cs typeface="Arial" panose="020B0604020202020204" pitchFamily="34" charset="0"/>
              </a:rPr>
              <a:t>Diagnosis</a:t>
            </a:r>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Research indicates multifactorial causation involving genetic predisposition, neurobiological factors (dysregulation of serotonin and orbitofrontal circuits), and environmental stressors (Stein et al., 2025).</a:t>
            </a: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Obsessive-compulsive or related disorders (6B20 Obsessive-compulsive disorder)</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(Obsessive-Compulsive Disorder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 name of the chosen mental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3" name="Picture 22" descr="A diagram of a timeline">
            <a:extLst>
              <a:ext uri="{FF2B5EF4-FFF2-40B4-BE49-F238E27FC236}">
                <a16:creationId xmlns:a16="http://schemas.microsoft.com/office/drawing/2014/main" id="{18CF3D8F-0C98-541E-B564-13B5D416AC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98261" y="17159140"/>
            <a:ext cx="9010425" cy="5181600"/>
          </a:xfrm>
          <a:prstGeom prst="rect">
            <a:avLst/>
          </a:prstGeom>
        </p:spPr>
      </p:pic>
      <p:sp>
        <p:nvSpPr>
          <p:cNvPr id="24" name="TextBox 23">
            <a:extLst>
              <a:ext uri="{FF2B5EF4-FFF2-40B4-BE49-F238E27FC236}">
                <a16:creationId xmlns:a16="http://schemas.microsoft.com/office/drawing/2014/main" id="{AF11B3CE-304D-B748-1714-D0561C5EE810}"/>
              </a:ext>
            </a:extLst>
          </p:cNvPr>
          <p:cNvSpPr txBox="1"/>
          <p:nvPr/>
        </p:nvSpPr>
        <p:spPr>
          <a:xfrm>
            <a:off x="11498261" y="22340740"/>
            <a:ext cx="9010425" cy="230832"/>
          </a:xfrm>
          <a:prstGeom prst="rect">
            <a:avLst/>
          </a:prstGeom>
          <a:noFill/>
        </p:spPr>
        <p:txBody>
          <a:bodyPr wrap="square" rtlCol="0">
            <a:spAutoFit/>
          </a:bodyPr>
          <a:lstStyle/>
          <a:p>
            <a:r>
              <a:rPr lang="en-GB" sz="900">
                <a:hlinkClick r:id="rId3" tooltip="https://www.frontiersin.org/articles/10.3389/fphar.2018.01300/full"/>
              </a:rPr>
              <a:t>This Photo</a:t>
            </a:r>
            <a:r>
              <a:rPr lang="en-GB" sz="900"/>
              <a:t> by Unknown Author is licensed under </a:t>
            </a:r>
            <a:r>
              <a:rPr lang="en-GB" sz="900">
                <a:hlinkClick r:id="rId4" tooltip="https://creativecommons.org/licenses/by/3.0/"/>
              </a:rPr>
              <a:t>CC BY</a:t>
            </a:r>
            <a:endParaRPr lang="en-GB" sz="900"/>
          </a:p>
        </p:txBody>
      </p:sp>
      <p:pic>
        <p:nvPicPr>
          <p:cNvPr id="22" name="Picture 21">
            <a:extLst>
              <a:ext uri="{FF2B5EF4-FFF2-40B4-BE49-F238E27FC236}">
                <a16:creationId xmlns:a16="http://schemas.microsoft.com/office/drawing/2014/main" id="{4995F56C-BEE0-107D-A926-0D5937A8A0A9}"/>
              </a:ext>
            </a:extLst>
          </p:cNvPr>
          <p:cNvPicPr>
            <a:picLocks noChangeAspect="1"/>
          </p:cNvPicPr>
          <p:nvPr/>
        </p:nvPicPr>
        <p:blipFill>
          <a:blip r:embed="rId5"/>
          <a:stretch>
            <a:fillRect/>
          </a:stretch>
        </p:blipFill>
        <p:spPr>
          <a:xfrm>
            <a:off x="23154533" y="22456156"/>
            <a:ext cx="7909304" cy="5401339"/>
          </a:xfrm>
          <a:prstGeom prst="rect">
            <a:avLst/>
          </a:prstGeom>
        </p:spPr>
      </p:pic>
      <p:sp>
        <p:nvSpPr>
          <p:cNvPr id="25" name="TextBox 24">
            <a:extLst>
              <a:ext uri="{FF2B5EF4-FFF2-40B4-BE49-F238E27FC236}">
                <a16:creationId xmlns:a16="http://schemas.microsoft.com/office/drawing/2014/main" id="{B9A1BAF4-3A20-B811-8530-2AAF83AE618B}"/>
              </a:ext>
            </a:extLst>
          </p:cNvPr>
          <p:cNvSpPr txBox="1"/>
          <p:nvPr/>
        </p:nvSpPr>
        <p:spPr>
          <a:xfrm>
            <a:off x="24393198" y="24005231"/>
            <a:ext cx="4312432" cy="5262979"/>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(NHS, 2024).</a:t>
            </a:r>
          </a:p>
        </p:txBody>
      </p:sp>
      <p:pic>
        <p:nvPicPr>
          <p:cNvPr id="26" name="Picture 25" descr="A person's head with a brain&#10;&#10;AI-generated content may be incorrect.">
            <a:extLst>
              <a:ext uri="{FF2B5EF4-FFF2-40B4-BE49-F238E27FC236}">
                <a16:creationId xmlns:a16="http://schemas.microsoft.com/office/drawing/2014/main" id="{1DF7869C-5550-2B02-55DC-FCE8CAF0AAD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3172549" y="23415171"/>
            <a:ext cx="5670622" cy="4442324"/>
          </a:xfrm>
          <a:prstGeom prst="rect">
            <a:avLst/>
          </a:prstGeom>
        </p:spPr>
      </p:pic>
      <p:sp>
        <p:nvSpPr>
          <p:cNvPr id="27" name="TextBox 26">
            <a:extLst>
              <a:ext uri="{FF2B5EF4-FFF2-40B4-BE49-F238E27FC236}">
                <a16:creationId xmlns:a16="http://schemas.microsoft.com/office/drawing/2014/main" id="{3A415FE4-67B3-8D5D-5A8B-F5C1C020EA01}"/>
              </a:ext>
            </a:extLst>
          </p:cNvPr>
          <p:cNvSpPr txBox="1"/>
          <p:nvPr/>
        </p:nvSpPr>
        <p:spPr>
          <a:xfrm>
            <a:off x="13172549" y="27857495"/>
            <a:ext cx="5670622" cy="230832"/>
          </a:xfrm>
          <a:prstGeom prst="rect">
            <a:avLst/>
          </a:prstGeom>
          <a:noFill/>
        </p:spPr>
        <p:txBody>
          <a:bodyPr wrap="square" rtlCol="0">
            <a:spAutoFit/>
          </a:bodyPr>
          <a:lstStyle/>
          <a:p>
            <a:r>
              <a:rPr lang="en-GB" sz="900">
                <a:hlinkClick r:id="rId7" tooltip="https://pseudosupra.blogspot.com/2011/12/penyakit-mental-kelainan-psikologi.html"/>
              </a:rPr>
              <a:t>This Photo</a:t>
            </a:r>
            <a:r>
              <a:rPr lang="en-GB" sz="900"/>
              <a:t> by Unknown Author is licensed under </a:t>
            </a:r>
            <a:r>
              <a:rPr lang="en-GB" sz="900">
                <a:hlinkClick r:id="rId8" tooltip="https://creativecommons.org/licenses/by-nc-nd/3.0/"/>
              </a:rPr>
              <a:t>CC BY-NC-ND</a:t>
            </a:r>
            <a:endParaRPr lang="en-GB" sz="90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8A34C472-93AB-5A19-C98C-10051F0ECD46}"/>
              </a:ext>
            </a:extLst>
          </p:cNvPr>
          <p:cNvSpPr>
            <a:spLocks noGrp="1"/>
          </p:cNvSpPr>
          <p:nvPr>
            <p:ph type="title"/>
          </p:nvPr>
        </p:nvSpPr>
        <p:spPr/>
        <p:txBody>
          <a:bodyPr/>
          <a:lstStyle/>
          <a:p>
            <a:r>
              <a:rPr lang="en-GB" sz="9600" dirty="0">
                <a:latin typeface="Aptos" panose="020B0004020202020204" pitchFamily="34" charset="0"/>
              </a:rPr>
              <a:t>References </a:t>
            </a:r>
            <a:br>
              <a:rPr lang="en-GB" sz="9600" dirty="0">
                <a:latin typeface="Aptos" panose="020B0004020202020204" pitchFamily="34" charset="0"/>
              </a:rPr>
            </a:br>
            <a:endParaRPr lang="en-GB" dirty="0"/>
          </a:p>
        </p:txBody>
      </p:sp>
      <p:sp>
        <p:nvSpPr>
          <p:cNvPr id="20" name="Content Placeholder 19">
            <a:extLst>
              <a:ext uri="{FF2B5EF4-FFF2-40B4-BE49-F238E27FC236}">
                <a16:creationId xmlns:a16="http://schemas.microsoft.com/office/drawing/2014/main" id="{92424BCF-C130-BCAC-07E4-F1FAFA174EDB}"/>
              </a:ext>
            </a:extLst>
          </p:cNvPr>
          <p:cNvSpPr>
            <a:spLocks noGrp="1"/>
          </p:cNvSpPr>
          <p:nvPr>
            <p:ph idx="1"/>
          </p:nvPr>
        </p:nvSpPr>
        <p:spPr>
          <a:xfrm>
            <a:off x="3017520" y="5323115"/>
            <a:ext cx="37856160" cy="26746199"/>
          </a:xfrm>
        </p:spPr>
        <p:txBody>
          <a:bodyPr>
            <a:normAutofit/>
          </a:bodyPr>
          <a:lstStyle/>
          <a:p>
            <a:pPr marL="0" indent="0">
              <a:lnSpc>
                <a:spcPct val="150000"/>
              </a:lnSpc>
              <a:buNone/>
            </a:pPr>
            <a:r>
              <a:rPr lang="en-GB" sz="4300" dirty="0">
                <a:latin typeface="Arial" panose="020B0604020202020204" pitchFamily="34" charset="0"/>
                <a:cs typeface="Arial" panose="020B0604020202020204" pitchFamily="34" charset="0"/>
              </a:rPr>
              <a:t>Berrios, G. E. (1984) ‘Descriptive psychopathology: conceptual and historical aspects’, </a:t>
            </a:r>
            <a:r>
              <a:rPr lang="en-GB" sz="4300" i="1" dirty="0">
                <a:latin typeface="Arial" panose="020B0604020202020204" pitchFamily="34" charset="0"/>
                <a:cs typeface="Arial" panose="020B0604020202020204" pitchFamily="34" charset="0"/>
              </a:rPr>
              <a:t>Psychological Medicine, </a:t>
            </a:r>
            <a:r>
              <a:rPr lang="en-GB" sz="4300" dirty="0">
                <a:latin typeface="Arial" panose="020B0604020202020204" pitchFamily="34" charset="0"/>
                <a:cs typeface="Arial" panose="020B0604020202020204" pitchFamily="34" charset="0"/>
              </a:rPr>
              <a:t>14(2), 303–313. Available at </a:t>
            </a:r>
            <a:r>
              <a:rPr lang="en-GB" sz="4300" dirty="0">
                <a:latin typeface="Arial" panose="020B0604020202020204" pitchFamily="34" charset="0"/>
                <a:cs typeface="Arial" panose="020B0604020202020204" pitchFamily="34" charset="0"/>
                <a:hlinkClick r:id="rId2"/>
              </a:rPr>
              <a:t>https://doi.org/10.1017/S0033291700003573</a:t>
            </a:r>
            <a:r>
              <a:rPr lang="en-GB" sz="4300" dirty="0">
                <a:latin typeface="Arial" panose="020B0604020202020204" pitchFamily="34" charset="0"/>
                <a:cs typeface="Arial" panose="020B0604020202020204" pitchFamily="34" charset="0"/>
              </a:rPr>
              <a:t> .</a:t>
            </a:r>
          </a:p>
          <a:p>
            <a:pPr marL="0" indent="0">
              <a:lnSpc>
                <a:spcPct val="150000"/>
              </a:lnSpc>
              <a:buNone/>
            </a:pPr>
            <a:r>
              <a:rPr lang="en-GB" sz="4300" dirty="0">
                <a:latin typeface="Arial" panose="020B0604020202020204" pitchFamily="34" charset="0"/>
                <a:cs typeface="Arial" panose="020B0604020202020204" pitchFamily="34" charset="0"/>
              </a:rPr>
              <a:t> Berrios, G. E. (1997) ‘The origins of psychosurgery: Shaw, Burckhardt and Moniz’, </a:t>
            </a:r>
            <a:r>
              <a:rPr lang="en-GB" sz="4300" i="1" dirty="0">
                <a:latin typeface="Arial" panose="020B0604020202020204" pitchFamily="34" charset="0"/>
                <a:cs typeface="Arial" panose="020B0604020202020204" pitchFamily="34" charset="0"/>
              </a:rPr>
              <a:t>History of Psychiatry, </a:t>
            </a:r>
            <a:r>
              <a:rPr lang="en-GB" sz="4300" dirty="0">
                <a:latin typeface="Arial" panose="020B0604020202020204" pitchFamily="34" charset="0"/>
                <a:cs typeface="Arial" panose="020B0604020202020204" pitchFamily="34" charset="0"/>
              </a:rPr>
              <a:t>8(29), 061–081. Available at </a:t>
            </a:r>
            <a:r>
              <a:rPr lang="en-GB" sz="4300" dirty="0">
                <a:latin typeface="Arial" panose="020B0604020202020204" pitchFamily="34" charset="0"/>
                <a:cs typeface="Arial" panose="020B0604020202020204" pitchFamily="34" charset="0"/>
                <a:hlinkClick r:id="rId3"/>
              </a:rPr>
              <a:t>https://doi.org/10.1177/0957154X9700802905</a:t>
            </a:r>
            <a:r>
              <a:rPr lang="en-GB" sz="4300" dirty="0">
                <a:latin typeface="Arial" panose="020B0604020202020204" pitchFamily="34" charset="0"/>
                <a:cs typeface="Arial" panose="020B0604020202020204" pitchFamily="34" charset="0"/>
              </a:rPr>
              <a:t>.</a:t>
            </a:r>
          </a:p>
          <a:p>
            <a:pPr marL="0" indent="0">
              <a:lnSpc>
                <a:spcPct val="150000"/>
              </a:lnSpc>
              <a:buNone/>
            </a:pPr>
            <a:r>
              <a:rPr lang="en-GB" sz="4300" dirty="0">
                <a:latin typeface="Arial" panose="020B0604020202020204" pitchFamily="34" charset="0"/>
                <a:cs typeface="Arial" panose="020B0604020202020204" pitchFamily="34" charset="0"/>
              </a:rPr>
              <a:t>Cervin, M. (2023) ‘Obsessive-Compulsive Disorder: Diagnosis, Clinical Features, Nosology, and Epidemiology’, </a:t>
            </a:r>
            <a:r>
              <a:rPr lang="en-GB" sz="4300" i="1" dirty="0">
                <a:latin typeface="Arial" panose="020B0604020202020204" pitchFamily="34" charset="0"/>
                <a:cs typeface="Arial" panose="020B0604020202020204" pitchFamily="34" charset="0"/>
              </a:rPr>
              <a:t>The Psychiatric Clinics of North America, </a:t>
            </a:r>
            <a:r>
              <a:rPr lang="en-GB" sz="4300" dirty="0">
                <a:latin typeface="Arial" panose="020B0604020202020204" pitchFamily="34" charset="0"/>
                <a:cs typeface="Arial" panose="020B0604020202020204" pitchFamily="34" charset="0"/>
              </a:rPr>
              <a:t>46(1), 1. Available at </a:t>
            </a:r>
            <a:r>
              <a:rPr lang="en-GB" sz="4300" dirty="0">
                <a:latin typeface="Arial" panose="020B0604020202020204" pitchFamily="34" charset="0"/>
                <a:cs typeface="Arial" panose="020B0604020202020204" pitchFamily="34" charset="0"/>
                <a:hlinkClick r:id="rId4"/>
              </a:rPr>
              <a:t>https://doi.org/10.1016/j.psc.2022.10.006</a:t>
            </a:r>
            <a:r>
              <a:rPr lang="en-GB" sz="4300" dirty="0">
                <a:latin typeface="Arial" panose="020B0604020202020204" pitchFamily="34" charset="0"/>
                <a:cs typeface="Arial" panose="020B0604020202020204" pitchFamily="34" charset="0"/>
              </a:rPr>
              <a:t>.</a:t>
            </a:r>
          </a:p>
          <a:p>
            <a:pPr marL="0" indent="0">
              <a:lnSpc>
                <a:spcPct val="150000"/>
              </a:lnSpc>
              <a:buNone/>
            </a:pPr>
            <a:r>
              <a:rPr lang="en-GB" sz="4300" dirty="0">
                <a:latin typeface="Arial" panose="020B0604020202020204" pitchFamily="34" charset="0"/>
                <a:cs typeface="Arial" panose="020B0604020202020204" pitchFamily="34" charset="0"/>
              </a:rPr>
              <a:t> Ladd-Taylor, M. (2025) ‘Eugenics. In </a:t>
            </a:r>
            <a:r>
              <a:rPr lang="en-GB" sz="4300" i="1" dirty="0">
                <a:latin typeface="Arial" panose="020B0604020202020204" pitchFamily="34" charset="0"/>
                <a:cs typeface="Arial" panose="020B0604020202020204" pitchFamily="34" charset="0"/>
              </a:rPr>
              <a:t>History of Medicine’, </a:t>
            </a:r>
            <a:r>
              <a:rPr lang="en-GB" sz="4300" dirty="0">
                <a:latin typeface="Arial" panose="020B0604020202020204" pitchFamily="34" charset="0"/>
                <a:cs typeface="Arial" panose="020B0604020202020204" pitchFamily="34" charset="0"/>
              </a:rPr>
              <a:t>Oxford University Press. Available at </a:t>
            </a:r>
            <a:r>
              <a:rPr lang="en-GB" sz="4300" dirty="0">
                <a:latin typeface="Arial" panose="020B0604020202020204" pitchFamily="34" charset="0"/>
                <a:cs typeface="Arial" panose="020B0604020202020204" pitchFamily="34" charset="0"/>
                <a:hlinkClick r:id="rId5"/>
              </a:rPr>
              <a:t>https://doi.org/10.1093/obo/9780197768723-0011</a:t>
            </a:r>
            <a:r>
              <a:rPr lang="en-GB" sz="4300" dirty="0">
                <a:latin typeface="Arial" panose="020B0604020202020204" pitchFamily="34" charset="0"/>
                <a:cs typeface="Arial" panose="020B0604020202020204" pitchFamily="34" charset="0"/>
              </a:rPr>
              <a:t>.</a:t>
            </a:r>
          </a:p>
          <a:p>
            <a:pPr marL="0" indent="0">
              <a:lnSpc>
                <a:spcPct val="150000"/>
              </a:lnSpc>
              <a:buNone/>
            </a:pPr>
            <a:r>
              <a:rPr lang="en-GB" sz="4300" dirty="0">
                <a:latin typeface="Arial" panose="020B0604020202020204" pitchFamily="34" charset="0"/>
                <a:cs typeface="Arial" panose="020B0604020202020204" pitchFamily="34" charset="0"/>
              </a:rPr>
              <a:t>Marras, A., Fineberg, N., &amp; </a:t>
            </a:r>
            <a:r>
              <a:rPr lang="en-GB" sz="4300" dirty="0" err="1">
                <a:latin typeface="Arial" panose="020B0604020202020204" pitchFamily="34" charset="0"/>
                <a:cs typeface="Arial" panose="020B0604020202020204" pitchFamily="34" charset="0"/>
              </a:rPr>
              <a:t>Pallanti</a:t>
            </a:r>
            <a:r>
              <a:rPr lang="en-GB" sz="4300" dirty="0">
                <a:latin typeface="Arial" panose="020B0604020202020204" pitchFamily="34" charset="0"/>
                <a:cs typeface="Arial" panose="020B0604020202020204" pitchFamily="34" charset="0"/>
              </a:rPr>
              <a:t>, S. (2016) ‘Obsessive compulsive and related disorders: comparing DSM-5 and ICD-11’, </a:t>
            </a:r>
            <a:r>
              <a:rPr lang="en-GB" sz="4300" i="1" dirty="0">
                <a:latin typeface="Arial" panose="020B0604020202020204" pitchFamily="34" charset="0"/>
                <a:cs typeface="Arial" panose="020B0604020202020204" pitchFamily="34" charset="0"/>
              </a:rPr>
              <a:t>CNS Spectrums, </a:t>
            </a:r>
            <a:r>
              <a:rPr lang="en-GB" sz="4300" dirty="0">
                <a:latin typeface="Arial" panose="020B0604020202020204" pitchFamily="34" charset="0"/>
                <a:cs typeface="Arial" panose="020B0604020202020204" pitchFamily="34" charset="0"/>
              </a:rPr>
              <a:t>21(4), 324–333. </a:t>
            </a:r>
            <a:r>
              <a:rPr lang="en-GB" sz="4300" dirty="0">
                <a:latin typeface="Arial" panose="020B0604020202020204" pitchFamily="34" charset="0"/>
                <a:cs typeface="Arial" panose="020B0604020202020204" pitchFamily="34" charset="0"/>
                <a:hlinkClick r:id="rId6"/>
              </a:rPr>
              <a:t>https://doi.org/10.1017/S1092852916000110</a:t>
            </a:r>
            <a:r>
              <a:rPr lang="en-GB" sz="4300" dirty="0">
                <a:latin typeface="Arial" panose="020B0604020202020204" pitchFamily="34" charset="0"/>
                <a:cs typeface="Arial" panose="020B0604020202020204" pitchFamily="34" charset="0"/>
              </a:rPr>
              <a:t>.</a:t>
            </a:r>
          </a:p>
          <a:p>
            <a:pPr marL="0" indent="0">
              <a:lnSpc>
                <a:spcPct val="150000"/>
              </a:lnSpc>
              <a:buNone/>
            </a:pPr>
            <a:r>
              <a:rPr lang="en-GB" sz="4300" dirty="0">
                <a:latin typeface="Arial" panose="020B0604020202020204" pitchFamily="34" charset="0"/>
                <a:cs typeface="Arial" panose="020B0604020202020204" pitchFamily="34" charset="0"/>
              </a:rPr>
              <a:t>NHS (2024). </a:t>
            </a:r>
            <a:r>
              <a:rPr lang="en-GB" sz="4300" i="1" dirty="0">
                <a:latin typeface="Arial" panose="020B0604020202020204" pitchFamily="34" charset="0"/>
                <a:cs typeface="Arial" panose="020B0604020202020204" pitchFamily="34" charset="0"/>
              </a:rPr>
              <a:t>Waiting Times. </a:t>
            </a:r>
            <a:r>
              <a:rPr lang="en-GB" sz="4300" dirty="0">
                <a:latin typeface="Arial" panose="020B0604020202020204" pitchFamily="34" charset="0"/>
                <a:cs typeface="Arial" panose="020B0604020202020204" pitchFamily="34" charset="0"/>
              </a:rPr>
              <a:t>NHS Digital. Available at: </a:t>
            </a:r>
            <a:r>
              <a:rPr lang="en-GB" sz="4300" dirty="0">
                <a:latin typeface="Arial" panose="020B0604020202020204" pitchFamily="34" charset="0"/>
                <a:cs typeface="Arial" panose="020B0604020202020204" pitchFamily="34" charset="0"/>
                <a:hlinkClick r:id="rId7"/>
              </a:rPr>
              <a:t>https://digital.nhs.uk/data-and-information/publications/statistical/nhs-talking-therapies-monthly-statistics-including-employment-advisors/performance-january-2024/waiting-times</a:t>
            </a:r>
            <a:r>
              <a:rPr lang="en-GB" sz="4300" dirty="0">
                <a:latin typeface="Arial" panose="020B0604020202020204" pitchFamily="34" charset="0"/>
                <a:cs typeface="Arial" panose="020B0604020202020204" pitchFamily="34" charset="0"/>
              </a:rPr>
              <a:t> (Accessed 21 October. 2025).</a:t>
            </a:r>
          </a:p>
          <a:p>
            <a:pPr marL="0" indent="0">
              <a:lnSpc>
                <a:spcPct val="150000"/>
              </a:lnSpc>
              <a:buNone/>
            </a:pPr>
            <a:r>
              <a:rPr lang="en-GB" sz="4300" dirty="0">
                <a:latin typeface="Arial" panose="020B0604020202020204" pitchFamily="34" charset="0"/>
                <a:cs typeface="Arial" panose="020B0604020202020204" pitchFamily="34" charset="0"/>
              </a:rPr>
              <a:t>Stein, D. J., Ruscio, A. M., </a:t>
            </a:r>
            <a:r>
              <a:rPr lang="en-GB" sz="4300" dirty="0" err="1">
                <a:latin typeface="Arial" panose="020B0604020202020204" pitchFamily="34" charset="0"/>
                <a:cs typeface="Arial" panose="020B0604020202020204" pitchFamily="34" charset="0"/>
              </a:rPr>
              <a:t>Altwaijri</a:t>
            </a:r>
            <a:r>
              <a:rPr lang="en-GB" sz="4300" dirty="0">
                <a:latin typeface="Arial" panose="020B0604020202020204" pitchFamily="34" charset="0"/>
                <a:cs typeface="Arial" panose="020B0604020202020204" pitchFamily="34" charset="0"/>
              </a:rPr>
              <a:t>, Y., Chiu, W. T., Sampson, N. A., Aguilar-Gaxiola, S., Al-</a:t>
            </a:r>
            <a:r>
              <a:rPr lang="en-GB" sz="4300" dirty="0" err="1">
                <a:latin typeface="Arial" panose="020B0604020202020204" pitchFamily="34" charset="0"/>
                <a:cs typeface="Arial" panose="020B0604020202020204" pitchFamily="34" charset="0"/>
              </a:rPr>
              <a:t>Hamzawi</a:t>
            </a:r>
            <a:r>
              <a:rPr lang="en-GB" sz="4300" dirty="0">
                <a:latin typeface="Arial" panose="020B0604020202020204" pitchFamily="34" charset="0"/>
                <a:cs typeface="Arial" panose="020B0604020202020204" pitchFamily="34" charset="0"/>
              </a:rPr>
              <a:t>, A., Alonso, J., </a:t>
            </a:r>
            <a:r>
              <a:rPr lang="en-GB" sz="4300" dirty="0" err="1">
                <a:latin typeface="Arial" panose="020B0604020202020204" pitchFamily="34" charset="0"/>
                <a:cs typeface="Arial" panose="020B0604020202020204" pitchFamily="34" charset="0"/>
              </a:rPr>
              <a:t>Chardoul</a:t>
            </a:r>
            <a:r>
              <a:rPr lang="en-GB" sz="4300" dirty="0">
                <a:latin typeface="Arial" panose="020B0604020202020204" pitchFamily="34" charset="0"/>
                <a:cs typeface="Arial" panose="020B0604020202020204" pitchFamily="34" charset="0"/>
              </a:rPr>
              <a:t>, S., </a:t>
            </a:r>
            <a:r>
              <a:rPr lang="en-GB" sz="4300" dirty="0" err="1">
                <a:latin typeface="Arial" panose="020B0604020202020204" pitchFamily="34" charset="0"/>
                <a:cs typeface="Arial" panose="020B0604020202020204" pitchFamily="34" charset="0"/>
              </a:rPr>
              <a:t>Gureje</a:t>
            </a:r>
            <a:r>
              <a:rPr lang="en-GB" sz="4300" dirty="0">
                <a:latin typeface="Arial" panose="020B0604020202020204" pitchFamily="34" charset="0"/>
                <a:cs typeface="Arial" panose="020B0604020202020204" pitchFamily="34" charset="0"/>
              </a:rPr>
              <a:t>, O., Hu, C., Karam, E. G., McGrath, J. J., Navarro-Mateu, F., Scott, K. M., Stagnaro, J. C., Torres, Y., </a:t>
            </a:r>
            <a:r>
              <a:rPr lang="en-GB" sz="4300" dirty="0" err="1">
                <a:latin typeface="Arial" panose="020B0604020202020204" pitchFamily="34" charset="0"/>
                <a:cs typeface="Arial" panose="020B0604020202020204" pitchFamily="34" charset="0"/>
              </a:rPr>
              <a:t>Vladescu</a:t>
            </a:r>
            <a:r>
              <a:rPr lang="en-GB" sz="4300" dirty="0">
                <a:latin typeface="Arial" panose="020B0604020202020204" pitchFamily="34" charset="0"/>
                <a:cs typeface="Arial" panose="020B0604020202020204" pitchFamily="34" charset="0"/>
              </a:rPr>
              <a:t>, C., </a:t>
            </a:r>
            <a:r>
              <a:rPr lang="en-GB" sz="4300" dirty="0" err="1">
                <a:latin typeface="Arial" panose="020B0604020202020204" pitchFamily="34" charset="0"/>
                <a:cs typeface="Arial" panose="020B0604020202020204" pitchFamily="34" charset="0"/>
              </a:rPr>
              <a:t>Wciórka</a:t>
            </a:r>
            <a:r>
              <a:rPr lang="en-GB" sz="4300" dirty="0">
                <a:latin typeface="Arial" panose="020B0604020202020204" pitchFamily="34" charset="0"/>
                <a:cs typeface="Arial" panose="020B0604020202020204" pitchFamily="34" charset="0"/>
              </a:rPr>
              <a:t>, J., … Kessler, R. C. (2025) ‘Obsessive-compulsive disorder in the World Mental Health surveys ‘, </a:t>
            </a:r>
            <a:r>
              <a:rPr lang="en-GB" sz="4300" i="1" dirty="0">
                <a:latin typeface="Arial" panose="020B0604020202020204" pitchFamily="34" charset="0"/>
                <a:cs typeface="Arial" panose="020B0604020202020204" pitchFamily="34" charset="0"/>
              </a:rPr>
              <a:t>BMC Medicine, </a:t>
            </a:r>
            <a:r>
              <a:rPr lang="en-GB" sz="4300" dirty="0">
                <a:latin typeface="Arial" panose="020B0604020202020204" pitchFamily="34" charset="0"/>
                <a:cs typeface="Arial" panose="020B0604020202020204" pitchFamily="34" charset="0"/>
              </a:rPr>
              <a:t>23(1), Article 416. Available at </a:t>
            </a:r>
            <a:r>
              <a:rPr lang="en-GB" sz="4300" dirty="0">
                <a:latin typeface="Arial" panose="020B0604020202020204" pitchFamily="34" charset="0"/>
                <a:cs typeface="Arial" panose="020B0604020202020204" pitchFamily="34" charset="0"/>
                <a:hlinkClick r:id="rId8"/>
              </a:rPr>
              <a:t>https://doi.org/10.1186/s12916-025-04209-5</a:t>
            </a:r>
            <a:r>
              <a:rPr lang="en-GB" sz="4300" dirty="0">
                <a:latin typeface="Arial" panose="020B0604020202020204" pitchFamily="34" charset="0"/>
                <a:cs typeface="Arial" panose="020B0604020202020204" pitchFamily="34" charset="0"/>
              </a:rPr>
              <a:t>.</a:t>
            </a:r>
          </a:p>
          <a:p>
            <a:pPr marL="0" indent="0">
              <a:lnSpc>
                <a:spcPct val="150000"/>
              </a:lnSpc>
              <a:buNone/>
            </a:pPr>
            <a:r>
              <a:rPr lang="en-GB" sz="4300" dirty="0">
                <a:latin typeface="Arial" panose="020B0604020202020204" pitchFamily="34" charset="0"/>
                <a:cs typeface="Arial" panose="020B0604020202020204" pitchFamily="34" charset="0"/>
              </a:rPr>
              <a:t>The National Institute for Health and Care Excellence. (2019).</a:t>
            </a:r>
            <a:r>
              <a:rPr lang="en-GB" sz="4300" i="1" dirty="0">
                <a:latin typeface="Arial" panose="020B0604020202020204" pitchFamily="34" charset="0"/>
                <a:cs typeface="Arial" panose="020B0604020202020204" pitchFamily="34" charset="0"/>
              </a:rPr>
              <a:t> first-line interventions of Exposure and Response Prevention (ERP) or cognitive-behavioural therapy | Search results | NICE. </a:t>
            </a:r>
            <a:r>
              <a:rPr lang="en-GB" sz="4300" dirty="0">
                <a:latin typeface="Arial" panose="020B0604020202020204" pitchFamily="34" charset="0"/>
                <a:cs typeface="Arial" panose="020B0604020202020204" pitchFamily="34" charset="0"/>
              </a:rPr>
              <a:t>Available at: </a:t>
            </a:r>
            <a:r>
              <a:rPr lang="en-GB" sz="4300" dirty="0">
                <a:latin typeface="Arial" panose="020B0604020202020204" pitchFamily="34" charset="0"/>
                <a:cs typeface="Arial" panose="020B0604020202020204" pitchFamily="34" charset="0"/>
                <a:hlinkClick r:id="rId9"/>
              </a:rPr>
              <a:t>https://www.nice.org.uk/search?q=first-line%20interventions%20of%20Exposure%20and%20Response%20Prevention%20(ERP)%20or%20cognitive-behavioural%20therapy</a:t>
            </a:r>
            <a:r>
              <a:rPr lang="en-GB" sz="4300" dirty="0">
                <a:latin typeface="Arial" panose="020B0604020202020204" pitchFamily="34" charset="0"/>
                <a:cs typeface="Arial" panose="020B0604020202020204" pitchFamily="34" charset="0"/>
              </a:rPr>
              <a:t> (Accessed 21 October. 2025).</a:t>
            </a:r>
          </a:p>
          <a:p>
            <a:pPr marL="0" indent="0">
              <a:lnSpc>
                <a:spcPct val="150000"/>
              </a:lnSpc>
              <a:buNone/>
            </a:pPr>
            <a:r>
              <a:rPr lang="en-GB" sz="4300" dirty="0">
                <a:latin typeface="Arial" panose="020B0604020202020204" pitchFamily="34" charset="0"/>
                <a:cs typeface="Arial" panose="020B0604020202020204" pitchFamily="34" charset="0"/>
              </a:rPr>
              <a:t> Williams, M. T., Rouleau, T. M., La Torre, J. T., &amp; Sharif, N. (2020) ‘Cultural competency in the treatment of obsessive-compulsive disorder: </a:t>
            </a:r>
            <a:r>
              <a:rPr lang="en-GB" sz="4300">
                <a:latin typeface="Arial" panose="020B0604020202020204" pitchFamily="34" charset="0"/>
                <a:cs typeface="Arial" panose="020B0604020202020204" pitchFamily="34" charset="0"/>
              </a:rPr>
              <a:t>practitioner guidelines ‘,</a:t>
            </a:r>
            <a:r>
              <a:rPr lang="en-GB" sz="4300" i="1">
                <a:latin typeface="Arial" panose="020B0604020202020204" pitchFamily="34" charset="0"/>
                <a:cs typeface="Arial" panose="020B0604020202020204" pitchFamily="34" charset="0"/>
              </a:rPr>
              <a:t>Cognitive </a:t>
            </a:r>
            <a:r>
              <a:rPr lang="en-GB" sz="4300" i="1" dirty="0">
                <a:latin typeface="Arial" panose="020B0604020202020204" pitchFamily="34" charset="0"/>
                <a:cs typeface="Arial" panose="020B0604020202020204" pitchFamily="34" charset="0"/>
              </a:rPr>
              <a:t>Behaviour Therapist, </a:t>
            </a:r>
            <a:r>
              <a:rPr lang="en-GB" sz="4300" dirty="0">
                <a:latin typeface="Arial" panose="020B0604020202020204" pitchFamily="34" charset="0"/>
                <a:cs typeface="Arial" panose="020B0604020202020204" pitchFamily="34" charset="0"/>
              </a:rPr>
              <a:t>13, Article e48. Available at </a:t>
            </a:r>
            <a:r>
              <a:rPr lang="en-GB" sz="4300" dirty="0">
                <a:latin typeface="Arial" panose="020B0604020202020204" pitchFamily="34" charset="0"/>
                <a:cs typeface="Arial" panose="020B0604020202020204" pitchFamily="34" charset="0"/>
                <a:hlinkClick r:id="rId10"/>
              </a:rPr>
              <a:t>https://doi.org/10.1017/S1754470X20000501</a:t>
            </a:r>
            <a:r>
              <a:rPr lang="en-GB" sz="4300" dirty="0">
                <a:latin typeface="Arial" panose="020B0604020202020204" pitchFamily="34" charset="0"/>
                <a:cs typeface="Arial" panose="020B0604020202020204" pitchFamily="34" charset="0"/>
              </a:rPr>
              <a:t>.</a:t>
            </a:r>
          </a:p>
          <a:p>
            <a:pPr marL="0" indent="0">
              <a:lnSpc>
                <a:spcPct val="150000"/>
              </a:lnSpc>
              <a:buNone/>
            </a:pPr>
            <a:endParaRPr lang="en-GB" sz="4300" dirty="0">
              <a:latin typeface="Arial" panose="020B0604020202020204" pitchFamily="34" charset="0"/>
              <a:cs typeface="Arial" panose="020B0604020202020204" pitchFamily="34" charset="0"/>
            </a:endParaRPr>
          </a:p>
          <a:p>
            <a:pPr marL="0" indent="0">
              <a:buNone/>
            </a:pPr>
            <a:endParaRPr lang="en-GB" sz="4300" dirty="0">
              <a:latin typeface="Arial" panose="020B0604020202020204" pitchFamily="34" charset="0"/>
              <a:cs typeface="Arial" panose="020B0604020202020204" pitchFamily="34" charset="0"/>
            </a:endParaRPr>
          </a:p>
          <a:p>
            <a:pPr marL="0" indent="0">
              <a:buNone/>
            </a:pPr>
            <a:endParaRPr lang="en-GB" sz="4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700789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3412</TotalTime>
  <Words>1486</Words>
  <Application>Microsoft Office PowerPoint</Application>
  <PresentationFormat>Custom</PresentationFormat>
  <Paragraphs>88</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Christiana Joseph Student number: 2315420 Lecturer: Farah Wiita Topic: Obsessive-Compulsive Disorder (6B20 Obsessive-compulsive disorder) </vt:lpstr>
      <vt:lpstr>PowerPoint Presentation</vt:lpstr>
      <vt:lpstr>References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Christiana Joseph</cp:lastModifiedBy>
  <cp:revision>88</cp:revision>
  <cp:lastPrinted>2015-06-29T17:31:11Z</cp:lastPrinted>
  <dcterms:created xsi:type="dcterms:W3CDTF">2012-02-03T19:11:35Z</dcterms:created>
  <dcterms:modified xsi:type="dcterms:W3CDTF">2025-11-04T15:20:21Z</dcterms:modified>
</cp:coreProperties>
</file>