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4" autoAdjust="0"/>
    <p:restoredTop sz="94660"/>
  </p:normalViewPr>
  <p:slideViewPr>
    <p:cSldViewPr snapToGrid="0">
      <p:cViewPr varScale="1">
        <p:scale>
          <a:sx n="65" d="100"/>
          <a:sy n="65" d="100"/>
        </p:scale>
        <p:origin x="6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2T06:02:33.598"/>
    </inkml:context>
    <inkml:brush xml:id="br0">
      <inkml:brushProperty name="width" value="0.035" units="cm"/>
      <inkml:brushProperty name="height" value="0.035" units="cm"/>
    </inkml:brush>
  </inkml:definitions>
  <inkml:trace contextRef="#ctx0" brushRef="#br0">1 1912 24575,'0'1'0,"0"0"0,0-1 0,0 1 0,1 0 0,-1 0 0,0 0 0,1 0 0,-1-1 0,1 1 0,-1 0 0,1-1 0,-1 1 0,1 0 0,-1-1 0,1 1 0,0 0 0,-1-1 0,1 1 0,0-1 0,-1 1 0,1-1 0,0 1 0,0-1 0,-1 0 0,1 1 0,0-1 0,0 0 0,0 0 0,0 0 0,-1 0 0,1 0 0,0 1 0,0-1 0,0-1 0,0 1 0,0 0 0,0 0 0,1 0 0,33-7 0,-30 4 0,0 1 0,0 0 0,0-1 0,-1 0 0,1 0 0,-1 0 0,0-1 0,0 1 0,0-1 0,-1 0 0,1 0 0,3-6 0,5-9 0,17-34 0,-8 12 0,-9 19 0,-1-1 0,9-29 0,-13 31 0,1 1 0,1 0 0,17-28 0,5 6 0,53-54 0,-32 38 0,-26 27 0,125-133 0,-130 145 0,0 1 0,1 1 0,1 1 0,0 1 0,2 1 0,25-11 0,-26 13 0,43-28 0,-42 24 0,32-15 0,147-53 0,66-27 0,0 0 0,-198 79 0,161-82 0,-208 99 0,2 1 0,-1 1 0,2 1 0,36-10 0,-34 12 0,-1-1 0,0-2 0,42-24 0,21-10 0,148-55 0,-168 69 0,1 4 0,1 3 0,1 3 0,1 3 0,98-12 0,-107 24 0,18-3 0,102 0 0,-104 14 0,1 3 0,123 26 0,-150-19 0,-1 3 0,0 2 0,-2 2 0,79 41 0,-73-28 0,352 171 0,-23-54 0,-322-128 0,-48-17 0,-2 0 0,1 1 0,-1 1 0,0 1 0,0 0 0,20 14 0,59 55 0,111 82 0,-151-121 0,112 58 0,-109-67 0,25 10 0,101 66 0,226 132 0,-399-229 0,1-2 0,0 0 0,0 0 0,1-1 0,-1-1 0,1 0 0,0-1 0,0 0 0,0-2 0,1 1 0,-1-2 0,0 0 0,1 0 0,17-4 0,30-10 0,83-30 0,-136 41 0,0-1 0,-1 0 0,1 0 0,-1-1 0,0 0 0,0 0 0,10-11 0,-1-1 0,25-31 0,-37 42 0,20-25 0,39-52 0,-57 74 0,0 0 0,1 1 0,0 0 0,0 0 0,0 1 0,1 0 0,0 0 0,1 1 0,17-9 0,-24 14 0,18-13-1365,-3 0-5461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2T06:02:40.547"/>
    </inkml:context>
    <inkml:brush xml:id="br0">
      <inkml:brushProperty name="width" value="0.035" units="cm"/>
      <inkml:brushProperty name="height" value="0.035" units="cm"/>
    </inkml:brush>
  </inkml:definitions>
  <inkml:trace contextRef="#ctx0" brushRef="#br0">5922 0 24575,'0'70'0,"-17"360"0,12-391 0,0 7 0,-19 76 0,-24 94 0,5-16 0,20-114 0,-4-1 0,-54 120 0,70-185 0,-1-1 0,-1 0 0,0-1 0,-1 0 0,-1-1 0,-1 0 0,-1-2 0,-35 27 0,8-11 0,-2-3 0,-80 36 0,111-56 0,0 0 0,1 1 0,0 1 0,-22 19 0,-43 52 0,-8 7 0,30-42 0,-110 69 0,-75 22 0,172-100 0,-91 45 0,-60 33 0,190-96 0,-21 13 0,-1-2 0,-94 39 0,56-40 0,-1-4 0,-1-4 0,-189 17 0,-475-4 0,686-34 0,-196-6 0,188 1 0,-110-23 0,-411-79 0,-7 58 0,436 51 0,-80-3 0,133-12 124,7 1-1613,82 11-5337</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2T06:02:52.636"/>
    </inkml:context>
    <inkml:brush xml:id="br0">
      <inkml:brushProperty name="width" value="0.035" units="cm"/>
      <inkml:brushProperty name="height" value="0.035" units="cm"/>
    </inkml:brush>
  </inkml:definitions>
  <inkml:trace contextRef="#ctx0" brushRef="#br0">5472 1685 24575,'-594'0'0,"542"-3"0,0-3 0,-71-15 0,17 2 0,-5 2 0,-165-49 0,177 39 0,-142-20 0,-106 7 0,83 11 0,234 25 0,-76-9 0,-193-49 0,36-25 0,71 23 0,-416-175 0,545 210 0,5 3 0,2-2 0,-76-51 0,78 44 0,32 22 0,1-2 0,-27-22 0,-22-29 0,-178-153 0,222 200 0,-2 0 0,0 2 0,-1 2 0,-32-14 0,-125-38 0,100 38 0,54 16 0,1-1 0,-39-24 0,41 21 0,0 1 0,-43-16 0,-20 7 71,62 18-549,1-1-1,-32-13 0,44 13-6347</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2T06:03:10.844"/>
    </inkml:context>
    <inkml:brush xml:id="br0">
      <inkml:brushProperty name="width" value="0.035" units="cm"/>
      <inkml:brushProperty name="height" value="0.035" units="cm"/>
    </inkml:brush>
  </inkml:definitions>
  <inkml:trace contextRef="#ctx0" brushRef="#br0">1 0 24028,'0'5657'0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B18F722-9CF0-43BA-81A2-15B6E23D427F}" type="datetimeFigureOut">
              <a:rPr lang="en-GB" smtClean="0"/>
              <a:t>02/03/2026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2131112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18F722-9CF0-43BA-81A2-15B6E23D427F}"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229178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B18F722-9CF0-43BA-81A2-15B6E23D427F}"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1524981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2031702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B18F722-9CF0-43BA-81A2-15B6E23D427F}" type="datetimeFigureOut">
              <a:rPr lang="en-GB" smtClean="0"/>
              <a:t>02/03/2026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813437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B18F722-9CF0-43BA-81A2-15B6E23D427F}"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3515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18F722-9CF0-43BA-81A2-15B6E23D427F}" type="datetimeFigureOut">
              <a:rPr lang="en-GB" smtClean="0"/>
              <a:t>02/03/2026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274164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1569730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049698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1587776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25078038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834260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B18F722-9CF0-43BA-81A2-15B6E23D427F}" type="datetimeFigureOut">
              <a:rPr lang="en-GB" smtClean="0"/>
              <a:t>02/03/2026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12522085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B18F722-9CF0-43BA-81A2-15B6E23D427F}"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1309226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B18F722-9CF0-43BA-81A2-15B6E23D427F}" type="datetimeFigureOut">
              <a:rPr lang="en-GB" smtClean="0"/>
              <a:t>02/03/2026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2877536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18F722-9CF0-43BA-81A2-15B6E23D427F}"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37537760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B18F722-9CF0-43BA-81A2-15B6E23D427F}" type="datetimeFigureOut">
              <a:rPr lang="en-GB" smtClean="0"/>
              <a:t>02/03/2026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588FA7B-250E-4BB4-BEEC-8333D0A494C2}" type="slidenum">
              <a:rPr lang="en-GB" smtClean="0"/>
              <a:t>‹#›</a:t>
            </a:fld>
            <a:endParaRPr lang="en-GB"/>
          </a:p>
        </p:txBody>
      </p:sp>
    </p:spTree>
    <p:extLst>
      <p:ext uri="{BB962C8B-B14F-4D97-AF65-F5344CB8AC3E}">
        <p14:creationId xmlns:p14="http://schemas.microsoft.com/office/powerpoint/2010/main" val="2898705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8B18F722-9CF0-43BA-81A2-15B6E23D427F}" type="datetimeFigureOut">
              <a:rPr lang="en-GB" smtClean="0"/>
              <a:t>02/03/2026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A588FA7B-250E-4BB4-BEEC-8333D0A494C2}" type="slidenum">
              <a:rPr lang="en-GB" smtClean="0"/>
              <a:t>‹#›</a:t>
            </a:fld>
            <a:endParaRPr lang="en-GB"/>
          </a:p>
        </p:txBody>
      </p:sp>
    </p:spTree>
    <p:extLst>
      <p:ext uri="{BB962C8B-B14F-4D97-AF65-F5344CB8AC3E}">
        <p14:creationId xmlns:p14="http://schemas.microsoft.com/office/powerpoint/2010/main" val="9841221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customXml" Target="../ink/ink1.xml"/><Relationship Id="rId1" Type="http://schemas.openxmlformats.org/officeDocument/2006/relationships/slideLayout" Target="../slideLayouts/slideLayout2.xml"/><Relationship Id="rId6" Type="http://schemas.openxmlformats.org/officeDocument/2006/relationships/customXml" Target="../ink/ink3.xml"/><Relationship Id="rId5" Type="http://schemas.openxmlformats.org/officeDocument/2006/relationships/image" Target="../media/image3.png"/><Relationship Id="rId4" Type="http://schemas.openxmlformats.org/officeDocument/2006/relationships/customXml" Target="../ink/ink2.xml"/><Relationship Id="rId9"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autism.org.uk/advice-and-guidance/what-is-autism" TargetMode="External"/><Relationship Id="rId2" Type="http://schemas.openxmlformats.org/officeDocument/2006/relationships/hyperlink" Target="https://cdn.websitebuilder.service.justice.gov.uk/uploads/sites/43/2024/09/2021-07-15-Neurodiversity-in-the-Criminal-Justice-Sustem-a-review-of-evidence.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78A46-E0B8-C5BE-59F8-8A120C137B7C}"/>
              </a:ext>
            </a:extLst>
          </p:cNvPr>
          <p:cNvSpPr>
            <a:spLocks noGrp="1"/>
          </p:cNvSpPr>
          <p:nvPr>
            <p:ph type="ctrTitle"/>
          </p:nvPr>
        </p:nvSpPr>
        <p:spPr>
          <a:xfrm>
            <a:off x="2566218" y="2871019"/>
            <a:ext cx="8758085" cy="1378726"/>
          </a:xfrm>
        </p:spPr>
        <p:txBody>
          <a:bodyPr>
            <a:normAutofit/>
          </a:bodyPr>
          <a:lstStyle/>
          <a:p>
            <a:r>
              <a:rPr lang="en-GB" sz="4800" dirty="0"/>
              <a:t>Neurodivergence in the Criminal Justice System</a:t>
            </a:r>
          </a:p>
        </p:txBody>
      </p:sp>
      <p:sp>
        <p:nvSpPr>
          <p:cNvPr id="3" name="TextBox 2">
            <a:extLst>
              <a:ext uri="{FF2B5EF4-FFF2-40B4-BE49-F238E27FC236}">
                <a16:creationId xmlns:a16="http://schemas.microsoft.com/office/drawing/2014/main" id="{621B7B70-6610-2035-8307-565459D45040}"/>
              </a:ext>
            </a:extLst>
          </p:cNvPr>
          <p:cNvSpPr txBox="1"/>
          <p:nvPr/>
        </p:nvSpPr>
        <p:spPr>
          <a:xfrm>
            <a:off x="4837471" y="3803664"/>
            <a:ext cx="5545394" cy="769441"/>
          </a:xfrm>
          <a:prstGeom prst="rect">
            <a:avLst/>
          </a:prstGeom>
          <a:noFill/>
        </p:spPr>
        <p:txBody>
          <a:bodyPr wrap="square" rtlCol="0">
            <a:spAutoFit/>
          </a:bodyPr>
          <a:lstStyle/>
          <a:p>
            <a:r>
              <a:rPr lang="en-GB" sz="4400" dirty="0"/>
              <a:t>Autism</a:t>
            </a:r>
          </a:p>
        </p:txBody>
      </p:sp>
    </p:spTree>
    <p:extLst>
      <p:ext uri="{BB962C8B-B14F-4D97-AF65-F5344CB8AC3E}">
        <p14:creationId xmlns:p14="http://schemas.microsoft.com/office/powerpoint/2010/main" val="4244156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B1A5B-6D2D-758B-C160-1E92747A3CCC}"/>
              </a:ext>
            </a:extLst>
          </p:cNvPr>
          <p:cNvSpPr>
            <a:spLocks noGrp="1"/>
          </p:cNvSpPr>
          <p:nvPr>
            <p:ph type="title"/>
          </p:nvPr>
        </p:nvSpPr>
        <p:spPr/>
        <p:txBody>
          <a:bodyPr/>
          <a:lstStyle/>
          <a:p>
            <a:r>
              <a:rPr lang="en-GB" dirty="0"/>
              <a:t>What is ASD?</a:t>
            </a:r>
          </a:p>
        </p:txBody>
      </p:sp>
      <p:sp>
        <p:nvSpPr>
          <p:cNvPr id="3" name="Content Placeholder 2">
            <a:extLst>
              <a:ext uri="{FF2B5EF4-FFF2-40B4-BE49-F238E27FC236}">
                <a16:creationId xmlns:a16="http://schemas.microsoft.com/office/drawing/2014/main" id="{20BA1A10-7A09-F84A-3516-B4C26C14E25B}"/>
              </a:ext>
            </a:extLst>
          </p:cNvPr>
          <p:cNvSpPr>
            <a:spLocks noGrp="1"/>
          </p:cNvSpPr>
          <p:nvPr>
            <p:ph idx="1"/>
          </p:nvPr>
        </p:nvSpPr>
        <p:spPr/>
        <p:txBody>
          <a:bodyPr>
            <a:normAutofit/>
          </a:bodyPr>
          <a:lstStyle/>
          <a:p>
            <a:r>
              <a:rPr lang="en-GB" dirty="0"/>
              <a:t>ASD (Autism Spectrum Disorder) is noted by (The World Health Organisation, 2022) as being characterised by deficits in social abilities and a range of atypical and restricted behaviours.</a:t>
            </a:r>
          </a:p>
          <a:p>
            <a:endParaRPr lang="en-GB" dirty="0"/>
          </a:p>
          <a:p>
            <a:r>
              <a:rPr lang="en-GB" dirty="0"/>
              <a:t>People with ASD have “differences from non-autistic people in how they think, feel and communicate.” (National Autistic Society, 2025, para 1)</a:t>
            </a:r>
          </a:p>
          <a:p>
            <a:endParaRPr lang="en-GB" dirty="0"/>
          </a:p>
        </p:txBody>
      </p:sp>
    </p:spTree>
    <p:extLst>
      <p:ext uri="{BB962C8B-B14F-4D97-AF65-F5344CB8AC3E}">
        <p14:creationId xmlns:p14="http://schemas.microsoft.com/office/powerpoint/2010/main" val="2524747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93F6F-B0D6-F9B0-BF83-BCB1A3650805}"/>
              </a:ext>
            </a:extLst>
          </p:cNvPr>
          <p:cNvSpPr>
            <a:spLocks noGrp="1"/>
          </p:cNvSpPr>
          <p:nvPr>
            <p:ph type="title"/>
          </p:nvPr>
        </p:nvSpPr>
        <p:spPr/>
        <p:txBody>
          <a:bodyPr>
            <a:normAutofit/>
          </a:bodyPr>
          <a:lstStyle/>
          <a:p>
            <a:r>
              <a:rPr lang="en-GB" sz="4000" dirty="0"/>
              <a:t>How does Autism Spectrum Disorder make people vulnerable in the Criminal Justice System?</a:t>
            </a:r>
          </a:p>
        </p:txBody>
      </p:sp>
      <p:sp>
        <p:nvSpPr>
          <p:cNvPr id="3" name="Content Placeholder 2">
            <a:extLst>
              <a:ext uri="{FF2B5EF4-FFF2-40B4-BE49-F238E27FC236}">
                <a16:creationId xmlns:a16="http://schemas.microsoft.com/office/drawing/2014/main" id="{69EFED56-AECF-6F87-B9A1-3DB5C11201AA}"/>
              </a:ext>
            </a:extLst>
          </p:cNvPr>
          <p:cNvSpPr>
            <a:spLocks noGrp="1"/>
          </p:cNvSpPr>
          <p:nvPr>
            <p:ph idx="1"/>
          </p:nvPr>
        </p:nvSpPr>
        <p:spPr/>
        <p:txBody>
          <a:bodyPr>
            <a:normAutofit lnSpcReduction="10000"/>
          </a:bodyPr>
          <a:lstStyle/>
          <a:p>
            <a:pPr marL="0" indent="0">
              <a:buNone/>
            </a:pPr>
            <a:r>
              <a:rPr lang="en-GB" dirty="0"/>
              <a:t>No guarantee that needs will be met (HMCPSI, 2021)</a:t>
            </a:r>
          </a:p>
          <a:p>
            <a:r>
              <a:rPr lang="en-GB" dirty="0"/>
              <a:t>King and Charles (2025)</a:t>
            </a:r>
          </a:p>
          <a:p>
            <a:pPr lvl="1"/>
            <a:r>
              <a:rPr lang="en-GB" dirty="0"/>
              <a:t>ASD not in majority of risk assessments</a:t>
            </a:r>
          </a:p>
          <a:p>
            <a:pPr lvl="1"/>
            <a:r>
              <a:rPr lang="en-GB" dirty="0"/>
              <a:t>Appropriate Adults not being implemented</a:t>
            </a:r>
          </a:p>
          <a:p>
            <a:pPr lvl="1"/>
            <a:r>
              <a:rPr lang="en-GB" dirty="0"/>
              <a:t>CJS staff are not well enough trained to handle situations involving people with ASD</a:t>
            </a:r>
          </a:p>
          <a:p>
            <a:pPr lvl="1"/>
            <a:r>
              <a:rPr lang="en-GB" dirty="0"/>
              <a:t>Misunderstandings of behaviours – presumption of guilt and perceived defiance – harsher sentencing</a:t>
            </a:r>
          </a:p>
          <a:p>
            <a:pPr lvl="1"/>
            <a:r>
              <a:rPr lang="en-GB" dirty="0"/>
              <a:t>Lack of understanding of procedures</a:t>
            </a:r>
          </a:p>
          <a:p>
            <a:pPr lvl="1"/>
            <a:endParaRPr lang="en-GB" dirty="0"/>
          </a:p>
          <a:p>
            <a:r>
              <a:rPr lang="en-GB" dirty="0"/>
              <a:t>Overrepresentation in the CJS according to Chester et al.(2025)</a:t>
            </a:r>
          </a:p>
          <a:p>
            <a:endParaRPr lang="en-GB" dirty="0"/>
          </a:p>
          <a:p>
            <a:endParaRPr lang="en-GB" dirty="0"/>
          </a:p>
        </p:txBody>
      </p:sp>
    </p:spTree>
    <p:extLst>
      <p:ext uri="{BB962C8B-B14F-4D97-AF65-F5344CB8AC3E}">
        <p14:creationId xmlns:p14="http://schemas.microsoft.com/office/powerpoint/2010/main" val="351429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CC93B-2B03-D9E7-77C9-3F31ADE2F933}"/>
              </a:ext>
            </a:extLst>
          </p:cNvPr>
          <p:cNvSpPr>
            <a:spLocks noGrp="1"/>
          </p:cNvSpPr>
          <p:nvPr>
            <p:ph type="title"/>
          </p:nvPr>
        </p:nvSpPr>
        <p:spPr/>
        <p:txBody>
          <a:bodyPr/>
          <a:lstStyle/>
          <a:p>
            <a:r>
              <a:rPr lang="en-GB" dirty="0"/>
              <a:t>Case study -John</a:t>
            </a:r>
          </a:p>
        </p:txBody>
      </p:sp>
      <p:sp>
        <p:nvSpPr>
          <p:cNvPr id="3" name="Content Placeholder 2">
            <a:extLst>
              <a:ext uri="{FF2B5EF4-FFF2-40B4-BE49-F238E27FC236}">
                <a16:creationId xmlns:a16="http://schemas.microsoft.com/office/drawing/2014/main" id="{D2D7CB71-B8F9-1E94-1C9F-9F82B6A600C6}"/>
              </a:ext>
            </a:extLst>
          </p:cNvPr>
          <p:cNvSpPr>
            <a:spLocks noGrp="1"/>
          </p:cNvSpPr>
          <p:nvPr>
            <p:ph idx="1"/>
          </p:nvPr>
        </p:nvSpPr>
        <p:spPr>
          <a:xfrm>
            <a:off x="838200" y="1599483"/>
            <a:ext cx="10515600" cy="4351338"/>
          </a:xfrm>
        </p:spPr>
        <p:txBody>
          <a:bodyPr>
            <a:normAutofit lnSpcReduction="10000"/>
          </a:bodyPr>
          <a:lstStyle/>
          <a:p>
            <a:r>
              <a:rPr lang="en-GB" dirty="0"/>
              <a:t>35 </a:t>
            </a:r>
          </a:p>
          <a:p>
            <a:r>
              <a:rPr lang="en-GB" dirty="0"/>
              <a:t>Diagnosed with ASD</a:t>
            </a:r>
          </a:p>
          <a:p>
            <a:r>
              <a:rPr lang="en-GB" dirty="0"/>
              <a:t>Convicted of low-level offences (theft and public order offences)</a:t>
            </a:r>
          </a:p>
          <a:p>
            <a:r>
              <a:rPr lang="en-GB" dirty="0"/>
              <a:t>Neurodivergence not identified until after interacting with the CJS</a:t>
            </a:r>
          </a:p>
          <a:p>
            <a:endParaRPr lang="en-GB" dirty="0"/>
          </a:p>
          <a:p>
            <a:pPr marL="0" indent="0">
              <a:buNone/>
            </a:pPr>
            <a:r>
              <a:rPr lang="en-GB" dirty="0"/>
              <a:t>Challenges:</a:t>
            </a:r>
          </a:p>
          <a:p>
            <a:r>
              <a:rPr lang="en-GB" dirty="0"/>
              <a:t>Sensory sensitivity – anxiety and behavioural issues</a:t>
            </a:r>
          </a:p>
          <a:p>
            <a:r>
              <a:rPr lang="en-GB" dirty="0"/>
              <a:t>Struggles with communication and cues – conflict with inmates and staff</a:t>
            </a:r>
          </a:p>
        </p:txBody>
      </p:sp>
    </p:spTree>
    <p:extLst>
      <p:ext uri="{BB962C8B-B14F-4D97-AF65-F5344CB8AC3E}">
        <p14:creationId xmlns:p14="http://schemas.microsoft.com/office/powerpoint/2010/main" val="2899751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3C8F1-C676-568C-EEE0-D60EAEB1DCF4}"/>
              </a:ext>
            </a:extLst>
          </p:cNvPr>
          <p:cNvSpPr>
            <a:spLocks noGrp="1"/>
          </p:cNvSpPr>
          <p:nvPr>
            <p:ph type="title"/>
          </p:nvPr>
        </p:nvSpPr>
        <p:spPr/>
        <p:txBody>
          <a:bodyPr/>
          <a:lstStyle/>
          <a:p>
            <a:r>
              <a:rPr lang="en-GB" dirty="0"/>
              <a:t>What needs might John have?</a:t>
            </a:r>
          </a:p>
        </p:txBody>
      </p:sp>
      <p:sp>
        <p:nvSpPr>
          <p:cNvPr id="5" name="TextBox 4">
            <a:extLst>
              <a:ext uri="{FF2B5EF4-FFF2-40B4-BE49-F238E27FC236}">
                <a16:creationId xmlns:a16="http://schemas.microsoft.com/office/drawing/2014/main" id="{3FEBBD9D-FEC7-AC4D-58EA-6885AFCE9CB8}"/>
              </a:ext>
            </a:extLst>
          </p:cNvPr>
          <p:cNvSpPr txBox="1"/>
          <p:nvPr/>
        </p:nvSpPr>
        <p:spPr>
          <a:xfrm>
            <a:off x="2605548" y="2330245"/>
            <a:ext cx="6066503" cy="2031325"/>
          </a:xfrm>
          <a:prstGeom prst="rect">
            <a:avLst/>
          </a:prstGeom>
          <a:noFill/>
        </p:spPr>
        <p:txBody>
          <a:bodyPr wrap="square">
            <a:spAutoFit/>
          </a:bodyPr>
          <a:lstStyle/>
          <a:p>
            <a:pPr marL="457200">
              <a:buNone/>
            </a:pPr>
            <a:r>
              <a:rPr lang="en-GB" sz="1800" b="1" dirty="0">
                <a:effectLst/>
                <a:latin typeface="Arial" panose="020B0604020202020204" pitchFamily="34" charset="0"/>
                <a:ea typeface="Times New Roman" panose="02020603050405020304" pitchFamily="18" charset="0"/>
              </a:rPr>
              <a:t>John's needs</a:t>
            </a:r>
            <a:endParaRPr lang="en-GB" sz="1200" dirty="0">
              <a:effectLst/>
              <a:latin typeface="Times New Roman" panose="02020603050405020304" pitchFamily="18" charset="0"/>
              <a:ea typeface="Times New Roman" panose="02020603050405020304" pitchFamily="18" charset="0"/>
            </a:endParaRPr>
          </a:p>
          <a:p>
            <a:pPr marL="457200">
              <a:buNone/>
            </a:pPr>
            <a:r>
              <a:rPr lang="en-GB" sz="1800" b="1" dirty="0">
                <a:effectLst/>
                <a:latin typeface="Arial" panose="020B0604020202020204" pitchFamily="34" charset="0"/>
                <a:ea typeface="Times New Roman" panose="02020603050405020304" pitchFamily="18" charset="0"/>
              </a:rPr>
              <a:t>Challenges:</a:t>
            </a:r>
            <a:r>
              <a:rPr lang="en-GB" sz="1800" dirty="0">
                <a:effectLst/>
                <a:latin typeface="Arial" panose="020B0604020202020204" pitchFamily="34" charset="0"/>
                <a:ea typeface="Times New Roman" panose="02020603050405020304" pitchFamily="18" charset="0"/>
              </a:rPr>
              <a:t> John struggled with communication and understanding social cues, which led to misunderstandings and conflicts with prison staff and other inmates. His sensory sensitivities made the prison environment particularly challenging, leading to heightened anxiety and behavioural issues.</a:t>
            </a:r>
            <a:endParaRPr lang="en-GB" sz="1200" dirty="0">
              <a:effectLst/>
              <a:latin typeface="Times New Roman" panose="02020603050405020304" pitchFamily="18" charset="0"/>
              <a:ea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8" name="Ink 7">
                <a:extLst>
                  <a:ext uri="{FF2B5EF4-FFF2-40B4-BE49-F238E27FC236}">
                    <a16:creationId xmlns:a16="http://schemas.microsoft.com/office/drawing/2014/main" id="{07F51A76-2414-5142-E3B1-80090BF3A23D}"/>
                  </a:ext>
                </a:extLst>
              </p14:cNvPr>
              <p14:cNvContentPartPr/>
              <p14:nvPr/>
            </p14:nvContentPartPr>
            <p14:xfrm>
              <a:off x="6921577" y="1995956"/>
              <a:ext cx="2678760" cy="695160"/>
            </p14:xfrm>
          </p:contentPart>
        </mc:Choice>
        <mc:Fallback xmlns="">
          <p:pic>
            <p:nvPicPr>
              <p:cNvPr id="8" name="Ink 7">
                <a:extLst>
                  <a:ext uri="{FF2B5EF4-FFF2-40B4-BE49-F238E27FC236}">
                    <a16:creationId xmlns:a16="http://schemas.microsoft.com/office/drawing/2014/main" id="{07F51A76-2414-5142-E3B1-80090BF3A23D}"/>
                  </a:ext>
                </a:extLst>
              </p:cNvPr>
              <p:cNvPicPr/>
              <p:nvPr/>
            </p:nvPicPr>
            <p:blipFill>
              <a:blip r:embed="rId3"/>
              <a:stretch>
                <a:fillRect/>
              </a:stretch>
            </p:blipFill>
            <p:spPr>
              <a:xfrm>
                <a:off x="6915457" y="1989836"/>
                <a:ext cx="2691000" cy="7074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9" name="Ink 8">
                <a:extLst>
                  <a:ext uri="{FF2B5EF4-FFF2-40B4-BE49-F238E27FC236}">
                    <a16:creationId xmlns:a16="http://schemas.microsoft.com/office/drawing/2014/main" id="{5B151FC8-5C0D-9D02-BED6-9AF1DF18B601}"/>
                  </a:ext>
                </a:extLst>
              </p14:cNvPr>
              <p14:cNvContentPartPr/>
              <p14:nvPr/>
            </p14:nvContentPartPr>
            <p14:xfrm>
              <a:off x="2302777" y="4296716"/>
              <a:ext cx="2131920" cy="1033200"/>
            </p14:xfrm>
          </p:contentPart>
        </mc:Choice>
        <mc:Fallback xmlns="">
          <p:pic>
            <p:nvPicPr>
              <p:cNvPr id="9" name="Ink 8">
                <a:extLst>
                  <a:ext uri="{FF2B5EF4-FFF2-40B4-BE49-F238E27FC236}">
                    <a16:creationId xmlns:a16="http://schemas.microsoft.com/office/drawing/2014/main" id="{5B151FC8-5C0D-9D02-BED6-9AF1DF18B601}"/>
                  </a:ext>
                </a:extLst>
              </p:cNvPr>
              <p:cNvPicPr/>
              <p:nvPr/>
            </p:nvPicPr>
            <p:blipFill>
              <a:blip r:embed="rId5"/>
              <a:stretch>
                <a:fillRect/>
              </a:stretch>
            </p:blipFill>
            <p:spPr>
              <a:xfrm>
                <a:off x="2296657" y="4290596"/>
                <a:ext cx="2144160" cy="10454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1" name="Ink 10">
                <a:extLst>
                  <a:ext uri="{FF2B5EF4-FFF2-40B4-BE49-F238E27FC236}">
                    <a16:creationId xmlns:a16="http://schemas.microsoft.com/office/drawing/2014/main" id="{1E34E72F-32E3-133C-534A-B8E5FC84A05B}"/>
                  </a:ext>
                </a:extLst>
              </p14:cNvPr>
              <p14:cNvContentPartPr/>
              <p14:nvPr/>
            </p14:nvContentPartPr>
            <p14:xfrm>
              <a:off x="1215577" y="2539916"/>
              <a:ext cx="1969920" cy="606600"/>
            </p14:xfrm>
          </p:contentPart>
        </mc:Choice>
        <mc:Fallback xmlns="">
          <p:pic>
            <p:nvPicPr>
              <p:cNvPr id="11" name="Ink 10">
                <a:extLst>
                  <a:ext uri="{FF2B5EF4-FFF2-40B4-BE49-F238E27FC236}">
                    <a16:creationId xmlns:a16="http://schemas.microsoft.com/office/drawing/2014/main" id="{1E34E72F-32E3-133C-534A-B8E5FC84A05B}"/>
                  </a:ext>
                </a:extLst>
              </p:cNvPr>
              <p:cNvPicPr/>
              <p:nvPr/>
            </p:nvPicPr>
            <p:blipFill>
              <a:blip r:embed="rId7"/>
              <a:stretch>
                <a:fillRect/>
              </a:stretch>
            </p:blipFill>
            <p:spPr>
              <a:xfrm>
                <a:off x="1209457" y="2533796"/>
                <a:ext cx="1982160" cy="61884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3" name="Ink 12">
                <a:extLst>
                  <a:ext uri="{FF2B5EF4-FFF2-40B4-BE49-F238E27FC236}">
                    <a16:creationId xmlns:a16="http://schemas.microsoft.com/office/drawing/2014/main" id="{42E90120-9BBA-DA2A-3557-F70BA5FFBC82}"/>
                  </a:ext>
                </a:extLst>
              </p14:cNvPr>
              <p14:cNvContentPartPr/>
              <p14:nvPr/>
            </p14:nvContentPartPr>
            <p14:xfrm>
              <a:off x="6351337" y="3735836"/>
              <a:ext cx="720" cy="2036880"/>
            </p14:xfrm>
          </p:contentPart>
        </mc:Choice>
        <mc:Fallback xmlns="">
          <p:pic>
            <p:nvPicPr>
              <p:cNvPr id="13" name="Ink 12">
                <a:extLst>
                  <a:ext uri="{FF2B5EF4-FFF2-40B4-BE49-F238E27FC236}">
                    <a16:creationId xmlns:a16="http://schemas.microsoft.com/office/drawing/2014/main" id="{42E90120-9BBA-DA2A-3557-F70BA5FFBC82}"/>
                  </a:ext>
                </a:extLst>
              </p:cNvPr>
              <p:cNvPicPr/>
              <p:nvPr/>
            </p:nvPicPr>
            <p:blipFill>
              <a:blip r:embed="rId9"/>
              <a:stretch>
                <a:fillRect/>
              </a:stretch>
            </p:blipFill>
            <p:spPr>
              <a:xfrm>
                <a:off x="6339097" y="3729716"/>
                <a:ext cx="25200" cy="2049120"/>
              </a:xfrm>
              <a:prstGeom prst="rect">
                <a:avLst/>
              </a:prstGeom>
            </p:spPr>
          </p:pic>
        </mc:Fallback>
      </mc:AlternateContent>
      <p:sp>
        <p:nvSpPr>
          <p:cNvPr id="14" name="TextBox 13">
            <a:extLst>
              <a:ext uri="{FF2B5EF4-FFF2-40B4-BE49-F238E27FC236}">
                <a16:creationId xmlns:a16="http://schemas.microsoft.com/office/drawing/2014/main" id="{5A550497-1585-C6DC-659A-7280C4ED3114}"/>
              </a:ext>
            </a:extLst>
          </p:cNvPr>
          <p:cNvSpPr txBox="1"/>
          <p:nvPr/>
        </p:nvSpPr>
        <p:spPr>
          <a:xfrm>
            <a:off x="5279923" y="6184490"/>
            <a:ext cx="2589956" cy="369332"/>
          </a:xfrm>
          <a:prstGeom prst="rect">
            <a:avLst/>
          </a:prstGeom>
          <a:noFill/>
        </p:spPr>
        <p:txBody>
          <a:bodyPr wrap="square" rtlCol="0">
            <a:spAutoFit/>
          </a:bodyPr>
          <a:lstStyle/>
          <a:p>
            <a:r>
              <a:rPr lang="en-GB" dirty="0"/>
              <a:t>Sensory sensitivities</a:t>
            </a:r>
          </a:p>
        </p:txBody>
      </p:sp>
      <p:sp>
        <p:nvSpPr>
          <p:cNvPr id="15" name="TextBox 14">
            <a:extLst>
              <a:ext uri="{FF2B5EF4-FFF2-40B4-BE49-F238E27FC236}">
                <a16:creationId xmlns:a16="http://schemas.microsoft.com/office/drawing/2014/main" id="{DE56CF66-B86E-B494-5DDE-2F9ED7EB9C54}"/>
              </a:ext>
            </a:extLst>
          </p:cNvPr>
          <p:cNvSpPr txBox="1"/>
          <p:nvPr/>
        </p:nvSpPr>
        <p:spPr>
          <a:xfrm>
            <a:off x="9517626" y="1907458"/>
            <a:ext cx="2369574" cy="646331"/>
          </a:xfrm>
          <a:prstGeom prst="rect">
            <a:avLst/>
          </a:prstGeom>
          <a:noFill/>
        </p:spPr>
        <p:txBody>
          <a:bodyPr wrap="square" rtlCol="0">
            <a:spAutoFit/>
          </a:bodyPr>
          <a:lstStyle/>
          <a:p>
            <a:r>
              <a:rPr lang="en-GB" dirty="0"/>
              <a:t>Communication needs</a:t>
            </a:r>
          </a:p>
        </p:txBody>
      </p:sp>
      <p:sp>
        <p:nvSpPr>
          <p:cNvPr id="16" name="TextBox 15">
            <a:extLst>
              <a:ext uri="{FF2B5EF4-FFF2-40B4-BE49-F238E27FC236}">
                <a16:creationId xmlns:a16="http://schemas.microsoft.com/office/drawing/2014/main" id="{10E74E00-FA6C-6283-104E-6D6177DE2FAA}"/>
              </a:ext>
            </a:extLst>
          </p:cNvPr>
          <p:cNvSpPr txBox="1"/>
          <p:nvPr/>
        </p:nvSpPr>
        <p:spPr>
          <a:xfrm>
            <a:off x="304800" y="2031887"/>
            <a:ext cx="2369574" cy="646331"/>
          </a:xfrm>
          <a:prstGeom prst="rect">
            <a:avLst/>
          </a:prstGeom>
          <a:noFill/>
        </p:spPr>
        <p:txBody>
          <a:bodyPr wrap="square" rtlCol="0">
            <a:spAutoFit/>
          </a:bodyPr>
          <a:lstStyle/>
          <a:p>
            <a:r>
              <a:rPr lang="en-GB" dirty="0"/>
              <a:t>Communication needs</a:t>
            </a:r>
          </a:p>
        </p:txBody>
      </p:sp>
      <p:sp>
        <p:nvSpPr>
          <p:cNvPr id="17" name="TextBox 16">
            <a:extLst>
              <a:ext uri="{FF2B5EF4-FFF2-40B4-BE49-F238E27FC236}">
                <a16:creationId xmlns:a16="http://schemas.microsoft.com/office/drawing/2014/main" id="{85B3F4D3-D533-6A5C-6CBC-141A19F3C649}"/>
              </a:ext>
            </a:extLst>
          </p:cNvPr>
          <p:cNvSpPr txBox="1"/>
          <p:nvPr/>
        </p:nvSpPr>
        <p:spPr>
          <a:xfrm>
            <a:off x="628876" y="4882477"/>
            <a:ext cx="2589956" cy="369332"/>
          </a:xfrm>
          <a:prstGeom prst="rect">
            <a:avLst/>
          </a:prstGeom>
          <a:noFill/>
        </p:spPr>
        <p:txBody>
          <a:bodyPr wrap="square" rtlCol="0">
            <a:spAutoFit/>
          </a:bodyPr>
          <a:lstStyle/>
          <a:p>
            <a:r>
              <a:rPr lang="en-GB" dirty="0"/>
              <a:t>Sensory sensitivities</a:t>
            </a:r>
          </a:p>
        </p:txBody>
      </p:sp>
    </p:spTree>
    <p:extLst>
      <p:ext uri="{BB962C8B-B14F-4D97-AF65-F5344CB8AC3E}">
        <p14:creationId xmlns:p14="http://schemas.microsoft.com/office/powerpoint/2010/main" val="3104159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122027-0F61-EFE2-9DE0-DAB609C76691}"/>
              </a:ext>
            </a:extLst>
          </p:cNvPr>
          <p:cNvSpPr>
            <a:spLocks noGrp="1"/>
          </p:cNvSpPr>
          <p:nvPr>
            <p:ph type="title"/>
          </p:nvPr>
        </p:nvSpPr>
        <p:spPr/>
        <p:txBody>
          <a:bodyPr/>
          <a:lstStyle/>
          <a:p>
            <a:r>
              <a:rPr lang="en-GB" dirty="0"/>
              <a:t>Recommendations</a:t>
            </a:r>
          </a:p>
        </p:txBody>
      </p:sp>
      <p:sp>
        <p:nvSpPr>
          <p:cNvPr id="3" name="Content Placeholder 2">
            <a:extLst>
              <a:ext uri="{FF2B5EF4-FFF2-40B4-BE49-F238E27FC236}">
                <a16:creationId xmlns:a16="http://schemas.microsoft.com/office/drawing/2014/main" id="{72D7BF93-B153-5DB3-612A-F8E6598F535B}"/>
              </a:ext>
            </a:extLst>
          </p:cNvPr>
          <p:cNvSpPr>
            <a:spLocks noGrp="1"/>
          </p:cNvSpPr>
          <p:nvPr>
            <p:ph idx="1"/>
          </p:nvPr>
        </p:nvSpPr>
        <p:spPr/>
        <p:txBody>
          <a:bodyPr>
            <a:normAutofit fontScale="85000" lnSpcReduction="20000"/>
          </a:bodyPr>
          <a:lstStyle/>
          <a:p>
            <a:pPr lvl="1"/>
            <a:r>
              <a:rPr lang="en-GB" dirty="0"/>
              <a:t>Sensory recommendations</a:t>
            </a:r>
          </a:p>
          <a:p>
            <a:pPr marL="457200" lvl="1" indent="0">
              <a:buNone/>
            </a:pPr>
            <a:r>
              <a:rPr lang="en-GB" dirty="0"/>
              <a:t>“Create an environment that attends to possible sensory sensitivities (e.g., minimising noise, artificial lighting, strong smells, need for movement)” (Woodhouse et al. 2024, p.17)</a:t>
            </a:r>
          </a:p>
          <a:p>
            <a:pPr marL="457200" lvl="1" indent="0">
              <a:buNone/>
            </a:pPr>
            <a:r>
              <a:rPr lang="en-GB" dirty="0"/>
              <a:t>Supply noise cancelling headphones or give more detail on events (Woodhouse et al. 2024)</a:t>
            </a:r>
          </a:p>
          <a:p>
            <a:pPr marL="457200" lvl="1" indent="0">
              <a:buNone/>
            </a:pPr>
            <a:endParaRPr lang="en-GB" dirty="0"/>
          </a:p>
          <a:p>
            <a:pPr marL="457200" lvl="1" indent="0">
              <a:buNone/>
            </a:pPr>
            <a:endParaRPr lang="en-GB" dirty="0"/>
          </a:p>
          <a:p>
            <a:pPr lvl="1"/>
            <a:r>
              <a:rPr lang="en-GB" dirty="0"/>
              <a:t>Communication </a:t>
            </a:r>
          </a:p>
          <a:p>
            <a:pPr lvl="1"/>
            <a:r>
              <a:rPr lang="en-GB" dirty="0"/>
              <a:t>Training for CJS staff – According to </a:t>
            </a:r>
            <a:r>
              <a:rPr lang="en-GB" dirty="0" err="1"/>
              <a:t>Slavny</a:t>
            </a:r>
            <a:r>
              <a:rPr lang="en-GB" dirty="0"/>
              <a:t>-Cross et al. (2022, p.907) “75% of autistic clients did not receive any reasonable adjustments at the police station.” and “ 60% (40/67) were given reasonable adjustments in court, and 22% (15/67) were not given any, even though their lawyers stated that this would have been helpful.”</a:t>
            </a:r>
          </a:p>
          <a:p>
            <a:pPr lvl="1"/>
            <a:endParaRPr lang="en-GB" dirty="0"/>
          </a:p>
          <a:p>
            <a:pPr lvl="1"/>
            <a:r>
              <a:rPr lang="en-GB" dirty="0"/>
              <a:t>Appropriate adult available</a:t>
            </a:r>
          </a:p>
          <a:p>
            <a:pPr lvl="1"/>
            <a:r>
              <a:rPr lang="en-GB" dirty="0"/>
              <a:t>Identification at an early stage</a:t>
            </a:r>
          </a:p>
          <a:p>
            <a:r>
              <a:rPr lang="en-GB" sz="2400" dirty="0"/>
              <a:t>moved to specialised units to protect from bullying (Woodhouse et al. 2024)</a:t>
            </a:r>
          </a:p>
          <a:p>
            <a:endParaRPr lang="en-GB" dirty="0"/>
          </a:p>
        </p:txBody>
      </p:sp>
    </p:spTree>
    <p:extLst>
      <p:ext uri="{BB962C8B-B14F-4D97-AF65-F5344CB8AC3E}">
        <p14:creationId xmlns:p14="http://schemas.microsoft.com/office/powerpoint/2010/main" val="17036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FCEC5-8DE3-29E4-A633-147AC374BBFB}"/>
              </a:ext>
            </a:extLst>
          </p:cNvPr>
          <p:cNvSpPr>
            <a:spLocks noGrp="1"/>
          </p:cNvSpPr>
          <p:nvPr>
            <p:ph type="title"/>
          </p:nvPr>
        </p:nvSpPr>
        <p:spPr/>
        <p:txBody>
          <a:bodyPr>
            <a:normAutofit fontScale="90000"/>
          </a:bodyPr>
          <a:lstStyle/>
          <a:p>
            <a:r>
              <a:rPr lang="en-GB" dirty="0"/>
              <a:t>What may have caused the types of offences committed?</a:t>
            </a:r>
          </a:p>
        </p:txBody>
      </p:sp>
      <p:sp>
        <p:nvSpPr>
          <p:cNvPr id="3" name="Content Placeholder 2">
            <a:extLst>
              <a:ext uri="{FF2B5EF4-FFF2-40B4-BE49-F238E27FC236}">
                <a16:creationId xmlns:a16="http://schemas.microsoft.com/office/drawing/2014/main" id="{9AC00E0E-CB2C-A0FF-F8EC-4BA8D9718AA8}"/>
              </a:ext>
            </a:extLst>
          </p:cNvPr>
          <p:cNvSpPr>
            <a:spLocks noGrp="1"/>
          </p:cNvSpPr>
          <p:nvPr>
            <p:ph idx="1"/>
          </p:nvPr>
        </p:nvSpPr>
        <p:spPr/>
        <p:txBody>
          <a:bodyPr>
            <a:normAutofit fontScale="85000" lnSpcReduction="20000"/>
          </a:bodyPr>
          <a:lstStyle/>
          <a:p>
            <a:r>
              <a:rPr lang="en-GB" dirty="0"/>
              <a:t>Public order and theft.</a:t>
            </a:r>
          </a:p>
          <a:p>
            <a:endParaRPr lang="en-GB" dirty="0"/>
          </a:p>
          <a:p>
            <a:r>
              <a:rPr lang="en-GB" dirty="0"/>
              <a:t>Sensory – Public order</a:t>
            </a:r>
          </a:p>
          <a:p>
            <a:r>
              <a:rPr lang="en-GB" dirty="0"/>
              <a:t>Communication – Public Order and theft</a:t>
            </a:r>
          </a:p>
          <a:p>
            <a:r>
              <a:rPr lang="en-GB" dirty="0"/>
              <a:t>Social cues – Public Order and theft</a:t>
            </a:r>
          </a:p>
          <a:p>
            <a:endParaRPr lang="en-GB" dirty="0"/>
          </a:p>
          <a:p>
            <a:pPr marL="0" indent="0">
              <a:buNone/>
            </a:pPr>
            <a:r>
              <a:rPr lang="en-GB" dirty="0"/>
              <a:t>Davy et al (2025, p.) ‘sensory sensitivities, pursuing a preoccupation, failing to appreciate the consequences of one’s actions’</a:t>
            </a:r>
          </a:p>
          <a:p>
            <a:pPr marL="0" indent="0">
              <a:buNone/>
            </a:pPr>
            <a:endParaRPr lang="en-GB" dirty="0"/>
          </a:p>
          <a:p>
            <a:pPr marL="0" indent="0">
              <a:buNone/>
            </a:pPr>
            <a:r>
              <a:rPr lang="en-GB" dirty="0"/>
              <a:t>According to  Blackmore et al. (2022,p.2101)“the ASD group was less likely to have committed violent offences (10% vs 14%), theft/burglary (5% vs 9%) and substance offences (3% vs 6%) than the non-ASD group.”</a:t>
            </a:r>
          </a:p>
        </p:txBody>
      </p:sp>
    </p:spTree>
    <p:extLst>
      <p:ext uri="{BB962C8B-B14F-4D97-AF65-F5344CB8AC3E}">
        <p14:creationId xmlns:p14="http://schemas.microsoft.com/office/powerpoint/2010/main" val="20830212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42398-CB96-81D3-03B0-D4DBF4E8F055}"/>
              </a:ext>
            </a:extLst>
          </p:cNvPr>
          <p:cNvSpPr>
            <a:spLocks noGrp="1"/>
          </p:cNvSpPr>
          <p:nvPr>
            <p:ph type="title"/>
          </p:nvPr>
        </p:nvSpPr>
        <p:spPr/>
        <p:txBody>
          <a:bodyPr/>
          <a:lstStyle/>
          <a:p>
            <a:r>
              <a:rPr lang="en-GB" dirty="0"/>
              <a:t>Timeline	</a:t>
            </a:r>
          </a:p>
        </p:txBody>
      </p:sp>
      <p:sp>
        <p:nvSpPr>
          <p:cNvPr id="4" name="Rectangle 35">
            <a:extLst>
              <a:ext uri="{FF2B5EF4-FFF2-40B4-BE49-F238E27FC236}">
                <a16:creationId xmlns:a16="http://schemas.microsoft.com/office/drawing/2014/main" id="{5951A0F4-DA25-8F7A-E7C2-E3BA4379A7C0}"/>
              </a:ext>
            </a:extLst>
          </p:cNvPr>
          <p:cNvSpPr>
            <a:spLocks noChangeArrowheads="1"/>
          </p:cNvSpPr>
          <p:nvPr/>
        </p:nvSpPr>
        <p:spPr bwMode="auto">
          <a:xfrm>
            <a:off x="4296697" y="-391319"/>
            <a:ext cx="9913739" cy="377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grpSp>
        <p:nvGrpSpPr>
          <p:cNvPr id="5" name="Group 4">
            <a:extLst>
              <a:ext uri="{FF2B5EF4-FFF2-40B4-BE49-F238E27FC236}">
                <a16:creationId xmlns:a16="http://schemas.microsoft.com/office/drawing/2014/main" id="{AA933482-D405-A6D9-4512-C7592B5CEA25}"/>
              </a:ext>
            </a:extLst>
          </p:cNvPr>
          <p:cNvGrpSpPr/>
          <p:nvPr/>
        </p:nvGrpSpPr>
        <p:grpSpPr>
          <a:xfrm>
            <a:off x="4296697" y="865237"/>
            <a:ext cx="4660490" cy="5627637"/>
            <a:chOff x="10048" y="885722"/>
            <a:chExt cx="5843332" cy="8045577"/>
          </a:xfrm>
        </p:grpSpPr>
        <p:grpSp>
          <p:nvGrpSpPr>
            <p:cNvPr id="6" name="Group 5">
              <a:extLst>
                <a:ext uri="{FF2B5EF4-FFF2-40B4-BE49-F238E27FC236}">
                  <a16:creationId xmlns:a16="http://schemas.microsoft.com/office/drawing/2014/main" id="{8527C021-AFE4-8CEA-BE0C-84EB1A52A2FF}"/>
                </a:ext>
              </a:extLst>
            </p:cNvPr>
            <p:cNvGrpSpPr/>
            <p:nvPr/>
          </p:nvGrpSpPr>
          <p:grpSpPr>
            <a:xfrm>
              <a:off x="10048" y="1115367"/>
              <a:ext cx="5033010" cy="7815932"/>
              <a:chOff x="10456" y="0"/>
              <a:chExt cx="5237819" cy="8133184"/>
            </a:xfrm>
          </p:grpSpPr>
          <p:grpSp>
            <p:nvGrpSpPr>
              <p:cNvPr id="8" name="Group 7">
                <a:extLst>
                  <a:ext uri="{FF2B5EF4-FFF2-40B4-BE49-F238E27FC236}">
                    <a16:creationId xmlns:a16="http://schemas.microsoft.com/office/drawing/2014/main" id="{3A9A969F-8C2C-CA9F-65CC-E86C4FF76285}"/>
                  </a:ext>
                </a:extLst>
              </p:cNvPr>
              <p:cNvGrpSpPr/>
              <p:nvPr/>
            </p:nvGrpSpPr>
            <p:grpSpPr>
              <a:xfrm>
                <a:off x="257175" y="647700"/>
                <a:ext cx="2266950" cy="6696075"/>
                <a:chOff x="0" y="0"/>
                <a:chExt cx="2266950" cy="6696075"/>
              </a:xfrm>
            </p:grpSpPr>
            <p:cxnSp>
              <p:nvCxnSpPr>
                <p:cNvPr id="34" name="Straight Arrow Connector 33">
                  <a:extLst>
                    <a:ext uri="{FF2B5EF4-FFF2-40B4-BE49-F238E27FC236}">
                      <a16:creationId xmlns:a16="http://schemas.microsoft.com/office/drawing/2014/main" id="{315A0AC7-9C46-14DB-B76D-DBDFFACB36E5}"/>
                    </a:ext>
                  </a:extLst>
                </p:cNvPr>
                <p:cNvCxnSpPr/>
                <p:nvPr/>
              </p:nvCxnSpPr>
              <p:spPr>
                <a:xfrm>
                  <a:off x="0" y="0"/>
                  <a:ext cx="2247900" cy="0"/>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93335140-7AB6-0E04-4011-6A4CE1A8822C}"/>
                    </a:ext>
                  </a:extLst>
                </p:cNvPr>
                <p:cNvCxnSpPr/>
                <p:nvPr/>
              </p:nvCxnSpPr>
              <p:spPr>
                <a:xfrm>
                  <a:off x="19050" y="1685925"/>
                  <a:ext cx="2247900" cy="0"/>
                </a:xfrm>
                <a:prstGeom prst="straightConnector1">
                  <a:avLst/>
                </a:prstGeom>
                <a:ln w="38100">
                  <a:solidFill>
                    <a:srgbClr val="33CCCC"/>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22369BE0-B3F4-2F7D-DFC3-CAB6E1712E64}"/>
                    </a:ext>
                  </a:extLst>
                </p:cNvPr>
                <p:cNvCxnSpPr/>
                <p:nvPr/>
              </p:nvCxnSpPr>
              <p:spPr>
                <a:xfrm>
                  <a:off x="19050" y="3381375"/>
                  <a:ext cx="2247900" cy="0"/>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2E898771-9B98-303B-628A-DA689844231F}"/>
                    </a:ext>
                  </a:extLst>
                </p:cNvPr>
                <p:cNvCxnSpPr/>
                <p:nvPr/>
              </p:nvCxnSpPr>
              <p:spPr>
                <a:xfrm>
                  <a:off x="19050" y="5095875"/>
                  <a:ext cx="2247900" cy="0"/>
                </a:xfrm>
                <a:prstGeom prst="straightConnector1">
                  <a:avLst/>
                </a:prstGeom>
                <a:ln w="38100">
                  <a:solidFill>
                    <a:srgbClr val="33CCCC"/>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367527F-91F5-D82C-D263-3528742963D6}"/>
                    </a:ext>
                  </a:extLst>
                </p:cNvPr>
                <p:cNvCxnSpPr/>
                <p:nvPr/>
              </p:nvCxnSpPr>
              <p:spPr>
                <a:xfrm>
                  <a:off x="19050" y="6696075"/>
                  <a:ext cx="2247900" cy="0"/>
                </a:xfrm>
                <a:prstGeom prst="straightConnector1">
                  <a:avLst/>
                </a:prstGeom>
                <a:ln w="38100">
                  <a:solidFill>
                    <a:schemeClr val="accent5"/>
                  </a:solidFill>
                  <a:tailEnd type="triangle"/>
                </a:ln>
              </p:spPr>
              <p:style>
                <a:lnRef idx="1">
                  <a:schemeClr val="accent1"/>
                </a:lnRef>
                <a:fillRef idx="0">
                  <a:schemeClr val="accent1"/>
                </a:fillRef>
                <a:effectRef idx="0">
                  <a:schemeClr val="accent1"/>
                </a:effectRef>
                <a:fontRef idx="minor">
                  <a:schemeClr val="tx1"/>
                </a:fontRef>
              </p:style>
            </p:cxnSp>
          </p:grpSp>
          <p:grpSp>
            <p:nvGrpSpPr>
              <p:cNvPr id="9" name="Group 8">
                <a:extLst>
                  <a:ext uri="{FF2B5EF4-FFF2-40B4-BE49-F238E27FC236}">
                    <a16:creationId xmlns:a16="http://schemas.microsoft.com/office/drawing/2014/main" id="{8FF82B63-E82C-742A-E822-E7FCEBF97185}"/>
                  </a:ext>
                </a:extLst>
              </p:cNvPr>
              <p:cNvGrpSpPr/>
              <p:nvPr/>
            </p:nvGrpSpPr>
            <p:grpSpPr>
              <a:xfrm>
                <a:off x="10456" y="0"/>
                <a:ext cx="399119" cy="8058150"/>
                <a:chOff x="10456" y="0"/>
                <a:chExt cx="399119" cy="8058150"/>
              </a:xfrm>
            </p:grpSpPr>
            <p:sp>
              <p:nvSpPr>
                <p:cNvPr id="27" name="Rectangle 26">
                  <a:extLst>
                    <a:ext uri="{FF2B5EF4-FFF2-40B4-BE49-F238E27FC236}">
                      <a16:creationId xmlns:a16="http://schemas.microsoft.com/office/drawing/2014/main" id="{8A5A968E-1A75-2765-7CB7-04A4296486EE}"/>
                    </a:ext>
                  </a:extLst>
                </p:cNvPr>
                <p:cNvSpPr/>
                <p:nvPr/>
              </p:nvSpPr>
              <p:spPr>
                <a:xfrm>
                  <a:off x="161925" y="0"/>
                  <a:ext cx="95250" cy="805815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nvGrpSpPr>
                <p:cNvPr id="28" name="Group 27">
                  <a:extLst>
                    <a:ext uri="{FF2B5EF4-FFF2-40B4-BE49-F238E27FC236}">
                      <a16:creationId xmlns:a16="http://schemas.microsoft.com/office/drawing/2014/main" id="{FCDA6B8D-7BAD-BAFD-DDBE-AE7E26F37850}"/>
                    </a:ext>
                  </a:extLst>
                </p:cNvPr>
                <p:cNvGrpSpPr/>
                <p:nvPr/>
              </p:nvGrpSpPr>
              <p:grpSpPr>
                <a:xfrm>
                  <a:off x="10456" y="457200"/>
                  <a:ext cx="399119" cy="7077075"/>
                  <a:chOff x="10456" y="0"/>
                  <a:chExt cx="399119" cy="7077075"/>
                </a:xfrm>
              </p:grpSpPr>
              <p:sp>
                <p:nvSpPr>
                  <p:cNvPr id="29" name="Oval 28">
                    <a:extLst>
                      <a:ext uri="{FF2B5EF4-FFF2-40B4-BE49-F238E27FC236}">
                        <a16:creationId xmlns:a16="http://schemas.microsoft.com/office/drawing/2014/main" id="{B99270F2-1943-79D3-BC61-7687DFB7F41E}"/>
                      </a:ext>
                    </a:extLst>
                  </p:cNvPr>
                  <p:cNvSpPr/>
                  <p:nvPr/>
                </p:nvSpPr>
                <p:spPr>
                  <a:xfrm>
                    <a:off x="19050" y="0"/>
                    <a:ext cx="390525" cy="39052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0" name="Oval 29">
                    <a:extLst>
                      <a:ext uri="{FF2B5EF4-FFF2-40B4-BE49-F238E27FC236}">
                        <a16:creationId xmlns:a16="http://schemas.microsoft.com/office/drawing/2014/main" id="{CC681315-E9E1-1B48-E3CB-F73BBE602363}"/>
                      </a:ext>
                    </a:extLst>
                  </p:cNvPr>
                  <p:cNvSpPr/>
                  <p:nvPr/>
                </p:nvSpPr>
                <p:spPr>
                  <a:xfrm>
                    <a:off x="10456" y="1676400"/>
                    <a:ext cx="390525" cy="390525"/>
                  </a:xfrm>
                  <a:prstGeom prst="ellips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Oval 30">
                    <a:extLst>
                      <a:ext uri="{FF2B5EF4-FFF2-40B4-BE49-F238E27FC236}">
                        <a16:creationId xmlns:a16="http://schemas.microsoft.com/office/drawing/2014/main" id="{51C601B5-2DE9-1679-5DC0-6B2EBDA6AEB6}"/>
                      </a:ext>
                    </a:extLst>
                  </p:cNvPr>
                  <p:cNvSpPr/>
                  <p:nvPr/>
                </p:nvSpPr>
                <p:spPr>
                  <a:xfrm>
                    <a:off x="19050" y="3371850"/>
                    <a:ext cx="390525" cy="39052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2" name="Oval 31">
                    <a:extLst>
                      <a:ext uri="{FF2B5EF4-FFF2-40B4-BE49-F238E27FC236}">
                        <a16:creationId xmlns:a16="http://schemas.microsoft.com/office/drawing/2014/main" id="{95C386F7-F527-BEF2-4DC5-12C701559356}"/>
                      </a:ext>
                    </a:extLst>
                  </p:cNvPr>
                  <p:cNvSpPr/>
                  <p:nvPr/>
                </p:nvSpPr>
                <p:spPr>
                  <a:xfrm>
                    <a:off x="19050" y="5086350"/>
                    <a:ext cx="390525" cy="390525"/>
                  </a:xfrm>
                  <a:prstGeom prst="ellips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3" name="Oval 32">
                    <a:extLst>
                      <a:ext uri="{FF2B5EF4-FFF2-40B4-BE49-F238E27FC236}">
                        <a16:creationId xmlns:a16="http://schemas.microsoft.com/office/drawing/2014/main" id="{AF52BF7C-E195-59B5-7A25-E1D54757911B}"/>
                      </a:ext>
                    </a:extLst>
                  </p:cNvPr>
                  <p:cNvSpPr/>
                  <p:nvPr/>
                </p:nvSpPr>
                <p:spPr>
                  <a:xfrm>
                    <a:off x="19050" y="6686550"/>
                    <a:ext cx="390525" cy="39052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grpSp>
          <p:grpSp>
            <p:nvGrpSpPr>
              <p:cNvPr id="10" name="Group 9">
                <a:extLst>
                  <a:ext uri="{FF2B5EF4-FFF2-40B4-BE49-F238E27FC236}">
                    <a16:creationId xmlns:a16="http://schemas.microsoft.com/office/drawing/2014/main" id="{6C67EBD5-BC11-8390-49EE-2E5C3CDE0DAC}"/>
                  </a:ext>
                </a:extLst>
              </p:cNvPr>
              <p:cNvGrpSpPr/>
              <p:nvPr/>
            </p:nvGrpSpPr>
            <p:grpSpPr>
              <a:xfrm>
                <a:off x="390525" y="315682"/>
                <a:ext cx="1730589" cy="7018568"/>
                <a:chOff x="0" y="-36743"/>
                <a:chExt cx="1730589" cy="7018568"/>
              </a:xfrm>
            </p:grpSpPr>
            <p:sp>
              <p:nvSpPr>
                <p:cNvPr id="22" name="Text Box 909219578">
                  <a:extLst>
                    <a:ext uri="{FF2B5EF4-FFF2-40B4-BE49-F238E27FC236}">
                      <a16:creationId xmlns:a16="http://schemas.microsoft.com/office/drawing/2014/main" id="{1B078CF7-05BB-E901-FF6F-15AEDD914CE5}"/>
                    </a:ext>
                  </a:extLst>
                </p:cNvPr>
                <p:cNvSpPr txBox="1"/>
                <p:nvPr/>
              </p:nvSpPr>
              <p:spPr>
                <a:xfrm>
                  <a:off x="63714" y="-36743"/>
                  <a:ext cx="1666875" cy="27622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b="1">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sp>
              <p:nvSpPr>
                <p:cNvPr id="23" name="Text Box 17275164">
                  <a:extLst>
                    <a:ext uri="{FF2B5EF4-FFF2-40B4-BE49-F238E27FC236}">
                      <a16:creationId xmlns:a16="http://schemas.microsoft.com/office/drawing/2014/main" id="{43E21936-A430-8712-DF67-469E03461385}"/>
                    </a:ext>
                  </a:extLst>
                </p:cNvPr>
                <p:cNvSpPr txBox="1"/>
                <p:nvPr/>
              </p:nvSpPr>
              <p:spPr>
                <a:xfrm>
                  <a:off x="19050" y="1639979"/>
                  <a:ext cx="1666874" cy="27622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b="1">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sp>
              <p:nvSpPr>
                <p:cNvPr id="24" name="Text Box 1800297706">
                  <a:extLst>
                    <a:ext uri="{FF2B5EF4-FFF2-40B4-BE49-F238E27FC236}">
                      <a16:creationId xmlns:a16="http://schemas.microsoft.com/office/drawing/2014/main" id="{0DA76A02-C2FA-5211-5310-3D60B527396A}"/>
                    </a:ext>
                  </a:extLst>
                </p:cNvPr>
                <p:cNvSpPr txBox="1"/>
                <p:nvPr/>
              </p:nvSpPr>
              <p:spPr>
                <a:xfrm>
                  <a:off x="0" y="3390900"/>
                  <a:ext cx="1666875" cy="27622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b="1">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sp>
              <p:nvSpPr>
                <p:cNvPr id="25" name="Text Box 1901381519">
                  <a:extLst>
                    <a:ext uri="{FF2B5EF4-FFF2-40B4-BE49-F238E27FC236}">
                      <a16:creationId xmlns:a16="http://schemas.microsoft.com/office/drawing/2014/main" id="{55C3646F-3EB8-CF80-3D89-ED4D583678CA}"/>
                    </a:ext>
                  </a:extLst>
                </p:cNvPr>
                <p:cNvSpPr txBox="1"/>
                <p:nvPr/>
              </p:nvSpPr>
              <p:spPr>
                <a:xfrm>
                  <a:off x="0" y="5095875"/>
                  <a:ext cx="1666875" cy="27622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b="1">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sp>
              <p:nvSpPr>
                <p:cNvPr id="26" name="Text Box 1597741993">
                  <a:extLst>
                    <a:ext uri="{FF2B5EF4-FFF2-40B4-BE49-F238E27FC236}">
                      <a16:creationId xmlns:a16="http://schemas.microsoft.com/office/drawing/2014/main" id="{E8BDA4B0-BB9C-BE54-8A0C-EF2923840D4D}"/>
                    </a:ext>
                  </a:extLst>
                </p:cNvPr>
                <p:cNvSpPr txBox="1"/>
                <p:nvPr/>
              </p:nvSpPr>
              <p:spPr>
                <a:xfrm>
                  <a:off x="0" y="6705600"/>
                  <a:ext cx="1666875" cy="27622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b="1">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grpSp>
          <p:grpSp>
            <p:nvGrpSpPr>
              <p:cNvPr id="11" name="Group 10">
                <a:extLst>
                  <a:ext uri="{FF2B5EF4-FFF2-40B4-BE49-F238E27FC236}">
                    <a16:creationId xmlns:a16="http://schemas.microsoft.com/office/drawing/2014/main" id="{3DB2125D-9F77-3252-EC33-D9183E2BF4A0}"/>
                  </a:ext>
                </a:extLst>
              </p:cNvPr>
              <p:cNvGrpSpPr/>
              <p:nvPr/>
            </p:nvGrpSpPr>
            <p:grpSpPr>
              <a:xfrm>
                <a:off x="2495550" y="247650"/>
                <a:ext cx="2752725" cy="7885534"/>
                <a:chOff x="0" y="0"/>
                <a:chExt cx="2752725" cy="7885534"/>
              </a:xfrm>
            </p:grpSpPr>
            <p:sp>
              <p:nvSpPr>
                <p:cNvPr id="12" name="Rectangle 11">
                  <a:extLst>
                    <a:ext uri="{FF2B5EF4-FFF2-40B4-BE49-F238E27FC236}">
                      <a16:creationId xmlns:a16="http://schemas.microsoft.com/office/drawing/2014/main" id="{33710DC4-547D-F2D5-937F-1162A60666EB}"/>
                    </a:ext>
                  </a:extLst>
                </p:cNvPr>
                <p:cNvSpPr/>
                <p:nvPr/>
              </p:nvSpPr>
              <p:spPr>
                <a:xfrm>
                  <a:off x="0" y="0"/>
                  <a:ext cx="2733675" cy="8096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3" name="Rectangle 12">
                  <a:extLst>
                    <a:ext uri="{FF2B5EF4-FFF2-40B4-BE49-F238E27FC236}">
                      <a16:creationId xmlns:a16="http://schemas.microsoft.com/office/drawing/2014/main" id="{7CE4B61D-8134-029B-5752-8198C61A66BA}"/>
                    </a:ext>
                  </a:extLst>
                </p:cNvPr>
                <p:cNvSpPr/>
                <p:nvPr/>
              </p:nvSpPr>
              <p:spPr>
                <a:xfrm>
                  <a:off x="19050" y="3371850"/>
                  <a:ext cx="2733675" cy="8096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4" name="Rectangle 13">
                  <a:extLst>
                    <a:ext uri="{FF2B5EF4-FFF2-40B4-BE49-F238E27FC236}">
                      <a16:creationId xmlns:a16="http://schemas.microsoft.com/office/drawing/2014/main" id="{7D8267B9-6B81-CA29-D856-0F50315A169A}"/>
                    </a:ext>
                  </a:extLst>
                </p:cNvPr>
                <p:cNvSpPr/>
                <p:nvPr/>
              </p:nvSpPr>
              <p:spPr>
                <a:xfrm>
                  <a:off x="19050" y="1676400"/>
                  <a:ext cx="2697409" cy="929870"/>
                </a:xfrm>
                <a:prstGeom prst="rect">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5" name="Rectangle 14">
                  <a:extLst>
                    <a:ext uri="{FF2B5EF4-FFF2-40B4-BE49-F238E27FC236}">
                      <a16:creationId xmlns:a16="http://schemas.microsoft.com/office/drawing/2014/main" id="{926354C0-845D-9BB7-438B-75BAB96CEB70}"/>
                    </a:ext>
                  </a:extLst>
                </p:cNvPr>
                <p:cNvSpPr/>
                <p:nvPr/>
              </p:nvSpPr>
              <p:spPr>
                <a:xfrm>
                  <a:off x="19050" y="6686550"/>
                  <a:ext cx="2733675" cy="8096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Rectangle 15">
                  <a:extLst>
                    <a:ext uri="{FF2B5EF4-FFF2-40B4-BE49-F238E27FC236}">
                      <a16:creationId xmlns:a16="http://schemas.microsoft.com/office/drawing/2014/main" id="{FA3978BE-2814-DCDA-509A-5C8F3F414D23}"/>
                    </a:ext>
                  </a:extLst>
                </p:cNvPr>
                <p:cNvSpPr/>
                <p:nvPr/>
              </p:nvSpPr>
              <p:spPr>
                <a:xfrm>
                  <a:off x="19050" y="5135908"/>
                  <a:ext cx="2733675" cy="809625"/>
                </a:xfrm>
                <a:prstGeom prst="rect">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 name="Text Box 1512305769">
                  <a:extLst>
                    <a:ext uri="{FF2B5EF4-FFF2-40B4-BE49-F238E27FC236}">
                      <a16:creationId xmlns:a16="http://schemas.microsoft.com/office/drawing/2014/main" id="{D4B7DA6C-76CB-8AB7-3674-EB7BF18E6C9C}"/>
                    </a:ext>
                  </a:extLst>
                </p:cNvPr>
                <p:cNvSpPr txBox="1"/>
                <p:nvPr/>
              </p:nvSpPr>
              <p:spPr>
                <a:xfrm>
                  <a:off x="19051" y="86546"/>
                  <a:ext cx="2638425" cy="78483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a:solidFill>
                        <a:srgbClr val="FFFFFF"/>
                      </a:solidFill>
                      <a:effectLst/>
                      <a:latin typeface="Times New Roman" panose="02020603050405020304" pitchFamily="18" charset="0"/>
                      <a:ea typeface="Times New Roman" panose="02020603050405020304" pitchFamily="18" charset="0"/>
                    </a:rPr>
                    <a:t>Background reading: University library, google scholar and sources gained via slides</a:t>
                  </a:r>
                  <a:endParaRPr lang="en-GB" sz="1000">
                    <a:effectLst/>
                    <a:latin typeface="Times New Roman" panose="02020603050405020304" pitchFamily="18" charset="0"/>
                    <a:ea typeface="Times New Roman" panose="02020603050405020304" pitchFamily="18" charset="0"/>
                  </a:endParaRPr>
                </a:p>
                <a:p>
                  <a:pPr>
                    <a:buNone/>
                  </a:pPr>
                  <a:r>
                    <a:rPr lang="en-GB" sz="1200">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a:p>
                  <a:pPr>
                    <a:buNone/>
                  </a:pPr>
                  <a:r>
                    <a:rPr lang="en-GB" sz="1200">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a:p>
                  <a:pPr>
                    <a:buNone/>
                  </a:pPr>
                  <a:r>
                    <a:rPr lang="en-GB" sz="1200">
                      <a:effectLst/>
                      <a:latin typeface="Times New Roman" panose="02020603050405020304" pitchFamily="18" charset="0"/>
                      <a:ea typeface="Times New Roman" panose="02020603050405020304" pitchFamily="18" charset="0"/>
                    </a:rPr>
                    <a:t>Wh</a:t>
                  </a:r>
                  <a:endParaRPr lang="en-GB" sz="1000">
                    <a:effectLst/>
                    <a:latin typeface="Times New Roman" panose="02020603050405020304" pitchFamily="18" charset="0"/>
                    <a:ea typeface="Times New Roman" panose="02020603050405020304" pitchFamily="18" charset="0"/>
                  </a:endParaRPr>
                </a:p>
                <a:p>
                  <a:pPr>
                    <a:buNone/>
                  </a:pPr>
                  <a:r>
                    <a:rPr lang="en-GB" sz="1200">
                      <a:effectLst/>
                      <a:latin typeface="Times New Roman" panose="02020603050405020304" pitchFamily="18"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p:txBody>
            </p:sp>
            <p:sp>
              <p:nvSpPr>
                <p:cNvPr id="18" name="Text Box 774851000">
                  <a:extLst>
                    <a:ext uri="{FF2B5EF4-FFF2-40B4-BE49-F238E27FC236}">
                      <a16:creationId xmlns:a16="http://schemas.microsoft.com/office/drawing/2014/main" id="{C0F1899D-AA25-6C92-2BEB-A636FB3AEDF8}"/>
                    </a:ext>
                  </a:extLst>
                </p:cNvPr>
                <p:cNvSpPr txBox="1"/>
                <p:nvPr/>
              </p:nvSpPr>
              <p:spPr>
                <a:xfrm>
                  <a:off x="28577" y="1744750"/>
                  <a:ext cx="2638425" cy="80350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a:solidFill>
                        <a:srgbClr val="FFFFFF"/>
                      </a:solidFill>
                      <a:effectLst/>
                      <a:latin typeface="Times New Roman" panose="02020603050405020304" pitchFamily="18" charset="0"/>
                      <a:ea typeface="Times New Roman" panose="02020603050405020304" pitchFamily="18" charset="0"/>
                    </a:rPr>
                    <a:t>Planning: Created plan for slide structure and used that for scoping the reading</a:t>
                  </a:r>
                  <a:endParaRPr lang="en-GB" sz="1000">
                    <a:effectLst/>
                    <a:latin typeface="Times New Roman" panose="02020603050405020304" pitchFamily="18" charset="0"/>
                    <a:ea typeface="Times New Roman" panose="02020603050405020304" pitchFamily="18" charset="0"/>
                  </a:endParaRPr>
                </a:p>
              </p:txBody>
            </p:sp>
            <p:sp>
              <p:nvSpPr>
                <p:cNvPr id="19" name="Text Box 959963015">
                  <a:extLst>
                    <a:ext uri="{FF2B5EF4-FFF2-40B4-BE49-F238E27FC236}">
                      <a16:creationId xmlns:a16="http://schemas.microsoft.com/office/drawing/2014/main" id="{33888B45-86C5-E781-CF9A-23D9A37F6A49}"/>
                    </a:ext>
                  </a:extLst>
                </p:cNvPr>
                <p:cNvSpPr txBox="1"/>
                <p:nvPr/>
              </p:nvSpPr>
              <p:spPr>
                <a:xfrm>
                  <a:off x="57151" y="3429844"/>
                  <a:ext cx="2638425" cy="920519"/>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a:solidFill>
                        <a:srgbClr val="FFFFFF"/>
                      </a:solidFill>
                      <a:effectLst/>
                      <a:latin typeface="Times New Roman" panose="02020603050405020304" pitchFamily="18" charset="0"/>
                      <a:ea typeface="Times New Roman" panose="02020603050405020304" pitchFamily="18" charset="0"/>
                    </a:rPr>
                    <a:t>Structure: Also utilised the plan for structure</a:t>
                  </a:r>
                  <a:endParaRPr lang="en-GB" sz="1000">
                    <a:effectLst/>
                    <a:latin typeface="Times New Roman" panose="02020603050405020304" pitchFamily="18" charset="0"/>
                    <a:ea typeface="Times New Roman" panose="02020603050405020304" pitchFamily="18" charset="0"/>
                  </a:endParaRPr>
                </a:p>
              </p:txBody>
            </p:sp>
            <p:sp>
              <p:nvSpPr>
                <p:cNvPr id="20" name="Text Box 421940410">
                  <a:extLst>
                    <a:ext uri="{FF2B5EF4-FFF2-40B4-BE49-F238E27FC236}">
                      <a16:creationId xmlns:a16="http://schemas.microsoft.com/office/drawing/2014/main" id="{4EF32AB7-4C0C-3877-6E07-E3AFBECA2298}"/>
                    </a:ext>
                  </a:extLst>
                </p:cNvPr>
                <p:cNvSpPr txBox="1"/>
                <p:nvPr/>
              </p:nvSpPr>
              <p:spPr>
                <a:xfrm>
                  <a:off x="56621" y="5200650"/>
                  <a:ext cx="2638425" cy="837084"/>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200">
                      <a:solidFill>
                        <a:srgbClr val="FFFFFF"/>
                      </a:solidFill>
                      <a:effectLst/>
                      <a:latin typeface="Times New Roman" panose="02020603050405020304" pitchFamily="18" charset="0"/>
                      <a:ea typeface="Times New Roman" panose="02020603050405020304" pitchFamily="18" charset="0"/>
                    </a:rPr>
                    <a:t>Wider reading: read into specific topics</a:t>
                  </a:r>
                  <a:endParaRPr lang="en-GB" sz="1000">
                    <a:effectLst/>
                    <a:latin typeface="Times New Roman" panose="02020603050405020304" pitchFamily="18" charset="0"/>
                    <a:ea typeface="Times New Roman" panose="02020603050405020304" pitchFamily="18" charset="0"/>
                  </a:endParaRPr>
                </a:p>
              </p:txBody>
            </p:sp>
            <p:sp>
              <p:nvSpPr>
                <p:cNvPr id="21" name="Text Box 1720526558">
                  <a:extLst>
                    <a:ext uri="{FF2B5EF4-FFF2-40B4-BE49-F238E27FC236}">
                      <a16:creationId xmlns:a16="http://schemas.microsoft.com/office/drawing/2014/main" id="{4E0F620E-F2A0-5C5C-16A5-40123FE9A32A}"/>
                    </a:ext>
                  </a:extLst>
                </p:cNvPr>
                <p:cNvSpPr txBox="1"/>
                <p:nvPr/>
              </p:nvSpPr>
              <p:spPr>
                <a:xfrm>
                  <a:off x="56618" y="6686546"/>
                  <a:ext cx="2638425" cy="119898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1000">
                      <a:solidFill>
                        <a:srgbClr val="FFFFFF"/>
                      </a:solidFill>
                      <a:effectLst/>
                      <a:latin typeface="Times New Roman" panose="02020603050405020304" pitchFamily="18" charset="0"/>
                      <a:ea typeface="Times New Roman" panose="02020603050405020304" pitchFamily="18" charset="0"/>
                    </a:rPr>
                    <a:t>Reflection/ challenges: False deadline didn’t work quite as planned, attempt to lose distractions</a:t>
                  </a:r>
                  <a:endParaRPr lang="en-GB" sz="1000">
                    <a:effectLst/>
                    <a:latin typeface="Times New Roman" panose="02020603050405020304" pitchFamily="18" charset="0"/>
                    <a:ea typeface="Times New Roman" panose="02020603050405020304" pitchFamily="18" charset="0"/>
                  </a:endParaRPr>
                </a:p>
              </p:txBody>
            </p:sp>
          </p:grpSp>
        </p:grpSp>
        <p:sp>
          <p:nvSpPr>
            <p:cNvPr id="7" name="Text Box 1044927359">
              <a:extLst>
                <a:ext uri="{FF2B5EF4-FFF2-40B4-BE49-F238E27FC236}">
                  <a16:creationId xmlns:a16="http://schemas.microsoft.com/office/drawing/2014/main" id="{48683B2E-E738-360B-EC43-EF085111E5E7}"/>
                </a:ext>
              </a:extLst>
            </p:cNvPr>
            <p:cNvSpPr txBox="1"/>
            <p:nvPr/>
          </p:nvSpPr>
          <p:spPr>
            <a:xfrm>
              <a:off x="731112" y="885722"/>
              <a:ext cx="5122268" cy="66901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buNone/>
              </a:pPr>
              <a:r>
                <a:rPr lang="en-GB" sz="2200" b="1">
                  <a:solidFill>
                    <a:srgbClr val="33CCCC"/>
                  </a:solidFill>
                  <a:effectLst/>
                  <a:latin typeface="Times New Roman" panose="02020603050405020304" pitchFamily="18" charset="0"/>
                  <a:ea typeface="Times New Roman" panose="02020603050405020304" pitchFamily="18" charset="0"/>
                </a:rPr>
                <a:t>RESEARCH TIMELINE</a:t>
              </a:r>
              <a:endParaRPr lang="en-GB" sz="100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2075945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626F5-CFDB-6B60-D6DB-ECE72ABD915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94BB1A8B-6AB1-552A-16C9-FF00CAABB93F}"/>
              </a:ext>
            </a:extLst>
          </p:cNvPr>
          <p:cNvSpPr>
            <a:spLocks noGrp="1"/>
          </p:cNvSpPr>
          <p:nvPr>
            <p:ph idx="1"/>
          </p:nvPr>
        </p:nvSpPr>
        <p:spPr/>
        <p:txBody>
          <a:bodyPr>
            <a:normAutofit fontScale="77500" lnSpcReduction="20000"/>
          </a:bodyPr>
          <a:lstStyle/>
          <a:p>
            <a:r>
              <a:rPr lang="en-GB" sz="1600" dirty="0"/>
              <a:t>Blackmore, C.E., Woodhouse, E.L., Gillan, N., Wilson, E., Ashwood, K.L., </a:t>
            </a:r>
            <a:r>
              <a:rPr lang="en-GB" sz="1600" dirty="0" err="1"/>
              <a:t>Stoencheva</a:t>
            </a:r>
            <a:r>
              <a:rPr lang="en-GB" sz="1600" dirty="0"/>
              <a:t>, V., Nolan, A., McAlonan, G.M., Robertson, D.M., Whitwell, S., Deeley, Q., Craig, M.C., </a:t>
            </a:r>
            <a:r>
              <a:rPr lang="en-GB" sz="1600" dirty="0" err="1"/>
              <a:t>Zinkstok</a:t>
            </a:r>
            <a:r>
              <a:rPr lang="en-GB" sz="1600" dirty="0"/>
              <a:t>, J., Wichers, R., Spain, D., Roberts, G., Murphy, D.G.M., Murphy, C.M. and Daly, E. (2022) ‘Adults with autism spectrum disorder and the criminal justice system: An investigation of prevalence of contact with the criminal justice system, risk factors and sex differences in a specialist assessment service</a:t>
            </a:r>
            <a:r>
              <a:rPr lang="en-GB" sz="1500" dirty="0"/>
              <a:t>’ Autism, 26(8), 2098-2107.https</a:t>
            </a:r>
            <a:r>
              <a:rPr lang="en-GB" sz="1600" dirty="0"/>
              <a:t>://doi.org/10.1177/13623613221081343</a:t>
            </a:r>
          </a:p>
          <a:p>
            <a:r>
              <a:rPr lang="en-GB" sz="1600" dirty="0"/>
              <a:t>Chester, V., Melvin, C., Bunning, K., Alexander, R. and Langdon, P.E. ‘Autistic people within forensic psychiatric services and the criminal justice system: A systematic review’ </a:t>
            </a:r>
            <a:r>
              <a:rPr lang="en-GB" sz="1600" i="1" dirty="0"/>
              <a:t>The Journal of Forensic Psychiatry &amp; Psychology, </a:t>
            </a:r>
            <a:r>
              <a:rPr lang="en-GB" sz="1600" dirty="0"/>
              <a:t>vol.36 no.5 711-773</a:t>
            </a:r>
            <a:r>
              <a:rPr lang="en-GB" sz="1600" i="1" dirty="0"/>
              <a:t> </a:t>
            </a:r>
            <a:r>
              <a:rPr lang="en-GB" sz="1600" dirty="0"/>
              <a:t>DOI: 10.1080/14789949.2025.2558833</a:t>
            </a:r>
          </a:p>
          <a:p>
            <a:r>
              <a:rPr lang="en-GB" sz="1600" dirty="0"/>
              <a:t>Davy, D., Brown, S., Vinter, L. P., Allely, C., Mann, N., Orofino, E., &amp; Lundrigan, S. (2025). Understanding vulnerabilities and ‘pathways’ in the commission of sexual offences by autistic individuals: perspectives from UK-based practitioners. </a:t>
            </a:r>
            <a:r>
              <a:rPr lang="en-GB" sz="1600" i="1" dirty="0"/>
              <a:t>Psychology, Crime &amp; Law</a:t>
            </a:r>
            <a:r>
              <a:rPr lang="en-GB" sz="1600" dirty="0"/>
              <a:t>, 1–22. https://doi.org/10.1080/1068316X.2025.2526604</a:t>
            </a:r>
          </a:p>
          <a:p>
            <a:r>
              <a:rPr lang="en-GB" sz="1600" dirty="0"/>
              <a:t>HMCPSI </a:t>
            </a:r>
            <a:r>
              <a:rPr lang="en-GB" sz="1600" i="1" dirty="0"/>
              <a:t>Neurodiversity in the Criminal Justice System: A review of evidence. </a:t>
            </a:r>
            <a:r>
              <a:rPr lang="en-GB" sz="1600" dirty="0"/>
              <a:t>Available at: </a:t>
            </a:r>
            <a:r>
              <a:rPr lang="en-GB" sz="1600" dirty="0">
                <a:hlinkClick r:id="rId2"/>
              </a:rPr>
              <a:t>https://cdn.websitebuilder.service.justice.gov.uk/uploads/sites/43/2024/09/2021-07-15-Neurodiversity-in-the-Criminal-Justice-Sustem-a-review-of-evidence.pdf</a:t>
            </a:r>
            <a:r>
              <a:rPr lang="en-GB" sz="1600" dirty="0"/>
              <a:t> (Accessed at: 26 February 2026)</a:t>
            </a:r>
          </a:p>
          <a:p>
            <a:r>
              <a:rPr lang="en-GB" sz="1600" dirty="0"/>
              <a:t>King, J and Charles, A (2025) ‘Autism Spectrum Disorder: Revealing the Plight of a Hidden Population and Recognizing Challenges with the Implementation of the Police and Criminal Evidence Act (1984), </a:t>
            </a:r>
            <a:r>
              <a:rPr lang="en-GB" sz="1600" i="1" dirty="0"/>
              <a:t>Criminal Justice Ethics </a:t>
            </a:r>
            <a:r>
              <a:rPr lang="en-GB" sz="1600" dirty="0"/>
              <a:t>vol.44 no.3, 247-270, DOI: 10.1080/0731129X.2025.2583680</a:t>
            </a:r>
          </a:p>
          <a:p>
            <a:r>
              <a:rPr lang="en-GB" sz="1600" dirty="0"/>
              <a:t>National </a:t>
            </a:r>
            <a:r>
              <a:rPr lang="en-GB" sz="1600" dirty="0" err="1"/>
              <a:t>Autisic</a:t>
            </a:r>
            <a:r>
              <a:rPr lang="en-GB" sz="1600" dirty="0"/>
              <a:t> Society </a:t>
            </a:r>
            <a:r>
              <a:rPr lang="en-GB" sz="1600" i="1" dirty="0"/>
              <a:t>What is Autism?</a:t>
            </a:r>
            <a:r>
              <a:rPr lang="en-GB" sz="1600" dirty="0"/>
              <a:t> Available at: </a:t>
            </a:r>
            <a:r>
              <a:rPr lang="en-GB" sz="1600" dirty="0">
                <a:hlinkClick r:id="rId3"/>
              </a:rPr>
              <a:t>https://www.autism.org.uk/advice-and-guidance/what-is-autism</a:t>
            </a:r>
            <a:r>
              <a:rPr lang="en-GB" sz="1600" dirty="0"/>
              <a:t> (Accessed: 26 February 2026)</a:t>
            </a:r>
          </a:p>
          <a:p>
            <a:r>
              <a:rPr lang="en-GB" sz="1600" dirty="0" err="1"/>
              <a:t>Slavny</a:t>
            </a:r>
            <a:r>
              <a:rPr lang="en-GB" sz="1600" dirty="0"/>
              <a:t>-Cross, R., Allison, C., Griffiths, S. and Baron-Cohen, S (2022) ‘</a:t>
            </a:r>
            <a:r>
              <a:rPr lang="en-GB" sz="1500" dirty="0"/>
              <a:t>Autism and the criminal justice system: An analysis of 93 cases</a:t>
            </a:r>
            <a:r>
              <a:rPr lang="en-GB" sz="1600" dirty="0"/>
              <a:t>’ </a:t>
            </a:r>
            <a:r>
              <a:rPr lang="en-GB" sz="1600" i="1" dirty="0"/>
              <a:t>Autism Research </a:t>
            </a:r>
            <a:r>
              <a:rPr lang="en-GB" sz="1600" dirty="0"/>
              <a:t>vol.15 no.5 904-914 https://doi.org/10.1002/aur.2690</a:t>
            </a:r>
          </a:p>
          <a:p>
            <a:r>
              <a:rPr lang="en-GB" sz="1600" dirty="0"/>
              <a:t>Woodhouse, E., </a:t>
            </a:r>
            <a:r>
              <a:rPr lang="en-GB" sz="1600" dirty="0" err="1"/>
              <a:t>Hollingdale</a:t>
            </a:r>
            <a:r>
              <a:rPr lang="en-GB" sz="1600" dirty="0"/>
              <a:t>, J., Davies, L., Al-Attar, Z., Young, S., Vinter, L.P,. Agyemang, K., Bartlett, C., Berryessa, C., Chaplin, E., Deeley, Q., </a:t>
            </a:r>
            <a:r>
              <a:rPr lang="en-GB" sz="1600" dirty="0" err="1"/>
              <a:t>Freckelton</a:t>
            </a:r>
            <a:r>
              <a:rPr lang="en-GB" sz="1600" dirty="0"/>
              <a:t>, I., Gerry, F., Gudjonsson, G., Maras, K., Mattison, M., McCarthy, J., Mills, R., Misch, P., Murphy, D. and Alley, C. (2024) ‘Identification and support of autistic individuals within the UK Criminal Justice System: a practical approach based upon professional consensus with input from lived experience’ </a:t>
            </a:r>
            <a:r>
              <a:rPr lang="en-GB" sz="1600" i="1" dirty="0"/>
              <a:t>BMC Medicine </a:t>
            </a:r>
            <a:r>
              <a:rPr lang="en-GB" sz="1600" dirty="0"/>
              <a:t>vol.22, no.157 17 https://doi.org/10.1186/s12916-024-03320-3</a:t>
            </a:r>
            <a:br>
              <a:rPr lang="en-GB" sz="1600" dirty="0"/>
            </a:br>
            <a:endParaRPr lang="en-GB" sz="1600" dirty="0"/>
          </a:p>
          <a:p>
            <a:r>
              <a:rPr lang="en-GB" sz="1600" dirty="0"/>
              <a:t>World Health Organisation (2022) </a:t>
            </a:r>
            <a:r>
              <a:rPr lang="en-GB" sz="1600" i="1" dirty="0"/>
              <a:t>International Classification of Diseases Eleventh Revision.</a:t>
            </a:r>
            <a:r>
              <a:rPr lang="en-GB" sz="1600" dirty="0"/>
              <a:t> Available at: https://icd.who.int/browse/2026-01/mms/en#437815624 (Accessed: 26 February 2026)</a:t>
            </a:r>
          </a:p>
        </p:txBody>
      </p:sp>
    </p:spTree>
    <p:extLst>
      <p:ext uri="{BB962C8B-B14F-4D97-AF65-F5344CB8AC3E}">
        <p14:creationId xmlns:p14="http://schemas.microsoft.com/office/powerpoint/2010/main" val="520016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49CE7-F208-5970-5940-EA41839063DA}"/>
              </a:ext>
            </a:extLst>
          </p:cNvPr>
          <p:cNvSpPr>
            <a:spLocks noGrp="1"/>
          </p:cNvSpPr>
          <p:nvPr>
            <p:ph type="title"/>
          </p:nvPr>
        </p:nvSpPr>
        <p:spPr/>
        <p:txBody>
          <a:bodyPr/>
          <a:lstStyle/>
          <a:p>
            <a:r>
              <a:rPr lang="en-GB" dirty="0"/>
              <a:t>AI acknowledgement</a:t>
            </a:r>
          </a:p>
        </p:txBody>
      </p:sp>
      <p:sp>
        <p:nvSpPr>
          <p:cNvPr id="3" name="Content Placeholder 2">
            <a:extLst>
              <a:ext uri="{FF2B5EF4-FFF2-40B4-BE49-F238E27FC236}">
                <a16:creationId xmlns:a16="http://schemas.microsoft.com/office/drawing/2014/main" id="{5F3DF146-F0FB-5208-B89C-502D1838D2B7}"/>
              </a:ext>
            </a:extLst>
          </p:cNvPr>
          <p:cNvSpPr>
            <a:spLocks noGrp="1"/>
          </p:cNvSpPr>
          <p:nvPr>
            <p:ph idx="1"/>
          </p:nvPr>
        </p:nvSpPr>
        <p:spPr/>
        <p:txBody>
          <a:bodyPr/>
          <a:lstStyle/>
          <a:p>
            <a:pPr marL="0" indent="0">
              <a:buNone/>
            </a:pPr>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endParaRPr lang="en-GB" dirty="0"/>
          </a:p>
        </p:txBody>
      </p:sp>
    </p:spTree>
    <p:extLst>
      <p:ext uri="{BB962C8B-B14F-4D97-AF65-F5344CB8AC3E}">
        <p14:creationId xmlns:p14="http://schemas.microsoft.com/office/powerpoint/2010/main" val="751357453"/>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TM04033923[[fn=Depth]]</Template>
  <TotalTime>238</TotalTime>
  <Words>1304</Words>
  <Application>Microsoft Office PowerPoint</Application>
  <PresentationFormat>Widescreen</PresentationFormat>
  <Paragraphs>82</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Corbel</vt:lpstr>
      <vt:lpstr>Times New Roman</vt:lpstr>
      <vt:lpstr>Depth</vt:lpstr>
      <vt:lpstr>Neurodivergence in the Criminal Justice System</vt:lpstr>
      <vt:lpstr>What is ASD?</vt:lpstr>
      <vt:lpstr>How does Autism Spectrum Disorder make people vulnerable in the Criminal Justice System?</vt:lpstr>
      <vt:lpstr>Case study -John</vt:lpstr>
      <vt:lpstr>What needs might John have?</vt:lpstr>
      <vt:lpstr>Recommendations</vt:lpstr>
      <vt:lpstr>What may have caused the types of offences committed?</vt:lpstr>
      <vt:lpstr>Timeline </vt:lpstr>
      <vt:lpstr>References</vt:lpstr>
      <vt:lpstr>AI acknowledgement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Edwards</dc:creator>
  <cp:lastModifiedBy>Kiyan Burch (2501984)</cp:lastModifiedBy>
  <cp:revision>4</cp:revision>
  <dcterms:created xsi:type="dcterms:W3CDTF">2026-02-26T12:16:59Z</dcterms:created>
  <dcterms:modified xsi:type="dcterms:W3CDTF">2026-03-02T07:04:16Z</dcterms:modified>
</cp:coreProperties>
</file>