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56" r:id="rId2"/>
    <p:sldId id="260" r:id="rId3"/>
    <p:sldId id="257" r:id="rId4"/>
    <p:sldId id="258" r:id="rId5"/>
    <p:sldId id="259" r:id="rId6"/>
    <p:sldId id="261" r:id="rId7"/>
    <p:sldId id="262" r:id="rId8"/>
    <p:sldId id="288" r:id="rId9"/>
    <p:sldId id="265" r:id="rId10"/>
    <p:sldId id="263" r:id="rId11"/>
    <p:sldId id="264" r:id="rId12"/>
    <p:sldId id="268" r:id="rId13"/>
    <p:sldId id="269" r:id="rId14"/>
    <p:sldId id="266" r:id="rId15"/>
    <p:sldId id="267" r:id="rId16"/>
    <p:sldId id="289" r:id="rId17"/>
    <p:sldId id="273" r:id="rId18"/>
    <p:sldId id="271" r:id="rId19"/>
    <p:sldId id="274" r:id="rId20"/>
    <p:sldId id="272" r:id="rId21"/>
    <p:sldId id="276" r:id="rId22"/>
    <p:sldId id="277" r:id="rId23"/>
    <p:sldId id="275" r:id="rId24"/>
    <p:sldId id="278" r:id="rId25"/>
    <p:sldId id="284" r:id="rId26"/>
    <p:sldId id="281" r:id="rId27"/>
    <p:sldId id="286" r:id="rId28"/>
    <p:sldId id="279" r:id="rId29"/>
    <p:sldId id="285" r:id="rId30"/>
    <p:sldId id="282" r:id="rId31"/>
    <p:sldId id="287" r:id="rId32"/>
    <p:sldId id="280" r:id="rId3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9342" autoAdjust="0"/>
  </p:normalViewPr>
  <p:slideViewPr>
    <p:cSldViewPr snapToGrid="0">
      <p:cViewPr varScale="1">
        <p:scale>
          <a:sx n="55" d="100"/>
          <a:sy n="55" d="100"/>
        </p:scale>
        <p:origin x="1815"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7D78310A-C490-4ECC-8976-8F79297B5951}" type="datetimeFigureOut">
              <a:rPr lang="en-GB" smtClean="0"/>
              <a:t>08/09/2021</a:t>
            </a:fld>
            <a:endParaRPr lang="en-GB"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765CA9E5-13E3-411D-916A-92912CCB502F}" type="slidenum">
              <a:rPr lang="en-GB" smtClean="0"/>
              <a:t>‹#›</a:t>
            </a:fld>
            <a:endParaRPr lang="en-GB" dirty="0"/>
          </a:p>
        </p:txBody>
      </p:sp>
    </p:spTree>
    <p:extLst>
      <p:ext uri="{BB962C8B-B14F-4D97-AF65-F5344CB8AC3E}">
        <p14:creationId xmlns:p14="http://schemas.microsoft.com/office/powerpoint/2010/main" val="635692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you will go on to do your own research or will question the types of practice in your areas of work. </a:t>
            </a:r>
          </a:p>
          <a:p>
            <a:endParaRPr lang="en-GB" dirty="0"/>
          </a:p>
          <a:p>
            <a:endParaRPr lang="en-GB" dirty="0"/>
          </a:p>
          <a:p>
            <a:r>
              <a:rPr lang="en-GB" dirty="0"/>
              <a:t>The reason we have asked you to do this assignment in this way is for you to understand the process by which research is considered ethical and just by research departments and institutions. </a:t>
            </a:r>
          </a:p>
          <a:p>
            <a:r>
              <a:rPr lang="en-GB" dirty="0"/>
              <a:t>If there is a place where research is undertaken – there will be an ethics committee. They make sure that the research proposed (research proposal) </a:t>
            </a:r>
          </a:p>
          <a:p>
            <a:endParaRPr lang="en-GB" dirty="0"/>
          </a:p>
          <a:p>
            <a:endParaRPr lang="en-GB" dirty="0"/>
          </a:p>
          <a:p>
            <a:pPr algn="l">
              <a:buFont typeface="Arial" panose="020B0604020202020204" pitchFamily="34" charset="0"/>
              <a:buChar char="•"/>
            </a:pPr>
            <a:r>
              <a:rPr lang="en-GB" b="0" i="0" dirty="0">
                <a:solidFill>
                  <a:srgbClr val="000000"/>
                </a:solidFill>
                <a:effectLst/>
                <a:latin typeface="Lato"/>
              </a:rPr>
              <a:t>To enhance the quality and integrity of research;</a:t>
            </a:r>
          </a:p>
          <a:p>
            <a:pPr algn="l">
              <a:buFont typeface="Arial" panose="020B0604020202020204" pitchFamily="34" charset="0"/>
              <a:buChar char="•"/>
            </a:pPr>
            <a:r>
              <a:rPr lang="en-GB" b="0" i="0" dirty="0">
                <a:solidFill>
                  <a:srgbClr val="000000"/>
                </a:solidFill>
                <a:effectLst/>
                <a:latin typeface="Lato"/>
              </a:rPr>
              <a:t>To protect the rights and welfare of participants and minimise the risk of physical and mental discomfort, harm and danger from research procedures;</a:t>
            </a:r>
          </a:p>
          <a:p>
            <a:pPr algn="l">
              <a:buFont typeface="Arial" panose="020B0604020202020204" pitchFamily="34" charset="0"/>
              <a:buChar char="•"/>
            </a:pPr>
            <a:r>
              <a:rPr lang="en-GB" b="0" i="0" dirty="0">
                <a:solidFill>
                  <a:srgbClr val="000000"/>
                </a:solidFill>
                <a:effectLst/>
                <a:latin typeface="Lato"/>
              </a:rPr>
              <a:t>To protect the welfare of researchers and their right to carry out legitimate investigations;</a:t>
            </a:r>
          </a:p>
          <a:p>
            <a:pPr algn="l">
              <a:buFont typeface="Arial" panose="020B0604020202020204" pitchFamily="34" charset="0"/>
              <a:buChar char="•"/>
            </a:pPr>
            <a:r>
              <a:rPr lang="en-GB" b="0" i="0" dirty="0">
                <a:solidFill>
                  <a:srgbClr val="000000"/>
                </a:solidFill>
                <a:effectLst/>
                <a:latin typeface="Lato"/>
              </a:rPr>
              <a:t>To minimise the potential for claims of negligence made against the University, its researchers and any collaborating individual or organisation;</a:t>
            </a:r>
          </a:p>
          <a:p>
            <a:pPr algn="l">
              <a:buFont typeface="Arial" panose="020B0604020202020204" pitchFamily="34" charset="0"/>
              <a:buChar char="•"/>
            </a:pPr>
            <a:r>
              <a:rPr lang="en-GB" b="0" i="0" dirty="0">
                <a:solidFill>
                  <a:srgbClr val="000000"/>
                </a:solidFill>
                <a:effectLst/>
                <a:latin typeface="Lato"/>
              </a:rPr>
              <a:t>To ensure the reputation of the University for the research it conducts and sponsors;</a:t>
            </a:r>
          </a:p>
          <a:p>
            <a:pPr algn="l">
              <a:buFont typeface="Arial" panose="020B0604020202020204" pitchFamily="34" charset="0"/>
              <a:buChar char="•"/>
            </a:pPr>
            <a:r>
              <a:rPr lang="en-GB" b="0" i="0" dirty="0">
                <a:solidFill>
                  <a:srgbClr val="000000"/>
                </a:solidFill>
                <a:effectLst/>
                <a:latin typeface="Lato"/>
              </a:rPr>
              <a:t>To ensure that research is conducted according to appropriate ethical, legal and professional frameworks, obligations and standards;</a:t>
            </a:r>
          </a:p>
          <a:p>
            <a:pPr algn="l">
              <a:buFont typeface="Arial" panose="020B0604020202020204" pitchFamily="34" charset="0"/>
              <a:buChar char="•"/>
            </a:pPr>
            <a:r>
              <a:rPr lang="en-GB" b="0" i="0" dirty="0">
                <a:solidFill>
                  <a:srgbClr val="000000"/>
                </a:solidFill>
                <a:effectLst/>
                <a:latin typeface="Lato"/>
              </a:rPr>
              <a:t>To support a research environment that is underpinned by a culture of integrity and based on good governance, best practice and support for the development of researchers;</a:t>
            </a:r>
          </a:p>
          <a:p>
            <a:pPr algn="l">
              <a:buFont typeface="Arial" panose="020B0604020202020204" pitchFamily="34" charset="0"/>
              <a:buChar char="•"/>
            </a:pPr>
            <a:r>
              <a:rPr lang="en-GB" b="0" i="0" dirty="0">
                <a:solidFill>
                  <a:srgbClr val="000000"/>
                </a:solidFill>
                <a:effectLst/>
                <a:latin typeface="Lato"/>
              </a:rPr>
              <a:t>To ensure that transparent, robust and fair processes to deal with allegations of research misconduct should they arise;</a:t>
            </a:r>
          </a:p>
          <a:p>
            <a:pPr algn="l">
              <a:buFont typeface="Arial" panose="020B0604020202020204" pitchFamily="34" charset="0"/>
              <a:buChar char="•"/>
            </a:pPr>
            <a:r>
              <a:rPr lang="en-GB" b="0" i="0" dirty="0">
                <a:solidFill>
                  <a:srgbClr val="000000"/>
                </a:solidFill>
                <a:effectLst/>
                <a:latin typeface="Lato"/>
              </a:rPr>
              <a:t>To work together with other institutions as required from time to time to strengthen the integrity of research and to reviewing progress regularly and openly.</a:t>
            </a:r>
          </a:p>
          <a:p>
            <a:endParaRPr lang="en-GB" dirty="0"/>
          </a:p>
          <a:p>
            <a:endParaRPr lang="en-GB" dirty="0"/>
          </a:p>
          <a:p>
            <a:pPr marL="342900" lvl="0" indent="-342900" algn="just">
              <a:lnSpc>
                <a:spcPct val="115000"/>
              </a:lnSpc>
              <a:spcAft>
                <a:spcPts val="1000"/>
              </a:spcAft>
              <a:buFont typeface="Symbol" panose="05050102010706020507" pitchFamily="18" charset="2"/>
              <a:buChar char=""/>
            </a:pPr>
            <a:r>
              <a:rPr lang="en-GB" dirty="0"/>
              <a:t>By presenting your research proposal as a presentation and completing an ethics form (we call this a PG2 E1 form in UWTSD), this will enable you to </a:t>
            </a:r>
            <a:r>
              <a:rPr lang="en-GB" sz="1800" dirty="0">
                <a:effectLst/>
                <a:latin typeface="Arial" panose="020B0604020202020204" pitchFamily="34" charset="0"/>
                <a:ea typeface="Times New Roman" panose="02020603050405020304" pitchFamily="18" charset="0"/>
              </a:rPr>
              <a:t>become critical researchers when planning a project in the field of early years education and care and </a:t>
            </a:r>
          </a:p>
          <a:p>
            <a:pPr marL="342900" lvl="0" indent="-342900" algn="just">
              <a:lnSpc>
                <a:spcPct val="115000"/>
              </a:lnSpc>
              <a:spcAft>
                <a:spcPts val="1000"/>
              </a:spcAft>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enable you to appreciate the significance of ethical practice in research.</a:t>
            </a:r>
            <a:endParaRPr lang="en-GB" sz="1800" dirty="0">
              <a:effectLst/>
              <a:latin typeface="Times New Roman" panose="02020603050405020304" pitchFamily="18" charset="0"/>
              <a:ea typeface="Times New Roman" panose="02020603050405020304" pitchFamily="18" charset="0"/>
            </a:endParaRPr>
          </a:p>
          <a:p>
            <a:endParaRPr lang="en-GB" dirty="0"/>
          </a:p>
          <a:p>
            <a:r>
              <a:rPr lang="en-GB" dirty="0"/>
              <a:t>--------------------------------------------------------------------------------------------------------------------</a:t>
            </a:r>
          </a:p>
          <a:p>
            <a:endParaRPr lang="en-GB" dirty="0"/>
          </a:p>
          <a:p>
            <a:endParaRPr lang="en-GB" dirty="0"/>
          </a:p>
          <a:p>
            <a:r>
              <a:rPr lang="cy-GB" dirty="0"/>
              <a:t>Bydd rhai ohonoch yn mynd ymlaen i wneud ymchwil eich hun neu'n cwestiynu'r mathau o ymarfer yn eich meysydd gwaith. Y rheswm yr ydym wedi gofyn ichi wneud yr aseiniad hwn yn y modd hwn yw i chi ddeall y broses y mae ymchwil yn cael ei hystyried yn foesegol a dim ond gan adrannau a sefydliadau ymchwil. Os oes man lle cynhelir ymchwil - bydd pwyllgor moeseg. Maent yn sicrhau bod yr ymchwil a gynigir (cynnig ymchwil)</a:t>
            </a:r>
            <a:endParaRPr lang="en-GB" dirty="0"/>
          </a:p>
          <a:p>
            <a:endParaRPr lang="en-GB" dirty="0"/>
          </a:p>
          <a:p>
            <a:r>
              <a:rPr lang="en-GB" dirty="0"/>
              <a:t>Cred y Brifysgol fod adolygu a chymeradwyo moeseg ymchwil yn bwysig am y rhesymau canlynol: </a:t>
            </a:r>
          </a:p>
          <a:p>
            <a:r>
              <a:rPr lang="en-GB" dirty="0"/>
              <a:t> Gwella ansawdd ac integredd ymchwil;</a:t>
            </a:r>
          </a:p>
          <a:p>
            <a:r>
              <a:rPr lang="en-GB" dirty="0"/>
              <a:t> Amddiffyn hawliau a lles cyfranogwyr a lleihau’r risg o anesmwythyd, niwed a pherygl corfforol a meddyliol yn codi o weithdrefnau ymchwil; </a:t>
            </a:r>
          </a:p>
          <a:p>
            <a:r>
              <a:rPr lang="en-GB" dirty="0"/>
              <a:t> Amddiffyn lles ymchwilwyr a’u hawl i gynnal ymchwiliadau dilys; </a:t>
            </a:r>
          </a:p>
          <a:p>
            <a:r>
              <a:rPr lang="en-GB" dirty="0"/>
              <a:t> Lleihau'r posibilrwydd o honiadau am esgeulustod yn erbyn y Brifysgol, ei hymchwilwyr ac unrhyw unigolyn neu sefydliad sy’n cydweithio â hi;</a:t>
            </a:r>
          </a:p>
          <a:p>
            <a:r>
              <a:rPr lang="en-GB" dirty="0"/>
              <a:t> Sicrhau enw da'r Brifysgol am yr ymchwil y mae’n ei gynnal ac yn ei noddi; </a:t>
            </a:r>
          </a:p>
          <a:p>
            <a:r>
              <a:rPr lang="en-GB" dirty="0"/>
              <a:t> Sicrhau bod ymchwil yn cael ei gynnal yn unol â fframweithiau, ymrwymiadau a safonau moesegol, cyfreithiol a phroffesiynol priodol; </a:t>
            </a:r>
          </a:p>
          <a:p>
            <a:r>
              <a:rPr lang="en-GB" dirty="0"/>
              <a:t> Cefnogi amgylchedd ymchwil sy’n seiliedig ar ddiwylliant o integredd a llywodraethu da, arfer gorau a chefnogaeth i ddatblygu ymchwilwyr; </a:t>
            </a:r>
          </a:p>
          <a:p>
            <a:r>
              <a:rPr lang="en-GB" dirty="0"/>
              <a:t> Sicrhau bod prosesau tryloyw, cadarn a theg yn eu lle i ymdrin â honiadau o gamymddwyn mewn ymchwil, petaent yn codi; </a:t>
            </a:r>
          </a:p>
          <a:p>
            <a:r>
              <a:rPr lang="en-GB" dirty="0"/>
              <a:t> Cydweithio â sefydliadau eraill yn ôl y gofyn, o bryd i’w gilydd, i gryfhau integredd ymchwil ac i adolygu cynnydd yn rheolaidd ac yn agored.</a:t>
            </a:r>
          </a:p>
          <a:p>
            <a:endParaRPr lang="en-GB" dirty="0"/>
          </a:p>
          <a:p>
            <a:endParaRPr lang="en-GB" dirty="0"/>
          </a:p>
          <a:p>
            <a:r>
              <a:rPr lang="en-GB" dirty="0"/>
              <a:t>Amcanion</a:t>
            </a:r>
          </a:p>
          <a:p>
            <a:endParaRPr lang="en-GB" dirty="0"/>
          </a:p>
          <a:p>
            <a:r>
              <a:rPr lang="en-GB" sz="1200" dirty="0">
                <a:solidFill>
                  <a:srgbClr val="000000"/>
                </a:solidFill>
                <a:effectLst/>
                <a:latin typeface="Arial" panose="020B0604020202020204" pitchFamily="34" charset="0"/>
                <a:ea typeface="Times New Roman" panose="02020603050405020304" pitchFamily="18" charset="0"/>
              </a:rPr>
              <a:t>Galluogi myfyrwyr i ddod yn ymchwilwyr beirniadol wrth gynllunio prosiect ym maes addysg a gofal blynyddoedd cynnar.</a:t>
            </a:r>
          </a:p>
          <a:p>
            <a:pPr marL="0" indent="0">
              <a:buNone/>
            </a:pPr>
            <a:endParaRPr lang="cy-GB" sz="1200" dirty="0">
              <a:solidFill>
                <a:srgbClr val="000000"/>
              </a:solidFill>
              <a:latin typeface="Arial" panose="020B0604020202020204" pitchFamily="34" charset="0"/>
              <a:ea typeface="Times New Roman" panose="02020603050405020304" pitchFamily="18" charset="0"/>
            </a:endParaRPr>
          </a:p>
          <a:p>
            <a:pPr marL="0" indent="0">
              <a:buNone/>
            </a:pPr>
            <a:endParaRPr lang="en-GB" sz="1200" dirty="0">
              <a:effectLst/>
              <a:latin typeface="Times New Roman" panose="02020603050405020304" pitchFamily="18" charset="0"/>
              <a:ea typeface="Times New Roman" panose="02020603050405020304" pitchFamily="18" charset="0"/>
            </a:endParaRPr>
          </a:p>
          <a:p>
            <a:r>
              <a:rPr lang="en-GB" sz="1200" dirty="0">
                <a:solidFill>
                  <a:srgbClr val="000000"/>
                </a:solidFill>
                <a:effectLst/>
                <a:latin typeface="Arial" panose="020B0604020202020204" pitchFamily="34" charset="0"/>
                <a:ea typeface="Times New Roman" panose="02020603050405020304" pitchFamily="18" charset="0"/>
              </a:rPr>
              <a:t>Galluogi myfyrwyr i werthfawrogi arwyddocâd arfer moesegol mewn ymchwil.</a:t>
            </a:r>
            <a:endParaRPr lang="en-GB" sz="1200" dirty="0">
              <a:effectLst/>
              <a:latin typeface="Times New Roman" panose="02020603050405020304" pitchFamily="18" charset="0"/>
              <a:ea typeface="Times New Roman" panose="02020603050405020304" pitchFamily="18" charset="0"/>
            </a:endParaRP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65CA9E5-13E3-411D-916A-92912CCB502F}" type="slidenum">
              <a:rPr lang="en-GB" smtClean="0"/>
              <a:t>5</a:t>
            </a:fld>
            <a:endParaRPr lang="en-GB" dirty="0"/>
          </a:p>
        </p:txBody>
      </p:sp>
    </p:spTree>
    <p:extLst>
      <p:ext uri="{BB962C8B-B14F-4D97-AF65-F5344CB8AC3E}">
        <p14:creationId xmlns:p14="http://schemas.microsoft.com/office/powerpoint/2010/main" val="13982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on Moodle and there are some helpful documents to show you how to plan and prepare for your presentations as well as a completed ethics form and blank template. </a:t>
            </a:r>
          </a:p>
          <a:p>
            <a:r>
              <a:rPr lang="en-GB" dirty="0"/>
              <a:t>Go through the support docs with students. </a:t>
            </a:r>
          </a:p>
        </p:txBody>
      </p:sp>
      <p:sp>
        <p:nvSpPr>
          <p:cNvPr id="4" name="Slide Number Placeholder 3"/>
          <p:cNvSpPr>
            <a:spLocks noGrp="1"/>
          </p:cNvSpPr>
          <p:nvPr>
            <p:ph type="sldNum" sz="quarter" idx="5"/>
          </p:nvPr>
        </p:nvSpPr>
        <p:spPr/>
        <p:txBody>
          <a:bodyPr/>
          <a:lstStyle/>
          <a:p>
            <a:fld id="{765CA9E5-13E3-411D-916A-92912CCB502F}" type="slidenum">
              <a:rPr lang="en-GB" smtClean="0"/>
              <a:t>9</a:t>
            </a:fld>
            <a:endParaRPr lang="en-GB" dirty="0"/>
          </a:p>
        </p:txBody>
      </p:sp>
    </p:spTree>
    <p:extLst>
      <p:ext uri="{BB962C8B-B14F-4D97-AF65-F5344CB8AC3E}">
        <p14:creationId xmlns:p14="http://schemas.microsoft.com/office/powerpoint/2010/main" val="109082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reference list needs to include all references used in the presentation. Verbal co-ordination is required at presentation Remember to use quality research / Suitable sources for the presentation and the ethics form also need to be used.</a:t>
            </a:r>
          </a:p>
        </p:txBody>
      </p:sp>
      <p:sp>
        <p:nvSpPr>
          <p:cNvPr id="4" name="Slide Number Placeholder 3"/>
          <p:cNvSpPr>
            <a:spLocks noGrp="1"/>
          </p:cNvSpPr>
          <p:nvPr>
            <p:ph type="sldNum" sz="quarter" idx="5"/>
          </p:nvPr>
        </p:nvSpPr>
        <p:spPr/>
        <p:txBody>
          <a:bodyPr/>
          <a:lstStyle/>
          <a:p>
            <a:fld id="{765CA9E5-13E3-411D-916A-92912CCB502F}" type="slidenum">
              <a:rPr lang="en-GB" smtClean="0"/>
              <a:t>16</a:t>
            </a:fld>
            <a:endParaRPr lang="en-GB" dirty="0"/>
          </a:p>
        </p:txBody>
      </p:sp>
    </p:spTree>
    <p:extLst>
      <p:ext uri="{BB962C8B-B14F-4D97-AF65-F5344CB8AC3E}">
        <p14:creationId xmlns:p14="http://schemas.microsoft.com/office/powerpoint/2010/main" val="2957969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Er enghraifft, efallai y bydd eich ymchwil yn edrych ar fanteision galluogi plant i gael mwy o fynediad i'r amgylchedd awyr agored a defnyddio tystiolaeth yn seiliedig ar y cwricwlwm newydd a'r chwe maes dysgu a phrofiad (ardaeloedd dysgu). Efallai y byddwch yn awgrymu cysylltiadau cadarnhaol ag iechyd a lles fel y trafodwyd gan Bento a Dias (2017)</a:t>
            </a:r>
          </a:p>
          <a:p>
            <a:endParaRPr lang="en-GB" dirty="0"/>
          </a:p>
        </p:txBody>
      </p:sp>
      <p:sp>
        <p:nvSpPr>
          <p:cNvPr id="4" name="Slide Number Placeholder 3"/>
          <p:cNvSpPr>
            <a:spLocks noGrp="1"/>
          </p:cNvSpPr>
          <p:nvPr>
            <p:ph type="sldNum" sz="quarter" idx="5"/>
          </p:nvPr>
        </p:nvSpPr>
        <p:spPr/>
        <p:txBody>
          <a:bodyPr/>
          <a:lstStyle/>
          <a:p>
            <a:fld id="{765CA9E5-13E3-411D-916A-92912CCB502F}" type="slidenum">
              <a:rPr lang="en-GB" smtClean="0"/>
              <a:t>18</a:t>
            </a:fld>
            <a:endParaRPr lang="en-GB" dirty="0"/>
          </a:p>
        </p:txBody>
      </p:sp>
    </p:spTree>
    <p:extLst>
      <p:ext uri="{BB962C8B-B14F-4D97-AF65-F5344CB8AC3E}">
        <p14:creationId xmlns:p14="http://schemas.microsoft.com/office/powerpoint/2010/main" val="3927386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your research may look at the benefits of enabling children to have more access</a:t>
            </a:r>
          </a:p>
          <a:p>
            <a:r>
              <a:rPr lang="en-GB" dirty="0"/>
              <a:t> to the outdoor environment and use evidence based upon the new curriculum and  the </a:t>
            </a:r>
          </a:p>
          <a:p>
            <a:r>
              <a:rPr lang="en-GB" dirty="0"/>
              <a:t>six areas of learning and experience(AoLE). You may suggest positive  links to health </a:t>
            </a:r>
          </a:p>
          <a:p>
            <a:r>
              <a:rPr lang="en-GB" dirty="0"/>
              <a:t>and well being as discussed by Bento and Dias (2017)</a:t>
            </a:r>
          </a:p>
          <a:p>
            <a:endParaRPr lang="en-GB" dirty="0"/>
          </a:p>
        </p:txBody>
      </p:sp>
      <p:sp>
        <p:nvSpPr>
          <p:cNvPr id="4" name="Slide Number Placeholder 3"/>
          <p:cNvSpPr>
            <a:spLocks noGrp="1"/>
          </p:cNvSpPr>
          <p:nvPr>
            <p:ph type="sldNum" sz="quarter" idx="5"/>
          </p:nvPr>
        </p:nvSpPr>
        <p:spPr/>
        <p:txBody>
          <a:bodyPr/>
          <a:lstStyle/>
          <a:p>
            <a:fld id="{765CA9E5-13E3-411D-916A-92912CCB502F}" type="slidenum">
              <a:rPr lang="en-GB" smtClean="0"/>
              <a:t>20</a:t>
            </a:fld>
            <a:endParaRPr lang="en-GB" dirty="0"/>
          </a:p>
        </p:txBody>
      </p:sp>
    </p:spTree>
    <p:extLst>
      <p:ext uri="{BB962C8B-B14F-4D97-AF65-F5344CB8AC3E}">
        <p14:creationId xmlns:p14="http://schemas.microsoft.com/office/powerpoint/2010/main" val="763562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5CA9E5-13E3-411D-916A-92912CCB502F}" type="slidenum">
              <a:rPr lang="en-GB" smtClean="0"/>
              <a:t>24</a:t>
            </a:fld>
            <a:endParaRPr lang="en-GB" dirty="0"/>
          </a:p>
        </p:txBody>
      </p:sp>
    </p:spTree>
    <p:extLst>
      <p:ext uri="{BB962C8B-B14F-4D97-AF65-F5344CB8AC3E}">
        <p14:creationId xmlns:p14="http://schemas.microsoft.com/office/powerpoint/2010/main" val="13546399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9/8/2021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2758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6E97B-3446-45CB-889C-47D4BCFD0159}"/>
              </a:ext>
            </a:extLst>
          </p:cNvPr>
          <p:cNvSpPr>
            <a:spLocks noGrp="1"/>
          </p:cNvSpPr>
          <p:nvPr>
            <p:ph type="title"/>
          </p:nvPr>
        </p:nvSpPr>
        <p:spPr/>
        <p:txBody>
          <a:bodyPr/>
          <a:lstStyle/>
          <a:p>
            <a:r>
              <a:rPr lang="en-GB" dirty="0"/>
              <a:t>Amcanion / Aims</a:t>
            </a:r>
          </a:p>
        </p:txBody>
      </p:sp>
      <p:sp>
        <p:nvSpPr>
          <p:cNvPr id="3" name="Content Placeholder 2">
            <a:extLst>
              <a:ext uri="{FF2B5EF4-FFF2-40B4-BE49-F238E27FC236}">
                <a16:creationId xmlns:a16="http://schemas.microsoft.com/office/drawing/2014/main" id="{EB58E18A-8934-4176-AD38-B35969436B99}"/>
              </a:ext>
            </a:extLst>
          </p:cNvPr>
          <p:cNvSpPr>
            <a:spLocks noGrp="1"/>
          </p:cNvSpPr>
          <p:nvPr>
            <p:ph sz="half" idx="1"/>
          </p:nvPr>
        </p:nvSpPr>
        <p:spPr>
          <a:xfrm>
            <a:off x="4686300" y="1690689"/>
            <a:ext cx="3886200" cy="4351338"/>
          </a:xfrm>
        </p:spPr>
        <p:txBody>
          <a:bodyPr/>
          <a:lstStyle/>
          <a:p>
            <a:pPr marL="342900" lvl="0" indent="-342900" algn="just">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enable students to become critical researchers when planning a project in the field of early years education and care.</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To enable students to appreciate the significance of ethical practice in research.</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B399C8F1-265B-4035-8E4C-9B8B51B8BE69}"/>
              </a:ext>
            </a:extLst>
          </p:cNvPr>
          <p:cNvSpPr>
            <a:spLocks noGrp="1"/>
          </p:cNvSpPr>
          <p:nvPr>
            <p:ph sz="half" idx="2"/>
          </p:nvPr>
        </p:nvSpPr>
        <p:spPr>
          <a:xfrm>
            <a:off x="571501" y="1847851"/>
            <a:ext cx="3886200" cy="4351338"/>
          </a:xfrm>
        </p:spPr>
        <p:txBody>
          <a:bodyPr/>
          <a:lstStyle/>
          <a:p>
            <a:r>
              <a:rPr lang="en-GB" sz="1800" dirty="0">
                <a:solidFill>
                  <a:srgbClr val="000000"/>
                </a:solidFill>
                <a:effectLst/>
                <a:latin typeface="Arial" panose="020B0604020202020204" pitchFamily="34" charset="0"/>
                <a:ea typeface="Times New Roman" panose="02020603050405020304" pitchFamily="18" charset="0"/>
              </a:rPr>
              <a:t>Galluogi myfyrwyr i ddod yn ymchwilwyr beirniadol wrth gynllunio prosiect ym maes addysg a gofal blynyddoedd cynnar.</a:t>
            </a:r>
          </a:p>
          <a:p>
            <a:pPr marL="0" indent="0">
              <a:buNone/>
            </a:pPr>
            <a:endParaRPr lang="cy-GB" sz="1800" dirty="0">
              <a:solidFill>
                <a:srgbClr val="000000"/>
              </a:solidFill>
              <a:latin typeface="Arial" panose="020B0604020202020204" pitchFamily="34"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Galluogi myfyrwyr i werthfawrogi arwyddocâd arfer moesegol mewn ymchwil.</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7862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2E93-ABCC-4B7A-A2F1-F7D984D28EB2}"/>
              </a:ext>
            </a:extLst>
          </p:cNvPr>
          <p:cNvSpPr>
            <a:spLocks noGrp="1"/>
          </p:cNvSpPr>
          <p:nvPr>
            <p:ph type="title"/>
          </p:nvPr>
        </p:nvSpPr>
        <p:spPr>
          <a:xfrm>
            <a:off x="628649" y="-149576"/>
            <a:ext cx="7886700" cy="1325563"/>
          </a:xfrm>
        </p:spPr>
        <p:txBody>
          <a:bodyPr/>
          <a:lstStyle/>
          <a:p>
            <a:r>
              <a:rPr lang="en-GB" dirty="0"/>
              <a:t>Aseiniad</a:t>
            </a:r>
          </a:p>
        </p:txBody>
      </p:sp>
      <p:sp>
        <p:nvSpPr>
          <p:cNvPr id="3" name="Content Placeholder 2">
            <a:extLst>
              <a:ext uri="{FF2B5EF4-FFF2-40B4-BE49-F238E27FC236}">
                <a16:creationId xmlns:a16="http://schemas.microsoft.com/office/drawing/2014/main" id="{E760873C-17C6-4144-AFB6-D4FDE779CB53}"/>
              </a:ext>
            </a:extLst>
          </p:cNvPr>
          <p:cNvSpPr>
            <a:spLocks noGrp="1"/>
          </p:cNvSpPr>
          <p:nvPr>
            <p:ph sz="half" idx="1"/>
          </p:nvPr>
        </p:nvSpPr>
        <p:spPr>
          <a:xfrm>
            <a:off x="393758" y="953170"/>
            <a:ext cx="7886699" cy="4351338"/>
          </a:xfrm>
        </p:spPr>
        <p:txBody>
          <a:bodyPr>
            <a:normAutofit fontScale="62500" lnSpcReduction="20000"/>
          </a:bodyPr>
          <a:lstStyle/>
          <a:p>
            <a:r>
              <a:rPr lang="cy-GB" dirty="0">
                <a:latin typeface="Arial" panose="020B0604020202020204" pitchFamily="34" charset="0"/>
                <a:ea typeface="Times New Roman" panose="02020603050405020304" pitchFamily="18" charset="0"/>
                <a:cs typeface="Arial" panose="020B0604020202020204" pitchFamily="34" charset="0"/>
              </a:rPr>
              <a:t>Cyflwyniad llafar (15 munud) ar gynnig ymchwil gyda ffurflen foeseg gysylltiedig </a:t>
            </a:r>
          </a:p>
          <a:p>
            <a:endParaRPr lang="cy-GB" dirty="0">
              <a:latin typeface="Arial" panose="020B0604020202020204" pitchFamily="34" charset="0"/>
              <a:ea typeface="Times New Roman" panose="02020603050405020304" pitchFamily="18" charset="0"/>
              <a:cs typeface="Arial" panose="020B0604020202020204" pitchFamily="34" charset="0"/>
            </a:endParaRPr>
          </a:p>
          <a:p>
            <a:pPr marL="685800" indent="-457200"/>
            <a:r>
              <a:rPr lang="cy-GB" dirty="0">
                <a:latin typeface="Arial" panose="020B0604020202020204" pitchFamily="34" charset="0"/>
                <a:ea typeface="Times New Roman" panose="02020603050405020304" pitchFamily="18" charset="0"/>
                <a:cs typeface="Arial" panose="020B0604020202020204" pitchFamily="34" charset="0"/>
              </a:rPr>
              <a:t>Trafod  pwnc ymchwil o’r rhestr a  chyflwyno eich cynllun ar gyfer ymchwil arfaethedig.</a:t>
            </a:r>
          </a:p>
          <a:p>
            <a:pPr indent="0">
              <a:buNone/>
            </a:pPr>
            <a:endParaRPr lang="en-GB" dirty="0">
              <a:latin typeface="Arial" panose="020B0604020202020204" pitchFamily="34" charset="0"/>
              <a:cs typeface="Arial" panose="020B0604020202020204" pitchFamily="34" charset="0"/>
            </a:endParaRPr>
          </a:p>
          <a:p>
            <a:pPr indent="0">
              <a:buNone/>
            </a:pPr>
            <a:r>
              <a:rPr lang="en-GB" dirty="0">
                <a:latin typeface="Arial" panose="020B0604020202020204" pitchFamily="34" charset="0"/>
                <a:cs typeface="Arial" panose="020B0604020202020204" pitchFamily="34" charset="0"/>
              </a:rPr>
              <a:t>Dylai'r cyflwyniad astudiaeth ymchwil arfaethedig gynnwys y canlynol: </a:t>
            </a:r>
          </a:p>
          <a:p>
            <a:pPr marL="0" lvl="0" indent="0">
              <a:buNone/>
            </a:pPr>
            <a:r>
              <a:rPr lang="cy-GB" dirty="0">
                <a:latin typeface="Arial" panose="020B0604020202020204" pitchFamily="34" charset="0"/>
                <a:cs typeface="Arial" panose="020B0604020202020204" pitchFamily="34" charset="0"/>
              </a:rPr>
              <a:t>       -  Crynodeb </a:t>
            </a: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       -  </a:t>
            </a:r>
            <a:r>
              <a:rPr lang="cy-GB" dirty="0">
                <a:latin typeface="Arial" panose="020B0604020202020204" pitchFamily="34" charset="0"/>
                <a:cs typeface="Arial" panose="020B0604020202020204" pitchFamily="34" charset="0"/>
              </a:rPr>
              <a:t>Ymchwil newydd a chyfredol i gefnogi'r astudiaeth arfaethedig</a:t>
            </a:r>
            <a:endParaRPr lang="en-GB" dirty="0">
              <a:latin typeface="Arial" panose="020B0604020202020204" pitchFamily="34" charset="0"/>
              <a:cs typeface="Arial" panose="020B0604020202020204" pitchFamily="34" charset="0"/>
            </a:endParaRPr>
          </a:p>
          <a:p>
            <a:pPr marL="0" lvl="0" indent="0">
              <a:buNone/>
            </a:pPr>
            <a:r>
              <a:rPr lang="en-GB" dirty="0">
                <a:latin typeface="Arial" panose="020B0604020202020204" pitchFamily="34" charset="0"/>
                <a:cs typeface="Arial" panose="020B0604020202020204" pitchFamily="34" charset="0"/>
              </a:rPr>
              <a:t>       -  Methodoleg</a:t>
            </a:r>
          </a:p>
          <a:p>
            <a:pPr marL="0" lvl="0" indent="0">
              <a:buNone/>
            </a:pPr>
            <a:r>
              <a:rPr lang="en-GB" dirty="0">
                <a:latin typeface="Arial" panose="020B0604020202020204" pitchFamily="34" charset="0"/>
                <a:ea typeface="Times New Roman" panose="02020603050405020304" pitchFamily="18" charset="0"/>
                <a:cs typeface="Arial" panose="020B0604020202020204" pitchFamily="34" charset="0"/>
              </a:rPr>
              <a:t>      - </a:t>
            </a:r>
            <a:r>
              <a:rPr lang="cy-GB" dirty="0">
                <a:latin typeface="Arial" panose="020B0604020202020204" pitchFamily="34" charset="0"/>
                <a:ea typeface="Times New Roman" panose="02020603050405020304" pitchFamily="18" charset="0"/>
                <a:cs typeface="Arial" panose="020B0604020202020204" pitchFamily="34" charset="0"/>
              </a:rPr>
              <a:t>Gellir trafod moeseg yn fer yn y cyflwyniad </a:t>
            </a:r>
          </a:p>
          <a:p>
            <a:pPr marL="0" indent="0">
              <a:buNone/>
            </a:pPr>
            <a:endParaRPr lang="en-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Moeseg: Cwblhau ffurflen foeseg fanwl Prifysgol Cymru Y Drindod Dewi Sant (PCYDDS) </a:t>
            </a:r>
            <a:r>
              <a:rPr lang="en-GB" dirty="0">
                <a:latin typeface="Arial" panose="020B0604020202020204" pitchFamily="34" charset="0"/>
                <a:cs typeface="Arial" panose="020B0604020202020204" pitchFamily="34" charset="0"/>
              </a:rPr>
              <a:t>a’i gyfwlyno i Turnitin </a:t>
            </a:r>
          </a:p>
          <a:p>
            <a:endParaRPr lang="cy-GB" dirty="0">
              <a:latin typeface="Arial" panose="020B0604020202020204" pitchFamily="34" charset="0"/>
              <a:ea typeface="Times New Roman" panose="02020603050405020304" pitchFamily="18"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258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6AFE3-086A-4E5D-9E61-5413B652DF1B}"/>
              </a:ext>
            </a:extLst>
          </p:cNvPr>
          <p:cNvSpPr>
            <a:spLocks noGrp="1"/>
          </p:cNvSpPr>
          <p:nvPr>
            <p:ph type="title"/>
          </p:nvPr>
        </p:nvSpPr>
        <p:spPr>
          <a:xfrm>
            <a:off x="628650" y="163790"/>
            <a:ext cx="7886700" cy="1325563"/>
          </a:xfrm>
        </p:spPr>
        <p:txBody>
          <a:bodyPr/>
          <a:lstStyle/>
          <a:p>
            <a:r>
              <a:rPr lang="en-GB" dirty="0"/>
              <a:t>Assessment</a:t>
            </a:r>
          </a:p>
        </p:txBody>
      </p:sp>
      <p:sp>
        <p:nvSpPr>
          <p:cNvPr id="3" name="Content Placeholder 2">
            <a:extLst>
              <a:ext uri="{FF2B5EF4-FFF2-40B4-BE49-F238E27FC236}">
                <a16:creationId xmlns:a16="http://schemas.microsoft.com/office/drawing/2014/main" id="{173829AF-827C-4CD2-A8FD-0133F1657AF1}"/>
              </a:ext>
            </a:extLst>
          </p:cNvPr>
          <p:cNvSpPr>
            <a:spLocks noGrp="1"/>
          </p:cNvSpPr>
          <p:nvPr>
            <p:ph sz="half" idx="1"/>
          </p:nvPr>
        </p:nvSpPr>
        <p:spPr>
          <a:xfrm>
            <a:off x="628650" y="1389397"/>
            <a:ext cx="7701618" cy="4351338"/>
          </a:xfrm>
        </p:spPr>
        <p:txBody>
          <a:bodyPr>
            <a:normAutofit fontScale="92500"/>
          </a:bodyPr>
          <a:lstStyle/>
          <a:p>
            <a:r>
              <a:rPr lang="en-GB" sz="2400" dirty="0"/>
              <a:t>15 minute  presentation with a completed ethics form</a:t>
            </a:r>
          </a:p>
          <a:p>
            <a:pPr marL="0" indent="0">
              <a:buNone/>
            </a:pPr>
            <a:endParaRPr lang="en-GB" sz="2400" dirty="0"/>
          </a:p>
          <a:p>
            <a:pPr marL="0" indent="0">
              <a:buNone/>
            </a:pPr>
            <a:r>
              <a:rPr lang="en-GB" sz="2400" dirty="0"/>
              <a:t>Presentation: </a:t>
            </a:r>
          </a:p>
          <a:p>
            <a:r>
              <a:rPr lang="en-GB" sz="2400" dirty="0"/>
              <a:t>Discuss a chosen topic from the list and present a  proposed research plan.</a:t>
            </a:r>
          </a:p>
          <a:p>
            <a:r>
              <a:rPr lang="en-GB" sz="2400" dirty="0"/>
              <a:t>Include an abstract .</a:t>
            </a:r>
          </a:p>
          <a:p>
            <a:r>
              <a:rPr lang="en-GB" sz="2400" dirty="0"/>
              <a:t>New and current research to support your proposed study.</a:t>
            </a:r>
          </a:p>
          <a:p>
            <a:r>
              <a:rPr lang="en-GB" sz="2400" dirty="0"/>
              <a:t>Methodology</a:t>
            </a:r>
          </a:p>
          <a:p>
            <a:r>
              <a:rPr lang="en-GB" sz="2400" dirty="0"/>
              <a:t>Ethics should also be touched upon within your presentation.</a:t>
            </a:r>
          </a:p>
          <a:p>
            <a:r>
              <a:rPr lang="en-GB" sz="2400" dirty="0"/>
              <a:t>Ethics –  complete a UWTSD ethics form submitted to turn it in.</a:t>
            </a:r>
          </a:p>
          <a:p>
            <a:endParaRPr lang="en-GB" dirty="0"/>
          </a:p>
        </p:txBody>
      </p:sp>
    </p:spTree>
    <p:extLst>
      <p:ext uri="{BB962C8B-B14F-4D97-AF65-F5344CB8AC3E}">
        <p14:creationId xmlns:p14="http://schemas.microsoft.com/office/powerpoint/2010/main" val="440697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5C78-8958-417D-A414-2D3AA55C34EB}"/>
              </a:ext>
            </a:extLst>
          </p:cNvPr>
          <p:cNvSpPr>
            <a:spLocks noGrp="1"/>
          </p:cNvSpPr>
          <p:nvPr>
            <p:ph type="title"/>
          </p:nvPr>
        </p:nvSpPr>
        <p:spPr/>
        <p:txBody>
          <a:bodyPr>
            <a:normAutofit fontScale="90000"/>
          </a:bodyPr>
          <a:lstStyle/>
          <a:p>
            <a:r>
              <a:rPr lang="en-GB" sz="2800" i="1" dirty="0"/>
              <a:t>Pam?  </a:t>
            </a:r>
            <a:r>
              <a:rPr lang="en-GB" sz="2800" dirty="0"/>
              <a:t>Ymchwil a’r pwyllgor moeseg</a:t>
            </a:r>
            <a:br>
              <a:rPr lang="en-GB" sz="2800" dirty="0"/>
            </a:br>
            <a:r>
              <a:rPr lang="en-GB" sz="2800" i="1" dirty="0">
                <a:solidFill>
                  <a:schemeClr val="accent1">
                    <a:lumMod val="50000"/>
                  </a:schemeClr>
                </a:solidFill>
              </a:rPr>
              <a:t>Why? </a:t>
            </a:r>
            <a:r>
              <a:rPr lang="en-GB" sz="2800" dirty="0">
                <a:solidFill>
                  <a:schemeClr val="accent1">
                    <a:lumMod val="50000"/>
                  </a:schemeClr>
                </a:solidFill>
              </a:rPr>
              <a:t>Research and the ethics committee</a:t>
            </a:r>
            <a:br>
              <a:rPr lang="en-GB" sz="2800" dirty="0">
                <a:solidFill>
                  <a:schemeClr val="accent1">
                    <a:lumMod val="50000"/>
                  </a:schemeClr>
                </a:solidFill>
              </a:rPr>
            </a:br>
            <a:br>
              <a:rPr lang="en-GB" sz="2800" dirty="0">
                <a:solidFill>
                  <a:schemeClr val="accent1">
                    <a:lumMod val="50000"/>
                  </a:schemeClr>
                </a:solidFill>
              </a:rPr>
            </a:br>
            <a:endParaRPr lang="en-GB" sz="2800" dirty="0">
              <a:solidFill>
                <a:schemeClr val="accent1">
                  <a:lumMod val="50000"/>
                </a:schemeClr>
              </a:solidFill>
            </a:endParaRPr>
          </a:p>
        </p:txBody>
      </p:sp>
      <p:pic>
        <p:nvPicPr>
          <p:cNvPr id="1026" name="Picture 2" descr="Research: ethics committees, the risk of a &amp;quot;bureaucracy of virtue&amp;quot;? - World  leading higher education information and services">
            <a:extLst>
              <a:ext uri="{FF2B5EF4-FFF2-40B4-BE49-F238E27FC236}">
                <a16:creationId xmlns:a16="http://schemas.microsoft.com/office/drawing/2014/main" id="{C28354E3-45AD-4488-BA6B-AA0972C134B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503034" y="1990535"/>
            <a:ext cx="7953375" cy="2409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547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16465-C0DD-4F5F-A9E5-A0AD659C9118}"/>
              </a:ext>
            </a:extLst>
          </p:cNvPr>
          <p:cNvSpPr>
            <a:spLocks noGrp="1"/>
          </p:cNvSpPr>
          <p:nvPr>
            <p:ph type="title"/>
          </p:nvPr>
        </p:nvSpPr>
        <p:spPr>
          <a:xfrm>
            <a:off x="0" y="-114301"/>
            <a:ext cx="7886700" cy="1325563"/>
          </a:xfrm>
        </p:spPr>
        <p:txBody>
          <a:bodyPr/>
          <a:lstStyle/>
          <a:p>
            <a:r>
              <a:rPr lang="en-GB" dirty="0"/>
              <a:t> </a:t>
            </a:r>
            <a:r>
              <a:rPr lang="en-GB" sz="3600" dirty="0"/>
              <a:t>Dewiswch cwestiwn ymchwil</a:t>
            </a:r>
          </a:p>
        </p:txBody>
      </p:sp>
      <p:sp>
        <p:nvSpPr>
          <p:cNvPr id="3" name="Content Placeholder 2">
            <a:extLst>
              <a:ext uri="{FF2B5EF4-FFF2-40B4-BE49-F238E27FC236}">
                <a16:creationId xmlns:a16="http://schemas.microsoft.com/office/drawing/2014/main" id="{70575BA3-9CD7-4B50-8B87-E3417FA9EC72}"/>
              </a:ext>
            </a:extLst>
          </p:cNvPr>
          <p:cNvSpPr>
            <a:spLocks noGrp="1"/>
          </p:cNvSpPr>
          <p:nvPr>
            <p:ph sz="half" idx="1"/>
          </p:nvPr>
        </p:nvSpPr>
        <p:spPr>
          <a:xfrm>
            <a:off x="0" y="1025524"/>
            <a:ext cx="8801100" cy="4503737"/>
          </a:xfrm>
        </p:spPr>
        <p:txBody>
          <a:bodyPr>
            <a:normAutofit fontScale="92500" lnSpcReduction="20000"/>
          </a:bodyPr>
          <a:lstStyle/>
          <a:p>
            <a:pPr marL="457200">
              <a:spcAft>
                <a:spcPts val="0"/>
              </a:spcAft>
            </a:pPr>
            <a:r>
              <a:rPr lang="cy-GB" sz="2800" dirty="0">
                <a:latin typeface="Calibri" panose="020F0502020204030204" pitchFamily="34" charset="0"/>
                <a:ea typeface="Times New Roman" panose="02020603050405020304" pitchFamily="18" charset="0"/>
                <a:cs typeface="Arial" panose="020B0604020202020204" pitchFamily="34" charset="0"/>
              </a:rPr>
              <a:t>1. Pa dystiolaeth sydd i gefnogi pwysigrwydd chwarae yn yr awyr agored yn natblygiad plant ifanc?</a:t>
            </a:r>
          </a:p>
          <a:p>
            <a:pPr indent="0">
              <a:spcAft>
                <a:spcPts val="0"/>
              </a:spcAft>
              <a:buNone/>
            </a:pPr>
            <a:endParaRPr lang="en-GB" sz="2800" dirty="0">
              <a:latin typeface="Times New Roman" panose="02020603050405020304" pitchFamily="18" charset="0"/>
              <a:ea typeface="Times New Roman" panose="02020603050405020304" pitchFamily="18" charset="0"/>
            </a:endParaRPr>
          </a:p>
          <a:p>
            <a:pPr marL="457200">
              <a:spcAft>
                <a:spcPts val="0"/>
              </a:spcAft>
            </a:pPr>
            <a:r>
              <a:rPr lang="cy-GB" sz="2800" dirty="0">
                <a:latin typeface="Calibri" panose="020F0502020204030204" pitchFamily="34" charset="0"/>
                <a:ea typeface="Times New Roman" panose="02020603050405020304" pitchFamily="18" charset="0"/>
                <a:cs typeface="Arial" panose="020B0604020202020204" pitchFamily="34" charset="0"/>
              </a:rPr>
              <a:t>2. Sut y dylid ymgorffori technoleg ddigidol effeithiol yn chwarae plant ifanc? </a:t>
            </a:r>
          </a:p>
          <a:p>
            <a:pPr indent="0">
              <a:spcAft>
                <a:spcPts val="0"/>
              </a:spcAft>
              <a:buNone/>
            </a:pPr>
            <a:endParaRPr lang="en-GB" sz="2800" dirty="0">
              <a:latin typeface="Times New Roman" panose="02020603050405020304" pitchFamily="18" charset="0"/>
              <a:ea typeface="Times New Roman" panose="02020603050405020304" pitchFamily="18" charset="0"/>
            </a:endParaRPr>
          </a:p>
          <a:p>
            <a:pPr marL="457200">
              <a:spcAft>
                <a:spcPts val="0"/>
              </a:spcAft>
            </a:pPr>
            <a:r>
              <a:rPr lang="cy-GB" sz="2800" dirty="0">
                <a:latin typeface="Calibri" panose="020F0502020204030204" pitchFamily="34" charset="0"/>
                <a:ea typeface="Times New Roman" panose="02020603050405020304" pitchFamily="18" charset="0"/>
                <a:cs typeface="Arial" panose="020B0604020202020204" pitchFamily="34" charset="0"/>
              </a:rPr>
              <a:t>3. Pam y mae darllen gyda phlant pan fyddant yn ifanc iawn o fudd iddynt o safbwynt iaith a datblygiad cymdeithasol ac emosiynol?</a:t>
            </a:r>
          </a:p>
          <a:p>
            <a:pPr indent="0">
              <a:spcAft>
                <a:spcPts val="0"/>
              </a:spcAft>
              <a:buNone/>
            </a:pPr>
            <a:endParaRPr lang="en-GB" sz="2800" dirty="0">
              <a:latin typeface="Times New Roman" panose="02020603050405020304" pitchFamily="18" charset="0"/>
              <a:ea typeface="Times New Roman" panose="02020603050405020304" pitchFamily="18" charset="0"/>
            </a:endParaRPr>
          </a:p>
          <a:p>
            <a:pPr marL="457200">
              <a:spcAft>
                <a:spcPts val="0"/>
              </a:spcAft>
            </a:pPr>
            <a:r>
              <a:rPr lang="cy-GB" sz="2800" dirty="0">
                <a:latin typeface="Calibri" panose="020F0502020204030204" pitchFamily="34" charset="0"/>
                <a:ea typeface="Times New Roman" panose="02020603050405020304" pitchFamily="18" charset="0"/>
                <a:cs typeface="Arial" panose="020B0604020202020204" pitchFamily="34" charset="0"/>
              </a:rPr>
              <a:t>4. Archwilio’r strategaethau a ddefnyddir i gynorthwyo plant Ifanc sydd ag ADY mewn lleoliadau blynyddoedd cynnar: A ydyn nhw’n effeithiol?</a:t>
            </a:r>
            <a:endParaRPr lang="en-GB" sz="28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11964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3CCDD-02B4-44F0-9299-7B11C34C36D7}"/>
              </a:ext>
            </a:extLst>
          </p:cNvPr>
          <p:cNvSpPr>
            <a:spLocks noGrp="1"/>
          </p:cNvSpPr>
          <p:nvPr>
            <p:ph type="title"/>
          </p:nvPr>
        </p:nvSpPr>
        <p:spPr>
          <a:xfrm>
            <a:off x="0" y="0"/>
            <a:ext cx="7886700" cy="1325563"/>
          </a:xfrm>
        </p:spPr>
        <p:txBody>
          <a:bodyPr>
            <a:normAutofit/>
          </a:bodyPr>
          <a:lstStyle/>
          <a:p>
            <a:r>
              <a:rPr lang="en-GB" sz="3600" dirty="0"/>
              <a:t>Choose a research question:</a:t>
            </a:r>
          </a:p>
        </p:txBody>
      </p:sp>
      <p:sp>
        <p:nvSpPr>
          <p:cNvPr id="3" name="Content Placeholder 2">
            <a:extLst>
              <a:ext uri="{FF2B5EF4-FFF2-40B4-BE49-F238E27FC236}">
                <a16:creationId xmlns:a16="http://schemas.microsoft.com/office/drawing/2014/main" id="{442B2682-A7E8-4FDC-BC24-833176FDE0AF}"/>
              </a:ext>
            </a:extLst>
          </p:cNvPr>
          <p:cNvSpPr>
            <a:spLocks noGrp="1"/>
          </p:cNvSpPr>
          <p:nvPr>
            <p:ph sz="half" idx="1"/>
          </p:nvPr>
        </p:nvSpPr>
        <p:spPr>
          <a:xfrm>
            <a:off x="285750" y="1039812"/>
            <a:ext cx="7886700" cy="4351338"/>
          </a:xfrm>
        </p:spPr>
        <p:txBody>
          <a:bodyPr>
            <a:normAutofit fontScale="85000" lnSpcReduction="20000"/>
          </a:bodyPr>
          <a:lstStyle/>
          <a:p>
            <a:r>
              <a:rPr lang="en-GB" dirty="0">
                <a:latin typeface="Arial" panose="020B0604020202020204" pitchFamily="34" charset="0"/>
                <a:cs typeface="Arial" panose="020B0604020202020204" pitchFamily="34" charset="0"/>
              </a:rPr>
              <a:t>1. What evidence is there to support the importance of outdoor play for young children’s development?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2. How to incorporate effective digital technology within young children’s play?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3. Why reading with children from a young age is beneficial for language and social and emotional development?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4. Exploring the strategies used to support young children with ALN in the early years settings: Are they effective? </a:t>
            </a:r>
          </a:p>
        </p:txBody>
      </p:sp>
    </p:spTree>
    <p:extLst>
      <p:ext uri="{BB962C8B-B14F-4D97-AF65-F5344CB8AC3E}">
        <p14:creationId xmlns:p14="http://schemas.microsoft.com/office/powerpoint/2010/main" val="368478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D546A-4C2F-4137-A7E2-AFDFA2AD7F78}"/>
              </a:ext>
            </a:extLst>
          </p:cNvPr>
          <p:cNvSpPr>
            <a:spLocks noGrp="1"/>
          </p:cNvSpPr>
          <p:nvPr>
            <p:ph type="title"/>
          </p:nvPr>
        </p:nvSpPr>
        <p:spPr>
          <a:xfrm>
            <a:off x="628650" y="1336676"/>
            <a:ext cx="7886700" cy="1325563"/>
          </a:xfrm>
        </p:spPr>
        <p:txBody>
          <a:bodyPr/>
          <a:lstStyle/>
          <a:p>
            <a:r>
              <a:rPr lang="en-GB" dirty="0"/>
              <a:t>Y </a:t>
            </a:r>
            <a:r>
              <a:rPr lang="en-GB" dirty="0" err="1"/>
              <a:t>Ffurflen</a:t>
            </a:r>
            <a:r>
              <a:rPr lang="en-GB" dirty="0"/>
              <a:t> </a:t>
            </a:r>
            <a:r>
              <a:rPr lang="en-GB" dirty="0" err="1"/>
              <a:t>Moeseg</a:t>
            </a:r>
            <a:r>
              <a:rPr lang="en-GB" dirty="0"/>
              <a:t>/ The Ethics Form </a:t>
            </a:r>
          </a:p>
        </p:txBody>
      </p:sp>
    </p:spTree>
    <p:extLst>
      <p:ext uri="{BB962C8B-B14F-4D97-AF65-F5344CB8AC3E}">
        <p14:creationId xmlns:p14="http://schemas.microsoft.com/office/powerpoint/2010/main" val="1153038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9AB7B47-1FEC-4CC4-B4F4-1ECD7C46BD94}"/>
              </a:ext>
            </a:extLst>
          </p:cNvPr>
          <p:cNvPicPr>
            <a:picLocks noChangeAspect="1"/>
          </p:cNvPicPr>
          <p:nvPr/>
        </p:nvPicPr>
        <p:blipFill>
          <a:blip r:embed="rId3"/>
          <a:stretch>
            <a:fillRect/>
          </a:stretch>
        </p:blipFill>
        <p:spPr>
          <a:xfrm>
            <a:off x="0" y="49446"/>
            <a:ext cx="9144000" cy="5294079"/>
          </a:xfrm>
          <a:prstGeom prst="rect">
            <a:avLst/>
          </a:prstGeom>
        </p:spPr>
      </p:pic>
    </p:spTree>
    <p:extLst>
      <p:ext uri="{BB962C8B-B14F-4D97-AF65-F5344CB8AC3E}">
        <p14:creationId xmlns:p14="http://schemas.microsoft.com/office/powerpoint/2010/main" val="2773167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FBC46-D2A5-4589-AA36-6ED07FA952F7}"/>
              </a:ext>
            </a:extLst>
          </p:cNvPr>
          <p:cNvSpPr>
            <a:spLocks noGrp="1"/>
          </p:cNvSpPr>
          <p:nvPr>
            <p:ph type="title"/>
          </p:nvPr>
        </p:nvSpPr>
        <p:spPr>
          <a:xfrm>
            <a:off x="271462" y="114300"/>
            <a:ext cx="7886700" cy="1325563"/>
          </a:xfrm>
        </p:spPr>
        <p:txBody>
          <a:bodyPr/>
          <a:lstStyle/>
          <a:p>
            <a:r>
              <a:rPr lang="en-GB" dirty="0"/>
              <a:t>Cofiwch…</a:t>
            </a:r>
          </a:p>
        </p:txBody>
      </p:sp>
      <p:sp>
        <p:nvSpPr>
          <p:cNvPr id="3" name="Content Placeholder 2">
            <a:extLst>
              <a:ext uri="{FF2B5EF4-FFF2-40B4-BE49-F238E27FC236}">
                <a16:creationId xmlns:a16="http://schemas.microsoft.com/office/drawing/2014/main" id="{BF685AAD-0C51-4D1A-82FC-B1D1BA7B7A0C}"/>
              </a:ext>
            </a:extLst>
          </p:cNvPr>
          <p:cNvSpPr>
            <a:spLocks noGrp="1"/>
          </p:cNvSpPr>
          <p:nvPr>
            <p:ph sz="half" idx="1"/>
          </p:nvPr>
        </p:nvSpPr>
        <p:spPr>
          <a:xfrm>
            <a:off x="628650" y="1439863"/>
            <a:ext cx="7886699" cy="4351338"/>
          </a:xfrm>
        </p:spPr>
        <p:txBody>
          <a:bodyPr>
            <a:normAutofit fontScale="77500" lnSpcReduction="20000"/>
          </a:bodyPr>
          <a:lstStyle/>
          <a:p>
            <a:r>
              <a:rPr lang="en-GB" dirty="0">
                <a:latin typeface="Arial" panose="020B0604020202020204" pitchFamily="34" charset="0"/>
                <a:cs typeface="Arial" panose="020B0604020202020204" pitchFamily="34" charset="0"/>
              </a:rPr>
              <a:t>Fe fydd angen gwneud llawer o ddarllen ar gyfer yr aseinaid yma</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yna llawer iawn o adnoddau fel llyfrau ac erthyglau yn y Llyfrgell (arlein) a mae’n hanfodol gwneud defnydd o rhain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Mae angen prawf darllen a golygu eich gwaith yn ofalus iawn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Cofiwch rhoi gwaith ar Turnitin mewn digon o bryd</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Os oes angen cofiwch am y system EC (amgylchiadau esgusodol</a:t>
            </a:r>
            <a:r>
              <a:rPr lang="en-GB" dirty="0"/>
              <a:t>)</a:t>
            </a:r>
          </a:p>
          <a:p>
            <a:endParaRPr lang="en-GB" dirty="0"/>
          </a:p>
          <a:p>
            <a:endParaRPr lang="en-GB" dirty="0"/>
          </a:p>
        </p:txBody>
      </p:sp>
    </p:spTree>
    <p:extLst>
      <p:ext uri="{BB962C8B-B14F-4D97-AF65-F5344CB8AC3E}">
        <p14:creationId xmlns:p14="http://schemas.microsoft.com/office/powerpoint/2010/main" val="78605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81339-C80E-4F39-AD6B-BEC1256C0FDA}"/>
              </a:ext>
            </a:extLst>
          </p:cNvPr>
          <p:cNvSpPr>
            <a:spLocks noGrp="1"/>
          </p:cNvSpPr>
          <p:nvPr>
            <p:ph type="title"/>
          </p:nvPr>
        </p:nvSpPr>
        <p:spPr>
          <a:xfrm>
            <a:off x="171450" y="0"/>
            <a:ext cx="7886700" cy="1325563"/>
          </a:xfrm>
        </p:spPr>
        <p:txBody>
          <a:bodyPr/>
          <a:lstStyle/>
          <a:p>
            <a:r>
              <a:rPr lang="en-GB" dirty="0"/>
              <a:t>Remember…</a:t>
            </a:r>
          </a:p>
        </p:txBody>
      </p:sp>
      <p:sp>
        <p:nvSpPr>
          <p:cNvPr id="3" name="Content Placeholder 2">
            <a:extLst>
              <a:ext uri="{FF2B5EF4-FFF2-40B4-BE49-F238E27FC236}">
                <a16:creationId xmlns:a16="http://schemas.microsoft.com/office/drawing/2014/main" id="{A27A5988-EF9E-47AB-9B9E-2342EC3F8179}"/>
              </a:ext>
            </a:extLst>
          </p:cNvPr>
          <p:cNvSpPr>
            <a:spLocks noGrp="1"/>
          </p:cNvSpPr>
          <p:nvPr>
            <p:ph sz="half" idx="1"/>
          </p:nvPr>
        </p:nvSpPr>
        <p:spPr>
          <a:xfrm>
            <a:off x="314325" y="1253331"/>
            <a:ext cx="8515350" cy="4351338"/>
          </a:xfrm>
        </p:spPr>
        <p:txBody>
          <a:bodyPr>
            <a:normAutofit fontScale="70000" lnSpcReduction="20000"/>
          </a:bodyPr>
          <a:lstStyle/>
          <a:p>
            <a:r>
              <a:rPr lang="en-GB" sz="2800" dirty="0">
                <a:latin typeface="Arial" panose="020B0604020202020204" pitchFamily="34" charset="0"/>
                <a:cs typeface="Arial" panose="020B0604020202020204" pitchFamily="34" charset="0"/>
              </a:rPr>
              <a:t>You will need to engage in a lot of reading and research around your </a:t>
            </a:r>
          </a:p>
          <a:p>
            <a:pPr marL="0" indent="0">
              <a:buNone/>
            </a:pPr>
            <a:r>
              <a:rPr lang="en-GB" sz="2800" dirty="0">
                <a:latin typeface="Arial" panose="020B0604020202020204" pitchFamily="34" charset="0"/>
                <a:cs typeface="Arial" panose="020B0604020202020204" pitchFamily="34" charset="0"/>
              </a:rPr>
              <a:t>chosen topic.</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There are a large number of journal articles available through the </a:t>
            </a:r>
          </a:p>
          <a:p>
            <a:pPr marL="0" indent="0">
              <a:buNone/>
            </a:pPr>
            <a:r>
              <a:rPr lang="en-GB" sz="2800" dirty="0">
                <a:latin typeface="Arial" panose="020B0604020202020204" pitchFamily="34" charset="0"/>
                <a:cs typeface="Arial" panose="020B0604020202020204" pitchFamily="34" charset="0"/>
              </a:rPr>
              <a:t>Library, so please ensure you make use of these.</a:t>
            </a:r>
          </a:p>
          <a:p>
            <a:endParaRPr lang="en-GB" sz="28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Proof read and edit work carefully</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Submit to Turnitin in plenty of time.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Remember to access the extenuating circumstances system if you </a:t>
            </a:r>
          </a:p>
          <a:p>
            <a:r>
              <a:rPr lang="en-GB" sz="2800" dirty="0">
                <a:latin typeface="Arial" panose="020B0604020202020204" pitchFamily="34" charset="0"/>
                <a:cs typeface="Arial" panose="020B0604020202020204" pitchFamily="34" charset="0"/>
              </a:rPr>
              <a:t>need to.</a:t>
            </a:r>
          </a:p>
          <a:p>
            <a:endParaRPr lang="en-GB" b="1" dirty="0"/>
          </a:p>
        </p:txBody>
      </p:sp>
    </p:spTree>
    <p:extLst>
      <p:ext uri="{BB962C8B-B14F-4D97-AF65-F5344CB8AC3E}">
        <p14:creationId xmlns:p14="http://schemas.microsoft.com/office/powerpoint/2010/main" val="1898471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EC5F1-A4B0-46D2-BAAD-4DB9694F4862}"/>
              </a:ext>
            </a:extLst>
          </p:cNvPr>
          <p:cNvSpPr>
            <a:spLocks noGrp="1"/>
          </p:cNvSpPr>
          <p:nvPr>
            <p:ph type="title"/>
          </p:nvPr>
        </p:nvSpPr>
        <p:spPr>
          <a:xfrm>
            <a:off x="628650" y="965201"/>
            <a:ext cx="7886700" cy="3121025"/>
          </a:xfrm>
        </p:spPr>
        <p:txBody>
          <a:bodyPr>
            <a:normAutofit/>
          </a:bodyPr>
          <a:lstStyle/>
          <a:p>
            <a:pPr algn="ctr"/>
            <a:r>
              <a:rPr lang="en-GB" dirty="0"/>
              <a:t>Y pump meini prawf </a:t>
            </a:r>
            <a:br>
              <a:rPr lang="en-GB" dirty="0"/>
            </a:br>
            <a:br>
              <a:rPr lang="en-GB" dirty="0"/>
            </a:br>
            <a:r>
              <a:rPr lang="en-GB" dirty="0"/>
              <a:t>The five assessment criteria</a:t>
            </a:r>
          </a:p>
        </p:txBody>
      </p:sp>
    </p:spTree>
    <p:extLst>
      <p:ext uri="{BB962C8B-B14F-4D97-AF65-F5344CB8AC3E}">
        <p14:creationId xmlns:p14="http://schemas.microsoft.com/office/powerpoint/2010/main" val="2148025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65730-5D1D-4963-A178-BA43CA59DF1A}"/>
              </a:ext>
            </a:extLst>
          </p:cNvPr>
          <p:cNvSpPr>
            <a:spLocks noGrp="1"/>
          </p:cNvSpPr>
          <p:nvPr>
            <p:ph type="title"/>
          </p:nvPr>
        </p:nvSpPr>
        <p:spPr>
          <a:xfrm>
            <a:off x="214311" y="165101"/>
            <a:ext cx="7886700" cy="1325563"/>
          </a:xfrm>
        </p:spPr>
        <p:txBody>
          <a:bodyPr>
            <a:normAutofit/>
          </a:bodyPr>
          <a:lstStyle/>
          <a:p>
            <a:r>
              <a:rPr lang="cy-GB" sz="2000" b="1" dirty="0">
                <a:solidFill>
                  <a:schemeClr val="accent1">
                    <a:lumMod val="50000"/>
                  </a:schemeClr>
                </a:solidFill>
                <a:effectLst/>
                <a:latin typeface="Arial" panose="020B0604020202020204" pitchFamily="34" charset="0"/>
                <a:ea typeface="Times New Roman" panose="02020603050405020304" pitchFamily="18" charset="0"/>
              </a:rPr>
              <a:t>1. Llenyddiaeth sydd wedi’i seilio ar Ymchwil 20marc (10&amp;10</a:t>
            </a:r>
            <a:r>
              <a:rPr lang="cy-GB" sz="2000" b="1" dirty="0">
                <a:effectLst/>
                <a:latin typeface="Arial" panose="020B0604020202020204" pitchFamily="34" charset="0"/>
                <a:ea typeface="Times New Roman" panose="02020603050405020304" pitchFamily="18" charset="0"/>
              </a:rPr>
              <a:t>)</a:t>
            </a:r>
            <a:r>
              <a:rPr lang="en-GB" sz="2000" b="1" dirty="0">
                <a:effectLst/>
                <a:latin typeface="Arial" panose="020B0604020202020204" pitchFamily="34" charset="0"/>
                <a:ea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9CF7EB6-0B39-497F-9CBB-F2E5A73770AD}"/>
              </a:ext>
            </a:extLst>
          </p:cNvPr>
          <p:cNvSpPr>
            <a:spLocks noGrp="1"/>
          </p:cNvSpPr>
          <p:nvPr>
            <p:ph sz="half" idx="1"/>
          </p:nvPr>
        </p:nvSpPr>
        <p:spPr>
          <a:xfrm>
            <a:off x="214311" y="1028700"/>
            <a:ext cx="8029575" cy="4505326"/>
          </a:xfrm>
        </p:spPr>
        <p:txBody>
          <a:bodyPr>
            <a:normAutofit fontScale="85000" lnSpcReduction="20000"/>
          </a:bodyPr>
          <a:lstStyle/>
          <a:p>
            <a:pPr algn="just">
              <a:lnSpc>
                <a:spcPct val="160000"/>
              </a:lnSpc>
            </a:pPr>
            <a:r>
              <a:rPr lang="cy-GB" sz="1800" dirty="0">
                <a:effectLst/>
                <a:latin typeface="Arial" panose="020B0604020202020204" pitchFamily="34" charset="0"/>
                <a:ea typeface="Times New Roman" panose="02020603050405020304" pitchFamily="18" charset="0"/>
              </a:rPr>
              <a:t>Mae’n rhaid i’ch gwaith gael ei lywio a’i gefnogi gan ddeunydd ysgolheigaidd sy’n </a:t>
            </a:r>
            <a:r>
              <a:rPr lang="cy-GB" sz="1800" i="1" dirty="0">
                <a:effectLst/>
                <a:latin typeface="Arial" panose="020B0604020202020204" pitchFamily="34" charset="0"/>
                <a:ea typeface="Times New Roman" panose="02020603050405020304" pitchFamily="18" charset="0"/>
              </a:rPr>
              <a:t>berthnasol</a:t>
            </a:r>
            <a:r>
              <a:rPr lang="cy-GB" sz="1800" dirty="0">
                <a:effectLst/>
                <a:latin typeface="Arial" panose="020B0604020202020204" pitchFamily="34" charset="0"/>
                <a:ea typeface="Times New Roman" panose="02020603050405020304" pitchFamily="18" charset="0"/>
              </a:rPr>
              <a:t> i ac yn </a:t>
            </a:r>
            <a:r>
              <a:rPr lang="cy-GB" sz="1800" i="1" dirty="0">
                <a:effectLst/>
                <a:latin typeface="Arial" panose="020B0604020202020204" pitchFamily="34" charset="0"/>
                <a:ea typeface="Times New Roman" panose="02020603050405020304" pitchFamily="18" charset="0"/>
              </a:rPr>
              <a:t>canolbwyntio </a:t>
            </a:r>
            <a:r>
              <a:rPr lang="cy-GB" sz="1800" dirty="0">
                <a:effectLst/>
                <a:latin typeface="Arial" panose="020B0604020202020204" pitchFamily="34" charset="0"/>
                <a:ea typeface="Times New Roman" panose="02020603050405020304" pitchFamily="18" charset="0"/>
              </a:rPr>
              <a:t>ar y dasg/tasgau a osodwyd.</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Dylech ddarparu tystiolaeth i ddangos eich bod wedi cael mynediad i </a:t>
            </a:r>
            <a:r>
              <a:rPr lang="cy-GB" sz="1800" i="1" dirty="0">
                <a:effectLst/>
                <a:latin typeface="Arial" panose="020B0604020202020204" pitchFamily="34" charset="0"/>
                <a:ea typeface="Times New Roman" panose="02020603050405020304" pitchFamily="18" charset="0"/>
              </a:rPr>
              <a:t>ystod</a:t>
            </a:r>
            <a:r>
              <a:rPr lang="cy-GB" sz="1800" dirty="0">
                <a:effectLst/>
                <a:latin typeface="Arial" panose="020B0604020202020204" pitchFamily="34" charset="0"/>
                <a:ea typeface="Times New Roman" panose="02020603050405020304" pitchFamily="18" charset="0"/>
              </a:rPr>
              <a:t> eang o ffynonellau, a allai fod yn academaidd, yn llywodraethol a diwydiannol; gall y ffynonellau hyn gynnwys erthyglau cyfnodolion academaidd, gwerslyfrau, erthyglau newyddion cyfredol, dogfennau sefydliadol, a gwefannau.</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Dylech ystyried </a:t>
            </a:r>
            <a:r>
              <a:rPr lang="cy-GB" sz="1800" i="1" dirty="0">
                <a:effectLst/>
                <a:latin typeface="Arial" panose="020B0604020202020204" pitchFamily="34" charset="0"/>
                <a:ea typeface="Times New Roman" panose="02020603050405020304" pitchFamily="18" charset="0"/>
              </a:rPr>
              <a:t>hygrededd</a:t>
            </a:r>
            <a:r>
              <a:rPr lang="cy-GB" sz="1800" dirty="0">
                <a:effectLst/>
                <a:latin typeface="Arial" panose="020B0604020202020204" pitchFamily="34" charset="0"/>
                <a:ea typeface="Times New Roman" panose="02020603050405020304" pitchFamily="18" charset="0"/>
              </a:rPr>
              <a:t> eich ffynonellau; fel arfer, mae cyfnodolion academaidd yn ffynonellau credadwy iawn, ond mae’n rhaid ystyried/dethol gwefannau’n ofalus iawn a dylid eu defnyddio’n gynnil.</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Dylai unrhyw ffynhonnell a ddefnyddiwch fod yn gyfredol, a’r rhan fwyaf wedi’u cyhoeddi o fewn y pum mlynedd diwethaf, er y gall darnau arloesol/pwysig o waith yn y maes fod yn hŷn.</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Rhaid i chi ddarparu </a:t>
            </a:r>
            <a:r>
              <a:rPr lang="cy-GB" sz="1800" i="1" dirty="0">
                <a:effectLst/>
                <a:latin typeface="Arial" panose="020B0604020202020204" pitchFamily="34" charset="0"/>
                <a:ea typeface="Times New Roman" panose="02020603050405020304" pitchFamily="18" charset="0"/>
              </a:rPr>
              <a:t>tystiolaeth </a:t>
            </a:r>
            <a:r>
              <a:rPr lang="cy-GB" sz="1800" dirty="0">
                <a:effectLst/>
                <a:latin typeface="Arial" panose="020B0604020202020204" pitchFamily="34" charset="0"/>
                <a:ea typeface="Times New Roman" panose="02020603050405020304" pitchFamily="18" charset="0"/>
              </a:rPr>
              <a:t>o’ch ymchwil/gwaith darllen eich hun trwy gydol eich gwaith, gan ddefnyddio dyfyniadau o fewn y testun ym mhrif ran eich gwaith a rhestr gyfeirnodi sydd yn nhrefn yr wyddor ar ddiwedd eich gwaith. Defnyddiwch system gyfeirnodi Harvard.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128838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0A0A740-A416-4058-ADD0-219E36CD43EE}"/>
              </a:ext>
            </a:extLst>
          </p:cNvPr>
          <p:cNvPicPr>
            <a:picLocks noGrp="1" noChangeAspect="1"/>
          </p:cNvPicPr>
          <p:nvPr>
            <p:ph sz="half" idx="1"/>
          </p:nvPr>
        </p:nvPicPr>
        <p:blipFill>
          <a:blip r:embed="rId2"/>
          <a:stretch>
            <a:fillRect/>
          </a:stretch>
        </p:blipFill>
        <p:spPr>
          <a:xfrm>
            <a:off x="628650" y="222250"/>
            <a:ext cx="7886700" cy="2163763"/>
          </a:xfrm>
        </p:spPr>
      </p:pic>
      <p:sp>
        <p:nvSpPr>
          <p:cNvPr id="4" name="Content Placeholder 3">
            <a:extLst>
              <a:ext uri="{FF2B5EF4-FFF2-40B4-BE49-F238E27FC236}">
                <a16:creationId xmlns:a16="http://schemas.microsoft.com/office/drawing/2014/main" id="{8B68C128-9FF9-46E2-923A-35CB281AEF54}"/>
              </a:ext>
            </a:extLst>
          </p:cNvPr>
          <p:cNvSpPr>
            <a:spLocks noGrp="1"/>
          </p:cNvSpPr>
          <p:nvPr>
            <p:ph sz="half" idx="2"/>
          </p:nvPr>
        </p:nvSpPr>
        <p:spPr>
          <a:xfrm>
            <a:off x="628650" y="2811462"/>
            <a:ext cx="7772402" cy="4351338"/>
          </a:xfrm>
        </p:spPr>
        <p:txBody>
          <a:bodyPr>
            <a:normAutofit/>
          </a:bodyPr>
          <a:lstStyle/>
          <a:p>
            <a:r>
              <a:rPr lang="en-GB" sz="2400" dirty="0">
                <a:latin typeface="Arial" panose="020B0604020202020204" pitchFamily="34" charset="0"/>
                <a:cs typeface="Arial" panose="020B0604020202020204" pitchFamily="34" charset="0"/>
              </a:rPr>
              <a:t>Mae angen i’r rhestr cyfeirnodi cynnwys pob cyfeirnod ddefnyddiwyd yn y cyflwyniad.</a:t>
            </a:r>
          </a:p>
          <a:p>
            <a:r>
              <a:rPr lang="en-GB" sz="2400" dirty="0">
                <a:latin typeface="Arial" panose="020B0604020202020204" pitchFamily="34" charset="0"/>
                <a:cs typeface="Arial" panose="020B0604020202020204" pitchFamily="34" charset="0"/>
              </a:rPr>
              <a:t>Mae angen cyferinodi ar lafar wrth gyflwyno</a:t>
            </a:r>
          </a:p>
          <a:p>
            <a:r>
              <a:rPr lang="en-GB" sz="2400" dirty="0">
                <a:latin typeface="Arial" panose="020B0604020202020204" pitchFamily="34" charset="0"/>
                <a:cs typeface="Arial" panose="020B0604020202020204" pitchFamily="34" charset="0"/>
              </a:rPr>
              <a:t>Cofiwch ddefnyddio ymchwil o ansawdd/</a:t>
            </a:r>
          </a:p>
          <a:p>
            <a:r>
              <a:rPr lang="en-GB" sz="2400" dirty="0">
                <a:latin typeface="Arial" panose="020B0604020202020204" pitchFamily="34" charset="0"/>
                <a:cs typeface="Arial" panose="020B0604020202020204" pitchFamily="34" charset="0"/>
              </a:rPr>
              <a:t>Mae angen hefyd defndyddio ffynonellau addas ar gyfer y cyflwyniad a’r ffurflen moeseg.</a:t>
            </a:r>
          </a:p>
          <a:p>
            <a:endParaRPr lang="en-GB" dirty="0"/>
          </a:p>
        </p:txBody>
      </p:sp>
    </p:spTree>
    <p:extLst>
      <p:ext uri="{BB962C8B-B14F-4D97-AF65-F5344CB8AC3E}">
        <p14:creationId xmlns:p14="http://schemas.microsoft.com/office/powerpoint/2010/main" val="2368989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C2BB-4FB4-4E82-B851-FD957A6DA8B1}"/>
              </a:ext>
            </a:extLst>
          </p:cNvPr>
          <p:cNvSpPr>
            <a:spLocks noGrp="1"/>
          </p:cNvSpPr>
          <p:nvPr>
            <p:ph type="title"/>
          </p:nvPr>
        </p:nvSpPr>
        <p:spPr/>
        <p:txBody>
          <a:bodyPr>
            <a:normAutofit/>
          </a:bodyPr>
          <a:lstStyle/>
          <a:p>
            <a:r>
              <a:rPr lang="en-GB" sz="2200" b="1" dirty="0">
                <a:effectLst/>
                <a:latin typeface="Arial" panose="020B0604020202020204" pitchFamily="34" charset="0"/>
                <a:ea typeface="Times New Roman" panose="02020603050405020304" pitchFamily="18" charset="0"/>
              </a:rPr>
              <a:t>1. Research-informed Literature 20 marks (10&amp;10)</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A54EAC1-9D59-4657-8AAC-3E748B1395C8}"/>
              </a:ext>
            </a:extLst>
          </p:cNvPr>
          <p:cNvSpPr>
            <a:spLocks noGrp="1"/>
          </p:cNvSpPr>
          <p:nvPr>
            <p:ph sz="half" idx="1"/>
          </p:nvPr>
        </p:nvSpPr>
        <p:spPr>
          <a:xfrm>
            <a:off x="300036" y="1157287"/>
            <a:ext cx="7886699" cy="4919663"/>
          </a:xfrm>
        </p:spPr>
        <p:txBody>
          <a:bodyPr>
            <a:normAutofit fontScale="85000" lnSpcReduction="10000"/>
          </a:bodyPr>
          <a:lstStyle/>
          <a:p>
            <a:pPr algn="just">
              <a:lnSpc>
                <a:spcPct val="150000"/>
              </a:lnSpc>
            </a:pPr>
            <a:r>
              <a:rPr lang="en-GB" sz="1800" dirty="0">
                <a:effectLst/>
                <a:latin typeface="Arial" panose="020B0604020202020204" pitchFamily="34" charset="0"/>
                <a:ea typeface="Times New Roman" panose="02020603050405020304" pitchFamily="18" charset="0"/>
              </a:rPr>
              <a:t>Your work must be informed and supported by scholarly material that is </a:t>
            </a:r>
            <a:r>
              <a:rPr lang="en-GB" sz="1800" i="1" dirty="0">
                <a:effectLst/>
                <a:latin typeface="Arial" panose="020B0604020202020204" pitchFamily="34" charset="0"/>
                <a:ea typeface="Times New Roman" panose="02020603050405020304" pitchFamily="18" charset="0"/>
              </a:rPr>
              <a:t>relevant</a:t>
            </a:r>
            <a:r>
              <a:rPr lang="en-GB" sz="1800" dirty="0">
                <a:effectLst/>
                <a:latin typeface="Arial" panose="020B0604020202020204" pitchFamily="34" charset="0"/>
                <a:ea typeface="Times New Roman" panose="02020603050405020304" pitchFamily="18" charset="0"/>
              </a:rPr>
              <a:t> to and </a:t>
            </a:r>
            <a:r>
              <a:rPr lang="en-GB" sz="1800" i="1" dirty="0">
                <a:effectLst/>
                <a:latin typeface="Arial" panose="020B0604020202020204" pitchFamily="34" charset="0"/>
                <a:ea typeface="Times New Roman" panose="02020603050405020304" pitchFamily="18" charset="0"/>
              </a:rPr>
              <a:t>focused</a:t>
            </a:r>
            <a:r>
              <a:rPr lang="en-GB" sz="1800" dirty="0">
                <a:effectLst/>
                <a:latin typeface="Arial" panose="020B0604020202020204" pitchFamily="34" charset="0"/>
                <a:ea typeface="Times New Roman" panose="02020603050405020304" pitchFamily="18" charset="0"/>
              </a:rPr>
              <a:t> on the task(s) set.    You should provide evidence that you have accessed a wide </a:t>
            </a:r>
            <a:r>
              <a:rPr lang="en-GB" sz="1800" i="1" dirty="0">
                <a:effectLst/>
                <a:latin typeface="Arial" panose="020B0604020202020204" pitchFamily="34" charset="0"/>
                <a:ea typeface="Times New Roman" panose="02020603050405020304" pitchFamily="18" charset="0"/>
              </a:rPr>
              <a:t>range</a:t>
            </a:r>
            <a:r>
              <a:rPr lang="en-GB" sz="1800" dirty="0">
                <a:effectLst/>
                <a:latin typeface="Arial" panose="020B0604020202020204" pitchFamily="34" charset="0"/>
                <a:ea typeface="Times New Roman" panose="02020603050405020304" pitchFamily="18" charset="0"/>
              </a:rPr>
              <a:t> of sources, which may be academic, governmental and industrial; these sources may include academic journal articles, textbooks, current news articles, organisational documents, and websites.  You should consider the </a:t>
            </a:r>
            <a:r>
              <a:rPr lang="en-GB" sz="1800" i="1" dirty="0">
                <a:effectLst/>
                <a:latin typeface="Arial" panose="020B0604020202020204" pitchFamily="34" charset="0"/>
                <a:ea typeface="Times New Roman" panose="02020603050405020304" pitchFamily="18" charset="0"/>
              </a:rPr>
              <a:t>credibility</a:t>
            </a:r>
            <a:r>
              <a:rPr lang="en-GB" sz="1800" dirty="0">
                <a:effectLst/>
                <a:latin typeface="Arial" panose="020B0604020202020204" pitchFamily="34" charset="0"/>
                <a:ea typeface="Times New Roman" panose="02020603050405020304" pitchFamily="18"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i="1" dirty="0">
                <a:effectLst/>
                <a:latin typeface="Arial" panose="020B0604020202020204" pitchFamily="34" charset="0"/>
                <a:ea typeface="Times New Roman" panose="02020603050405020304" pitchFamily="18" charset="0"/>
              </a:rPr>
              <a:t>evidence</a:t>
            </a:r>
            <a:r>
              <a:rPr lang="en-GB" sz="1800" dirty="0">
                <a:effectLst/>
                <a:latin typeface="Arial" panose="020B0604020202020204" pitchFamily="34" charset="0"/>
                <a:ea typeface="Times New Roman" panose="02020603050405020304" pitchFamily="18" charset="0"/>
              </a:rPr>
              <a:t> of your research/own reading throughout your work, using in-text citations in the main body of your work and a reference list that is alphabetical at the end of your work. Please use the Harvard referencing system and refer to the Referencing handbook distributed by the School of Early Years.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36144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4CEE54E-73AE-4485-A96A-41FA05F6A69A}"/>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0E0CF679-601E-41F9-B572-215E165C011B}"/>
              </a:ext>
            </a:extLst>
          </p:cNvPr>
          <p:cNvPicPr>
            <a:picLocks noGrp="1" noChangeAspect="1"/>
          </p:cNvPicPr>
          <p:nvPr>
            <p:ph sz="half" idx="1"/>
          </p:nvPr>
        </p:nvPicPr>
        <p:blipFill>
          <a:blip r:embed="rId3"/>
          <a:stretch>
            <a:fillRect/>
          </a:stretch>
        </p:blipFill>
        <p:spPr>
          <a:xfrm>
            <a:off x="458016" y="365125"/>
            <a:ext cx="8292737" cy="1922053"/>
          </a:xfrm>
        </p:spPr>
      </p:pic>
      <p:sp>
        <p:nvSpPr>
          <p:cNvPr id="11" name="Content Placeholder 10">
            <a:extLst>
              <a:ext uri="{FF2B5EF4-FFF2-40B4-BE49-F238E27FC236}">
                <a16:creationId xmlns:a16="http://schemas.microsoft.com/office/drawing/2014/main" id="{40D44E1C-9FDF-4020-9B15-FFBFF61206E4}"/>
              </a:ext>
            </a:extLst>
          </p:cNvPr>
          <p:cNvSpPr>
            <a:spLocks noGrp="1"/>
          </p:cNvSpPr>
          <p:nvPr>
            <p:ph sz="half" idx="2"/>
          </p:nvPr>
        </p:nvSpPr>
        <p:spPr>
          <a:xfrm>
            <a:off x="628650" y="2287179"/>
            <a:ext cx="7951471" cy="4351338"/>
          </a:xfrm>
        </p:spPr>
        <p:txBody>
          <a:bodyPr>
            <a:normAutofit/>
          </a:bodyPr>
          <a:lstStyle/>
          <a:p>
            <a:r>
              <a:rPr lang="en-GB" dirty="0"/>
              <a:t>The reference list needs to include all references used in the presentation and ethics form.</a:t>
            </a:r>
          </a:p>
          <a:p>
            <a:r>
              <a:rPr lang="en-GB" dirty="0"/>
              <a:t> Verbal referencing  is required in the presentation</a:t>
            </a:r>
          </a:p>
          <a:p>
            <a:r>
              <a:rPr lang="en-GB" dirty="0"/>
              <a:t> Remember to use quality research </a:t>
            </a:r>
          </a:p>
          <a:p>
            <a:r>
              <a:rPr lang="en-GB" dirty="0"/>
              <a:t> Use suitable sources for the presentation and the ethics form.</a:t>
            </a:r>
          </a:p>
          <a:p>
            <a:endParaRPr lang="en-GB" dirty="0"/>
          </a:p>
        </p:txBody>
      </p:sp>
    </p:spTree>
    <p:extLst>
      <p:ext uri="{BB962C8B-B14F-4D97-AF65-F5344CB8AC3E}">
        <p14:creationId xmlns:p14="http://schemas.microsoft.com/office/powerpoint/2010/main" val="12270611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EE3B-2193-47D4-B202-16B6E1942CFE}"/>
              </a:ext>
            </a:extLst>
          </p:cNvPr>
          <p:cNvSpPr>
            <a:spLocks noGrp="1"/>
          </p:cNvSpPr>
          <p:nvPr>
            <p:ph type="title"/>
          </p:nvPr>
        </p:nvSpPr>
        <p:spPr/>
        <p:txBody>
          <a:bodyPr>
            <a:normAutofit/>
          </a:bodyPr>
          <a:lstStyle/>
          <a:p>
            <a:r>
              <a:rPr lang="cy-GB" sz="1800" b="1" dirty="0">
                <a:solidFill>
                  <a:schemeClr val="accent1">
                    <a:lumMod val="50000"/>
                  </a:schemeClr>
                </a:solidFill>
                <a:effectLst/>
                <a:latin typeface="Arial" panose="020B0604020202020204" pitchFamily="34" charset="0"/>
                <a:ea typeface="Times New Roman" panose="02020603050405020304" pitchFamily="18" charset="0"/>
              </a:rPr>
              <a:t>2. Gwybodaeth a Dealltwriaeth o’r Pwnc  - 20 marc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B1CAD84-1E9A-4F03-A5CB-69BB52CF2A22}"/>
              </a:ext>
            </a:extLst>
          </p:cNvPr>
          <p:cNvSpPr>
            <a:spLocks noGrp="1"/>
          </p:cNvSpPr>
          <p:nvPr>
            <p:ph sz="half" idx="1"/>
          </p:nvPr>
        </p:nvSpPr>
        <p:spPr>
          <a:xfrm>
            <a:off x="628650" y="1139825"/>
            <a:ext cx="7629525" cy="4351338"/>
          </a:xfrm>
        </p:spPr>
        <p:txBody>
          <a:bodyPr>
            <a:normAutofit fontScale="92500" lnSpcReduction="20000"/>
          </a:bodyPr>
          <a:lstStyle/>
          <a:p>
            <a:pPr marL="0" indent="0" algn="just">
              <a:lnSpc>
                <a:spcPct val="150000"/>
              </a:lnSpc>
              <a:buNone/>
            </a:pPr>
            <a:r>
              <a:rPr lang="cy-GB" sz="1800" dirty="0">
                <a:effectLst/>
                <a:latin typeface="Arial" panose="020B0604020202020204" pitchFamily="34" charset="0"/>
                <a:ea typeface="Times New Roman" panose="02020603050405020304" pitchFamily="18" charset="0"/>
                <a:cs typeface="Arial" panose="020B0604020202020204" pitchFamily="34" charset="0"/>
              </a:rPr>
              <a:t>Mae’n rhaid i’ch gwaith ddangos ehangder cynyddol eich gwybodaeth a dealltwriaeth o gysyniadau ac egwyddorion sylfaenol sy’n gysylltiedig â’r maes pwnc.</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Times New Roman" panose="02020603050405020304" pitchFamily="18" charset="0"/>
                <a:cs typeface="Arial" panose="020B0604020202020204" pitchFamily="34" charset="0"/>
              </a:rPr>
              <a:t>Mae  </a:t>
            </a:r>
            <a:r>
              <a:rPr lang="cy-GB" sz="1800" i="1" dirty="0">
                <a:effectLst/>
                <a:latin typeface="Arial" panose="020B0604020202020204" pitchFamily="34" charset="0"/>
                <a:ea typeface="Times New Roman" panose="02020603050405020304" pitchFamily="18" charset="0"/>
                <a:cs typeface="Arial" panose="020B0604020202020204" pitchFamily="34" charset="0"/>
              </a:rPr>
              <a:t>gwybodaeth</a:t>
            </a:r>
            <a:r>
              <a:rPr lang="cy-GB" sz="1800" dirty="0">
                <a:effectLst/>
                <a:latin typeface="Arial" panose="020B0604020202020204" pitchFamily="34" charset="0"/>
                <a:ea typeface="Times New Roman" panose="02020603050405020304" pitchFamily="18" charset="0"/>
                <a:cs typeface="Arial" panose="020B0604020202020204" pitchFamily="34" charset="0"/>
              </a:rPr>
              <a:t> yn ymwneud â’r ffeithiau, y wybodaeth a’r sgiliau rydych wedi’u caffael trwy eich dysgu</a:t>
            </a:r>
            <a:r>
              <a:rPr lang="cy-GB" sz="1800" i="1"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Times New Roman" panose="02020603050405020304" pitchFamily="18" charset="0"/>
                <a:cs typeface="Arial" panose="020B0604020202020204" pitchFamily="34" charset="0"/>
              </a:rPr>
              <a:t>Rydych yn arddangos eich </a:t>
            </a:r>
            <a:r>
              <a:rPr lang="cy-GB" sz="1800" i="1" dirty="0">
                <a:effectLst/>
                <a:latin typeface="Arial" panose="020B0604020202020204" pitchFamily="34" charset="0"/>
                <a:ea typeface="Times New Roman" panose="02020603050405020304" pitchFamily="18" charset="0"/>
                <a:cs typeface="Arial" panose="020B0604020202020204" pitchFamily="34" charset="0"/>
              </a:rPr>
              <a:t>dealltwriaeth</a:t>
            </a:r>
            <a:r>
              <a:rPr lang="cy-GB" sz="1800" dirty="0">
                <a:effectLst/>
                <a:latin typeface="Arial" panose="020B0604020202020204" pitchFamily="34" charset="0"/>
                <a:ea typeface="Times New Roman" panose="02020603050405020304" pitchFamily="18" charset="0"/>
                <a:cs typeface="Arial" panose="020B0604020202020204" pitchFamily="34" charset="0"/>
              </a:rPr>
              <a:t> trwy ddehongli ystyr y ffeithiau a’r wybodaeth. Golyga hyn fod arnoch angen dethol a chynnwys yn eich gwaith y cysyniadau, y technegau, y modelau, a’r damcaniaethau ayyb sy’n berthnasol i’r dasg/tasgau a osodwyd.</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r>
              <a:rPr lang="cy-GB" sz="1800" dirty="0">
                <a:effectLst/>
                <a:latin typeface="Arial" panose="020B0604020202020204" pitchFamily="34" charset="0"/>
                <a:ea typeface="Times New Roman" panose="02020603050405020304" pitchFamily="18" charset="0"/>
                <a:cs typeface="Arial" panose="020B0604020202020204" pitchFamily="34" charset="0"/>
              </a:rPr>
              <a:t>Dylech allu esbonio’r damcaniaethau, cysyniadau ayyb, yn ystyrlon i ddangos eich dealltwriaeth.  Hefyd, bydd eich marc/gradd yn amodol ar y </a:t>
            </a:r>
            <a:r>
              <a:rPr lang="cy-GB" sz="1800" i="1" dirty="0">
                <a:effectLst/>
                <a:latin typeface="Arial" panose="020B0604020202020204" pitchFamily="34" charset="0"/>
                <a:ea typeface="Times New Roman" panose="02020603050405020304" pitchFamily="18" charset="0"/>
                <a:cs typeface="Arial" panose="020B0604020202020204" pitchFamily="34" charset="0"/>
              </a:rPr>
              <a:t>graddau</a:t>
            </a:r>
            <a:r>
              <a:rPr lang="cy-GB" sz="1800" dirty="0">
                <a:effectLst/>
                <a:latin typeface="Arial" panose="020B0604020202020204" pitchFamily="34" charset="0"/>
                <a:ea typeface="Times New Roman" panose="02020603050405020304" pitchFamily="18" charset="0"/>
                <a:cs typeface="Arial" panose="020B0604020202020204" pitchFamily="34" charset="0"/>
              </a:rPr>
              <a:t> rydych chi’n arddangos eich gwybodaeth a’ch dealltwriaeth; yn ddelfrydol, dylai’r ddwy fod yn gyflawn ac yn fanwl, ac wedi’u trin a’u trafod yn gynhwysfawr.</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495291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6D922-7098-4138-B1FE-F33EBD72792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3F6DE29-118F-4446-91D2-EE9A545072E9}"/>
              </a:ext>
            </a:extLst>
          </p:cNvPr>
          <p:cNvSpPr>
            <a:spLocks noGrp="1"/>
          </p:cNvSpPr>
          <p:nvPr>
            <p:ph sz="half" idx="1"/>
          </p:nvPr>
        </p:nvSpPr>
        <p:spPr>
          <a:xfrm>
            <a:off x="64293" y="2398711"/>
            <a:ext cx="9015414" cy="4351338"/>
          </a:xfrm>
        </p:spPr>
        <p:txBody>
          <a:bodyPr>
            <a:normAutofit/>
          </a:bodyPr>
          <a:lstStyle/>
          <a:p>
            <a:pPr marL="0" indent="0">
              <a:buNone/>
            </a:pPr>
            <a:r>
              <a:rPr lang="en-GB" sz="1900" dirty="0">
                <a:latin typeface="Arial" panose="020B0604020202020204" pitchFamily="34" charset="0"/>
                <a:cs typeface="Arial" panose="020B0604020202020204" pitchFamily="34" charset="0"/>
              </a:rPr>
              <a:t>Y cyflwyniad:</a:t>
            </a:r>
          </a:p>
          <a:p>
            <a:pPr marL="0" indent="0">
              <a:buNone/>
            </a:pPr>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Pa </a:t>
            </a:r>
            <a:r>
              <a:rPr lang="cy-GB" sz="1900" dirty="0">
                <a:latin typeface="Arial" panose="020B0604020202020204" pitchFamily="34" charset="0"/>
                <a:cs typeface="Arial" panose="020B0604020202020204" pitchFamily="34" charset="0"/>
              </a:rPr>
              <a:t>ddull</a:t>
            </a:r>
            <a:r>
              <a:rPr lang="en-GB" sz="1900" dirty="0">
                <a:latin typeface="Arial" panose="020B0604020202020204" pitchFamily="34" charset="0"/>
                <a:cs typeface="Arial" panose="020B0604020202020204" pitchFamily="34" charset="0"/>
              </a:rPr>
              <a:t> methodolegol y byddech yn ei defnyddio i gasglu eich ymchwil – a fyddwch yn defnyddio cyfweliadau 1 i 1 neu grŵp ffocws? Holiaduron?</a:t>
            </a:r>
          </a:p>
          <a:p>
            <a:pPr marL="285750" indent="-285750">
              <a:buFont typeface="Arial" panose="020B0604020202020204" pitchFamily="34" charset="0"/>
              <a:buChar char="•"/>
            </a:pPr>
            <a:r>
              <a:rPr lang="en-GB" sz="1900" dirty="0">
                <a:latin typeface="Arial" panose="020B0604020202020204" pitchFamily="34" charset="0"/>
                <a:cs typeface="Arial" panose="020B0604020202020204" pitchFamily="34" charset="0"/>
              </a:rPr>
              <a:t>Pam yr ydych wedi'u dewis , pa dystiolaeth sy'n awgrymu y bydd y rhain yn eich galluogi i gasglu eich data'n llwyddiannus? A oes cyfyngiadau?</a:t>
            </a:r>
          </a:p>
          <a:p>
            <a:pPr marL="285750" indent="-285750">
              <a:buFont typeface="Arial" panose="020B0604020202020204" pitchFamily="34" charset="0"/>
              <a:buChar char="•"/>
            </a:pPr>
            <a:r>
              <a:rPr lang="en-GB" sz="1900" dirty="0">
                <a:latin typeface="Arial" panose="020B0604020202020204" pitchFamily="34" charset="0"/>
                <a:cs typeface="Arial" panose="020B0604020202020204" pitchFamily="34" charset="0"/>
              </a:rPr>
              <a:t>Sut y bydd yr ymchwil arfaethedig yn helpu ac yn  cefnogi arferion o fewn y blynyddoedd cynnar yn y dyfodol. Dylid trafod hyn yn unol â thystiolaeth enillwyd o'r adolygiad llenyddiaeth.</a:t>
            </a:r>
          </a:p>
          <a:p>
            <a:pPr marL="0" indent="0">
              <a:buNone/>
            </a:pPr>
            <a:endParaRPr lang="en-GB" dirty="0"/>
          </a:p>
        </p:txBody>
      </p:sp>
      <p:pic>
        <p:nvPicPr>
          <p:cNvPr id="6" name="Picture 5">
            <a:extLst>
              <a:ext uri="{FF2B5EF4-FFF2-40B4-BE49-F238E27FC236}">
                <a16:creationId xmlns:a16="http://schemas.microsoft.com/office/drawing/2014/main" id="{5A2F176D-9D4C-4496-8EA2-F2C0E15E37A6}"/>
              </a:ext>
            </a:extLst>
          </p:cNvPr>
          <p:cNvPicPr>
            <a:picLocks noChangeAspect="1"/>
          </p:cNvPicPr>
          <p:nvPr/>
        </p:nvPicPr>
        <p:blipFill>
          <a:blip r:embed="rId3"/>
          <a:stretch>
            <a:fillRect/>
          </a:stretch>
        </p:blipFill>
        <p:spPr>
          <a:xfrm>
            <a:off x="192878" y="107951"/>
            <a:ext cx="8579643" cy="2065339"/>
          </a:xfrm>
          <a:prstGeom prst="rect">
            <a:avLst/>
          </a:prstGeom>
        </p:spPr>
      </p:pic>
    </p:spTree>
    <p:extLst>
      <p:ext uri="{BB962C8B-B14F-4D97-AF65-F5344CB8AC3E}">
        <p14:creationId xmlns:p14="http://schemas.microsoft.com/office/powerpoint/2010/main" val="3769412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67D0E-BC6F-4632-9BEE-D3996295AF66}"/>
              </a:ext>
            </a:extLst>
          </p:cNvPr>
          <p:cNvSpPr>
            <a:spLocks noGrp="1"/>
          </p:cNvSpPr>
          <p:nvPr>
            <p:ph type="title"/>
          </p:nvPr>
        </p:nvSpPr>
        <p:spPr/>
        <p:txBody>
          <a:bodyPr>
            <a:normAutofit/>
          </a:bodyPr>
          <a:lstStyle/>
          <a:p>
            <a:r>
              <a:rPr lang="en-GB" sz="2200" b="1" dirty="0">
                <a:effectLst/>
                <a:latin typeface="Arial" panose="020B0604020202020204" pitchFamily="34" charset="0"/>
                <a:ea typeface="Times New Roman" panose="02020603050405020304" pitchFamily="18" charset="0"/>
              </a:rPr>
              <a:t>2. Knowledge and Understanding of Subject</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356B639-7A47-4363-9AE0-3C21B316165B}"/>
              </a:ext>
            </a:extLst>
          </p:cNvPr>
          <p:cNvSpPr>
            <a:spLocks noGrp="1"/>
          </p:cNvSpPr>
          <p:nvPr>
            <p:ph sz="half" idx="1"/>
          </p:nvPr>
        </p:nvSpPr>
        <p:spPr>
          <a:xfrm>
            <a:off x="457200" y="1027907"/>
            <a:ext cx="7486650" cy="4351338"/>
          </a:xfrm>
        </p:spPr>
        <p:txBody>
          <a:bodyPr>
            <a:normAutofit fontScale="92500" lnSpcReduction="20000"/>
          </a:bodyPr>
          <a:lstStyle/>
          <a:p>
            <a:pPr algn="just">
              <a:lnSpc>
                <a:spcPct val="150000"/>
              </a:lnSpc>
            </a:pPr>
            <a:r>
              <a:rPr lang="en-GB" sz="1800" dirty="0">
                <a:effectLst/>
                <a:latin typeface="Arial" panose="020B0604020202020204" pitchFamily="34" charset="0"/>
                <a:ea typeface="Times New Roman" panose="02020603050405020304" pitchFamily="18" charset="0"/>
              </a:rPr>
              <a:t>Your work must demonstrate the growing extent of your knowledge and understanding of concepts and underlying principles associated with the subject area.  </a:t>
            </a:r>
            <a:r>
              <a:rPr lang="en-GB" sz="1800" i="1" dirty="0">
                <a:effectLst/>
                <a:latin typeface="Arial" panose="020B0604020202020204" pitchFamily="34" charset="0"/>
                <a:ea typeface="Times New Roman" panose="02020603050405020304" pitchFamily="18" charset="0"/>
              </a:rPr>
              <a:t>Knowledge</a:t>
            </a:r>
            <a:r>
              <a:rPr lang="en-GB" sz="1800" dirty="0">
                <a:effectLst/>
                <a:latin typeface="Arial" panose="020B0604020202020204" pitchFamily="34" charset="0"/>
                <a:ea typeface="Times New Roman" panose="02020603050405020304" pitchFamily="18" charset="0"/>
              </a:rPr>
              <a:t> relates to the facts, information and skills you have acquired through your learning.  You demonstrate your </a:t>
            </a:r>
            <a:r>
              <a:rPr lang="en-GB" sz="1800" i="1" dirty="0">
                <a:effectLst/>
                <a:latin typeface="Arial" panose="020B0604020202020204" pitchFamily="34" charset="0"/>
                <a:ea typeface="Times New Roman" panose="02020603050405020304" pitchFamily="18" charset="0"/>
              </a:rPr>
              <a:t>understanding</a:t>
            </a:r>
            <a:r>
              <a:rPr lang="en-GB" sz="1800" dirty="0">
                <a:effectLst/>
                <a:latin typeface="Arial" panose="020B0604020202020204" pitchFamily="34" charset="0"/>
                <a:ea typeface="Times New Roman" panose="02020603050405020304" pitchFamily="18" charset="0"/>
              </a:rPr>
              <a:t> by interpreting the meaning of the facts and information (knowledge). This means that you need to select and include in your work the concepts, techniques, models, theories, etc. appropriate to the task(s) set.  You should be able to explain the theories, concepts, etc. meaningfully to show your understanding.  Your mark/grade will also depend upon the </a:t>
            </a:r>
            <a:r>
              <a:rPr lang="en-GB" sz="1800" i="1" dirty="0">
                <a:effectLst/>
                <a:latin typeface="Arial" panose="020B0604020202020204" pitchFamily="34" charset="0"/>
                <a:ea typeface="Times New Roman" panose="02020603050405020304" pitchFamily="18" charset="0"/>
              </a:rPr>
              <a:t>extent</a:t>
            </a:r>
            <a:r>
              <a:rPr lang="en-GB" sz="1800" dirty="0">
                <a:effectLst/>
                <a:latin typeface="Arial" panose="020B0604020202020204" pitchFamily="34" charset="0"/>
                <a:ea typeface="Times New Roman" panose="02020603050405020304" pitchFamily="18" charset="0"/>
              </a:rPr>
              <a:t> to which you demonstrate your knowledge and understanding; ideally each should be complete and detailed, with comprehensive coverage.</a:t>
            </a:r>
            <a:endParaRPr lang="en-GB" sz="18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89424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3839F6-AB00-470B-955E-FD9A9FC0DBDA}"/>
              </a:ext>
            </a:extLst>
          </p:cNvPr>
          <p:cNvSpPr>
            <a:spLocks noGrp="1"/>
          </p:cNvSpPr>
          <p:nvPr>
            <p:ph sz="half" idx="1"/>
          </p:nvPr>
        </p:nvSpPr>
        <p:spPr>
          <a:xfrm>
            <a:off x="128587" y="2085974"/>
            <a:ext cx="8686800" cy="4351338"/>
          </a:xfrm>
        </p:spPr>
        <p:txBody>
          <a:bodyPr>
            <a:normAutofit/>
          </a:bodyPr>
          <a:lstStyle/>
          <a:p>
            <a:pPr marL="0" indent="0">
              <a:buNone/>
            </a:pPr>
            <a:r>
              <a:rPr lang="en-GB" sz="1900" dirty="0">
                <a:latin typeface="Arial" panose="020B0604020202020204" pitchFamily="34" charset="0"/>
                <a:cs typeface="Arial" panose="020B0604020202020204" pitchFamily="34" charset="0"/>
              </a:rPr>
              <a:t>The presentation:</a:t>
            </a:r>
          </a:p>
          <a:p>
            <a:pPr marL="0" indent="0">
              <a:buNone/>
            </a:pP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Consider what methodological approach you would take to collect your research – will you be using focus group or 1-1 interviews? Questionnaires?</a:t>
            </a:r>
          </a:p>
          <a:p>
            <a:pPr marL="0" indent="0">
              <a:buNone/>
            </a:pPr>
            <a:r>
              <a:rPr lang="en-GB" sz="1900" dirty="0">
                <a:latin typeface="Arial" panose="020B0604020202020204" pitchFamily="34" charset="0"/>
                <a:cs typeface="Arial" panose="020B0604020202020204" pitchFamily="34" charset="0"/>
              </a:rPr>
              <a:t>Why have you chosen them? Are there limitations to the methodologies? What evidence suggests that these will enable you to successfully collect your data?</a:t>
            </a:r>
          </a:p>
          <a:p>
            <a:pPr marL="0" indent="0">
              <a:buNone/>
            </a:pPr>
            <a:r>
              <a:rPr lang="en-GB" sz="1900" dirty="0">
                <a:latin typeface="Arial" panose="020B0604020202020204" pitchFamily="34" charset="0"/>
                <a:cs typeface="Arial" panose="020B0604020202020204" pitchFamily="34" charset="0"/>
              </a:rPr>
              <a:t>How will proposed research help and support future practice within early years? This should be discussed in line with evidence gained from the literature review.</a:t>
            </a:r>
          </a:p>
          <a:p>
            <a:pPr marL="0" indent="0">
              <a:buNone/>
            </a:pPr>
            <a:endParaRPr lang="en-GB" dirty="0"/>
          </a:p>
          <a:p>
            <a:endParaRPr lang="en-GB" dirty="0"/>
          </a:p>
          <a:p>
            <a:endParaRPr lang="en-GB" dirty="0"/>
          </a:p>
        </p:txBody>
      </p:sp>
      <p:pic>
        <p:nvPicPr>
          <p:cNvPr id="6" name="Picture 5">
            <a:extLst>
              <a:ext uri="{FF2B5EF4-FFF2-40B4-BE49-F238E27FC236}">
                <a16:creationId xmlns:a16="http://schemas.microsoft.com/office/drawing/2014/main" id="{207FB2C7-70C3-4F95-96E3-B139FAC4A484}"/>
              </a:ext>
            </a:extLst>
          </p:cNvPr>
          <p:cNvPicPr>
            <a:picLocks noChangeAspect="1"/>
          </p:cNvPicPr>
          <p:nvPr/>
        </p:nvPicPr>
        <p:blipFill>
          <a:blip r:embed="rId3"/>
          <a:stretch>
            <a:fillRect/>
          </a:stretch>
        </p:blipFill>
        <p:spPr>
          <a:xfrm>
            <a:off x="628650" y="200025"/>
            <a:ext cx="7686675" cy="1885949"/>
          </a:xfrm>
          <a:prstGeom prst="rect">
            <a:avLst/>
          </a:prstGeom>
        </p:spPr>
      </p:pic>
    </p:spTree>
    <p:extLst>
      <p:ext uri="{BB962C8B-B14F-4D97-AF65-F5344CB8AC3E}">
        <p14:creationId xmlns:p14="http://schemas.microsoft.com/office/powerpoint/2010/main" val="1023561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84671-50F3-4126-8AE8-6C3705C878A3}"/>
              </a:ext>
            </a:extLst>
          </p:cNvPr>
          <p:cNvSpPr>
            <a:spLocks noGrp="1"/>
          </p:cNvSpPr>
          <p:nvPr>
            <p:ph type="title"/>
          </p:nvPr>
        </p:nvSpPr>
        <p:spPr>
          <a:xfrm>
            <a:off x="628650" y="165101"/>
            <a:ext cx="7886700" cy="1325563"/>
          </a:xfrm>
        </p:spPr>
        <p:txBody>
          <a:bodyPr>
            <a:normAutofit fontScale="90000"/>
          </a:bodyPr>
          <a:lstStyle/>
          <a:p>
            <a:r>
              <a:rPr lang="en-GB" sz="4400" b="1" dirty="0">
                <a:solidFill>
                  <a:schemeClr val="accent1">
                    <a:lumMod val="50000"/>
                  </a:schemeClr>
                </a:solidFill>
                <a:effectLst/>
                <a:latin typeface="Arial" panose="020B0604020202020204" pitchFamily="34" charset="0"/>
                <a:ea typeface="Times New Roman" panose="02020603050405020304" pitchFamily="18" charset="0"/>
              </a:rPr>
              <a:t> </a:t>
            </a:r>
            <a:br>
              <a:rPr lang="en-GB" sz="4400" dirty="0">
                <a:solidFill>
                  <a:schemeClr val="accent1">
                    <a:lumMod val="50000"/>
                  </a:schemeClr>
                </a:solidFill>
                <a:effectLst/>
                <a:latin typeface="Times New Roman" panose="02020603050405020304" pitchFamily="18" charset="0"/>
                <a:ea typeface="Times New Roman" panose="02020603050405020304" pitchFamily="18" charset="0"/>
              </a:rPr>
            </a:br>
            <a:r>
              <a:rPr lang="en-GB" sz="2200" b="1"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3</a:t>
            </a:r>
            <a:r>
              <a:rPr lang="en-GB" sz="2200"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cy-GB" sz="2200" b="1" dirty="0">
                <a:solidFill>
                  <a:schemeClr val="accent1">
                    <a:lumMod val="50000"/>
                  </a:schemeClr>
                </a:solidFill>
                <a:effectLst/>
                <a:latin typeface="Arial" panose="020B0604020202020204" pitchFamily="34" charset="0"/>
                <a:ea typeface="Times New Roman" panose="02020603050405020304" pitchFamily="18" charset="0"/>
                <a:cs typeface="Arial" panose="020B0604020202020204" pitchFamily="34" charset="0"/>
              </a:rPr>
              <a:t>Dadansoddiad</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98F10E7-2293-43B0-BE7F-DC5807DB29A6}"/>
              </a:ext>
            </a:extLst>
          </p:cNvPr>
          <p:cNvSpPr>
            <a:spLocks noGrp="1"/>
          </p:cNvSpPr>
          <p:nvPr>
            <p:ph sz="half" idx="1"/>
          </p:nvPr>
        </p:nvSpPr>
        <p:spPr>
          <a:xfrm>
            <a:off x="357187" y="1253331"/>
            <a:ext cx="7700963" cy="4351338"/>
          </a:xfrm>
        </p:spPr>
        <p:txBody>
          <a:bodyPr>
            <a:normAutofit fontScale="85000" lnSpcReduction="10000"/>
          </a:bodyPr>
          <a:lstStyle/>
          <a:p>
            <a:pPr algn="just">
              <a:lnSpc>
                <a:spcPct val="150000"/>
              </a:lnSpc>
            </a:pPr>
            <a:r>
              <a:rPr lang="cy-GB" sz="1800" dirty="0">
                <a:effectLst/>
                <a:latin typeface="Arial" panose="020B0604020202020204" pitchFamily="34" charset="0"/>
                <a:ea typeface="Times New Roman" panose="02020603050405020304" pitchFamily="18" charset="0"/>
              </a:rPr>
              <a:t>Mae’n rhaid i’ch gwaith gynnwys tystiolaeth o feddwl rhesymegol a dadansoddol, gwerthuso a synthesis. Er enghraifft, archwilio a thorri gwybodaeth i lawr yn rhannau, gwneud casgliadau, casglu, cymharu â chyferbynnu gwybodaeth.</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Golyga hyn na ddylech ddisgrifio Beth! yn unig ond hefyd gyfiawnhau Pam? Sut? Pryd? Pwy? Ble? Dylech bob amser ddarparu cyfiawnhad o’ch dadleuon a’ch penderfyniadau.  Mae darparu tystiolaeth eich bod wedi adfyfyrio ar syniadau pobl eraill yn y maes pwnc yn hanfodol os ydych am gyflwyno dadl resymegol a gwybodus o fewn eich gwaith.  Yn ogystal, dylech ddarparu tystiolaeth o’ch gallu i wneud penderfyniadau cadarn a dadleuon argyhoeddiadol trwy ddefnyddio data a chysyniadau.  Mae casgliadau cadarn, dilys yn hanfodol ac mae’n rhaid iddynt ddeillio o gynnwys eich gwaith.  Ni ddylid cyflwyno unrhyw wybodaeth newydd yn eich casgliadau/diweddglo.   Lle bo’n berthnasol, gallwch gynnig datrysiadau ac argymhellion amgen.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81914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FF7E5-1D75-48E6-97C4-F741CA8F824D}"/>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A747AAA1-F0E7-456D-BA44-67E2A346313C}"/>
              </a:ext>
            </a:extLst>
          </p:cNvPr>
          <p:cNvPicPr>
            <a:picLocks noChangeAspect="1"/>
          </p:cNvPicPr>
          <p:nvPr/>
        </p:nvPicPr>
        <p:blipFill>
          <a:blip r:embed="rId2"/>
          <a:stretch>
            <a:fillRect/>
          </a:stretch>
        </p:blipFill>
        <p:spPr>
          <a:xfrm>
            <a:off x="57150" y="111501"/>
            <a:ext cx="9144000" cy="1579188"/>
          </a:xfrm>
          <a:prstGeom prst="rect">
            <a:avLst/>
          </a:prstGeom>
        </p:spPr>
      </p:pic>
      <p:sp>
        <p:nvSpPr>
          <p:cNvPr id="10" name="TextBox 9">
            <a:extLst>
              <a:ext uri="{FF2B5EF4-FFF2-40B4-BE49-F238E27FC236}">
                <a16:creationId xmlns:a16="http://schemas.microsoft.com/office/drawing/2014/main" id="{9E5C42F1-F7B6-4D8D-92D0-5E203C269129}"/>
              </a:ext>
            </a:extLst>
          </p:cNvPr>
          <p:cNvSpPr txBox="1"/>
          <p:nvPr/>
        </p:nvSpPr>
        <p:spPr>
          <a:xfrm>
            <a:off x="114301" y="1833564"/>
            <a:ext cx="9086849" cy="3539430"/>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Dangos eich gallu i werthuso'r ardal ymchil a ddewiswyd gennych yn feirniadol </a:t>
            </a:r>
          </a:p>
          <a:p>
            <a:r>
              <a:rPr lang="en-GB" sz="1600" dirty="0">
                <a:latin typeface="Arial" panose="020B0604020202020204" pitchFamily="34" charset="0"/>
                <a:cs typeface="Arial" panose="020B0604020202020204" pitchFamily="34" charset="0"/>
              </a:rPr>
              <a:t>Gellir cyflawni hyn drwy ddangos dealltwriaeth glir wrth drafod  y crynodeb (abstract), adolygiad llenyddiaeth, methodoleg a moeseg.</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e.e, wrth drafod yr adolygiad o lenyddiaeth gallech dynnu sylw at y ffaith bod eich astudiaeth arfaethedig yn cefnogi addysgeg y blynyddoedd cynnar , fodd bynnag y mae'r polisi presennol yn gwneud hi’n anodd caniatáu i'r arfer hwn gael ei ddefnyddio.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Gallech hefyd ddefnyddio damcaniaeth sy’n cefnogi eich ymchwil ond unwaith eto cwestiynu'r dull o’i weithredu yn unol â'r arfer presennol. </a:t>
            </a:r>
          </a:p>
          <a:p>
            <a:r>
              <a:rPr lang="en-GB" sz="1600" dirty="0">
                <a:latin typeface="Arial" panose="020B0604020202020204" pitchFamily="34" charset="0"/>
                <a:cs typeface="Arial" panose="020B0604020202020204" pitchFamily="34" charset="0"/>
              </a:rPr>
              <a:t>Wrth drafod eich ystyriaethau moesegol gallech ystyried heriau ymchwilio gyda phlant ifanc.</a:t>
            </a:r>
          </a:p>
          <a:p>
            <a:br>
              <a:rPr lang="en-GB" sz="1600" dirty="0">
                <a:latin typeface="Arial" panose="020B0604020202020204" pitchFamily="34" charset="0"/>
                <a:cs typeface="Arial" panose="020B0604020202020204" pitchFamily="34" charset="0"/>
              </a:rPr>
            </a:br>
            <a:r>
              <a:rPr lang="en-GB" sz="1600" b="0" i="0" dirty="0">
                <a:solidFill>
                  <a:srgbClr val="202124"/>
                </a:solidFill>
                <a:effectLst/>
                <a:latin typeface="Arial" panose="020B0604020202020204" pitchFamily="34" charset="0"/>
                <a:cs typeface="Arial" panose="020B0604020202020204" pitchFamily="34" charset="0"/>
              </a:rPr>
              <a:t>A ydych wedi gwerthuso'r dull (iau) o'ch dewis yn feirniadol? Mae'n bosibl ystyried cyfyngiadau dulliau eraill i ddod i'ch penderfyniad?</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7816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EB7B-05A6-426D-9787-4B6E4F0D0617}"/>
              </a:ext>
            </a:extLst>
          </p:cNvPr>
          <p:cNvSpPr>
            <a:spLocks noGrp="1"/>
          </p:cNvSpPr>
          <p:nvPr>
            <p:ph type="title"/>
          </p:nvPr>
        </p:nvSpPr>
        <p:spPr/>
        <p:txBody>
          <a:bodyPr/>
          <a:lstStyle/>
          <a:p>
            <a:r>
              <a:rPr lang="en-GB" sz="2000" b="1" dirty="0">
                <a:effectLst/>
                <a:latin typeface="Arial" panose="020B0604020202020204" pitchFamily="34" charset="0"/>
                <a:ea typeface="Times New Roman" panose="02020603050405020304" pitchFamily="18" charset="0"/>
              </a:rPr>
              <a:t>3. Analysis</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6F6E54E-BB03-45B5-808C-44D450358D30}"/>
              </a:ext>
            </a:extLst>
          </p:cNvPr>
          <p:cNvSpPr>
            <a:spLocks noGrp="1"/>
          </p:cNvSpPr>
          <p:nvPr>
            <p:ph sz="half" idx="1"/>
          </p:nvPr>
        </p:nvSpPr>
        <p:spPr>
          <a:xfrm>
            <a:off x="371475" y="1368425"/>
            <a:ext cx="7715250" cy="4351338"/>
          </a:xfrm>
        </p:spPr>
        <p:txBody>
          <a:bodyPr>
            <a:normAutofit fontScale="85000" lnSpcReduction="10000"/>
          </a:bodyPr>
          <a:lstStyle/>
          <a:p>
            <a:pPr marL="0" indent="0" algn="just">
              <a:lnSpc>
                <a:spcPct val="150000"/>
              </a:lnSpc>
              <a:buNone/>
            </a:pPr>
            <a:r>
              <a:rPr lang="en-GB" sz="1800" dirty="0">
                <a:effectLst/>
                <a:latin typeface="Arial" panose="020B0604020202020204" pitchFamily="34" charset="0"/>
                <a:ea typeface="Times New Roman" panose="02020603050405020304" pitchFamily="18" charset="0"/>
              </a:rPr>
              <a:t>Your work must contain evidence of logical, analytical thinking, evaluation and synthesis. For example, to examine and break information down into parts, make inferences, compile, compare and contrast information.  This means not just describing what! But also justifying: Why? How? When? Who? Where? At all times, you must provide justification for your arguments and judgements.  Evidence that you have reflected upon the ideas of others within the subject area is crucial to you providing a reasoned and informed debate within your work.  Furthermore, you should provide evidence that you are able to make sound judgements and convincing arguments using data and concepts.  Sound, valid conclusions are necessary and must be derived from the content of your work.  There should be no new information presented within your conclusion.  Where relevant, alternative solutions and recommendations may be proposed.</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67371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B469-9B0C-418C-827E-1FF71B1F2DB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0C7F982-3305-4316-AD4E-19B61CC2A242}"/>
              </a:ext>
            </a:extLst>
          </p:cNvPr>
          <p:cNvSpPr>
            <a:spLocks noGrp="1"/>
          </p:cNvSpPr>
          <p:nvPr>
            <p:ph sz="half" idx="1"/>
          </p:nvPr>
        </p:nvSpPr>
        <p:spPr>
          <a:xfrm>
            <a:off x="114300" y="1720919"/>
            <a:ext cx="8401050" cy="4351338"/>
          </a:xfrm>
        </p:spPr>
        <p:txBody>
          <a:bodyPr>
            <a:normAutofit/>
          </a:bodyPr>
          <a:lstStyle/>
          <a:p>
            <a:r>
              <a:rPr lang="en-GB" sz="1800" dirty="0">
                <a:latin typeface="Arial" panose="020B0604020202020204" pitchFamily="34" charset="0"/>
                <a:cs typeface="Arial" panose="020B0604020202020204" pitchFamily="34" charset="0"/>
              </a:rPr>
              <a:t>This section requires you to demonstrate your ability to critically evaluate your chosen area of research.</a:t>
            </a:r>
          </a:p>
          <a:p>
            <a:r>
              <a:rPr lang="en-GB" sz="1800" dirty="0">
                <a:latin typeface="Arial" panose="020B0604020202020204" pitchFamily="34" charset="0"/>
                <a:cs typeface="Arial" panose="020B0604020202020204" pitchFamily="34" charset="0"/>
              </a:rPr>
              <a:t>This can be achieved by demonstrating clear understanding when discussing the  abstract, literature review, methodology and ethics.</a:t>
            </a:r>
          </a:p>
          <a:p>
            <a:r>
              <a:rPr lang="en-GB" sz="1800" dirty="0">
                <a:latin typeface="Arial" panose="020B0604020202020204" pitchFamily="34" charset="0"/>
                <a:cs typeface="Arial" panose="020B0604020202020204" pitchFamily="34" charset="0"/>
              </a:rPr>
              <a:t>e.g, when discussing the literature review  you might draw attention that your proposed study supports early years pedagogical influences , however current policy does not always allow for this practice to be utilised.  You might also draw upon theory that supports your research but again questioning the approach in line with current practice. </a:t>
            </a:r>
          </a:p>
          <a:p>
            <a:r>
              <a:rPr lang="en-GB" sz="1800" dirty="0">
                <a:latin typeface="Arial" panose="020B0604020202020204" pitchFamily="34" charset="0"/>
                <a:cs typeface="Arial" panose="020B0604020202020204" pitchFamily="34" charset="0"/>
              </a:rPr>
              <a:t>When discussing your ethical considerations you might consider the challenges of researching with young children.</a:t>
            </a:r>
          </a:p>
          <a:p>
            <a:r>
              <a:rPr lang="en-GB" sz="1800" dirty="0">
                <a:latin typeface="Arial" panose="020B0604020202020204" pitchFamily="34" charset="0"/>
                <a:cs typeface="Arial" panose="020B0604020202020204" pitchFamily="34" charset="0"/>
              </a:rPr>
              <a:t>Have you critically evaluated your chosen method(s)? It is possible to consider the limitations of other methods to get to your decision? </a:t>
            </a:r>
          </a:p>
          <a:p>
            <a:endParaRPr lang="en-GB" dirty="0"/>
          </a:p>
        </p:txBody>
      </p:sp>
      <p:pic>
        <p:nvPicPr>
          <p:cNvPr id="6" name="Picture 5">
            <a:extLst>
              <a:ext uri="{FF2B5EF4-FFF2-40B4-BE49-F238E27FC236}">
                <a16:creationId xmlns:a16="http://schemas.microsoft.com/office/drawing/2014/main" id="{1ED96721-00C0-488C-B6F4-10317079F307}"/>
              </a:ext>
            </a:extLst>
          </p:cNvPr>
          <p:cNvPicPr>
            <a:picLocks noChangeAspect="1"/>
          </p:cNvPicPr>
          <p:nvPr/>
        </p:nvPicPr>
        <p:blipFill>
          <a:blip r:embed="rId3"/>
          <a:stretch>
            <a:fillRect/>
          </a:stretch>
        </p:blipFill>
        <p:spPr>
          <a:xfrm>
            <a:off x="114300" y="192022"/>
            <a:ext cx="9029700" cy="1622492"/>
          </a:xfrm>
          <a:prstGeom prst="rect">
            <a:avLst/>
          </a:prstGeom>
        </p:spPr>
      </p:pic>
    </p:spTree>
    <p:extLst>
      <p:ext uri="{BB962C8B-B14F-4D97-AF65-F5344CB8AC3E}">
        <p14:creationId xmlns:p14="http://schemas.microsoft.com/office/powerpoint/2010/main" val="41935770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863B8A8-6A0A-4B72-B22A-E1D0E4B44C4C}"/>
              </a:ext>
            </a:extLst>
          </p:cNvPr>
          <p:cNvSpPr>
            <a:spLocks noGrp="1"/>
          </p:cNvSpPr>
          <p:nvPr>
            <p:ph type="title"/>
          </p:nvPr>
        </p:nvSpPr>
        <p:spPr/>
        <p:txBody>
          <a:bodyPr>
            <a:normAutofit/>
          </a:bodyPr>
          <a:lstStyle/>
          <a:p>
            <a:r>
              <a:rPr lang="cy-GB" sz="2000" b="1" dirty="0">
                <a:effectLst/>
                <a:latin typeface="Arial" panose="020B0604020202020204" pitchFamily="34" charset="0"/>
                <a:ea typeface="Times New Roman" panose="02020603050405020304" pitchFamily="18" charset="0"/>
              </a:rPr>
              <a:t>4. Cymhwysiad a Defnydd Ymarferol 20 marc</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B37DEC6-75C6-4BEC-AF0F-34DF862C6C89}"/>
              </a:ext>
            </a:extLst>
          </p:cNvPr>
          <p:cNvSpPr>
            <a:spLocks noGrp="1"/>
          </p:cNvSpPr>
          <p:nvPr>
            <p:ph sz="half" idx="1"/>
          </p:nvPr>
        </p:nvSpPr>
        <p:spPr>
          <a:xfrm>
            <a:off x="371475" y="1253331"/>
            <a:ext cx="8143875" cy="4351338"/>
          </a:xfrm>
        </p:spPr>
        <p:txBody>
          <a:bodyPr>
            <a:normAutofit lnSpcReduction="10000"/>
          </a:bodyPr>
          <a:lstStyle/>
          <a:p>
            <a:pPr algn="just">
              <a:lnSpc>
                <a:spcPct val="150000"/>
              </a:lnSpc>
            </a:pPr>
            <a:r>
              <a:rPr lang="cy-GB" sz="1800" dirty="0">
                <a:effectLst/>
                <a:latin typeface="Arial" panose="020B0604020202020204" pitchFamily="34" charset="0"/>
                <a:ea typeface="Times New Roman" panose="02020603050405020304" pitchFamily="18" charset="0"/>
              </a:rPr>
              <a:t>Dylech allu dangos sut y mae’r cysyniadau a’r syniadau sy’n gysylltiedig â’r pwnc yn berthnasol i sefyllfaoedd yn y byd go iawn neu mewn cyd-destun penodol.</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Sut maent yn gweithio’n ymarferol?</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Byddwch yn defnyddio modelau, dulliau, technegau a/neu ddamcaniaethau, yn y cyd-destun hwnnw, i asesu sefyllfaoedd presennol, efallai i lunio cynlluniau neu ddatrysiadau i ddatrys problemau, y gall rhai ohonynt fod yn arloesol ac yn greadigol.</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Mae hyn yn debygol o gynnwys, er enghraifft, defnydd o enghreifftiau ac achosion o’r byd go iawn, cymhwyso model o fewn sefydliad a/neu feincnodi un sefydliad yn erbyn rhai eraill yn seiliedig ar feini prawf penodedig.</a:t>
            </a:r>
            <a:r>
              <a:rPr lang="en-GB"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Dylech ddangos ymwybyddiaeth o gyfyngiadau cysyniadau a damcaniaethau wrth eu cymhwyso mewn cyd-destunau penodol.</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575559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257BF-5188-4E9C-85EE-2FFCC30B90A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0D27270-A818-45EF-8E64-D94BBCEFA096}"/>
              </a:ext>
            </a:extLst>
          </p:cNvPr>
          <p:cNvSpPr>
            <a:spLocks noGrp="1"/>
          </p:cNvSpPr>
          <p:nvPr>
            <p:ph sz="half" idx="1"/>
          </p:nvPr>
        </p:nvSpPr>
        <p:spPr>
          <a:xfrm>
            <a:off x="0" y="1709740"/>
            <a:ext cx="8558212" cy="4351338"/>
          </a:xfrm>
        </p:spPr>
        <p:txBody>
          <a:bodyPr>
            <a:normAutofit/>
          </a:bodyPr>
          <a:lstStyle/>
          <a:p>
            <a:r>
              <a:rPr lang="en-GB" sz="1800" dirty="0">
                <a:latin typeface="Arial" panose="020B0604020202020204" pitchFamily="34" charset="0"/>
                <a:cs typeface="Arial" panose="020B0604020202020204" pitchFamily="34" charset="0"/>
              </a:rPr>
              <a:t>Byddwch yn </a:t>
            </a:r>
            <a:r>
              <a:rPr lang="en-GB" sz="1800" dirty="0" err="1">
                <a:latin typeface="Arial" panose="020B0604020202020204" pitchFamily="34" charset="0"/>
                <a:cs typeface="Arial" panose="020B0604020202020204" pitchFamily="34" charset="0"/>
              </a:rPr>
              <a:t>llenwi'r</a:t>
            </a:r>
            <a:r>
              <a:rPr lang="en-GB" sz="1800" dirty="0">
                <a:latin typeface="Arial" panose="020B0604020202020204" pitchFamily="34" charset="0"/>
                <a:cs typeface="Arial" panose="020B0604020202020204" pitchFamily="34" charset="0"/>
              </a:rPr>
              <a:t> ffurflen </a:t>
            </a:r>
            <a:r>
              <a:rPr lang="en-GB" sz="1800" dirty="0" err="1">
                <a:latin typeface="Arial" panose="020B0604020202020204" pitchFamily="34" charset="0"/>
                <a:cs typeface="Arial" panose="020B0604020202020204" pitchFamily="34" charset="0"/>
              </a:rPr>
              <a:t>foeseg</a:t>
            </a:r>
            <a:r>
              <a:rPr lang="en-GB" sz="1800" dirty="0">
                <a:latin typeface="Arial" panose="020B0604020202020204" pitchFamily="34" charset="0"/>
                <a:cs typeface="Arial" panose="020B0604020202020204" pitchFamily="34" charset="0"/>
              </a:rPr>
              <a:t> ac yn </a:t>
            </a:r>
            <a:r>
              <a:rPr lang="en-GB" sz="1800" dirty="0" err="1">
                <a:latin typeface="Arial" panose="020B0604020202020204" pitchFamily="34" charset="0"/>
                <a:cs typeface="Arial" panose="020B0604020202020204" pitchFamily="34" charset="0"/>
              </a:rPr>
              <a:t>cyflwyno</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trwy</a:t>
            </a:r>
            <a:r>
              <a:rPr lang="en-GB" sz="1800" dirty="0">
                <a:latin typeface="Arial" panose="020B0604020202020204" pitchFamily="34" charset="0"/>
                <a:cs typeface="Arial" panose="020B0604020202020204" pitchFamily="34" charset="0"/>
              </a:rPr>
              <a:t> Turnitin</a:t>
            </a:r>
          </a:p>
          <a:p>
            <a:pPr marL="0" indent="0">
              <a:buNone/>
            </a:pPr>
            <a:r>
              <a:rPr lang="en-GB" sz="1800" dirty="0" err="1">
                <a:latin typeface="Arial" panose="020B0604020202020204" pitchFamily="34" charset="0"/>
                <a:cs typeface="Arial" panose="020B0604020202020204" pitchFamily="34" charset="0"/>
              </a:rPr>
              <a:t>Ystyriwch</a:t>
            </a:r>
            <a:r>
              <a:rPr lang="en-GB" sz="1800" dirty="0">
                <a:latin typeface="Arial" panose="020B0604020202020204" pitchFamily="34" charset="0"/>
                <a:cs typeface="Arial" panose="020B0604020202020204" pitchFamily="34" charset="0"/>
              </a:rPr>
              <a:t> y canlynol:</a:t>
            </a:r>
          </a:p>
          <a:p>
            <a:pPr marL="0" indent="0">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Darparu</a:t>
            </a:r>
            <a:r>
              <a:rPr lang="en-GB" sz="1800" dirty="0">
                <a:latin typeface="Arial" panose="020B0604020202020204" pitchFamily="34" charset="0"/>
                <a:cs typeface="Arial" panose="020B0604020202020204" pitchFamily="34" charset="0"/>
              </a:rPr>
              <a:t> tystiolaeth o werthuso'r ystyriaethau moesegol mewn </a:t>
            </a:r>
            <a:r>
              <a:rPr lang="en-GB" sz="1800" dirty="0" err="1">
                <a:latin typeface="Arial" panose="020B0604020202020204" pitchFamily="34" charset="0"/>
                <a:cs typeface="Arial" panose="020B0604020202020204" pitchFamily="34" charset="0"/>
              </a:rPr>
              <a:t>perthynas</a:t>
            </a:r>
            <a:r>
              <a:rPr lang="en-GB" sz="1800" dirty="0">
                <a:latin typeface="Arial" panose="020B0604020202020204" pitchFamily="34" charset="0"/>
                <a:cs typeface="Arial" panose="020B0604020202020204" pitchFamily="34" charset="0"/>
              </a:rPr>
              <a:t> ag </a:t>
            </a:r>
            <a:r>
              <a:rPr lang="en-GB" sz="1800" dirty="0" err="1">
                <a:latin typeface="Arial" panose="020B0604020202020204" pitchFamily="34" charset="0"/>
                <a:cs typeface="Arial" panose="020B0604020202020204" pitchFamily="34" charset="0"/>
              </a:rPr>
              <a:t>ymgymryd</a:t>
            </a:r>
            <a:r>
              <a:rPr lang="en-GB" sz="1800" dirty="0">
                <a:latin typeface="Arial" panose="020B0604020202020204" pitchFamily="34" charset="0"/>
                <a:cs typeface="Arial" panose="020B0604020202020204" pitchFamily="34" charset="0"/>
              </a:rPr>
              <a:t> â ymchwil gyda phlant a </a:t>
            </a:r>
            <a:r>
              <a:rPr lang="en-GB" sz="1800" dirty="0" err="1">
                <a:latin typeface="Arial" panose="020B0604020202020204" pitchFamily="34" charset="0"/>
                <a:cs typeface="Arial" panose="020B0604020202020204" pitchFamily="34" charset="0"/>
              </a:rPr>
              <a:t>theuluoedd</a:t>
            </a:r>
            <a:r>
              <a:rPr lang="en-GB" sz="1800" dirty="0">
                <a:latin typeface="Arial" panose="020B0604020202020204" pitchFamily="34" charset="0"/>
                <a:cs typeface="Arial" panose="020B0604020202020204" pitchFamily="34" charset="0"/>
              </a:rPr>
              <a:t> ifanc a neu </a:t>
            </a:r>
            <a:r>
              <a:rPr lang="en-GB" sz="1800" dirty="0" err="1">
                <a:latin typeface="Arial" panose="020B0604020202020204" pitchFamily="34" charset="0"/>
                <a:cs typeface="Arial" panose="020B0604020202020204" pitchFamily="34" charset="0"/>
              </a:rPr>
              <a:t>ymarferwyr</a:t>
            </a:r>
            <a:r>
              <a:rPr lang="en-GB" sz="1800" dirty="0">
                <a:latin typeface="Arial" panose="020B0604020202020204" pitchFamily="34" charset="0"/>
                <a:cs typeface="Arial" panose="020B0604020202020204" pitchFamily="34" charset="0"/>
              </a:rPr>
              <a:t>.</a:t>
            </a:r>
          </a:p>
          <a:p>
            <a:pPr marL="0" indent="0">
              <a:buNone/>
            </a:pPr>
            <a:r>
              <a:rPr lang="en-GB" sz="1800" dirty="0">
                <a:latin typeface="Arial" panose="020B0604020202020204" pitchFamily="34" charset="0"/>
                <a:cs typeface="Arial" panose="020B0604020202020204" pitchFamily="34" charset="0"/>
              </a:rPr>
              <a:t>•Dangos </a:t>
            </a:r>
            <a:r>
              <a:rPr lang="en-GB" sz="1800" dirty="0" err="1">
                <a:latin typeface="Arial" panose="020B0604020202020204" pitchFamily="34" charset="0"/>
                <a:cs typeface="Arial" panose="020B0604020202020204" pitchFamily="34" charset="0"/>
              </a:rPr>
              <a:t>ymwybyddiaeth</a:t>
            </a:r>
            <a:r>
              <a:rPr lang="en-GB" sz="1800" dirty="0">
                <a:latin typeface="Arial" panose="020B0604020202020204" pitchFamily="34" charset="0"/>
                <a:cs typeface="Arial" panose="020B0604020202020204" pitchFamily="34" charset="0"/>
              </a:rPr>
              <a:t> o'r </a:t>
            </a:r>
            <a:r>
              <a:rPr lang="en-GB" sz="1800" dirty="0" err="1">
                <a:latin typeface="Arial" panose="020B0604020202020204" pitchFamily="34" charset="0"/>
                <a:cs typeface="Arial" panose="020B0604020202020204" pitchFamily="34" charset="0"/>
              </a:rPr>
              <a:t>cyfyng-gyngor</a:t>
            </a:r>
            <a:r>
              <a:rPr lang="en-GB" sz="1800" dirty="0">
                <a:latin typeface="Arial" panose="020B0604020202020204" pitchFamily="34" charset="0"/>
                <a:cs typeface="Arial" panose="020B0604020202020204" pitchFamily="34" charset="0"/>
              </a:rPr>
              <a:t> moesegol, yr heriau a'r </a:t>
            </a:r>
            <a:r>
              <a:rPr lang="en-GB" sz="1800" dirty="0" err="1">
                <a:latin typeface="Arial" panose="020B0604020202020204" pitchFamily="34" charset="0"/>
                <a:cs typeface="Arial" panose="020B0604020202020204" pitchFamily="34" charset="0"/>
              </a:rPr>
              <a:t>cyfleoedd</a:t>
            </a:r>
            <a:r>
              <a:rPr lang="en-GB" sz="1800" dirty="0">
                <a:latin typeface="Arial" panose="020B0604020202020204" pitchFamily="34" charset="0"/>
                <a:cs typeface="Arial" panose="020B0604020202020204" pitchFamily="34" charset="0"/>
              </a:rPr>
              <a:t> pan yn </a:t>
            </a:r>
            <a:r>
              <a:rPr lang="en-GB" sz="1800" dirty="0" err="1">
                <a:latin typeface="Arial" panose="020B0604020202020204" pitchFamily="34" charset="0"/>
                <a:cs typeface="Arial" panose="020B0604020202020204" pitchFamily="34" charset="0"/>
              </a:rPr>
              <a:t>ymgysylltu</a:t>
            </a:r>
            <a:r>
              <a:rPr lang="en-GB" sz="1800" dirty="0">
                <a:latin typeface="Arial" panose="020B0604020202020204" pitchFamily="34" charset="0"/>
                <a:cs typeface="Arial" panose="020B0604020202020204" pitchFamily="34" charset="0"/>
              </a:rPr>
              <a:t> â phlant ifanc a </a:t>
            </a:r>
            <a:r>
              <a:rPr lang="en-GB" sz="1800" dirty="0" err="1">
                <a:latin typeface="Arial" panose="020B0604020202020204" pitchFamily="34" charset="0"/>
                <a:cs typeface="Arial" panose="020B0604020202020204" pitchFamily="34" charset="0"/>
              </a:rPr>
              <a:t>theuluoedd</a:t>
            </a:r>
            <a:r>
              <a:rPr lang="en-GB" sz="1800" dirty="0">
                <a:latin typeface="Arial" panose="020B0604020202020204" pitchFamily="34" charset="0"/>
                <a:cs typeface="Arial" panose="020B0604020202020204" pitchFamily="34" charset="0"/>
              </a:rPr>
              <a:t> mewn ymchwil o ran hawliau, </a:t>
            </a:r>
            <a:r>
              <a:rPr lang="en-GB" sz="1800" dirty="0" err="1">
                <a:latin typeface="Arial" panose="020B0604020202020204" pitchFamily="34" charset="0"/>
                <a:cs typeface="Arial" panose="020B0604020202020204" pitchFamily="34" charset="0"/>
              </a:rPr>
              <a:t>cymhwysedd</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lefelau</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cyfranogiad</a:t>
            </a:r>
            <a:r>
              <a:rPr lang="en-GB" sz="1800" dirty="0">
                <a:latin typeface="Arial" panose="020B0604020202020204" pitchFamily="34" charset="0"/>
                <a:cs typeface="Arial" panose="020B0604020202020204" pitchFamily="34" charset="0"/>
              </a:rPr>
              <a:t>. </a:t>
            </a:r>
          </a:p>
          <a:p>
            <a:pPr marL="0" indent="0">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Cydnabod</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thrafod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systemau</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chymorth</a:t>
            </a:r>
            <a:r>
              <a:rPr lang="en-GB" sz="1800" dirty="0">
                <a:latin typeface="Arial" panose="020B0604020202020204" pitchFamily="34" charset="0"/>
                <a:cs typeface="Arial" panose="020B0604020202020204" pitchFamily="34" charset="0"/>
              </a:rPr>
              <a:t> (fel </a:t>
            </a:r>
            <a:r>
              <a:rPr lang="en-GB" sz="1800" dirty="0" err="1">
                <a:latin typeface="Arial" panose="020B0604020202020204" pitchFamily="34" charset="0"/>
                <a:cs typeface="Arial" panose="020B0604020202020204" pitchFamily="34" charset="0"/>
              </a:rPr>
              <a:t>canllawiau</a:t>
            </a:r>
            <a:r>
              <a:rPr lang="en-GB" sz="1800" dirty="0">
                <a:latin typeface="Arial" panose="020B0604020202020204" pitchFamily="34" charset="0"/>
                <a:cs typeface="Arial" panose="020B0604020202020204" pitchFamily="34" charset="0"/>
              </a:rPr>
              <a:t> moeseg) i ymchwilwyr</a:t>
            </a:r>
          </a:p>
          <a:p>
            <a:r>
              <a:rPr lang="en-GB" sz="1800" dirty="0">
                <a:latin typeface="Arial" panose="020B0604020202020204" pitchFamily="34" charset="0"/>
                <a:cs typeface="Arial" panose="020B0604020202020204" pitchFamily="34" charset="0"/>
              </a:rPr>
              <a:t>Gwneud </a:t>
            </a:r>
            <a:r>
              <a:rPr lang="en-GB" sz="1800" dirty="0" err="1">
                <a:latin typeface="Arial" panose="020B0604020202020204" pitchFamily="34" charset="0"/>
                <a:cs typeface="Arial" panose="020B0604020202020204" pitchFamily="34" charset="0"/>
              </a:rPr>
              <a:t>penderfyniadau</a:t>
            </a:r>
            <a:r>
              <a:rPr lang="en-GB" sz="1800" dirty="0">
                <a:latin typeface="Arial" panose="020B0604020202020204" pitchFamily="34" charset="0"/>
                <a:cs typeface="Arial" panose="020B0604020202020204" pitchFamily="34" charset="0"/>
              </a:rPr>
              <a:t> moesegol </a:t>
            </a:r>
            <a:r>
              <a:rPr lang="en-GB" sz="1800" dirty="0" err="1">
                <a:latin typeface="Arial" panose="020B0604020202020204" pitchFamily="34" charset="0"/>
                <a:cs typeface="Arial" panose="020B0604020202020204" pitchFamily="34" charset="0"/>
              </a:rPr>
              <a:t>ystyriol</a:t>
            </a:r>
            <a:r>
              <a:rPr lang="en-GB" sz="1800" dirty="0">
                <a:latin typeface="Arial" panose="020B0604020202020204" pitchFamily="34" charset="0"/>
                <a:cs typeface="Arial" panose="020B0604020202020204" pitchFamily="34" charset="0"/>
              </a:rPr>
              <a:t> wrth ymchwilio o fewn amgylchedd y Blynyddoedd Cynnar.</a:t>
            </a:r>
          </a:p>
          <a:p>
            <a:endParaRPr lang="en-GB" dirty="0"/>
          </a:p>
        </p:txBody>
      </p:sp>
      <p:pic>
        <p:nvPicPr>
          <p:cNvPr id="6" name="Picture 5">
            <a:extLst>
              <a:ext uri="{FF2B5EF4-FFF2-40B4-BE49-F238E27FC236}">
                <a16:creationId xmlns:a16="http://schemas.microsoft.com/office/drawing/2014/main" id="{9BD36FD5-D858-4B29-A2EF-B2E8E841B040}"/>
              </a:ext>
            </a:extLst>
          </p:cNvPr>
          <p:cNvPicPr>
            <a:picLocks noChangeAspect="1"/>
          </p:cNvPicPr>
          <p:nvPr/>
        </p:nvPicPr>
        <p:blipFill>
          <a:blip r:embed="rId2"/>
          <a:stretch>
            <a:fillRect/>
          </a:stretch>
        </p:blipFill>
        <p:spPr>
          <a:xfrm>
            <a:off x="0" y="-133478"/>
            <a:ext cx="9144000" cy="1824167"/>
          </a:xfrm>
          <a:prstGeom prst="rect">
            <a:avLst/>
          </a:prstGeom>
        </p:spPr>
      </p:pic>
    </p:spTree>
    <p:extLst>
      <p:ext uri="{BB962C8B-B14F-4D97-AF65-F5344CB8AC3E}">
        <p14:creationId xmlns:p14="http://schemas.microsoft.com/office/powerpoint/2010/main" val="15250599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013C2-3B83-4BE8-85D5-9B4F30EFA5E0}"/>
              </a:ext>
            </a:extLst>
          </p:cNvPr>
          <p:cNvSpPr>
            <a:spLocks noGrp="1"/>
          </p:cNvSpPr>
          <p:nvPr>
            <p:ph type="title"/>
          </p:nvPr>
        </p:nvSpPr>
        <p:spPr/>
        <p:txBody>
          <a:bodyPr>
            <a:normAutofit/>
          </a:bodyPr>
          <a:lstStyle/>
          <a:p>
            <a:r>
              <a:rPr lang="en-GB" sz="2200" b="1" dirty="0">
                <a:effectLst/>
                <a:latin typeface="Arial" panose="020B0604020202020204" pitchFamily="34" charset="0"/>
                <a:ea typeface="Times New Roman" panose="02020603050405020304" pitchFamily="18" charset="0"/>
              </a:rPr>
              <a:t>4. Knowledge and Understanding of How Concepts/Theory Translates to Practice  20 marks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9D5E937-4B95-421C-8D31-1508BCC5A757}"/>
              </a:ext>
            </a:extLst>
          </p:cNvPr>
          <p:cNvSpPr>
            <a:spLocks noGrp="1"/>
          </p:cNvSpPr>
          <p:nvPr>
            <p:ph sz="half" idx="1"/>
          </p:nvPr>
        </p:nvSpPr>
        <p:spPr>
          <a:xfrm>
            <a:off x="185737" y="1253331"/>
            <a:ext cx="7400925" cy="4351338"/>
          </a:xfrm>
        </p:spPr>
        <p:txBody>
          <a:bodyPr>
            <a:normAutofit/>
          </a:bodyPr>
          <a:lstStyle/>
          <a:p>
            <a:pPr marL="0" indent="0" algn="just">
              <a:lnSpc>
                <a:spcPct val="100000"/>
              </a:lnSpc>
              <a:buNone/>
            </a:pPr>
            <a:endParaRPr lang="en-GB" sz="1800" dirty="0">
              <a:effectLst/>
              <a:latin typeface="Times New Roman" panose="02020603050405020304" pitchFamily="18" charset="0"/>
              <a:ea typeface="Times New Roman" panose="02020603050405020304" pitchFamily="18" charset="0"/>
            </a:endParaRPr>
          </a:p>
          <a:p>
            <a:pPr algn="just">
              <a:lnSpc>
                <a:spcPct val="100000"/>
              </a:lnSpc>
            </a:pPr>
            <a:r>
              <a:rPr lang="en-GB" sz="1800" dirty="0">
                <a:effectLst/>
                <a:latin typeface="Arial" panose="020B0604020202020204" pitchFamily="34" charset="0"/>
                <a:ea typeface="Times New Roman" panose="02020603050405020304" pitchFamily="18" charset="0"/>
              </a:rPr>
              <a:t>You should be able to demonstrate how the subject-related concepts and ideas relate to real world situations or a particular context.  How do they work in practice?  You will deploy models, methods, techniques, and/or theories, in that context, to assess current situations, perhaps to formulate plans or solutions to solve problems, some of which may be innovative and creative.  This is likely to involve, for instance, the use of real world examples and cases, the application of a model within an organisation and/or benchmarking one organisation against others based on stated criteria.  You should show awareness of the limitations of concepts and theories when applied in particular contexts.</a:t>
            </a:r>
            <a:endParaRPr lang="en-GB" sz="1800" dirty="0">
              <a:effectLst/>
              <a:latin typeface="Times New Roman" panose="02020603050405020304" pitchFamily="18" charset="0"/>
              <a:ea typeface="Times New Roman" panose="02020603050405020304" pitchFamily="18" charset="0"/>
            </a:endParaRPr>
          </a:p>
          <a:p>
            <a:pPr marL="0" indent="0" algn="just">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3950963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F106-8E7C-4107-8048-362DBA60777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F75CB33-722E-4732-829B-10D76E78FE09}"/>
              </a:ext>
            </a:extLst>
          </p:cNvPr>
          <p:cNvSpPr>
            <a:spLocks noGrp="1"/>
          </p:cNvSpPr>
          <p:nvPr>
            <p:ph sz="half" idx="1"/>
          </p:nvPr>
        </p:nvSpPr>
        <p:spPr>
          <a:xfrm>
            <a:off x="171450" y="1977589"/>
            <a:ext cx="8643938" cy="4351338"/>
          </a:xfrm>
        </p:spPr>
        <p:txBody>
          <a:bodyPr>
            <a:normAutofit fontScale="70000" lnSpcReduction="20000"/>
          </a:bodyPr>
          <a:lstStyle/>
          <a:p>
            <a:pPr marL="0" indent="0">
              <a:buNone/>
            </a:pPr>
            <a:endParaRPr lang="en-GB" dirty="0"/>
          </a:p>
          <a:p>
            <a:r>
              <a:rPr lang="en-GB" dirty="0"/>
              <a:t>You will  complete the ethics form and submit via the Turn it in link. Consider the following:</a:t>
            </a:r>
          </a:p>
          <a:p>
            <a:endParaRPr lang="en-GB" dirty="0"/>
          </a:p>
          <a:p>
            <a:r>
              <a:rPr lang="en-GB" dirty="0"/>
              <a:t>Provide evidence of evaluation of the ethical considerations In relation to undertaking research with young children and families; and or practitioners.</a:t>
            </a:r>
          </a:p>
          <a:p>
            <a:r>
              <a:rPr lang="en-GB" dirty="0"/>
              <a:t>Demonstrate an awareness of the ethical dilemmas, challenges and opportunities when engaging young children and families in research in terms of rights, competence and levels of  participation. </a:t>
            </a:r>
          </a:p>
          <a:p>
            <a:r>
              <a:rPr lang="en-GB" dirty="0"/>
              <a:t>Recognise and discuss systems and support (such as ethics guidelines) for researchers to make considered ethical decisions when researching within the Early Years environment.</a:t>
            </a:r>
          </a:p>
          <a:p>
            <a:endParaRPr lang="en-GB" dirty="0"/>
          </a:p>
          <a:p>
            <a:pPr marL="0" indent="0">
              <a:buNone/>
            </a:pPr>
            <a:r>
              <a:rPr lang="en-GB" dirty="0"/>
              <a:t>:</a:t>
            </a:r>
          </a:p>
          <a:p>
            <a:pPr marL="0" indent="0">
              <a:buNone/>
            </a:pPr>
            <a:endParaRPr lang="en-GB" dirty="0"/>
          </a:p>
          <a:p>
            <a:pPr marL="0" indent="0">
              <a:buNone/>
            </a:pPr>
            <a:endParaRPr lang="en-GB" dirty="0"/>
          </a:p>
        </p:txBody>
      </p:sp>
      <p:pic>
        <p:nvPicPr>
          <p:cNvPr id="7" name="Picture 6">
            <a:extLst>
              <a:ext uri="{FF2B5EF4-FFF2-40B4-BE49-F238E27FC236}">
                <a16:creationId xmlns:a16="http://schemas.microsoft.com/office/drawing/2014/main" id="{BE6638C6-3705-44D2-A78F-1C6F97997745}"/>
              </a:ext>
            </a:extLst>
          </p:cNvPr>
          <p:cNvPicPr>
            <a:picLocks noChangeAspect="1"/>
          </p:cNvPicPr>
          <p:nvPr/>
        </p:nvPicPr>
        <p:blipFill>
          <a:blip r:embed="rId2"/>
          <a:stretch>
            <a:fillRect/>
          </a:stretch>
        </p:blipFill>
        <p:spPr>
          <a:xfrm>
            <a:off x="171450" y="244912"/>
            <a:ext cx="9144000" cy="1612463"/>
          </a:xfrm>
          <a:prstGeom prst="rect">
            <a:avLst/>
          </a:prstGeom>
        </p:spPr>
      </p:pic>
    </p:spTree>
    <p:extLst>
      <p:ext uri="{BB962C8B-B14F-4D97-AF65-F5344CB8AC3E}">
        <p14:creationId xmlns:p14="http://schemas.microsoft.com/office/powerpoint/2010/main" val="35977345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178E-B647-4AED-B5F4-D7E6D759522F}"/>
              </a:ext>
            </a:extLst>
          </p:cNvPr>
          <p:cNvSpPr>
            <a:spLocks noGrp="1"/>
          </p:cNvSpPr>
          <p:nvPr>
            <p:ph type="title"/>
          </p:nvPr>
        </p:nvSpPr>
        <p:spPr/>
        <p:txBody>
          <a:bodyPr>
            <a:normAutofit/>
          </a:bodyPr>
          <a:lstStyle/>
          <a:p>
            <a:r>
              <a:rPr lang="cy-GB" sz="2200" b="1" dirty="0">
                <a:effectLst/>
                <a:latin typeface="Arial" panose="020B0604020202020204" pitchFamily="34" charset="0"/>
                <a:ea typeface="Times New Roman" panose="02020603050405020304" pitchFamily="18" charset="0"/>
              </a:rPr>
              <a:t>5. Sgiliau ar gyfer Arfer Proffesiynol 20 (10&amp;10)</a:t>
            </a:r>
            <a:r>
              <a:rPr lang="fr-FR" sz="2200" b="1" dirty="0">
                <a:effectLst/>
                <a:latin typeface="Arial" panose="020B0604020202020204" pitchFamily="34" charset="0"/>
                <a:ea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4105CC-1FF0-41BF-A784-D012CB363095}"/>
              </a:ext>
            </a:extLst>
          </p:cNvPr>
          <p:cNvSpPr>
            <a:spLocks noGrp="1"/>
          </p:cNvSpPr>
          <p:nvPr>
            <p:ph sz="half" idx="1"/>
          </p:nvPr>
        </p:nvSpPr>
        <p:spPr>
          <a:xfrm>
            <a:off x="242887" y="1525588"/>
            <a:ext cx="8272463" cy="4351338"/>
          </a:xfrm>
        </p:spPr>
        <p:txBody>
          <a:bodyPr>
            <a:normAutofit/>
          </a:bodyPr>
          <a:lstStyle/>
          <a:p>
            <a:pPr algn="just">
              <a:lnSpc>
                <a:spcPct val="150000"/>
              </a:lnSpc>
            </a:pPr>
            <a:r>
              <a:rPr lang="cy-GB" sz="1800" dirty="0">
                <a:effectLst/>
                <a:latin typeface="Arial" panose="020B0604020202020204" pitchFamily="34" charset="0"/>
                <a:ea typeface="Times New Roman" panose="02020603050405020304" pitchFamily="18" charset="0"/>
              </a:rPr>
              <a:t>Rhaid i’ch gwaith ddarparu tystiolaeth o’r priodoleddau a ddisgwylir mewn arfer proffesiynol.</a:t>
            </a:r>
            <a:r>
              <a:rPr lang="fr-FR" sz="1800" dirty="0">
                <a:effectLst/>
                <a:latin typeface="Arial" panose="020B0604020202020204" pitchFamily="34" charset="0"/>
                <a:ea typeface="Times New Roman" panose="02020603050405020304" pitchFamily="18" charset="0"/>
              </a:rPr>
              <a:t>  </a:t>
            </a:r>
            <a:r>
              <a:rPr lang="cy-GB" sz="1800" dirty="0">
                <a:effectLst/>
                <a:latin typeface="Arial" panose="020B0604020202020204" pitchFamily="34" charset="0"/>
                <a:ea typeface="Times New Roman" panose="02020603050405020304" pitchFamily="18" charset="0"/>
              </a:rPr>
              <a:t>Mae hyn yn cynnwys dangos eich menter unigol a/neu weithio cydweithredol. Mae’n rhaid i chi gyfathrebu’n effeithiol mewn fformat addas, a gall hyn fod yn ysgrifenedig a/neu ar lafar, er enghraifft traethawd, adroddiad rheolaeth, cyflwyniad. Dylai’r gwaith fod yn gydlynol ac wedi’i strwythuro’n dda o ran ei gyflwyniad a’i drefn.</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477519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03A02-C76D-4392-A0DC-C0C588EFC07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4D89048-A315-41AE-A5DC-DEAFF4B42776}"/>
              </a:ext>
            </a:extLst>
          </p:cNvPr>
          <p:cNvSpPr>
            <a:spLocks noGrp="1"/>
          </p:cNvSpPr>
          <p:nvPr>
            <p:ph sz="half" idx="1"/>
          </p:nvPr>
        </p:nvSpPr>
        <p:spPr>
          <a:xfrm>
            <a:off x="185737" y="2141536"/>
            <a:ext cx="7886700" cy="4351338"/>
          </a:xfrm>
        </p:spPr>
        <p:txBody>
          <a:bodyPr>
            <a:normAutofit/>
          </a:bodyPr>
          <a:lstStyle/>
          <a:p>
            <a:r>
              <a:rPr lang="en-GB" dirty="0"/>
              <a:t> </a:t>
            </a:r>
            <a:r>
              <a:rPr lang="en-GB" sz="1800" dirty="0" err="1">
                <a:latin typeface="Arial" panose="020B0604020202020204" pitchFamily="34" charset="0"/>
                <a:cs typeface="Arial" panose="020B0604020202020204" pitchFamily="34" charset="0"/>
              </a:rPr>
              <a:t>Tonyddiaeth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cyflymder</a:t>
            </a:r>
            <a:r>
              <a:rPr lang="en-GB" sz="1800" dirty="0">
                <a:latin typeface="Arial" panose="020B0604020202020204" pitchFamily="34" charset="0"/>
                <a:cs typeface="Arial" panose="020B0604020202020204" pitchFamily="34" charset="0"/>
              </a:rPr>
              <a:t> a defnydd </a:t>
            </a:r>
            <a:r>
              <a:rPr lang="en-GB" sz="1800" dirty="0" err="1">
                <a:latin typeface="Arial" panose="020B0604020202020204" pitchFamily="34" charset="0"/>
                <a:cs typeface="Arial" panose="020B0604020202020204" pitchFamily="34" charset="0"/>
              </a:rPr>
              <a:t>llais</a:t>
            </a:r>
            <a:r>
              <a:rPr lang="en-GB" sz="1800" dirty="0">
                <a:latin typeface="Arial" panose="020B0604020202020204" pitchFamily="34" charset="0"/>
                <a:cs typeface="Arial" panose="020B0604020202020204" pitchFamily="34" charset="0"/>
              </a:rPr>
              <a:t> o fewn eich cyflwyniad.</a:t>
            </a:r>
          </a:p>
          <a:p>
            <a:r>
              <a:rPr lang="en-GB" sz="1800" dirty="0">
                <a:latin typeface="Arial" panose="020B0604020202020204" pitchFamily="34" charset="0"/>
                <a:cs typeface="Arial" panose="020B0604020202020204" pitchFamily="34" charset="0"/>
              </a:rPr>
              <a:t>Eich </a:t>
            </a:r>
            <a:r>
              <a:rPr lang="en-GB" sz="1800" dirty="0" err="1">
                <a:latin typeface="Arial" panose="020B0604020202020204" pitchFamily="34" charset="0"/>
                <a:cs typeface="Arial" panose="020B0604020202020204" pitchFamily="34" charset="0"/>
              </a:rPr>
              <a:t>ymgysylltiad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iaith</a:t>
            </a:r>
            <a:r>
              <a:rPr lang="en-GB" sz="1800" dirty="0">
                <a:latin typeface="Arial" panose="020B0604020202020204" pitchFamily="34" charset="0"/>
                <a:cs typeface="Arial" panose="020B0604020202020204" pitchFamily="34" charset="0"/>
              </a:rPr>
              <a:t> y </a:t>
            </a:r>
            <a:r>
              <a:rPr lang="en-GB" sz="1800" dirty="0" err="1">
                <a:latin typeface="Arial" panose="020B0604020202020204" pitchFamily="34" charset="0"/>
                <a:cs typeface="Arial" panose="020B0604020202020204" pitchFamily="34" charset="0"/>
              </a:rPr>
              <a:t>corff</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chyswllt</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llygad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â'ch</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cynulleidfa</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Ydych chi wedi trafod </a:t>
            </a:r>
            <a:r>
              <a:rPr lang="en-GB" sz="1800" dirty="0" err="1">
                <a:latin typeface="Arial" panose="020B0604020202020204" pitchFamily="34" charset="0"/>
                <a:cs typeface="Arial" panose="020B0604020202020204" pitchFamily="34" charset="0"/>
              </a:rPr>
              <a:t>agweddau</a:t>
            </a:r>
            <a:r>
              <a:rPr lang="en-GB" sz="1800" dirty="0">
                <a:latin typeface="Arial" panose="020B0604020202020204" pitchFamily="34" charset="0"/>
                <a:cs typeface="Arial" panose="020B0604020202020204" pitchFamily="34" charset="0"/>
              </a:rPr>
              <a:t> mewn </a:t>
            </a:r>
            <a:r>
              <a:rPr lang="en-GB" sz="1800" dirty="0" err="1">
                <a:latin typeface="Arial" panose="020B0604020202020204" pitchFamily="34" charset="0"/>
                <a:cs typeface="Arial" panose="020B0604020202020204" pitchFamily="34" charset="0"/>
              </a:rPr>
              <a:t>modd</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proffesiynol</a:t>
            </a:r>
            <a:r>
              <a:rPr lang="en-GB" sz="1800" dirty="0">
                <a:latin typeface="Arial" panose="020B0604020202020204" pitchFamily="34" charset="0"/>
                <a:cs typeface="Arial" panose="020B0604020202020204" pitchFamily="34" charset="0"/>
              </a:rPr>
              <a:t>?</a:t>
            </a:r>
          </a:p>
          <a:p>
            <a:r>
              <a:rPr lang="en-GB" sz="1800" dirty="0">
                <a:latin typeface="Arial" panose="020B0604020202020204" pitchFamily="34" charset="0"/>
                <a:cs typeface="Arial" panose="020B0604020202020204" pitchFamily="34" charset="0"/>
              </a:rPr>
              <a:t>Ydych chi wedi </a:t>
            </a:r>
            <a:r>
              <a:rPr lang="en-GB" sz="1800" dirty="0" err="1">
                <a:latin typeface="Arial" panose="020B0604020202020204" pitchFamily="34" charset="0"/>
                <a:cs typeface="Arial" panose="020B0604020202020204" pitchFamily="34" charset="0"/>
              </a:rPr>
              <a:t>mynegi</a:t>
            </a:r>
            <a:r>
              <a:rPr lang="en-GB" sz="1800" dirty="0">
                <a:latin typeface="Arial" panose="020B0604020202020204" pitchFamily="34" charset="0"/>
                <a:cs typeface="Arial" panose="020B0604020202020204" pitchFamily="34" charset="0"/>
              </a:rPr>
              <a:t> eich </a:t>
            </a:r>
            <a:r>
              <a:rPr lang="en-GB" sz="1800" dirty="0" err="1">
                <a:latin typeface="Arial" panose="020B0604020202020204" pitchFamily="34" charset="0"/>
                <a:cs typeface="Arial" panose="020B0604020202020204" pitchFamily="34" charset="0"/>
              </a:rPr>
              <a:t>syniadau'n</a:t>
            </a:r>
            <a:r>
              <a:rPr lang="en-GB" sz="1800" dirty="0">
                <a:latin typeface="Arial" panose="020B0604020202020204" pitchFamily="34" charset="0"/>
                <a:cs typeface="Arial" panose="020B0604020202020204" pitchFamily="34" charset="0"/>
              </a:rPr>
              <a:t> glir, gan ddefnyddio </a:t>
            </a:r>
            <a:r>
              <a:rPr lang="en-GB" sz="1800" dirty="0" err="1">
                <a:latin typeface="Arial" panose="020B0604020202020204" pitchFamily="34" charset="0"/>
                <a:cs typeface="Arial" panose="020B0604020202020204" pitchFamily="34" charset="0"/>
              </a:rPr>
              <a:t>cyfeirio</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llafar</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ardderchog</a:t>
            </a:r>
            <a:r>
              <a:rPr lang="en-GB" sz="1800" dirty="0">
                <a:latin typeface="Arial" panose="020B0604020202020204" pitchFamily="34" charset="0"/>
                <a:cs typeface="Arial" panose="020B0604020202020204" pitchFamily="34" charset="0"/>
              </a:rPr>
              <a:t>? – 10 marc</a:t>
            </a:r>
          </a:p>
          <a:p>
            <a:endParaRPr lang="en-GB" sz="1800" dirty="0">
              <a:latin typeface="Arial" panose="020B0604020202020204" pitchFamily="34" charset="0"/>
              <a:cs typeface="Arial" panose="020B0604020202020204" pitchFamily="34" charset="0"/>
            </a:endParaRPr>
          </a:p>
          <a:p>
            <a:pPr marL="0" indent="0" algn="ctr">
              <a:buNone/>
            </a:pPr>
            <a:r>
              <a:rPr lang="en-GB" sz="1800" dirty="0">
                <a:latin typeface="Arial" panose="020B0604020202020204" pitchFamily="34" charset="0"/>
                <a:cs typeface="Arial" panose="020B0604020202020204" pitchFamily="34" charset="0"/>
              </a:rPr>
              <a:t>A</a:t>
            </a:r>
          </a:p>
          <a:p>
            <a:pPr marL="0" indent="0">
              <a:buNone/>
            </a:pPr>
            <a:r>
              <a:rPr lang="en-GB" sz="1800" dirty="0">
                <a:latin typeface="Arial" panose="020B0604020202020204" pitchFamily="34" charset="0"/>
                <a:cs typeface="Arial" panose="020B0604020202020204" pitchFamily="34" charset="0"/>
              </a:rPr>
              <a:t>Pa mor </a:t>
            </a:r>
            <a:r>
              <a:rPr lang="en-GB" sz="1800" dirty="0" err="1">
                <a:latin typeface="Arial" panose="020B0604020202020204" pitchFamily="34" charset="0"/>
                <a:cs typeface="Arial" panose="020B0604020202020204" pitchFamily="34" charset="0"/>
              </a:rPr>
              <a:t>dda</a:t>
            </a:r>
            <a:r>
              <a:rPr lang="en-GB" sz="1800" dirty="0">
                <a:latin typeface="Arial" panose="020B0604020202020204" pitchFamily="34" charset="0"/>
                <a:cs typeface="Arial" panose="020B0604020202020204" pitchFamily="34" charset="0"/>
              </a:rPr>
              <a:t> ydych chi wedi </a:t>
            </a:r>
            <a:r>
              <a:rPr lang="en-GB" sz="1800" dirty="0" err="1">
                <a:latin typeface="Arial" panose="020B0604020202020204" pitchFamily="34" charset="0"/>
                <a:cs typeface="Arial" panose="020B0604020202020204" pitchFamily="34" charset="0"/>
              </a:rPr>
              <a:t>cwblhau</a:t>
            </a:r>
            <a:r>
              <a:rPr lang="en-GB" sz="1800" dirty="0">
                <a:latin typeface="Arial" panose="020B0604020202020204" pitchFamily="34" charset="0"/>
                <a:cs typeface="Arial" panose="020B0604020202020204" pitchFamily="34" charset="0"/>
              </a:rPr>
              <a:t> eich ffurflen </a:t>
            </a:r>
            <a:r>
              <a:rPr lang="en-GB" sz="1800" dirty="0" err="1">
                <a:latin typeface="Arial" panose="020B0604020202020204" pitchFamily="34" charset="0"/>
                <a:cs typeface="Arial" panose="020B0604020202020204" pitchFamily="34" charset="0"/>
              </a:rPr>
              <a:t>foeseg</a:t>
            </a:r>
            <a:r>
              <a:rPr lang="en-GB" sz="1800" dirty="0">
                <a:latin typeface="Arial" panose="020B0604020202020204" pitchFamily="34" charset="0"/>
                <a:cs typeface="Arial" panose="020B0604020202020204" pitchFamily="34" charset="0"/>
              </a:rPr>
              <a:t>? Ydych chi wedi bod yn </a:t>
            </a:r>
            <a:r>
              <a:rPr lang="en-GB" sz="1800" dirty="0" err="1">
                <a:latin typeface="Arial" panose="020B0604020202020204" pitchFamily="34" charset="0"/>
                <a:cs typeface="Arial" panose="020B0604020202020204" pitchFamily="34" charset="0"/>
              </a:rPr>
              <a:t>gryno</a:t>
            </a:r>
            <a:r>
              <a:rPr lang="en-GB" sz="1800" dirty="0">
                <a:latin typeface="Arial" panose="020B0604020202020204" pitchFamily="34" charset="0"/>
                <a:cs typeface="Arial" panose="020B0604020202020204" pitchFamily="34" charset="0"/>
              </a:rPr>
              <a:t> ac wedi </a:t>
            </a:r>
            <a:r>
              <a:rPr lang="en-GB" sz="1800" dirty="0" err="1">
                <a:latin typeface="Arial" panose="020B0604020202020204" pitchFamily="34" charset="0"/>
                <a:cs typeface="Arial" panose="020B0604020202020204" pitchFamily="34" charset="0"/>
              </a:rPr>
              <a:t>mynegi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syniadau'n</a:t>
            </a:r>
            <a:r>
              <a:rPr lang="en-GB" sz="1800" dirty="0">
                <a:latin typeface="Arial" panose="020B0604020202020204" pitchFamily="34" charset="0"/>
                <a:cs typeface="Arial" panose="020B0604020202020204" pitchFamily="34" charset="0"/>
              </a:rPr>
              <a:t> glir?   10 marc</a:t>
            </a:r>
          </a:p>
          <a:p>
            <a:endParaRPr lang="en-GB" dirty="0"/>
          </a:p>
        </p:txBody>
      </p:sp>
      <p:pic>
        <p:nvPicPr>
          <p:cNvPr id="6" name="Picture 5">
            <a:extLst>
              <a:ext uri="{FF2B5EF4-FFF2-40B4-BE49-F238E27FC236}">
                <a16:creationId xmlns:a16="http://schemas.microsoft.com/office/drawing/2014/main" id="{43C1ADFC-74A0-47E5-8D7C-DEEAEADCC41E}"/>
              </a:ext>
            </a:extLst>
          </p:cNvPr>
          <p:cNvPicPr>
            <a:picLocks noChangeAspect="1"/>
          </p:cNvPicPr>
          <p:nvPr/>
        </p:nvPicPr>
        <p:blipFill>
          <a:blip r:embed="rId2"/>
          <a:stretch>
            <a:fillRect/>
          </a:stretch>
        </p:blipFill>
        <p:spPr>
          <a:xfrm>
            <a:off x="0" y="138532"/>
            <a:ext cx="9144000" cy="2094661"/>
          </a:xfrm>
          <a:prstGeom prst="rect">
            <a:avLst/>
          </a:prstGeom>
        </p:spPr>
      </p:pic>
    </p:spTree>
    <p:extLst>
      <p:ext uri="{BB962C8B-B14F-4D97-AF65-F5344CB8AC3E}">
        <p14:creationId xmlns:p14="http://schemas.microsoft.com/office/powerpoint/2010/main" val="2996228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820E4-DED8-473A-A61F-8B351674905B}"/>
              </a:ext>
            </a:extLst>
          </p:cNvPr>
          <p:cNvSpPr>
            <a:spLocks noGrp="1"/>
          </p:cNvSpPr>
          <p:nvPr>
            <p:ph type="title"/>
          </p:nvPr>
        </p:nvSpPr>
        <p:spPr>
          <a:xfrm>
            <a:off x="571500" y="808038"/>
            <a:ext cx="7886700" cy="1325563"/>
          </a:xfrm>
        </p:spPr>
        <p:txBody>
          <a:bodyPr>
            <a:normAutofit fontScale="90000"/>
          </a:bodyPr>
          <a:lstStyle/>
          <a:p>
            <a:pPr marL="342900" lvl="0" indent="-342900"/>
            <a:r>
              <a:rPr lang="en-GB" sz="2700" b="1" dirty="0">
                <a:effectLst/>
                <a:latin typeface="Arial" panose="020B0604020202020204" pitchFamily="34" charset="0"/>
                <a:ea typeface="Times New Roman" panose="02020603050405020304" pitchFamily="18" charset="0"/>
              </a:rPr>
              <a:t>5. Skills for Professional Practice 20 (10&amp;10) </a:t>
            </a:r>
            <a:br>
              <a:rPr lang="en-GB" sz="4400" dirty="0">
                <a:effectLst/>
                <a:latin typeface="Times New Roman" panose="02020603050405020304" pitchFamily="18" charset="0"/>
                <a:ea typeface="Times New Roman" panose="02020603050405020304" pitchFamily="18" charset="0"/>
              </a:rPr>
            </a:br>
            <a:r>
              <a:rPr lang="en-GB" sz="4400" dirty="0">
                <a:effectLst/>
                <a:latin typeface="Arial" panose="020B0604020202020204" pitchFamily="34" charset="0"/>
                <a:ea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3575852-80BC-475F-B4A2-6CAB28AD5CF9}"/>
              </a:ext>
            </a:extLst>
          </p:cNvPr>
          <p:cNvSpPr>
            <a:spLocks noGrp="1"/>
          </p:cNvSpPr>
          <p:nvPr>
            <p:ph sz="half" idx="1"/>
          </p:nvPr>
        </p:nvSpPr>
        <p:spPr>
          <a:xfrm>
            <a:off x="628649" y="1825625"/>
            <a:ext cx="7186613" cy="4351338"/>
          </a:xfrm>
        </p:spPr>
        <p:txBody>
          <a:bodyPr/>
          <a:lstStyle/>
          <a:p>
            <a:pPr algn="just">
              <a:lnSpc>
                <a:spcPct val="150000"/>
              </a:lnSpc>
            </a:pPr>
            <a:r>
              <a:rPr lang="en-GB" sz="1800" dirty="0">
                <a:effectLst/>
                <a:latin typeface="Arial" panose="020B0604020202020204" pitchFamily="34" charset="0"/>
                <a:ea typeface="Times New Roman" panose="02020603050405020304" pitchFamily="18" charset="0"/>
              </a:rPr>
              <a:t>Your work must provide evidence of the attributes expected in professional practice.  This includes demonstrating your individual initiative and/or collaborative working. You must communicate effectively in a suitable format, which includes written and oral presentation. Work should be coherent and well structured in presentation and organisation.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231908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F4858-6083-4C78-9021-7533C8EA896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91ECDC1-847A-4DAF-A882-44BDCCB9795A}"/>
              </a:ext>
            </a:extLst>
          </p:cNvPr>
          <p:cNvSpPr>
            <a:spLocks noGrp="1"/>
          </p:cNvSpPr>
          <p:nvPr>
            <p:ph sz="half" idx="1"/>
          </p:nvPr>
        </p:nvSpPr>
        <p:spPr>
          <a:xfrm>
            <a:off x="57150" y="1800225"/>
            <a:ext cx="8315327" cy="4351338"/>
          </a:xfrm>
        </p:spPr>
        <p:txBody>
          <a:bodyPr>
            <a:normAutofit/>
          </a:bodyPr>
          <a:lstStyle/>
          <a:p>
            <a:r>
              <a:rPr lang="en-GB" sz="2300" dirty="0"/>
              <a:t>Intonation, pace and volume of your presentation.</a:t>
            </a:r>
          </a:p>
          <a:p>
            <a:r>
              <a:rPr lang="en-GB" sz="2300" dirty="0"/>
              <a:t>Your engagement, body language and eye contact with your audience.</a:t>
            </a:r>
          </a:p>
          <a:p>
            <a:r>
              <a:rPr lang="en-GB" sz="2300" dirty="0"/>
              <a:t>Have you discussed aspects in an engaging and professional manner.</a:t>
            </a:r>
          </a:p>
          <a:p>
            <a:r>
              <a:rPr lang="en-GB" sz="2300" dirty="0"/>
              <a:t>Have you clearly expressed your ideas, using excellent verbal referencing. – 10 marks</a:t>
            </a:r>
          </a:p>
          <a:p>
            <a:pPr marL="0" indent="0">
              <a:buNone/>
            </a:pPr>
            <a:r>
              <a:rPr lang="en-GB" sz="2300" dirty="0"/>
              <a:t>AND</a:t>
            </a:r>
          </a:p>
          <a:p>
            <a:r>
              <a:rPr lang="en-GB" sz="2300" dirty="0"/>
              <a:t>How well have you completed your ethics form, have you been concise and expressed  ideas clearly.   10 marks</a:t>
            </a:r>
          </a:p>
          <a:p>
            <a:endParaRPr lang="en-GB" dirty="0"/>
          </a:p>
        </p:txBody>
      </p:sp>
      <p:pic>
        <p:nvPicPr>
          <p:cNvPr id="6" name="Picture 5">
            <a:extLst>
              <a:ext uri="{FF2B5EF4-FFF2-40B4-BE49-F238E27FC236}">
                <a16:creationId xmlns:a16="http://schemas.microsoft.com/office/drawing/2014/main" id="{9863794E-0410-4B72-8547-E99919E4677F}"/>
              </a:ext>
            </a:extLst>
          </p:cNvPr>
          <p:cNvPicPr>
            <a:picLocks noChangeAspect="1"/>
          </p:cNvPicPr>
          <p:nvPr/>
        </p:nvPicPr>
        <p:blipFill>
          <a:blip r:embed="rId2"/>
          <a:stretch>
            <a:fillRect/>
          </a:stretch>
        </p:blipFill>
        <p:spPr>
          <a:xfrm>
            <a:off x="57150" y="133475"/>
            <a:ext cx="9144000" cy="1557214"/>
          </a:xfrm>
          <a:prstGeom prst="rect">
            <a:avLst/>
          </a:prstGeom>
        </p:spPr>
      </p:pic>
    </p:spTree>
    <p:extLst>
      <p:ext uri="{BB962C8B-B14F-4D97-AF65-F5344CB8AC3E}">
        <p14:creationId xmlns:p14="http://schemas.microsoft.com/office/powerpoint/2010/main" val="1011812571"/>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284</TotalTime>
  <Words>3713</Words>
  <Application>Microsoft Office PowerPoint</Application>
  <PresentationFormat>On-screen Show (4:3)</PresentationFormat>
  <Paragraphs>213</Paragraphs>
  <Slides>32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Lato</vt:lpstr>
      <vt:lpstr>Arial</vt:lpstr>
      <vt:lpstr>Calibri</vt:lpstr>
      <vt:lpstr>Calibri Light</vt:lpstr>
      <vt:lpstr>Symbol</vt:lpstr>
      <vt:lpstr>Times New Roman</vt:lpstr>
      <vt:lpstr>Theme1</vt:lpstr>
      <vt:lpstr>PowerPoint Presentation</vt:lpstr>
      <vt:lpstr>Amcanion / Aims</vt:lpstr>
      <vt:lpstr>Aseiniad</vt:lpstr>
      <vt:lpstr>Assessment</vt:lpstr>
      <vt:lpstr>Pam?  Ymchwil a’r pwyllgor moeseg Why? Research and the ethics committee  </vt:lpstr>
      <vt:lpstr> Dewiswch cwestiwn ymchwil</vt:lpstr>
      <vt:lpstr>Choose a research question:</vt:lpstr>
      <vt:lpstr>Y Ffurflen Moeseg/ The Ethics Form </vt:lpstr>
      <vt:lpstr>PowerPoint Presentation</vt:lpstr>
      <vt:lpstr>Cofiwch…</vt:lpstr>
      <vt:lpstr>Remember…</vt:lpstr>
      <vt:lpstr>Y pump meini prawf   The five assessment criteria</vt:lpstr>
      <vt:lpstr>1. Llenyddiaeth sydd wedi’i seilio ar Ymchwil 20marc (10&amp;10)  </vt:lpstr>
      <vt:lpstr>PowerPoint Presentation</vt:lpstr>
      <vt:lpstr>1. Research-informed Literature 20 marks (10&amp;10) </vt:lpstr>
      <vt:lpstr>PowerPoint Presentation</vt:lpstr>
      <vt:lpstr>2. Gwybodaeth a Dealltwriaeth o’r Pwnc  - 20 marc  </vt:lpstr>
      <vt:lpstr>PowerPoint Presentation</vt:lpstr>
      <vt:lpstr>2. Knowledge and Understanding of Subject </vt:lpstr>
      <vt:lpstr>PowerPoint Presentation</vt:lpstr>
      <vt:lpstr>  3. Dadansoddiad </vt:lpstr>
      <vt:lpstr>PowerPoint Presentation</vt:lpstr>
      <vt:lpstr>3. Analysis </vt:lpstr>
      <vt:lpstr>PowerPoint Presentation</vt:lpstr>
      <vt:lpstr>4. Cymhwysiad a Defnydd Ymarferol 20 marc </vt:lpstr>
      <vt:lpstr>PowerPoint Presentation</vt:lpstr>
      <vt:lpstr>4. Knowledge and Understanding of How Concepts/Theory Translates to Practice  20 marks   </vt:lpstr>
      <vt:lpstr>PowerPoint Presentation</vt:lpstr>
      <vt:lpstr>5. Sgiliau ar gyfer Arfer Proffesiynol 20 (10&amp;10)  </vt:lpstr>
      <vt:lpstr>PowerPoint Presentation</vt:lpstr>
      <vt:lpstr>5. Skills for Professional Practice 20 (10&amp;10)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5</cp:revision>
  <dcterms:created xsi:type="dcterms:W3CDTF">2021-09-02T11:35:26Z</dcterms:created>
  <dcterms:modified xsi:type="dcterms:W3CDTF">2021-09-08T11:57:11Z</dcterms:modified>
</cp:coreProperties>
</file>