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8"/>
  </p:notesMasterIdLst>
  <p:sldIdLst>
    <p:sldId id="267" r:id="rId5"/>
    <p:sldId id="268" r:id="rId6"/>
    <p:sldId id="257" r:id="rId7"/>
    <p:sldId id="258" r:id="rId8"/>
    <p:sldId id="269" r:id="rId9"/>
    <p:sldId id="259" r:id="rId10"/>
    <p:sldId id="261" r:id="rId11"/>
    <p:sldId id="260" r:id="rId12"/>
    <p:sldId id="262" r:id="rId13"/>
    <p:sldId id="263" r:id="rId14"/>
    <p:sldId id="265" r:id="rId15"/>
    <p:sldId id="266" r:id="rId16"/>
    <p:sldId id="264" r:id="rId17"/>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9" autoAdjust="0"/>
    <p:restoredTop sz="94681" autoAdjust="0"/>
  </p:normalViewPr>
  <p:slideViewPr>
    <p:cSldViewPr>
      <p:cViewPr varScale="1">
        <p:scale>
          <a:sx n="88" d="100"/>
          <a:sy n="88" d="100"/>
        </p:scale>
        <p:origin x="885" y="60"/>
      </p:cViewPr>
      <p:guideLst>
        <p:guide orient="horz" pos="2160"/>
        <p:guide pos="2880"/>
      </p:guideLst>
    </p:cSldViewPr>
  </p:slideViewPr>
  <p:notesTextViewPr>
    <p:cViewPr>
      <p:scale>
        <a:sx n="1" d="1"/>
        <a:sy n="1" d="1"/>
      </p:scale>
      <p:origin x="0" y="0"/>
    </p:cViewPr>
  </p:notesTextViewPr>
  <p:sorterViewPr>
    <p:cViewPr>
      <p:scale>
        <a:sx n="66" d="100"/>
        <a:sy n="66" d="100"/>
      </p:scale>
      <p:origin x="0" y="0"/>
    </p:cViewPr>
  </p:sorterViewPr>
  <p:notesViewPr>
    <p:cSldViewPr>
      <p:cViewPr varScale="1">
        <p:scale>
          <a:sx n="53" d="100"/>
          <a:sy n="53" d="100"/>
        </p:scale>
        <p:origin x="-1794" y="-96"/>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FF69227B-4278-4E89-840D-5E3FC6F38DCC}" type="datetimeFigureOut">
              <a:rPr lang="en-GB" smtClean="0"/>
              <a:pPr/>
              <a:t>06/09/2021</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728A0F85-FCD9-4BF4-AA0E-6A6897EC20E6}" type="slidenum">
              <a:rPr lang="en-GB" smtClean="0"/>
              <a:pPr/>
              <a:t>‹#›</a:t>
            </a:fld>
            <a:endParaRPr lang="en-GB"/>
          </a:p>
        </p:txBody>
      </p:sp>
    </p:spTree>
    <p:extLst>
      <p:ext uri="{BB962C8B-B14F-4D97-AF65-F5344CB8AC3E}">
        <p14:creationId xmlns:p14="http://schemas.microsoft.com/office/powerpoint/2010/main" val="14492077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28A0F85-FCD9-4BF4-AA0E-6A6897EC20E6}" type="slidenum">
              <a:rPr lang="en-GB" smtClean="0"/>
              <a:pPr/>
              <a:t>1</a:t>
            </a:fld>
            <a:endParaRPr lang="en-GB"/>
          </a:p>
        </p:txBody>
      </p:sp>
    </p:spTree>
    <p:extLst>
      <p:ext uri="{BB962C8B-B14F-4D97-AF65-F5344CB8AC3E}">
        <p14:creationId xmlns:p14="http://schemas.microsoft.com/office/powerpoint/2010/main" val="28603580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28A0F85-FCD9-4BF4-AA0E-6A6897EC20E6}" type="slidenum">
              <a:rPr lang="en-GB" smtClean="0"/>
              <a:pPr/>
              <a:t>3</a:t>
            </a:fld>
            <a:endParaRPr lang="en-GB"/>
          </a:p>
        </p:txBody>
      </p:sp>
    </p:spTree>
    <p:extLst>
      <p:ext uri="{BB962C8B-B14F-4D97-AF65-F5344CB8AC3E}">
        <p14:creationId xmlns:p14="http://schemas.microsoft.com/office/powerpoint/2010/main" val="27776069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28A0F85-FCD9-4BF4-AA0E-6A6897EC20E6}" type="slidenum">
              <a:rPr lang="en-GB" smtClean="0"/>
              <a:pPr/>
              <a:t>4</a:t>
            </a:fld>
            <a:endParaRPr lang="en-GB"/>
          </a:p>
        </p:txBody>
      </p:sp>
    </p:spTree>
    <p:extLst>
      <p:ext uri="{BB962C8B-B14F-4D97-AF65-F5344CB8AC3E}">
        <p14:creationId xmlns:p14="http://schemas.microsoft.com/office/powerpoint/2010/main" val="42159738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Highlight how children may speak to us through play-drawings- not</a:t>
            </a:r>
            <a:r>
              <a:rPr lang="en-GB" baseline="0" dirty="0"/>
              <a:t> just speech. </a:t>
            </a:r>
            <a:endParaRPr lang="en-GB" dirty="0"/>
          </a:p>
        </p:txBody>
      </p:sp>
      <p:sp>
        <p:nvSpPr>
          <p:cNvPr id="4" name="Slide Number Placeholder 3"/>
          <p:cNvSpPr>
            <a:spLocks noGrp="1"/>
          </p:cNvSpPr>
          <p:nvPr>
            <p:ph type="sldNum" sz="quarter" idx="10"/>
          </p:nvPr>
        </p:nvSpPr>
        <p:spPr/>
        <p:txBody>
          <a:bodyPr/>
          <a:lstStyle/>
          <a:p>
            <a:fld id="{728A0F85-FCD9-4BF4-AA0E-6A6897EC20E6}" type="slidenum">
              <a:rPr lang="en-GB" smtClean="0"/>
              <a:pPr/>
              <a:t>5</a:t>
            </a:fld>
            <a:endParaRPr lang="en-GB"/>
          </a:p>
        </p:txBody>
      </p:sp>
    </p:spTree>
    <p:extLst>
      <p:ext uri="{BB962C8B-B14F-4D97-AF65-F5344CB8AC3E}">
        <p14:creationId xmlns:p14="http://schemas.microsoft.com/office/powerpoint/2010/main" val="24737111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28A0F85-FCD9-4BF4-AA0E-6A6897EC20E6}" type="slidenum">
              <a:rPr lang="en-GB" smtClean="0"/>
              <a:pPr/>
              <a:t>6</a:t>
            </a:fld>
            <a:endParaRPr lang="en-GB"/>
          </a:p>
        </p:txBody>
      </p:sp>
    </p:spTree>
    <p:extLst>
      <p:ext uri="{BB962C8B-B14F-4D97-AF65-F5344CB8AC3E}">
        <p14:creationId xmlns:p14="http://schemas.microsoft.com/office/powerpoint/2010/main" val="38098861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28A0F85-FCD9-4BF4-AA0E-6A6897EC20E6}" type="slidenum">
              <a:rPr lang="en-GB" smtClean="0"/>
              <a:pPr/>
              <a:t>7</a:t>
            </a:fld>
            <a:endParaRPr lang="en-GB"/>
          </a:p>
        </p:txBody>
      </p:sp>
    </p:spTree>
    <p:extLst>
      <p:ext uri="{BB962C8B-B14F-4D97-AF65-F5344CB8AC3E}">
        <p14:creationId xmlns:p14="http://schemas.microsoft.com/office/powerpoint/2010/main" val="23031361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151059" y="4549709"/>
            <a:ext cx="6646616" cy="5211485"/>
          </a:xfrm>
        </p:spPr>
        <p:txBody>
          <a:bodyPr/>
          <a:lstStyle/>
          <a:p>
            <a:endParaRPr lang="en-GB" dirty="0"/>
          </a:p>
        </p:txBody>
      </p:sp>
      <p:sp>
        <p:nvSpPr>
          <p:cNvPr id="4" name="Slide Number Placeholder 3"/>
          <p:cNvSpPr>
            <a:spLocks noGrp="1"/>
          </p:cNvSpPr>
          <p:nvPr>
            <p:ph type="sldNum" sz="quarter" idx="10"/>
          </p:nvPr>
        </p:nvSpPr>
        <p:spPr/>
        <p:txBody>
          <a:bodyPr/>
          <a:lstStyle/>
          <a:p>
            <a:fld id="{728A0F85-FCD9-4BF4-AA0E-6A6897EC20E6}" type="slidenum">
              <a:rPr lang="en-GB" smtClean="0"/>
              <a:pPr/>
              <a:t>8</a:t>
            </a:fld>
            <a:endParaRPr lang="en-GB"/>
          </a:p>
        </p:txBody>
      </p:sp>
    </p:spTree>
    <p:extLst>
      <p:ext uri="{BB962C8B-B14F-4D97-AF65-F5344CB8AC3E}">
        <p14:creationId xmlns:p14="http://schemas.microsoft.com/office/powerpoint/2010/main" val="34631548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79768" y="4797875"/>
            <a:ext cx="5438140" cy="4549709"/>
          </a:xfrm>
        </p:spPr>
        <p:txBody>
          <a:bodyPr/>
          <a:lstStyle/>
          <a:p>
            <a:endParaRPr lang="en-GB" sz="1200" b="0" i="0" u="none" strike="noStrike" kern="1200" baseline="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728A0F85-FCD9-4BF4-AA0E-6A6897EC20E6}" type="slidenum">
              <a:rPr lang="en-GB" smtClean="0"/>
              <a:pPr/>
              <a:t>9</a:t>
            </a:fld>
            <a:endParaRPr lang="en-GB"/>
          </a:p>
        </p:txBody>
      </p:sp>
    </p:spTree>
    <p:extLst>
      <p:ext uri="{BB962C8B-B14F-4D97-AF65-F5344CB8AC3E}">
        <p14:creationId xmlns:p14="http://schemas.microsoft.com/office/powerpoint/2010/main" val="8371136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28A0F85-FCD9-4BF4-AA0E-6A6897EC20E6}" type="slidenum">
              <a:rPr lang="en-GB" smtClean="0"/>
              <a:pPr/>
              <a:t>10</a:t>
            </a:fld>
            <a:endParaRPr lang="en-GB"/>
          </a:p>
        </p:txBody>
      </p:sp>
    </p:spTree>
    <p:extLst>
      <p:ext uri="{BB962C8B-B14F-4D97-AF65-F5344CB8AC3E}">
        <p14:creationId xmlns:p14="http://schemas.microsoft.com/office/powerpoint/2010/main" val="22606751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28A0F85-FCD9-4BF4-AA0E-6A6897EC20E6}" type="slidenum">
              <a:rPr lang="en-GB" smtClean="0"/>
              <a:pPr/>
              <a:t>11</a:t>
            </a:fld>
            <a:endParaRPr lang="en-GB"/>
          </a:p>
        </p:txBody>
      </p:sp>
    </p:spTree>
    <p:extLst>
      <p:ext uri="{BB962C8B-B14F-4D97-AF65-F5344CB8AC3E}">
        <p14:creationId xmlns:p14="http://schemas.microsoft.com/office/powerpoint/2010/main" val="30570816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79768" y="4715153"/>
            <a:ext cx="5438140" cy="5211485"/>
          </a:xfrm>
        </p:spPr>
        <p:txBody>
          <a:bodyPr/>
          <a:lstStyle/>
          <a:p>
            <a:endParaRPr lang="en-GB" dirty="0"/>
          </a:p>
        </p:txBody>
      </p:sp>
      <p:sp>
        <p:nvSpPr>
          <p:cNvPr id="4" name="Slide Number Placeholder 3"/>
          <p:cNvSpPr>
            <a:spLocks noGrp="1"/>
          </p:cNvSpPr>
          <p:nvPr>
            <p:ph type="sldNum" sz="quarter" idx="10"/>
          </p:nvPr>
        </p:nvSpPr>
        <p:spPr>
          <a:xfrm>
            <a:off x="5740258" y="9428583"/>
            <a:ext cx="1055843" cy="496332"/>
          </a:xfrm>
        </p:spPr>
        <p:txBody>
          <a:bodyPr/>
          <a:lstStyle/>
          <a:p>
            <a:endParaRPr lang="en-GB" dirty="0"/>
          </a:p>
        </p:txBody>
      </p:sp>
    </p:spTree>
    <p:extLst>
      <p:ext uri="{BB962C8B-B14F-4D97-AF65-F5344CB8AC3E}">
        <p14:creationId xmlns:p14="http://schemas.microsoft.com/office/powerpoint/2010/main" val="1763964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28A0F85-FCD9-4BF4-AA0E-6A6897EC20E6}" type="slidenum">
              <a:rPr lang="en-GB" smtClean="0"/>
              <a:pPr/>
              <a:t>13</a:t>
            </a:fld>
            <a:endParaRPr lang="en-GB"/>
          </a:p>
        </p:txBody>
      </p:sp>
    </p:spTree>
    <p:extLst>
      <p:ext uri="{BB962C8B-B14F-4D97-AF65-F5344CB8AC3E}">
        <p14:creationId xmlns:p14="http://schemas.microsoft.com/office/powerpoint/2010/main" val="178190603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solidFill>
                  <a:prstClr val="black">
                    <a:tint val="75000"/>
                  </a:prstClr>
                </a:solidFill>
              </a:rPr>
              <a:pPr/>
              <a:t>06/09/2021</a:t>
            </a:fld>
            <a:endParaRPr lang="en-GB">
              <a:solidFill>
                <a:prstClr val="black">
                  <a:tint val="75000"/>
                </a:prstClr>
              </a:solidFill>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419461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06/09/2021</a:t>
            </a:fld>
            <a:endParaRPr lang="en-GB">
              <a:solidFill>
                <a:prstClr val="black">
                  <a:tint val="75000"/>
                </a:prstClr>
              </a:solidFill>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973414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06/09/2021</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476616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06/09/2021</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124319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06/09/2021</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396693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06/09/2021</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946887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06/09/2021</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424673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06/09/2021</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148518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06/09/2021</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592561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06/09/2021</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408511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06/09/2021</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097693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06/09/2021</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50589780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cy-GB" dirty="0"/>
              <a:t>Ymchwil Cyfranogol a’r Dull Mosaig  </a:t>
            </a:r>
            <a:br>
              <a:rPr lang="en-US" dirty="0"/>
            </a:br>
            <a:r>
              <a:rPr lang="en-US" dirty="0"/>
              <a:t>Participatory Research and the </a:t>
            </a:r>
            <a:br>
              <a:rPr lang="en-US" dirty="0"/>
            </a:br>
            <a:r>
              <a:rPr lang="en-US" dirty="0"/>
              <a:t>Mosaic Approach</a:t>
            </a:r>
            <a:br>
              <a:rPr lang="en-GB" dirty="0"/>
            </a:br>
            <a:endParaRPr lang="en-GB" dirty="0"/>
          </a:p>
        </p:txBody>
      </p:sp>
      <p:sp>
        <p:nvSpPr>
          <p:cNvPr id="3" name="Subtitle 2"/>
          <p:cNvSpPr>
            <a:spLocks noGrp="1"/>
          </p:cNvSpPr>
          <p:nvPr>
            <p:ph type="subTitle" idx="1"/>
          </p:nvPr>
        </p:nvSpPr>
        <p:spPr/>
        <p:txBody>
          <a:bodyPr/>
          <a:lstStyle/>
          <a:p>
            <a:r>
              <a:rPr lang="en-US"/>
              <a:t>ECEY5007C</a:t>
            </a:r>
            <a:endParaRPr lang="en-US" dirty="0"/>
          </a:p>
          <a:p>
            <a:r>
              <a:rPr lang="en-US" dirty="0" err="1"/>
              <a:t>Darlith</a:t>
            </a:r>
            <a:r>
              <a:rPr lang="en-US" dirty="0"/>
              <a:t> 4</a:t>
            </a:r>
          </a:p>
          <a:p>
            <a:r>
              <a:rPr lang="en-US" dirty="0"/>
              <a:t>Lecture 4</a:t>
            </a:r>
          </a:p>
          <a:p>
            <a:endParaRPr lang="en-GB" dirty="0"/>
          </a:p>
        </p:txBody>
      </p:sp>
    </p:spTree>
    <p:extLst>
      <p:ext uri="{BB962C8B-B14F-4D97-AF65-F5344CB8AC3E}">
        <p14:creationId xmlns:p14="http://schemas.microsoft.com/office/powerpoint/2010/main" val="36971751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60648"/>
            <a:ext cx="8229600" cy="1143000"/>
          </a:xfrm>
        </p:spPr>
        <p:txBody>
          <a:bodyPr>
            <a:noAutofit/>
          </a:bodyPr>
          <a:lstStyle/>
          <a:p>
            <a:r>
              <a:rPr lang="cy-GB" sz="3600" dirty="0">
                <a:solidFill>
                  <a:prstClr val="black"/>
                </a:solidFill>
                <a:latin typeface="Calibri" panose="020F0502020204030204" pitchFamily="34" charset="0"/>
              </a:rPr>
              <a:t>Meini prawf y SGC sy’n cael sylw yn y ddarlith heddiw </a:t>
            </a:r>
            <a:r>
              <a:rPr lang="en-GB" sz="3600" dirty="0">
                <a:solidFill>
                  <a:prstClr val="black"/>
                </a:solidFill>
                <a:latin typeface="Calibri" panose="020F0502020204030204" pitchFamily="34" charset="0"/>
              </a:rPr>
              <a:t>/ </a:t>
            </a:r>
            <a:r>
              <a:rPr lang="en-GB" sz="3600" dirty="0" err="1">
                <a:latin typeface="Calibri" panose="020F0502020204030204" pitchFamily="34" charset="0"/>
              </a:rPr>
              <a:t>Nos</a:t>
            </a:r>
            <a:r>
              <a:rPr lang="en-GB" sz="3600" dirty="0">
                <a:latin typeface="Calibri" panose="020F0502020204030204" pitchFamily="34" charset="0"/>
              </a:rPr>
              <a:t> knowledge criteria covered in todays lecture</a:t>
            </a:r>
          </a:p>
        </p:txBody>
      </p:sp>
      <p:sp>
        <p:nvSpPr>
          <p:cNvPr id="3" name="Content Placeholder 2"/>
          <p:cNvSpPr>
            <a:spLocks noGrp="1"/>
          </p:cNvSpPr>
          <p:nvPr>
            <p:ph idx="1"/>
          </p:nvPr>
        </p:nvSpPr>
        <p:spPr/>
        <p:txBody>
          <a:bodyPr/>
          <a:lstStyle/>
          <a:p>
            <a:r>
              <a:rPr lang="en-GB"/>
              <a:t>K2</a:t>
            </a:r>
            <a:endParaRPr lang="en-GB" dirty="0"/>
          </a:p>
          <a:p>
            <a:r>
              <a:rPr lang="en-GB" dirty="0"/>
              <a:t>K7</a:t>
            </a:r>
          </a:p>
          <a:p>
            <a:r>
              <a:rPr lang="en-GB" dirty="0"/>
              <a:t>K16</a:t>
            </a:r>
          </a:p>
          <a:p>
            <a:r>
              <a:rPr lang="en-GB" dirty="0"/>
              <a:t>K17</a:t>
            </a:r>
          </a:p>
          <a:p>
            <a:r>
              <a:rPr lang="en-GB" dirty="0"/>
              <a:t>K18</a:t>
            </a:r>
          </a:p>
        </p:txBody>
      </p:sp>
    </p:spTree>
    <p:extLst>
      <p:ext uri="{BB962C8B-B14F-4D97-AF65-F5344CB8AC3E}">
        <p14:creationId xmlns:p14="http://schemas.microsoft.com/office/powerpoint/2010/main" val="22890681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a:t>Gall </a:t>
            </a:r>
            <a:r>
              <a:rPr lang="en-GB" dirty="0" err="1"/>
              <a:t>ymchwil</a:t>
            </a:r>
            <a:r>
              <a:rPr lang="en-GB" dirty="0"/>
              <a:t> </a:t>
            </a:r>
            <a:r>
              <a:rPr lang="en-GB" dirty="0" err="1"/>
              <a:t>fod</a:t>
            </a:r>
            <a:r>
              <a:rPr lang="en-GB" dirty="0"/>
              <a:t>:</a:t>
            </a:r>
            <a:br>
              <a:rPr lang="en-GB" dirty="0"/>
            </a:br>
            <a:r>
              <a:rPr lang="en-GB" dirty="0"/>
              <a:t> </a:t>
            </a:r>
            <a:r>
              <a:rPr lang="en-GB" i="1" dirty="0">
                <a:solidFill>
                  <a:schemeClr val="accent1"/>
                </a:solidFill>
              </a:rPr>
              <a:t>Research can be:</a:t>
            </a:r>
          </a:p>
        </p:txBody>
      </p:sp>
      <p:sp>
        <p:nvSpPr>
          <p:cNvPr id="5" name="Content Placeholder 4"/>
          <p:cNvSpPr>
            <a:spLocks noGrp="1"/>
          </p:cNvSpPr>
          <p:nvPr>
            <p:ph sz="half" idx="1"/>
          </p:nvPr>
        </p:nvSpPr>
        <p:spPr/>
        <p:txBody>
          <a:bodyPr/>
          <a:lstStyle/>
          <a:p>
            <a:r>
              <a:rPr lang="en-GB" dirty="0" err="1"/>
              <a:t>ar</a:t>
            </a:r>
            <a:endParaRPr lang="en-GB" dirty="0"/>
          </a:p>
          <a:p>
            <a:r>
              <a:rPr lang="en-GB" dirty="0" err="1"/>
              <a:t>gyda</a:t>
            </a:r>
            <a:r>
              <a:rPr lang="en-GB" dirty="0"/>
              <a:t>/</a:t>
            </a:r>
            <a:r>
              <a:rPr lang="en-GB" dirty="0" err="1"/>
              <a:t>gan</a:t>
            </a:r>
            <a:endParaRPr lang="en-GB" dirty="0"/>
          </a:p>
          <a:p>
            <a:r>
              <a:rPr lang="en-GB" dirty="0" err="1"/>
              <a:t>ar</a:t>
            </a:r>
            <a:r>
              <a:rPr lang="en-GB" dirty="0"/>
              <a:t> </a:t>
            </a:r>
            <a:r>
              <a:rPr lang="en-GB" dirty="0" err="1"/>
              <a:t>gyfer</a:t>
            </a:r>
            <a:endParaRPr lang="en-GB" dirty="0"/>
          </a:p>
          <a:p>
            <a:endParaRPr lang="en-GB" dirty="0"/>
          </a:p>
        </p:txBody>
      </p:sp>
      <p:sp>
        <p:nvSpPr>
          <p:cNvPr id="6" name="Content Placeholder 5"/>
          <p:cNvSpPr>
            <a:spLocks noGrp="1"/>
          </p:cNvSpPr>
          <p:nvPr>
            <p:ph sz="half" idx="2"/>
          </p:nvPr>
        </p:nvSpPr>
        <p:spPr/>
        <p:txBody>
          <a:bodyPr/>
          <a:lstStyle/>
          <a:p>
            <a:r>
              <a:rPr lang="en-GB" i="1" dirty="0">
                <a:solidFill>
                  <a:schemeClr val="tx2"/>
                </a:solidFill>
              </a:rPr>
              <a:t>on</a:t>
            </a:r>
          </a:p>
          <a:p>
            <a:r>
              <a:rPr lang="en-GB" i="1" dirty="0">
                <a:solidFill>
                  <a:schemeClr val="tx2"/>
                </a:solidFill>
              </a:rPr>
              <a:t>with / by</a:t>
            </a:r>
          </a:p>
          <a:p>
            <a:r>
              <a:rPr lang="en-GB" i="1" dirty="0">
                <a:solidFill>
                  <a:schemeClr val="tx2"/>
                </a:solidFill>
              </a:rPr>
              <a:t>for</a:t>
            </a:r>
          </a:p>
          <a:p>
            <a:endParaRPr lang="en-GB" dirty="0"/>
          </a:p>
        </p:txBody>
      </p:sp>
    </p:spTree>
    <p:extLst>
      <p:ext uri="{BB962C8B-B14F-4D97-AF65-F5344CB8AC3E}">
        <p14:creationId xmlns:p14="http://schemas.microsoft.com/office/powerpoint/2010/main" val="21686645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417638"/>
          </a:xfrm>
        </p:spPr>
        <p:txBody>
          <a:bodyPr>
            <a:normAutofit fontScale="90000"/>
          </a:bodyPr>
          <a:lstStyle/>
          <a:p>
            <a:br>
              <a:rPr lang="en-GB" dirty="0"/>
            </a:br>
            <a:r>
              <a:rPr lang="en-GB" dirty="0" err="1"/>
              <a:t>Ymchwil</a:t>
            </a:r>
            <a:r>
              <a:rPr lang="en-GB" dirty="0"/>
              <a:t> </a:t>
            </a:r>
            <a:r>
              <a:rPr lang="en-GB" dirty="0" err="1"/>
              <a:t>Cyfranogol</a:t>
            </a:r>
            <a:r>
              <a:rPr lang="en-GB" dirty="0"/>
              <a:t> </a:t>
            </a:r>
            <a:br>
              <a:rPr lang="en-GB" dirty="0"/>
            </a:br>
            <a:r>
              <a:rPr lang="en-GB" i="1" dirty="0">
                <a:solidFill>
                  <a:schemeClr val="accent1"/>
                </a:solidFill>
              </a:rPr>
              <a:t>Participatory Research</a:t>
            </a:r>
            <a:br>
              <a:rPr lang="en-GB" dirty="0"/>
            </a:br>
            <a:endParaRPr lang="en-GB" dirty="0"/>
          </a:p>
        </p:txBody>
      </p:sp>
      <p:sp>
        <p:nvSpPr>
          <p:cNvPr id="3" name="Content Placeholder 2"/>
          <p:cNvSpPr>
            <a:spLocks noGrp="1"/>
          </p:cNvSpPr>
          <p:nvPr>
            <p:ph sz="half" idx="1"/>
          </p:nvPr>
        </p:nvSpPr>
        <p:spPr>
          <a:xfrm>
            <a:off x="4724400" y="1600200"/>
            <a:ext cx="4038600" cy="4525963"/>
          </a:xfrm>
        </p:spPr>
        <p:txBody>
          <a:bodyPr>
            <a:normAutofit lnSpcReduction="10000"/>
          </a:bodyPr>
          <a:lstStyle/>
          <a:p>
            <a:r>
              <a:rPr lang="en-GB" i="1" dirty="0">
                <a:solidFill>
                  <a:schemeClr val="accent1"/>
                </a:solidFill>
              </a:rPr>
              <a:t>Then children take responsibility for collecting information </a:t>
            </a:r>
          </a:p>
          <a:p>
            <a:r>
              <a:rPr lang="en-GB" i="1" dirty="0">
                <a:solidFill>
                  <a:schemeClr val="accent1"/>
                </a:solidFill>
              </a:rPr>
              <a:t>Researcher follows and listens to the children's ideas</a:t>
            </a:r>
          </a:p>
          <a:p>
            <a:r>
              <a:rPr lang="en-GB" i="1" dirty="0">
                <a:solidFill>
                  <a:schemeClr val="accent1"/>
                </a:solidFill>
              </a:rPr>
              <a:t>Often relies on diaries, pictures, audio-visual data collection, taking photographs, discussion</a:t>
            </a:r>
          </a:p>
          <a:p>
            <a:endParaRPr lang="en-GB" dirty="0"/>
          </a:p>
        </p:txBody>
      </p:sp>
      <p:sp>
        <p:nvSpPr>
          <p:cNvPr id="4" name="Content Placeholder 3"/>
          <p:cNvSpPr>
            <a:spLocks noGrp="1"/>
          </p:cNvSpPr>
          <p:nvPr>
            <p:ph sz="half" idx="2"/>
          </p:nvPr>
        </p:nvSpPr>
        <p:spPr>
          <a:xfrm>
            <a:off x="381000" y="1676400"/>
            <a:ext cx="3886200" cy="4449763"/>
          </a:xfrm>
        </p:spPr>
        <p:txBody>
          <a:bodyPr>
            <a:normAutofit lnSpcReduction="10000"/>
          </a:bodyPr>
          <a:lstStyle/>
          <a:p>
            <a:r>
              <a:rPr lang="cy-GB" dirty="0"/>
              <a:t>Plant yn cymryd cyfrifoldeb am </a:t>
            </a:r>
            <a:r>
              <a:rPr lang="cy-GB" dirty="0" err="1"/>
              <a:t>gasglu</a:t>
            </a:r>
            <a:r>
              <a:rPr lang="cy-GB" dirty="0"/>
              <a:t> gwybodaeth</a:t>
            </a:r>
          </a:p>
          <a:p>
            <a:r>
              <a:rPr lang="cy-GB" dirty="0"/>
              <a:t>Ymchwilwyr yn dilyn ac yn gwrando ar syniadau'r plant</a:t>
            </a:r>
          </a:p>
          <a:p>
            <a:r>
              <a:rPr lang="cy-GB" dirty="0"/>
              <a:t>Yn aml yn defnyddio dyddiaduron, lluniau, dulliau casglu data clyweled, trafodaeth</a:t>
            </a:r>
          </a:p>
          <a:p>
            <a:endParaRPr lang="cy-GB" dirty="0"/>
          </a:p>
        </p:txBody>
      </p:sp>
    </p:spTree>
    <p:extLst>
      <p:ext uri="{BB962C8B-B14F-4D97-AF65-F5344CB8AC3E}">
        <p14:creationId xmlns:p14="http://schemas.microsoft.com/office/powerpoint/2010/main" val="2402218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Listening to young children in research</a:t>
            </a:r>
          </a:p>
        </p:txBody>
      </p:sp>
      <p:sp>
        <p:nvSpPr>
          <p:cNvPr id="4" name="TextBox 3"/>
          <p:cNvSpPr txBox="1"/>
          <p:nvPr/>
        </p:nvSpPr>
        <p:spPr>
          <a:xfrm>
            <a:off x="107504" y="1556792"/>
            <a:ext cx="9009402" cy="3600986"/>
          </a:xfrm>
          <a:prstGeom prst="rect">
            <a:avLst/>
          </a:prstGeom>
          <a:noFill/>
        </p:spPr>
        <p:txBody>
          <a:bodyPr wrap="square" rtlCol="0">
            <a:spAutoFit/>
          </a:bodyPr>
          <a:lstStyle/>
          <a:p>
            <a:r>
              <a:rPr lang="en-GB" dirty="0"/>
              <a:t>Creative listening as proposed by Robert-Holmes (2018) links to the Hundred</a:t>
            </a:r>
          </a:p>
          <a:p>
            <a:r>
              <a:rPr lang="en-GB" dirty="0"/>
              <a:t>Languages of Children.- Consider for a moment what this means?</a:t>
            </a:r>
          </a:p>
          <a:p>
            <a:endParaRPr lang="en-GB" dirty="0"/>
          </a:p>
          <a:p>
            <a:endParaRPr lang="en-GB" dirty="0"/>
          </a:p>
          <a:p>
            <a:r>
              <a:rPr lang="en-GB" dirty="0"/>
              <a:t>How do we ensure that we not only listen, but that we hear what </a:t>
            </a:r>
          </a:p>
          <a:p>
            <a:r>
              <a:rPr lang="en-GB" dirty="0"/>
              <a:t>children say to us?</a:t>
            </a:r>
          </a:p>
          <a:p>
            <a:endParaRPr lang="en-GB" dirty="0"/>
          </a:p>
          <a:p>
            <a:r>
              <a:rPr lang="en-GB" dirty="0"/>
              <a:t>Consider Alderton’s (2005) work- Children should not be placed into difficult positions</a:t>
            </a:r>
          </a:p>
          <a:p>
            <a:r>
              <a:rPr lang="en-GB" dirty="0"/>
              <a:t>This means that it is the researchers responsibility to ensure that the methods </a:t>
            </a:r>
          </a:p>
          <a:p>
            <a:r>
              <a:rPr lang="en-GB" dirty="0"/>
              <a:t>used are appropriate.</a:t>
            </a:r>
          </a:p>
          <a:p>
            <a:endParaRPr lang="en-GB" dirty="0"/>
          </a:p>
          <a:p>
            <a:r>
              <a:rPr lang="en-GB" dirty="0"/>
              <a:t>Further reading idea – </a:t>
            </a:r>
            <a:r>
              <a:rPr lang="en-GB" sz="1200" dirty="0" err="1"/>
              <a:t>Malewski</a:t>
            </a:r>
            <a:r>
              <a:rPr lang="en-GB" sz="1200" dirty="0"/>
              <a:t>, E. (2005) ‘Epilogue: when children and youth talk back’, in D.S. Soto and </a:t>
            </a:r>
          </a:p>
          <a:p>
            <a:r>
              <a:rPr lang="en-GB" sz="1200" dirty="0"/>
              <a:t>B.B. </a:t>
            </a:r>
            <a:r>
              <a:rPr lang="en-GB" sz="1200" dirty="0" err="1"/>
              <a:t>Swadener</a:t>
            </a:r>
            <a:r>
              <a:rPr lang="en-GB" sz="1200" dirty="0"/>
              <a:t> (</a:t>
            </a:r>
            <a:r>
              <a:rPr lang="en-GB" sz="1200" dirty="0" err="1"/>
              <a:t>eds</a:t>
            </a:r>
            <a:r>
              <a:rPr lang="en-GB" sz="1200" dirty="0"/>
              <a:t>) </a:t>
            </a:r>
            <a:r>
              <a:rPr lang="en-GB" sz="1200" i="1" dirty="0"/>
              <a:t>power and Voice in Research with Children. </a:t>
            </a:r>
            <a:r>
              <a:rPr lang="en-GB" sz="1200" dirty="0"/>
              <a:t>New York: Peter Lang.</a:t>
            </a:r>
          </a:p>
        </p:txBody>
      </p:sp>
    </p:spTree>
    <p:extLst>
      <p:ext uri="{BB962C8B-B14F-4D97-AF65-F5344CB8AC3E}">
        <p14:creationId xmlns:p14="http://schemas.microsoft.com/office/powerpoint/2010/main" val="21493119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Cysylltiadau</a:t>
            </a:r>
            <a:r>
              <a:rPr lang="en-GB" dirty="0"/>
              <a:t> </a:t>
            </a:r>
            <a:r>
              <a:rPr lang="en-GB" dirty="0" err="1"/>
              <a:t>cryf</a:t>
            </a:r>
            <a:r>
              <a:rPr lang="en-GB" dirty="0"/>
              <a:t> â:</a:t>
            </a:r>
            <a:br>
              <a:rPr lang="en-GB" dirty="0"/>
            </a:br>
            <a:r>
              <a:rPr lang="en-GB" i="1" dirty="0">
                <a:solidFill>
                  <a:schemeClr val="accent1"/>
                </a:solidFill>
              </a:rPr>
              <a:t>Strong links to: </a:t>
            </a:r>
          </a:p>
        </p:txBody>
      </p:sp>
      <p:sp>
        <p:nvSpPr>
          <p:cNvPr id="3" name="Content Placeholder 2"/>
          <p:cNvSpPr>
            <a:spLocks noGrp="1"/>
          </p:cNvSpPr>
          <p:nvPr>
            <p:ph sz="half" idx="1"/>
          </p:nvPr>
        </p:nvSpPr>
        <p:spPr>
          <a:xfrm>
            <a:off x="5105400" y="1676400"/>
            <a:ext cx="4038600" cy="4525963"/>
          </a:xfrm>
        </p:spPr>
        <p:txBody>
          <a:bodyPr/>
          <a:lstStyle/>
          <a:p>
            <a:r>
              <a:rPr lang="en-GB" i="1" dirty="0">
                <a:solidFill>
                  <a:schemeClr val="accent1"/>
                </a:solidFill>
              </a:rPr>
              <a:t>UNCRC- respecting children's voice and competence to make decisions</a:t>
            </a:r>
          </a:p>
          <a:p>
            <a:r>
              <a:rPr lang="en-GB" i="1" dirty="0">
                <a:solidFill>
                  <a:schemeClr val="accent1"/>
                </a:solidFill>
              </a:rPr>
              <a:t>Hart’s ladder of participation (Hart, 1992)</a:t>
            </a:r>
          </a:p>
        </p:txBody>
      </p:sp>
      <p:sp>
        <p:nvSpPr>
          <p:cNvPr id="4" name="Content Placeholder 3"/>
          <p:cNvSpPr>
            <a:spLocks noGrp="1"/>
          </p:cNvSpPr>
          <p:nvPr>
            <p:ph sz="half" idx="2"/>
          </p:nvPr>
        </p:nvSpPr>
        <p:spPr>
          <a:xfrm>
            <a:off x="609600" y="1600200"/>
            <a:ext cx="3962400" cy="4525963"/>
          </a:xfrm>
        </p:spPr>
        <p:txBody>
          <a:bodyPr/>
          <a:lstStyle/>
          <a:p>
            <a:r>
              <a:rPr lang="cy-GB" dirty="0"/>
              <a:t>CCUHP- parchu llais y plentyn a chymhwysedd i wneud penderfyniadau</a:t>
            </a:r>
          </a:p>
          <a:p>
            <a:r>
              <a:rPr lang="cy-GB" dirty="0"/>
              <a:t>Ysgol Cyfranogiad Hart (Hart, 1992)</a:t>
            </a:r>
          </a:p>
        </p:txBody>
      </p:sp>
    </p:spTree>
    <p:extLst>
      <p:ext uri="{BB962C8B-B14F-4D97-AF65-F5344CB8AC3E}">
        <p14:creationId xmlns:p14="http://schemas.microsoft.com/office/powerpoint/2010/main" val="24369682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3562"/>
          </a:xfrm>
        </p:spPr>
        <p:txBody>
          <a:bodyPr>
            <a:normAutofit fontScale="90000"/>
          </a:bodyPr>
          <a:lstStyle/>
          <a:p>
            <a:r>
              <a:rPr lang="en-GB" dirty="0"/>
              <a:t>CCUHP / </a:t>
            </a:r>
            <a:r>
              <a:rPr lang="en-GB" i="1" dirty="0">
                <a:solidFill>
                  <a:schemeClr val="accent1"/>
                </a:solidFill>
              </a:rPr>
              <a:t>UNCRC </a:t>
            </a:r>
          </a:p>
        </p:txBody>
      </p:sp>
      <p:sp>
        <p:nvSpPr>
          <p:cNvPr id="3" name="Content Placeholder 2"/>
          <p:cNvSpPr>
            <a:spLocks noGrp="1"/>
          </p:cNvSpPr>
          <p:nvPr>
            <p:ph sz="half" idx="1"/>
          </p:nvPr>
        </p:nvSpPr>
        <p:spPr>
          <a:xfrm>
            <a:off x="4800600" y="838200"/>
            <a:ext cx="4191000" cy="7954963"/>
          </a:xfrm>
        </p:spPr>
        <p:txBody>
          <a:bodyPr>
            <a:noAutofit/>
          </a:bodyPr>
          <a:lstStyle/>
          <a:p>
            <a:pPr marL="0" indent="0">
              <a:buNone/>
            </a:pPr>
            <a:r>
              <a:rPr lang="en-US" sz="2000" dirty="0">
                <a:solidFill>
                  <a:schemeClr val="accent1"/>
                </a:solidFill>
              </a:rPr>
              <a:t>Article 12</a:t>
            </a:r>
          </a:p>
          <a:p>
            <a:pPr marL="0" indent="0">
              <a:buNone/>
            </a:pPr>
            <a:r>
              <a:rPr lang="en-US" sz="2000" dirty="0">
                <a:solidFill>
                  <a:schemeClr val="accent1"/>
                </a:solidFill>
              </a:rPr>
              <a:t>States Parties shall assure to the child who is capable of forming his or her own views the right to express those views freely in all matters affecting the child, the views of the child being given due weight in accordance with the age and maturity of the child.</a:t>
            </a:r>
          </a:p>
          <a:p>
            <a:pPr marL="0" indent="0">
              <a:buNone/>
            </a:pPr>
            <a:endParaRPr lang="en-US" sz="2000" dirty="0">
              <a:solidFill>
                <a:schemeClr val="accent1"/>
              </a:solidFill>
            </a:endParaRPr>
          </a:p>
          <a:p>
            <a:pPr marL="0" indent="0">
              <a:buNone/>
            </a:pPr>
            <a:r>
              <a:rPr lang="en-US" sz="2000" dirty="0">
                <a:solidFill>
                  <a:schemeClr val="accent1"/>
                </a:solidFill>
              </a:rPr>
              <a:t>Article 13</a:t>
            </a:r>
          </a:p>
          <a:p>
            <a:pPr marL="0" indent="0">
              <a:buNone/>
            </a:pPr>
            <a:r>
              <a:rPr lang="en-US" sz="2000" dirty="0">
                <a:solidFill>
                  <a:schemeClr val="accent1"/>
                </a:solidFill>
              </a:rPr>
              <a:t>The child shall have the right to freedom of expression; this right shall include freedom to seek, receive and impart information and ideas of all kinds, regardless of frontiers, either orally, in writing or in print, in the form of art, or through any other media of the child’s choice.</a:t>
            </a:r>
            <a:endParaRPr lang="en-GB" sz="2000" dirty="0">
              <a:solidFill>
                <a:schemeClr val="accent1"/>
              </a:solidFill>
            </a:endParaRPr>
          </a:p>
        </p:txBody>
      </p:sp>
      <p:sp>
        <p:nvSpPr>
          <p:cNvPr id="4" name="Content Placeholder 3"/>
          <p:cNvSpPr>
            <a:spLocks noGrp="1"/>
          </p:cNvSpPr>
          <p:nvPr>
            <p:ph sz="half" idx="2"/>
          </p:nvPr>
        </p:nvSpPr>
        <p:spPr>
          <a:xfrm>
            <a:off x="0" y="692696"/>
            <a:ext cx="4495801" cy="5334001"/>
          </a:xfrm>
        </p:spPr>
        <p:txBody>
          <a:bodyPr>
            <a:noAutofit/>
          </a:bodyPr>
          <a:lstStyle/>
          <a:p>
            <a:pPr marL="0" indent="0">
              <a:buNone/>
            </a:pPr>
            <a:r>
              <a:rPr lang="en-GB" sz="2000" dirty="0" err="1"/>
              <a:t>Erthygl</a:t>
            </a:r>
            <a:r>
              <a:rPr lang="en-GB" sz="2000" dirty="0"/>
              <a:t> 12</a:t>
            </a:r>
          </a:p>
          <a:p>
            <a:pPr marL="0" indent="0">
              <a:buNone/>
            </a:pPr>
            <a:r>
              <a:rPr lang="en-GB" sz="2000" dirty="0" err="1"/>
              <a:t>Bydd</a:t>
            </a:r>
            <a:r>
              <a:rPr lang="en-GB" sz="2000" dirty="0"/>
              <a:t> </a:t>
            </a:r>
            <a:r>
              <a:rPr lang="en-GB" sz="2000" dirty="0" err="1"/>
              <a:t>Gwladwriaethau</a:t>
            </a:r>
            <a:r>
              <a:rPr lang="en-GB" sz="2000" dirty="0"/>
              <a:t> </a:t>
            </a:r>
            <a:r>
              <a:rPr lang="en-GB" sz="2000" dirty="0" err="1"/>
              <a:t>Cyfrannog</a:t>
            </a:r>
            <a:r>
              <a:rPr lang="en-GB" sz="2000" dirty="0"/>
              <a:t> </a:t>
            </a:r>
            <a:r>
              <a:rPr lang="en-GB" sz="2000" dirty="0" err="1"/>
              <a:t>yn</a:t>
            </a:r>
            <a:r>
              <a:rPr lang="en-GB" sz="2000" dirty="0"/>
              <a:t> </a:t>
            </a:r>
            <a:r>
              <a:rPr lang="en-GB" sz="2000" dirty="0" err="1"/>
              <a:t>sicrhau</a:t>
            </a:r>
            <a:r>
              <a:rPr lang="en-GB" sz="2000" dirty="0"/>
              <a:t> bod </a:t>
            </a:r>
            <a:r>
              <a:rPr lang="nn-NO" sz="2000" dirty="0"/>
              <a:t>plentyn sy’n gallu ffurfio ei farn ei hun yn cael yr hawl </a:t>
            </a:r>
            <a:r>
              <a:rPr lang="en-GB" sz="2000" dirty="0" err="1"/>
              <a:t>i</a:t>
            </a:r>
            <a:r>
              <a:rPr lang="en-GB" sz="2000" dirty="0"/>
              <a:t> </a:t>
            </a:r>
            <a:r>
              <a:rPr lang="en-GB" sz="2000" dirty="0" err="1"/>
              <a:t>fynegi’r</a:t>
            </a:r>
            <a:r>
              <a:rPr lang="en-GB" sz="2000" dirty="0"/>
              <a:t> </a:t>
            </a:r>
            <a:r>
              <a:rPr lang="en-GB" sz="2000" dirty="0" err="1"/>
              <a:t>farn</a:t>
            </a:r>
            <a:r>
              <a:rPr lang="en-GB" sz="2000" dirty="0"/>
              <a:t> </a:t>
            </a:r>
            <a:r>
              <a:rPr lang="en-GB" sz="2000" dirty="0" err="1"/>
              <a:t>honno</a:t>
            </a:r>
            <a:r>
              <a:rPr lang="en-GB" sz="2000" dirty="0"/>
              <a:t> </a:t>
            </a:r>
            <a:r>
              <a:rPr lang="en-GB" sz="2000" dirty="0" err="1"/>
              <a:t>yn</a:t>
            </a:r>
            <a:r>
              <a:rPr lang="en-GB" sz="2000" dirty="0"/>
              <a:t> </a:t>
            </a:r>
            <a:r>
              <a:rPr lang="en-GB" sz="2000" dirty="0" err="1"/>
              <a:t>rhydd</a:t>
            </a:r>
            <a:r>
              <a:rPr lang="en-GB" sz="2000" dirty="0"/>
              <a:t> </a:t>
            </a:r>
            <a:r>
              <a:rPr lang="en-GB" sz="2000" dirty="0" err="1"/>
              <a:t>ym</a:t>
            </a:r>
            <a:r>
              <a:rPr lang="en-GB" sz="2000" dirty="0"/>
              <a:t> </a:t>
            </a:r>
            <a:r>
              <a:rPr lang="en-GB" sz="2000" dirty="0" err="1"/>
              <a:t>mhob</a:t>
            </a:r>
            <a:r>
              <a:rPr lang="en-GB" sz="2000" dirty="0"/>
              <a:t> mater </a:t>
            </a:r>
            <a:r>
              <a:rPr lang="en-GB" sz="2000" dirty="0" err="1"/>
              <a:t>sy’n</a:t>
            </a:r>
            <a:r>
              <a:rPr lang="en-GB" sz="2000" dirty="0"/>
              <a:t> </a:t>
            </a:r>
            <a:r>
              <a:rPr lang="en-GB" sz="2000" dirty="0" err="1"/>
              <a:t>effeithio</a:t>
            </a:r>
            <a:r>
              <a:rPr lang="en-GB" sz="2000" dirty="0"/>
              <a:t> </a:t>
            </a:r>
            <a:r>
              <a:rPr lang="en-GB" sz="2000" dirty="0" err="1"/>
              <a:t>ar</a:t>
            </a:r>
            <a:r>
              <a:rPr lang="en-GB" sz="2000" dirty="0"/>
              <a:t> y </a:t>
            </a:r>
            <a:r>
              <a:rPr lang="en-GB" sz="2000" dirty="0" err="1"/>
              <a:t>plentyn</a:t>
            </a:r>
            <a:r>
              <a:rPr lang="en-GB" sz="2000" dirty="0"/>
              <a:t>, a bod </a:t>
            </a:r>
            <a:r>
              <a:rPr lang="en-GB" sz="2000" dirty="0" err="1"/>
              <a:t>ystyriaeth</a:t>
            </a:r>
            <a:r>
              <a:rPr lang="en-GB" sz="2000" dirty="0"/>
              <a:t> </a:t>
            </a:r>
            <a:r>
              <a:rPr lang="en-GB" sz="2000" dirty="0" err="1"/>
              <a:t>briodol</a:t>
            </a:r>
            <a:r>
              <a:rPr lang="en-GB" sz="2000" dirty="0"/>
              <a:t> </a:t>
            </a:r>
            <a:r>
              <a:rPr lang="en-GB" sz="2000" dirty="0" err="1"/>
              <a:t>yn</a:t>
            </a:r>
            <a:r>
              <a:rPr lang="en-GB" sz="2000" dirty="0"/>
              <a:t> </a:t>
            </a:r>
            <a:r>
              <a:rPr lang="en-GB" sz="2000" dirty="0" err="1"/>
              <a:t>cael</a:t>
            </a:r>
            <a:r>
              <a:rPr lang="en-GB" sz="2000" dirty="0"/>
              <a:t> </a:t>
            </a:r>
            <a:r>
              <a:rPr lang="en-GB" sz="2000" dirty="0" err="1"/>
              <a:t>ei</a:t>
            </a:r>
            <a:r>
              <a:rPr lang="en-GB" sz="2000" dirty="0"/>
              <a:t> </a:t>
            </a:r>
            <a:r>
              <a:rPr lang="en-GB" sz="2000" dirty="0" err="1"/>
              <a:t>rhoi</a:t>
            </a:r>
            <a:r>
              <a:rPr lang="en-GB" sz="2000" dirty="0"/>
              <a:t> </a:t>
            </a:r>
            <a:r>
              <a:rPr lang="en-GB" sz="2000" dirty="0" err="1"/>
              <a:t>i’r</a:t>
            </a:r>
            <a:r>
              <a:rPr lang="en-GB" sz="2000" dirty="0"/>
              <a:t> </a:t>
            </a:r>
            <a:r>
              <a:rPr lang="en-GB" sz="2000" dirty="0" err="1"/>
              <a:t>farn</a:t>
            </a:r>
            <a:r>
              <a:rPr lang="en-GB" sz="2000" dirty="0"/>
              <a:t> </a:t>
            </a:r>
            <a:r>
              <a:rPr lang="en-GB" sz="2000" dirty="0" err="1"/>
              <a:t>honno</a:t>
            </a:r>
            <a:r>
              <a:rPr lang="en-GB" sz="2000" dirty="0"/>
              <a:t> </a:t>
            </a:r>
            <a:r>
              <a:rPr lang="en-GB" sz="2000" dirty="0" err="1"/>
              <a:t>yn</a:t>
            </a:r>
            <a:r>
              <a:rPr lang="en-GB" sz="2000" dirty="0"/>
              <a:t> </a:t>
            </a:r>
            <a:r>
              <a:rPr lang="en-GB" sz="2000" dirty="0" err="1"/>
              <a:t>unol</a:t>
            </a:r>
            <a:r>
              <a:rPr lang="en-GB" sz="2000" dirty="0"/>
              <a:t> </a:t>
            </a:r>
            <a:r>
              <a:rPr lang="en-GB" sz="2000" dirty="0" err="1"/>
              <a:t>ag</a:t>
            </a:r>
            <a:r>
              <a:rPr lang="en-GB" sz="2000" dirty="0"/>
              <a:t> </a:t>
            </a:r>
            <a:r>
              <a:rPr lang="en-GB" sz="2000" dirty="0" err="1"/>
              <a:t>oed</a:t>
            </a:r>
            <a:r>
              <a:rPr lang="en-GB" sz="2000" dirty="0"/>
              <a:t> ac </a:t>
            </a:r>
            <a:r>
              <a:rPr lang="en-GB" sz="2000" dirty="0" err="1"/>
              <a:t>aeddfedrwydd</a:t>
            </a:r>
            <a:r>
              <a:rPr lang="en-GB" sz="2000" dirty="0"/>
              <a:t> y </a:t>
            </a:r>
            <a:r>
              <a:rPr lang="en-GB" sz="2000" dirty="0" err="1"/>
              <a:t>plentyn</a:t>
            </a:r>
            <a:r>
              <a:rPr lang="en-GB" sz="2000" dirty="0"/>
              <a:t>.</a:t>
            </a:r>
          </a:p>
          <a:p>
            <a:pPr marL="0" indent="0">
              <a:buNone/>
            </a:pPr>
            <a:endParaRPr lang="en-GB" sz="2000" dirty="0"/>
          </a:p>
          <a:p>
            <a:pPr marL="0" indent="0">
              <a:buNone/>
            </a:pPr>
            <a:r>
              <a:rPr lang="en-GB" sz="2000" dirty="0"/>
              <a:t>Erthygl13</a:t>
            </a:r>
          </a:p>
          <a:p>
            <a:pPr marL="0" indent="0">
              <a:buNone/>
            </a:pPr>
            <a:r>
              <a:rPr lang="en-GB" sz="2000" dirty="0" err="1"/>
              <a:t>Bydd</a:t>
            </a:r>
            <a:r>
              <a:rPr lang="en-GB" sz="2000" dirty="0"/>
              <a:t> </a:t>
            </a:r>
            <a:r>
              <a:rPr lang="en-GB" sz="2000" dirty="0" err="1"/>
              <a:t>gan</a:t>
            </a:r>
            <a:r>
              <a:rPr lang="en-GB" sz="2000" dirty="0"/>
              <a:t> bob </a:t>
            </a:r>
            <a:r>
              <a:rPr lang="en-GB" sz="2000" dirty="0" err="1"/>
              <a:t>plentyn</a:t>
            </a:r>
            <a:r>
              <a:rPr lang="en-GB" sz="2000" dirty="0"/>
              <a:t> </a:t>
            </a:r>
            <a:r>
              <a:rPr lang="en-GB" sz="2000" dirty="0" err="1"/>
              <a:t>yr</a:t>
            </a:r>
            <a:r>
              <a:rPr lang="en-GB" sz="2000" dirty="0"/>
              <a:t> </a:t>
            </a:r>
            <a:r>
              <a:rPr lang="en-GB" sz="2000" dirty="0" err="1"/>
              <a:t>hawl</a:t>
            </a:r>
            <a:r>
              <a:rPr lang="en-GB" sz="2000" dirty="0"/>
              <a:t> </a:t>
            </a:r>
            <a:r>
              <a:rPr lang="en-GB" sz="2000" dirty="0" err="1"/>
              <a:t>i</a:t>
            </a:r>
            <a:r>
              <a:rPr lang="en-GB" sz="2000" dirty="0"/>
              <a:t> </a:t>
            </a:r>
            <a:r>
              <a:rPr lang="en-GB" sz="2000" dirty="0" err="1"/>
              <a:t>fynegi</a:t>
            </a:r>
            <a:r>
              <a:rPr lang="en-GB" sz="2000" dirty="0"/>
              <a:t> </a:t>
            </a:r>
            <a:r>
              <a:rPr lang="en-GB" sz="2000" dirty="0" err="1"/>
              <a:t>ei</a:t>
            </a:r>
            <a:r>
              <a:rPr lang="en-GB" sz="2000" dirty="0"/>
              <a:t> </a:t>
            </a:r>
            <a:r>
              <a:rPr lang="en-GB" sz="2000" dirty="0" err="1"/>
              <a:t>hun</a:t>
            </a:r>
            <a:r>
              <a:rPr lang="en-GB" sz="2000" dirty="0"/>
              <a:t> </a:t>
            </a:r>
            <a:r>
              <a:rPr lang="en-GB" sz="2000" dirty="0" err="1"/>
              <a:t>yn</a:t>
            </a:r>
            <a:r>
              <a:rPr lang="en-GB" sz="2000" dirty="0"/>
              <a:t> </a:t>
            </a:r>
            <a:r>
              <a:rPr lang="en-GB" sz="2000" dirty="0" err="1"/>
              <a:t>rhydd</a:t>
            </a:r>
            <a:r>
              <a:rPr lang="en-GB" sz="2000" dirty="0"/>
              <a:t>; </a:t>
            </a:r>
            <a:r>
              <a:rPr lang="en-GB" sz="2000" dirty="0" err="1"/>
              <a:t>bydd</a:t>
            </a:r>
            <a:r>
              <a:rPr lang="en-GB" sz="2000" dirty="0"/>
              <a:t> </a:t>
            </a:r>
            <a:r>
              <a:rPr lang="en-GB" sz="2000" dirty="0" err="1"/>
              <a:t>yr</a:t>
            </a:r>
            <a:r>
              <a:rPr lang="en-GB" sz="2000" dirty="0"/>
              <a:t> </a:t>
            </a:r>
            <a:r>
              <a:rPr lang="en-GB" sz="2000" dirty="0" err="1"/>
              <a:t>hawl</a:t>
            </a:r>
            <a:r>
              <a:rPr lang="en-GB" sz="2000" dirty="0"/>
              <a:t> </a:t>
            </a:r>
            <a:r>
              <a:rPr lang="en-GB" sz="2000" dirty="0" err="1"/>
              <a:t>hon</a:t>
            </a:r>
            <a:r>
              <a:rPr lang="en-GB" sz="2000" dirty="0"/>
              <a:t> </a:t>
            </a:r>
            <a:r>
              <a:rPr lang="en-GB" sz="2000" dirty="0" err="1"/>
              <a:t>yn</a:t>
            </a:r>
            <a:r>
              <a:rPr lang="en-GB" sz="2000" dirty="0"/>
              <a:t> </a:t>
            </a:r>
            <a:r>
              <a:rPr lang="en-GB" sz="2000" dirty="0" err="1"/>
              <a:t>cynnwys</a:t>
            </a:r>
            <a:r>
              <a:rPr lang="en-GB" sz="2000" dirty="0"/>
              <a:t> y </a:t>
            </a:r>
            <a:r>
              <a:rPr lang="en-GB" sz="2000" dirty="0" err="1"/>
              <a:t>rhyddid</a:t>
            </a:r>
            <a:r>
              <a:rPr lang="en-GB" sz="2000" dirty="0"/>
              <a:t> </a:t>
            </a:r>
            <a:r>
              <a:rPr lang="en-GB" sz="2000" dirty="0" err="1"/>
              <a:t>i</a:t>
            </a:r>
            <a:r>
              <a:rPr lang="en-GB" sz="2000" dirty="0"/>
              <a:t> </a:t>
            </a:r>
            <a:r>
              <a:rPr lang="en-GB" sz="2000" dirty="0" err="1"/>
              <a:t>geisio</a:t>
            </a:r>
            <a:r>
              <a:rPr lang="en-GB" sz="2000" dirty="0"/>
              <a:t>, </a:t>
            </a:r>
            <a:r>
              <a:rPr lang="en-US" sz="2000" dirty="0" err="1"/>
              <a:t>cael</a:t>
            </a:r>
            <a:r>
              <a:rPr lang="en-US" sz="2000" dirty="0"/>
              <a:t> a </a:t>
            </a:r>
            <a:r>
              <a:rPr lang="en-US" sz="2000" dirty="0" err="1"/>
              <a:t>rhannu</a:t>
            </a:r>
            <a:r>
              <a:rPr lang="en-US" sz="2000" dirty="0"/>
              <a:t> </a:t>
            </a:r>
            <a:r>
              <a:rPr lang="en-US" sz="2000" dirty="0" err="1"/>
              <a:t>gwybodaeth</a:t>
            </a:r>
            <a:r>
              <a:rPr lang="en-US" sz="2000" dirty="0"/>
              <a:t> a </a:t>
            </a:r>
            <a:r>
              <a:rPr lang="en-US" sz="2000" dirty="0" err="1"/>
              <a:t>syniadau</a:t>
            </a:r>
            <a:r>
              <a:rPr lang="en-US" sz="2000" dirty="0"/>
              <a:t> o bob </a:t>
            </a:r>
            <a:r>
              <a:rPr lang="en-US" sz="2000" dirty="0" err="1"/>
              <a:t>math,heb</a:t>
            </a:r>
            <a:r>
              <a:rPr lang="en-US" sz="2000" dirty="0"/>
              <a:t> </a:t>
            </a:r>
            <a:r>
              <a:rPr lang="en-GB" sz="2000" dirty="0" err="1"/>
              <a:t>ystyried</a:t>
            </a:r>
            <a:r>
              <a:rPr lang="en-GB" sz="2000" dirty="0"/>
              <a:t> </a:t>
            </a:r>
            <a:r>
              <a:rPr lang="en-GB" sz="2000" dirty="0" err="1"/>
              <a:t>unrhyw</a:t>
            </a:r>
            <a:r>
              <a:rPr lang="en-GB" sz="2000" dirty="0"/>
              <a:t> </a:t>
            </a:r>
            <a:r>
              <a:rPr lang="en-GB" sz="2000" dirty="0" err="1"/>
              <a:t>ffiniau,un</a:t>
            </a:r>
            <a:r>
              <a:rPr lang="en-GB" sz="2000" dirty="0"/>
              <a:t> </a:t>
            </a:r>
            <a:r>
              <a:rPr lang="en-GB" sz="2000" dirty="0" err="1"/>
              <a:t>ai</a:t>
            </a:r>
            <a:r>
              <a:rPr lang="en-GB" sz="2000" dirty="0"/>
              <a:t> </a:t>
            </a:r>
            <a:r>
              <a:rPr lang="en-GB" sz="2000" dirty="0" err="1"/>
              <a:t>ar</a:t>
            </a:r>
            <a:r>
              <a:rPr lang="en-GB" sz="2000" dirty="0"/>
              <a:t> </a:t>
            </a:r>
            <a:r>
              <a:rPr lang="en-GB" sz="2000" dirty="0" err="1"/>
              <a:t>lafar</a:t>
            </a:r>
            <a:r>
              <a:rPr lang="en-GB" sz="2000" dirty="0"/>
              <a:t>, </a:t>
            </a:r>
            <a:r>
              <a:rPr lang="en-GB" sz="2000" dirty="0" err="1"/>
              <a:t>yn</a:t>
            </a:r>
            <a:r>
              <a:rPr lang="en-GB" sz="2000" dirty="0"/>
              <a:t> </a:t>
            </a:r>
            <a:r>
              <a:rPr lang="en-GB" sz="2000" dirty="0" err="1"/>
              <a:t>ysgrifenedig</a:t>
            </a:r>
            <a:r>
              <a:rPr lang="en-GB" sz="2000" dirty="0"/>
              <a:t> </a:t>
            </a:r>
            <a:r>
              <a:rPr lang="en-GB" sz="2000" dirty="0" err="1"/>
              <a:t>neu</a:t>
            </a:r>
            <a:r>
              <a:rPr lang="en-GB" sz="2000" dirty="0"/>
              <a:t> </a:t>
            </a:r>
            <a:r>
              <a:rPr lang="en-GB" sz="2000" dirty="0" err="1"/>
              <a:t>mewn</a:t>
            </a:r>
            <a:r>
              <a:rPr lang="en-GB" sz="2000" dirty="0"/>
              <a:t> print, </a:t>
            </a:r>
            <a:r>
              <a:rPr lang="en-GB" sz="2000" dirty="0" err="1"/>
              <a:t>ar</a:t>
            </a:r>
            <a:r>
              <a:rPr lang="en-GB" sz="2000" dirty="0"/>
              <a:t> </a:t>
            </a:r>
            <a:r>
              <a:rPr lang="en-GB" sz="2000" dirty="0" err="1"/>
              <a:t>ffurf</a:t>
            </a:r>
            <a:r>
              <a:rPr lang="en-GB" sz="2000" dirty="0"/>
              <a:t> </a:t>
            </a:r>
            <a:r>
              <a:rPr lang="en-GB" sz="2000" dirty="0" err="1"/>
              <a:t>celf</a:t>
            </a:r>
            <a:r>
              <a:rPr lang="en-GB" sz="2000" dirty="0"/>
              <a:t>, </a:t>
            </a:r>
            <a:r>
              <a:rPr lang="en-GB" sz="2000" dirty="0" err="1"/>
              <a:t>neu</a:t>
            </a:r>
            <a:r>
              <a:rPr lang="en-GB" sz="2000" dirty="0"/>
              <a:t> </a:t>
            </a:r>
            <a:r>
              <a:rPr lang="en-GB" sz="2000" dirty="0" err="1"/>
              <a:t>drwy</a:t>
            </a:r>
            <a:r>
              <a:rPr lang="en-GB" sz="2000" dirty="0"/>
              <a:t> </a:t>
            </a:r>
            <a:r>
              <a:rPr lang="en-GB" sz="2000" dirty="0" err="1"/>
              <a:t>unrhyw</a:t>
            </a:r>
            <a:r>
              <a:rPr lang="en-GB" sz="2000" dirty="0"/>
              <a:t> </a:t>
            </a:r>
            <a:r>
              <a:rPr lang="en-GB" sz="2000" dirty="0" err="1"/>
              <a:t>gyfrwng</a:t>
            </a:r>
            <a:r>
              <a:rPr lang="en-GB" sz="2000" dirty="0"/>
              <a:t> </a:t>
            </a:r>
            <a:r>
              <a:rPr lang="en-GB" sz="2000" dirty="0" err="1"/>
              <a:t>arall</a:t>
            </a:r>
            <a:r>
              <a:rPr lang="en-GB" sz="2000" dirty="0"/>
              <a:t> o </a:t>
            </a:r>
            <a:r>
              <a:rPr lang="en-GB" sz="2000" dirty="0" err="1"/>
              <a:t>ddewis</a:t>
            </a:r>
            <a:r>
              <a:rPr lang="en-GB" sz="2000" dirty="0"/>
              <a:t> y </a:t>
            </a:r>
            <a:r>
              <a:rPr lang="en-GB" sz="2000" dirty="0" err="1"/>
              <a:t>plentyn</a:t>
            </a:r>
            <a:r>
              <a:rPr lang="en-GB" sz="2000" dirty="0"/>
              <a:t>.</a:t>
            </a:r>
          </a:p>
          <a:p>
            <a:pPr marL="0" indent="0">
              <a:buNone/>
            </a:pPr>
            <a:endParaRPr lang="en-GB" sz="2000" dirty="0"/>
          </a:p>
        </p:txBody>
      </p:sp>
    </p:spTree>
    <p:extLst>
      <p:ext uri="{BB962C8B-B14F-4D97-AF65-F5344CB8AC3E}">
        <p14:creationId xmlns:p14="http://schemas.microsoft.com/office/powerpoint/2010/main" val="33110506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sp>
        <p:nvSpPr>
          <p:cNvPr id="5" name="Content Placeholder 4"/>
          <p:cNvSpPr>
            <a:spLocks noGrp="1"/>
          </p:cNvSpPr>
          <p:nvPr>
            <p:ph sz="half" idx="1"/>
          </p:nvPr>
        </p:nvSpPr>
        <p:spPr/>
        <p:txBody>
          <a:bodyPr/>
          <a:lstStyle/>
          <a:p>
            <a:endParaRPr lang="en-GB"/>
          </a:p>
        </p:txBody>
      </p:sp>
      <p:sp>
        <p:nvSpPr>
          <p:cNvPr id="6" name="Content Placeholder 5"/>
          <p:cNvSpPr>
            <a:spLocks noGrp="1"/>
          </p:cNvSpPr>
          <p:nvPr>
            <p:ph sz="half" idx="2"/>
          </p:nvPr>
        </p:nvSpPr>
        <p:spPr/>
        <p:txBody>
          <a:bodyPr/>
          <a:lstStyle/>
          <a:p>
            <a:endParaRPr lang="en-GB"/>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3400" y="457200"/>
            <a:ext cx="8153400" cy="6400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942894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Ymchwil</a:t>
            </a:r>
            <a:r>
              <a:rPr lang="en-GB" dirty="0"/>
              <a:t> </a:t>
            </a:r>
            <a:r>
              <a:rPr lang="en-GB" dirty="0" err="1"/>
              <a:t>yn</a:t>
            </a:r>
            <a:r>
              <a:rPr lang="en-GB" dirty="0"/>
              <a:t> </a:t>
            </a:r>
            <a:r>
              <a:rPr lang="en-GB" dirty="0" err="1"/>
              <a:t>defnyddio’r</a:t>
            </a:r>
            <a:r>
              <a:rPr lang="en-GB" dirty="0"/>
              <a:t> Dull Mosaic </a:t>
            </a:r>
            <a:br>
              <a:rPr lang="en-GB" dirty="0"/>
            </a:br>
            <a:r>
              <a:rPr lang="en-GB" i="1" dirty="0">
                <a:solidFill>
                  <a:schemeClr val="accent1"/>
                </a:solidFill>
              </a:rPr>
              <a:t>Research using the Mosaic Approach</a:t>
            </a:r>
          </a:p>
        </p:txBody>
      </p:sp>
      <p:sp>
        <p:nvSpPr>
          <p:cNvPr id="4" name="Content Placeholder 3"/>
          <p:cNvSpPr>
            <a:spLocks noGrp="1"/>
          </p:cNvSpPr>
          <p:nvPr>
            <p:ph sz="half" idx="1"/>
          </p:nvPr>
        </p:nvSpPr>
        <p:spPr>
          <a:xfrm>
            <a:off x="4648200" y="1752600"/>
            <a:ext cx="4038600" cy="4953000"/>
          </a:xfrm>
        </p:spPr>
        <p:txBody>
          <a:bodyPr>
            <a:normAutofit fontScale="25000" lnSpcReduction="20000"/>
          </a:bodyPr>
          <a:lstStyle/>
          <a:p>
            <a:pPr marL="0" indent="0">
              <a:buNone/>
            </a:pPr>
            <a:endParaRPr lang="en-GB" dirty="0"/>
          </a:p>
          <a:p>
            <a:pPr marL="0" indent="0">
              <a:buNone/>
            </a:pPr>
            <a:r>
              <a:rPr lang="en-GB" dirty="0"/>
              <a:t> </a:t>
            </a:r>
            <a:r>
              <a:rPr lang="en-GB" sz="9600" i="1" dirty="0">
                <a:solidFill>
                  <a:schemeClr val="accent1"/>
                </a:solidFill>
              </a:rPr>
              <a:t>A framework  for listening  to children </a:t>
            </a:r>
          </a:p>
          <a:p>
            <a:r>
              <a:rPr lang="en-US" sz="9600" i="1" dirty="0">
                <a:solidFill>
                  <a:schemeClr val="accent1"/>
                </a:solidFill>
              </a:rPr>
              <a:t>Multi-method: </a:t>
            </a:r>
          </a:p>
          <a:p>
            <a:r>
              <a:rPr lang="en-US" sz="9600" i="1" dirty="0">
                <a:solidFill>
                  <a:schemeClr val="accent1"/>
                </a:solidFill>
              </a:rPr>
              <a:t>Participatory:</a:t>
            </a:r>
            <a:endParaRPr lang="en-GB" sz="9600" i="1" dirty="0">
              <a:solidFill>
                <a:schemeClr val="accent1"/>
              </a:solidFill>
            </a:endParaRPr>
          </a:p>
          <a:p>
            <a:r>
              <a:rPr lang="en-US" sz="9600" i="1" dirty="0">
                <a:solidFill>
                  <a:schemeClr val="accent1"/>
                </a:solidFill>
              </a:rPr>
              <a:t>Reflexive:</a:t>
            </a:r>
            <a:endParaRPr lang="en-GB" sz="9600" i="1" dirty="0">
              <a:solidFill>
                <a:schemeClr val="accent1"/>
              </a:solidFill>
            </a:endParaRPr>
          </a:p>
          <a:p>
            <a:r>
              <a:rPr lang="en-US" sz="9600" i="1" dirty="0">
                <a:solidFill>
                  <a:schemeClr val="accent1"/>
                </a:solidFill>
              </a:rPr>
              <a:t>Adaptable: can be applied to a variety of early child-hood institutions </a:t>
            </a:r>
            <a:endParaRPr lang="en-GB" sz="9600" i="1" dirty="0">
              <a:solidFill>
                <a:schemeClr val="accent1"/>
              </a:solidFill>
            </a:endParaRPr>
          </a:p>
          <a:p>
            <a:r>
              <a:rPr lang="en-US" sz="9600" i="1" dirty="0">
                <a:solidFill>
                  <a:schemeClr val="accent1"/>
                </a:solidFill>
              </a:rPr>
              <a:t>Focused on children’s lived experiences:</a:t>
            </a:r>
            <a:endParaRPr lang="en-GB" sz="9600" i="1" dirty="0">
              <a:solidFill>
                <a:schemeClr val="accent1"/>
              </a:solidFill>
            </a:endParaRPr>
          </a:p>
          <a:p>
            <a:r>
              <a:rPr lang="en-US" sz="9600" i="1" dirty="0">
                <a:solidFill>
                  <a:schemeClr val="accent1"/>
                </a:solidFill>
              </a:rPr>
              <a:t>Embedded into practice</a:t>
            </a:r>
          </a:p>
          <a:p>
            <a:pPr marL="0" indent="0">
              <a:buNone/>
            </a:pPr>
            <a:r>
              <a:rPr lang="en-US" sz="9600" i="1" dirty="0">
                <a:solidFill>
                  <a:schemeClr val="accent1"/>
                </a:solidFill>
              </a:rPr>
              <a:t>(Clark and Moss, 2001)</a:t>
            </a:r>
            <a:endParaRPr lang="en-GB" sz="9600" i="1" dirty="0">
              <a:solidFill>
                <a:schemeClr val="accent1"/>
              </a:solidFill>
            </a:endParaRPr>
          </a:p>
          <a:p>
            <a:endParaRPr lang="en-GB" sz="5500" dirty="0"/>
          </a:p>
          <a:p>
            <a:endParaRPr lang="en-GB" dirty="0"/>
          </a:p>
          <a:p>
            <a:endParaRPr lang="en-GB" dirty="0"/>
          </a:p>
          <a:p>
            <a:endParaRPr lang="en-GB" dirty="0"/>
          </a:p>
          <a:p>
            <a:endParaRPr lang="en-GB" dirty="0"/>
          </a:p>
        </p:txBody>
      </p:sp>
      <p:sp>
        <p:nvSpPr>
          <p:cNvPr id="5" name="Content Placeholder 4"/>
          <p:cNvSpPr>
            <a:spLocks noGrp="1"/>
          </p:cNvSpPr>
          <p:nvPr>
            <p:ph sz="half" idx="2"/>
          </p:nvPr>
        </p:nvSpPr>
        <p:spPr>
          <a:xfrm>
            <a:off x="457200" y="1600200"/>
            <a:ext cx="4038600" cy="4953000"/>
          </a:xfrm>
        </p:spPr>
        <p:txBody>
          <a:bodyPr>
            <a:normAutofit fontScale="25000" lnSpcReduction="20000"/>
          </a:bodyPr>
          <a:lstStyle/>
          <a:p>
            <a:pPr marL="0" indent="0">
              <a:buNone/>
            </a:pPr>
            <a:endParaRPr lang="en-GB" sz="2400" dirty="0"/>
          </a:p>
          <a:p>
            <a:pPr marL="0" indent="0">
              <a:buNone/>
            </a:pPr>
            <a:r>
              <a:rPr lang="cy-GB" sz="9600" dirty="0"/>
              <a:t>Fframwaith ar gyfer gwrando ar blant</a:t>
            </a:r>
          </a:p>
          <a:p>
            <a:r>
              <a:rPr lang="cy-GB" sz="9600" dirty="0"/>
              <a:t>Dull Cymysg</a:t>
            </a:r>
          </a:p>
          <a:p>
            <a:r>
              <a:rPr lang="cy-GB" sz="9600" dirty="0"/>
              <a:t>Cyfranogol</a:t>
            </a:r>
          </a:p>
          <a:p>
            <a:r>
              <a:rPr lang="cy-GB" sz="9600" dirty="0"/>
              <a:t>Ymatblyg</a:t>
            </a:r>
          </a:p>
          <a:p>
            <a:r>
              <a:rPr lang="cy-GB" sz="9600" dirty="0"/>
              <a:t>Addasadwy- </a:t>
            </a:r>
            <a:r>
              <a:rPr lang="cy-GB" sz="9600" dirty="0" err="1"/>
              <a:t>gellir</a:t>
            </a:r>
            <a:r>
              <a:rPr lang="cy-GB" sz="9600" dirty="0"/>
              <a:t> ei ddefnyddio mewn gwahanol leoliadau plentyndod cynnar</a:t>
            </a:r>
          </a:p>
          <a:p>
            <a:r>
              <a:rPr lang="cy-GB" sz="9600" dirty="0"/>
              <a:t>Canolbwyntio ar brofiadau bywyd plant</a:t>
            </a:r>
          </a:p>
          <a:p>
            <a:r>
              <a:rPr lang="cy-GB" sz="9600" dirty="0"/>
              <a:t>Wedi’i ymgorffori mewn ymarfer</a:t>
            </a:r>
          </a:p>
          <a:p>
            <a:pPr marL="0" indent="0">
              <a:buNone/>
            </a:pPr>
            <a:r>
              <a:rPr lang="cy-GB" sz="9600" dirty="0"/>
              <a:t>(Clark a Moss, 2001)</a:t>
            </a:r>
          </a:p>
          <a:p>
            <a:endParaRPr lang="cy-GB" sz="9600" dirty="0"/>
          </a:p>
          <a:p>
            <a:endParaRPr lang="en-GB" sz="8000" dirty="0"/>
          </a:p>
          <a:p>
            <a:pPr marL="0" indent="0">
              <a:buNone/>
            </a:pPr>
            <a:endParaRPr lang="en-GB" sz="8000" dirty="0"/>
          </a:p>
          <a:p>
            <a:pPr marL="0" indent="0">
              <a:buNone/>
            </a:pPr>
            <a:endParaRPr lang="en-GB" sz="8000" dirty="0"/>
          </a:p>
        </p:txBody>
      </p:sp>
    </p:spTree>
    <p:extLst>
      <p:ext uri="{BB962C8B-B14F-4D97-AF65-F5344CB8AC3E}">
        <p14:creationId xmlns:p14="http://schemas.microsoft.com/office/powerpoint/2010/main" val="4794650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pPr>
              <a:lnSpc>
                <a:spcPts val="2800"/>
              </a:lnSpc>
            </a:pPr>
            <a:br>
              <a:rPr lang="en-US" sz="3100" dirty="0"/>
            </a:br>
            <a:r>
              <a:rPr lang="en-US" sz="3600" dirty="0" err="1"/>
              <a:t>Awgryma</a:t>
            </a:r>
            <a:r>
              <a:rPr lang="en-US" sz="3600" dirty="0"/>
              <a:t> Clark a Moss </a:t>
            </a:r>
            <a:r>
              <a:rPr lang="en-US" sz="3600" dirty="0" err="1"/>
              <a:t>Ddull</a:t>
            </a:r>
            <a:r>
              <a:rPr lang="en-US" sz="3600" dirty="0"/>
              <a:t> </a:t>
            </a:r>
            <a:r>
              <a:rPr lang="en-US" sz="3600" dirty="0" err="1"/>
              <a:t>Mosaig</a:t>
            </a:r>
            <a:r>
              <a:rPr lang="en-US" sz="3600" dirty="0"/>
              <a:t> </a:t>
            </a:r>
            <a:r>
              <a:rPr lang="en-US" sz="3600" dirty="0" err="1"/>
              <a:t>dau</a:t>
            </a:r>
            <a:r>
              <a:rPr lang="en-US" sz="3600" dirty="0"/>
              <a:t> gam </a:t>
            </a:r>
            <a:r>
              <a:rPr lang="en-US" sz="3600" dirty="0">
                <a:solidFill>
                  <a:schemeClr val="accent1"/>
                </a:solidFill>
              </a:rPr>
              <a:t>Clark and Moss suggest a two staged Mosaic Approach:</a:t>
            </a:r>
            <a:r>
              <a:rPr lang="en-US" dirty="0">
                <a:solidFill>
                  <a:schemeClr val="accent1"/>
                </a:solidFill>
              </a:rPr>
              <a:t> </a:t>
            </a:r>
            <a:br>
              <a:rPr lang="en-US" dirty="0">
                <a:solidFill>
                  <a:schemeClr val="accent1"/>
                </a:solidFill>
              </a:rPr>
            </a:br>
            <a:endParaRPr lang="en-GB" dirty="0">
              <a:solidFill>
                <a:schemeClr val="accent1"/>
              </a:solidFill>
            </a:endParaRPr>
          </a:p>
        </p:txBody>
      </p:sp>
      <p:sp>
        <p:nvSpPr>
          <p:cNvPr id="5" name="Content Placeholder 4"/>
          <p:cNvSpPr>
            <a:spLocks noGrp="1"/>
          </p:cNvSpPr>
          <p:nvPr>
            <p:ph sz="half" idx="1"/>
          </p:nvPr>
        </p:nvSpPr>
        <p:spPr>
          <a:xfrm>
            <a:off x="4572000" y="1676400"/>
            <a:ext cx="4038600" cy="4525963"/>
          </a:xfrm>
        </p:spPr>
        <p:txBody>
          <a:bodyPr>
            <a:normAutofit fontScale="77500" lnSpcReduction="20000"/>
          </a:bodyPr>
          <a:lstStyle/>
          <a:p>
            <a:endParaRPr lang="en-GB" dirty="0"/>
          </a:p>
          <a:p>
            <a:r>
              <a:rPr lang="en-US" i="1" dirty="0">
                <a:solidFill>
                  <a:schemeClr val="accent1"/>
                </a:solidFill>
              </a:rPr>
              <a:t>Stage One: Children and adults gather documentation (diaries, pictures </a:t>
            </a:r>
            <a:r>
              <a:rPr lang="en-US" i="1" dirty="0" err="1">
                <a:solidFill>
                  <a:schemeClr val="accent1"/>
                </a:solidFill>
              </a:rPr>
              <a:t>etc</a:t>
            </a:r>
            <a:r>
              <a:rPr lang="en-US" i="1" dirty="0">
                <a:solidFill>
                  <a:schemeClr val="accent1"/>
                </a:solidFill>
              </a:rPr>
              <a:t>) and practitioners and parents reflect on what they think life is like for the child(</a:t>
            </a:r>
            <a:r>
              <a:rPr lang="en-US" i="1" dirty="0" err="1">
                <a:solidFill>
                  <a:schemeClr val="accent1"/>
                </a:solidFill>
              </a:rPr>
              <a:t>ren</a:t>
            </a:r>
            <a:r>
              <a:rPr lang="en-US" i="1" dirty="0">
                <a:solidFill>
                  <a:schemeClr val="accent1"/>
                </a:solidFill>
              </a:rPr>
              <a:t>) </a:t>
            </a:r>
          </a:p>
          <a:p>
            <a:endParaRPr lang="en-GB" i="1" dirty="0">
              <a:solidFill>
                <a:schemeClr val="accent1"/>
              </a:solidFill>
            </a:endParaRPr>
          </a:p>
          <a:p>
            <a:r>
              <a:rPr lang="en-US" i="1" dirty="0">
                <a:solidFill>
                  <a:schemeClr val="accent1"/>
                </a:solidFill>
              </a:rPr>
              <a:t>Stage two: Piecing together information for dialogue, reflection and interpretation and practitioners and parents listen to the child(</a:t>
            </a:r>
            <a:r>
              <a:rPr lang="en-US" i="1" dirty="0" err="1">
                <a:solidFill>
                  <a:schemeClr val="accent1"/>
                </a:solidFill>
              </a:rPr>
              <a:t>ren’s</a:t>
            </a:r>
            <a:r>
              <a:rPr lang="en-US" i="1" dirty="0">
                <a:solidFill>
                  <a:schemeClr val="accent1"/>
                </a:solidFill>
              </a:rPr>
              <a:t>) own perspectives </a:t>
            </a:r>
          </a:p>
          <a:p>
            <a:endParaRPr lang="en-GB" dirty="0"/>
          </a:p>
        </p:txBody>
      </p:sp>
      <p:sp>
        <p:nvSpPr>
          <p:cNvPr id="6" name="Content Placeholder 5"/>
          <p:cNvSpPr>
            <a:spLocks noGrp="1"/>
          </p:cNvSpPr>
          <p:nvPr>
            <p:ph sz="half" idx="2"/>
          </p:nvPr>
        </p:nvSpPr>
        <p:spPr>
          <a:xfrm>
            <a:off x="381000" y="1905000"/>
            <a:ext cx="3886200" cy="5592763"/>
          </a:xfrm>
        </p:spPr>
        <p:txBody>
          <a:bodyPr>
            <a:normAutofit fontScale="77500" lnSpcReduction="20000"/>
          </a:bodyPr>
          <a:lstStyle/>
          <a:p>
            <a:r>
              <a:rPr lang="cy-GB" dirty="0"/>
              <a:t>Cam Un: Plant ac oedolion yn casglu dogfennaeth (lluniau, dyddiaduron ayb.) ac ymarferwyr a rhieni yn adfyfyrio am eu syniadau nhw am fywyd y plant</a:t>
            </a:r>
          </a:p>
          <a:p>
            <a:endParaRPr lang="cy-GB" dirty="0"/>
          </a:p>
          <a:p>
            <a:endParaRPr lang="cy-GB" dirty="0"/>
          </a:p>
          <a:p>
            <a:r>
              <a:rPr lang="cy-GB" dirty="0"/>
              <a:t>Cam Dau: Dod â gwybodaeth at ei gilydd er mwyn cael dialog, adfyfyrio a dehongli, a’r rhieni ac ymarferwyr yn gwrando ar persbectifau plant </a:t>
            </a:r>
          </a:p>
        </p:txBody>
      </p:sp>
    </p:spTree>
    <p:extLst>
      <p:ext uri="{BB962C8B-B14F-4D97-AF65-F5344CB8AC3E}">
        <p14:creationId xmlns:p14="http://schemas.microsoft.com/office/powerpoint/2010/main" val="1818483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US" sz="3600" dirty="0"/>
            </a:br>
            <a:r>
              <a:rPr lang="en-US" sz="3600" dirty="0"/>
              <a:t>‘</a:t>
            </a:r>
            <a:r>
              <a:rPr lang="en-US" sz="3600" dirty="0" err="1"/>
              <a:t>Darnau</a:t>
            </a:r>
            <a:r>
              <a:rPr lang="en-US" sz="3600" dirty="0"/>
              <a:t>’ </a:t>
            </a:r>
            <a:r>
              <a:rPr lang="en-US" sz="3600" dirty="0" err="1"/>
              <a:t>methodolegol</a:t>
            </a:r>
            <a:r>
              <a:rPr lang="en-US" sz="3600" dirty="0"/>
              <a:t> y dull </a:t>
            </a:r>
            <a:r>
              <a:rPr lang="en-US" sz="3600" dirty="0" err="1"/>
              <a:t>Mosaig</a:t>
            </a:r>
            <a:r>
              <a:rPr lang="en-US" sz="3600" dirty="0"/>
              <a:t> / Methodological ‘pieces’ of the Mosaic approach </a:t>
            </a:r>
            <a:br>
              <a:rPr lang="en-US" dirty="0"/>
            </a:br>
            <a:endParaRPr lang="en-GB" dirty="0"/>
          </a:p>
        </p:txBody>
      </p:sp>
      <p:sp>
        <p:nvSpPr>
          <p:cNvPr id="3" name="Content Placeholder 2"/>
          <p:cNvSpPr>
            <a:spLocks noGrp="1"/>
          </p:cNvSpPr>
          <p:nvPr>
            <p:ph sz="half" idx="1"/>
          </p:nvPr>
        </p:nvSpPr>
        <p:spPr/>
        <p:txBody>
          <a:bodyPr>
            <a:normAutofit fontScale="47500" lnSpcReduction="20000"/>
          </a:bodyPr>
          <a:lstStyle/>
          <a:p>
            <a:pPr lvl="0"/>
            <a:r>
              <a:rPr lang="cy-GB" sz="2700" dirty="0">
                <a:solidFill>
                  <a:srgbClr val="C0504D"/>
                </a:solidFill>
              </a:rPr>
              <a:t>Arsylwi- </a:t>
            </a:r>
            <a:r>
              <a:rPr lang="cy-GB" sz="2700" dirty="0">
                <a:solidFill>
                  <a:prstClr val="black"/>
                </a:solidFill>
              </a:rPr>
              <a:t>adroddiadau arsylwadau ansoddol</a:t>
            </a:r>
          </a:p>
          <a:p>
            <a:pPr lvl="0"/>
            <a:r>
              <a:rPr lang="cy-GB" sz="2700" dirty="0">
                <a:solidFill>
                  <a:srgbClr val="8064A2">
                    <a:lumMod val="60000"/>
                    <a:lumOff val="40000"/>
                  </a:srgbClr>
                </a:solidFill>
              </a:rPr>
              <a:t>Cyfweliadau plant- </a:t>
            </a:r>
            <a:r>
              <a:rPr lang="cy-GB" sz="2700" dirty="0">
                <a:solidFill>
                  <a:prstClr val="black"/>
                </a:solidFill>
              </a:rPr>
              <a:t>Cyfweliad byr strwythuredig yn unigol neu mewn grŵp</a:t>
            </a:r>
          </a:p>
          <a:p>
            <a:pPr lvl="0"/>
            <a:r>
              <a:rPr lang="cy-GB" sz="2700" dirty="0">
                <a:solidFill>
                  <a:srgbClr val="FF0000"/>
                </a:solidFill>
              </a:rPr>
              <a:t>Ffotograffau a gwneud llyfrau- </a:t>
            </a:r>
            <a:r>
              <a:rPr lang="cy-GB" sz="2700" dirty="0">
                <a:solidFill>
                  <a:prstClr val="black"/>
                </a:solidFill>
              </a:rPr>
              <a:t>Plant yn tynnu lluniau o ‘bethau pwysig’ a llyfrau</a:t>
            </a:r>
          </a:p>
          <a:p>
            <a:pPr lvl="0"/>
            <a:r>
              <a:rPr lang="cy-GB" sz="2700" dirty="0">
                <a:solidFill>
                  <a:srgbClr val="1F497D">
                    <a:lumMod val="60000"/>
                    <a:lumOff val="40000"/>
                  </a:srgbClr>
                </a:solidFill>
              </a:rPr>
              <a:t>Teithiau</a:t>
            </a:r>
            <a:r>
              <a:rPr lang="cy-GB" sz="2700" dirty="0">
                <a:solidFill>
                  <a:prstClr val="black"/>
                </a:solidFill>
              </a:rPr>
              <a:t>- Teithiau o ardal  gyda phlant yn arwain ac yn recordio</a:t>
            </a:r>
          </a:p>
          <a:p>
            <a:pPr lvl="0"/>
            <a:r>
              <a:rPr lang="cy-GB" sz="2700" dirty="0">
                <a:solidFill>
                  <a:srgbClr val="FFC000"/>
                </a:solidFill>
              </a:rPr>
              <a:t>Mapiau</a:t>
            </a:r>
            <a:r>
              <a:rPr lang="cy-GB" sz="2700" dirty="0">
                <a:solidFill>
                  <a:prstClr val="black"/>
                </a:solidFill>
              </a:rPr>
              <a:t>- Plant yn gwneud cynrychioliadau 2D o’r ardal gan ddefnyddio’u lluniau a’u ffotograffau eu hunain</a:t>
            </a:r>
          </a:p>
          <a:p>
            <a:pPr lvl="0"/>
            <a:r>
              <a:rPr lang="cy-GB" sz="2700" dirty="0">
                <a:solidFill>
                  <a:srgbClr val="1F497D"/>
                </a:solidFill>
              </a:rPr>
              <a:t>Cyfweliadau </a:t>
            </a:r>
            <a:r>
              <a:rPr lang="cy-GB" sz="2700" dirty="0">
                <a:solidFill>
                  <a:prstClr val="black"/>
                </a:solidFill>
              </a:rPr>
              <a:t>- Cyfweliadau anffurfiol gydag ymarferwyr a phlant</a:t>
            </a:r>
          </a:p>
          <a:p>
            <a:pPr lvl="0"/>
            <a:r>
              <a:rPr lang="cy-GB" sz="2700" dirty="0">
                <a:solidFill>
                  <a:srgbClr val="92D050"/>
                </a:solidFill>
              </a:rPr>
              <a:t>Carped Hud- </a:t>
            </a:r>
            <a:r>
              <a:rPr lang="cy-GB" sz="2700" dirty="0">
                <a:solidFill>
                  <a:prstClr val="black"/>
                </a:solidFill>
              </a:rPr>
              <a:t>Sioe sleidiau yn dangos llefydd cyfarwydd a gwahanol</a:t>
            </a:r>
          </a:p>
          <a:p>
            <a:endParaRPr lang="en-US" dirty="0"/>
          </a:p>
          <a:p>
            <a:endParaRPr lang="en-US" dirty="0"/>
          </a:p>
          <a:p>
            <a:pPr marL="0" indent="0">
              <a:buNone/>
            </a:pPr>
            <a:r>
              <a:rPr lang="en-US" dirty="0"/>
              <a:t>Clark, 2005</a:t>
            </a:r>
          </a:p>
        </p:txBody>
      </p:sp>
      <p:sp>
        <p:nvSpPr>
          <p:cNvPr id="4" name="Content Placeholder 3"/>
          <p:cNvSpPr>
            <a:spLocks noGrp="1"/>
          </p:cNvSpPr>
          <p:nvPr>
            <p:ph sz="half" idx="2"/>
          </p:nvPr>
        </p:nvSpPr>
        <p:spPr/>
        <p:txBody>
          <a:bodyPr>
            <a:normAutofit fontScale="47500" lnSpcReduction="20000"/>
          </a:bodyPr>
          <a:lstStyle/>
          <a:p>
            <a:pPr lvl="0"/>
            <a:r>
              <a:rPr lang="en-GB" dirty="0">
                <a:solidFill>
                  <a:srgbClr val="C0504D"/>
                </a:solidFill>
              </a:rPr>
              <a:t>Observation</a:t>
            </a:r>
            <a:r>
              <a:rPr lang="en-GB" dirty="0">
                <a:solidFill>
                  <a:prstClr val="black"/>
                </a:solidFill>
              </a:rPr>
              <a:t> -Qualitative observation accounts</a:t>
            </a:r>
          </a:p>
          <a:p>
            <a:pPr lvl="0"/>
            <a:r>
              <a:rPr lang="en-US" dirty="0">
                <a:solidFill>
                  <a:srgbClr val="8064A2"/>
                </a:solidFill>
              </a:rPr>
              <a:t>Child interviewing </a:t>
            </a:r>
            <a:r>
              <a:rPr lang="en-US" dirty="0">
                <a:solidFill>
                  <a:prstClr val="black"/>
                </a:solidFill>
              </a:rPr>
              <a:t>-  A short structured interview conducted one to one or in a group</a:t>
            </a:r>
          </a:p>
          <a:p>
            <a:pPr lvl="0"/>
            <a:r>
              <a:rPr lang="en-US" dirty="0">
                <a:solidFill>
                  <a:srgbClr val="FF0000"/>
                </a:solidFill>
              </a:rPr>
              <a:t>Photography and book making-  </a:t>
            </a:r>
            <a:r>
              <a:rPr lang="en-US" dirty="0">
                <a:solidFill>
                  <a:prstClr val="black"/>
                </a:solidFill>
              </a:rPr>
              <a:t>Children’s photographs of ‘important things’ and books</a:t>
            </a:r>
          </a:p>
          <a:p>
            <a:pPr lvl="0"/>
            <a:r>
              <a:rPr lang="en-US" dirty="0">
                <a:solidFill>
                  <a:srgbClr val="4F81BD">
                    <a:lumMod val="75000"/>
                  </a:srgbClr>
                </a:solidFill>
              </a:rPr>
              <a:t>Tours</a:t>
            </a:r>
            <a:r>
              <a:rPr lang="en-US" dirty="0">
                <a:solidFill>
                  <a:prstClr val="black"/>
                </a:solidFill>
              </a:rPr>
              <a:t>-  Tours of the site directed and recorded by the children</a:t>
            </a:r>
          </a:p>
          <a:p>
            <a:pPr lvl="0"/>
            <a:r>
              <a:rPr lang="en-US" dirty="0">
                <a:solidFill>
                  <a:srgbClr val="F79646">
                    <a:lumMod val="75000"/>
                  </a:srgbClr>
                </a:solidFill>
              </a:rPr>
              <a:t>Map</a:t>
            </a:r>
            <a:r>
              <a:rPr lang="en-US" dirty="0">
                <a:solidFill>
                  <a:prstClr val="black"/>
                </a:solidFill>
              </a:rPr>
              <a:t>- making 2D representations of the site using children’s own photographs and </a:t>
            </a:r>
            <a:r>
              <a:rPr lang="en-GB" dirty="0">
                <a:solidFill>
                  <a:prstClr val="black"/>
                </a:solidFill>
              </a:rPr>
              <a:t>drawings</a:t>
            </a:r>
          </a:p>
          <a:p>
            <a:pPr lvl="0"/>
            <a:r>
              <a:rPr lang="en-US" dirty="0">
                <a:solidFill>
                  <a:srgbClr val="002060"/>
                </a:solidFill>
              </a:rPr>
              <a:t>Interviews</a:t>
            </a:r>
            <a:r>
              <a:rPr lang="en-US" dirty="0">
                <a:solidFill>
                  <a:prstClr val="black"/>
                </a:solidFill>
              </a:rPr>
              <a:t>- Informal interviews with practitioners and parents</a:t>
            </a:r>
          </a:p>
          <a:p>
            <a:pPr lvl="0"/>
            <a:r>
              <a:rPr lang="en-US" dirty="0">
                <a:solidFill>
                  <a:srgbClr val="9BBB59">
                    <a:lumMod val="75000"/>
                  </a:srgbClr>
                </a:solidFill>
              </a:rPr>
              <a:t>Magic carpet- </a:t>
            </a:r>
            <a:r>
              <a:rPr lang="en-US" dirty="0">
                <a:solidFill>
                  <a:prstClr val="black"/>
                </a:solidFill>
              </a:rPr>
              <a:t>Slide show of familiar and different places</a:t>
            </a:r>
          </a:p>
          <a:p>
            <a:endParaRPr lang="cy-GB" dirty="0"/>
          </a:p>
          <a:p>
            <a:endParaRPr lang="cy-GB" dirty="0"/>
          </a:p>
          <a:p>
            <a:r>
              <a:rPr lang="cy-GB" dirty="0"/>
              <a:t>Clark, 2005</a:t>
            </a:r>
          </a:p>
        </p:txBody>
      </p:sp>
    </p:spTree>
    <p:extLst>
      <p:ext uri="{BB962C8B-B14F-4D97-AF65-F5344CB8AC3E}">
        <p14:creationId xmlns:p14="http://schemas.microsoft.com/office/powerpoint/2010/main" val="966962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9525000" cy="715962"/>
          </a:xfrm>
        </p:spPr>
        <p:txBody>
          <a:bodyPr>
            <a:noAutofit/>
          </a:bodyPr>
          <a:lstStyle/>
          <a:p>
            <a:r>
              <a:rPr lang="cy-GB" sz="2400" dirty="0"/>
              <a:t>Defnyddio’r Dull Mosaig</a:t>
            </a:r>
            <a:br>
              <a:rPr lang="en-GB" sz="2400" dirty="0"/>
            </a:br>
            <a:r>
              <a:rPr lang="en-GB" sz="2400" i="1" dirty="0">
                <a:solidFill>
                  <a:schemeClr val="tx2"/>
                </a:solidFill>
              </a:rPr>
              <a:t>Using the mosaic approach</a:t>
            </a:r>
          </a:p>
        </p:txBody>
      </p:sp>
      <p:sp>
        <p:nvSpPr>
          <p:cNvPr id="3" name="Content Placeholder 2"/>
          <p:cNvSpPr>
            <a:spLocks noGrp="1"/>
          </p:cNvSpPr>
          <p:nvPr>
            <p:ph sz="half" idx="1"/>
          </p:nvPr>
        </p:nvSpPr>
        <p:spPr>
          <a:xfrm>
            <a:off x="4724400" y="1219200"/>
            <a:ext cx="4038600" cy="4906963"/>
          </a:xfrm>
        </p:spPr>
        <p:txBody>
          <a:bodyPr>
            <a:noAutofit/>
          </a:bodyPr>
          <a:lstStyle/>
          <a:p>
            <a:pPr marL="0" indent="0">
              <a:buNone/>
            </a:pPr>
            <a:r>
              <a:rPr lang="en-GB" sz="1600" i="1" dirty="0">
                <a:solidFill>
                  <a:schemeClr val="tx2"/>
                </a:solidFill>
              </a:rPr>
              <a:t>In small groups (3-4) take pictures around campus of places that are important to you.</a:t>
            </a:r>
          </a:p>
          <a:p>
            <a:pPr marL="0" indent="0">
              <a:buNone/>
            </a:pPr>
            <a:r>
              <a:rPr lang="en-GB" sz="1600" i="1" dirty="0">
                <a:solidFill>
                  <a:schemeClr val="tx2"/>
                </a:solidFill>
              </a:rPr>
              <a:t>These could be places important or meaningful to you.</a:t>
            </a:r>
          </a:p>
          <a:p>
            <a:pPr marL="0" indent="0">
              <a:buNone/>
            </a:pPr>
            <a:r>
              <a:rPr lang="en-GB" sz="1600" i="1" dirty="0">
                <a:solidFill>
                  <a:schemeClr val="tx2"/>
                </a:solidFill>
              </a:rPr>
              <a:t>Places you find make you happy or support you time at University.</a:t>
            </a:r>
          </a:p>
          <a:p>
            <a:pPr marL="0" indent="0">
              <a:buNone/>
            </a:pPr>
            <a:r>
              <a:rPr lang="en-GB" sz="1600" i="1" dirty="0">
                <a:solidFill>
                  <a:schemeClr val="tx2"/>
                </a:solidFill>
              </a:rPr>
              <a:t>They can also be places you are not happy with or have a negative feeling about. Everyone must have an opportunity to choose somewhere to photograph</a:t>
            </a:r>
          </a:p>
          <a:p>
            <a:pPr marL="0" indent="0">
              <a:buNone/>
            </a:pPr>
            <a:r>
              <a:rPr lang="en-GB" sz="1600" i="1" dirty="0">
                <a:solidFill>
                  <a:schemeClr val="tx2"/>
                </a:solidFill>
              </a:rPr>
              <a:t>Bring the pictures back and discuss in your small groups why you have chosen the pictures</a:t>
            </a:r>
          </a:p>
          <a:p>
            <a:pPr marL="0" indent="0">
              <a:buNone/>
            </a:pPr>
            <a:r>
              <a:rPr lang="en-GB" sz="1600" i="1" dirty="0">
                <a:solidFill>
                  <a:schemeClr val="tx2"/>
                </a:solidFill>
              </a:rPr>
              <a:t>On a flipchart put down the main points of your discussions and feedback to the whole class.</a:t>
            </a:r>
          </a:p>
          <a:p>
            <a:pPr marL="0" indent="0">
              <a:buNone/>
            </a:pPr>
            <a:r>
              <a:rPr lang="en-GB" sz="1600" i="1" dirty="0">
                <a:solidFill>
                  <a:schemeClr val="tx2"/>
                </a:solidFill>
              </a:rPr>
              <a:t>Are there any areas of the campus that are seen as positive – Why?</a:t>
            </a:r>
          </a:p>
          <a:p>
            <a:pPr marL="0" indent="0">
              <a:buNone/>
            </a:pPr>
            <a:r>
              <a:rPr lang="en-GB" sz="1600" i="1" dirty="0">
                <a:solidFill>
                  <a:schemeClr val="tx2"/>
                </a:solidFill>
              </a:rPr>
              <a:t>Are there any areas seen as negative  why?</a:t>
            </a:r>
          </a:p>
          <a:p>
            <a:pPr marL="0" indent="0">
              <a:buNone/>
            </a:pPr>
            <a:r>
              <a:rPr lang="en-GB" sz="1600" i="1" dirty="0">
                <a:solidFill>
                  <a:schemeClr val="tx2"/>
                </a:solidFill>
              </a:rPr>
              <a:t>What should happen with these finding next?</a:t>
            </a:r>
          </a:p>
          <a:p>
            <a:pPr marL="0" indent="0">
              <a:buNone/>
            </a:pPr>
            <a:endParaRPr lang="en-GB" sz="1600" i="1" dirty="0">
              <a:solidFill>
                <a:schemeClr val="tx2"/>
              </a:solidFill>
            </a:endParaRPr>
          </a:p>
        </p:txBody>
      </p:sp>
      <p:sp>
        <p:nvSpPr>
          <p:cNvPr id="4" name="Content Placeholder 3"/>
          <p:cNvSpPr>
            <a:spLocks noGrp="1"/>
          </p:cNvSpPr>
          <p:nvPr>
            <p:ph sz="half" idx="2"/>
          </p:nvPr>
        </p:nvSpPr>
        <p:spPr>
          <a:xfrm>
            <a:off x="228600" y="1143000"/>
            <a:ext cx="4038600" cy="5105400"/>
          </a:xfrm>
        </p:spPr>
        <p:txBody>
          <a:bodyPr>
            <a:normAutofit fontScale="25000" lnSpcReduction="20000"/>
          </a:bodyPr>
          <a:lstStyle/>
          <a:p>
            <a:r>
              <a:rPr lang="cy-GB" sz="6400" dirty="0"/>
              <a:t>Mewn grwpiau bach (3-4) ewch o amgylch y campws yn tynnu lluniau o lefydd sy’n bwysig i chi</a:t>
            </a:r>
          </a:p>
          <a:p>
            <a:r>
              <a:rPr lang="cy-GB" sz="6400" dirty="0"/>
              <a:t>Gall rhain fod yn ardaloedd sy’n bwysig neu’n ystyrlon i chi</a:t>
            </a:r>
          </a:p>
          <a:p>
            <a:r>
              <a:rPr lang="cy-GB" sz="6400" dirty="0"/>
              <a:t>Efallai lleoedd sydd yn eich gwneud yn hapus neu sydd wedi cefnogi eich amser yn y Brifysgol.</a:t>
            </a:r>
          </a:p>
          <a:p>
            <a:r>
              <a:rPr lang="cy-GB" sz="6400" dirty="0"/>
              <a:t>Maent  hefyd yn medru bod yn lleoedd nad ydych yn hapus â nhw neu mae gennych deimladau negyddol amdanynt</a:t>
            </a:r>
          </a:p>
          <a:p>
            <a:r>
              <a:rPr lang="cy-GB" sz="6400" dirty="0"/>
              <a:t>Dewch </a:t>
            </a:r>
            <a:r>
              <a:rPr lang="cy-GB" sz="6400" dirty="0" err="1"/>
              <a:t>â’ch</a:t>
            </a:r>
            <a:r>
              <a:rPr lang="cy-GB" sz="6400" dirty="0"/>
              <a:t> lluniau nôl i’r ddarlith a thrafodwch o fewn eich grŵp bach pam yr ydych wedi eu dewis</a:t>
            </a:r>
          </a:p>
          <a:p>
            <a:r>
              <a:rPr lang="cy-GB" sz="6400" dirty="0"/>
              <a:t>Ar siart troi nodwch y prif bwyntiau o’ch trafodaeth ac wedyn fe gewch gyfle i roi adborth i’r dosbarth cyfan</a:t>
            </a:r>
          </a:p>
          <a:p>
            <a:r>
              <a:rPr lang="cy-GB" sz="6400" dirty="0"/>
              <a:t>Oes yna ardaloedd o’r campws sydd yn cael eu gweld yn bositif. Pam?</a:t>
            </a:r>
          </a:p>
          <a:p>
            <a:r>
              <a:rPr lang="cy-GB" sz="6400" dirty="0"/>
              <a:t>Oes rhai ardaloedd sydd yn cael eu gweld yn negyddol-Pam?</a:t>
            </a:r>
          </a:p>
          <a:p>
            <a:r>
              <a:rPr lang="cy-GB" sz="6400" dirty="0"/>
              <a:t>Be ddylai ddigwydd nesaf gyda’r  canlyniadau yma?</a:t>
            </a:r>
          </a:p>
          <a:p>
            <a:endParaRPr lang="cy-GB" dirty="0"/>
          </a:p>
        </p:txBody>
      </p:sp>
    </p:spTree>
    <p:extLst>
      <p:ext uri="{BB962C8B-B14F-4D97-AF65-F5344CB8AC3E}">
        <p14:creationId xmlns:p14="http://schemas.microsoft.com/office/powerpoint/2010/main" val="30861785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Darllen</a:t>
            </a:r>
            <a:r>
              <a:rPr lang="en-GB" dirty="0"/>
              <a:t> </a:t>
            </a:r>
            <a:r>
              <a:rPr lang="en-GB" dirty="0" err="1"/>
              <a:t>pellach</a:t>
            </a:r>
            <a:r>
              <a:rPr lang="en-GB" dirty="0"/>
              <a:t> / </a:t>
            </a:r>
            <a:r>
              <a:rPr lang="en-GB" i="1" dirty="0">
                <a:solidFill>
                  <a:schemeClr val="tx2"/>
                </a:solidFill>
              </a:rPr>
              <a:t>Further Reading</a:t>
            </a:r>
          </a:p>
        </p:txBody>
      </p:sp>
      <p:sp>
        <p:nvSpPr>
          <p:cNvPr id="4" name="Content Placeholder 3"/>
          <p:cNvSpPr>
            <a:spLocks noGrp="1"/>
          </p:cNvSpPr>
          <p:nvPr>
            <p:ph sz="half" idx="1"/>
          </p:nvPr>
        </p:nvSpPr>
        <p:spPr>
          <a:xfrm>
            <a:off x="323528" y="1268760"/>
            <a:ext cx="8363272" cy="4857403"/>
          </a:xfrm>
        </p:spPr>
        <p:txBody>
          <a:bodyPr>
            <a:normAutofit fontScale="62500" lnSpcReduction="20000"/>
          </a:bodyPr>
          <a:lstStyle/>
          <a:p>
            <a:pPr marL="0" indent="0">
              <a:buNone/>
            </a:pPr>
            <a:r>
              <a:rPr lang="en-GB" dirty="0"/>
              <a:t>Bitou, A. and Waller, T. (2017) ‘Participatory Research with Very Young Children', in Waller, T. et al.(</a:t>
            </a:r>
            <a:r>
              <a:rPr lang="en-GB" dirty="0" err="1"/>
              <a:t>ed</a:t>
            </a:r>
            <a:r>
              <a:rPr lang="en-GB" dirty="0"/>
              <a:t>) </a:t>
            </a:r>
            <a:r>
              <a:rPr lang="en-GB" i="1" dirty="0"/>
              <a:t>The sage Handbook of Outdoor Play and Learning</a:t>
            </a:r>
            <a:r>
              <a:rPr lang="en-GB" dirty="0"/>
              <a:t>. London: Sage.</a:t>
            </a:r>
            <a:endParaRPr lang="en-US" dirty="0"/>
          </a:p>
          <a:p>
            <a:pPr marL="0" indent="0">
              <a:buNone/>
            </a:pPr>
            <a:r>
              <a:rPr lang="en-US" dirty="0"/>
              <a:t>Clark, A. (2005) ‘Ways of seeing: using the Mosaic approach to listen to young children’s perspectives’, in Clark, A., </a:t>
            </a:r>
            <a:r>
              <a:rPr lang="en-US" dirty="0" err="1"/>
              <a:t>Kjørholt</a:t>
            </a:r>
            <a:r>
              <a:rPr lang="en-US" dirty="0"/>
              <a:t> and Moss, P. (eds.) </a:t>
            </a:r>
            <a:r>
              <a:rPr lang="en-US" i="1" dirty="0"/>
              <a:t>Beyond Listening</a:t>
            </a:r>
            <a:r>
              <a:rPr lang="en-US" dirty="0"/>
              <a:t>. Children’s perspectives on early childhood services. Bristol: Policy Press, pp. 29–49.  (on Moodle)</a:t>
            </a:r>
          </a:p>
          <a:p>
            <a:pPr marL="0" indent="0">
              <a:buNone/>
            </a:pPr>
            <a:r>
              <a:rPr lang="en-US" dirty="0"/>
              <a:t>Clark, A and Moss, P (2011) </a:t>
            </a:r>
            <a:r>
              <a:rPr lang="en-US" i="1" dirty="0"/>
              <a:t>Listening to Young Children: The Mosaic Approach ( 2</a:t>
            </a:r>
            <a:r>
              <a:rPr lang="en-US" i="1" baseline="30000" dirty="0"/>
              <a:t>nd</a:t>
            </a:r>
            <a:r>
              <a:rPr lang="en-US" i="1" dirty="0"/>
              <a:t> ed.) </a:t>
            </a:r>
            <a:r>
              <a:rPr lang="en-US" dirty="0"/>
              <a:t>National Children's Bureau Enterprises Ltd London.</a:t>
            </a:r>
          </a:p>
          <a:p>
            <a:pPr marL="0" indent="0">
              <a:buNone/>
            </a:pPr>
            <a:r>
              <a:rPr lang="en-US" dirty="0"/>
              <a:t>Coyne, I. and Carter, B. (2018) </a:t>
            </a:r>
            <a:r>
              <a:rPr lang="en-US" i="1" dirty="0"/>
              <a:t>Being Participatory: Researching with Children and Young People.</a:t>
            </a:r>
            <a:r>
              <a:rPr lang="en-US" dirty="0"/>
              <a:t> Switzerland : Springer</a:t>
            </a:r>
          </a:p>
          <a:p>
            <a:pPr marL="0" indent="0">
              <a:buNone/>
            </a:pPr>
            <a:r>
              <a:rPr lang="en-US" dirty="0"/>
              <a:t>Hart, R.A (1992) </a:t>
            </a:r>
            <a:r>
              <a:rPr lang="en-US" i="1" dirty="0"/>
              <a:t>Children's Participation From Tokenism to Citizenship. </a:t>
            </a:r>
            <a:r>
              <a:rPr lang="en-US" i="1" dirty="0" err="1"/>
              <a:t>Innocenti</a:t>
            </a:r>
            <a:r>
              <a:rPr lang="en-US" i="1" dirty="0"/>
              <a:t> Essay Number 4</a:t>
            </a:r>
            <a:r>
              <a:rPr lang="en-US" dirty="0"/>
              <a:t>, Florence; UNICEF.</a:t>
            </a:r>
          </a:p>
          <a:p>
            <a:pPr marL="0" indent="0">
              <a:buNone/>
            </a:pPr>
            <a:r>
              <a:rPr lang="en-US" dirty="0"/>
              <a:t>Mukherji, P and </a:t>
            </a:r>
            <a:r>
              <a:rPr lang="en-US" dirty="0" err="1"/>
              <a:t>Albon</a:t>
            </a:r>
            <a:r>
              <a:rPr lang="en-US" dirty="0"/>
              <a:t>, D. (2018) </a:t>
            </a:r>
            <a:r>
              <a:rPr lang="en-US" i="1" dirty="0"/>
              <a:t>Research Methods in Early Childhood</a:t>
            </a:r>
            <a:r>
              <a:rPr lang="en-US" dirty="0"/>
              <a:t>: </a:t>
            </a:r>
            <a:r>
              <a:rPr lang="en-US" i="1" dirty="0"/>
              <a:t>An Introductory Guide</a:t>
            </a:r>
            <a:r>
              <a:rPr lang="en-US" dirty="0"/>
              <a:t>. 3</a:t>
            </a:r>
            <a:r>
              <a:rPr lang="en-US" baseline="30000" dirty="0"/>
              <a:t>rd</a:t>
            </a:r>
            <a:r>
              <a:rPr lang="en-US" dirty="0"/>
              <a:t> Ed. London: Sage.</a:t>
            </a:r>
          </a:p>
          <a:p>
            <a:pPr marL="0" indent="0">
              <a:buNone/>
            </a:pPr>
            <a:endParaRPr lang="en-US" dirty="0"/>
          </a:p>
          <a:p>
            <a:pPr marL="0" indent="0">
              <a:buNone/>
            </a:pPr>
            <a:r>
              <a:rPr lang="en-US" dirty="0" err="1"/>
              <a:t>Darllen</a:t>
            </a:r>
            <a:r>
              <a:rPr lang="en-US" dirty="0"/>
              <a:t> </a:t>
            </a:r>
            <a:r>
              <a:rPr lang="en-US" dirty="0" err="1"/>
              <a:t>pellach</a:t>
            </a:r>
            <a:r>
              <a:rPr lang="en-US" dirty="0"/>
              <a:t> </a:t>
            </a:r>
            <a:r>
              <a:rPr lang="en-US" dirty="0" err="1"/>
              <a:t>hefyd</a:t>
            </a:r>
            <a:r>
              <a:rPr lang="en-US" dirty="0"/>
              <a:t> </a:t>
            </a:r>
            <a:r>
              <a:rPr lang="en-US" dirty="0" err="1"/>
              <a:t>ar</a:t>
            </a:r>
            <a:r>
              <a:rPr lang="en-US" dirty="0"/>
              <a:t> Moodle</a:t>
            </a:r>
          </a:p>
          <a:p>
            <a:pPr marL="0" indent="0">
              <a:buNone/>
            </a:pPr>
            <a:r>
              <a:rPr lang="en-US" dirty="0"/>
              <a:t>Also reading on Moodle</a:t>
            </a:r>
          </a:p>
          <a:p>
            <a:pPr marL="0" indent="0">
              <a:buNone/>
            </a:pPr>
            <a:endParaRPr lang="en-US" dirty="0"/>
          </a:p>
          <a:p>
            <a:pPr marL="0" indent="0">
              <a:buNone/>
            </a:pPr>
            <a:endParaRPr lang="en-US" dirty="0"/>
          </a:p>
          <a:p>
            <a:pPr marL="0" indent="0">
              <a:buNone/>
            </a:pPr>
            <a:endParaRPr lang="en-US" dirty="0"/>
          </a:p>
          <a:p>
            <a:endParaRPr lang="en-GB" dirty="0"/>
          </a:p>
        </p:txBody>
      </p:sp>
    </p:spTree>
    <p:extLst>
      <p:ext uri="{BB962C8B-B14F-4D97-AF65-F5344CB8AC3E}">
        <p14:creationId xmlns:p14="http://schemas.microsoft.com/office/powerpoint/2010/main" val="127999285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C06615145061D4EACEAB05172B34509" ma:contentTypeVersion="13" ma:contentTypeDescription="Create a new document." ma:contentTypeScope="" ma:versionID="d178181441776d2d9efccd46e9866ef6">
  <xsd:schema xmlns:xsd="http://www.w3.org/2001/XMLSchema" xmlns:xs="http://www.w3.org/2001/XMLSchema" xmlns:p="http://schemas.microsoft.com/office/2006/metadata/properties" xmlns:ns3="4f627824-a7cf-4e54-9661-934e5f85792b" xmlns:ns4="19514574-b5d9-49eb-9678-28308461b4ba" targetNamespace="http://schemas.microsoft.com/office/2006/metadata/properties" ma:root="true" ma:fieldsID="c18d56cd1b313a2406c73447eb9b6ddf" ns3:_="" ns4:_="">
    <xsd:import namespace="4f627824-a7cf-4e54-9661-934e5f85792b"/>
    <xsd:import namespace="19514574-b5d9-49eb-9678-28308461b4ba"/>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GenerationTime" minOccurs="0"/>
                <xsd:element ref="ns4:MediaServiceEventHashCode" minOccurs="0"/>
                <xsd:element ref="ns4:MediaServiceAutoKeyPoints" minOccurs="0"/>
                <xsd:element ref="ns4:MediaServiceKeyPoints" minOccurs="0"/>
                <xsd:element ref="ns4:MediaServiceOCR" minOccurs="0"/>
                <xsd:element ref="ns4: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627824-a7cf-4e54-9661-934e5f85792b"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9514574-b5d9-49eb-9678-28308461b4b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Location" ma:index="20" nillable="true" ma:displayNam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0A228B4-40D5-43EB-8032-5336A22EEB63}">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4A082748-8F61-4E4E-8CAC-3BDBA55BB6BB}">
  <ds:schemaRefs>
    <ds:schemaRef ds:uri="http://schemas.microsoft.com/sharepoint/v3/contenttype/forms"/>
  </ds:schemaRefs>
</ds:datastoreItem>
</file>

<file path=customXml/itemProps3.xml><?xml version="1.0" encoding="utf-8"?>
<ds:datastoreItem xmlns:ds="http://schemas.openxmlformats.org/officeDocument/2006/customXml" ds:itemID="{83E4F0E7-B577-4D88-9C1E-445C062A54A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f627824-a7cf-4e54-9661-934e5f85792b"/>
    <ds:schemaRef ds:uri="19514574-b5d9-49eb-9678-28308461b4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709</TotalTime>
  <Words>1464</Words>
  <Application>Microsoft Office PowerPoint</Application>
  <PresentationFormat>On-screen Show (4:3)</PresentationFormat>
  <Paragraphs>151</Paragraphs>
  <Slides>13</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Myriad Pro</vt:lpstr>
      <vt:lpstr>Arial</vt:lpstr>
      <vt:lpstr>Calibri</vt:lpstr>
      <vt:lpstr>20140311PresentationUWTSDTemplate</vt:lpstr>
      <vt:lpstr>Ymchwil Cyfranogol a’r Dull Mosaig   Participatory Research and the  Mosaic Approach </vt:lpstr>
      <vt:lpstr>Meini prawf y SGC sy’n cael sylw yn y ddarlith heddiw / Nos knowledge criteria covered in todays lecture</vt:lpstr>
      <vt:lpstr>Gall ymchwil fod:  Research can be:</vt:lpstr>
      <vt:lpstr> Ymchwil Cyfranogol  Participatory Research </vt:lpstr>
      <vt:lpstr>Listening to young children in research</vt:lpstr>
      <vt:lpstr>Cysylltiadau cryf â: Strong links to: </vt:lpstr>
      <vt:lpstr>CCUHP / UNCRC </vt:lpstr>
      <vt:lpstr>PowerPoint Presentation</vt:lpstr>
      <vt:lpstr>Ymchwil yn defnyddio’r Dull Mosaic  Research using the Mosaic Approach</vt:lpstr>
      <vt:lpstr> Awgryma Clark a Moss Ddull Mosaig dau gam Clark and Moss suggest a two staged Mosaic Approach:  </vt:lpstr>
      <vt:lpstr> ‘Darnau’ methodolegol y dull Mosaig / Methodological ‘pieces’ of the Mosaic approach  </vt:lpstr>
      <vt:lpstr>Defnyddio’r Dull Mosaig Using the mosaic approach</vt:lpstr>
      <vt:lpstr>Darllen pellach / Further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Participatory Research  Mosaic Approach</dc:title>
  <dc:creator>Administrator</dc:creator>
  <cp:lastModifiedBy>Jessica Pitman</cp:lastModifiedBy>
  <cp:revision>66</cp:revision>
  <cp:lastPrinted>2017-08-03T11:11:39Z</cp:lastPrinted>
  <dcterms:created xsi:type="dcterms:W3CDTF">2013-11-13T13:51:08Z</dcterms:created>
  <dcterms:modified xsi:type="dcterms:W3CDTF">2021-09-06T12:41:34Z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0x010100AC06615145061D4EACEAB05172B34509</vt:lpwstr>
  </property>
</Properties>
</file>